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7" r:id="rId1"/>
  </p:sldMasterIdLst>
  <p:notesMasterIdLst>
    <p:notesMasterId r:id="rId64"/>
  </p:notesMasterIdLst>
  <p:sldIdLst>
    <p:sldId id="1131" r:id="rId2"/>
    <p:sldId id="1280" r:id="rId3"/>
    <p:sldId id="1282" r:id="rId4"/>
    <p:sldId id="1418" r:id="rId5"/>
    <p:sldId id="1419" r:id="rId6"/>
    <p:sldId id="1420" r:id="rId7"/>
    <p:sldId id="1421" r:id="rId8"/>
    <p:sldId id="1422" r:id="rId9"/>
    <p:sldId id="1423" r:id="rId10"/>
    <p:sldId id="1424" r:id="rId11"/>
    <p:sldId id="1425" r:id="rId12"/>
    <p:sldId id="1426" r:id="rId13"/>
    <p:sldId id="1427" r:id="rId14"/>
    <p:sldId id="1428" r:id="rId15"/>
    <p:sldId id="1429" r:id="rId16"/>
    <p:sldId id="1430" r:id="rId17"/>
    <p:sldId id="1431" r:id="rId18"/>
    <p:sldId id="1432" r:id="rId19"/>
    <p:sldId id="1433" r:id="rId20"/>
    <p:sldId id="1434" r:id="rId21"/>
    <p:sldId id="1435" r:id="rId22"/>
    <p:sldId id="1436" r:id="rId23"/>
    <p:sldId id="1437" r:id="rId24"/>
    <p:sldId id="1476" r:id="rId25"/>
    <p:sldId id="1477" r:id="rId26"/>
    <p:sldId id="1440" r:id="rId27"/>
    <p:sldId id="1441" r:id="rId28"/>
    <p:sldId id="1442" r:id="rId29"/>
    <p:sldId id="1443" r:id="rId30"/>
    <p:sldId id="1444" r:id="rId31"/>
    <p:sldId id="1445" r:id="rId32"/>
    <p:sldId id="1446" r:id="rId33"/>
    <p:sldId id="1447" r:id="rId34"/>
    <p:sldId id="1448" r:id="rId35"/>
    <p:sldId id="1449" r:id="rId36"/>
    <p:sldId id="1450" r:id="rId37"/>
    <p:sldId id="1451" r:id="rId38"/>
    <p:sldId id="1452" r:id="rId39"/>
    <p:sldId id="1453" r:id="rId40"/>
    <p:sldId id="1454" r:id="rId41"/>
    <p:sldId id="1455" r:id="rId42"/>
    <p:sldId id="1456" r:id="rId43"/>
    <p:sldId id="1457" r:id="rId44"/>
    <p:sldId id="1458" r:id="rId45"/>
    <p:sldId id="1459" r:id="rId46"/>
    <p:sldId id="1460" r:id="rId47"/>
    <p:sldId id="1461" r:id="rId48"/>
    <p:sldId id="1462" r:id="rId49"/>
    <p:sldId id="1463" r:id="rId50"/>
    <p:sldId id="1464" r:id="rId51"/>
    <p:sldId id="1465" r:id="rId52"/>
    <p:sldId id="1466" r:id="rId53"/>
    <p:sldId id="1467" r:id="rId54"/>
    <p:sldId id="1468" r:id="rId55"/>
    <p:sldId id="1469" r:id="rId56"/>
    <p:sldId id="1470" r:id="rId57"/>
    <p:sldId id="1471" r:id="rId58"/>
    <p:sldId id="1472" r:id="rId59"/>
    <p:sldId id="1473" r:id="rId60"/>
    <p:sldId id="1474" r:id="rId61"/>
    <p:sldId id="1475" r:id="rId62"/>
    <p:sldId id="1417" r:id="rId6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 Title Slide" id="{BEF29D6A-1967-334A-BD90-6A2E587A8F8D}">
          <p14:sldIdLst>
            <p14:sldId id="1131"/>
          </p14:sldIdLst>
        </p14:section>
        <p14:section name="Untitled Section" id="{269CC7A4-100B-4DB8-A53E-29A3382548DF}">
          <p14:sldIdLst>
            <p14:sldId id="1280"/>
            <p14:sldId id="1282"/>
            <p14:sldId id="1418"/>
            <p14:sldId id="1419"/>
            <p14:sldId id="1420"/>
            <p14:sldId id="1421"/>
            <p14:sldId id="1422"/>
            <p14:sldId id="1423"/>
            <p14:sldId id="1424"/>
            <p14:sldId id="1425"/>
            <p14:sldId id="1426"/>
            <p14:sldId id="1427"/>
            <p14:sldId id="1428"/>
            <p14:sldId id="1429"/>
            <p14:sldId id="1430"/>
            <p14:sldId id="1431"/>
            <p14:sldId id="1432"/>
            <p14:sldId id="1433"/>
            <p14:sldId id="1434"/>
            <p14:sldId id="1435"/>
            <p14:sldId id="1436"/>
            <p14:sldId id="1437"/>
            <p14:sldId id="1476"/>
            <p14:sldId id="1477"/>
            <p14:sldId id="1440"/>
            <p14:sldId id="1441"/>
            <p14:sldId id="1442"/>
            <p14:sldId id="1443"/>
            <p14:sldId id="1444"/>
            <p14:sldId id="1445"/>
            <p14:sldId id="1446"/>
            <p14:sldId id="1447"/>
            <p14:sldId id="1448"/>
            <p14:sldId id="1449"/>
            <p14:sldId id="1450"/>
            <p14:sldId id="1451"/>
            <p14:sldId id="1452"/>
            <p14:sldId id="1453"/>
            <p14:sldId id="1454"/>
            <p14:sldId id="1455"/>
            <p14:sldId id="1456"/>
            <p14:sldId id="1457"/>
            <p14:sldId id="1458"/>
            <p14:sldId id="1459"/>
            <p14:sldId id="1460"/>
            <p14:sldId id="1461"/>
            <p14:sldId id="1462"/>
            <p14:sldId id="1463"/>
            <p14:sldId id="1464"/>
            <p14:sldId id="1465"/>
            <p14:sldId id="1466"/>
            <p14:sldId id="1467"/>
            <p14:sldId id="1468"/>
            <p14:sldId id="1469"/>
            <p14:sldId id="1470"/>
            <p14:sldId id="1471"/>
            <p14:sldId id="1472"/>
            <p14:sldId id="1473"/>
            <p14:sldId id="1474"/>
            <p14:sldId id="1475"/>
            <p14:sldId id="1417"/>
          </p14:sldIdLst>
        </p14:section>
      </p14:sectionLst>
    </p:ext>
    <p:ext uri="{EFAFB233-063F-42B5-8137-9DF3F51BA10A}">
      <p15:sldGuideLst xmlns:p15="http://schemas.microsoft.com/office/powerpoint/2012/main" xmlns="">
        <p15:guide id="3" orient="horz" pos="2750" userDrawn="1">
          <p15:clr>
            <a:srgbClr val="A4A3A4"/>
          </p15:clr>
        </p15:guide>
        <p15:guide id="4" pos="201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ttler, Kristi" initials="SK" lastIdx="20" clrIdx="0"/>
  <p:cmAuthor id="1" name="Larry Fahnestock" initials="LF"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A577A"/>
    <a:srgbClr val="16ABEE"/>
    <a:srgbClr val="7CBD32"/>
    <a:srgbClr val="AED87C"/>
    <a:srgbClr val="FC9F2E"/>
    <a:srgbClr val="FAC678"/>
    <a:srgbClr val="FF9A4A"/>
    <a:srgbClr val="CC7D3C"/>
    <a:srgbClr val="0A10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2152" autoAdjust="0"/>
  </p:normalViewPr>
  <p:slideViewPr>
    <p:cSldViewPr>
      <p:cViewPr varScale="1">
        <p:scale>
          <a:sx n="56" d="100"/>
          <a:sy n="56" d="100"/>
        </p:scale>
        <p:origin x="-1512" y="-90"/>
      </p:cViewPr>
      <p:guideLst>
        <p:guide orient="horz" pos="2750"/>
        <p:guide pos="201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6EAF8-3271-4142-89B6-932C21916834}" type="datetimeFigureOut">
              <a:rPr lang="fr-FR" smtClean="0"/>
              <a:pPr/>
              <a:t>07/07/2020</a:t>
            </a:fld>
            <a:endParaRPr lang="fr-CA"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AD251D-F4B4-477B-AC6C-B1160455DDA7}" type="slidenum">
              <a:rPr lang="fr-CA" smtClean="0"/>
              <a:pPr/>
              <a:t>‹#›</a:t>
            </a:fld>
            <a:endParaRPr lang="fr-CA" dirty="0"/>
          </a:p>
        </p:txBody>
      </p:sp>
    </p:spTree>
    <p:extLst>
      <p:ext uri="{BB962C8B-B14F-4D97-AF65-F5344CB8AC3E}">
        <p14:creationId xmlns:p14="http://schemas.microsoft.com/office/powerpoint/2010/main" val="86938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90000"/>
              </a:lnSpc>
            </a:pPr>
            <a:r>
              <a:rPr lang="en-US" altLang="en-US" sz="800" dirty="0" smtClean="0"/>
              <a:t>This series of PowerPoint presentations covers the fundamentals of the design of seismic-resistant steel building structures. The primary focus of the material is on ductile detailing of steel structures for seismic resistance, rather than on calculation of lateral forces, dynamic analysis, or other general topics on earthquake engineering. The material is intended primarily for use at the graduate level, although many portions of the presentations are appropriate for undergraduates. </a:t>
            </a:r>
          </a:p>
          <a:p>
            <a:pPr>
              <a:lnSpc>
                <a:spcPct val="90000"/>
              </a:lnSpc>
            </a:pPr>
            <a:endParaRPr lang="en-US" altLang="en-US" sz="800" dirty="0" smtClean="0"/>
          </a:p>
          <a:p>
            <a:pPr>
              <a:lnSpc>
                <a:spcPct val="90000"/>
              </a:lnSpc>
            </a:pPr>
            <a:r>
              <a:rPr lang="en-US" altLang="en-US" sz="800" dirty="0" smtClean="0"/>
              <a:t>The presentations are closely tied to the 2016 AISC </a:t>
            </a:r>
            <a:r>
              <a:rPr lang="en-US" altLang="en-US" sz="800" i="1" dirty="0" smtClean="0"/>
              <a:t>Seismic Provisions for Structural Steel Buildings </a:t>
            </a:r>
            <a:r>
              <a:rPr lang="en-US" altLang="en-US" sz="800" dirty="0" smtClean="0"/>
              <a:t>(referred to herein as the AISC </a:t>
            </a:r>
            <a:r>
              <a:rPr lang="en-US" altLang="en-US" sz="800" i="1" dirty="0" smtClean="0"/>
              <a:t>Seismic Provisions</a:t>
            </a:r>
            <a:r>
              <a:rPr lang="en-US" altLang="en-US" sz="800" dirty="0" smtClean="0"/>
              <a:t>). The presentations discuss basic principles of the behavior of seismic response of steel structures, and show how these principles are treated in the AISC </a:t>
            </a:r>
            <a:r>
              <a:rPr lang="en-US" altLang="en-US" sz="800" i="1" dirty="0" smtClean="0"/>
              <a:t>Seismic Provisions</a:t>
            </a:r>
            <a:r>
              <a:rPr lang="en-US" altLang="en-US" sz="800" dirty="0" smtClean="0"/>
              <a:t>. The presentations are most effective if the students have a copy of the AISC </a:t>
            </a:r>
            <a:r>
              <a:rPr lang="en-US" altLang="en-US" sz="800" i="1" dirty="0" smtClean="0"/>
              <a:t>Seismic Provisions</a:t>
            </a:r>
            <a:r>
              <a:rPr lang="en-US" altLang="en-US" sz="800" dirty="0" smtClean="0"/>
              <a:t>. A free copy can be downloaded from the AISC website, at: www.aisc.org.</a:t>
            </a:r>
          </a:p>
          <a:p>
            <a:pPr>
              <a:lnSpc>
                <a:spcPct val="90000"/>
              </a:lnSpc>
            </a:pPr>
            <a:endParaRPr lang="en-US" altLang="en-US" sz="800" dirty="0" smtClean="0"/>
          </a:p>
          <a:p>
            <a:pPr>
              <a:lnSpc>
                <a:spcPct val="90000"/>
              </a:lnSpc>
            </a:pPr>
            <a:r>
              <a:rPr lang="en-US" altLang="en-US" sz="800" dirty="0" smtClean="0"/>
              <a:t>For basic steel design topics, the presentation refers to the 2016 AISC </a:t>
            </a:r>
            <a:r>
              <a:rPr lang="en-US" altLang="en-US" sz="800" i="1" dirty="0" smtClean="0"/>
              <a:t>Specification for Structural Steel Buildings</a:t>
            </a:r>
            <a:r>
              <a:rPr lang="en-US" altLang="en-US" sz="800" dirty="0" smtClean="0"/>
              <a:t> (herein referred to as the AISC </a:t>
            </a:r>
            <a:r>
              <a:rPr lang="en-US" altLang="en-US" sz="800" i="1" dirty="0" smtClean="0"/>
              <a:t>Specification</a:t>
            </a:r>
            <a:r>
              <a:rPr lang="en-US" altLang="en-US" sz="800" dirty="0" smtClean="0"/>
              <a:t>). Both the 2016 AISC </a:t>
            </a:r>
            <a:r>
              <a:rPr lang="en-US" altLang="en-US" sz="800" i="1" dirty="0" smtClean="0"/>
              <a:t>Seismic Provisions</a:t>
            </a:r>
            <a:r>
              <a:rPr lang="en-US" altLang="en-US" sz="800" dirty="0" smtClean="0"/>
              <a:t> and AISC </a:t>
            </a:r>
            <a:r>
              <a:rPr lang="en-US" altLang="en-US" sz="800" i="1" dirty="0" smtClean="0"/>
              <a:t>Specification </a:t>
            </a:r>
            <a:r>
              <a:rPr lang="en-US" altLang="en-US" sz="800" dirty="0" smtClean="0"/>
              <a:t>are written in the combined LRFD - ASD format. These PowerPoint presentations, however, present only the LRFD format. For seismic-resistant design, the LRFD format is preferable, in that it more closely follows the element capacity concepts used seismic design. </a:t>
            </a:r>
          </a:p>
          <a:p>
            <a:pPr>
              <a:lnSpc>
                <a:spcPct val="90000"/>
              </a:lnSpc>
            </a:pPr>
            <a:endParaRPr lang="en-US" altLang="en-US" sz="800" dirty="0" smtClean="0"/>
          </a:p>
          <a:p>
            <a:pPr>
              <a:lnSpc>
                <a:spcPct val="90000"/>
              </a:lnSpc>
            </a:pPr>
            <a:r>
              <a:rPr lang="en-US" altLang="en-US" sz="800" dirty="0" smtClean="0"/>
              <a:t>For code related seismic-design topics not covered in the AISC </a:t>
            </a:r>
            <a:r>
              <a:rPr lang="en-US" altLang="en-US" sz="800" i="1" dirty="0" smtClean="0"/>
              <a:t>Seismic Provisions </a:t>
            </a:r>
            <a:r>
              <a:rPr lang="en-US" altLang="en-US" sz="800" dirty="0" smtClean="0"/>
              <a:t>(seismic design categories, R-factors, seismic </a:t>
            </a:r>
            <a:r>
              <a:rPr lang="en-US" altLang="en-US" sz="800" dirty="0" err="1" smtClean="0"/>
              <a:t>overstrength</a:t>
            </a:r>
            <a:r>
              <a:rPr lang="en-US" altLang="en-US" sz="800" dirty="0" smtClean="0"/>
              <a:t> factors, etc.), the presentations refer to ASCE 7 - </a:t>
            </a:r>
            <a:r>
              <a:rPr lang="en-US" altLang="en-US" sz="800" i="1" dirty="0" smtClean="0"/>
              <a:t>Minimum Design Loads for Buildings and Other Structures</a:t>
            </a:r>
            <a:r>
              <a:rPr lang="en-US" altLang="en-US" sz="800" dirty="0" smtClean="0"/>
              <a:t>.</a:t>
            </a:r>
          </a:p>
          <a:p>
            <a:pPr>
              <a:lnSpc>
                <a:spcPct val="90000"/>
              </a:lnSpc>
            </a:pPr>
            <a:endParaRPr lang="en-US" altLang="en-US" sz="800" dirty="0" smtClean="0"/>
          </a:p>
          <a:p>
            <a:pPr>
              <a:lnSpc>
                <a:spcPct val="90000"/>
              </a:lnSpc>
            </a:pPr>
            <a:r>
              <a:rPr lang="en-US" altLang="en-US" sz="800" dirty="0" smtClean="0"/>
              <a:t>For questions, comments, corrections, or suggestions on these presentations, please contact:</a:t>
            </a:r>
          </a:p>
          <a:p>
            <a:pPr>
              <a:lnSpc>
                <a:spcPct val="90000"/>
              </a:lnSpc>
            </a:pPr>
            <a:endParaRPr lang="en-US" altLang="en-US" sz="800" dirty="0" smtClean="0"/>
          </a:p>
          <a:p>
            <a:pPr>
              <a:lnSpc>
                <a:spcPct val="90000"/>
              </a:lnSpc>
            </a:pPr>
            <a:r>
              <a:rPr lang="en-US" altLang="en-US" sz="800" dirty="0" smtClean="0"/>
              <a:t>Michael D. </a:t>
            </a:r>
            <a:r>
              <a:rPr lang="en-US" altLang="en-US" sz="800" dirty="0" err="1" smtClean="0"/>
              <a:t>Engelhardt</a:t>
            </a:r>
            <a:endParaRPr lang="en-US" altLang="en-US" sz="800" dirty="0" smtClean="0"/>
          </a:p>
          <a:p>
            <a:pPr>
              <a:lnSpc>
                <a:spcPct val="90000"/>
              </a:lnSpc>
            </a:pPr>
            <a:r>
              <a:rPr lang="en-US" altLang="en-US" sz="800" dirty="0" smtClean="0"/>
              <a:t>Departments of Civil, Architectural and Environmental Engineering</a:t>
            </a:r>
          </a:p>
          <a:p>
            <a:pPr>
              <a:lnSpc>
                <a:spcPct val="90000"/>
              </a:lnSpc>
            </a:pPr>
            <a:r>
              <a:rPr lang="en-US" altLang="en-US" sz="800" dirty="0" smtClean="0"/>
              <a:t>University of Texas at Austin</a:t>
            </a:r>
          </a:p>
          <a:p>
            <a:pPr>
              <a:lnSpc>
                <a:spcPct val="90000"/>
              </a:lnSpc>
            </a:pPr>
            <a:r>
              <a:rPr lang="en-US" altLang="en-US" sz="800" dirty="0" smtClean="0"/>
              <a:t>1 University Station  C1748</a:t>
            </a:r>
            <a:br>
              <a:rPr lang="en-US" altLang="en-US" sz="800" dirty="0" smtClean="0"/>
            </a:br>
            <a:r>
              <a:rPr lang="en-US" altLang="en-US" sz="800" dirty="0" smtClean="0"/>
              <a:t>Austin, TX  78712-0275</a:t>
            </a:r>
          </a:p>
          <a:p>
            <a:pPr>
              <a:lnSpc>
                <a:spcPct val="90000"/>
              </a:lnSpc>
            </a:pPr>
            <a:endParaRPr lang="en-US" altLang="en-US" sz="800" dirty="0" smtClean="0"/>
          </a:p>
          <a:p>
            <a:pPr>
              <a:lnSpc>
                <a:spcPct val="90000"/>
              </a:lnSpc>
            </a:pPr>
            <a:r>
              <a:rPr lang="en-US" altLang="en-US" sz="800" dirty="0" smtClean="0"/>
              <a:t>Email:	mde@mail.utexas.edu</a:t>
            </a:r>
          </a:p>
          <a:p>
            <a:pPr>
              <a:lnSpc>
                <a:spcPct val="90000"/>
              </a:lnSpc>
            </a:pPr>
            <a:endParaRPr lang="en-US" altLang="en-US" sz="800" dirty="0" smtClean="0"/>
          </a:p>
          <a:p>
            <a:pPr>
              <a:lnSpc>
                <a:spcPct val="90000"/>
              </a:lnSpc>
            </a:pPr>
            <a:r>
              <a:rPr lang="en-US" altLang="en-US" sz="800" dirty="0" smtClean="0"/>
              <a:t>Acknowledgments:</a:t>
            </a:r>
          </a:p>
          <a:p>
            <a:pPr>
              <a:lnSpc>
                <a:spcPct val="90000"/>
              </a:lnSpc>
            </a:pPr>
            <a:r>
              <a:rPr lang="en-US" altLang="en-US" sz="800" dirty="0" smtClean="0"/>
              <a:t>These presentations were prepared with support from the AISC </a:t>
            </a:r>
            <a:r>
              <a:rPr lang="en-US" altLang="en-US" sz="800" i="1" dirty="0" smtClean="0"/>
              <a:t>Educator Career Enhancement Award</a:t>
            </a:r>
            <a:r>
              <a:rPr lang="en-US" altLang="en-US" sz="800" dirty="0" smtClean="0"/>
              <a:t>. Overall coordination of this effort was provided by </a:t>
            </a:r>
            <a:r>
              <a:rPr lang="en-US" altLang="en-US" sz="800" dirty="0" err="1" smtClean="0"/>
              <a:t>Fromy</a:t>
            </a:r>
            <a:r>
              <a:rPr lang="en-US" altLang="en-US" sz="800" dirty="0" smtClean="0"/>
              <a:t> Rosenberg at AISC. The author gratefully acknowledges support provided by AISC and the coordination and oversight provided by Mr. Rosenberg.</a:t>
            </a:r>
          </a:p>
          <a:p>
            <a:pPr>
              <a:lnSpc>
                <a:spcPct val="90000"/>
              </a:lnSpc>
            </a:pPr>
            <a:endParaRPr lang="en-US" altLang="en-US" sz="800" dirty="0" smtClean="0"/>
          </a:p>
          <a:p>
            <a:pPr>
              <a:lnSpc>
                <a:spcPct val="90000"/>
              </a:lnSpc>
            </a:pPr>
            <a:r>
              <a:rPr lang="en-US" altLang="en-US" sz="800" dirty="0" smtClean="0"/>
              <a:t>The author also gratefully acknowledges contributions and review provided by the AISC Task Group for this project:</a:t>
            </a:r>
          </a:p>
          <a:p>
            <a:pPr>
              <a:lnSpc>
                <a:spcPct val="90000"/>
              </a:lnSpc>
            </a:pPr>
            <a:r>
              <a:rPr lang="en-US" altLang="en-US" sz="800" dirty="0" smtClean="0"/>
              <a:t>Mark Bowman - Purdue University</a:t>
            </a:r>
          </a:p>
          <a:p>
            <a:pPr>
              <a:lnSpc>
                <a:spcPct val="90000"/>
              </a:lnSpc>
            </a:pPr>
            <a:r>
              <a:rPr lang="en-US" altLang="en-US" sz="800" dirty="0" smtClean="0"/>
              <a:t>Steve </a:t>
            </a:r>
            <a:r>
              <a:rPr lang="en-US" altLang="en-US" sz="800" dirty="0" err="1" smtClean="0"/>
              <a:t>Mahin</a:t>
            </a:r>
            <a:r>
              <a:rPr lang="en-US" altLang="en-US" sz="800" dirty="0" smtClean="0"/>
              <a:t> - University of California at Berkeley</a:t>
            </a:r>
          </a:p>
          <a:p>
            <a:pPr>
              <a:lnSpc>
                <a:spcPct val="90000"/>
              </a:lnSpc>
            </a:pPr>
            <a:r>
              <a:rPr lang="en-US" altLang="en-US" sz="800" dirty="0" smtClean="0"/>
              <a:t>Brett Manning - PMB 200</a:t>
            </a:r>
          </a:p>
          <a:p>
            <a:pPr>
              <a:lnSpc>
                <a:spcPct val="90000"/>
              </a:lnSpc>
            </a:pPr>
            <a:r>
              <a:rPr lang="en-US" altLang="en-US" sz="800" dirty="0" smtClean="0"/>
              <a:t>Carol </a:t>
            </a:r>
            <a:r>
              <a:rPr lang="en-US" altLang="en-US" sz="800" dirty="0" err="1" smtClean="0"/>
              <a:t>Pivonka</a:t>
            </a:r>
            <a:r>
              <a:rPr lang="en-US" altLang="en-US" sz="800" dirty="0" smtClean="0"/>
              <a:t> - AISC</a:t>
            </a:r>
          </a:p>
          <a:p>
            <a:pPr>
              <a:lnSpc>
                <a:spcPct val="90000"/>
              </a:lnSpc>
            </a:pPr>
            <a:r>
              <a:rPr lang="en-US" altLang="en-US" sz="800" dirty="0" smtClean="0"/>
              <a:t>Larry </a:t>
            </a:r>
            <a:r>
              <a:rPr lang="en-US" altLang="en-US" sz="800" dirty="0" err="1" smtClean="0"/>
              <a:t>Reaveley</a:t>
            </a:r>
            <a:r>
              <a:rPr lang="en-US" altLang="en-US" sz="800" dirty="0" smtClean="0"/>
              <a:t> - University of Utah</a:t>
            </a:r>
          </a:p>
          <a:p>
            <a:pPr>
              <a:lnSpc>
                <a:spcPct val="90000"/>
              </a:lnSpc>
            </a:pPr>
            <a:r>
              <a:rPr lang="en-US" altLang="en-US" sz="800" dirty="0" smtClean="0"/>
              <a:t>Tom Sabol - </a:t>
            </a:r>
            <a:r>
              <a:rPr lang="en-US" altLang="en-US" sz="800" dirty="0" err="1" smtClean="0"/>
              <a:t>Englekirk</a:t>
            </a:r>
            <a:r>
              <a:rPr lang="en-US" altLang="en-US" sz="800" dirty="0" smtClean="0"/>
              <a:t> &amp; Sabol Consulting Engineers, Los Angeles</a:t>
            </a:r>
          </a:p>
          <a:p>
            <a:pPr>
              <a:lnSpc>
                <a:spcPct val="90000"/>
              </a:lnSpc>
            </a:pPr>
            <a:r>
              <a:rPr lang="en-US" altLang="en-US" sz="800" dirty="0" smtClean="0"/>
              <a:t>Chia-Ming </a:t>
            </a:r>
            <a:r>
              <a:rPr lang="en-US" altLang="en-US" sz="800" dirty="0" err="1" smtClean="0"/>
              <a:t>Uang</a:t>
            </a:r>
            <a:r>
              <a:rPr lang="en-US" altLang="en-US" sz="800" dirty="0" smtClean="0"/>
              <a:t> - University of California at San Diego</a:t>
            </a:r>
          </a:p>
          <a:p>
            <a:pPr>
              <a:lnSpc>
                <a:spcPct val="90000"/>
              </a:lnSpc>
            </a:pPr>
            <a:r>
              <a:rPr lang="en-US" altLang="en-US" sz="800" dirty="0" smtClean="0"/>
              <a:t>Rafael </a:t>
            </a:r>
            <a:r>
              <a:rPr lang="en-US" altLang="en-US" sz="800" dirty="0" err="1" smtClean="0"/>
              <a:t>Sabelli</a:t>
            </a:r>
            <a:r>
              <a:rPr lang="en-US" altLang="en-US" sz="800" dirty="0" smtClean="0"/>
              <a:t> - </a:t>
            </a:r>
            <a:r>
              <a:rPr lang="en-US" altLang="en-US" sz="800" dirty="0" err="1" smtClean="0"/>
              <a:t>Dasse</a:t>
            </a:r>
            <a:r>
              <a:rPr lang="en-US" altLang="en-US" sz="800" dirty="0" smtClean="0"/>
              <a:t> Design, San Francisco</a:t>
            </a:r>
          </a:p>
          <a:p>
            <a:pPr>
              <a:lnSpc>
                <a:spcPct val="90000"/>
              </a:lnSpc>
            </a:pPr>
            <a:endParaRPr lang="en-US" altLang="en-US" sz="800" dirty="0" smtClean="0"/>
          </a:p>
          <a:p>
            <a:pPr>
              <a:lnSpc>
                <a:spcPct val="90000"/>
              </a:lnSpc>
            </a:pPr>
            <a:endParaRPr lang="en-US" altLang="en-US" sz="800" dirty="0" smtClean="0"/>
          </a:p>
          <a:p>
            <a:pPr>
              <a:lnSpc>
                <a:spcPct val="90000"/>
              </a:lnSpc>
            </a:pPr>
            <a:r>
              <a:rPr lang="en-US" altLang="en-US" sz="800" dirty="0" smtClean="0"/>
              <a:t>The module on Special Plate Shear Walls was prepared by Rafael </a:t>
            </a:r>
            <a:r>
              <a:rPr lang="en-US" altLang="en-US" sz="800" dirty="0" err="1" smtClean="0"/>
              <a:t>Sabelli</a:t>
            </a:r>
            <a:r>
              <a:rPr lang="en-US" altLang="en-US" sz="800" dirty="0" smtClean="0"/>
              <a:t> - </a:t>
            </a:r>
            <a:r>
              <a:rPr lang="en-US" altLang="en-US" sz="800" dirty="0" err="1" smtClean="0"/>
              <a:t>Dasse</a:t>
            </a:r>
            <a:r>
              <a:rPr lang="en-US" altLang="en-US" sz="800" dirty="0" smtClean="0"/>
              <a:t> Design, San Francisco</a:t>
            </a:r>
          </a:p>
          <a:p>
            <a:endParaRPr lang="en-US" dirty="0"/>
          </a:p>
        </p:txBody>
      </p:sp>
      <p:sp>
        <p:nvSpPr>
          <p:cNvPr id="4" name="Slide Number Placeholder 3"/>
          <p:cNvSpPr>
            <a:spLocks noGrp="1"/>
          </p:cNvSpPr>
          <p:nvPr>
            <p:ph type="sldNum" sz="quarter" idx="10"/>
          </p:nvPr>
        </p:nvSpPr>
        <p:spPr/>
        <p:txBody>
          <a:bodyPr/>
          <a:lstStyle/>
          <a:p>
            <a:fld id="{FDAD251D-F4B4-477B-AC6C-B1160455DDA7}" type="slidenum">
              <a:rPr lang="fr-CA" smtClean="0"/>
              <a:pPr/>
              <a:t>1</a:t>
            </a:fld>
            <a:endParaRPr lang="fr-CA" dirty="0"/>
          </a:p>
        </p:txBody>
      </p:sp>
    </p:spTree>
    <p:extLst>
      <p:ext uri="{BB962C8B-B14F-4D97-AF65-F5344CB8AC3E}">
        <p14:creationId xmlns:p14="http://schemas.microsoft.com/office/powerpoint/2010/main" val="144285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5D37036B-A645-4D31-AA3A-8F24190CFA12}" type="slidenum">
              <a:rPr lang="en-US" altLang="en-US" sz="1000" b="0">
                <a:latin typeface="Times New Roman" pitchFamily="18" charset="0"/>
              </a:rPr>
              <a:pPr/>
              <a:t>10</a:t>
            </a:fld>
            <a:endParaRPr lang="en-US" altLang="en-US" sz="1000" b="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r>
              <a:rPr lang="en-US" altLang="en-US" smtClean="0"/>
              <a:t>This slide reviews the behavior of a conventional brace when subjected to cyclic axial load (see Module 3 on SCBF for further discussion).</a:t>
            </a:r>
          </a:p>
          <a:p>
            <a:r>
              <a:rPr lang="en-US" altLang="en-US" smtClean="0"/>
              <a:t>A conventional brace buckles when loaded in compression, resulting in deterioration of strength and stiffness. A conventional brace exhibits significantly different strengths in compression and tension.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10AD5ED2-97F6-4052-83C6-5312F34B2AC0}" type="slidenum">
              <a:rPr lang="en-US" altLang="en-US" sz="1000" b="0">
                <a:latin typeface="Times New Roman" pitchFamily="18" charset="0"/>
              </a:rPr>
              <a:pPr/>
              <a:t>11</a:t>
            </a:fld>
            <a:endParaRPr lang="en-US" altLang="en-US" sz="1000" b="0">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E94F464C-6C1F-4CF3-9229-C60DD87D61D0}" type="slidenum">
              <a:rPr lang="en-US" altLang="en-US" sz="1000" b="0">
                <a:latin typeface="Times New Roman" pitchFamily="18" charset="0"/>
              </a:rPr>
              <a:pPr/>
              <a:t>12</a:t>
            </a:fld>
            <a:endParaRPr lang="en-US" altLang="en-US" sz="1000" b="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r>
              <a:rPr lang="en-US" altLang="en-US" smtClean="0"/>
              <a:t>A buckling-restrained brace yields in a ductile manner, both in tension and in compression. As a result, a BRB exhibits highly desirable behavior as an energy-dissipating element in a seismic-resistant frame.</a:t>
            </a:r>
          </a:p>
          <a:p>
            <a:r>
              <a:rPr lang="en-US" altLang="en-US" smtClean="0"/>
              <a:t>A BRB also exhibits very similar strengths in compression and in tension. This avoids many of the difficulties that result from large unbalanced brace forces in SCBFs, such as the difficulty in designing beams in inverted-V braced SCBFs.</a:t>
            </a:r>
          </a:p>
          <a:p>
            <a:r>
              <a:rPr lang="en-US" altLang="en-US" smtClean="0"/>
              <a:t>Tests show that BRBs exhibit slightly higher strength in compression than in tension. The maximum compression strength of a BRB may be on the order of 3 to 10-percent greater than the maximum tension strength of the BRB. This higher measured compression strength may be due to partial engagement of the casing in resisting axial force, when the BRB is loading in compression. This partial engagement of the casing may be due to imperfect debonding, resulting from expansion of the core in compression (Poisson's effect) and  higher mode buckles (ripples) in the core that casue the core to press against the casing.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CAA48DDA-C95B-4FE3-A162-F4E2FA4E3A5A}" type="slidenum">
              <a:rPr lang="en-US" altLang="en-US" sz="1000" b="0">
                <a:latin typeface="Times New Roman" pitchFamily="18" charset="0"/>
              </a:rPr>
              <a:pPr/>
              <a:t>13</a:t>
            </a:fld>
            <a:endParaRPr lang="en-US" altLang="en-US" sz="1000" b="0">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r>
              <a:rPr lang="en-US" altLang="en-US" smtClean="0"/>
              <a:t>Various bracing arrangements are possible for BRBFs, as is the case with conventional braced frames.</a:t>
            </a:r>
          </a:p>
          <a:p>
            <a:r>
              <a:rPr lang="en-US" altLang="en-US" smtClean="0"/>
              <a:t>Single story X-bracing is generally not possible for BRBFs because of the difficulty in crossing the two BRBs at their centers. Also, K-braced BRBFs are not permitted (see Section F4.4b).</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A050C0E1-5396-4B10-AC5E-3D5D09F41CBF}" type="slidenum">
              <a:rPr lang="en-US" altLang="en-US" sz="1000" b="0">
                <a:latin typeface="Times New Roman" pitchFamily="18" charset="0"/>
              </a:rPr>
              <a:pPr/>
              <a:t>14</a:t>
            </a:fld>
            <a:endParaRPr lang="en-US" altLang="en-US" sz="1000" b="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smtClean="0"/>
              <a:t>The next several slides show steel framed buildings with BRBFs during construction.</a:t>
            </a:r>
          </a:p>
          <a:p>
            <a:r>
              <a:rPr lang="en-US" altLang="en-US" smtClean="0"/>
              <a:t>This photo is courtesy of Star Seismic. Star Seismic calls their BRBs "Powercat" braces.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EAB9FBDD-E26F-4EFD-B96D-956059F74778}" type="slidenum">
              <a:rPr lang="en-US" altLang="en-US" sz="1000" b="0">
                <a:latin typeface="Times New Roman" pitchFamily="18" charset="0"/>
              </a:rPr>
              <a:pPr/>
              <a:t>15</a:t>
            </a:fld>
            <a:endParaRPr lang="en-US" altLang="en-US" sz="1000" b="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r>
              <a:rPr lang="en-US" altLang="en-US" smtClean="0"/>
              <a:t>Photo courtesy of Star Seismic.</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384C55F3-1B29-4931-823E-B3DA7DFF3CDC}" type="slidenum">
              <a:rPr lang="en-US" altLang="en-US" sz="1000" b="0">
                <a:latin typeface="Times New Roman" pitchFamily="18" charset="0"/>
              </a:rPr>
              <a:pPr/>
              <a:t>16</a:t>
            </a:fld>
            <a:endParaRPr lang="en-US" altLang="en-US" sz="1000" b="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r>
              <a:rPr lang="en-US" altLang="en-US" smtClean="0"/>
              <a:t>Photo courtesy of CoreBrace.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2E145E96-B93A-414B-82A4-4A50778535AA}" type="slidenum">
              <a:rPr lang="en-US" altLang="en-US" sz="1000" b="0">
                <a:latin typeface="Times New Roman" pitchFamily="18" charset="0"/>
              </a:rPr>
              <a:pPr/>
              <a:t>17</a:t>
            </a:fld>
            <a:endParaRPr lang="en-US" altLang="en-US" sz="1000" b="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lang="en-US" altLang="en-US" smtClean="0"/>
              <a:t>This is a high-rise steel framed building under construction in Taipei, Taiwan. The photo shows an inverted V-type BRBF.</a:t>
            </a:r>
          </a:p>
          <a:p>
            <a:r>
              <a:rPr lang="en-US" altLang="en-US" smtClean="0"/>
              <a:t>The BRBs used in this building are "double core" braces, developed at the National Center for Research in Earthquake Engineering (NCREE) in Taiwan.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D43634C9-6F0A-4570-A68E-A8AEF9E6B132}" type="slidenum">
              <a:rPr lang="en-US" altLang="en-US" sz="1000" b="0">
                <a:latin typeface="Times New Roman" pitchFamily="18" charset="0"/>
              </a:rPr>
              <a:pPr/>
              <a:t>18</a:t>
            </a:fld>
            <a:endParaRPr lang="en-US" altLang="en-US" sz="1000" b="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altLang="en-US" smtClean="0"/>
              <a:t>An example of a single-diagonal type BRBF, in the same building in Taipei as shown on the previous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EB98C3D4-0444-4BB0-9298-1BA88853A559}" type="slidenum">
              <a:rPr lang="en-US" altLang="en-US" sz="1000" b="0">
                <a:latin typeface="Times New Roman" pitchFamily="18" charset="0"/>
              </a:rPr>
              <a:pPr/>
              <a:t>19</a:t>
            </a:fld>
            <a:endParaRPr lang="en-US" altLang="en-US" sz="1000" b="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r>
              <a:rPr lang="en-US" altLang="en-US" smtClean="0"/>
              <a:t>This is a full-scale BRBF undergoing testing at NCREE in Taipei.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338F7B57-0666-46F8-A87E-87DF18D37972}" type="slidenum">
              <a:rPr lang="en-US" altLang="en-US" sz="1000" b="0">
                <a:latin typeface="Times New Roman" pitchFamily="18" charset="0"/>
              </a:rPr>
              <a:pPr/>
              <a:t>2</a:t>
            </a:fld>
            <a:endParaRPr lang="en-US" altLang="en-US" sz="1000" b="0">
              <a:latin typeface="Times New Roman"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r>
              <a:rPr lang="en-US" altLang="en-US" dirty="0" smtClean="0"/>
              <a:t>This PowerPoint series is dividing into 6 modules. This is the Module No.5 on: "Buckling-Restrained Braced Frames."</a:t>
            </a:r>
          </a:p>
          <a:p>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72E27C48-F62C-40F2-90F9-8F93A43E3AC6}" type="slidenum">
              <a:rPr lang="en-US" altLang="en-US" sz="1000" b="0">
                <a:latin typeface="Times New Roman" pitchFamily="18" charset="0"/>
              </a:rPr>
              <a:pPr/>
              <a:t>20</a:t>
            </a:fld>
            <a:endParaRPr lang="en-US" altLang="en-US" sz="1000" b="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r>
              <a:rPr lang="en-US" altLang="en-US" smtClean="0"/>
              <a:t>The following slides illustrate the intended inelastic behavior of a BRBF under lateral loading, in the form of rigid-plastic mechanisms.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ECD5C8AA-9A9C-4392-981E-6A15E6AB7CA8}" type="slidenum">
              <a:rPr lang="en-US" altLang="en-US" sz="1000" b="0">
                <a:latin typeface="Times New Roman" pitchFamily="18" charset="0"/>
              </a:rPr>
              <a:pPr/>
              <a:t>21</a:t>
            </a:fld>
            <a:endParaRPr lang="en-US" altLang="en-US" sz="1000" b="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r>
              <a:rPr lang="en-US" altLang="en-US" smtClean="0"/>
              <a:t>The basic rigid-plastic mechanism of a BRBF is quite simple. The braces yield in a ductile manner in both compression and tension, resulting in a plastic mechanism. The beams and columns remain essentially elastic.</a:t>
            </a:r>
          </a:p>
          <a:p>
            <a:r>
              <a:rPr lang="en-US" altLang="en-US" smtClean="0"/>
              <a:t>The lateral strength of the BRBF is directly related to the strength of the BRBs.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DC5F10DD-F651-4017-B6CE-E815E017527B}" type="slidenum">
              <a:rPr lang="en-US" altLang="en-US" sz="1000" b="0">
                <a:latin typeface="Times New Roman" pitchFamily="18" charset="0"/>
              </a:rPr>
              <a:pPr/>
              <a:t>22</a:t>
            </a:fld>
            <a:endParaRPr lang="en-US" altLang="en-US" sz="1000" b="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US" altLang="en-US" smtClean="0"/>
              <a:t>The inelastic behavior of the BRBF is the same for either direction of lateral load.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9B321E79-234D-49BC-A704-AFAE1C24B93F}" type="slidenum">
              <a:rPr lang="en-US" altLang="en-US" sz="1000" b="0">
                <a:latin typeface="Times New Roman" pitchFamily="18" charset="0"/>
              </a:rPr>
              <a:pPr/>
              <a:t>23</a:t>
            </a:fld>
            <a:endParaRPr lang="en-US" altLang="en-US" sz="1000"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r>
              <a:rPr lang="en-US" altLang="en-US" smtClean="0"/>
              <a:t>This slide summarizes the basic design approach for a BRBF.</a:t>
            </a:r>
          </a:p>
          <a:p>
            <a:r>
              <a:rPr lang="en-US" altLang="en-US" smtClean="0"/>
              <a:t>The BRBs are the "fuse" elements of the frame, and are designed for code level earthquake forces. All other frame members (columns and beams) and connections are designed to be stronger than the BRBs. Thus, the other frame members and connections are not designed for code level earthquake forces. Rather they are designed for the maximum forces generated by the BRBs.</a:t>
            </a:r>
          </a:p>
          <a:p>
            <a:r>
              <a:rPr lang="en-US" altLang="en-US" smtClean="0"/>
              <a:t>The BRBs must be designed to supply high levels of ductility under cyclic loading. The AISC </a:t>
            </a:r>
            <a:r>
              <a:rPr lang="en-US" altLang="en-US" i="1" smtClean="0"/>
              <a:t>Seismic Provisions</a:t>
            </a:r>
            <a:r>
              <a:rPr lang="en-US" altLang="en-US" smtClean="0"/>
              <a:t> requires that the performance of BRBs be verified by large-scale testing, per Section K3 of the </a:t>
            </a:r>
            <a:r>
              <a:rPr lang="en-US" altLang="en-US" i="1" smtClean="0"/>
              <a:t>Seismic Provisions</a:t>
            </a:r>
            <a:r>
              <a:rPr lang="en-US" altLang="en-US" smtClean="0"/>
              <a:t>.</a:t>
            </a:r>
          </a:p>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previous slides looked at some basic concepts on the behavior of BRBFs. The remainder of this module will look at how these concepts are implemented in the AISC </a:t>
            </a:r>
            <a:r>
              <a:rPr lang="en-US" altLang="en-US" i="1" dirty="0" smtClean="0"/>
              <a:t>Seismic Provisions</a:t>
            </a:r>
            <a:r>
              <a:rPr lang="en-US" altLang="en-US" dirty="0" smtClean="0"/>
              <a:t>.</a:t>
            </a:r>
          </a:p>
        </p:txBody>
      </p:sp>
      <p:sp>
        <p:nvSpPr>
          <p:cNvPr id="4" name="Slide Number Placeholder 3"/>
          <p:cNvSpPr>
            <a:spLocks noGrp="1"/>
          </p:cNvSpPr>
          <p:nvPr>
            <p:ph type="sldNum" sz="quarter" idx="10"/>
          </p:nvPr>
        </p:nvSpPr>
        <p:spPr/>
        <p:txBody>
          <a:bodyPr/>
          <a:lstStyle/>
          <a:p>
            <a:fld id="{FDAD251D-F4B4-477B-AC6C-B1160455DDA7}" type="slidenum">
              <a:rPr lang="fr-CA" smtClean="0"/>
              <a:pPr/>
              <a:t>24</a:t>
            </a:fld>
            <a:endParaRPr lang="fr-CA" dirty="0"/>
          </a:p>
        </p:txBody>
      </p:sp>
    </p:spTree>
    <p:extLst>
      <p:ext uri="{BB962C8B-B14F-4D97-AF65-F5344CB8AC3E}">
        <p14:creationId xmlns:p14="http://schemas.microsoft.com/office/powerpoint/2010/main" val="1986800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dirty="0" smtClean="0"/>
              <a:t>BRBF detailing requirements are covered in Section F4 of the </a:t>
            </a:r>
            <a:r>
              <a:rPr lang="en-US" altLang="en-US" i="1" dirty="0" smtClean="0"/>
              <a:t>Seismic Provisions</a:t>
            </a:r>
            <a:r>
              <a:rPr lang="en-US" altLang="en-US" dirty="0" smtClean="0"/>
              <a:t>. The following slides will cover selected key highlights of Section F4.</a:t>
            </a:r>
          </a:p>
          <a:p>
            <a:pPr>
              <a:lnSpc>
                <a:spcPct val="80000"/>
              </a:lnSpc>
            </a:pPr>
            <a:endParaRPr lang="en-US" altLang="en-US" dirty="0" smtClean="0"/>
          </a:p>
        </p:txBody>
      </p:sp>
      <p:sp>
        <p:nvSpPr>
          <p:cNvPr id="4" name="Slide Number Placeholder 3"/>
          <p:cNvSpPr>
            <a:spLocks noGrp="1"/>
          </p:cNvSpPr>
          <p:nvPr>
            <p:ph type="sldNum" sz="quarter" idx="10"/>
          </p:nvPr>
        </p:nvSpPr>
        <p:spPr/>
        <p:txBody>
          <a:bodyPr/>
          <a:lstStyle/>
          <a:p>
            <a:fld id="{FDAD251D-F4B4-477B-AC6C-B1160455DDA7}" type="slidenum">
              <a:rPr lang="fr-CA" smtClean="0"/>
              <a:pPr/>
              <a:t>25</a:t>
            </a:fld>
            <a:endParaRPr lang="fr-CA" dirty="0"/>
          </a:p>
        </p:txBody>
      </p:sp>
    </p:spTree>
    <p:extLst>
      <p:ext uri="{BB962C8B-B14F-4D97-AF65-F5344CB8AC3E}">
        <p14:creationId xmlns:p14="http://schemas.microsoft.com/office/powerpoint/2010/main" val="2043267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53DE870C-BCD9-4A75-A352-5EAEDA508F46}" type="slidenum">
              <a:rPr lang="en-US" altLang="en-US" sz="1000" b="0">
                <a:latin typeface="Times New Roman" pitchFamily="18" charset="0"/>
              </a:rPr>
              <a:pPr/>
              <a:t>26</a:t>
            </a:fld>
            <a:endParaRPr lang="en-US" altLang="en-US" sz="1000" b="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en-US" altLang="en-US" smtClean="0"/>
              <a:t>Section F4.1 is a scope statement for BRBFs. This section states that BRBFs are expected to withstand </a:t>
            </a:r>
            <a:r>
              <a:rPr lang="en-US" altLang="en-US" i="1" smtClean="0"/>
              <a:t>significant inelastic deformations</a:t>
            </a:r>
            <a:r>
              <a:rPr lang="en-US" altLang="en-US" smtClean="0"/>
              <a:t>, which means the detailing provisions for BRBFs are intended to result in a ductile system.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52C48DCA-B298-4FCC-A579-5DFBAE75CFD2}" type="slidenum">
              <a:rPr lang="en-US" altLang="en-US" sz="1000" b="0">
                <a:latin typeface="Times New Roman" pitchFamily="18" charset="0"/>
              </a:rPr>
              <a:pPr/>
              <a:t>27</a:t>
            </a:fld>
            <a:endParaRPr lang="en-US" altLang="en-US" sz="1000" b="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5C2364FC-0920-4375-93BF-F9D233ED689E}" type="slidenum">
              <a:rPr lang="en-US" altLang="en-US" sz="1000" b="0">
                <a:latin typeface="Times New Roman" pitchFamily="18" charset="0"/>
              </a:rPr>
              <a:pPr/>
              <a:t>28</a:t>
            </a:fld>
            <a:endParaRPr lang="en-US" altLang="en-US" sz="1000" b="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r>
              <a:rPr lang="en-US" altLang="en-US" smtClean="0"/>
              <a:t>Section F4.5b covers requirements for Buckling-Restrained Braces. As stated, a BRB consists of two basic components: the steel core and the buckling restraining system.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D32A5FF8-CDD9-488C-9A08-57B64EB2B6D2}" type="slidenum">
              <a:rPr lang="en-US" altLang="en-US" sz="1000" b="0">
                <a:latin typeface="Times New Roman" pitchFamily="18" charset="0"/>
              </a:rPr>
              <a:pPr/>
              <a:t>29</a:t>
            </a:fld>
            <a:endParaRPr lang="en-US" altLang="en-US" sz="1000" b="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r>
              <a:rPr lang="en-US" altLang="en-US" smtClean="0"/>
              <a:t>Section F4.5b.2 defines the </a:t>
            </a:r>
            <a:r>
              <a:rPr lang="en-US" altLang="en-US" i="1" smtClean="0"/>
              <a:t>design axial strength</a:t>
            </a:r>
            <a:r>
              <a:rPr lang="en-US" altLang="en-US" smtClean="0"/>
              <a:t> of the steel core.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module will begin with a general description and a number of photos of Buckling-Restrained Braced Frames. This is followed by a description and discussion of Buckling-Restrained Braces, and a description of the overall inelastic behavior of a BRBF. Finally, the module will cover highlights of BRBF detailing requirements in the AISC </a:t>
            </a:r>
            <a:r>
              <a:rPr lang="en-US" altLang="en-US" i="1" dirty="0" smtClean="0"/>
              <a:t>Seismic Provisions.</a:t>
            </a:r>
          </a:p>
        </p:txBody>
      </p:sp>
      <p:sp>
        <p:nvSpPr>
          <p:cNvPr id="4" name="Slide Number Placeholder 3"/>
          <p:cNvSpPr>
            <a:spLocks noGrp="1"/>
          </p:cNvSpPr>
          <p:nvPr>
            <p:ph type="sldNum" sz="quarter" idx="10"/>
          </p:nvPr>
        </p:nvSpPr>
        <p:spPr/>
        <p:txBody>
          <a:bodyPr/>
          <a:lstStyle/>
          <a:p>
            <a:fld id="{FDAD251D-F4B4-477B-AC6C-B1160455DDA7}" type="slidenum">
              <a:rPr lang="fr-CA" smtClean="0"/>
              <a:pPr/>
              <a:t>3</a:t>
            </a:fld>
            <a:endParaRPr lang="fr-CA" dirty="0"/>
          </a:p>
        </p:txBody>
      </p:sp>
    </p:spTree>
    <p:extLst>
      <p:ext uri="{BB962C8B-B14F-4D97-AF65-F5344CB8AC3E}">
        <p14:creationId xmlns:p14="http://schemas.microsoft.com/office/powerpoint/2010/main" val="1986800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20128105-7719-43F9-BA57-ADC995DBD590}" type="slidenum">
              <a:rPr lang="en-US" altLang="en-US" sz="1000" b="0">
                <a:latin typeface="Times New Roman" pitchFamily="18" charset="0"/>
              </a:rPr>
              <a:pPr/>
              <a:t>30</a:t>
            </a:fld>
            <a:endParaRPr lang="en-US" altLang="en-US" sz="1000" b="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r>
              <a:rPr lang="en-US" altLang="en-US" sz="1000" i="1"/>
              <a:t>F</a:t>
            </a:r>
            <a:r>
              <a:rPr lang="en-US" altLang="en-US" sz="1000" i="1" baseline="-25000"/>
              <a:t>ysc</a:t>
            </a:r>
            <a:r>
              <a:rPr lang="en-US" altLang="en-US" sz="1000"/>
              <a:t> is the yield stress of the steel core and </a:t>
            </a:r>
            <a:r>
              <a:rPr lang="en-US" altLang="en-US" sz="1000" i="1"/>
              <a:t>A</a:t>
            </a:r>
            <a:r>
              <a:rPr lang="en-US" altLang="en-US" sz="1000" i="1" baseline="-25000"/>
              <a:t>sc</a:t>
            </a:r>
            <a:r>
              <a:rPr lang="en-US" altLang="en-US" sz="1000"/>
              <a:t> is the area of the steel core. For design of the BRB, </a:t>
            </a:r>
            <a:r>
              <a:rPr lang="en-US" altLang="en-US" sz="1000" i="1"/>
              <a:t>F</a:t>
            </a:r>
            <a:r>
              <a:rPr lang="en-US" altLang="en-US" sz="1000" i="1" baseline="-25000"/>
              <a:t>ysc</a:t>
            </a:r>
            <a:r>
              <a:rPr lang="en-US" altLang="en-US" sz="1000"/>
              <a:t> can be taken either as the minimum specified yield stress of the core material, or the actual yield stress as determined by coupon tests of the core material.</a:t>
            </a:r>
          </a:p>
          <a:p>
            <a:r>
              <a:rPr lang="en-US" altLang="en-US" sz="1000"/>
              <a:t>Manufactures that supply BRBs can often provide coupon values of </a:t>
            </a:r>
            <a:r>
              <a:rPr lang="en-US" altLang="en-US" sz="1000" i="1"/>
              <a:t>F</a:t>
            </a:r>
            <a:r>
              <a:rPr lang="en-US" altLang="en-US" sz="1000" i="1" baseline="-25000"/>
              <a:t>ysc</a:t>
            </a:r>
            <a:r>
              <a:rPr lang="en-US" altLang="en-US" sz="1000"/>
              <a:t> for the core material that will be used for the BRBs for a particular project. This permits designers to predict BRB yield strength </a:t>
            </a:r>
            <a:r>
              <a:rPr lang="en-US" altLang="en-US" sz="1000" i="1"/>
              <a:t>P</a:t>
            </a:r>
            <a:r>
              <a:rPr lang="en-US" altLang="en-US" sz="1000" i="1" baseline="-25000"/>
              <a:t>ysc</a:t>
            </a:r>
            <a:r>
              <a:rPr lang="en-US" altLang="en-US" sz="1000"/>
              <a:t> with reasonable certainty, minimizing uncertainties associated with material yield strength variations that occur in more conventional structural steel members.</a:t>
            </a:r>
          </a:p>
          <a:p>
            <a:r>
              <a:rPr lang="en-US" altLang="en-US" sz="1000"/>
              <a:t>The </a:t>
            </a:r>
            <a:r>
              <a:rPr lang="en-US" altLang="en-US" sz="1000" i="1"/>
              <a:t>required axial strength </a:t>
            </a:r>
            <a:r>
              <a:rPr lang="en-US" altLang="en-US" sz="1000"/>
              <a:t>of a BRB is determined by elastic analysis of the BRBF using LRFD load combinations with code specified earthquake forces (1.2D+0.5L+E+0.2S and 0.9D+E). Since the BRBF behaves as a truss, determining the axial forces in the BRBs is usually straightforward. The design axial strength of the BRB, as defined in Section 16.2a, must at least equal the required axial strength.</a:t>
            </a:r>
          </a:p>
          <a:p>
            <a:r>
              <a:rPr lang="en-US" altLang="en-US" sz="1000"/>
              <a:t>Note that the required steel core area, </a:t>
            </a:r>
            <a:r>
              <a:rPr lang="en-US" altLang="en-US" sz="1000" i="1"/>
              <a:t>A</a:t>
            </a:r>
            <a:r>
              <a:rPr lang="en-US" altLang="en-US" sz="1000" i="1" baseline="-25000"/>
              <a:t>sc</a:t>
            </a:r>
            <a:r>
              <a:rPr lang="en-US" altLang="en-US" sz="1000"/>
              <a:t>, may be controlled by frame stiffness requirements rather than frame strength. Due to the fact that BRBs achieve their full yield strength in both compression and tension, the core area </a:t>
            </a:r>
            <a:r>
              <a:rPr lang="en-US" altLang="en-US" sz="1000" i="1"/>
              <a:t>A</a:t>
            </a:r>
            <a:r>
              <a:rPr lang="en-US" altLang="en-US" sz="1000" i="1" baseline="-25000"/>
              <a:t>sc</a:t>
            </a:r>
            <a:r>
              <a:rPr lang="en-US" altLang="en-US" sz="1000"/>
              <a:t> of the BRB will normally be less than the cross-sectional area of a conventional brace in an SCBF. Consequently, BRBFs generally exhibit somewhat lower elastic stiffness than SCBFs, and so the design of BRBs may be stiffness controlled. </a:t>
            </a:r>
          </a:p>
          <a:p>
            <a:r>
              <a:rPr lang="en-US" altLang="en-US" sz="1000"/>
              <a:t>When computing the axial stiffness of a BRB, it is important to recognize that the area </a:t>
            </a:r>
            <a:r>
              <a:rPr lang="en-US" altLang="en-US" sz="1000" i="1"/>
              <a:t>A</a:t>
            </a:r>
            <a:r>
              <a:rPr lang="en-US" altLang="en-US" sz="1000" i="1" baseline="-25000"/>
              <a:t>sc</a:t>
            </a:r>
            <a:r>
              <a:rPr lang="en-US" altLang="en-US" sz="1000"/>
              <a:t> of the yielding segment of the core does not occur over the full length of the brace. The area of the core projections and the connection regions will be substantially greater than </a:t>
            </a:r>
            <a:r>
              <a:rPr lang="en-US" altLang="en-US" sz="1000" i="1"/>
              <a:t>A</a:t>
            </a:r>
            <a:r>
              <a:rPr lang="en-US" altLang="en-US" sz="1000" i="1" baseline="-25000"/>
              <a:t>sc</a:t>
            </a:r>
            <a:r>
              <a:rPr lang="en-US" altLang="en-US" sz="1000"/>
              <a:t> and will serve to increase the brace stiffness. Data on the actual elastic stiffness of BRBs is available from manufacturers.</a:t>
            </a:r>
          </a:p>
          <a:p>
            <a:endParaRPr lang="en-US" altLang="en-US" sz="10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922BC8AD-4A71-44A3-B252-02D0BD18F925}" type="slidenum">
              <a:rPr lang="en-US" altLang="en-US" sz="1000" b="0">
                <a:latin typeface="Times New Roman" pitchFamily="18" charset="0"/>
              </a:rPr>
              <a:pPr/>
              <a:t>31</a:t>
            </a:fld>
            <a:endParaRPr lang="en-US" altLang="en-US" sz="1000" b="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r>
              <a:rPr lang="en-US" altLang="en-US" smtClean="0"/>
              <a:t>Section F4.5b.1 specifies requirements for the </a:t>
            </a:r>
            <a:r>
              <a:rPr lang="en-US" altLang="en-US" i="1" smtClean="0"/>
              <a:t>Buckling Restraining System</a:t>
            </a:r>
            <a:r>
              <a:rPr lang="en-US" altLang="en-US" smtClean="0"/>
              <a:t>.</a:t>
            </a:r>
          </a:p>
          <a:p>
            <a:r>
              <a:rPr lang="en-US" altLang="en-US" smtClean="0"/>
              <a:t>The casing of the BRB is the primary element responsible for restraining buckling of the core. However, instability of the BRB can also occur in the core projection and connection region of the brace. Consequently, Section F4.5b.1 broadly defines the </a:t>
            </a:r>
            <a:r>
              <a:rPr lang="en-US" altLang="en-US" i="1" smtClean="0"/>
              <a:t>Buckling Restraining System </a:t>
            </a:r>
            <a:r>
              <a:rPr lang="en-US" altLang="en-US" smtClean="0"/>
              <a:t>to include the connection  regions at the brace ends.</a:t>
            </a:r>
            <a:endParaRPr lang="en-US" altLang="en-US" i="1"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42C0DFC9-8649-4DF7-B70D-E27A8B80B5B4}" type="slidenum">
              <a:rPr lang="en-US" altLang="en-US" sz="1000" b="0">
                <a:latin typeface="Times New Roman" pitchFamily="18" charset="0"/>
              </a:rPr>
              <a:pPr/>
              <a:t>32</a:t>
            </a:fld>
            <a:endParaRPr lang="en-US" altLang="en-US" sz="1000" b="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r>
              <a:rPr lang="en-US" altLang="en-US" smtClean="0"/>
              <a:t>Section F4.2 specifies that the BRB should not buckle under forces and deformations that will occur when the frame is displaced to two times the design story drift </a:t>
            </a:r>
            <a:r>
              <a:rPr lang="el-GR" altLang="en-US" smtClean="0">
                <a:cs typeface="Times New Roman" pitchFamily="18" charset="0"/>
              </a:rPr>
              <a:t>Δ</a:t>
            </a:r>
            <a:r>
              <a:rPr lang="en-US" altLang="en-US" smtClean="0">
                <a:cs typeface="Times New Roman" pitchFamily="18" charset="0"/>
              </a:rPr>
              <a:t>. The design story drift </a:t>
            </a:r>
            <a:r>
              <a:rPr lang="el-GR" altLang="en-US" smtClean="0">
                <a:cs typeface="Times New Roman" pitchFamily="18" charset="0"/>
              </a:rPr>
              <a:t>Δ</a:t>
            </a:r>
            <a:r>
              <a:rPr lang="en-US" altLang="en-US" smtClean="0">
                <a:cs typeface="Times New Roman" pitchFamily="18" charset="0"/>
              </a:rPr>
              <a:t> is computed by multiplying </a:t>
            </a:r>
            <a:r>
              <a:rPr lang="en-US" altLang="en-US" i="1" smtClean="0">
                <a:cs typeface="Times New Roman" pitchFamily="18" charset="0"/>
              </a:rPr>
              <a:t>C</a:t>
            </a:r>
            <a:r>
              <a:rPr lang="en-US" altLang="en-US" i="1" baseline="-25000" smtClean="0">
                <a:cs typeface="Times New Roman" pitchFamily="18" charset="0"/>
              </a:rPr>
              <a:t>d</a:t>
            </a:r>
            <a:r>
              <a:rPr lang="en-US" altLang="en-US" smtClean="0">
                <a:cs typeface="Times New Roman" pitchFamily="18" charset="0"/>
              </a:rPr>
              <a:t> times the elastic drift under code specified earthquake forces. Typically, the design story drift </a:t>
            </a:r>
            <a:r>
              <a:rPr lang="el-GR" altLang="en-US" smtClean="0">
                <a:cs typeface="Times New Roman" pitchFamily="18" charset="0"/>
              </a:rPr>
              <a:t>Δ</a:t>
            </a:r>
            <a:r>
              <a:rPr lang="en-US" altLang="en-US" smtClean="0">
                <a:cs typeface="Times New Roman" pitchFamily="18" charset="0"/>
              </a:rPr>
              <a:t> is an estimate of the maximum drift the frame is expected to see under a design basis earthquake. </a:t>
            </a:r>
          </a:p>
          <a:p>
            <a:r>
              <a:rPr lang="en-US" altLang="en-US" smtClean="0">
                <a:cs typeface="Times New Roman" pitchFamily="18" charset="0"/>
              </a:rPr>
              <a:t>Requiring that BRBs be capable of sustaining 2 times the design story drift reflects the view that actual drifts in severe earthquakes may exceed the design story drift. Although conservative, this is not a particularly punitive requirement, in that experiments show that BRBs can easily meet this requirement.</a:t>
            </a:r>
          </a:p>
          <a:p>
            <a:endParaRPr lang="en-US" altLang="en-US" smtClean="0">
              <a:cs typeface="Times New Roman" pitchFamily="18" charset="0"/>
            </a:endParaRPr>
          </a:p>
          <a:p>
            <a:r>
              <a:rPr lang="en-US" altLang="en-US" smtClean="0">
                <a:cs typeface="Times New Roman" pitchFamily="18" charset="0"/>
              </a:rPr>
              <a:t>The design story drift </a:t>
            </a:r>
            <a:r>
              <a:rPr lang="el-GR" altLang="en-US" smtClean="0">
                <a:cs typeface="Times New Roman" pitchFamily="18" charset="0"/>
              </a:rPr>
              <a:t>Δ</a:t>
            </a:r>
            <a:r>
              <a:rPr lang="en-US" altLang="en-US" smtClean="0">
                <a:cs typeface="Times New Roman" pitchFamily="18" charset="0"/>
              </a:rPr>
              <a:t> is computed by multiplying </a:t>
            </a:r>
            <a:r>
              <a:rPr lang="en-US" altLang="en-US" i="1" smtClean="0">
                <a:cs typeface="Times New Roman" pitchFamily="18" charset="0"/>
              </a:rPr>
              <a:t>C</a:t>
            </a:r>
            <a:r>
              <a:rPr lang="en-US" altLang="en-US" i="1" baseline="-25000" smtClean="0">
                <a:cs typeface="Times New Roman" pitchFamily="18" charset="0"/>
              </a:rPr>
              <a:t>d</a:t>
            </a:r>
            <a:r>
              <a:rPr lang="en-US" altLang="en-US" smtClean="0">
                <a:cs typeface="Times New Roman" pitchFamily="18" charset="0"/>
              </a:rPr>
              <a:t> times the elastic drift under code specified earthquake forces. Typically, the design story drift </a:t>
            </a:r>
            <a:r>
              <a:rPr lang="el-GR" altLang="en-US" smtClean="0">
                <a:cs typeface="Times New Roman" pitchFamily="18" charset="0"/>
              </a:rPr>
              <a:t>Δ</a:t>
            </a:r>
            <a:r>
              <a:rPr lang="en-US" altLang="en-US" smtClean="0">
                <a:cs typeface="Times New Roman" pitchFamily="18" charset="0"/>
              </a:rPr>
              <a:t> is an estimate of the maximum drift the frame is expected to see under a design basis earthquake. </a:t>
            </a:r>
          </a:p>
          <a:p>
            <a:r>
              <a:rPr lang="en-US" altLang="en-US" smtClean="0">
                <a:cs typeface="Times New Roman" pitchFamily="18" charset="0"/>
              </a:rPr>
              <a:t>Requiring that BRBs be capable of sustaining 2 times the design story drift reflects the view that actual drifts in severe earthquakes may exceed the design story drift. Although conservative, this is not a particularly punitive requirement, in that experiments show that BRBs can easily meet this requirement.</a:t>
            </a:r>
            <a:endParaRPr lang="el-GR" altLang="en-US" smtClean="0">
              <a:cs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403E3D7E-6805-42C4-BFF0-801D224A019A}" type="slidenum">
              <a:rPr lang="en-US" altLang="en-US" sz="1000" b="0">
                <a:latin typeface="Times New Roman" pitchFamily="18" charset="0"/>
              </a:rPr>
              <a:pPr/>
              <a:t>33</a:t>
            </a:fld>
            <a:endParaRPr lang="en-US" altLang="en-US" sz="1000" b="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r>
              <a:rPr lang="en-US" altLang="en-US" smtClean="0">
                <a:cs typeface="Times New Roman" pitchFamily="18" charset="0"/>
              </a:rPr>
              <a:t>Figure from Kersting, Fahnestock and Lopez (NIST GCR 15-917-34)</a:t>
            </a:r>
          </a:p>
          <a:p>
            <a:r>
              <a:rPr lang="en-US" altLang="en-US" smtClean="0">
                <a:cs typeface="Times New Roman" pitchFamily="18" charset="0"/>
              </a:rPr>
              <a:t>Free download:</a:t>
            </a:r>
          </a:p>
          <a:p>
            <a:r>
              <a:rPr lang="en-US" altLang="en-US" smtClean="0">
                <a:cs typeface="Times New Roman" pitchFamily="18" charset="0"/>
              </a:rPr>
              <a:t>https://nvlpubs.nist.gov/nistpubs/gcr/2015/NIST.GCR.15-917-34.pdf</a:t>
            </a:r>
          </a:p>
          <a:p>
            <a:endParaRPr lang="en-US" altLang="en-US" smtClean="0">
              <a:cs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297D608F-7D78-4C45-8AF4-8FEF950302C4}" type="slidenum">
              <a:rPr lang="en-US" altLang="en-US" sz="1000" b="0">
                <a:latin typeface="Times New Roman" pitchFamily="18" charset="0"/>
              </a:rPr>
              <a:pPr/>
              <a:t>34</a:t>
            </a:fld>
            <a:endParaRPr lang="en-US" altLang="en-US" sz="1000" b="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r>
              <a:rPr lang="en-US" altLang="en-US" smtClean="0">
                <a:cs typeface="Times New Roman" pitchFamily="18" charset="0"/>
              </a:rPr>
              <a:t>Figure from Kersting, Fahnestock and Lopez (NIST GCR 15-917-34)</a:t>
            </a:r>
          </a:p>
          <a:p>
            <a:r>
              <a:rPr lang="en-US" altLang="en-US" smtClean="0">
                <a:cs typeface="Times New Roman" pitchFamily="18" charset="0"/>
              </a:rPr>
              <a:t>Free download:</a:t>
            </a:r>
          </a:p>
          <a:p>
            <a:r>
              <a:rPr lang="en-US" altLang="en-US" smtClean="0">
                <a:cs typeface="Times New Roman" pitchFamily="18" charset="0"/>
              </a:rPr>
              <a:t>https://nvlpubs.nist.gov/nistpubs/gcr/2015/NIST.GCR.15-917-34.pdf</a:t>
            </a:r>
          </a:p>
          <a:p>
            <a:endParaRPr lang="en-US" altLang="en-US" smtClean="0">
              <a:cs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52263D28-4D6A-4553-B694-6610F2B07036}" type="slidenum">
              <a:rPr lang="en-US" altLang="en-US" sz="1000" b="0">
                <a:latin typeface="Times New Roman" pitchFamily="18" charset="0"/>
              </a:rPr>
              <a:pPr/>
              <a:t>35</a:t>
            </a:fld>
            <a:endParaRPr lang="en-US" altLang="en-US" sz="1000" b="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r>
              <a:rPr lang="en-US" altLang="en-US" smtClean="0"/>
              <a:t>The AISC </a:t>
            </a:r>
            <a:r>
              <a:rPr lang="en-US" altLang="en-US" i="1" smtClean="0"/>
              <a:t>Seismic Provisions</a:t>
            </a:r>
            <a:r>
              <a:rPr lang="en-US" altLang="en-US" smtClean="0"/>
              <a:t> require that BRB performance be verified by testing. The requirements for testing are specified in Section K3 of the AISC </a:t>
            </a:r>
            <a:r>
              <a:rPr lang="en-US" altLang="en-US" i="1" smtClean="0"/>
              <a:t>Seismic Provisions</a:t>
            </a:r>
            <a:r>
              <a:rPr lang="en-US" altLang="en-US" smtClean="0"/>
              <a:t>.</a:t>
            </a:r>
          </a:p>
          <a:p>
            <a:r>
              <a:rPr lang="en-US" altLang="en-US" smtClean="0"/>
              <a:t>Several options are available for testing:</a:t>
            </a:r>
          </a:p>
          <a:p>
            <a:r>
              <a:rPr lang="en-US" altLang="en-US" smtClean="0"/>
              <a:t>- Project specific tests can be conducted.</a:t>
            </a:r>
          </a:p>
          <a:p>
            <a:r>
              <a:rPr lang="en-US" altLang="en-US" smtClean="0"/>
              <a:t>- Test data developed for other projects or reported in the literature can be used, as long as the tests conform to the requirements of Section K3.</a:t>
            </a:r>
          </a:p>
          <a:p>
            <a:r>
              <a:rPr lang="en-US" altLang="en-US" smtClean="0"/>
              <a:t>- Test data may be available from the BRB manufacturer that satisfies the requirements of Section K3 for the project under consideration. This is likely to be the most common case in the future, as BRB manufacturers develop a database of test data for their braces.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662E667D-B5DD-4369-AD12-7E1E63EC3669}" type="slidenum">
              <a:rPr lang="en-US" altLang="en-US" sz="1000" b="0">
                <a:latin typeface="Times New Roman" pitchFamily="18" charset="0"/>
              </a:rPr>
              <a:pPr/>
              <a:t>36</a:t>
            </a:fld>
            <a:endParaRPr lang="en-US" altLang="en-US" sz="1000" b="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r>
              <a:rPr lang="en-US" altLang="en-US" dirty="0" smtClean="0"/>
              <a:t>Before we continue with Section F4, we will first take a brief look at the BRB testing requirements in Section K3.</a:t>
            </a:r>
          </a:p>
          <a:p>
            <a:r>
              <a:rPr lang="en-US" altLang="en-US" dirty="0" smtClean="0"/>
              <a:t>As noted in the slide, a primary purpose of testing is to verify that the braces meet the requirements of Section F4.2, i.e., that the brace can perform satisfactorily up to 2 times the design story drift. </a:t>
            </a:r>
          </a:p>
          <a:p>
            <a:r>
              <a:rPr lang="en-US" altLang="en-US" dirty="0" smtClean="0"/>
              <a:t>An additional purpose of testing is to determine the amount of strain hardening and compression </a:t>
            </a:r>
            <a:r>
              <a:rPr lang="en-US" altLang="en-US" dirty="0" err="1" smtClean="0"/>
              <a:t>overstrength</a:t>
            </a:r>
            <a:r>
              <a:rPr lang="en-US" altLang="en-US" dirty="0" smtClean="0"/>
              <a:t> exhibited by the brace at 2 times the design story drift. This provides an estimate of the maximum strength of the brace in tension and compression, which will later be used to design brace connections, beams, and columns.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441D0983-D406-494D-BD99-F0D261A7F752}" type="slidenum">
              <a:rPr lang="en-US" altLang="en-US" sz="1000" b="0">
                <a:latin typeface="Times New Roman" pitchFamily="18" charset="0"/>
              </a:rPr>
              <a:pPr/>
              <a:t>37</a:t>
            </a:fld>
            <a:endParaRPr lang="en-US" altLang="en-US" sz="1000" b="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r>
              <a:rPr lang="en-US" altLang="en-US" sz="1000" dirty="0"/>
              <a:t>Section K3 requires that two tests be conducted to qualify a BRB.</a:t>
            </a:r>
          </a:p>
          <a:p>
            <a:r>
              <a:rPr lang="en-US" altLang="en-US" sz="1000" dirty="0"/>
              <a:t>The first test, on a </a:t>
            </a:r>
            <a:r>
              <a:rPr lang="en-US" altLang="en-US" sz="1000" i="1" dirty="0"/>
              <a:t>Brace Test Specimen</a:t>
            </a:r>
            <a:r>
              <a:rPr lang="en-US" altLang="en-US" sz="1000" dirty="0"/>
              <a:t>, applies direct axial tension and compression to the brace, to verify its ability to sustain cyclic axial forces and deformations without buckling or fracture.</a:t>
            </a:r>
          </a:p>
          <a:p>
            <a:r>
              <a:rPr lang="en-US" altLang="en-US" sz="1000" dirty="0"/>
              <a:t>The second test must be on a </a:t>
            </a:r>
            <a:r>
              <a:rPr lang="en-US" altLang="en-US" sz="1000" i="1" dirty="0" err="1"/>
              <a:t>Subassemblage</a:t>
            </a:r>
            <a:r>
              <a:rPr lang="en-US" altLang="en-US" sz="1000" i="1" dirty="0"/>
              <a:t> Test Specimen</a:t>
            </a:r>
            <a:r>
              <a:rPr lang="en-US" altLang="en-US" sz="1000" dirty="0"/>
              <a:t>. This specimen must subject the brace to both axial deformations and rotations, to simulate more realistically the actual deformations the brace will see in the BRBF.</a:t>
            </a:r>
          </a:p>
          <a:p>
            <a:r>
              <a:rPr lang="en-US" altLang="en-US" sz="1000" dirty="0"/>
              <a:t>If we think of the BRBF as a pin-connected truss, then the brace would not be subjected to any end moment or rotation, just axial force. In reality, however, there is considerable rotational fixity at the beam-column connections in a BRBF (or any other braced frame for that matter) because the rigidity at the joint produced by the gusset plate. Consequently, a braced frame will develop a significant degree of frame action (i.e. behave like a moment frame), particularly at large drifts. This frame action will cause bending of beams and columns and generate rotations at the beam-column-gusset plate connection region. Since there is also generally a considerable degree of rotational fixity at the connection between the brace and the gusset, the rotation of the gusset plate due to frame action will impose moments and rotations on the brace ends. These moments and rotations imposed on the ends of the BRB may impair the performance brace, may cause buckling in the gusset-brace connection region, or produce other problems. The purpose of the </a:t>
            </a:r>
            <a:r>
              <a:rPr lang="en-US" altLang="en-US" sz="1000" i="1" dirty="0" err="1"/>
              <a:t>Subassemblage</a:t>
            </a:r>
            <a:r>
              <a:rPr lang="en-US" altLang="en-US" sz="1000" i="1" dirty="0"/>
              <a:t> Test Specimen </a:t>
            </a:r>
            <a:r>
              <a:rPr lang="en-US" altLang="en-US" sz="1000" dirty="0"/>
              <a:t>is to assure the BRB can sustain these end rotations and still perform satisfactorily</a:t>
            </a:r>
            <a:r>
              <a:rPr lang="en-US" altLang="en-US" sz="1000" dirty="0" smtClean="0"/>
              <a:t>.</a:t>
            </a:r>
            <a:endParaRPr lang="en-US" altLang="en-US" sz="10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3B006CBC-C92C-4929-A23C-75D6F33B5593}" type="slidenum">
              <a:rPr lang="en-US" altLang="en-US" sz="1000" b="0">
                <a:latin typeface="Times New Roman" pitchFamily="18" charset="0"/>
              </a:rPr>
              <a:pPr/>
              <a:t>38</a:t>
            </a:fld>
            <a:endParaRPr lang="en-US" altLang="en-US" sz="1000"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US" altLang="en-US" smtClean="0"/>
              <a:t>This figure is a schematic representation of a </a:t>
            </a:r>
            <a:r>
              <a:rPr lang="en-US" altLang="en-US" i="1" smtClean="0"/>
              <a:t>Brace Test Specimen.</a:t>
            </a:r>
            <a:r>
              <a:rPr lang="en-US" altLang="en-US" smtClean="0"/>
              <a:t> The BRB is subjected to uniaxial tension and compression, with no intentional eccentricity.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967ED433-4CA5-4CFF-B796-C9F030E5FD7A}" type="slidenum">
              <a:rPr lang="en-US" altLang="en-US" sz="1000" b="0">
                <a:latin typeface="Times New Roman" pitchFamily="18" charset="0"/>
              </a:rPr>
              <a:pPr/>
              <a:t>39</a:t>
            </a:fld>
            <a:endParaRPr lang="en-US" altLang="en-US" sz="1000" b="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r>
              <a:rPr lang="en-US" altLang="en-US" smtClean="0"/>
              <a:t>These figures are a schematic representations of possible </a:t>
            </a:r>
            <a:r>
              <a:rPr lang="en-US" altLang="en-US" i="1" smtClean="0"/>
              <a:t>Subassemblage Test Specimens. </a:t>
            </a:r>
            <a:r>
              <a:rPr lang="en-US" altLang="en-US" smtClean="0"/>
              <a:t>The BRB is subjected to both axial force and rotations, that replicate in a reasonable way the rotations that will be seen by the BRB in the actual frame under consideration.</a:t>
            </a:r>
            <a:endParaRPr lang="en-US" altLang="en-US" i="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first part of this module provides a description of BRBFs and a discussion of the basic inelastic behavior of this system.</a:t>
            </a:r>
            <a:endParaRPr lang="en-US" altLang="en-US" i="1" dirty="0" smtClean="0"/>
          </a:p>
        </p:txBody>
      </p:sp>
      <p:sp>
        <p:nvSpPr>
          <p:cNvPr id="4" name="Slide Number Placeholder 3"/>
          <p:cNvSpPr>
            <a:spLocks noGrp="1"/>
          </p:cNvSpPr>
          <p:nvPr>
            <p:ph type="sldNum" sz="quarter" idx="10"/>
          </p:nvPr>
        </p:nvSpPr>
        <p:spPr/>
        <p:txBody>
          <a:bodyPr/>
          <a:lstStyle/>
          <a:p>
            <a:fld id="{FDAD251D-F4B4-477B-AC6C-B1160455DDA7}" type="slidenum">
              <a:rPr lang="fr-CA" smtClean="0"/>
              <a:pPr/>
              <a:t>4</a:t>
            </a:fld>
            <a:endParaRPr lang="fr-CA" dirty="0"/>
          </a:p>
        </p:txBody>
      </p:sp>
    </p:spTree>
    <p:extLst>
      <p:ext uri="{BB962C8B-B14F-4D97-AF65-F5344CB8AC3E}">
        <p14:creationId xmlns:p14="http://schemas.microsoft.com/office/powerpoint/2010/main" val="19868000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AF9726DF-22ED-481C-8009-D9CEF9919FB0}" type="slidenum">
              <a:rPr lang="en-US" altLang="en-US" sz="1000" b="0">
                <a:latin typeface="Times New Roman" pitchFamily="18" charset="0"/>
              </a:rPr>
              <a:pPr/>
              <a:t>40</a:t>
            </a:fld>
            <a:endParaRPr lang="en-US" altLang="en-US" sz="1000" b="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r>
              <a:rPr lang="en-US" altLang="en-US" dirty="0" smtClean="0"/>
              <a:t>Section K3.2 specifies a number of requirements that are intended to assure that the test specimen is a reasonable representation of the actual construction.</a:t>
            </a:r>
          </a:p>
          <a:p>
            <a:r>
              <a:rPr lang="en-US" altLang="en-US" dirty="0" smtClean="0"/>
              <a:t>One of the important requirements is on the size of the test specimens. For the </a:t>
            </a:r>
            <a:r>
              <a:rPr lang="en-US" altLang="en-US" i="1" dirty="0" smtClean="0"/>
              <a:t>Brace Test Specimen</a:t>
            </a:r>
            <a:r>
              <a:rPr lang="en-US" altLang="en-US" dirty="0" smtClean="0"/>
              <a:t>, the axial yield strength of the steel core, </a:t>
            </a:r>
            <a:r>
              <a:rPr lang="en-US" altLang="en-US" i="1" dirty="0" err="1" smtClean="0"/>
              <a:t>P</a:t>
            </a:r>
            <a:r>
              <a:rPr lang="en-US" altLang="en-US" i="1" baseline="-25000" dirty="0" err="1" smtClean="0"/>
              <a:t>ysc</a:t>
            </a:r>
            <a:r>
              <a:rPr lang="en-US" altLang="en-US" i="1" dirty="0" smtClean="0"/>
              <a:t> </a:t>
            </a:r>
            <a:r>
              <a:rPr lang="en-US" altLang="en-US" dirty="0" smtClean="0"/>
              <a:t>of the brace test specimen cannot be less than 30% nor more than 120% of the prototype. Thus, if the actual brace will have a core yield strength of 1000 kips, then the core yield strength of the specimen must be between 300 and 1200 kips.</a:t>
            </a:r>
          </a:p>
          <a:p>
            <a:r>
              <a:rPr lang="en-US" altLang="en-US" dirty="0" smtClean="0"/>
              <a:t>For the </a:t>
            </a:r>
            <a:r>
              <a:rPr lang="en-US" altLang="en-US" i="1" dirty="0" err="1" smtClean="0"/>
              <a:t>Subassemblage</a:t>
            </a:r>
            <a:r>
              <a:rPr lang="en-US" altLang="en-US" i="1" dirty="0" smtClean="0"/>
              <a:t> Test Specimen</a:t>
            </a:r>
            <a:r>
              <a:rPr lang="en-US" altLang="en-US" dirty="0" smtClean="0"/>
              <a:t>, the specimen must be at least as strong as the prototype. </a:t>
            </a:r>
          </a:p>
          <a:p>
            <a:r>
              <a:rPr lang="en-US" altLang="en-US" dirty="0" smtClean="0"/>
              <a:t>There are additional requirements for the test specimens in Section K3.2.</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3EAA828F-E4F6-46DA-AD76-C9F04C64A105}" type="slidenum">
              <a:rPr lang="en-US" altLang="en-US" sz="1000" b="0">
                <a:latin typeface="Times New Roman" pitchFamily="18" charset="0"/>
              </a:rPr>
              <a:pPr/>
              <a:t>41</a:t>
            </a:fld>
            <a:endParaRPr lang="en-US" altLang="en-US" sz="1000" b="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r>
              <a:rPr lang="en-US" altLang="en-US" smtClean="0"/>
              <a:t>This slide defines several terms used for test control in Section K3. Note that the terms </a:t>
            </a:r>
            <a:r>
              <a:rPr lang="el-GR" altLang="en-US" smtClean="0">
                <a:cs typeface="Times New Roman" pitchFamily="18" charset="0"/>
              </a:rPr>
              <a:t>Δ</a:t>
            </a:r>
            <a:r>
              <a:rPr lang="en-US" altLang="en-US" baseline="-25000" smtClean="0">
                <a:cs typeface="Times New Roman" pitchFamily="18" charset="0"/>
              </a:rPr>
              <a:t>b</a:t>
            </a:r>
            <a:r>
              <a:rPr lang="en-US" altLang="en-US" smtClean="0">
                <a:cs typeface="Times New Roman" pitchFamily="18" charset="0"/>
              </a:rPr>
              <a:t>, </a:t>
            </a:r>
            <a:r>
              <a:rPr lang="el-GR" altLang="en-US" smtClean="0">
                <a:cs typeface="Times New Roman" pitchFamily="18" charset="0"/>
              </a:rPr>
              <a:t>Δ</a:t>
            </a:r>
            <a:r>
              <a:rPr lang="en-US" altLang="en-US" baseline="-25000" smtClean="0">
                <a:cs typeface="Times New Roman" pitchFamily="18" charset="0"/>
              </a:rPr>
              <a:t>bm</a:t>
            </a:r>
            <a:r>
              <a:rPr lang="en-US" altLang="en-US" smtClean="0">
                <a:cs typeface="Times New Roman" pitchFamily="18" charset="0"/>
              </a:rPr>
              <a:t> and </a:t>
            </a:r>
            <a:r>
              <a:rPr lang="el-GR" altLang="en-US" smtClean="0">
                <a:cs typeface="Times New Roman" pitchFamily="18" charset="0"/>
              </a:rPr>
              <a:t>Δ</a:t>
            </a:r>
            <a:r>
              <a:rPr lang="en-US" altLang="en-US" baseline="-25000" smtClean="0">
                <a:cs typeface="Times New Roman" pitchFamily="18" charset="0"/>
              </a:rPr>
              <a:t>by</a:t>
            </a:r>
            <a:r>
              <a:rPr lang="en-US" altLang="en-US" smtClean="0">
                <a:cs typeface="Times New Roman" pitchFamily="18" charset="0"/>
              </a:rPr>
              <a:t> denote axial deformations of the brace for the </a:t>
            </a:r>
            <a:r>
              <a:rPr lang="en-US" altLang="en-US" i="1" smtClean="0">
                <a:cs typeface="Times New Roman" pitchFamily="18" charset="0"/>
              </a:rPr>
              <a:t>Brace Test Specimen</a:t>
            </a:r>
            <a:r>
              <a:rPr lang="en-US" altLang="en-US" smtClean="0">
                <a:cs typeface="Times New Roman" pitchFamily="18" charset="0"/>
              </a:rPr>
              <a:t>, and brace end rotations for the </a:t>
            </a:r>
            <a:r>
              <a:rPr lang="en-US" altLang="en-US" i="1" smtClean="0">
                <a:cs typeface="Times New Roman" pitchFamily="18" charset="0"/>
              </a:rPr>
              <a:t>Subassemblage Test Specimen.</a:t>
            </a:r>
            <a:endParaRPr lang="el-GR" altLang="en-US" smtClean="0">
              <a:cs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FD0B0CD7-CC73-42C3-9045-22DBECB04539}" type="slidenum">
              <a:rPr lang="en-US" altLang="en-US" sz="1000" b="0">
                <a:latin typeface="Times New Roman" pitchFamily="18" charset="0"/>
              </a:rPr>
              <a:pPr/>
              <a:t>42</a:t>
            </a:fld>
            <a:endParaRPr lang="en-US" altLang="en-US" sz="1000" b="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altLang="en-US" smtClean="0"/>
              <a:t>Braces must be tested to deformation levels corresponding to two times the design story drift.</a:t>
            </a:r>
          </a:p>
          <a:p>
            <a:r>
              <a:rPr lang="en-US" altLang="en-US" smtClean="0"/>
              <a:t>The design story drift </a:t>
            </a:r>
            <a:r>
              <a:rPr lang="el-GR" altLang="en-US" smtClean="0">
                <a:cs typeface="Times New Roman" pitchFamily="18" charset="0"/>
              </a:rPr>
              <a:t>Δ</a:t>
            </a:r>
            <a:r>
              <a:rPr lang="en-US" altLang="en-US" smtClean="0">
                <a:cs typeface="Times New Roman" pitchFamily="18" charset="0"/>
              </a:rPr>
              <a:t> is computed as </a:t>
            </a:r>
            <a:r>
              <a:rPr lang="en-US" altLang="en-US" i="1" smtClean="0">
                <a:cs typeface="Times New Roman" pitchFamily="18" charset="0"/>
              </a:rPr>
              <a:t>C</a:t>
            </a:r>
            <a:r>
              <a:rPr lang="en-US" altLang="en-US" i="1" baseline="-25000" smtClean="0">
                <a:cs typeface="Times New Roman" pitchFamily="18" charset="0"/>
              </a:rPr>
              <a:t>d</a:t>
            </a:r>
            <a:r>
              <a:rPr lang="en-US" altLang="en-US" baseline="-25000" smtClean="0">
                <a:cs typeface="Times New Roman" pitchFamily="18" charset="0"/>
              </a:rPr>
              <a:t> </a:t>
            </a:r>
            <a:r>
              <a:rPr lang="en-US" altLang="en-US" smtClean="0">
                <a:cs typeface="Times New Roman" pitchFamily="18" charset="0"/>
                <a:sym typeface="Symbol" pitchFamily="18" charset="2"/>
              </a:rPr>
              <a:t></a:t>
            </a:r>
            <a:r>
              <a:rPr lang="el-GR" altLang="en-US" smtClean="0">
                <a:cs typeface="Times New Roman" pitchFamily="18" charset="0"/>
                <a:sym typeface="Symbol" pitchFamily="18" charset="2"/>
              </a:rPr>
              <a:t>Δ</a:t>
            </a:r>
            <a:r>
              <a:rPr lang="en-US" altLang="en-US" baseline="-25000" smtClean="0">
                <a:cs typeface="Times New Roman" pitchFamily="18" charset="0"/>
                <a:sym typeface="Symbol" pitchFamily="18" charset="2"/>
              </a:rPr>
              <a:t>E</a:t>
            </a:r>
            <a:r>
              <a:rPr lang="en-US" altLang="en-US" smtClean="0">
                <a:cs typeface="Times New Roman" pitchFamily="18" charset="0"/>
                <a:sym typeface="Symbol" pitchFamily="18" charset="2"/>
              </a:rPr>
              <a:t>. Section K3.4c adds the requirement that the design story drift cannot be taken less that 0.01 times the story height. </a:t>
            </a:r>
            <a:endParaRPr lang="el-GR" altLang="en-US" smtClean="0">
              <a:cs typeface="Times New Roman" pitchFamily="18" charset="0"/>
              <a:sym typeface="Symbol" pitchFamily="18" charset="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FF3B7DCD-226C-442D-8D52-F3BF2E6BB1A3}" type="slidenum">
              <a:rPr lang="en-US" altLang="en-US" sz="1000" b="0">
                <a:latin typeface="Times New Roman" pitchFamily="18" charset="0"/>
              </a:rPr>
              <a:pPr/>
              <a:t>43</a:t>
            </a:fld>
            <a:endParaRPr lang="en-US" altLang="en-US" sz="1000" b="0">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r>
              <a:rPr lang="en-US" altLang="en-US" smtClean="0"/>
              <a:t>This is the specified cyclic loading protocol for BRBs. Specimens are tested to deformation levels corresponding to two times the design story drift (2</a:t>
            </a:r>
            <a:r>
              <a:rPr lang="en-US" altLang="en-US" smtClean="0">
                <a:sym typeface="Symbol" pitchFamily="18" charset="2"/>
              </a:rPr>
              <a:t></a:t>
            </a:r>
            <a:r>
              <a:rPr lang="en-US" altLang="en-US" i="1" smtClean="0">
                <a:sym typeface="Symbol" pitchFamily="18" charset="2"/>
              </a:rPr>
              <a:t>C</a:t>
            </a:r>
            <a:r>
              <a:rPr lang="en-US" altLang="en-US" i="1" baseline="-25000" smtClean="0">
                <a:sym typeface="Symbol" pitchFamily="18" charset="2"/>
              </a:rPr>
              <a:t>d </a:t>
            </a:r>
            <a:r>
              <a:rPr lang="el-GR" altLang="en-US" smtClean="0">
                <a:cs typeface="Times New Roman" pitchFamily="18" charset="0"/>
                <a:sym typeface="Symbol" pitchFamily="18" charset="2"/>
              </a:rPr>
              <a:t>Δ</a:t>
            </a:r>
            <a:r>
              <a:rPr lang="en-US" altLang="en-US" baseline="-25000" smtClean="0">
                <a:cs typeface="Times New Roman" pitchFamily="18" charset="0"/>
                <a:sym typeface="Symbol" pitchFamily="18" charset="2"/>
              </a:rPr>
              <a:t>E</a:t>
            </a:r>
            <a:r>
              <a:rPr lang="en-US" altLang="en-US" smtClean="0">
                <a:cs typeface="Times New Roman" pitchFamily="18" charset="0"/>
                <a:sym typeface="Symbol" pitchFamily="18" charset="2"/>
              </a:rPr>
              <a:t> or 0.02  story height, whichever is greater).</a:t>
            </a:r>
          </a:p>
          <a:p>
            <a:r>
              <a:rPr lang="en-US" altLang="en-US" smtClean="0">
                <a:cs typeface="Times New Roman" pitchFamily="18" charset="0"/>
                <a:sym typeface="Symbol" pitchFamily="18" charset="2"/>
              </a:rPr>
              <a:t>Once the maximum deformation is achieved, the loading is continued for the brace test specimen at a deformation level corresponding to 1.5 times the design story drift. This loading is continued until a cumulative axial deformation of 200  </a:t>
            </a:r>
            <a:r>
              <a:rPr lang="el-GR" altLang="en-US" smtClean="0">
                <a:cs typeface="Times New Roman" pitchFamily="18" charset="0"/>
                <a:sym typeface="Symbol" pitchFamily="18" charset="2"/>
              </a:rPr>
              <a:t>Δ</a:t>
            </a:r>
            <a:r>
              <a:rPr lang="en-US" altLang="en-US" baseline="-25000" smtClean="0">
                <a:cs typeface="Times New Roman" pitchFamily="18" charset="0"/>
                <a:sym typeface="Symbol" pitchFamily="18" charset="2"/>
              </a:rPr>
              <a:t>by</a:t>
            </a:r>
            <a:r>
              <a:rPr lang="en-US" altLang="en-US" smtClean="0">
                <a:cs typeface="Times New Roman" pitchFamily="18" charset="0"/>
                <a:sym typeface="Symbol" pitchFamily="18" charset="2"/>
              </a:rPr>
              <a:t> has been imposed on the brace. This requirement investigates the BRBs ability to resist low-cycle fatigue failure.</a:t>
            </a:r>
            <a:endParaRPr lang="el-GR" altLang="en-US" smtClean="0">
              <a:cs typeface="Times New Roman" pitchFamily="18" charset="0"/>
              <a:sym typeface="Symbol" pitchFamily="18" charset="2"/>
            </a:endParaRPr>
          </a:p>
          <a:p>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1CDACF34-DBAE-4D46-A30A-03C7CE6FEF83}" type="slidenum">
              <a:rPr lang="en-US" altLang="en-US" sz="1000" b="0">
                <a:latin typeface="Times New Roman" pitchFamily="18" charset="0"/>
              </a:rPr>
              <a:pPr/>
              <a:t>44</a:t>
            </a:fld>
            <a:endParaRPr lang="en-US" altLang="en-US" sz="1000" b="0" dirty="0">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altLang="en-US" dirty="0" smtClean="0"/>
              <a:t>The basic acceptance criteria for testing is the specimen should not exhibit fracture, buckling or connection failure within the specified loading protocol.</a:t>
            </a:r>
          </a:p>
          <a:p>
            <a:r>
              <a:rPr lang="en-US" altLang="en-US" dirty="0" smtClean="0"/>
              <a:t>Further, the brace cannot exhibit strength degradation (as strength degradation is generally indicative of fracture or buckling somewhere within the specimen).</a:t>
            </a:r>
          </a:p>
          <a:p>
            <a:r>
              <a:rPr lang="en-US" altLang="en-US" dirty="0" smtClean="0"/>
              <a:t>The maximum tension and compression forces developed by the brace must at least equal the core yield strength, </a:t>
            </a:r>
            <a:r>
              <a:rPr lang="en-US" altLang="en-US" i="1" dirty="0" smtClean="0"/>
              <a:t>P</a:t>
            </a:r>
            <a:r>
              <a:rPr lang="en-US" altLang="en-US" i="1" baseline="-25000" dirty="0" smtClean="0"/>
              <a:t>ysc</a:t>
            </a:r>
            <a:r>
              <a:rPr lang="en-US" altLang="en-US" dirty="0" smtClean="0"/>
              <a:t>. A brace which does not meet this requirement is not functioning properly as a BRB.</a:t>
            </a:r>
          </a:p>
          <a:p>
            <a:r>
              <a:rPr lang="en-US" altLang="en-US" dirty="0" smtClean="0"/>
              <a:t>Finally,  states that the maximum compression force developed by the brace cannot exceed 1.5 times the maximum tension force. Excessive compression overstrength suggests that the core is not adequately decoupled from the casing.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CFCE1E2F-34EE-440A-AF4D-AC3D8AACF2AF}" type="slidenum">
              <a:rPr lang="en-US" altLang="en-US" sz="1000" b="0">
                <a:latin typeface="Times New Roman" pitchFamily="18" charset="0"/>
              </a:rPr>
              <a:pPr/>
              <a:t>45</a:t>
            </a:fld>
            <a:endParaRPr lang="en-US" altLang="en-US" sz="1000" b="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r>
              <a:rPr lang="en-US" altLang="en-US" smtClean="0"/>
              <a:t>This is an example of a successful test result for a BRB </a:t>
            </a:r>
            <a:r>
              <a:rPr lang="en-US" altLang="en-US" i="1" smtClean="0"/>
              <a:t>Brace Test Specimen.</a:t>
            </a:r>
            <a:r>
              <a:rPr lang="en-US" altLang="en-US" smtClean="0"/>
              <a:t> Note the excellent hysteretic behavior in both tension and compression. </a:t>
            </a:r>
          </a:p>
          <a:p>
            <a:r>
              <a:rPr lang="en-US" altLang="en-US" smtClean="0"/>
              <a:t>The maximum tension and compression forces developed by the brace are measured at a deformation corresponding to two times the design story drift.</a:t>
            </a:r>
          </a:p>
          <a:p>
            <a:endParaRPr lang="en-US" altLang="en-US" smtClean="0"/>
          </a:p>
          <a:p>
            <a:endParaRPr lang="en-US" altLang="en-US" smtClean="0"/>
          </a:p>
          <a:p>
            <a:r>
              <a:rPr lang="en-US" altLang="en-US" smtClean="0"/>
              <a:t>Plot courtesy of Rafael Sabelli - Dasse Design, San Francisco</a:t>
            </a:r>
          </a:p>
          <a:p>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271D3506-9545-4CF1-AD4C-CB01814F51E5}" type="slidenum">
              <a:rPr lang="en-US" altLang="en-US" sz="1000" b="0">
                <a:latin typeface="Times New Roman" pitchFamily="18" charset="0"/>
              </a:rPr>
              <a:pPr/>
              <a:t>46</a:t>
            </a:fld>
            <a:endParaRPr lang="en-US" altLang="en-US" sz="1000" b="0">
              <a:latin typeface="Times New Roman"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r>
              <a:rPr lang="en-US" altLang="en-US" dirty="0" smtClean="0"/>
              <a:t>We will now return to Section F4.</a:t>
            </a:r>
          </a:p>
          <a:p>
            <a:r>
              <a:rPr lang="en-US" altLang="en-US" dirty="0" smtClean="0"/>
              <a:t>Section F4.2a defines the </a:t>
            </a:r>
            <a:r>
              <a:rPr lang="en-US" altLang="en-US" i="1" dirty="0" smtClean="0"/>
              <a:t>Adjusted Brace Strength </a:t>
            </a:r>
            <a:r>
              <a:rPr lang="en-US" altLang="en-US" dirty="0" smtClean="0"/>
              <a:t>in tension and compression. Determining these adjusted strengths requires determining a strain hardening factor </a:t>
            </a:r>
            <a:r>
              <a:rPr lang="en-US" altLang="en-US" dirty="0" smtClean="0">
                <a:sym typeface="Symbol" pitchFamily="18" charset="2"/>
              </a:rPr>
              <a:t> and a compression strength adjustment factor (to account for compression </a:t>
            </a:r>
            <a:r>
              <a:rPr lang="en-US" altLang="en-US" dirty="0" err="1" smtClean="0">
                <a:sym typeface="Symbol" pitchFamily="18" charset="2"/>
              </a:rPr>
              <a:t>overstrength</a:t>
            </a:r>
            <a:r>
              <a:rPr lang="en-US" altLang="en-US" dirty="0" smtClean="0">
                <a:sym typeface="Symbol" pitchFamily="18" charset="2"/>
              </a:rPr>
              <a:t>) . These factors are established from BRB test data.</a:t>
            </a:r>
          </a:p>
          <a:p>
            <a:r>
              <a:rPr lang="en-US" altLang="en-US" dirty="0" smtClean="0">
                <a:sym typeface="Symbol" pitchFamily="18" charset="2"/>
              </a:rPr>
              <a:t>The adjusted brace strengths are intended to provide an estimate of the maximum tension and compression forces that can be developed by the BRB. The adjusted brace strengths will subsequently be used as a basis for designing the brace connections, beams and columns.</a:t>
            </a:r>
          </a:p>
          <a:p>
            <a:r>
              <a:rPr lang="en-US" altLang="en-US" dirty="0" smtClean="0">
                <a:sym typeface="Symbol" pitchFamily="18" charset="2"/>
              </a:rPr>
              <a:t>As noted in the slide, if coupon values of the core yield strength are available for the BRBs to be used on an actual project, then </a:t>
            </a:r>
            <a:r>
              <a:rPr lang="en-US" altLang="en-US" i="1" dirty="0" smtClean="0">
                <a:sym typeface="Symbol" pitchFamily="18" charset="2"/>
              </a:rPr>
              <a:t>R</a:t>
            </a:r>
            <a:r>
              <a:rPr lang="en-US" altLang="en-US" i="1" baseline="-25000" dirty="0" smtClean="0">
                <a:sym typeface="Symbol" pitchFamily="18" charset="2"/>
              </a:rPr>
              <a:t>y</a:t>
            </a:r>
            <a:r>
              <a:rPr lang="en-US" altLang="en-US" dirty="0" smtClean="0">
                <a:sym typeface="Symbol" pitchFamily="18" charset="2"/>
              </a:rPr>
              <a:t> =1.0 is used when computing the adjusted brace strength.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E2CD05ED-28B8-4F8C-B01C-ED6C3B8BE7A5}" type="slidenum">
              <a:rPr lang="en-US" altLang="en-US" sz="1000" b="0">
                <a:latin typeface="Times New Roman" pitchFamily="18" charset="0"/>
              </a:rPr>
              <a:pPr/>
              <a:t>47</a:t>
            </a:fld>
            <a:endParaRPr lang="en-US" altLang="en-US" sz="1000" b="0">
              <a:latin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en-US" altLang="en-US" dirty="0" smtClean="0"/>
              <a:t>This slide shows how </a:t>
            </a:r>
            <a:r>
              <a:rPr lang="en-US" altLang="en-US" dirty="0" smtClean="0">
                <a:sym typeface="Symbol" pitchFamily="18" charset="2"/>
              </a:rPr>
              <a:t> and  are obtained from test data. </a:t>
            </a:r>
            <a:r>
              <a:rPr lang="en-US" altLang="en-US" i="1" dirty="0" smtClean="0">
                <a:sym typeface="Symbol" pitchFamily="18" charset="2"/>
              </a:rPr>
              <a:t>T</a:t>
            </a:r>
            <a:r>
              <a:rPr lang="en-US" altLang="en-US" i="1" baseline="-25000" dirty="0" smtClean="0">
                <a:sym typeface="Symbol" pitchFamily="18" charset="2"/>
              </a:rPr>
              <a:t>max</a:t>
            </a:r>
            <a:r>
              <a:rPr lang="en-US" altLang="en-US" dirty="0" smtClean="0">
                <a:sym typeface="Symbol" pitchFamily="18" charset="2"/>
              </a:rPr>
              <a:t> and </a:t>
            </a:r>
            <a:r>
              <a:rPr lang="en-US" altLang="en-US" i="1" dirty="0" err="1" smtClean="0">
                <a:sym typeface="Symbol" pitchFamily="18" charset="2"/>
              </a:rPr>
              <a:t>C</a:t>
            </a:r>
            <a:r>
              <a:rPr lang="en-US" altLang="en-US" i="1" baseline="-25000" dirty="0" err="1" smtClean="0">
                <a:sym typeface="Symbol" pitchFamily="18" charset="2"/>
              </a:rPr>
              <a:t>max</a:t>
            </a:r>
            <a:r>
              <a:rPr lang="en-US" altLang="en-US" dirty="0" smtClean="0">
                <a:sym typeface="Symbol" pitchFamily="18" charset="2"/>
              </a:rPr>
              <a:t> are the maximum tension and compression forces developed by the brace, at a deformation level corresponding to two times the design story drift.</a:t>
            </a:r>
          </a:p>
          <a:p>
            <a:r>
              <a:rPr lang="en-US" altLang="en-US" dirty="0" smtClean="0">
                <a:sym typeface="Symbol" pitchFamily="18" charset="2"/>
              </a:rPr>
              <a:t>The values of  and  should be taken as the larger of values determined from the two different brace qualification tests  (</a:t>
            </a:r>
            <a:r>
              <a:rPr lang="en-US" altLang="en-US" i="1" dirty="0" smtClean="0">
                <a:sym typeface="Symbol" pitchFamily="18" charset="2"/>
              </a:rPr>
              <a:t>Brace Test Specimen</a:t>
            </a:r>
            <a:r>
              <a:rPr lang="en-US" altLang="en-US" dirty="0" smtClean="0">
                <a:sym typeface="Symbol" pitchFamily="18" charset="2"/>
              </a:rPr>
              <a:t>, and </a:t>
            </a:r>
            <a:r>
              <a:rPr lang="en-US" altLang="en-US" i="1" dirty="0" err="1" smtClean="0">
                <a:sym typeface="Symbol" pitchFamily="18" charset="2"/>
              </a:rPr>
              <a:t>Subassemblage</a:t>
            </a:r>
            <a:r>
              <a:rPr lang="en-US" altLang="en-US" i="1" dirty="0" smtClean="0">
                <a:sym typeface="Symbol" pitchFamily="18" charset="2"/>
              </a:rPr>
              <a:t> Test Specimen</a:t>
            </a:r>
            <a:r>
              <a:rPr lang="en-US" altLang="en-US" dirty="0" smtClean="0">
                <a:sym typeface="Symbol" pitchFamily="18" charset="2"/>
              </a:rPr>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B0B4C831-949C-416B-A9AB-2E92A6887728}" type="slidenum">
              <a:rPr lang="en-US" altLang="en-US" sz="1000" b="0">
                <a:latin typeface="Times New Roman" pitchFamily="18" charset="0"/>
              </a:rPr>
              <a:pPr/>
              <a:t>48</a:t>
            </a:fld>
            <a:endParaRPr lang="en-US" altLang="en-US" sz="1000" b="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smtClean="0"/>
              <a:t>Section F4.6c.1 states that brace connections must be designed for the maximum force that can be expected from the brace.</a:t>
            </a:r>
          </a:p>
          <a:p>
            <a:r>
              <a:rPr lang="en-US" altLang="en-US" dirty="0" smtClean="0">
                <a:sym typeface="Symbol" pitchFamily="18" charset="2"/>
              </a:rPr>
              <a:t>Section F4.6c.2 states that the design of connections and gusset plates should consider buckling limit states. This is true for a brace connection in any type of braced frame: SCBF, OCBF, EBF or BRBF. Section 16.3b also states that any bracing or stiffening used to stabilize the gusset plate and connection region in the qualifying tests for the BRB must also be used in the actual construction.</a:t>
            </a:r>
          </a:p>
          <a:p>
            <a:r>
              <a:rPr lang="en-US" altLang="en-US" dirty="0" smtClean="0">
                <a:sym typeface="Symbol" pitchFamily="18" charset="2"/>
              </a:rPr>
              <a:t>Unlike SCBFs, it is not necessary to use the fold-line concept in the design of gusset plates for BRBFs, since the braces are not expected to buckle.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5A705113-C8FD-4AE6-BC14-1543370191A0}" type="slidenum">
              <a:rPr lang="en-US" altLang="en-US" sz="1000" b="0">
                <a:latin typeface="Times New Roman" pitchFamily="18" charset="0"/>
              </a:rPr>
              <a:pPr/>
              <a:t>49</a:t>
            </a:fld>
            <a:endParaRPr lang="en-US" altLang="en-US" sz="1000" b="0">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r>
              <a:rPr lang="en-US" altLang="en-US" smtClean="0"/>
              <a:t>Examples of BRB connections:</a:t>
            </a:r>
          </a:p>
          <a:p>
            <a:endParaRPr lang="en-US" altLang="en-US" smtClean="0"/>
          </a:p>
          <a:p>
            <a:r>
              <a:rPr lang="en-US" altLang="en-US" smtClean="0"/>
              <a:t>Top right: BRB with clevise pin connection. Photo courtesy of Star Seismic</a:t>
            </a:r>
          </a:p>
          <a:p>
            <a:endParaRPr lang="en-US" altLang="en-US" smtClean="0"/>
          </a:p>
          <a:p>
            <a:r>
              <a:rPr lang="en-US" altLang="en-US" smtClean="0"/>
              <a:t>Lower left: BRB with bolted connection. Photo courtesy of K.C. Tsai - National Taiwan University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9526ED86-1CF2-4A06-9233-D16ADB72D3E8}" type="slidenum">
              <a:rPr lang="en-US" altLang="en-US" sz="1000" b="0">
                <a:latin typeface="Times New Roman" pitchFamily="18" charset="0"/>
              </a:rPr>
              <a:pPr/>
              <a:t>5</a:t>
            </a:fld>
            <a:endParaRPr lang="en-US" altLang="en-US" sz="1000" b="0">
              <a:latin typeface="Times New Roman" pitchFamily="18"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US" altLang="en-US" dirty="0" smtClean="0"/>
              <a:t>BRBFs are concentrically braced frames, consisting of beams, columns and braces arranged to form a truss. BRBFs resist lateral load primarily through truss action, with member response dominated by axial force (tension and compression). </a:t>
            </a:r>
          </a:p>
          <a:p>
            <a:r>
              <a:rPr lang="en-US" altLang="en-US" dirty="0" smtClean="0"/>
              <a:t>Unlike conventional concentrically braced frames, BRBFs are constructed with a special type of brace member: Buckling-Restrained Braces (BRBs).</a:t>
            </a:r>
          </a:p>
          <a:p>
            <a:r>
              <a:rPr lang="en-US" altLang="en-US" dirty="0" smtClean="0"/>
              <a:t>BRBs have the unique quality that they do not buckle when loaded in compression. Consequently, BRBs yield in a ductile manner in both tension and compression. The use of BRBs results in a frame that combines high elastic stiffness with excellent ductility.</a:t>
            </a:r>
          </a:p>
          <a:p>
            <a:r>
              <a:rPr lang="en-US" altLang="en-US" dirty="0" smtClean="0"/>
              <a:t>BRBFs are considered to be a high ductility framing system, and is assigned high R-factors in ASCE-7.</a:t>
            </a:r>
          </a:p>
          <a:p>
            <a:r>
              <a:rPr lang="en-US" altLang="en-US" dirty="0" smtClean="0"/>
              <a:t>Per ASCE 7-16, the R-factor for BRBFs is R=8.</a:t>
            </a:r>
          </a:p>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73FCABD7-5010-4483-8F5D-39C602F6371C}" type="slidenum">
              <a:rPr lang="en-US" altLang="en-US" sz="1000" b="0">
                <a:latin typeface="Times New Roman" pitchFamily="18" charset="0"/>
              </a:rPr>
              <a:pPr/>
              <a:t>50</a:t>
            </a:fld>
            <a:endParaRPr lang="en-US" altLang="en-US" sz="1000" b="0">
              <a:latin typeface="Times New Roman"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r>
              <a:rPr lang="en-US" altLang="en-US" smtClean="0"/>
              <a:t>Upper left: BRB connection used in test frame at National Center for Research in Earthquake Engineering - Taipei</a:t>
            </a:r>
          </a:p>
          <a:p>
            <a:endParaRPr lang="en-US" altLang="en-US" smtClean="0"/>
          </a:p>
          <a:p>
            <a:r>
              <a:rPr lang="en-US" altLang="en-US" smtClean="0"/>
              <a:t>Lower right: Welded BRB connection in building in Taipei</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7CC7DE0C-D060-4BA2-84B8-CD32707B4967}" type="slidenum">
              <a:rPr lang="en-US" altLang="en-US" sz="1000" b="0">
                <a:latin typeface="Times New Roman" pitchFamily="18" charset="0"/>
              </a:rPr>
              <a:pPr/>
              <a:t>51</a:t>
            </a:fld>
            <a:endParaRPr lang="en-US" altLang="en-US" sz="1000" b="0">
              <a:latin typeface="Times New Roman"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r>
              <a:rPr lang="en-US" altLang="en-US" smtClean="0"/>
              <a:t>Section F4.4a provides additional requirements for V-type and inverted V-type BRBFs. These provisions are similar to the requirements for V and inverted V-type SCBFs. In both cases, the beam must be designed for the unbalanced load from the braces.</a:t>
            </a:r>
          </a:p>
          <a:p>
            <a:r>
              <a:rPr lang="en-US" altLang="en-US" smtClean="0"/>
              <a:t>In the case of a SCBF, the unbalanced load on the beam can be very large, since the difference between tension strength (</a:t>
            </a:r>
            <a:r>
              <a:rPr lang="en-US" altLang="en-US" i="1" smtClean="0"/>
              <a:t>R</a:t>
            </a:r>
            <a:r>
              <a:rPr lang="en-US" altLang="en-US" i="1" baseline="-25000" smtClean="0"/>
              <a:t>y</a:t>
            </a:r>
            <a:r>
              <a:rPr lang="en-US" altLang="en-US" i="1" smtClean="0"/>
              <a:t>F</a:t>
            </a:r>
            <a:r>
              <a:rPr lang="en-US" altLang="en-US" i="1" baseline="-25000" smtClean="0"/>
              <a:t>y</a:t>
            </a:r>
            <a:r>
              <a:rPr lang="en-US" altLang="en-US" i="1" smtClean="0"/>
              <a:t>A</a:t>
            </a:r>
            <a:r>
              <a:rPr lang="en-US" altLang="en-US" i="1" baseline="-25000" smtClean="0"/>
              <a:t>g</a:t>
            </a:r>
            <a:r>
              <a:rPr lang="en-US" altLang="en-US" smtClean="0"/>
              <a:t>) and compression strength ( 0.3 </a:t>
            </a:r>
            <a:r>
              <a:rPr lang="en-US" altLang="en-US" i="1" smtClean="0"/>
              <a:t>F</a:t>
            </a:r>
            <a:r>
              <a:rPr lang="en-US" altLang="en-US" i="1" baseline="-25000" smtClean="0"/>
              <a:t>cr</a:t>
            </a:r>
            <a:r>
              <a:rPr lang="en-US" altLang="en-US" i="1" smtClean="0"/>
              <a:t>A</a:t>
            </a:r>
            <a:r>
              <a:rPr lang="en-US" altLang="en-US" i="1" baseline="-25000" smtClean="0"/>
              <a:t>g</a:t>
            </a:r>
            <a:r>
              <a:rPr lang="en-US" altLang="en-US" smtClean="0"/>
              <a:t>) of a conventional brace can be very large. </a:t>
            </a:r>
          </a:p>
          <a:p>
            <a:r>
              <a:rPr lang="en-US" altLang="en-US" smtClean="0"/>
              <a:t>In the case of a BRBF, the unbalanced load on the beam is generally much smaller, since the tension and compression strength of a BRB are very similar. They only differ by the value of </a:t>
            </a:r>
            <a:r>
              <a:rPr lang="en-US" altLang="en-US" smtClean="0">
                <a:sym typeface="Symbol" pitchFamily="18" charset="2"/>
              </a:rPr>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65BB9059-3569-41E0-8D5E-83882B2A6DD6}" type="slidenum">
              <a:rPr lang="en-US" altLang="en-US" sz="1000" b="0">
                <a:latin typeface="Times New Roman" pitchFamily="18" charset="0"/>
              </a:rPr>
              <a:pPr/>
              <a:t>52</a:t>
            </a:fld>
            <a:endParaRPr lang="en-US" altLang="en-US" sz="1000" b="0">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r>
              <a:rPr lang="en-US" altLang="en-US" smtClean="0"/>
              <a:t>This shows the loading used to design the beam in an inverted v-type BRBF.</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CED495C7-74E7-4B62-AC54-8035FAD428C1}" type="slidenum">
              <a:rPr lang="en-US" altLang="en-US" sz="1000" b="0">
                <a:latin typeface="Times New Roman" pitchFamily="18" charset="0"/>
              </a:rPr>
              <a:pPr/>
              <a:t>53</a:t>
            </a:fld>
            <a:endParaRPr lang="en-US" altLang="en-US" sz="1000" b="0">
              <a:latin typeface="Times New Roman"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r>
              <a:rPr lang="en-US" altLang="en-US" smtClean="0"/>
              <a:t>This shows the vertical and horizontal components of the unbalanced brace force acting on the beam.</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649FCA8C-2ACD-49A5-9038-DB0B27CA08C3}" type="slidenum">
              <a:rPr lang="en-US" altLang="en-US" sz="1000" b="0">
                <a:latin typeface="Times New Roman" pitchFamily="18" charset="0"/>
              </a:rPr>
              <a:pPr/>
              <a:t>54</a:t>
            </a:fld>
            <a:endParaRPr lang="en-US" altLang="en-US" sz="1000" b="0">
              <a:latin typeface="Times New Roman"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r>
              <a:rPr lang="en-US" altLang="en-US" smtClean="0"/>
              <a:t>In an inverted V-type SCBF, the unbalanced brace force pulls the beam down, since tension strength is greater than compression strength for a conventional brace.</a:t>
            </a:r>
          </a:p>
          <a:p>
            <a:r>
              <a:rPr lang="en-US" altLang="en-US" smtClean="0"/>
              <a:t>In an inverted V-type BRBF, the unbalanced brace force pushes the beam up, since compression strength is greater than tension strength for a BRB.</a:t>
            </a:r>
          </a:p>
          <a:p>
            <a:r>
              <a:rPr lang="en-US" altLang="en-US" smtClean="0"/>
              <a:t>When established the expected brace elongation at the design story drift of the BRBF, for purposes of Section K3 testing, the additional deformation of the brace resulting from beam deflection should be included.</a:t>
            </a:r>
          </a:p>
          <a:p>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30306CDE-B291-4DA7-8053-A5798352D321}" type="slidenum">
              <a:rPr lang="en-US" altLang="en-US" sz="1000" b="0">
                <a:latin typeface="Times New Roman" pitchFamily="18" charset="0"/>
              </a:rPr>
              <a:pPr/>
              <a:t>55</a:t>
            </a:fld>
            <a:endParaRPr lang="en-US" altLang="en-US" sz="1000" b="0">
              <a:latin typeface="Times New Roman"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r>
              <a:rPr lang="en-US" altLang="en-US" smtClean="0"/>
              <a:t>Section F4.4a also specifies lateral bracing requirements for beams in V-type and inverted V-type BRBFs. </a:t>
            </a:r>
          </a:p>
          <a:p>
            <a:r>
              <a:rPr lang="en-US" altLang="en-US" smtClean="0"/>
              <a:t>The required location of lateral braces are determined according to the main AISC </a:t>
            </a:r>
            <a:r>
              <a:rPr lang="en-US" altLang="en-US" i="1" smtClean="0"/>
              <a:t>Specification</a:t>
            </a:r>
            <a:r>
              <a:rPr lang="en-US" altLang="en-US" smtClean="0"/>
              <a:t>, so that the beam has an adequate design strength to resist the forces generated in the beam based on application of unbalanced BRB forces plus gravity loads. </a:t>
            </a:r>
          </a:p>
          <a:p>
            <a:r>
              <a:rPr lang="en-US" altLang="en-US" smtClean="0"/>
              <a:t>In addition, beam lateral bracing should be provided at the point of intersection of the BRBs.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DA79F176-A4E2-4477-888C-DAF249215573}" type="slidenum">
              <a:rPr lang="en-US" altLang="en-US" sz="1000" b="0">
                <a:latin typeface="Times New Roman" pitchFamily="18" charset="0"/>
              </a:rPr>
              <a:pPr/>
              <a:t>56</a:t>
            </a:fld>
            <a:endParaRPr lang="en-US" altLang="en-US" sz="1000" b="0">
              <a:latin typeface="Times New Roman"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r>
              <a:rPr lang="en-US" altLang="en-US" smtClean="0"/>
              <a:t>Section F4.5a specifies requirements for beams and columns in BRBFs.</a:t>
            </a:r>
          </a:p>
          <a:p>
            <a:r>
              <a:rPr lang="en-US" altLang="en-US" smtClean="0"/>
              <a:t>Section F4.5a specifies beam and column sections must be seismically compact for local buckling.</a:t>
            </a:r>
          </a:p>
          <a:p>
            <a:r>
              <a:rPr lang="en-US" altLang="en-US" smtClean="0"/>
              <a:t>Beams and columns in BRBFs are intended to remain elastic, so it may appear unjustified to require these members to be seismically compact. However, at large drifts, a BRBF may exhibit considerable frame action, generating bending moments in the beams and column that have not been considered in design. Requiring the beams and columns to be seismically compact permits these members to develop their full flexural strength to resist these unanticipated bending moments, and also permits these members to respond in a ductile manner if the unanticipated moments become large.</a:t>
            </a:r>
          </a:p>
          <a:p>
            <a:r>
              <a:rPr lang="en-US" altLang="en-US" smtClean="0"/>
              <a:t>Since the beams and columns of BRBFs will normally be rolled wide-flange sections, satisfying the requirement for seismically compact sections normally poses little difficulty.</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2931883E-6C2C-4764-BC39-B7B6D727E6A6}" type="slidenum">
              <a:rPr lang="en-US" altLang="en-US" sz="1000" b="0">
                <a:latin typeface="Times New Roman" pitchFamily="18" charset="0"/>
              </a:rPr>
              <a:pPr/>
              <a:t>57</a:t>
            </a:fld>
            <a:endParaRPr lang="en-US" altLang="en-US" sz="1000" b="0">
              <a:latin typeface="Times New Roman"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r>
              <a:rPr lang="en-US" altLang="en-US" smtClean="0"/>
              <a:t>Section F4.3 specifies that the beams and columns should be designed for the maximum forces generated by the braces (defined as the adjusted brace strengths), plus appropriate gravity loads. This follows the fundamental capacity design philosophy for BRBFs, that all members and connections in the frame should be stronger than the BRBs.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C375BAA9-63A1-49B2-ABD1-624B062A5E54}" type="slidenum">
              <a:rPr lang="en-US" altLang="en-US" sz="1000" b="0">
                <a:latin typeface="Times New Roman" pitchFamily="18" charset="0"/>
              </a:rPr>
              <a:pPr/>
              <a:t>58</a:t>
            </a:fld>
            <a:endParaRPr lang="en-US" altLang="en-US" sz="1000" b="0">
              <a:latin typeface="Times New Roman"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r>
              <a:rPr lang="en-US" altLang="en-US" smtClean="0"/>
              <a:t>This slide shows the adjusted brace strengths applied as loads to the remainder of the frame, together with factored gravity loads.</a:t>
            </a:r>
          </a:p>
          <a:p>
            <a:r>
              <a:rPr lang="en-US" altLang="en-US" smtClean="0"/>
              <a:t>While the capacity design requirement for beams and columns is conceptually straightforward (as indicated by this slide),  determining the forces in the beams and columns resulting from the adjusted brace strengths can sometimes be difficult, and require considerable judgment.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9096F31E-D147-4ADC-8952-2AD720BBD5E7}" type="slidenum">
              <a:rPr lang="en-US" altLang="en-US" sz="1000" b="0">
                <a:latin typeface="Times New Roman" pitchFamily="18" charset="0"/>
              </a:rPr>
              <a:pPr/>
              <a:t>59</a:t>
            </a:fld>
            <a:endParaRPr lang="en-US" altLang="en-US" sz="1000" b="0">
              <a:latin typeface="Times New Roman"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r>
              <a:rPr lang="en-US" altLang="en-US" dirty="0" smtClean="0"/>
              <a:t>Requirements for splices in BRBF columns are specified in Section F4.6d.</a:t>
            </a:r>
          </a:p>
          <a:p>
            <a:r>
              <a:rPr lang="en-US" altLang="en-US" dirty="0" smtClean="0"/>
              <a:t>BRBF column splices must satisfy the general requirements for column splices given in Section D2.5. In addition to other requirements, Section D2.5 states that the required axial strength of the splice be taken to be at least the required axial strength of the column.  Thus, like the column, the column splice must be designed for the axial forces generated when the BRBs have achieved their maximum strength. That is, the column splices must also develop the capacity of the BRBs.</a:t>
            </a:r>
          </a:p>
          <a:p>
            <a:r>
              <a:rPr lang="en-US" altLang="en-US" dirty="0" smtClean="0"/>
              <a:t>Section F4.6d also defines the required flexural and shear strength of column splices. These account for the fact that the columns (and therefore the column splices) may see some bending as the BRBF goes to large </a:t>
            </a:r>
            <a:r>
              <a:rPr lang="en-US" altLang="en-US" dirty="0" err="1" smtClean="0"/>
              <a:t>interstory</a:t>
            </a:r>
            <a:r>
              <a:rPr lang="en-US" altLang="en-US" dirty="0" smtClean="0"/>
              <a:t> drifts.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21AD5FF6-EF53-41AB-B65F-AE850BCB03A0}" type="slidenum">
              <a:rPr lang="en-US" altLang="en-US" sz="1000" b="0">
                <a:latin typeface="Times New Roman" pitchFamily="18" charset="0"/>
              </a:rPr>
              <a:pPr/>
              <a:t>6</a:t>
            </a:fld>
            <a:endParaRPr lang="en-US" altLang="en-US" sz="1000" b="0">
              <a:latin typeface="Times New Roman"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r>
              <a:rPr lang="en-US" altLang="en-US" smtClean="0"/>
              <a:t>The key feature of a BRBF is the use of Buckling-Restrained Braces (BRBs).</a:t>
            </a:r>
          </a:p>
          <a:p>
            <a:r>
              <a:rPr lang="en-US" altLang="en-US" smtClean="0"/>
              <a:t>A BRB consists of a steel core and a casing. The casing covers the steel core.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1849520B-421E-4313-81CE-5FA5E5896842}" type="slidenum">
              <a:rPr lang="en-US" altLang="en-US" sz="1000" b="0">
                <a:latin typeface="Times New Roman" pitchFamily="18" charset="0"/>
              </a:rPr>
              <a:pPr/>
              <a:t>60</a:t>
            </a:fld>
            <a:endParaRPr lang="en-US" altLang="en-US" sz="1000" b="0">
              <a:latin typeface="Times New Roman"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r>
              <a:rPr lang="en-US" altLang="en-US" smtClean="0"/>
              <a:t>Finally, Section F4.5c defines the protected zone for a BRBF. The protected zone is the steel core of the BRB and the brace connection areas.</a:t>
            </a:r>
          </a:p>
          <a:p>
            <a:r>
              <a:rPr lang="en-US" altLang="en-US" smtClean="0"/>
              <a:t>Note that the BRB casing is not considered to be part of the protected zone, since the casing is not expected to be yielding element of the system. Nonetheless, any attachments to the casing that may adversely affect the performance of the BRB should certainly be avoided.</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FACBB22C-55F2-497E-9D66-4370F33B0622}" type="slidenum">
              <a:rPr lang="en-US" altLang="en-US" sz="1000" b="0">
                <a:latin typeface="Times New Roman" pitchFamily="18" charset="0"/>
              </a:rPr>
              <a:pPr/>
              <a:t>61</a:t>
            </a:fld>
            <a:endParaRPr lang="en-US" altLang="en-US" sz="1000" b="0">
              <a:latin typeface="Times New Roman"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r>
              <a:rPr lang="en-US" altLang="en-US" smtClean="0"/>
              <a:t>This figure highlights the protected zones for a BRBF.</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dirty="0" smtClean="0"/>
              <a:t>BRBF detailing requirements are covered in Section F4 of the </a:t>
            </a:r>
            <a:r>
              <a:rPr lang="en-US" altLang="en-US" i="1" dirty="0" smtClean="0"/>
              <a:t>Seismic Provisions</a:t>
            </a:r>
            <a:r>
              <a:rPr lang="en-US" altLang="en-US" dirty="0" smtClean="0"/>
              <a:t>. </a:t>
            </a:r>
          </a:p>
        </p:txBody>
      </p:sp>
      <p:sp>
        <p:nvSpPr>
          <p:cNvPr id="4" name="Slide Number Placeholder 3"/>
          <p:cNvSpPr>
            <a:spLocks noGrp="1"/>
          </p:cNvSpPr>
          <p:nvPr>
            <p:ph type="sldNum" sz="quarter" idx="10"/>
          </p:nvPr>
        </p:nvSpPr>
        <p:spPr/>
        <p:txBody>
          <a:bodyPr/>
          <a:lstStyle/>
          <a:p>
            <a:fld id="{FDAD251D-F4B4-477B-AC6C-B1160455DDA7}" type="slidenum">
              <a:rPr lang="fr-CA" smtClean="0"/>
              <a:pPr/>
              <a:t>62</a:t>
            </a:fld>
            <a:endParaRPr lang="fr-CA" dirty="0"/>
          </a:p>
        </p:txBody>
      </p:sp>
    </p:spTree>
    <p:extLst>
      <p:ext uri="{BB962C8B-B14F-4D97-AF65-F5344CB8AC3E}">
        <p14:creationId xmlns:p14="http://schemas.microsoft.com/office/powerpoint/2010/main" val="2043267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43531C1A-F563-4F14-B791-9AC779B7681B}" type="slidenum">
              <a:rPr lang="en-US" altLang="en-US" sz="1000" b="0">
                <a:latin typeface="Times New Roman" pitchFamily="18" charset="0"/>
              </a:rPr>
              <a:pPr/>
              <a:t>7</a:t>
            </a:fld>
            <a:endParaRPr lang="en-US" altLang="en-US" sz="1000" b="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r>
              <a:rPr lang="en-US" altLang="en-US" smtClean="0"/>
              <a:t>The are a number of different configurations for BRBs. This slide shows one possibility. The steel core is simply a rectangular plate. The casing, which restrains buckling of the core, is typically constructed of a mortar filled steel tube. The steel core is surrounded by a debonding material that decouples the steel core from the casing, for purposes of resisting axial force. That is, the debonding material is intended to prevent transfer of axial stress from the steel core to the casing. Consequently, the casing essentially "floats" on the steel core.</a:t>
            </a:r>
          </a:p>
          <a:p>
            <a:r>
              <a:rPr lang="en-US" altLang="en-US" smtClean="0"/>
              <a:t>There are a number of possible configurations for the shape of the steel core. In addition to a single plate, BRBs have been constructed using cruciform shaped plates, or a pair of plates or shapes.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F1752FF3-A884-44CB-A885-C06B58EF1569}" type="slidenum">
              <a:rPr lang="en-US" altLang="en-US" sz="1000" b="0">
                <a:latin typeface="Times New Roman" pitchFamily="18" charset="0"/>
              </a:rPr>
              <a:pPr/>
              <a:t>8</a:t>
            </a:fld>
            <a:endParaRPr lang="en-US" altLang="en-US" sz="1000" b="0">
              <a:latin typeface="Times New Roman"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r>
              <a:rPr lang="en-US" altLang="en-US" smtClean="0"/>
              <a:t>The concept of the BRB is that the steel core resists the applied axial force P. The debonding material that surrounds the core is intended to prevent the casing from carrying axial force. Since the casing has no (or very little) axial force, its full flexural stiffness is available to resist buckling of the steel core.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p:spPr>
        <p:txBody>
          <a:bodyPr/>
          <a:lstStyle>
            <a:lvl1pPr defTabSz="948709">
              <a:defRPr sz="2400" b="1">
                <a:solidFill>
                  <a:schemeClr val="tx1"/>
                </a:solidFill>
                <a:latin typeface="Arial Narrow" pitchFamily="34" charset="0"/>
              </a:defRPr>
            </a:lvl1pPr>
            <a:lvl2pPr marL="729057" indent="-280406" defTabSz="948709">
              <a:defRPr sz="2400" b="1">
                <a:solidFill>
                  <a:schemeClr val="tx1"/>
                </a:solidFill>
                <a:latin typeface="Arial Narrow" pitchFamily="34" charset="0"/>
              </a:defRPr>
            </a:lvl2pPr>
            <a:lvl3pPr marL="1121626" indent="-224325" defTabSz="948709">
              <a:defRPr sz="2400" b="1">
                <a:solidFill>
                  <a:schemeClr val="tx1"/>
                </a:solidFill>
                <a:latin typeface="Arial Narrow" pitchFamily="34" charset="0"/>
              </a:defRPr>
            </a:lvl3pPr>
            <a:lvl4pPr marL="1570276" indent="-224325" defTabSz="948709">
              <a:defRPr sz="2400" b="1">
                <a:solidFill>
                  <a:schemeClr val="tx1"/>
                </a:solidFill>
                <a:latin typeface="Arial Narrow" pitchFamily="34" charset="0"/>
              </a:defRPr>
            </a:lvl4pPr>
            <a:lvl5pPr marL="2018927" indent="-224325" defTabSz="948709">
              <a:defRPr sz="2400" b="1">
                <a:solidFill>
                  <a:schemeClr val="tx1"/>
                </a:solidFill>
                <a:latin typeface="Arial Narrow" pitchFamily="34" charset="0"/>
              </a:defRPr>
            </a:lvl5pPr>
            <a:lvl6pPr marL="2467577" indent="-224325" defTabSz="948709" eaLnBrk="0" fontAlgn="base" hangingPunct="0">
              <a:spcBef>
                <a:spcPct val="0"/>
              </a:spcBef>
              <a:spcAft>
                <a:spcPct val="0"/>
              </a:spcAft>
              <a:defRPr sz="2400" b="1">
                <a:solidFill>
                  <a:schemeClr val="tx1"/>
                </a:solidFill>
                <a:latin typeface="Arial Narrow" pitchFamily="34" charset="0"/>
              </a:defRPr>
            </a:lvl6pPr>
            <a:lvl7pPr marL="2916227" indent="-224325" defTabSz="948709" eaLnBrk="0" fontAlgn="base" hangingPunct="0">
              <a:spcBef>
                <a:spcPct val="0"/>
              </a:spcBef>
              <a:spcAft>
                <a:spcPct val="0"/>
              </a:spcAft>
              <a:defRPr sz="2400" b="1">
                <a:solidFill>
                  <a:schemeClr val="tx1"/>
                </a:solidFill>
                <a:latin typeface="Arial Narrow" pitchFamily="34" charset="0"/>
              </a:defRPr>
            </a:lvl7pPr>
            <a:lvl8pPr marL="3364878" indent="-224325" defTabSz="948709" eaLnBrk="0" fontAlgn="base" hangingPunct="0">
              <a:spcBef>
                <a:spcPct val="0"/>
              </a:spcBef>
              <a:spcAft>
                <a:spcPct val="0"/>
              </a:spcAft>
              <a:defRPr sz="2400" b="1">
                <a:solidFill>
                  <a:schemeClr val="tx1"/>
                </a:solidFill>
                <a:latin typeface="Arial Narrow" pitchFamily="34" charset="0"/>
              </a:defRPr>
            </a:lvl8pPr>
            <a:lvl9pPr marL="3813528" indent="-224325" defTabSz="948709" eaLnBrk="0" fontAlgn="base" hangingPunct="0">
              <a:spcBef>
                <a:spcPct val="0"/>
              </a:spcBef>
              <a:spcAft>
                <a:spcPct val="0"/>
              </a:spcAft>
              <a:defRPr sz="2400" b="1">
                <a:solidFill>
                  <a:schemeClr val="tx1"/>
                </a:solidFill>
                <a:latin typeface="Arial Narrow" pitchFamily="34" charset="0"/>
              </a:defRPr>
            </a:lvl9pPr>
          </a:lstStyle>
          <a:p>
            <a:fld id="{0A5091EB-AFE5-45A0-AB3D-FD923B7AC623}" type="slidenum">
              <a:rPr lang="en-US" altLang="en-US" sz="1000" b="0">
                <a:latin typeface="Times New Roman" pitchFamily="18" charset="0"/>
              </a:rPr>
              <a:pPr/>
              <a:t>9</a:t>
            </a:fld>
            <a:endParaRPr lang="en-US" altLang="en-US" sz="1000" b="0">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a:lnSpc>
                <a:spcPct val="90000"/>
              </a:lnSpc>
            </a:pPr>
            <a:r>
              <a:rPr lang="en-US" altLang="en-US" dirty="0" smtClean="0"/>
              <a:t>The central section of the steel core, as shown in the slide, is intended to be the portion of the core that yields in tension and in compression. At the ends of the BRB, the core projects outside of the casing. This core projection typically has a significantly larger cross-sectional area than the yielding segment, and is usually reinforced to prevent buckling of the projection. Further, the core projection is normally prepared with bolt holes or other features that allow connection of the BRB to the remainder of the frame.</a:t>
            </a:r>
          </a:p>
          <a:p>
            <a:pPr>
              <a:lnSpc>
                <a:spcPct val="90000"/>
              </a:lnSpc>
            </a:pPr>
            <a:r>
              <a:rPr lang="en-US" altLang="en-US" dirty="0" smtClean="0"/>
              <a:t>A building designer using a BRBF does not normally develop the detailed design of a buckling restrained brace, such the shape of the core and core projections, the details of the casing and </a:t>
            </a:r>
            <a:r>
              <a:rPr lang="en-US" altLang="en-US" dirty="0" err="1" smtClean="0"/>
              <a:t>debonding</a:t>
            </a:r>
            <a:r>
              <a:rPr lang="en-US" altLang="en-US" dirty="0" smtClean="0"/>
              <a:t> material, and the connection details provided on the core projection.</a:t>
            </a:r>
          </a:p>
          <a:p>
            <a:pPr>
              <a:lnSpc>
                <a:spcPct val="90000"/>
              </a:lnSpc>
            </a:pPr>
            <a:r>
              <a:rPr lang="en-US" altLang="en-US" dirty="0" smtClean="0"/>
              <a:t>Rather, there are companies that manufacture and sell BRBs. These are proprietary and patented designs which have undergone design development and testing by the manufacturers. Thus, the building designer will normally specify the required strength and stiffness of the BRBs, and the manufacturer will supply BRBs that meet these specifications.</a:t>
            </a:r>
          </a:p>
          <a:p>
            <a:pPr>
              <a:lnSpc>
                <a:spcPct val="90000"/>
              </a:lnSpc>
            </a:pPr>
            <a:r>
              <a:rPr lang="en-US" altLang="en-US" dirty="0" smtClean="0"/>
              <a:t>At present (2019) there are two manufacturers that market BRBs in the US:</a:t>
            </a:r>
          </a:p>
          <a:p>
            <a:pPr>
              <a:lnSpc>
                <a:spcPct val="90000"/>
              </a:lnSpc>
            </a:pPr>
            <a:r>
              <a:rPr lang="en-US" altLang="en-US" dirty="0" smtClean="0"/>
              <a:t>- </a:t>
            </a:r>
            <a:r>
              <a:rPr lang="en-US" altLang="en-US" dirty="0" err="1" smtClean="0"/>
              <a:t>CoreBrace</a:t>
            </a:r>
            <a:r>
              <a:rPr lang="en-US" altLang="en-US" dirty="0" smtClean="0"/>
              <a:t> (http://www.corebrace.com/)</a:t>
            </a:r>
          </a:p>
          <a:p>
            <a:pPr>
              <a:lnSpc>
                <a:spcPct val="90000"/>
              </a:lnSpc>
            </a:pPr>
            <a:r>
              <a:rPr lang="en-US" altLang="en-US" dirty="0" smtClean="0"/>
              <a:t>- Nippon Steel Corporation (http://www.unbondedbrace.com/)</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0" y="0"/>
            <a:ext cx="9144000" cy="4797152"/>
          </a:xfrm>
          <a:prstGeom prst="rect">
            <a:avLst/>
          </a:prstGeom>
          <a:blipFill>
            <a:blip r:embed="rId2"/>
            <a:tile tx="0" ty="0" sx="100000" sy="100000" flip="none" algn="tl"/>
          </a:blipFill>
        </p:spPr>
        <p:txBody>
          <a:bodyPr lIns="91429" tIns="45714" rIns="91429" bIns="45714"/>
          <a:lstStyle>
            <a:lvl1pPr>
              <a:defRPr sz="2000"/>
            </a:lvl1pPr>
          </a:lstStyle>
          <a:p>
            <a:r>
              <a:rPr lang="en-US" dirty="0" smtClean="0"/>
              <a:t>Large Image</a:t>
            </a:r>
            <a:endParaRPr lang="en-US" dirty="0"/>
          </a:p>
        </p:txBody>
      </p:sp>
      <p:sp>
        <p:nvSpPr>
          <p:cNvPr id="11" name="Text Placeholder 5"/>
          <p:cNvSpPr>
            <a:spLocks noGrp="1"/>
          </p:cNvSpPr>
          <p:nvPr>
            <p:ph type="body" sz="quarter" idx="4294967295"/>
          </p:nvPr>
        </p:nvSpPr>
        <p:spPr>
          <a:xfrm>
            <a:off x="467545" y="5229200"/>
            <a:ext cx="6192688" cy="1183878"/>
          </a:xfrm>
        </p:spPr>
        <p:txBody>
          <a:bodyPr anchor="b" anchorCtr="0">
            <a:noAutofit/>
          </a:bodyPr>
          <a:lstStyle/>
          <a:p>
            <a:r>
              <a:rPr lang="en-US" dirty="0" smtClean="0"/>
              <a:t>Arial Bold Title </a:t>
            </a:r>
            <a:r>
              <a:rPr lang="en-US" b="0" dirty="0" smtClean="0">
                <a:solidFill>
                  <a:schemeClr val="tx1">
                    <a:lumMod val="65000"/>
                    <a:lumOff val="35000"/>
                  </a:schemeClr>
                </a:solidFill>
                <a:latin typeface="Calibri Light"/>
                <a:cs typeface="Calibri Light"/>
              </a:rPr>
              <a:t>| Calibri Light Subtitle </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6256" y="5695948"/>
            <a:ext cx="1871193" cy="757388"/>
          </a:xfrm>
          <a:prstGeom prst="rect">
            <a:avLst/>
          </a:prstGeom>
        </p:spPr>
      </p:pic>
    </p:spTree>
    <p:extLst>
      <p:ext uri="{BB962C8B-B14F-4D97-AF65-F5344CB8AC3E}">
        <p14:creationId xmlns:p14="http://schemas.microsoft.com/office/powerpoint/2010/main" val="40257343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900B804-E260-45E4-B3A9-3704B31366A3}" type="slidenum">
              <a:rPr lang="en-US" altLang="en-US"/>
              <a:pPr/>
              <a:t>‹#›</a:t>
            </a:fld>
            <a:endParaRPr lang="en-US" altLang="en-US"/>
          </a:p>
        </p:txBody>
      </p:sp>
    </p:spTree>
    <p:extLst>
      <p:ext uri="{BB962C8B-B14F-4D97-AF65-F5344CB8AC3E}">
        <p14:creationId xmlns:p14="http://schemas.microsoft.com/office/powerpoint/2010/main" val="20258931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cxnSp>
        <p:nvCxnSpPr>
          <p:cNvPr id="9" name="Straight Connector 8"/>
          <p:cNvCxnSpPr/>
          <p:nvPr userDrawn="1"/>
        </p:nvCxnSpPr>
        <p:spPr>
          <a:xfrm>
            <a:off x="539552" y="1628800"/>
            <a:ext cx="8064896" cy="0"/>
          </a:xfrm>
          <a:prstGeom prst="line">
            <a:avLst/>
          </a:prstGeom>
          <a:ln cap="rnd" cmpd="sng">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 Placeholder 8"/>
          <p:cNvSpPr>
            <a:spLocks noGrp="1"/>
          </p:cNvSpPr>
          <p:nvPr>
            <p:ph type="body" sz="quarter" idx="38" hasCustomPrompt="1"/>
          </p:nvPr>
        </p:nvSpPr>
        <p:spPr>
          <a:xfrm>
            <a:off x="519829" y="431870"/>
            <a:ext cx="8208912" cy="1124922"/>
          </a:xfrm>
          <a:prstGeom prst="rect">
            <a:avLst/>
          </a:prstGeom>
        </p:spPr>
        <p:txBody>
          <a:bodyPr vert="horz" lIns="91429" tIns="45714" rIns="91429" bIns="45714" anchor="b" anchorCtr="0">
            <a:noAutofit/>
          </a:bodyPr>
          <a:lstStyle>
            <a:lvl1pPr marL="0" indent="0" algn="ctr">
              <a:buFontTx/>
              <a:buNone/>
              <a:defRPr sz="3200" b="1" i="0">
                <a:solidFill>
                  <a:srgbClr val="000000"/>
                </a:solidFill>
                <a:latin typeface="Arial"/>
                <a:cs typeface="Arial"/>
              </a:defRPr>
            </a:lvl1pPr>
            <a:lvl2pPr marL="457146" indent="0">
              <a:buFontTx/>
              <a:buNone/>
              <a:defRPr sz="2400">
                <a:solidFill>
                  <a:schemeClr val="bg1"/>
                </a:solidFill>
                <a:latin typeface="Akkurat"/>
                <a:cs typeface="Akkurat"/>
              </a:defRPr>
            </a:lvl2pPr>
            <a:lvl3pPr marL="914293" indent="0">
              <a:buFontTx/>
              <a:buNone/>
              <a:defRPr sz="2400">
                <a:solidFill>
                  <a:schemeClr val="bg1"/>
                </a:solidFill>
                <a:latin typeface="Akkurat"/>
                <a:cs typeface="Akkurat"/>
              </a:defRPr>
            </a:lvl3pPr>
            <a:lvl4pPr marL="1371440" indent="0">
              <a:buFontTx/>
              <a:buNone/>
              <a:defRPr sz="2400">
                <a:solidFill>
                  <a:schemeClr val="bg1"/>
                </a:solidFill>
                <a:latin typeface="Akkurat"/>
                <a:cs typeface="Akkurat"/>
              </a:defRPr>
            </a:lvl4pPr>
            <a:lvl5pPr marL="1828586" indent="0">
              <a:buFontTx/>
              <a:buNone/>
              <a:defRPr sz="2400">
                <a:solidFill>
                  <a:schemeClr val="bg1"/>
                </a:solidFill>
                <a:latin typeface="Akkurat"/>
                <a:cs typeface="Akkurat"/>
              </a:defRPr>
            </a:lvl5pPr>
          </a:lstStyle>
          <a:p>
            <a:pPr lvl="0"/>
            <a:r>
              <a:rPr lang="en-US" dirty="0" smtClean="0"/>
              <a:t>Arial Bold Title 32 Points</a:t>
            </a:r>
            <a:endParaRPr lang="en-US" dirty="0"/>
          </a:p>
        </p:txBody>
      </p:sp>
      <p:sp>
        <p:nvSpPr>
          <p:cNvPr id="11" name="Text Placeholder 8"/>
          <p:cNvSpPr>
            <a:spLocks noGrp="1"/>
          </p:cNvSpPr>
          <p:nvPr>
            <p:ph type="body" sz="quarter" idx="39" hasCustomPrompt="1"/>
          </p:nvPr>
        </p:nvSpPr>
        <p:spPr>
          <a:xfrm>
            <a:off x="519829" y="1916832"/>
            <a:ext cx="8208912" cy="3960440"/>
          </a:xfrm>
          <a:prstGeom prst="rect">
            <a:avLst/>
          </a:prstGeom>
        </p:spPr>
        <p:txBody>
          <a:bodyPr vert="horz" lIns="91429" tIns="45714" rIns="91429" bIns="45714">
            <a:noAutofit/>
          </a:bodyPr>
          <a:lstStyle>
            <a:lvl1pPr marL="0" indent="0">
              <a:buFontTx/>
              <a:buNone/>
              <a:defRPr sz="2800" b="0" i="0">
                <a:solidFill>
                  <a:srgbClr val="000000"/>
                </a:solidFill>
                <a:latin typeface="+mn-lt"/>
                <a:cs typeface="Arial"/>
              </a:defRPr>
            </a:lvl1pPr>
            <a:lvl2pPr marL="457146" indent="0">
              <a:buFontTx/>
              <a:buNone/>
              <a:defRPr sz="2400">
                <a:solidFill>
                  <a:schemeClr val="bg1"/>
                </a:solidFill>
                <a:latin typeface="Akkurat"/>
                <a:cs typeface="Akkurat"/>
              </a:defRPr>
            </a:lvl2pPr>
            <a:lvl3pPr marL="914293" indent="0">
              <a:buFontTx/>
              <a:buNone/>
              <a:defRPr sz="2400">
                <a:solidFill>
                  <a:schemeClr val="bg1"/>
                </a:solidFill>
                <a:latin typeface="Akkurat"/>
                <a:cs typeface="Akkurat"/>
              </a:defRPr>
            </a:lvl3pPr>
            <a:lvl4pPr marL="1371440" indent="0">
              <a:buFontTx/>
              <a:buNone/>
              <a:defRPr sz="2400">
                <a:solidFill>
                  <a:schemeClr val="bg1"/>
                </a:solidFill>
                <a:latin typeface="Akkurat"/>
                <a:cs typeface="Akkurat"/>
              </a:defRPr>
            </a:lvl4pPr>
            <a:lvl5pPr marL="1828586" indent="0">
              <a:buFontTx/>
              <a:buNone/>
              <a:defRPr sz="2400">
                <a:solidFill>
                  <a:schemeClr val="bg1"/>
                </a:solidFill>
                <a:latin typeface="Akkurat"/>
                <a:cs typeface="Akkurat"/>
              </a:defRPr>
            </a:lvl5pPr>
          </a:lstStyle>
          <a:p>
            <a:pPr lvl="0"/>
            <a:r>
              <a:rPr lang="en-US" dirty="0" smtClean="0"/>
              <a:t>Calibri Light Bold Subhead 28 Points</a:t>
            </a:r>
            <a:endParaRPr lang="en-US" dirty="0"/>
          </a:p>
        </p:txBody>
      </p:sp>
      <p:sp>
        <p:nvSpPr>
          <p:cNvPr id="6" name="Rectangle 4">
            <a:extLst>
              <a:ext uri="{FF2B5EF4-FFF2-40B4-BE49-F238E27FC236}"/>
            </a:extLst>
          </p:cNvPr>
          <p:cNvSpPr>
            <a:spLocks noGrp="1" noChangeArrowheads="1"/>
          </p:cNvSpPr>
          <p:nvPr>
            <p:ph type="sldNum" sz="quarter" idx="40"/>
          </p:nvPr>
        </p:nvSpPr>
        <p:spPr>
          <a:xfrm>
            <a:off x="6553200" y="6356350"/>
            <a:ext cx="2133600" cy="365125"/>
          </a:xfrm>
          <a:ln/>
        </p:spPr>
        <p:txBody>
          <a:bodyPr/>
          <a:lstStyle>
            <a:lvl1pPr>
              <a:defRPr/>
            </a:lvl1pPr>
          </a:lstStyle>
          <a:p>
            <a:pPr>
              <a:defRPr/>
            </a:pPr>
            <a:fld id="{46425072-6E52-45A8-8A7E-A5B11BCA4176}" type="slidenum">
              <a:rPr lang="en-US" altLang="en-US"/>
              <a:pPr>
                <a:defRPr/>
              </a:pPr>
              <a:t>‹#›</a:t>
            </a:fld>
            <a:endParaRPr lang="en-US" altLang="en-US"/>
          </a:p>
        </p:txBody>
      </p:sp>
    </p:spTree>
    <p:extLst>
      <p:ext uri="{BB962C8B-B14F-4D97-AF65-F5344CB8AC3E}">
        <p14:creationId xmlns:p14="http://schemas.microsoft.com/office/powerpoint/2010/main" val="22502134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Text">
    <p:spTree>
      <p:nvGrpSpPr>
        <p:cNvPr id="1" name=""/>
        <p:cNvGrpSpPr/>
        <p:nvPr/>
      </p:nvGrpSpPr>
      <p:grpSpPr>
        <a:xfrm>
          <a:off x="0" y="0"/>
          <a:ext cx="0" cy="0"/>
          <a:chOff x="0" y="0"/>
          <a:chExt cx="0" cy="0"/>
        </a:xfrm>
      </p:grpSpPr>
      <p:cxnSp>
        <p:nvCxnSpPr>
          <p:cNvPr id="9" name="Straight Connector 8"/>
          <p:cNvCxnSpPr/>
          <p:nvPr userDrawn="1"/>
        </p:nvCxnSpPr>
        <p:spPr>
          <a:xfrm>
            <a:off x="539552" y="980728"/>
            <a:ext cx="8064896" cy="0"/>
          </a:xfrm>
          <a:prstGeom prst="line">
            <a:avLst/>
          </a:prstGeom>
          <a:ln cap="rnd" cmpd="sng">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Text Placeholder 5"/>
          <p:cNvSpPr>
            <a:spLocks noGrp="1"/>
          </p:cNvSpPr>
          <p:nvPr>
            <p:ph type="body" sz="quarter" idx="12" hasCustomPrompt="1"/>
          </p:nvPr>
        </p:nvSpPr>
        <p:spPr>
          <a:xfrm>
            <a:off x="519829" y="1526850"/>
            <a:ext cx="8185388" cy="4854478"/>
          </a:xfrm>
          <a:prstGeom prst="rect">
            <a:avLst/>
          </a:prstGeom>
        </p:spPr>
        <p:txBody>
          <a:bodyPr vert="horz" lIns="91429" tIns="45714" rIns="91429" bIns="45714">
            <a:noAutofit/>
          </a:bodyPr>
          <a:lstStyle>
            <a:lvl1pPr marL="0" indent="0">
              <a:buFontTx/>
              <a:buNone/>
              <a:defRPr sz="2000" b="0" i="0">
                <a:solidFill>
                  <a:schemeClr val="tx1"/>
                </a:solidFill>
                <a:latin typeface="+mj-lt"/>
                <a:cs typeface="Calibri Light"/>
              </a:defRPr>
            </a:lvl1pPr>
            <a:lvl2pPr marL="457146" indent="0">
              <a:buFontTx/>
              <a:buNone/>
              <a:defRPr sz="1400">
                <a:solidFill>
                  <a:srgbClr val="FF0000"/>
                </a:solidFill>
                <a:latin typeface="Akkurat"/>
                <a:cs typeface="Akkurat"/>
              </a:defRPr>
            </a:lvl2pPr>
            <a:lvl3pPr marL="914293" indent="0">
              <a:buFontTx/>
              <a:buNone/>
              <a:defRPr sz="1400">
                <a:solidFill>
                  <a:srgbClr val="FF0000"/>
                </a:solidFill>
                <a:latin typeface="Akkurat"/>
                <a:cs typeface="Akkurat"/>
              </a:defRPr>
            </a:lvl3pPr>
            <a:lvl4pPr marL="1371440" indent="0">
              <a:buFontTx/>
              <a:buNone/>
              <a:defRPr sz="1400">
                <a:solidFill>
                  <a:srgbClr val="FF0000"/>
                </a:solidFill>
                <a:latin typeface="Akkurat"/>
                <a:cs typeface="Akkurat"/>
              </a:defRPr>
            </a:lvl4pPr>
            <a:lvl5pPr marL="1828586" indent="0">
              <a:buFontTx/>
              <a:buNone/>
              <a:defRPr sz="1400">
                <a:solidFill>
                  <a:srgbClr val="FF0000"/>
                </a:solidFill>
                <a:latin typeface="Akkurat"/>
                <a:cs typeface="Akkurat"/>
              </a:defRPr>
            </a:lvl5pPr>
          </a:lstStyle>
          <a:p>
            <a:r>
              <a:rPr lang="en-US" dirty="0" smtClean="0"/>
              <a:t>Calibri Light in black at 20 points.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a:t>
            </a:r>
            <a:endParaRPr lang="en-US" dirty="0"/>
          </a:p>
        </p:txBody>
      </p:sp>
      <p:sp>
        <p:nvSpPr>
          <p:cNvPr id="10" name="Text Placeholder 8"/>
          <p:cNvSpPr>
            <a:spLocks noGrp="1"/>
          </p:cNvSpPr>
          <p:nvPr>
            <p:ph type="body" sz="quarter" idx="38" hasCustomPrompt="1"/>
          </p:nvPr>
        </p:nvSpPr>
        <p:spPr>
          <a:xfrm>
            <a:off x="519829" y="431870"/>
            <a:ext cx="8208912" cy="620866"/>
          </a:xfrm>
          <a:prstGeom prst="rect">
            <a:avLst/>
          </a:prstGeom>
        </p:spPr>
        <p:txBody>
          <a:bodyPr vert="horz" lIns="91429" tIns="45714" rIns="91429" bIns="45714">
            <a:noAutofit/>
          </a:bodyPr>
          <a:lstStyle>
            <a:lvl1pPr marL="0" indent="0">
              <a:buFontTx/>
              <a:buNone/>
              <a:defRPr sz="3000" b="1" i="0">
                <a:solidFill>
                  <a:srgbClr val="000000"/>
                </a:solidFill>
                <a:latin typeface="Arial"/>
                <a:cs typeface="Arial"/>
              </a:defRPr>
            </a:lvl1pPr>
            <a:lvl2pPr marL="457146" indent="0">
              <a:buFontTx/>
              <a:buNone/>
              <a:defRPr sz="2400">
                <a:solidFill>
                  <a:schemeClr val="bg1"/>
                </a:solidFill>
                <a:latin typeface="Akkurat"/>
                <a:cs typeface="Akkurat"/>
              </a:defRPr>
            </a:lvl2pPr>
            <a:lvl3pPr marL="914293" indent="0">
              <a:buFontTx/>
              <a:buNone/>
              <a:defRPr sz="2400">
                <a:solidFill>
                  <a:schemeClr val="bg1"/>
                </a:solidFill>
                <a:latin typeface="Akkurat"/>
                <a:cs typeface="Akkurat"/>
              </a:defRPr>
            </a:lvl3pPr>
            <a:lvl4pPr marL="1371440" indent="0">
              <a:buFontTx/>
              <a:buNone/>
              <a:defRPr sz="2400">
                <a:solidFill>
                  <a:schemeClr val="bg1"/>
                </a:solidFill>
                <a:latin typeface="Akkurat"/>
                <a:cs typeface="Akkurat"/>
              </a:defRPr>
            </a:lvl4pPr>
            <a:lvl5pPr marL="1828586" indent="0">
              <a:buFontTx/>
              <a:buNone/>
              <a:defRPr sz="2400">
                <a:solidFill>
                  <a:schemeClr val="bg1"/>
                </a:solidFill>
                <a:latin typeface="Akkurat"/>
                <a:cs typeface="Akkurat"/>
              </a:defRPr>
            </a:lvl5pPr>
          </a:lstStyle>
          <a:p>
            <a:pPr lvl="0"/>
            <a:r>
              <a:rPr lang="en-US" dirty="0" smtClean="0"/>
              <a:t>Arial Bold Title 30 Points</a:t>
            </a:r>
            <a:endParaRPr lang="en-US" dirty="0"/>
          </a:p>
        </p:txBody>
      </p:sp>
      <p:sp>
        <p:nvSpPr>
          <p:cNvPr id="11" name="Text Placeholder 8"/>
          <p:cNvSpPr>
            <a:spLocks noGrp="1"/>
          </p:cNvSpPr>
          <p:nvPr>
            <p:ph type="body" sz="quarter" idx="39" hasCustomPrompt="1"/>
          </p:nvPr>
        </p:nvSpPr>
        <p:spPr>
          <a:xfrm>
            <a:off x="519829" y="1105942"/>
            <a:ext cx="8208912" cy="450850"/>
          </a:xfrm>
          <a:prstGeom prst="rect">
            <a:avLst/>
          </a:prstGeom>
        </p:spPr>
        <p:txBody>
          <a:bodyPr vert="horz" lIns="91429" tIns="45714" rIns="91429" bIns="45714">
            <a:normAutofit/>
          </a:bodyPr>
          <a:lstStyle>
            <a:lvl1pPr marL="0" indent="0">
              <a:buFontTx/>
              <a:buNone/>
              <a:defRPr sz="2000" b="1" i="0">
                <a:solidFill>
                  <a:srgbClr val="000000"/>
                </a:solidFill>
                <a:latin typeface="Arial"/>
                <a:cs typeface="Arial"/>
              </a:defRPr>
            </a:lvl1pPr>
            <a:lvl2pPr marL="457146" indent="0">
              <a:buFontTx/>
              <a:buNone/>
              <a:defRPr sz="2400">
                <a:solidFill>
                  <a:schemeClr val="bg1"/>
                </a:solidFill>
                <a:latin typeface="Akkurat"/>
                <a:cs typeface="Akkurat"/>
              </a:defRPr>
            </a:lvl2pPr>
            <a:lvl3pPr marL="914293" indent="0">
              <a:buFontTx/>
              <a:buNone/>
              <a:defRPr sz="2400">
                <a:solidFill>
                  <a:schemeClr val="bg1"/>
                </a:solidFill>
                <a:latin typeface="Akkurat"/>
                <a:cs typeface="Akkurat"/>
              </a:defRPr>
            </a:lvl3pPr>
            <a:lvl4pPr marL="1371440" indent="0">
              <a:buFontTx/>
              <a:buNone/>
              <a:defRPr sz="2400">
                <a:solidFill>
                  <a:schemeClr val="bg1"/>
                </a:solidFill>
                <a:latin typeface="Akkurat"/>
                <a:cs typeface="Akkurat"/>
              </a:defRPr>
            </a:lvl4pPr>
            <a:lvl5pPr marL="1828586" indent="0">
              <a:buFontTx/>
              <a:buNone/>
              <a:defRPr sz="2400">
                <a:solidFill>
                  <a:schemeClr val="bg1"/>
                </a:solidFill>
                <a:latin typeface="Akkurat"/>
                <a:cs typeface="Akkurat"/>
              </a:defRPr>
            </a:lvl5pPr>
          </a:lstStyle>
          <a:p>
            <a:pPr lvl="0"/>
            <a:r>
              <a:rPr lang="en-US" dirty="0" smtClean="0"/>
              <a:t>Arial Bold Subhead 20 Points</a:t>
            </a:r>
            <a:endParaRPr lang="en-US" dirty="0"/>
          </a:p>
        </p:txBody>
      </p:sp>
      <p:sp>
        <p:nvSpPr>
          <p:cNvPr id="6" name="Rectangle 4">
            <a:extLst>
              <a:ext uri="{FF2B5EF4-FFF2-40B4-BE49-F238E27FC236}"/>
            </a:extLst>
          </p:cNvPr>
          <p:cNvSpPr>
            <a:spLocks noGrp="1" noChangeArrowheads="1"/>
          </p:cNvSpPr>
          <p:nvPr>
            <p:ph type="sldNum" sz="quarter" idx="40"/>
          </p:nvPr>
        </p:nvSpPr>
        <p:spPr>
          <a:xfrm>
            <a:off x="6553200" y="6356350"/>
            <a:ext cx="2133600" cy="365125"/>
          </a:xfrm>
          <a:ln/>
        </p:spPr>
        <p:txBody>
          <a:bodyPr/>
          <a:lstStyle>
            <a:lvl1pPr>
              <a:defRPr/>
            </a:lvl1pPr>
          </a:lstStyle>
          <a:p>
            <a:pPr>
              <a:defRPr/>
            </a:pPr>
            <a:fld id="{46425072-6E52-45A8-8A7E-A5B11BCA4176}" type="slidenum">
              <a:rPr lang="en-US" altLang="en-US"/>
              <a:pPr>
                <a:defRPr/>
              </a:pPr>
              <a:t>‹#›</a:t>
            </a:fld>
            <a:endParaRPr lang="en-US" altLang="en-US"/>
          </a:p>
        </p:txBody>
      </p:sp>
    </p:spTree>
    <p:extLst>
      <p:ext uri="{BB962C8B-B14F-4D97-AF65-F5344CB8AC3E}">
        <p14:creationId xmlns:p14="http://schemas.microsoft.com/office/powerpoint/2010/main" val="9345635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Text-LargeHeader">
    <p:spTree>
      <p:nvGrpSpPr>
        <p:cNvPr id="1" name=""/>
        <p:cNvGrpSpPr/>
        <p:nvPr/>
      </p:nvGrpSpPr>
      <p:grpSpPr>
        <a:xfrm>
          <a:off x="0" y="0"/>
          <a:ext cx="0" cy="0"/>
          <a:chOff x="0" y="0"/>
          <a:chExt cx="0" cy="0"/>
        </a:xfrm>
      </p:grpSpPr>
      <p:cxnSp>
        <p:nvCxnSpPr>
          <p:cNvPr id="9" name="Straight Connector 8"/>
          <p:cNvCxnSpPr/>
          <p:nvPr userDrawn="1"/>
        </p:nvCxnSpPr>
        <p:spPr>
          <a:xfrm>
            <a:off x="539552" y="1556792"/>
            <a:ext cx="8064896" cy="0"/>
          </a:xfrm>
          <a:prstGeom prst="line">
            <a:avLst/>
          </a:prstGeom>
          <a:ln cap="rnd" cmpd="sng">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Text Placeholder 5"/>
          <p:cNvSpPr>
            <a:spLocks noGrp="1"/>
          </p:cNvSpPr>
          <p:nvPr>
            <p:ph type="body" sz="quarter" idx="12" hasCustomPrompt="1"/>
          </p:nvPr>
        </p:nvSpPr>
        <p:spPr>
          <a:xfrm>
            <a:off x="519829" y="2060848"/>
            <a:ext cx="8185388" cy="4320480"/>
          </a:xfrm>
          <a:prstGeom prst="rect">
            <a:avLst/>
          </a:prstGeom>
        </p:spPr>
        <p:txBody>
          <a:bodyPr vert="horz" lIns="91429" tIns="45714" rIns="91429" bIns="45714">
            <a:noAutofit/>
          </a:bodyPr>
          <a:lstStyle>
            <a:lvl1pPr marL="0" indent="0">
              <a:buFontTx/>
              <a:buNone/>
              <a:defRPr sz="2000" b="0" i="0">
                <a:solidFill>
                  <a:schemeClr val="tx1"/>
                </a:solidFill>
                <a:latin typeface="+mj-lt"/>
                <a:cs typeface="Calibri Light"/>
              </a:defRPr>
            </a:lvl1pPr>
            <a:lvl2pPr marL="457146" indent="0">
              <a:buFontTx/>
              <a:buNone/>
              <a:defRPr sz="1400">
                <a:solidFill>
                  <a:srgbClr val="FF0000"/>
                </a:solidFill>
                <a:latin typeface="Akkurat"/>
                <a:cs typeface="Akkurat"/>
              </a:defRPr>
            </a:lvl2pPr>
            <a:lvl3pPr marL="914293" indent="0">
              <a:buFontTx/>
              <a:buNone/>
              <a:defRPr sz="1400">
                <a:solidFill>
                  <a:srgbClr val="FF0000"/>
                </a:solidFill>
                <a:latin typeface="Akkurat"/>
                <a:cs typeface="Akkurat"/>
              </a:defRPr>
            </a:lvl3pPr>
            <a:lvl4pPr marL="1371440" indent="0">
              <a:buFontTx/>
              <a:buNone/>
              <a:defRPr sz="1400">
                <a:solidFill>
                  <a:srgbClr val="FF0000"/>
                </a:solidFill>
                <a:latin typeface="Akkurat"/>
                <a:cs typeface="Akkurat"/>
              </a:defRPr>
            </a:lvl4pPr>
            <a:lvl5pPr marL="1828586" indent="0">
              <a:buFontTx/>
              <a:buNone/>
              <a:defRPr sz="1400">
                <a:solidFill>
                  <a:srgbClr val="FF0000"/>
                </a:solidFill>
                <a:latin typeface="Akkurat"/>
                <a:cs typeface="Akkurat"/>
              </a:defRPr>
            </a:lvl5pPr>
          </a:lstStyle>
          <a:p>
            <a:r>
              <a:rPr lang="en-US" dirty="0" smtClean="0"/>
              <a:t>Calibri Light in black at 20 points.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a:t>
            </a:r>
            <a:endParaRPr lang="en-US" dirty="0"/>
          </a:p>
        </p:txBody>
      </p:sp>
      <p:sp>
        <p:nvSpPr>
          <p:cNvPr id="10" name="Text Placeholder 8"/>
          <p:cNvSpPr>
            <a:spLocks noGrp="1"/>
          </p:cNvSpPr>
          <p:nvPr>
            <p:ph type="body" sz="quarter" idx="38" hasCustomPrompt="1"/>
          </p:nvPr>
        </p:nvSpPr>
        <p:spPr>
          <a:xfrm>
            <a:off x="519829" y="431870"/>
            <a:ext cx="8208912" cy="980906"/>
          </a:xfrm>
          <a:prstGeom prst="rect">
            <a:avLst/>
          </a:prstGeom>
        </p:spPr>
        <p:txBody>
          <a:bodyPr vert="horz" lIns="91429" tIns="45714" rIns="91429" bIns="45714">
            <a:noAutofit/>
          </a:bodyPr>
          <a:lstStyle>
            <a:lvl1pPr marL="0" indent="0">
              <a:buFontTx/>
              <a:buNone/>
              <a:defRPr sz="3000" b="1" i="0">
                <a:solidFill>
                  <a:srgbClr val="000000"/>
                </a:solidFill>
                <a:latin typeface="Arial"/>
                <a:cs typeface="Arial"/>
              </a:defRPr>
            </a:lvl1pPr>
            <a:lvl2pPr marL="457146" indent="0">
              <a:buFontTx/>
              <a:buNone/>
              <a:defRPr sz="2400">
                <a:solidFill>
                  <a:schemeClr val="bg1"/>
                </a:solidFill>
                <a:latin typeface="Akkurat"/>
                <a:cs typeface="Akkurat"/>
              </a:defRPr>
            </a:lvl2pPr>
            <a:lvl3pPr marL="914293" indent="0">
              <a:buFontTx/>
              <a:buNone/>
              <a:defRPr sz="2400">
                <a:solidFill>
                  <a:schemeClr val="bg1"/>
                </a:solidFill>
                <a:latin typeface="Akkurat"/>
                <a:cs typeface="Akkurat"/>
              </a:defRPr>
            </a:lvl3pPr>
            <a:lvl4pPr marL="1371440" indent="0">
              <a:buFontTx/>
              <a:buNone/>
              <a:defRPr sz="2400">
                <a:solidFill>
                  <a:schemeClr val="bg1"/>
                </a:solidFill>
                <a:latin typeface="Akkurat"/>
                <a:cs typeface="Akkurat"/>
              </a:defRPr>
            </a:lvl4pPr>
            <a:lvl5pPr marL="1828586" indent="0">
              <a:buFontTx/>
              <a:buNone/>
              <a:defRPr sz="2400">
                <a:solidFill>
                  <a:schemeClr val="bg1"/>
                </a:solidFill>
                <a:latin typeface="Akkurat"/>
                <a:cs typeface="Akkurat"/>
              </a:defRPr>
            </a:lvl5pPr>
          </a:lstStyle>
          <a:p>
            <a:pPr lvl="0"/>
            <a:r>
              <a:rPr lang="en-US" dirty="0" smtClean="0"/>
              <a:t>Arial Bold Title 30 Points</a:t>
            </a:r>
            <a:endParaRPr lang="en-US" dirty="0"/>
          </a:p>
        </p:txBody>
      </p:sp>
      <p:sp>
        <p:nvSpPr>
          <p:cNvPr id="11" name="Text Placeholder 8"/>
          <p:cNvSpPr>
            <a:spLocks noGrp="1"/>
          </p:cNvSpPr>
          <p:nvPr>
            <p:ph type="body" sz="quarter" idx="39" hasCustomPrompt="1"/>
          </p:nvPr>
        </p:nvSpPr>
        <p:spPr>
          <a:xfrm>
            <a:off x="519829" y="1609998"/>
            <a:ext cx="8208912" cy="450850"/>
          </a:xfrm>
          <a:prstGeom prst="rect">
            <a:avLst/>
          </a:prstGeom>
        </p:spPr>
        <p:txBody>
          <a:bodyPr vert="horz" lIns="91429" tIns="45714" rIns="91429" bIns="45714">
            <a:normAutofit/>
          </a:bodyPr>
          <a:lstStyle>
            <a:lvl1pPr marL="0" indent="0">
              <a:buFontTx/>
              <a:buNone/>
              <a:defRPr sz="2000" b="1" i="0">
                <a:solidFill>
                  <a:srgbClr val="000000"/>
                </a:solidFill>
                <a:latin typeface="Arial"/>
                <a:cs typeface="Arial"/>
              </a:defRPr>
            </a:lvl1pPr>
            <a:lvl2pPr marL="457146" indent="0">
              <a:buFontTx/>
              <a:buNone/>
              <a:defRPr sz="2400">
                <a:solidFill>
                  <a:schemeClr val="bg1"/>
                </a:solidFill>
                <a:latin typeface="Akkurat"/>
                <a:cs typeface="Akkurat"/>
              </a:defRPr>
            </a:lvl2pPr>
            <a:lvl3pPr marL="914293" indent="0">
              <a:buFontTx/>
              <a:buNone/>
              <a:defRPr sz="2400">
                <a:solidFill>
                  <a:schemeClr val="bg1"/>
                </a:solidFill>
                <a:latin typeface="Akkurat"/>
                <a:cs typeface="Akkurat"/>
              </a:defRPr>
            </a:lvl3pPr>
            <a:lvl4pPr marL="1371440" indent="0">
              <a:buFontTx/>
              <a:buNone/>
              <a:defRPr sz="2400">
                <a:solidFill>
                  <a:schemeClr val="bg1"/>
                </a:solidFill>
                <a:latin typeface="Akkurat"/>
                <a:cs typeface="Akkurat"/>
              </a:defRPr>
            </a:lvl4pPr>
            <a:lvl5pPr marL="1828586" indent="0">
              <a:buFontTx/>
              <a:buNone/>
              <a:defRPr sz="2400">
                <a:solidFill>
                  <a:schemeClr val="bg1"/>
                </a:solidFill>
                <a:latin typeface="Akkurat"/>
                <a:cs typeface="Akkurat"/>
              </a:defRPr>
            </a:lvl5pPr>
          </a:lstStyle>
          <a:p>
            <a:pPr lvl="0"/>
            <a:r>
              <a:rPr lang="en-US" dirty="0" smtClean="0"/>
              <a:t>Arial Bold Subhead 20 Points</a:t>
            </a:r>
            <a:endParaRPr lang="en-US" dirty="0"/>
          </a:p>
        </p:txBody>
      </p:sp>
      <p:sp>
        <p:nvSpPr>
          <p:cNvPr id="6" name="Rectangle 4">
            <a:extLst>
              <a:ext uri="{FF2B5EF4-FFF2-40B4-BE49-F238E27FC236}"/>
            </a:extLst>
          </p:cNvPr>
          <p:cNvSpPr>
            <a:spLocks noGrp="1" noChangeArrowheads="1"/>
          </p:cNvSpPr>
          <p:nvPr>
            <p:ph type="sldNum" sz="quarter" idx="40"/>
          </p:nvPr>
        </p:nvSpPr>
        <p:spPr>
          <a:xfrm>
            <a:off x="6553200" y="6356350"/>
            <a:ext cx="2133600" cy="365125"/>
          </a:xfrm>
          <a:ln/>
        </p:spPr>
        <p:txBody>
          <a:bodyPr/>
          <a:lstStyle>
            <a:lvl1pPr>
              <a:defRPr/>
            </a:lvl1pPr>
          </a:lstStyle>
          <a:p>
            <a:pPr>
              <a:defRPr/>
            </a:pPr>
            <a:fld id="{46425072-6E52-45A8-8A7E-A5B11BCA4176}" type="slidenum">
              <a:rPr lang="en-US" altLang="en-US"/>
              <a:pPr>
                <a:defRPr/>
              </a:pPr>
              <a:t>‹#›</a:t>
            </a:fld>
            <a:endParaRPr lang="en-US" altLang="en-US"/>
          </a:p>
        </p:txBody>
      </p:sp>
    </p:spTree>
    <p:extLst>
      <p:ext uri="{BB962C8B-B14F-4D97-AF65-F5344CB8AC3E}">
        <p14:creationId xmlns:p14="http://schemas.microsoft.com/office/powerpoint/2010/main" val="32012744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Text - Smaller Header">
    <p:spTree>
      <p:nvGrpSpPr>
        <p:cNvPr id="1" name=""/>
        <p:cNvGrpSpPr/>
        <p:nvPr/>
      </p:nvGrpSpPr>
      <p:grpSpPr>
        <a:xfrm>
          <a:off x="0" y="0"/>
          <a:ext cx="0" cy="0"/>
          <a:chOff x="0" y="0"/>
          <a:chExt cx="0" cy="0"/>
        </a:xfrm>
      </p:grpSpPr>
      <p:cxnSp>
        <p:nvCxnSpPr>
          <p:cNvPr id="9" name="Straight Connector 8"/>
          <p:cNvCxnSpPr/>
          <p:nvPr userDrawn="1"/>
        </p:nvCxnSpPr>
        <p:spPr>
          <a:xfrm>
            <a:off x="199235" y="620688"/>
            <a:ext cx="8693245" cy="0"/>
          </a:xfrm>
          <a:prstGeom prst="line">
            <a:avLst/>
          </a:prstGeom>
          <a:ln cap="rnd" cmpd="sng">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 Placeholder 8"/>
          <p:cNvSpPr>
            <a:spLocks noGrp="1"/>
          </p:cNvSpPr>
          <p:nvPr>
            <p:ph type="body" sz="quarter" idx="38" hasCustomPrompt="1"/>
          </p:nvPr>
        </p:nvSpPr>
        <p:spPr>
          <a:xfrm>
            <a:off x="179512" y="143838"/>
            <a:ext cx="8208912" cy="404842"/>
          </a:xfrm>
          <a:prstGeom prst="rect">
            <a:avLst/>
          </a:prstGeom>
        </p:spPr>
        <p:txBody>
          <a:bodyPr vert="horz" lIns="91429" tIns="45714" rIns="91429" bIns="45714">
            <a:noAutofit/>
          </a:bodyPr>
          <a:lstStyle>
            <a:lvl1pPr marL="0" indent="0">
              <a:buFontTx/>
              <a:buNone/>
              <a:defRPr sz="2400" b="1" i="0">
                <a:solidFill>
                  <a:srgbClr val="000000"/>
                </a:solidFill>
                <a:latin typeface="Arial"/>
                <a:cs typeface="Arial"/>
              </a:defRPr>
            </a:lvl1pPr>
            <a:lvl2pPr marL="457146" indent="0">
              <a:buFontTx/>
              <a:buNone/>
              <a:defRPr sz="2400">
                <a:solidFill>
                  <a:schemeClr val="bg1"/>
                </a:solidFill>
                <a:latin typeface="Akkurat"/>
                <a:cs typeface="Akkurat"/>
              </a:defRPr>
            </a:lvl2pPr>
            <a:lvl3pPr marL="914293" indent="0">
              <a:buFontTx/>
              <a:buNone/>
              <a:defRPr sz="2400">
                <a:solidFill>
                  <a:schemeClr val="bg1"/>
                </a:solidFill>
                <a:latin typeface="Akkurat"/>
                <a:cs typeface="Akkurat"/>
              </a:defRPr>
            </a:lvl3pPr>
            <a:lvl4pPr marL="1371440" indent="0">
              <a:buFontTx/>
              <a:buNone/>
              <a:defRPr sz="2400">
                <a:solidFill>
                  <a:schemeClr val="bg1"/>
                </a:solidFill>
                <a:latin typeface="Akkurat"/>
                <a:cs typeface="Akkurat"/>
              </a:defRPr>
            </a:lvl4pPr>
            <a:lvl5pPr marL="1828586" indent="0">
              <a:buFontTx/>
              <a:buNone/>
              <a:defRPr sz="2400">
                <a:solidFill>
                  <a:schemeClr val="bg1"/>
                </a:solidFill>
                <a:latin typeface="Akkurat"/>
                <a:cs typeface="Akkurat"/>
              </a:defRPr>
            </a:lvl5pPr>
          </a:lstStyle>
          <a:p>
            <a:pPr lvl="0"/>
            <a:r>
              <a:rPr lang="en-US" dirty="0" smtClean="0"/>
              <a:t>Arial Bold Title 24 Points</a:t>
            </a:r>
            <a:endParaRPr lang="en-US" dirty="0"/>
          </a:p>
        </p:txBody>
      </p:sp>
      <p:sp>
        <p:nvSpPr>
          <p:cNvPr id="11" name="Text Placeholder 8"/>
          <p:cNvSpPr>
            <a:spLocks noGrp="1"/>
          </p:cNvSpPr>
          <p:nvPr>
            <p:ph type="body" sz="quarter" idx="39" hasCustomPrompt="1"/>
          </p:nvPr>
        </p:nvSpPr>
        <p:spPr>
          <a:xfrm>
            <a:off x="179512" y="620688"/>
            <a:ext cx="8208912" cy="450850"/>
          </a:xfrm>
          <a:prstGeom prst="rect">
            <a:avLst/>
          </a:prstGeom>
        </p:spPr>
        <p:txBody>
          <a:bodyPr vert="horz" lIns="91429" tIns="45714" rIns="91429" bIns="45714">
            <a:normAutofit/>
          </a:bodyPr>
          <a:lstStyle>
            <a:lvl1pPr marL="0" indent="0">
              <a:buFontTx/>
              <a:buNone/>
              <a:defRPr sz="1600" b="1" i="0">
                <a:solidFill>
                  <a:schemeClr val="tx2"/>
                </a:solidFill>
                <a:latin typeface="Arial"/>
                <a:cs typeface="Arial"/>
              </a:defRPr>
            </a:lvl1pPr>
            <a:lvl2pPr marL="457146" indent="0">
              <a:buFontTx/>
              <a:buNone/>
              <a:defRPr sz="2400">
                <a:solidFill>
                  <a:schemeClr val="bg1"/>
                </a:solidFill>
                <a:latin typeface="Akkurat"/>
                <a:cs typeface="Akkurat"/>
              </a:defRPr>
            </a:lvl2pPr>
            <a:lvl3pPr marL="914293" indent="0">
              <a:buFontTx/>
              <a:buNone/>
              <a:defRPr sz="2400">
                <a:solidFill>
                  <a:schemeClr val="bg1"/>
                </a:solidFill>
                <a:latin typeface="Akkurat"/>
                <a:cs typeface="Akkurat"/>
              </a:defRPr>
            </a:lvl3pPr>
            <a:lvl4pPr marL="1371440" indent="0">
              <a:buFontTx/>
              <a:buNone/>
              <a:defRPr sz="2400">
                <a:solidFill>
                  <a:schemeClr val="bg1"/>
                </a:solidFill>
                <a:latin typeface="Akkurat"/>
                <a:cs typeface="Akkurat"/>
              </a:defRPr>
            </a:lvl4pPr>
            <a:lvl5pPr marL="1828586" indent="0">
              <a:buFontTx/>
              <a:buNone/>
              <a:defRPr sz="2400">
                <a:solidFill>
                  <a:schemeClr val="bg1"/>
                </a:solidFill>
                <a:latin typeface="Akkurat"/>
                <a:cs typeface="Akkurat"/>
              </a:defRPr>
            </a:lvl5pPr>
          </a:lstStyle>
          <a:p>
            <a:pPr lvl="0"/>
            <a:r>
              <a:rPr lang="en-US" dirty="0" smtClean="0"/>
              <a:t>Arial Bold Subhead 16 Points</a:t>
            </a:r>
            <a:endParaRPr lang="en-US" dirty="0"/>
          </a:p>
        </p:txBody>
      </p:sp>
      <p:sp>
        <p:nvSpPr>
          <p:cNvPr id="12"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a:t>
            </a:fld>
            <a:endParaRPr lang="en-US" altLang="en-US"/>
          </a:p>
        </p:txBody>
      </p:sp>
    </p:spTree>
    <p:extLst>
      <p:ext uri="{BB962C8B-B14F-4D97-AF65-F5344CB8AC3E}">
        <p14:creationId xmlns:p14="http://schemas.microsoft.com/office/powerpoint/2010/main" val="6838635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Text - Smaller Header - Provisions">
    <p:spTree>
      <p:nvGrpSpPr>
        <p:cNvPr id="1" name=""/>
        <p:cNvGrpSpPr/>
        <p:nvPr/>
      </p:nvGrpSpPr>
      <p:grpSpPr>
        <a:xfrm>
          <a:off x="0" y="0"/>
          <a:ext cx="0" cy="0"/>
          <a:chOff x="0" y="0"/>
          <a:chExt cx="0" cy="0"/>
        </a:xfrm>
      </p:grpSpPr>
      <p:cxnSp>
        <p:nvCxnSpPr>
          <p:cNvPr id="9" name="Straight Connector 8"/>
          <p:cNvCxnSpPr/>
          <p:nvPr userDrawn="1"/>
        </p:nvCxnSpPr>
        <p:spPr>
          <a:xfrm>
            <a:off x="199235" y="980728"/>
            <a:ext cx="8693245" cy="0"/>
          </a:xfrm>
          <a:prstGeom prst="line">
            <a:avLst/>
          </a:prstGeom>
          <a:ln cap="rnd" cmpd="sng">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 Placeholder 8"/>
          <p:cNvSpPr>
            <a:spLocks noGrp="1"/>
          </p:cNvSpPr>
          <p:nvPr>
            <p:ph type="body" sz="quarter" idx="38" hasCustomPrompt="1"/>
          </p:nvPr>
        </p:nvSpPr>
        <p:spPr>
          <a:xfrm>
            <a:off x="179512" y="503878"/>
            <a:ext cx="8208912" cy="404842"/>
          </a:xfrm>
          <a:prstGeom prst="rect">
            <a:avLst/>
          </a:prstGeom>
        </p:spPr>
        <p:txBody>
          <a:bodyPr vert="horz" lIns="91429" tIns="45714" rIns="91429" bIns="45714">
            <a:noAutofit/>
          </a:bodyPr>
          <a:lstStyle>
            <a:lvl1pPr marL="0" indent="0">
              <a:buFontTx/>
              <a:buNone/>
              <a:defRPr sz="2400" b="1" i="0">
                <a:solidFill>
                  <a:srgbClr val="000000"/>
                </a:solidFill>
                <a:latin typeface="Arial"/>
                <a:cs typeface="Arial"/>
              </a:defRPr>
            </a:lvl1pPr>
            <a:lvl2pPr marL="457146" indent="0">
              <a:buFontTx/>
              <a:buNone/>
              <a:defRPr sz="2400">
                <a:solidFill>
                  <a:schemeClr val="bg1"/>
                </a:solidFill>
                <a:latin typeface="Akkurat"/>
                <a:cs typeface="Akkurat"/>
              </a:defRPr>
            </a:lvl2pPr>
            <a:lvl3pPr marL="914293" indent="0">
              <a:buFontTx/>
              <a:buNone/>
              <a:defRPr sz="2400">
                <a:solidFill>
                  <a:schemeClr val="bg1"/>
                </a:solidFill>
                <a:latin typeface="Akkurat"/>
                <a:cs typeface="Akkurat"/>
              </a:defRPr>
            </a:lvl3pPr>
            <a:lvl4pPr marL="1371440" indent="0">
              <a:buFontTx/>
              <a:buNone/>
              <a:defRPr sz="2400">
                <a:solidFill>
                  <a:schemeClr val="bg1"/>
                </a:solidFill>
                <a:latin typeface="Akkurat"/>
                <a:cs typeface="Akkurat"/>
              </a:defRPr>
            </a:lvl4pPr>
            <a:lvl5pPr marL="1828586" indent="0">
              <a:buFontTx/>
              <a:buNone/>
              <a:defRPr sz="2400">
                <a:solidFill>
                  <a:schemeClr val="bg1"/>
                </a:solidFill>
                <a:latin typeface="Akkurat"/>
                <a:cs typeface="Akkurat"/>
              </a:defRPr>
            </a:lvl5pPr>
          </a:lstStyle>
          <a:p>
            <a:pPr lvl="0"/>
            <a:r>
              <a:rPr lang="en-US" dirty="0" smtClean="0"/>
              <a:t>Arial Bold Title 24 Points</a:t>
            </a:r>
            <a:endParaRPr lang="en-US" dirty="0"/>
          </a:p>
        </p:txBody>
      </p:sp>
      <p:sp>
        <p:nvSpPr>
          <p:cNvPr id="11" name="Text Placeholder 8"/>
          <p:cNvSpPr>
            <a:spLocks noGrp="1"/>
          </p:cNvSpPr>
          <p:nvPr>
            <p:ph type="body" sz="quarter" idx="39" hasCustomPrompt="1"/>
          </p:nvPr>
        </p:nvSpPr>
        <p:spPr>
          <a:xfrm>
            <a:off x="179512" y="188640"/>
            <a:ext cx="8208912" cy="288032"/>
          </a:xfrm>
          <a:prstGeom prst="rect">
            <a:avLst/>
          </a:prstGeom>
        </p:spPr>
        <p:txBody>
          <a:bodyPr vert="horz" lIns="91429" tIns="45714" rIns="91429" bIns="45714">
            <a:noAutofit/>
          </a:bodyPr>
          <a:lstStyle>
            <a:lvl1pPr marL="0" indent="0">
              <a:buFontTx/>
              <a:buNone/>
              <a:defRPr sz="1800" b="1" i="1">
                <a:solidFill>
                  <a:schemeClr val="tx2"/>
                </a:solidFill>
                <a:latin typeface="Arial"/>
                <a:cs typeface="Arial"/>
              </a:defRPr>
            </a:lvl1pPr>
            <a:lvl2pPr marL="457146" indent="0">
              <a:buFontTx/>
              <a:buNone/>
              <a:defRPr sz="2400">
                <a:solidFill>
                  <a:schemeClr val="bg1"/>
                </a:solidFill>
                <a:latin typeface="Akkurat"/>
                <a:cs typeface="Akkurat"/>
              </a:defRPr>
            </a:lvl2pPr>
            <a:lvl3pPr marL="914293" indent="0">
              <a:buFontTx/>
              <a:buNone/>
              <a:defRPr sz="2400">
                <a:solidFill>
                  <a:schemeClr val="bg1"/>
                </a:solidFill>
                <a:latin typeface="Akkurat"/>
                <a:cs typeface="Akkurat"/>
              </a:defRPr>
            </a:lvl3pPr>
            <a:lvl4pPr marL="1371440" indent="0">
              <a:buFontTx/>
              <a:buNone/>
              <a:defRPr sz="2400">
                <a:solidFill>
                  <a:schemeClr val="bg1"/>
                </a:solidFill>
                <a:latin typeface="Akkurat"/>
                <a:cs typeface="Akkurat"/>
              </a:defRPr>
            </a:lvl4pPr>
            <a:lvl5pPr marL="1828586" indent="0">
              <a:buFontTx/>
              <a:buNone/>
              <a:defRPr sz="2400">
                <a:solidFill>
                  <a:schemeClr val="bg1"/>
                </a:solidFill>
                <a:latin typeface="Akkurat"/>
                <a:cs typeface="Akkurat"/>
              </a:defRPr>
            </a:lvl5pPr>
          </a:lstStyle>
          <a:p>
            <a:pPr lvl="0"/>
            <a:r>
              <a:rPr lang="en-US" dirty="0" smtClean="0"/>
              <a:t>Arial Bold Subhead 18 Points, Italic</a:t>
            </a:r>
            <a:endParaRPr lang="en-US" dirty="0"/>
          </a:p>
        </p:txBody>
      </p:sp>
      <p:sp>
        <p:nvSpPr>
          <p:cNvPr id="12"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a:t>
            </a:fld>
            <a:endParaRPr lang="en-US" altLang="en-US"/>
          </a:p>
        </p:txBody>
      </p:sp>
    </p:spTree>
    <p:extLst>
      <p:ext uri="{BB962C8B-B14F-4D97-AF65-F5344CB8AC3E}">
        <p14:creationId xmlns:p14="http://schemas.microsoft.com/office/powerpoint/2010/main" val="33947547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a:extLst>
              <a:ext uri="{FF2B5EF4-FFF2-40B4-BE49-F238E27FC236}"/>
            </a:extLst>
          </p:cNvPr>
          <p:cNvSpPr>
            <a:spLocks noGrp="1" noChangeArrowheads="1"/>
          </p:cNvSpPr>
          <p:nvPr>
            <p:ph type="sldNum" sz="quarter" idx="40"/>
          </p:nvPr>
        </p:nvSpPr>
        <p:spPr>
          <a:xfrm>
            <a:off x="6553200" y="6356350"/>
            <a:ext cx="2133600" cy="365125"/>
          </a:xfrm>
          <a:ln/>
        </p:spPr>
        <p:txBody>
          <a:bodyPr/>
          <a:lstStyle>
            <a:lvl1pPr>
              <a:defRPr/>
            </a:lvl1pPr>
          </a:lstStyle>
          <a:p>
            <a:pPr>
              <a:defRPr/>
            </a:pPr>
            <a:fld id="{46425072-6E52-45A8-8A7E-A5B11BCA4176}" type="slidenum">
              <a:rPr lang="en-US" altLang="en-US"/>
              <a:pPr>
                <a:defRPr/>
              </a:pPr>
              <a:t>‹#›</a:t>
            </a:fld>
            <a:endParaRPr lang="en-US" altLang="en-US"/>
          </a:p>
        </p:txBody>
      </p:sp>
    </p:spTree>
    <p:extLst>
      <p:ext uri="{BB962C8B-B14F-4D97-AF65-F5344CB8AC3E}">
        <p14:creationId xmlns:p14="http://schemas.microsoft.com/office/powerpoint/2010/main" val="40966884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Background">
    <p:bg>
      <p:bgRef idx="1001">
        <a:schemeClr val="bg1"/>
      </p:bgRef>
    </p:bg>
    <p:spTree>
      <p:nvGrpSpPr>
        <p:cNvPr id="1" name=""/>
        <p:cNvGrpSpPr/>
        <p:nvPr/>
      </p:nvGrpSpPr>
      <p:grpSpPr>
        <a:xfrm>
          <a:off x="0" y="0"/>
          <a:ext cx="0" cy="0"/>
          <a:chOff x="0" y="0"/>
          <a:chExt cx="0" cy="0"/>
        </a:xfrm>
      </p:grpSpPr>
      <p:sp>
        <p:nvSpPr>
          <p:cNvPr id="2" name="Rectangle 4">
            <a:extLst>
              <a:ext uri="{FF2B5EF4-FFF2-40B4-BE49-F238E27FC236}"/>
            </a:extLst>
          </p:cNvPr>
          <p:cNvSpPr>
            <a:spLocks noGrp="1" noChangeArrowheads="1"/>
          </p:cNvSpPr>
          <p:nvPr>
            <p:ph type="sldNum" sz="quarter" idx="40"/>
          </p:nvPr>
        </p:nvSpPr>
        <p:spPr>
          <a:xfrm>
            <a:off x="6553200" y="6356350"/>
            <a:ext cx="2133600" cy="365125"/>
          </a:xfrm>
          <a:ln/>
        </p:spPr>
        <p:txBody>
          <a:bodyPr/>
          <a:lstStyle>
            <a:lvl1pPr>
              <a:defRPr>
                <a:solidFill>
                  <a:schemeClr val="accent6"/>
                </a:solidFill>
              </a:defRPr>
            </a:lvl1pPr>
          </a:lstStyle>
          <a:p>
            <a:pPr>
              <a:defRPr/>
            </a:pPr>
            <a:fld id="{46425072-6E52-45A8-8A7E-A5B11BCA4176}" type="slidenum">
              <a:rPr lang="en-US" altLang="en-US" smtClean="0"/>
              <a:pPr>
                <a:defRPr/>
              </a:pPr>
              <a:t>‹#›</a:t>
            </a:fld>
            <a:endParaRPr lang="en-US" altLang="en-US" dirty="0"/>
          </a:p>
        </p:txBody>
      </p:sp>
    </p:spTree>
    <p:extLst>
      <p:ext uri="{BB962C8B-B14F-4D97-AF65-F5344CB8AC3E}">
        <p14:creationId xmlns:p14="http://schemas.microsoft.com/office/powerpoint/2010/main" val="20564858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F90B020-EA56-4166-88F8-DAEDBE5322A7}" type="slidenum">
              <a:rPr lang="en-US" altLang="en-US"/>
              <a:pPr/>
              <a:t>‹#›</a:t>
            </a:fld>
            <a:endParaRPr lang="en-US" altLang="en-US"/>
          </a:p>
        </p:txBody>
      </p:sp>
    </p:spTree>
    <p:extLst>
      <p:ext uri="{BB962C8B-B14F-4D97-AF65-F5344CB8AC3E}">
        <p14:creationId xmlns:p14="http://schemas.microsoft.com/office/powerpoint/2010/main" val="18309116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22900-6042-614C-B879-FCAC9AB848D4}" type="datetimeFigureOut">
              <a:rPr lang="en-US" smtClean="0"/>
              <a:t>7/7/2020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EB389-514E-3A4F-9189-069402B7FC3B}" type="slidenum">
              <a:rPr lang="en-US" smtClean="0"/>
              <a:t>‹#›</a:t>
            </a:fld>
            <a:endParaRPr lang="en-US"/>
          </a:p>
        </p:txBody>
      </p:sp>
    </p:spTree>
    <p:extLst>
      <p:ext uri="{BB962C8B-B14F-4D97-AF65-F5344CB8AC3E}">
        <p14:creationId xmlns:p14="http://schemas.microsoft.com/office/powerpoint/2010/main" val="2322386140"/>
      </p:ext>
    </p:extLst>
  </p:cSld>
  <p:clrMap bg1="lt1" tx1="dk1" bg2="lt2" tx2="dk2" accent1="accent1" accent2="accent2" accent3="accent3" accent4="accent4" accent5="accent5" accent6="accent6" hlink="hlink" folHlink="folHlink"/>
  <p:sldLayoutIdLst>
    <p:sldLayoutId id="2147483962" r:id="rId1"/>
    <p:sldLayoutId id="2147483969" r:id="rId2"/>
    <p:sldLayoutId id="2147483959" r:id="rId3"/>
    <p:sldLayoutId id="2147483973" r:id="rId4"/>
    <p:sldLayoutId id="2147483968" r:id="rId5"/>
    <p:sldLayoutId id="2147483974" r:id="rId6"/>
    <p:sldLayoutId id="2147483954" r:id="rId7"/>
    <p:sldLayoutId id="2147483967" r:id="rId8"/>
    <p:sldLayoutId id="2147483970" r:id="rId9"/>
    <p:sldLayoutId id="2147483971" r:id="rId10"/>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bg1">
              <a:lumMod val="50000"/>
            </a:schemeClr>
          </a:solidFill>
          <a:latin typeface="Calibri Light" panose="020F0302020204030204" pitchFamily="34" charset="0"/>
          <a:ea typeface="+mn-ea"/>
          <a:cs typeface="+mn-cs"/>
        </a:defRPr>
      </a:lvl2pPr>
      <a:lvl3pPr marL="1143000" indent="-228600" algn="l" defTabSz="457200" rtl="0" eaLnBrk="1" latinLnBrk="0" hangingPunct="1">
        <a:spcBef>
          <a:spcPct val="20000"/>
        </a:spcBef>
        <a:buFont typeface="Arial"/>
        <a:buChar char="•"/>
        <a:defRPr sz="2000" kern="1200">
          <a:solidFill>
            <a:schemeClr val="bg1">
              <a:lumMod val="50000"/>
            </a:schemeClr>
          </a:solidFill>
          <a:latin typeface="Calibri Light" panose="020F030202020403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Calibri Light" panose="020F030202020403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Calibri Light" panose="020F03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607243" y="2771673"/>
            <a:ext cx="446881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1800" b="0" dirty="0">
                <a:latin typeface="Calibri Light" panose="020F0302020204030204" pitchFamily="34" charset="0"/>
                <a:cs typeface="Calibri Light" panose="020F0302020204030204" pitchFamily="34" charset="0"/>
              </a:rPr>
              <a:t>Prepared by:</a:t>
            </a:r>
            <a:br>
              <a:rPr lang="en-US" altLang="en-US" sz="1800" b="0" dirty="0">
                <a:latin typeface="Calibri Light" panose="020F0302020204030204" pitchFamily="34" charset="0"/>
                <a:cs typeface="Calibri Light" panose="020F0302020204030204" pitchFamily="34" charset="0"/>
              </a:rPr>
            </a:br>
            <a:r>
              <a:rPr lang="en-US" altLang="en-US" sz="1800" b="0" dirty="0">
                <a:latin typeface="Calibri Light" panose="020F0302020204030204" pitchFamily="34" charset="0"/>
                <a:cs typeface="Calibri Light" panose="020F0302020204030204" pitchFamily="34" charset="0"/>
              </a:rPr>
              <a:t>Michael D. </a:t>
            </a:r>
            <a:r>
              <a:rPr lang="en-US" altLang="en-US" sz="1800" b="0" dirty="0" err="1">
                <a:latin typeface="Calibri Light" panose="020F0302020204030204" pitchFamily="34" charset="0"/>
                <a:cs typeface="Calibri Light" panose="020F0302020204030204" pitchFamily="34" charset="0"/>
              </a:rPr>
              <a:t>Engelhardt</a:t>
            </a:r>
            <a:r>
              <a:rPr lang="en-US" altLang="en-US" sz="1800" b="0" dirty="0">
                <a:latin typeface="Calibri Light" panose="020F0302020204030204" pitchFamily="34" charset="0"/>
                <a:cs typeface="Calibri Light" panose="020F0302020204030204" pitchFamily="34" charset="0"/>
              </a:rPr>
              <a:t>, PhD</a:t>
            </a:r>
            <a:br>
              <a:rPr lang="en-US" altLang="en-US" sz="1800" b="0" dirty="0">
                <a:latin typeface="Calibri Light" panose="020F0302020204030204" pitchFamily="34" charset="0"/>
                <a:cs typeface="Calibri Light" panose="020F0302020204030204" pitchFamily="34" charset="0"/>
              </a:rPr>
            </a:br>
            <a:r>
              <a:rPr lang="en-US" altLang="en-US" sz="1800" b="0" dirty="0">
                <a:latin typeface="Calibri Light" panose="020F0302020204030204" pitchFamily="34" charset="0"/>
                <a:cs typeface="Calibri Light" panose="020F0302020204030204" pitchFamily="34" charset="0"/>
              </a:rPr>
              <a:t>University of Texas at Austin</a:t>
            </a:r>
          </a:p>
          <a:p>
            <a:pPr>
              <a:spcBef>
                <a:spcPct val="50000"/>
              </a:spcBef>
              <a:buClrTx/>
              <a:buSzTx/>
              <a:buFontTx/>
              <a:buNone/>
            </a:pPr>
            <a:r>
              <a:rPr lang="en-US" altLang="en-US" sz="1800" b="0" dirty="0" smtClean="0">
                <a:latin typeface="Calibri Light" panose="020F0302020204030204" pitchFamily="34" charset="0"/>
                <a:cs typeface="Calibri Light" panose="020F0302020204030204" pitchFamily="34" charset="0"/>
              </a:rPr>
              <a:t>Updated by:</a:t>
            </a:r>
            <a:br>
              <a:rPr lang="en-US" altLang="en-US" sz="1800" b="0" dirty="0" smtClean="0">
                <a:latin typeface="Calibri Light" panose="020F0302020204030204" pitchFamily="34" charset="0"/>
                <a:cs typeface="Calibri Light" panose="020F0302020204030204" pitchFamily="34" charset="0"/>
              </a:rPr>
            </a:br>
            <a:r>
              <a:rPr lang="en-US" altLang="en-US" sz="1800" b="0" dirty="0" smtClean="0">
                <a:latin typeface="Calibri Light" panose="020F0302020204030204" pitchFamily="34" charset="0"/>
                <a:cs typeface="Calibri Light" panose="020F0302020204030204" pitchFamily="34" charset="0"/>
              </a:rPr>
              <a:t>Larry </a:t>
            </a:r>
            <a:r>
              <a:rPr lang="en-US" altLang="en-US" sz="1800" b="0" dirty="0">
                <a:latin typeface="Calibri Light" panose="020F0302020204030204" pitchFamily="34" charset="0"/>
                <a:cs typeface="Calibri Light" panose="020F0302020204030204" pitchFamily="34" charset="0"/>
              </a:rPr>
              <a:t>A. </a:t>
            </a:r>
            <a:r>
              <a:rPr lang="en-US" altLang="en-US" sz="1800" b="0" dirty="0" err="1">
                <a:latin typeface="Calibri Light" panose="020F0302020204030204" pitchFamily="34" charset="0"/>
                <a:cs typeface="Calibri Light" panose="020F0302020204030204" pitchFamily="34" charset="0"/>
              </a:rPr>
              <a:t>Fahnestock</a:t>
            </a:r>
            <a:r>
              <a:rPr lang="en-US" altLang="en-US" sz="1800" b="0" dirty="0">
                <a:latin typeface="Calibri Light" panose="020F0302020204030204" pitchFamily="34" charset="0"/>
                <a:cs typeface="Calibri Light" panose="020F0302020204030204" pitchFamily="34" charset="0"/>
              </a:rPr>
              <a:t>, PhD, PE</a:t>
            </a:r>
            <a:br>
              <a:rPr lang="en-US" altLang="en-US" sz="1800" b="0" dirty="0">
                <a:latin typeface="Calibri Light" panose="020F0302020204030204" pitchFamily="34" charset="0"/>
                <a:cs typeface="Calibri Light" panose="020F0302020204030204" pitchFamily="34" charset="0"/>
              </a:rPr>
            </a:br>
            <a:r>
              <a:rPr lang="en-US" altLang="en-US" sz="1800" b="0" dirty="0">
                <a:latin typeface="Calibri Light" panose="020F0302020204030204" pitchFamily="34" charset="0"/>
                <a:cs typeface="Calibri Light" panose="020F0302020204030204" pitchFamily="34" charset="0"/>
              </a:rPr>
              <a:t>University of Illinois at Urbana-Champaign</a:t>
            </a:r>
          </a:p>
          <a:p>
            <a:pPr>
              <a:spcBef>
                <a:spcPct val="50000"/>
              </a:spcBef>
              <a:buClrTx/>
              <a:buSzTx/>
              <a:buFontTx/>
              <a:buNone/>
            </a:pPr>
            <a:r>
              <a:rPr lang="en-US" altLang="en-US" sz="1800" b="0" dirty="0" smtClean="0">
                <a:latin typeface="Calibri Light" panose="020F0302020204030204" pitchFamily="34" charset="0"/>
                <a:cs typeface="Calibri Light" panose="020F0302020204030204" pitchFamily="34" charset="0"/>
              </a:rPr>
              <a:t/>
            </a:r>
            <a:br>
              <a:rPr lang="en-US" altLang="en-US" sz="1800" b="0" dirty="0" smtClean="0">
                <a:latin typeface="Calibri Light" panose="020F0302020204030204" pitchFamily="34" charset="0"/>
                <a:cs typeface="Calibri Light" panose="020F0302020204030204" pitchFamily="34" charset="0"/>
              </a:rPr>
            </a:br>
            <a:r>
              <a:rPr lang="en-US" altLang="en-US" sz="1800" b="0" dirty="0" smtClean="0">
                <a:latin typeface="Calibri Light" panose="020F0302020204030204" pitchFamily="34" charset="0"/>
                <a:cs typeface="Calibri Light" panose="020F0302020204030204" pitchFamily="34" charset="0"/>
              </a:rPr>
              <a:t>with </a:t>
            </a:r>
            <a:r>
              <a:rPr lang="en-US" altLang="en-US" sz="1800" b="0" dirty="0">
                <a:latin typeface="Calibri Light" panose="020F0302020204030204" pitchFamily="34" charset="0"/>
                <a:cs typeface="Calibri Light" panose="020F0302020204030204" pitchFamily="34" charset="0"/>
              </a:rPr>
              <a:t>the support of the</a:t>
            </a:r>
            <a:br>
              <a:rPr lang="en-US" altLang="en-US" sz="1800" b="0" dirty="0">
                <a:latin typeface="Calibri Light" panose="020F0302020204030204" pitchFamily="34" charset="0"/>
                <a:cs typeface="Calibri Light" panose="020F0302020204030204" pitchFamily="34" charset="0"/>
              </a:rPr>
            </a:br>
            <a:r>
              <a:rPr lang="en-US" altLang="en-US" sz="1800" b="0" dirty="0">
                <a:latin typeface="Calibri Light" panose="020F0302020204030204" pitchFamily="34" charset="0"/>
                <a:cs typeface="Calibri Light" panose="020F0302020204030204" pitchFamily="34" charset="0"/>
              </a:rPr>
              <a:t>American Institute of Steel </a:t>
            </a:r>
            <a:r>
              <a:rPr lang="en-US" altLang="en-US" sz="1800" b="0" dirty="0" smtClean="0">
                <a:latin typeface="Calibri Light" panose="020F0302020204030204" pitchFamily="34" charset="0"/>
                <a:cs typeface="Calibri Light" panose="020F0302020204030204" pitchFamily="34" charset="0"/>
              </a:rPr>
              <a:t>Construction</a:t>
            </a:r>
            <a:endParaRPr lang="en-US" altLang="en-US" sz="1800" b="0" dirty="0">
              <a:latin typeface="Calibri Light" panose="020F0302020204030204" pitchFamily="34" charset="0"/>
              <a:cs typeface="Calibri Light" panose="020F0302020204030204" pitchFamily="34" charset="0"/>
            </a:endParaRPr>
          </a:p>
        </p:txBody>
      </p:sp>
      <p:sp>
        <p:nvSpPr>
          <p:cNvPr id="7" name="Text Box 13"/>
          <p:cNvSpPr txBox="1">
            <a:spLocks noChangeArrowheads="1"/>
          </p:cNvSpPr>
          <p:nvPr/>
        </p:nvSpPr>
        <p:spPr bwMode="auto">
          <a:xfrm>
            <a:off x="607243" y="5858108"/>
            <a:ext cx="32734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bg2"/>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1400" i="1" dirty="0" smtClean="0">
                <a:latin typeface="Arial Narrow" pitchFamily="34" charset="0"/>
              </a:rPr>
              <a:t>Version </a:t>
            </a:r>
            <a:r>
              <a:rPr lang="en-US" altLang="en-US" sz="1400" i="1" dirty="0">
                <a:latin typeface="Arial Narrow" pitchFamily="34" charset="0"/>
              </a:rPr>
              <a:t>2 – </a:t>
            </a:r>
            <a:r>
              <a:rPr lang="en-US" altLang="en-US" sz="1400" i="1" dirty="0" smtClean="0">
                <a:latin typeface="Arial Narrow" pitchFamily="34" charset="0"/>
              </a:rPr>
              <a:t>August 2019</a:t>
            </a:r>
            <a:r>
              <a:rPr lang="en-US" altLang="en-US" sz="1400" i="1" dirty="0">
                <a:latin typeface="Arial Narrow" pitchFamily="34" charset="0"/>
              </a:rPr>
              <a:t/>
            </a:r>
            <a:br>
              <a:rPr lang="en-US" altLang="en-US" sz="1400" i="1" dirty="0">
                <a:latin typeface="Arial Narrow" pitchFamily="34" charset="0"/>
              </a:rPr>
            </a:br>
            <a:r>
              <a:rPr lang="en-US" altLang="en-US" sz="1400" i="1" dirty="0">
                <a:latin typeface="Arial Narrow" pitchFamily="34" charset="0"/>
              </a:rPr>
              <a:t>Version 1 – March </a:t>
            </a:r>
            <a:r>
              <a:rPr lang="en-US" altLang="en-US" sz="1400" i="1" dirty="0" smtClean="0">
                <a:latin typeface="Arial Narrow" pitchFamily="34" charset="0"/>
              </a:rPr>
              <a:t>2007</a:t>
            </a:r>
          </a:p>
        </p:txBody>
      </p:sp>
      <p:sp>
        <p:nvSpPr>
          <p:cNvPr id="14" name="Text Placeholder 5"/>
          <p:cNvSpPr txBox="1">
            <a:spLocks/>
          </p:cNvSpPr>
          <p:nvPr/>
        </p:nvSpPr>
        <p:spPr>
          <a:xfrm>
            <a:off x="467544" y="476672"/>
            <a:ext cx="8424935" cy="2016224"/>
          </a:xfrm>
          <a:prstGeom prst="rect">
            <a:avLst/>
          </a:prstGeom>
        </p:spPr>
        <p:txBody>
          <a:bodyPr vert="horz" lIns="91440" tIns="45720" rIns="91440" bIns="45720" rtlCol="0" anchor="b" anchorCtr="0">
            <a:noAutofit/>
          </a:bodyPr>
          <a:lstStyle>
            <a:lvl1pPr marL="0" indent="0" algn="l" defTabSz="457200" rtl="0" eaLnBrk="1" latinLnBrk="0" hangingPunct="1">
              <a:spcBef>
                <a:spcPct val="20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bg1">
                    <a:lumMod val="50000"/>
                  </a:schemeClr>
                </a:solidFill>
                <a:latin typeface="Calibri Light" panose="020F0302020204030204" pitchFamily="34" charset="0"/>
                <a:ea typeface="+mn-ea"/>
                <a:cs typeface="+mn-cs"/>
              </a:defRPr>
            </a:lvl2pPr>
            <a:lvl3pPr marL="1143000" indent="-228600" algn="l" defTabSz="457200" rtl="0" eaLnBrk="1" latinLnBrk="0" hangingPunct="1">
              <a:spcBef>
                <a:spcPct val="20000"/>
              </a:spcBef>
              <a:buFont typeface="Arial"/>
              <a:buChar char="•"/>
              <a:defRPr sz="2000" kern="1200">
                <a:solidFill>
                  <a:schemeClr val="bg1">
                    <a:lumMod val="50000"/>
                  </a:schemeClr>
                </a:solidFill>
                <a:latin typeface="Calibri Light" panose="020F030202020403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Calibri Light" panose="020F030202020403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Calibri Light" panose="020F03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3200" dirty="0" smtClean="0"/>
              <a:t>Design of Seismic-Resistant Steel Building Structures</a:t>
            </a:r>
          </a:p>
          <a:p>
            <a:r>
              <a:rPr lang="en-US" sz="2800" b="0" dirty="0">
                <a:latin typeface="Calibri Light"/>
                <a:cs typeface="Calibri Light"/>
              </a:rPr>
              <a:t>5. </a:t>
            </a:r>
            <a:r>
              <a:rPr lang="en-US" sz="2800" b="0" dirty="0" smtClean="0">
                <a:latin typeface="Calibri Light"/>
                <a:cs typeface="Calibri Light"/>
              </a:rPr>
              <a:t>Buckling-Restrained </a:t>
            </a:r>
            <a:br>
              <a:rPr lang="en-US" sz="2800" b="0" dirty="0" smtClean="0">
                <a:latin typeface="Calibri Light"/>
                <a:cs typeface="Calibri Light"/>
              </a:rPr>
            </a:br>
            <a:r>
              <a:rPr lang="en-US" sz="2800" b="0" dirty="0" smtClean="0">
                <a:latin typeface="Calibri Light"/>
                <a:cs typeface="Calibri Light"/>
              </a:rPr>
              <a:t>Braced Frames</a:t>
            </a:r>
            <a:endParaRPr lang="en-US" sz="2800" b="0" dirty="0">
              <a:latin typeface="Calibri Light"/>
              <a:cs typeface="Calibri Light"/>
            </a:endParaRPr>
          </a:p>
        </p:txBody>
      </p:sp>
      <p:pic>
        <p:nvPicPr>
          <p:cNvPr id="8" name="Picture 15" descr="21239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263556"/>
            <a:ext cx="3851919" cy="421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7700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1" name="Group 6"/>
          <p:cNvGrpSpPr>
            <a:grpSpLocks/>
          </p:cNvGrpSpPr>
          <p:nvPr/>
        </p:nvGrpSpPr>
        <p:grpSpPr bwMode="auto">
          <a:xfrm>
            <a:off x="895350" y="1295400"/>
            <a:ext cx="3657600" cy="3657600"/>
            <a:chOff x="576" y="1008"/>
            <a:chExt cx="2304" cy="2304"/>
          </a:xfrm>
        </p:grpSpPr>
        <p:sp>
          <p:nvSpPr>
            <p:cNvPr id="22583" name="Line 7"/>
            <p:cNvSpPr>
              <a:spLocks noChangeShapeType="1"/>
            </p:cNvSpPr>
            <p:nvPr/>
          </p:nvSpPr>
          <p:spPr bwMode="auto">
            <a:xfrm>
              <a:off x="1728" y="1008"/>
              <a:ext cx="0" cy="2304"/>
            </a:xfrm>
            <a:prstGeom prst="line">
              <a:avLst/>
            </a:prstGeom>
            <a:noFill/>
            <a:ln w="38100">
              <a:solidFill>
                <a:schemeClr val="tx2"/>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84" name="Line 8"/>
            <p:cNvSpPr>
              <a:spLocks noChangeShapeType="1"/>
            </p:cNvSpPr>
            <p:nvPr/>
          </p:nvSpPr>
          <p:spPr bwMode="auto">
            <a:xfrm rot="5400000">
              <a:off x="1728" y="1008"/>
              <a:ext cx="0" cy="2304"/>
            </a:xfrm>
            <a:prstGeom prst="line">
              <a:avLst/>
            </a:prstGeom>
            <a:noFill/>
            <a:ln w="38100">
              <a:solidFill>
                <a:schemeClr val="tx2"/>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22532" name="Text Box 9"/>
          <p:cNvSpPr txBox="1">
            <a:spLocks noChangeArrowheads="1"/>
          </p:cNvSpPr>
          <p:nvPr/>
        </p:nvSpPr>
        <p:spPr bwMode="auto">
          <a:xfrm>
            <a:off x="2495550" y="838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400">
                <a:latin typeface="Arial Narrow" pitchFamily="34" charset="0"/>
              </a:rPr>
              <a:t>P</a:t>
            </a:r>
          </a:p>
        </p:txBody>
      </p:sp>
      <p:sp>
        <p:nvSpPr>
          <p:cNvPr id="22533" name="AutoShape 11"/>
          <p:cNvSpPr>
            <a:spLocks noChangeArrowheads="1"/>
          </p:cNvSpPr>
          <p:nvPr/>
        </p:nvSpPr>
        <p:spPr bwMode="auto">
          <a:xfrm>
            <a:off x="2355850" y="6156325"/>
            <a:ext cx="228600" cy="152400"/>
          </a:xfrm>
          <a:prstGeom prst="triangle">
            <a:avLst>
              <a:gd name="adj" fmla="val 50000"/>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2534" name="Line 12"/>
          <p:cNvSpPr>
            <a:spLocks noChangeShapeType="1"/>
          </p:cNvSpPr>
          <p:nvPr/>
        </p:nvSpPr>
        <p:spPr bwMode="auto">
          <a:xfrm>
            <a:off x="2552700" y="6080125"/>
            <a:ext cx="2743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35" name="Oval 13"/>
          <p:cNvSpPr>
            <a:spLocks noChangeArrowheads="1"/>
          </p:cNvSpPr>
          <p:nvPr/>
        </p:nvSpPr>
        <p:spPr bwMode="auto">
          <a:xfrm>
            <a:off x="2400300" y="6003925"/>
            <a:ext cx="152400" cy="152400"/>
          </a:xfrm>
          <a:prstGeom prst="ellipse">
            <a:avLst/>
          </a:prstGeom>
          <a:noFill/>
          <a:ln w="222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2536" name="Oval 14"/>
          <p:cNvSpPr>
            <a:spLocks noChangeArrowheads="1"/>
          </p:cNvSpPr>
          <p:nvPr/>
        </p:nvSpPr>
        <p:spPr bwMode="auto">
          <a:xfrm>
            <a:off x="5295900" y="6003925"/>
            <a:ext cx="152400" cy="152400"/>
          </a:xfrm>
          <a:prstGeom prst="ellipse">
            <a:avLst/>
          </a:prstGeom>
          <a:noFill/>
          <a:ln w="222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22537" name="Group 15"/>
          <p:cNvGrpSpPr>
            <a:grpSpLocks/>
          </p:cNvGrpSpPr>
          <p:nvPr/>
        </p:nvGrpSpPr>
        <p:grpSpPr bwMode="auto">
          <a:xfrm>
            <a:off x="2247900" y="6308725"/>
            <a:ext cx="457200" cy="76200"/>
            <a:chOff x="3264" y="1728"/>
            <a:chExt cx="288" cy="48"/>
          </a:xfrm>
        </p:grpSpPr>
        <p:sp>
          <p:nvSpPr>
            <p:cNvPr id="22576" name="Line 16"/>
            <p:cNvSpPr>
              <a:spLocks noChangeShapeType="1"/>
            </p:cNvSpPr>
            <p:nvPr/>
          </p:nvSpPr>
          <p:spPr bwMode="auto">
            <a:xfrm>
              <a:off x="3264" y="172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77" name="Line 17"/>
            <p:cNvSpPr>
              <a:spLocks noChangeShapeType="1"/>
            </p:cNvSpPr>
            <p:nvPr/>
          </p:nvSpPr>
          <p:spPr bwMode="auto">
            <a:xfrm flipH="1">
              <a:off x="3264" y="1728"/>
              <a:ext cx="4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78" name="Line 18"/>
            <p:cNvSpPr>
              <a:spLocks noChangeShapeType="1"/>
            </p:cNvSpPr>
            <p:nvPr/>
          </p:nvSpPr>
          <p:spPr bwMode="auto">
            <a:xfrm flipH="1">
              <a:off x="3312" y="1728"/>
              <a:ext cx="4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79" name="Line 19"/>
            <p:cNvSpPr>
              <a:spLocks noChangeShapeType="1"/>
            </p:cNvSpPr>
            <p:nvPr/>
          </p:nvSpPr>
          <p:spPr bwMode="auto">
            <a:xfrm flipH="1">
              <a:off x="3360" y="1728"/>
              <a:ext cx="4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80" name="Line 20"/>
            <p:cNvSpPr>
              <a:spLocks noChangeShapeType="1"/>
            </p:cNvSpPr>
            <p:nvPr/>
          </p:nvSpPr>
          <p:spPr bwMode="auto">
            <a:xfrm flipH="1">
              <a:off x="3408" y="1728"/>
              <a:ext cx="4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81" name="Line 21"/>
            <p:cNvSpPr>
              <a:spLocks noChangeShapeType="1"/>
            </p:cNvSpPr>
            <p:nvPr/>
          </p:nvSpPr>
          <p:spPr bwMode="auto">
            <a:xfrm flipH="1">
              <a:off x="3408" y="1728"/>
              <a:ext cx="4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82" name="Line 22"/>
            <p:cNvSpPr>
              <a:spLocks noChangeShapeType="1"/>
            </p:cNvSpPr>
            <p:nvPr/>
          </p:nvSpPr>
          <p:spPr bwMode="auto">
            <a:xfrm flipH="1">
              <a:off x="3456" y="1728"/>
              <a:ext cx="4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22538" name="Group 23"/>
          <p:cNvGrpSpPr>
            <a:grpSpLocks/>
          </p:cNvGrpSpPr>
          <p:nvPr/>
        </p:nvGrpSpPr>
        <p:grpSpPr bwMode="auto">
          <a:xfrm>
            <a:off x="5143500" y="6156325"/>
            <a:ext cx="457200" cy="228600"/>
            <a:chOff x="5088" y="1632"/>
            <a:chExt cx="288" cy="144"/>
          </a:xfrm>
        </p:grpSpPr>
        <p:sp>
          <p:nvSpPr>
            <p:cNvPr id="22570" name="AutoShape 24"/>
            <p:cNvSpPr>
              <a:spLocks noChangeArrowheads="1"/>
            </p:cNvSpPr>
            <p:nvPr/>
          </p:nvSpPr>
          <p:spPr bwMode="auto">
            <a:xfrm>
              <a:off x="5164" y="1632"/>
              <a:ext cx="144" cy="96"/>
            </a:xfrm>
            <a:prstGeom prst="triangle">
              <a:avLst>
                <a:gd name="adj" fmla="val 50000"/>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22571" name="Group 25"/>
            <p:cNvGrpSpPr>
              <a:grpSpLocks/>
            </p:cNvGrpSpPr>
            <p:nvPr/>
          </p:nvGrpSpPr>
          <p:grpSpPr bwMode="auto">
            <a:xfrm>
              <a:off x="5088" y="1728"/>
              <a:ext cx="288" cy="48"/>
              <a:chOff x="5088" y="1728"/>
              <a:chExt cx="288" cy="48"/>
            </a:xfrm>
          </p:grpSpPr>
          <p:sp>
            <p:nvSpPr>
              <p:cNvPr id="22572" name="Line 26"/>
              <p:cNvSpPr>
                <a:spLocks noChangeShapeType="1"/>
              </p:cNvSpPr>
              <p:nvPr/>
            </p:nvSpPr>
            <p:spPr bwMode="auto">
              <a:xfrm>
                <a:off x="5088" y="172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73" name="Oval 27"/>
              <p:cNvSpPr>
                <a:spLocks noChangeArrowheads="1"/>
              </p:cNvSpPr>
              <p:nvPr/>
            </p:nvSpPr>
            <p:spPr bwMode="auto">
              <a:xfrm>
                <a:off x="5109" y="1728"/>
                <a:ext cx="48" cy="48"/>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2574" name="Oval 28"/>
              <p:cNvSpPr>
                <a:spLocks noChangeArrowheads="1"/>
              </p:cNvSpPr>
              <p:nvPr/>
            </p:nvSpPr>
            <p:spPr bwMode="auto">
              <a:xfrm>
                <a:off x="5205" y="1728"/>
                <a:ext cx="48" cy="48"/>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2575" name="Oval 29"/>
              <p:cNvSpPr>
                <a:spLocks noChangeArrowheads="1"/>
              </p:cNvSpPr>
              <p:nvPr/>
            </p:nvSpPr>
            <p:spPr bwMode="auto">
              <a:xfrm>
                <a:off x="5301" y="1728"/>
                <a:ext cx="48" cy="48"/>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sp>
        <p:nvSpPr>
          <p:cNvPr id="22539" name="Oval 31"/>
          <p:cNvSpPr>
            <a:spLocks noChangeArrowheads="1"/>
          </p:cNvSpPr>
          <p:nvPr/>
        </p:nvSpPr>
        <p:spPr bwMode="auto">
          <a:xfrm>
            <a:off x="1851025" y="3084513"/>
            <a:ext cx="76200" cy="76200"/>
          </a:xfrm>
          <a:prstGeom prst="ellipse">
            <a:avLst/>
          </a:prstGeom>
          <a:solidFill>
            <a:srgbClr val="FC0128"/>
          </a:solidFill>
          <a:ln w="158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2540" name="Oval 33"/>
          <p:cNvSpPr>
            <a:spLocks noChangeArrowheads="1"/>
          </p:cNvSpPr>
          <p:nvPr/>
        </p:nvSpPr>
        <p:spPr bwMode="auto">
          <a:xfrm>
            <a:off x="1449388" y="3536950"/>
            <a:ext cx="76200" cy="76200"/>
          </a:xfrm>
          <a:prstGeom prst="ellipse">
            <a:avLst/>
          </a:prstGeom>
          <a:solidFill>
            <a:srgbClr val="FC0128"/>
          </a:solidFill>
          <a:ln w="158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2541" name="Line 35"/>
          <p:cNvSpPr>
            <a:spLocks noChangeShapeType="1"/>
          </p:cNvSpPr>
          <p:nvPr/>
        </p:nvSpPr>
        <p:spPr bwMode="auto">
          <a:xfrm>
            <a:off x="2635250" y="4260850"/>
            <a:ext cx="1905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42" name="Oval 37"/>
          <p:cNvSpPr>
            <a:spLocks noChangeArrowheads="1"/>
          </p:cNvSpPr>
          <p:nvPr/>
        </p:nvSpPr>
        <p:spPr bwMode="auto">
          <a:xfrm>
            <a:off x="2444750" y="4222750"/>
            <a:ext cx="76200" cy="76200"/>
          </a:xfrm>
          <a:prstGeom prst="ellipse">
            <a:avLst/>
          </a:prstGeom>
          <a:solidFill>
            <a:srgbClr val="FC0128"/>
          </a:solidFill>
          <a:ln w="158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2543" name="Freeform 41"/>
          <p:cNvSpPr>
            <a:spLocks/>
          </p:cNvSpPr>
          <p:nvPr/>
        </p:nvSpPr>
        <p:spPr bwMode="auto">
          <a:xfrm>
            <a:off x="1490663" y="3152775"/>
            <a:ext cx="381000" cy="400050"/>
          </a:xfrm>
          <a:custGeom>
            <a:avLst/>
            <a:gdLst>
              <a:gd name="T0" fmla="*/ 0 w 240"/>
              <a:gd name="T1" fmla="*/ 2147483646 h 252"/>
              <a:gd name="T2" fmla="*/ 2147483646 w 240"/>
              <a:gd name="T3" fmla="*/ 0 h 252"/>
              <a:gd name="T4" fmla="*/ 0 60000 65536"/>
              <a:gd name="T5" fmla="*/ 0 60000 65536"/>
            </a:gdLst>
            <a:ahLst/>
            <a:cxnLst>
              <a:cxn ang="T4">
                <a:pos x="T0" y="T1"/>
              </a:cxn>
              <a:cxn ang="T5">
                <a:pos x="T2" y="T3"/>
              </a:cxn>
            </a:cxnLst>
            <a:rect l="0" t="0" r="r" b="b"/>
            <a:pathLst>
              <a:path w="240" h="252">
                <a:moveTo>
                  <a:pt x="0" y="252"/>
                </a:moveTo>
                <a:lnTo>
                  <a:pt x="240" y="0"/>
                </a:ln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44" name="Oval 43"/>
          <p:cNvSpPr>
            <a:spLocks noChangeArrowheads="1"/>
          </p:cNvSpPr>
          <p:nvPr/>
        </p:nvSpPr>
        <p:spPr bwMode="auto">
          <a:xfrm>
            <a:off x="4079875" y="1471613"/>
            <a:ext cx="76200" cy="76200"/>
          </a:xfrm>
          <a:prstGeom prst="ellipse">
            <a:avLst/>
          </a:prstGeom>
          <a:solidFill>
            <a:srgbClr val="FC0128"/>
          </a:solidFill>
          <a:ln w="158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2545" name="Line 45"/>
          <p:cNvSpPr>
            <a:spLocks noChangeShapeType="1"/>
          </p:cNvSpPr>
          <p:nvPr/>
        </p:nvSpPr>
        <p:spPr bwMode="auto">
          <a:xfrm>
            <a:off x="2632075" y="1546225"/>
            <a:ext cx="1905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46" name="Text Box 46"/>
          <p:cNvSpPr txBox="1">
            <a:spLocks noChangeArrowheads="1"/>
          </p:cNvSpPr>
          <p:nvPr/>
        </p:nvSpPr>
        <p:spPr bwMode="auto">
          <a:xfrm>
            <a:off x="2082800" y="1371600"/>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1800">
                <a:latin typeface="Arial Narrow" pitchFamily="34" charset="0"/>
              </a:rPr>
              <a:t>P</a:t>
            </a:r>
            <a:r>
              <a:rPr lang="en-US" altLang="en-US" sz="1800" baseline="-25000">
                <a:latin typeface="Arial Narrow" pitchFamily="34" charset="0"/>
              </a:rPr>
              <a:t>y</a:t>
            </a:r>
            <a:endParaRPr lang="en-US" altLang="en-US" sz="1800">
              <a:latin typeface="Arial Narrow" pitchFamily="34" charset="0"/>
            </a:endParaRPr>
          </a:p>
        </p:txBody>
      </p:sp>
      <p:sp>
        <p:nvSpPr>
          <p:cNvPr id="22547" name="Oval 47"/>
          <p:cNvSpPr>
            <a:spLocks noChangeArrowheads="1"/>
          </p:cNvSpPr>
          <p:nvPr/>
        </p:nvSpPr>
        <p:spPr bwMode="auto">
          <a:xfrm>
            <a:off x="3794125" y="3078163"/>
            <a:ext cx="76200" cy="76200"/>
          </a:xfrm>
          <a:prstGeom prst="ellipse">
            <a:avLst/>
          </a:prstGeom>
          <a:solidFill>
            <a:srgbClr val="FC0128"/>
          </a:solidFill>
          <a:ln w="158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2548" name="AutoShape 50"/>
          <p:cNvSpPr>
            <a:spLocks noChangeArrowheads="1"/>
          </p:cNvSpPr>
          <p:nvPr/>
        </p:nvSpPr>
        <p:spPr bwMode="auto">
          <a:xfrm flipH="1">
            <a:off x="6019800" y="5927725"/>
            <a:ext cx="622300" cy="228600"/>
          </a:xfrm>
          <a:prstGeom prst="rightArrow">
            <a:avLst>
              <a:gd name="adj1" fmla="val 50000"/>
              <a:gd name="adj2" fmla="val 68056"/>
            </a:avLst>
          </a:prstGeom>
          <a:solidFill>
            <a:srgbClr val="FF0000"/>
          </a:solidFill>
          <a:ln w="22225" algn="ctr">
            <a:solidFill>
              <a:schemeClr val="tx1"/>
            </a:solidFill>
            <a:miter lim="800000"/>
            <a:headEnd/>
            <a:tailEnd/>
          </a:ln>
          <a:effectLs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2549" name="Text Box 51"/>
          <p:cNvSpPr txBox="1">
            <a:spLocks noChangeArrowheads="1"/>
          </p:cNvSpPr>
          <p:nvPr/>
        </p:nvSpPr>
        <p:spPr bwMode="auto">
          <a:xfrm>
            <a:off x="6019800" y="5546725"/>
            <a:ext cx="698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000">
                <a:latin typeface="Arial Narrow" pitchFamily="34" charset="0"/>
              </a:rPr>
              <a:t>P</a:t>
            </a:r>
          </a:p>
        </p:txBody>
      </p:sp>
      <p:sp>
        <p:nvSpPr>
          <p:cNvPr id="22550" name="Oval 52"/>
          <p:cNvSpPr>
            <a:spLocks noChangeArrowheads="1"/>
          </p:cNvSpPr>
          <p:nvPr/>
        </p:nvSpPr>
        <p:spPr bwMode="auto">
          <a:xfrm>
            <a:off x="3514725" y="3770313"/>
            <a:ext cx="76200" cy="76200"/>
          </a:xfrm>
          <a:prstGeom prst="ellipse">
            <a:avLst/>
          </a:prstGeom>
          <a:solidFill>
            <a:srgbClr val="FC0128"/>
          </a:solidFill>
          <a:ln w="158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2551" name="Freeform 53"/>
          <p:cNvSpPr>
            <a:spLocks/>
          </p:cNvSpPr>
          <p:nvPr/>
        </p:nvSpPr>
        <p:spPr bwMode="auto">
          <a:xfrm>
            <a:off x="3575050" y="3149600"/>
            <a:ext cx="247650" cy="647700"/>
          </a:xfrm>
          <a:custGeom>
            <a:avLst/>
            <a:gdLst>
              <a:gd name="T0" fmla="*/ 2147483646 w 156"/>
              <a:gd name="T1" fmla="*/ 0 h 408"/>
              <a:gd name="T2" fmla="*/ 2147483646 w 156"/>
              <a:gd name="T3" fmla="*/ 2147483646 h 408"/>
              <a:gd name="T4" fmla="*/ 0 w 156"/>
              <a:gd name="T5" fmla="*/ 2147483646 h 408"/>
              <a:gd name="T6" fmla="*/ 0 60000 65536"/>
              <a:gd name="T7" fmla="*/ 0 60000 65536"/>
              <a:gd name="T8" fmla="*/ 0 60000 65536"/>
            </a:gdLst>
            <a:ahLst/>
            <a:cxnLst>
              <a:cxn ang="T6">
                <a:pos x="T0" y="T1"/>
              </a:cxn>
              <a:cxn ang="T7">
                <a:pos x="T2" y="T3"/>
              </a:cxn>
              <a:cxn ang="T8">
                <a:pos x="T4" y="T5"/>
              </a:cxn>
            </a:cxnLst>
            <a:rect l="0" t="0" r="r" b="b"/>
            <a:pathLst>
              <a:path w="156" h="408">
                <a:moveTo>
                  <a:pt x="156" y="0"/>
                </a:moveTo>
                <a:cubicBezTo>
                  <a:pt x="139" y="82"/>
                  <a:pt x="122" y="164"/>
                  <a:pt x="96" y="232"/>
                </a:cubicBezTo>
                <a:cubicBezTo>
                  <a:pt x="70" y="300"/>
                  <a:pt x="35" y="354"/>
                  <a:pt x="0" y="408"/>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52" name="Oval 55"/>
          <p:cNvSpPr>
            <a:spLocks noChangeArrowheads="1"/>
          </p:cNvSpPr>
          <p:nvPr/>
        </p:nvSpPr>
        <p:spPr bwMode="auto">
          <a:xfrm>
            <a:off x="1025525" y="3535363"/>
            <a:ext cx="76200" cy="76200"/>
          </a:xfrm>
          <a:prstGeom prst="ellipse">
            <a:avLst/>
          </a:prstGeom>
          <a:solidFill>
            <a:srgbClr val="FC0128"/>
          </a:solidFill>
          <a:ln w="158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22553" name="Group 61"/>
          <p:cNvGrpSpPr>
            <a:grpSpLocks/>
          </p:cNvGrpSpPr>
          <p:nvPr/>
        </p:nvGrpSpPr>
        <p:grpSpPr bwMode="auto">
          <a:xfrm>
            <a:off x="1098550" y="1512888"/>
            <a:ext cx="3013075" cy="2716212"/>
            <a:chOff x="692" y="953"/>
            <a:chExt cx="1898" cy="1711"/>
          </a:xfrm>
        </p:grpSpPr>
        <p:sp>
          <p:nvSpPr>
            <p:cNvPr id="22565" name="Freeform 39"/>
            <p:cNvSpPr>
              <a:spLocks/>
            </p:cNvSpPr>
            <p:nvPr/>
          </p:nvSpPr>
          <p:spPr bwMode="auto">
            <a:xfrm>
              <a:off x="1575" y="1976"/>
              <a:ext cx="129" cy="688"/>
            </a:xfrm>
            <a:custGeom>
              <a:avLst/>
              <a:gdLst>
                <a:gd name="T0" fmla="*/ 129 w 129"/>
                <a:gd name="T1" fmla="*/ 0 h 688"/>
                <a:gd name="T2" fmla="*/ 69 w 129"/>
                <a:gd name="T3" fmla="*/ 432 h 688"/>
                <a:gd name="T4" fmla="*/ 0 w 129"/>
                <a:gd name="T5" fmla="*/ 688 h 688"/>
                <a:gd name="T6" fmla="*/ 0 60000 65536"/>
                <a:gd name="T7" fmla="*/ 0 60000 65536"/>
                <a:gd name="T8" fmla="*/ 0 60000 65536"/>
              </a:gdLst>
              <a:ahLst/>
              <a:cxnLst>
                <a:cxn ang="T6">
                  <a:pos x="T0" y="T1"/>
                </a:cxn>
                <a:cxn ang="T7">
                  <a:pos x="T2" y="T3"/>
                </a:cxn>
                <a:cxn ang="T8">
                  <a:pos x="T4" y="T5"/>
                </a:cxn>
              </a:cxnLst>
              <a:rect l="0" t="0" r="r" b="b"/>
              <a:pathLst>
                <a:path w="129" h="688">
                  <a:moveTo>
                    <a:pt x="129" y="0"/>
                  </a:moveTo>
                  <a:cubicBezTo>
                    <a:pt x="110" y="157"/>
                    <a:pt x="91" y="317"/>
                    <a:pt x="69" y="432"/>
                  </a:cubicBezTo>
                  <a:cubicBezTo>
                    <a:pt x="47" y="547"/>
                    <a:pt x="14" y="635"/>
                    <a:pt x="0" y="688"/>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66" name="Freeform 40"/>
            <p:cNvSpPr>
              <a:spLocks/>
            </p:cNvSpPr>
            <p:nvPr/>
          </p:nvSpPr>
          <p:spPr bwMode="auto">
            <a:xfrm>
              <a:off x="957" y="2249"/>
              <a:ext cx="603" cy="412"/>
            </a:xfrm>
            <a:custGeom>
              <a:avLst/>
              <a:gdLst>
                <a:gd name="T0" fmla="*/ 603 w 603"/>
                <a:gd name="T1" fmla="*/ 412 h 412"/>
                <a:gd name="T2" fmla="*/ 531 w 603"/>
                <a:gd name="T3" fmla="*/ 151 h 412"/>
                <a:gd name="T4" fmla="*/ 288 w 603"/>
                <a:gd name="T5" fmla="*/ 25 h 412"/>
                <a:gd name="T6" fmla="*/ 0 w 603"/>
                <a:gd name="T7" fmla="*/ 1 h 4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3" h="412">
                  <a:moveTo>
                    <a:pt x="603" y="412"/>
                  </a:moveTo>
                  <a:cubicBezTo>
                    <a:pt x="592" y="369"/>
                    <a:pt x="583" y="215"/>
                    <a:pt x="531" y="151"/>
                  </a:cubicBezTo>
                  <a:cubicBezTo>
                    <a:pt x="479" y="87"/>
                    <a:pt x="376" y="50"/>
                    <a:pt x="288" y="25"/>
                  </a:cubicBezTo>
                  <a:cubicBezTo>
                    <a:pt x="200" y="0"/>
                    <a:pt x="60" y="6"/>
                    <a:pt x="0" y="1"/>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67" name="Freeform 42"/>
            <p:cNvSpPr>
              <a:spLocks/>
            </p:cNvSpPr>
            <p:nvPr/>
          </p:nvSpPr>
          <p:spPr bwMode="auto">
            <a:xfrm>
              <a:off x="1208" y="953"/>
              <a:ext cx="1356" cy="995"/>
            </a:xfrm>
            <a:custGeom>
              <a:avLst/>
              <a:gdLst>
                <a:gd name="T0" fmla="*/ 0 w 1356"/>
                <a:gd name="T1" fmla="*/ 995 h 995"/>
                <a:gd name="T2" fmla="*/ 236 w 1356"/>
                <a:gd name="T3" fmla="*/ 791 h 995"/>
                <a:gd name="T4" fmla="*/ 584 w 1356"/>
                <a:gd name="T5" fmla="*/ 475 h 995"/>
                <a:gd name="T6" fmla="*/ 740 w 1356"/>
                <a:gd name="T7" fmla="*/ 263 h 995"/>
                <a:gd name="T8" fmla="*/ 876 w 1356"/>
                <a:gd name="T9" fmla="*/ 47 h 995"/>
                <a:gd name="T10" fmla="*/ 1092 w 1356"/>
                <a:gd name="T11" fmla="*/ 7 h 995"/>
                <a:gd name="T12" fmla="*/ 1356 w 1356"/>
                <a:gd name="T13" fmla="*/ 3 h 9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6" h="995">
                  <a:moveTo>
                    <a:pt x="0" y="995"/>
                  </a:moveTo>
                  <a:cubicBezTo>
                    <a:pt x="69" y="936"/>
                    <a:pt x="139" y="878"/>
                    <a:pt x="236" y="791"/>
                  </a:cubicBezTo>
                  <a:cubicBezTo>
                    <a:pt x="333" y="704"/>
                    <a:pt x="500" y="563"/>
                    <a:pt x="584" y="475"/>
                  </a:cubicBezTo>
                  <a:cubicBezTo>
                    <a:pt x="668" y="387"/>
                    <a:pt x="691" y="334"/>
                    <a:pt x="740" y="263"/>
                  </a:cubicBezTo>
                  <a:cubicBezTo>
                    <a:pt x="789" y="192"/>
                    <a:pt x="817" y="90"/>
                    <a:pt x="876" y="47"/>
                  </a:cubicBezTo>
                  <a:cubicBezTo>
                    <a:pt x="935" y="4"/>
                    <a:pt x="1012" y="14"/>
                    <a:pt x="1092" y="7"/>
                  </a:cubicBezTo>
                  <a:cubicBezTo>
                    <a:pt x="1172" y="0"/>
                    <a:pt x="1264" y="1"/>
                    <a:pt x="1356" y="3"/>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68" name="Freeform 49"/>
            <p:cNvSpPr>
              <a:spLocks/>
            </p:cNvSpPr>
            <p:nvPr/>
          </p:nvSpPr>
          <p:spPr bwMode="auto">
            <a:xfrm>
              <a:off x="2418" y="978"/>
              <a:ext cx="172" cy="961"/>
            </a:xfrm>
            <a:custGeom>
              <a:avLst/>
              <a:gdLst>
                <a:gd name="T0" fmla="*/ 172 w 172"/>
                <a:gd name="T1" fmla="*/ 0 h 961"/>
                <a:gd name="T2" fmla="*/ 0 w 172"/>
                <a:gd name="T3" fmla="*/ 961 h 961"/>
                <a:gd name="T4" fmla="*/ 0 60000 65536"/>
                <a:gd name="T5" fmla="*/ 0 60000 65536"/>
              </a:gdLst>
              <a:ahLst/>
              <a:cxnLst>
                <a:cxn ang="T4">
                  <a:pos x="T0" y="T1"/>
                </a:cxn>
                <a:cxn ang="T5">
                  <a:pos x="T2" y="T3"/>
                </a:cxn>
              </a:cxnLst>
              <a:rect l="0" t="0" r="r" b="b"/>
              <a:pathLst>
                <a:path w="172" h="961">
                  <a:moveTo>
                    <a:pt x="172" y="0"/>
                  </a:moveTo>
                  <a:lnTo>
                    <a:pt x="0" y="961"/>
                  </a:ln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69" name="Freeform 56"/>
            <p:cNvSpPr>
              <a:spLocks/>
            </p:cNvSpPr>
            <p:nvPr/>
          </p:nvSpPr>
          <p:spPr bwMode="auto">
            <a:xfrm>
              <a:off x="692" y="2244"/>
              <a:ext cx="1520" cy="152"/>
            </a:xfrm>
            <a:custGeom>
              <a:avLst/>
              <a:gdLst>
                <a:gd name="T0" fmla="*/ 1520 w 1520"/>
                <a:gd name="T1" fmla="*/ 152 h 152"/>
                <a:gd name="T2" fmla="*/ 1464 w 1520"/>
                <a:gd name="T3" fmla="*/ 92 h 152"/>
                <a:gd name="T4" fmla="*/ 1368 w 1520"/>
                <a:gd name="T5" fmla="*/ 56 h 152"/>
                <a:gd name="T6" fmla="*/ 1232 w 1520"/>
                <a:gd name="T7" fmla="*/ 40 h 152"/>
                <a:gd name="T8" fmla="*/ 772 w 1520"/>
                <a:gd name="T9" fmla="*/ 24 h 152"/>
                <a:gd name="T10" fmla="*/ 0 w 1520"/>
                <a:gd name="T11" fmla="*/ 0 h 1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0" h="152">
                  <a:moveTo>
                    <a:pt x="1520" y="152"/>
                  </a:moveTo>
                  <a:cubicBezTo>
                    <a:pt x="1504" y="130"/>
                    <a:pt x="1489" y="108"/>
                    <a:pt x="1464" y="92"/>
                  </a:cubicBezTo>
                  <a:cubicBezTo>
                    <a:pt x="1439" y="76"/>
                    <a:pt x="1407" y="65"/>
                    <a:pt x="1368" y="56"/>
                  </a:cubicBezTo>
                  <a:cubicBezTo>
                    <a:pt x="1329" y="47"/>
                    <a:pt x="1331" y="45"/>
                    <a:pt x="1232" y="40"/>
                  </a:cubicBezTo>
                  <a:cubicBezTo>
                    <a:pt x="1133" y="35"/>
                    <a:pt x="977" y="31"/>
                    <a:pt x="772" y="24"/>
                  </a:cubicBezTo>
                  <a:cubicBezTo>
                    <a:pt x="567" y="17"/>
                    <a:pt x="283" y="8"/>
                    <a:pt x="0"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22554" name="Freeform 58"/>
          <p:cNvSpPr>
            <a:spLocks/>
          </p:cNvSpPr>
          <p:nvPr/>
        </p:nvSpPr>
        <p:spPr bwMode="auto">
          <a:xfrm>
            <a:off x="2571750" y="5643563"/>
            <a:ext cx="2400300" cy="446087"/>
          </a:xfrm>
          <a:custGeom>
            <a:avLst/>
            <a:gdLst>
              <a:gd name="T0" fmla="*/ 0 w 1512"/>
              <a:gd name="T1" fmla="*/ 2147483646 h 281"/>
              <a:gd name="T2" fmla="*/ 2147483646 w 1512"/>
              <a:gd name="T3" fmla="*/ 2147483646 h 281"/>
              <a:gd name="T4" fmla="*/ 2147483646 w 1512"/>
              <a:gd name="T5" fmla="*/ 2147483646 h 281"/>
              <a:gd name="T6" fmla="*/ 0 60000 65536"/>
              <a:gd name="T7" fmla="*/ 0 60000 65536"/>
              <a:gd name="T8" fmla="*/ 0 60000 65536"/>
            </a:gdLst>
            <a:ahLst/>
            <a:cxnLst>
              <a:cxn ang="T6">
                <a:pos x="T0" y="T1"/>
              </a:cxn>
              <a:cxn ang="T7">
                <a:pos x="T2" y="T3"/>
              </a:cxn>
              <a:cxn ang="T8">
                <a:pos x="T4" y="T5"/>
              </a:cxn>
            </a:cxnLst>
            <a:rect l="0" t="0" r="r" b="b"/>
            <a:pathLst>
              <a:path w="1512" h="281">
                <a:moveTo>
                  <a:pt x="0" y="273"/>
                </a:moveTo>
                <a:cubicBezTo>
                  <a:pt x="274" y="136"/>
                  <a:pt x="548" y="0"/>
                  <a:pt x="800" y="1"/>
                </a:cubicBezTo>
                <a:cubicBezTo>
                  <a:pt x="1052" y="2"/>
                  <a:pt x="1282" y="141"/>
                  <a:pt x="1512" y="281"/>
                </a:cubicBezTo>
              </a:path>
            </a:pathLst>
          </a:custGeom>
          <a:noFill/>
          <a:ln w="19050"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55" name="Oval 59"/>
          <p:cNvSpPr>
            <a:spLocks noChangeArrowheads="1"/>
          </p:cNvSpPr>
          <p:nvPr/>
        </p:nvSpPr>
        <p:spPr bwMode="auto">
          <a:xfrm>
            <a:off x="3746500" y="5546725"/>
            <a:ext cx="161925" cy="161925"/>
          </a:xfrm>
          <a:prstGeom prst="ellipse">
            <a:avLst/>
          </a:prstGeom>
          <a:solidFill>
            <a:schemeClr val="bg2"/>
          </a:solidFill>
          <a:ln w="158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2556" name="Oval 60"/>
          <p:cNvSpPr>
            <a:spLocks noChangeArrowheads="1"/>
          </p:cNvSpPr>
          <p:nvPr/>
        </p:nvSpPr>
        <p:spPr bwMode="auto">
          <a:xfrm>
            <a:off x="4902200" y="6003925"/>
            <a:ext cx="152400" cy="152400"/>
          </a:xfrm>
          <a:prstGeom prst="ellipse">
            <a:avLst/>
          </a:prstGeom>
          <a:noFill/>
          <a:ln w="22225" algn="ctr">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2557" name="Text Box 62"/>
          <p:cNvSpPr txBox="1">
            <a:spLocks noChangeArrowheads="1"/>
          </p:cNvSpPr>
          <p:nvPr/>
        </p:nvSpPr>
        <p:spPr bwMode="auto">
          <a:xfrm>
            <a:off x="5103812" y="1228725"/>
            <a:ext cx="3455765" cy="430887"/>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u="sng" dirty="0">
                <a:latin typeface="+mn-lt"/>
              </a:rPr>
              <a:t>Conventional Brace:</a:t>
            </a:r>
          </a:p>
        </p:txBody>
      </p:sp>
      <p:sp>
        <p:nvSpPr>
          <p:cNvPr id="22558" name="Text Box 63"/>
          <p:cNvSpPr txBox="1">
            <a:spLocks noChangeArrowheads="1"/>
          </p:cNvSpPr>
          <p:nvPr/>
        </p:nvSpPr>
        <p:spPr bwMode="auto">
          <a:xfrm>
            <a:off x="5180012" y="1835150"/>
            <a:ext cx="3784475" cy="246221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pPr>
            <a:r>
              <a:rPr lang="en-US" altLang="en-US" sz="2200" b="0" dirty="0">
                <a:latin typeface="+mn-lt"/>
              </a:rPr>
              <a:t>yields in tension (</a:t>
            </a:r>
            <a:r>
              <a:rPr lang="en-US" altLang="en-US" sz="2200" i="1" dirty="0">
                <a:solidFill>
                  <a:schemeClr val="accent2"/>
                </a:solidFill>
                <a:latin typeface="+mn-lt"/>
              </a:rPr>
              <a:t>ductile</a:t>
            </a:r>
            <a:r>
              <a:rPr lang="en-US" altLang="en-US" sz="2200" b="0" dirty="0">
                <a:latin typeface="+mn-lt"/>
              </a:rPr>
              <a:t>)</a:t>
            </a:r>
          </a:p>
          <a:p>
            <a:pPr>
              <a:spcBef>
                <a:spcPct val="50000"/>
              </a:spcBef>
              <a:buClrTx/>
              <a:buSzTx/>
            </a:pPr>
            <a:r>
              <a:rPr lang="en-US" altLang="en-US" sz="2200" b="0" dirty="0">
                <a:latin typeface="+mn-lt"/>
              </a:rPr>
              <a:t>buckles in compression (</a:t>
            </a:r>
            <a:r>
              <a:rPr lang="en-US" altLang="en-US" sz="2200" i="1" dirty="0" err="1">
                <a:solidFill>
                  <a:schemeClr val="accent2"/>
                </a:solidFill>
                <a:latin typeface="+mn-lt"/>
              </a:rPr>
              <a:t>nonductile</a:t>
            </a:r>
            <a:r>
              <a:rPr lang="en-US" altLang="en-US" sz="2200" b="0" dirty="0">
                <a:latin typeface="+mn-lt"/>
              </a:rPr>
              <a:t>)</a:t>
            </a:r>
          </a:p>
          <a:p>
            <a:pPr>
              <a:spcBef>
                <a:spcPct val="50000"/>
              </a:spcBef>
              <a:buClrTx/>
              <a:buSzTx/>
            </a:pPr>
            <a:r>
              <a:rPr lang="en-US" altLang="en-US" sz="2200" b="0" dirty="0">
                <a:latin typeface="+mn-lt"/>
              </a:rPr>
              <a:t>significantly different strength in tension and compression</a:t>
            </a:r>
          </a:p>
        </p:txBody>
      </p:sp>
      <p:sp>
        <p:nvSpPr>
          <p:cNvPr id="22559" name="Text Box 64"/>
          <p:cNvSpPr txBox="1">
            <a:spLocks noChangeArrowheads="1"/>
          </p:cNvSpPr>
          <p:nvPr/>
        </p:nvSpPr>
        <p:spPr bwMode="auto">
          <a:xfrm>
            <a:off x="2724150" y="4070350"/>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1800">
                <a:latin typeface="Arial Narrow" pitchFamily="34" charset="0"/>
              </a:rPr>
              <a:t>P</a:t>
            </a:r>
            <a:r>
              <a:rPr lang="en-US" altLang="en-US" sz="1800" baseline="-25000">
                <a:latin typeface="Arial Narrow" pitchFamily="34" charset="0"/>
              </a:rPr>
              <a:t>CR</a:t>
            </a:r>
            <a:endParaRPr lang="en-US" altLang="en-US" sz="1800">
              <a:latin typeface="Arial Narrow" pitchFamily="34" charset="0"/>
            </a:endParaRPr>
          </a:p>
        </p:txBody>
      </p:sp>
      <p:sp>
        <p:nvSpPr>
          <p:cNvPr id="22560" name="Text Box 65"/>
          <p:cNvSpPr txBox="1">
            <a:spLocks noChangeArrowheads="1"/>
          </p:cNvSpPr>
          <p:nvPr/>
        </p:nvSpPr>
        <p:spPr bwMode="auto">
          <a:xfrm>
            <a:off x="4486275" y="2895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400">
                <a:sym typeface="Symbol" pitchFamily="18" charset="2"/>
              </a:rPr>
              <a:t></a:t>
            </a:r>
          </a:p>
        </p:txBody>
      </p:sp>
      <p:sp>
        <p:nvSpPr>
          <p:cNvPr id="22561" name="Line 66"/>
          <p:cNvSpPr>
            <a:spLocks noChangeShapeType="1"/>
          </p:cNvSpPr>
          <p:nvPr/>
        </p:nvSpPr>
        <p:spPr bwMode="auto">
          <a:xfrm flipV="1">
            <a:off x="5372100" y="5470525"/>
            <a:ext cx="0" cy="45720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62" name="Line 67"/>
          <p:cNvSpPr>
            <a:spLocks noChangeShapeType="1"/>
          </p:cNvSpPr>
          <p:nvPr/>
        </p:nvSpPr>
        <p:spPr bwMode="auto">
          <a:xfrm flipV="1">
            <a:off x="4979988" y="5480050"/>
            <a:ext cx="0" cy="45720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63" name="Line 68"/>
          <p:cNvSpPr>
            <a:spLocks noChangeShapeType="1"/>
          </p:cNvSpPr>
          <p:nvPr/>
        </p:nvSpPr>
        <p:spPr bwMode="auto">
          <a:xfrm flipH="1">
            <a:off x="4989513" y="5622925"/>
            <a:ext cx="381000" cy="0"/>
          </a:xfrm>
          <a:prstGeom prst="line">
            <a:avLst/>
          </a:prstGeom>
          <a:noFill/>
          <a:ln w="190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64" name="Text Box 69"/>
          <p:cNvSpPr txBox="1">
            <a:spLocks noChangeArrowheads="1"/>
          </p:cNvSpPr>
          <p:nvPr/>
        </p:nvSpPr>
        <p:spPr bwMode="auto">
          <a:xfrm>
            <a:off x="4972050" y="5073650"/>
            <a:ext cx="500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000" b="0">
                <a:sym typeface="Symbol" pitchFamily="18" charset="2"/>
              </a:rPr>
              <a:t></a:t>
            </a:r>
          </a:p>
        </p:txBody>
      </p:sp>
      <p:sp>
        <p:nvSpPr>
          <p:cNvPr id="2" name="Text Placeholder 1"/>
          <p:cNvSpPr>
            <a:spLocks noGrp="1"/>
          </p:cNvSpPr>
          <p:nvPr>
            <p:ph type="body" sz="quarter" idx="38"/>
          </p:nvPr>
        </p:nvSpPr>
        <p:spPr/>
        <p:txBody>
          <a:bodyPr/>
          <a:lstStyle/>
          <a:p>
            <a:r>
              <a:rPr lang="en-US" dirty="0"/>
              <a:t>Brace Behavior Under Cyclic Axial </a:t>
            </a:r>
            <a:r>
              <a:rPr lang="en-US" dirty="0" smtClean="0"/>
              <a:t>Loading</a:t>
            </a:r>
            <a:endParaRPr lang="en-US" dirty="0"/>
          </a:p>
        </p:txBody>
      </p:sp>
      <p:sp>
        <p:nvSpPr>
          <p:cNvPr id="57"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10</a:t>
            </a:fld>
            <a:endParaRPr lang="en-US" altLang="en-US"/>
          </a:p>
        </p:txBody>
      </p:sp>
    </p:spTree>
    <p:extLst>
      <p:ext uri="{BB962C8B-B14F-4D97-AF65-F5344CB8AC3E}">
        <p14:creationId xmlns:p14="http://schemas.microsoft.com/office/powerpoint/2010/main" val="42239237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69644" y="2474335"/>
            <a:ext cx="226167" cy="2117507"/>
          </a:xfrm>
          <a:prstGeom prst="rect">
            <a:avLst/>
          </a:prstGeom>
          <a:solidFill>
            <a:schemeClr val="bg1">
              <a:lumMod val="50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79" name="Text Box 62"/>
          <p:cNvSpPr txBox="1">
            <a:spLocks noChangeArrowheads="1"/>
          </p:cNvSpPr>
          <p:nvPr/>
        </p:nvSpPr>
        <p:spPr bwMode="auto">
          <a:xfrm>
            <a:off x="5103812" y="1228725"/>
            <a:ext cx="3932683" cy="430887"/>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u="sng" dirty="0">
                <a:latin typeface="+mn-lt"/>
              </a:rPr>
              <a:t>Buckling-Restrained Brace:</a:t>
            </a:r>
          </a:p>
        </p:txBody>
      </p:sp>
      <p:sp>
        <p:nvSpPr>
          <p:cNvPr id="24580" name="Text Box 63"/>
          <p:cNvSpPr txBox="1">
            <a:spLocks noChangeArrowheads="1"/>
          </p:cNvSpPr>
          <p:nvPr/>
        </p:nvSpPr>
        <p:spPr bwMode="auto">
          <a:xfrm>
            <a:off x="5180013" y="1835150"/>
            <a:ext cx="3490912" cy="2970044"/>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pPr>
            <a:r>
              <a:rPr lang="en-US" altLang="en-US" sz="2200" b="0" dirty="0">
                <a:latin typeface="+mn-lt"/>
              </a:rPr>
              <a:t>C</a:t>
            </a:r>
            <a:r>
              <a:rPr lang="en-US" altLang="en-US" sz="2200" b="0" dirty="0" smtClean="0">
                <a:latin typeface="+mn-lt"/>
              </a:rPr>
              <a:t>ore </a:t>
            </a:r>
            <a:r>
              <a:rPr lang="en-US" altLang="en-US" sz="2200" b="0" dirty="0">
                <a:latin typeface="+mn-lt"/>
              </a:rPr>
              <a:t>slenderness is nearly zero (</a:t>
            </a:r>
            <a:r>
              <a:rPr lang="en-US" altLang="en-US" sz="2200" b="0" i="1" dirty="0" err="1">
                <a:latin typeface="+mn-lt"/>
              </a:rPr>
              <a:t>L</a:t>
            </a:r>
            <a:r>
              <a:rPr lang="en-US" altLang="en-US" sz="2200" b="0" i="1" baseline="-25000" dirty="0" err="1">
                <a:latin typeface="+mn-lt"/>
              </a:rPr>
              <a:t>c</a:t>
            </a:r>
            <a:r>
              <a:rPr lang="en-US" altLang="en-US" sz="2200" b="0" dirty="0">
                <a:latin typeface="+mn-lt"/>
              </a:rPr>
              <a:t> ≈ 0), so yield can be achieved in compression</a:t>
            </a:r>
          </a:p>
          <a:p>
            <a:pPr>
              <a:spcBef>
                <a:spcPct val="50000"/>
              </a:spcBef>
              <a:buClrTx/>
              <a:buSzTx/>
            </a:pPr>
            <a:r>
              <a:rPr lang="en-US" altLang="en-US" sz="2200" b="0" dirty="0">
                <a:latin typeface="+mn-lt"/>
              </a:rPr>
              <a:t>C</a:t>
            </a:r>
            <a:r>
              <a:rPr lang="en-US" altLang="en-US" sz="2200" b="0" dirty="0" smtClean="0">
                <a:latin typeface="+mn-lt"/>
              </a:rPr>
              <a:t>asing </a:t>
            </a:r>
            <a:r>
              <a:rPr lang="en-US" altLang="en-US" sz="2200" b="0" dirty="0">
                <a:latin typeface="+mn-lt"/>
              </a:rPr>
              <a:t>axial stress is nearly zero, so elastic buckling capacity is provided</a:t>
            </a:r>
          </a:p>
        </p:txBody>
      </p:sp>
      <p:grpSp>
        <p:nvGrpSpPr>
          <p:cNvPr id="24582" name="Group 3"/>
          <p:cNvGrpSpPr>
            <a:grpSpLocks/>
          </p:cNvGrpSpPr>
          <p:nvPr/>
        </p:nvGrpSpPr>
        <p:grpSpPr bwMode="auto">
          <a:xfrm>
            <a:off x="419622" y="1343025"/>
            <a:ext cx="3216274" cy="4525963"/>
            <a:chOff x="3908" y="982"/>
            <a:chExt cx="2026" cy="2851"/>
          </a:xfrm>
        </p:grpSpPr>
        <p:sp>
          <p:nvSpPr>
            <p:cNvPr id="25112" name="Line 4"/>
            <p:cNvSpPr>
              <a:spLocks noChangeShapeType="1"/>
            </p:cNvSpPr>
            <p:nvPr/>
          </p:nvSpPr>
          <p:spPr bwMode="auto">
            <a:xfrm>
              <a:off x="5866" y="3441"/>
              <a:ext cx="1" cy="85"/>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13" name="Line 5"/>
            <p:cNvSpPr>
              <a:spLocks noChangeShapeType="1"/>
            </p:cNvSpPr>
            <p:nvPr/>
          </p:nvSpPr>
          <p:spPr bwMode="auto">
            <a:xfrm>
              <a:off x="5782" y="3526"/>
              <a:ext cx="84" cy="1"/>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14" name="Rectangle 6"/>
            <p:cNvSpPr>
              <a:spLocks noChangeArrowheads="1"/>
            </p:cNvSpPr>
            <p:nvPr/>
          </p:nvSpPr>
          <p:spPr bwMode="auto">
            <a:xfrm>
              <a:off x="4263" y="360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eaLnBrk="1" hangingPunct="1">
                <a:buClrTx/>
                <a:buSzTx/>
                <a:buFontTx/>
                <a:buNone/>
              </a:pPr>
              <a:endParaRPr lang="en-US" altLang="en-US" sz="2400">
                <a:latin typeface="Calisto MT" pitchFamily="18" charset="0"/>
              </a:endParaRPr>
            </a:p>
          </p:txBody>
        </p:sp>
        <p:sp>
          <p:nvSpPr>
            <p:cNvPr id="25115" name="Line 7"/>
            <p:cNvSpPr>
              <a:spLocks noChangeShapeType="1"/>
            </p:cNvSpPr>
            <p:nvPr/>
          </p:nvSpPr>
          <p:spPr bwMode="auto">
            <a:xfrm>
              <a:off x="4195" y="3441"/>
              <a:ext cx="1" cy="85"/>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16" name="Rectangle 8"/>
            <p:cNvSpPr>
              <a:spLocks noChangeArrowheads="1"/>
            </p:cNvSpPr>
            <p:nvPr/>
          </p:nvSpPr>
          <p:spPr bwMode="auto">
            <a:xfrm>
              <a:off x="5934" y="360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eaLnBrk="1" hangingPunct="1">
                <a:buClrTx/>
                <a:buSzTx/>
                <a:buFontTx/>
                <a:buNone/>
              </a:pPr>
              <a:endParaRPr lang="en-US" altLang="en-US" sz="2400">
                <a:latin typeface="Calisto MT" pitchFamily="18" charset="0"/>
              </a:endParaRPr>
            </a:p>
          </p:txBody>
        </p:sp>
        <p:sp>
          <p:nvSpPr>
            <p:cNvPr id="25117" name="Line 9"/>
            <p:cNvSpPr>
              <a:spLocks noChangeShapeType="1"/>
            </p:cNvSpPr>
            <p:nvPr/>
          </p:nvSpPr>
          <p:spPr bwMode="auto">
            <a:xfrm>
              <a:off x="4195" y="3526"/>
              <a:ext cx="85" cy="1"/>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18" name="Rectangle 10"/>
            <p:cNvSpPr>
              <a:spLocks noChangeArrowheads="1"/>
            </p:cNvSpPr>
            <p:nvPr/>
          </p:nvSpPr>
          <p:spPr bwMode="auto">
            <a:xfrm>
              <a:off x="4813" y="360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eaLnBrk="1" hangingPunct="1">
                <a:buClrTx/>
                <a:buSzTx/>
                <a:buFontTx/>
                <a:buNone/>
              </a:pPr>
              <a:endParaRPr lang="en-US" altLang="en-US" sz="2400">
                <a:latin typeface="Calisto MT" pitchFamily="18" charset="0"/>
              </a:endParaRPr>
            </a:p>
          </p:txBody>
        </p:sp>
        <p:sp>
          <p:nvSpPr>
            <p:cNvPr id="25119" name="Rectangle 11"/>
            <p:cNvSpPr>
              <a:spLocks noChangeArrowheads="1"/>
            </p:cNvSpPr>
            <p:nvPr/>
          </p:nvSpPr>
          <p:spPr bwMode="auto">
            <a:xfrm>
              <a:off x="5374" y="360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eaLnBrk="1" hangingPunct="1">
                <a:buClrTx/>
                <a:buSzTx/>
                <a:buFontTx/>
                <a:buNone/>
              </a:pPr>
              <a:endParaRPr lang="en-US" altLang="en-US" sz="2400">
                <a:latin typeface="Calisto MT" pitchFamily="18" charset="0"/>
              </a:endParaRPr>
            </a:p>
          </p:txBody>
        </p:sp>
        <p:sp>
          <p:nvSpPr>
            <p:cNvPr id="25120" name="Line 12"/>
            <p:cNvSpPr>
              <a:spLocks noChangeShapeType="1"/>
            </p:cNvSpPr>
            <p:nvPr/>
          </p:nvSpPr>
          <p:spPr bwMode="auto">
            <a:xfrm>
              <a:off x="4745" y="3441"/>
              <a:ext cx="1" cy="8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21" name="Line 13"/>
            <p:cNvSpPr>
              <a:spLocks noChangeShapeType="1"/>
            </p:cNvSpPr>
            <p:nvPr/>
          </p:nvSpPr>
          <p:spPr bwMode="auto">
            <a:xfrm>
              <a:off x="5306" y="3441"/>
              <a:ext cx="1" cy="8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22" name="Line 14"/>
            <p:cNvSpPr>
              <a:spLocks noChangeShapeType="1"/>
            </p:cNvSpPr>
            <p:nvPr/>
          </p:nvSpPr>
          <p:spPr bwMode="auto">
            <a:xfrm>
              <a:off x="5782" y="2678"/>
              <a:ext cx="84"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123" name="Group 15"/>
            <p:cNvGrpSpPr>
              <a:grpSpLocks/>
            </p:cNvGrpSpPr>
            <p:nvPr/>
          </p:nvGrpSpPr>
          <p:grpSpPr bwMode="auto">
            <a:xfrm>
              <a:off x="3908" y="982"/>
              <a:ext cx="1958" cy="2544"/>
              <a:chOff x="3908" y="982"/>
              <a:chExt cx="1958" cy="2544"/>
            </a:xfrm>
          </p:grpSpPr>
          <p:sp>
            <p:nvSpPr>
              <p:cNvPr id="25125" name="Rectangle 16"/>
              <p:cNvSpPr>
                <a:spLocks noChangeArrowheads="1"/>
              </p:cNvSpPr>
              <p:nvPr/>
            </p:nvSpPr>
            <p:spPr bwMode="auto">
              <a:xfrm>
                <a:off x="4195" y="982"/>
                <a:ext cx="1671" cy="2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buClrTx/>
                  <a:buSzTx/>
                  <a:buFontTx/>
                  <a:buNone/>
                </a:pPr>
                <a:endParaRPr kumimoji="1" lang="en-US" altLang="en-US" sz="2400">
                  <a:latin typeface="Calisto MT" pitchFamily="18" charset="0"/>
                </a:endParaRPr>
              </a:p>
            </p:txBody>
          </p:sp>
          <p:sp>
            <p:nvSpPr>
              <p:cNvPr id="25126" name="Rectangle 17"/>
              <p:cNvSpPr>
                <a:spLocks noChangeArrowheads="1"/>
              </p:cNvSpPr>
              <p:nvPr/>
            </p:nvSpPr>
            <p:spPr bwMode="auto">
              <a:xfrm rot="16200000">
                <a:off x="3290" y="2082"/>
                <a:ext cx="139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eaLnBrk="1" hangingPunct="1">
                  <a:buClrTx/>
                  <a:buSzTx/>
                  <a:buFontTx/>
                  <a:buNone/>
                </a:pPr>
                <a:r>
                  <a:rPr lang="en-US" altLang="en-US" sz="1600" dirty="0">
                    <a:solidFill>
                      <a:schemeClr val="tx2"/>
                    </a:solidFill>
                  </a:rPr>
                  <a:t>Compression Strength</a:t>
                </a:r>
              </a:p>
            </p:txBody>
          </p:sp>
        </p:grpSp>
        <p:sp>
          <p:nvSpPr>
            <p:cNvPr id="25124" name="Text Box 18"/>
            <p:cNvSpPr txBox="1">
              <a:spLocks noChangeArrowheads="1"/>
            </p:cNvSpPr>
            <p:nvPr/>
          </p:nvSpPr>
          <p:spPr bwMode="auto">
            <a:xfrm>
              <a:off x="4636" y="3586"/>
              <a:ext cx="88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eaLnBrk="1" hangingPunct="1">
                <a:buClrTx/>
                <a:buSzTx/>
                <a:buFontTx/>
                <a:buNone/>
              </a:pPr>
              <a:r>
                <a:rPr lang="en-US" altLang="en-US" sz="1600" dirty="0">
                  <a:solidFill>
                    <a:schemeClr val="tx2"/>
                  </a:solidFill>
                </a:rPr>
                <a:t>Slenderness</a:t>
              </a:r>
              <a:endParaRPr lang="en-US" altLang="en-US" sz="1600" dirty="0">
                <a:solidFill>
                  <a:schemeClr val="tx2"/>
                </a:solidFill>
                <a:latin typeface="Symbol" pitchFamily="18" charset="2"/>
              </a:endParaRPr>
            </a:p>
          </p:txBody>
        </p:sp>
      </p:grpSp>
      <p:sp>
        <p:nvSpPr>
          <p:cNvPr id="24586" name="Line 22"/>
          <p:cNvSpPr>
            <a:spLocks noChangeShapeType="1"/>
          </p:cNvSpPr>
          <p:nvPr/>
        </p:nvSpPr>
        <p:spPr bwMode="auto">
          <a:xfrm>
            <a:off x="1746772" y="1352550"/>
            <a:ext cx="1588" cy="13335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7" name="Line 23"/>
          <p:cNvSpPr>
            <a:spLocks noChangeShapeType="1"/>
          </p:cNvSpPr>
          <p:nvPr/>
        </p:nvSpPr>
        <p:spPr bwMode="auto">
          <a:xfrm>
            <a:off x="2638947" y="1352550"/>
            <a:ext cx="1588" cy="13335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4588" name="Group 24"/>
          <p:cNvGrpSpPr>
            <a:grpSpLocks/>
          </p:cNvGrpSpPr>
          <p:nvPr/>
        </p:nvGrpSpPr>
        <p:grpSpPr bwMode="auto">
          <a:xfrm>
            <a:off x="873647" y="2698750"/>
            <a:ext cx="2652713" cy="1588"/>
            <a:chOff x="4195" y="1830"/>
            <a:chExt cx="1671" cy="1"/>
          </a:xfrm>
        </p:grpSpPr>
        <p:sp>
          <p:nvSpPr>
            <p:cNvPr id="25110" name="Line 25"/>
            <p:cNvSpPr>
              <a:spLocks noChangeShapeType="1"/>
            </p:cNvSpPr>
            <p:nvPr/>
          </p:nvSpPr>
          <p:spPr bwMode="auto">
            <a:xfrm>
              <a:off x="4195" y="1830"/>
              <a:ext cx="85"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11" name="Line 26"/>
            <p:cNvSpPr>
              <a:spLocks noChangeShapeType="1"/>
            </p:cNvSpPr>
            <p:nvPr/>
          </p:nvSpPr>
          <p:spPr bwMode="auto">
            <a:xfrm>
              <a:off x="5782" y="1830"/>
              <a:ext cx="84"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 name="Group 29"/>
          <p:cNvGrpSpPr>
            <a:grpSpLocks/>
          </p:cNvGrpSpPr>
          <p:nvPr/>
        </p:nvGrpSpPr>
        <p:grpSpPr bwMode="auto">
          <a:xfrm>
            <a:off x="891108" y="4044950"/>
            <a:ext cx="2635250" cy="1212850"/>
            <a:chOff x="3927" y="2732"/>
            <a:chExt cx="1660" cy="764"/>
          </a:xfrm>
        </p:grpSpPr>
        <p:sp>
          <p:nvSpPr>
            <p:cNvPr id="25109" name="Freeform 32"/>
            <p:cNvSpPr>
              <a:spLocks/>
            </p:cNvSpPr>
            <p:nvPr/>
          </p:nvSpPr>
          <p:spPr bwMode="auto">
            <a:xfrm>
              <a:off x="3927" y="2732"/>
              <a:ext cx="1417" cy="731"/>
            </a:xfrm>
            <a:custGeom>
              <a:avLst/>
              <a:gdLst>
                <a:gd name="T0" fmla="*/ 21 w 1417"/>
                <a:gd name="T1" fmla="*/ 0 h 731"/>
                <a:gd name="T2" fmla="*/ 42 w 1417"/>
                <a:gd name="T3" fmla="*/ 0 h 731"/>
                <a:gd name="T4" fmla="*/ 74 w 1417"/>
                <a:gd name="T5" fmla="*/ 10 h 731"/>
                <a:gd name="T6" fmla="*/ 106 w 1417"/>
                <a:gd name="T7" fmla="*/ 10 h 731"/>
                <a:gd name="T8" fmla="*/ 127 w 1417"/>
                <a:gd name="T9" fmla="*/ 21 h 731"/>
                <a:gd name="T10" fmla="*/ 158 w 1417"/>
                <a:gd name="T11" fmla="*/ 32 h 731"/>
                <a:gd name="T12" fmla="*/ 180 w 1417"/>
                <a:gd name="T13" fmla="*/ 42 h 731"/>
                <a:gd name="T14" fmla="*/ 211 w 1417"/>
                <a:gd name="T15" fmla="*/ 53 h 731"/>
                <a:gd name="T16" fmla="*/ 243 w 1417"/>
                <a:gd name="T17" fmla="*/ 74 h 731"/>
                <a:gd name="T18" fmla="*/ 264 w 1417"/>
                <a:gd name="T19" fmla="*/ 85 h 731"/>
                <a:gd name="T20" fmla="*/ 296 w 1417"/>
                <a:gd name="T21" fmla="*/ 106 h 731"/>
                <a:gd name="T22" fmla="*/ 328 w 1417"/>
                <a:gd name="T23" fmla="*/ 116 h 731"/>
                <a:gd name="T24" fmla="*/ 349 w 1417"/>
                <a:gd name="T25" fmla="*/ 138 h 731"/>
                <a:gd name="T26" fmla="*/ 381 w 1417"/>
                <a:gd name="T27" fmla="*/ 159 h 731"/>
                <a:gd name="T28" fmla="*/ 412 w 1417"/>
                <a:gd name="T29" fmla="*/ 180 h 731"/>
                <a:gd name="T30" fmla="*/ 433 w 1417"/>
                <a:gd name="T31" fmla="*/ 201 h 731"/>
                <a:gd name="T32" fmla="*/ 465 w 1417"/>
                <a:gd name="T33" fmla="*/ 222 h 731"/>
                <a:gd name="T34" fmla="*/ 486 w 1417"/>
                <a:gd name="T35" fmla="*/ 244 h 731"/>
                <a:gd name="T36" fmla="*/ 518 w 1417"/>
                <a:gd name="T37" fmla="*/ 265 h 731"/>
                <a:gd name="T38" fmla="*/ 550 w 1417"/>
                <a:gd name="T39" fmla="*/ 286 h 731"/>
                <a:gd name="T40" fmla="*/ 571 w 1417"/>
                <a:gd name="T41" fmla="*/ 318 h 731"/>
                <a:gd name="T42" fmla="*/ 603 w 1417"/>
                <a:gd name="T43" fmla="*/ 339 h 731"/>
                <a:gd name="T44" fmla="*/ 634 w 1417"/>
                <a:gd name="T45" fmla="*/ 360 h 731"/>
                <a:gd name="T46" fmla="*/ 656 w 1417"/>
                <a:gd name="T47" fmla="*/ 381 h 731"/>
                <a:gd name="T48" fmla="*/ 687 w 1417"/>
                <a:gd name="T49" fmla="*/ 403 h 731"/>
                <a:gd name="T50" fmla="*/ 708 w 1417"/>
                <a:gd name="T51" fmla="*/ 434 h 731"/>
                <a:gd name="T52" fmla="*/ 740 w 1417"/>
                <a:gd name="T53" fmla="*/ 456 h 731"/>
                <a:gd name="T54" fmla="*/ 772 w 1417"/>
                <a:gd name="T55" fmla="*/ 477 h 731"/>
                <a:gd name="T56" fmla="*/ 793 w 1417"/>
                <a:gd name="T57" fmla="*/ 498 h 731"/>
                <a:gd name="T58" fmla="*/ 825 w 1417"/>
                <a:gd name="T59" fmla="*/ 519 h 731"/>
                <a:gd name="T60" fmla="*/ 857 w 1417"/>
                <a:gd name="T61" fmla="*/ 540 h 731"/>
                <a:gd name="T62" fmla="*/ 878 w 1417"/>
                <a:gd name="T63" fmla="*/ 562 h 731"/>
                <a:gd name="T64" fmla="*/ 909 w 1417"/>
                <a:gd name="T65" fmla="*/ 572 h 731"/>
                <a:gd name="T66" fmla="*/ 941 w 1417"/>
                <a:gd name="T67" fmla="*/ 593 h 731"/>
                <a:gd name="T68" fmla="*/ 962 w 1417"/>
                <a:gd name="T69" fmla="*/ 604 h 731"/>
                <a:gd name="T70" fmla="*/ 994 w 1417"/>
                <a:gd name="T71" fmla="*/ 615 h 731"/>
                <a:gd name="T72" fmla="*/ 1015 w 1417"/>
                <a:gd name="T73" fmla="*/ 636 h 731"/>
                <a:gd name="T74" fmla="*/ 1047 w 1417"/>
                <a:gd name="T75" fmla="*/ 646 h 731"/>
                <a:gd name="T76" fmla="*/ 1079 w 1417"/>
                <a:gd name="T77" fmla="*/ 657 h 731"/>
                <a:gd name="T78" fmla="*/ 1100 w 1417"/>
                <a:gd name="T79" fmla="*/ 657 h 731"/>
                <a:gd name="T80" fmla="*/ 1131 w 1417"/>
                <a:gd name="T81" fmla="*/ 668 h 731"/>
                <a:gd name="T82" fmla="*/ 1163 w 1417"/>
                <a:gd name="T83" fmla="*/ 678 h 731"/>
                <a:gd name="T84" fmla="*/ 1184 w 1417"/>
                <a:gd name="T85" fmla="*/ 689 h 731"/>
                <a:gd name="T86" fmla="*/ 1216 w 1417"/>
                <a:gd name="T87" fmla="*/ 699 h 731"/>
                <a:gd name="T88" fmla="*/ 1248 w 1417"/>
                <a:gd name="T89" fmla="*/ 699 h 731"/>
                <a:gd name="T90" fmla="*/ 1269 w 1417"/>
                <a:gd name="T91" fmla="*/ 710 h 731"/>
                <a:gd name="T92" fmla="*/ 1301 w 1417"/>
                <a:gd name="T93" fmla="*/ 710 h 731"/>
                <a:gd name="T94" fmla="*/ 1322 w 1417"/>
                <a:gd name="T95" fmla="*/ 721 h 731"/>
                <a:gd name="T96" fmla="*/ 1354 w 1417"/>
                <a:gd name="T97" fmla="*/ 721 h 731"/>
                <a:gd name="T98" fmla="*/ 1385 w 1417"/>
                <a:gd name="T99" fmla="*/ 731 h 731"/>
                <a:gd name="T100" fmla="*/ 1406 w 1417"/>
                <a:gd name="T101" fmla="*/ 731 h 7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7"/>
                <a:gd name="T154" fmla="*/ 0 h 731"/>
                <a:gd name="T155" fmla="*/ 1417 w 1417"/>
                <a:gd name="T156" fmla="*/ 731 h 7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7" h="731">
                  <a:moveTo>
                    <a:pt x="0" y="0"/>
                  </a:moveTo>
                  <a:lnTo>
                    <a:pt x="0" y="0"/>
                  </a:lnTo>
                  <a:lnTo>
                    <a:pt x="10" y="0"/>
                  </a:lnTo>
                  <a:lnTo>
                    <a:pt x="21" y="0"/>
                  </a:lnTo>
                  <a:lnTo>
                    <a:pt x="32" y="0"/>
                  </a:lnTo>
                  <a:lnTo>
                    <a:pt x="42" y="0"/>
                  </a:lnTo>
                  <a:lnTo>
                    <a:pt x="53" y="0"/>
                  </a:lnTo>
                  <a:lnTo>
                    <a:pt x="63" y="10"/>
                  </a:lnTo>
                  <a:lnTo>
                    <a:pt x="74" y="10"/>
                  </a:lnTo>
                  <a:lnTo>
                    <a:pt x="84" y="10"/>
                  </a:lnTo>
                  <a:lnTo>
                    <a:pt x="95" y="10"/>
                  </a:lnTo>
                  <a:lnTo>
                    <a:pt x="106" y="10"/>
                  </a:lnTo>
                  <a:lnTo>
                    <a:pt x="116" y="21"/>
                  </a:lnTo>
                  <a:lnTo>
                    <a:pt x="127" y="21"/>
                  </a:lnTo>
                  <a:lnTo>
                    <a:pt x="137" y="21"/>
                  </a:lnTo>
                  <a:lnTo>
                    <a:pt x="148" y="32"/>
                  </a:lnTo>
                  <a:lnTo>
                    <a:pt x="158" y="32"/>
                  </a:lnTo>
                  <a:lnTo>
                    <a:pt x="169" y="32"/>
                  </a:lnTo>
                  <a:lnTo>
                    <a:pt x="169" y="42"/>
                  </a:lnTo>
                  <a:lnTo>
                    <a:pt x="180" y="42"/>
                  </a:lnTo>
                  <a:lnTo>
                    <a:pt x="190" y="42"/>
                  </a:lnTo>
                  <a:lnTo>
                    <a:pt x="201" y="53"/>
                  </a:lnTo>
                  <a:lnTo>
                    <a:pt x="211" y="53"/>
                  </a:lnTo>
                  <a:lnTo>
                    <a:pt x="222" y="53"/>
                  </a:lnTo>
                  <a:lnTo>
                    <a:pt x="222" y="63"/>
                  </a:lnTo>
                  <a:lnTo>
                    <a:pt x="233" y="63"/>
                  </a:lnTo>
                  <a:lnTo>
                    <a:pt x="243" y="74"/>
                  </a:lnTo>
                  <a:lnTo>
                    <a:pt x="254" y="74"/>
                  </a:lnTo>
                  <a:lnTo>
                    <a:pt x="264" y="85"/>
                  </a:lnTo>
                  <a:lnTo>
                    <a:pt x="275" y="85"/>
                  </a:lnTo>
                  <a:lnTo>
                    <a:pt x="275" y="95"/>
                  </a:lnTo>
                  <a:lnTo>
                    <a:pt x="285" y="95"/>
                  </a:lnTo>
                  <a:lnTo>
                    <a:pt x="296" y="106"/>
                  </a:lnTo>
                  <a:lnTo>
                    <a:pt x="307" y="106"/>
                  </a:lnTo>
                  <a:lnTo>
                    <a:pt x="317" y="116"/>
                  </a:lnTo>
                  <a:lnTo>
                    <a:pt x="328" y="116"/>
                  </a:lnTo>
                  <a:lnTo>
                    <a:pt x="328" y="127"/>
                  </a:lnTo>
                  <a:lnTo>
                    <a:pt x="338" y="127"/>
                  </a:lnTo>
                  <a:lnTo>
                    <a:pt x="349" y="138"/>
                  </a:lnTo>
                  <a:lnTo>
                    <a:pt x="359" y="138"/>
                  </a:lnTo>
                  <a:lnTo>
                    <a:pt x="359" y="148"/>
                  </a:lnTo>
                  <a:lnTo>
                    <a:pt x="370" y="148"/>
                  </a:lnTo>
                  <a:lnTo>
                    <a:pt x="381" y="159"/>
                  </a:lnTo>
                  <a:lnTo>
                    <a:pt x="391" y="169"/>
                  </a:lnTo>
                  <a:lnTo>
                    <a:pt x="402" y="169"/>
                  </a:lnTo>
                  <a:lnTo>
                    <a:pt x="412" y="180"/>
                  </a:lnTo>
                  <a:lnTo>
                    <a:pt x="423" y="191"/>
                  </a:lnTo>
                  <a:lnTo>
                    <a:pt x="433" y="191"/>
                  </a:lnTo>
                  <a:lnTo>
                    <a:pt x="433" y="201"/>
                  </a:lnTo>
                  <a:lnTo>
                    <a:pt x="444" y="201"/>
                  </a:lnTo>
                  <a:lnTo>
                    <a:pt x="444" y="212"/>
                  </a:lnTo>
                  <a:lnTo>
                    <a:pt x="455" y="212"/>
                  </a:lnTo>
                  <a:lnTo>
                    <a:pt x="465" y="222"/>
                  </a:lnTo>
                  <a:lnTo>
                    <a:pt x="476" y="233"/>
                  </a:lnTo>
                  <a:lnTo>
                    <a:pt x="486" y="244"/>
                  </a:lnTo>
                  <a:lnTo>
                    <a:pt x="497" y="244"/>
                  </a:lnTo>
                  <a:lnTo>
                    <a:pt x="497" y="254"/>
                  </a:lnTo>
                  <a:lnTo>
                    <a:pt x="507" y="254"/>
                  </a:lnTo>
                  <a:lnTo>
                    <a:pt x="518" y="265"/>
                  </a:lnTo>
                  <a:lnTo>
                    <a:pt x="529" y="275"/>
                  </a:lnTo>
                  <a:lnTo>
                    <a:pt x="539" y="275"/>
                  </a:lnTo>
                  <a:lnTo>
                    <a:pt x="539" y="286"/>
                  </a:lnTo>
                  <a:lnTo>
                    <a:pt x="550" y="286"/>
                  </a:lnTo>
                  <a:lnTo>
                    <a:pt x="550" y="297"/>
                  </a:lnTo>
                  <a:lnTo>
                    <a:pt x="560" y="297"/>
                  </a:lnTo>
                  <a:lnTo>
                    <a:pt x="560" y="307"/>
                  </a:lnTo>
                  <a:lnTo>
                    <a:pt x="571" y="307"/>
                  </a:lnTo>
                  <a:lnTo>
                    <a:pt x="571" y="318"/>
                  </a:lnTo>
                  <a:lnTo>
                    <a:pt x="582" y="318"/>
                  </a:lnTo>
                  <a:lnTo>
                    <a:pt x="592" y="328"/>
                  </a:lnTo>
                  <a:lnTo>
                    <a:pt x="603" y="339"/>
                  </a:lnTo>
                  <a:lnTo>
                    <a:pt x="613" y="350"/>
                  </a:lnTo>
                  <a:lnTo>
                    <a:pt x="624" y="350"/>
                  </a:lnTo>
                  <a:lnTo>
                    <a:pt x="624" y="360"/>
                  </a:lnTo>
                  <a:lnTo>
                    <a:pt x="634" y="360"/>
                  </a:lnTo>
                  <a:lnTo>
                    <a:pt x="645" y="371"/>
                  </a:lnTo>
                  <a:lnTo>
                    <a:pt x="656" y="381"/>
                  </a:lnTo>
                  <a:lnTo>
                    <a:pt x="666" y="392"/>
                  </a:lnTo>
                  <a:lnTo>
                    <a:pt x="677" y="403"/>
                  </a:lnTo>
                  <a:lnTo>
                    <a:pt x="687" y="403"/>
                  </a:lnTo>
                  <a:lnTo>
                    <a:pt x="687" y="413"/>
                  </a:lnTo>
                  <a:lnTo>
                    <a:pt x="698" y="413"/>
                  </a:lnTo>
                  <a:lnTo>
                    <a:pt x="698" y="424"/>
                  </a:lnTo>
                  <a:lnTo>
                    <a:pt x="708" y="424"/>
                  </a:lnTo>
                  <a:lnTo>
                    <a:pt x="708" y="434"/>
                  </a:lnTo>
                  <a:lnTo>
                    <a:pt x="719" y="434"/>
                  </a:lnTo>
                  <a:lnTo>
                    <a:pt x="730" y="434"/>
                  </a:lnTo>
                  <a:lnTo>
                    <a:pt x="730" y="445"/>
                  </a:lnTo>
                  <a:lnTo>
                    <a:pt x="740" y="445"/>
                  </a:lnTo>
                  <a:lnTo>
                    <a:pt x="740" y="456"/>
                  </a:lnTo>
                  <a:lnTo>
                    <a:pt x="751" y="456"/>
                  </a:lnTo>
                  <a:lnTo>
                    <a:pt x="751" y="466"/>
                  </a:lnTo>
                  <a:lnTo>
                    <a:pt x="761" y="466"/>
                  </a:lnTo>
                  <a:lnTo>
                    <a:pt x="772" y="477"/>
                  </a:lnTo>
                  <a:lnTo>
                    <a:pt x="782" y="487"/>
                  </a:lnTo>
                  <a:lnTo>
                    <a:pt x="793" y="487"/>
                  </a:lnTo>
                  <a:lnTo>
                    <a:pt x="793" y="498"/>
                  </a:lnTo>
                  <a:lnTo>
                    <a:pt x="804" y="498"/>
                  </a:lnTo>
                  <a:lnTo>
                    <a:pt x="804" y="509"/>
                  </a:lnTo>
                  <a:lnTo>
                    <a:pt x="814" y="509"/>
                  </a:lnTo>
                  <a:lnTo>
                    <a:pt x="825" y="519"/>
                  </a:lnTo>
                  <a:lnTo>
                    <a:pt x="835" y="519"/>
                  </a:lnTo>
                  <a:lnTo>
                    <a:pt x="835" y="530"/>
                  </a:lnTo>
                  <a:lnTo>
                    <a:pt x="846" y="530"/>
                  </a:lnTo>
                  <a:lnTo>
                    <a:pt x="857" y="540"/>
                  </a:lnTo>
                  <a:lnTo>
                    <a:pt x="867" y="551"/>
                  </a:lnTo>
                  <a:lnTo>
                    <a:pt x="878" y="551"/>
                  </a:lnTo>
                  <a:lnTo>
                    <a:pt x="878" y="562"/>
                  </a:lnTo>
                  <a:lnTo>
                    <a:pt x="888" y="562"/>
                  </a:lnTo>
                  <a:lnTo>
                    <a:pt x="899" y="572"/>
                  </a:lnTo>
                  <a:lnTo>
                    <a:pt x="909" y="572"/>
                  </a:lnTo>
                  <a:lnTo>
                    <a:pt x="909" y="583"/>
                  </a:lnTo>
                  <a:lnTo>
                    <a:pt x="920" y="583"/>
                  </a:lnTo>
                  <a:lnTo>
                    <a:pt x="931" y="583"/>
                  </a:lnTo>
                  <a:lnTo>
                    <a:pt x="941" y="593"/>
                  </a:lnTo>
                  <a:lnTo>
                    <a:pt x="952" y="593"/>
                  </a:lnTo>
                  <a:lnTo>
                    <a:pt x="952" y="604"/>
                  </a:lnTo>
                  <a:lnTo>
                    <a:pt x="962" y="604"/>
                  </a:lnTo>
                  <a:lnTo>
                    <a:pt x="973" y="604"/>
                  </a:lnTo>
                  <a:lnTo>
                    <a:pt x="973" y="615"/>
                  </a:lnTo>
                  <a:lnTo>
                    <a:pt x="983" y="615"/>
                  </a:lnTo>
                  <a:lnTo>
                    <a:pt x="994" y="615"/>
                  </a:lnTo>
                  <a:lnTo>
                    <a:pt x="994" y="625"/>
                  </a:lnTo>
                  <a:lnTo>
                    <a:pt x="1005" y="625"/>
                  </a:lnTo>
                  <a:lnTo>
                    <a:pt x="1015" y="625"/>
                  </a:lnTo>
                  <a:lnTo>
                    <a:pt x="1015" y="636"/>
                  </a:lnTo>
                  <a:lnTo>
                    <a:pt x="1026" y="636"/>
                  </a:lnTo>
                  <a:lnTo>
                    <a:pt x="1036" y="636"/>
                  </a:lnTo>
                  <a:lnTo>
                    <a:pt x="1047" y="636"/>
                  </a:lnTo>
                  <a:lnTo>
                    <a:pt x="1047" y="646"/>
                  </a:lnTo>
                  <a:lnTo>
                    <a:pt x="1057" y="646"/>
                  </a:lnTo>
                  <a:lnTo>
                    <a:pt x="1068" y="646"/>
                  </a:lnTo>
                  <a:lnTo>
                    <a:pt x="1079" y="657"/>
                  </a:lnTo>
                  <a:lnTo>
                    <a:pt x="1089" y="657"/>
                  </a:lnTo>
                  <a:lnTo>
                    <a:pt x="1100" y="657"/>
                  </a:lnTo>
                  <a:lnTo>
                    <a:pt x="1110" y="668"/>
                  </a:lnTo>
                  <a:lnTo>
                    <a:pt x="1121" y="668"/>
                  </a:lnTo>
                  <a:lnTo>
                    <a:pt x="1131" y="668"/>
                  </a:lnTo>
                  <a:lnTo>
                    <a:pt x="1142" y="678"/>
                  </a:lnTo>
                  <a:lnTo>
                    <a:pt x="1153" y="678"/>
                  </a:lnTo>
                  <a:lnTo>
                    <a:pt x="1163" y="678"/>
                  </a:lnTo>
                  <a:lnTo>
                    <a:pt x="1174" y="678"/>
                  </a:lnTo>
                  <a:lnTo>
                    <a:pt x="1174" y="689"/>
                  </a:lnTo>
                  <a:lnTo>
                    <a:pt x="1184" y="689"/>
                  </a:lnTo>
                  <a:lnTo>
                    <a:pt x="1195" y="689"/>
                  </a:lnTo>
                  <a:lnTo>
                    <a:pt x="1206" y="689"/>
                  </a:lnTo>
                  <a:lnTo>
                    <a:pt x="1216" y="699"/>
                  </a:lnTo>
                  <a:lnTo>
                    <a:pt x="1227" y="699"/>
                  </a:lnTo>
                  <a:lnTo>
                    <a:pt x="1237" y="699"/>
                  </a:lnTo>
                  <a:lnTo>
                    <a:pt x="1248" y="699"/>
                  </a:lnTo>
                  <a:lnTo>
                    <a:pt x="1258" y="699"/>
                  </a:lnTo>
                  <a:lnTo>
                    <a:pt x="1258" y="710"/>
                  </a:lnTo>
                  <a:lnTo>
                    <a:pt x="1269" y="710"/>
                  </a:lnTo>
                  <a:lnTo>
                    <a:pt x="1280" y="710"/>
                  </a:lnTo>
                  <a:lnTo>
                    <a:pt x="1290" y="710"/>
                  </a:lnTo>
                  <a:lnTo>
                    <a:pt x="1301" y="710"/>
                  </a:lnTo>
                  <a:lnTo>
                    <a:pt x="1311" y="721"/>
                  </a:lnTo>
                  <a:lnTo>
                    <a:pt x="1322" y="721"/>
                  </a:lnTo>
                  <a:lnTo>
                    <a:pt x="1332" y="721"/>
                  </a:lnTo>
                  <a:lnTo>
                    <a:pt x="1343" y="721"/>
                  </a:lnTo>
                  <a:lnTo>
                    <a:pt x="1354" y="721"/>
                  </a:lnTo>
                  <a:lnTo>
                    <a:pt x="1364" y="721"/>
                  </a:lnTo>
                  <a:lnTo>
                    <a:pt x="1364" y="731"/>
                  </a:lnTo>
                  <a:lnTo>
                    <a:pt x="1375" y="731"/>
                  </a:lnTo>
                  <a:lnTo>
                    <a:pt x="1385" y="731"/>
                  </a:lnTo>
                  <a:lnTo>
                    <a:pt x="1396" y="731"/>
                  </a:lnTo>
                  <a:lnTo>
                    <a:pt x="1406" y="731"/>
                  </a:lnTo>
                  <a:lnTo>
                    <a:pt x="1417" y="731"/>
                  </a:lnTo>
                </a:path>
              </a:pathLst>
            </a:custGeom>
            <a:solidFill>
              <a:srgbClr val="FFFFFF"/>
            </a:solidFill>
            <a:ln w="66675">
              <a:solidFill>
                <a:schemeClr val="tx1"/>
              </a:solidFill>
              <a:prstDash val="solid"/>
              <a:round/>
              <a:headEnd/>
              <a:tailEnd/>
            </a:ln>
            <a:extLst/>
          </p:spPr>
          <p:txBody>
            <a:bodyPr/>
            <a:lstStyle/>
            <a:p>
              <a:endParaRPr lang="en-US"/>
            </a:p>
          </p:txBody>
        </p:sp>
        <p:sp>
          <p:nvSpPr>
            <p:cNvPr id="25079" name="Freeform 33"/>
            <p:cNvSpPr>
              <a:spLocks/>
            </p:cNvSpPr>
            <p:nvPr/>
          </p:nvSpPr>
          <p:spPr bwMode="auto">
            <a:xfrm>
              <a:off x="5344" y="3463"/>
              <a:ext cx="243" cy="32"/>
            </a:xfrm>
            <a:custGeom>
              <a:avLst/>
              <a:gdLst>
                <a:gd name="T0" fmla="*/ 0 w 243"/>
                <a:gd name="T1" fmla="*/ 0 h 32"/>
                <a:gd name="T2" fmla="*/ 0 w 243"/>
                <a:gd name="T3" fmla="*/ 0 h 32"/>
                <a:gd name="T4" fmla="*/ 11 w 243"/>
                <a:gd name="T5" fmla="*/ 0 h 32"/>
                <a:gd name="T6" fmla="*/ 11 w 243"/>
                <a:gd name="T7" fmla="*/ 11 h 32"/>
                <a:gd name="T8" fmla="*/ 21 w 243"/>
                <a:gd name="T9" fmla="*/ 11 h 32"/>
                <a:gd name="T10" fmla="*/ 21 w 243"/>
                <a:gd name="T11" fmla="*/ 11 h 32"/>
                <a:gd name="T12" fmla="*/ 32 w 243"/>
                <a:gd name="T13" fmla="*/ 11 h 32"/>
                <a:gd name="T14" fmla="*/ 42 w 243"/>
                <a:gd name="T15" fmla="*/ 11 h 32"/>
                <a:gd name="T16" fmla="*/ 42 w 243"/>
                <a:gd name="T17" fmla="*/ 11 h 32"/>
                <a:gd name="T18" fmla="*/ 53 w 243"/>
                <a:gd name="T19" fmla="*/ 11 h 32"/>
                <a:gd name="T20" fmla="*/ 53 w 243"/>
                <a:gd name="T21" fmla="*/ 11 h 32"/>
                <a:gd name="T22" fmla="*/ 64 w 243"/>
                <a:gd name="T23" fmla="*/ 11 h 32"/>
                <a:gd name="T24" fmla="*/ 64 w 243"/>
                <a:gd name="T25" fmla="*/ 11 h 32"/>
                <a:gd name="T26" fmla="*/ 74 w 243"/>
                <a:gd name="T27" fmla="*/ 11 h 32"/>
                <a:gd name="T28" fmla="*/ 74 w 243"/>
                <a:gd name="T29" fmla="*/ 11 h 32"/>
                <a:gd name="T30" fmla="*/ 85 w 243"/>
                <a:gd name="T31" fmla="*/ 11 h 32"/>
                <a:gd name="T32" fmla="*/ 85 w 243"/>
                <a:gd name="T33" fmla="*/ 21 h 32"/>
                <a:gd name="T34" fmla="*/ 95 w 243"/>
                <a:gd name="T35" fmla="*/ 21 h 32"/>
                <a:gd name="T36" fmla="*/ 95 w 243"/>
                <a:gd name="T37" fmla="*/ 21 h 32"/>
                <a:gd name="T38" fmla="*/ 106 w 243"/>
                <a:gd name="T39" fmla="*/ 21 h 32"/>
                <a:gd name="T40" fmla="*/ 106 w 243"/>
                <a:gd name="T41" fmla="*/ 21 h 32"/>
                <a:gd name="T42" fmla="*/ 116 w 243"/>
                <a:gd name="T43" fmla="*/ 21 h 32"/>
                <a:gd name="T44" fmla="*/ 116 w 243"/>
                <a:gd name="T45" fmla="*/ 21 h 32"/>
                <a:gd name="T46" fmla="*/ 127 w 243"/>
                <a:gd name="T47" fmla="*/ 21 h 32"/>
                <a:gd name="T48" fmla="*/ 127 w 243"/>
                <a:gd name="T49" fmla="*/ 21 h 32"/>
                <a:gd name="T50" fmla="*/ 138 w 243"/>
                <a:gd name="T51" fmla="*/ 21 h 32"/>
                <a:gd name="T52" fmla="*/ 148 w 243"/>
                <a:gd name="T53" fmla="*/ 21 h 32"/>
                <a:gd name="T54" fmla="*/ 148 w 243"/>
                <a:gd name="T55" fmla="*/ 21 h 32"/>
                <a:gd name="T56" fmla="*/ 159 w 243"/>
                <a:gd name="T57" fmla="*/ 21 h 32"/>
                <a:gd name="T58" fmla="*/ 159 w 243"/>
                <a:gd name="T59" fmla="*/ 21 h 32"/>
                <a:gd name="T60" fmla="*/ 169 w 243"/>
                <a:gd name="T61" fmla="*/ 21 h 32"/>
                <a:gd name="T62" fmla="*/ 169 w 243"/>
                <a:gd name="T63" fmla="*/ 21 h 32"/>
                <a:gd name="T64" fmla="*/ 180 w 243"/>
                <a:gd name="T65" fmla="*/ 32 h 32"/>
                <a:gd name="T66" fmla="*/ 180 w 243"/>
                <a:gd name="T67" fmla="*/ 32 h 32"/>
                <a:gd name="T68" fmla="*/ 190 w 243"/>
                <a:gd name="T69" fmla="*/ 32 h 32"/>
                <a:gd name="T70" fmla="*/ 190 w 243"/>
                <a:gd name="T71" fmla="*/ 32 h 32"/>
                <a:gd name="T72" fmla="*/ 201 w 243"/>
                <a:gd name="T73" fmla="*/ 32 h 32"/>
                <a:gd name="T74" fmla="*/ 201 w 243"/>
                <a:gd name="T75" fmla="*/ 32 h 32"/>
                <a:gd name="T76" fmla="*/ 212 w 243"/>
                <a:gd name="T77" fmla="*/ 32 h 32"/>
                <a:gd name="T78" fmla="*/ 212 w 243"/>
                <a:gd name="T79" fmla="*/ 32 h 32"/>
                <a:gd name="T80" fmla="*/ 222 w 243"/>
                <a:gd name="T81" fmla="*/ 32 h 32"/>
                <a:gd name="T82" fmla="*/ 222 w 243"/>
                <a:gd name="T83" fmla="*/ 32 h 32"/>
                <a:gd name="T84" fmla="*/ 233 w 243"/>
                <a:gd name="T85" fmla="*/ 32 h 32"/>
                <a:gd name="T86" fmla="*/ 233 w 243"/>
                <a:gd name="T87" fmla="*/ 32 h 32"/>
                <a:gd name="T88" fmla="*/ 243 w 243"/>
                <a:gd name="T89" fmla="*/ 32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3"/>
                <a:gd name="T136" fmla="*/ 0 h 32"/>
                <a:gd name="T137" fmla="*/ 243 w 243"/>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3" h="32">
                  <a:moveTo>
                    <a:pt x="0" y="0"/>
                  </a:moveTo>
                  <a:lnTo>
                    <a:pt x="0" y="0"/>
                  </a:lnTo>
                  <a:lnTo>
                    <a:pt x="11" y="0"/>
                  </a:lnTo>
                  <a:lnTo>
                    <a:pt x="11" y="11"/>
                  </a:lnTo>
                  <a:lnTo>
                    <a:pt x="21" y="11"/>
                  </a:lnTo>
                  <a:lnTo>
                    <a:pt x="32" y="11"/>
                  </a:lnTo>
                  <a:lnTo>
                    <a:pt x="42" y="11"/>
                  </a:lnTo>
                  <a:lnTo>
                    <a:pt x="53" y="11"/>
                  </a:lnTo>
                  <a:lnTo>
                    <a:pt x="64" y="11"/>
                  </a:lnTo>
                  <a:lnTo>
                    <a:pt x="74" y="11"/>
                  </a:lnTo>
                  <a:lnTo>
                    <a:pt x="85" y="11"/>
                  </a:lnTo>
                  <a:lnTo>
                    <a:pt x="85" y="21"/>
                  </a:lnTo>
                  <a:lnTo>
                    <a:pt x="95" y="21"/>
                  </a:lnTo>
                  <a:lnTo>
                    <a:pt x="106" y="21"/>
                  </a:lnTo>
                  <a:lnTo>
                    <a:pt x="116" y="21"/>
                  </a:lnTo>
                  <a:lnTo>
                    <a:pt x="127" y="21"/>
                  </a:lnTo>
                  <a:lnTo>
                    <a:pt x="138" y="21"/>
                  </a:lnTo>
                  <a:lnTo>
                    <a:pt x="148" y="21"/>
                  </a:lnTo>
                  <a:lnTo>
                    <a:pt x="159" y="21"/>
                  </a:lnTo>
                  <a:lnTo>
                    <a:pt x="169" y="21"/>
                  </a:lnTo>
                  <a:lnTo>
                    <a:pt x="180" y="32"/>
                  </a:lnTo>
                  <a:lnTo>
                    <a:pt x="190" y="32"/>
                  </a:lnTo>
                  <a:lnTo>
                    <a:pt x="201" y="32"/>
                  </a:lnTo>
                  <a:lnTo>
                    <a:pt x="212" y="32"/>
                  </a:lnTo>
                  <a:lnTo>
                    <a:pt x="222" y="32"/>
                  </a:lnTo>
                  <a:lnTo>
                    <a:pt x="233" y="32"/>
                  </a:lnTo>
                  <a:lnTo>
                    <a:pt x="243" y="32"/>
                  </a:lnTo>
                </a:path>
              </a:pathLst>
            </a:custGeom>
            <a:noFill/>
            <a:ln w="666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80" name="Line 34"/>
            <p:cNvSpPr>
              <a:spLocks noChangeShapeType="1"/>
            </p:cNvSpPr>
            <p:nvPr/>
          </p:nvSpPr>
          <p:spPr bwMode="auto">
            <a:xfrm>
              <a:off x="5249" y="3453"/>
              <a:ext cx="10"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81" name="Line 35"/>
            <p:cNvSpPr>
              <a:spLocks noChangeShapeType="1"/>
            </p:cNvSpPr>
            <p:nvPr/>
          </p:nvSpPr>
          <p:spPr bwMode="auto">
            <a:xfrm>
              <a:off x="5259" y="3453"/>
              <a:ext cx="11"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82" name="Line 36"/>
            <p:cNvSpPr>
              <a:spLocks noChangeShapeType="1"/>
            </p:cNvSpPr>
            <p:nvPr/>
          </p:nvSpPr>
          <p:spPr bwMode="auto">
            <a:xfrm>
              <a:off x="5270" y="3453"/>
              <a:ext cx="11"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83" name="Line 37"/>
            <p:cNvSpPr>
              <a:spLocks noChangeShapeType="1"/>
            </p:cNvSpPr>
            <p:nvPr/>
          </p:nvSpPr>
          <p:spPr bwMode="auto">
            <a:xfrm>
              <a:off x="5281" y="3453"/>
              <a:ext cx="10"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84" name="Line 38"/>
            <p:cNvSpPr>
              <a:spLocks noChangeShapeType="1"/>
            </p:cNvSpPr>
            <p:nvPr/>
          </p:nvSpPr>
          <p:spPr bwMode="auto">
            <a:xfrm>
              <a:off x="5291" y="3453"/>
              <a:ext cx="1" cy="10"/>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85" name="Line 39"/>
            <p:cNvSpPr>
              <a:spLocks noChangeShapeType="1"/>
            </p:cNvSpPr>
            <p:nvPr/>
          </p:nvSpPr>
          <p:spPr bwMode="auto">
            <a:xfrm>
              <a:off x="5291" y="3463"/>
              <a:ext cx="11"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86" name="Line 40"/>
            <p:cNvSpPr>
              <a:spLocks noChangeShapeType="1"/>
            </p:cNvSpPr>
            <p:nvPr/>
          </p:nvSpPr>
          <p:spPr bwMode="auto">
            <a:xfrm>
              <a:off x="5302" y="3463"/>
              <a:ext cx="10"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87" name="Line 41"/>
            <p:cNvSpPr>
              <a:spLocks noChangeShapeType="1"/>
            </p:cNvSpPr>
            <p:nvPr/>
          </p:nvSpPr>
          <p:spPr bwMode="auto">
            <a:xfrm>
              <a:off x="5312" y="3463"/>
              <a:ext cx="11"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88" name="Line 42"/>
            <p:cNvSpPr>
              <a:spLocks noChangeShapeType="1"/>
            </p:cNvSpPr>
            <p:nvPr/>
          </p:nvSpPr>
          <p:spPr bwMode="auto">
            <a:xfrm>
              <a:off x="5323" y="3463"/>
              <a:ext cx="1"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89" name="Line 43"/>
            <p:cNvSpPr>
              <a:spLocks noChangeShapeType="1"/>
            </p:cNvSpPr>
            <p:nvPr/>
          </p:nvSpPr>
          <p:spPr bwMode="auto">
            <a:xfrm>
              <a:off x="5344" y="3463"/>
              <a:ext cx="11"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0" name="Line 44"/>
            <p:cNvSpPr>
              <a:spLocks noChangeShapeType="1"/>
            </p:cNvSpPr>
            <p:nvPr/>
          </p:nvSpPr>
          <p:spPr bwMode="auto">
            <a:xfrm>
              <a:off x="5355" y="3463"/>
              <a:ext cx="1" cy="1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1" name="Line 45"/>
            <p:cNvSpPr>
              <a:spLocks noChangeShapeType="1"/>
            </p:cNvSpPr>
            <p:nvPr/>
          </p:nvSpPr>
          <p:spPr bwMode="auto">
            <a:xfrm>
              <a:off x="5355" y="3474"/>
              <a:ext cx="10"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2" name="Line 46"/>
            <p:cNvSpPr>
              <a:spLocks noChangeShapeType="1"/>
            </p:cNvSpPr>
            <p:nvPr/>
          </p:nvSpPr>
          <p:spPr bwMode="auto">
            <a:xfrm>
              <a:off x="5365" y="3474"/>
              <a:ext cx="11"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3" name="Line 47"/>
            <p:cNvSpPr>
              <a:spLocks noChangeShapeType="1"/>
            </p:cNvSpPr>
            <p:nvPr/>
          </p:nvSpPr>
          <p:spPr bwMode="auto">
            <a:xfrm>
              <a:off x="5376" y="3474"/>
              <a:ext cx="10"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4" name="Line 48"/>
            <p:cNvSpPr>
              <a:spLocks noChangeShapeType="1"/>
            </p:cNvSpPr>
            <p:nvPr/>
          </p:nvSpPr>
          <p:spPr bwMode="auto">
            <a:xfrm>
              <a:off x="5386" y="3474"/>
              <a:ext cx="11"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5" name="Line 49"/>
            <p:cNvSpPr>
              <a:spLocks noChangeShapeType="1"/>
            </p:cNvSpPr>
            <p:nvPr/>
          </p:nvSpPr>
          <p:spPr bwMode="auto">
            <a:xfrm>
              <a:off x="5397" y="3474"/>
              <a:ext cx="11"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6" name="Line 50"/>
            <p:cNvSpPr>
              <a:spLocks noChangeShapeType="1"/>
            </p:cNvSpPr>
            <p:nvPr/>
          </p:nvSpPr>
          <p:spPr bwMode="auto">
            <a:xfrm>
              <a:off x="5408" y="3474"/>
              <a:ext cx="10"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7" name="Line 51"/>
            <p:cNvSpPr>
              <a:spLocks noChangeShapeType="1"/>
            </p:cNvSpPr>
            <p:nvPr/>
          </p:nvSpPr>
          <p:spPr bwMode="auto">
            <a:xfrm>
              <a:off x="5418" y="3474"/>
              <a:ext cx="11"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8" name="Line 52"/>
            <p:cNvSpPr>
              <a:spLocks noChangeShapeType="1"/>
            </p:cNvSpPr>
            <p:nvPr/>
          </p:nvSpPr>
          <p:spPr bwMode="auto">
            <a:xfrm>
              <a:off x="5429" y="3474"/>
              <a:ext cx="1"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9" name="Line 53"/>
            <p:cNvSpPr>
              <a:spLocks noChangeShapeType="1"/>
            </p:cNvSpPr>
            <p:nvPr/>
          </p:nvSpPr>
          <p:spPr bwMode="auto">
            <a:xfrm>
              <a:off x="5482" y="3484"/>
              <a:ext cx="10"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00" name="Line 54"/>
            <p:cNvSpPr>
              <a:spLocks noChangeShapeType="1"/>
            </p:cNvSpPr>
            <p:nvPr/>
          </p:nvSpPr>
          <p:spPr bwMode="auto">
            <a:xfrm>
              <a:off x="5492" y="3484"/>
              <a:ext cx="11"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01" name="Line 55"/>
            <p:cNvSpPr>
              <a:spLocks noChangeShapeType="1"/>
            </p:cNvSpPr>
            <p:nvPr/>
          </p:nvSpPr>
          <p:spPr bwMode="auto">
            <a:xfrm>
              <a:off x="5503" y="3484"/>
              <a:ext cx="10"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02" name="Line 56"/>
            <p:cNvSpPr>
              <a:spLocks noChangeShapeType="1"/>
            </p:cNvSpPr>
            <p:nvPr/>
          </p:nvSpPr>
          <p:spPr bwMode="auto">
            <a:xfrm>
              <a:off x="5513" y="3484"/>
              <a:ext cx="11" cy="1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03" name="Line 57"/>
            <p:cNvSpPr>
              <a:spLocks noChangeShapeType="1"/>
            </p:cNvSpPr>
            <p:nvPr/>
          </p:nvSpPr>
          <p:spPr bwMode="auto">
            <a:xfrm>
              <a:off x="5524" y="3495"/>
              <a:ext cx="10"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04" name="Line 58"/>
            <p:cNvSpPr>
              <a:spLocks noChangeShapeType="1"/>
            </p:cNvSpPr>
            <p:nvPr/>
          </p:nvSpPr>
          <p:spPr bwMode="auto">
            <a:xfrm>
              <a:off x="5534" y="3495"/>
              <a:ext cx="11"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05" name="Line 59"/>
            <p:cNvSpPr>
              <a:spLocks noChangeShapeType="1"/>
            </p:cNvSpPr>
            <p:nvPr/>
          </p:nvSpPr>
          <p:spPr bwMode="auto">
            <a:xfrm>
              <a:off x="5545" y="3495"/>
              <a:ext cx="11"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06" name="Line 60"/>
            <p:cNvSpPr>
              <a:spLocks noChangeShapeType="1"/>
            </p:cNvSpPr>
            <p:nvPr/>
          </p:nvSpPr>
          <p:spPr bwMode="auto">
            <a:xfrm>
              <a:off x="5556" y="3495"/>
              <a:ext cx="10"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07" name="Line 61"/>
            <p:cNvSpPr>
              <a:spLocks noChangeShapeType="1"/>
            </p:cNvSpPr>
            <p:nvPr/>
          </p:nvSpPr>
          <p:spPr bwMode="auto">
            <a:xfrm>
              <a:off x="5566" y="3495"/>
              <a:ext cx="11"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5" name="Group 62"/>
          <p:cNvGrpSpPr>
            <a:grpSpLocks/>
          </p:cNvGrpSpPr>
          <p:nvPr/>
        </p:nvGrpSpPr>
        <p:grpSpPr bwMode="auto">
          <a:xfrm>
            <a:off x="1346718" y="1371600"/>
            <a:ext cx="720725" cy="3379788"/>
            <a:chOff x="4493" y="994"/>
            <a:chExt cx="454" cy="2129"/>
          </a:xfrm>
        </p:grpSpPr>
        <p:grpSp>
          <p:nvGrpSpPr>
            <p:cNvPr id="25015" name="Group 63"/>
            <p:cNvGrpSpPr>
              <a:grpSpLocks/>
            </p:cNvGrpSpPr>
            <p:nvPr/>
          </p:nvGrpSpPr>
          <p:grpSpPr bwMode="auto">
            <a:xfrm>
              <a:off x="4502" y="1172"/>
              <a:ext cx="445" cy="1951"/>
              <a:chOff x="4223" y="1226"/>
              <a:chExt cx="445" cy="1951"/>
            </a:xfrm>
          </p:grpSpPr>
          <p:sp>
            <p:nvSpPr>
              <p:cNvPr id="25019" name="Line 72"/>
              <p:cNvSpPr>
                <a:spLocks noChangeShapeType="1"/>
              </p:cNvSpPr>
              <p:nvPr/>
            </p:nvSpPr>
            <p:spPr bwMode="auto">
              <a:xfrm>
                <a:off x="4223" y="1226"/>
                <a:ext cx="11" cy="64"/>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20" name="Line 73"/>
              <p:cNvSpPr>
                <a:spLocks noChangeShapeType="1"/>
              </p:cNvSpPr>
              <p:nvPr/>
            </p:nvSpPr>
            <p:spPr bwMode="auto">
              <a:xfrm>
                <a:off x="4234" y="1290"/>
                <a:ext cx="1" cy="32"/>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21" name="Line 74"/>
              <p:cNvSpPr>
                <a:spLocks noChangeShapeType="1"/>
              </p:cNvSpPr>
              <p:nvPr/>
            </p:nvSpPr>
            <p:spPr bwMode="auto">
              <a:xfrm>
                <a:off x="4244" y="1385"/>
                <a:ext cx="1" cy="53"/>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22" name="Line 75"/>
              <p:cNvSpPr>
                <a:spLocks noChangeShapeType="1"/>
              </p:cNvSpPr>
              <p:nvPr/>
            </p:nvSpPr>
            <p:spPr bwMode="auto">
              <a:xfrm>
                <a:off x="4244" y="1438"/>
                <a:ext cx="11" cy="43"/>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23" name="Line 76"/>
              <p:cNvSpPr>
                <a:spLocks noChangeShapeType="1"/>
              </p:cNvSpPr>
              <p:nvPr/>
            </p:nvSpPr>
            <p:spPr bwMode="auto">
              <a:xfrm>
                <a:off x="4255" y="1544"/>
                <a:ext cx="1" cy="32"/>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24" name="Line 77"/>
              <p:cNvSpPr>
                <a:spLocks noChangeShapeType="1"/>
              </p:cNvSpPr>
              <p:nvPr/>
            </p:nvSpPr>
            <p:spPr bwMode="auto">
              <a:xfrm>
                <a:off x="4255" y="1576"/>
                <a:ext cx="10" cy="64"/>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25" name="Line 78"/>
              <p:cNvSpPr>
                <a:spLocks noChangeShapeType="1"/>
              </p:cNvSpPr>
              <p:nvPr/>
            </p:nvSpPr>
            <p:spPr bwMode="auto">
              <a:xfrm>
                <a:off x="4265" y="1703"/>
                <a:ext cx="1"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26" name="Line 79"/>
              <p:cNvSpPr>
                <a:spLocks noChangeShapeType="1"/>
              </p:cNvSpPr>
              <p:nvPr/>
            </p:nvSpPr>
            <p:spPr bwMode="auto">
              <a:xfrm>
                <a:off x="4265" y="1703"/>
                <a:ext cx="11" cy="64"/>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27" name="Line 80"/>
              <p:cNvSpPr>
                <a:spLocks noChangeShapeType="1"/>
              </p:cNvSpPr>
              <p:nvPr/>
            </p:nvSpPr>
            <p:spPr bwMode="auto">
              <a:xfrm>
                <a:off x="4276" y="1767"/>
                <a:ext cx="1" cy="32"/>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28" name="Line 81"/>
              <p:cNvSpPr>
                <a:spLocks noChangeShapeType="1"/>
              </p:cNvSpPr>
              <p:nvPr/>
            </p:nvSpPr>
            <p:spPr bwMode="auto">
              <a:xfrm>
                <a:off x="4286" y="1852"/>
                <a:ext cx="1" cy="2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29" name="Line 82"/>
              <p:cNvSpPr>
                <a:spLocks noChangeShapeType="1"/>
              </p:cNvSpPr>
              <p:nvPr/>
            </p:nvSpPr>
            <p:spPr bwMode="auto">
              <a:xfrm>
                <a:off x="4286" y="1873"/>
                <a:ext cx="1" cy="53"/>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30" name="Line 83"/>
              <p:cNvSpPr>
                <a:spLocks noChangeShapeType="1"/>
              </p:cNvSpPr>
              <p:nvPr/>
            </p:nvSpPr>
            <p:spPr bwMode="auto">
              <a:xfrm>
                <a:off x="4286" y="1926"/>
                <a:ext cx="11" cy="2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31" name="Line 84"/>
              <p:cNvSpPr>
                <a:spLocks noChangeShapeType="1"/>
              </p:cNvSpPr>
              <p:nvPr/>
            </p:nvSpPr>
            <p:spPr bwMode="auto">
              <a:xfrm>
                <a:off x="4297" y="2011"/>
                <a:ext cx="1" cy="10"/>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32" name="Line 85"/>
              <p:cNvSpPr>
                <a:spLocks noChangeShapeType="1"/>
              </p:cNvSpPr>
              <p:nvPr/>
            </p:nvSpPr>
            <p:spPr bwMode="auto">
              <a:xfrm>
                <a:off x="4297" y="2021"/>
                <a:ext cx="11" cy="43"/>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33" name="Line 86"/>
              <p:cNvSpPr>
                <a:spLocks noChangeShapeType="1"/>
              </p:cNvSpPr>
              <p:nvPr/>
            </p:nvSpPr>
            <p:spPr bwMode="auto">
              <a:xfrm>
                <a:off x="4308" y="2064"/>
                <a:ext cx="1" cy="42"/>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34" name="Line 87"/>
              <p:cNvSpPr>
                <a:spLocks noChangeShapeType="1"/>
              </p:cNvSpPr>
              <p:nvPr/>
            </p:nvSpPr>
            <p:spPr bwMode="auto">
              <a:xfrm>
                <a:off x="4308" y="2106"/>
                <a:ext cx="1"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35" name="Line 88"/>
              <p:cNvSpPr>
                <a:spLocks noChangeShapeType="1"/>
              </p:cNvSpPr>
              <p:nvPr/>
            </p:nvSpPr>
            <p:spPr bwMode="auto">
              <a:xfrm>
                <a:off x="4318" y="2170"/>
                <a:ext cx="1" cy="10"/>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36" name="Line 89"/>
              <p:cNvSpPr>
                <a:spLocks noChangeShapeType="1"/>
              </p:cNvSpPr>
              <p:nvPr/>
            </p:nvSpPr>
            <p:spPr bwMode="auto">
              <a:xfrm>
                <a:off x="4318" y="2180"/>
                <a:ext cx="11" cy="43"/>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37" name="Line 90"/>
              <p:cNvSpPr>
                <a:spLocks noChangeShapeType="1"/>
              </p:cNvSpPr>
              <p:nvPr/>
            </p:nvSpPr>
            <p:spPr bwMode="auto">
              <a:xfrm>
                <a:off x="4329" y="2223"/>
                <a:ext cx="10" cy="32"/>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38" name="Line 91"/>
              <p:cNvSpPr>
                <a:spLocks noChangeShapeType="1"/>
              </p:cNvSpPr>
              <p:nvPr/>
            </p:nvSpPr>
            <p:spPr bwMode="auto">
              <a:xfrm>
                <a:off x="4339" y="2255"/>
                <a:ext cx="1" cy="10"/>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39" name="Line 92"/>
              <p:cNvSpPr>
                <a:spLocks noChangeShapeType="1"/>
              </p:cNvSpPr>
              <p:nvPr/>
            </p:nvSpPr>
            <p:spPr bwMode="auto">
              <a:xfrm>
                <a:off x="4350" y="2329"/>
                <a:ext cx="1"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40" name="Line 93"/>
              <p:cNvSpPr>
                <a:spLocks noChangeShapeType="1"/>
              </p:cNvSpPr>
              <p:nvPr/>
            </p:nvSpPr>
            <p:spPr bwMode="auto">
              <a:xfrm>
                <a:off x="4350" y="2329"/>
                <a:ext cx="1" cy="32"/>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41" name="Line 94"/>
              <p:cNvSpPr>
                <a:spLocks noChangeShapeType="1"/>
              </p:cNvSpPr>
              <p:nvPr/>
            </p:nvSpPr>
            <p:spPr bwMode="auto">
              <a:xfrm>
                <a:off x="4350" y="2361"/>
                <a:ext cx="10" cy="32"/>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42" name="Line 95"/>
              <p:cNvSpPr>
                <a:spLocks noChangeShapeType="1"/>
              </p:cNvSpPr>
              <p:nvPr/>
            </p:nvSpPr>
            <p:spPr bwMode="auto">
              <a:xfrm>
                <a:off x="4360" y="2393"/>
                <a:ext cx="1" cy="2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43" name="Line 96"/>
              <p:cNvSpPr>
                <a:spLocks noChangeShapeType="1"/>
              </p:cNvSpPr>
              <p:nvPr/>
            </p:nvSpPr>
            <p:spPr bwMode="auto">
              <a:xfrm>
                <a:off x="4360" y="2414"/>
                <a:ext cx="1"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44" name="Line 97"/>
              <p:cNvSpPr>
                <a:spLocks noChangeShapeType="1"/>
              </p:cNvSpPr>
              <p:nvPr/>
            </p:nvSpPr>
            <p:spPr bwMode="auto">
              <a:xfrm>
                <a:off x="4371" y="2477"/>
                <a:ext cx="11" cy="22"/>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45" name="Line 98"/>
              <p:cNvSpPr>
                <a:spLocks noChangeShapeType="1"/>
              </p:cNvSpPr>
              <p:nvPr/>
            </p:nvSpPr>
            <p:spPr bwMode="auto">
              <a:xfrm>
                <a:off x="4382" y="2499"/>
                <a:ext cx="1" cy="3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46" name="Line 99"/>
              <p:cNvSpPr>
                <a:spLocks noChangeShapeType="1"/>
              </p:cNvSpPr>
              <p:nvPr/>
            </p:nvSpPr>
            <p:spPr bwMode="auto">
              <a:xfrm>
                <a:off x="4382" y="2530"/>
                <a:ext cx="10" cy="22"/>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47" name="Line 100"/>
              <p:cNvSpPr>
                <a:spLocks noChangeShapeType="1"/>
              </p:cNvSpPr>
              <p:nvPr/>
            </p:nvSpPr>
            <p:spPr bwMode="auto">
              <a:xfrm>
                <a:off x="4392" y="2552"/>
                <a:ext cx="1" cy="2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48" name="Line 101"/>
              <p:cNvSpPr>
                <a:spLocks noChangeShapeType="1"/>
              </p:cNvSpPr>
              <p:nvPr/>
            </p:nvSpPr>
            <p:spPr bwMode="auto">
              <a:xfrm>
                <a:off x="4413" y="2626"/>
                <a:ext cx="1" cy="10"/>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49" name="Line 102"/>
              <p:cNvSpPr>
                <a:spLocks noChangeShapeType="1"/>
              </p:cNvSpPr>
              <p:nvPr/>
            </p:nvSpPr>
            <p:spPr bwMode="auto">
              <a:xfrm>
                <a:off x="4413" y="2636"/>
                <a:ext cx="1" cy="22"/>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50" name="Line 103"/>
              <p:cNvSpPr>
                <a:spLocks noChangeShapeType="1"/>
              </p:cNvSpPr>
              <p:nvPr/>
            </p:nvSpPr>
            <p:spPr bwMode="auto">
              <a:xfrm>
                <a:off x="4413" y="2658"/>
                <a:ext cx="11" cy="2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51" name="Line 104"/>
              <p:cNvSpPr>
                <a:spLocks noChangeShapeType="1"/>
              </p:cNvSpPr>
              <p:nvPr/>
            </p:nvSpPr>
            <p:spPr bwMode="auto">
              <a:xfrm>
                <a:off x="4424" y="2679"/>
                <a:ext cx="1" cy="2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52" name="Line 105"/>
              <p:cNvSpPr>
                <a:spLocks noChangeShapeType="1"/>
              </p:cNvSpPr>
              <p:nvPr/>
            </p:nvSpPr>
            <p:spPr bwMode="auto">
              <a:xfrm>
                <a:off x="4424" y="2700"/>
                <a:ext cx="10" cy="2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53" name="Line 106"/>
              <p:cNvSpPr>
                <a:spLocks noChangeShapeType="1"/>
              </p:cNvSpPr>
              <p:nvPr/>
            </p:nvSpPr>
            <p:spPr bwMode="auto">
              <a:xfrm>
                <a:off x="4456" y="2774"/>
                <a:ext cx="1" cy="1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54" name="Line 107"/>
              <p:cNvSpPr>
                <a:spLocks noChangeShapeType="1"/>
              </p:cNvSpPr>
              <p:nvPr/>
            </p:nvSpPr>
            <p:spPr bwMode="auto">
              <a:xfrm>
                <a:off x="4456" y="2785"/>
                <a:ext cx="10" cy="2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55" name="Line 108"/>
              <p:cNvSpPr>
                <a:spLocks noChangeShapeType="1"/>
              </p:cNvSpPr>
              <p:nvPr/>
            </p:nvSpPr>
            <p:spPr bwMode="auto">
              <a:xfrm>
                <a:off x="4466" y="2806"/>
                <a:ext cx="1" cy="1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56" name="Line 109"/>
              <p:cNvSpPr>
                <a:spLocks noChangeShapeType="1"/>
              </p:cNvSpPr>
              <p:nvPr/>
            </p:nvSpPr>
            <p:spPr bwMode="auto">
              <a:xfrm>
                <a:off x="4466" y="2817"/>
                <a:ext cx="11" cy="2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57" name="Line 110"/>
              <p:cNvSpPr>
                <a:spLocks noChangeShapeType="1"/>
              </p:cNvSpPr>
              <p:nvPr/>
            </p:nvSpPr>
            <p:spPr bwMode="auto">
              <a:xfrm>
                <a:off x="4477" y="2838"/>
                <a:ext cx="1" cy="10"/>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58" name="Line 111"/>
              <p:cNvSpPr>
                <a:spLocks noChangeShapeType="1"/>
              </p:cNvSpPr>
              <p:nvPr/>
            </p:nvSpPr>
            <p:spPr bwMode="auto">
              <a:xfrm>
                <a:off x="4477" y="2848"/>
                <a:ext cx="10" cy="22"/>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59" name="Line 112"/>
              <p:cNvSpPr>
                <a:spLocks noChangeShapeType="1"/>
              </p:cNvSpPr>
              <p:nvPr/>
            </p:nvSpPr>
            <p:spPr bwMode="auto">
              <a:xfrm>
                <a:off x="4509" y="2923"/>
                <a:ext cx="1" cy="10"/>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60" name="Line 113"/>
              <p:cNvSpPr>
                <a:spLocks noChangeShapeType="1"/>
              </p:cNvSpPr>
              <p:nvPr/>
            </p:nvSpPr>
            <p:spPr bwMode="auto">
              <a:xfrm>
                <a:off x="4509" y="2933"/>
                <a:ext cx="10" cy="1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61" name="Line 114"/>
              <p:cNvSpPr>
                <a:spLocks noChangeShapeType="1"/>
              </p:cNvSpPr>
              <p:nvPr/>
            </p:nvSpPr>
            <p:spPr bwMode="auto">
              <a:xfrm>
                <a:off x="4519" y="2944"/>
                <a:ext cx="1" cy="10"/>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62" name="Line 115"/>
              <p:cNvSpPr>
                <a:spLocks noChangeShapeType="1"/>
              </p:cNvSpPr>
              <p:nvPr/>
            </p:nvSpPr>
            <p:spPr bwMode="auto">
              <a:xfrm>
                <a:off x="4519" y="2954"/>
                <a:ext cx="11" cy="1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63" name="Line 116"/>
              <p:cNvSpPr>
                <a:spLocks noChangeShapeType="1"/>
              </p:cNvSpPr>
              <p:nvPr/>
            </p:nvSpPr>
            <p:spPr bwMode="auto">
              <a:xfrm>
                <a:off x="4530" y="2965"/>
                <a:ext cx="1" cy="1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64" name="Line 117"/>
              <p:cNvSpPr>
                <a:spLocks noChangeShapeType="1"/>
              </p:cNvSpPr>
              <p:nvPr/>
            </p:nvSpPr>
            <p:spPr bwMode="auto">
              <a:xfrm>
                <a:off x="4530" y="2976"/>
                <a:ext cx="10" cy="10"/>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65" name="Line 118"/>
              <p:cNvSpPr>
                <a:spLocks noChangeShapeType="1"/>
              </p:cNvSpPr>
              <p:nvPr/>
            </p:nvSpPr>
            <p:spPr bwMode="auto">
              <a:xfrm>
                <a:off x="4540" y="2986"/>
                <a:ext cx="11" cy="1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66" name="Line 119"/>
              <p:cNvSpPr>
                <a:spLocks noChangeShapeType="1"/>
              </p:cNvSpPr>
              <p:nvPr/>
            </p:nvSpPr>
            <p:spPr bwMode="auto">
              <a:xfrm>
                <a:off x="4551" y="2997"/>
                <a:ext cx="1"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67" name="Line 120"/>
              <p:cNvSpPr>
                <a:spLocks noChangeShapeType="1"/>
              </p:cNvSpPr>
              <p:nvPr/>
            </p:nvSpPr>
            <p:spPr bwMode="auto">
              <a:xfrm>
                <a:off x="4583" y="3050"/>
                <a:ext cx="1"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68" name="Line 121"/>
              <p:cNvSpPr>
                <a:spLocks noChangeShapeType="1"/>
              </p:cNvSpPr>
              <p:nvPr/>
            </p:nvSpPr>
            <p:spPr bwMode="auto">
              <a:xfrm>
                <a:off x="4583" y="3050"/>
                <a:ext cx="1" cy="10"/>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69" name="Line 122"/>
              <p:cNvSpPr>
                <a:spLocks noChangeShapeType="1"/>
              </p:cNvSpPr>
              <p:nvPr/>
            </p:nvSpPr>
            <p:spPr bwMode="auto">
              <a:xfrm>
                <a:off x="4583" y="3060"/>
                <a:ext cx="10" cy="1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70" name="Line 123"/>
              <p:cNvSpPr>
                <a:spLocks noChangeShapeType="1"/>
              </p:cNvSpPr>
              <p:nvPr/>
            </p:nvSpPr>
            <p:spPr bwMode="auto">
              <a:xfrm>
                <a:off x="4667" y="3166"/>
                <a:ext cx="1" cy="1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016" name="Line 124"/>
            <p:cNvSpPr>
              <a:spLocks noChangeShapeType="1"/>
            </p:cNvSpPr>
            <p:nvPr/>
          </p:nvSpPr>
          <p:spPr bwMode="auto">
            <a:xfrm>
              <a:off x="4493" y="994"/>
              <a:ext cx="9" cy="72"/>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17" name="Line 125"/>
            <p:cNvSpPr>
              <a:spLocks noChangeShapeType="1"/>
            </p:cNvSpPr>
            <p:nvPr/>
          </p:nvSpPr>
          <p:spPr bwMode="auto">
            <a:xfrm>
              <a:off x="4502" y="1066"/>
              <a:ext cx="1" cy="43"/>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676" name="Freeform 212"/>
          <p:cNvSpPr>
            <a:spLocks/>
          </p:cNvSpPr>
          <p:nvPr/>
        </p:nvSpPr>
        <p:spPr bwMode="auto">
          <a:xfrm>
            <a:off x="4427955" y="2257240"/>
            <a:ext cx="138140" cy="153637"/>
          </a:xfrm>
          <a:custGeom>
            <a:avLst/>
            <a:gdLst>
              <a:gd name="T0" fmla="*/ 0 w 1376"/>
              <a:gd name="T1" fmla="*/ 0 h 1511"/>
              <a:gd name="T2" fmla="*/ 0 w 1376"/>
              <a:gd name="T3" fmla="*/ 0 h 1511"/>
              <a:gd name="T4" fmla="*/ 0 w 1376"/>
              <a:gd name="T5" fmla="*/ 0 h 1511"/>
              <a:gd name="T6" fmla="*/ 0 w 1376"/>
              <a:gd name="T7" fmla="*/ 0 h 1511"/>
              <a:gd name="T8" fmla="*/ 0 w 1376"/>
              <a:gd name="T9" fmla="*/ 0 h 1511"/>
              <a:gd name="T10" fmla="*/ 0 60000 65536"/>
              <a:gd name="T11" fmla="*/ 0 60000 65536"/>
              <a:gd name="T12" fmla="*/ 0 60000 65536"/>
              <a:gd name="T13" fmla="*/ 0 60000 65536"/>
              <a:gd name="T14" fmla="*/ 0 60000 65536"/>
              <a:gd name="T15" fmla="*/ 0 w 1376"/>
              <a:gd name="T16" fmla="*/ 0 h 1511"/>
              <a:gd name="T17" fmla="*/ 1376 w 1376"/>
              <a:gd name="T18" fmla="*/ 1511 h 1511"/>
            </a:gdLst>
            <a:ahLst/>
            <a:cxnLst>
              <a:cxn ang="T10">
                <a:pos x="T0" y="T1"/>
              </a:cxn>
              <a:cxn ang="T11">
                <a:pos x="T2" y="T3"/>
              </a:cxn>
              <a:cxn ang="T12">
                <a:pos x="T4" y="T5"/>
              </a:cxn>
              <a:cxn ang="T13">
                <a:pos x="T6" y="T7"/>
              </a:cxn>
              <a:cxn ang="T14">
                <a:pos x="T8" y="T9"/>
              </a:cxn>
            </a:cxnLst>
            <a:rect l="T15" t="T16" r="T17" b="T18"/>
            <a:pathLst>
              <a:path w="1376" h="1511">
                <a:moveTo>
                  <a:pt x="0" y="0"/>
                </a:moveTo>
                <a:lnTo>
                  <a:pt x="1376" y="0"/>
                </a:lnTo>
                <a:lnTo>
                  <a:pt x="0" y="0"/>
                </a:lnTo>
                <a:lnTo>
                  <a:pt x="688" y="1511"/>
                </a:lnTo>
                <a:lnTo>
                  <a:pt x="0" y="0"/>
                </a:lnTo>
              </a:path>
            </a:pathLst>
          </a:custGeom>
          <a:solidFill>
            <a:srgbClr val="FF0000"/>
          </a:solidFill>
          <a:ln w="0">
            <a:solidFill>
              <a:srgbClr val="FFFFFF"/>
            </a:solidFill>
            <a:prstDash val="solid"/>
            <a:round/>
            <a:headEnd/>
            <a:tailEnd/>
          </a:ln>
        </p:spPr>
        <p:txBody>
          <a:bodyPr/>
          <a:lstStyle/>
          <a:p>
            <a:endParaRPr lang="en-US"/>
          </a:p>
        </p:txBody>
      </p:sp>
      <p:sp>
        <p:nvSpPr>
          <p:cNvPr id="24780" name="Freeform 316"/>
          <p:cNvSpPr>
            <a:spLocks/>
          </p:cNvSpPr>
          <p:nvPr/>
        </p:nvSpPr>
        <p:spPr bwMode="auto">
          <a:xfrm>
            <a:off x="4442322" y="2488809"/>
            <a:ext cx="50836" cy="62345"/>
          </a:xfrm>
          <a:custGeom>
            <a:avLst/>
            <a:gdLst>
              <a:gd name="T0" fmla="*/ 0 w 502"/>
              <a:gd name="T1" fmla="*/ 0 h 623"/>
              <a:gd name="T2" fmla="*/ 0 w 502"/>
              <a:gd name="T3" fmla="*/ 0 h 623"/>
              <a:gd name="T4" fmla="*/ 0 w 502"/>
              <a:gd name="T5" fmla="*/ 0 h 623"/>
              <a:gd name="T6" fmla="*/ 0 w 502"/>
              <a:gd name="T7" fmla="*/ 0 h 623"/>
              <a:gd name="T8" fmla="*/ 0 60000 65536"/>
              <a:gd name="T9" fmla="*/ 0 60000 65536"/>
              <a:gd name="T10" fmla="*/ 0 60000 65536"/>
              <a:gd name="T11" fmla="*/ 0 60000 65536"/>
              <a:gd name="T12" fmla="*/ 0 w 502"/>
              <a:gd name="T13" fmla="*/ 0 h 623"/>
              <a:gd name="T14" fmla="*/ 502 w 502"/>
              <a:gd name="T15" fmla="*/ 623 h 623"/>
            </a:gdLst>
            <a:ahLst/>
            <a:cxnLst>
              <a:cxn ang="T8">
                <a:pos x="T0" y="T1"/>
              </a:cxn>
              <a:cxn ang="T9">
                <a:pos x="T2" y="T3"/>
              </a:cxn>
              <a:cxn ang="T10">
                <a:pos x="T4" y="T5"/>
              </a:cxn>
              <a:cxn ang="T11">
                <a:pos x="T6" y="T7"/>
              </a:cxn>
            </a:cxnLst>
            <a:rect l="T12" t="T13" r="T14" b="T15"/>
            <a:pathLst>
              <a:path w="502" h="623">
                <a:moveTo>
                  <a:pt x="213" y="0"/>
                </a:moveTo>
                <a:lnTo>
                  <a:pt x="0" y="99"/>
                </a:lnTo>
                <a:lnTo>
                  <a:pt x="502" y="623"/>
                </a:lnTo>
                <a:lnTo>
                  <a:pt x="213"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1" name="Freeform 317"/>
          <p:cNvSpPr>
            <a:spLocks/>
          </p:cNvSpPr>
          <p:nvPr/>
        </p:nvSpPr>
        <p:spPr bwMode="auto">
          <a:xfrm>
            <a:off x="4442322" y="2498829"/>
            <a:ext cx="50836" cy="62345"/>
          </a:xfrm>
          <a:custGeom>
            <a:avLst/>
            <a:gdLst>
              <a:gd name="T0" fmla="*/ 0 w 502"/>
              <a:gd name="T1" fmla="*/ 0 h 617"/>
              <a:gd name="T2" fmla="*/ 0 w 502"/>
              <a:gd name="T3" fmla="*/ 0 h 617"/>
              <a:gd name="T4" fmla="*/ 0 w 502"/>
              <a:gd name="T5" fmla="*/ 0 h 617"/>
              <a:gd name="T6" fmla="*/ 0 w 502"/>
              <a:gd name="T7" fmla="*/ 0 h 617"/>
              <a:gd name="T8" fmla="*/ 0 60000 65536"/>
              <a:gd name="T9" fmla="*/ 0 60000 65536"/>
              <a:gd name="T10" fmla="*/ 0 60000 65536"/>
              <a:gd name="T11" fmla="*/ 0 60000 65536"/>
              <a:gd name="T12" fmla="*/ 0 w 502"/>
              <a:gd name="T13" fmla="*/ 0 h 617"/>
              <a:gd name="T14" fmla="*/ 502 w 502"/>
              <a:gd name="T15" fmla="*/ 617 h 617"/>
            </a:gdLst>
            <a:ahLst/>
            <a:cxnLst>
              <a:cxn ang="T8">
                <a:pos x="T0" y="T1"/>
              </a:cxn>
              <a:cxn ang="T9">
                <a:pos x="T2" y="T3"/>
              </a:cxn>
              <a:cxn ang="T10">
                <a:pos x="T4" y="T5"/>
              </a:cxn>
              <a:cxn ang="T11">
                <a:pos x="T6" y="T7"/>
              </a:cxn>
            </a:cxnLst>
            <a:rect l="T12" t="T13" r="T14" b="T15"/>
            <a:pathLst>
              <a:path w="502" h="617">
                <a:moveTo>
                  <a:pt x="0" y="0"/>
                </a:moveTo>
                <a:lnTo>
                  <a:pt x="502" y="524"/>
                </a:lnTo>
                <a:lnTo>
                  <a:pt x="286" y="617"/>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2" name="Freeform 318"/>
          <p:cNvSpPr>
            <a:spLocks/>
          </p:cNvSpPr>
          <p:nvPr/>
        </p:nvSpPr>
        <p:spPr bwMode="auto">
          <a:xfrm>
            <a:off x="4442322" y="2488809"/>
            <a:ext cx="50836" cy="72365"/>
          </a:xfrm>
          <a:custGeom>
            <a:avLst/>
            <a:gdLst>
              <a:gd name="T0" fmla="*/ 0 w 502"/>
              <a:gd name="T1" fmla="*/ 0 h 716"/>
              <a:gd name="T2" fmla="*/ 0 w 502"/>
              <a:gd name="T3" fmla="*/ 0 h 716"/>
              <a:gd name="T4" fmla="*/ 0 w 502"/>
              <a:gd name="T5" fmla="*/ 0 h 716"/>
              <a:gd name="T6" fmla="*/ 0 w 502"/>
              <a:gd name="T7" fmla="*/ 0 h 716"/>
              <a:gd name="T8" fmla="*/ 0 w 502"/>
              <a:gd name="T9" fmla="*/ 0 h 716"/>
              <a:gd name="T10" fmla="*/ 0 60000 65536"/>
              <a:gd name="T11" fmla="*/ 0 60000 65536"/>
              <a:gd name="T12" fmla="*/ 0 60000 65536"/>
              <a:gd name="T13" fmla="*/ 0 60000 65536"/>
              <a:gd name="T14" fmla="*/ 0 60000 65536"/>
              <a:gd name="T15" fmla="*/ 0 w 502"/>
              <a:gd name="T16" fmla="*/ 0 h 716"/>
              <a:gd name="T17" fmla="*/ 502 w 502"/>
              <a:gd name="T18" fmla="*/ 716 h 716"/>
            </a:gdLst>
            <a:ahLst/>
            <a:cxnLst>
              <a:cxn ang="T10">
                <a:pos x="T0" y="T1"/>
              </a:cxn>
              <a:cxn ang="T11">
                <a:pos x="T2" y="T3"/>
              </a:cxn>
              <a:cxn ang="T12">
                <a:pos x="T4" y="T5"/>
              </a:cxn>
              <a:cxn ang="T13">
                <a:pos x="T6" y="T7"/>
              </a:cxn>
              <a:cxn ang="T14">
                <a:pos x="T8" y="T9"/>
              </a:cxn>
            </a:cxnLst>
            <a:rect l="T15" t="T16" r="T17" b="T18"/>
            <a:pathLst>
              <a:path w="502" h="716">
                <a:moveTo>
                  <a:pt x="213" y="0"/>
                </a:moveTo>
                <a:lnTo>
                  <a:pt x="0" y="99"/>
                </a:lnTo>
                <a:lnTo>
                  <a:pt x="286" y="716"/>
                </a:lnTo>
                <a:lnTo>
                  <a:pt x="502" y="623"/>
                </a:lnTo>
                <a:lnTo>
                  <a:pt x="213"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83" name="Freeform 319"/>
          <p:cNvSpPr>
            <a:spLocks/>
          </p:cNvSpPr>
          <p:nvPr/>
        </p:nvSpPr>
        <p:spPr bwMode="auto">
          <a:xfrm>
            <a:off x="4471055" y="2551154"/>
            <a:ext cx="45310" cy="59006"/>
          </a:xfrm>
          <a:custGeom>
            <a:avLst/>
            <a:gdLst>
              <a:gd name="T0" fmla="*/ 0 w 451"/>
              <a:gd name="T1" fmla="*/ 0 h 578"/>
              <a:gd name="T2" fmla="*/ 0 w 451"/>
              <a:gd name="T3" fmla="*/ 0 h 578"/>
              <a:gd name="T4" fmla="*/ 0 w 451"/>
              <a:gd name="T5" fmla="*/ 0 h 578"/>
              <a:gd name="T6" fmla="*/ 0 w 451"/>
              <a:gd name="T7" fmla="*/ 0 h 578"/>
              <a:gd name="T8" fmla="*/ 0 60000 65536"/>
              <a:gd name="T9" fmla="*/ 0 60000 65536"/>
              <a:gd name="T10" fmla="*/ 0 60000 65536"/>
              <a:gd name="T11" fmla="*/ 0 60000 65536"/>
              <a:gd name="T12" fmla="*/ 0 w 451"/>
              <a:gd name="T13" fmla="*/ 0 h 578"/>
              <a:gd name="T14" fmla="*/ 451 w 451"/>
              <a:gd name="T15" fmla="*/ 578 h 578"/>
            </a:gdLst>
            <a:ahLst/>
            <a:cxnLst>
              <a:cxn ang="T8">
                <a:pos x="T0" y="T1"/>
              </a:cxn>
              <a:cxn ang="T9">
                <a:pos x="T2" y="T3"/>
              </a:cxn>
              <a:cxn ang="T10">
                <a:pos x="T4" y="T5"/>
              </a:cxn>
              <a:cxn ang="T11">
                <a:pos x="T6" y="T7"/>
              </a:cxn>
            </a:cxnLst>
            <a:rect l="T12" t="T13" r="T14" b="T15"/>
            <a:pathLst>
              <a:path w="451" h="578">
                <a:moveTo>
                  <a:pt x="216" y="0"/>
                </a:moveTo>
                <a:lnTo>
                  <a:pt x="0" y="93"/>
                </a:lnTo>
                <a:lnTo>
                  <a:pt x="451" y="578"/>
                </a:lnTo>
                <a:lnTo>
                  <a:pt x="21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4" name="Freeform 320"/>
          <p:cNvSpPr>
            <a:spLocks/>
          </p:cNvSpPr>
          <p:nvPr/>
        </p:nvSpPr>
        <p:spPr bwMode="auto">
          <a:xfrm>
            <a:off x="4471055" y="2561174"/>
            <a:ext cx="45310" cy="56779"/>
          </a:xfrm>
          <a:custGeom>
            <a:avLst/>
            <a:gdLst>
              <a:gd name="T0" fmla="*/ 0 w 451"/>
              <a:gd name="T1" fmla="*/ 0 h 567"/>
              <a:gd name="T2" fmla="*/ 0 w 451"/>
              <a:gd name="T3" fmla="*/ 0 h 567"/>
              <a:gd name="T4" fmla="*/ 0 w 451"/>
              <a:gd name="T5" fmla="*/ 0 h 567"/>
              <a:gd name="T6" fmla="*/ 0 w 451"/>
              <a:gd name="T7" fmla="*/ 0 h 567"/>
              <a:gd name="T8" fmla="*/ 0 60000 65536"/>
              <a:gd name="T9" fmla="*/ 0 60000 65536"/>
              <a:gd name="T10" fmla="*/ 0 60000 65536"/>
              <a:gd name="T11" fmla="*/ 0 60000 65536"/>
              <a:gd name="T12" fmla="*/ 0 w 451"/>
              <a:gd name="T13" fmla="*/ 0 h 567"/>
              <a:gd name="T14" fmla="*/ 451 w 451"/>
              <a:gd name="T15" fmla="*/ 567 h 567"/>
            </a:gdLst>
            <a:ahLst/>
            <a:cxnLst>
              <a:cxn ang="T8">
                <a:pos x="T0" y="T1"/>
              </a:cxn>
              <a:cxn ang="T9">
                <a:pos x="T2" y="T3"/>
              </a:cxn>
              <a:cxn ang="T10">
                <a:pos x="T4" y="T5"/>
              </a:cxn>
              <a:cxn ang="T11">
                <a:pos x="T6" y="T7"/>
              </a:cxn>
            </a:cxnLst>
            <a:rect l="T12" t="T13" r="T14" b="T15"/>
            <a:pathLst>
              <a:path w="451" h="567">
                <a:moveTo>
                  <a:pt x="0" y="0"/>
                </a:moveTo>
                <a:lnTo>
                  <a:pt x="451" y="485"/>
                </a:lnTo>
                <a:lnTo>
                  <a:pt x="230" y="567"/>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5" name="Freeform 321"/>
          <p:cNvSpPr>
            <a:spLocks/>
          </p:cNvSpPr>
          <p:nvPr/>
        </p:nvSpPr>
        <p:spPr bwMode="auto">
          <a:xfrm>
            <a:off x="4471055" y="2551154"/>
            <a:ext cx="45310" cy="66799"/>
          </a:xfrm>
          <a:custGeom>
            <a:avLst/>
            <a:gdLst>
              <a:gd name="T0" fmla="*/ 0 w 451"/>
              <a:gd name="T1" fmla="*/ 0 h 660"/>
              <a:gd name="T2" fmla="*/ 0 w 451"/>
              <a:gd name="T3" fmla="*/ 0 h 660"/>
              <a:gd name="T4" fmla="*/ 0 w 451"/>
              <a:gd name="T5" fmla="*/ 0 h 660"/>
              <a:gd name="T6" fmla="*/ 0 w 451"/>
              <a:gd name="T7" fmla="*/ 0 h 660"/>
              <a:gd name="T8" fmla="*/ 0 w 451"/>
              <a:gd name="T9" fmla="*/ 0 h 660"/>
              <a:gd name="T10" fmla="*/ 0 60000 65536"/>
              <a:gd name="T11" fmla="*/ 0 60000 65536"/>
              <a:gd name="T12" fmla="*/ 0 60000 65536"/>
              <a:gd name="T13" fmla="*/ 0 60000 65536"/>
              <a:gd name="T14" fmla="*/ 0 60000 65536"/>
              <a:gd name="T15" fmla="*/ 0 w 451"/>
              <a:gd name="T16" fmla="*/ 0 h 660"/>
              <a:gd name="T17" fmla="*/ 451 w 451"/>
              <a:gd name="T18" fmla="*/ 660 h 660"/>
            </a:gdLst>
            <a:ahLst/>
            <a:cxnLst>
              <a:cxn ang="T10">
                <a:pos x="T0" y="T1"/>
              </a:cxn>
              <a:cxn ang="T11">
                <a:pos x="T2" y="T3"/>
              </a:cxn>
              <a:cxn ang="T12">
                <a:pos x="T4" y="T5"/>
              </a:cxn>
              <a:cxn ang="T13">
                <a:pos x="T6" y="T7"/>
              </a:cxn>
              <a:cxn ang="T14">
                <a:pos x="T8" y="T9"/>
              </a:cxn>
            </a:cxnLst>
            <a:rect l="T15" t="T16" r="T17" b="T18"/>
            <a:pathLst>
              <a:path w="451" h="660">
                <a:moveTo>
                  <a:pt x="216" y="0"/>
                </a:moveTo>
                <a:lnTo>
                  <a:pt x="0" y="93"/>
                </a:lnTo>
                <a:lnTo>
                  <a:pt x="230" y="660"/>
                </a:lnTo>
                <a:lnTo>
                  <a:pt x="451" y="578"/>
                </a:lnTo>
                <a:lnTo>
                  <a:pt x="216"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86" name="Freeform 322"/>
          <p:cNvSpPr>
            <a:spLocks/>
          </p:cNvSpPr>
          <p:nvPr/>
        </p:nvSpPr>
        <p:spPr bwMode="auto">
          <a:xfrm>
            <a:off x="4494262" y="2610160"/>
            <a:ext cx="40890" cy="53439"/>
          </a:xfrm>
          <a:custGeom>
            <a:avLst/>
            <a:gdLst>
              <a:gd name="T0" fmla="*/ 0 w 400"/>
              <a:gd name="T1" fmla="*/ 0 h 533"/>
              <a:gd name="T2" fmla="*/ 0 w 400"/>
              <a:gd name="T3" fmla="*/ 0 h 533"/>
              <a:gd name="T4" fmla="*/ 0 w 400"/>
              <a:gd name="T5" fmla="*/ 0 h 533"/>
              <a:gd name="T6" fmla="*/ 0 w 400"/>
              <a:gd name="T7" fmla="*/ 0 h 533"/>
              <a:gd name="T8" fmla="*/ 0 60000 65536"/>
              <a:gd name="T9" fmla="*/ 0 60000 65536"/>
              <a:gd name="T10" fmla="*/ 0 60000 65536"/>
              <a:gd name="T11" fmla="*/ 0 60000 65536"/>
              <a:gd name="T12" fmla="*/ 0 w 400"/>
              <a:gd name="T13" fmla="*/ 0 h 533"/>
              <a:gd name="T14" fmla="*/ 400 w 400"/>
              <a:gd name="T15" fmla="*/ 533 h 533"/>
            </a:gdLst>
            <a:ahLst/>
            <a:cxnLst>
              <a:cxn ang="T8">
                <a:pos x="T0" y="T1"/>
              </a:cxn>
              <a:cxn ang="T9">
                <a:pos x="T2" y="T3"/>
              </a:cxn>
              <a:cxn ang="T10">
                <a:pos x="T4" y="T5"/>
              </a:cxn>
              <a:cxn ang="T11">
                <a:pos x="T6" y="T7"/>
              </a:cxn>
            </a:cxnLst>
            <a:rect l="T12" t="T13" r="T14" b="T15"/>
            <a:pathLst>
              <a:path w="400" h="533">
                <a:moveTo>
                  <a:pt x="221" y="0"/>
                </a:moveTo>
                <a:lnTo>
                  <a:pt x="0" y="82"/>
                </a:lnTo>
                <a:lnTo>
                  <a:pt x="400" y="533"/>
                </a:lnTo>
                <a:lnTo>
                  <a:pt x="22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7" name="Freeform 323"/>
          <p:cNvSpPr>
            <a:spLocks/>
          </p:cNvSpPr>
          <p:nvPr/>
        </p:nvSpPr>
        <p:spPr bwMode="auto">
          <a:xfrm>
            <a:off x="4494262" y="2617953"/>
            <a:ext cx="40890" cy="52326"/>
          </a:xfrm>
          <a:custGeom>
            <a:avLst/>
            <a:gdLst>
              <a:gd name="T0" fmla="*/ 0 w 400"/>
              <a:gd name="T1" fmla="*/ 0 h 518"/>
              <a:gd name="T2" fmla="*/ 0 w 400"/>
              <a:gd name="T3" fmla="*/ 0 h 518"/>
              <a:gd name="T4" fmla="*/ 0 w 400"/>
              <a:gd name="T5" fmla="*/ 0 h 518"/>
              <a:gd name="T6" fmla="*/ 0 w 400"/>
              <a:gd name="T7" fmla="*/ 0 h 518"/>
              <a:gd name="T8" fmla="*/ 0 60000 65536"/>
              <a:gd name="T9" fmla="*/ 0 60000 65536"/>
              <a:gd name="T10" fmla="*/ 0 60000 65536"/>
              <a:gd name="T11" fmla="*/ 0 60000 65536"/>
              <a:gd name="T12" fmla="*/ 0 w 400"/>
              <a:gd name="T13" fmla="*/ 0 h 518"/>
              <a:gd name="T14" fmla="*/ 400 w 400"/>
              <a:gd name="T15" fmla="*/ 518 h 518"/>
            </a:gdLst>
            <a:ahLst/>
            <a:cxnLst>
              <a:cxn ang="T8">
                <a:pos x="T0" y="T1"/>
              </a:cxn>
              <a:cxn ang="T9">
                <a:pos x="T2" y="T3"/>
              </a:cxn>
              <a:cxn ang="T10">
                <a:pos x="T4" y="T5"/>
              </a:cxn>
              <a:cxn ang="T11">
                <a:pos x="T6" y="T7"/>
              </a:cxn>
            </a:cxnLst>
            <a:rect l="T12" t="T13" r="T14" b="T15"/>
            <a:pathLst>
              <a:path w="400" h="518">
                <a:moveTo>
                  <a:pt x="0" y="0"/>
                </a:moveTo>
                <a:lnTo>
                  <a:pt x="400" y="451"/>
                </a:lnTo>
                <a:lnTo>
                  <a:pt x="175" y="518"/>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8" name="Freeform 324"/>
          <p:cNvSpPr>
            <a:spLocks/>
          </p:cNvSpPr>
          <p:nvPr/>
        </p:nvSpPr>
        <p:spPr bwMode="auto">
          <a:xfrm>
            <a:off x="4494262" y="2610160"/>
            <a:ext cx="40890" cy="60119"/>
          </a:xfrm>
          <a:custGeom>
            <a:avLst/>
            <a:gdLst>
              <a:gd name="T0" fmla="*/ 0 w 400"/>
              <a:gd name="T1" fmla="*/ 0 h 600"/>
              <a:gd name="T2" fmla="*/ 0 w 400"/>
              <a:gd name="T3" fmla="*/ 0 h 600"/>
              <a:gd name="T4" fmla="*/ 0 w 400"/>
              <a:gd name="T5" fmla="*/ 0 h 600"/>
              <a:gd name="T6" fmla="*/ 0 w 400"/>
              <a:gd name="T7" fmla="*/ 0 h 600"/>
              <a:gd name="T8" fmla="*/ 0 w 400"/>
              <a:gd name="T9" fmla="*/ 0 h 600"/>
              <a:gd name="T10" fmla="*/ 0 60000 65536"/>
              <a:gd name="T11" fmla="*/ 0 60000 65536"/>
              <a:gd name="T12" fmla="*/ 0 60000 65536"/>
              <a:gd name="T13" fmla="*/ 0 60000 65536"/>
              <a:gd name="T14" fmla="*/ 0 60000 65536"/>
              <a:gd name="T15" fmla="*/ 0 w 400"/>
              <a:gd name="T16" fmla="*/ 0 h 600"/>
              <a:gd name="T17" fmla="*/ 400 w 400"/>
              <a:gd name="T18" fmla="*/ 600 h 600"/>
            </a:gdLst>
            <a:ahLst/>
            <a:cxnLst>
              <a:cxn ang="T10">
                <a:pos x="T0" y="T1"/>
              </a:cxn>
              <a:cxn ang="T11">
                <a:pos x="T2" y="T3"/>
              </a:cxn>
              <a:cxn ang="T12">
                <a:pos x="T4" y="T5"/>
              </a:cxn>
              <a:cxn ang="T13">
                <a:pos x="T6" y="T7"/>
              </a:cxn>
              <a:cxn ang="T14">
                <a:pos x="T8" y="T9"/>
              </a:cxn>
            </a:cxnLst>
            <a:rect l="T15" t="T16" r="T17" b="T18"/>
            <a:pathLst>
              <a:path w="400" h="600">
                <a:moveTo>
                  <a:pt x="221" y="0"/>
                </a:moveTo>
                <a:lnTo>
                  <a:pt x="0" y="82"/>
                </a:lnTo>
                <a:lnTo>
                  <a:pt x="175" y="600"/>
                </a:lnTo>
                <a:lnTo>
                  <a:pt x="400" y="533"/>
                </a:lnTo>
                <a:lnTo>
                  <a:pt x="221"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89" name="Freeform 325"/>
          <p:cNvSpPr>
            <a:spLocks/>
          </p:cNvSpPr>
          <p:nvPr/>
        </p:nvSpPr>
        <p:spPr bwMode="auto">
          <a:xfrm>
            <a:off x="4511944" y="2663599"/>
            <a:ext cx="35364" cy="48986"/>
          </a:xfrm>
          <a:custGeom>
            <a:avLst/>
            <a:gdLst>
              <a:gd name="T0" fmla="*/ 0 w 349"/>
              <a:gd name="T1" fmla="*/ 0 h 487"/>
              <a:gd name="T2" fmla="*/ 0 w 349"/>
              <a:gd name="T3" fmla="*/ 0 h 487"/>
              <a:gd name="T4" fmla="*/ 0 w 349"/>
              <a:gd name="T5" fmla="*/ 0 h 487"/>
              <a:gd name="T6" fmla="*/ 0 w 349"/>
              <a:gd name="T7" fmla="*/ 0 h 487"/>
              <a:gd name="T8" fmla="*/ 0 60000 65536"/>
              <a:gd name="T9" fmla="*/ 0 60000 65536"/>
              <a:gd name="T10" fmla="*/ 0 60000 65536"/>
              <a:gd name="T11" fmla="*/ 0 60000 65536"/>
              <a:gd name="T12" fmla="*/ 0 w 349"/>
              <a:gd name="T13" fmla="*/ 0 h 487"/>
              <a:gd name="T14" fmla="*/ 349 w 349"/>
              <a:gd name="T15" fmla="*/ 487 h 487"/>
            </a:gdLst>
            <a:ahLst/>
            <a:cxnLst>
              <a:cxn ang="T8">
                <a:pos x="T0" y="T1"/>
              </a:cxn>
              <a:cxn ang="T9">
                <a:pos x="T2" y="T3"/>
              </a:cxn>
              <a:cxn ang="T10">
                <a:pos x="T4" y="T5"/>
              </a:cxn>
              <a:cxn ang="T11">
                <a:pos x="T6" y="T7"/>
              </a:cxn>
            </a:cxnLst>
            <a:rect l="T12" t="T13" r="T14" b="T15"/>
            <a:pathLst>
              <a:path w="349" h="487">
                <a:moveTo>
                  <a:pt x="225" y="0"/>
                </a:moveTo>
                <a:lnTo>
                  <a:pt x="0" y="67"/>
                </a:lnTo>
                <a:lnTo>
                  <a:pt x="349" y="487"/>
                </a:lnTo>
                <a:lnTo>
                  <a:pt x="225"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0" name="Freeform 326"/>
          <p:cNvSpPr>
            <a:spLocks/>
          </p:cNvSpPr>
          <p:nvPr/>
        </p:nvSpPr>
        <p:spPr bwMode="auto">
          <a:xfrm>
            <a:off x="4511944" y="2670279"/>
            <a:ext cx="35364" cy="47872"/>
          </a:xfrm>
          <a:custGeom>
            <a:avLst/>
            <a:gdLst>
              <a:gd name="T0" fmla="*/ 0 w 349"/>
              <a:gd name="T1" fmla="*/ 0 h 467"/>
              <a:gd name="T2" fmla="*/ 0 w 349"/>
              <a:gd name="T3" fmla="*/ 0 h 467"/>
              <a:gd name="T4" fmla="*/ 0 w 349"/>
              <a:gd name="T5" fmla="*/ 0 h 467"/>
              <a:gd name="T6" fmla="*/ 0 w 349"/>
              <a:gd name="T7" fmla="*/ 0 h 467"/>
              <a:gd name="T8" fmla="*/ 0 60000 65536"/>
              <a:gd name="T9" fmla="*/ 0 60000 65536"/>
              <a:gd name="T10" fmla="*/ 0 60000 65536"/>
              <a:gd name="T11" fmla="*/ 0 60000 65536"/>
              <a:gd name="T12" fmla="*/ 0 w 349"/>
              <a:gd name="T13" fmla="*/ 0 h 467"/>
              <a:gd name="T14" fmla="*/ 349 w 349"/>
              <a:gd name="T15" fmla="*/ 467 h 467"/>
            </a:gdLst>
            <a:ahLst/>
            <a:cxnLst>
              <a:cxn ang="T8">
                <a:pos x="T0" y="T1"/>
              </a:cxn>
              <a:cxn ang="T9">
                <a:pos x="T2" y="T3"/>
              </a:cxn>
              <a:cxn ang="T10">
                <a:pos x="T4" y="T5"/>
              </a:cxn>
              <a:cxn ang="T11">
                <a:pos x="T6" y="T7"/>
              </a:cxn>
            </a:cxnLst>
            <a:rect l="T12" t="T13" r="T14" b="T15"/>
            <a:pathLst>
              <a:path w="349" h="467">
                <a:moveTo>
                  <a:pt x="0" y="0"/>
                </a:moveTo>
                <a:lnTo>
                  <a:pt x="349" y="420"/>
                </a:lnTo>
                <a:lnTo>
                  <a:pt x="118" y="467"/>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4791" name="Group 327"/>
          <p:cNvGrpSpPr>
            <a:grpSpLocks/>
          </p:cNvGrpSpPr>
          <p:nvPr/>
        </p:nvGrpSpPr>
        <p:grpSpPr bwMode="auto">
          <a:xfrm>
            <a:off x="4388171" y="2663599"/>
            <a:ext cx="177925" cy="1953862"/>
            <a:chOff x="1614" y="1633"/>
            <a:chExt cx="161" cy="1755"/>
          </a:xfrm>
        </p:grpSpPr>
        <p:sp>
          <p:nvSpPr>
            <p:cNvPr id="24815" name="Freeform 328"/>
            <p:cNvSpPr>
              <a:spLocks/>
            </p:cNvSpPr>
            <p:nvPr/>
          </p:nvSpPr>
          <p:spPr bwMode="auto">
            <a:xfrm>
              <a:off x="1726" y="1633"/>
              <a:ext cx="32" cy="49"/>
            </a:xfrm>
            <a:custGeom>
              <a:avLst/>
              <a:gdLst>
                <a:gd name="T0" fmla="*/ 0 w 349"/>
                <a:gd name="T1" fmla="*/ 0 h 534"/>
                <a:gd name="T2" fmla="*/ 0 w 349"/>
                <a:gd name="T3" fmla="*/ 0 h 534"/>
                <a:gd name="T4" fmla="*/ 0 w 349"/>
                <a:gd name="T5" fmla="*/ 0 h 534"/>
                <a:gd name="T6" fmla="*/ 0 w 349"/>
                <a:gd name="T7" fmla="*/ 0 h 534"/>
                <a:gd name="T8" fmla="*/ 0 w 349"/>
                <a:gd name="T9" fmla="*/ 0 h 534"/>
                <a:gd name="T10" fmla="*/ 0 60000 65536"/>
                <a:gd name="T11" fmla="*/ 0 60000 65536"/>
                <a:gd name="T12" fmla="*/ 0 60000 65536"/>
                <a:gd name="T13" fmla="*/ 0 60000 65536"/>
                <a:gd name="T14" fmla="*/ 0 60000 65536"/>
                <a:gd name="T15" fmla="*/ 0 w 349"/>
                <a:gd name="T16" fmla="*/ 0 h 534"/>
                <a:gd name="T17" fmla="*/ 349 w 349"/>
                <a:gd name="T18" fmla="*/ 534 h 534"/>
              </a:gdLst>
              <a:ahLst/>
              <a:cxnLst>
                <a:cxn ang="T10">
                  <a:pos x="T0" y="T1"/>
                </a:cxn>
                <a:cxn ang="T11">
                  <a:pos x="T2" y="T3"/>
                </a:cxn>
                <a:cxn ang="T12">
                  <a:pos x="T4" y="T5"/>
                </a:cxn>
                <a:cxn ang="T13">
                  <a:pos x="T6" y="T7"/>
                </a:cxn>
                <a:cxn ang="T14">
                  <a:pos x="T8" y="T9"/>
                </a:cxn>
              </a:cxnLst>
              <a:rect l="T15" t="T16" r="T17" b="T18"/>
              <a:pathLst>
                <a:path w="349" h="534">
                  <a:moveTo>
                    <a:pt x="225" y="0"/>
                  </a:moveTo>
                  <a:lnTo>
                    <a:pt x="0" y="67"/>
                  </a:lnTo>
                  <a:lnTo>
                    <a:pt x="118" y="534"/>
                  </a:lnTo>
                  <a:lnTo>
                    <a:pt x="349" y="487"/>
                  </a:lnTo>
                  <a:lnTo>
                    <a:pt x="225"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16" name="Freeform 329"/>
            <p:cNvSpPr>
              <a:spLocks/>
            </p:cNvSpPr>
            <p:nvPr/>
          </p:nvSpPr>
          <p:spPr bwMode="auto">
            <a:xfrm>
              <a:off x="1737" y="1677"/>
              <a:ext cx="27" cy="41"/>
            </a:xfrm>
            <a:custGeom>
              <a:avLst/>
              <a:gdLst>
                <a:gd name="T0" fmla="*/ 0 w 299"/>
                <a:gd name="T1" fmla="*/ 0 h 442"/>
                <a:gd name="T2" fmla="*/ 0 w 299"/>
                <a:gd name="T3" fmla="*/ 0 h 442"/>
                <a:gd name="T4" fmla="*/ 0 w 299"/>
                <a:gd name="T5" fmla="*/ 0 h 442"/>
                <a:gd name="T6" fmla="*/ 0 w 299"/>
                <a:gd name="T7" fmla="*/ 0 h 442"/>
                <a:gd name="T8" fmla="*/ 0 60000 65536"/>
                <a:gd name="T9" fmla="*/ 0 60000 65536"/>
                <a:gd name="T10" fmla="*/ 0 60000 65536"/>
                <a:gd name="T11" fmla="*/ 0 60000 65536"/>
                <a:gd name="T12" fmla="*/ 0 w 299"/>
                <a:gd name="T13" fmla="*/ 0 h 442"/>
                <a:gd name="T14" fmla="*/ 299 w 299"/>
                <a:gd name="T15" fmla="*/ 442 h 442"/>
              </a:gdLst>
              <a:ahLst/>
              <a:cxnLst>
                <a:cxn ang="T8">
                  <a:pos x="T0" y="T1"/>
                </a:cxn>
                <a:cxn ang="T9">
                  <a:pos x="T2" y="T3"/>
                </a:cxn>
                <a:cxn ang="T10">
                  <a:pos x="T4" y="T5"/>
                </a:cxn>
                <a:cxn ang="T11">
                  <a:pos x="T6" y="T7"/>
                </a:cxn>
              </a:cxnLst>
              <a:rect l="T12" t="T13" r="T14" b="T15"/>
              <a:pathLst>
                <a:path w="299" h="442">
                  <a:moveTo>
                    <a:pt x="231" y="0"/>
                  </a:moveTo>
                  <a:lnTo>
                    <a:pt x="0" y="47"/>
                  </a:lnTo>
                  <a:lnTo>
                    <a:pt x="299" y="442"/>
                  </a:lnTo>
                  <a:lnTo>
                    <a:pt x="23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7" name="Freeform 330"/>
            <p:cNvSpPr>
              <a:spLocks/>
            </p:cNvSpPr>
            <p:nvPr/>
          </p:nvSpPr>
          <p:spPr bwMode="auto">
            <a:xfrm>
              <a:off x="1737" y="1682"/>
              <a:ext cx="27" cy="38"/>
            </a:xfrm>
            <a:custGeom>
              <a:avLst/>
              <a:gdLst>
                <a:gd name="T0" fmla="*/ 0 w 299"/>
                <a:gd name="T1" fmla="*/ 0 h 417"/>
                <a:gd name="T2" fmla="*/ 0 w 299"/>
                <a:gd name="T3" fmla="*/ 0 h 417"/>
                <a:gd name="T4" fmla="*/ 0 w 299"/>
                <a:gd name="T5" fmla="*/ 0 h 417"/>
                <a:gd name="T6" fmla="*/ 0 w 299"/>
                <a:gd name="T7" fmla="*/ 0 h 417"/>
                <a:gd name="T8" fmla="*/ 0 60000 65536"/>
                <a:gd name="T9" fmla="*/ 0 60000 65536"/>
                <a:gd name="T10" fmla="*/ 0 60000 65536"/>
                <a:gd name="T11" fmla="*/ 0 60000 65536"/>
                <a:gd name="T12" fmla="*/ 0 w 299"/>
                <a:gd name="T13" fmla="*/ 0 h 417"/>
                <a:gd name="T14" fmla="*/ 299 w 299"/>
                <a:gd name="T15" fmla="*/ 417 h 417"/>
              </a:gdLst>
              <a:ahLst/>
              <a:cxnLst>
                <a:cxn ang="T8">
                  <a:pos x="T0" y="T1"/>
                </a:cxn>
                <a:cxn ang="T9">
                  <a:pos x="T2" y="T3"/>
                </a:cxn>
                <a:cxn ang="T10">
                  <a:pos x="T4" y="T5"/>
                </a:cxn>
                <a:cxn ang="T11">
                  <a:pos x="T6" y="T7"/>
                </a:cxn>
              </a:cxnLst>
              <a:rect l="T12" t="T13" r="T14" b="T15"/>
              <a:pathLst>
                <a:path w="299" h="417">
                  <a:moveTo>
                    <a:pt x="0" y="0"/>
                  </a:moveTo>
                  <a:lnTo>
                    <a:pt x="299" y="395"/>
                  </a:lnTo>
                  <a:lnTo>
                    <a:pt x="65" y="417"/>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8" name="Freeform 331"/>
            <p:cNvSpPr>
              <a:spLocks/>
            </p:cNvSpPr>
            <p:nvPr/>
          </p:nvSpPr>
          <p:spPr bwMode="auto">
            <a:xfrm>
              <a:off x="1737" y="1677"/>
              <a:ext cx="27" cy="43"/>
            </a:xfrm>
            <a:custGeom>
              <a:avLst/>
              <a:gdLst>
                <a:gd name="T0" fmla="*/ 0 w 299"/>
                <a:gd name="T1" fmla="*/ 0 h 464"/>
                <a:gd name="T2" fmla="*/ 0 w 299"/>
                <a:gd name="T3" fmla="*/ 0 h 464"/>
                <a:gd name="T4" fmla="*/ 0 w 299"/>
                <a:gd name="T5" fmla="*/ 0 h 464"/>
                <a:gd name="T6" fmla="*/ 0 w 299"/>
                <a:gd name="T7" fmla="*/ 0 h 464"/>
                <a:gd name="T8" fmla="*/ 0 w 299"/>
                <a:gd name="T9" fmla="*/ 0 h 464"/>
                <a:gd name="T10" fmla="*/ 0 60000 65536"/>
                <a:gd name="T11" fmla="*/ 0 60000 65536"/>
                <a:gd name="T12" fmla="*/ 0 60000 65536"/>
                <a:gd name="T13" fmla="*/ 0 60000 65536"/>
                <a:gd name="T14" fmla="*/ 0 60000 65536"/>
                <a:gd name="T15" fmla="*/ 0 w 299"/>
                <a:gd name="T16" fmla="*/ 0 h 464"/>
                <a:gd name="T17" fmla="*/ 299 w 299"/>
                <a:gd name="T18" fmla="*/ 464 h 464"/>
              </a:gdLst>
              <a:ahLst/>
              <a:cxnLst>
                <a:cxn ang="T10">
                  <a:pos x="T0" y="T1"/>
                </a:cxn>
                <a:cxn ang="T11">
                  <a:pos x="T2" y="T3"/>
                </a:cxn>
                <a:cxn ang="T12">
                  <a:pos x="T4" y="T5"/>
                </a:cxn>
                <a:cxn ang="T13">
                  <a:pos x="T6" y="T7"/>
                </a:cxn>
                <a:cxn ang="T14">
                  <a:pos x="T8" y="T9"/>
                </a:cxn>
              </a:cxnLst>
              <a:rect l="T15" t="T16" r="T17" b="T18"/>
              <a:pathLst>
                <a:path w="299" h="464">
                  <a:moveTo>
                    <a:pt x="231" y="0"/>
                  </a:moveTo>
                  <a:lnTo>
                    <a:pt x="0" y="47"/>
                  </a:lnTo>
                  <a:lnTo>
                    <a:pt x="65" y="464"/>
                  </a:lnTo>
                  <a:lnTo>
                    <a:pt x="299" y="442"/>
                  </a:lnTo>
                  <a:lnTo>
                    <a:pt x="231"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19" name="Freeform 332"/>
            <p:cNvSpPr>
              <a:spLocks/>
            </p:cNvSpPr>
            <p:nvPr/>
          </p:nvSpPr>
          <p:spPr bwMode="auto">
            <a:xfrm>
              <a:off x="1743" y="1718"/>
              <a:ext cx="22" cy="36"/>
            </a:xfrm>
            <a:custGeom>
              <a:avLst/>
              <a:gdLst>
                <a:gd name="T0" fmla="*/ 0 w 245"/>
                <a:gd name="T1" fmla="*/ 0 h 399"/>
                <a:gd name="T2" fmla="*/ 0 w 245"/>
                <a:gd name="T3" fmla="*/ 0 h 399"/>
                <a:gd name="T4" fmla="*/ 0 w 245"/>
                <a:gd name="T5" fmla="*/ 0 h 399"/>
                <a:gd name="T6" fmla="*/ 0 w 245"/>
                <a:gd name="T7" fmla="*/ 0 h 399"/>
                <a:gd name="T8" fmla="*/ 0 60000 65536"/>
                <a:gd name="T9" fmla="*/ 0 60000 65536"/>
                <a:gd name="T10" fmla="*/ 0 60000 65536"/>
                <a:gd name="T11" fmla="*/ 0 60000 65536"/>
                <a:gd name="T12" fmla="*/ 0 w 245"/>
                <a:gd name="T13" fmla="*/ 0 h 399"/>
                <a:gd name="T14" fmla="*/ 245 w 245"/>
                <a:gd name="T15" fmla="*/ 399 h 399"/>
              </a:gdLst>
              <a:ahLst/>
              <a:cxnLst>
                <a:cxn ang="T8">
                  <a:pos x="T0" y="T1"/>
                </a:cxn>
                <a:cxn ang="T9">
                  <a:pos x="T2" y="T3"/>
                </a:cxn>
                <a:cxn ang="T10">
                  <a:pos x="T4" y="T5"/>
                </a:cxn>
                <a:cxn ang="T11">
                  <a:pos x="T6" y="T7"/>
                </a:cxn>
              </a:cxnLst>
              <a:rect l="T12" t="T13" r="T14" b="T15"/>
              <a:pathLst>
                <a:path w="245" h="399">
                  <a:moveTo>
                    <a:pt x="234" y="0"/>
                  </a:moveTo>
                  <a:lnTo>
                    <a:pt x="0" y="22"/>
                  </a:lnTo>
                  <a:lnTo>
                    <a:pt x="245" y="399"/>
                  </a:lnTo>
                  <a:lnTo>
                    <a:pt x="23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0" name="Freeform 333"/>
            <p:cNvSpPr>
              <a:spLocks/>
            </p:cNvSpPr>
            <p:nvPr/>
          </p:nvSpPr>
          <p:spPr bwMode="auto">
            <a:xfrm>
              <a:off x="1743" y="1720"/>
              <a:ext cx="22" cy="34"/>
            </a:xfrm>
            <a:custGeom>
              <a:avLst/>
              <a:gdLst>
                <a:gd name="T0" fmla="*/ 0 w 245"/>
                <a:gd name="T1" fmla="*/ 0 h 377"/>
                <a:gd name="T2" fmla="*/ 0 w 245"/>
                <a:gd name="T3" fmla="*/ 0 h 377"/>
                <a:gd name="T4" fmla="*/ 0 w 245"/>
                <a:gd name="T5" fmla="*/ 0 h 377"/>
                <a:gd name="T6" fmla="*/ 0 w 245"/>
                <a:gd name="T7" fmla="*/ 0 h 377"/>
                <a:gd name="T8" fmla="*/ 0 60000 65536"/>
                <a:gd name="T9" fmla="*/ 0 60000 65536"/>
                <a:gd name="T10" fmla="*/ 0 60000 65536"/>
                <a:gd name="T11" fmla="*/ 0 60000 65536"/>
                <a:gd name="T12" fmla="*/ 0 w 245"/>
                <a:gd name="T13" fmla="*/ 0 h 377"/>
                <a:gd name="T14" fmla="*/ 245 w 245"/>
                <a:gd name="T15" fmla="*/ 377 h 377"/>
              </a:gdLst>
              <a:ahLst/>
              <a:cxnLst>
                <a:cxn ang="T8">
                  <a:pos x="T0" y="T1"/>
                </a:cxn>
                <a:cxn ang="T9">
                  <a:pos x="T2" y="T3"/>
                </a:cxn>
                <a:cxn ang="T10">
                  <a:pos x="T4" y="T5"/>
                </a:cxn>
                <a:cxn ang="T11">
                  <a:pos x="T6" y="T7"/>
                </a:cxn>
              </a:cxnLst>
              <a:rect l="T12" t="T13" r="T14" b="T15"/>
              <a:pathLst>
                <a:path w="245" h="377">
                  <a:moveTo>
                    <a:pt x="0" y="0"/>
                  </a:moveTo>
                  <a:lnTo>
                    <a:pt x="245" y="377"/>
                  </a:lnTo>
                  <a:lnTo>
                    <a:pt x="9" y="364"/>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1" name="Freeform 334"/>
            <p:cNvSpPr>
              <a:spLocks/>
            </p:cNvSpPr>
            <p:nvPr/>
          </p:nvSpPr>
          <p:spPr bwMode="auto">
            <a:xfrm>
              <a:off x="1743" y="1718"/>
              <a:ext cx="22" cy="36"/>
            </a:xfrm>
            <a:custGeom>
              <a:avLst/>
              <a:gdLst>
                <a:gd name="T0" fmla="*/ 0 w 245"/>
                <a:gd name="T1" fmla="*/ 0 h 399"/>
                <a:gd name="T2" fmla="*/ 0 w 245"/>
                <a:gd name="T3" fmla="*/ 0 h 399"/>
                <a:gd name="T4" fmla="*/ 0 w 245"/>
                <a:gd name="T5" fmla="*/ 0 h 399"/>
                <a:gd name="T6" fmla="*/ 0 w 245"/>
                <a:gd name="T7" fmla="*/ 0 h 399"/>
                <a:gd name="T8" fmla="*/ 0 w 245"/>
                <a:gd name="T9" fmla="*/ 0 h 399"/>
                <a:gd name="T10" fmla="*/ 0 60000 65536"/>
                <a:gd name="T11" fmla="*/ 0 60000 65536"/>
                <a:gd name="T12" fmla="*/ 0 60000 65536"/>
                <a:gd name="T13" fmla="*/ 0 60000 65536"/>
                <a:gd name="T14" fmla="*/ 0 60000 65536"/>
                <a:gd name="T15" fmla="*/ 0 w 245"/>
                <a:gd name="T16" fmla="*/ 0 h 399"/>
                <a:gd name="T17" fmla="*/ 245 w 245"/>
                <a:gd name="T18" fmla="*/ 399 h 399"/>
              </a:gdLst>
              <a:ahLst/>
              <a:cxnLst>
                <a:cxn ang="T10">
                  <a:pos x="T0" y="T1"/>
                </a:cxn>
                <a:cxn ang="T11">
                  <a:pos x="T2" y="T3"/>
                </a:cxn>
                <a:cxn ang="T12">
                  <a:pos x="T4" y="T5"/>
                </a:cxn>
                <a:cxn ang="T13">
                  <a:pos x="T6" y="T7"/>
                </a:cxn>
                <a:cxn ang="T14">
                  <a:pos x="T8" y="T9"/>
                </a:cxn>
              </a:cxnLst>
              <a:rect l="T15" t="T16" r="T17" b="T18"/>
              <a:pathLst>
                <a:path w="245" h="399">
                  <a:moveTo>
                    <a:pt x="234" y="0"/>
                  </a:moveTo>
                  <a:lnTo>
                    <a:pt x="0" y="22"/>
                  </a:lnTo>
                  <a:lnTo>
                    <a:pt x="9" y="386"/>
                  </a:lnTo>
                  <a:lnTo>
                    <a:pt x="245" y="399"/>
                  </a:lnTo>
                  <a:lnTo>
                    <a:pt x="234"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22" name="Freeform 335"/>
            <p:cNvSpPr>
              <a:spLocks/>
            </p:cNvSpPr>
            <p:nvPr/>
          </p:nvSpPr>
          <p:spPr bwMode="auto">
            <a:xfrm>
              <a:off x="1744" y="1753"/>
              <a:ext cx="21" cy="33"/>
            </a:xfrm>
            <a:custGeom>
              <a:avLst/>
              <a:gdLst>
                <a:gd name="T0" fmla="*/ 0 w 236"/>
                <a:gd name="T1" fmla="*/ 0 h 368"/>
                <a:gd name="T2" fmla="*/ 0 w 236"/>
                <a:gd name="T3" fmla="*/ 0 h 368"/>
                <a:gd name="T4" fmla="*/ 0 w 236"/>
                <a:gd name="T5" fmla="*/ 0 h 368"/>
                <a:gd name="T6" fmla="*/ 0 w 236"/>
                <a:gd name="T7" fmla="*/ 0 h 368"/>
                <a:gd name="T8" fmla="*/ 0 60000 65536"/>
                <a:gd name="T9" fmla="*/ 0 60000 65536"/>
                <a:gd name="T10" fmla="*/ 0 60000 65536"/>
                <a:gd name="T11" fmla="*/ 0 60000 65536"/>
                <a:gd name="T12" fmla="*/ 0 w 236"/>
                <a:gd name="T13" fmla="*/ 0 h 368"/>
                <a:gd name="T14" fmla="*/ 236 w 236"/>
                <a:gd name="T15" fmla="*/ 368 h 368"/>
              </a:gdLst>
              <a:ahLst/>
              <a:cxnLst>
                <a:cxn ang="T8">
                  <a:pos x="T0" y="T1"/>
                </a:cxn>
                <a:cxn ang="T9">
                  <a:pos x="T2" y="T3"/>
                </a:cxn>
                <a:cxn ang="T10">
                  <a:pos x="T4" y="T5"/>
                </a:cxn>
                <a:cxn ang="T11">
                  <a:pos x="T6" y="T7"/>
                </a:cxn>
              </a:cxnLst>
              <a:rect l="T12" t="T13" r="T14" b="T15"/>
              <a:pathLst>
                <a:path w="236" h="368">
                  <a:moveTo>
                    <a:pt x="236" y="13"/>
                  </a:moveTo>
                  <a:lnTo>
                    <a:pt x="0" y="0"/>
                  </a:lnTo>
                  <a:lnTo>
                    <a:pt x="188" y="368"/>
                  </a:lnTo>
                  <a:lnTo>
                    <a:pt x="236" y="1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3" name="Freeform 336"/>
            <p:cNvSpPr>
              <a:spLocks/>
            </p:cNvSpPr>
            <p:nvPr/>
          </p:nvSpPr>
          <p:spPr bwMode="auto">
            <a:xfrm>
              <a:off x="1740" y="1753"/>
              <a:ext cx="21" cy="33"/>
            </a:xfrm>
            <a:custGeom>
              <a:avLst/>
              <a:gdLst>
                <a:gd name="T0" fmla="*/ 0 w 231"/>
                <a:gd name="T1" fmla="*/ 0 h 368"/>
                <a:gd name="T2" fmla="*/ 0 w 231"/>
                <a:gd name="T3" fmla="*/ 0 h 368"/>
                <a:gd name="T4" fmla="*/ 0 w 231"/>
                <a:gd name="T5" fmla="*/ 0 h 368"/>
                <a:gd name="T6" fmla="*/ 0 w 231"/>
                <a:gd name="T7" fmla="*/ 0 h 368"/>
                <a:gd name="T8" fmla="*/ 0 60000 65536"/>
                <a:gd name="T9" fmla="*/ 0 60000 65536"/>
                <a:gd name="T10" fmla="*/ 0 60000 65536"/>
                <a:gd name="T11" fmla="*/ 0 60000 65536"/>
                <a:gd name="T12" fmla="*/ 0 w 231"/>
                <a:gd name="T13" fmla="*/ 0 h 368"/>
                <a:gd name="T14" fmla="*/ 231 w 231"/>
                <a:gd name="T15" fmla="*/ 368 h 368"/>
              </a:gdLst>
              <a:ahLst/>
              <a:cxnLst>
                <a:cxn ang="T8">
                  <a:pos x="T0" y="T1"/>
                </a:cxn>
                <a:cxn ang="T9">
                  <a:pos x="T2" y="T3"/>
                </a:cxn>
                <a:cxn ang="T10">
                  <a:pos x="T4" y="T5"/>
                </a:cxn>
                <a:cxn ang="T11">
                  <a:pos x="T6" y="T7"/>
                </a:cxn>
              </a:cxnLst>
              <a:rect l="T12" t="T13" r="T14" b="T15"/>
              <a:pathLst>
                <a:path w="231" h="368">
                  <a:moveTo>
                    <a:pt x="43" y="0"/>
                  </a:moveTo>
                  <a:lnTo>
                    <a:pt x="231" y="368"/>
                  </a:lnTo>
                  <a:lnTo>
                    <a:pt x="0" y="313"/>
                  </a:lnTo>
                  <a:lnTo>
                    <a:pt x="43"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4" name="Freeform 337"/>
            <p:cNvSpPr>
              <a:spLocks/>
            </p:cNvSpPr>
            <p:nvPr/>
          </p:nvSpPr>
          <p:spPr bwMode="auto">
            <a:xfrm>
              <a:off x="1740" y="1753"/>
              <a:ext cx="25" cy="33"/>
            </a:xfrm>
            <a:custGeom>
              <a:avLst/>
              <a:gdLst>
                <a:gd name="T0" fmla="*/ 0 w 279"/>
                <a:gd name="T1" fmla="*/ 0 h 368"/>
                <a:gd name="T2" fmla="*/ 0 w 279"/>
                <a:gd name="T3" fmla="*/ 0 h 368"/>
                <a:gd name="T4" fmla="*/ 0 w 279"/>
                <a:gd name="T5" fmla="*/ 0 h 368"/>
                <a:gd name="T6" fmla="*/ 0 w 279"/>
                <a:gd name="T7" fmla="*/ 0 h 368"/>
                <a:gd name="T8" fmla="*/ 0 w 279"/>
                <a:gd name="T9" fmla="*/ 0 h 368"/>
                <a:gd name="T10" fmla="*/ 0 60000 65536"/>
                <a:gd name="T11" fmla="*/ 0 60000 65536"/>
                <a:gd name="T12" fmla="*/ 0 60000 65536"/>
                <a:gd name="T13" fmla="*/ 0 60000 65536"/>
                <a:gd name="T14" fmla="*/ 0 60000 65536"/>
                <a:gd name="T15" fmla="*/ 0 w 279"/>
                <a:gd name="T16" fmla="*/ 0 h 368"/>
                <a:gd name="T17" fmla="*/ 279 w 279"/>
                <a:gd name="T18" fmla="*/ 368 h 368"/>
              </a:gdLst>
              <a:ahLst/>
              <a:cxnLst>
                <a:cxn ang="T10">
                  <a:pos x="T0" y="T1"/>
                </a:cxn>
                <a:cxn ang="T11">
                  <a:pos x="T2" y="T3"/>
                </a:cxn>
                <a:cxn ang="T12">
                  <a:pos x="T4" y="T5"/>
                </a:cxn>
                <a:cxn ang="T13">
                  <a:pos x="T6" y="T7"/>
                </a:cxn>
                <a:cxn ang="T14">
                  <a:pos x="T8" y="T9"/>
                </a:cxn>
              </a:cxnLst>
              <a:rect l="T15" t="T16" r="T17" b="T18"/>
              <a:pathLst>
                <a:path w="279" h="368">
                  <a:moveTo>
                    <a:pt x="279" y="13"/>
                  </a:moveTo>
                  <a:lnTo>
                    <a:pt x="43" y="0"/>
                  </a:lnTo>
                  <a:lnTo>
                    <a:pt x="0" y="313"/>
                  </a:lnTo>
                  <a:lnTo>
                    <a:pt x="231" y="368"/>
                  </a:lnTo>
                  <a:lnTo>
                    <a:pt x="279" y="13"/>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25" name="Freeform 338"/>
            <p:cNvSpPr>
              <a:spLocks/>
            </p:cNvSpPr>
            <p:nvPr/>
          </p:nvSpPr>
          <p:spPr bwMode="auto">
            <a:xfrm>
              <a:off x="1740" y="1781"/>
              <a:ext cx="21" cy="33"/>
            </a:xfrm>
            <a:custGeom>
              <a:avLst/>
              <a:gdLst>
                <a:gd name="T0" fmla="*/ 0 w 231"/>
                <a:gd name="T1" fmla="*/ 0 h 358"/>
                <a:gd name="T2" fmla="*/ 0 w 231"/>
                <a:gd name="T3" fmla="*/ 0 h 358"/>
                <a:gd name="T4" fmla="*/ 0 w 231"/>
                <a:gd name="T5" fmla="*/ 0 h 358"/>
                <a:gd name="T6" fmla="*/ 0 w 231"/>
                <a:gd name="T7" fmla="*/ 0 h 358"/>
                <a:gd name="T8" fmla="*/ 0 60000 65536"/>
                <a:gd name="T9" fmla="*/ 0 60000 65536"/>
                <a:gd name="T10" fmla="*/ 0 60000 65536"/>
                <a:gd name="T11" fmla="*/ 0 60000 65536"/>
                <a:gd name="T12" fmla="*/ 0 w 231"/>
                <a:gd name="T13" fmla="*/ 0 h 358"/>
                <a:gd name="T14" fmla="*/ 231 w 231"/>
                <a:gd name="T15" fmla="*/ 358 h 358"/>
              </a:gdLst>
              <a:ahLst/>
              <a:cxnLst>
                <a:cxn ang="T8">
                  <a:pos x="T0" y="T1"/>
                </a:cxn>
                <a:cxn ang="T9">
                  <a:pos x="T2" y="T3"/>
                </a:cxn>
                <a:cxn ang="T10">
                  <a:pos x="T4" y="T5"/>
                </a:cxn>
                <a:cxn ang="T11">
                  <a:pos x="T6" y="T7"/>
                </a:cxn>
              </a:cxnLst>
              <a:rect l="T12" t="T13" r="T14" b="T15"/>
              <a:pathLst>
                <a:path w="231" h="358">
                  <a:moveTo>
                    <a:pt x="231" y="55"/>
                  </a:moveTo>
                  <a:lnTo>
                    <a:pt x="0" y="0"/>
                  </a:lnTo>
                  <a:lnTo>
                    <a:pt x="124" y="358"/>
                  </a:lnTo>
                  <a:lnTo>
                    <a:pt x="231" y="5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6" name="Freeform 339"/>
            <p:cNvSpPr>
              <a:spLocks/>
            </p:cNvSpPr>
            <p:nvPr/>
          </p:nvSpPr>
          <p:spPr bwMode="auto">
            <a:xfrm>
              <a:off x="1731" y="1781"/>
              <a:ext cx="20" cy="33"/>
            </a:xfrm>
            <a:custGeom>
              <a:avLst/>
              <a:gdLst>
                <a:gd name="T0" fmla="*/ 0 w 217"/>
                <a:gd name="T1" fmla="*/ 0 h 358"/>
                <a:gd name="T2" fmla="*/ 0 w 217"/>
                <a:gd name="T3" fmla="*/ 0 h 358"/>
                <a:gd name="T4" fmla="*/ 0 w 217"/>
                <a:gd name="T5" fmla="*/ 0 h 358"/>
                <a:gd name="T6" fmla="*/ 0 w 217"/>
                <a:gd name="T7" fmla="*/ 0 h 358"/>
                <a:gd name="T8" fmla="*/ 0 60000 65536"/>
                <a:gd name="T9" fmla="*/ 0 60000 65536"/>
                <a:gd name="T10" fmla="*/ 0 60000 65536"/>
                <a:gd name="T11" fmla="*/ 0 60000 65536"/>
                <a:gd name="T12" fmla="*/ 0 w 217"/>
                <a:gd name="T13" fmla="*/ 0 h 358"/>
                <a:gd name="T14" fmla="*/ 217 w 217"/>
                <a:gd name="T15" fmla="*/ 358 h 358"/>
              </a:gdLst>
              <a:ahLst/>
              <a:cxnLst>
                <a:cxn ang="T8">
                  <a:pos x="T0" y="T1"/>
                </a:cxn>
                <a:cxn ang="T9">
                  <a:pos x="T2" y="T3"/>
                </a:cxn>
                <a:cxn ang="T10">
                  <a:pos x="T4" y="T5"/>
                </a:cxn>
                <a:cxn ang="T11">
                  <a:pos x="T6" y="T7"/>
                </a:cxn>
              </a:cxnLst>
              <a:rect l="T12" t="T13" r="T14" b="T15"/>
              <a:pathLst>
                <a:path w="217" h="358">
                  <a:moveTo>
                    <a:pt x="93" y="0"/>
                  </a:moveTo>
                  <a:lnTo>
                    <a:pt x="217" y="358"/>
                  </a:lnTo>
                  <a:lnTo>
                    <a:pt x="0" y="268"/>
                  </a:lnTo>
                  <a:lnTo>
                    <a:pt x="93"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7" name="Freeform 340"/>
            <p:cNvSpPr>
              <a:spLocks/>
            </p:cNvSpPr>
            <p:nvPr/>
          </p:nvSpPr>
          <p:spPr bwMode="auto">
            <a:xfrm>
              <a:off x="1731" y="1781"/>
              <a:ext cx="30" cy="33"/>
            </a:xfrm>
            <a:custGeom>
              <a:avLst/>
              <a:gdLst>
                <a:gd name="T0" fmla="*/ 0 w 324"/>
                <a:gd name="T1" fmla="*/ 0 h 358"/>
                <a:gd name="T2" fmla="*/ 0 w 324"/>
                <a:gd name="T3" fmla="*/ 0 h 358"/>
                <a:gd name="T4" fmla="*/ 0 w 324"/>
                <a:gd name="T5" fmla="*/ 0 h 358"/>
                <a:gd name="T6" fmla="*/ 0 w 324"/>
                <a:gd name="T7" fmla="*/ 0 h 358"/>
                <a:gd name="T8" fmla="*/ 0 w 324"/>
                <a:gd name="T9" fmla="*/ 0 h 358"/>
                <a:gd name="T10" fmla="*/ 0 60000 65536"/>
                <a:gd name="T11" fmla="*/ 0 60000 65536"/>
                <a:gd name="T12" fmla="*/ 0 60000 65536"/>
                <a:gd name="T13" fmla="*/ 0 60000 65536"/>
                <a:gd name="T14" fmla="*/ 0 60000 65536"/>
                <a:gd name="T15" fmla="*/ 0 w 324"/>
                <a:gd name="T16" fmla="*/ 0 h 358"/>
                <a:gd name="T17" fmla="*/ 324 w 324"/>
                <a:gd name="T18" fmla="*/ 358 h 358"/>
              </a:gdLst>
              <a:ahLst/>
              <a:cxnLst>
                <a:cxn ang="T10">
                  <a:pos x="T0" y="T1"/>
                </a:cxn>
                <a:cxn ang="T11">
                  <a:pos x="T2" y="T3"/>
                </a:cxn>
                <a:cxn ang="T12">
                  <a:pos x="T4" y="T5"/>
                </a:cxn>
                <a:cxn ang="T13">
                  <a:pos x="T6" y="T7"/>
                </a:cxn>
                <a:cxn ang="T14">
                  <a:pos x="T8" y="T9"/>
                </a:cxn>
              </a:cxnLst>
              <a:rect l="T15" t="T16" r="T17" b="T18"/>
              <a:pathLst>
                <a:path w="324" h="358">
                  <a:moveTo>
                    <a:pt x="324" y="55"/>
                  </a:moveTo>
                  <a:lnTo>
                    <a:pt x="93" y="0"/>
                  </a:lnTo>
                  <a:lnTo>
                    <a:pt x="0" y="268"/>
                  </a:lnTo>
                  <a:lnTo>
                    <a:pt x="217" y="358"/>
                  </a:lnTo>
                  <a:lnTo>
                    <a:pt x="324" y="55"/>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28" name="Freeform 341"/>
            <p:cNvSpPr>
              <a:spLocks/>
            </p:cNvSpPr>
            <p:nvPr/>
          </p:nvSpPr>
          <p:spPr bwMode="auto">
            <a:xfrm>
              <a:off x="1731" y="1806"/>
              <a:ext cx="20" cy="32"/>
            </a:xfrm>
            <a:custGeom>
              <a:avLst/>
              <a:gdLst>
                <a:gd name="T0" fmla="*/ 0 w 217"/>
                <a:gd name="T1" fmla="*/ 0 h 360"/>
                <a:gd name="T2" fmla="*/ 0 w 217"/>
                <a:gd name="T3" fmla="*/ 0 h 360"/>
                <a:gd name="T4" fmla="*/ 0 w 217"/>
                <a:gd name="T5" fmla="*/ 0 h 360"/>
                <a:gd name="T6" fmla="*/ 0 w 217"/>
                <a:gd name="T7" fmla="*/ 0 h 360"/>
                <a:gd name="T8" fmla="*/ 0 60000 65536"/>
                <a:gd name="T9" fmla="*/ 0 60000 65536"/>
                <a:gd name="T10" fmla="*/ 0 60000 65536"/>
                <a:gd name="T11" fmla="*/ 0 60000 65536"/>
                <a:gd name="T12" fmla="*/ 0 w 217"/>
                <a:gd name="T13" fmla="*/ 0 h 360"/>
                <a:gd name="T14" fmla="*/ 217 w 217"/>
                <a:gd name="T15" fmla="*/ 360 h 360"/>
              </a:gdLst>
              <a:ahLst/>
              <a:cxnLst>
                <a:cxn ang="T8">
                  <a:pos x="T0" y="T1"/>
                </a:cxn>
                <a:cxn ang="T9">
                  <a:pos x="T2" y="T3"/>
                </a:cxn>
                <a:cxn ang="T10">
                  <a:pos x="T4" y="T5"/>
                </a:cxn>
                <a:cxn ang="T11">
                  <a:pos x="T6" y="T7"/>
                </a:cxn>
              </a:cxnLst>
              <a:rect l="T12" t="T13" r="T14" b="T15"/>
              <a:pathLst>
                <a:path w="217" h="360">
                  <a:moveTo>
                    <a:pt x="217" y="90"/>
                  </a:moveTo>
                  <a:lnTo>
                    <a:pt x="0" y="0"/>
                  </a:lnTo>
                  <a:lnTo>
                    <a:pt x="86" y="360"/>
                  </a:lnTo>
                  <a:lnTo>
                    <a:pt x="217" y="9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9" name="Freeform 342"/>
            <p:cNvSpPr>
              <a:spLocks/>
            </p:cNvSpPr>
            <p:nvPr/>
          </p:nvSpPr>
          <p:spPr bwMode="auto">
            <a:xfrm>
              <a:off x="1720" y="1806"/>
              <a:ext cx="19" cy="32"/>
            </a:xfrm>
            <a:custGeom>
              <a:avLst/>
              <a:gdLst>
                <a:gd name="T0" fmla="*/ 0 w 212"/>
                <a:gd name="T1" fmla="*/ 0 h 360"/>
                <a:gd name="T2" fmla="*/ 0 w 212"/>
                <a:gd name="T3" fmla="*/ 0 h 360"/>
                <a:gd name="T4" fmla="*/ 0 w 212"/>
                <a:gd name="T5" fmla="*/ 0 h 360"/>
                <a:gd name="T6" fmla="*/ 0 w 212"/>
                <a:gd name="T7" fmla="*/ 0 h 360"/>
                <a:gd name="T8" fmla="*/ 0 60000 65536"/>
                <a:gd name="T9" fmla="*/ 0 60000 65536"/>
                <a:gd name="T10" fmla="*/ 0 60000 65536"/>
                <a:gd name="T11" fmla="*/ 0 60000 65536"/>
                <a:gd name="T12" fmla="*/ 0 w 212"/>
                <a:gd name="T13" fmla="*/ 0 h 360"/>
                <a:gd name="T14" fmla="*/ 212 w 212"/>
                <a:gd name="T15" fmla="*/ 360 h 360"/>
              </a:gdLst>
              <a:ahLst/>
              <a:cxnLst>
                <a:cxn ang="T8">
                  <a:pos x="T0" y="T1"/>
                </a:cxn>
                <a:cxn ang="T9">
                  <a:pos x="T2" y="T3"/>
                </a:cxn>
                <a:cxn ang="T10">
                  <a:pos x="T4" y="T5"/>
                </a:cxn>
                <a:cxn ang="T11">
                  <a:pos x="T6" y="T7"/>
                </a:cxn>
              </a:cxnLst>
              <a:rect l="T12" t="T13" r="T14" b="T15"/>
              <a:pathLst>
                <a:path w="212" h="360">
                  <a:moveTo>
                    <a:pt x="126" y="0"/>
                  </a:moveTo>
                  <a:lnTo>
                    <a:pt x="212" y="360"/>
                  </a:lnTo>
                  <a:lnTo>
                    <a:pt x="0" y="256"/>
                  </a:lnTo>
                  <a:lnTo>
                    <a:pt x="12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30" name="Freeform 343"/>
            <p:cNvSpPr>
              <a:spLocks/>
            </p:cNvSpPr>
            <p:nvPr/>
          </p:nvSpPr>
          <p:spPr bwMode="auto">
            <a:xfrm>
              <a:off x="1720" y="1806"/>
              <a:ext cx="31" cy="32"/>
            </a:xfrm>
            <a:custGeom>
              <a:avLst/>
              <a:gdLst>
                <a:gd name="T0" fmla="*/ 0 w 343"/>
                <a:gd name="T1" fmla="*/ 0 h 360"/>
                <a:gd name="T2" fmla="*/ 0 w 343"/>
                <a:gd name="T3" fmla="*/ 0 h 360"/>
                <a:gd name="T4" fmla="*/ 0 w 343"/>
                <a:gd name="T5" fmla="*/ 0 h 360"/>
                <a:gd name="T6" fmla="*/ 0 w 343"/>
                <a:gd name="T7" fmla="*/ 0 h 360"/>
                <a:gd name="T8" fmla="*/ 0 w 343"/>
                <a:gd name="T9" fmla="*/ 0 h 360"/>
                <a:gd name="T10" fmla="*/ 0 60000 65536"/>
                <a:gd name="T11" fmla="*/ 0 60000 65536"/>
                <a:gd name="T12" fmla="*/ 0 60000 65536"/>
                <a:gd name="T13" fmla="*/ 0 60000 65536"/>
                <a:gd name="T14" fmla="*/ 0 60000 65536"/>
                <a:gd name="T15" fmla="*/ 0 w 343"/>
                <a:gd name="T16" fmla="*/ 0 h 360"/>
                <a:gd name="T17" fmla="*/ 343 w 343"/>
                <a:gd name="T18" fmla="*/ 360 h 360"/>
              </a:gdLst>
              <a:ahLst/>
              <a:cxnLst>
                <a:cxn ang="T10">
                  <a:pos x="T0" y="T1"/>
                </a:cxn>
                <a:cxn ang="T11">
                  <a:pos x="T2" y="T3"/>
                </a:cxn>
                <a:cxn ang="T12">
                  <a:pos x="T4" y="T5"/>
                </a:cxn>
                <a:cxn ang="T13">
                  <a:pos x="T6" y="T7"/>
                </a:cxn>
                <a:cxn ang="T14">
                  <a:pos x="T8" y="T9"/>
                </a:cxn>
              </a:cxnLst>
              <a:rect l="T15" t="T16" r="T17" b="T18"/>
              <a:pathLst>
                <a:path w="343" h="360">
                  <a:moveTo>
                    <a:pt x="343" y="90"/>
                  </a:moveTo>
                  <a:lnTo>
                    <a:pt x="126" y="0"/>
                  </a:lnTo>
                  <a:lnTo>
                    <a:pt x="0" y="256"/>
                  </a:lnTo>
                  <a:lnTo>
                    <a:pt x="212" y="360"/>
                  </a:lnTo>
                  <a:lnTo>
                    <a:pt x="343" y="9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31" name="Freeform 344"/>
            <p:cNvSpPr>
              <a:spLocks/>
            </p:cNvSpPr>
            <p:nvPr/>
          </p:nvSpPr>
          <p:spPr bwMode="auto">
            <a:xfrm>
              <a:off x="1720" y="1829"/>
              <a:ext cx="19" cy="33"/>
            </a:xfrm>
            <a:custGeom>
              <a:avLst/>
              <a:gdLst>
                <a:gd name="T0" fmla="*/ 0 w 212"/>
                <a:gd name="T1" fmla="*/ 0 h 366"/>
                <a:gd name="T2" fmla="*/ 0 w 212"/>
                <a:gd name="T3" fmla="*/ 0 h 366"/>
                <a:gd name="T4" fmla="*/ 0 w 212"/>
                <a:gd name="T5" fmla="*/ 0 h 366"/>
                <a:gd name="T6" fmla="*/ 0 w 212"/>
                <a:gd name="T7" fmla="*/ 0 h 366"/>
                <a:gd name="T8" fmla="*/ 0 60000 65536"/>
                <a:gd name="T9" fmla="*/ 0 60000 65536"/>
                <a:gd name="T10" fmla="*/ 0 60000 65536"/>
                <a:gd name="T11" fmla="*/ 0 60000 65536"/>
                <a:gd name="T12" fmla="*/ 0 w 212"/>
                <a:gd name="T13" fmla="*/ 0 h 366"/>
                <a:gd name="T14" fmla="*/ 212 w 212"/>
                <a:gd name="T15" fmla="*/ 366 h 366"/>
              </a:gdLst>
              <a:ahLst/>
              <a:cxnLst>
                <a:cxn ang="T8">
                  <a:pos x="T0" y="T1"/>
                </a:cxn>
                <a:cxn ang="T9">
                  <a:pos x="T2" y="T3"/>
                </a:cxn>
                <a:cxn ang="T10">
                  <a:pos x="T4" y="T5"/>
                </a:cxn>
                <a:cxn ang="T11">
                  <a:pos x="T6" y="T7"/>
                </a:cxn>
              </a:cxnLst>
              <a:rect l="T12" t="T13" r="T14" b="T15"/>
              <a:pathLst>
                <a:path w="212" h="366">
                  <a:moveTo>
                    <a:pt x="212" y="104"/>
                  </a:moveTo>
                  <a:lnTo>
                    <a:pt x="0" y="0"/>
                  </a:lnTo>
                  <a:lnTo>
                    <a:pt x="83" y="366"/>
                  </a:lnTo>
                  <a:lnTo>
                    <a:pt x="212" y="10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32" name="Freeform 345"/>
            <p:cNvSpPr>
              <a:spLocks/>
            </p:cNvSpPr>
            <p:nvPr/>
          </p:nvSpPr>
          <p:spPr bwMode="auto">
            <a:xfrm>
              <a:off x="1708" y="1829"/>
              <a:ext cx="19" cy="33"/>
            </a:xfrm>
            <a:custGeom>
              <a:avLst/>
              <a:gdLst>
                <a:gd name="T0" fmla="*/ 0 w 211"/>
                <a:gd name="T1" fmla="*/ 0 h 366"/>
                <a:gd name="T2" fmla="*/ 0 w 211"/>
                <a:gd name="T3" fmla="*/ 0 h 366"/>
                <a:gd name="T4" fmla="*/ 0 w 211"/>
                <a:gd name="T5" fmla="*/ 0 h 366"/>
                <a:gd name="T6" fmla="*/ 0 w 211"/>
                <a:gd name="T7" fmla="*/ 0 h 366"/>
                <a:gd name="T8" fmla="*/ 0 60000 65536"/>
                <a:gd name="T9" fmla="*/ 0 60000 65536"/>
                <a:gd name="T10" fmla="*/ 0 60000 65536"/>
                <a:gd name="T11" fmla="*/ 0 60000 65536"/>
                <a:gd name="T12" fmla="*/ 0 w 211"/>
                <a:gd name="T13" fmla="*/ 0 h 366"/>
                <a:gd name="T14" fmla="*/ 211 w 211"/>
                <a:gd name="T15" fmla="*/ 366 h 366"/>
              </a:gdLst>
              <a:ahLst/>
              <a:cxnLst>
                <a:cxn ang="T8">
                  <a:pos x="T0" y="T1"/>
                </a:cxn>
                <a:cxn ang="T9">
                  <a:pos x="T2" y="T3"/>
                </a:cxn>
                <a:cxn ang="T10">
                  <a:pos x="T4" y="T5"/>
                </a:cxn>
                <a:cxn ang="T11">
                  <a:pos x="T6" y="T7"/>
                </a:cxn>
              </a:cxnLst>
              <a:rect l="T12" t="T13" r="T14" b="T15"/>
              <a:pathLst>
                <a:path w="211" h="366">
                  <a:moveTo>
                    <a:pt x="128" y="0"/>
                  </a:moveTo>
                  <a:lnTo>
                    <a:pt x="211" y="366"/>
                  </a:lnTo>
                  <a:lnTo>
                    <a:pt x="0" y="262"/>
                  </a:lnTo>
                  <a:lnTo>
                    <a:pt x="128"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33" name="Freeform 346"/>
            <p:cNvSpPr>
              <a:spLocks/>
            </p:cNvSpPr>
            <p:nvPr/>
          </p:nvSpPr>
          <p:spPr bwMode="auto">
            <a:xfrm>
              <a:off x="1708" y="1829"/>
              <a:ext cx="31" cy="33"/>
            </a:xfrm>
            <a:custGeom>
              <a:avLst/>
              <a:gdLst>
                <a:gd name="T0" fmla="*/ 0 w 340"/>
                <a:gd name="T1" fmla="*/ 0 h 366"/>
                <a:gd name="T2" fmla="*/ 0 w 340"/>
                <a:gd name="T3" fmla="*/ 0 h 366"/>
                <a:gd name="T4" fmla="*/ 0 w 340"/>
                <a:gd name="T5" fmla="*/ 0 h 366"/>
                <a:gd name="T6" fmla="*/ 0 w 340"/>
                <a:gd name="T7" fmla="*/ 0 h 366"/>
                <a:gd name="T8" fmla="*/ 0 w 340"/>
                <a:gd name="T9" fmla="*/ 0 h 366"/>
                <a:gd name="T10" fmla="*/ 0 60000 65536"/>
                <a:gd name="T11" fmla="*/ 0 60000 65536"/>
                <a:gd name="T12" fmla="*/ 0 60000 65536"/>
                <a:gd name="T13" fmla="*/ 0 60000 65536"/>
                <a:gd name="T14" fmla="*/ 0 60000 65536"/>
                <a:gd name="T15" fmla="*/ 0 w 340"/>
                <a:gd name="T16" fmla="*/ 0 h 366"/>
                <a:gd name="T17" fmla="*/ 340 w 340"/>
                <a:gd name="T18" fmla="*/ 366 h 366"/>
              </a:gdLst>
              <a:ahLst/>
              <a:cxnLst>
                <a:cxn ang="T10">
                  <a:pos x="T0" y="T1"/>
                </a:cxn>
                <a:cxn ang="T11">
                  <a:pos x="T2" y="T3"/>
                </a:cxn>
                <a:cxn ang="T12">
                  <a:pos x="T4" y="T5"/>
                </a:cxn>
                <a:cxn ang="T13">
                  <a:pos x="T6" y="T7"/>
                </a:cxn>
                <a:cxn ang="T14">
                  <a:pos x="T8" y="T9"/>
                </a:cxn>
              </a:cxnLst>
              <a:rect l="T15" t="T16" r="T17" b="T18"/>
              <a:pathLst>
                <a:path w="340" h="366">
                  <a:moveTo>
                    <a:pt x="340" y="104"/>
                  </a:moveTo>
                  <a:lnTo>
                    <a:pt x="128" y="0"/>
                  </a:lnTo>
                  <a:lnTo>
                    <a:pt x="0" y="262"/>
                  </a:lnTo>
                  <a:lnTo>
                    <a:pt x="211" y="366"/>
                  </a:lnTo>
                  <a:lnTo>
                    <a:pt x="340" y="104"/>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34" name="Freeform 347"/>
            <p:cNvSpPr>
              <a:spLocks/>
            </p:cNvSpPr>
            <p:nvPr/>
          </p:nvSpPr>
          <p:spPr bwMode="auto">
            <a:xfrm>
              <a:off x="1708" y="1853"/>
              <a:ext cx="19" cy="33"/>
            </a:xfrm>
            <a:custGeom>
              <a:avLst/>
              <a:gdLst>
                <a:gd name="T0" fmla="*/ 0 w 211"/>
                <a:gd name="T1" fmla="*/ 0 h 366"/>
                <a:gd name="T2" fmla="*/ 0 w 211"/>
                <a:gd name="T3" fmla="*/ 0 h 366"/>
                <a:gd name="T4" fmla="*/ 0 w 211"/>
                <a:gd name="T5" fmla="*/ 0 h 366"/>
                <a:gd name="T6" fmla="*/ 0 w 211"/>
                <a:gd name="T7" fmla="*/ 0 h 366"/>
                <a:gd name="T8" fmla="*/ 0 60000 65536"/>
                <a:gd name="T9" fmla="*/ 0 60000 65536"/>
                <a:gd name="T10" fmla="*/ 0 60000 65536"/>
                <a:gd name="T11" fmla="*/ 0 60000 65536"/>
                <a:gd name="T12" fmla="*/ 0 w 211"/>
                <a:gd name="T13" fmla="*/ 0 h 366"/>
                <a:gd name="T14" fmla="*/ 211 w 211"/>
                <a:gd name="T15" fmla="*/ 366 h 366"/>
              </a:gdLst>
              <a:ahLst/>
              <a:cxnLst>
                <a:cxn ang="T8">
                  <a:pos x="T0" y="T1"/>
                </a:cxn>
                <a:cxn ang="T9">
                  <a:pos x="T2" y="T3"/>
                </a:cxn>
                <a:cxn ang="T10">
                  <a:pos x="T4" y="T5"/>
                </a:cxn>
                <a:cxn ang="T11">
                  <a:pos x="T6" y="T7"/>
                </a:cxn>
              </a:cxnLst>
              <a:rect l="T12" t="T13" r="T14" b="T15"/>
              <a:pathLst>
                <a:path w="211" h="366">
                  <a:moveTo>
                    <a:pt x="211" y="104"/>
                  </a:moveTo>
                  <a:lnTo>
                    <a:pt x="0" y="0"/>
                  </a:lnTo>
                  <a:lnTo>
                    <a:pt x="83" y="366"/>
                  </a:lnTo>
                  <a:lnTo>
                    <a:pt x="211" y="10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35" name="Freeform 348"/>
            <p:cNvSpPr>
              <a:spLocks/>
            </p:cNvSpPr>
            <p:nvPr/>
          </p:nvSpPr>
          <p:spPr bwMode="auto">
            <a:xfrm>
              <a:off x="1696" y="1853"/>
              <a:ext cx="20" cy="33"/>
            </a:xfrm>
            <a:custGeom>
              <a:avLst/>
              <a:gdLst>
                <a:gd name="T0" fmla="*/ 0 w 212"/>
                <a:gd name="T1" fmla="*/ 0 h 366"/>
                <a:gd name="T2" fmla="*/ 0 w 212"/>
                <a:gd name="T3" fmla="*/ 0 h 366"/>
                <a:gd name="T4" fmla="*/ 0 w 212"/>
                <a:gd name="T5" fmla="*/ 0 h 366"/>
                <a:gd name="T6" fmla="*/ 0 w 212"/>
                <a:gd name="T7" fmla="*/ 0 h 366"/>
                <a:gd name="T8" fmla="*/ 0 60000 65536"/>
                <a:gd name="T9" fmla="*/ 0 60000 65536"/>
                <a:gd name="T10" fmla="*/ 0 60000 65536"/>
                <a:gd name="T11" fmla="*/ 0 60000 65536"/>
                <a:gd name="T12" fmla="*/ 0 w 212"/>
                <a:gd name="T13" fmla="*/ 0 h 366"/>
                <a:gd name="T14" fmla="*/ 212 w 212"/>
                <a:gd name="T15" fmla="*/ 366 h 366"/>
              </a:gdLst>
              <a:ahLst/>
              <a:cxnLst>
                <a:cxn ang="T8">
                  <a:pos x="T0" y="T1"/>
                </a:cxn>
                <a:cxn ang="T9">
                  <a:pos x="T2" y="T3"/>
                </a:cxn>
                <a:cxn ang="T10">
                  <a:pos x="T4" y="T5"/>
                </a:cxn>
                <a:cxn ang="T11">
                  <a:pos x="T6" y="T7"/>
                </a:cxn>
              </a:cxnLst>
              <a:rect l="T12" t="T13" r="T14" b="T15"/>
              <a:pathLst>
                <a:path w="212" h="366">
                  <a:moveTo>
                    <a:pt x="129" y="0"/>
                  </a:moveTo>
                  <a:lnTo>
                    <a:pt x="212" y="366"/>
                  </a:lnTo>
                  <a:lnTo>
                    <a:pt x="0" y="262"/>
                  </a:lnTo>
                  <a:lnTo>
                    <a:pt x="12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36" name="Freeform 349"/>
            <p:cNvSpPr>
              <a:spLocks/>
            </p:cNvSpPr>
            <p:nvPr/>
          </p:nvSpPr>
          <p:spPr bwMode="auto">
            <a:xfrm>
              <a:off x="1696" y="1853"/>
              <a:ext cx="31" cy="33"/>
            </a:xfrm>
            <a:custGeom>
              <a:avLst/>
              <a:gdLst>
                <a:gd name="T0" fmla="*/ 0 w 340"/>
                <a:gd name="T1" fmla="*/ 0 h 366"/>
                <a:gd name="T2" fmla="*/ 0 w 340"/>
                <a:gd name="T3" fmla="*/ 0 h 366"/>
                <a:gd name="T4" fmla="*/ 0 w 340"/>
                <a:gd name="T5" fmla="*/ 0 h 366"/>
                <a:gd name="T6" fmla="*/ 0 w 340"/>
                <a:gd name="T7" fmla="*/ 0 h 366"/>
                <a:gd name="T8" fmla="*/ 0 w 340"/>
                <a:gd name="T9" fmla="*/ 0 h 366"/>
                <a:gd name="T10" fmla="*/ 0 60000 65536"/>
                <a:gd name="T11" fmla="*/ 0 60000 65536"/>
                <a:gd name="T12" fmla="*/ 0 60000 65536"/>
                <a:gd name="T13" fmla="*/ 0 60000 65536"/>
                <a:gd name="T14" fmla="*/ 0 60000 65536"/>
                <a:gd name="T15" fmla="*/ 0 w 340"/>
                <a:gd name="T16" fmla="*/ 0 h 366"/>
                <a:gd name="T17" fmla="*/ 340 w 340"/>
                <a:gd name="T18" fmla="*/ 366 h 366"/>
              </a:gdLst>
              <a:ahLst/>
              <a:cxnLst>
                <a:cxn ang="T10">
                  <a:pos x="T0" y="T1"/>
                </a:cxn>
                <a:cxn ang="T11">
                  <a:pos x="T2" y="T3"/>
                </a:cxn>
                <a:cxn ang="T12">
                  <a:pos x="T4" y="T5"/>
                </a:cxn>
                <a:cxn ang="T13">
                  <a:pos x="T6" y="T7"/>
                </a:cxn>
                <a:cxn ang="T14">
                  <a:pos x="T8" y="T9"/>
                </a:cxn>
              </a:cxnLst>
              <a:rect l="T15" t="T16" r="T17" b="T18"/>
              <a:pathLst>
                <a:path w="340" h="366">
                  <a:moveTo>
                    <a:pt x="340" y="104"/>
                  </a:moveTo>
                  <a:lnTo>
                    <a:pt x="129" y="0"/>
                  </a:lnTo>
                  <a:lnTo>
                    <a:pt x="0" y="262"/>
                  </a:lnTo>
                  <a:lnTo>
                    <a:pt x="212" y="366"/>
                  </a:lnTo>
                  <a:lnTo>
                    <a:pt x="340" y="104"/>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37" name="Freeform 350"/>
            <p:cNvSpPr>
              <a:spLocks/>
            </p:cNvSpPr>
            <p:nvPr/>
          </p:nvSpPr>
          <p:spPr bwMode="auto">
            <a:xfrm>
              <a:off x="1696" y="1876"/>
              <a:ext cx="20" cy="34"/>
            </a:xfrm>
            <a:custGeom>
              <a:avLst/>
              <a:gdLst>
                <a:gd name="T0" fmla="*/ 0 w 212"/>
                <a:gd name="T1" fmla="*/ 0 h 366"/>
                <a:gd name="T2" fmla="*/ 0 w 212"/>
                <a:gd name="T3" fmla="*/ 0 h 366"/>
                <a:gd name="T4" fmla="*/ 0 w 212"/>
                <a:gd name="T5" fmla="*/ 0 h 366"/>
                <a:gd name="T6" fmla="*/ 0 w 212"/>
                <a:gd name="T7" fmla="*/ 0 h 366"/>
                <a:gd name="T8" fmla="*/ 0 60000 65536"/>
                <a:gd name="T9" fmla="*/ 0 60000 65536"/>
                <a:gd name="T10" fmla="*/ 0 60000 65536"/>
                <a:gd name="T11" fmla="*/ 0 60000 65536"/>
                <a:gd name="T12" fmla="*/ 0 w 212"/>
                <a:gd name="T13" fmla="*/ 0 h 366"/>
                <a:gd name="T14" fmla="*/ 212 w 212"/>
                <a:gd name="T15" fmla="*/ 366 h 366"/>
              </a:gdLst>
              <a:ahLst/>
              <a:cxnLst>
                <a:cxn ang="T8">
                  <a:pos x="T0" y="T1"/>
                </a:cxn>
                <a:cxn ang="T9">
                  <a:pos x="T2" y="T3"/>
                </a:cxn>
                <a:cxn ang="T10">
                  <a:pos x="T4" y="T5"/>
                </a:cxn>
                <a:cxn ang="T11">
                  <a:pos x="T6" y="T7"/>
                </a:cxn>
              </a:cxnLst>
              <a:rect l="T12" t="T13" r="T14" b="T15"/>
              <a:pathLst>
                <a:path w="212" h="366">
                  <a:moveTo>
                    <a:pt x="212" y="104"/>
                  </a:moveTo>
                  <a:lnTo>
                    <a:pt x="0" y="0"/>
                  </a:lnTo>
                  <a:lnTo>
                    <a:pt x="83" y="366"/>
                  </a:lnTo>
                  <a:lnTo>
                    <a:pt x="212" y="10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38" name="Freeform 351"/>
            <p:cNvSpPr>
              <a:spLocks/>
            </p:cNvSpPr>
            <p:nvPr/>
          </p:nvSpPr>
          <p:spPr bwMode="auto">
            <a:xfrm>
              <a:off x="1685" y="1876"/>
              <a:ext cx="19" cy="34"/>
            </a:xfrm>
            <a:custGeom>
              <a:avLst/>
              <a:gdLst>
                <a:gd name="T0" fmla="*/ 0 w 211"/>
                <a:gd name="T1" fmla="*/ 0 h 366"/>
                <a:gd name="T2" fmla="*/ 0 w 211"/>
                <a:gd name="T3" fmla="*/ 0 h 366"/>
                <a:gd name="T4" fmla="*/ 0 w 211"/>
                <a:gd name="T5" fmla="*/ 0 h 366"/>
                <a:gd name="T6" fmla="*/ 0 w 211"/>
                <a:gd name="T7" fmla="*/ 0 h 366"/>
                <a:gd name="T8" fmla="*/ 0 60000 65536"/>
                <a:gd name="T9" fmla="*/ 0 60000 65536"/>
                <a:gd name="T10" fmla="*/ 0 60000 65536"/>
                <a:gd name="T11" fmla="*/ 0 60000 65536"/>
                <a:gd name="T12" fmla="*/ 0 w 211"/>
                <a:gd name="T13" fmla="*/ 0 h 366"/>
                <a:gd name="T14" fmla="*/ 211 w 211"/>
                <a:gd name="T15" fmla="*/ 366 h 366"/>
              </a:gdLst>
              <a:ahLst/>
              <a:cxnLst>
                <a:cxn ang="T8">
                  <a:pos x="T0" y="T1"/>
                </a:cxn>
                <a:cxn ang="T9">
                  <a:pos x="T2" y="T3"/>
                </a:cxn>
                <a:cxn ang="T10">
                  <a:pos x="T4" y="T5"/>
                </a:cxn>
                <a:cxn ang="T11">
                  <a:pos x="T6" y="T7"/>
                </a:cxn>
              </a:cxnLst>
              <a:rect l="T12" t="T13" r="T14" b="T15"/>
              <a:pathLst>
                <a:path w="211" h="366">
                  <a:moveTo>
                    <a:pt x="128" y="0"/>
                  </a:moveTo>
                  <a:lnTo>
                    <a:pt x="211" y="366"/>
                  </a:lnTo>
                  <a:lnTo>
                    <a:pt x="0" y="263"/>
                  </a:lnTo>
                  <a:lnTo>
                    <a:pt x="128"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39" name="Freeform 352"/>
            <p:cNvSpPr>
              <a:spLocks/>
            </p:cNvSpPr>
            <p:nvPr/>
          </p:nvSpPr>
          <p:spPr bwMode="auto">
            <a:xfrm>
              <a:off x="1685" y="1876"/>
              <a:ext cx="31" cy="34"/>
            </a:xfrm>
            <a:custGeom>
              <a:avLst/>
              <a:gdLst>
                <a:gd name="T0" fmla="*/ 0 w 340"/>
                <a:gd name="T1" fmla="*/ 0 h 366"/>
                <a:gd name="T2" fmla="*/ 0 w 340"/>
                <a:gd name="T3" fmla="*/ 0 h 366"/>
                <a:gd name="T4" fmla="*/ 0 w 340"/>
                <a:gd name="T5" fmla="*/ 0 h 366"/>
                <a:gd name="T6" fmla="*/ 0 w 340"/>
                <a:gd name="T7" fmla="*/ 0 h 366"/>
                <a:gd name="T8" fmla="*/ 0 w 340"/>
                <a:gd name="T9" fmla="*/ 0 h 366"/>
                <a:gd name="T10" fmla="*/ 0 60000 65536"/>
                <a:gd name="T11" fmla="*/ 0 60000 65536"/>
                <a:gd name="T12" fmla="*/ 0 60000 65536"/>
                <a:gd name="T13" fmla="*/ 0 60000 65536"/>
                <a:gd name="T14" fmla="*/ 0 60000 65536"/>
                <a:gd name="T15" fmla="*/ 0 w 340"/>
                <a:gd name="T16" fmla="*/ 0 h 366"/>
                <a:gd name="T17" fmla="*/ 340 w 340"/>
                <a:gd name="T18" fmla="*/ 366 h 366"/>
              </a:gdLst>
              <a:ahLst/>
              <a:cxnLst>
                <a:cxn ang="T10">
                  <a:pos x="T0" y="T1"/>
                </a:cxn>
                <a:cxn ang="T11">
                  <a:pos x="T2" y="T3"/>
                </a:cxn>
                <a:cxn ang="T12">
                  <a:pos x="T4" y="T5"/>
                </a:cxn>
                <a:cxn ang="T13">
                  <a:pos x="T6" y="T7"/>
                </a:cxn>
                <a:cxn ang="T14">
                  <a:pos x="T8" y="T9"/>
                </a:cxn>
              </a:cxnLst>
              <a:rect l="T15" t="T16" r="T17" b="T18"/>
              <a:pathLst>
                <a:path w="340" h="366">
                  <a:moveTo>
                    <a:pt x="340" y="104"/>
                  </a:moveTo>
                  <a:lnTo>
                    <a:pt x="128" y="0"/>
                  </a:lnTo>
                  <a:lnTo>
                    <a:pt x="0" y="263"/>
                  </a:lnTo>
                  <a:lnTo>
                    <a:pt x="211" y="366"/>
                  </a:lnTo>
                  <a:lnTo>
                    <a:pt x="340" y="104"/>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40" name="Freeform 353"/>
            <p:cNvSpPr>
              <a:spLocks/>
            </p:cNvSpPr>
            <p:nvPr/>
          </p:nvSpPr>
          <p:spPr bwMode="auto">
            <a:xfrm>
              <a:off x="1685" y="1900"/>
              <a:ext cx="19" cy="34"/>
            </a:xfrm>
            <a:custGeom>
              <a:avLst/>
              <a:gdLst>
                <a:gd name="T0" fmla="*/ 0 w 211"/>
                <a:gd name="T1" fmla="*/ 0 h 365"/>
                <a:gd name="T2" fmla="*/ 0 w 211"/>
                <a:gd name="T3" fmla="*/ 0 h 365"/>
                <a:gd name="T4" fmla="*/ 0 w 211"/>
                <a:gd name="T5" fmla="*/ 0 h 365"/>
                <a:gd name="T6" fmla="*/ 0 w 211"/>
                <a:gd name="T7" fmla="*/ 0 h 365"/>
                <a:gd name="T8" fmla="*/ 0 60000 65536"/>
                <a:gd name="T9" fmla="*/ 0 60000 65536"/>
                <a:gd name="T10" fmla="*/ 0 60000 65536"/>
                <a:gd name="T11" fmla="*/ 0 60000 65536"/>
                <a:gd name="T12" fmla="*/ 0 w 211"/>
                <a:gd name="T13" fmla="*/ 0 h 365"/>
                <a:gd name="T14" fmla="*/ 211 w 211"/>
                <a:gd name="T15" fmla="*/ 365 h 365"/>
              </a:gdLst>
              <a:ahLst/>
              <a:cxnLst>
                <a:cxn ang="T8">
                  <a:pos x="T0" y="T1"/>
                </a:cxn>
                <a:cxn ang="T9">
                  <a:pos x="T2" y="T3"/>
                </a:cxn>
                <a:cxn ang="T10">
                  <a:pos x="T4" y="T5"/>
                </a:cxn>
                <a:cxn ang="T11">
                  <a:pos x="T6" y="T7"/>
                </a:cxn>
              </a:cxnLst>
              <a:rect l="T12" t="T13" r="T14" b="T15"/>
              <a:pathLst>
                <a:path w="211" h="365">
                  <a:moveTo>
                    <a:pt x="211" y="103"/>
                  </a:moveTo>
                  <a:lnTo>
                    <a:pt x="0" y="0"/>
                  </a:lnTo>
                  <a:lnTo>
                    <a:pt x="84" y="365"/>
                  </a:lnTo>
                  <a:lnTo>
                    <a:pt x="211" y="10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41" name="Freeform 354"/>
            <p:cNvSpPr>
              <a:spLocks/>
            </p:cNvSpPr>
            <p:nvPr/>
          </p:nvSpPr>
          <p:spPr bwMode="auto">
            <a:xfrm>
              <a:off x="1673" y="1900"/>
              <a:ext cx="19" cy="34"/>
            </a:xfrm>
            <a:custGeom>
              <a:avLst/>
              <a:gdLst>
                <a:gd name="T0" fmla="*/ 0 w 212"/>
                <a:gd name="T1" fmla="*/ 0 h 365"/>
                <a:gd name="T2" fmla="*/ 0 w 212"/>
                <a:gd name="T3" fmla="*/ 0 h 365"/>
                <a:gd name="T4" fmla="*/ 0 w 212"/>
                <a:gd name="T5" fmla="*/ 0 h 365"/>
                <a:gd name="T6" fmla="*/ 0 w 212"/>
                <a:gd name="T7" fmla="*/ 0 h 365"/>
                <a:gd name="T8" fmla="*/ 0 60000 65536"/>
                <a:gd name="T9" fmla="*/ 0 60000 65536"/>
                <a:gd name="T10" fmla="*/ 0 60000 65536"/>
                <a:gd name="T11" fmla="*/ 0 60000 65536"/>
                <a:gd name="T12" fmla="*/ 0 w 212"/>
                <a:gd name="T13" fmla="*/ 0 h 365"/>
                <a:gd name="T14" fmla="*/ 212 w 212"/>
                <a:gd name="T15" fmla="*/ 365 h 365"/>
              </a:gdLst>
              <a:ahLst/>
              <a:cxnLst>
                <a:cxn ang="T8">
                  <a:pos x="T0" y="T1"/>
                </a:cxn>
                <a:cxn ang="T9">
                  <a:pos x="T2" y="T3"/>
                </a:cxn>
                <a:cxn ang="T10">
                  <a:pos x="T4" y="T5"/>
                </a:cxn>
                <a:cxn ang="T11">
                  <a:pos x="T6" y="T7"/>
                </a:cxn>
              </a:cxnLst>
              <a:rect l="T12" t="T13" r="T14" b="T15"/>
              <a:pathLst>
                <a:path w="212" h="365">
                  <a:moveTo>
                    <a:pt x="128" y="0"/>
                  </a:moveTo>
                  <a:lnTo>
                    <a:pt x="212" y="365"/>
                  </a:lnTo>
                  <a:lnTo>
                    <a:pt x="0" y="262"/>
                  </a:lnTo>
                  <a:lnTo>
                    <a:pt x="128"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42" name="Freeform 355"/>
            <p:cNvSpPr>
              <a:spLocks/>
            </p:cNvSpPr>
            <p:nvPr/>
          </p:nvSpPr>
          <p:spPr bwMode="auto">
            <a:xfrm>
              <a:off x="1673" y="1900"/>
              <a:ext cx="31" cy="34"/>
            </a:xfrm>
            <a:custGeom>
              <a:avLst/>
              <a:gdLst>
                <a:gd name="T0" fmla="*/ 0 w 339"/>
                <a:gd name="T1" fmla="*/ 0 h 365"/>
                <a:gd name="T2" fmla="*/ 0 w 339"/>
                <a:gd name="T3" fmla="*/ 0 h 365"/>
                <a:gd name="T4" fmla="*/ 0 w 339"/>
                <a:gd name="T5" fmla="*/ 0 h 365"/>
                <a:gd name="T6" fmla="*/ 0 w 339"/>
                <a:gd name="T7" fmla="*/ 0 h 365"/>
                <a:gd name="T8" fmla="*/ 0 w 339"/>
                <a:gd name="T9" fmla="*/ 0 h 365"/>
                <a:gd name="T10" fmla="*/ 0 60000 65536"/>
                <a:gd name="T11" fmla="*/ 0 60000 65536"/>
                <a:gd name="T12" fmla="*/ 0 60000 65536"/>
                <a:gd name="T13" fmla="*/ 0 60000 65536"/>
                <a:gd name="T14" fmla="*/ 0 60000 65536"/>
                <a:gd name="T15" fmla="*/ 0 w 339"/>
                <a:gd name="T16" fmla="*/ 0 h 365"/>
                <a:gd name="T17" fmla="*/ 339 w 339"/>
                <a:gd name="T18" fmla="*/ 365 h 365"/>
              </a:gdLst>
              <a:ahLst/>
              <a:cxnLst>
                <a:cxn ang="T10">
                  <a:pos x="T0" y="T1"/>
                </a:cxn>
                <a:cxn ang="T11">
                  <a:pos x="T2" y="T3"/>
                </a:cxn>
                <a:cxn ang="T12">
                  <a:pos x="T4" y="T5"/>
                </a:cxn>
                <a:cxn ang="T13">
                  <a:pos x="T6" y="T7"/>
                </a:cxn>
                <a:cxn ang="T14">
                  <a:pos x="T8" y="T9"/>
                </a:cxn>
              </a:cxnLst>
              <a:rect l="T15" t="T16" r="T17" b="T18"/>
              <a:pathLst>
                <a:path w="339" h="365">
                  <a:moveTo>
                    <a:pt x="339" y="103"/>
                  </a:moveTo>
                  <a:lnTo>
                    <a:pt x="128" y="0"/>
                  </a:lnTo>
                  <a:lnTo>
                    <a:pt x="0" y="262"/>
                  </a:lnTo>
                  <a:lnTo>
                    <a:pt x="212" y="365"/>
                  </a:lnTo>
                  <a:lnTo>
                    <a:pt x="339" y="103"/>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43" name="Freeform 356"/>
            <p:cNvSpPr>
              <a:spLocks/>
            </p:cNvSpPr>
            <p:nvPr/>
          </p:nvSpPr>
          <p:spPr bwMode="auto">
            <a:xfrm>
              <a:off x="1673" y="1924"/>
              <a:ext cx="19" cy="33"/>
            </a:xfrm>
            <a:custGeom>
              <a:avLst/>
              <a:gdLst>
                <a:gd name="T0" fmla="*/ 0 w 212"/>
                <a:gd name="T1" fmla="*/ 0 h 365"/>
                <a:gd name="T2" fmla="*/ 0 w 212"/>
                <a:gd name="T3" fmla="*/ 0 h 365"/>
                <a:gd name="T4" fmla="*/ 0 w 212"/>
                <a:gd name="T5" fmla="*/ 0 h 365"/>
                <a:gd name="T6" fmla="*/ 0 w 212"/>
                <a:gd name="T7" fmla="*/ 0 h 365"/>
                <a:gd name="T8" fmla="*/ 0 60000 65536"/>
                <a:gd name="T9" fmla="*/ 0 60000 65536"/>
                <a:gd name="T10" fmla="*/ 0 60000 65536"/>
                <a:gd name="T11" fmla="*/ 0 60000 65536"/>
                <a:gd name="T12" fmla="*/ 0 w 212"/>
                <a:gd name="T13" fmla="*/ 0 h 365"/>
                <a:gd name="T14" fmla="*/ 212 w 212"/>
                <a:gd name="T15" fmla="*/ 365 h 365"/>
              </a:gdLst>
              <a:ahLst/>
              <a:cxnLst>
                <a:cxn ang="T8">
                  <a:pos x="T0" y="T1"/>
                </a:cxn>
                <a:cxn ang="T9">
                  <a:pos x="T2" y="T3"/>
                </a:cxn>
                <a:cxn ang="T10">
                  <a:pos x="T4" y="T5"/>
                </a:cxn>
                <a:cxn ang="T11">
                  <a:pos x="T6" y="T7"/>
                </a:cxn>
              </a:cxnLst>
              <a:rect l="T12" t="T13" r="T14" b="T15"/>
              <a:pathLst>
                <a:path w="212" h="365">
                  <a:moveTo>
                    <a:pt x="212" y="103"/>
                  </a:moveTo>
                  <a:lnTo>
                    <a:pt x="0" y="0"/>
                  </a:lnTo>
                  <a:lnTo>
                    <a:pt x="84" y="365"/>
                  </a:lnTo>
                  <a:lnTo>
                    <a:pt x="212" y="10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44" name="Freeform 357"/>
            <p:cNvSpPr>
              <a:spLocks/>
            </p:cNvSpPr>
            <p:nvPr/>
          </p:nvSpPr>
          <p:spPr bwMode="auto">
            <a:xfrm>
              <a:off x="1661" y="1924"/>
              <a:ext cx="20" cy="33"/>
            </a:xfrm>
            <a:custGeom>
              <a:avLst/>
              <a:gdLst>
                <a:gd name="T0" fmla="*/ 0 w 212"/>
                <a:gd name="T1" fmla="*/ 0 h 365"/>
                <a:gd name="T2" fmla="*/ 0 w 212"/>
                <a:gd name="T3" fmla="*/ 0 h 365"/>
                <a:gd name="T4" fmla="*/ 0 w 212"/>
                <a:gd name="T5" fmla="*/ 0 h 365"/>
                <a:gd name="T6" fmla="*/ 0 w 212"/>
                <a:gd name="T7" fmla="*/ 0 h 365"/>
                <a:gd name="T8" fmla="*/ 0 60000 65536"/>
                <a:gd name="T9" fmla="*/ 0 60000 65536"/>
                <a:gd name="T10" fmla="*/ 0 60000 65536"/>
                <a:gd name="T11" fmla="*/ 0 60000 65536"/>
                <a:gd name="T12" fmla="*/ 0 w 212"/>
                <a:gd name="T13" fmla="*/ 0 h 365"/>
                <a:gd name="T14" fmla="*/ 212 w 212"/>
                <a:gd name="T15" fmla="*/ 365 h 365"/>
              </a:gdLst>
              <a:ahLst/>
              <a:cxnLst>
                <a:cxn ang="T8">
                  <a:pos x="T0" y="T1"/>
                </a:cxn>
                <a:cxn ang="T9">
                  <a:pos x="T2" y="T3"/>
                </a:cxn>
                <a:cxn ang="T10">
                  <a:pos x="T4" y="T5"/>
                </a:cxn>
                <a:cxn ang="T11">
                  <a:pos x="T6" y="T7"/>
                </a:cxn>
              </a:cxnLst>
              <a:rect l="T12" t="T13" r="T14" b="T15"/>
              <a:pathLst>
                <a:path w="212" h="365">
                  <a:moveTo>
                    <a:pt x="128" y="0"/>
                  </a:moveTo>
                  <a:lnTo>
                    <a:pt x="212" y="365"/>
                  </a:lnTo>
                  <a:lnTo>
                    <a:pt x="0" y="262"/>
                  </a:lnTo>
                  <a:lnTo>
                    <a:pt x="128"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45" name="Freeform 358"/>
            <p:cNvSpPr>
              <a:spLocks/>
            </p:cNvSpPr>
            <p:nvPr/>
          </p:nvSpPr>
          <p:spPr bwMode="auto">
            <a:xfrm>
              <a:off x="1661" y="1924"/>
              <a:ext cx="31" cy="33"/>
            </a:xfrm>
            <a:custGeom>
              <a:avLst/>
              <a:gdLst>
                <a:gd name="T0" fmla="*/ 0 w 340"/>
                <a:gd name="T1" fmla="*/ 0 h 365"/>
                <a:gd name="T2" fmla="*/ 0 w 340"/>
                <a:gd name="T3" fmla="*/ 0 h 365"/>
                <a:gd name="T4" fmla="*/ 0 w 340"/>
                <a:gd name="T5" fmla="*/ 0 h 365"/>
                <a:gd name="T6" fmla="*/ 0 w 340"/>
                <a:gd name="T7" fmla="*/ 0 h 365"/>
                <a:gd name="T8" fmla="*/ 0 w 340"/>
                <a:gd name="T9" fmla="*/ 0 h 365"/>
                <a:gd name="T10" fmla="*/ 0 60000 65536"/>
                <a:gd name="T11" fmla="*/ 0 60000 65536"/>
                <a:gd name="T12" fmla="*/ 0 60000 65536"/>
                <a:gd name="T13" fmla="*/ 0 60000 65536"/>
                <a:gd name="T14" fmla="*/ 0 60000 65536"/>
                <a:gd name="T15" fmla="*/ 0 w 340"/>
                <a:gd name="T16" fmla="*/ 0 h 365"/>
                <a:gd name="T17" fmla="*/ 340 w 340"/>
                <a:gd name="T18" fmla="*/ 365 h 365"/>
              </a:gdLst>
              <a:ahLst/>
              <a:cxnLst>
                <a:cxn ang="T10">
                  <a:pos x="T0" y="T1"/>
                </a:cxn>
                <a:cxn ang="T11">
                  <a:pos x="T2" y="T3"/>
                </a:cxn>
                <a:cxn ang="T12">
                  <a:pos x="T4" y="T5"/>
                </a:cxn>
                <a:cxn ang="T13">
                  <a:pos x="T6" y="T7"/>
                </a:cxn>
                <a:cxn ang="T14">
                  <a:pos x="T8" y="T9"/>
                </a:cxn>
              </a:cxnLst>
              <a:rect l="T15" t="T16" r="T17" b="T18"/>
              <a:pathLst>
                <a:path w="340" h="365">
                  <a:moveTo>
                    <a:pt x="340" y="103"/>
                  </a:moveTo>
                  <a:lnTo>
                    <a:pt x="128" y="0"/>
                  </a:lnTo>
                  <a:lnTo>
                    <a:pt x="0" y="262"/>
                  </a:lnTo>
                  <a:lnTo>
                    <a:pt x="212" y="365"/>
                  </a:lnTo>
                  <a:lnTo>
                    <a:pt x="340" y="103"/>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46" name="Freeform 359"/>
            <p:cNvSpPr>
              <a:spLocks/>
            </p:cNvSpPr>
            <p:nvPr/>
          </p:nvSpPr>
          <p:spPr bwMode="auto">
            <a:xfrm>
              <a:off x="1661" y="1948"/>
              <a:ext cx="20" cy="33"/>
            </a:xfrm>
            <a:custGeom>
              <a:avLst/>
              <a:gdLst>
                <a:gd name="T0" fmla="*/ 0 w 212"/>
                <a:gd name="T1" fmla="*/ 0 h 365"/>
                <a:gd name="T2" fmla="*/ 0 w 212"/>
                <a:gd name="T3" fmla="*/ 0 h 365"/>
                <a:gd name="T4" fmla="*/ 0 w 212"/>
                <a:gd name="T5" fmla="*/ 0 h 365"/>
                <a:gd name="T6" fmla="*/ 0 w 212"/>
                <a:gd name="T7" fmla="*/ 0 h 365"/>
                <a:gd name="T8" fmla="*/ 0 60000 65536"/>
                <a:gd name="T9" fmla="*/ 0 60000 65536"/>
                <a:gd name="T10" fmla="*/ 0 60000 65536"/>
                <a:gd name="T11" fmla="*/ 0 60000 65536"/>
                <a:gd name="T12" fmla="*/ 0 w 212"/>
                <a:gd name="T13" fmla="*/ 0 h 365"/>
                <a:gd name="T14" fmla="*/ 212 w 212"/>
                <a:gd name="T15" fmla="*/ 365 h 365"/>
              </a:gdLst>
              <a:ahLst/>
              <a:cxnLst>
                <a:cxn ang="T8">
                  <a:pos x="T0" y="T1"/>
                </a:cxn>
                <a:cxn ang="T9">
                  <a:pos x="T2" y="T3"/>
                </a:cxn>
                <a:cxn ang="T10">
                  <a:pos x="T4" y="T5"/>
                </a:cxn>
                <a:cxn ang="T11">
                  <a:pos x="T6" y="T7"/>
                </a:cxn>
              </a:cxnLst>
              <a:rect l="T12" t="T13" r="T14" b="T15"/>
              <a:pathLst>
                <a:path w="212" h="365">
                  <a:moveTo>
                    <a:pt x="212" y="103"/>
                  </a:moveTo>
                  <a:lnTo>
                    <a:pt x="0" y="0"/>
                  </a:lnTo>
                  <a:lnTo>
                    <a:pt x="83" y="365"/>
                  </a:lnTo>
                  <a:lnTo>
                    <a:pt x="212" y="10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47" name="Freeform 360"/>
            <p:cNvSpPr>
              <a:spLocks/>
            </p:cNvSpPr>
            <p:nvPr/>
          </p:nvSpPr>
          <p:spPr bwMode="auto">
            <a:xfrm>
              <a:off x="1650" y="1948"/>
              <a:ext cx="19" cy="33"/>
            </a:xfrm>
            <a:custGeom>
              <a:avLst/>
              <a:gdLst>
                <a:gd name="T0" fmla="*/ 0 w 211"/>
                <a:gd name="T1" fmla="*/ 0 h 365"/>
                <a:gd name="T2" fmla="*/ 0 w 211"/>
                <a:gd name="T3" fmla="*/ 0 h 365"/>
                <a:gd name="T4" fmla="*/ 0 w 211"/>
                <a:gd name="T5" fmla="*/ 0 h 365"/>
                <a:gd name="T6" fmla="*/ 0 w 211"/>
                <a:gd name="T7" fmla="*/ 0 h 365"/>
                <a:gd name="T8" fmla="*/ 0 60000 65536"/>
                <a:gd name="T9" fmla="*/ 0 60000 65536"/>
                <a:gd name="T10" fmla="*/ 0 60000 65536"/>
                <a:gd name="T11" fmla="*/ 0 60000 65536"/>
                <a:gd name="T12" fmla="*/ 0 w 211"/>
                <a:gd name="T13" fmla="*/ 0 h 365"/>
                <a:gd name="T14" fmla="*/ 211 w 211"/>
                <a:gd name="T15" fmla="*/ 365 h 365"/>
              </a:gdLst>
              <a:ahLst/>
              <a:cxnLst>
                <a:cxn ang="T8">
                  <a:pos x="T0" y="T1"/>
                </a:cxn>
                <a:cxn ang="T9">
                  <a:pos x="T2" y="T3"/>
                </a:cxn>
                <a:cxn ang="T10">
                  <a:pos x="T4" y="T5"/>
                </a:cxn>
                <a:cxn ang="T11">
                  <a:pos x="T6" y="T7"/>
                </a:cxn>
              </a:cxnLst>
              <a:rect l="T12" t="T13" r="T14" b="T15"/>
              <a:pathLst>
                <a:path w="211" h="365">
                  <a:moveTo>
                    <a:pt x="128" y="0"/>
                  </a:moveTo>
                  <a:lnTo>
                    <a:pt x="211" y="365"/>
                  </a:lnTo>
                  <a:lnTo>
                    <a:pt x="0" y="262"/>
                  </a:lnTo>
                  <a:lnTo>
                    <a:pt x="128"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48" name="Freeform 361"/>
            <p:cNvSpPr>
              <a:spLocks/>
            </p:cNvSpPr>
            <p:nvPr/>
          </p:nvSpPr>
          <p:spPr bwMode="auto">
            <a:xfrm>
              <a:off x="1650" y="1948"/>
              <a:ext cx="31" cy="33"/>
            </a:xfrm>
            <a:custGeom>
              <a:avLst/>
              <a:gdLst>
                <a:gd name="T0" fmla="*/ 0 w 340"/>
                <a:gd name="T1" fmla="*/ 0 h 365"/>
                <a:gd name="T2" fmla="*/ 0 w 340"/>
                <a:gd name="T3" fmla="*/ 0 h 365"/>
                <a:gd name="T4" fmla="*/ 0 w 340"/>
                <a:gd name="T5" fmla="*/ 0 h 365"/>
                <a:gd name="T6" fmla="*/ 0 w 340"/>
                <a:gd name="T7" fmla="*/ 0 h 365"/>
                <a:gd name="T8" fmla="*/ 0 w 340"/>
                <a:gd name="T9" fmla="*/ 0 h 365"/>
                <a:gd name="T10" fmla="*/ 0 60000 65536"/>
                <a:gd name="T11" fmla="*/ 0 60000 65536"/>
                <a:gd name="T12" fmla="*/ 0 60000 65536"/>
                <a:gd name="T13" fmla="*/ 0 60000 65536"/>
                <a:gd name="T14" fmla="*/ 0 60000 65536"/>
                <a:gd name="T15" fmla="*/ 0 w 340"/>
                <a:gd name="T16" fmla="*/ 0 h 365"/>
                <a:gd name="T17" fmla="*/ 340 w 340"/>
                <a:gd name="T18" fmla="*/ 365 h 365"/>
              </a:gdLst>
              <a:ahLst/>
              <a:cxnLst>
                <a:cxn ang="T10">
                  <a:pos x="T0" y="T1"/>
                </a:cxn>
                <a:cxn ang="T11">
                  <a:pos x="T2" y="T3"/>
                </a:cxn>
                <a:cxn ang="T12">
                  <a:pos x="T4" y="T5"/>
                </a:cxn>
                <a:cxn ang="T13">
                  <a:pos x="T6" y="T7"/>
                </a:cxn>
                <a:cxn ang="T14">
                  <a:pos x="T8" y="T9"/>
                </a:cxn>
              </a:cxnLst>
              <a:rect l="T15" t="T16" r="T17" b="T18"/>
              <a:pathLst>
                <a:path w="340" h="365">
                  <a:moveTo>
                    <a:pt x="340" y="103"/>
                  </a:moveTo>
                  <a:lnTo>
                    <a:pt x="128" y="0"/>
                  </a:lnTo>
                  <a:lnTo>
                    <a:pt x="0" y="262"/>
                  </a:lnTo>
                  <a:lnTo>
                    <a:pt x="211" y="365"/>
                  </a:lnTo>
                  <a:lnTo>
                    <a:pt x="340" y="103"/>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49" name="Freeform 362"/>
            <p:cNvSpPr>
              <a:spLocks/>
            </p:cNvSpPr>
            <p:nvPr/>
          </p:nvSpPr>
          <p:spPr bwMode="auto">
            <a:xfrm>
              <a:off x="1650" y="1972"/>
              <a:ext cx="19" cy="33"/>
            </a:xfrm>
            <a:custGeom>
              <a:avLst/>
              <a:gdLst>
                <a:gd name="T0" fmla="*/ 0 w 211"/>
                <a:gd name="T1" fmla="*/ 0 h 363"/>
                <a:gd name="T2" fmla="*/ 0 w 211"/>
                <a:gd name="T3" fmla="*/ 0 h 363"/>
                <a:gd name="T4" fmla="*/ 0 w 211"/>
                <a:gd name="T5" fmla="*/ 0 h 363"/>
                <a:gd name="T6" fmla="*/ 0 w 211"/>
                <a:gd name="T7" fmla="*/ 0 h 363"/>
                <a:gd name="T8" fmla="*/ 0 60000 65536"/>
                <a:gd name="T9" fmla="*/ 0 60000 65536"/>
                <a:gd name="T10" fmla="*/ 0 60000 65536"/>
                <a:gd name="T11" fmla="*/ 0 60000 65536"/>
                <a:gd name="T12" fmla="*/ 0 w 211"/>
                <a:gd name="T13" fmla="*/ 0 h 363"/>
                <a:gd name="T14" fmla="*/ 211 w 211"/>
                <a:gd name="T15" fmla="*/ 363 h 363"/>
              </a:gdLst>
              <a:ahLst/>
              <a:cxnLst>
                <a:cxn ang="T8">
                  <a:pos x="T0" y="T1"/>
                </a:cxn>
                <a:cxn ang="T9">
                  <a:pos x="T2" y="T3"/>
                </a:cxn>
                <a:cxn ang="T10">
                  <a:pos x="T4" y="T5"/>
                </a:cxn>
                <a:cxn ang="T11">
                  <a:pos x="T6" y="T7"/>
                </a:cxn>
              </a:cxnLst>
              <a:rect l="T12" t="T13" r="T14" b="T15"/>
              <a:pathLst>
                <a:path w="211" h="363">
                  <a:moveTo>
                    <a:pt x="211" y="103"/>
                  </a:moveTo>
                  <a:lnTo>
                    <a:pt x="0" y="0"/>
                  </a:lnTo>
                  <a:lnTo>
                    <a:pt x="84" y="363"/>
                  </a:lnTo>
                  <a:lnTo>
                    <a:pt x="211" y="10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50" name="Freeform 363"/>
            <p:cNvSpPr>
              <a:spLocks/>
            </p:cNvSpPr>
            <p:nvPr/>
          </p:nvSpPr>
          <p:spPr bwMode="auto">
            <a:xfrm>
              <a:off x="1638" y="1972"/>
              <a:ext cx="19" cy="33"/>
            </a:xfrm>
            <a:custGeom>
              <a:avLst/>
              <a:gdLst>
                <a:gd name="T0" fmla="*/ 0 w 214"/>
                <a:gd name="T1" fmla="*/ 0 h 363"/>
                <a:gd name="T2" fmla="*/ 0 w 214"/>
                <a:gd name="T3" fmla="*/ 0 h 363"/>
                <a:gd name="T4" fmla="*/ 0 w 214"/>
                <a:gd name="T5" fmla="*/ 0 h 363"/>
                <a:gd name="T6" fmla="*/ 0 w 214"/>
                <a:gd name="T7" fmla="*/ 0 h 363"/>
                <a:gd name="T8" fmla="*/ 0 60000 65536"/>
                <a:gd name="T9" fmla="*/ 0 60000 65536"/>
                <a:gd name="T10" fmla="*/ 0 60000 65536"/>
                <a:gd name="T11" fmla="*/ 0 60000 65536"/>
                <a:gd name="T12" fmla="*/ 0 w 214"/>
                <a:gd name="T13" fmla="*/ 0 h 363"/>
                <a:gd name="T14" fmla="*/ 214 w 214"/>
                <a:gd name="T15" fmla="*/ 363 h 363"/>
              </a:gdLst>
              <a:ahLst/>
              <a:cxnLst>
                <a:cxn ang="T8">
                  <a:pos x="T0" y="T1"/>
                </a:cxn>
                <a:cxn ang="T9">
                  <a:pos x="T2" y="T3"/>
                </a:cxn>
                <a:cxn ang="T10">
                  <a:pos x="T4" y="T5"/>
                </a:cxn>
                <a:cxn ang="T11">
                  <a:pos x="T6" y="T7"/>
                </a:cxn>
              </a:cxnLst>
              <a:rect l="T12" t="T13" r="T14" b="T15"/>
              <a:pathLst>
                <a:path w="214" h="363">
                  <a:moveTo>
                    <a:pt x="130" y="0"/>
                  </a:moveTo>
                  <a:lnTo>
                    <a:pt x="214" y="363"/>
                  </a:lnTo>
                  <a:lnTo>
                    <a:pt x="0" y="265"/>
                  </a:lnTo>
                  <a:lnTo>
                    <a:pt x="13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51" name="Freeform 364"/>
            <p:cNvSpPr>
              <a:spLocks/>
            </p:cNvSpPr>
            <p:nvPr/>
          </p:nvSpPr>
          <p:spPr bwMode="auto">
            <a:xfrm>
              <a:off x="1638" y="1972"/>
              <a:ext cx="31" cy="33"/>
            </a:xfrm>
            <a:custGeom>
              <a:avLst/>
              <a:gdLst>
                <a:gd name="T0" fmla="*/ 0 w 341"/>
                <a:gd name="T1" fmla="*/ 0 h 363"/>
                <a:gd name="T2" fmla="*/ 0 w 341"/>
                <a:gd name="T3" fmla="*/ 0 h 363"/>
                <a:gd name="T4" fmla="*/ 0 w 341"/>
                <a:gd name="T5" fmla="*/ 0 h 363"/>
                <a:gd name="T6" fmla="*/ 0 w 341"/>
                <a:gd name="T7" fmla="*/ 0 h 363"/>
                <a:gd name="T8" fmla="*/ 0 w 341"/>
                <a:gd name="T9" fmla="*/ 0 h 363"/>
                <a:gd name="T10" fmla="*/ 0 60000 65536"/>
                <a:gd name="T11" fmla="*/ 0 60000 65536"/>
                <a:gd name="T12" fmla="*/ 0 60000 65536"/>
                <a:gd name="T13" fmla="*/ 0 60000 65536"/>
                <a:gd name="T14" fmla="*/ 0 60000 65536"/>
                <a:gd name="T15" fmla="*/ 0 w 341"/>
                <a:gd name="T16" fmla="*/ 0 h 363"/>
                <a:gd name="T17" fmla="*/ 341 w 341"/>
                <a:gd name="T18" fmla="*/ 363 h 363"/>
              </a:gdLst>
              <a:ahLst/>
              <a:cxnLst>
                <a:cxn ang="T10">
                  <a:pos x="T0" y="T1"/>
                </a:cxn>
                <a:cxn ang="T11">
                  <a:pos x="T2" y="T3"/>
                </a:cxn>
                <a:cxn ang="T12">
                  <a:pos x="T4" y="T5"/>
                </a:cxn>
                <a:cxn ang="T13">
                  <a:pos x="T6" y="T7"/>
                </a:cxn>
                <a:cxn ang="T14">
                  <a:pos x="T8" y="T9"/>
                </a:cxn>
              </a:cxnLst>
              <a:rect l="T15" t="T16" r="T17" b="T18"/>
              <a:pathLst>
                <a:path w="341" h="363">
                  <a:moveTo>
                    <a:pt x="341" y="103"/>
                  </a:moveTo>
                  <a:lnTo>
                    <a:pt x="130" y="0"/>
                  </a:lnTo>
                  <a:lnTo>
                    <a:pt x="0" y="265"/>
                  </a:lnTo>
                  <a:lnTo>
                    <a:pt x="214" y="363"/>
                  </a:lnTo>
                  <a:lnTo>
                    <a:pt x="341" y="103"/>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52" name="Freeform 365"/>
            <p:cNvSpPr>
              <a:spLocks/>
            </p:cNvSpPr>
            <p:nvPr/>
          </p:nvSpPr>
          <p:spPr bwMode="auto">
            <a:xfrm>
              <a:off x="1638" y="1996"/>
              <a:ext cx="19" cy="32"/>
            </a:xfrm>
            <a:custGeom>
              <a:avLst/>
              <a:gdLst>
                <a:gd name="T0" fmla="*/ 0 w 214"/>
                <a:gd name="T1" fmla="*/ 0 h 352"/>
                <a:gd name="T2" fmla="*/ 0 w 214"/>
                <a:gd name="T3" fmla="*/ 0 h 352"/>
                <a:gd name="T4" fmla="*/ 0 w 214"/>
                <a:gd name="T5" fmla="*/ 0 h 352"/>
                <a:gd name="T6" fmla="*/ 0 w 214"/>
                <a:gd name="T7" fmla="*/ 0 h 352"/>
                <a:gd name="T8" fmla="*/ 0 60000 65536"/>
                <a:gd name="T9" fmla="*/ 0 60000 65536"/>
                <a:gd name="T10" fmla="*/ 0 60000 65536"/>
                <a:gd name="T11" fmla="*/ 0 60000 65536"/>
                <a:gd name="T12" fmla="*/ 0 w 214"/>
                <a:gd name="T13" fmla="*/ 0 h 352"/>
                <a:gd name="T14" fmla="*/ 214 w 214"/>
                <a:gd name="T15" fmla="*/ 352 h 352"/>
              </a:gdLst>
              <a:ahLst/>
              <a:cxnLst>
                <a:cxn ang="T8">
                  <a:pos x="T0" y="T1"/>
                </a:cxn>
                <a:cxn ang="T9">
                  <a:pos x="T2" y="T3"/>
                </a:cxn>
                <a:cxn ang="T10">
                  <a:pos x="T4" y="T5"/>
                </a:cxn>
                <a:cxn ang="T11">
                  <a:pos x="T6" y="T7"/>
                </a:cxn>
              </a:cxnLst>
              <a:rect l="T12" t="T13" r="T14" b="T15"/>
              <a:pathLst>
                <a:path w="214" h="352">
                  <a:moveTo>
                    <a:pt x="214" y="98"/>
                  </a:moveTo>
                  <a:lnTo>
                    <a:pt x="0" y="0"/>
                  </a:lnTo>
                  <a:lnTo>
                    <a:pt x="106" y="352"/>
                  </a:lnTo>
                  <a:lnTo>
                    <a:pt x="214" y="9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53" name="Freeform 366"/>
            <p:cNvSpPr>
              <a:spLocks/>
            </p:cNvSpPr>
            <p:nvPr/>
          </p:nvSpPr>
          <p:spPr bwMode="auto">
            <a:xfrm>
              <a:off x="1627" y="1996"/>
              <a:ext cx="21" cy="32"/>
            </a:xfrm>
            <a:custGeom>
              <a:avLst/>
              <a:gdLst>
                <a:gd name="T0" fmla="*/ 0 w 222"/>
                <a:gd name="T1" fmla="*/ 0 h 352"/>
                <a:gd name="T2" fmla="*/ 0 w 222"/>
                <a:gd name="T3" fmla="*/ 0 h 352"/>
                <a:gd name="T4" fmla="*/ 0 w 222"/>
                <a:gd name="T5" fmla="*/ 0 h 352"/>
                <a:gd name="T6" fmla="*/ 0 w 222"/>
                <a:gd name="T7" fmla="*/ 0 h 352"/>
                <a:gd name="T8" fmla="*/ 0 60000 65536"/>
                <a:gd name="T9" fmla="*/ 0 60000 65536"/>
                <a:gd name="T10" fmla="*/ 0 60000 65536"/>
                <a:gd name="T11" fmla="*/ 0 60000 65536"/>
                <a:gd name="T12" fmla="*/ 0 w 222"/>
                <a:gd name="T13" fmla="*/ 0 h 352"/>
                <a:gd name="T14" fmla="*/ 222 w 222"/>
                <a:gd name="T15" fmla="*/ 352 h 352"/>
              </a:gdLst>
              <a:ahLst/>
              <a:cxnLst>
                <a:cxn ang="T8">
                  <a:pos x="T0" y="T1"/>
                </a:cxn>
                <a:cxn ang="T9">
                  <a:pos x="T2" y="T3"/>
                </a:cxn>
                <a:cxn ang="T10">
                  <a:pos x="T4" y="T5"/>
                </a:cxn>
                <a:cxn ang="T11">
                  <a:pos x="T6" y="T7"/>
                </a:cxn>
              </a:cxnLst>
              <a:rect l="T12" t="T13" r="T14" b="T15"/>
              <a:pathLst>
                <a:path w="222" h="352">
                  <a:moveTo>
                    <a:pt x="116" y="0"/>
                  </a:moveTo>
                  <a:lnTo>
                    <a:pt x="222" y="352"/>
                  </a:lnTo>
                  <a:lnTo>
                    <a:pt x="0" y="271"/>
                  </a:lnTo>
                  <a:lnTo>
                    <a:pt x="11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54" name="Freeform 367"/>
            <p:cNvSpPr>
              <a:spLocks/>
            </p:cNvSpPr>
            <p:nvPr/>
          </p:nvSpPr>
          <p:spPr bwMode="auto">
            <a:xfrm>
              <a:off x="1627" y="1996"/>
              <a:ext cx="30" cy="32"/>
            </a:xfrm>
            <a:custGeom>
              <a:avLst/>
              <a:gdLst>
                <a:gd name="T0" fmla="*/ 0 w 330"/>
                <a:gd name="T1" fmla="*/ 0 h 352"/>
                <a:gd name="T2" fmla="*/ 0 w 330"/>
                <a:gd name="T3" fmla="*/ 0 h 352"/>
                <a:gd name="T4" fmla="*/ 0 w 330"/>
                <a:gd name="T5" fmla="*/ 0 h 352"/>
                <a:gd name="T6" fmla="*/ 0 w 330"/>
                <a:gd name="T7" fmla="*/ 0 h 352"/>
                <a:gd name="T8" fmla="*/ 0 w 330"/>
                <a:gd name="T9" fmla="*/ 0 h 352"/>
                <a:gd name="T10" fmla="*/ 0 60000 65536"/>
                <a:gd name="T11" fmla="*/ 0 60000 65536"/>
                <a:gd name="T12" fmla="*/ 0 60000 65536"/>
                <a:gd name="T13" fmla="*/ 0 60000 65536"/>
                <a:gd name="T14" fmla="*/ 0 60000 65536"/>
                <a:gd name="T15" fmla="*/ 0 w 330"/>
                <a:gd name="T16" fmla="*/ 0 h 352"/>
                <a:gd name="T17" fmla="*/ 330 w 330"/>
                <a:gd name="T18" fmla="*/ 352 h 352"/>
              </a:gdLst>
              <a:ahLst/>
              <a:cxnLst>
                <a:cxn ang="T10">
                  <a:pos x="T0" y="T1"/>
                </a:cxn>
                <a:cxn ang="T11">
                  <a:pos x="T2" y="T3"/>
                </a:cxn>
                <a:cxn ang="T12">
                  <a:pos x="T4" y="T5"/>
                </a:cxn>
                <a:cxn ang="T13">
                  <a:pos x="T6" y="T7"/>
                </a:cxn>
                <a:cxn ang="T14">
                  <a:pos x="T8" y="T9"/>
                </a:cxn>
              </a:cxnLst>
              <a:rect l="T15" t="T16" r="T17" b="T18"/>
              <a:pathLst>
                <a:path w="330" h="352">
                  <a:moveTo>
                    <a:pt x="330" y="98"/>
                  </a:moveTo>
                  <a:lnTo>
                    <a:pt x="116" y="0"/>
                  </a:lnTo>
                  <a:lnTo>
                    <a:pt x="0" y="271"/>
                  </a:lnTo>
                  <a:lnTo>
                    <a:pt x="222" y="352"/>
                  </a:lnTo>
                  <a:lnTo>
                    <a:pt x="330" y="98"/>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55" name="Freeform 368"/>
            <p:cNvSpPr>
              <a:spLocks/>
            </p:cNvSpPr>
            <p:nvPr/>
          </p:nvSpPr>
          <p:spPr bwMode="auto">
            <a:xfrm>
              <a:off x="1627" y="2021"/>
              <a:ext cx="21" cy="30"/>
            </a:xfrm>
            <a:custGeom>
              <a:avLst/>
              <a:gdLst>
                <a:gd name="T0" fmla="*/ 0 w 222"/>
                <a:gd name="T1" fmla="*/ 0 h 330"/>
                <a:gd name="T2" fmla="*/ 0 w 222"/>
                <a:gd name="T3" fmla="*/ 0 h 330"/>
                <a:gd name="T4" fmla="*/ 0 w 222"/>
                <a:gd name="T5" fmla="*/ 0 h 330"/>
                <a:gd name="T6" fmla="*/ 0 w 222"/>
                <a:gd name="T7" fmla="*/ 0 h 330"/>
                <a:gd name="T8" fmla="*/ 0 60000 65536"/>
                <a:gd name="T9" fmla="*/ 0 60000 65536"/>
                <a:gd name="T10" fmla="*/ 0 60000 65536"/>
                <a:gd name="T11" fmla="*/ 0 60000 65536"/>
                <a:gd name="T12" fmla="*/ 0 w 222"/>
                <a:gd name="T13" fmla="*/ 0 h 330"/>
                <a:gd name="T14" fmla="*/ 222 w 222"/>
                <a:gd name="T15" fmla="*/ 330 h 330"/>
              </a:gdLst>
              <a:ahLst/>
              <a:cxnLst>
                <a:cxn ang="T8">
                  <a:pos x="T0" y="T1"/>
                </a:cxn>
                <a:cxn ang="T9">
                  <a:pos x="T2" y="T3"/>
                </a:cxn>
                <a:cxn ang="T10">
                  <a:pos x="T4" y="T5"/>
                </a:cxn>
                <a:cxn ang="T11">
                  <a:pos x="T6" y="T7"/>
                </a:cxn>
              </a:cxnLst>
              <a:rect l="T12" t="T13" r="T14" b="T15"/>
              <a:pathLst>
                <a:path w="222" h="330">
                  <a:moveTo>
                    <a:pt x="222" y="81"/>
                  </a:moveTo>
                  <a:lnTo>
                    <a:pt x="0" y="0"/>
                  </a:lnTo>
                  <a:lnTo>
                    <a:pt x="145" y="330"/>
                  </a:lnTo>
                  <a:lnTo>
                    <a:pt x="222" y="8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56" name="Freeform 369"/>
            <p:cNvSpPr>
              <a:spLocks/>
            </p:cNvSpPr>
            <p:nvPr/>
          </p:nvSpPr>
          <p:spPr bwMode="auto">
            <a:xfrm>
              <a:off x="1620" y="2021"/>
              <a:ext cx="21" cy="30"/>
            </a:xfrm>
            <a:custGeom>
              <a:avLst/>
              <a:gdLst>
                <a:gd name="T0" fmla="*/ 0 w 229"/>
                <a:gd name="T1" fmla="*/ 0 h 330"/>
                <a:gd name="T2" fmla="*/ 0 w 229"/>
                <a:gd name="T3" fmla="*/ 0 h 330"/>
                <a:gd name="T4" fmla="*/ 0 w 229"/>
                <a:gd name="T5" fmla="*/ 0 h 330"/>
                <a:gd name="T6" fmla="*/ 0 w 229"/>
                <a:gd name="T7" fmla="*/ 0 h 330"/>
                <a:gd name="T8" fmla="*/ 0 60000 65536"/>
                <a:gd name="T9" fmla="*/ 0 60000 65536"/>
                <a:gd name="T10" fmla="*/ 0 60000 65536"/>
                <a:gd name="T11" fmla="*/ 0 60000 65536"/>
                <a:gd name="T12" fmla="*/ 0 w 229"/>
                <a:gd name="T13" fmla="*/ 0 h 330"/>
                <a:gd name="T14" fmla="*/ 229 w 229"/>
                <a:gd name="T15" fmla="*/ 330 h 330"/>
              </a:gdLst>
              <a:ahLst/>
              <a:cxnLst>
                <a:cxn ang="T8">
                  <a:pos x="T0" y="T1"/>
                </a:cxn>
                <a:cxn ang="T9">
                  <a:pos x="T2" y="T3"/>
                </a:cxn>
                <a:cxn ang="T10">
                  <a:pos x="T4" y="T5"/>
                </a:cxn>
                <a:cxn ang="T11">
                  <a:pos x="T6" y="T7"/>
                </a:cxn>
              </a:cxnLst>
              <a:rect l="T12" t="T13" r="T14" b="T15"/>
              <a:pathLst>
                <a:path w="229" h="330">
                  <a:moveTo>
                    <a:pt x="84" y="0"/>
                  </a:moveTo>
                  <a:lnTo>
                    <a:pt x="229" y="330"/>
                  </a:lnTo>
                  <a:lnTo>
                    <a:pt x="0" y="274"/>
                  </a:lnTo>
                  <a:lnTo>
                    <a:pt x="8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57" name="Freeform 370"/>
            <p:cNvSpPr>
              <a:spLocks/>
            </p:cNvSpPr>
            <p:nvPr/>
          </p:nvSpPr>
          <p:spPr bwMode="auto">
            <a:xfrm>
              <a:off x="1620" y="2021"/>
              <a:ext cx="28" cy="30"/>
            </a:xfrm>
            <a:custGeom>
              <a:avLst/>
              <a:gdLst>
                <a:gd name="T0" fmla="*/ 0 w 306"/>
                <a:gd name="T1" fmla="*/ 0 h 330"/>
                <a:gd name="T2" fmla="*/ 0 w 306"/>
                <a:gd name="T3" fmla="*/ 0 h 330"/>
                <a:gd name="T4" fmla="*/ 0 w 306"/>
                <a:gd name="T5" fmla="*/ 0 h 330"/>
                <a:gd name="T6" fmla="*/ 0 w 306"/>
                <a:gd name="T7" fmla="*/ 0 h 330"/>
                <a:gd name="T8" fmla="*/ 0 w 306"/>
                <a:gd name="T9" fmla="*/ 0 h 330"/>
                <a:gd name="T10" fmla="*/ 0 60000 65536"/>
                <a:gd name="T11" fmla="*/ 0 60000 65536"/>
                <a:gd name="T12" fmla="*/ 0 60000 65536"/>
                <a:gd name="T13" fmla="*/ 0 60000 65536"/>
                <a:gd name="T14" fmla="*/ 0 60000 65536"/>
                <a:gd name="T15" fmla="*/ 0 w 306"/>
                <a:gd name="T16" fmla="*/ 0 h 330"/>
                <a:gd name="T17" fmla="*/ 306 w 306"/>
                <a:gd name="T18" fmla="*/ 330 h 330"/>
              </a:gdLst>
              <a:ahLst/>
              <a:cxnLst>
                <a:cxn ang="T10">
                  <a:pos x="T0" y="T1"/>
                </a:cxn>
                <a:cxn ang="T11">
                  <a:pos x="T2" y="T3"/>
                </a:cxn>
                <a:cxn ang="T12">
                  <a:pos x="T4" y="T5"/>
                </a:cxn>
                <a:cxn ang="T13">
                  <a:pos x="T6" y="T7"/>
                </a:cxn>
                <a:cxn ang="T14">
                  <a:pos x="T8" y="T9"/>
                </a:cxn>
              </a:cxnLst>
              <a:rect l="T15" t="T16" r="T17" b="T18"/>
              <a:pathLst>
                <a:path w="306" h="330">
                  <a:moveTo>
                    <a:pt x="306" y="81"/>
                  </a:moveTo>
                  <a:lnTo>
                    <a:pt x="84" y="0"/>
                  </a:lnTo>
                  <a:lnTo>
                    <a:pt x="0" y="274"/>
                  </a:lnTo>
                  <a:lnTo>
                    <a:pt x="229" y="330"/>
                  </a:lnTo>
                  <a:lnTo>
                    <a:pt x="306" y="81"/>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58" name="Freeform 371"/>
            <p:cNvSpPr>
              <a:spLocks/>
            </p:cNvSpPr>
            <p:nvPr/>
          </p:nvSpPr>
          <p:spPr bwMode="auto">
            <a:xfrm>
              <a:off x="1620" y="2045"/>
              <a:ext cx="21" cy="28"/>
            </a:xfrm>
            <a:custGeom>
              <a:avLst/>
              <a:gdLst>
                <a:gd name="T0" fmla="*/ 0 w 229"/>
                <a:gd name="T1" fmla="*/ 0 h 305"/>
                <a:gd name="T2" fmla="*/ 0 w 229"/>
                <a:gd name="T3" fmla="*/ 0 h 305"/>
                <a:gd name="T4" fmla="*/ 0 w 229"/>
                <a:gd name="T5" fmla="*/ 0 h 305"/>
                <a:gd name="T6" fmla="*/ 0 w 229"/>
                <a:gd name="T7" fmla="*/ 0 h 305"/>
                <a:gd name="T8" fmla="*/ 0 60000 65536"/>
                <a:gd name="T9" fmla="*/ 0 60000 65536"/>
                <a:gd name="T10" fmla="*/ 0 60000 65536"/>
                <a:gd name="T11" fmla="*/ 0 60000 65536"/>
                <a:gd name="T12" fmla="*/ 0 w 229"/>
                <a:gd name="T13" fmla="*/ 0 h 305"/>
                <a:gd name="T14" fmla="*/ 229 w 229"/>
                <a:gd name="T15" fmla="*/ 305 h 305"/>
              </a:gdLst>
              <a:ahLst/>
              <a:cxnLst>
                <a:cxn ang="T8">
                  <a:pos x="T0" y="T1"/>
                </a:cxn>
                <a:cxn ang="T9">
                  <a:pos x="T2" y="T3"/>
                </a:cxn>
                <a:cxn ang="T10">
                  <a:pos x="T4" y="T5"/>
                </a:cxn>
                <a:cxn ang="T11">
                  <a:pos x="T6" y="T7"/>
                </a:cxn>
              </a:cxnLst>
              <a:rect l="T12" t="T13" r="T14" b="T15"/>
              <a:pathLst>
                <a:path w="229" h="305">
                  <a:moveTo>
                    <a:pt x="229" y="56"/>
                  </a:moveTo>
                  <a:lnTo>
                    <a:pt x="0" y="0"/>
                  </a:lnTo>
                  <a:lnTo>
                    <a:pt x="183" y="305"/>
                  </a:lnTo>
                  <a:lnTo>
                    <a:pt x="229" y="5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59" name="Freeform 372"/>
            <p:cNvSpPr>
              <a:spLocks/>
            </p:cNvSpPr>
            <p:nvPr/>
          </p:nvSpPr>
          <p:spPr bwMode="auto">
            <a:xfrm>
              <a:off x="1615" y="2045"/>
              <a:ext cx="21" cy="28"/>
            </a:xfrm>
            <a:custGeom>
              <a:avLst/>
              <a:gdLst>
                <a:gd name="T0" fmla="*/ 0 w 234"/>
                <a:gd name="T1" fmla="*/ 0 h 305"/>
                <a:gd name="T2" fmla="*/ 0 w 234"/>
                <a:gd name="T3" fmla="*/ 0 h 305"/>
                <a:gd name="T4" fmla="*/ 0 w 234"/>
                <a:gd name="T5" fmla="*/ 0 h 305"/>
                <a:gd name="T6" fmla="*/ 0 w 234"/>
                <a:gd name="T7" fmla="*/ 0 h 305"/>
                <a:gd name="T8" fmla="*/ 0 60000 65536"/>
                <a:gd name="T9" fmla="*/ 0 60000 65536"/>
                <a:gd name="T10" fmla="*/ 0 60000 65536"/>
                <a:gd name="T11" fmla="*/ 0 60000 65536"/>
                <a:gd name="T12" fmla="*/ 0 w 234"/>
                <a:gd name="T13" fmla="*/ 0 h 305"/>
                <a:gd name="T14" fmla="*/ 234 w 234"/>
                <a:gd name="T15" fmla="*/ 305 h 305"/>
              </a:gdLst>
              <a:ahLst/>
              <a:cxnLst>
                <a:cxn ang="T8">
                  <a:pos x="T0" y="T1"/>
                </a:cxn>
                <a:cxn ang="T9">
                  <a:pos x="T2" y="T3"/>
                </a:cxn>
                <a:cxn ang="T10">
                  <a:pos x="T4" y="T5"/>
                </a:cxn>
                <a:cxn ang="T11">
                  <a:pos x="T6" y="T7"/>
                </a:cxn>
              </a:cxnLst>
              <a:rect l="T12" t="T13" r="T14" b="T15"/>
              <a:pathLst>
                <a:path w="234" h="305">
                  <a:moveTo>
                    <a:pt x="51" y="0"/>
                  </a:moveTo>
                  <a:lnTo>
                    <a:pt x="234" y="305"/>
                  </a:lnTo>
                  <a:lnTo>
                    <a:pt x="0" y="277"/>
                  </a:lnTo>
                  <a:lnTo>
                    <a:pt x="5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60" name="Freeform 373"/>
            <p:cNvSpPr>
              <a:spLocks/>
            </p:cNvSpPr>
            <p:nvPr/>
          </p:nvSpPr>
          <p:spPr bwMode="auto">
            <a:xfrm>
              <a:off x="1615" y="2045"/>
              <a:ext cx="26" cy="28"/>
            </a:xfrm>
            <a:custGeom>
              <a:avLst/>
              <a:gdLst>
                <a:gd name="T0" fmla="*/ 0 w 280"/>
                <a:gd name="T1" fmla="*/ 0 h 305"/>
                <a:gd name="T2" fmla="*/ 0 w 280"/>
                <a:gd name="T3" fmla="*/ 0 h 305"/>
                <a:gd name="T4" fmla="*/ 0 w 280"/>
                <a:gd name="T5" fmla="*/ 0 h 305"/>
                <a:gd name="T6" fmla="*/ 0 w 280"/>
                <a:gd name="T7" fmla="*/ 0 h 305"/>
                <a:gd name="T8" fmla="*/ 0 w 280"/>
                <a:gd name="T9" fmla="*/ 0 h 305"/>
                <a:gd name="T10" fmla="*/ 0 60000 65536"/>
                <a:gd name="T11" fmla="*/ 0 60000 65536"/>
                <a:gd name="T12" fmla="*/ 0 60000 65536"/>
                <a:gd name="T13" fmla="*/ 0 60000 65536"/>
                <a:gd name="T14" fmla="*/ 0 60000 65536"/>
                <a:gd name="T15" fmla="*/ 0 w 280"/>
                <a:gd name="T16" fmla="*/ 0 h 305"/>
                <a:gd name="T17" fmla="*/ 280 w 280"/>
                <a:gd name="T18" fmla="*/ 305 h 305"/>
              </a:gdLst>
              <a:ahLst/>
              <a:cxnLst>
                <a:cxn ang="T10">
                  <a:pos x="T0" y="T1"/>
                </a:cxn>
                <a:cxn ang="T11">
                  <a:pos x="T2" y="T3"/>
                </a:cxn>
                <a:cxn ang="T12">
                  <a:pos x="T4" y="T5"/>
                </a:cxn>
                <a:cxn ang="T13">
                  <a:pos x="T6" y="T7"/>
                </a:cxn>
                <a:cxn ang="T14">
                  <a:pos x="T8" y="T9"/>
                </a:cxn>
              </a:cxnLst>
              <a:rect l="T15" t="T16" r="T17" b="T18"/>
              <a:pathLst>
                <a:path w="280" h="305">
                  <a:moveTo>
                    <a:pt x="280" y="56"/>
                  </a:moveTo>
                  <a:lnTo>
                    <a:pt x="51" y="0"/>
                  </a:lnTo>
                  <a:lnTo>
                    <a:pt x="0" y="277"/>
                  </a:lnTo>
                  <a:lnTo>
                    <a:pt x="234" y="305"/>
                  </a:lnTo>
                  <a:lnTo>
                    <a:pt x="280" y="56"/>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61" name="Freeform 374"/>
            <p:cNvSpPr>
              <a:spLocks/>
            </p:cNvSpPr>
            <p:nvPr/>
          </p:nvSpPr>
          <p:spPr bwMode="auto">
            <a:xfrm>
              <a:off x="1615" y="2071"/>
              <a:ext cx="21" cy="25"/>
            </a:xfrm>
            <a:custGeom>
              <a:avLst/>
              <a:gdLst>
                <a:gd name="T0" fmla="*/ 0 w 234"/>
                <a:gd name="T1" fmla="*/ 0 h 275"/>
                <a:gd name="T2" fmla="*/ 0 w 234"/>
                <a:gd name="T3" fmla="*/ 0 h 275"/>
                <a:gd name="T4" fmla="*/ 0 w 234"/>
                <a:gd name="T5" fmla="*/ 0 h 275"/>
                <a:gd name="T6" fmla="*/ 0 w 234"/>
                <a:gd name="T7" fmla="*/ 0 h 275"/>
                <a:gd name="T8" fmla="*/ 0 60000 65536"/>
                <a:gd name="T9" fmla="*/ 0 60000 65536"/>
                <a:gd name="T10" fmla="*/ 0 60000 65536"/>
                <a:gd name="T11" fmla="*/ 0 60000 65536"/>
                <a:gd name="T12" fmla="*/ 0 w 234"/>
                <a:gd name="T13" fmla="*/ 0 h 275"/>
                <a:gd name="T14" fmla="*/ 234 w 234"/>
                <a:gd name="T15" fmla="*/ 275 h 275"/>
              </a:gdLst>
              <a:ahLst/>
              <a:cxnLst>
                <a:cxn ang="T8">
                  <a:pos x="T0" y="T1"/>
                </a:cxn>
                <a:cxn ang="T9">
                  <a:pos x="T2" y="T3"/>
                </a:cxn>
                <a:cxn ang="T10">
                  <a:pos x="T4" y="T5"/>
                </a:cxn>
                <a:cxn ang="T11">
                  <a:pos x="T6" y="T7"/>
                </a:cxn>
              </a:cxnLst>
              <a:rect l="T12" t="T13" r="T14" b="T15"/>
              <a:pathLst>
                <a:path w="234" h="275">
                  <a:moveTo>
                    <a:pt x="234" y="28"/>
                  </a:moveTo>
                  <a:lnTo>
                    <a:pt x="0" y="0"/>
                  </a:lnTo>
                  <a:lnTo>
                    <a:pt x="220" y="275"/>
                  </a:lnTo>
                  <a:lnTo>
                    <a:pt x="234" y="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62" name="Freeform 375"/>
            <p:cNvSpPr>
              <a:spLocks/>
            </p:cNvSpPr>
            <p:nvPr/>
          </p:nvSpPr>
          <p:spPr bwMode="auto">
            <a:xfrm>
              <a:off x="1614" y="2071"/>
              <a:ext cx="21" cy="25"/>
            </a:xfrm>
            <a:custGeom>
              <a:avLst/>
              <a:gdLst>
                <a:gd name="T0" fmla="*/ 0 w 236"/>
                <a:gd name="T1" fmla="*/ 0 h 275"/>
                <a:gd name="T2" fmla="*/ 0 w 236"/>
                <a:gd name="T3" fmla="*/ 0 h 275"/>
                <a:gd name="T4" fmla="*/ 0 w 236"/>
                <a:gd name="T5" fmla="*/ 0 h 275"/>
                <a:gd name="T6" fmla="*/ 0 w 236"/>
                <a:gd name="T7" fmla="*/ 0 h 275"/>
                <a:gd name="T8" fmla="*/ 0 60000 65536"/>
                <a:gd name="T9" fmla="*/ 0 60000 65536"/>
                <a:gd name="T10" fmla="*/ 0 60000 65536"/>
                <a:gd name="T11" fmla="*/ 0 60000 65536"/>
                <a:gd name="T12" fmla="*/ 0 w 236"/>
                <a:gd name="T13" fmla="*/ 0 h 275"/>
                <a:gd name="T14" fmla="*/ 236 w 236"/>
                <a:gd name="T15" fmla="*/ 275 h 275"/>
              </a:gdLst>
              <a:ahLst/>
              <a:cxnLst>
                <a:cxn ang="T8">
                  <a:pos x="T0" y="T1"/>
                </a:cxn>
                <a:cxn ang="T9">
                  <a:pos x="T2" y="T3"/>
                </a:cxn>
                <a:cxn ang="T10">
                  <a:pos x="T4" y="T5"/>
                </a:cxn>
                <a:cxn ang="T11">
                  <a:pos x="T6" y="T7"/>
                </a:cxn>
              </a:cxnLst>
              <a:rect l="T12" t="T13" r="T14" b="T15"/>
              <a:pathLst>
                <a:path w="236" h="275">
                  <a:moveTo>
                    <a:pt x="16" y="0"/>
                  </a:moveTo>
                  <a:lnTo>
                    <a:pt x="236" y="275"/>
                  </a:lnTo>
                  <a:lnTo>
                    <a:pt x="0" y="275"/>
                  </a:lnTo>
                  <a:lnTo>
                    <a:pt x="1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63" name="Freeform 376"/>
            <p:cNvSpPr>
              <a:spLocks/>
            </p:cNvSpPr>
            <p:nvPr/>
          </p:nvSpPr>
          <p:spPr bwMode="auto">
            <a:xfrm>
              <a:off x="1614" y="2071"/>
              <a:ext cx="22" cy="25"/>
            </a:xfrm>
            <a:custGeom>
              <a:avLst/>
              <a:gdLst>
                <a:gd name="T0" fmla="*/ 0 w 250"/>
                <a:gd name="T1" fmla="*/ 0 h 275"/>
                <a:gd name="T2" fmla="*/ 0 w 250"/>
                <a:gd name="T3" fmla="*/ 0 h 275"/>
                <a:gd name="T4" fmla="*/ 0 w 250"/>
                <a:gd name="T5" fmla="*/ 0 h 275"/>
                <a:gd name="T6" fmla="*/ 0 w 250"/>
                <a:gd name="T7" fmla="*/ 0 h 275"/>
                <a:gd name="T8" fmla="*/ 0 w 250"/>
                <a:gd name="T9" fmla="*/ 0 h 275"/>
                <a:gd name="T10" fmla="*/ 0 60000 65536"/>
                <a:gd name="T11" fmla="*/ 0 60000 65536"/>
                <a:gd name="T12" fmla="*/ 0 60000 65536"/>
                <a:gd name="T13" fmla="*/ 0 60000 65536"/>
                <a:gd name="T14" fmla="*/ 0 60000 65536"/>
                <a:gd name="T15" fmla="*/ 0 w 250"/>
                <a:gd name="T16" fmla="*/ 0 h 275"/>
                <a:gd name="T17" fmla="*/ 250 w 250"/>
                <a:gd name="T18" fmla="*/ 275 h 275"/>
              </a:gdLst>
              <a:ahLst/>
              <a:cxnLst>
                <a:cxn ang="T10">
                  <a:pos x="T0" y="T1"/>
                </a:cxn>
                <a:cxn ang="T11">
                  <a:pos x="T2" y="T3"/>
                </a:cxn>
                <a:cxn ang="T12">
                  <a:pos x="T4" y="T5"/>
                </a:cxn>
                <a:cxn ang="T13">
                  <a:pos x="T6" y="T7"/>
                </a:cxn>
                <a:cxn ang="T14">
                  <a:pos x="T8" y="T9"/>
                </a:cxn>
              </a:cxnLst>
              <a:rect l="T15" t="T16" r="T17" b="T18"/>
              <a:pathLst>
                <a:path w="250" h="275">
                  <a:moveTo>
                    <a:pt x="250" y="28"/>
                  </a:moveTo>
                  <a:lnTo>
                    <a:pt x="16" y="0"/>
                  </a:lnTo>
                  <a:lnTo>
                    <a:pt x="0" y="275"/>
                  </a:lnTo>
                  <a:lnTo>
                    <a:pt x="236" y="275"/>
                  </a:lnTo>
                  <a:lnTo>
                    <a:pt x="250" y="28"/>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64" name="Freeform 377"/>
            <p:cNvSpPr>
              <a:spLocks/>
            </p:cNvSpPr>
            <p:nvPr/>
          </p:nvSpPr>
          <p:spPr bwMode="auto">
            <a:xfrm>
              <a:off x="1614" y="2096"/>
              <a:ext cx="22" cy="22"/>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36" y="0"/>
                  </a:moveTo>
                  <a:lnTo>
                    <a:pt x="0" y="0"/>
                  </a:lnTo>
                  <a:lnTo>
                    <a:pt x="250" y="249"/>
                  </a:lnTo>
                  <a:lnTo>
                    <a:pt x="23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65" name="Freeform 378"/>
            <p:cNvSpPr>
              <a:spLocks/>
            </p:cNvSpPr>
            <p:nvPr/>
          </p:nvSpPr>
          <p:spPr bwMode="auto">
            <a:xfrm>
              <a:off x="1614" y="2096"/>
              <a:ext cx="22" cy="25"/>
            </a:xfrm>
            <a:custGeom>
              <a:avLst/>
              <a:gdLst>
                <a:gd name="T0" fmla="*/ 0 w 250"/>
                <a:gd name="T1" fmla="*/ 0 h 277"/>
                <a:gd name="T2" fmla="*/ 0 w 250"/>
                <a:gd name="T3" fmla="*/ 0 h 277"/>
                <a:gd name="T4" fmla="*/ 0 w 250"/>
                <a:gd name="T5" fmla="*/ 0 h 277"/>
                <a:gd name="T6" fmla="*/ 0 w 250"/>
                <a:gd name="T7" fmla="*/ 0 h 277"/>
                <a:gd name="T8" fmla="*/ 0 60000 65536"/>
                <a:gd name="T9" fmla="*/ 0 60000 65536"/>
                <a:gd name="T10" fmla="*/ 0 60000 65536"/>
                <a:gd name="T11" fmla="*/ 0 60000 65536"/>
                <a:gd name="T12" fmla="*/ 0 w 250"/>
                <a:gd name="T13" fmla="*/ 0 h 277"/>
                <a:gd name="T14" fmla="*/ 250 w 250"/>
                <a:gd name="T15" fmla="*/ 277 h 277"/>
              </a:gdLst>
              <a:ahLst/>
              <a:cxnLst>
                <a:cxn ang="T8">
                  <a:pos x="T0" y="T1"/>
                </a:cxn>
                <a:cxn ang="T9">
                  <a:pos x="T2" y="T3"/>
                </a:cxn>
                <a:cxn ang="T10">
                  <a:pos x="T4" y="T5"/>
                </a:cxn>
                <a:cxn ang="T11">
                  <a:pos x="T6" y="T7"/>
                </a:cxn>
              </a:cxnLst>
              <a:rect l="T12" t="T13" r="T14" b="T15"/>
              <a:pathLst>
                <a:path w="250" h="277">
                  <a:moveTo>
                    <a:pt x="0" y="0"/>
                  </a:moveTo>
                  <a:lnTo>
                    <a:pt x="250" y="249"/>
                  </a:lnTo>
                  <a:lnTo>
                    <a:pt x="16" y="277"/>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66" name="Freeform 379"/>
            <p:cNvSpPr>
              <a:spLocks/>
            </p:cNvSpPr>
            <p:nvPr/>
          </p:nvSpPr>
          <p:spPr bwMode="auto">
            <a:xfrm>
              <a:off x="1614" y="2096"/>
              <a:ext cx="22" cy="25"/>
            </a:xfrm>
            <a:custGeom>
              <a:avLst/>
              <a:gdLst>
                <a:gd name="T0" fmla="*/ 0 w 250"/>
                <a:gd name="T1" fmla="*/ 0 h 277"/>
                <a:gd name="T2" fmla="*/ 0 w 250"/>
                <a:gd name="T3" fmla="*/ 0 h 277"/>
                <a:gd name="T4" fmla="*/ 0 w 250"/>
                <a:gd name="T5" fmla="*/ 0 h 277"/>
                <a:gd name="T6" fmla="*/ 0 w 250"/>
                <a:gd name="T7" fmla="*/ 0 h 277"/>
                <a:gd name="T8" fmla="*/ 0 w 250"/>
                <a:gd name="T9" fmla="*/ 0 h 277"/>
                <a:gd name="T10" fmla="*/ 0 60000 65536"/>
                <a:gd name="T11" fmla="*/ 0 60000 65536"/>
                <a:gd name="T12" fmla="*/ 0 60000 65536"/>
                <a:gd name="T13" fmla="*/ 0 60000 65536"/>
                <a:gd name="T14" fmla="*/ 0 60000 65536"/>
                <a:gd name="T15" fmla="*/ 0 w 250"/>
                <a:gd name="T16" fmla="*/ 0 h 277"/>
                <a:gd name="T17" fmla="*/ 250 w 250"/>
                <a:gd name="T18" fmla="*/ 277 h 277"/>
              </a:gdLst>
              <a:ahLst/>
              <a:cxnLst>
                <a:cxn ang="T10">
                  <a:pos x="T0" y="T1"/>
                </a:cxn>
                <a:cxn ang="T11">
                  <a:pos x="T2" y="T3"/>
                </a:cxn>
                <a:cxn ang="T12">
                  <a:pos x="T4" y="T5"/>
                </a:cxn>
                <a:cxn ang="T13">
                  <a:pos x="T6" y="T7"/>
                </a:cxn>
                <a:cxn ang="T14">
                  <a:pos x="T8" y="T9"/>
                </a:cxn>
              </a:cxnLst>
              <a:rect l="T15" t="T16" r="T17" b="T18"/>
              <a:pathLst>
                <a:path w="250" h="277">
                  <a:moveTo>
                    <a:pt x="236" y="0"/>
                  </a:moveTo>
                  <a:lnTo>
                    <a:pt x="0" y="0"/>
                  </a:lnTo>
                  <a:lnTo>
                    <a:pt x="16" y="277"/>
                  </a:lnTo>
                  <a:lnTo>
                    <a:pt x="250" y="249"/>
                  </a:lnTo>
                  <a:lnTo>
                    <a:pt x="236"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67" name="Freeform 380"/>
            <p:cNvSpPr>
              <a:spLocks/>
            </p:cNvSpPr>
            <p:nvPr/>
          </p:nvSpPr>
          <p:spPr bwMode="auto">
            <a:xfrm>
              <a:off x="1615" y="2118"/>
              <a:ext cx="26" cy="23"/>
            </a:xfrm>
            <a:custGeom>
              <a:avLst/>
              <a:gdLst>
                <a:gd name="T0" fmla="*/ 0 w 280"/>
                <a:gd name="T1" fmla="*/ 0 h 248"/>
                <a:gd name="T2" fmla="*/ 0 w 280"/>
                <a:gd name="T3" fmla="*/ 0 h 248"/>
                <a:gd name="T4" fmla="*/ 0 w 280"/>
                <a:gd name="T5" fmla="*/ 0 h 248"/>
                <a:gd name="T6" fmla="*/ 0 w 280"/>
                <a:gd name="T7" fmla="*/ 0 h 248"/>
                <a:gd name="T8" fmla="*/ 0 60000 65536"/>
                <a:gd name="T9" fmla="*/ 0 60000 65536"/>
                <a:gd name="T10" fmla="*/ 0 60000 65536"/>
                <a:gd name="T11" fmla="*/ 0 60000 65536"/>
                <a:gd name="T12" fmla="*/ 0 w 280"/>
                <a:gd name="T13" fmla="*/ 0 h 248"/>
                <a:gd name="T14" fmla="*/ 280 w 280"/>
                <a:gd name="T15" fmla="*/ 248 h 248"/>
              </a:gdLst>
              <a:ahLst/>
              <a:cxnLst>
                <a:cxn ang="T8">
                  <a:pos x="T0" y="T1"/>
                </a:cxn>
                <a:cxn ang="T9">
                  <a:pos x="T2" y="T3"/>
                </a:cxn>
                <a:cxn ang="T10">
                  <a:pos x="T4" y="T5"/>
                </a:cxn>
                <a:cxn ang="T11">
                  <a:pos x="T6" y="T7"/>
                </a:cxn>
              </a:cxnLst>
              <a:rect l="T12" t="T13" r="T14" b="T15"/>
              <a:pathLst>
                <a:path w="280" h="248">
                  <a:moveTo>
                    <a:pt x="234" y="0"/>
                  </a:moveTo>
                  <a:lnTo>
                    <a:pt x="0" y="28"/>
                  </a:lnTo>
                  <a:lnTo>
                    <a:pt x="280" y="248"/>
                  </a:lnTo>
                  <a:lnTo>
                    <a:pt x="23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68" name="Freeform 381"/>
            <p:cNvSpPr>
              <a:spLocks/>
            </p:cNvSpPr>
            <p:nvPr/>
          </p:nvSpPr>
          <p:spPr bwMode="auto">
            <a:xfrm>
              <a:off x="1615" y="2121"/>
              <a:ext cx="26" cy="25"/>
            </a:xfrm>
            <a:custGeom>
              <a:avLst/>
              <a:gdLst>
                <a:gd name="T0" fmla="*/ 0 w 280"/>
                <a:gd name="T1" fmla="*/ 0 h 275"/>
                <a:gd name="T2" fmla="*/ 0 w 280"/>
                <a:gd name="T3" fmla="*/ 0 h 275"/>
                <a:gd name="T4" fmla="*/ 0 w 280"/>
                <a:gd name="T5" fmla="*/ 0 h 275"/>
                <a:gd name="T6" fmla="*/ 0 w 280"/>
                <a:gd name="T7" fmla="*/ 0 h 275"/>
                <a:gd name="T8" fmla="*/ 0 60000 65536"/>
                <a:gd name="T9" fmla="*/ 0 60000 65536"/>
                <a:gd name="T10" fmla="*/ 0 60000 65536"/>
                <a:gd name="T11" fmla="*/ 0 60000 65536"/>
                <a:gd name="T12" fmla="*/ 0 w 280"/>
                <a:gd name="T13" fmla="*/ 0 h 275"/>
                <a:gd name="T14" fmla="*/ 280 w 280"/>
                <a:gd name="T15" fmla="*/ 275 h 275"/>
              </a:gdLst>
              <a:ahLst/>
              <a:cxnLst>
                <a:cxn ang="T8">
                  <a:pos x="T0" y="T1"/>
                </a:cxn>
                <a:cxn ang="T9">
                  <a:pos x="T2" y="T3"/>
                </a:cxn>
                <a:cxn ang="T10">
                  <a:pos x="T4" y="T5"/>
                </a:cxn>
                <a:cxn ang="T11">
                  <a:pos x="T6" y="T7"/>
                </a:cxn>
              </a:cxnLst>
              <a:rect l="T12" t="T13" r="T14" b="T15"/>
              <a:pathLst>
                <a:path w="280" h="275">
                  <a:moveTo>
                    <a:pt x="0" y="0"/>
                  </a:moveTo>
                  <a:lnTo>
                    <a:pt x="280" y="220"/>
                  </a:lnTo>
                  <a:lnTo>
                    <a:pt x="51" y="275"/>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69" name="Freeform 382"/>
            <p:cNvSpPr>
              <a:spLocks/>
            </p:cNvSpPr>
            <p:nvPr/>
          </p:nvSpPr>
          <p:spPr bwMode="auto">
            <a:xfrm>
              <a:off x="1615" y="2118"/>
              <a:ext cx="26" cy="28"/>
            </a:xfrm>
            <a:custGeom>
              <a:avLst/>
              <a:gdLst>
                <a:gd name="T0" fmla="*/ 0 w 280"/>
                <a:gd name="T1" fmla="*/ 0 h 303"/>
                <a:gd name="T2" fmla="*/ 0 w 280"/>
                <a:gd name="T3" fmla="*/ 0 h 303"/>
                <a:gd name="T4" fmla="*/ 0 w 280"/>
                <a:gd name="T5" fmla="*/ 0 h 303"/>
                <a:gd name="T6" fmla="*/ 0 w 280"/>
                <a:gd name="T7" fmla="*/ 0 h 303"/>
                <a:gd name="T8" fmla="*/ 0 w 280"/>
                <a:gd name="T9" fmla="*/ 0 h 303"/>
                <a:gd name="T10" fmla="*/ 0 60000 65536"/>
                <a:gd name="T11" fmla="*/ 0 60000 65536"/>
                <a:gd name="T12" fmla="*/ 0 60000 65536"/>
                <a:gd name="T13" fmla="*/ 0 60000 65536"/>
                <a:gd name="T14" fmla="*/ 0 60000 65536"/>
                <a:gd name="T15" fmla="*/ 0 w 280"/>
                <a:gd name="T16" fmla="*/ 0 h 303"/>
                <a:gd name="T17" fmla="*/ 280 w 280"/>
                <a:gd name="T18" fmla="*/ 303 h 303"/>
              </a:gdLst>
              <a:ahLst/>
              <a:cxnLst>
                <a:cxn ang="T10">
                  <a:pos x="T0" y="T1"/>
                </a:cxn>
                <a:cxn ang="T11">
                  <a:pos x="T2" y="T3"/>
                </a:cxn>
                <a:cxn ang="T12">
                  <a:pos x="T4" y="T5"/>
                </a:cxn>
                <a:cxn ang="T13">
                  <a:pos x="T6" y="T7"/>
                </a:cxn>
                <a:cxn ang="T14">
                  <a:pos x="T8" y="T9"/>
                </a:cxn>
              </a:cxnLst>
              <a:rect l="T15" t="T16" r="T17" b="T18"/>
              <a:pathLst>
                <a:path w="280" h="303">
                  <a:moveTo>
                    <a:pt x="234" y="0"/>
                  </a:moveTo>
                  <a:lnTo>
                    <a:pt x="0" y="28"/>
                  </a:lnTo>
                  <a:lnTo>
                    <a:pt x="51" y="303"/>
                  </a:lnTo>
                  <a:lnTo>
                    <a:pt x="280" y="248"/>
                  </a:lnTo>
                  <a:lnTo>
                    <a:pt x="234"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70" name="Freeform 383"/>
            <p:cNvSpPr>
              <a:spLocks/>
            </p:cNvSpPr>
            <p:nvPr/>
          </p:nvSpPr>
          <p:spPr bwMode="auto">
            <a:xfrm>
              <a:off x="1620" y="2141"/>
              <a:ext cx="28" cy="23"/>
            </a:xfrm>
            <a:custGeom>
              <a:avLst/>
              <a:gdLst>
                <a:gd name="T0" fmla="*/ 0 w 306"/>
                <a:gd name="T1" fmla="*/ 0 h 250"/>
                <a:gd name="T2" fmla="*/ 0 w 306"/>
                <a:gd name="T3" fmla="*/ 0 h 250"/>
                <a:gd name="T4" fmla="*/ 0 w 306"/>
                <a:gd name="T5" fmla="*/ 0 h 250"/>
                <a:gd name="T6" fmla="*/ 0 w 306"/>
                <a:gd name="T7" fmla="*/ 0 h 250"/>
                <a:gd name="T8" fmla="*/ 0 60000 65536"/>
                <a:gd name="T9" fmla="*/ 0 60000 65536"/>
                <a:gd name="T10" fmla="*/ 0 60000 65536"/>
                <a:gd name="T11" fmla="*/ 0 60000 65536"/>
                <a:gd name="T12" fmla="*/ 0 w 306"/>
                <a:gd name="T13" fmla="*/ 0 h 250"/>
                <a:gd name="T14" fmla="*/ 306 w 306"/>
                <a:gd name="T15" fmla="*/ 250 h 250"/>
              </a:gdLst>
              <a:ahLst/>
              <a:cxnLst>
                <a:cxn ang="T8">
                  <a:pos x="T0" y="T1"/>
                </a:cxn>
                <a:cxn ang="T9">
                  <a:pos x="T2" y="T3"/>
                </a:cxn>
                <a:cxn ang="T10">
                  <a:pos x="T4" y="T5"/>
                </a:cxn>
                <a:cxn ang="T11">
                  <a:pos x="T6" y="T7"/>
                </a:cxn>
              </a:cxnLst>
              <a:rect l="T12" t="T13" r="T14" b="T15"/>
              <a:pathLst>
                <a:path w="306" h="250">
                  <a:moveTo>
                    <a:pt x="229" y="0"/>
                  </a:moveTo>
                  <a:lnTo>
                    <a:pt x="0" y="55"/>
                  </a:lnTo>
                  <a:lnTo>
                    <a:pt x="306" y="250"/>
                  </a:lnTo>
                  <a:lnTo>
                    <a:pt x="22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71" name="Freeform 384"/>
            <p:cNvSpPr>
              <a:spLocks/>
            </p:cNvSpPr>
            <p:nvPr/>
          </p:nvSpPr>
          <p:spPr bwMode="auto">
            <a:xfrm>
              <a:off x="1620" y="2146"/>
              <a:ext cx="28" cy="25"/>
            </a:xfrm>
            <a:custGeom>
              <a:avLst/>
              <a:gdLst>
                <a:gd name="T0" fmla="*/ 0 w 306"/>
                <a:gd name="T1" fmla="*/ 0 h 276"/>
                <a:gd name="T2" fmla="*/ 0 w 306"/>
                <a:gd name="T3" fmla="*/ 0 h 276"/>
                <a:gd name="T4" fmla="*/ 0 w 306"/>
                <a:gd name="T5" fmla="*/ 0 h 276"/>
                <a:gd name="T6" fmla="*/ 0 w 306"/>
                <a:gd name="T7" fmla="*/ 0 h 276"/>
                <a:gd name="T8" fmla="*/ 0 60000 65536"/>
                <a:gd name="T9" fmla="*/ 0 60000 65536"/>
                <a:gd name="T10" fmla="*/ 0 60000 65536"/>
                <a:gd name="T11" fmla="*/ 0 60000 65536"/>
                <a:gd name="T12" fmla="*/ 0 w 306"/>
                <a:gd name="T13" fmla="*/ 0 h 276"/>
                <a:gd name="T14" fmla="*/ 306 w 306"/>
                <a:gd name="T15" fmla="*/ 276 h 276"/>
              </a:gdLst>
              <a:ahLst/>
              <a:cxnLst>
                <a:cxn ang="T8">
                  <a:pos x="T0" y="T1"/>
                </a:cxn>
                <a:cxn ang="T9">
                  <a:pos x="T2" y="T3"/>
                </a:cxn>
                <a:cxn ang="T10">
                  <a:pos x="T4" y="T5"/>
                </a:cxn>
                <a:cxn ang="T11">
                  <a:pos x="T6" y="T7"/>
                </a:cxn>
              </a:cxnLst>
              <a:rect l="T12" t="T13" r="T14" b="T15"/>
              <a:pathLst>
                <a:path w="306" h="276">
                  <a:moveTo>
                    <a:pt x="0" y="0"/>
                  </a:moveTo>
                  <a:lnTo>
                    <a:pt x="306" y="195"/>
                  </a:lnTo>
                  <a:lnTo>
                    <a:pt x="84" y="276"/>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72" name="Freeform 385"/>
            <p:cNvSpPr>
              <a:spLocks/>
            </p:cNvSpPr>
            <p:nvPr/>
          </p:nvSpPr>
          <p:spPr bwMode="auto">
            <a:xfrm>
              <a:off x="1620" y="2141"/>
              <a:ext cx="28" cy="30"/>
            </a:xfrm>
            <a:custGeom>
              <a:avLst/>
              <a:gdLst>
                <a:gd name="T0" fmla="*/ 0 w 306"/>
                <a:gd name="T1" fmla="*/ 0 h 331"/>
                <a:gd name="T2" fmla="*/ 0 w 306"/>
                <a:gd name="T3" fmla="*/ 0 h 331"/>
                <a:gd name="T4" fmla="*/ 0 w 306"/>
                <a:gd name="T5" fmla="*/ 0 h 331"/>
                <a:gd name="T6" fmla="*/ 0 w 306"/>
                <a:gd name="T7" fmla="*/ 0 h 331"/>
                <a:gd name="T8" fmla="*/ 0 w 306"/>
                <a:gd name="T9" fmla="*/ 0 h 331"/>
                <a:gd name="T10" fmla="*/ 0 60000 65536"/>
                <a:gd name="T11" fmla="*/ 0 60000 65536"/>
                <a:gd name="T12" fmla="*/ 0 60000 65536"/>
                <a:gd name="T13" fmla="*/ 0 60000 65536"/>
                <a:gd name="T14" fmla="*/ 0 60000 65536"/>
                <a:gd name="T15" fmla="*/ 0 w 306"/>
                <a:gd name="T16" fmla="*/ 0 h 331"/>
                <a:gd name="T17" fmla="*/ 306 w 306"/>
                <a:gd name="T18" fmla="*/ 331 h 331"/>
              </a:gdLst>
              <a:ahLst/>
              <a:cxnLst>
                <a:cxn ang="T10">
                  <a:pos x="T0" y="T1"/>
                </a:cxn>
                <a:cxn ang="T11">
                  <a:pos x="T2" y="T3"/>
                </a:cxn>
                <a:cxn ang="T12">
                  <a:pos x="T4" y="T5"/>
                </a:cxn>
                <a:cxn ang="T13">
                  <a:pos x="T6" y="T7"/>
                </a:cxn>
                <a:cxn ang="T14">
                  <a:pos x="T8" y="T9"/>
                </a:cxn>
              </a:cxnLst>
              <a:rect l="T15" t="T16" r="T17" b="T18"/>
              <a:pathLst>
                <a:path w="306" h="331">
                  <a:moveTo>
                    <a:pt x="229" y="0"/>
                  </a:moveTo>
                  <a:lnTo>
                    <a:pt x="0" y="55"/>
                  </a:lnTo>
                  <a:lnTo>
                    <a:pt x="84" y="331"/>
                  </a:lnTo>
                  <a:lnTo>
                    <a:pt x="306" y="250"/>
                  </a:lnTo>
                  <a:lnTo>
                    <a:pt x="229"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73" name="Freeform 386"/>
            <p:cNvSpPr>
              <a:spLocks/>
            </p:cNvSpPr>
            <p:nvPr/>
          </p:nvSpPr>
          <p:spPr bwMode="auto">
            <a:xfrm>
              <a:off x="1627" y="2164"/>
              <a:ext cx="30" cy="23"/>
            </a:xfrm>
            <a:custGeom>
              <a:avLst/>
              <a:gdLst>
                <a:gd name="T0" fmla="*/ 0 w 330"/>
                <a:gd name="T1" fmla="*/ 0 h 253"/>
                <a:gd name="T2" fmla="*/ 0 w 330"/>
                <a:gd name="T3" fmla="*/ 0 h 253"/>
                <a:gd name="T4" fmla="*/ 0 w 330"/>
                <a:gd name="T5" fmla="*/ 0 h 253"/>
                <a:gd name="T6" fmla="*/ 0 w 330"/>
                <a:gd name="T7" fmla="*/ 0 h 253"/>
                <a:gd name="T8" fmla="*/ 0 60000 65536"/>
                <a:gd name="T9" fmla="*/ 0 60000 65536"/>
                <a:gd name="T10" fmla="*/ 0 60000 65536"/>
                <a:gd name="T11" fmla="*/ 0 60000 65536"/>
                <a:gd name="T12" fmla="*/ 0 w 330"/>
                <a:gd name="T13" fmla="*/ 0 h 253"/>
                <a:gd name="T14" fmla="*/ 330 w 330"/>
                <a:gd name="T15" fmla="*/ 253 h 253"/>
              </a:gdLst>
              <a:ahLst/>
              <a:cxnLst>
                <a:cxn ang="T8">
                  <a:pos x="T0" y="T1"/>
                </a:cxn>
                <a:cxn ang="T9">
                  <a:pos x="T2" y="T3"/>
                </a:cxn>
                <a:cxn ang="T10">
                  <a:pos x="T4" y="T5"/>
                </a:cxn>
                <a:cxn ang="T11">
                  <a:pos x="T6" y="T7"/>
                </a:cxn>
              </a:cxnLst>
              <a:rect l="T12" t="T13" r="T14" b="T15"/>
              <a:pathLst>
                <a:path w="330" h="253">
                  <a:moveTo>
                    <a:pt x="222" y="0"/>
                  </a:moveTo>
                  <a:lnTo>
                    <a:pt x="0" y="81"/>
                  </a:lnTo>
                  <a:lnTo>
                    <a:pt x="330" y="253"/>
                  </a:lnTo>
                  <a:lnTo>
                    <a:pt x="222"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74" name="Freeform 387"/>
            <p:cNvSpPr>
              <a:spLocks/>
            </p:cNvSpPr>
            <p:nvPr/>
          </p:nvSpPr>
          <p:spPr bwMode="auto">
            <a:xfrm>
              <a:off x="1627" y="2171"/>
              <a:ext cx="30" cy="24"/>
            </a:xfrm>
            <a:custGeom>
              <a:avLst/>
              <a:gdLst>
                <a:gd name="T0" fmla="*/ 0 w 330"/>
                <a:gd name="T1" fmla="*/ 0 h 270"/>
                <a:gd name="T2" fmla="*/ 0 w 330"/>
                <a:gd name="T3" fmla="*/ 0 h 270"/>
                <a:gd name="T4" fmla="*/ 0 w 330"/>
                <a:gd name="T5" fmla="*/ 0 h 270"/>
                <a:gd name="T6" fmla="*/ 0 w 330"/>
                <a:gd name="T7" fmla="*/ 0 h 270"/>
                <a:gd name="T8" fmla="*/ 0 60000 65536"/>
                <a:gd name="T9" fmla="*/ 0 60000 65536"/>
                <a:gd name="T10" fmla="*/ 0 60000 65536"/>
                <a:gd name="T11" fmla="*/ 0 60000 65536"/>
                <a:gd name="T12" fmla="*/ 0 w 330"/>
                <a:gd name="T13" fmla="*/ 0 h 270"/>
                <a:gd name="T14" fmla="*/ 330 w 330"/>
                <a:gd name="T15" fmla="*/ 270 h 270"/>
              </a:gdLst>
              <a:ahLst/>
              <a:cxnLst>
                <a:cxn ang="T8">
                  <a:pos x="T0" y="T1"/>
                </a:cxn>
                <a:cxn ang="T9">
                  <a:pos x="T2" y="T3"/>
                </a:cxn>
                <a:cxn ang="T10">
                  <a:pos x="T4" y="T5"/>
                </a:cxn>
                <a:cxn ang="T11">
                  <a:pos x="T6" y="T7"/>
                </a:cxn>
              </a:cxnLst>
              <a:rect l="T12" t="T13" r="T14" b="T15"/>
              <a:pathLst>
                <a:path w="330" h="270">
                  <a:moveTo>
                    <a:pt x="0" y="0"/>
                  </a:moveTo>
                  <a:lnTo>
                    <a:pt x="330" y="172"/>
                  </a:lnTo>
                  <a:lnTo>
                    <a:pt x="116" y="27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75" name="Freeform 388"/>
            <p:cNvSpPr>
              <a:spLocks/>
            </p:cNvSpPr>
            <p:nvPr/>
          </p:nvSpPr>
          <p:spPr bwMode="auto">
            <a:xfrm>
              <a:off x="1627" y="2164"/>
              <a:ext cx="30" cy="31"/>
            </a:xfrm>
            <a:custGeom>
              <a:avLst/>
              <a:gdLst>
                <a:gd name="T0" fmla="*/ 0 w 330"/>
                <a:gd name="T1" fmla="*/ 0 h 351"/>
                <a:gd name="T2" fmla="*/ 0 w 330"/>
                <a:gd name="T3" fmla="*/ 0 h 351"/>
                <a:gd name="T4" fmla="*/ 0 w 330"/>
                <a:gd name="T5" fmla="*/ 0 h 351"/>
                <a:gd name="T6" fmla="*/ 0 w 330"/>
                <a:gd name="T7" fmla="*/ 0 h 351"/>
                <a:gd name="T8" fmla="*/ 0 w 330"/>
                <a:gd name="T9" fmla="*/ 0 h 351"/>
                <a:gd name="T10" fmla="*/ 0 60000 65536"/>
                <a:gd name="T11" fmla="*/ 0 60000 65536"/>
                <a:gd name="T12" fmla="*/ 0 60000 65536"/>
                <a:gd name="T13" fmla="*/ 0 60000 65536"/>
                <a:gd name="T14" fmla="*/ 0 60000 65536"/>
                <a:gd name="T15" fmla="*/ 0 w 330"/>
                <a:gd name="T16" fmla="*/ 0 h 351"/>
                <a:gd name="T17" fmla="*/ 330 w 330"/>
                <a:gd name="T18" fmla="*/ 351 h 351"/>
              </a:gdLst>
              <a:ahLst/>
              <a:cxnLst>
                <a:cxn ang="T10">
                  <a:pos x="T0" y="T1"/>
                </a:cxn>
                <a:cxn ang="T11">
                  <a:pos x="T2" y="T3"/>
                </a:cxn>
                <a:cxn ang="T12">
                  <a:pos x="T4" y="T5"/>
                </a:cxn>
                <a:cxn ang="T13">
                  <a:pos x="T6" y="T7"/>
                </a:cxn>
                <a:cxn ang="T14">
                  <a:pos x="T8" y="T9"/>
                </a:cxn>
              </a:cxnLst>
              <a:rect l="T15" t="T16" r="T17" b="T18"/>
              <a:pathLst>
                <a:path w="330" h="351">
                  <a:moveTo>
                    <a:pt x="222" y="0"/>
                  </a:moveTo>
                  <a:lnTo>
                    <a:pt x="0" y="81"/>
                  </a:lnTo>
                  <a:lnTo>
                    <a:pt x="116" y="351"/>
                  </a:lnTo>
                  <a:lnTo>
                    <a:pt x="330" y="253"/>
                  </a:lnTo>
                  <a:lnTo>
                    <a:pt x="222"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76" name="Freeform 389"/>
            <p:cNvSpPr>
              <a:spLocks/>
            </p:cNvSpPr>
            <p:nvPr/>
          </p:nvSpPr>
          <p:spPr bwMode="auto">
            <a:xfrm>
              <a:off x="1638" y="2187"/>
              <a:ext cx="31" cy="23"/>
            </a:xfrm>
            <a:custGeom>
              <a:avLst/>
              <a:gdLst>
                <a:gd name="T0" fmla="*/ 0 w 341"/>
                <a:gd name="T1" fmla="*/ 0 h 259"/>
                <a:gd name="T2" fmla="*/ 0 w 341"/>
                <a:gd name="T3" fmla="*/ 0 h 259"/>
                <a:gd name="T4" fmla="*/ 0 w 341"/>
                <a:gd name="T5" fmla="*/ 0 h 259"/>
                <a:gd name="T6" fmla="*/ 0 w 341"/>
                <a:gd name="T7" fmla="*/ 0 h 259"/>
                <a:gd name="T8" fmla="*/ 0 60000 65536"/>
                <a:gd name="T9" fmla="*/ 0 60000 65536"/>
                <a:gd name="T10" fmla="*/ 0 60000 65536"/>
                <a:gd name="T11" fmla="*/ 0 60000 65536"/>
                <a:gd name="T12" fmla="*/ 0 w 341"/>
                <a:gd name="T13" fmla="*/ 0 h 259"/>
                <a:gd name="T14" fmla="*/ 341 w 341"/>
                <a:gd name="T15" fmla="*/ 259 h 259"/>
              </a:gdLst>
              <a:ahLst/>
              <a:cxnLst>
                <a:cxn ang="T8">
                  <a:pos x="T0" y="T1"/>
                </a:cxn>
                <a:cxn ang="T9">
                  <a:pos x="T2" y="T3"/>
                </a:cxn>
                <a:cxn ang="T10">
                  <a:pos x="T4" y="T5"/>
                </a:cxn>
                <a:cxn ang="T11">
                  <a:pos x="T6" y="T7"/>
                </a:cxn>
              </a:cxnLst>
              <a:rect l="T12" t="T13" r="T14" b="T15"/>
              <a:pathLst>
                <a:path w="341" h="259">
                  <a:moveTo>
                    <a:pt x="214" y="0"/>
                  </a:moveTo>
                  <a:lnTo>
                    <a:pt x="0" y="98"/>
                  </a:lnTo>
                  <a:lnTo>
                    <a:pt x="341" y="259"/>
                  </a:lnTo>
                  <a:lnTo>
                    <a:pt x="21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77" name="Freeform 390"/>
            <p:cNvSpPr>
              <a:spLocks/>
            </p:cNvSpPr>
            <p:nvPr/>
          </p:nvSpPr>
          <p:spPr bwMode="auto">
            <a:xfrm>
              <a:off x="1638" y="2195"/>
              <a:ext cx="31" cy="25"/>
            </a:xfrm>
            <a:custGeom>
              <a:avLst/>
              <a:gdLst>
                <a:gd name="T0" fmla="*/ 0 w 341"/>
                <a:gd name="T1" fmla="*/ 0 h 265"/>
                <a:gd name="T2" fmla="*/ 0 w 341"/>
                <a:gd name="T3" fmla="*/ 0 h 265"/>
                <a:gd name="T4" fmla="*/ 0 w 341"/>
                <a:gd name="T5" fmla="*/ 0 h 265"/>
                <a:gd name="T6" fmla="*/ 0 w 341"/>
                <a:gd name="T7" fmla="*/ 0 h 265"/>
                <a:gd name="T8" fmla="*/ 0 60000 65536"/>
                <a:gd name="T9" fmla="*/ 0 60000 65536"/>
                <a:gd name="T10" fmla="*/ 0 60000 65536"/>
                <a:gd name="T11" fmla="*/ 0 60000 65536"/>
                <a:gd name="T12" fmla="*/ 0 w 341"/>
                <a:gd name="T13" fmla="*/ 0 h 265"/>
                <a:gd name="T14" fmla="*/ 341 w 341"/>
                <a:gd name="T15" fmla="*/ 265 h 265"/>
              </a:gdLst>
              <a:ahLst/>
              <a:cxnLst>
                <a:cxn ang="T8">
                  <a:pos x="T0" y="T1"/>
                </a:cxn>
                <a:cxn ang="T9">
                  <a:pos x="T2" y="T3"/>
                </a:cxn>
                <a:cxn ang="T10">
                  <a:pos x="T4" y="T5"/>
                </a:cxn>
                <a:cxn ang="T11">
                  <a:pos x="T6" y="T7"/>
                </a:cxn>
              </a:cxnLst>
              <a:rect l="T12" t="T13" r="T14" b="T15"/>
              <a:pathLst>
                <a:path w="341" h="265">
                  <a:moveTo>
                    <a:pt x="0" y="0"/>
                  </a:moveTo>
                  <a:lnTo>
                    <a:pt x="341" y="161"/>
                  </a:lnTo>
                  <a:lnTo>
                    <a:pt x="130" y="265"/>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78" name="Freeform 391"/>
            <p:cNvSpPr>
              <a:spLocks/>
            </p:cNvSpPr>
            <p:nvPr/>
          </p:nvSpPr>
          <p:spPr bwMode="auto">
            <a:xfrm>
              <a:off x="1638" y="2187"/>
              <a:ext cx="31" cy="33"/>
            </a:xfrm>
            <a:custGeom>
              <a:avLst/>
              <a:gdLst>
                <a:gd name="T0" fmla="*/ 0 w 341"/>
                <a:gd name="T1" fmla="*/ 0 h 363"/>
                <a:gd name="T2" fmla="*/ 0 w 341"/>
                <a:gd name="T3" fmla="*/ 0 h 363"/>
                <a:gd name="T4" fmla="*/ 0 w 341"/>
                <a:gd name="T5" fmla="*/ 0 h 363"/>
                <a:gd name="T6" fmla="*/ 0 w 341"/>
                <a:gd name="T7" fmla="*/ 0 h 363"/>
                <a:gd name="T8" fmla="*/ 0 w 341"/>
                <a:gd name="T9" fmla="*/ 0 h 363"/>
                <a:gd name="T10" fmla="*/ 0 60000 65536"/>
                <a:gd name="T11" fmla="*/ 0 60000 65536"/>
                <a:gd name="T12" fmla="*/ 0 60000 65536"/>
                <a:gd name="T13" fmla="*/ 0 60000 65536"/>
                <a:gd name="T14" fmla="*/ 0 60000 65536"/>
                <a:gd name="T15" fmla="*/ 0 w 341"/>
                <a:gd name="T16" fmla="*/ 0 h 363"/>
                <a:gd name="T17" fmla="*/ 341 w 341"/>
                <a:gd name="T18" fmla="*/ 363 h 363"/>
              </a:gdLst>
              <a:ahLst/>
              <a:cxnLst>
                <a:cxn ang="T10">
                  <a:pos x="T0" y="T1"/>
                </a:cxn>
                <a:cxn ang="T11">
                  <a:pos x="T2" y="T3"/>
                </a:cxn>
                <a:cxn ang="T12">
                  <a:pos x="T4" y="T5"/>
                </a:cxn>
                <a:cxn ang="T13">
                  <a:pos x="T6" y="T7"/>
                </a:cxn>
                <a:cxn ang="T14">
                  <a:pos x="T8" y="T9"/>
                </a:cxn>
              </a:cxnLst>
              <a:rect l="T15" t="T16" r="T17" b="T18"/>
              <a:pathLst>
                <a:path w="341" h="363">
                  <a:moveTo>
                    <a:pt x="214" y="0"/>
                  </a:moveTo>
                  <a:lnTo>
                    <a:pt x="0" y="98"/>
                  </a:lnTo>
                  <a:lnTo>
                    <a:pt x="130" y="363"/>
                  </a:lnTo>
                  <a:lnTo>
                    <a:pt x="341" y="259"/>
                  </a:lnTo>
                  <a:lnTo>
                    <a:pt x="214"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79" name="Freeform 392"/>
            <p:cNvSpPr>
              <a:spLocks/>
            </p:cNvSpPr>
            <p:nvPr/>
          </p:nvSpPr>
          <p:spPr bwMode="auto">
            <a:xfrm>
              <a:off x="1650" y="2210"/>
              <a:ext cx="31" cy="24"/>
            </a:xfrm>
            <a:custGeom>
              <a:avLst/>
              <a:gdLst>
                <a:gd name="T0" fmla="*/ 0 w 340"/>
                <a:gd name="T1" fmla="*/ 0 h 262"/>
                <a:gd name="T2" fmla="*/ 0 w 340"/>
                <a:gd name="T3" fmla="*/ 0 h 262"/>
                <a:gd name="T4" fmla="*/ 0 w 340"/>
                <a:gd name="T5" fmla="*/ 0 h 262"/>
                <a:gd name="T6" fmla="*/ 0 w 340"/>
                <a:gd name="T7" fmla="*/ 0 h 262"/>
                <a:gd name="T8" fmla="*/ 0 60000 65536"/>
                <a:gd name="T9" fmla="*/ 0 60000 65536"/>
                <a:gd name="T10" fmla="*/ 0 60000 65536"/>
                <a:gd name="T11" fmla="*/ 0 60000 65536"/>
                <a:gd name="T12" fmla="*/ 0 w 340"/>
                <a:gd name="T13" fmla="*/ 0 h 262"/>
                <a:gd name="T14" fmla="*/ 340 w 340"/>
                <a:gd name="T15" fmla="*/ 262 h 262"/>
              </a:gdLst>
              <a:ahLst/>
              <a:cxnLst>
                <a:cxn ang="T8">
                  <a:pos x="T0" y="T1"/>
                </a:cxn>
                <a:cxn ang="T9">
                  <a:pos x="T2" y="T3"/>
                </a:cxn>
                <a:cxn ang="T10">
                  <a:pos x="T4" y="T5"/>
                </a:cxn>
                <a:cxn ang="T11">
                  <a:pos x="T6" y="T7"/>
                </a:cxn>
              </a:cxnLst>
              <a:rect l="T12" t="T13" r="T14" b="T15"/>
              <a:pathLst>
                <a:path w="340" h="262">
                  <a:moveTo>
                    <a:pt x="211" y="0"/>
                  </a:moveTo>
                  <a:lnTo>
                    <a:pt x="0" y="104"/>
                  </a:lnTo>
                  <a:lnTo>
                    <a:pt x="340" y="262"/>
                  </a:lnTo>
                  <a:lnTo>
                    <a:pt x="21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80" name="Freeform 393"/>
            <p:cNvSpPr>
              <a:spLocks/>
            </p:cNvSpPr>
            <p:nvPr/>
          </p:nvSpPr>
          <p:spPr bwMode="auto">
            <a:xfrm>
              <a:off x="1650" y="2220"/>
              <a:ext cx="31" cy="23"/>
            </a:xfrm>
            <a:custGeom>
              <a:avLst/>
              <a:gdLst>
                <a:gd name="T0" fmla="*/ 0 w 340"/>
                <a:gd name="T1" fmla="*/ 0 h 262"/>
                <a:gd name="T2" fmla="*/ 0 w 340"/>
                <a:gd name="T3" fmla="*/ 0 h 262"/>
                <a:gd name="T4" fmla="*/ 0 w 340"/>
                <a:gd name="T5" fmla="*/ 0 h 262"/>
                <a:gd name="T6" fmla="*/ 0 w 340"/>
                <a:gd name="T7" fmla="*/ 0 h 262"/>
                <a:gd name="T8" fmla="*/ 0 60000 65536"/>
                <a:gd name="T9" fmla="*/ 0 60000 65536"/>
                <a:gd name="T10" fmla="*/ 0 60000 65536"/>
                <a:gd name="T11" fmla="*/ 0 60000 65536"/>
                <a:gd name="T12" fmla="*/ 0 w 340"/>
                <a:gd name="T13" fmla="*/ 0 h 262"/>
                <a:gd name="T14" fmla="*/ 340 w 340"/>
                <a:gd name="T15" fmla="*/ 262 h 262"/>
              </a:gdLst>
              <a:ahLst/>
              <a:cxnLst>
                <a:cxn ang="T8">
                  <a:pos x="T0" y="T1"/>
                </a:cxn>
                <a:cxn ang="T9">
                  <a:pos x="T2" y="T3"/>
                </a:cxn>
                <a:cxn ang="T10">
                  <a:pos x="T4" y="T5"/>
                </a:cxn>
                <a:cxn ang="T11">
                  <a:pos x="T6" y="T7"/>
                </a:cxn>
              </a:cxnLst>
              <a:rect l="T12" t="T13" r="T14" b="T15"/>
              <a:pathLst>
                <a:path w="340" h="262">
                  <a:moveTo>
                    <a:pt x="0" y="0"/>
                  </a:moveTo>
                  <a:lnTo>
                    <a:pt x="340" y="158"/>
                  </a:lnTo>
                  <a:lnTo>
                    <a:pt x="128" y="262"/>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81" name="Freeform 394"/>
            <p:cNvSpPr>
              <a:spLocks/>
            </p:cNvSpPr>
            <p:nvPr/>
          </p:nvSpPr>
          <p:spPr bwMode="auto">
            <a:xfrm>
              <a:off x="1650" y="2210"/>
              <a:ext cx="31" cy="33"/>
            </a:xfrm>
            <a:custGeom>
              <a:avLst/>
              <a:gdLst>
                <a:gd name="T0" fmla="*/ 0 w 340"/>
                <a:gd name="T1" fmla="*/ 0 h 366"/>
                <a:gd name="T2" fmla="*/ 0 w 340"/>
                <a:gd name="T3" fmla="*/ 0 h 366"/>
                <a:gd name="T4" fmla="*/ 0 w 340"/>
                <a:gd name="T5" fmla="*/ 0 h 366"/>
                <a:gd name="T6" fmla="*/ 0 w 340"/>
                <a:gd name="T7" fmla="*/ 0 h 366"/>
                <a:gd name="T8" fmla="*/ 0 w 340"/>
                <a:gd name="T9" fmla="*/ 0 h 366"/>
                <a:gd name="T10" fmla="*/ 0 60000 65536"/>
                <a:gd name="T11" fmla="*/ 0 60000 65536"/>
                <a:gd name="T12" fmla="*/ 0 60000 65536"/>
                <a:gd name="T13" fmla="*/ 0 60000 65536"/>
                <a:gd name="T14" fmla="*/ 0 60000 65536"/>
                <a:gd name="T15" fmla="*/ 0 w 340"/>
                <a:gd name="T16" fmla="*/ 0 h 366"/>
                <a:gd name="T17" fmla="*/ 340 w 340"/>
                <a:gd name="T18" fmla="*/ 366 h 366"/>
              </a:gdLst>
              <a:ahLst/>
              <a:cxnLst>
                <a:cxn ang="T10">
                  <a:pos x="T0" y="T1"/>
                </a:cxn>
                <a:cxn ang="T11">
                  <a:pos x="T2" y="T3"/>
                </a:cxn>
                <a:cxn ang="T12">
                  <a:pos x="T4" y="T5"/>
                </a:cxn>
                <a:cxn ang="T13">
                  <a:pos x="T6" y="T7"/>
                </a:cxn>
                <a:cxn ang="T14">
                  <a:pos x="T8" y="T9"/>
                </a:cxn>
              </a:cxnLst>
              <a:rect l="T15" t="T16" r="T17" b="T18"/>
              <a:pathLst>
                <a:path w="340" h="366">
                  <a:moveTo>
                    <a:pt x="211" y="0"/>
                  </a:moveTo>
                  <a:lnTo>
                    <a:pt x="0" y="104"/>
                  </a:lnTo>
                  <a:lnTo>
                    <a:pt x="128" y="366"/>
                  </a:lnTo>
                  <a:lnTo>
                    <a:pt x="340" y="262"/>
                  </a:lnTo>
                  <a:lnTo>
                    <a:pt x="211"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82" name="Freeform 395"/>
            <p:cNvSpPr>
              <a:spLocks/>
            </p:cNvSpPr>
            <p:nvPr/>
          </p:nvSpPr>
          <p:spPr bwMode="auto">
            <a:xfrm>
              <a:off x="1661" y="2234"/>
              <a:ext cx="31" cy="24"/>
            </a:xfrm>
            <a:custGeom>
              <a:avLst/>
              <a:gdLst>
                <a:gd name="T0" fmla="*/ 0 w 340"/>
                <a:gd name="T1" fmla="*/ 0 h 263"/>
                <a:gd name="T2" fmla="*/ 0 w 340"/>
                <a:gd name="T3" fmla="*/ 0 h 263"/>
                <a:gd name="T4" fmla="*/ 0 w 340"/>
                <a:gd name="T5" fmla="*/ 0 h 263"/>
                <a:gd name="T6" fmla="*/ 0 w 340"/>
                <a:gd name="T7" fmla="*/ 0 h 263"/>
                <a:gd name="T8" fmla="*/ 0 60000 65536"/>
                <a:gd name="T9" fmla="*/ 0 60000 65536"/>
                <a:gd name="T10" fmla="*/ 0 60000 65536"/>
                <a:gd name="T11" fmla="*/ 0 60000 65536"/>
                <a:gd name="T12" fmla="*/ 0 w 340"/>
                <a:gd name="T13" fmla="*/ 0 h 263"/>
                <a:gd name="T14" fmla="*/ 340 w 340"/>
                <a:gd name="T15" fmla="*/ 263 h 263"/>
              </a:gdLst>
              <a:ahLst/>
              <a:cxnLst>
                <a:cxn ang="T8">
                  <a:pos x="T0" y="T1"/>
                </a:cxn>
                <a:cxn ang="T9">
                  <a:pos x="T2" y="T3"/>
                </a:cxn>
                <a:cxn ang="T10">
                  <a:pos x="T4" y="T5"/>
                </a:cxn>
                <a:cxn ang="T11">
                  <a:pos x="T6" y="T7"/>
                </a:cxn>
              </a:cxnLst>
              <a:rect l="T12" t="T13" r="T14" b="T15"/>
              <a:pathLst>
                <a:path w="340" h="263">
                  <a:moveTo>
                    <a:pt x="212" y="0"/>
                  </a:moveTo>
                  <a:lnTo>
                    <a:pt x="0" y="104"/>
                  </a:lnTo>
                  <a:lnTo>
                    <a:pt x="340" y="263"/>
                  </a:lnTo>
                  <a:lnTo>
                    <a:pt x="212"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83" name="Freeform 396"/>
            <p:cNvSpPr>
              <a:spLocks/>
            </p:cNvSpPr>
            <p:nvPr/>
          </p:nvSpPr>
          <p:spPr bwMode="auto">
            <a:xfrm>
              <a:off x="1661" y="2243"/>
              <a:ext cx="31" cy="24"/>
            </a:xfrm>
            <a:custGeom>
              <a:avLst/>
              <a:gdLst>
                <a:gd name="T0" fmla="*/ 0 w 340"/>
                <a:gd name="T1" fmla="*/ 0 h 262"/>
                <a:gd name="T2" fmla="*/ 0 w 340"/>
                <a:gd name="T3" fmla="*/ 0 h 262"/>
                <a:gd name="T4" fmla="*/ 0 w 340"/>
                <a:gd name="T5" fmla="*/ 0 h 262"/>
                <a:gd name="T6" fmla="*/ 0 w 340"/>
                <a:gd name="T7" fmla="*/ 0 h 262"/>
                <a:gd name="T8" fmla="*/ 0 60000 65536"/>
                <a:gd name="T9" fmla="*/ 0 60000 65536"/>
                <a:gd name="T10" fmla="*/ 0 60000 65536"/>
                <a:gd name="T11" fmla="*/ 0 60000 65536"/>
                <a:gd name="T12" fmla="*/ 0 w 340"/>
                <a:gd name="T13" fmla="*/ 0 h 262"/>
                <a:gd name="T14" fmla="*/ 340 w 340"/>
                <a:gd name="T15" fmla="*/ 262 h 262"/>
              </a:gdLst>
              <a:ahLst/>
              <a:cxnLst>
                <a:cxn ang="T8">
                  <a:pos x="T0" y="T1"/>
                </a:cxn>
                <a:cxn ang="T9">
                  <a:pos x="T2" y="T3"/>
                </a:cxn>
                <a:cxn ang="T10">
                  <a:pos x="T4" y="T5"/>
                </a:cxn>
                <a:cxn ang="T11">
                  <a:pos x="T6" y="T7"/>
                </a:cxn>
              </a:cxnLst>
              <a:rect l="T12" t="T13" r="T14" b="T15"/>
              <a:pathLst>
                <a:path w="340" h="262">
                  <a:moveTo>
                    <a:pt x="0" y="0"/>
                  </a:moveTo>
                  <a:lnTo>
                    <a:pt x="340" y="159"/>
                  </a:lnTo>
                  <a:lnTo>
                    <a:pt x="128" y="262"/>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84" name="Freeform 397"/>
            <p:cNvSpPr>
              <a:spLocks/>
            </p:cNvSpPr>
            <p:nvPr/>
          </p:nvSpPr>
          <p:spPr bwMode="auto">
            <a:xfrm>
              <a:off x="1661" y="2234"/>
              <a:ext cx="31" cy="33"/>
            </a:xfrm>
            <a:custGeom>
              <a:avLst/>
              <a:gdLst>
                <a:gd name="T0" fmla="*/ 0 w 340"/>
                <a:gd name="T1" fmla="*/ 0 h 366"/>
                <a:gd name="T2" fmla="*/ 0 w 340"/>
                <a:gd name="T3" fmla="*/ 0 h 366"/>
                <a:gd name="T4" fmla="*/ 0 w 340"/>
                <a:gd name="T5" fmla="*/ 0 h 366"/>
                <a:gd name="T6" fmla="*/ 0 w 340"/>
                <a:gd name="T7" fmla="*/ 0 h 366"/>
                <a:gd name="T8" fmla="*/ 0 w 340"/>
                <a:gd name="T9" fmla="*/ 0 h 366"/>
                <a:gd name="T10" fmla="*/ 0 60000 65536"/>
                <a:gd name="T11" fmla="*/ 0 60000 65536"/>
                <a:gd name="T12" fmla="*/ 0 60000 65536"/>
                <a:gd name="T13" fmla="*/ 0 60000 65536"/>
                <a:gd name="T14" fmla="*/ 0 60000 65536"/>
                <a:gd name="T15" fmla="*/ 0 w 340"/>
                <a:gd name="T16" fmla="*/ 0 h 366"/>
                <a:gd name="T17" fmla="*/ 340 w 340"/>
                <a:gd name="T18" fmla="*/ 366 h 366"/>
              </a:gdLst>
              <a:ahLst/>
              <a:cxnLst>
                <a:cxn ang="T10">
                  <a:pos x="T0" y="T1"/>
                </a:cxn>
                <a:cxn ang="T11">
                  <a:pos x="T2" y="T3"/>
                </a:cxn>
                <a:cxn ang="T12">
                  <a:pos x="T4" y="T5"/>
                </a:cxn>
                <a:cxn ang="T13">
                  <a:pos x="T6" y="T7"/>
                </a:cxn>
                <a:cxn ang="T14">
                  <a:pos x="T8" y="T9"/>
                </a:cxn>
              </a:cxnLst>
              <a:rect l="T15" t="T16" r="T17" b="T18"/>
              <a:pathLst>
                <a:path w="340" h="366">
                  <a:moveTo>
                    <a:pt x="212" y="0"/>
                  </a:moveTo>
                  <a:lnTo>
                    <a:pt x="0" y="104"/>
                  </a:lnTo>
                  <a:lnTo>
                    <a:pt x="128" y="366"/>
                  </a:lnTo>
                  <a:lnTo>
                    <a:pt x="340" y="263"/>
                  </a:lnTo>
                  <a:lnTo>
                    <a:pt x="212"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85" name="Freeform 398"/>
            <p:cNvSpPr>
              <a:spLocks/>
            </p:cNvSpPr>
            <p:nvPr/>
          </p:nvSpPr>
          <p:spPr bwMode="auto">
            <a:xfrm>
              <a:off x="1673" y="2258"/>
              <a:ext cx="31" cy="24"/>
            </a:xfrm>
            <a:custGeom>
              <a:avLst/>
              <a:gdLst>
                <a:gd name="T0" fmla="*/ 0 w 339"/>
                <a:gd name="T1" fmla="*/ 0 h 262"/>
                <a:gd name="T2" fmla="*/ 0 w 339"/>
                <a:gd name="T3" fmla="*/ 0 h 262"/>
                <a:gd name="T4" fmla="*/ 0 w 339"/>
                <a:gd name="T5" fmla="*/ 0 h 262"/>
                <a:gd name="T6" fmla="*/ 0 w 339"/>
                <a:gd name="T7" fmla="*/ 0 h 262"/>
                <a:gd name="T8" fmla="*/ 0 60000 65536"/>
                <a:gd name="T9" fmla="*/ 0 60000 65536"/>
                <a:gd name="T10" fmla="*/ 0 60000 65536"/>
                <a:gd name="T11" fmla="*/ 0 60000 65536"/>
                <a:gd name="T12" fmla="*/ 0 w 339"/>
                <a:gd name="T13" fmla="*/ 0 h 262"/>
                <a:gd name="T14" fmla="*/ 339 w 339"/>
                <a:gd name="T15" fmla="*/ 262 h 262"/>
              </a:gdLst>
              <a:ahLst/>
              <a:cxnLst>
                <a:cxn ang="T8">
                  <a:pos x="T0" y="T1"/>
                </a:cxn>
                <a:cxn ang="T9">
                  <a:pos x="T2" y="T3"/>
                </a:cxn>
                <a:cxn ang="T10">
                  <a:pos x="T4" y="T5"/>
                </a:cxn>
                <a:cxn ang="T11">
                  <a:pos x="T6" y="T7"/>
                </a:cxn>
              </a:cxnLst>
              <a:rect l="T12" t="T13" r="T14" b="T15"/>
              <a:pathLst>
                <a:path w="339" h="262">
                  <a:moveTo>
                    <a:pt x="212" y="0"/>
                  </a:moveTo>
                  <a:lnTo>
                    <a:pt x="0" y="103"/>
                  </a:lnTo>
                  <a:lnTo>
                    <a:pt x="339" y="262"/>
                  </a:lnTo>
                  <a:lnTo>
                    <a:pt x="212"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86" name="Freeform 399"/>
            <p:cNvSpPr>
              <a:spLocks/>
            </p:cNvSpPr>
            <p:nvPr/>
          </p:nvSpPr>
          <p:spPr bwMode="auto">
            <a:xfrm>
              <a:off x="1673" y="2267"/>
              <a:ext cx="31" cy="24"/>
            </a:xfrm>
            <a:custGeom>
              <a:avLst/>
              <a:gdLst>
                <a:gd name="T0" fmla="*/ 0 w 339"/>
                <a:gd name="T1" fmla="*/ 0 h 262"/>
                <a:gd name="T2" fmla="*/ 0 w 339"/>
                <a:gd name="T3" fmla="*/ 0 h 262"/>
                <a:gd name="T4" fmla="*/ 0 w 339"/>
                <a:gd name="T5" fmla="*/ 0 h 262"/>
                <a:gd name="T6" fmla="*/ 0 w 339"/>
                <a:gd name="T7" fmla="*/ 0 h 262"/>
                <a:gd name="T8" fmla="*/ 0 60000 65536"/>
                <a:gd name="T9" fmla="*/ 0 60000 65536"/>
                <a:gd name="T10" fmla="*/ 0 60000 65536"/>
                <a:gd name="T11" fmla="*/ 0 60000 65536"/>
                <a:gd name="T12" fmla="*/ 0 w 339"/>
                <a:gd name="T13" fmla="*/ 0 h 262"/>
                <a:gd name="T14" fmla="*/ 339 w 339"/>
                <a:gd name="T15" fmla="*/ 262 h 262"/>
              </a:gdLst>
              <a:ahLst/>
              <a:cxnLst>
                <a:cxn ang="T8">
                  <a:pos x="T0" y="T1"/>
                </a:cxn>
                <a:cxn ang="T9">
                  <a:pos x="T2" y="T3"/>
                </a:cxn>
                <a:cxn ang="T10">
                  <a:pos x="T4" y="T5"/>
                </a:cxn>
                <a:cxn ang="T11">
                  <a:pos x="T6" y="T7"/>
                </a:cxn>
              </a:cxnLst>
              <a:rect l="T12" t="T13" r="T14" b="T15"/>
              <a:pathLst>
                <a:path w="339" h="262">
                  <a:moveTo>
                    <a:pt x="0" y="0"/>
                  </a:moveTo>
                  <a:lnTo>
                    <a:pt x="339" y="159"/>
                  </a:lnTo>
                  <a:lnTo>
                    <a:pt x="128" y="262"/>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87" name="Freeform 400"/>
            <p:cNvSpPr>
              <a:spLocks/>
            </p:cNvSpPr>
            <p:nvPr/>
          </p:nvSpPr>
          <p:spPr bwMode="auto">
            <a:xfrm>
              <a:off x="1673" y="2258"/>
              <a:ext cx="31" cy="33"/>
            </a:xfrm>
            <a:custGeom>
              <a:avLst/>
              <a:gdLst>
                <a:gd name="T0" fmla="*/ 0 w 339"/>
                <a:gd name="T1" fmla="*/ 0 h 365"/>
                <a:gd name="T2" fmla="*/ 0 w 339"/>
                <a:gd name="T3" fmla="*/ 0 h 365"/>
                <a:gd name="T4" fmla="*/ 0 w 339"/>
                <a:gd name="T5" fmla="*/ 0 h 365"/>
                <a:gd name="T6" fmla="*/ 0 w 339"/>
                <a:gd name="T7" fmla="*/ 0 h 365"/>
                <a:gd name="T8" fmla="*/ 0 w 339"/>
                <a:gd name="T9" fmla="*/ 0 h 365"/>
                <a:gd name="T10" fmla="*/ 0 60000 65536"/>
                <a:gd name="T11" fmla="*/ 0 60000 65536"/>
                <a:gd name="T12" fmla="*/ 0 60000 65536"/>
                <a:gd name="T13" fmla="*/ 0 60000 65536"/>
                <a:gd name="T14" fmla="*/ 0 60000 65536"/>
                <a:gd name="T15" fmla="*/ 0 w 339"/>
                <a:gd name="T16" fmla="*/ 0 h 365"/>
                <a:gd name="T17" fmla="*/ 339 w 339"/>
                <a:gd name="T18" fmla="*/ 365 h 365"/>
              </a:gdLst>
              <a:ahLst/>
              <a:cxnLst>
                <a:cxn ang="T10">
                  <a:pos x="T0" y="T1"/>
                </a:cxn>
                <a:cxn ang="T11">
                  <a:pos x="T2" y="T3"/>
                </a:cxn>
                <a:cxn ang="T12">
                  <a:pos x="T4" y="T5"/>
                </a:cxn>
                <a:cxn ang="T13">
                  <a:pos x="T6" y="T7"/>
                </a:cxn>
                <a:cxn ang="T14">
                  <a:pos x="T8" y="T9"/>
                </a:cxn>
              </a:cxnLst>
              <a:rect l="T15" t="T16" r="T17" b="T18"/>
              <a:pathLst>
                <a:path w="339" h="365">
                  <a:moveTo>
                    <a:pt x="212" y="0"/>
                  </a:moveTo>
                  <a:lnTo>
                    <a:pt x="0" y="103"/>
                  </a:lnTo>
                  <a:lnTo>
                    <a:pt x="128" y="365"/>
                  </a:lnTo>
                  <a:lnTo>
                    <a:pt x="339" y="262"/>
                  </a:lnTo>
                  <a:lnTo>
                    <a:pt x="212"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88" name="Freeform 401"/>
            <p:cNvSpPr>
              <a:spLocks/>
            </p:cNvSpPr>
            <p:nvPr/>
          </p:nvSpPr>
          <p:spPr bwMode="auto">
            <a:xfrm>
              <a:off x="1685" y="2282"/>
              <a:ext cx="31" cy="24"/>
            </a:xfrm>
            <a:custGeom>
              <a:avLst/>
              <a:gdLst>
                <a:gd name="T0" fmla="*/ 0 w 340"/>
                <a:gd name="T1" fmla="*/ 0 h 263"/>
                <a:gd name="T2" fmla="*/ 0 w 340"/>
                <a:gd name="T3" fmla="*/ 0 h 263"/>
                <a:gd name="T4" fmla="*/ 0 w 340"/>
                <a:gd name="T5" fmla="*/ 0 h 263"/>
                <a:gd name="T6" fmla="*/ 0 w 340"/>
                <a:gd name="T7" fmla="*/ 0 h 263"/>
                <a:gd name="T8" fmla="*/ 0 60000 65536"/>
                <a:gd name="T9" fmla="*/ 0 60000 65536"/>
                <a:gd name="T10" fmla="*/ 0 60000 65536"/>
                <a:gd name="T11" fmla="*/ 0 60000 65536"/>
                <a:gd name="T12" fmla="*/ 0 w 340"/>
                <a:gd name="T13" fmla="*/ 0 h 263"/>
                <a:gd name="T14" fmla="*/ 340 w 340"/>
                <a:gd name="T15" fmla="*/ 263 h 263"/>
              </a:gdLst>
              <a:ahLst/>
              <a:cxnLst>
                <a:cxn ang="T8">
                  <a:pos x="T0" y="T1"/>
                </a:cxn>
                <a:cxn ang="T9">
                  <a:pos x="T2" y="T3"/>
                </a:cxn>
                <a:cxn ang="T10">
                  <a:pos x="T4" y="T5"/>
                </a:cxn>
                <a:cxn ang="T11">
                  <a:pos x="T6" y="T7"/>
                </a:cxn>
              </a:cxnLst>
              <a:rect l="T12" t="T13" r="T14" b="T15"/>
              <a:pathLst>
                <a:path w="340" h="263">
                  <a:moveTo>
                    <a:pt x="211" y="0"/>
                  </a:moveTo>
                  <a:lnTo>
                    <a:pt x="0" y="103"/>
                  </a:lnTo>
                  <a:lnTo>
                    <a:pt x="340" y="263"/>
                  </a:lnTo>
                  <a:lnTo>
                    <a:pt x="21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89" name="Freeform 402"/>
            <p:cNvSpPr>
              <a:spLocks/>
            </p:cNvSpPr>
            <p:nvPr/>
          </p:nvSpPr>
          <p:spPr bwMode="auto">
            <a:xfrm>
              <a:off x="1685" y="2291"/>
              <a:ext cx="31" cy="24"/>
            </a:xfrm>
            <a:custGeom>
              <a:avLst/>
              <a:gdLst>
                <a:gd name="T0" fmla="*/ 0 w 340"/>
                <a:gd name="T1" fmla="*/ 0 h 262"/>
                <a:gd name="T2" fmla="*/ 0 w 340"/>
                <a:gd name="T3" fmla="*/ 0 h 262"/>
                <a:gd name="T4" fmla="*/ 0 w 340"/>
                <a:gd name="T5" fmla="*/ 0 h 262"/>
                <a:gd name="T6" fmla="*/ 0 w 340"/>
                <a:gd name="T7" fmla="*/ 0 h 262"/>
                <a:gd name="T8" fmla="*/ 0 60000 65536"/>
                <a:gd name="T9" fmla="*/ 0 60000 65536"/>
                <a:gd name="T10" fmla="*/ 0 60000 65536"/>
                <a:gd name="T11" fmla="*/ 0 60000 65536"/>
                <a:gd name="T12" fmla="*/ 0 w 340"/>
                <a:gd name="T13" fmla="*/ 0 h 262"/>
                <a:gd name="T14" fmla="*/ 340 w 340"/>
                <a:gd name="T15" fmla="*/ 262 h 262"/>
              </a:gdLst>
              <a:ahLst/>
              <a:cxnLst>
                <a:cxn ang="T8">
                  <a:pos x="T0" y="T1"/>
                </a:cxn>
                <a:cxn ang="T9">
                  <a:pos x="T2" y="T3"/>
                </a:cxn>
                <a:cxn ang="T10">
                  <a:pos x="T4" y="T5"/>
                </a:cxn>
                <a:cxn ang="T11">
                  <a:pos x="T6" y="T7"/>
                </a:cxn>
              </a:cxnLst>
              <a:rect l="T12" t="T13" r="T14" b="T15"/>
              <a:pathLst>
                <a:path w="340" h="262">
                  <a:moveTo>
                    <a:pt x="0" y="0"/>
                  </a:moveTo>
                  <a:lnTo>
                    <a:pt x="340" y="160"/>
                  </a:lnTo>
                  <a:lnTo>
                    <a:pt x="128" y="262"/>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90" name="Freeform 403"/>
            <p:cNvSpPr>
              <a:spLocks/>
            </p:cNvSpPr>
            <p:nvPr/>
          </p:nvSpPr>
          <p:spPr bwMode="auto">
            <a:xfrm>
              <a:off x="1685" y="2282"/>
              <a:ext cx="31" cy="33"/>
            </a:xfrm>
            <a:custGeom>
              <a:avLst/>
              <a:gdLst>
                <a:gd name="T0" fmla="*/ 0 w 340"/>
                <a:gd name="T1" fmla="*/ 0 h 365"/>
                <a:gd name="T2" fmla="*/ 0 w 340"/>
                <a:gd name="T3" fmla="*/ 0 h 365"/>
                <a:gd name="T4" fmla="*/ 0 w 340"/>
                <a:gd name="T5" fmla="*/ 0 h 365"/>
                <a:gd name="T6" fmla="*/ 0 w 340"/>
                <a:gd name="T7" fmla="*/ 0 h 365"/>
                <a:gd name="T8" fmla="*/ 0 w 340"/>
                <a:gd name="T9" fmla="*/ 0 h 365"/>
                <a:gd name="T10" fmla="*/ 0 60000 65536"/>
                <a:gd name="T11" fmla="*/ 0 60000 65536"/>
                <a:gd name="T12" fmla="*/ 0 60000 65536"/>
                <a:gd name="T13" fmla="*/ 0 60000 65536"/>
                <a:gd name="T14" fmla="*/ 0 60000 65536"/>
                <a:gd name="T15" fmla="*/ 0 w 340"/>
                <a:gd name="T16" fmla="*/ 0 h 365"/>
                <a:gd name="T17" fmla="*/ 340 w 340"/>
                <a:gd name="T18" fmla="*/ 365 h 365"/>
              </a:gdLst>
              <a:ahLst/>
              <a:cxnLst>
                <a:cxn ang="T10">
                  <a:pos x="T0" y="T1"/>
                </a:cxn>
                <a:cxn ang="T11">
                  <a:pos x="T2" y="T3"/>
                </a:cxn>
                <a:cxn ang="T12">
                  <a:pos x="T4" y="T5"/>
                </a:cxn>
                <a:cxn ang="T13">
                  <a:pos x="T6" y="T7"/>
                </a:cxn>
                <a:cxn ang="T14">
                  <a:pos x="T8" y="T9"/>
                </a:cxn>
              </a:cxnLst>
              <a:rect l="T15" t="T16" r="T17" b="T18"/>
              <a:pathLst>
                <a:path w="340" h="365">
                  <a:moveTo>
                    <a:pt x="211" y="0"/>
                  </a:moveTo>
                  <a:lnTo>
                    <a:pt x="0" y="103"/>
                  </a:lnTo>
                  <a:lnTo>
                    <a:pt x="128" y="365"/>
                  </a:lnTo>
                  <a:lnTo>
                    <a:pt x="340" y="263"/>
                  </a:lnTo>
                  <a:lnTo>
                    <a:pt x="211"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91" name="Freeform 404"/>
            <p:cNvSpPr>
              <a:spLocks/>
            </p:cNvSpPr>
            <p:nvPr/>
          </p:nvSpPr>
          <p:spPr bwMode="auto">
            <a:xfrm>
              <a:off x="1696" y="2306"/>
              <a:ext cx="31" cy="23"/>
            </a:xfrm>
            <a:custGeom>
              <a:avLst/>
              <a:gdLst>
                <a:gd name="T0" fmla="*/ 0 w 340"/>
                <a:gd name="T1" fmla="*/ 0 h 262"/>
                <a:gd name="T2" fmla="*/ 0 w 340"/>
                <a:gd name="T3" fmla="*/ 0 h 262"/>
                <a:gd name="T4" fmla="*/ 0 w 340"/>
                <a:gd name="T5" fmla="*/ 0 h 262"/>
                <a:gd name="T6" fmla="*/ 0 w 340"/>
                <a:gd name="T7" fmla="*/ 0 h 262"/>
                <a:gd name="T8" fmla="*/ 0 60000 65536"/>
                <a:gd name="T9" fmla="*/ 0 60000 65536"/>
                <a:gd name="T10" fmla="*/ 0 60000 65536"/>
                <a:gd name="T11" fmla="*/ 0 60000 65536"/>
                <a:gd name="T12" fmla="*/ 0 w 340"/>
                <a:gd name="T13" fmla="*/ 0 h 262"/>
                <a:gd name="T14" fmla="*/ 340 w 340"/>
                <a:gd name="T15" fmla="*/ 262 h 262"/>
              </a:gdLst>
              <a:ahLst/>
              <a:cxnLst>
                <a:cxn ang="T8">
                  <a:pos x="T0" y="T1"/>
                </a:cxn>
                <a:cxn ang="T9">
                  <a:pos x="T2" y="T3"/>
                </a:cxn>
                <a:cxn ang="T10">
                  <a:pos x="T4" y="T5"/>
                </a:cxn>
                <a:cxn ang="T11">
                  <a:pos x="T6" y="T7"/>
                </a:cxn>
              </a:cxnLst>
              <a:rect l="T12" t="T13" r="T14" b="T15"/>
              <a:pathLst>
                <a:path w="340" h="262">
                  <a:moveTo>
                    <a:pt x="212" y="0"/>
                  </a:moveTo>
                  <a:lnTo>
                    <a:pt x="0" y="102"/>
                  </a:lnTo>
                  <a:lnTo>
                    <a:pt x="340" y="262"/>
                  </a:lnTo>
                  <a:lnTo>
                    <a:pt x="212"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92" name="Freeform 405"/>
            <p:cNvSpPr>
              <a:spLocks/>
            </p:cNvSpPr>
            <p:nvPr/>
          </p:nvSpPr>
          <p:spPr bwMode="auto">
            <a:xfrm>
              <a:off x="1696" y="2315"/>
              <a:ext cx="31" cy="24"/>
            </a:xfrm>
            <a:custGeom>
              <a:avLst/>
              <a:gdLst>
                <a:gd name="T0" fmla="*/ 0 w 340"/>
                <a:gd name="T1" fmla="*/ 0 h 262"/>
                <a:gd name="T2" fmla="*/ 0 w 340"/>
                <a:gd name="T3" fmla="*/ 0 h 262"/>
                <a:gd name="T4" fmla="*/ 0 w 340"/>
                <a:gd name="T5" fmla="*/ 0 h 262"/>
                <a:gd name="T6" fmla="*/ 0 w 340"/>
                <a:gd name="T7" fmla="*/ 0 h 262"/>
                <a:gd name="T8" fmla="*/ 0 60000 65536"/>
                <a:gd name="T9" fmla="*/ 0 60000 65536"/>
                <a:gd name="T10" fmla="*/ 0 60000 65536"/>
                <a:gd name="T11" fmla="*/ 0 60000 65536"/>
                <a:gd name="T12" fmla="*/ 0 w 340"/>
                <a:gd name="T13" fmla="*/ 0 h 262"/>
                <a:gd name="T14" fmla="*/ 340 w 340"/>
                <a:gd name="T15" fmla="*/ 262 h 262"/>
              </a:gdLst>
              <a:ahLst/>
              <a:cxnLst>
                <a:cxn ang="T8">
                  <a:pos x="T0" y="T1"/>
                </a:cxn>
                <a:cxn ang="T9">
                  <a:pos x="T2" y="T3"/>
                </a:cxn>
                <a:cxn ang="T10">
                  <a:pos x="T4" y="T5"/>
                </a:cxn>
                <a:cxn ang="T11">
                  <a:pos x="T6" y="T7"/>
                </a:cxn>
              </a:cxnLst>
              <a:rect l="T12" t="T13" r="T14" b="T15"/>
              <a:pathLst>
                <a:path w="340" h="262">
                  <a:moveTo>
                    <a:pt x="0" y="0"/>
                  </a:moveTo>
                  <a:lnTo>
                    <a:pt x="340" y="160"/>
                  </a:lnTo>
                  <a:lnTo>
                    <a:pt x="129" y="262"/>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93" name="Freeform 406"/>
            <p:cNvSpPr>
              <a:spLocks/>
            </p:cNvSpPr>
            <p:nvPr/>
          </p:nvSpPr>
          <p:spPr bwMode="auto">
            <a:xfrm>
              <a:off x="1696" y="2306"/>
              <a:ext cx="31" cy="33"/>
            </a:xfrm>
            <a:custGeom>
              <a:avLst/>
              <a:gdLst>
                <a:gd name="T0" fmla="*/ 0 w 340"/>
                <a:gd name="T1" fmla="*/ 0 h 364"/>
                <a:gd name="T2" fmla="*/ 0 w 340"/>
                <a:gd name="T3" fmla="*/ 0 h 364"/>
                <a:gd name="T4" fmla="*/ 0 w 340"/>
                <a:gd name="T5" fmla="*/ 0 h 364"/>
                <a:gd name="T6" fmla="*/ 0 w 340"/>
                <a:gd name="T7" fmla="*/ 0 h 364"/>
                <a:gd name="T8" fmla="*/ 0 w 340"/>
                <a:gd name="T9" fmla="*/ 0 h 364"/>
                <a:gd name="T10" fmla="*/ 0 60000 65536"/>
                <a:gd name="T11" fmla="*/ 0 60000 65536"/>
                <a:gd name="T12" fmla="*/ 0 60000 65536"/>
                <a:gd name="T13" fmla="*/ 0 60000 65536"/>
                <a:gd name="T14" fmla="*/ 0 60000 65536"/>
                <a:gd name="T15" fmla="*/ 0 w 340"/>
                <a:gd name="T16" fmla="*/ 0 h 364"/>
                <a:gd name="T17" fmla="*/ 340 w 340"/>
                <a:gd name="T18" fmla="*/ 364 h 364"/>
              </a:gdLst>
              <a:ahLst/>
              <a:cxnLst>
                <a:cxn ang="T10">
                  <a:pos x="T0" y="T1"/>
                </a:cxn>
                <a:cxn ang="T11">
                  <a:pos x="T2" y="T3"/>
                </a:cxn>
                <a:cxn ang="T12">
                  <a:pos x="T4" y="T5"/>
                </a:cxn>
                <a:cxn ang="T13">
                  <a:pos x="T6" y="T7"/>
                </a:cxn>
                <a:cxn ang="T14">
                  <a:pos x="T8" y="T9"/>
                </a:cxn>
              </a:cxnLst>
              <a:rect l="T15" t="T16" r="T17" b="T18"/>
              <a:pathLst>
                <a:path w="340" h="364">
                  <a:moveTo>
                    <a:pt x="212" y="0"/>
                  </a:moveTo>
                  <a:lnTo>
                    <a:pt x="0" y="102"/>
                  </a:lnTo>
                  <a:lnTo>
                    <a:pt x="129" y="364"/>
                  </a:lnTo>
                  <a:lnTo>
                    <a:pt x="340" y="262"/>
                  </a:lnTo>
                  <a:lnTo>
                    <a:pt x="212"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94" name="Freeform 407"/>
            <p:cNvSpPr>
              <a:spLocks/>
            </p:cNvSpPr>
            <p:nvPr/>
          </p:nvSpPr>
          <p:spPr bwMode="auto">
            <a:xfrm>
              <a:off x="1708" y="2329"/>
              <a:ext cx="31" cy="24"/>
            </a:xfrm>
            <a:custGeom>
              <a:avLst/>
              <a:gdLst>
                <a:gd name="T0" fmla="*/ 0 w 340"/>
                <a:gd name="T1" fmla="*/ 0 h 262"/>
                <a:gd name="T2" fmla="*/ 0 w 340"/>
                <a:gd name="T3" fmla="*/ 0 h 262"/>
                <a:gd name="T4" fmla="*/ 0 w 340"/>
                <a:gd name="T5" fmla="*/ 0 h 262"/>
                <a:gd name="T6" fmla="*/ 0 w 340"/>
                <a:gd name="T7" fmla="*/ 0 h 262"/>
                <a:gd name="T8" fmla="*/ 0 60000 65536"/>
                <a:gd name="T9" fmla="*/ 0 60000 65536"/>
                <a:gd name="T10" fmla="*/ 0 60000 65536"/>
                <a:gd name="T11" fmla="*/ 0 60000 65536"/>
                <a:gd name="T12" fmla="*/ 0 w 340"/>
                <a:gd name="T13" fmla="*/ 0 h 262"/>
                <a:gd name="T14" fmla="*/ 340 w 340"/>
                <a:gd name="T15" fmla="*/ 262 h 262"/>
              </a:gdLst>
              <a:ahLst/>
              <a:cxnLst>
                <a:cxn ang="T8">
                  <a:pos x="T0" y="T1"/>
                </a:cxn>
                <a:cxn ang="T9">
                  <a:pos x="T2" y="T3"/>
                </a:cxn>
                <a:cxn ang="T10">
                  <a:pos x="T4" y="T5"/>
                </a:cxn>
                <a:cxn ang="T11">
                  <a:pos x="T6" y="T7"/>
                </a:cxn>
              </a:cxnLst>
              <a:rect l="T12" t="T13" r="T14" b="T15"/>
              <a:pathLst>
                <a:path w="340" h="262">
                  <a:moveTo>
                    <a:pt x="211" y="0"/>
                  </a:moveTo>
                  <a:lnTo>
                    <a:pt x="0" y="102"/>
                  </a:lnTo>
                  <a:lnTo>
                    <a:pt x="340" y="262"/>
                  </a:lnTo>
                  <a:lnTo>
                    <a:pt x="21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95" name="Freeform 408"/>
            <p:cNvSpPr>
              <a:spLocks/>
            </p:cNvSpPr>
            <p:nvPr/>
          </p:nvSpPr>
          <p:spPr bwMode="auto">
            <a:xfrm>
              <a:off x="1708" y="2339"/>
              <a:ext cx="31" cy="24"/>
            </a:xfrm>
            <a:custGeom>
              <a:avLst/>
              <a:gdLst>
                <a:gd name="T0" fmla="*/ 0 w 340"/>
                <a:gd name="T1" fmla="*/ 0 h 263"/>
                <a:gd name="T2" fmla="*/ 0 w 340"/>
                <a:gd name="T3" fmla="*/ 0 h 263"/>
                <a:gd name="T4" fmla="*/ 0 w 340"/>
                <a:gd name="T5" fmla="*/ 0 h 263"/>
                <a:gd name="T6" fmla="*/ 0 w 340"/>
                <a:gd name="T7" fmla="*/ 0 h 263"/>
                <a:gd name="T8" fmla="*/ 0 60000 65536"/>
                <a:gd name="T9" fmla="*/ 0 60000 65536"/>
                <a:gd name="T10" fmla="*/ 0 60000 65536"/>
                <a:gd name="T11" fmla="*/ 0 60000 65536"/>
                <a:gd name="T12" fmla="*/ 0 w 340"/>
                <a:gd name="T13" fmla="*/ 0 h 263"/>
                <a:gd name="T14" fmla="*/ 340 w 340"/>
                <a:gd name="T15" fmla="*/ 263 h 263"/>
              </a:gdLst>
              <a:ahLst/>
              <a:cxnLst>
                <a:cxn ang="T8">
                  <a:pos x="T0" y="T1"/>
                </a:cxn>
                <a:cxn ang="T9">
                  <a:pos x="T2" y="T3"/>
                </a:cxn>
                <a:cxn ang="T10">
                  <a:pos x="T4" y="T5"/>
                </a:cxn>
                <a:cxn ang="T11">
                  <a:pos x="T6" y="T7"/>
                </a:cxn>
              </a:cxnLst>
              <a:rect l="T12" t="T13" r="T14" b="T15"/>
              <a:pathLst>
                <a:path w="340" h="263">
                  <a:moveTo>
                    <a:pt x="0" y="0"/>
                  </a:moveTo>
                  <a:lnTo>
                    <a:pt x="340" y="160"/>
                  </a:lnTo>
                  <a:lnTo>
                    <a:pt x="128" y="263"/>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96" name="Freeform 409"/>
            <p:cNvSpPr>
              <a:spLocks/>
            </p:cNvSpPr>
            <p:nvPr/>
          </p:nvSpPr>
          <p:spPr bwMode="auto">
            <a:xfrm>
              <a:off x="1708" y="2329"/>
              <a:ext cx="31" cy="34"/>
            </a:xfrm>
            <a:custGeom>
              <a:avLst/>
              <a:gdLst>
                <a:gd name="T0" fmla="*/ 0 w 340"/>
                <a:gd name="T1" fmla="*/ 0 h 365"/>
                <a:gd name="T2" fmla="*/ 0 w 340"/>
                <a:gd name="T3" fmla="*/ 0 h 365"/>
                <a:gd name="T4" fmla="*/ 0 w 340"/>
                <a:gd name="T5" fmla="*/ 0 h 365"/>
                <a:gd name="T6" fmla="*/ 0 w 340"/>
                <a:gd name="T7" fmla="*/ 0 h 365"/>
                <a:gd name="T8" fmla="*/ 0 w 340"/>
                <a:gd name="T9" fmla="*/ 0 h 365"/>
                <a:gd name="T10" fmla="*/ 0 60000 65536"/>
                <a:gd name="T11" fmla="*/ 0 60000 65536"/>
                <a:gd name="T12" fmla="*/ 0 60000 65536"/>
                <a:gd name="T13" fmla="*/ 0 60000 65536"/>
                <a:gd name="T14" fmla="*/ 0 60000 65536"/>
                <a:gd name="T15" fmla="*/ 0 w 340"/>
                <a:gd name="T16" fmla="*/ 0 h 365"/>
                <a:gd name="T17" fmla="*/ 340 w 340"/>
                <a:gd name="T18" fmla="*/ 365 h 365"/>
              </a:gdLst>
              <a:ahLst/>
              <a:cxnLst>
                <a:cxn ang="T10">
                  <a:pos x="T0" y="T1"/>
                </a:cxn>
                <a:cxn ang="T11">
                  <a:pos x="T2" y="T3"/>
                </a:cxn>
                <a:cxn ang="T12">
                  <a:pos x="T4" y="T5"/>
                </a:cxn>
                <a:cxn ang="T13">
                  <a:pos x="T6" y="T7"/>
                </a:cxn>
                <a:cxn ang="T14">
                  <a:pos x="T8" y="T9"/>
                </a:cxn>
              </a:cxnLst>
              <a:rect l="T15" t="T16" r="T17" b="T18"/>
              <a:pathLst>
                <a:path w="340" h="365">
                  <a:moveTo>
                    <a:pt x="211" y="0"/>
                  </a:moveTo>
                  <a:lnTo>
                    <a:pt x="0" y="102"/>
                  </a:lnTo>
                  <a:lnTo>
                    <a:pt x="128" y="365"/>
                  </a:lnTo>
                  <a:lnTo>
                    <a:pt x="340" y="262"/>
                  </a:lnTo>
                  <a:lnTo>
                    <a:pt x="211"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97" name="Freeform 410"/>
            <p:cNvSpPr>
              <a:spLocks/>
            </p:cNvSpPr>
            <p:nvPr/>
          </p:nvSpPr>
          <p:spPr bwMode="auto">
            <a:xfrm>
              <a:off x="1720" y="2353"/>
              <a:ext cx="31" cy="24"/>
            </a:xfrm>
            <a:custGeom>
              <a:avLst/>
              <a:gdLst>
                <a:gd name="T0" fmla="*/ 0 w 341"/>
                <a:gd name="T1" fmla="*/ 0 h 265"/>
                <a:gd name="T2" fmla="*/ 0 w 341"/>
                <a:gd name="T3" fmla="*/ 0 h 265"/>
                <a:gd name="T4" fmla="*/ 0 w 341"/>
                <a:gd name="T5" fmla="*/ 0 h 265"/>
                <a:gd name="T6" fmla="*/ 0 w 341"/>
                <a:gd name="T7" fmla="*/ 0 h 265"/>
                <a:gd name="T8" fmla="*/ 0 60000 65536"/>
                <a:gd name="T9" fmla="*/ 0 60000 65536"/>
                <a:gd name="T10" fmla="*/ 0 60000 65536"/>
                <a:gd name="T11" fmla="*/ 0 60000 65536"/>
                <a:gd name="T12" fmla="*/ 0 w 341"/>
                <a:gd name="T13" fmla="*/ 0 h 265"/>
                <a:gd name="T14" fmla="*/ 341 w 341"/>
                <a:gd name="T15" fmla="*/ 265 h 265"/>
              </a:gdLst>
              <a:ahLst/>
              <a:cxnLst>
                <a:cxn ang="T8">
                  <a:pos x="T0" y="T1"/>
                </a:cxn>
                <a:cxn ang="T9">
                  <a:pos x="T2" y="T3"/>
                </a:cxn>
                <a:cxn ang="T10">
                  <a:pos x="T4" y="T5"/>
                </a:cxn>
                <a:cxn ang="T11">
                  <a:pos x="T6" y="T7"/>
                </a:cxn>
              </a:cxnLst>
              <a:rect l="T12" t="T13" r="T14" b="T15"/>
              <a:pathLst>
                <a:path w="341" h="265">
                  <a:moveTo>
                    <a:pt x="212" y="0"/>
                  </a:moveTo>
                  <a:lnTo>
                    <a:pt x="0" y="103"/>
                  </a:lnTo>
                  <a:lnTo>
                    <a:pt x="341" y="265"/>
                  </a:lnTo>
                  <a:lnTo>
                    <a:pt x="212"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98" name="Freeform 411"/>
            <p:cNvSpPr>
              <a:spLocks/>
            </p:cNvSpPr>
            <p:nvPr/>
          </p:nvSpPr>
          <p:spPr bwMode="auto">
            <a:xfrm>
              <a:off x="1720" y="2363"/>
              <a:ext cx="31" cy="23"/>
            </a:xfrm>
            <a:custGeom>
              <a:avLst/>
              <a:gdLst>
                <a:gd name="T0" fmla="*/ 0 w 341"/>
                <a:gd name="T1" fmla="*/ 0 h 259"/>
                <a:gd name="T2" fmla="*/ 0 w 341"/>
                <a:gd name="T3" fmla="*/ 0 h 259"/>
                <a:gd name="T4" fmla="*/ 0 w 341"/>
                <a:gd name="T5" fmla="*/ 0 h 259"/>
                <a:gd name="T6" fmla="*/ 0 w 341"/>
                <a:gd name="T7" fmla="*/ 0 h 259"/>
                <a:gd name="T8" fmla="*/ 0 60000 65536"/>
                <a:gd name="T9" fmla="*/ 0 60000 65536"/>
                <a:gd name="T10" fmla="*/ 0 60000 65536"/>
                <a:gd name="T11" fmla="*/ 0 60000 65536"/>
                <a:gd name="T12" fmla="*/ 0 w 341"/>
                <a:gd name="T13" fmla="*/ 0 h 259"/>
                <a:gd name="T14" fmla="*/ 341 w 341"/>
                <a:gd name="T15" fmla="*/ 259 h 259"/>
              </a:gdLst>
              <a:ahLst/>
              <a:cxnLst>
                <a:cxn ang="T8">
                  <a:pos x="T0" y="T1"/>
                </a:cxn>
                <a:cxn ang="T9">
                  <a:pos x="T2" y="T3"/>
                </a:cxn>
                <a:cxn ang="T10">
                  <a:pos x="T4" y="T5"/>
                </a:cxn>
                <a:cxn ang="T11">
                  <a:pos x="T6" y="T7"/>
                </a:cxn>
              </a:cxnLst>
              <a:rect l="T12" t="T13" r="T14" b="T15"/>
              <a:pathLst>
                <a:path w="341" h="259">
                  <a:moveTo>
                    <a:pt x="0" y="0"/>
                  </a:moveTo>
                  <a:lnTo>
                    <a:pt x="341" y="162"/>
                  </a:lnTo>
                  <a:lnTo>
                    <a:pt x="127" y="259"/>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99" name="Freeform 412"/>
            <p:cNvSpPr>
              <a:spLocks/>
            </p:cNvSpPr>
            <p:nvPr/>
          </p:nvSpPr>
          <p:spPr bwMode="auto">
            <a:xfrm>
              <a:off x="1720" y="2353"/>
              <a:ext cx="31" cy="33"/>
            </a:xfrm>
            <a:custGeom>
              <a:avLst/>
              <a:gdLst>
                <a:gd name="T0" fmla="*/ 0 w 341"/>
                <a:gd name="T1" fmla="*/ 0 h 362"/>
                <a:gd name="T2" fmla="*/ 0 w 341"/>
                <a:gd name="T3" fmla="*/ 0 h 362"/>
                <a:gd name="T4" fmla="*/ 0 w 341"/>
                <a:gd name="T5" fmla="*/ 0 h 362"/>
                <a:gd name="T6" fmla="*/ 0 w 341"/>
                <a:gd name="T7" fmla="*/ 0 h 362"/>
                <a:gd name="T8" fmla="*/ 0 w 341"/>
                <a:gd name="T9" fmla="*/ 0 h 362"/>
                <a:gd name="T10" fmla="*/ 0 60000 65536"/>
                <a:gd name="T11" fmla="*/ 0 60000 65536"/>
                <a:gd name="T12" fmla="*/ 0 60000 65536"/>
                <a:gd name="T13" fmla="*/ 0 60000 65536"/>
                <a:gd name="T14" fmla="*/ 0 60000 65536"/>
                <a:gd name="T15" fmla="*/ 0 w 341"/>
                <a:gd name="T16" fmla="*/ 0 h 362"/>
                <a:gd name="T17" fmla="*/ 341 w 341"/>
                <a:gd name="T18" fmla="*/ 362 h 362"/>
              </a:gdLst>
              <a:ahLst/>
              <a:cxnLst>
                <a:cxn ang="T10">
                  <a:pos x="T0" y="T1"/>
                </a:cxn>
                <a:cxn ang="T11">
                  <a:pos x="T2" y="T3"/>
                </a:cxn>
                <a:cxn ang="T12">
                  <a:pos x="T4" y="T5"/>
                </a:cxn>
                <a:cxn ang="T13">
                  <a:pos x="T6" y="T7"/>
                </a:cxn>
                <a:cxn ang="T14">
                  <a:pos x="T8" y="T9"/>
                </a:cxn>
              </a:cxnLst>
              <a:rect l="T15" t="T16" r="T17" b="T18"/>
              <a:pathLst>
                <a:path w="341" h="362">
                  <a:moveTo>
                    <a:pt x="212" y="0"/>
                  </a:moveTo>
                  <a:lnTo>
                    <a:pt x="0" y="103"/>
                  </a:lnTo>
                  <a:lnTo>
                    <a:pt x="127" y="362"/>
                  </a:lnTo>
                  <a:lnTo>
                    <a:pt x="341" y="265"/>
                  </a:lnTo>
                  <a:lnTo>
                    <a:pt x="212"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00" name="Freeform 413"/>
            <p:cNvSpPr>
              <a:spLocks/>
            </p:cNvSpPr>
            <p:nvPr/>
          </p:nvSpPr>
          <p:spPr bwMode="auto">
            <a:xfrm>
              <a:off x="1731" y="2377"/>
              <a:ext cx="30" cy="25"/>
            </a:xfrm>
            <a:custGeom>
              <a:avLst/>
              <a:gdLst>
                <a:gd name="T0" fmla="*/ 0 w 330"/>
                <a:gd name="T1" fmla="*/ 0 h 270"/>
                <a:gd name="T2" fmla="*/ 0 w 330"/>
                <a:gd name="T3" fmla="*/ 0 h 270"/>
                <a:gd name="T4" fmla="*/ 0 w 330"/>
                <a:gd name="T5" fmla="*/ 0 h 270"/>
                <a:gd name="T6" fmla="*/ 0 w 330"/>
                <a:gd name="T7" fmla="*/ 0 h 270"/>
                <a:gd name="T8" fmla="*/ 0 60000 65536"/>
                <a:gd name="T9" fmla="*/ 0 60000 65536"/>
                <a:gd name="T10" fmla="*/ 0 60000 65536"/>
                <a:gd name="T11" fmla="*/ 0 60000 65536"/>
                <a:gd name="T12" fmla="*/ 0 w 330"/>
                <a:gd name="T13" fmla="*/ 0 h 270"/>
                <a:gd name="T14" fmla="*/ 330 w 330"/>
                <a:gd name="T15" fmla="*/ 270 h 270"/>
              </a:gdLst>
              <a:ahLst/>
              <a:cxnLst>
                <a:cxn ang="T8">
                  <a:pos x="T0" y="T1"/>
                </a:cxn>
                <a:cxn ang="T9">
                  <a:pos x="T2" y="T3"/>
                </a:cxn>
                <a:cxn ang="T10">
                  <a:pos x="T4" y="T5"/>
                </a:cxn>
                <a:cxn ang="T11">
                  <a:pos x="T6" y="T7"/>
                </a:cxn>
              </a:cxnLst>
              <a:rect l="T12" t="T13" r="T14" b="T15"/>
              <a:pathLst>
                <a:path w="330" h="270">
                  <a:moveTo>
                    <a:pt x="214" y="0"/>
                  </a:moveTo>
                  <a:lnTo>
                    <a:pt x="0" y="97"/>
                  </a:lnTo>
                  <a:lnTo>
                    <a:pt x="330" y="270"/>
                  </a:lnTo>
                  <a:lnTo>
                    <a:pt x="21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01" name="Freeform 414"/>
            <p:cNvSpPr>
              <a:spLocks/>
            </p:cNvSpPr>
            <p:nvPr/>
          </p:nvSpPr>
          <p:spPr bwMode="auto">
            <a:xfrm>
              <a:off x="1731" y="2386"/>
              <a:ext cx="30" cy="23"/>
            </a:xfrm>
            <a:custGeom>
              <a:avLst/>
              <a:gdLst>
                <a:gd name="T0" fmla="*/ 0 w 330"/>
                <a:gd name="T1" fmla="*/ 0 h 254"/>
                <a:gd name="T2" fmla="*/ 0 w 330"/>
                <a:gd name="T3" fmla="*/ 0 h 254"/>
                <a:gd name="T4" fmla="*/ 0 w 330"/>
                <a:gd name="T5" fmla="*/ 0 h 254"/>
                <a:gd name="T6" fmla="*/ 0 w 330"/>
                <a:gd name="T7" fmla="*/ 0 h 254"/>
                <a:gd name="T8" fmla="*/ 0 60000 65536"/>
                <a:gd name="T9" fmla="*/ 0 60000 65536"/>
                <a:gd name="T10" fmla="*/ 0 60000 65536"/>
                <a:gd name="T11" fmla="*/ 0 60000 65536"/>
                <a:gd name="T12" fmla="*/ 0 w 330"/>
                <a:gd name="T13" fmla="*/ 0 h 254"/>
                <a:gd name="T14" fmla="*/ 330 w 330"/>
                <a:gd name="T15" fmla="*/ 254 h 254"/>
              </a:gdLst>
              <a:ahLst/>
              <a:cxnLst>
                <a:cxn ang="T8">
                  <a:pos x="T0" y="T1"/>
                </a:cxn>
                <a:cxn ang="T9">
                  <a:pos x="T2" y="T3"/>
                </a:cxn>
                <a:cxn ang="T10">
                  <a:pos x="T4" y="T5"/>
                </a:cxn>
                <a:cxn ang="T11">
                  <a:pos x="T6" y="T7"/>
                </a:cxn>
              </a:cxnLst>
              <a:rect l="T12" t="T13" r="T14" b="T15"/>
              <a:pathLst>
                <a:path w="330" h="254">
                  <a:moveTo>
                    <a:pt x="0" y="0"/>
                  </a:moveTo>
                  <a:lnTo>
                    <a:pt x="330" y="173"/>
                  </a:lnTo>
                  <a:lnTo>
                    <a:pt x="109" y="254"/>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02" name="Freeform 415"/>
            <p:cNvSpPr>
              <a:spLocks/>
            </p:cNvSpPr>
            <p:nvPr/>
          </p:nvSpPr>
          <p:spPr bwMode="auto">
            <a:xfrm>
              <a:off x="1731" y="2377"/>
              <a:ext cx="30" cy="32"/>
            </a:xfrm>
            <a:custGeom>
              <a:avLst/>
              <a:gdLst>
                <a:gd name="T0" fmla="*/ 0 w 330"/>
                <a:gd name="T1" fmla="*/ 0 h 351"/>
                <a:gd name="T2" fmla="*/ 0 w 330"/>
                <a:gd name="T3" fmla="*/ 0 h 351"/>
                <a:gd name="T4" fmla="*/ 0 w 330"/>
                <a:gd name="T5" fmla="*/ 0 h 351"/>
                <a:gd name="T6" fmla="*/ 0 w 330"/>
                <a:gd name="T7" fmla="*/ 0 h 351"/>
                <a:gd name="T8" fmla="*/ 0 w 330"/>
                <a:gd name="T9" fmla="*/ 0 h 351"/>
                <a:gd name="T10" fmla="*/ 0 60000 65536"/>
                <a:gd name="T11" fmla="*/ 0 60000 65536"/>
                <a:gd name="T12" fmla="*/ 0 60000 65536"/>
                <a:gd name="T13" fmla="*/ 0 60000 65536"/>
                <a:gd name="T14" fmla="*/ 0 60000 65536"/>
                <a:gd name="T15" fmla="*/ 0 w 330"/>
                <a:gd name="T16" fmla="*/ 0 h 351"/>
                <a:gd name="T17" fmla="*/ 330 w 330"/>
                <a:gd name="T18" fmla="*/ 351 h 351"/>
              </a:gdLst>
              <a:ahLst/>
              <a:cxnLst>
                <a:cxn ang="T10">
                  <a:pos x="T0" y="T1"/>
                </a:cxn>
                <a:cxn ang="T11">
                  <a:pos x="T2" y="T3"/>
                </a:cxn>
                <a:cxn ang="T12">
                  <a:pos x="T4" y="T5"/>
                </a:cxn>
                <a:cxn ang="T13">
                  <a:pos x="T6" y="T7"/>
                </a:cxn>
                <a:cxn ang="T14">
                  <a:pos x="T8" y="T9"/>
                </a:cxn>
              </a:cxnLst>
              <a:rect l="T15" t="T16" r="T17" b="T18"/>
              <a:pathLst>
                <a:path w="330" h="351">
                  <a:moveTo>
                    <a:pt x="214" y="0"/>
                  </a:moveTo>
                  <a:lnTo>
                    <a:pt x="0" y="97"/>
                  </a:lnTo>
                  <a:lnTo>
                    <a:pt x="109" y="351"/>
                  </a:lnTo>
                  <a:lnTo>
                    <a:pt x="330" y="270"/>
                  </a:lnTo>
                  <a:lnTo>
                    <a:pt x="214"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03" name="Freeform 416"/>
            <p:cNvSpPr>
              <a:spLocks/>
            </p:cNvSpPr>
            <p:nvPr/>
          </p:nvSpPr>
          <p:spPr bwMode="auto">
            <a:xfrm>
              <a:off x="1741" y="2402"/>
              <a:ext cx="28" cy="25"/>
            </a:xfrm>
            <a:custGeom>
              <a:avLst/>
              <a:gdLst>
                <a:gd name="T0" fmla="*/ 0 w 306"/>
                <a:gd name="T1" fmla="*/ 0 h 275"/>
                <a:gd name="T2" fmla="*/ 0 w 306"/>
                <a:gd name="T3" fmla="*/ 0 h 275"/>
                <a:gd name="T4" fmla="*/ 0 w 306"/>
                <a:gd name="T5" fmla="*/ 0 h 275"/>
                <a:gd name="T6" fmla="*/ 0 w 306"/>
                <a:gd name="T7" fmla="*/ 0 h 275"/>
                <a:gd name="T8" fmla="*/ 0 60000 65536"/>
                <a:gd name="T9" fmla="*/ 0 60000 65536"/>
                <a:gd name="T10" fmla="*/ 0 60000 65536"/>
                <a:gd name="T11" fmla="*/ 0 60000 65536"/>
                <a:gd name="T12" fmla="*/ 0 w 306"/>
                <a:gd name="T13" fmla="*/ 0 h 275"/>
                <a:gd name="T14" fmla="*/ 306 w 306"/>
                <a:gd name="T15" fmla="*/ 275 h 275"/>
              </a:gdLst>
              <a:ahLst/>
              <a:cxnLst>
                <a:cxn ang="T8">
                  <a:pos x="T0" y="T1"/>
                </a:cxn>
                <a:cxn ang="T9">
                  <a:pos x="T2" y="T3"/>
                </a:cxn>
                <a:cxn ang="T10">
                  <a:pos x="T4" y="T5"/>
                </a:cxn>
                <a:cxn ang="T11">
                  <a:pos x="T6" y="T7"/>
                </a:cxn>
              </a:cxnLst>
              <a:rect l="T12" t="T13" r="T14" b="T15"/>
              <a:pathLst>
                <a:path w="306" h="275">
                  <a:moveTo>
                    <a:pt x="221" y="0"/>
                  </a:moveTo>
                  <a:lnTo>
                    <a:pt x="0" y="81"/>
                  </a:lnTo>
                  <a:lnTo>
                    <a:pt x="306" y="275"/>
                  </a:lnTo>
                  <a:lnTo>
                    <a:pt x="22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04" name="Freeform 417"/>
            <p:cNvSpPr>
              <a:spLocks/>
            </p:cNvSpPr>
            <p:nvPr/>
          </p:nvSpPr>
          <p:spPr bwMode="auto">
            <a:xfrm>
              <a:off x="1741" y="2409"/>
              <a:ext cx="28" cy="23"/>
            </a:xfrm>
            <a:custGeom>
              <a:avLst/>
              <a:gdLst>
                <a:gd name="T0" fmla="*/ 0 w 306"/>
                <a:gd name="T1" fmla="*/ 0 h 250"/>
                <a:gd name="T2" fmla="*/ 0 w 306"/>
                <a:gd name="T3" fmla="*/ 0 h 250"/>
                <a:gd name="T4" fmla="*/ 0 w 306"/>
                <a:gd name="T5" fmla="*/ 0 h 250"/>
                <a:gd name="T6" fmla="*/ 0 w 306"/>
                <a:gd name="T7" fmla="*/ 0 h 250"/>
                <a:gd name="T8" fmla="*/ 0 60000 65536"/>
                <a:gd name="T9" fmla="*/ 0 60000 65536"/>
                <a:gd name="T10" fmla="*/ 0 60000 65536"/>
                <a:gd name="T11" fmla="*/ 0 60000 65536"/>
                <a:gd name="T12" fmla="*/ 0 w 306"/>
                <a:gd name="T13" fmla="*/ 0 h 250"/>
                <a:gd name="T14" fmla="*/ 306 w 306"/>
                <a:gd name="T15" fmla="*/ 250 h 250"/>
              </a:gdLst>
              <a:ahLst/>
              <a:cxnLst>
                <a:cxn ang="T8">
                  <a:pos x="T0" y="T1"/>
                </a:cxn>
                <a:cxn ang="T9">
                  <a:pos x="T2" y="T3"/>
                </a:cxn>
                <a:cxn ang="T10">
                  <a:pos x="T4" y="T5"/>
                </a:cxn>
                <a:cxn ang="T11">
                  <a:pos x="T6" y="T7"/>
                </a:cxn>
              </a:cxnLst>
              <a:rect l="T12" t="T13" r="T14" b="T15"/>
              <a:pathLst>
                <a:path w="306" h="250">
                  <a:moveTo>
                    <a:pt x="0" y="0"/>
                  </a:moveTo>
                  <a:lnTo>
                    <a:pt x="306" y="194"/>
                  </a:lnTo>
                  <a:lnTo>
                    <a:pt x="76" y="25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05" name="Freeform 418"/>
            <p:cNvSpPr>
              <a:spLocks/>
            </p:cNvSpPr>
            <p:nvPr/>
          </p:nvSpPr>
          <p:spPr bwMode="auto">
            <a:xfrm>
              <a:off x="1741" y="2402"/>
              <a:ext cx="28" cy="30"/>
            </a:xfrm>
            <a:custGeom>
              <a:avLst/>
              <a:gdLst>
                <a:gd name="T0" fmla="*/ 0 w 306"/>
                <a:gd name="T1" fmla="*/ 0 h 331"/>
                <a:gd name="T2" fmla="*/ 0 w 306"/>
                <a:gd name="T3" fmla="*/ 0 h 331"/>
                <a:gd name="T4" fmla="*/ 0 w 306"/>
                <a:gd name="T5" fmla="*/ 0 h 331"/>
                <a:gd name="T6" fmla="*/ 0 w 306"/>
                <a:gd name="T7" fmla="*/ 0 h 331"/>
                <a:gd name="T8" fmla="*/ 0 w 306"/>
                <a:gd name="T9" fmla="*/ 0 h 331"/>
                <a:gd name="T10" fmla="*/ 0 60000 65536"/>
                <a:gd name="T11" fmla="*/ 0 60000 65536"/>
                <a:gd name="T12" fmla="*/ 0 60000 65536"/>
                <a:gd name="T13" fmla="*/ 0 60000 65536"/>
                <a:gd name="T14" fmla="*/ 0 60000 65536"/>
                <a:gd name="T15" fmla="*/ 0 w 306"/>
                <a:gd name="T16" fmla="*/ 0 h 331"/>
                <a:gd name="T17" fmla="*/ 306 w 306"/>
                <a:gd name="T18" fmla="*/ 331 h 331"/>
              </a:gdLst>
              <a:ahLst/>
              <a:cxnLst>
                <a:cxn ang="T10">
                  <a:pos x="T0" y="T1"/>
                </a:cxn>
                <a:cxn ang="T11">
                  <a:pos x="T2" y="T3"/>
                </a:cxn>
                <a:cxn ang="T12">
                  <a:pos x="T4" y="T5"/>
                </a:cxn>
                <a:cxn ang="T13">
                  <a:pos x="T6" y="T7"/>
                </a:cxn>
                <a:cxn ang="T14">
                  <a:pos x="T8" y="T9"/>
                </a:cxn>
              </a:cxnLst>
              <a:rect l="T15" t="T16" r="T17" b="T18"/>
              <a:pathLst>
                <a:path w="306" h="331">
                  <a:moveTo>
                    <a:pt x="221" y="0"/>
                  </a:moveTo>
                  <a:lnTo>
                    <a:pt x="0" y="81"/>
                  </a:lnTo>
                  <a:lnTo>
                    <a:pt x="76" y="331"/>
                  </a:lnTo>
                  <a:lnTo>
                    <a:pt x="306" y="275"/>
                  </a:lnTo>
                  <a:lnTo>
                    <a:pt x="221"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06" name="Freeform 419"/>
            <p:cNvSpPr>
              <a:spLocks/>
            </p:cNvSpPr>
            <p:nvPr/>
          </p:nvSpPr>
          <p:spPr bwMode="auto">
            <a:xfrm>
              <a:off x="1748" y="2427"/>
              <a:ext cx="25" cy="25"/>
            </a:xfrm>
            <a:custGeom>
              <a:avLst/>
              <a:gdLst>
                <a:gd name="T0" fmla="*/ 0 w 279"/>
                <a:gd name="T1" fmla="*/ 0 h 276"/>
                <a:gd name="T2" fmla="*/ 0 w 279"/>
                <a:gd name="T3" fmla="*/ 0 h 276"/>
                <a:gd name="T4" fmla="*/ 0 w 279"/>
                <a:gd name="T5" fmla="*/ 0 h 276"/>
                <a:gd name="T6" fmla="*/ 0 w 279"/>
                <a:gd name="T7" fmla="*/ 0 h 276"/>
                <a:gd name="T8" fmla="*/ 0 60000 65536"/>
                <a:gd name="T9" fmla="*/ 0 60000 65536"/>
                <a:gd name="T10" fmla="*/ 0 60000 65536"/>
                <a:gd name="T11" fmla="*/ 0 60000 65536"/>
                <a:gd name="T12" fmla="*/ 0 w 279"/>
                <a:gd name="T13" fmla="*/ 0 h 276"/>
                <a:gd name="T14" fmla="*/ 279 w 279"/>
                <a:gd name="T15" fmla="*/ 276 h 276"/>
              </a:gdLst>
              <a:ahLst/>
              <a:cxnLst>
                <a:cxn ang="T8">
                  <a:pos x="T0" y="T1"/>
                </a:cxn>
                <a:cxn ang="T9">
                  <a:pos x="T2" y="T3"/>
                </a:cxn>
                <a:cxn ang="T10">
                  <a:pos x="T4" y="T5"/>
                </a:cxn>
                <a:cxn ang="T11">
                  <a:pos x="T6" y="T7"/>
                </a:cxn>
              </a:cxnLst>
              <a:rect l="T12" t="T13" r="T14" b="T15"/>
              <a:pathLst>
                <a:path w="279" h="276">
                  <a:moveTo>
                    <a:pt x="230" y="0"/>
                  </a:moveTo>
                  <a:lnTo>
                    <a:pt x="0" y="56"/>
                  </a:lnTo>
                  <a:lnTo>
                    <a:pt x="279" y="276"/>
                  </a:lnTo>
                  <a:lnTo>
                    <a:pt x="23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07" name="Freeform 420"/>
            <p:cNvSpPr>
              <a:spLocks/>
            </p:cNvSpPr>
            <p:nvPr/>
          </p:nvSpPr>
          <p:spPr bwMode="auto">
            <a:xfrm>
              <a:off x="1748" y="2432"/>
              <a:ext cx="25" cy="22"/>
            </a:xfrm>
            <a:custGeom>
              <a:avLst/>
              <a:gdLst>
                <a:gd name="T0" fmla="*/ 0 w 279"/>
                <a:gd name="T1" fmla="*/ 0 h 248"/>
                <a:gd name="T2" fmla="*/ 0 w 279"/>
                <a:gd name="T3" fmla="*/ 0 h 248"/>
                <a:gd name="T4" fmla="*/ 0 w 279"/>
                <a:gd name="T5" fmla="*/ 0 h 248"/>
                <a:gd name="T6" fmla="*/ 0 w 279"/>
                <a:gd name="T7" fmla="*/ 0 h 248"/>
                <a:gd name="T8" fmla="*/ 0 60000 65536"/>
                <a:gd name="T9" fmla="*/ 0 60000 65536"/>
                <a:gd name="T10" fmla="*/ 0 60000 65536"/>
                <a:gd name="T11" fmla="*/ 0 60000 65536"/>
                <a:gd name="T12" fmla="*/ 0 w 279"/>
                <a:gd name="T13" fmla="*/ 0 h 248"/>
                <a:gd name="T14" fmla="*/ 279 w 279"/>
                <a:gd name="T15" fmla="*/ 248 h 248"/>
              </a:gdLst>
              <a:ahLst/>
              <a:cxnLst>
                <a:cxn ang="T8">
                  <a:pos x="T0" y="T1"/>
                </a:cxn>
                <a:cxn ang="T9">
                  <a:pos x="T2" y="T3"/>
                </a:cxn>
                <a:cxn ang="T10">
                  <a:pos x="T4" y="T5"/>
                </a:cxn>
                <a:cxn ang="T11">
                  <a:pos x="T6" y="T7"/>
                </a:cxn>
              </a:cxnLst>
              <a:rect l="T12" t="T13" r="T14" b="T15"/>
              <a:pathLst>
                <a:path w="279" h="248">
                  <a:moveTo>
                    <a:pt x="0" y="0"/>
                  </a:moveTo>
                  <a:lnTo>
                    <a:pt x="279" y="220"/>
                  </a:lnTo>
                  <a:lnTo>
                    <a:pt x="46" y="248"/>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08" name="Freeform 421"/>
            <p:cNvSpPr>
              <a:spLocks/>
            </p:cNvSpPr>
            <p:nvPr/>
          </p:nvSpPr>
          <p:spPr bwMode="auto">
            <a:xfrm>
              <a:off x="1748" y="2427"/>
              <a:ext cx="25" cy="27"/>
            </a:xfrm>
            <a:custGeom>
              <a:avLst/>
              <a:gdLst>
                <a:gd name="T0" fmla="*/ 0 w 279"/>
                <a:gd name="T1" fmla="*/ 0 h 304"/>
                <a:gd name="T2" fmla="*/ 0 w 279"/>
                <a:gd name="T3" fmla="*/ 0 h 304"/>
                <a:gd name="T4" fmla="*/ 0 w 279"/>
                <a:gd name="T5" fmla="*/ 0 h 304"/>
                <a:gd name="T6" fmla="*/ 0 w 279"/>
                <a:gd name="T7" fmla="*/ 0 h 304"/>
                <a:gd name="T8" fmla="*/ 0 w 279"/>
                <a:gd name="T9" fmla="*/ 0 h 304"/>
                <a:gd name="T10" fmla="*/ 0 60000 65536"/>
                <a:gd name="T11" fmla="*/ 0 60000 65536"/>
                <a:gd name="T12" fmla="*/ 0 60000 65536"/>
                <a:gd name="T13" fmla="*/ 0 60000 65536"/>
                <a:gd name="T14" fmla="*/ 0 60000 65536"/>
                <a:gd name="T15" fmla="*/ 0 w 279"/>
                <a:gd name="T16" fmla="*/ 0 h 304"/>
                <a:gd name="T17" fmla="*/ 279 w 279"/>
                <a:gd name="T18" fmla="*/ 304 h 304"/>
              </a:gdLst>
              <a:ahLst/>
              <a:cxnLst>
                <a:cxn ang="T10">
                  <a:pos x="T0" y="T1"/>
                </a:cxn>
                <a:cxn ang="T11">
                  <a:pos x="T2" y="T3"/>
                </a:cxn>
                <a:cxn ang="T12">
                  <a:pos x="T4" y="T5"/>
                </a:cxn>
                <a:cxn ang="T13">
                  <a:pos x="T6" y="T7"/>
                </a:cxn>
                <a:cxn ang="T14">
                  <a:pos x="T8" y="T9"/>
                </a:cxn>
              </a:cxnLst>
              <a:rect l="T15" t="T16" r="T17" b="T18"/>
              <a:pathLst>
                <a:path w="279" h="304">
                  <a:moveTo>
                    <a:pt x="230" y="0"/>
                  </a:moveTo>
                  <a:lnTo>
                    <a:pt x="0" y="56"/>
                  </a:lnTo>
                  <a:lnTo>
                    <a:pt x="46" y="304"/>
                  </a:lnTo>
                  <a:lnTo>
                    <a:pt x="279" y="276"/>
                  </a:lnTo>
                  <a:lnTo>
                    <a:pt x="230"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09" name="Freeform 422"/>
            <p:cNvSpPr>
              <a:spLocks/>
            </p:cNvSpPr>
            <p:nvPr/>
          </p:nvSpPr>
          <p:spPr bwMode="auto">
            <a:xfrm>
              <a:off x="1752" y="2452"/>
              <a:ext cx="23" cy="25"/>
            </a:xfrm>
            <a:custGeom>
              <a:avLst/>
              <a:gdLst>
                <a:gd name="T0" fmla="*/ 0 w 251"/>
                <a:gd name="T1" fmla="*/ 0 h 276"/>
                <a:gd name="T2" fmla="*/ 0 w 251"/>
                <a:gd name="T3" fmla="*/ 0 h 276"/>
                <a:gd name="T4" fmla="*/ 0 w 251"/>
                <a:gd name="T5" fmla="*/ 0 h 276"/>
                <a:gd name="T6" fmla="*/ 0 w 251"/>
                <a:gd name="T7" fmla="*/ 0 h 276"/>
                <a:gd name="T8" fmla="*/ 0 60000 65536"/>
                <a:gd name="T9" fmla="*/ 0 60000 65536"/>
                <a:gd name="T10" fmla="*/ 0 60000 65536"/>
                <a:gd name="T11" fmla="*/ 0 60000 65536"/>
                <a:gd name="T12" fmla="*/ 0 w 251"/>
                <a:gd name="T13" fmla="*/ 0 h 276"/>
                <a:gd name="T14" fmla="*/ 251 w 251"/>
                <a:gd name="T15" fmla="*/ 276 h 276"/>
              </a:gdLst>
              <a:ahLst/>
              <a:cxnLst>
                <a:cxn ang="T8">
                  <a:pos x="T0" y="T1"/>
                </a:cxn>
                <a:cxn ang="T9">
                  <a:pos x="T2" y="T3"/>
                </a:cxn>
                <a:cxn ang="T10">
                  <a:pos x="T4" y="T5"/>
                </a:cxn>
                <a:cxn ang="T11">
                  <a:pos x="T6" y="T7"/>
                </a:cxn>
              </a:cxnLst>
              <a:rect l="T12" t="T13" r="T14" b="T15"/>
              <a:pathLst>
                <a:path w="251" h="276">
                  <a:moveTo>
                    <a:pt x="233" y="0"/>
                  </a:moveTo>
                  <a:lnTo>
                    <a:pt x="0" y="28"/>
                  </a:lnTo>
                  <a:lnTo>
                    <a:pt x="251" y="276"/>
                  </a:lnTo>
                  <a:lnTo>
                    <a:pt x="233"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10" name="Freeform 423"/>
            <p:cNvSpPr>
              <a:spLocks/>
            </p:cNvSpPr>
            <p:nvPr/>
          </p:nvSpPr>
          <p:spPr bwMode="auto">
            <a:xfrm>
              <a:off x="1752" y="2454"/>
              <a:ext cx="23" cy="23"/>
            </a:xfrm>
            <a:custGeom>
              <a:avLst/>
              <a:gdLst>
                <a:gd name="T0" fmla="*/ 0 w 251"/>
                <a:gd name="T1" fmla="*/ 0 h 248"/>
                <a:gd name="T2" fmla="*/ 0 w 251"/>
                <a:gd name="T3" fmla="*/ 0 h 248"/>
                <a:gd name="T4" fmla="*/ 0 w 251"/>
                <a:gd name="T5" fmla="*/ 0 h 248"/>
                <a:gd name="T6" fmla="*/ 0 w 251"/>
                <a:gd name="T7" fmla="*/ 0 h 248"/>
                <a:gd name="T8" fmla="*/ 0 60000 65536"/>
                <a:gd name="T9" fmla="*/ 0 60000 65536"/>
                <a:gd name="T10" fmla="*/ 0 60000 65536"/>
                <a:gd name="T11" fmla="*/ 0 60000 65536"/>
                <a:gd name="T12" fmla="*/ 0 w 251"/>
                <a:gd name="T13" fmla="*/ 0 h 248"/>
                <a:gd name="T14" fmla="*/ 251 w 251"/>
                <a:gd name="T15" fmla="*/ 248 h 248"/>
              </a:gdLst>
              <a:ahLst/>
              <a:cxnLst>
                <a:cxn ang="T8">
                  <a:pos x="T0" y="T1"/>
                </a:cxn>
                <a:cxn ang="T9">
                  <a:pos x="T2" y="T3"/>
                </a:cxn>
                <a:cxn ang="T10">
                  <a:pos x="T4" y="T5"/>
                </a:cxn>
                <a:cxn ang="T11">
                  <a:pos x="T6" y="T7"/>
                </a:cxn>
              </a:cxnLst>
              <a:rect l="T12" t="T13" r="T14" b="T15"/>
              <a:pathLst>
                <a:path w="251" h="248">
                  <a:moveTo>
                    <a:pt x="0" y="0"/>
                  </a:moveTo>
                  <a:lnTo>
                    <a:pt x="251" y="248"/>
                  </a:lnTo>
                  <a:lnTo>
                    <a:pt x="15" y="248"/>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11" name="Freeform 424"/>
            <p:cNvSpPr>
              <a:spLocks/>
            </p:cNvSpPr>
            <p:nvPr/>
          </p:nvSpPr>
          <p:spPr bwMode="auto">
            <a:xfrm>
              <a:off x="1752" y="2452"/>
              <a:ext cx="23" cy="25"/>
            </a:xfrm>
            <a:custGeom>
              <a:avLst/>
              <a:gdLst>
                <a:gd name="T0" fmla="*/ 0 w 251"/>
                <a:gd name="T1" fmla="*/ 0 h 276"/>
                <a:gd name="T2" fmla="*/ 0 w 251"/>
                <a:gd name="T3" fmla="*/ 0 h 276"/>
                <a:gd name="T4" fmla="*/ 0 w 251"/>
                <a:gd name="T5" fmla="*/ 0 h 276"/>
                <a:gd name="T6" fmla="*/ 0 w 251"/>
                <a:gd name="T7" fmla="*/ 0 h 276"/>
                <a:gd name="T8" fmla="*/ 0 w 251"/>
                <a:gd name="T9" fmla="*/ 0 h 276"/>
                <a:gd name="T10" fmla="*/ 0 60000 65536"/>
                <a:gd name="T11" fmla="*/ 0 60000 65536"/>
                <a:gd name="T12" fmla="*/ 0 60000 65536"/>
                <a:gd name="T13" fmla="*/ 0 60000 65536"/>
                <a:gd name="T14" fmla="*/ 0 60000 65536"/>
                <a:gd name="T15" fmla="*/ 0 w 251"/>
                <a:gd name="T16" fmla="*/ 0 h 276"/>
                <a:gd name="T17" fmla="*/ 251 w 251"/>
                <a:gd name="T18" fmla="*/ 276 h 276"/>
              </a:gdLst>
              <a:ahLst/>
              <a:cxnLst>
                <a:cxn ang="T10">
                  <a:pos x="T0" y="T1"/>
                </a:cxn>
                <a:cxn ang="T11">
                  <a:pos x="T2" y="T3"/>
                </a:cxn>
                <a:cxn ang="T12">
                  <a:pos x="T4" y="T5"/>
                </a:cxn>
                <a:cxn ang="T13">
                  <a:pos x="T6" y="T7"/>
                </a:cxn>
                <a:cxn ang="T14">
                  <a:pos x="T8" y="T9"/>
                </a:cxn>
              </a:cxnLst>
              <a:rect l="T15" t="T16" r="T17" b="T18"/>
              <a:pathLst>
                <a:path w="251" h="276">
                  <a:moveTo>
                    <a:pt x="233" y="0"/>
                  </a:moveTo>
                  <a:lnTo>
                    <a:pt x="0" y="28"/>
                  </a:lnTo>
                  <a:lnTo>
                    <a:pt x="15" y="276"/>
                  </a:lnTo>
                  <a:lnTo>
                    <a:pt x="251" y="276"/>
                  </a:lnTo>
                  <a:lnTo>
                    <a:pt x="233"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12" name="Freeform 425"/>
            <p:cNvSpPr>
              <a:spLocks/>
            </p:cNvSpPr>
            <p:nvPr/>
          </p:nvSpPr>
          <p:spPr bwMode="auto">
            <a:xfrm>
              <a:off x="1754" y="2477"/>
              <a:ext cx="21" cy="25"/>
            </a:xfrm>
            <a:custGeom>
              <a:avLst/>
              <a:gdLst>
                <a:gd name="T0" fmla="*/ 0 w 236"/>
                <a:gd name="T1" fmla="*/ 0 h 276"/>
                <a:gd name="T2" fmla="*/ 0 w 236"/>
                <a:gd name="T3" fmla="*/ 0 h 276"/>
                <a:gd name="T4" fmla="*/ 0 w 236"/>
                <a:gd name="T5" fmla="*/ 0 h 276"/>
                <a:gd name="T6" fmla="*/ 0 w 236"/>
                <a:gd name="T7" fmla="*/ 0 h 276"/>
                <a:gd name="T8" fmla="*/ 0 60000 65536"/>
                <a:gd name="T9" fmla="*/ 0 60000 65536"/>
                <a:gd name="T10" fmla="*/ 0 60000 65536"/>
                <a:gd name="T11" fmla="*/ 0 60000 65536"/>
                <a:gd name="T12" fmla="*/ 0 w 236"/>
                <a:gd name="T13" fmla="*/ 0 h 276"/>
                <a:gd name="T14" fmla="*/ 236 w 236"/>
                <a:gd name="T15" fmla="*/ 276 h 276"/>
              </a:gdLst>
              <a:ahLst/>
              <a:cxnLst>
                <a:cxn ang="T8">
                  <a:pos x="T0" y="T1"/>
                </a:cxn>
                <a:cxn ang="T9">
                  <a:pos x="T2" y="T3"/>
                </a:cxn>
                <a:cxn ang="T10">
                  <a:pos x="T4" y="T5"/>
                </a:cxn>
                <a:cxn ang="T11">
                  <a:pos x="T6" y="T7"/>
                </a:cxn>
              </a:cxnLst>
              <a:rect l="T12" t="T13" r="T14" b="T15"/>
              <a:pathLst>
                <a:path w="236" h="276">
                  <a:moveTo>
                    <a:pt x="236" y="0"/>
                  </a:moveTo>
                  <a:lnTo>
                    <a:pt x="0" y="0"/>
                  </a:lnTo>
                  <a:lnTo>
                    <a:pt x="218" y="276"/>
                  </a:lnTo>
                  <a:lnTo>
                    <a:pt x="23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13" name="Freeform 426"/>
            <p:cNvSpPr>
              <a:spLocks/>
            </p:cNvSpPr>
            <p:nvPr/>
          </p:nvSpPr>
          <p:spPr bwMode="auto">
            <a:xfrm>
              <a:off x="1752" y="2477"/>
              <a:ext cx="21" cy="25"/>
            </a:xfrm>
            <a:custGeom>
              <a:avLst/>
              <a:gdLst>
                <a:gd name="T0" fmla="*/ 0 w 233"/>
                <a:gd name="T1" fmla="*/ 0 h 276"/>
                <a:gd name="T2" fmla="*/ 0 w 233"/>
                <a:gd name="T3" fmla="*/ 0 h 276"/>
                <a:gd name="T4" fmla="*/ 0 w 233"/>
                <a:gd name="T5" fmla="*/ 0 h 276"/>
                <a:gd name="T6" fmla="*/ 0 w 233"/>
                <a:gd name="T7" fmla="*/ 0 h 276"/>
                <a:gd name="T8" fmla="*/ 0 60000 65536"/>
                <a:gd name="T9" fmla="*/ 0 60000 65536"/>
                <a:gd name="T10" fmla="*/ 0 60000 65536"/>
                <a:gd name="T11" fmla="*/ 0 60000 65536"/>
                <a:gd name="T12" fmla="*/ 0 w 233"/>
                <a:gd name="T13" fmla="*/ 0 h 276"/>
                <a:gd name="T14" fmla="*/ 233 w 233"/>
                <a:gd name="T15" fmla="*/ 276 h 276"/>
              </a:gdLst>
              <a:ahLst/>
              <a:cxnLst>
                <a:cxn ang="T8">
                  <a:pos x="T0" y="T1"/>
                </a:cxn>
                <a:cxn ang="T9">
                  <a:pos x="T2" y="T3"/>
                </a:cxn>
                <a:cxn ang="T10">
                  <a:pos x="T4" y="T5"/>
                </a:cxn>
                <a:cxn ang="T11">
                  <a:pos x="T6" y="T7"/>
                </a:cxn>
              </a:cxnLst>
              <a:rect l="T12" t="T13" r="T14" b="T15"/>
              <a:pathLst>
                <a:path w="233" h="276">
                  <a:moveTo>
                    <a:pt x="15" y="0"/>
                  </a:moveTo>
                  <a:lnTo>
                    <a:pt x="233" y="276"/>
                  </a:lnTo>
                  <a:lnTo>
                    <a:pt x="0" y="248"/>
                  </a:lnTo>
                  <a:lnTo>
                    <a:pt x="15"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14" name="Freeform 427"/>
            <p:cNvSpPr>
              <a:spLocks/>
            </p:cNvSpPr>
            <p:nvPr/>
          </p:nvSpPr>
          <p:spPr bwMode="auto">
            <a:xfrm>
              <a:off x="1752" y="2477"/>
              <a:ext cx="23" cy="25"/>
            </a:xfrm>
            <a:custGeom>
              <a:avLst/>
              <a:gdLst>
                <a:gd name="T0" fmla="*/ 0 w 251"/>
                <a:gd name="T1" fmla="*/ 0 h 276"/>
                <a:gd name="T2" fmla="*/ 0 w 251"/>
                <a:gd name="T3" fmla="*/ 0 h 276"/>
                <a:gd name="T4" fmla="*/ 0 w 251"/>
                <a:gd name="T5" fmla="*/ 0 h 276"/>
                <a:gd name="T6" fmla="*/ 0 w 251"/>
                <a:gd name="T7" fmla="*/ 0 h 276"/>
                <a:gd name="T8" fmla="*/ 0 w 251"/>
                <a:gd name="T9" fmla="*/ 0 h 276"/>
                <a:gd name="T10" fmla="*/ 0 60000 65536"/>
                <a:gd name="T11" fmla="*/ 0 60000 65536"/>
                <a:gd name="T12" fmla="*/ 0 60000 65536"/>
                <a:gd name="T13" fmla="*/ 0 60000 65536"/>
                <a:gd name="T14" fmla="*/ 0 60000 65536"/>
                <a:gd name="T15" fmla="*/ 0 w 251"/>
                <a:gd name="T16" fmla="*/ 0 h 276"/>
                <a:gd name="T17" fmla="*/ 251 w 251"/>
                <a:gd name="T18" fmla="*/ 276 h 276"/>
              </a:gdLst>
              <a:ahLst/>
              <a:cxnLst>
                <a:cxn ang="T10">
                  <a:pos x="T0" y="T1"/>
                </a:cxn>
                <a:cxn ang="T11">
                  <a:pos x="T2" y="T3"/>
                </a:cxn>
                <a:cxn ang="T12">
                  <a:pos x="T4" y="T5"/>
                </a:cxn>
                <a:cxn ang="T13">
                  <a:pos x="T6" y="T7"/>
                </a:cxn>
                <a:cxn ang="T14">
                  <a:pos x="T8" y="T9"/>
                </a:cxn>
              </a:cxnLst>
              <a:rect l="T15" t="T16" r="T17" b="T18"/>
              <a:pathLst>
                <a:path w="251" h="276">
                  <a:moveTo>
                    <a:pt x="251" y="0"/>
                  </a:moveTo>
                  <a:lnTo>
                    <a:pt x="15" y="0"/>
                  </a:lnTo>
                  <a:lnTo>
                    <a:pt x="0" y="248"/>
                  </a:lnTo>
                  <a:lnTo>
                    <a:pt x="233" y="276"/>
                  </a:lnTo>
                  <a:lnTo>
                    <a:pt x="251"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15" name="Freeform 428"/>
            <p:cNvSpPr>
              <a:spLocks/>
            </p:cNvSpPr>
            <p:nvPr/>
          </p:nvSpPr>
          <p:spPr bwMode="auto">
            <a:xfrm>
              <a:off x="1752" y="2500"/>
              <a:ext cx="21" cy="27"/>
            </a:xfrm>
            <a:custGeom>
              <a:avLst/>
              <a:gdLst>
                <a:gd name="T0" fmla="*/ 0 w 233"/>
                <a:gd name="T1" fmla="*/ 0 h 304"/>
                <a:gd name="T2" fmla="*/ 0 w 233"/>
                <a:gd name="T3" fmla="*/ 0 h 304"/>
                <a:gd name="T4" fmla="*/ 0 w 233"/>
                <a:gd name="T5" fmla="*/ 0 h 304"/>
                <a:gd name="T6" fmla="*/ 0 w 233"/>
                <a:gd name="T7" fmla="*/ 0 h 304"/>
                <a:gd name="T8" fmla="*/ 0 60000 65536"/>
                <a:gd name="T9" fmla="*/ 0 60000 65536"/>
                <a:gd name="T10" fmla="*/ 0 60000 65536"/>
                <a:gd name="T11" fmla="*/ 0 60000 65536"/>
                <a:gd name="T12" fmla="*/ 0 w 233"/>
                <a:gd name="T13" fmla="*/ 0 h 304"/>
                <a:gd name="T14" fmla="*/ 233 w 233"/>
                <a:gd name="T15" fmla="*/ 304 h 304"/>
              </a:gdLst>
              <a:ahLst/>
              <a:cxnLst>
                <a:cxn ang="T8">
                  <a:pos x="T0" y="T1"/>
                </a:cxn>
                <a:cxn ang="T9">
                  <a:pos x="T2" y="T3"/>
                </a:cxn>
                <a:cxn ang="T10">
                  <a:pos x="T4" y="T5"/>
                </a:cxn>
                <a:cxn ang="T11">
                  <a:pos x="T6" y="T7"/>
                </a:cxn>
              </a:cxnLst>
              <a:rect l="T12" t="T13" r="T14" b="T15"/>
              <a:pathLst>
                <a:path w="233" h="304">
                  <a:moveTo>
                    <a:pt x="233" y="28"/>
                  </a:moveTo>
                  <a:lnTo>
                    <a:pt x="0" y="0"/>
                  </a:lnTo>
                  <a:lnTo>
                    <a:pt x="184" y="304"/>
                  </a:lnTo>
                  <a:lnTo>
                    <a:pt x="233" y="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16" name="Freeform 429"/>
            <p:cNvSpPr>
              <a:spLocks/>
            </p:cNvSpPr>
            <p:nvPr/>
          </p:nvSpPr>
          <p:spPr bwMode="auto">
            <a:xfrm>
              <a:off x="1748" y="2500"/>
              <a:ext cx="21" cy="27"/>
            </a:xfrm>
            <a:custGeom>
              <a:avLst/>
              <a:gdLst>
                <a:gd name="T0" fmla="*/ 0 w 230"/>
                <a:gd name="T1" fmla="*/ 0 h 304"/>
                <a:gd name="T2" fmla="*/ 0 w 230"/>
                <a:gd name="T3" fmla="*/ 0 h 304"/>
                <a:gd name="T4" fmla="*/ 0 w 230"/>
                <a:gd name="T5" fmla="*/ 0 h 304"/>
                <a:gd name="T6" fmla="*/ 0 w 230"/>
                <a:gd name="T7" fmla="*/ 0 h 304"/>
                <a:gd name="T8" fmla="*/ 0 60000 65536"/>
                <a:gd name="T9" fmla="*/ 0 60000 65536"/>
                <a:gd name="T10" fmla="*/ 0 60000 65536"/>
                <a:gd name="T11" fmla="*/ 0 60000 65536"/>
                <a:gd name="T12" fmla="*/ 0 w 230"/>
                <a:gd name="T13" fmla="*/ 0 h 304"/>
                <a:gd name="T14" fmla="*/ 230 w 230"/>
                <a:gd name="T15" fmla="*/ 304 h 304"/>
              </a:gdLst>
              <a:ahLst/>
              <a:cxnLst>
                <a:cxn ang="T8">
                  <a:pos x="T0" y="T1"/>
                </a:cxn>
                <a:cxn ang="T9">
                  <a:pos x="T2" y="T3"/>
                </a:cxn>
                <a:cxn ang="T10">
                  <a:pos x="T4" y="T5"/>
                </a:cxn>
                <a:cxn ang="T11">
                  <a:pos x="T6" y="T7"/>
                </a:cxn>
              </a:cxnLst>
              <a:rect l="T12" t="T13" r="T14" b="T15"/>
              <a:pathLst>
                <a:path w="230" h="304">
                  <a:moveTo>
                    <a:pt x="46" y="0"/>
                  </a:moveTo>
                  <a:lnTo>
                    <a:pt x="230" y="304"/>
                  </a:lnTo>
                  <a:lnTo>
                    <a:pt x="0" y="249"/>
                  </a:lnTo>
                  <a:lnTo>
                    <a:pt x="4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17" name="Freeform 430"/>
            <p:cNvSpPr>
              <a:spLocks/>
            </p:cNvSpPr>
            <p:nvPr/>
          </p:nvSpPr>
          <p:spPr bwMode="auto">
            <a:xfrm>
              <a:off x="1748" y="2500"/>
              <a:ext cx="25" cy="27"/>
            </a:xfrm>
            <a:custGeom>
              <a:avLst/>
              <a:gdLst>
                <a:gd name="T0" fmla="*/ 0 w 279"/>
                <a:gd name="T1" fmla="*/ 0 h 304"/>
                <a:gd name="T2" fmla="*/ 0 w 279"/>
                <a:gd name="T3" fmla="*/ 0 h 304"/>
                <a:gd name="T4" fmla="*/ 0 w 279"/>
                <a:gd name="T5" fmla="*/ 0 h 304"/>
                <a:gd name="T6" fmla="*/ 0 w 279"/>
                <a:gd name="T7" fmla="*/ 0 h 304"/>
                <a:gd name="T8" fmla="*/ 0 w 279"/>
                <a:gd name="T9" fmla="*/ 0 h 304"/>
                <a:gd name="T10" fmla="*/ 0 60000 65536"/>
                <a:gd name="T11" fmla="*/ 0 60000 65536"/>
                <a:gd name="T12" fmla="*/ 0 60000 65536"/>
                <a:gd name="T13" fmla="*/ 0 60000 65536"/>
                <a:gd name="T14" fmla="*/ 0 60000 65536"/>
                <a:gd name="T15" fmla="*/ 0 w 279"/>
                <a:gd name="T16" fmla="*/ 0 h 304"/>
                <a:gd name="T17" fmla="*/ 279 w 279"/>
                <a:gd name="T18" fmla="*/ 304 h 304"/>
              </a:gdLst>
              <a:ahLst/>
              <a:cxnLst>
                <a:cxn ang="T10">
                  <a:pos x="T0" y="T1"/>
                </a:cxn>
                <a:cxn ang="T11">
                  <a:pos x="T2" y="T3"/>
                </a:cxn>
                <a:cxn ang="T12">
                  <a:pos x="T4" y="T5"/>
                </a:cxn>
                <a:cxn ang="T13">
                  <a:pos x="T6" y="T7"/>
                </a:cxn>
                <a:cxn ang="T14">
                  <a:pos x="T8" y="T9"/>
                </a:cxn>
              </a:cxnLst>
              <a:rect l="T15" t="T16" r="T17" b="T18"/>
              <a:pathLst>
                <a:path w="279" h="304">
                  <a:moveTo>
                    <a:pt x="279" y="28"/>
                  </a:moveTo>
                  <a:lnTo>
                    <a:pt x="46" y="0"/>
                  </a:lnTo>
                  <a:lnTo>
                    <a:pt x="0" y="249"/>
                  </a:lnTo>
                  <a:lnTo>
                    <a:pt x="230" y="304"/>
                  </a:lnTo>
                  <a:lnTo>
                    <a:pt x="279" y="28"/>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18" name="Freeform 431"/>
            <p:cNvSpPr>
              <a:spLocks/>
            </p:cNvSpPr>
            <p:nvPr/>
          </p:nvSpPr>
          <p:spPr bwMode="auto">
            <a:xfrm>
              <a:off x="1748" y="2522"/>
              <a:ext cx="21" cy="30"/>
            </a:xfrm>
            <a:custGeom>
              <a:avLst/>
              <a:gdLst>
                <a:gd name="T0" fmla="*/ 0 w 230"/>
                <a:gd name="T1" fmla="*/ 0 h 330"/>
                <a:gd name="T2" fmla="*/ 0 w 230"/>
                <a:gd name="T3" fmla="*/ 0 h 330"/>
                <a:gd name="T4" fmla="*/ 0 w 230"/>
                <a:gd name="T5" fmla="*/ 0 h 330"/>
                <a:gd name="T6" fmla="*/ 0 w 230"/>
                <a:gd name="T7" fmla="*/ 0 h 330"/>
                <a:gd name="T8" fmla="*/ 0 60000 65536"/>
                <a:gd name="T9" fmla="*/ 0 60000 65536"/>
                <a:gd name="T10" fmla="*/ 0 60000 65536"/>
                <a:gd name="T11" fmla="*/ 0 60000 65536"/>
                <a:gd name="T12" fmla="*/ 0 w 230"/>
                <a:gd name="T13" fmla="*/ 0 h 330"/>
                <a:gd name="T14" fmla="*/ 230 w 230"/>
                <a:gd name="T15" fmla="*/ 330 h 330"/>
              </a:gdLst>
              <a:ahLst/>
              <a:cxnLst>
                <a:cxn ang="T8">
                  <a:pos x="T0" y="T1"/>
                </a:cxn>
                <a:cxn ang="T9">
                  <a:pos x="T2" y="T3"/>
                </a:cxn>
                <a:cxn ang="T10">
                  <a:pos x="T4" y="T5"/>
                </a:cxn>
                <a:cxn ang="T11">
                  <a:pos x="T6" y="T7"/>
                </a:cxn>
              </a:cxnLst>
              <a:rect l="T12" t="T13" r="T14" b="T15"/>
              <a:pathLst>
                <a:path w="230" h="330">
                  <a:moveTo>
                    <a:pt x="230" y="55"/>
                  </a:moveTo>
                  <a:lnTo>
                    <a:pt x="0" y="0"/>
                  </a:lnTo>
                  <a:lnTo>
                    <a:pt x="145" y="330"/>
                  </a:lnTo>
                  <a:lnTo>
                    <a:pt x="230" y="5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19" name="Freeform 432"/>
            <p:cNvSpPr>
              <a:spLocks/>
            </p:cNvSpPr>
            <p:nvPr/>
          </p:nvSpPr>
          <p:spPr bwMode="auto">
            <a:xfrm>
              <a:off x="1741" y="2522"/>
              <a:ext cx="20" cy="30"/>
            </a:xfrm>
            <a:custGeom>
              <a:avLst/>
              <a:gdLst>
                <a:gd name="T0" fmla="*/ 0 w 221"/>
                <a:gd name="T1" fmla="*/ 0 h 330"/>
                <a:gd name="T2" fmla="*/ 0 w 221"/>
                <a:gd name="T3" fmla="*/ 0 h 330"/>
                <a:gd name="T4" fmla="*/ 0 w 221"/>
                <a:gd name="T5" fmla="*/ 0 h 330"/>
                <a:gd name="T6" fmla="*/ 0 w 221"/>
                <a:gd name="T7" fmla="*/ 0 h 330"/>
                <a:gd name="T8" fmla="*/ 0 60000 65536"/>
                <a:gd name="T9" fmla="*/ 0 60000 65536"/>
                <a:gd name="T10" fmla="*/ 0 60000 65536"/>
                <a:gd name="T11" fmla="*/ 0 60000 65536"/>
                <a:gd name="T12" fmla="*/ 0 w 221"/>
                <a:gd name="T13" fmla="*/ 0 h 330"/>
                <a:gd name="T14" fmla="*/ 221 w 221"/>
                <a:gd name="T15" fmla="*/ 330 h 330"/>
              </a:gdLst>
              <a:ahLst/>
              <a:cxnLst>
                <a:cxn ang="T8">
                  <a:pos x="T0" y="T1"/>
                </a:cxn>
                <a:cxn ang="T9">
                  <a:pos x="T2" y="T3"/>
                </a:cxn>
                <a:cxn ang="T10">
                  <a:pos x="T4" y="T5"/>
                </a:cxn>
                <a:cxn ang="T11">
                  <a:pos x="T6" y="T7"/>
                </a:cxn>
              </a:cxnLst>
              <a:rect l="T12" t="T13" r="T14" b="T15"/>
              <a:pathLst>
                <a:path w="221" h="330">
                  <a:moveTo>
                    <a:pt x="76" y="0"/>
                  </a:moveTo>
                  <a:lnTo>
                    <a:pt x="221" y="330"/>
                  </a:lnTo>
                  <a:lnTo>
                    <a:pt x="0" y="249"/>
                  </a:lnTo>
                  <a:lnTo>
                    <a:pt x="7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20" name="Freeform 433"/>
            <p:cNvSpPr>
              <a:spLocks/>
            </p:cNvSpPr>
            <p:nvPr/>
          </p:nvSpPr>
          <p:spPr bwMode="auto">
            <a:xfrm>
              <a:off x="1741" y="2522"/>
              <a:ext cx="28" cy="30"/>
            </a:xfrm>
            <a:custGeom>
              <a:avLst/>
              <a:gdLst>
                <a:gd name="T0" fmla="*/ 0 w 306"/>
                <a:gd name="T1" fmla="*/ 0 h 330"/>
                <a:gd name="T2" fmla="*/ 0 w 306"/>
                <a:gd name="T3" fmla="*/ 0 h 330"/>
                <a:gd name="T4" fmla="*/ 0 w 306"/>
                <a:gd name="T5" fmla="*/ 0 h 330"/>
                <a:gd name="T6" fmla="*/ 0 w 306"/>
                <a:gd name="T7" fmla="*/ 0 h 330"/>
                <a:gd name="T8" fmla="*/ 0 w 306"/>
                <a:gd name="T9" fmla="*/ 0 h 330"/>
                <a:gd name="T10" fmla="*/ 0 60000 65536"/>
                <a:gd name="T11" fmla="*/ 0 60000 65536"/>
                <a:gd name="T12" fmla="*/ 0 60000 65536"/>
                <a:gd name="T13" fmla="*/ 0 60000 65536"/>
                <a:gd name="T14" fmla="*/ 0 60000 65536"/>
                <a:gd name="T15" fmla="*/ 0 w 306"/>
                <a:gd name="T16" fmla="*/ 0 h 330"/>
                <a:gd name="T17" fmla="*/ 306 w 306"/>
                <a:gd name="T18" fmla="*/ 330 h 330"/>
              </a:gdLst>
              <a:ahLst/>
              <a:cxnLst>
                <a:cxn ang="T10">
                  <a:pos x="T0" y="T1"/>
                </a:cxn>
                <a:cxn ang="T11">
                  <a:pos x="T2" y="T3"/>
                </a:cxn>
                <a:cxn ang="T12">
                  <a:pos x="T4" y="T5"/>
                </a:cxn>
                <a:cxn ang="T13">
                  <a:pos x="T6" y="T7"/>
                </a:cxn>
                <a:cxn ang="T14">
                  <a:pos x="T8" y="T9"/>
                </a:cxn>
              </a:cxnLst>
              <a:rect l="T15" t="T16" r="T17" b="T18"/>
              <a:pathLst>
                <a:path w="306" h="330">
                  <a:moveTo>
                    <a:pt x="306" y="55"/>
                  </a:moveTo>
                  <a:lnTo>
                    <a:pt x="76" y="0"/>
                  </a:lnTo>
                  <a:lnTo>
                    <a:pt x="0" y="249"/>
                  </a:lnTo>
                  <a:lnTo>
                    <a:pt x="221" y="330"/>
                  </a:lnTo>
                  <a:lnTo>
                    <a:pt x="306" y="55"/>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21" name="Freeform 434"/>
            <p:cNvSpPr>
              <a:spLocks/>
            </p:cNvSpPr>
            <p:nvPr/>
          </p:nvSpPr>
          <p:spPr bwMode="auto">
            <a:xfrm>
              <a:off x="1741" y="2545"/>
              <a:ext cx="20" cy="32"/>
            </a:xfrm>
            <a:custGeom>
              <a:avLst/>
              <a:gdLst>
                <a:gd name="T0" fmla="*/ 0 w 221"/>
                <a:gd name="T1" fmla="*/ 0 h 352"/>
                <a:gd name="T2" fmla="*/ 0 w 221"/>
                <a:gd name="T3" fmla="*/ 0 h 352"/>
                <a:gd name="T4" fmla="*/ 0 w 221"/>
                <a:gd name="T5" fmla="*/ 0 h 352"/>
                <a:gd name="T6" fmla="*/ 0 w 221"/>
                <a:gd name="T7" fmla="*/ 0 h 352"/>
                <a:gd name="T8" fmla="*/ 0 60000 65536"/>
                <a:gd name="T9" fmla="*/ 0 60000 65536"/>
                <a:gd name="T10" fmla="*/ 0 60000 65536"/>
                <a:gd name="T11" fmla="*/ 0 60000 65536"/>
                <a:gd name="T12" fmla="*/ 0 w 221"/>
                <a:gd name="T13" fmla="*/ 0 h 352"/>
                <a:gd name="T14" fmla="*/ 221 w 221"/>
                <a:gd name="T15" fmla="*/ 352 h 352"/>
              </a:gdLst>
              <a:ahLst/>
              <a:cxnLst>
                <a:cxn ang="T8">
                  <a:pos x="T0" y="T1"/>
                </a:cxn>
                <a:cxn ang="T9">
                  <a:pos x="T2" y="T3"/>
                </a:cxn>
                <a:cxn ang="T10">
                  <a:pos x="T4" y="T5"/>
                </a:cxn>
                <a:cxn ang="T11">
                  <a:pos x="T6" y="T7"/>
                </a:cxn>
              </a:cxnLst>
              <a:rect l="T12" t="T13" r="T14" b="T15"/>
              <a:pathLst>
                <a:path w="221" h="352">
                  <a:moveTo>
                    <a:pt x="221" y="81"/>
                  </a:moveTo>
                  <a:lnTo>
                    <a:pt x="0" y="0"/>
                  </a:lnTo>
                  <a:lnTo>
                    <a:pt x="105" y="352"/>
                  </a:lnTo>
                  <a:lnTo>
                    <a:pt x="221" y="8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22" name="Freeform 435"/>
            <p:cNvSpPr>
              <a:spLocks/>
            </p:cNvSpPr>
            <p:nvPr/>
          </p:nvSpPr>
          <p:spPr bwMode="auto">
            <a:xfrm>
              <a:off x="1731" y="2545"/>
              <a:ext cx="20" cy="32"/>
            </a:xfrm>
            <a:custGeom>
              <a:avLst/>
              <a:gdLst>
                <a:gd name="T0" fmla="*/ 0 w 214"/>
                <a:gd name="T1" fmla="*/ 0 h 352"/>
                <a:gd name="T2" fmla="*/ 0 w 214"/>
                <a:gd name="T3" fmla="*/ 0 h 352"/>
                <a:gd name="T4" fmla="*/ 0 w 214"/>
                <a:gd name="T5" fmla="*/ 0 h 352"/>
                <a:gd name="T6" fmla="*/ 0 w 214"/>
                <a:gd name="T7" fmla="*/ 0 h 352"/>
                <a:gd name="T8" fmla="*/ 0 60000 65536"/>
                <a:gd name="T9" fmla="*/ 0 60000 65536"/>
                <a:gd name="T10" fmla="*/ 0 60000 65536"/>
                <a:gd name="T11" fmla="*/ 0 60000 65536"/>
                <a:gd name="T12" fmla="*/ 0 w 214"/>
                <a:gd name="T13" fmla="*/ 0 h 352"/>
                <a:gd name="T14" fmla="*/ 214 w 214"/>
                <a:gd name="T15" fmla="*/ 352 h 352"/>
              </a:gdLst>
              <a:ahLst/>
              <a:cxnLst>
                <a:cxn ang="T8">
                  <a:pos x="T0" y="T1"/>
                </a:cxn>
                <a:cxn ang="T9">
                  <a:pos x="T2" y="T3"/>
                </a:cxn>
                <a:cxn ang="T10">
                  <a:pos x="T4" y="T5"/>
                </a:cxn>
                <a:cxn ang="T11">
                  <a:pos x="T6" y="T7"/>
                </a:cxn>
              </a:cxnLst>
              <a:rect l="T12" t="T13" r="T14" b="T15"/>
              <a:pathLst>
                <a:path w="214" h="352">
                  <a:moveTo>
                    <a:pt x="109" y="0"/>
                  </a:moveTo>
                  <a:lnTo>
                    <a:pt x="214" y="352"/>
                  </a:lnTo>
                  <a:lnTo>
                    <a:pt x="0" y="254"/>
                  </a:lnTo>
                  <a:lnTo>
                    <a:pt x="10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23" name="Freeform 436"/>
            <p:cNvSpPr>
              <a:spLocks/>
            </p:cNvSpPr>
            <p:nvPr/>
          </p:nvSpPr>
          <p:spPr bwMode="auto">
            <a:xfrm>
              <a:off x="1731" y="2545"/>
              <a:ext cx="30" cy="32"/>
            </a:xfrm>
            <a:custGeom>
              <a:avLst/>
              <a:gdLst>
                <a:gd name="T0" fmla="*/ 0 w 330"/>
                <a:gd name="T1" fmla="*/ 0 h 352"/>
                <a:gd name="T2" fmla="*/ 0 w 330"/>
                <a:gd name="T3" fmla="*/ 0 h 352"/>
                <a:gd name="T4" fmla="*/ 0 w 330"/>
                <a:gd name="T5" fmla="*/ 0 h 352"/>
                <a:gd name="T6" fmla="*/ 0 w 330"/>
                <a:gd name="T7" fmla="*/ 0 h 352"/>
                <a:gd name="T8" fmla="*/ 0 w 330"/>
                <a:gd name="T9" fmla="*/ 0 h 352"/>
                <a:gd name="T10" fmla="*/ 0 60000 65536"/>
                <a:gd name="T11" fmla="*/ 0 60000 65536"/>
                <a:gd name="T12" fmla="*/ 0 60000 65536"/>
                <a:gd name="T13" fmla="*/ 0 60000 65536"/>
                <a:gd name="T14" fmla="*/ 0 60000 65536"/>
                <a:gd name="T15" fmla="*/ 0 w 330"/>
                <a:gd name="T16" fmla="*/ 0 h 352"/>
                <a:gd name="T17" fmla="*/ 330 w 330"/>
                <a:gd name="T18" fmla="*/ 352 h 352"/>
              </a:gdLst>
              <a:ahLst/>
              <a:cxnLst>
                <a:cxn ang="T10">
                  <a:pos x="T0" y="T1"/>
                </a:cxn>
                <a:cxn ang="T11">
                  <a:pos x="T2" y="T3"/>
                </a:cxn>
                <a:cxn ang="T12">
                  <a:pos x="T4" y="T5"/>
                </a:cxn>
                <a:cxn ang="T13">
                  <a:pos x="T6" y="T7"/>
                </a:cxn>
                <a:cxn ang="T14">
                  <a:pos x="T8" y="T9"/>
                </a:cxn>
              </a:cxnLst>
              <a:rect l="T15" t="T16" r="T17" b="T18"/>
              <a:pathLst>
                <a:path w="330" h="352">
                  <a:moveTo>
                    <a:pt x="330" y="81"/>
                  </a:moveTo>
                  <a:lnTo>
                    <a:pt x="109" y="0"/>
                  </a:lnTo>
                  <a:lnTo>
                    <a:pt x="0" y="254"/>
                  </a:lnTo>
                  <a:lnTo>
                    <a:pt x="214" y="352"/>
                  </a:lnTo>
                  <a:lnTo>
                    <a:pt x="330" y="81"/>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24" name="Freeform 437"/>
            <p:cNvSpPr>
              <a:spLocks/>
            </p:cNvSpPr>
            <p:nvPr/>
          </p:nvSpPr>
          <p:spPr bwMode="auto">
            <a:xfrm>
              <a:off x="1731" y="2568"/>
              <a:ext cx="20" cy="33"/>
            </a:xfrm>
            <a:custGeom>
              <a:avLst/>
              <a:gdLst>
                <a:gd name="T0" fmla="*/ 0 w 214"/>
                <a:gd name="T1" fmla="*/ 0 h 363"/>
                <a:gd name="T2" fmla="*/ 0 w 214"/>
                <a:gd name="T3" fmla="*/ 0 h 363"/>
                <a:gd name="T4" fmla="*/ 0 w 214"/>
                <a:gd name="T5" fmla="*/ 0 h 363"/>
                <a:gd name="T6" fmla="*/ 0 w 214"/>
                <a:gd name="T7" fmla="*/ 0 h 363"/>
                <a:gd name="T8" fmla="*/ 0 60000 65536"/>
                <a:gd name="T9" fmla="*/ 0 60000 65536"/>
                <a:gd name="T10" fmla="*/ 0 60000 65536"/>
                <a:gd name="T11" fmla="*/ 0 60000 65536"/>
                <a:gd name="T12" fmla="*/ 0 w 214"/>
                <a:gd name="T13" fmla="*/ 0 h 363"/>
                <a:gd name="T14" fmla="*/ 214 w 214"/>
                <a:gd name="T15" fmla="*/ 363 h 363"/>
              </a:gdLst>
              <a:ahLst/>
              <a:cxnLst>
                <a:cxn ang="T8">
                  <a:pos x="T0" y="T1"/>
                </a:cxn>
                <a:cxn ang="T9">
                  <a:pos x="T2" y="T3"/>
                </a:cxn>
                <a:cxn ang="T10">
                  <a:pos x="T4" y="T5"/>
                </a:cxn>
                <a:cxn ang="T11">
                  <a:pos x="T6" y="T7"/>
                </a:cxn>
              </a:cxnLst>
              <a:rect l="T12" t="T13" r="T14" b="T15"/>
              <a:pathLst>
                <a:path w="214" h="363">
                  <a:moveTo>
                    <a:pt x="214" y="98"/>
                  </a:moveTo>
                  <a:lnTo>
                    <a:pt x="0" y="0"/>
                  </a:lnTo>
                  <a:lnTo>
                    <a:pt x="85" y="363"/>
                  </a:lnTo>
                  <a:lnTo>
                    <a:pt x="214" y="9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25" name="Freeform 438"/>
            <p:cNvSpPr>
              <a:spLocks/>
            </p:cNvSpPr>
            <p:nvPr/>
          </p:nvSpPr>
          <p:spPr bwMode="auto">
            <a:xfrm>
              <a:off x="1720" y="2568"/>
              <a:ext cx="19" cy="33"/>
            </a:xfrm>
            <a:custGeom>
              <a:avLst/>
              <a:gdLst>
                <a:gd name="T0" fmla="*/ 0 w 212"/>
                <a:gd name="T1" fmla="*/ 0 h 363"/>
                <a:gd name="T2" fmla="*/ 0 w 212"/>
                <a:gd name="T3" fmla="*/ 0 h 363"/>
                <a:gd name="T4" fmla="*/ 0 w 212"/>
                <a:gd name="T5" fmla="*/ 0 h 363"/>
                <a:gd name="T6" fmla="*/ 0 w 212"/>
                <a:gd name="T7" fmla="*/ 0 h 363"/>
                <a:gd name="T8" fmla="*/ 0 60000 65536"/>
                <a:gd name="T9" fmla="*/ 0 60000 65536"/>
                <a:gd name="T10" fmla="*/ 0 60000 65536"/>
                <a:gd name="T11" fmla="*/ 0 60000 65536"/>
                <a:gd name="T12" fmla="*/ 0 w 212"/>
                <a:gd name="T13" fmla="*/ 0 h 363"/>
                <a:gd name="T14" fmla="*/ 212 w 212"/>
                <a:gd name="T15" fmla="*/ 363 h 363"/>
              </a:gdLst>
              <a:ahLst/>
              <a:cxnLst>
                <a:cxn ang="T8">
                  <a:pos x="T0" y="T1"/>
                </a:cxn>
                <a:cxn ang="T9">
                  <a:pos x="T2" y="T3"/>
                </a:cxn>
                <a:cxn ang="T10">
                  <a:pos x="T4" y="T5"/>
                </a:cxn>
                <a:cxn ang="T11">
                  <a:pos x="T6" y="T7"/>
                </a:cxn>
              </a:cxnLst>
              <a:rect l="T12" t="T13" r="T14" b="T15"/>
              <a:pathLst>
                <a:path w="212" h="363">
                  <a:moveTo>
                    <a:pt x="127" y="0"/>
                  </a:moveTo>
                  <a:lnTo>
                    <a:pt x="212" y="363"/>
                  </a:lnTo>
                  <a:lnTo>
                    <a:pt x="0" y="259"/>
                  </a:lnTo>
                  <a:lnTo>
                    <a:pt x="12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26" name="Freeform 439"/>
            <p:cNvSpPr>
              <a:spLocks/>
            </p:cNvSpPr>
            <p:nvPr/>
          </p:nvSpPr>
          <p:spPr bwMode="auto">
            <a:xfrm>
              <a:off x="1720" y="2568"/>
              <a:ext cx="31" cy="33"/>
            </a:xfrm>
            <a:custGeom>
              <a:avLst/>
              <a:gdLst>
                <a:gd name="T0" fmla="*/ 0 w 341"/>
                <a:gd name="T1" fmla="*/ 0 h 363"/>
                <a:gd name="T2" fmla="*/ 0 w 341"/>
                <a:gd name="T3" fmla="*/ 0 h 363"/>
                <a:gd name="T4" fmla="*/ 0 w 341"/>
                <a:gd name="T5" fmla="*/ 0 h 363"/>
                <a:gd name="T6" fmla="*/ 0 w 341"/>
                <a:gd name="T7" fmla="*/ 0 h 363"/>
                <a:gd name="T8" fmla="*/ 0 w 341"/>
                <a:gd name="T9" fmla="*/ 0 h 363"/>
                <a:gd name="T10" fmla="*/ 0 60000 65536"/>
                <a:gd name="T11" fmla="*/ 0 60000 65536"/>
                <a:gd name="T12" fmla="*/ 0 60000 65536"/>
                <a:gd name="T13" fmla="*/ 0 60000 65536"/>
                <a:gd name="T14" fmla="*/ 0 60000 65536"/>
                <a:gd name="T15" fmla="*/ 0 w 341"/>
                <a:gd name="T16" fmla="*/ 0 h 363"/>
                <a:gd name="T17" fmla="*/ 341 w 341"/>
                <a:gd name="T18" fmla="*/ 363 h 363"/>
              </a:gdLst>
              <a:ahLst/>
              <a:cxnLst>
                <a:cxn ang="T10">
                  <a:pos x="T0" y="T1"/>
                </a:cxn>
                <a:cxn ang="T11">
                  <a:pos x="T2" y="T3"/>
                </a:cxn>
                <a:cxn ang="T12">
                  <a:pos x="T4" y="T5"/>
                </a:cxn>
                <a:cxn ang="T13">
                  <a:pos x="T6" y="T7"/>
                </a:cxn>
                <a:cxn ang="T14">
                  <a:pos x="T8" y="T9"/>
                </a:cxn>
              </a:cxnLst>
              <a:rect l="T15" t="T16" r="T17" b="T18"/>
              <a:pathLst>
                <a:path w="341" h="363">
                  <a:moveTo>
                    <a:pt x="341" y="98"/>
                  </a:moveTo>
                  <a:lnTo>
                    <a:pt x="127" y="0"/>
                  </a:lnTo>
                  <a:lnTo>
                    <a:pt x="0" y="259"/>
                  </a:lnTo>
                  <a:lnTo>
                    <a:pt x="212" y="363"/>
                  </a:lnTo>
                  <a:lnTo>
                    <a:pt x="341" y="98"/>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27" name="Freeform 440"/>
            <p:cNvSpPr>
              <a:spLocks/>
            </p:cNvSpPr>
            <p:nvPr/>
          </p:nvSpPr>
          <p:spPr bwMode="auto">
            <a:xfrm>
              <a:off x="1720" y="2591"/>
              <a:ext cx="19" cy="34"/>
            </a:xfrm>
            <a:custGeom>
              <a:avLst/>
              <a:gdLst>
                <a:gd name="T0" fmla="*/ 0 w 212"/>
                <a:gd name="T1" fmla="*/ 0 h 366"/>
                <a:gd name="T2" fmla="*/ 0 w 212"/>
                <a:gd name="T3" fmla="*/ 0 h 366"/>
                <a:gd name="T4" fmla="*/ 0 w 212"/>
                <a:gd name="T5" fmla="*/ 0 h 366"/>
                <a:gd name="T6" fmla="*/ 0 w 212"/>
                <a:gd name="T7" fmla="*/ 0 h 366"/>
                <a:gd name="T8" fmla="*/ 0 60000 65536"/>
                <a:gd name="T9" fmla="*/ 0 60000 65536"/>
                <a:gd name="T10" fmla="*/ 0 60000 65536"/>
                <a:gd name="T11" fmla="*/ 0 60000 65536"/>
                <a:gd name="T12" fmla="*/ 0 w 212"/>
                <a:gd name="T13" fmla="*/ 0 h 366"/>
                <a:gd name="T14" fmla="*/ 212 w 212"/>
                <a:gd name="T15" fmla="*/ 366 h 366"/>
              </a:gdLst>
              <a:ahLst/>
              <a:cxnLst>
                <a:cxn ang="T8">
                  <a:pos x="T0" y="T1"/>
                </a:cxn>
                <a:cxn ang="T9">
                  <a:pos x="T2" y="T3"/>
                </a:cxn>
                <a:cxn ang="T10">
                  <a:pos x="T4" y="T5"/>
                </a:cxn>
                <a:cxn ang="T11">
                  <a:pos x="T6" y="T7"/>
                </a:cxn>
              </a:cxnLst>
              <a:rect l="T12" t="T13" r="T14" b="T15"/>
              <a:pathLst>
                <a:path w="212" h="366">
                  <a:moveTo>
                    <a:pt x="212" y="104"/>
                  </a:moveTo>
                  <a:lnTo>
                    <a:pt x="0" y="0"/>
                  </a:lnTo>
                  <a:lnTo>
                    <a:pt x="83" y="366"/>
                  </a:lnTo>
                  <a:lnTo>
                    <a:pt x="212" y="10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28" name="Freeform 441"/>
            <p:cNvSpPr>
              <a:spLocks/>
            </p:cNvSpPr>
            <p:nvPr/>
          </p:nvSpPr>
          <p:spPr bwMode="auto">
            <a:xfrm>
              <a:off x="1708" y="2591"/>
              <a:ext cx="19" cy="34"/>
            </a:xfrm>
            <a:custGeom>
              <a:avLst/>
              <a:gdLst>
                <a:gd name="T0" fmla="*/ 0 w 211"/>
                <a:gd name="T1" fmla="*/ 0 h 366"/>
                <a:gd name="T2" fmla="*/ 0 w 211"/>
                <a:gd name="T3" fmla="*/ 0 h 366"/>
                <a:gd name="T4" fmla="*/ 0 w 211"/>
                <a:gd name="T5" fmla="*/ 0 h 366"/>
                <a:gd name="T6" fmla="*/ 0 w 211"/>
                <a:gd name="T7" fmla="*/ 0 h 366"/>
                <a:gd name="T8" fmla="*/ 0 60000 65536"/>
                <a:gd name="T9" fmla="*/ 0 60000 65536"/>
                <a:gd name="T10" fmla="*/ 0 60000 65536"/>
                <a:gd name="T11" fmla="*/ 0 60000 65536"/>
                <a:gd name="T12" fmla="*/ 0 w 211"/>
                <a:gd name="T13" fmla="*/ 0 h 366"/>
                <a:gd name="T14" fmla="*/ 211 w 211"/>
                <a:gd name="T15" fmla="*/ 366 h 366"/>
              </a:gdLst>
              <a:ahLst/>
              <a:cxnLst>
                <a:cxn ang="T8">
                  <a:pos x="T0" y="T1"/>
                </a:cxn>
                <a:cxn ang="T9">
                  <a:pos x="T2" y="T3"/>
                </a:cxn>
                <a:cxn ang="T10">
                  <a:pos x="T4" y="T5"/>
                </a:cxn>
                <a:cxn ang="T11">
                  <a:pos x="T6" y="T7"/>
                </a:cxn>
              </a:cxnLst>
              <a:rect l="T12" t="T13" r="T14" b="T15"/>
              <a:pathLst>
                <a:path w="211" h="366">
                  <a:moveTo>
                    <a:pt x="128" y="0"/>
                  </a:moveTo>
                  <a:lnTo>
                    <a:pt x="211" y="366"/>
                  </a:lnTo>
                  <a:lnTo>
                    <a:pt x="0" y="263"/>
                  </a:lnTo>
                  <a:lnTo>
                    <a:pt x="128"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29" name="Freeform 442"/>
            <p:cNvSpPr>
              <a:spLocks/>
            </p:cNvSpPr>
            <p:nvPr/>
          </p:nvSpPr>
          <p:spPr bwMode="auto">
            <a:xfrm>
              <a:off x="1708" y="2591"/>
              <a:ext cx="31" cy="34"/>
            </a:xfrm>
            <a:custGeom>
              <a:avLst/>
              <a:gdLst>
                <a:gd name="T0" fmla="*/ 0 w 340"/>
                <a:gd name="T1" fmla="*/ 0 h 366"/>
                <a:gd name="T2" fmla="*/ 0 w 340"/>
                <a:gd name="T3" fmla="*/ 0 h 366"/>
                <a:gd name="T4" fmla="*/ 0 w 340"/>
                <a:gd name="T5" fmla="*/ 0 h 366"/>
                <a:gd name="T6" fmla="*/ 0 w 340"/>
                <a:gd name="T7" fmla="*/ 0 h 366"/>
                <a:gd name="T8" fmla="*/ 0 w 340"/>
                <a:gd name="T9" fmla="*/ 0 h 366"/>
                <a:gd name="T10" fmla="*/ 0 60000 65536"/>
                <a:gd name="T11" fmla="*/ 0 60000 65536"/>
                <a:gd name="T12" fmla="*/ 0 60000 65536"/>
                <a:gd name="T13" fmla="*/ 0 60000 65536"/>
                <a:gd name="T14" fmla="*/ 0 60000 65536"/>
                <a:gd name="T15" fmla="*/ 0 w 340"/>
                <a:gd name="T16" fmla="*/ 0 h 366"/>
                <a:gd name="T17" fmla="*/ 340 w 340"/>
                <a:gd name="T18" fmla="*/ 366 h 366"/>
              </a:gdLst>
              <a:ahLst/>
              <a:cxnLst>
                <a:cxn ang="T10">
                  <a:pos x="T0" y="T1"/>
                </a:cxn>
                <a:cxn ang="T11">
                  <a:pos x="T2" y="T3"/>
                </a:cxn>
                <a:cxn ang="T12">
                  <a:pos x="T4" y="T5"/>
                </a:cxn>
                <a:cxn ang="T13">
                  <a:pos x="T6" y="T7"/>
                </a:cxn>
                <a:cxn ang="T14">
                  <a:pos x="T8" y="T9"/>
                </a:cxn>
              </a:cxnLst>
              <a:rect l="T15" t="T16" r="T17" b="T18"/>
              <a:pathLst>
                <a:path w="340" h="366">
                  <a:moveTo>
                    <a:pt x="340" y="104"/>
                  </a:moveTo>
                  <a:lnTo>
                    <a:pt x="128" y="0"/>
                  </a:lnTo>
                  <a:lnTo>
                    <a:pt x="0" y="263"/>
                  </a:lnTo>
                  <a:lnTo>
                    <a:pt x="211" y="366"/>
                  </a:lnTo>
                  <a:lnTo>
                    <a:pt x="340" y="104"/>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30" name="Freeform 443"/>
            <p:cNvSpPr>
              <a:spLocks/>
            </p:cNvSpPr>
            <p:nvPr/>
          </p:nvSpPr>
          <p:spPr bwMode="auto">
            <a:xfrm>
              <a:off x="1708" y="2615"/>
              <a:ext cx="19" cy="34"/>
            </a:xfrm>
            <a:custGeom>
              <a:avLst/>
              <a:gdLst>
                <a:gd name="T0" fmla="*/ 0 w 211"/>
                <a:gd name="T1" fmla="*/ 0 h 365"/>
                <a:gd name="T2" fmla="*/ 0 w 211"/>
                <a:gd name="T3" fmla="*/ 0 h 365"/>
                <a:gd name="T4" fmla="*/ 0 w 211"/>
                <a:gd name="T5" fmla="*/ 0 h 365"/>
                <a:gd name="T6" fmla="*/ 0 w 211"/>
                <a:gd name="T7" fmla="*/ 0 h 365"/>
                <a:gd name="T8" fmla="*/ 0 60000 65536"/>
                <a:gd name="T9" fmla="*/ 0 60000 65536"/>
                <a:gd name="T10" fmla="*/ 0 60000 65536"/>
                <a:gd name="T11" fmla="*/ 0 60000 65536"/>
                <a:gd name="T12" fmla="*/ 0 w 211"/>
                <a:gd name="T13" fmla="*/ 0 h 365"/>
                <a:gd name="T14" fmla="*/ 211 w 211"/>
                <a:gd name="T15" fmla="*/ 365 h 365"/>
              </a:gdLst>
              <a:ahLst/>
              <a:cxnLst>
                <a:cxn ang="T8">
                  <a:pos x="T0" y="T1"/>
                </a:cxn>
                <a:cxn ang="T9">
                  <a:pos x="T2" y="T3"/>
                </a:cxn>
                <a:cxn ang="T10">
                  <a:pos x="T4" y="T5"/>
                </a:cxn>
                <a:cxn ang="T11">
                  <a:pos x="T6" y="T7"/>
                </a:cxn>
              </a:cxnLst>
              <a:rect l="T12" t="T13" r="T14" b="T15"/>
              <a:pathLst>
                <a:path w="211" h="365">
                  <a:moveTo>
                    <a:pt x="211" y="103"/>
                  </a:moveTo>
                  <a:lnTo>
                    <a:pt x="0" y="0"/>
                  </a:lnTo>
                  <a:lnTo>
                    <a:pt x="83" y="365"/>
                  </a:lnTo>
                  <a:lnTo>
                    <a:pt x="211" y="10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31" name="Freeform 444"/>
            <p:cNvSpPr>
              <a:spLocks/>
            </p:cNvSpPr>
            <p:nvPr/>
          </p:nvSpPr>
          <p:spPr bwMode="auto">
            <a:xfrm>
              <a:off x="1696" y="2615"/>
              <a:ext cx="20" cy="34"/>
            </a:xfrm>
            <a:custGeom>
              <a:avLst/>
              <a:gdLst>
                <a:gd name="T0" fmla="*/ 0 w 212"/>
                <a:gd name="T1" fmla="*/ 0 h 365"/>
                <a:gd name="T2" fmla="*/ 0 w 212"/>
                <a:gd name="T3" fmla="*/ 0 h 365"/>
                <a:gd name="T4" fmla="*/ 0 w 212"/>
                <a:gd name="T5" fmla="*/ 0 h 365"/>
                <a:gd name="T6" fmla="*/ 0 w 212"/>
                <a:gd name="T7" fmla="*/ 0 h 365"/>
                <a:gd name="T8" fmla="*/ 0 60000 65536"/>
                <a:gd name="T9" fmla="*/ 0 60000 65536"/>
                <a:gd name="T10" fmla="*/ 0 60000 65536"/>
                <a:gd name="T11" fmla="*/ 0 60000 65536"/>
                <a:gd name="T12" fmla="*/ 0 w 212"/>
                <a:gd name="T13" fmla="*/ 0 h 365"/>
                <a:gd name="T14" fmla="*/ 212 w 212"/>
                <a:gd name="T15" fmla="*/ 365 h 365"/>
              </a:gdLst>
              <a:ahLst/>
              <a:cxnLst>
                <a:cxn ang="T8">
                  <a:pos x="T0" y="T1"/>
                </a:cxn>
                <a:cxn ang="T9">
                  <a:pos x="T2" y="T3"/>
                </a:cxn>
                <a:cxn ang="T10">
                  <a:pos x="T4" y="T5"/>
                </a:cxn>
                <a:cxn ang="T11">
                  <a:pos x="T6" y="T7"/>
                </a:cxn>
              </a:cxnLst>
              <a:rect l="T12" t="T13" r="T14" b="T15"/>
              <a:pathLst>
                <a:path w="212" h="365">
                  <a:moveTo>
                    <a:pt x="129" y="0"/>
                  </a:moveTo>
                  <a:lnTo>
                    <a:pt x="212" y="365"/>
                  </a:lnTo>
                  <a:lnTo>
                    <a:pt x="0" y="262"/>
                  </a:lnTo>
                  <a:lnTo>
                    <a:pt x="12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32" name="Freeform 445"/>
            <p:cNvSpPr>
              <a:spLocks/>
            </p:cNvSpPr>
            <p:nvPr/>
          </p:nvSpPr>
          <p:spPr bwMode="auto">
            <a:xfrm>
              <a:off x="1696" y="2615"/>
              <a:ext cx="31" cy="34"/>
            </a:xfrm>
            <a:custGeom>
              <a:avLst/>
              <a:gdLst>
                <a:gd name="T0" fmla="*/ 0 w 340"/>
                <a:gd name="T1" fmla="*/ 0 h 365"/>
                <a:gd name="T2" fmla="*/ 0 w 340"/>
                <a:gd name="T3" fmla="*/ 0 h 365"/>
                <a:gd name="T4" fmla="*/ 0 w 340"/>
                <a:gd name="T5" fmla="*/ 0 h 365"/>
                <a:gd name="T6" fmla="*/ 0 w 340"/>
                <a:gd name="T7" fmla="*/ 0 h 365"/>
                <a:gd name="T8" fmla="*/ 0 w 340"/>
                <a:gd name="T9" fmla="*/ 0 h 365"/>
                <a:gd name="T10" fmla="*/ 0 60000 65536"/>
                <a:gd name="T11" fmla="*/ 0 60000 65536"/>
                <a:gd name="T12" fmla="*/ 0 60000 65536"/>
                <a:gd name="T13" fmla="*/ 0 60000 65536"/>
                <a:gd name="T14" fmla="*/ 0 60000 65536"/>
                <a:gd name="T15" fmla="*/ 0 w 340"/>
                <a:gd name="T16" fmla="*/ 0 h 365"/>
                <a:gd name="T17" fmla="*/ 340 w 340"/>
                <a:gd name="T18" fmla="*/ 365 h 365"/>
              </a:gdLst>
              <a:ahLst/>
              <a:cxnLst>
                <a:cxn ang="T10">
                  <a:pos x="T0" y="T1"/>
                </a:cxn>
                <a:cxn ang="T11">
                  <a:pos x="T2" y="T3"/>
                </a:cxn>
                <a:cxn ang="T12">
                  <a:pos x="T4" y="T5"/>
                </a:cxn>
                <a:cxn ang="T13">
                  <a:pos x="T6" y="T7"/>
                </a:cxn>
                <a:cxn ang="T14">
                  <a:pos x="T8" y="T9"/>
                </a:cxn>
              </a:cxnLst>
              <a:rect l="T15" t="T16" r="T17" b="T18"/>
              <a:pathLst>
                <a:path w="340" h="365">
                  <a:moveTo>
                    <a:pt x="340" y="103"/>
                  </a:moveTo>
                  <a:lnTo>
                    <a:pt x="129" y="0"/>
                  </a:lnTo>
                  <a:lnTo>
                    <a:pt x="0" y="262"/>
                  </a:lnTo>
                  <a:lnTo>
                    <a:pt x="212" y="365"/>
                  </a:lnTo>
                  <a:lnTo>
                    <a:pt x="340" y="103"/>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33" name="Freeform 446"/>
            <p:cNvSpPr>
              <a:spLocks/>
            </p:cNvSpPr>
            <p:nvPr/>
          </p:nvSpPr>
          <p:spPr bwMode="auto">
            <a:xfrm>
              <a:off x="1696" y="2639"/>
              <a:ext cx="20" cy="33"/>
            </a:xfrm>
            <a:custGeom>
              <a:avLst/>
              <a:gdLst>
                <a:gd name="T0" fmla="*/ 0 w 212"/>
                <a:gd name="T1" fmla="*/ 0 h 365"/>
                <a:gd name="T2" fmla="*/ 0 w 212"/>
                <a:gd name="T3" fmla="*/ 0 h 365"/>
                <a:gd name="T4" fmla="*/ 0 w 212"/>
                <a:gd name="T5" fmla="*/ 0 h 365"/>
                <a:gd name="T6" fmla="*/ 0 w 212"/>
                <a:gd name="T7" fmla="*/ 0 h 365"/>
                <a:gd name="T8" fmla="*/ 0 60000 65536"/>
                <a:gd name="T9" fmla="*/ 0 60000 65536"/>
                <a:gd name="T10" fmla="*/ 0 60000 65536"/>
                <a:gd name="T11" fmla="*/ 0 60000 65536"/>
                <a:gd name="T12" fmla="*/ 0 w 212"/>
                <a:gd name="T13" fmla="*/ 0 h 365"/>
                <a:gd name="T14" fmla="*/ 212 w 212"/>
                <a:gd name="T15" fmla="*/ 365 h 365"/>
              </a:gdLst>
              <a:ahLst/>
              <a:cxnLst>
                <a:cxn ang="T8">
                  <a:pos x="T0" y="T1"/>
                </a:cxn>
                <a:cxn ang="T9">
                  <a:pos x="T2" y="T3"/>
                </a:cxn>
                <a:cxn ang="T10">
                  <a:pos x="T4" y="T5"/>
                </a:cxn>
                <a:cxn ang="T11">
                  <a:pos x="T6" y="T7"/>
                </a:cxn>
              </a:cxnLst>
              <a:rect l="T12" t="T13" r="T14" b="T15"/>
              <a:pathLst>
                <a:path w="212" h="365">
                  <a:moveTo>
                    <a:pt x="212" y="103"/>
                  </a:moveTo>
                  <a:lnTo>
                    <a:pt x="0" y="0"/>
                  </a:lnTo>
                  <a:lnTo>
                    <a:pt x="83" y="365"/>
                  </a:lnTo>
                  <a:lnTo>
                    <a:pt x="212" y="10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34" name="Freeform 447"/>
            <p:cNvSpPr>
              <a:spLocks/>
            </p:cNvSpPr>
            <p:nvPr/>
          </p:nvSpPr>
          <p:spPr bwMode="auto">
            <a:xfrm>
              <a:off x="1685" y="2639"/>
              <a:ext cx="19" cy="33"/>
            </a:xfrm>
            <a:custGeom>
              <a:avLst/>
              <a:gdLst>
                <a:gd name="T0" fmla="*/ 0 w 211"/>
                <a:gd name="T1" fmla="*/ 0 h 365"/>
                <a:gd name="T2" fmla="*/ 0 w 211"/>
                <a:gd name="T3" fmla="*/ 0 h 365"/>
                <a:gd name="T4" fmla="*/ 0 w 211"/>
                <a:gd name="T5" fmla="*/ 0 h 365"/>
                <a:gd name="T6" fmla="*/ 0 w 211"/>
                <a:gd name="T7" fmla="*/ 0 h 365"/>
                <a:gd name="T8" fmla="*/ 0 60000 65536"/>
                <a:gd name="T9" fmla="*/ 0 60000 65536"/>
                <a:gd name="T10" fmla="*/ 0 60000 65536"/>
                <a:gd name="T11" fmla="*/ 0 60000 65536"/>
                <a:gd name="T12" fmla="*/ 0 w 211"/>
                <a:gd name="T13" fmla="*/ 0 h 365"/>
                <a:gd name="T14" fmla="*/ 211 w 211"/>
                <a:gd name="T15" fmla="*/ 365 h 365"/>
              </a:gdLst>
              <a:ahLst/>
              <a:cxnLst>
                <a:cxn ang="T8">
                  <a:pos x="T0" y="T1"/>
                </a:cxn>
                <a:cxn ang="T9">
                  <a:pos x="T2" y="T3"/>
                </a:cxn>
                <a:cxn ang="T10">
                  <a:pos x="T4" y="T5"/>
                </a:cxn>
                <a:cxn ang="T11">
                  <a:pos x="T6" y="T7"/>
                </a:cxn>
              </a:cxnLst>
              <a:rect l="T12" t="T13" r="T14" b="T15"/>
              <a:pathLst>
                <a:path w="211" h="365">
                  <a:moveTo>
                    <a:pt x="128" y="0"/>
                  </a:moveTo>
                  <a:lnTo>
                    <a:pt x="211" y="365"/>
                  </a:lnTo>
                  <a:lnTo>
                    <a:pt x="0" y="262"/>
                  </a:lnTo>
                  <a:lnTo>
                    <a:pt x="128"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35" name="Freeform 448"/>
            <p:cNvSpPr>
              <a:spLocks/>
            </p:cNvSpPr>
            <p:nvPr/>
          </p:nvSpPr>
          <p:spPr bwMode="auto">
            <a:xfrm>
              <a:off x="1685" y="2639"/>
              <a:ext cx="31" cy="33"/>
            </a:xfrm>
            <a:custGeom>
              <a:avLst/>
              <a:gdLst>
                <a:gd name="T0" fmla="*/ 0 w 340"/>
                <a:gd name="T1" fmla="*/ 0 h 365"/>
                <a:gd name="T2" fmla="*/ 0 w 340"/>
                <a:gd name="T3" fmla="*/ 0 h 365"/>
                <a:gd name="T4" fmla="*/ 0 w 340"/>
                <a:gd name="T5" fmla="*/ 0 h 365"/>
                <a:gd name="T6" fmla="*/ 0 w 340"/>
                <a:gd name="T7" fmla="*/ 0 h 365"/>
                <a:gd name="T8" fmla="*/ 0 w 340"/>
                <a:gd name="T9" fmla="*/ 0 h 365"/>
                <a:gd name="T10" fmla="*/ 0 60000 65536"/>
                <a:gd name="T11" fmla="*/ 0 60000 65536"/>
                <a:gd name="T12" fmla="*/ 0 60000 65536"/>
                <a:gd name="T13" fmla="*/ 0 60000 65536"/>
                <a:gd name="T14" fmla="*/ 0 60000 65536"/>
                <a:gd name="T15" fmla="*/ 0 w 340"/>
                <a:gd name="T16" fmla="*/ 0 h 365"/>
                <a:gd name="T17" fmla="*/ 340 w 340"/>
                <a:gd name="T18" fmla="*/ 365 h 365"/>
              </a:gdLst>
              <a:ahLst/>
              <a:cxnLst>
                <a:cxn ang="T10">
                  <a:pos x="T0" y="T1"/>
                </a:cxn>
                <a:cxn ang="T11">
                  <a:pos x="T2" y="T3"/>
                </a:cxn>
                <a:cxn ang="T12">
                  <a:pos x="T4" y="T5"/>
                </a:cxn>
                <a:cxn ang="T13">
                  <a:pos x="T6" y="T7"/>
                </a:cxn>
                <a:cxn ang="T14">
                  <a:pos x="T8" y="T9"/>
                </a:cxn>
              </a:cxnLst>
              <a:rect l="T15" t="T16" r="T17" b="T18"/>
              <a:pathLst>
                <a:path w="340" h="365">
                  <a:moveTo>
                    <a:pt x="340" y="103"/>
                  </a:moveTo>
                  <a:lnTo>
                    <a:pt x="128" y="0"/>
                  </a:lnTo>
                  <a:lnTo>
                    <a:pt x="0" y="262"/>
                  </a:lnTo>
                  <a:lnTo>
                    <a:pt x="211" y="365"/>
                  </a:lnTo>
                  <a:lnTo>
                    <a:pt x="340" y="103"/>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36" name="Freeform 449"/>
            <p:cNvSpPr>
              <a:spLocks/>
            </p:cNvSpPr>
            <p:nvPr/>
          </p:nvSpPr>
          <p:spPr bwMode="auto">
            <a:xfrm>
              <a:off x="1685" y="2663"/>
              <a:ext cx="19" cy="33"/>
            </a:xfrm>
            <a:custGeom>
              <a:avLst/>
              <a:gdLst>
                <a:gd name="T0" fmla="*/ 0 w 211"/>
                <a:gd name="T1" fmla="*/ 0 h 365"/>
                <a:gd name="T2" fmla="*/ 0 w 211"/>
                <a:gd name="T3" fmla="*/ 0 h 365"/>
                <a:gd name="T4" fmla="*/ 0 w 211"/>
                <a:gd name="T5" fmla="*/ 0 h 365"/>
                <a:gd name="T6" fmla="*/ 0 w 211"/>
                <a:gd name="T7" fmla="*/ 0 h 365"/>
                <a:gd name="T8" fmla="*/ 0 60000 65536"/>
                <a:gd name="T9" fmla="*/ 0 60000 65536"/>
                <a:gd name="T10" fmla="*/ 0 60000 65536"/>
                <a:gd name="T11" fmla="*/ 0 60000 65536"/>
                <a:gd name="T12" fmla="*/ 0 w 211"/>
                <a:gd name="T13" fmla="*/ 0 h 365"/>
                <a:gd name="T14" fmla="*/ 211 w 211"/>
                <a:gd name="T15" fmla="*/ 365 h 365"/>
              </a:gdLst>
              <a:ahLst/>
              <a:cxnLst>
                <a:cxn ang="T8">
                  <a:pos x="T0" y="T1"/>
                </a:cxn>
                <a:cxn ang="T9">
                  <a:pos x="T2" y="T3"/>
                </a:cxn>
                <a:cxn ang="T10">
                  <a:pos x="T4" y="T5"/>
                </a:cxn>
                <a:cxn ang="T11">
                  <a:pos x="T6" y="T7"/>
                </a:cxn>
              </a:cxnLst>
              <a:rect l="T12" t="T13" r="T14" b="T15"/>
              <a:pathLst>
                <a:path w="211" h="365">
                  <a:moveTo>
                    <a:pt x="211" y="103"/>
                  </a:moveTo>
                  <a:lnTo>
                    <a:pt x="0" y="0"/>
                  </a:lnTo>
                  <a:lnTo>
                    <a:pt x="84" y="365"/>
                  </a:lnTo>
                  <a:lnTo>
                    <a:pt x="211" y="10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37" name="Freeform 450"/>
            <p:cNvSpPr>
              <a:spLocks/>
            </p:cNvSpPr>
            <p:nvPr/>
          </p:nvSpPr>
          <p:spPr bwMode="auto">
            <a:xfrm>
              <a:off x="1673" y="2663"/>
              <a:ext cx="19" cy="33"/>
            </a:xfrm>
            <a:custGeom>
              <a:avLst/>
              <a:gdLst>
                <a:gd name="T0" fmla="*/ 0 w 212"/>
                <a:gd name="T1" fmla="*/ 0 h 365"/>
                <a:gd name="T2" fmla="*/ 0 w 212"/>
                <a:gd name="T3" fmla="*/ 0 h 365"/>
                <a:gd name="T4" fmla="*/ 0 w 212"/>
                <a:gd name="T5" fmla="*/ 0 h 365"/>
                <a:gd name="T6" fmla="*/ 0 w 212"/>
                <a:gd name="T7" fmla="*/ 0 h 365"/>
                <a:gd name="T8" fmla="*/ 0 60000 65536"/>
                <a:gd name="T9" fmla="*/ 0 60000 65536"/>
                <a:gd name="T10" fmla="*/ 0 60000 65536"/>
                <a:gd name="T11" fmla="*/ 0 60000 65536"/>
                <a:gd name="T12" fmla="*/ 0 w 212"/>
                <a:gd name="T13" fmla="*/ 0 h 365"/>
                <a:gd name="T14" fmla="*/ 212 w 212"/>
                <a:gd name="T15" fmla="*/ 365 h 365"/>
              </a:gdLst>
              <a:ahLst/>
              <a:cxnLst>
                <a:cxn ang="T8">
                  <a:pos x="T0" y="T1"/>
                </a:cxn>
                <a:cxn ang="T9">
                  <a:pos x="T2" y="T3"/>
                </a:cxn>
                <a:cxn ang="T10">
                  <a:pos x="T4" y="T5"/>
                </a:cxn>
                <a:cxn ang="T11">
                  <a:pos x="T6" y="T7"/>
                </a:cxn>
              </a:cxnLst>
              <a:rect l="T12" t="T13" r="T14" b="T15"/>
              <a:pathLst>
                <a:path w="212" h="365">
                  <a:moveTo>
                    <a:pt x="128" y="0"/>
                  </a:moveTo>
                  <a:lnTo>
                    <a:pt x="212" y="365"/>
                  </a:lnTo>
                  <a:lnTo>
                    <a:pt x="0" y="262"/>
                  </a:lnTo>
                  <a:lnTo>
                    <a:pt x="128"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38" name="Freeform 451"/>
            <p:cNvSpPr>
              <a:spLocks/>
            </p:cNvSpPr>
            <p:nvPr/>
          </p:nvSpPr>
          <p:spPr bwMode="auto">
            <a:xfrm>
              <a:off x="1673" y="2663"/>
              <a:ext cx="31" cy="33"/>
            </a:xfrm>
            <a:custGeom>
              <a:avLst/>
              <a:gdLst>
                <a:gd name="T0" fmla="*/ 0 w 339"/>
                <a:gd name="T1" fmla="*/ 0 h 365"/>
                <a:gd name="T2" fmla="*/ 0 w 339"/>
                <a:gd name="T3" fmla="*/ 0 h 365"/>
                <a:gd name="T4" fmla="*/ 0 w 339"/>
                <a:gd name="T5" fmla="*/ 0 h 365"/>
                <a:gd name="T6" fmla="*/ 0 w 339"/>
                <a:gd name="T7" fmla="*/ 0 h 365"/>
                <a:gd name="T8" fmla="*/ 0 w 339"/>
                <a:gd name="T9" fmla="*/ 0 h 365"/>
                <a:gd name="T10" fmla="*/ 0 60000 65536"/>
                <a:gd name="T11" fmla="*/ 0 60000 65536"/>
                <a:gd name="T12" fmla="*/ 0 60000 65536"/>
                <a:gd name="T13" fmla="*/ 0 60000 65536"/>
                <a:gd name="T14" fmla="*/ 0 60000 65536"/>
                <a:gd name="T15" fmla="*/ 0 w 339"/>
                <a:gd name="T16" fmla="*/ 0 h 365"/>
                <a:gd name="T17" fmla="*/ 339 w 339"/>
                <a:gd name="T18" fmla="*/ 365 h 365"/>
              </a:gdLst>
              <a:ahLst/>
              <a:cxnLst>
                <a:cxn ang="T10">
                  <a:pos x="T0" y="T1"/>
                </a:cxn>
                <a:cxn ang="T11">
                  <a:pos x="T2" y="T3"/>
                </a:cxn>
                <a:cxn ang="T12">
                  <a:pos x="T4" y="T5"/>
                </a:cxn>
                <a:cxn ang="T13">
                  <a:pos x="T6" y="T7"/>
                </a:cxn>
                <a:cxn ang="T14">
                  <a:pos x="T8" y="T9"/>
                </a:cxn>
              </a:cxnLst>
              <a:rect l="T15" t="T16" r="T17" b="T18"/>
              <a:pathLst>
                <a:path w="339" h="365">
                  <a:moveTo>
                    <a:pt x="339" y="103"/>
                  </a:moveTo>
                  <a:lnTo>
                    <a:pt x="128" y="0"/>
                  </a:lnTo>
                  <a:lnTo>
                    <a:pt x="0" y="262"/>
                  </a:lnTo>
                  <a:lnTo>
                    <a:pt x="212" y="365"/>
                  </a:lnTo>
                  <a:lnTo>
                    <a:pt x="339" y="103"/>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39" name="Freeform 452"/>
            <p:cNvSpPr>
              <a:spLocks/>
            </p:cNvSpPr>
            <p:nvPr/>
          </p:nvSpPr>
          <p:spPr bwMode="auto">
            <a:xfrm>
              <a:off x="1673" y="2687"/>
              <a:ext cx="19" cy="33"/>
            </a:xfrm>
            <a:custGeom>
              <a:avLst/>
              <a:gdLst>
                <a:gd name="T0" fmla="*/ 0 w 212"/>
                <a:gd name="T1" fmla="*/ 0 h 365"/>
                <a:gd name="T2" fmla="*/ 0 w 212"/>
                <a:gd name="T3" fmla="*/ 0 h 365"/>
                <a:gd name="T4" fmla="*/ 0 w 212"/>
                <a:gd name="T5" fmla="*/ 0 h 365"/>
                <a:gd name="T6" fmla="*/ 0 w 212"/>
                <a:gd name="T7" fmla="*/ 0 h 365"/>
                <a:gd name="T8" fmla="*/ 0 60000 65536"/>
                <a:gd name="T9" fmla="*/ 0 60000 65536"/>
                <a:gd name="T10" fmla="*/ 0 60000 65536"/>
                <a:gd name="T11" fmla="*/ 0 60000 65536"/>
                <a:gd name="T12" fmla="*/ 0 w 212"/>
                <a:gd name="T13" fmla="*/ 0 h 365"/>
                <a:gd name="T14" fmla="*/ 212 w 212"/>
                <a:gd name="T15" fmla="*/ 365 h 365"/>
              </a:gdLst>
              <a:ahLst/>
              <a:cxnLst>
                <a:cxn ang="T8">
                  <a:pos x="T0" y="T1"/>
                </a:cxn>
                <a:cxn ang="T9">
                  <a:pos x="T2" y="T3"/>
                </a:cxn>
                <a:cxn ang="T10">
                  <a:pos x="T4" y="T5"/>
                </a:cxn>
                <a:cxn ang="T11">
                  <a:pos x="T6" y="T7"/>
                </a:cxn>
              </a:cxnLst>
              <a:rect l="T12" t="T13" r="T14" b="T15"/>
              <a:pathLst>
                <a:path w="212" h="365">
                  <a:moveTo>
                    <a:pt x="212" y="103"/>
                  </a:moveTo>
                  <a:lnTo>
                    <a:pt x="0" y="0"/>
                  </a:lnTo>
                  <a:lnTo>
                    <a:pt x="84" y="365"/>
                  </a:lnTo>
                  <a:lnTo>
                    <a:pt x="212" y="10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40" name="Freeform 453"/>
            <p:cNvSpPr>
              <a:spLocks/>
            </p:cNvSpPr>
            <p:nvPr/>
          </p:nvSpPr>
          <p:spPr bwMode="auto">
            <a:xfrm>
              <a:off x="1661" y="2687"/>
              <a:ext cx="20" cy="33"/>
            </a:xfrm>
            <a:custGeom>
              <a:avLst/>
              <a:gdLst>
                <a:gd name="T0" fmla="*/ 0 w 212"/>
                <a:gd name="T1" fmla="*/ 0 h 365"/>
                <a:gd name="T2" fmla="*/ 0 w 212"/>
                <a:gd name="T3" fmla="*/ 0 h 365"/>
                <a:gd name="T4" fmla="*/ 0 w 212"/>
                <a:gd name="T5" fmla="*/ 0 h 365"/>
                <a:gd name="T6" fmla="*/ 0 w 212"/>
                <a:gd name="T7" fmla="*/ 0 h 365"/>
                <a:gd name="T8" fmla="*/ 0 60000 65536"/>
                <a:gd name="T9" fmla="*/ 0 60000 65536"/>
                <a:gd name="T10" fmla="*/ 0 60000 65536"/>
                <a:gd name="T11" fmla="*/ 0 60000 65536"/>
                <a:gd name="T12" fmla="*/ 0 w 212"/>
                <a:gd name="T13" fmla="*/ 0 h 365"/>
                <a:gd name="T14" fmla="*/ 212 w 212"/>
                <a:gd name="T15" fmla="*/ 365 h 365"/>
              </a:gdLst>
              <a:ahLst/>
              <a:cxnLst>
                <a:cxn ang="T8">
                  <a:pos x="T0" y="T1"/>
                </a:cxn>
                <a:cxn ang="T9">
                  <a:pos x="T2" y="T3"/>
                </a:cxn>
                <a:cxn ang="T10">
                  <a:pos x="T4" y="T5"/>
                </a:cxn>
                <a:cxn ang="T11">
                  <a:pos x="T6" y="T7"/>
                </a:cxn>
              </a:cxnLst>
              <a:rect l="T12" t="T13" r="T14" b="T15"/>
              <a:pathLst>
                <a:path w="212" h="365">
                  <a:moveTo>
                    <a:pt x="128" y="0"/>
                  </a:moveTo>
                  <a:lnTo>
                    <a:pt x="212" y="365"/>
                  </a:lnTo>
                  <a:lnTo>
                    <a:pt x="0" y="262"/>
                  </a:lnTo>
                  <a:lnTo>
                    <a:pt x="128"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41" name="Freeform 454"/>
            <p:cNvSpPr>
              <a:spLocks/>
            </p:cNvSpPr>
            <p:nvPr/>
          </p:nvSpPr>
          <p:spPr bwMode="auto">
            <a:xfrm>
              <a:off x="1661" y="2687"/>
              <a:ext cx="31" cy="33"/>
            </a:xfrm>
            <a:custGeom>
              <a:avLst/>
              <a:gdLst>
                <a:gd name="T0" fmla="*/ 0 w 340"/>
                <a:gd name="T1" fmla="*/ 0 h 365"/>
                <a:gd name="T2" fmla="*/ 0 w 340"/>
                <a:gd name="T3" fmla="*/ 0 h 365"/>
                <a:gd name="T4" fmla="*/ 0 w 340"/>
                <a:gd name="T5" fmla="*/ 0 h 365"/>
                <a:gd name="T6" fmla="*/ 0 w 340"/>
                <a:gd name="T7" fmla="*/ 0 h 365"/>
                <a:gd name="T8" fmla="*/ 0 w 340"/>
                <a:gd name="T9" fmla="*/ 0 h 365"/>
                <a:gd name="T10" fmla="*/ 0 60000 65536"/>
                <a:gd name="T11" fmla="*/ 0 60000 65536"/>
                <a:gd name="T12" fmla="*/ 0 60000 65536"/>
                <a:gd name="T13" fmla="*/ 0 60000 65536"/>
                <a:gd name="T14" fmla="*/ 0 60000 65536"/>
                <a:gd name="T15" fmla="*/ 0 w 340"/>
                <a:gd name="T16" fmla="*/ 0 h 365"/>
                <a:gd name="T17" fmla="*/ 340 w 340"/>
                <a:gd name="T18" fmla="*/ 365 h 365"/>
              </a:gdLst>
              <a:ahLst/>
              <a:cxnLst>
                <a:cxn ang="T10">
                  <a:pos x="T0" y="T1"/>
                </a:cxn>
                <a:cxn ang="T11">
                  <a:pos x="T2" y="T3"/>
                </a:cxn>
                <a:cxn ang="T12">
                  <a:pos x="T4" y="T5"/>
                </a:cxn>
                <a:cxn ang="T13">
                  <a:pos x="T6" y="T7"/>
                </a:cxn>
                <a:cxn ang="T14">
                  <a:pos x="T8" y="T9"/>
                </a:cxn>
              </a:cxnLst>
              <a:rect l="T15" t="T16" r="T17" b="T18"/>
              <a:pathLst>
                <a:path w="340" h="365">
                  <a:moveTo>
                    <a:pt x="340" y="103"/>
                  </a:moveTo>
                  <a:lnTo>
                    <a:pt x="128" y="0"/>
                  </a:lnTo>
                  <a:lnTo>
                    <a:pt x="0" y="262"/>
                  </a:lnTo>
                  <a:lnTo>
                    <a:pt x="212" y="365"/>
                  </a:lnTo>
                  <a:lnTo>
                    <a:pt x="340" y="103"/>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42" name="Freeform 455"/>
            <p:cNvSpPr>
              <a:spLocks/>
            </p:cNvSpPr>
            <p:nvPr/>
          </p:nvSpPr>
          <p:spPr bwMode="auto">
            <a:xfrm>
              <a:off x="1661" y="2711"/>
              <a:ext cx="20" cy="33"/>
            </a:xfrm>
            <a:custGeom>
              <a:avLst/>
              <a:gdLst>
                <a:gd name="T0" fmla="*/ 0 w 212"/>
                <a:gd name="T1" fmla="*/ 0 h 366"/>
                <a:gd name="T2" fmla="*/ 0 w 212"/>
                <a:gd name="T3" fmla="*/ 0 h 366"/>
                <a:gd name="T4" fmla="*/ 0 w 212"/>
                <a:gd name="T5" fmla="*/ 0 h 366"/>
                <a:gd name="T6" fmla="*/ 0 w 212"/>
                <a:gd name="T7" fmla="*/ 0 h 366"/>
                <a:gd name="T8" fmla="*/ 0 60000 65536"/>
                <a:gd name="T9" fmla="*/ 0 60000 65536"/>
                <a:gd name="T10" fmla="*/ 0 60000 65536"/>
                <a:gd name="T11" fmla="*/ 0 60000 65536"/>
                <a:gd name="T12" fmla="*/ 0 w 212"/>
                <a:gd name="T13" fmla="*/ 0 h 366"/>
                <a:gd name="T14" fmla="*/ 212 w 212"/>
                <a:gd name="T15" fmla="*/ 366 h 366"/>
              </a:gdLst>
              <a:ahLst/>
              <a:cxnLst>
                <a:cxn ang="T8">
                  <a:pos x="T0" y="T1"/>
                </a:cxn>
                <a:cxn ang="T9">
                  <a:pos x="T2" y="T3"/>
                </a:cxn>
                <a:cxn ang="T10">
                  <a:pos x="T4" y="T5"/>
                </a:cxn>
                <a:cxn ang="T11">
                  <a:pos x="T6" y="T7"/>
                </a:cxn>
              </a:cxnLst>
              <a:rect l="T12" t="T13" r="T14" b="T15"/>
              <a:pathLst>
                <a:path w="212" h="366">
                  <a:moveTo>
                    <a:pt x="212" y="103"/>
                  </a:moveTo>
                  <a:lnTo>
                    <a:pt x="0" y="0"/>
                  </a:lnTo>
                  <a:lnTo>
                    <a:pt x="83" y="366"/>
                  </a:lnTo>
                  <a:lnTo>
                    <a:pt x="212" y="10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43" name="Freeform 456"/>
            <p:cNvSpPr>
              <a:spLocks/>
            </p:cNvSpPr>
            <p:nvPr/>
          </p:nvSpPr>
          <p:spPr bwMode="auto">
            <a:xfrm>
              <a:off x="1650" y="2711"/>
              <a:ext cx="19" cy="33"/>
            </a:xfrm>
            <a:custGeom>
              <a:avLst/>
              <a:gdLst>
                <a:gd name="T0" fmla="*/ 0 w 211"/>
                <a:gd name="T1" fmla="*/ 0 h 366"/>
                <a:gd name="T2" fmla="*/ 0 w 211"/>
                <a:gd name="T3" fmla="*/ 0 h 366"/>
                <a:gd name="T4" fmla="*/ 0 w 211"/>
                <a:gd name="T5" fmla="*/ 0 h 366"/>
                <a:gd name="T6" fmla="*/ 0 w 211"/>
                <a:gd name="T7" fmla="*/ 0 h 366"/>
                <a:gd name="T8" fmla="*/ 0 60000 65536"/>
                <a:gd name="T9" fmla="*/ 0 60000 65536"/>
                <a:gd name="T10" fmla="*/ 0 60000 65536"/>
                <a:gd name="T11" fmla="*/ 0 60000 65536"/>
                <a:gd name="T12" fmla="*/ 0 w 211"/>
                <a:gd name="T13" fmla="*/ 0 h 366"/>
                <a:gd name="T14" fmla="*/ 211 w 211"/>
                <a:gd name="T15" fmla="*/ 366 h 366"/>
              </a:gdLst>
              <a:ahLst/>
              <a:cxnLst>
                <a:cxn ang="T8">
                  <a:pos x="T0" y="T1"/>
                </a:cxn>
                <a:cxn ang="T9">
                  <a:pos x="T2" y="T3"/>
                </a:cxn>
                <a:cxn ang="T10">
                  <a:pos x="T4" y="T5"/>
                </a:cxn>
                <a:cxn ang="T11">
                  <a:pos x="T6" y="T7"/>
                </a:cxn>
              </a:cxnLst>
              <a:rect l="T12" t="T13" r="T14" b="T15"/>
              <a:pathLst>
                <a:path w="211" h="366">
                  <a:moveTo>
                    <a:pt x="128" y="0"/>
                  </a:moveTo>
                  <a:lnTo>
                    <a:pt x="211" y="366"/>
                  </a:lnTo>
                  <a:lnTo>
                    <a:pt x="0" y="262"/>
                  </a:lnTo>
                  <a:lnTo>
                    <a:pt x="128"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44" name="Freeform 457"/>
            <p:cNvSpPr>
              <a:spLocks/>
            </p:cNvSpPr>
            <p:nvPr/>
          </p:nvSpPr>
          <p:spPr bwMode="auto">
            <a:xfrm>
              <a:off x="1650" y="2711"/>
              <a:ext cx="31" cy="33"/>
            </a:xfrm>
            <a:custGeom>
              <a:avLst/>
              <a:gdLst>
                <a:gd name="T0" fmla="*/ 0 w 340"/>
                <a:gd name="T1" fmla="*/ 0 h 366"/>
                <a:gd name="T2" fmla="*/ 0 w 340"/>
                <a:gd name="T3" fmla="*/ 0 h 366"/>
                <a:gd name="T4" fmla="*/ 0 w 340"/>
                <a:gd name="T5" fmla="*/ 0 h 366"/>
                <a:gd name="T6" fmla="*/ 0 w 340"/>
                <a:gd name="T7" fmla="*/ 0 h 366"/>
                <a:gd name="T8" fmla="*/ 0 w 340"/>
                <a:gd name="T9" fmla="*/ 0 h 366"/>
                <a:gd name="T10" fmla="*/ 0 60000 65536"/>
                <a:gd name="T11" fmla="*/ 0 60000 65536"/>
                <a:gd name="T12" fmla="*/ 0 60000 65536"/>
                <a:gd name="T13" fmla="*/ 0 60000 65536"/>
                <a:gd name="T14" fmla="*/ 0 60000 65536"/>
                <a:gd name="T15" fmla="*/ 0 w 340"/>
                <a:gd name="T16" fmla="*/ 0 h 366"/>
                <a:gd name="T17" fmla="*/ 340 w 340"/>
                <a:gd name="T18" fmla="*/ 366 h 366"/>
              </a:gdLst>
              <a:ahLst/>
              <a:cxnLst>
                <a:cxn ang="T10">
                  <a:pos x="T0" y="T1"/>
                </a:cxn>
                <a:cxn ang="T11">
                  <a:pos x="T2" y="T3"/>
                </a:cxn>
                <a:cxn ang="T12">
                  <a:pos x="T4" y="T5"/>
                </a:cxn>
                <a:cxn ang="T13">
                  <a:pos x="T6" y="T7"/>
                </a:cxn>
                <a:cxn ang="T14">
                  <a:pos x="T8" y="T9"/>
                </a:cxn>
              </a:cxnLst>
              <a:rect l="T15" t="T16" r="T17" b="T18"/>
              <a:pathLst>
                <a:path w="340" h="366">
                  <a:moveTo>
                    <a:pt x="340" y="103"/>
                  </a:moveTo>
                  <a:lnTo>
                    <a:pt x="128" y="0"/>
                  </a:lnTo>
                  <a:lnTo>
                    <a:pt x="0" y="262"/>
                  </a:lnTo>
                  <a:lnTo>
                    <a:pt x="211" y="366"/>
                  </a:lnTo>
                  <a:lnTo>
                    <a:pt x="340" y="103"/>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45" name="Freeform 458"/>
            <p:cNvSpPr>
              <a:spLocks/>
            </p:cNvSpPr>
            <p:nvPr/>
          </p:nvSpPr>
          <p:spPr bwMode="auto">
            <a:xfrm>
              <a:off x="1650" y="2734"/>
              <a:ext cx="19" cy="33"/>
            </a:xfrm>
            <a:custGeom>
              <a:avLst/>
              <a:gdLst>
                <a:gd name="T0" fmla="*/ 0 w 211"/>
                <a:gd name="T1" fmla="*/ 0 h 363"/>
                <a:gd name="T2" fmla="*/ 0 w 211"/>
                <a:gd name="T3" fmla="*/ 0 h 363"/>
                <a:gd name="T4" fmla="*/ 0 w 211"/>
                <a:gd name="T5" fmla="*/ 0 h 363"/>
                <a:gd name="T6" fmla="*/ 0 w 211"/>
                <a:gd name="T7" fmla="*/ 0 h 363"/>
                <a:gd name="T8" fmla="*/ 0 60000 65536"/>
                <a:gd name="T9" fmla="*/ 0 60000 65536"/>
                <a:gd name="T10" fmla="*/ 0 60000 65536"/>
                <a:gd name="T11" fmla="*/ 0 60000 65536"/>
                <a:gd name="T12" fmla="*/ 0 w 211"/>
                <a:gd name="T13" fmla="*/ 0 h 363"/>
                <a:gd name="T14" fmla="*/ 211 w 211"/>
                <a:gd name="T15" fmla="*/ 363 h 363"/>
              </a:gdLst>
              <a:ahLst/>
              <a:cxnLst>
                <a:cxn ang="T8">
                  <a:pos x="T0" y="T1"/>
                </a:cxn>
                <a:cxn ang="T9">
                  <a:pos x="T2" y="T3"/>
                </a:cxn>
                <a:cxn ang="T10">
                  <a:pos x="T4" y="T5"/>
                </a:cxn>
                <a:cxn ang="T11">
                  <a:pos x="T6" y="T7"/>
                </a:cxn>
              </a:cxnLst>
              <a:rect l="T12" t="T13" r="T14" b="T15"/>
              <a:pathLst>
                <a:path w="211" h="363">
                  <a:moveTo>
                    <a:pt x="211" y="104"/>
                  </a:moveTo>
                  <a:lnTo>
                    <a:pt x="0" y="0"/>
                  </a:lnTo>
                  <a:lnTo>
                    <a:pt x="84" y="363"/>
                  </a:lnTo>
                  <a:lnTo>
                    <a:pt x="211" y="10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46" name="Freeform 459"/>
            <p:cNvSpPr>
              <a:spLocks/>
            </p:cNvSpPr>
            <p:nvPr/>
          </p:nvSpPr>
          <p:spPr bwMode="auto">
            <a:xfrm>
              <a:off x="1638" y="2734"/>
              <a:ext cx="19" cy="33"/>
            </a:xfrm>
            <a:custGeom>
              <a:avLst/>
              <a:gdLst>
                <a:gd name="T0" fmla="*/ 0 w 214"/>
                <a:gd name="T1" fmla="*/ 0 h 363"/>
                <a:gd name="T2" fmla="*/ 0 w 214"/>
                <a:gd name="T3" fmla="*/ 0 h 363"/>
                <a:gd name="T4" fmla="*/ 0 w 214"/>
                <a:gd name="T5" fmla="*/ 0 h 363"/>
                <a:gd name="T6" fmla="*/ 0 w 214"/>
                <a:gd name="T7" fmla="*/ 0 h 363"/>
                <a:gd name="T8" fmla="*/ 0 60000 65536"/>
                <a:gd name="T9" fmla="*/ 0 60000 65536"/>
                <a:gd name="T10" fmla="*/ 0 60000 65536"/>
                <a:gd name="T11" fmla="*/ 0 60000 65536"/>
                <a:gd name="T12" fmla="*/ 0 w 214"/>
                <a:gd name="T13" fmla="*/ 0 h 363"/>
                <a:gd name="T14" fmla="*/ 214 w 214"/>
                <a:gd name="T15" fmla="*/ 363 h 363"/>
              </a:gdLst>
              <a:ahLst/>
              <a:cxnLst>
                <a:cxn ang="T8">
                  <a:pos x="T0" y="T1"/>
                </a:cxn>
                <a:cxn ang="T9">
                  <a:pos x="T2" y="T3"/>
                </a:cxn>
                <a:cxn ang="T10">
                  <a:pos x="T4" y="T5"/>
                </a:cxn>
                <a:cxn ang="T11">
                  <a:pos x="T6" y="T7"/>
                </a:cxn>
              </a:cxnLst>
              <a:rect l="T12" t="T13" r="T14" b="T15"/>
              <a:pathLst>
                <a:path w="214" h="363">
                  <a:moveTo>
                    <a:pt x="130" y="0"/>
                  </a:moveTo>
                  <a:lnTo>
                    <a:pt x="214" y="363"/>
                  </a:lnTo>
                  <a:lnTo>
                    <a:pt x="0" y="265"/>
                  </a:lnTo>
                  <a:lnTo>
                    <a:pt x="13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47" name="Freeform 460"/>
            <p:cNvSpPr>
              <a:spLocks/>
            </p:cNvSpPr>
            <p:nvPr/>
          </p:nvSpPr>
          <p:spPr bwMode="auto">
            <a:xfrm>
              <a:off x="1638" y="2734"/>
              <a:ext cx="31" cy="33"/>
            </a:xfrm>
            <a:custGeom>
              <a:avLst/>
              <a:gdLst>
                <a:gd name="T0" fmla="*/ 0 w 341"/>
                <a:gd name="T1" fmla="*/ 0 h 363"/>
                <a:gd name="T2" fmla="*/ 0 w 341"/>
                <a:gd name="T3" fmla="*/ 0 h 363"/>
                <a:gd name="T4" fmla="*/ 0 w 341"/>
                <a:gd name="T5" fmla="*/ 0 h 363"/>
                <a:gd name="T6" fmla="*/ 0 w 341"/>
                <a:gd name="T7" fmla="*/ 0 h 363"/>
                <a:gd name="T8" fmla="*/ 0 w 341"/>
                <a:gd name="T9" fmla="*/ 0 h 363"/>
                <a:gd name="T10" fmla="*/ 0 60000 65536"/>
                <a:gd name="T11" fmla="*/ 0 60000 65536"/>
                <a:gd name="T12" fmla="*/ 0 60000 65536"/>
                <a:gd name="T13" fmla="*/ 0 60000 65536"/>
                <a:gd name="T14" fmla="*/ 0 60000 65536"/>
                <a:gd name="T15" fmla="*/ 0 w 341"/>
                <a:gd name="T16" fmla="*/ 0 h 363"/>
                <a:gd name="T17" fmla="*/ 341 w 341"/>
                <a:gd name="T18" fmla="*/ 363 h 363"/>
              </a:gdLst>
              <a:ahLst/>
              <a:cxnLst>
                <a:cxn ang="T10">
                  <a:pos x="T0" y="T1"/>
                </a:cxn>
                <a:cxn ang="T11">
                  <a:pos x="T2" y="T3"/>
                </a:cxn>
                <a:cxn ang="T12">
                  <a:pos x="T4" y="T5"/>
                </a:cxn>
                <a:cxn ang="T13">
                  <a:pos x="T6" y="T7"/>
                </a:cxn>
                <a:cxn ang="T14">
                  <a:pos x="T8" y="T9"/>
                </a:cxn>
              </a:cxnLst>
              <a:rect l="T15" t="T16" r="T17" b="T18"/>
              <a:pathLst>
                <a:path w="341" h="363">
                  <a:moveTo>
                    <a:pt x="341" y="104"/>
                  </a:moveTo>
                  <a:lnTo>
                    <a:pt x="130" y="0"/>
                  </a:lnTo>
                  <a:lnTo>
                    <a:pt x="0" y="265"/>
                  </a:lnTo>
                  <a:lnTo>
                    <a:pt x="214" y="363"/>
                  </a:lnTo>
                  <a:lnTo>
                    <a:pt x="341" y="104"/>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48" name="Freeform 461"/>
            <p:cNvSpPr>
              <a:spLocks/>
            </p:cNvSpPr>
            <p:nvPr/>
          </p:nvSpPr>
          <p:spPr bwMode="auto">
            <a:xfrm>
              <a:off x="1638" y="2759"/>
              <a:ext cx="19" cy="32"/>
            </a:xfrm>
            <a:custGeom>
              <a:avLst/>
              <a:gdLst>
                <a:gd name="T0" fmla="*/ 0 w 214"/>
                <a:gd name="T1" fmla="*/ 0 h 352"/>
                <a:gd name="T2" fmla="*/ 0 w 214"/>
                <a:gd name="T3" fmla="*/ 0 h 352"/>
                <a:gd name="T4" fmla="*/ 0 w 214"/>
                <a:gd name="T5" fmla="*/ 0 h 352"/>
                <a:gd name="T6" fmla="*/ 0 w 214"/>
                <a:gd name="T7" fmla="*/ 0 h 352"/>
                <a:gd name="T8" fmla="*/ 0 60000 65536"/>
                <a:gd name="T9" fmla="*/ 0 60000 65536"/>
                <a:gd name="T10" fmla="*/ 0 60000 65536"/>
                <a:gd name="T11" fmla="*/ 0 60000 65536"/>
                <a:gd name="T12" fmla="*/ 0 w 214"/>
                <a:gd name="T13" fmla="*/ 0 h 352"/>
                <a:gd name="T14" fmla="*/ 214 w 214"/>
                <a:gd name="T15" fmla="*/ 352 h 352"/>
              </a:gdLst>
              <a:ahLst/>
              <a:cxnLst>
                <a:cxn ang="T8">
                  <a:pos x="T0" y="T1"/>
                </a:cxn>
                <a:cxn ang="T9">
                  <a:pos x="T2" y="T3"/>
                </a:cxn>
                <a:cxn ang="T10">
                  <a:pos x="T4" y="T5"/>
                </a:cxn>
                <a:cxn ang="T11">
                  <a:pos x="T6" y="T7"/>
                </a:cxn>
              </a:cxnLst>
              <a:rect l="T12" t="T13" r="T14" b="T15"/>
              <a:pathLst>
                <a:path w="214" h="352">
                  <a:moveTo>
                    <a:pt x="214" y="98"/>
                  </a:moveTo>
                  <a:lnTo>
                    <a:pt x="0" y="0"/>
                  </a:lnTo>
                  <a:lnTo>
                    <a:pt x="106" y="352"/>
                  </a:lnTo>
                  <a:lnTo>
                    <a:pt x="214" y="9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49" name="Freeform 462"/>
            <p:cNvSpPr>
              <a:spLocks/>
            </p:cNvSpPr>
            <p:nvPr/>
          </p:nvSpPr>
          <p:spPr bwMode="auto">
            <a:xfrm>
              <a:off x="1627" y="2759"/>
              <a:ext cx="21" cy="32"/>
            </a:xfrm>
            <a:custGeom>
              <a:avLst/>
              <a:gdLst>
                <a:gd name="T0" fmla="*/ 0 w 222"/>
                <a:gd name="T1" fmla="*/ 0 h 352"/>
                <a:gd name="T2" fmla="*/ 0 w 222"/>
                <a:gd name="T3" fmla="*/ 0 h 352"/>
                <a:gd name="T4" fmla="*/ 0 w 222"/>
                <a:gd name="T5" fmla="*/ 0 h 352"/>
                <a:gd name="T6" fmla="*/ 0 w 222"/>
                <a:gd name="T7" fmla="*/ 0 h 352"/>
                <a:gd name="T8" fmla="*/ 0 60000 65536"/>
                <a:gd name="T9" fmla="*/ 0 60000 65536"/>
                <a:gd name="T10" fmla="*/ 0 60000 65536"/>
                <a:gd name="T11" fmla="*/ 0 60000 65536"/>
                <a:gd name="T12" fmla="*/ 0 w 222"/>
                <a:gd name="T13" fmla="*/ 0 h 352"/>
                <a:gd name="T14" fmla="*/ 222 w 222"/>
                <a:gd name="T15" fmla="*/ 352 h 352"/>
              </a:gdLst>
              <a:ahLst/>
              <a:cxnLst>
                <a:cxn ang="T8">
                  <a:pos x="T0" y="T1"/>
                </a:cxn>
                <a:cxn ang="T9">
                  <a:pos x="T2" y="T3"/>
                </a:cxn>
                <a:cxn ang="T10">
                  <a:pos x="T4" y="T5"/>
                </a:cxn>
                <a:cxn ang="T11">
                  <a:pos x="T6" y="T7"/>
                </a:cxn>
              </a:cxnLst>
              <a:rect l="T12" t="T13" r="T14" b="T15"/>
              <a:pathLst>
                <a:path w="222" h="352">
                  <a:moveTo>
                    <a:pt x="116" y="0"/>
                  </a:moveTo>
                  <a:lnTo>
                    <a:pt x="222" y="352"/>
                  </a:lnTo>
                  <a:lnTo>
                    <a:pt x="0" y="271"/>
                  </a:lnTo>
                  <a:lnTo>
                    <a:pt x="11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50" name="Freeform 463"/>
            <p:cNvSpPr>
              <a:spLocks/>
            </p:cNvSpPr>
            <p:nvPr/>
          </p:nvSpPr>
          <p:spPr bwMode="auto">
            <a:xfrm>
              <a:off x="1627" y="2759"/>
              <a:ext cx="30" cy="32"/>
            </a:xfrm>
            <a:custGeom>
              <a:avLst/>
              <a:gdLst>
                <a:gd name="T0" fmla="*/ 0 w 330"/>
                <a:gd name="T1" fmla="*/ 0 h 352"/>
                <a:gd name="T2" fmla="*/ 0 w 330"/>
                <a:gd name="T3" fmla="*/ 0 h 352"/>
                <a:gd name="T4" fmla="*/ 0 w 330"/>
                <a:gd name="T5" fmla="*/ 0 h 352"/>
                <a:gd name="T6" fmla="*/ 0 w 330"/>
                <a:gd name="T7" fmla="*/ 0 h 352"/>
                <a:gd name="T8" fmla="*/ 0 w 330"/>
                <a:gd name="T9" fmla="*/ 0 h 352"/>
                <a:gd name="T10" fmla="*/ 0 60000 65536"/>
                <a:gd name="T11" fmla="*/ 0 60000 65536"/>
                <a:gd name="T12" fmla="*/ 0 60000 65536"/>
                <a:gd name="T13" fmla="*/ 0 60000 65536"/>
                <a:gd name="T14" fmla="*/ 0 60000 65536"/>
                <a:gd name="T15" fmla="*/ 0 w 330"/>
                <a:gd name="T16" fmla="*/ 0 h 352"/>
                <a:gd name="T17" fmla="*/ 330 w 330"/>
                <a:gd name="T18" fmla="*/ 352 h 352"/>
              </a:gdLst>
              <a:ahLst/>
              <a:cxnLst>
                <a:cxn ang="T10">
                  <a:pos x="T0" y="T1"/>
                </a:cxn>
                <a:cxn ang="T11">
                  <a:pos x="T2" y="T3"/>
                </a:cxn>
                <a:cxn ang="T12">
                  <a:pos x="T4" y="T5"/>
                </a:cxn>
                <a:cxn ang="T13">
                  <a:pos x="T6" y="T7"/>
                </a:cxn>
                <a:cxn ang="T14">
                  <a:pos x="T8" y="T9"/>
                </a:cxn>
              </a:cxnLst>
              <a:rect l="T15" t="T16" r="T17" b="T18"/>
              <a:pathLst>
                <a:path w="330" h="352">
                  <a:moveTo>
                    <a:pt x="330" y="98"/>
                  </a:moveTo>
                  <a:lnTo>
                    <a:pt x="116" y="0"/>
                  </a:lnTo>
                  <a:lnTo>
                    <a:pt x="0" y="271"/>
                  </a:lnTo>
                  <a:lnTo>
                    <a:pt x="222" y="352"/>
                  </a:lnTo>
                  <a:lnTo>
                    <a:pt x="330" y="98"/>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51" name="Freeform 464"/>
            <p:cNvSpPr>
              <a:spLocks/>
            </p:cNvSpPr>
            <p:nvPr/>
          </p:nvSpPr>
          <p:spPr bwMode="auto">
            <a:xfrm>
              <a:off x="1627" y="2783"/>
              <a:ext cx="21" cy="30"/>
            </a:xfrm>
            <a:custGeom>
              <a:avLst/>
              <a:gdLst>
                <a:gd name="T0" fmla="*/ 0 w 222"/>
                <a:gd name="T1" fmla="*/ 0 h 330"/>
                <a:gd name="T2" fmla="*/ 0 w 222"/>
                <a:gd name="T3" fmla="*/ 0 h 330"/>
                <a:gd name="T4" fmla="*/ 0 w 222"/>
                <a:gd name="T5" fmla="*/ 0 h 330"/>
                <a:gd name="T6" fmla="*/ 0 w 222"/>
                <a:gd name="T7" fmla="*/ 0 h 330"/>
                <a:gd name="T8" fmla="*/ 0 60000 65536"/>
                <a:gd name="T9" fmla="*/ 0 60000 65536"/>
                <a:gd name="T10" fmla="*/ 0 60000 65536"/>
                <a:gd name="T11" fmla="*/ 0 60000 65536"/>
                <a:gd name="T12" fmla="*/ 0 w 222"/>
                <a:gd name="T13" fmla="*/ 0 h 330"/>
                <a:gd name="T14" fmla="*/ 222 w 222"/>
                <a:gd name="T15" fmla="*/ 330 h 330"/>
              </a:gdLst>
              <a:ahLst/>
              <a:cxnLst>
                <a:cxn ang="T8">
                  <a:pos x="T0" y="T1"/>
                </a:cxn>
                <a:cxn ang="T9">
                  <a:pos x="T2" y="T3"/>
                </a:cxn>
                <a:cxn ang="T10">
                  <a:pos x="T4" y="T5"/>
                </a:cxn>
                <a:cxn ang="T11">
                  <a:pos x="T6" y="T7"/>
                </a:cxn>
              </a:cxnLst>
              <a:rect l="T12" t="T13" r="T14" b="T15"/>
              <a:pathLst>
                <a:path w="222" h="330">
                  <a:moveTo>
                    <a:pt x="222" y="81"/>
                  </a:moveTo>
                  <a:lnTo>
                    <a:pt x="0" y="0"/>
                  </a:lnTo>
                  <a:lnTo>
                    <a:pt x="145" y="330"/>
                  </a:lnTo>
                  <a:lnTo>
                    <a:pt x="222" y="8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52" name="Freeform 465"/>
            <p:cNvSpPr>
              <a:spLocks/>
            </p:cNvSpPr>
            <p:nvPr/>
          </p:nvSpPr>
          <p:spPr bwMode="auto">
            <a:xfrm>
              <a:off x="1620" y="2783"/>
              <a:ext cx="21" cy="30"/>
            </a:xfrm>
            <a:custGeom>
              <a:avLst/>
              <a:gdLst>
                <a:gd name="T0" fmla="*/ 0 w 229"/>
                <a:gd name="T1" fmla="*/ 0 h 330"/>
                <a:gd name="T2" fmla="*/ 0 w 229"/>
                <a:gd name="T3" fmla="*/ 0 h 330"/>
                <a:gd name="T4" fmla="*/ 0 w 229"/>
                <a:gd name="T5" fmla="*/ 0 h 330"/>
                <a:gd name="T6" fmla="*/ 0 w 229"/>
                <a:gd name="T7" fmla="*/ 0 h 330"/>
                <a:gd name="T8" fmla="*/ 0 60000 65536"/>
                <a:gd name="T9" fmla="*/ 0 60000 65536"/>
                <a:gd name="T10" fmla="*/ 0 60000 65536"/>
                <a:gd name="T11" fmla="*/ 0 60000 65536"/>
                <a:gd name="T12" fmla="*/ 0 w 229"/>
                <a:gd name="T13" fmla="*/ 0 h 330"/>
                <a:gd name="T14" fmla="*/ 229 w 229"/>
                <a:gd name="T15" fmla="*/ 330 h 330"/>
              </a:gdLst>
              <a:ahLst/>
              <a:cxnLst>
                <a:cxn ang="T8">
                  <a:pos x="T0" y="T1"/>
                </a:cxn>
                <a:cxn ang="T9">
                  <a:pos x="T2" y="T3"/>
                </a:cxn>
                <a:cxn ang="T10">
                  <a:pos x="T4" y="T5"/>
                </a:cxn>
                <a:cxn ang="T11">
                  <a:pos x="T6" y="T7"/>
                </a:cxn>
              </a:cxnLst>
              <a:rect l="T12" t="T13" r="T14" b="T15"/>
              <a:pathLst>
                <a:path w="229" h="330">
                  <a:moveTo>
                    <a:pt x="84" y="0"/>
                  </a:moveTo>
                  <a:lnTo>
                    <a:pt x="229" y="330"/>
                  </a:lnTo>
                  <a:lnTo>
                    <a:pt x="0" y="274"/>
                  </a:lnTo>
                  <a:lnTo>
                    <a:pt x="8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53" name="Freeform 466"/>
            <p:cNvSpPr>
              <a:spLocks/>
            </p:cNvSpPr>
            <p:nvPr/>
          </p:nvSpPr>
          <p:spPr bwMode="auto">
            <a:xfrm>
              <a:off x="1620" y="2783"/>
              <a:ext cx="28" cy="30"/>
            </a:xfrm>
            <a:custGeom>
              <a:avLst/>
              <a:gdLst>
                <a:gd name="T0" fmla="*/ 0 w 306"/>
                <a:gd name="T1" fmla="*/ 0 h 330"/>
                <a:gd name="T2" fmla="*/ 0 w 306"/>
                <a:gd name="T3" fmla="*/ 0 h 330"/>
                <a:gd name="T4" fmla="*/ 0 w 306"/>
                <a:gd name="T5" fmla="*/ 0 h 330"/>
                <a:gd name="T6" fmla="*/ 0 w 306"/>
                <a:gd name="T7" fmla="*/ 0 h 330"/>
                <a:gd name="T8" fmla="*/ 0 w 306"/>
                <a:gd name="T9" fmla="*/ 0 h 330"/>
                <a:gd name="T10" fmla="*/ 0 60000 65536"/>
                <a:gd name="T11" fmla="*/ 0 60000 65536"/>
                <a:gd name="T12" fmla="*/ 0 60000 65536"/>
                <a:gd name="T13" fmla="*/ 0 60000 65536"/>
                <a:gd name="T14" fmla="*/ 0 60000 65536"/>
                <a:gd name="T15" fmla="*/ 0 w 306"/>
                <a:gd name="T16" fmla="*/ 0 h 330"/>
                <a:gd name="T17" fmla="*/ 306 w 306"/>
                <a:gd name="T18" fmla="*/ 330 h 330"/>
              </a:gdLst>
              <a:ahLst/>
              <a:cxnLst>
                <a:cxn ang="T10">
                  <a:pos x="T0" y="T1"/>
                </a:cxn>
                <a:cxn ang="T11">
                  <a:pos x="T2" y="T3"/>
                </a:cxn>
                <a:cxn ang="T12">
                  <a:pos x="T4" y="T5"/>
                </a:cxn>
                <a:cxn ang="T13">
                  <a:pos x="T6" y="T7"/>
                </a:cxn>
                <a:cxn ang="T14">
                  <a:pos x="T8" y="T9"/>
                </a:cxn>
              </a:cxnLst>
              <a:rect l="T15" t="T16" r="T17" b="T18"/>
              <a:pathLst>
                <a:path w="306" h="330">
                  <a:moveTo>
                    <a:pt x="306" y="81"/>
                  </a:moveTo>
                  <a:lnTo>
                    <a:pt x="84" y="0"/>
                  </a:lnTo>
                  <a:lnTo>
                    <a:pt x="0" y="274"/>
                  </a:lnTo>
                  <a:lnTo>
                    <a:pt x="229" y="330"/>
                  </a:lnTo>
                  <a:lnTo>
                    <a:pt x="306" y="81"/>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54" name="Freeform 467"/>
            <p:cNvSpPr>
              <a:spLocks/>
            </p:cNvSpPr>
            <p:nvPr/>
          </p:nvSpPr>
          <p:spPr bwMode="auto">
            <a:xfrm>
              <a:off x="1620" y="2808"/>
              <a:ext cx="21" cy="28"/>
            </a:xfrm>
            <a:custGeom>
              <a:avLst/>
              <a:gdLst>
                <a:gd name="T0" fmla="*/ 0 w 229"/>
                <a:gd name="T1" fmla="*/ 0 h 305"/>
                <a:gd name="T2" fmla="*/ 0 w 229"/>
                <a:gd name="T3" fmla="*/ 0 h 305"/>
                <a:gd name="T4" fmla="*/ 0 w 229"/>
                <a:gd name="T5" fmla="*/ 0 h 305"/>
                <a:gd name="T6" fmla="*/ 0 w 229"/>
                <a:gd name="T7" fmla="*/ 0 h 305"/>
                <a:gd name="T8" fmla="*/ 0 60000 65536"/>
                <a:gd name="T9" fmla="*/ 0 60000 65536"/>
                <a:gd name="T10" fmla="*/ 0 60000 65536"/>
                <a:gd name="T11" fmla="*/ 0 60000 65536"/>
                <a:gd name="T12" fmla="*/ 0 w 229"/>
                <a:gd name="T13" fmla="*/ 0 h 305"/>
                <a:gd name="T14" fmla="*/ 229 w 229"/>
                <a:gd name="T15" fmla="*/ 305 h 305"/>
              </a:gdLst>
              <a:ahLst/>
              <a:cxnLst>
                <a:cxn ang="T8">
                  <a:pos x="T0" y="T1"/>
                </a:cxn>
                <a:cxn ang="T9">
                  <a:pos x="T2" y="T3"/>
                </a:cxn>
                <a:cxn ang="T10">
                  <a:pos x="T4" y="T5"/>
                </a:cxn>
                <a:cxn ang="T11">
                  <a:pos x="T6" y="T7"/>
                </a:cxn>
              </a:cxnLst>
              <a:rect l="T12" t="T13" r="T14" b="T15"/>
              <a:pathLst>
                <a:path w="229" h="305">
                  <a:moveTo>
                    <a:pt x="229" y="56"/>
                  </a:moveTo>
                  <a:lnTo>
                    <a:pt x="0" y="0"/>
                  </a:lnTo>
                  <a:lnTo>
                    <a:pt x="183" y="305"/>
                  </a:lnTo>
                  <a:lnTo>
                    <a:pt x="229" y="5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55" name="Freeform 468"/>
            <p:cNvSpPr>
              <a:spLocks/>
            </p:cNvSpPr>
            <p:nvPr/>
          </p:nvSpPr>
          <p:spPr bwMode="auto">
            <a:xfrm>
              <a:off x="1615" y="2808"/>
              <a:ext cx="21" cy="28"/>
            </a:xfrm>
            <a:custGeom>
              <a:avLst/>
              <a:gdLst>
                <a:gd name="T0" fmla="*/ 0 w 234"/>
                <a:gd name="T1" fmla="*/ 0 h 305"/>
                <a:gd name="T2" fmla="*/ 0 w 234"/>
                <a:gd name="T3" fmla="*/ 0 h 305"/>
                <a:gd name="T4" fmla="*/ 0 w 234"/>
                <a:gd name="T5" fmla="*/ 0 h 305"/>
                <a:gd name="T6" fmla="*/ 0 w 234"/>
                <a:gd name="T7" fmla="*/ 0 h 305"/>
                <a:gd name="T8" fmla="*/ 0 60000 65536"/>
                <a:gd name="T9" fmla="*/ 0 60000 65536"/>
                <a:gd name="T10" fmla="*/ 0 60000 65536"/>
                <a:gd name="T11" fmla="*/ 0 60000 65536"/>
                <a:gd name="T12" fmla="*/ 0 w 234"/>
                <a:gd name="T13" fmla="*/ 0 h 305"/>
                <a:gd name="T14" fmla="*/ 234 w 234"/>
                <a:gd name="T15" fmla="*/ 305 h 305"/>
              </a:gdLst>
              <a:ahLst/>
              <a:cxnLst>
                <a:cxn ang="T8">
                  <a:pos x="T0" y="T1"/>
                </a:cxn>
                <a:cxn ang="T9">
                  <a:pos x="T2" y="T3"/>
                </a:cxn>
                <a:cxn ang="T10">
                  <a:pos x="T4" y="T5"/>
                </a:cxn>
                <a:cxn ang="T11">
                  <a:pos x="T6" y="T7"/>
                </a:cxn>
              </a:cxnLst>
              <a:rect l="T12" t="T13" r="T14" b="T15"/>
              <a:pathLst>
                <a:path w="234" h="305">
                  <a:moveTo>
                    <a:pt x="51" y="0"/>
                  </a:moveTo>
                  <a:lnTo>
                    <a:pt x="234" y="305"/>
                  </a:lnTo>
                  <a:lnTo>
                    <a:pt x="0" y="277"/>
                  </a:lnTo>
                  <a:lnTo>
                    <a:pt x="5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56" name="Freeform 469"/>
            <p:cNvSpPr>
              <a:spLocks/>
            </p:cNvSpPr>
            <p:nvPr/>
          </p:nvSpPr>
          <p:spPr bwMode="auto">
            <a:xfrm>
              <a:off x="1615" y="2808"/>
              <a:ext cx="26" cy="28"/>
            </a:xfrm>
            <a:custGeom>
              <a:avLst/>
              <a:gdLst>
                <a:gd name="T0" fmla="*/ 0 w 280"/>
                <a:gd name="T1" fmla="*/ 0 h 305"/>
                <a:gd name="T2" fmla="*/ 0 w 280"/>
                <a:gd name="T3" fmla="*/ 0 h 305"/>
                <a:gd name="T4" fmla="*/ 0 w 280"/>
                <a:gd name="T5" fmla="*/ 0 h 305"/>
                <a:gd name="T6" fmla="*/ 0 w 280"/>
                <a:gd name="T7" fmla="*/ 0 h 305"/>
                <a:gd name="T8" fmla="*/ 0 w 280"/>
                <a:gd name="T9" fmla="*/ 0 h 305"/>
                <a:gd name="T10" fmla="*/ 0 60000 65536"/>
                <a:gd name="T11" fmla="*/ 0 60000 65536"/>
                <a:gd name="T12" fmla="*/ 0 60000 65536"/>
                <a:gd name="T13" fmla="*/ 0 60000 65536"/>
                <a:gd name="T14" fmla="*/ 0 60000 65536"/>
                <a:gd name="T15" fmla="*/ 0 w 280"/>
                <a:gd name="T16" fmla="*/ 0 h 305"/>
                <a:gd name="T17" fmla="*/ 280 w 280"/>
                <a:gd name="T18" fmla="*/ 305 h 305"/>
              </a:gdLst>
              <a:ahLst/>
              <a:cxnLst>
                <a:cxn ang="T10">
                  <a:pos x="T0" y="T1"/>
                </a:cxn>
                <a:cxn ang="T11">
                  <a:pos x="T2" y="T3"/>
                </a:cxn>
                <a:cxn ang="T12">
                  <a:pos x="T4" y="T5"/>
                </a:cxn>
                <a:cxn ang="T13">
                  <a:pos x="T6" y="T7"/>
                </a:cxn>
                <a:cxn ang="T14">
                  <a:pos x="T8" y="T9"/>
                </a:cxn>
              </a:cxnLst>
              <a:rect l="T15" t="T16" r="T17" b="T18"/>
              <a:pathLst>
                <a:path w="280" h="305">
                  <a:moveTo>
                    <a:pt x="280" y="56"/>
                  </a:moveTo>
                  <a:lnTo>
                    <a:pt x="51" y="0"/>
                  </a:lnTo>
                  <a:lnTo>
                    <a:pt x="0" y="277"/>
                  </a:lnTo>
                  <a:lnTo>
                    <a:pt x="234" y="305"/>
                  </a:lnTo>
                  <a:lnTo>
                    <a:pt x="280" y="56"/>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57" name="Freeform 470"/>
            <p:cNvSpPr>
              <a:spLocks/>
            </p:cNvSpPr>
            <p:nvPr/>
          </p:nvSpPr>
          <p:spPr bwMode="auto">
            <a:xfrm>
              <a:off x="1615" y="2833"/>
              <a:ext cx="21" cy="25"/>
            </a:xfrm>
            <a:custGeom>
              <a:avLst/>
              <a:gdLst>
                <a:gd name="T0" fmla="*/ 0 w 234"/>
                <a:gd name="T1" fmla="*/ 0 h 276"/>
                <a:gd name="T2" fmla="*/ 0 w 234"/>
                <a:gd name="T3" fmla="*/ 0 h 276"/>
                <a:gd name="T4" fmla="*/ 0 w 234"/>
                <a:gd name="T5" fmla="*/ 0 h 276"/>
                <a:gd name="T6" fmla="*/ 0 w 234"/>
                <a:gd name="T7" fmla="*/ 0 h 276"/>
                <a:gd name="T8" fmla="*/ 0 60000 65536"/>
                <a:gd name="T9" fmla="*/ 0 60000 65536"/>
                <a:gd name="T10" fmla="*/ 0 60000 65536"/>
                <a:gd name="T11" fmla="*/ 0 60000 65536"/>
                <a:gd name="T12" fmla="*/ 0 w 234"/>
                <a:gd name="T13" fmla="*/ 0 h 276"/>
                <a:gd name="T14" fmla="*/ 234 w 234"/>
                <a:gd name="T15" fmla="*/ 276 h 276"/>
              </a:gdLst>
              <a:ahLst/>
              <a:cxnLst>
                <a:cxn ang="T8">
                  <a:pos x="T0" y="T1"/>
                </a:cxn>
                <a:cxn ang="T9">
                  <a:pos x="T2" y="T3"/>
                </a:cxn>
                <a:cxn ang="T10">
                  <a:pos x="T4" y="T5"/>
                </a:cxn>
                <a:cxn ang="T11">
                  <a:pos x="T6" y="T7"/>
                </a:cxn>
              </a:cxnLst>
              <a:rect l="T12" t="T13" r="T14" b="T15"/>
              <a:pathLst>
                <a:path w="234" h="276">
                  <a:moveTo>
                    <a:pt x="234" y="28"/>
                  </a:moveTo>
                  <a:lnTo>
                    <a:pt x="0" y="0"/>
                  </a:lnTo>
                  <a:lnTo>
                    <a:pt x="220" y="276"/>
                  </a:lnTo>
                  <a:lnTo>
                    <a:pt x="234" y="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58" name="Freeform 471"/>
            <p:cNvSpPr>
              <a:spLocks/>
            </p:cNvSpPr>
            <p:nvPr/>
          </p:nvSpPr>
          <p:spPr bwMode="auto">
            <a:xfrm>
              <a:off x="1614" y="2833"/>
              <a:ext cx="21" cy="25"/>
            </a:xfrm>
            <a:custGeom>
              <a:avLst/>
              <a:gdLst>
                <a:gd name="T0" fmla="*/ 0 w 236"/>
                <a:gd name="T1" fmla="*/ 0 h 276"/>
                <a:gd name="T2" fmla="*/ 0 w 236"/>
                <a:gd name="T3" fmla="*/ 0 h 276"/>
                <a:gd name="T4" fmla="*/ 0 w 236"/>
                <a:gd name="T5" fmla="*/ 0 h 276"/>
                <a:gd name="T6" fmla="*/ 0 w 236"/>
                <a:gd name="T7" fmla="*/ 0 h 276"/>
                <a:gd name="T8" fmla="*/ 0 60000 65536"/>
                <a:gd name="T9" fmla="*/ 0 60000 65536"/>
                <a:gd name="T10" fmla="*/ 0 60000 65536"/>
                <a:gd name="T11" fmla="*/ 0 60000 65536"/>
                <a:gd name="T12" fmla="*/ 0 w 236"/>
                <a:gd name="T13" fmla="*/ 0 h 276"/>
                <a:gd name="T14" fmla="*/ 236 w 236"/>
                <a:gd name="T15" fmla="*/ 276 h 276"/>
              </a:gdLst>
              <a:ahLst/>
              <a:cxnLst>
                <a:cxn ang="T8">
                  <a:pos x="T0" y="T1"/>
                </a:cxn>
                <a:cxn ang="T9">
                  <a:pos x="T2" y="T3"/>
                </a:cxn>
                <a:cxn ang="T10">
                  <a:pos x="T4" y="T5"/>
                </a:cxn>
                <a:cxn ang="T11">
                  <a:pos x="T6" y="T7"/>
                </a:cxn>
              </a:cxnLst>
              <a:rect l="T12" t="T13" r="T14" b="T15"/>
              <a:pathLst>
                <a:path w="236" h="276">
                  <a:moveTo>
                    <a:pt x="16" y="0"/>
                  </a:moveTo>
                  <a:lnTo>
                    <a:pt x="236" y="276"/>
                  </a:lnTo>
                  <a:lnTo>
                    <a:pt x="0" y="276"/>
                  </a:lnTo>
                  <a:lnTo>
                    <a:pt x="1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59" name="Freeform 472"/>
            <p:cNvSpPr>
              <a:spLocks/>
            </p:cNvSpPr>
            <p:nvPr/>
          </p:nvSpPr>
          <p:spPr bwMode="auto">
            <a:xfrm>
              <a:off x="1614" y="2833"/>
              <a:ext cx="22" cy="25"/>
            </a:xfrm>
            <a:custGeom>
              <a:avLst/>
              <a:gdLst>
                <a:gd name="T0" fmla="*/ 0 w 250"/>
                <a:gd name="T1" fmla="*/ 0 h 276"/>
                <a:gd name="T2" fmla="*/ 0 w 250"/>
                <a:gd name="T3" fmla="*/ 0 h 276"/>
                <a:gd name="T4" fmla="*/ 0 w 250"/>
                <a:gd name="T5" fmla="*/ 0 h 276"/>
                <a:gd name="T6" fmla="*/ 0 w 250"/>
                <a:gd name="T7" fmla="*/ 0 h 276"/>
                <a:gd name="T8" fmla="*/ 0 w 250"/>
                <a:gd name="T9" fmla="*/ 0 h 276"/>
                <a:gd name="T10" fmla="*/ 0 60000 65536"/>
                <a:gd name="T11" fmla="*/ 0 60000 65536"/>
                <a:gd name="T12" fmla="*/ 0 60000 65536"/>
                <a:gd name="T13" fmla="*/ 0 60000 65536"/>
                <a:gd name="T14" fmla="*/ 0 60000 65536"/>
                <a:gd name="T15" fmla="*/ 0 w 250"/>
                <a:gd name="T16" fmla="*/ 0 h 276"/>
                <a:gd name="T17" fmla="*/ 250 w 250"/>
                <a:gd name="T18" fmla="*/ 276 h 276"/>
              </a:gdLst>
              <a:ahLst/>
              <a:cxnLst>
                <a:cxn ang="T10">
                  <a:pos x="T0" y="T1"/>
                </a:cxn>
                <a:cxn ang="T11">
                  <a:pos x="T2" y="T3"/>
                </a:cxn>
                <a:cxn ang="T12">
                  <a:pos x="T4" y="T5"/>
                </a:cxn>
                <a:cxn ang="T13">
                  <a:pos x="T6" y="T7"/>
                </a:cxn>
                <a:cxn ang="T14">
                  <a:pos x="T8" y="T9"/>
                </a:cxn>
              </a:cxnLst>
              <a:rect l="T15" t="T16" r="T17" b="T18"/>
              <a:pathLst>
                <a:path w="250" h="276">
                  <a:moveTo>
                    <a:pt x="250" y="28"/>
                  </a:moveTo>
                  <a:lnTo>
                    <a:pt x="16" y="0"/>
                  </a:lnTo>
                  <a:lnTo>
                    <a:pt x="0" y="276"/>
                  </a:lnTo>
                  <a:lnTo>
                    <a:pt x="236" y="276"/>
                  </a:lnTo>
                  <a:lnTo>
                    <a:pt x="250" y="28"/>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60" name="Freeform 473"/>
            <p:cNvSpPr>
              <a:spLocks/>
            </p:cNvSpPr>
            <p:nvPr/>
          </p:nvSpPr>
          <p:spPr bwMode="auto">
            <a:xfrm>
              <a:off x="1614" y="2858"/>
              <a:ext cx="22" cy="23"/>
            </a:xfrm>
            <a:custGeom>
              <a:avLst/>
              <a:gdLst>
                <a:gd name="T0" fmla="*/ 0 w 250"/>
                <a:gd name="T1" fmla="*/ 0 h 248"/>
                <a:gd name="T2" fmla="*/ 0 w 250"/>
                <a:gd name="T3" fmla="*/ 0 h 248"/>
                <a:gd name="T4" fmla="*/ 0 w 250"/>
                <a:gd name="T5" fmla="*/ 0 h 248"/>
                <a:gd name="T6" fmla="*/ 0 w 250"/>
                <a:gd name="T7" fmla="*/ 0 h 248"/>
                <a:gd name="T8" fmla="*/ 0 60000 65536"/>
                <a:gd name="T9" fmla="*/ 0 60000 65536"/>
                <a:gd name="T10" fmla="*/ 0 60000 65536"/>
                <a:gd name="T11" fmla="*/ 0 60000 65536"/>
                <a:gd name="T12" fmla="*/ 0 w 250"/>
                <a:gd name="T13" fmla="*/ 0 h 248"/>
                <a:gd name="T14" fmla="*/ 250 w 250"/>
                <a:gd name="T15" fmla="*/ 248 h 248"/>
              </a:gdLst>
              <a:ahLst/>
              <a:cxnLst>
                <a:cxn ang="T8">
                  <a:pos x="T0" y="T1"/>
                </a:cxn>
                <a:cxn ang="T9">
                  <a:pos x="T2" y="T3"/>
                </a:cxn>
                <a:cxn ang="T10">
                  <a:pos x="T4" y="T5"/>
                </a:cxn>
                <a:cxn ang="T11">
                  <a:pos x="T6" y="T7"/>
                </a:cxn>
              </a:cxnLst>
              <a:rect l="T12" t="T13" r="T14" b="T15"/>
              <a:pathLst>
                <a:path w="250" h="248">
                  <a:moveTo>
                    <a:pt x="236" y="0"/>
                  </a:moveTo>
                  <a:lnTo>
                    <a:pt x="0" y="0"/>
                  </a:lnTo>
                  <a:lnTo>
                    <a:pt x="250" y="248"/>
                  </a:lnTo>
                  <a:lnTo>
                    <a:pt x="23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61" name="Freeform 474"/>
            <p:cNvSpPr>
              <a:spLocks/>
            </p:cNvSpPr>
            <p:nvPr/>
          </p:nvSpPr>
          <p:spPr bwMode="auto">
            <a:xfrm>
              <a:off x="1614" y="2858"/>
              <a:ext cx="22" cy="25"/>
            </a:xfrm>
            <a:custGeom>
              <a:avLst/>
              <a:gdLst>
                <a:gd name="T0" fmla="*/ 0 w 250"/>
                <a:gd name="T1" fmla="*/ 0 h 276"/>
                <a:gd name="T2" fmla="*/ 0 w 250"/>
                <a:gd name="T3" fmla="*/ 0 h 276"/>
                <a:gd name="T4" fmla="*/ 0 w 250"/>
                <a:gd name="T5" fmla="*/ 0 h 276"/>
                <a:gd name="T6" fmla="*/ 0 w 250"/>
                <a:gd name="T7" fmla="*/ 0 h 276"/>
                <a:gd name="T8" fmla="*/ 0 60000 65536"/>
                <a:gd name="T9" fmla="*/ 0 60000 65536"/>
                <a:gd name="T10" fmla="*/ 0 60000 65536"/>
                <a:gd name="T11" fmla="*/ 0 60000 65536"/>
                <a:gd name="T12" fmla="*/ 0 w 250"/>
                <a:gd name="T13" fmla="*/ 0 h 276"/>
                <a:gd name="T14" fmla="*/ 250 w 250"/>
                <a:gd name="T15" fmla="*/ 276 h 276"/>
              </a:gdLst>
              <a:ahLst/>
              <a:cxnLst>
                <a:cxn ang="T8">
                  <a:pos x="T0" y="T1"/>
                </a:cxn>
                <a:cxn ang="T9">
                  <a:pos x="T2" y="T3"/>
                </a:cxn>
                <a:cxn ang="T10">
                  <a:pos x="T4" y="T5"/>
                </a:cxn>
                <a:cxn ang="T11">
                  <a:pos x="T6" y="T7"/>
                </a:cxn>
              </a:cxnLst>
              <a:rect l="T12" t="T13" r="T14" b="T15"/>
              <a:pathLst>
                <a:path w="250" h="276">
                  <a:moveTo>
                    <a:pt x="0" y="0"/>
                  </a:moveTo>
                  <a:lnTo>
                    <a:pt x="250" y="248"/>
                  </a:lnTo>
                  <a:lnTo>
                    <a:pt x="16" y="276"/>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62" name="Freeform 475"/>
            <p:cNvSpPr>
              <a:spLocks/>
            </p:cNvSpPr>
            <p:nvPr/>
          </p:nvSpPr>
          <p:spPr bwMode="auto">
            <a:xfrm>
              <a:off x="1614" y="2858"/>
              <a:ext cx="22" cy="25"/>
            </a:xfrm>
            <a:custGeom>
              <a:avLst/>
              <a:gdLst>
                <a:gd name="T0" fmla="*/ 0 w 250"/>
                <a:gd name="T1" fmla="*/ 0 h 276"/>
                <a:gd name="T2" fmla="*/ 0 w 250"/>
                <a:gd name="T3" fmla="*/ 0 h 276"/>
                <a:gd name="T4" fmla="*/ 0 w 250"/>
                <a:gd name="T5" fmla="*/ 0 h 276"/>
                <a:gd name="T6" fmla="*/ 0 w 250"/>
                <a:gd name="T7" fmla="*/ 0 h 276"/>
                <a:gd name="T8" fmla="*/ 0 w 250"/>
                <a:gd name="T9" fmla="*/ 0 h 276"/>
                <a:gd name="T10" fmla="*/ 0 60000 65536"/>
                <a:gd name="T11" fmla="*/ 0 60000 65536"/>
                <a:gd name="T12" fmla="*/ 0 60000 65536"/>
                <a:gd name="T13" fmla="*/ 0 60000 65536"/>
                <a:gd name="T14" fmla="*/ 0 60000 65536"/>
                <a:gd name="T15" fmla="*/ 0 w 250"/>
                <a:gd name="T16" fmla="*/ 0 h 276"/>
                <a:gd name="T17" fmla="*/ 250 w 250"/>
                <a:gd name="T18" fmla="*/ 276 h 276"/>
              </a:gdLst>
              <a:ahLst/>
              <a:cxnLst>
                <a:cxn ang="T10">
                  <a:pos x="T0" y="T1"/>
                </a:cxn>
                <a:cxn ang="T11">
                  <a:pos x="T2" y="T3"/>
                </a:cxn>
                <a:cxn ang="T12">
                  <a:pos x="T4" y="T5"/>
                </a:cxn>
                <a:cxn ang="T13">
                  <a:pos x="T6" y="T7"/>
                </a:cxn>
                <a:cxn ang="T14">
                  <a:pos x="T8" y="T9"/>
                </a:cxn>
              </a:cxnLst>
              <a:rect l="T15" t="T16" r="T17" b="T18"/>
              <a:pathLst>
                <a:path w="250" h="276">
                  <a:moveTo>
                    <a:pt x="236" y="0"/>
                  </a:moveTo>
                  <a:lnTo>
                    <a:pt x="0" y="0"/>
                  </a:lnTo>
                  <a:lnTo>
                    <a:pt x="16" y="276"/>
                  </a:lnTo>
                  <a:lnTo>
                    <a:pt x="250" y="248"/>
                  </a:lnTo>
                  <a:lnTo>
                    <a:pt x="236"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63" name="Freeform 476"/>
            <p:cNvSpPr>
              <a:spLocks/>
            </p:cNvSpPr>
            <p:nvPr/>
          </p:nvSpPr>
          <p:spPr bwMode="auto">
            <a:xfrm>
              <a:off x="1615" y="2881"/>
              <a:ext cx="26" cy="22"/>
            </a:xfrm>
            <a:custGeom>
              <a:avLst/>
              <a:gdLst>
                <a:gd name="T0" fmla="*/ 0 w 280"/>
                <a:gd name="T1" fmla="*/ 0 h 248"/>
                <a:gd name="T2" fmla="*/ 0 w 280"/>
                <a:gd name="T3" fmla="*/ 0 h 248"/>
                <a:gd name="T4" fmla="*/ 0 w 280"/>
                <a:gd name="T5" fmla="*/ 0 h 248"/>
                <a:gd name="T6" fmla="*/ 0 w 280"/>
                <a:gd name="T7" fmla="*/ 0 h 248"/>
                <a:gd name="T8" fmla="*/ 0 60000 65536"/>
                <a:gd name="T9" fmla="*/ 0 60000 65536"/>
                <a:gd name="T10" fmla="*/ 0 60000 65536"/>
                <a:gd name="T11" fmla="*/ 0 60000 65536"/>
                <a:gd name="T12" fmla="*/ 0 w 280"/>
                <a:gd name="T13" fmla="*/ 0 h 248"/>
                <a:gd name="T14" fmla="*/ 280 w 280"/>
                <a:gd name="T15" fmla="*/ 248 h 248"/>
              </a:gdLst>
              <a:ahLst/>
              <a:cxnLst>
                <a:cxn ang="T8">
                  <a:pos x="T0" y="T1"/>
                </a:cxn>
                <a:cxn ang="T9">
                  <a:pos x="T2" y="T3"/>
                </a:cxn>
                <a:cxn ang="T10">
                  <a:pos x="T4" y="T5"/>
                </a:cxn>
                <a:cxn ang="T11">
                  <a:pos x="T6" y="T7"/>
                </a:cxn>
              </a:cxnLst>
              <a:rect l="T12" t="T13" r="T14" b="T15"/>
              <a:pathLst>
                <a:path w="280" h="248">
                  <a:moveTo>
                    <a:pt x="234" y="0"/>
                  </a:moveTo>
                  <a:lnTo>
                    <a:pt x="0" y="28"/>
                  </a:lnTo>
                  <a:lnTo>
                    <a:pt x="280" y="248"/>
                  </a:lnTo>
                  <a:lnTo>
                    <a:pt x="23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64" name="Freeform 477"/>
            <p:cNvSpPr>
              <a:spLocks/>
            </p:cNvSpPr>
            <p:nvPr/>
          </p:nvSpPr>
          <p:spPr bwMode="auto">
            <a:xfrm>
              <a:off x="1615" y="2883"/>
              <a:ext cx="26" cy="26"/>
            </a:xfrm>
            <a:custGeom>
              <a:avLst/>
              <a:gdLst>
                <a:gd name="T0" fmla="*/ 0 w 280"/>
                <a:gd name="T1" fmla="*/ 0 h 276"/>
                <a:gd name="T2" fmla="*/ 0 w 280"/>
                <a:gd name="T3" fmla="*/ 0 h 276"/>
                <a:gd name="T4" fmla="*/ 0 w 280"/>
                <a:gd name="T5" fmla="*/ 0 h 276"/>
                <a:gd name="T6" fmla="*/ 0 w 280"/>
                <a:gd name="T7" fmla="*/ 0 h 276"/>
                <a:gd name="T8" fmla="*/ 0 60000 65536"/>
                <a:gd name="T9" fmla="*/ 0 60000 65536"/>
                <a:gd name="T10" fmla="*/ 0 60000 65536"/>
                <a:gd name="T11" fmla="*/ 0 60000 65536"/>
                <a:gd name="T12" fmla="*/ 0 w 280"/>
                <a:gd name="T13" fmla="*/ 0 h 276"/>
                <a:gd name="T14" fmla="*/ 280 w 280"/>
                <a:gd name="T15" fmla="*/ 276 h 276"/>
              </a:gdLst>
              <a:ahLst/>
              <a:cxnLst>
                <a:cxn ang="T8">
                  <a:pos x="T0" y="T1"/>
                </a:cxn>
                <a:cxn ang="T9">
                  <a:pos x="T2" y="T3"/>
                </a:cxn>
                <a:cxn ang="T10">
                  <a:pos x="T4" y="T5"/>
                </a:cxn>
                <a:cxn ang="T11">
                  <a:pos x="T6" y="T7"/>
                </a:cxn>
              </a:cxnLst>
              <a:rect l="T12" t="T13" r="T14" b="T15"/>
              <a:pathLst>
                <a:path w="280" h="276">
                  <a:moveTo>
                    <a:pt x="0" y="0"/>
                  </a:moveTo>
                  <a:lnTo>
                    <a:pt x="280" y="220"/>
                  </a:lnTo>
                  <a:lnTo>
                    <a:pt x="51" y="276"/>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65" name="Freeform 478"/>
            <p:cNvSpPr>
              <a:spLocks/>
            </p:cNvSpPr>
            <p:nvPr/>
          </p:nvSpPr>
          <p:spPr bwMode="auto">
            <a:xfrm>
              <a:off x="1615" y="2881"/>
              <a:ext cx="26" cy="28"/>
            </a:xfrm>
            <a:custGeom>
              <a:avLst/>
              <a:gdLst>
                <a:gd name="T0" fmla="*/ 0 w 280"/>
                <a:gd name="T1" fmla="*/ 0 h 304"/>
                <a:gd name="T2" fmla="*/ 0 w 280"/>
                <a:gd name="T3" fmla="*/ 0 h 304"/>
                <a:gd name="T4" fmla="*/ 0 w 280"/>
                <a:gd name="T5" fmla="*/ 0 h 304"/>
                <a:gd name="T6" fmla="*/ 0 w 280"/>
                <a:gd name="T7" fmla="*/ 0 h 304"/>
                <a:gd name="T8" fmla="*/ 0 w 280"/>
                <a:gd name="T9" fmla="*/ 0 h 304"/>
                <a:gd name="T10" fmla="*/ 0 60000 65536"/>
                <a:gd name="T11" fmla="*/ 0 60000 65536"/>
                <a:gd name="T12" fmla="*/ 0 60000 65536"/>
                <a:gd name="T13" fmla="*/ 0 60000 65536"/>
                <a:gd name="T14" fmla="*/ 0 60000 65536"/>
                <a:gd name="T15" fmla="*/ 0 w 280"/>
                <a:gd name="T16" fmla="*/ 0 h 304"/>
                <a:gd name="T17" fmla="*/ 280 w 280"/>
                <a:gd name="T18" fmla="*/ 304 h 304"/>
              </a:gdLst>
              <a:ahLst/>
              <a:cxnLst>
                <a:cxn ang="T10">
                  <a:pos x="T0" y="T1"/>
                </a:cxn>
                <a:cxn ang="T11">
                  <a:pos x="T2" y="T3"/>
                </a:cxn>
                <a:cxn ang="T12">
                  <a:pos x="T4" y="T5"/>
                </a:cxn>
                <a:cxn ang="T13">
                  <a:pos x="T6" y="T7"/>
                </a:cxn>
                <a:cxn ang="T14">
                  <a:pos x="T8" y="T9"/>
                </a:cxn>
              </a:cxnLst>
              <a:rect l="T15" t="T16" r="T17" b="T18"/>
              <a:pathLst>
                <a:path w="280" h="304">
                  <a:moveTo>
                    <a:pt x="234" y="0"/>
                  </a:moveTo>
                  <a:lnTo>
                    <a:pt x="0" y="28"/>
                  </a:lnTo>
                  <a:lnTo>
                    <a:pt x="51" y="304"/>
                  </a:lnTo>
                  <a:lnTo>
                    <a:pt x="280" y="248"/>
                  </a:lnTo>
                  <a:lnTo>
                    <a:pt x="234"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66" name="Freeform 479"/>
            <p:cNvSpPr>
              <a:spLocks/>
            </p:cNvSpPr>
            <p:nvPr/>
          </p:nvSpPr>
          <p:spPr bwMode="auto">
            <a:xfrm>
              <a:off x="1620" y="2903"/>
              <a:ext cx="28" cy="23"/>
            </a:xfrm>
            <a:custGeom>
              <a:avLst/>
              <a:gdLst>
                <a:gd name="T0" fmla="*/ 0 w 306"/>
                <a:gd name="T1" fmla="*/ 0 h 250"/>
                <a:gd name="T2" fmla="*/ 0 w 306"/>
                <a:gd name="T3" fmla="*/ 0 h 250"/>
                <a:gd name="T4" fmla="*/ 0 w 306"/>
                <a:gd name="T5" fmla="*/ 0 h 250"/>
                <a:gd name="T6" fmla="*/ 0 w 306"/>
                <a:gd name="T7" fmla="*/ 0 h 250"/>
                <a:gd name="T8" fmla="*/ 0 60000 65536"/>
                <a:gd name="T9" fmla="*/ 0 60000 65536"/>
                <a:gd name="T10" fmla="*/ 0 60000 65536"/>
                <a:gd name="T11" fmla="*/ 0 60000 65536"/>
                <a:gd name="T12" fmla="*/ 0 w 306"/>
                <a:gd name="T13" fmla="*/ 0 h 250"/>
                <a:gd name="T14" fmla="*/ 306 w 306"/>
                <a:gd name="T15" fmla="*/ 250 h 250"/>
              </a:gdLst>
              <a:ahLst/>
              <a:cxnLst>
                <a:cxn ang="T8">
                  <a:pos x="T0" y="T1"/>
                </a:cxn>
                <a:cxn ang="T9">
                  <a:pos x="T2" y="T3"/>
                </a:cxn>
                <a:cxn ang="T10">
                  <a:pos x="T4" y="T5"/>
                </a:cxn>
                <a:cxn ang="T11">
                  <a:pos x="T6" y="T7"/>
                </a:cxn>
              </a:cxnLst>
              <a:rect l="T12" t="T13" r="T14" b="T15"/>
              <a:pathLst>
                <a:path w="306" h="250">
                  <a:moveTo>
                    <a:pt x="229" y="0"/>
                  </a:moveTo>
                  <a:lnTo>
                    <a:pt x="0" y="56"/>
                  </a:lnTo>
                  <a:lnTo>
                    <a:pt x="306" y="250"/>
                  </a:lnTo>
                  <a:lnTo>
                    <a:pt x="22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67" name="Freeform 480"/>
            <p:cNvSpPr>
              <a:spLocks/>
            </p:cNvSpPr>
            <p:nvPr/>
          </p:nvSpPr>
          <p:spPr bwMode="auto">
            <a:xfrm>
              <a:off x="1620" y="2909"/>
              <a:ext cx="28" cy="25"/>
            </a:xfrm>
            <a:custGeom>
              <a:avLst/>
              <a:gdLst>
                <a:gd name="T0" fmla="*/ 0 w 306"/>
                <a:gd name="T1" fmla="*/ 0 h 275"/>
                <a:gd name="T2" fmla="*/ 0 w 306"/>
                <a:gd name="T3" fmla="*/ 0 h 275"/>
                <a:gd name="T4" fmla="*/ 0 w 306"/>
                <a:gd name="T5" fmla="*/ 0 h 275"/>
                <a:gd name="T6" fmla="*/ 0 w 306"/>
                <a:gd name="T7" fmla="*/ 0 h 275"/>
                <a:gd name="T8" fmla="*/ 0 60000 65536"/>
                <a:gd name="T9" fmla="*/ 0 60000 65536"/>
                <a:gd name="T10" fmla="*/ 0 60000 65536"/>
                <a:gd name="T11" fmla="*/ 0 60000 65536"/>
                <a:gd name="T12" fmla="*/ 0 w 306"/>
                <a:gd name="T13" fmla="*/ 0 h 275"/>
                <a:gd name="T14" fmla="*/ 306 w 306"/>
                <a:gd name="T15" fmla="*/ 275 h 275"/>
              </a:gdLst>
              <a:ahLst/>
              <a:cxnLst>
                <a:cxn ang="T8">
                  <a:pos x="T0" y="T1"/>
                </a:cxn>
                <a:cxn ang="T9">
                  <a:pos x="T2" y="T3"/>
                </a:cxn>
                <a:cxn ang="T10">
                  <a:pos x="T4" y="T5"/>
                </a:cxn>
                <a:cxn ang="T11">
                  <a:pos x="T6" y="T7"/>
                </a:cxn>
              </a:cxnLst>
              <a:rect l="T12" t="T13" r="T14" b="T15"/>
              <a:pathLst>
                <a:path w="306" h="275">
                  <a:moveTo>
                    <a:pt x="0" y="0"/>
                  </a:moveTo>
                  <a:lnTo>
                    <a:pt x="306" y="194"/>
                  </a:lnTo>
                  <a:lnTo>
                    <a:pt x="84" y="275"/>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68" name="Freeform 481"/>
            <p:cNvSpPr>
              <a:spLocks/>
            </p:cNvSpPr>
            <p:nvPr/>
          </p:nvSpPr>
          <p:spPr bwMode="auto">
            <a:xfrm>
              <a:off x="1620" y="2903"/>
              <a:ext cx="28" cy="31"/>
            </a:xfrm>
            <a:custGeom>
              <a:avLst/>
              <a:gdLst>
                <a:gd name="T0" fmla="*/ 0 w 306"/>
                <a:gd name="T1" fmla="*/ 0 h 331"/>
                <a:gd name="T2" fmla="*/ 0 w 306"/>
                <a:gd name="T3" fmla="*/ 0 h 331"/>
                <a:gd name="T4" fmla="*/ 0 w 306"/>
                <a:gd name="T5" fmla="*/ 0 h 331"/>
                <a:gd name="T6" fmla="*/ 0 w 306"/>
                <a:gd name="T7" fmla="*/ 0 h 331"/>
                <a:gd name="T8" fmla="*/ 0 w 306"/>
                <a:gd name="T9" fmla="*/ 0 h 331"/>
                <a:gd name="T10" fmla="*/ 0 60000 65536"/>
                <a:gd name="T11" fmla="*/ 0 60000 65536"/>
                <a:gd name="T12" fmla="*/ 0 60000 65536"/>
                <a:gd name="T13" fmla="*/ 0 60000 65536"/>
                <a:gd name="T14" fmla="*/ 0 60000 65536"/>
                <a:gd name="T15" fmla="*/ 0 w 306"/>
                <a:gd name="T16" fmla="*/ 0 h 331"/>
                <a:gd name="T17" fmla="*/ 306 w 306"/>
                <a:gd name="T18" fmla="*/ 331 h 331"/>
              </a:gdLst>
              <a:ahLst/>
              <a:cxnLst>
                <a:cxn ang="T10">
                  <a:pos x="T0" y="T1"/>
                </a:cxn>
                <a:cxn ang="T11">
                  <a:pos x="T2" y="T3"/>
                </a:cxn>
                <a:cxn ang="T12">
                  <a:pos x="T4" y="T5"/>
                </a:cxn>
                <a:cxn ang="T13">
                  <a:pos x="T6" y="T7"/>
                </a:cxn>
                <a:cxn ang="T14">
                  <a:pos x="T8" y="T9"/>
                </a:cxn>
              </a:cxnLst>
              <a:rect l="T15" t="T16" r="T17" b="T18"/>
              <a:pathLst>
                <a:path w="306" h="331">
                  <a:moveTo>
                    <a:pt x="229" y="0"/>
                  </a:moveTo>
                  <a:lnTo>
                    <a:pt x="0" y="56"/>
                  </a:lnTo>
                  <a:lnTo>
                    <a:pt x="84" y="331"/>
                  </a:lnTo>
                  <a:lnTo>
                    <a:pt x="306" y="250"/>
                  </a:lnTo>
                  <a:lnTo>
                    <a:pt x="229"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69" name="Freeform 482"/>
            <p:cNvSpPr>
              <a:spLocks/>
            </p:cNvSpPr>
            <p:nvPr/>
          </p:nvSpPr>
          <p:spPr bwMode="auto">
            <a:xfrm>
              <a:off x="1627" y="2926"/>
              <a:ext cx="30" cy="23"/>
            </a:xfrm>
            <a:custGeom>
              <a:avLst/>
              <a:gdLst>
                <a:gd name="T0" fmla="*/ 0 w 330"/>
                <a:gd name="T1" fmla="*/ 0 h 254"/>
                <a:gd name="T2" fmla="*/ 0 w 330"/>
                <a:gd name="T3" fmla="*/ 0 h 254"/>
                <a:gd name="T4" fmla="*/ 0 w 330"/>
                <a:gd name="T5" fmla="*/ 0 h 254"/>
                <a:gd name="T6" fmla="*/ 0 w 330"/>
                <a:gd name="T7" fmla="*/ 0 h 254"/>
                <a:gd name="T8" fmla="*/ 0 60000 65536"/>
                <a:gd name="T9" fmla="*/ 0 60000 65536"/>
                <a:gd name="T10" fmla="*/ 0 60000 65536"/>
                <a:gd name="T11" fmla="*/ 0 60000 65536"/>
                <a:gd name="T12" fmla="*/ 0 w 330"/>
                <a:gd name="T13" fmla="*/ 0 h 254"/>
                <a:gd name="T14" fmla="*/ 330 w 330"/>
                <a:gd name="T15" fmla="*/ 254 h 254"/>
              </a:gdLst>
              <a:ahLst/>
              <a:cxnLst>
                <a:cxn ang="T8">
                  <a:pos x="T0" y="T1"/>
                </a:cxn>
                <a:cxn ang="T9">
                  <a:pos x="T2" y="T3"/>
                </a:cxn>
                <a:cxn ang="T10">
                  <a:pos x="T4" y="T5"/>
                </a:cxn>
                <a:cxn ang="T11">
                  <a:pos x="T6" y="T7"/>
                </a:cxn>
              </a:cxnLst>
              <a:rect l="T12" t="T13" r="T14" b="T15"/>
              <a:pathLst>
                <a:path w="330" h="254">
                  <a:moveTo>
                    <a:pt x="222" y="0"/>
                  </a:moveTo>
                  <a:lnTo>
                    <a:pt x="0" y="81"/>
                  </a:lnTo>
                  <a:lnTo>
                    <a:pt x="330" y="254"/>
                  </a:lnTo>
                  <a:lnTo>
                    <a:pt x="222"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70" name="Freeform 483"/>
            <p:cNvSpPr>
              <a:spLocks/>
            </p:cNvSpPr>
            <p:nvPr/>
          </p:nvSpPr>
          <p:spPr bwMode="auto">
            <a:xfrm>
              <a:off x="1627" y="2934"/>
              <a:ext cx="30" cy="24"/>
            </a:xfrm>
            <a:custGeom>
              <a:avLst/>
              <a:gdLst>
                <a:gd name="T0" fmla="*/ 0 w 330"/>
                <a:gd name="T1" fmla="*/ 0 h 270"/>
                <a:gd name="T2" fmla="*/ 0 w 330"/>
                <a:gd name="T3" fmla="*/ 0 h 270"/>
                <a:gd name="T4" fmla="*/ 0 w 330"/>
                <a:gd name="T5" fmla="*/ 0 h 270"/>
                <a:gd name="T6" fmla="*/ 0 w 330"/>
                <a:gd name="T7" fmla="*/ 0 h 270"/>
                <a:gd name="T8" fmla="*/ 0 60000 65536"/>
                <a:gd name="T9" fmla="*/ 0 60000 65536"/>
                <a:gd name="T10" fmla="*/ 0 60000 65536"/>
                <a:gd name="T11" fmla="*/ 0 60000 65536"/>
                <a:gd name="T12" fmla="*/ 0 w 330"/>
                <a:gd name="T13" fmla="*/ 0 h 270"/>
                <a:gd name="T14" fmla="*/ 330 w 330"/>
                <a:gd name="T15" fmla="*/ 270 h 270"/>
              </a:gdLst>
              <a:ahLst/>
              <a:cxnLst>
                <a:cxn ang="T8">
                  <a:pos x="T0" y="T1"/>
                </a:cxn>
                <a:cxn ang="T9">
                  <a:pos x="T2" y="T3"/>
                </a:cxn>
                <a:cxn ang="T10">
                  <a:pos x="T4" y="T5"/>
                </a:cxn>
                <a:cxn ang="T11">
                  <a:pos x="T6" y="T7"/>
                </a:cxn>
              </a:cxnLst>
              <a:rect l="T12" t="T13" r="T14" b="T15"/>
              <a:pathLst>
                <a:path w="330" h="270">
                  <a:moveTo>
                    <a:pt x="0" y="0"/>
                  </a:moveTo>
                  <a:lnTo>
                    <a:pt x="330" y="173"/>
                  </a:lnTo>
                  <a:lnTo>
                    <a:pt x="116" y="27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71" name="Freeform 484"/>
            <p:cNvSpPr>
              <a:spLocks/>
            </p:cNvSpPr>
            <p:nvPr/>
          </p:nvSpPr>
          <p:spPr bwMode="auto">
            <a:xfrm>
              <a:off x="1627" y="2926"/>
              <a:ext cx="30" cy="32"/>
            </a:xfrm>
            <a:custGeom>
              <a:avLst/>
              <a:gdLst>
                <a:gd name="T0" fmla="*/ 0 w 330"/>
                <a:gd name="T1" fmla="*/ 0 h 351"/>
                <a:gd name="T2" fmla="*/ 0 w 330"/>
                <a:gd name="T3" fmla="*/ 0 h 351"/>
                <a:gd name="T4" fmla="*/ 0 w 330"/>
                <a:gd name="T5" fmla="*/ 0 h 351"/>
                <a:gd name="T6" fmla="*/ 0 w 330"/>
                <a:gd name="T7" fmla="*/ 0 h 351"/>
                <a:gd name="T8" fmla="*/ 0 w 330"/>
                <a:gd name="T9" fmla="*/ 0 h 351"/>
                <a:gd name="T10" fmla="*/ 0 60000 65536"/>
                <a:gd name="T11" fmla="*/ 0 60000 65536"/>
                <a:gd name="T12" fmla="*/ 0 60000 65536"/>
                <a:gd name="T13" fmla="*/ 0 60000 65536"/>
                <a:gd name="T14" fmla="*/ 0 60000 65536"/>
                <a:gd name="T15" fmla="*/ 0 w 330"/>
                <a:gd name="T16" fmla="*/ 0 h 351"/>
                <a:gd name="T17" fmla="*/ 330 w 330"/>
                <a:gd name="T18" fmla="*/ 351 h 351"/>
              </a:gdLst>
              <a:ahLst/>
              <a:cxnLst>
                <a:cxn ang="T10">
                  <a:pos x="T0" y="T1"/>
                </a:cxn>
                <a:cxn ang="T11">
                  <a:pos x="T2" y="T3"/>
                </a:cxn>
                <a:cxn ang="T12">
                  <a:pos x="T4" y="T5"/>
                </a:cxn>
                <a:cxn ang="T13">
                  <a:pos x="T6" y="T7"/>
                </a:cxn>
                <a:cxn ang="T14">
                  <a:pos x="T8" y="T9"/>
                </a:cxn>
              </a:cxnLst>
              <a:rect l="T15" t="T16" r="T17" b="T18"/>
              <a:pathLst>
                <a:path w="330" h="351">
                  <a:moveTo>
                    <a:pt x="222" y="0"/>
                  </a:moveTo>
                  <a:lnTo>
                    <a:pt x="0" y="81"/>
                  </a:lnTo>
                  <a:lnTo>
                    <a:pt x="116" y="351"/>
                  </a:lnTo>
                  <a:lnTo>
                    <a:pt x="330" y="254"/>
                  </a:lnTo>
                  <a:lnTo>
                    <a:pt x="222"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72" name="Freeform 485"/>
            <p:cNvSpPr>
              <a:spLocks/>
            </p:cNvSpPr>
            <p:nvPr/>
          </p:nvSpPr>
          <p:spPr bwMode="auto">
            <a:xfrm>
              <a:off x="1638" y="2949"/>
              <a:ext cx="31" cy="24"/>
            </a:xfrm>
            <a:custGeom>
              <a:avLst/>
              <a:gdLst>
                <a:gd name="T0" fmla="*/ 0 w 341"/>
                <a:gd name="T1" fmla="*/ 0 h 260"/>
                <a:gd name="T2" fmla="*/ 0 w 341"/>
                <a:gd name="T3" fmla="*/ 0 h 260"/>
                <a:gd name="T4" fmla="*/ 0 w 341"/>
                <a:gd name="T5" fmla="*/ 0 h 260"/>
                <a:gd name="T6" fmla="*/ 0 w 341"/>
                <a:gd name="T7" fmla="*/ 0 h 260"/>
                <a:gd name="T8" fmla="*/ 0 60000 65536"/>
                <a:gd name="T9" fmla="*/ 0 60000 65536"/>
                <a:gd name="T10" fmla="*/ 0 60000 65536"/>
                <a:gd name="T11" fmla="*/ 0 60000 65536"/>
                <a:gd name="T12" fmla="*/ 0 w 341"/>
                <a:gd name="T13" fmla="*/ 0 h 260"/>
                <a:gd name="T14" fmla="*/ 341 w 341"/>
                <a:gd name="T15" fmla="*/ 260 h 260"/>
              </a:gdLst>
              <a:ahLst/>
              <a:cxnLst>
                <a:cxn ang="T8">
                  <a:pos x="T0" y="T1"/>
                </a:cxn>
                <a:cxn ang="T9">
                  <a:pos x="T2" y="T3"/>
                </a:cxn>
                <a:cxn ang="T10">
                  <a:pos x="T4" y="T5"/>
                </a:cxn>
                <a:cxn ang="T11">
                  <a:pos x="T6" y="T7"/>
                </a:cxn>
              </a:cxnLst>
              <a:rect l="T12" t="T13" r="T14" b="T15"/>
              <a:pathLst>
                <a:path w="341" h="260">
                  <a:moveTo>
                    <a:pt x="214" y="0"/>
                  </a:moveTo>
                  <a:lnTo>
                    <a:pt x="0" y="97"/>
                  </a:lnTo>
                  <a:lnTo>
                    <a:pt x="341" y="260"/>
                  </a:lnTo>
                  <a:lnTo>
                    <a:pt x="21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73" name="Freeform 486"/>
            <p:cNvSpPr>
              <a:spLocks/>
            </p:cNvSpPr>
            <p:nvPr/>
          </p:nvSpPr>
          <p:spPr bwMode="auto">
            <a:xfrm>
              <a:off x="1638" y="2958"/>
              <a:ext cx="31" cy="24"/>
            </a:xfrm>
            <a:custGeom>
              <a:avLst/>
              <a:gdLst>
                <a:gd name="T0" fmla="*/ 0 w 341"/>
                <a:gd name="T1" fmla="*/ 0 h 265"/>
                <a:gd name="T2" fmla="*/ 0 w 341"/>
                <a:gd name="T3" fmla="*/ 0 h 265"/>
                <a:gd name="T4" fmla="*/ 0 w 341"/>
                <a:gd name="T5" fmla="*/ 0 h 265"/>
                <a:gd name="T6" fmla="*/ 0 w 341"/>
                <a:gd name="T7" fmla="*/ 0 h 265"/>
                <a:gd name="T8" fmla="*/ 0 60000 65536"/>
                <a:gd name="T9" fmla="*/ 0 60000 65536"/>
                <a:gd name="T10" fmla="*/ 0 60000 65536"/>
                <a:gd name="T11" fmla="*/ 0 60000 65536"/>
                <a:gd name="T12" fmla="*/ 0 w 341"/>
                <a:gd name="T13" fmla="*/ 0 h 265"/>
                <a:gd name="T14" fmla="*/ 341 w 341"/>
                <a:gd name="T15" fmla="*/ 265 h 265"/>
              </a:gdLst>
              <a:ahLst/>
              <a:cxnLst>
                <a:cxn ang="T8">
                  <a:pos x="T0" y="T1"/>
                </a:cxn>
                <a:cxn ang="T9">
                  <a:pos x="T2" y="T3"/>
                </a:cxn>
                <a:cxn ang="T10">
                  <a:pos x="T4" y="T5"/>
                </a:cxn>
                <a:cxn ang="T11">
                  <a:pos x="T6" y="T7"/>
                </a:cxn>
              </a:cxnLst>
              <a:rect l="T12" t="T13" r="T14" b="T15"/>
              <a:pathLst>
                <a:path w="341" h="265">
                  <a:moveTo>
                    <a:pt x="0" y="0"/>
                  </a:moveTo>
                  <a:lnTo>
                    <a:pt x="341" y="163"/>
                  </a:lnTo>
                  <a:lnTo>
                    <a:pt x="130" y="265"/>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74" name="Freeform 487"/>
            <p:cNvSpPr>
              <a:spLocks/>
            </p:cNvSpPr>
            <p:nvPr/>
          </p:nvSpPr>
          <p:spPr bwMode="auto">
            <a:xfrm>
              <a:off x="1638" y="2949"/>
              <a:ext cx="31" cy="33"/>
            </a:xfrm>
            <a:custGeom>
              <a:avLst/>
              <a:gdLst>
                <a:gd name="T0" fmla="*/ 0 w 341"/>
                <a:gd name="T1" fmla="*/ 0 h 362"/>
                <a:gd name="T2" fmla="*/ 0 w 341"/>
                <a:gd name="T3" fmla="*/ 0 h 362"/>
                <a:gd name="T4" fmla="*/ 0 w 341"/>
                <a:gd name="T5" fmla="*/ 0 h 362"/>
                <a:gd name="T6" fmla="*/ 0 w 341"/>
                <a:gd name="T7" fmla="*/ 0 h 362"/>
                <a:gd name="T8" fmla="*/ 0 w 341"/>
                <a:gd name="T9" fmla="*/ 0 h 362"/>
                <a:gd name="T10" fmla="*/ 0 60000 65536"/>
                <a:gd name="T11" fmla="*/ 0 60000 65536"/>
                <a:gd name="T12" fmla="*/ 0 60000 65536"/>
                <a:gd name="T13" fmla="*/ 0 60000 65536"/>
                <a:gd name="T14" fmla="*/ 0 60000 65536"/>
                <a:gd name="T15" fmla="*/ 0 w 341"/>
                <a:gd name="T16" fmla="*/ 0 h 362"/>
                <a:gd name="T17" fmla="*/ 341 w 341"/>
                <a:gd name="T18" fmla="*/ 362 h 362"/>
              </a:gdLst>
              <a:ahLst/>
              <a:cxnLst>
                <a:cxn ang="T10">
                  <a:pos x="T0" y="T1"/>
                </a:cxn>
                <a:cxn ang="T11">
                  <a:pos x="T2" y="T3"/>
                </a:cxn>
                <a:cxn ang="T12">
                  <a:pos x="T4" y="T5"/>
                </a:cxn>
                <a:cxn ang="T13">
                  <a:pos x="T6" y="T7"/>
                </a:cxn>
                <a:cxn ang="T14">
                  <a:pos x="T8" y="T9"/>
                </a:cxn>
              </a:cxnLst>
              <a:rect l="T15" t="T16" r="T17" b="T18"/>
              <a:pathLst>
                <a:path w="341" h="362">
                  <a:moveTo>
                    <a:pt x="214" y="0"/>
                  </a:moveTo>
                  <a:lnTo>
                    <a:pt x="0" y="97"/>
                  </a:lnTo>
                  <a:lnTo>
                    <a:pt x="130" y="362"/>
                  </a:lnTo>
                  <a:lnTo>
                    <a:pt x="341" y="260"/>
                  </a:lnTo>
                  <a:lnTo>
                    <a:pt x="214"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75" name="Freeform 488"/>
            <p:cNvSpPr>
              <a:spLocks/>
            </p:cNvSpPr>
            <p:nvPr/>
          </p:nvSpPr>
          <p:spPr bwMode="auto">
            <a:xfrm>
              <a:off x="1650" y="2973"/>
              <a:ext cx="31" cy="24"/>
            </a:xfrm>
            <a:custGeom>
              <a:avLst/>
              <a:gdLst>
                <a:gd name="T0" fmla="*/ 0 w 340"/>
                <a:gd name="T1" fmla="*/ 0 h 262"/>
                <a:gd name="T2" fmla="*/ 0 w 340"/>
                <a:gd name="T3" fmla="*/ 0 h 262"/>
                <a:gd name="T4" fmla="*/ 0 w 340"/>
                <a:gd name="T5" fmla="*/ 0 h 262"/>
                <a:gd name="T6" fmla="*/ 0 w 340"/>
                <a:gd name="T7" fmla="*/ 0 h 262"/>
                <a:gd name="T8" fmla="*/ 0 60000 65536"/>
                <a:gd name="T9" fmla="*/ 0 60000 65536"/>
                <a:gd name="T10" fmla="*/ 0 60000 65536"/>
                <a:gd name="T11" fmla="*/ 0 60000 65536"/>
                <a:gd name="T12" fmla="*/ 0 w 340"/>
                <a:gd name="T13" fmla="*/ 0 h 262"/>
                <a:gd name="T14" fmla="*/ 340 w 340"/>
                <a:gd name="T15" fmla="*/ 262 h 262"/>
              </a:gdLst>
              <a:ahLst/>
              <a:cxnLst>
                <a:cxn ang="T8">
                  <a:pos x="T0" y="T1"/>
                </a:cxn>
                <a:cxn ang="T9">
                  <a:pos x="T2" y="T3"/>
                </a:cxn>
                <a:cxn ang="T10">
                  <a:pos x="T4" y="T5"/>
                </a:cxn>
                <a:cxn ang="T11">
                  <a:pos x="T6" y="T7"/>
                </a:cxn>
              </a:cxnLst>
              <a:rect l="T12" t="T13" r="T14" b="T15"/>
              <a:pathLst>
                <a:path w="340" h="262">
                  <a:moveTo>
                    <a:pt x="211" y="0"/>
                  </a:moveTo>
                  <a:lnTo>
                    <a:pt x="0" y="102"/>
                  </a:lnTo>
                  <a:lnTo>
                    <a:pt x="340" y="262"/>
                  </a:lnTo>
                  <a:lnTo>
                    <a:pt x="21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76" name="Freeform 489"/>
            <p:cNvSpPr>
              <a:spLocks/>
            </p:cNvSpPr>
            <p:nvPr/>
          </p:nvSpPr>
          <p:spPr bwMode="auto">
            <a:xfrm>
              <a:off x="1650" y="2982"/>
              <a:ext cx="31" cy="24"/>
            </a:xfrm>
            <a:custGeom>
              <a:avLst/>
              <a:gdLst>
                <a:gd name="T0" fmla="*/ 0 w 340"/>
                <a:gd name="T1" fmla="*/ 0 h 262"/>
                <a:gd name="T2" fmla="*/ 0 w 340"/>
                <a:gd name="T3" fmla="*/ 0 h 262"/>
                <a:gd name="T4" fmla="*/ 0 w 340"/>
                <a:gd name="T5" fmla="*/ 0 h 262"/>
                <a:gd name="T6" fmla="*/ 0 w 340"/>
                <a:gd name="T7" fmla="*/ 0 h 262"/>
                <a:gd name="T8" fmla="*/ 0 60000 65536"/>
                <a:gd name="T9" fmla="*/ 0 60000 65536"/>
                <a:gd name="T10" fmla="*/ 0 60000 65536"/>
                <a:gd name="T11" fmla="*/ 0 60000 65536"/>
                <a:gd name="T12" fmla="*/ 0 w 340"/>
                <a:gd name="T13" fmla="*/ 0 h 262"/>
                <a:gd name="T14" fmla="*/ 340 w 340"/>
                <a:gd name="T15" fmla="*/ 262 h 262"/>
              </a:gdLst>
              <a:ahLst/>
              <a:cxnLst>
                <a:cxn ang="T8">
                  <a:pos x="T0" y="T1"/>
                </a:cxn>
                <a:cxn ang="T9">
                  <a:pos x="T2" y="T3"/>
                </a:cxn>
                <a:cxn ang="T10">
                  <a:pos x="T4" y="T5"/>
                </a:cxn>
                <a:cxn ang="T11">
                  <a:pos x="T6" y="T7"/>
                </a:cxn>
              </a:cxnLst>
              <a:rect l="T12" t="T13" r="T14" b="T15"/>
              <a:pathLst>
                <a:path w="340" h="262">
                  <a:moveTo>
                    <a:pt x="0" y="0"/>
                  </a:moveTo>
                  <a:lnTo>
                    <a:pt x="340" y="160"/>
                  </a:lnTo>
                  <a:lnTo>
                    <a:pt x="128" y="262"/>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77" name="Freeform 490"/>
            <p:cNvSpPr>
              <a:spLocks/>
            </p:cNvSpPr>
            <p:nvPr/>
          </p:nvSpPr>
          <p:spPr bwMode="auto">
            <a:xfrm>
              <a:off x="1650" y="2973"/>
              <a:ext cx="31" cy="33"/>
            </a:xfrm>
            <a:custGeom>
              <a:avLst/>
              <a:gdLst>
                <a:gd name="T0" fmla="*/ 0 w 340"/>
                <a:gd name="T1" fmla="*/ 0 h 364"/>
                <a:gd name="T2" fmla="*/ 0 w 340"/>
                <a:gd name="T3" fmla="*/ 0 h 364"/>
                <a:gd name="T4" fmla="*/ 0 w 340"/>
                <a:gd name="T5" fmla="*/ 0 h 364"/>
                <a:gd name="T6" fmla="*/ 0 w 340"/>
                <a:gd name="T7" fmla="*/ 0 h 364"/>
                <a:gd name="T8" fmla="*/ 0 w 340"/>
                <a:gd name="T9" fmla="*/ 0 h 364"/>
                <a:gd name="T10" fmla="*/ 0 60000 65536"/>
                <a:gd name="T11" fmla="*/ 0 60000 65536"/>
                <a:gd name="T12" fmla="*/ 0 60000 65536"/>
                <a:gd name="T13" fmla="*/ 0 60000 65536"/>
                <a:gd name="T14" fmla="*/ 0 60000 65536"/>
                <a:gd name="T15" fmla="*/ 0 w 340"/>
                <a:gd name="T16" fmla="*/ 0 h 364"/>
                <a:gd name="T17" fmla="*/ 340 w 340"/>
                <a:gd name="T18" fmla="*/ 364 h 364"/>
              </a:gdLst>
              <a:ahLst/>
              <a:cxnLst>
                <a:cxn ang="T10">
                  <a:pos x="T0" y="T1"/>
                </a:cxn>
                <a:cxn ang="T11">
                  <a:pos x="T2" y="T3"/>
                </a:cxn>
                <a:cxn ang="T12">
                  <a:pos x="T4" y="T5"/>
                </a:cxn>
                <a:cxn ang="T13">
                  <a:pos x="T6" y="T7"/>
                </a:cxn>
                <a:cxn ang="T14">
                  <a:pos x="T8" y="T9"/>
                </a:cxn>
              </a:cxnLst>
              <a:rect l="T15" t="T16" r="T17" b="T18"/>
              <a:pathLst>
                <a:path w="340" h="364">
                  <a:moveTo>
                    <a:pt x="211" y="0"/>
                  </a:moveTo>
                  <a:lnTo>
                    <a:pt x="0" y="102"/>
                  </a:lnTo>
                  <a:lnTo>
                    <a:pt x="128" y="364"/>
                  </a:lnTo>
                  <a:lnTo>
                    <a:pt x="340" y="262"/>
                  </a:lnTo>
                  <a:lnTo>
                    <a:pt x="211"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78" name="Freeform 491"/>
            <p:cNvSpPr>
              <a:spLocks/>
            </p:cNvSpPr>
            <p:nvPr/>
          </p:nvSpPr>
          <p:spPr bwMode="auto">
            <a:xfrm>
              <a:off x="1661" y="2997"/>
              <a:ext cx="31" cy="24"/>
            </a:xfrm>
            <a:custGeom>
              <a:avLst/>
              <a:gdLst>
                <a:gd name="T0" fmla="*/ 0 w 340"/>
                <a:gd name="T1" fmla="*/ 0 h 262"/>
                <a:gd name="T2" fmla="*/ 0 w 340"/>
                <a:gd name="T3" fmla="*/ 0 h 262"/>
                <a:gd name="T4" fmla="*/ 0 w 340"/>
                <a:gd name="T5" fmla="*/ 0 h 262"/>
                <a:gd name="T6" fmla="*/ 0 w 340"/>
                <a:gd name="T7" fmla="*/ 0 h 262"/>
                <a:gd name="T8" fmla="*/ 0 60000 65536"/>
                <a:gd name="T9" fmla="*/ 0 60000 65536"/>
                <a:gd name="T10" fmla="*/ 0 60000 65536"/>
                <a:gd name="T11" fmla="*/ 0 60000 65536"/>
                <a:gd name="T12" fmla="*/ 0 w 340"/>
                <a:gd name="T13" fmla="*/ 0 h 262"/>
                <a:gd name="T14" fmla="*/ 340 w 340"/>
                <a:gd name="T15" fmla="*/ 262 h 262"/>
              </a:gdLst>
              <a:ahLst/>
              <a:cxnLst>
                <a:cxn ang="T8">
                  <a:pos x="T0" y="T1"/>
                </a:cxn>
                <a:cxn ang="T9">
                  <a:pos x="T2" y="T3"/>
                </a:cxn>
                <a:cxn ang="T10">
                  <a:pos x="T4" y="T5"/>
                </a:cxn>
                <a:cxn ang="T11">
                  <a:pos x="T6" y="T7"/>
                </a:cxn>
              </a:cxnLst>
              <a:rect l="T12" t="T13" r="T14" b="T15"/>
              <a:pathLst>
                <a:path w="340" h="262">
                  <a:moveTo>
                    <a:pt x="212" y="0"/>
                  </a:moveTo>
                  <a:lnTo>
                    <a:pt x="0" y="102"/>
                  </a:lnTo>
                  <a:lnTo>
                    <a:pt x="340" y="262"/>
                  </a:lnTo>
                  <a:lnTo>
                    <a:pt x="212"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79" name="Freeform 492"/>
            <p:cNvSpPr>
              <a:spLocks/>
            </p:cNvSpPr>
            <p:nvPr/>
          </p:nvSpPr>
          <p:spPr bwMode="auto">
            <a:xfrm>
              <a:off x="1661" y="3006"/>
              <a:ext cx="31" cy="24"/>
            </a:xfrm>
            <a:custGeom>
              <a:avLst/>
              <a:gdLst>
                <a:gd name="T0" fmla="*/ 0 w 340"/>
                <a:gd name="T1" fmla="*/ 0 h 263"/>
                <a:gd name="T2" fmla="*/ 0 w 340"/>
                <a:gd name="T3" fmla="*/ 0 h 263"/>
                <a:gd name="T4" fmla="*/ 0 w 340"/>
                <a:gd name="T5" fmla="*/ 0 h 263"/>
                <a:gd name="T6" fmla="*/ 0 w 340"/>
                <a:gd name="T7" fmla="*/ 0 h 263"/>
                <a:gd name="T8" fmla="*/ 0 60000 65536"/>
                <a:gd name="T9" fmla="*/ 0 60000 65536"/>
                <a:gd name="T10" fmla="*/ 0 60000 65536"/>
                <a:gd name="T11" fmla="*/ 0 60000 65536"/>
                <a:gd name="T12" fmla="*/ 0 w 340"/>
                <a:gd name="T13" fmla="*/ 0 h 263"/>
                <a:gd name="T14" fmla="*/ 340 w 340"/>
                <a:gd name="T15" fmla="*/ 263 h 263"/>
              </a:gdLst>
              <a:ahLst/>
              <a:cxnLst>
                <a:cxn ang="T8">
                  <a:pos x="T0" y="T1"/>
                </a:cxn>
                <a:cxn ang="T9">
                  <a:pos x="T2" y="T3"/>
                </a:cxn>
                <a:cxn ang="T10">
                  <a:pos x="T4" y="T5"/>
                </a:cxn>
                <a:cxn ang="T11">
                  <a:pos x="T6" y="T7"/>
                </a:cxn>
              </a:cxnLst>
              <a:rect l="T12" t="T13" r="T14" b="T15"/>
              <a:pathLst>
                <a:path w="340" h="263">
                  <a:moveTo>
                    <a:pt x="0" y="0"/>
                  </a:moveTo>
                  <a:lnTo>
                    <a:pt x="340" y="160"/>
                  </a:lnTo>
                  <a:lnTo>
                    <a:pt x="128" y="263"/>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80" name="Freeform 493"/>
            <p:cNvSpPr>
              <a:spLocks/>
            </p:cNvSpPr>
            <p:nvPr/>
          </p:nvSpPr>
          <p:spPr bwMode="auto">
            <a:xfrm>
              <a:off x="1661" y="2997"/>
              <a:ext cx="31" cy="33"/>
            </a:xfrm>
            <a:custGeom>
              <a:avLst/>
              <a:gdLst>
                <a:gd name="T0" fmla="*/ 0 w 340"/>
                <a:gd name="T1" fmla="*/ 0 h 365"/>
                <a:gd name="T2" fmla="*/ 0 w 340"/>
                <a:gd name="T3" fmla="*/ 0 h 365"/>
                <a:gd name="T4" fmla="*/ 0 w 340"/>
                <a:gd name="T5" fmla="*/ 0 h 365"/>
                <a:gd name="T6" fmla="*/ 0 w 340"/>
                <a:gd name="T7" fmla="*/ 0 h 365"/>
                <a:gd name="T8" fmla="*/ 0 w 340"/>
                <a:gd name="T9" fmla="*/ 0 h 365"/>
                <a:gd name="T10" fmla="*/ 0 60000 65536"/>
                <a:gd name="T11" fmla="*/ 0 60000 65536"/>
                <a:gd name="T12" fmla="*/ 0 60000 65536"/>
                <a:gd name="T13" fmla="*/ 0 60000 65536"/>
                <a:gd name="T14" fmla="*/ 0 60000 65536"/>
                <a:gd name="T15" fmla="*/ 0 w 340"/>
                <a:gd name="T16" fmla="*/ 0 h 365"/>
                <a:gd name="T17" fmla="*/ 340 w 340"/>
                <a:gd name="T18" fmla="*/ 365 h 365"/>
              </a:gdLst>
              <a:ahLst/>
              <a:cxnLst>
                <a:cxn ang="T10">
                  <a:pos x="T0" y="T1"/>
                </a:cxn>
                <a:cxn ang="T11">
                  <a:pos x="T2" y="T3"/>
                </a:cxn>
                <a:cxn ang="T12">
                  <a:pos x="T4" y="T5"/>
                </a:cxn>
                <a:cxn ang="T13">
                  <a:pos x="T6" y="T7"/>
                </a:cxn>
                <a:cxn ang="T14">
                  <a:pos x="T8" y="T9"/>
                </a:cxn>
              </a:cxnLst>
              <a:rect l="T15" t="T16" r="T17" b="T18"/>
              <a:pathLst>
                <a:path w="340" h="365">
                  <a:moveTo>
                    <a:pt x="212" y="0"/>
                  </a:moveTo>
                  <a:lnTo>
                    <a:pt x="0" y="102"/>
                  </a:lnTo>
                  <a:lnTo>
                    <a:pt x="128" y="365"/>
                  </a:lnTo>
                  <a:lnTo>
                    <a:pt x="340" y="262"/>
                  </a:lnTo>
                  <a:lnTo>
                    <a:pt x="212"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81" name="Freeform 494"/>
            <p:cNvSpPr>
              <a:spLocks/>
            </p:cNvSpPr>
            <p:nvPr/>
          </p:nvSpPr>
          <p:spPr bwMode="auto">
            <a:xfrm>
              <a:off x="1673" y="3021"/>
              <a:ext cx="31" cy="23"/>
            </a:xfrm>
            <a:custGeom>
              <a:avLst/>
              <a:gdLst>
                <a:gd name="T0" fmla="*/ 0 w 339"/>
                <a:gd name="T1" fmla="*/ 0 h 262"/>
                <a:gd name="T2" fmla="*/ 0 w 339"/>
                <a:gd name="T3" fmla="*/ 0 h 262"/>
                <a:gd name="T4" fmla="*/ 0 w 339"/>
                <a:gd name="T5" fmla="*/ 0 h 262"/>
                <a:gd name="T6" fmla="*/ 0 w 339"/>
                <a:gd name="T7" fmla="*/ 0 h 262"/>
                <a:gd name="T8" fmla="*/ 0 60000 65536"/>
                <a:gd name="T9" fmla="*/ 0 60000 65536"/>
                <a:gd name="T10" fmla="*/ 0 60000 65536"/>
                <a:gd name="T11" fmla="*/ 0 60000 65536"/>
                <a:gd name="T12" fmla="*/ 0 w 339"/>
                <a:gd name="T13" fmla="*/ 0 h 262"/>
                <a:gd name="T14" fmla="*/ 339 w 339"/>
                <a:gd name="T15" fmla="*/ 262 h 262"/>
              </a:gdLst>
              <a:ahLst/>
              <a:cxnLst>
                <a:cxn ang="T8">
                  <a:pos x="T0" y="T1"/>
                </a:cxn>
                <a:cxn ang="T9">
                  <a:pos x="T2" y="T3"/>
                </a:cxn>
                <a:cxn ang="T10">
                  <a:pos x="T4" y="T5"/>
                </a:cxn>
                <a:cxn ang="T11">
                  <a:pos x="T6" y="T7"/>
                </a:cxn>
              </a:cxnLst>
              <a:rect l="T12" t="T13" r="T14" b="T15"/>
              <a:pathLst>
                <a:path w="339" h="262">
                  <a:moveTo>
                    <a:pt x="212" y="0"/>
                  </a:moveTo>
                  <a:lnTo>
                    <a:pt x="0" y="103"/>
                  </a:lnTo>
                  <a:lnTo>
                    <a:pt x="339" y="262"/>
                  </a:lnTo>
                  <a:lnTo>
                    <a:pt x="212"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82" name="Freeform 495"/>
            <p:cNvSpPr>
              <a:spLocks/>
            </p:cNvSpPr>
            <p:nvPr/>
          </p:nvSpPr>
          <p:spPr bwMode="auto">
            <a:xfrm>
              <a:off x="1673" y="3030"/>
              <a:ext cx="31" cy="24"/>
            </a:xfrm>
            <a:custGeom>
              <a:avLst/>
              <a:gdLst>
                <a:gd name="T0" fmla="*/ 0 w 339"/>
                <a:gd name="T1" fmla="*/ 0 h 262"/>
                <a:gd name="T2" fmla="*/ 0 w 339"/>
                <a:gd name="T3" fmla="*/ 0 h 262"/>
                <a:gd name="T4" fmla="*/ 0 w 339"/>
                <a:gd name="T5" fmla="*/ 0 h 262"/>
                <a:gd name="T6" fmla="*/ 0 w 339"/>
                <a:gd name="T7" fmla="*/ 0 h 262"/>
                <a:gd name="T8" fmla="*/ 0 60000 65536"/>
                <a:gd name="T9" fmla="*/ 0 60000 65536"/>
                <a:gd name="T10" fmla="*/ 0 60000 65536"/>
                <a:gd name="T11" fmla="*/ 0 60000 65536"/>
                <a:gd name="T12" fmla="*/ 0 w 339"/>
                <a:gd name="T13" fmla="*/ 0 h 262"/>
                <a:gd name="T14" fmla="*/ 339 w 339"/>
                <a:gd name="T15" fmla="*/ 262 h 262"/>
              </a:gdLst>
              <a:ahLst/>
              <a:cxnLst>
                <a:cxn ang="T8">
                  <a:pos x="T0" y="T1"/>
                </a:cxn>
                <a:cxn ang="T9">
                  <a:pos x="T2" y="T3"/>
                </a:cxn>
                <a:cxn ang="T10">
                  <a:pos x="T4" y="T5"/>
                </a:cxn>
                <a:cxn ang="T11">
                  <a:pos x="T6" y="T7"/>
                </a:cxn>
              </a:cxnLst>
              <a:rect l="T12" t="T13" r="T14" b="T15"/>
              <a:pathLst>
                <a:path w="339" h="262">
                  <a:moveTo>
                    <a:pt x="0" y="0"/>
                  </a:moveTo>
                  <a:lnTo>
                    <a:pt x="339" y="159"/>
                  </a:lnTo>
                  <a:lnTo>
                    <a:pt x="128" y="262"/>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83" name="Freeform 496"/>
            <p:cNvSpPr>
              <a:spLocks/>
            </p:cNvSpPr>
            <p:nvPr/>
          </p:nvSpPr>
          <p:spPr bwMode="auto">
            <a:xfrm>
              <a:off x="1673" y="3021"/>
              <a:ext cx="31" cy="33"/>
            </a:xfrm>
            <a:custGeom>
              <a:avLst/>
              <a:gdLst>
                <a:gd name="T0" fmla="*/ 0 w 339"/>
                <a:gd name="T1" fmla="*/ 0 h 365"/>
                <a:gd name="T2" fmla="*/ 0 w 339"/>
                <a:gd name="T3" fmla="*/ 0 h 365"/>
                <a:gd name="T4" fmla="*/ 0 w 339"/>
                <a:gd name="T5" fmla="*/ 0 h 365"/>
                <a:gd name="T6" fmla="*/ 0 w 339"/>
                <a:gd name="T7" fmla="*/ 0 h 365"/>
                <a:gd name="T8" fmla="*/ 0 w 339"/>
                <a:gd name="T9" fmla="*/ 0 h 365"/>
                <a:gd name="T10" fmla="*/ 0 60000 65536"/>
                <a:gd name="T11" fmla="*/ 0 60000 65536"/>
                <a:gd name="T12" fmla="*/ 0 60000 65536"/>
                <a:gd name="T13" fmla="*/ 0 60000 65536"/>
                <a:gd name="T14" fmla="*/ 0 60000 65536"/>
                <a:gd name="T15" fmla="*/ 0 w 339"/>
                <a:gd name="T16" fmla="*/ 0 h 365"/>
                <a:gd name="T17" fmla="*/ 339 w 339"/>
                <a:gd name="T18" fmla="*/ 365 h 365"/>
              </a:gdLst>
              <a:ahLst/>
              <a:cxnLst>
                <a:cxn ang="T10">
                  <a:pos x="T0" y="T1"/>
                </a:cxn>
                <a:cxn ang="T11">
                  <a:pos x="T2" y="T3"/>
                </a:cxn>
                <a:cxn ang="T12">
                  <a:pos x="T4" y="T5"/>
                </a:cxn>
                <a:cxn ang="T13">
                  <a:pos x="T6" y="T7"/>
                </a:cxn>
                <a:cxn ang="T14">
                  <a:pos x="T8" y="T9"/>
                </a:cxn>
              </a:cxnLst>
              <a:rect l="T15" t="T16" r="T17" b="T18"/>
              <a:pathLst>
                <a:path w="339" h="365">
                  <a:moveTo>
                    <a:pt x="212" y="0"/>
                  </a:moveTo>
                  <a:lnTo>
                    <a:pt x="0" y="103"/>
                  </a:lnTo>
                  <a:lnTo>
                    <a:pt x="128" y="365"/>
                  </a:lnTo>
                  <a:lnTo>
                    <a:pt x="339" y="262"/>
                  </a:lnTo>
                  <a:lnTo>
                    <a:pt x="212"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84" name="Freeform 497"/>
            <p:cNvSpPr>
              <a:spLocks/>
            </p:cNvSpPr>
            <p:nvPr/>
          </p:nvSpPr>
          <p:spPr bwMode="auto">
            <a:xfrm>
              <a:off x="1685" y="3044"/>
              <a:ext cx="31" cy="24"/>
            </a:xfrm>
            <a:custGeom>
              <a:avLst/>
              <a:gdLst>
                <a:gd name="T0" fmla="*/ 0 w 340"/>
                <a:gd name="T1" fmla="*/ 0 h 262"/>
                <a:gd name="T2" fmla="*/ 0 w 340"/>
                <a:gd name="T3" fmla="*/ 0 h 262"/>
                <a:gd name="T4" fmla="*/ 0 w 340"/>
                <a:gd name="T5" fmla="*/ 0 h 262"/>
                <a:gd name="T6" fmla="*/ 0 w 340"/>
                <a:gd name="T7" fmla="*/ 0 h 262"/>
                <a:gd name="T8" fmla="*/ 0 60000 65536"/>
                <a:gd name="T9" fmla="*/ 0 60000 65536"/>
                <a:gd name="T10" fmla="*/ 0 60000 65536"/>
                <a:gd name="T11" fmla="*/ 0 60000 65536"/>
                <a:gd name="T12" fmla="*/ 0 w 340"/>
                <a:gd name="T13" fmla="*/ 0 h 262"/>
                <a:gd name="T14" fmla="*/ 340 w 340"/>
                <a:gd name="T15" fmla="*/ 262 h 262"/>
              </a:gdLst>
              <a:ahLst/>
              <a:cxnLst>
                <a:cxn ang="T8">
                  <a:pos x="T0" y="T1"/>
                </a:cxn>
                <a:cxn ang="T9">
                  <a:pos x="T2" y="T3"/>
                </a:cxn>
                <a:cxn ang="T10">
                  <a:pos x="T4" y="T5"/>
                </a:cxn>
                <a:cxn ang="T11">
                  <a:pos x="T6" y="T7"/>
                </a:cxn>
              </a:cxnLst>
              <a:rect l="T12" t="T13" r="T14" b="T15"/>
              <a:pathLst>
                <a:path w="340" h="262">
                  <a:moveTo>
                    <a:pt x="211" y="0"/>
                  </a:moveTo>
                  <a:lnTo>
                    <a:pt x="0" y="103"/>
                  </a:lnTo>
                  <a:lnTo>
                    <a:pt x="340" y="262"/>
                  </a:lnTo>
                  <a:lnTo>
                    <a:pt x="21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85" name="Freeform 498"/>
            <p:cNvSpPr>
              <a:spLocks/>
            </p:cNvSpPr>
            <p:nvPr/>
          </p:nvSpPr>
          <p:spPr bwMode="auto">
            <a:xfrm>
              <a:off x="1685" y="3054"/>
              <a:ext cx="31" cy="24"/>
            </a:xfrm>
            <a:custGeom>
              <a:avLst/>
              <a:gdLst>
                <a:gd name="T0" fmla="*/ 0 w 340"/>
                <a:gd name="T1" fmla="*/ 0 h 262"/>
                <a:gd name="T2" fmla="*/ 0 w 340"/>
                <a:gd name="T3" fmla="*/ 0 h 262"/>
                <a:gd name="T4" fmla="*/ 0 w 340"/>
                <a:gd name="T5" fmla="*/ 0 h 262"/>
                <a:gd name="T6" fmla="*/ 0 w 340"/>
                <a:gd name="T7" fmla="*/ 0 h 262"/>
                <a:gd name="T8" fmla="*/ 0 60000 65536"/>
                <a:gd name="T9" fmla="*/ 0 60000 65536"/>
                <a:gd name="T10" fmla="*/ 0 60000 65536"/>
                <a:gd name="T11" fmla="*/ 0 60000 65536"/>
                <a:gd name="T12" fmla="*/ 0 w 340"/>
                <a:gd name="T13" fmla="*/ 0 h 262"/>
                <a:gd name="T14" fmla="*/ 340 w 340"/>
                <a:gd name="T15" fmla="*/ 262 h 262"/>
              </a:gdLst>
              <a:ahLst/>
              <a:cxnLst>
                <a:cxn ang="T8">
                  <a:pos x="T0" y="T1"/>
                </a:cxn>
                <a:cxn ang="T9">
                  <a:pos x="T2" y="T3"/>
                </a:cxn>
                <a:cxn ang="T10">
                  <a:pos x="T4" y="T5"/>
                </a:cxn>
                <a:cxn ang="T11">
                  <a:pos x="T6" y="T7"/>
                </a:cxn>
              </a:cxnLst>
              <a:rect l="T12" t="T13" r="T14" b="T15"/>
              <a:pathLst>
                <a:path w="340" h="262">
                  <a:moveTo>
                    <a:pt x="0" y="0"/>
                  </a:moveTo>
                  <a:lnTo>
                    <a:pt x="340" y="159"/>
                  </a:lnTo>
                  <a:lnTo>
                    <a:pt x="128" y="262"/>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86" name="Freeform 499"/>
            <p:cNvSpPr>
              <a:spLocks/>
            </p:cNvSpPr>
            <p:nvPr/>
          </p:nvSpPr>
          <p:spPr bwMode="auto">
            <a:xfrm>
              <a:off x="1685" y="3044"/>
              <a:ext cx="31" cy="34"/>
            </a:xfrm>
            <a:custGeom>
              <a:avLst/>
              <a:gdLst>
                <a:gd name="T0" fmla="*/ 0 w 340"/>
                <a:gd name="T1" fmla="*/ 0 h 365"/>
                <a:gd name="T2" fmla="*/ 0 w 340"/>
                <a:gd name="T3" fmla="*/ 0 h 365"/>
                <a:gd name="T4" fmla="*/ 0 w 340"/>
                <a:gd name="T5" fmla="*/ 0 h 365"/>
                <a:gd name="T6" fmla="*/ 0 w 340"/>
                <a:gd name="T7" fmla="*/ 0 h 365"/>
                <a:gd name="T8" fmla="*/ 0 w 340"/>
                <a:gd name="T9" fmla="*/ 0 h 365"/>
                <a:gd name="T10" fmla="*/ 0 60000 65536"/>
                <a:gd name="T11" fmla="*/ 0 60000 65536"/>
                <a:gd name="T12" fmla="*/ 0 60000 65536"/>
                <a:gd name="T13" fmla="*/ 0 60000 65536"/>
                <a:gd name="T14" fmla="*/ 0 60000 65536"/>
                <a:gd name="T15" fmla="*/ 0 w 340"/>
                <a:gd name="T16" fmla="*/ 0 h 365"/>
                <a:gd name="T17" fmla="*/ 340 w 340"/>
                <a:gd name="T18" fmla="*/ 365 h 365"/>
              </a:gdLst>
              <a:ahLst/>
              <a:cxnLst>
                <a:cxn ang="T10">
                  <a:pos x="T0" y="T1"/>
                </a:cxn>
                <a:cxn ang="T11">
                  <a:pos x="T2" y="T3"/>
                </a:cxn>
                <a:cxn ang="T12">
                  <a:pos x="T4" y="T5"/>
                </a:cxn>
                <a:cxn ang="T13">
                  <a:pos x="T6" y="T7"/>
                </a:cxn>
                <a:cxn ang="T14">
                  <a:pos x="T8" y="T9"/>
                </a:cxn>
              </a:cxnLst>
              <a:rect l="T15" t="T16" r="T17" b="T18"/>
              <a:pathLst>
                <a:path w="340" h="365">
                  <a:moveTo>
                    <a:pt x="211" y="0"/>
                  </a:moveTo>
                  <a:lnTo>
                    <a:pt x="0" y="103"/>
                  </a:lnTo>
                  <a:lnTo>
                    <a:pt x="128" y="365"/>
                  </a:lnTo>
                  <a:lnTo>
                    <a:pt x="340" y="262"/>
                  </a:lnTo>
                  <a:lnTo>
                    <a:pt x="211"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87" name="Freeform 500"/>
            <p:cNvSpPr>
              <a:spLocks/>
            </p:cNvSpPr>
            <p:nvPr/>
          </p:nvSpPr>
          <p:spPr bwMode="auto">
            <a:xfrm>
              <a:off x="1696" y="3068"/>
              <a:ext cx="31" cy="24"/>
            </a:xfrm>
            <a:custGeom>
              <a:avLst/>
              <a:gdLst>
                <a:gd name="T0" fmla="*/ 0 w 340"/>
                <a:gd name="T1" fmla="*/ 0 h 262"/>
                <a:gd name="T2" fmla="*/ 0 w 340"/>
                <a:gd name="T3" fmla="*/ 0 h 262"/>
                <a:gd name="T4" fmla="*/ 0 w 340"/>
                <a:gd name="T5" fmla="*/ 0 h 262"/>
                <a:gd name="T6" fmla="*/ 0 w 340"/>
                <a:gd name="T7" fmla="*/ 0 h 262"/>
                <a:gd name="T8" fmla="*/ 0 60000 65536"/>
                <a:gd name="T9" fmla="*/ 0 60000 65536"/>
                <a:gd name="T10" fmla="*/ 0 60000 65536"/>
                <a:gd name="T11" fmla="*/ 0 60000 65536"/>
                <a:gd name="T12" fmla="*/ 0 w 340"/>
                <a:gd name="T13" fmla="*/ 0 h 262"/>
                <a:gd name="T14" fmla="*/ 340 w 340"/>
                <a:gd name="T15" fmla="*/ 262 h 262"/>
              </a:gdLst>
              <a:ahLst/>
              <a:cxnLst>
                <a:cxn ang="T8">
                  <a:pos x="T0" y="T1"/>
                </a:cxn>
                <a:cxn ang="T9">
                  <a:pos x="T2" y="T3"/>
                </a:cxn>
                <a:cxn ang="T10">
                  <a:pos x="T4" y="T5"/>
                </a:cxn>
                <a:cxn ang="T11">
                  <a:pos x="T6" y="T7"/>
                </a:cxn>
              </a:cxnLst>
              <a:rect l="T12" t="T13" r="T14" b="T15"/>
              <a:pathLst>
                <a:path w="340" h="262">
                  <a:moveTo>
                    <a:pt x="212" y="0"/>
                  </a:moveTo>
                  <a:lnTo>
                    <a:pt x="0" y="103"/>
                  </a:lnTo>
                  <a:lnTo>
                    <a:pt x="340" y="262"/>
                  </a:lnTo>
                  <a:lnTo>
                    <a:pt x="212"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88" name="Freeform 501"/>
            <p:cNvSpPr>
              <a:spLocks/>
            </p:cNvSpPr>
            <p:nvPr/>
          </p:nvSpPr>
          <p:spPr bwMode="auto">
            <a:xfrm>
              <a:off x="1696" y="3078"/>
              <a:ext cx="31" cy="23"/>
            </a:xfrm>
            <a:custGeom>
              <a:avLst/>
              <a:gdLst>
                <a:gd name="T0" fmla="*/ 0 w 340"/>
                <a:gd name="T1" fmla="*/ 0 h 262"/>
                <a:gd name="T2" fmla="*/ 0 w 340"/>
                <a:gd name="T3" fmla="*/ 0 h 262"/>
                <a:gd name="T4" fmla="*/ 0 w 340"/>
                <a:gd name="T5" fmla="*/ 0 h 262"/>
                <a:gd name="T6" fmla="*/ 0 w 340"/>
                <a:gd name="T7" fmla="*/ 0 h 262"/>
                <a:gd name="T8" fmla="*/ 0 60000 65536"/>
                <a:gd name="T9" fmla="*/ 0 60000 65536"/>
                <a:gd name="T10" fmla="*/ 0 60000 65536"/>
                <a:gd name="T11" fmla="*/ 0 60000 65536"/>
                <a:gd name="T12" fmla="*/ 0 w 340"/>
                <a:gd name="T13" fmla="*/ 0 h 262"/>
                <a:gd name="T14" fmla="*/ 340 w 340"/>
                <a:gd name="T15" fmla="*/ 262 h 262"/>
              </a:gdLst>
              <a:ahLst/>
              <a:cxnLst>
                <a:cxn ang="T8">
                  <a:pos x="T0" y="T1"/>
                </a:cxn>
                <a:cxn ang="T9">
                  <a:pos x="T2" y="T3"/>
                </a:cxn>
                <a:cxn ang="T10">
                  <a:pos x="T4" y="T5"/>
                </a:cxn>
                <a:cxn ang="T11">
                  <a:pos x="T6" y="T7"/>
                </a:cxn>
              </a:cxnLst>
              <a:rect l="T12" t="T13" r="T14" b="T15"/>
              <a:pathLst>
                <a:path w="340" h="262">
                  <a:moveTo>
                    <a:pt x="0" y="0"/>
                  </a:moveTo>
                  <a:lnTo>
                    <a:pt x="340" y="159"/>
                  </a:lnTo>
                  <a:lnTo>
                    <a:pt x="129" y="262"/>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89" name="Freeform 502"/>
            <p:cNvSpPr>
              <a:spLocks/>
            </p:cNvSpPr>
            <p:nvPr/>
          </p:nvSpPr>
          <p:spPr bwMode="auto">
            <a:xfrm>
              <a:off x="1696" y="3068"/>
              <a:ext cx="31" cy="33"/>
            </a:xfrm>
            <a:custGeom>
              <a:avLst/>
              <a:gdLst>
                <a:gd name="T0" fmla="*/ 0 w 340"/>
                <a:gd name="T1" fmla="*/ 0 h 365"/>
                <a:gd name="T2" fmla="*/ 0 w 340"/>
                <a:gd name="T3" fmla="*/ 0 h 365"/>
                <a:gd name="T4" fmla="*/ 0 w 340"/>
                <a:gd name="T5" fmla="*/ 0 h 365"/>
                <a:gd name="T6" fmla="*/ 0 w 340"/>
                <a:gd name="T7" fmla="*/ 0 h 365"/>
                <a:gd name="T8" fmla="*/ 0 w 340"/>
                <a:gd name="T9" fmla="*/ 0 h 365"/>
                <a:gd name="T10" fmla="*/ 0 60000 65536"/>
                <a:gd name="T11" fmla="*/ 0 60000 65536"/>
                <a:gd name="T12" fmla="*/ 0 60000 65536"/>
                <a:gd name="T13" fmla="*/ 0 60000 65536"/>
                <a:gd name="T14" fmla="*/ 0 60000 65536"/>
                <a:gd name="T15" fmla="*/ 0 w 340"/>
                <a:gd name="T16" fmla="*/ 0 h 365"/>
                <a:gd name="T17" fmla="*/ 340 w 340"/>
                <a:gd name="T18" fmla="*/ 365 h 365"/>
              </a:gdLst>
              <a:ahLst/>
              <a:cxnLst>
                <a:cxn ang="T10">
                  <a:pos x="T0" y="T1"/>
                </a:cxn>
                <a:cxn ang="T11">
                  <a:pos x="T2" y="T3"/>
                </a:cxn>
                <a:cxn ang="T12">
                  <a:pos x="T4" y="T5"/>
                </a:cxn>
                <a:cxn ang="T13">
                  <a:pos x="T6" y="T7"/>
                </a:cxn>
                <a:cxn ang="T14">
                  <a:pos x="T8" y="T9"/>
                </a:cxn>
              </a:cxnLst>
              <a:rect l="T15" t="T16" r="T17" b="T18"/>
              <a:pathLst>
                <a:path w="340" h="365">
                  <a:moveTo>
                    <a:pt x="212" y="0"/>
                  </a:moveTo>
                  <a:lnTo>
                    <a:pt x="0" y="103"/>
                  </a:lnTo>
                  <a:lnTo>
                    <a:pt x="129" y="365"/>
                  </a:lnTo>
                  <a:lnTo>
                    <a:pt x="340" y="262"/>
                  </a:lnTo>
                  <a:lnTo>
                    <a:pt x="212"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90" name="Freeform 503"/>
            <p:cNvSpPr>
              <a:spLocks/>
            </p:cNvSpPr>
            <p:nvPr/>
          </p:nvSpPr>
          <p:spPr bwMode="auto">
            <a:xfrm>
              <a:off x="1708" y="3092"/>
              <a:ext cx="31" cy="24"/>
            </a:xfrm>
            <a:custGeom>
              <a:avLst/>
              <a:gdLst>
                <a:gd name="T0" fmla="*/ 0 w 340"/>
                <a:gd name="T1" fmla="*/ 0 h 262"/>
                <a:gd name="T2" fmla="*/ 0 w 340"/>
                <a:gd name="T3" fmla="*/ 0 h 262"/>
                <a:gd name="T4" fmla="*/ 0 w 340"/>
                <a:gd name="T5" fmla="*/ 0 h 262"/>
                <a:gd name="T6" fmla="*/ 0 w 340"/>
                <a:gd name="T7" fmla="*/ 0 h 262"/>
                <a:gd name="T8" fmla="*/ 0 60000 65536"/>
                <a:gd name="T9" fmla="*/ 0 60000 65536"/>
                <a:gd name="T10" fmla="*/ 0 60000 65536"/>
                <a:gd name="T11" fmla="*/ 0 60000 65536"/>
                <a:gd name="T12" fmla="*/ 0 w 340"/>
                <a:gd name="T13" fmla="*/ 0 h 262"/>
                <a:gd name="T14" fmla="*/ 340 w 340"/>
                <a:gd name="T15" fmla="*/ 262 h 262"/>
              </a:gdLst>
              <a:ahLst/>
              <a:cxnLst>
                <a:cxn ang="T8">
                  <a:pos x="T0" y="T1"/>
                </a:cxn>
                <a:cxn ang="T9">
                  <a:pos x="T2" y="T3"/>
                </a:cxn>
                <a:cxn ang="T10">
                  <a:pos x="T4" y="T5"/>
                </a:cxn>
                <a:cxn ang="T11">
                  <a:pos x="T6" y="T7"/>
                </a:cxn>
              </a:cxnLst>
              <a:rect l="T12" t="T13" r="T14" b="T15"/>
              <a:pathLst>
                <a:path w="340" h="262">
                  <a:moveTo>
                    <a:pt x="211" y="0"/>
                  </a:moveTo>
                  <a:lnTo>
                    <a:pt x="0" y="103"/>
                  </a:lnTo>
                  <a:lnTo>
                    <a:pt x="340" y="262"/>
                  </a:lnTo>
                  <a:lnTo>
                    <a:pt x="21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91" name="Freeform 504"/>
            <p:cNvSpPr>
              <a:spLocks/>
            </p:cNvSpPr>
            <p:nvPr/>
          </p:nvSpPr>
          <p:spPr bwMode="auto">
            <a:xfrm>
              <a:off x="1708" y="3101"/>
              <a:ext cx="31" cy="24"/>
            </a:xfrm>
            <a:custGeom>
              <a:avLst/>
              <a:gdLst>
                <a:gd name="T0" fmla="*/ 0 w 340"/>
                <a:gd name="T1" fmla="*/ 0 h 263"/>
                <a:gd name="T2" fmla="*/ 0 w 340"/>
                <a:gd name="T3" fmla="*/ 0 h 263"/>
                <a:gd name="T4" fmla="*/ 0 w 340"/>
                <a:gd name="T5" fmla="*/ 0 h 263"/>
                <a:gd name="T6" fmla="*/ 0 w 340"/>
                <a:gd name="T7" fmla="*/ 0 h 263"/>
                <a:gd name="T8" fmla="*/ 0 60000 65536"/>
                <a:gd name="T9" fmla="*/ 0 60000 65536"/>
                <a:gd name="T10" fmla="*/ 0 60000 65536"/>
                <a:gd name="T11" fmla="*/ 0 60000 65536"/>
                <a:gd name="T12" fmla="*/ 0 w 340"/>
                <a:gd name="T13" fmla="*/ 0 h 263"/>
                <a:gd name="T14" fmla="*/ 340 w 340"/>
                <a:gd name="T15" fmla="*/ 263 h 263"/>
              </a:gdLst>
              <a:ahLst/>
              <a:cxnLst>
                <a:cxn ang="T8">
                  <a:pos x="T0" y="T1"/>
                </a:cxn>
                <a:cxn ang="T9">
                  <a:pos x="T2" y="T3"/>
                </a:cxn>
                <a:cxn ang="T10">
                  <a:pos x="T4" y="T5"/>
                </a:cxn>
                <a:cxn ang="T11">
                  <a:pos x="T6" y="T7"/>
                </a:cxn>
              </a:cxnLst>
              <a:rect l="T12" t="T13" r="T14" b="T15"/>
              <a:pathLst>
                <a:path w="340" h="263">
                  <a:moveTo>
                    <a:pt x="0" y="0"/>
                  </a:moveTo>
                  <a:lnTo>
                    <a:pt x="340" y="159"/>
                  </a:lnTo>
                  <a:lnTo>
                    <a:pt x="128" y="263"/>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92" name="Freeform 505"/>
            <p:cNvSpPr>
              <a:spLocks/>
            </p:cNvSpPr>
            <p:nvPr/>
          </p:nvSpPr>
          <p:spPr bwMode="auto">
            <a:xfrm>
              <a:off x="1708" y="3092"/>
              <a:ext cx="31" cy="33"/>
            </a:xfrm>
            <a:custGeom>
              <a:avLst/>
              <a:gdLst>
                <a:gd name="T0" fmla="*/ 0 w 340"/>
                <a:gd name="T1" fmla="*/ 0 h 366"/>
                <a:gd name="T2" fmla="*/ 0 w 340"/>
                <a:gd name="T3" fmla="*/ 0 h 366"/>
                <a:gd name="T4" fmla="*/ 0 w 340"/>
                <a:gd name="T5" fmla="*/ 0 h 366"/>
                <a:gd name="T6" fmla="*/ 0 w 340"/>
                <a:gd name="T7" fmla="*/ 0 h 366"/>
                <a:gd name="T8" fmla="*/ 0 w 340"/>
                <a:gd name="T9" fmla="*/ 0 h 366"/>
                <a:gd name="T10" fmla="*/ 0 60000 65536"/>
                <a:gd name="T11" fmla="*/ 0 60000 65536"/>
                <a:gd name="T12" fmla="*/ 0 60000 65536"/>
                <a:gd name="T13" fmla="*/ 0 60000 65536"/>
                <a:gd name="T14" fmla="*/ 0 60000 65536"/>
                <a:gd name="T15" fmla="*/ 0 w 340"/>
                <a:gd name="T16" fmla="*/ 0 h 366"/>
                <a:gd name="T17" fmla="*/ 340 w 340"/>
                <a:gd name="T18" fmla="*/ 366 h 366"/>
              </a:gdLst>
              <a:ahLst/>
              <a:cxnLst>
                <a:cxn ang="T10">
                  <a:pos x="T0" y="T1"/>
                </a:cxn>
                <a:cxn ang="T11">
                  <a:pos x="T2" y="T3"/>
                </a:cxn>
                <a:cxn ang="T12">
                  <a:pos x="T4" y="T5"/>
                </a:cxn>
                <a:cxn ang="T13">
                  <a:pos x="T6" y="T7"/>
                </a:cxn>
                <a:cxn ang="T14">
                  <a:pos x="T8" y="T9"/>
                </a:cxn>
              </a:cxnLst>
              <a:rect l="T15" t="T16" r="T17" b="T18"/>
              <a:pathLst>
                <a:path w="340" h="366">
                  <a:moveTo>
                    <a:pt x="211" y="0"/>
                  </a:moveTo>
                  <a:lnTo>
                    <a:pt x="0" y="103"/>
                  </a:lnTo>
                  <a:lnTo>
                    <a:pt x="128" y="366"/>
                  </a:lnTo>
                  <a:lnTo>
                    <a:pt x="340" y="262"/>
                  </a:lnTo>
                  <a:lnTo>
                    <a:pt x="211"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93" name="Freeform 506"/>
            <p:cNvSpPr>
              <a:spLocks/>
            </p:cNvSpPr>
            <p:nvPr/>
          </p:nvSpPr>
          <p:spPr bwMode="auto">
            <a:xfrm>
              <a:off x="1720" y="3116"/>
              <a:ext cx="31" cy="24"/>
            </a:xfrm>
            <a:custGeom>
              <a:avLst/>
              <a:gdLst>
                <a:gd name="T0" fmla="*/ 0 w 343"/>
                <a:gd name="T1" fmla="*/ 0 h 267"/>
                <a:gd name="T2" fmla="*/ 0 w 343"/>
                <a:gd name="T3" fmla="*/ 0 h 267"/>
                <a:gd name="T4" fmla="*/ 0 w 343"/>
                <a:gd name="T5" fmla="*/ 0 h 267"/>
                <a:gd name="T6" fmla="*/ 0 w 343"/>
                <a:gd name="T7" fmla="*/ 0 h 267"/>
                <a:gd name="T8" fmla="*/ 0 60000 65536"/>
                <a:gd name="T9" fmla="*/ 0 60000 65536"/>
                <a:gd name="T10" fmla="*/ 0 60000 65536"/>
                <a:gd name="T11" fmla="*/ 0 60000 65536"/>
                <a:gd name="T12" fmla="*/ 0 w 343"/>
                <a:gd name="T13" fmla="*/ 0 h 267"/>
                <a:gd name="T14" fmla="*/ 343 w 343"/>
                <a:gd name="T15" fmla="*/ 267 h 267"/>
              </a:gdLst>
              <a:ahLst/>
              <a:cxnLst>
                <a:cxn ang="T8">
                  <a:pos x="T0" y="T1"/>
                </a:cxn>
                <a:cxn ang="T9">
                  <a:pos x="T2" y="T3"/>
                </a:cxn>
                <a:cxn ang="T10">
                  <a:pos x="T4" y="T5"/>
                </a:cxn>
                <a:cxn ang="T11">
                  <a:pos x="T6" y="T7"/>
                </a:cxn>
              </a:cxnLst>
              <a:rect l="T12" t="T13" r="T14" b="T15"/>
              <a:pathLst>
                <a:path w="343" h="267">
                  <a:moveTo>
                    <a:pt x="212" y="0"/>
                  </a:moveTo>
                  <a:lnTo>
                    <a:pt x="0" y="104"/>
                  </a:lnTo>
                  <a:lnTo>
                    <a:pt x="343" y="267"/>
                  </a:lnTo>
                  <a:lnTo>
                    <a:pt x="212"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94" name="Freeform 507"/>
            <p:cNvSpPr>
              <a:spLocks/>
            </p:cNvSpPr>
            <p:nvPr/>
          </p:nvSpPr>
          <p:spPr bwMode="auto">
            <a:xfrm>
              <a:off x="1720" y="3125"/>
              <a:ext cx="31" cy="24"/>
            </a:xfrm>
            <a:custGeom>
              <a:avLst/>
              <a:gdLst>
                <a:gd name="T0" fmla="*/ 0 w 343"/>
                <a:gd name="T1" fmla="*/ 0 h 257"/>
                <a:gd name="T2" fmla="*/ 0 w 343"/>
                <a:gd name="T3" fmla="*/ 0 h 257"/>
                <a:gd name="T4" fmla="*/ 0 w 343"/>
                <a:gd name="T5" fmla="*/ 0 h 257"/>
                <a:gd name="T6" fmla="*/ 0 w 343"/>
                <a:gd name="T7" fmla="*/ 0 h 257"/>
                <a:gd name="T8" fmla="*/ 0 60000 65536"/>
                <a:gd name="T9" fmla="*/ 0 60000 65536"/>
                <a:gd name="T10" fmla="*/ 0 60000 65536"/>
                <a:gd name="T11" fmla="*/ 0 60000 65536"/>
                <a:gd name="T12" fmla="*/ 0 w 343"/>
                <a:gd name="T13" fmla="*/ 0 h 257"/>
                <a:gd name="T14" fmla="*/ 343 w 343"/>
                <a:gd name="T15" fmla="*/ 257 h 257"/>
              </a:gdLst>
              <a:ahLst/>
              <a:cxnLst>
                <a:cxn ang="T8">
                  <a:pos x="T0" y="T1"/>
                </a:cxn>
                <a:cxn ang="T9">
                  <a:pos x="T2" y="T3"/>
                </a:cxn>
                <a:cxn ang="T10">
                  <a:pos x="T4" y="T5"/>
                </a:cxn>
                <a:cxn ang="T11">
                  <a:pos x="T6" y="T7"/>
                </a:cxn>
              </a:cxnLst>
              <a:rect l="T12" t="T13" r="T14" b="T15"/>
              <a:pathLst>
                <a:path w="343" h="257">
                  <a:moveTo>
                    <a:pt x="0" y="0"/>
                  </a:moveTo>
                  <a:lnTo>
                    <a:pt x="343" y="163"/>
                  </a:lnTo>
                  <a:lnTo>
                    <a:pt x="126" y="257"/>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95" name="Freeform 508"/>
            <p:cNvSpPr>
              <a:spLocks/>
            </p:cNvSpPr>
            <p:nvPr/>
          </p:nvSpPr>
          <p:spPr bwMode="auto">
            <a:xfrm>
              <a:off x="1720" y="3116"/>
              <a:ext cx="31" cy="33"/>
            </a:xfrm>
            <a:custGeom>
              <a:avLst/>
              <a:gdLst>
                <a:gd name="T0" fmla="*/ 0 w 343"/>
                <a:gd name="T1" fmla="*/ 0 h 361"/>
                <a:gd name="T2" fmla="*/ 0 w 343"/>
                <a:gd name="T3" fmla="*/ 0 h 361"/>
                <a:gd name="T4" fmla="*/ 0 w 343"/>
                <a:gd name="T5" fmla="*/ 0 h 361"/>
                <a:gd name="T6" fmla="*/ 0 w 343"/>
                <a:gd name="T7" fmla="*/ 0 h 361"/>
                <a:gd name="T8" fmla="*/ 0 w 343"/>
                <a:gd name="T9" fmla="*/ 0 h 361"/>
                <a:gd name="T10" fmla="*/ 0 60000 65536"/>
                <a:gd name="T11" fmla="*/ 0 60000 65536"/>
                <a:gd name="T12" fmla="*/ 0 60000 65536"/>
                <a:gd name="T13" fmla="*/ 0 60000 65536"/>
                <a:gd name="T14" fmla="*/ 0 60000 65536"/>
                <a:gd name="T15" fmla="*/ 0 w 343"/>
                <a:gd name="T16" fmla="*/ 0 h 361"/>
                <a:gd name="T17" fmla="*/ 343 w 343"/>
                <a:gd name="T18" fmla="*/ 361 h 361"/>
              </a:gdLst>
              <a:ahLst/>
              <a:cxnLst>
                <a:cxn ang="T10">
                  <a:pos x="T0" y="T1"/>
                </a:cxn>
                <a:cxn ang="T11">
                  <a:pos x="T2" y="T3"/>
                </a:cxn>
                <a:cxn ang="T12">
                  <a:pos x="T4" y="T5"/>
                </a:cxn>
                <a:cxn ang="T13">
                  <a:pos x="T6" y="T7"/>
                </a:cxn>
                <a:cxn ang="T14">
                  <a:pos x="T8" y="T9"/>
                </a:cxn>
              </a:cxnLst>
              <a:rect l="T15" t="T16" r="T17" b="T18"/>
              <a:pathLst>
                <a:path w="343" h="361">
                  <a:moveTo>
                    <a:pt x="212" y="0"/>
                  </a:moveTo>
                  <a:lnTo>
                    <a:pt x="0" y="104"/>
                  </a:lnTo>
                  <a:lnTo>
                    <a:pt x="126" y="361"/>
                  </a:lnTo>
                  <a:lnTo>
                    <a:pt x="343" y="267"/>
                  </a:lnTo>
                  <a:lnTo>
                    <a:pt x="212"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96" name="Freeform 509"/>
            <p:cNvSpPr>
              <a:spLocks/>
            </p:cNvSpPr>
            <p:nvPr/>
          </p:nvSpPr>
          <p:spPr bwMode="auto">
            <a:xfrm>
              <a:off x="1731" y="3140"/>
              <a:ext cx="30" cy="27"/>
            </a:xfrm>
            <a:custGeom>
              <a:avLst/>
              <a:gdLst>
                <a:gd name="T0" fmla="*/ 0 w 326"/>
                <a:gd name="T1" fmla="*/ 0 h 294"/>
                <a:gd name="T2" fmla="*/ 0 w 326"/>
                <a:gd name="T3" fmla="*/ 0 h 294"/>
                <a:gd name="T4" fmla="*/ 0 w 326"/>
                <a:gd name="T5" fmla="*/ 0 h 294"/>
                <a:gd name="T6" fmla="*/ 0 w 326"/>
                <a:gd name="T7" fmla="*/ 0 h 294"/>
                <a:gd name="T8" fmla="*/ 0 60000 65536"/>
                <a:gd name="T9" fmla="*/ 0 60000 65536"/>
                <a:gd name="T10" fmla="*/ 0 60000 65536"/>
                <a:gd name="T11" fmla="*/ 0 60000 65536"/>
                <a:gd name="T12" fmla="*/ 0 w 326"/>
                <a:gd name="T13" fmla="*/ 0 h 294"/>
                <a:gd name="T14" fmla="*/ 326 w 326"/>
                <a:gd name="T15" fmla="*/ 294 h 294"/>
              </a:gdLst>
              <a:ahLst/>
              <a:cxnLst>
                <a:cxn ang="T8">
                  <a:pos x="T0" y="T1"/>
                </a:cxn>
                <a:cxn ang="T9">
                  <a:pos x="T2" y="T3"/>
                </a:cxn>
                <a:cxn ang="T10">
                  <a:pos x="T4" y="T5"/>
                </a:cxn>
                <a:cxn ang="T11">
                  <a:pos x="T6" y="T7"/>
                </a:cxn>
              </a:cxnLst>
              <a:rect l="T12" t="T13" r="T14" b="T15"/>
              <a:pathLst>
                <a:path w="326" h="294">
                  <a:moveTo>
                    <a:pt x="217" y="0"/>
                  </a:moveTo>
                  <a:lnTo>
                    <a:pt x="0" y="94"/>
                  </a:lnTo>
                  <a:lnTo>
                    <a:pt x="326" y="294"/>
                  </a:lnTo>
                  <a:lnTo>
                    <a:pt x="21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97" name="Freeform 510"/>
            <p:cNvSpPr>
              <a:spLocks/>
            </p:cNvSpPr>
            <p:nvPr/>
          </p:nvSpPr>
          <p:spPr bwMode="auto">
            <a:xfrm>
              <a:off x="1731" y="3149"/>
              <a:ext cx="30" cy="24"/>
            </a:xfrm>
            <a:custGeom>
              <a:avLst/>
              <a:gdLst>
                <a:gd name="T0" fmla="*/ 0 w 326"/>
                <a:gd name="T1" fmla="*/ 0 h 263"/>
                <a:gd name="T2" fmla="*/ 0 w 326"/>
                <a:gd name="T3" fmla="*/ 0 h 263"/>
                <a:gd name="T4" fmla="*/ 0 w 326"/>
                <a:gd name="T5" fmla="*/ 0 h 263"/>
                <a:gd name="T6" fmla="*/ 0 w 326"/>
                <a:gd name="T7" fmla="*/ 0 h 263"/>
                <a:gd name="T8" fmla="*/ 0 60000 65536"/>
                <a:gd name="T9" fmla="*/ 0 60000 65536"/>
                <a:gd name="T10" fmla="*/ 0 60000 65536"/>
                <a:gd name="T11" fmla="*/ 0 60000 65536"/>
                <a:gd name="T12" fmla="*/ 0 w 326"/>
                <a:gd name="T13" fmla="*/ 0 h 263"/>
                <a:gd name="T14" fmla="*/ 326 w 326"/>
                <a:gd name="T15" fmla="*/ 263 h 263"/>
              </a:gdLst>
              <a:ahLst/>
              <a:cxnLst>
                <a:cxn ang="T8">
                  <a:pos x="T0" y="T1"/>
                </a:cxn>
                <a:cxn ang="T9">
                  <a:pos x="T2" y="T3"/>
                </a:cxn>
                <a:cxn ang="T10">
                  <a:pos x="T4" y="T5"/>
                </a:cxn>
                <a:cxn ang="T11">
                  <a:pos x="T6" y="T7"/>
                </a:cxn>
              </a:cxnLst>
              <a:rect l="T12" t="T13" r="T14" b="T15"/>
              <a:pathLst>
                <a:path w="326" h="263">
                  <a:moveTo>
                    <a:pt x="0" y="0"/>
                  </a:moveTo>
                  <a:lnTo>
                    <a:pt x="326" y="200"/>
                  </a:lnTo>
                  <a:lnTo>
                    <a:pt x="98" y="263"/>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98" name="Freeform 511"/>
            <p:cNvSpPr>
              <a:spLocks/>
            </p:cNvSpPr>
            <p:nvPr/>
          </p:nvSpPr>
          <p:spPr bwMode="auto">
            <a:xfrm>
              <a:off x="1731" y="3140"/>
              <a:ext cx="30" cy="33"/>
            </a:xfrm>
            <a:custGeom>
              <a:avLst/>
              <a:gdLst>
                <a:gd name="T0" fmla="*/ 0 w 326"/>
                <a:gd name="T1" fmla="*/ 0 h 357"/>
                <a:gd name="T2" fmla="*/ 0 w 326"/>
                <a:gd name="T3" fmla="*/ 0 h 357"/>
                <a:gd name="T4" fmla="*/ 0 w 326"/>
                <a:gd name="T5" fmla="*/ 0 h 357"/>
                <a:gd name="T6" fmla="*/ 0 w 326"/>
                <a:gd name="T7" fmla="*/ 0 h 357"/>
                <a:gd name="T8" fmla="*/ 0 w 326"/>
                <a:gd name="T9" fmla="*/ 0 h 357"/>
                <a:gd name="T10" fmla="*/ 0 60000 65536"/>
                <a:gd name="T11" fmla="*/ 0 60000 65536"/>
                <a:gd name="T12" fmla="*/ 0 60000 65536"/>
                <a:gd name="T13" fmla="*/ 0 60000 65536"/>
                <a:gd name="T14" fmla="*/ 0 60000 65536"/>
                <a:gd name="T15" fmla="*/ 0 w 326"/>
                <a:gd name="T16" fmla="*/ 0 h 357"/>
                <a:gd name="T17" fmla="*/ 326 w 326"/>
                <a:gd name="T18" fmla="*/ 357 h 357"/>
              </a:gdLst>
              <a:ahLst/>
              <a:cxnLst>
                <a:cxn ang="T10">
                  <a:pos x="T0" y="T1"/>
                </a:cxn>
                <a:cxn ang="T11">
                  <a:pos x="T2" y="T3"/>
                </a:cxn>
                <a:cxn ang="T12">
                  <a:pos x="T4" y="T5"/>
                </a:cxn>
                <a:cxn ang="T13">
                  <a:pos x="T6" y="T7"/>
                </a:cxn>
                <a:cxn ang="T14">
                  <a:pos x="T8" y="T9"/>
                </a:cxn>
              </a:cxnLst>
              <a:rect l="T15" t="T16" r="T17" b="T18"/>
              <a:pathLst>
                <a:path w="326" h="357">
                  <a:moveTo>
                    <a:pt x="217" y="0"/>
                  </a:moveTo>
                  <a:lnTo>
                    <a:pt x="0" y="94"/>
                  </a:lnTo>
                  <a:lnTo>
                    <a:pt x="98" y="357"/>
                  </a:lnTo>
                  <a:lnTo>
                    <a:pt x="326" y="294"/>
                  </a:lnTo>
                  <a:lnTo>
                    <a:pt x="217"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99" name="Freeform 512"/>
            <p:cNvSpPr>
              <a:spLocks/>
            </p:cNvSpPr>
            <p:nvPr/>
          </p:nvSpPr>
          <p:spPr bwMode="auto">
            <a:xfrm>
              <a:off x="1740" y="3167"/>
              <a:ext cx="26" cy="30"/>
            </a:xfrm>
            <a:custGeom>
              <a:avLst/>
              <a:gdLst>
                <a:gd name="T0" fmla="*/ 0 w 288"/>
                <a:gd name="T1" fmla="*/ 0 h 331"/>
                <a:gd name="T2" fmla="*/ 0 w 288"/>
                <a:gd name="T3" fmla="*/ 0 h 331"/>
                <a:gd name="T4" fmla="*/ 0 w 288"/>
                <a:gd name="T5" fmla="*/ 0 h 331"/>
                <a:gd name="T6" fmla="*/ 0 w 288"/>
                <a:gd name="T7" fmla="*/ 0 h 331"/>
                <a:gd name="T8" fmla="*/ 0 60000 65536"/>
                <a:gd name="T9" fmla="*/ 0 60000 65536"/>
                <a:gd name="T10" fmla="*/ 0 60000 65536"/>
                <a:gd name="T11" fmla="*/ 0 60000 65536"/>
                <a:gd name="T12" fmla="*/ 0 w 288"/>
                <a:gd name="T13" fmla="*/ 0 h 331"/>
                <a:gd name="T14" fmla="*/ 288 w 288"/>
                <a:gd name="T15" fmla="*/ 331 h 331"/>
              </a:gdLst>
              <a:ahLst/>
              <a:cxnLst>
                <a:cxn ang="T8">
                  <a:pos x="T0" y="T1"/>
                </a:cxn>
                <a:cxn ang="T9">
                  <a:pos x="T2" y="T3"/>
                </a:cxn>
                <a:cxn ang="T10">
                  <a:pos x="T4" y="T5"/>
                </a:cxn>
                <a:cxn ang="T11">
                  <a:pos x="T6" y="T7"/>
                </a:cxn>
              </a:cxnLst>
              <a:rect l="T12" t="T13" r="T14" b="T15"/>
              <a:pathLst>
                <a:path w="288" h="331">
                  <a:moveTo>
                    <a:pt x="228" y="0"/>
                  </a:moveTo>
                  <a:lnTo>
                    <a:pt x="0" y="63"/>
                  </a:lnTo>
                  <a:lnTo>
                    <a:pt x="288" y="331"/>
                  </a:lnTo>
                  <a:lnTo>
                    <a:pt x="228"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00" name="Freeform 513"/>
            <p:cNvSpPr>
              <a:spLocks/>
            </p:cNvSpPr>
            <p:nvPr/>
          </p:nvSpPr>
          <p:spPr bwMode="auto">
            <a:xfrm>
              <a:off x="1740" y="3173"/>
              <a:ext cx="26" cy="26"/>
            </a:xfrm>
            <a:custGeom>
              <a:avLst/>
              <a:gdLst>
                <a:gd name="T0" fmla="*/ 0 w 288"/>
                <a:gd name="T1" fmla="*/ 0 h 292"/>
                <a:gd name="T2" fmla="*/ 0 w 288"/>
                <a:gd name="T3" fmla="*/ 0 h 292"/>
                <a:gd name="T4" fmla="*/ 0 w 288"/>
                <a:gd name="T5" fmla="*/ 0 h 292"/>
                <a:gd name="T6" fmla="*/ 0 w 288"/>
                <a:gd name="T7" fmla="*/ 0 h 292"/>
                <a:gd name="T8" fmla="*/ 0 60000 65536"/>
                <a:gd name="T9" fmla="*/ 0 60000 65536"/>
                <a:gd name="T10" fmla="*/ 0 60000 65536"/>
                <a:gd name="T11" fmla="*/ 0 60000 65536"/>
                <a:gd name="T12" fmla="*/ 0 w 288"/>
                <a:gd name="T13" fmla="*/ 0 h 292"/>
                <a:gd name="T14" fmla="*/ 288 w 288"/>
                <a:gd name="T15" fmla="*/ 292 h 292"/>
              </a:gdLst>
              <a:ahLst/>
              <a:cxnLst>
                <a:cxn ang="T8">
                  <a:pos x="T0" y="T1"/>
                </a:cxn>
                <a:cxn ang="T9">
                  <a:pos x="T2" y="T3"/>
                </a:cxn>
                <a:cxn ang="T10">
                  <a:pos x="T4" y="T5"/>
                </a:cxn>
                <a:cxn ang="T11">
                  <a:pos x="T6" y="T7"/>
                </a:cxn>
              </a:cxnLst>
              <a:rect l="T12" t="T13" r="T14" b="T15"/>
              <a:pathLst>
                <a:path w="288" h="292">
                  <a:moveTo>
                    <a:pt x="0" y="0"/>
                  </a:moveTo>
                  <a:lnTo>
                    <a:pt x="288" y="268"/>
                  </a:lnTo>
                  <a:lnTo>
                    <a:pt x="54" y="292"/>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01" name="Freeform 514"/>
            <p:cNvSpPr>
              <a:spLocks/>
            </p:cNvSpPr>
            <p:nvPr/>
          </p:nvSpPr>
          <p:spPr bwMode="auto">
            <a:xfrm>
              <a:off x="1740" y="3167"/>
              <a:ext cx="26" cy="32"/>
            </a:xfrm>
            <a:custGeom>
              <a:avLst/>
              <a:gdLst>
                <a:gd name="T0" fmla="*/ 0 w 288"/>
                <a:gd name="T1" fmla="*/ 0 h 355"/>
                <a:gd name="T2" fmla="*/ 0 w 288"/>
                <a:gd name="T3" fmla="*/ 0 h 355"/>
                <a:gd name="T4" fmla="*/ 0 w 288"/>
                <a:gd name="T5" fmla="*/ 0 h 355"/>
                <a:gd name="T6" fmla="*/ 0 w 288"/>
                <a:gd name="T7" fmla="*/ 0 h 355"/>
                <a:gd name="T8" fmla="*/ 0 w 288"/>
                <a:gd name="T9" fmla="*/ 0 h 355"/>
                <a:gd name="T10" fmla="*/ 0 60000 65536"/>
                <a:gd name="T11" fmla="*/ 0 60000 65536"/>
                <a:gd name="T12" fmla="*/ 0 60000 65536"/>
                <a:gd name="T13" fmla="*/ 0 60000 65536"/>
                <a:gd name="T14" fmla="*/ 0 60000 65536"/>
                <a:gd name="T15" fmla="*/ 0 w 288"/>
                <a:gd name="T16" fmla="*/ 0 h 355"/>
                <a:gd name="T17" fmla="*/ 288 w 288"/>
                <a:gd name="T18" fmla="*/ 355 h 355"/>
              </a:gdLst>
              <a:ahLst/>
              <a:cxnLst>
                <a:cxn ang="T10">
                  <a:pos x="T0" y="T1"/>
                </a:cxn>
                <a:cxn ang="T11">
                  <a:pos x="T2" y="T3"/>
                </a:cxn>
                <a:cxn ang="T12">
                  <a:pos x="T4" y="T5"/>
                </a:cxn>
                <a:cxn ang="T13">
                  <a:pos x="T6" y="T7"/>
                </a:cxn>
                <a:cxn ang="T14">
                  <a:pos x="T8" y="T9"/>
                </a:cxn>
              </a:cxnLst>
              <a:rect l="T15" t="T16" r="T17" b="T18"/>
              <a:pathLst>
                <a:path w="288" h="355">
                  <a:moveTo>
                    <a:pt x="228" y="0"/>
                  </a:moveTo>
                  <a:lnTo>
                    <a:pt x="0" y="63"/>
                  </a:lnTo>
                  <a:lnTo>
                    <a:pt x="54" y="355"/>
                  </a:lnTo>
                  <a:lnTo>
                    <a:pt x="288" y="331"/>
                  </a:lnTo>
                  <a:lnTo>
                    <a:pt x="228"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02" name="Freeform 515"/>
            <p:cNvSpPr>
              <a:spLocks/>
            </p:cNvSpPr>
            <p:nvPr/>
          </p:nvSpPr>
          <p:spPr bwMode="auto">
            <a:xfrm>
              <a:off x="1745" y="3197"/>
              <a:ext cx="22" cy="33"/>
            </a:xfrm>
            <a:custGeom>
              <a:avLst/>
              <a:gdLst>
                <a:gd name="T0" fmla="*/ 0 w 243"/>
                <a:gd name="T1" fmla="*/ 0 h 361"/>
                <a:gd name="T2" fmla="*/ 0 w 243"/>
                <a:gd name="T3" fmla="*/ 0 h 361"/>
                <a:gd name="T4" fmla="*/ 0 w 243"/>
                <a:gd name="T5" fmla="*/ 0 h 361"/>
                <a:gd name="T6" fmla="*/ 0 w 243"/>
                <a:gd name="T7" fmla="*/ 0 h 361"/>
                <a:gd name="T8" fmla="*/ 0 60000 65536"/>
                <a:gd name="T9" fmla="*/ 0 60000 65536"/>
                <a:gd name="T10" fmla="*/ 0 60000 65536"/>
                <a:gd name="T11" fmla="*/ 0 60000 65536"/>
                <a:gd name="T12" fmla="*/ 0 w 243"/>
                <a:gd name="T13" fmla="*/ 0 h 361"/>
                <a:gd name="T14" fmla="*/ 243 w 243"/>
                <a:gd name="T15" fmla="*/ 361 h 361"/>
              </a:gdLst>
              <a:ahLst/>
              <a:cxnLst>
                <a:cxn ang="T8">
                  <a:pos x="T0" y="T1"/>
                </a:cxn>
                <a:cxn ang="T9">
                  <a:pos x="T2" y="T3"/>
                </a:cxn>
                <a:cxn ang="T10">
                  <a:pos x="T4" y="T5"/>
                </a:cxn>
                <a:cxn ang="T11">
                  <a:pos x="T6" y="T7"/>
                </a:cxn>
              </a:cxnLst>
              <a:rect l="T12" t="T13" r="T14" b="T15"/>
              <a:pathLst>
                <a:path w="243" h="361">
                  <a:moveTo>
                    <a:pt x="234" y="0"/>
                  </a:moveTo>
                  <a:lnTo>
                    <a:pt x="0" y="24"/>
                  </a:lnTo>
                  <a:lnTo>
                    <a:pt x="243" y="361"/>
                  </a:lnTo>
                  <a:lnTo>
                    <a:pt x="23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03" name="Freeform 516"/>
            <p:cNvSpPr>
              <a:spLocks/>
            </p:cNvSpPr>
            <p:nvPr/>
          </p:nvSpPr>
          <p:spPr bwMode="auto">
            <a:xfrm>
              <a:off x="1745" y="3199"/>
              <a:ext cx="22" cy="31"/>
            </a:xfrm>
            <a:custGeom>
              <a:avLst/>
              <a:gdLst>
                <a:gd name="T0" fmla="*/ 0 w 243"/>
                <a:gd name="T1" fmla="*/ 0 h 337"/>
                <a:gd name="T2" fmla="*/ 0 w 243"/>
                <a:gd name="T3" fmla="*/ 0 h 337"/>
                <a:gd name="T4" fmla="*/ 0 w 243"/>
                <a:gd name="T5" fmla="*/ 0 h 337"/>
                <a:gd name="T6" fmla="*/ 0 w 243"/>
                <a:gd name="T7" fmla="*/ 0 h 337"/>
                <a:gd name="T8" fmla="*/ 0 60000 65536"/>
                <a:gd name="T9" fmla="*/ 0 60000 65536"/>
                <a:gd name="T10" fmla="*/ 0 60000 65536"/>
                <a:gd name="T11" fmla="*/ 0 60000 65536"/>
                <a:gd name="T12" fmla="*/ 0 w 243"/>
                <a:gd name="T13" fmla="*/ 0 h 337"/>
                <a:gd name="T14" fmla="*/ 243 w 243"/>
                <a:gd name="T15" fmla="*/ 337 h 337"/>
              </a:gdLst>
              <a:ahLst/>
              <a:cxnLst>
                <a:cxn ang="T8">
                  <a:pos x="T0" y="T1"/>
                </a:cxn>
                <a:cxn ang="T9">
                  <a:pos x="T2" y="T3"/>
                </a:cxn>
                <a:cxn ang="T10">
                  <a:pos x="T4" y="T5"/>
                </a:cxn>
                <a:cxn ang="T11">
                  <a:pos x="T6" y="T7"/>
                </a:cxn>
              </a:cxnLst>
              <a:rect l="T12" t="T13" r="T14" b="T15"/>
              <a:pathLst>
                <a:path w="243" h="337">
                  <a:moveTo>
                    <a:pt x="0" y="0"/>
                  </a:moveTo>
                  <a:lnTo>
                    <a:pt x="243" y="337"/>
                  </a:lnTo>
                  <a:lnTo>
                    <a:pt x="7" y="327"/>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04" name="Freeform 517"/>
            <p:cNvSpPr>
              <a:spLocks/>
            </p:cNvSpPr>
            <p:nvPr/>
          </p:nvSpPr>
          <p:spPr bwMode="auto">
            <a:xfrm>
              <a:off x="1745" y="3197"/>
              <a:ext cx="22" cy="33"/>
            </a:xfrm>
            <a:custGeom>
              <a:avLst/>
              <a:gdLst>
                <a:gd name="T0" fmla="*/ 0 w 243"/>
                <a:gd name="T1" fmla="*/ 0 h 361"/>
                <a:gd name="T2" fmla="*/ 0 w 243"/>
                <a:gd name="T3" fmla="*/ 0 h 361"/>
                <a:gd name="T4" fmla="*/ 0 w 243"/>
                <a:gd name="T5" fmla="*/ 0 h 361"/>
                <a:gd name="T6" fmla="*/ 0 w 243"/>
                <a:gd name="T7" fmla="*/ 0 h 361"/>
                <a:gd name="T8" fmla="*/ 0 w 243"/>
                <a:gd name="T9" fmla="*/ 0 h 361"/>
                <a:gd name="T10" fmla="*/ 0 60000 65536"/>
                <a:gd name="T11" fmla="*/ 0 60000 65536"/>
                <a:gd name="T12" fmla="*/ 0 60000 65536"/>
                <a:gd name="T13" fmla="*/ 0 60000 65536"/>
                <a:gd name="T14" fmla="*/ 0 60000 65536"/>
                <a:gd name="T15" fmla="*/ 0 w 243"/>
                <a:gd name="T16" fmla="*/ 0 h 361"/>
                <a:gd name="T17" fmla="*/ 243 w 243"/>
                <a:gd name="T18" fmla="*/ 361 h 361"/>
              </a:gdLst>
              <a:ahLst/>
              <a:cxnLst>
                <a:cxn ang="T10">
                  <a:pos x="T0" y="T1"/>
                </a:cxn>
                <a:cxn ang="T11">
                  <a:pos x="T2" y="T3"/>
                </a:cxn>
                <a:cxn ang="T12">
                  <a:pos x="T4" y="T5"/>
                </a:cxn>
                <a:cxn ang="T13">
                  <a:pos x="T6" y="T7"/>
                </a:cxn>
                <a:cxn ang="T14">
                  <a:pos x="T8" y="T9"/>
                </a:cxn>
              </a:cxnLst>
              <a:rect l="T15" t="T16" r="T17" b="T18"/>
              <a:pathLst>
                <a:path w="243" h="361">
                  <a:moveTo>
                    <a:pt x="234" y="0"/>
                  </a:moveTo>
                  <a:lnTo>
                    <a:pt x="0" y="24"/>
                  </a:lnTo>
                  <a:lnTo>
                    <a:pt x="7" y="351"/>
                  </a:lnTo>
                  <a:lnTo>
                    <a:pt x="243" y="361"/>
                  </a:lnTo>
                  <a:lnTo>
                    <a:pt x="234" y="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05" name="Freeform 518"/>
            <p:cNvSpPr>
              <a:spLocks/>
            </p:cNvSpPr>
            <p:nvPr/>
          </p:nvSpPr>
          <p:spPr bwMode="auto">
            <a:xfrm>
              <a:off x="1746" y="3229"/>
              <a:ext cx="21" cy="36"/>
            </a:xfrm>
            <a:custGeom>
              <a:avLst/>
              <a:gdLst>
                <a:gd name="T0" fmla="*/ 0 w 236"/>
                <a:gd name="T1" fmla="*/ 0 h 401"/>
                <a:gd name="T2" fmla="*/ 0 w 236"/>
                <a:gd name="T3" fmla="*/ 0 h 401"/>
                <a:gd name="T4" fmla="*/ 0 w 236"/>
                <a:gd name="T5" fmla="*/ 0 h 401"/>
                <a:gd name="T6" fmla="*/ 0 w 236"/>
                <a:gd name="T7" fmla="*/ 0 h 401"/>
                <a:gd name="T8" fmla="*/ 0 60000 65536"/>
                <a:gd name="T9" fmla="*/ 0 60000 65536"/>
                <a:gd name="T10" fmla="*/ 0 60000 65536"/>
                <a:gd name="T11" fmla="*/ 0 60000 65536"/>
                <a:gd name="T12" fmla="*/ 0 w 236"/>
                <a:gd name="T13" fmla="*/ 0 h 401"/>
                <a:gd name="T14" fmla="*/ 236 w 236"/>
                <a:gd name="T15" fmla="*/ 401 h 401"/>
              </a:gdLst>
              <a:ahLst/>
              <a:cxnLst>
                <a:cxn ang="T8">
                  <a:pos x="T0" y="T1"/>
                </a:cxn>
                <a:cxn ang="T9">
                  <a:pos x="T2" y="T3"/>
                </a:cxn>
                <a:cxn ang="T10">
                  <a:pos x="T4" y="T5"/>
                </a:cxn>
                <a:cxn ang="T11">
                  <a:pos x="T6" y="T7"/>
                </a:cxn>
              </a:cxnLst>
              <a:rect l="T12" t="T13" r="T14" b="T15"/>
              <a:pathLst>
                <a:path w="236" h="401">
                  <a:moveTo>
                    <a:pt x="236" y="10"/>
                  </a:moveTo>
                  <a:lnTo>
                    <a:pt x="0" y="0"/>
                  </a:lnTo>
                  <a:lnTo>
                    <a:pt x="194" y="401"/>
                  </a:lnTo>
                  <a:lnTo>
                    <a:pt x="236" y="1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06" name="Freeform 519"/>
            <p:cNvSpPr>
              <a:spLocks/>
            </p:cNvSpPr>
            <p:nvPr/>
          </p:nvSpPr>
          <p:spPr bwMode="auto">
            <a:xfrm>
              <a:off x="1742" y="3229"/>
              <a:ext cx="21" cy="36"/>
            </a:xfrm>
            <a:custGeom>
              <a:avLst/>
              <a:gdLst>
                <a:gd name="T0" fmla="*/ 0 w 233"/>
                <a:gd name="T1" fmla="*/ 0 h 401"/>
                <a:gd name="T2" fmla="*/ 0 w 233"/>
                <a:gd name="T3" fmla="*/ 0 h 401"/>
                <a:gd name="T4" fmla="*/ 0 w 233"/>
                <a:gd name="T5" fmla="*/ 0 h 401"/>
                <a:gd name="T6" fmla="*/ 0 w 233"/>
                <a:gd name="T7" fmla="*/ 0 h 401"/>
                <a:gd name="T8" fmla="*/ 0 60000 65536"/>
                <a:gd name="T9" fmla="*/ 0 60000 65536"/>
                <a:gd name="T10" fmla="*/ 0 60000 65536"/>
                <a:gd name="T11" fmla="*/ 0 60000 65536"/>
                <a:gd name="T12" fmla="*/ 0 w 233"/>
                <a:gd name="T13" fmla="*/ 0 h 401"/>
                <a:gd name="T14" fmla="*/ 233 w 233"/>
                <a:gd name="T15" fmla="*/ 401 h 401"/>
              </a:gdLst>
              <a:ahLst/>
              <a:cxnLst>
                <a:cxn ang="T8">
                  <a:pos x="T0" y="T1"/>
                </a:cxn>
                <a:cxn ang="T9">
                  <a:pos x="T2" y="T3"/>
                </a:cxn>
                <a:cxn ang="T10">
                  <a:pos x="T4" y="T5"/>
                </a:cxn>
                <a:cxn ang="T11">
                  <a:pos x="T6" y="T7"/>
                </a:cxn>
              </a:cxnLst>
              <a:rect l="T12" t="T13" r="T14" b="T15"/>
              <a:pathLst>
                <a:path w="233" h="401">
                  <a:moveTo>
                    <a:pt x="39" y="0"/>
                  </a:moveTo>
                  <a:lnTo>
                    <a:pt x="233" y="401"/>
                  </a:lnTo>
                  <a:lnTo>
                    <a:pt x="0" y="363"/>
                  </a:lnTo>
                  <a:lnTo>
                    <a:pt x="3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07" name="Freeform 520"/>
            <p:cNvSpPr>
              <a:spLocks/>
            </p:cNvSpPr>
            <p:nvPr/>
          </p:nvSpPr>
          <p:spPr bwMode="auto">
            <a:xfrm>
              <a:off x="1742" y="3229"/>
              <a:ext cx="25" cy="36"/>
            </a:xfrm>
            <a:custGeom>
              <a:avLst/>
              <a:gdLst>
                <a:gd name="T0" fmla="*/ 0 w 275"/>
                <a:gd name="T1" fmla="*/ 0 h 401"/>
                <a:gd name="T2" fmla="*/ 0 w 275"/>
                <a:gd name="T3" fmla="*/ 0 h 401"/>
                <a:gd name="T4" fmla="*/ 0 w 275"/>
                <a:gd name="T5" fmla="*/ 0 h 401"/>
                <a:gd name="T6" fmla="*/ 0 w 275"/>
                <a:gd name="T7" fmla="*/ 0 h 401"/>
                <a:gd name="T8" fmla="*/ 0 w 275"/>
                <a:gd name="T9" fmla="*/ 0 h 401"/>
                <a:gd name="T10" fmla="*/ 0 60000 65536"/>
                <a:gd name="T11" fmla="*/ 0 60000 65536"/>
                <a:gd name="T12" fmla="*/ 0 60000 65536"/>
                <a:gd name="T13" fmla="*/ 0 60000 65536"/>
                <a:gd name="T14" fmla="*/ 0 60000 65536"/>
                <a:gd name="T15" fmla="*/ 0 w 275"/>
                <a:gd name="T16" fmla="*/ 0 h 401"/>
                <a:gd name="T17" fmla="*/ 275 w 275"/>
                <a:gd name="T18" fmla="*/ 401 h 401"/>
              </a:gdLst>
              <a:ahLst/>
              <a:cxnLst>
                <a:cxn ang="T10">
                  <a:pos x="T0" y="T1"/>
                </a:cxn>
                <a:cxn ang="T11">
                  <a:pos x="T2" y="T3"/>
                </a:cxn>
                <a:cxn ang="T12">
                  <a:pos x="T4" y="T5"/>
                </a:cxn>
                <a:cxn ang="T13">
                  <a:pos x="T6" y="T7"/>
                </a:cxn>
                <a:cxn ang="T14">
                  <a:pos x="T8" y="T9"/>
                </a:cxn>
              </a:cxnLst>
              <a:rect l="T15" t="T16" r="T17" b="T18"/>
              <a:pathLst>
                <a:path w="275" h="401">
                  <a:moveTo>
                    <a:pt x="275" y="10"/>
                  </a:moveTo>
                  <a:lnTo>
                    <a:pt x="39" y="0"/>
                  </a:lnTo>
                  <a:lnTo>
                    <a:pt x="0" y="363"/>
                  </a:lnTo>
                  <a:lnTo>
                    <a:pt x="233" y="401"/>
                  </a:lnTo>
                  <a:lnTo>
                    <a:pt x="275" y="1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08" name="Freeform 521"/>
            <p:cNvSpPr>
              <a:spLocks/>
            </p:cNvSpPr>
            <p:nvPr/>
          </p:nvSpPr>
          <p:spPr bwMode="auto">
            <a:xfrm>
              <a:off x="1742" y="3262"/>
              <a:ext cx="21" cy="41"/>
            </a:xfrm>
            <a:custGeom>
              <a:avLst/>
              <a:gdLst>
                <a:gd name="T0" fmla="*/ 0 w 233"/>
                <a:gd name="T1" fmla="*/ 0 h 458"/>
                <a:gd name="T2" fmla="*/ 0 w 233"/>
                <a:gd name="T3" fmla="*/ 0 h 458"/>
                <a:gd name="T4" fmla="*/ 0 w 233"/>
                <a:gd name="T5" fmla="*/ 0 h 458"/>
                <a:gd name="T6" fmla="*/ 0 w 233"/>
                <a:gd name="T7" fmla="*/ 0 h 458"/>
                <a:gd name="T8" fmla="*/ 0 60000 65536"/>
                <a:gd name="T9" fmla="*/ 0 60000 65536"/>
                <a:gd name="T10" fmla="*/ 0 60000 65536"/>
                <a:gd name="T11" fmla="*/ 0 60000 65536"/>
                <a:gd name="T12" fmla="*/ 0 w 233"/>
                <a:gd name="T13" fmla="*/ 0 h 458"/>
                <a:gd name="T14" fmla="*/ 233 w 233"/>
                <a:gd name="T15" fmla="*/ 458 h 458"/>
              </a:gdLst>
              <a:ahLst/>
              <a:cxnLst>
                <a:cxn ang="T8">
                  <a:pos x="T0" y="T1"/>
                </a:cxn>
                <a:cxn ang="T9">
                  <a:pos x="T2" y="T3"/>
                </a:cxn>
                <a:cxn ang="T10">
                  <a:pos x="T4" y="T5"/>
                </a:cxn>
                <a:cxn ang="T11">
                  <a:pos x="T6" y="T7"/>
                </a:cxn>
              </a:cxnLst>
              <a:rect l="T12" t="T13" r="T14" b="T15"/>
              <a:pathLst>
                <a:path w="233" h="458">
                  <a:moveTo>
                    <a:pt x="233" y="38"/>
                  </a:moveTo>
                  <a:lnTo>
                    <a:pt x="0" y="0"/>
                  </a:lnTo>
                  <a:lnTo>
                    <a:pt x="143" y="458"/>
                  </a:lnTo>
                  <a:lnTo>
                    <a:pt x="233" y="3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09" name="Freeform 522"/>
            <p:cNvSpPr>
              <a:spLocks/>
            </p:cNvSpPr>
            <p:nvPr/>
          </p:nvSpPr>
          <p:spPr bwMode="auto">
            <a:xfrm>
              <a:off x="1734" y="3262"/>
              <a:ext cx="21" cy="41"/>
            </a:xfrm>
            <a:custGeom>
              <a:avLst/>
              <a:gdLst>
                <a:gd name="T0" fmla="*/ 0 w 229"/>
                <a:gd name="T1" fmla="*/ 0 h 458"/>
                <a:gd name="T2" fmla="*/ 0 w 229"/>
                <a:gd name="T3" fmla="*/ 0 h 458"/>
                <a:gd name="T4" fmla="*/ 0 w 229"/>
                <a:gd name="T5" fmla="*/ 0 h 458"/>
                <a:gd name="T6" fmla="*/ 0 w 229"/>
                <a:gd name="T7" fmla="*/ 0 h 458"/>
                <a:gd name="T8" fmla="*/ 0 60000 65536"/>
                <a:gd name="T9" fmla="*/ 0 60000 65536"/>
                <a:gd name="T10" fmla="*/ 0 60000 65536"/>
                <a:gd name="T11" fmla="*/ 0 60000 65536"/>
                <a:gd name="T12" fmla="*/ 0 w 229"/>
                <a:gd name="T13" fmla="*/ 0 h 458"/>
                <a:gd name="T14" fmla="*/ 229 w 229"/>
                <a:gd name="T15" fmla="*/ 458 h 458"/>
              </a:gdLst>
              <a:ahLst/>
              <a:cxnLst>
                <a:cxn ang="T8">
                  <a:pos x="T0" y="T1"/>
                </a:cxn>
                <a:cxn ang="T9">
                  <a:pos x="T2" y="T3"/>
                </a:cxn>
                <a:cxn ang="T10">
                  <a:pos x="T4" y="T5"/>
                </a:cxn>
                <a:cxn ang="T11">
                  <a:pos x="T6" y="T7"/>
                </a:cxn>
              </a:cxnLst>
              <a:rect l="T12" t="T13" r="T14" b="T15"/>
              <a:pathLst>
                <a:path w="229" h="458">
                  <a:moveTo>
                    <a:pt x="86" y="0"/>
                  </a:moveTo>
                  <a:lnTo>
                    <a:pt x="229" y="458"/>
                  </a:lnTo>
                  <a:lnTo>
                    <a:pt x="0" y="398"/>
                  </a:lnTo>
                  <a:lnTo>
                    <a:pt x="8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10" name="Freeform 523"/>
            <p:cNvSpPr>
              <a:spLocks/>
            </p:cNvSpPr>
            <p:nvPr/>
          </p:nvSpPr>
          <p:spPr bwMode="auto">
            <a:xfrm>
              <a:off x="1734" y="3262"/>
              <a:ext cx="29" cy="41"/>
            </a:xfrm>
            <a:custGeom>
              <a:avLst/>
              <a:gdLst>
                <a:gd name="T0" fmla="*/ 0 w 319"/>
                <a:gd name="T1" fmla="*/ 0 h 458"/>
                <a:gd name="T2" fmla="*/ 0 w 319"/>
                <a:gd name="T3" fmla="*/ 0 h 458"/>
                <a:gd name="T4" fmla="*/ 0 w 319"/>
                <a:gd name="T5" fmla="*/ 0 h 458"/>
                <a:gd name="T6" fmla="*/ 0 w 319"/>
                <a:gd name="T7" fmla="*/ 0 h 458"/>
                <a:gd name="T8" fmla="*/ 0 w 319"/>
                <a:gd name="T9" fmla="*/ 0 h 458"/>
                <a:gd name="T10" fmla="*/ 0 60000 65536"/>
                <a:gd name="T11" fmla="*/ 0 60000 65536"/>
                <a:gd name="T12" fmla="*/ 0 60000 65536"/>
                <a:gd name="T13" fmla="*/ 0 60000 65536"/>
                <a:gd name="T14" fmla="*/ 0 60000 65536"/>
                <a:gd name="T15" fmla="*/ 0 w 319"/>
                <a:gd name="T16" fmla="*/ 0 h 458"/>
                <a:gd name="T17" fmla="*/ 319 w 319"/>
                <a:gd name="T18" fmla="*/ 458 h 458"/>
              </a:gdLst>
              <a:ahLst/>
              <a:cxnLst>
                <a:cxn ang="T10">
                  <a:pos x="T0" y="T1"/>
                </a:cxn>
                <a:cxn ang="T11">
                  <a:pos x="T2" y="T3"/>
                </a:cxn>
                <a:cxn ang="T12">
                  <a:pos x="T4" y="T5"/>
                </a:cxn>
                <a:cxn ang="T13">
                  <a:pos x="T6" y="T7"/>
                </a:cxn>
                <a:cxn ang="T14">
                  <a:pos x="T8" y="T9"/>
                </a:cxn>
              </a:cxnLst>
              <a:rect l="T15" t="T16" r="T17" b="T18"/>
              <a:pathLst>
                <a:path w="319" h="458">
                  <a:moveTo>
                    <a:pt x="319" y="38"/>
                  </a:moveTo>
                  <a:lnTo>
                    <a:pt x="86" y="0"/>
                  </a:lnTo>
                  <a:lnTo>
                    <a:pt x="0" y="398"/>
                  </a:lnTo>
                  <a:lnTo>
                    <a:pt x="229" y="458"/>
                  </a:lnTo>
                  <a:lnTo>
                    <a:pt x="319" y="38"/>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11" name="Freeform 524"/>
            <p:cNvSpPr>
              <a:spLocks/>
            </p:cNvSpPr>
            <p:nvPr/>
          </p:nvSpPr>
          <p:spPr bwMode="auto">
            <a:xfrm>
              <a:off x="1734" y="3298"/>
              <a:ext cx="21" cy="46"/>
            </a:xfrm>
            <a:custGeom>
              <a:avLst/>
              <a:gdLst>
                <a:gd name="T0" fmla="*/ 0 w 229"/>
                <a:gd name="T1" fmla="*/ 0 h 511"/>
                <a:gd name="T2" fmla="*/ 0 w 229"/>
                <a:gd name="T3" fmla="*/ 0 h 511"/>
                <a:gd name="T4" fmla="*/ 0 w 229"/>
                <a:gd name="T5" fmla="*/ 0 h 511"/>
                <a:gd name="T6" fmla="*/ 0 w 229"/>
                <a:gd name="T7" fmla="*/ 0 h 511"/>
                <a:gd name="T8" fmla="*/ 0 60000 65536"/>
                <a:gd name="T9" fmla="*/ 0 60000 65536"/>
                <a:gd name="T10" fmla="*/ 0 60000 65536"/>
                <a:gd name="T11" fmla="*/ 0 60000 65536"/>
                <a:gd name="T12" fmla="*/ 0 w 229"/>
                <a:gd name="T13" fmla="*/ 0 h 511"/>
                <a:gd name="T14" fmla="*/ 229 w 229"/>
                <a:gd name="T15" fmla="*/ 511 h 511"/>
              </a:gdLst>
              <a:ahLst/>
              <a:cxnLst>
                <a:cxn ang="T8">
                  <a:pos x="T0" y="T1"/>
                </a:cxn>
                <a:cxn ang="T9">
                  <a:pos x="T2" y="T3"/>
                </a:cxn>
                <a:cxn ang="T10">
                  <a:pos x="T4" y="T5"/>
                </a:cxn>
                <a:cxn ang="T11">
                  <a:pos x="T6" y="T7"/>
                </a:cxn>
              </a:cxnLst>
              <a:rect l="T12" t="T13" r="T14" b="T15"/>
              <a:pathLst>
                <a:path w="229" h="511">
                  <a:moveTo>
                    <a:pt x="229" y="60"/>
                  </a:moveTo>
                  <a:lnTo>
                    <a:pt x="0" y="0"/>
                  </a:lnTo>
                  <a:lnTo>
                    <a:pt x="89" y="511"/>
                  </a:lnTo>
                  <a:lnTo>
                    <a:pt x="229" y="6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12" name="Freeform 525"/>
            <p:cNvSpPr>
              <a:spLocks/>
            </p:cNvSpPr>
            <p:nvPr/>
          </p:nvSpPr>
          <p:spPr bwMode="auto">
            <a:xfrm>
              <a:off x="1722" y="3298"/>
              <a:ext cx="20" cy="46"/>
            </a:xfrm>
            <a:custGeom>
              <a:avLst/>
              <a:gdLst>
                <a:gd name="T0" fmla="*/ 0 w 222"/>
                <a:gd name="T1" fmla="*/ 0 h 511"/>
                <a:gd name="T2" fmla="*/ 0 w 222"/>
                <a:gd name="T3" fmla="*/ 0 h 511"/>
                <a:gd name="T4" fmla="*/ 0 w 222"/>
                <a:gd name="T5" fmla="*/ 0 h 511"/>
                <a:gd name="T6" fmla="*/ 0 w 222"/>
                <a:gd name="T7" fmla="*/ 0 h 511"/>
                <a:gd name="T8" fmla="*/ 0 60000 65536"/>
                <a:gd name="T9" fmla="*/ 0 60000 65536"/>
                <a:gd name="T10" fmla="*/ 0 60000 65536"/>
                <a:gd name="T11" fmla="*/ 0 60000 65536"/>
                <a:gd name="T12" fmla="*/ 0 w 222"/>
                <a:gd name="T13" fmla="*/ 0 h 511"/>
                <a:gd name="T14" fmla="*/ 222 w 222"/>
                <a:gd name="T15" fmla="*/ 511 h 511"/>
              </a:gdLst>
              <a:ahLst/>
              <a:cxnLst>
                <a:cxn ang="T8">
                  <a:pos x="T0" y="T1"/>
                </a:cxn>
                <a:cxn ang="T9">
                  <a:pos x="T2" y="T3"/>
                </a:cxn>
                <a:cxn ang="T10">
                  <a:pos x="T4" y="T5"/>
                </a:cxn>
                <a:cxn ang="T11">
                  <a:pos x="T6" y="T7"/>
                </a:cxn>
              </a:cxnLst>
              <a:rect l="T12" t="T13" r="T14" b="T15"/>
              <a:pathLst>
                <a:path w="222" h="511">
                  <a:moveTo>
                    <a:pt x="133" y="0"/>
                  </a:moveTo>
                  <a:lnTo>
                    <a:pt x="222" y="511"/>
                  </a:lnTo>
                  <a:lnTo>
                    <a:pt x="0" y="434"/>
                  </a:lnTo>
                  <a:lnTo>
                    <a:pt x="133"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13" name="Freeform 526"/>
            <p:cNvSpPr>
              <a:spLocks/>
            </p:cNvSpPr>
            <p:nvPr/>
          </p:nvSpPr>
          <p:spPr bwMode="auto">
            <a:xfrm>
              <a:off x="1722" y="3298"/>
              <a:ext cx="33" cy="46"/>
            </a:xfrm>
            <a:custGeom>
              <a:avLst/>
              <a:gdLst>
                <a:gd name="T0" fmla="*/ 0 w 362"/>
                <a:gd name="T1" fmla="*/ 0 h 511"/>
                <a:gd name="T2" fmla="*/ 0 w 362"/>
                <a:gd name="T3" fmla="*/ 0 h 511"/>
                <a:gd name="T4" fmla="*/ 0 w 362"/>
                <a:gd name="T5" fmla="*/ 0 h 511"/>
                <a:gd name="T6" fmla="*/ 0 w 362"/>
                <a:gd name="T7" fmla="*/ 0 h 511"/>
                <a:gd name="T8" fmla="*/ 0 w 362"/>
                <a:gd name="T9" fmla="*/ 0 h 511"/>
                <a:gd name="T10" fmla="*/ 0 60000 65536"/>
                <a:gd name="T11" fmla="*/ 0 60000 65536"/>
                <a:gd name="T12" fmla="*/ 0 60000 65536"/>
                <a:gd name="T13" fmla="*/ 0 60000 65536"/>
                <a:gd name="T14" fmla="*/ 0 60000 65536"/>
                <a:gd name="T15" fmla="*/ 0 w 362"/>
                <a:gd name="T16" fmla="*/ 0 h 511"/>
                <a:gd name="T17" fmla="*/ 362 w 362"/>
                <a:gd name="T18" fmla="*/ 511 h 511"/>
              </a:gdLst>
              <a:ahLst/>
              <a:cxnLst>
                <a:cxn ang="T10">
                  <a:pos x="T0" y="T1"/>
                </a:cxn>
                <a:cxn ang="T11">
                  <a:pos x="T2" y="T3"/>
                </a:cxn>
                <a:cxn ang="T12">
                  <a:pos x="T4" y="T5"/>
                </a:cxn>
                <a:cxn ang="T13">
                  <a:pos x="T6" y="T7"/>
                </a:cxn>
                <a:cxn ang="T14">
                  <a:pos x="T8" y="T9"/>
                </a:cxn>
              </a:cxnLst>
              <a:rect l="T15" t="T16" r="T17" b="T18"/>
              <a:pathLst>
                <a:path w="362" h="511">
                  <a:moveTo>
                    <a:pt x="362" y="60"/>
                  </a:moveTo>
                  <a:lnTo>
                    <a:pt x="133" y="0"/>
                  </a:lnTo>
                  <a:lnTo>
                    <a:pt x="0" y="434"/>
                  </a:lnTo>
                  <a:lnTo>
                    <a:pt x="222" y="511"/>
                  </a:lnTo>
                  <a:lnTo>
                    <a:pt x="362" y="60"/>
                  </a:lnTo>
                </a:path>
              </a:pathLst>
            </a:custGeom>
            <a:noFill/>
            <a:ln w="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14" name="Freeform 527"/>
            <p:cNvSpPr>
              <a:spLocks/>
            </p:cNvSpPr>
            <p:nvPr/>
          </p:nvSpPr>
          <p:spPr bwMode="auto">
            <a:xfrm>
              <a:off x="1722" y="3337"/>
              <a:ext cx="20" cy="51"/>
            </a:xfrm>
            <a:custGeom>
              <a:avLst/>
              <a:gdLst>
                <a:gd name="T0" fmla="*/ 0 w 222"/>
                <a:gd name="T1" fmla="*/ 0 h 559"/>
                <a:gd name="T2" fmla="*/ 0 w 222"/>
                <a:gd name="T3" fmla="*/ 0 h 559"/>
                <a:gd name="T4" fmla="*/ 0 w 222"/>
                <a:gd name="T5" fmla="*/ 0 h 559"/>
                <a:gd name="T6" fmla="*/ 0 w 222"/>
                <a:gd name="T7" fmla="*/ 0 h 559"/>
                <a:gd name="T8" fmla="*/ 0 60000 65536"/>
                <a:gd name="T9" fmla="*/ 0 60000 65536"/>
                <a:gd name="T10" fmla="*/ 0 60000 65536"/>
                <a:gd name="T11" fmla="*/ 0 60000 65536"/>
                <a:gd name="T12" fmla="*/ 0 w 222"/>
                <a:gd name="T13" fmla="*/ 0 h 559"/>
                <a:gd name="T14" fmla="*/ 222 w 222"/>
                <a:gd name="T15" fmla="*/ 559 h 559"/>
              </a:gdLst>
              <a:ahLst/>
              <a:cxnLst>
                <a:cxn ang="T8">
                  <a:pos x="T0" y="T1"/>
                </a:cxn>
                <a:cxn ang="T9">
                  <a:pos x="T2" y="T3"/>
                </a:cxn>
                <a:cxn ang="T10">
                  <a:pos x="T4" y="T5"/>
                </a:cxn>
                <a:cxn ang="T11">
                  <a:pos x="T6" y="T7"/>
                </a:cxn>
              </a:cxnLst>
              <a:rect l="T12" t="T13" r="T14" b="T15"/>
              <a:pathLst>
                <a:path w="222" h="559">
                  <a:moveTo>
                    <a:pt x="222" y="77"/>
                  </a:moveTo>
                  <a:lnTo>
                    <a:pt x="0" y="0"/>
                  </a:lnTo>
                  <a:lnTo>
                    <a:pt x="35" y="559"/>
                  </a:lnTo>
                  <a:lnTo>
                    <a:pt x="222" y="7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ext Placeholder 1"/>
          <p:cNvSpPr>
            <a:spLocks noGrp="1"/>
          </p:cNvSpPr>
          <p:nvPr>
            <p:ph type="body" sz="quarter" idx="38"/>
          </p:nvPr>
        </p:nvSpPr>
        <p:spPr/>
        <p:txBody>
          <a:bodyPr/>
          <a:lstStyle/>
          <a:p>
            <a:r>
              <a:rPr lang="en-US" dirty="0"/>
              <a:t>Brace Behavior Under Cyclic Axial </a:t>
            </a:r>
            <a:r>
              <a:rPr lang="en-US" dirty="0" smtClean="0"/>
              <a:t>Loading</a:t>
            </a:r>
            <a:endParaRPr lang="en-US" dirty="0"/>
          </a:p>
        </p:txBody>
      </p:sp>
      <p:sp>
        <p:nvSpPr>
          <p:cNvPr id="4" name="Isosceles Triangle 3"/>
          <p:cNvSpPr/>
          <p:nvPr/>
        </p:nvSpPr>
        <p:spPr>
          <a:xfrm>
            <a:off x="4371438" y="4589072"/>
            <a:ext cx="239230" cy="225440"/>
          </a:xfrm>
          <a:prstGeom prst="triangl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147254" y="2371726"/>
            <a:ext cx="208722" cy="208722"/>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915468" y="2259633"/>
            <a:ext cx="231786" cy="498598"/>
          </a:xfrm>
          <a:prstGeom prst="rect">
            <a:avLst/>
          </a:prstGeom>
          <a:pattFill prst="wdDnDiag">
            <a:fgClr>
              <a:schemeClr val="bg1">
                <a:lumMod val="65000"/>
              </a:schemeClr>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 name="Straight Connector 8"/>
          <p:cNvCxnSpPr/>
          <p:nvPr/>
        </p:nvCxnSpPr>
        <p:spPr>
          <a:xfrm>
            <a:off x="4147254" y="2257240"/>
            <a:ext cx="0" cy="503217"/>
          </a:xfrm>
          <a:prstGeom prst="line">
            <a:avLst/>
          </a:prstGeom>
        </p:spPr>
        <p:style>
          <a:lnRef idx="1">
            <a:schemeClr val="dk1"/>
          </a:lnRef>
          <a:fillRef idx="0">
            <a:schemeClr val="dk1"/>
          </a:fillRef>
          <a:effectRef idx="0">
            <a:schemeClr val="dk1"/>
          </a:effectRef>
          <a:fontRef idx="minor">
            <a:schemeClr val="tx1"/>
          </a:fontRef>
        </p:style>
      </p:cxnSp>
      <p:sp>
        <p:nvSpPr>
          <p:cNvPr id="561" name="Rectangle 560"/>
          <p:cNvSpPr/>
          <p:nvPr/>
        </p:nvSpPr>
        <p:spPr>
          <a:xfrm rot="16200000">
            <a:off x="4383698" y="4682573"/>
            <a:ext cx="228600" cy="498598"/>
          </a:xfrm>
          <a:prstGeom prst="rect">
            <a:avLst/>
          </a:prstGeom>
          <a:pattFill prst="wdUpDiag">
            <a:fgClr>
              <a:schemeClr val="bg1">
                <a:lumMod val="65000"/>
              </a:schemeClr>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62" name="Straight Connector 561"/>
          <p:cNvCxnSpPr/>
          <p:nvPr/>
        </p:nvCxnSpPr>
        <p:spPr>
          <a:xfrm flipV="1">
            <a:off x="4246753" y="4813819"/>
            <a:ext cx="500544" cy="5746"/>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1417868" y="1742096"/>
                <a:ext cx="775276" cy="7018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a:rPr>
                          </m:ctrlPr>
                        </m:fPr>
                        <m:num>
                          <m:sSup>
                            <m:sSupPr>
                              <m:ctrlPr>
                                <a:rPr lang="en-US" b="1" i="1" smtClean="0">
                                  <a:latin typeface="Cambria Math"/>
                                </a:rPr>
                              </m:ctrlPr>
                            </m:sSupPr>
                            <m:e>
                              <m:r>
                                <a:rPr lang="en-US" b="1" i="1" smtClean="0">
                                  <a:latin typeface="Cambria Math"/>
                                  <a:ea typeface="Cambria Math"/>
                                </a:rPr>
                                <m:t>𝝅</m:t>
                              </m:r>
                            </m:e>
                            <m:sup>
                              <m:r>
                                <a:rPr lang="en-US" b="1" i="1" smtClean="0">
                                  <a:latin typeface="Cambria Math"/>
                                </a:rPr>
                                <m:t>𝟐</m:t>
                              </m:r>
                            </m:sup>
                          </m:sSup>
                          <m:r>
                            <a:rPr lang="en-US" b="1" i="1" smtClean="0">
                              <a:latin typeface="Cambria Math"/>
                            </a:rPr>
                            <m:t>𝑬𝑰</m:t>
                          </m:r>
                        </m:num>
                        <m:den>
                          <m:sSup>
                            <m:sSupPr>
                              <m:ctrlPr>
                                <a:rPr lang="en-US" b="1" i="1" smtClean="0">
                                  <a:latin typeface="Cambria Math"/>
                                </a:rPr>
                              </m:ctrlPr>
                            </m:sSupPr>
                            <m:e>
                              <m:d>
                                <m:dPr>
                                  <m:ctrlPr>
                                    <a:rPr lang="en-US" b="1" i="1" smtClean="0">
                                      <a:latin typeface="Cambria Math"/>
                                    </a:rPr>
                                  </m:ctrlPr>
                                </m:dPr>
                                <m:e>
                                  <m:sSub>
                                    <m:sSubPr>
                                      <m:ctrlPr>
                                        <a:rPr lang="en-US" b="1" i="1" smtClean="0">
                                          <a:latin typeface="Cambria Math"/>
                                        </a:rPr>
                                      </m:ctrlPr>
                                    </m:sSubPr>
                                    <m:e>
                                      <m:r>
                                        <a:rPr lang="en-US" b="1" i="1" smtClean="0">
                                          <a:latin typeface="Cambria Math"/>
                                        </a:rPr>
                                        <m:t>𝑳</m:t>
                                      </m:r>
                                    </m:e>
                                    <m:sub>
                                      <m:r>
                                        <a:rPr lang="en-US" b="1" i="1" smtClean="0">
                                          <a:latin typeface="Cambria Math"/>
                                        </a:rPr>
                                        <m:t>𝒄</m:t>
                                      </m:r>
                                    </m:sub>
                                  </m:sSub>
                                </m:e>
                              </m:d>
                            </m:e>
                            <m:sup>
                              <m:r>
                                <a:rPr lang="en-US" b="1" i="1" smtClean="0">
                                  <a:latin typeface="Cambria Math"/>
                                </a:rPr>
                                <m:t>𝟐</m:t>
                              </m:r>
                            </m:sup>
                          </m:sSup>
                        </m:den>
                      </m:f>
                    </m:oMath>
                  </m:oMathPara>
                </a14:m>
                <a:endParaRPr lang="en-US"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1417868" y="1742096"/>
                <a:ext cx="775276" cy="70185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95398" y="3632140"/>
                <a:ext cx="782457" cy="3956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𝑨</m:t>
                          </m:r>
                        </m:e>
                        <m:sub>
                          <m:r>
                            <a:rPr lang="en-US" b="1" i="1" smtClean="0">
                              <a:latin typeface="Cambria Math"/>
                            </a:rPr>
                            <m:t>𝒈</m:t>
                          </m:r>
                        </m:sub>
                      </m:sSub>
                      <m:sSub>
                        <m:sSubPr>
                          <m:ctrlPr>
                            <a:rPr lang="en-US" b="1" i="1" smtClean="0">
                              <a:latin typeface="Cambria Math"/>
                            </a:rPr>
                          </m:ctrlPr>
                        </m:sSubPr>
                        <m:e>
                          <m:r>
                            <a:rPr lang="en-US" b="1" i="1" smtClean="0">
                              <a:latin typeface="Cambria Math"/>
                            </a:rPr>
                            <m:t>𝑭</m:t>
                          </m:r>
                        </m:e>
                        <m:sub>
                          <m:r>
                            <a:rPr lang="en-US" b="1" i="1" smtClean="0">
                              <a:latin typeface="Cambria Math"/>
                            </a:rPr>
                            <m:t>𝒚</m:t>
                          </m:r>
                        </m:sub>
                      </m:sSub>
                    </m:oMath>
                  </m:oMathPara>
                </a14:m>
                <a:endParaRPr lang="en-US"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795398" y="3632140"/>
                <a:ext cx="782457" cy="395621"/>
              </a:xfrm>
              <a:prstGeom prst="rect">
                <a:avLst/>
              </a:prstGeom>
              <a:blipFill rotWithShape="1">
                <a:blip r:embed="rId5"/>
                <a:stretch>
                  <a:fillRect b="-4615"/>
                </a:stretch>
              </a:blipFill>
            </p:spPr>
            <p:txBody>
              <a:bodyPr/>
              <a:lstStyle/>
              <a:p>
                <a:r>
                  <a:rPr lang="en-US">
                    <a:noFill/>
                  </a:rPr>
                  <a:t> </a:t>
                </a:r>
              </a:p>
            </p:txBody>
          </p:sp>
        </mc:Fallback>
      </mc:AlternateContent>
      <p:sp>
        <p:nvSpPr>
          <p:cNvPr id="15" name="Right Arrow 14"/>
          <p:cNvSpPr/>
          <p:nvPr/>
        </p:nvSpPr>
        <p:spPr>
          <a:xfrm rot="5400000">
            <a:off x="4271741" y="2023478"/>
            <a:ext cx="417930" cy="184150"/>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11</a:t>
            </a:fld>
            <a:endParaRPr lang="en-US" altLang="en-US"/>
          </a:p>
        </p:txBody>
      </p:sp>
    </p:spTree>
    <p:extLst>
      <p:ext uri="{BB962C8B-B14F-4D97-AF65-F5344CB8AC3E}">
        <p14:creationId xmlns:p14="http://schemas.microsoft.com/office/powerpoint/2010/main" val="16490858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7" name="Group 57"/>
          <p:cNvGrpSpPr>
            <a:grpSpLocks/>
          </p:cNvGrpSpPr>
          <p:nvPr/>
        </p:nvGrpSpPr>
        <p:grpSpPr bwMode="auto">
          <a:xfrm>
            <a:off x="895350" y="1295400"/>
            <a:ext cx="3657600" cy="4251325"/>
            <a:chOff x="564" y="816"/>
            <a:chExt cx="2304" cy="2678"/>
          </a:xfrm>
        </p:grpSpPr>
        <p:sp>
          <p:nvSpPr>
            <p:cNvPr id="26678" name="Line 5"/>
            <p:cNvSpPr>
              <a:spLocks noChangeShapeType="1"/>
            </p:cNvSpPr>
            <p:nvPr/>
          </p:nvSpPr>
          <p:spPr bwMode="auto">
            <a:xfrm>
              <a:off x="1716" y="816"/>
              <a:ext cx="0" cy="2678"/>
            </a:xfrm>
            <a:prstGeom prst="line">
              <a:avLst/>
            </a:prstGeom>
            <a:noFill/>
            <a:ln w="38100">
              <a:solidFill>
                <a:schemeClr val="tx1"/>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79" name="Line 6"/>
            <p:cNvSpPr>
              <a:spLocks noChangeShapeType="1"/>
            </p:cNvSpPr>
            <p:nvPr/>
          </p:nvSpPr>
          <p:spPr bwMode="auto">
            <a:xfrm rot="5400000">
              <a:off x="1716" y="816"/>
              <a:ext cx="0" cy="2304"/>
            </a:xfrm>
            <a:prstGeom prst="line">
              <a:avLst/>
            </a:prstGeom>
            <a:noFill/>
            <a:ln w="38100">
              <a:solidFill>
                <a:schemeClr val="tx1"/>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26628" name="Text Box 7"/>
          <p:cNvSpPr txBox="1">
            <a:spLocks noChangeArrowheads="1"/>
          </p:cNvSpPr>
          <p:nvPr/>
        </p:nvSpPr>
        <p:spPr bwMode="auto">
          <a:xfrm>
            <a:off x="2495550" y="838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400">
                <a:latin typeface="Arial Narrow" pitchFamily="34" charset="0"/>
              </a:rPr>
              <a:t>P</a:t>
            </a:r>
          </a:p>
        </p:txBody>
      </p:sp>
      <p:sp>
        <p:nvSpPr>
          <p:cNvPr id="26629" name="AutoShape 9"/>
          <p:cNvSpPr>
            <a:spLocks noChangeArrowheads="1"/>
          </p:cNvSpPr>
          <p:nvPr/>
        </p:nvSpPr>
        <p:spPr bwMode="auto">
          <a:xfrm>
            <a:off x="2355850" y="6156325"/>
            <a:ext cx="228600" cy="152400"/>
          </a:xfrm>
          <a:prstGeom prst="triangle">
            <a:avLst>
              <a:gd name="adj" fmla="val 50000"/>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6630" name="Line 10"/>
          <p:cNvSpPr>
            <a:spLocks noChangeShapeType="1"/>
          </p:cNvSpPr>
          <p:nvPr/>
        </p:nvSpPr>
        <p:spPr bwMode="auto">
          <a:xfrm>
            <a:off x="2552700" y="6080125"/>
            <a:ext cx="2743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31" name="Oval 11"/>
          <p:cNvSpPr>
            <a:spLocks noChangeArrowheads="1"/>
          </p:cNvSpPr>
          <p:nvPr/>
        </p:nvSpPr>
        <p:spPr bwMode="auto">
          <a:xfrm>
            <a:off x="2400300" y="6003925"/>
            <a:ext cx="152400" cy="152400"/>
          </a:xfrm>
          <a:prstGeom prst="ellipse">
            <a:avLst/>
          </a:prstGeom>
          <a:noFill/>
          <a:ln w="222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6632" name="Oval 12"/>
          <p:cNvSpPr>
            <a:spLocks noChangeArrowheads="1"/>
          </p:cNvSpPr>
          <p:nvPr/>
        </p:nvSpPr>
        <p:spPr bwMode="auto">
          <a:xfrm>
            <a:off x="5295900" y="6003925"/>
            <a:ext cx="152400" cy="152400"/>
          </a:xfrm>
          <a:prstGeom prst="ellipse">
            <a:avLst/>
          </a:prstGeom>
          <a:noFill/>
          <a:ln w="222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26633" name="Group 13"/>
          <p:cNvGrpSpPr>
            <a:grpSpLocks/>
          </p:cNvGrpSpPr>
          <p:nvPr/>
        </p:nvGrpSpPr>
        <p:grpSpPr bwMode="auto">
          <a:xfrm>
            <a:off x="2247900" y="6308725"/>
            <a:ext cx="457200" cy="76200"/>
            <a:chOff x="3264" y="1728"/>
            <a:chExt cx="288" cy="48"/>
          </a:xfrm>
        </p:grpSpPr>
        <p:sp>
          <p:nvSpPr>
            <p:cNvPr id="26671" name="Line 14"/>
            <p:cNvSpPr>
              <a:spLocks noChangeShapeType="1"/>
            </p:cNvSpPr>
            <p:nvPr/>
          </p:nvSpPr>
          <p:spPr bwMode="auto">
            <a:xfrm>
              <a:off x="3264" y="172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72" name="Line 15"/>
            <p:cNvSpPr>
              <a:spLocks noChangeShapeType="1"/>
            </p:cNvSpPr>
            <p:nvPr/>
          </p:nvSpPr>
          <p:spPr bwMode="auto">
            <a:xfrm flipH="1">
              <a:off x="3264" y="1728"/>
              <a:ext cx="4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73" name="Line 16"/>
            <p:cNvSpPr>
              <a:spLocks noChangeShapeType="1"/>
            </p:cNvSpPr>
            <p:nvPr/>
          </p:nvSpPr>
          <p:spPr bwMode="auto">
            <a:xfrm flipH="1">
              <a:off x="3312" y="1728"/>
              <a:ext cx="4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74" name="Line 17"/>
            <p:cNvSpPr>
              <a:spLocks noChangeShapeType="1"/>
            </p:cNvSpPr>
            <p:nvPr/>
          </p:nvSpPr>
          <p:spPr bwMode="auto">
            <a:xfrm flipH="1">
              <a:off x="3360" y="1728"/>
              <a:ext cx="4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75" name="Line 18"/>
            <p:cNvSpPr>
              <a:spLocks noChangeShapeType="1"/>
            </p:cNvSpPr>
            <p:nvPr/>
          </p:nvSpPr>
          <p:spPr bwMode="auto">
            <a:xfrm flipH="1">
              <a:off x="3408" y="1728"/>
              <a:ext cx="4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76" name="Line 19"/>
            <p:cNvSpPr>
              <a:spLocks noChangeShapeType="1"/>
            </p:cNvSpPr>
            <p:nvPr/>
          </p:nvSpPr>
          <p:spPr bwMode="auto">
            <a:xfrm flipH="1">
              <a:off x="3408" y="1728"/>
              <a:ext cx="4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77" name="Line 20"/>
            <p:cNvSpPr>
              <a:spLocks noChangeShapeType="1"/>
            </p:cNvSpPr>
            <p:nvPr/>
          </p:nvSpPr>
          <p:spPr bwMode="auto">
            <a:xfrm flipH="1">
              <a:off x="3456" y="1728"/>
              <a:ext cx="4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26634" name="Group 21"/>
          <p:cNvGrpSpPr>
            <a:grpSpLocks/>
          </p:cNvGrpSpPr>
          <p:nvPr/>
        </p:nvGrpSpPr>
        <p:grpSpPr bwMode="auto">
          <a:xfrm>
            <a:off x="5143500" y="6156325"/>
            <a:ext cx="457200" cy="228600"/>
            <a:chOff x="5088" y="1632"/>
            <a:chExt cx="288" cy="144"/>
          </a:xfrm>
        </p:grpSpPr>
        <p:sp>
          <p:nvSpPr>
            <p:cNvPr id="26665" name="AutoShape 22"/>
            <p:cNvSpPr>
              <a:spLocks noChangeArrowheads="1"/>
            </p:cNvSpPr>
            <p:nvPr/>
          </p:nvSpPr>
          <p:spPr bwMode="auto">
            <a:xfrm>
              <a:off x="5164" y="1632"/>
              <a:ext cx="144" cy="96"/>
            </a:xfrm>
            <a:prstGeom prst="triangle">
              <a:avLst>
                <a:gd name="adj" fmla="val 50000"/>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26666" name="Group 23"/>
            <p:cNvGrpSpPr>
              <a:grpSpLocks/>
            </p:cNvGrpSpPr>
            <p:nvPr/>
          </p:nvGrpSpPr>
          <p:grpSpPr bwMode="auto">
            <a:xfrm>
              <a:off x="5088" y="1728"/>
              <a:ext cx="288" cy="48"/>
              <a:chOff x="5088" y="1728"/>
              <a:chExt cx="288" cy="48"/>
            </a:xfrm>
          </p:grpSpPr>
          <p:sp>
            <p:nvSpPr>
              <p:cNvPr id="26667" name="Line 24"/>
              <p:cNvSpPr>
                <a:spLocks noChangeShapeType="1"/>
              </p:cNvSpPr>
              <p:nvPr/>
            </p:nvSpPr>
            <p:spPr bwMode="auto">
              <a:xfrm>
                <a:off x="5088" y="172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68" name="Oval 25"/>
              <p:cNvSpPr>
                <a:spLocks noChangeArrowheads="1"/>
              </p:cNvSpPr>
              <p:nvPr/>
            </p:nvSpPr>
            <p:spPr bwMode="auto">
              <a:xfrm>
                <a:off x="5109" y="1728"/>
                <a:ext cx="48" cy="48"/>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6669" name="Oval 26"/>
              <p:cNvSpPr>
                <a:spLocks noChangeArrowheads="1"/>
              </p:cNvSpPr>
              <p:nvPr/>
            </p:nvSpPr>
            <p:spPr bwMode="auto">
              <a:xfrm>
                <a:off x="5205" y="1728"/>
                <a:ext cx="48" cy="48"/>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6670" name="Oval 27"/>
              <p:cNvSpPr>
                <a:spLocks noChangeArrowheads="1"/>
              </p:cNvSpPr>
              <p:nvPr/>
            </p:nvSpPr>
            <p:spPr bwMode="auto">
              <a:xfrm>
                <a:off x="5301" y="1728"/>
                <a:ext cx="48" cy="48"/>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sp>
        <p:nvSpPr>
          <p:cNvPr id="26635" name="Line 30"/>
          <p:cNvSpPr>
            <a:spLocks noChangeShapeType="1"/>
          </p:cNvSpPr>
          <p:nvPr/>
        </p:nvSpPr>
        <p:spPr bwMode="auto">
          <a:xfrm>
            <a:off x="2635250" y="4260850"/>
            <a:ext cx="1905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36" name="Line 34"/>
          <p:cNvSpPr>
            <a:spLocks noChangeShapeType="1"/>
          </p:cNvSpPr>
          <p:nvPr/>
        </p:nvSpPr>
        <p:spPr bwMode="auto">
          <a:xfrm>
            <a:off x="2632075" y="1531938"/>
            <a:ext cx="1905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37" name="Text Box 35"/>
          <p:cNvSpPr txBox="1">
            <a:spLocks noChangeArrowheads="1"/>
          </p:cNvSpPr>
          <p:nvPr/>
        </p:nvSpPr>
        <p:spPr bwMode="auto">
          <a:xfrm>
            <a:off x="2082800" y="1371600"/>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1800">
                <a:latin typeface="Arial Narrow" pitchFamily="34" charset="0"/>
              </a:rPr>
              <a:t>P</a:t>
            </a:r>
            <a:r>
              <a:rPr lang="en-US" altLang="en-US" sz="1800" baseline="-25000">
                <a:latin typeface="Arial Narrow" pitchFamily="34" charset="0"/>
              </a:rPr>
              <a:t>y</a:t>
            </a:r>
            <a:endParaRPr lang="en-US" altLang="en-US" sz="1800">
              <a:latin typeface="Arial Narrow" pitchFamily="34" charset="0"/>
            </a:endParaRPr>
          </a:p>
        </p:txBody>
      </p:sp>
      <p:sp>
        <p:nvSpPr>
          <p:cNvPr id="26638" name="AutoShape 37"/>
          <p:cNvSpPr>
            <a:spLocks noChangeArrowheads="1"/>
          </p:cNvSpPr>
          <p:nvPr/>
        </p:nvSpPr>
        <p:spPr bwMode="auto">
          <a:xfrm flipH="1">
            <a:off x="6019800" y="5927725"/>
            <a:ext cx="622300" cy="228600"/>
          </a:xfrm>
          <a:prstGeom prst="rightArrow">
            <a:avLst>
              <a:gd name="adj1" fmla="val 50000"/>
              <a:gd name="adj2" fmla="val 68056"/>
            </a:avLst>
          </a:prstGeom>
          <a:solidFill>
            <a:srgbClr val="FF0000"/>
          </a:solidFill>
          <a:ln w="22225" algn="ctr">
            <a:solidFill>
              <a:schemeClr val="tx1"/>
            </a:solidFill>
            <a:miter lim="800000"/>
            <a:headEnd/>
            <a:tailEnd/>
          </a:ln>
          <a:effectLs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6639" name="Text Box 38"/>
          <p:cNvSpPr txBox="1">
            <a:spLocks noChangeArrowheads="1"/>
          </p:cNvSpPr>
          <p:nvPr/>
        </p:nvSpPr>
        <p:spPr bwMode="auto">
          <a:xfrm>
            <a:off x="6019800" y="5546725"/>
            <a:ext cx="698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000">
                <a:latin typeface="Arial Narrow" pitchFamily="34" charset="0"/>
              </a:rPr>
              <a:t>P</a:t>
            </a:r>
          </a:p>
        </p:txBody>
      </p:sp>
      <p:sp>
        <p:nvSpPr>
          <p:cNvPr id="26640" name="Freeform 32"/>
          <p:cNvSpPr>
            <a:spLocks/>
          </p:cNvSpPr>
          <p:nvPr/>
        </p:nvSpPr>
        <p:spPr bwMode="auto">
          <a:xfrm>
            <a:off x="1490663" y="3105150"/>
            <a:ext cx="427037" cy="447675"/>
          </a:xfrm>
          <a:custGeom>
            <a:avLst/>
            <a:gdLst>
              <a:gd name="T0" fmla="*/ 0 w 269"/>
              <a:gd name="T1" fmla="*/ 2147483646 h 282"/>
              <a:gd name="T2" fmla="*/ 2147483646 w 269"/>
              <a:gd name="T3" fmla="*/ 0 h 282"/>
              <a:gd name="T4" fmla="*/ 0 60000 65536"/>
              <a:gd name="T5" fmla="*/ 0 60000 65536"/>
            </a:gdLst>
            <a:ahLst/>
            <a:cxnLst>
              <a:cxn ang="T4">
                <a:pos x="T0" y="T1"/>
              </a:cxn>
              <a:cxn ang="T5">
                <a:pos x="T2" y="T3"/>
              </a:cxn>
            </a:cxnLst>
            <a:rect l="0" t="0" r="r" b="b"/>
            <a:pathLst>
              <a:path w="269" h="282">
                <a:moveTo>
                  <a:pt x="0" y="282"/>
                </a:moveTo>
                <a:lnTo>
                  <a:pt x="269" y="0"/>
                </a:lnTo>
              </a:path>
            </a:pathLst>
          </a:custGeom>
          <a:noFill/>
          <a:ln w="19050" cap="rnd"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41" name="Freeform 40"/>
          <p:cNvSpPr>
            <a:spLocks/>
          </p:cNvSpPr>
          <p:nvPr/>
        </p:nvSpPr>
        <p:spPr bwMode="auto">
          <a:xfrm>
            <a:off x="3575050" y="3149600"/>
            <a:ext cx="247650" cy="647700"/>
          </a:xfrm>
          <a:custGeom>
            <a:avLst/>
            <a:gdLst>
              <a:gd name="T0" fmla="*/ 2147483646 w 156"/>
              <a:gd name="T1" fmla="*/ 0 h 408"/>
              <a:gd name="T2" fmla="*/ 2147483646 w 156"/>
              <a:gd name="T3" fmla="*/ 2147483646 h 408"/>
              <a:gd name="T4" fmla="*/ 0 w 156"/>
              <a:gd name="T5" fmla="*/ 2147483646 h 408"/>
              <a:gd name="T6" fmla="*/ 0 60000 65536"/>
              <a:gd name="T7" fmla="*/ 0 60000 65536"/>
              <a:gd name="T8" fmla="*/ 0 60000 65536"/>
            </a:gdLst>
            <a:ahLst/>
            <a:cxnLst>
              <a:cxn ang="T6">
                <a:pos x="T0" y="T1"/>
              </a:cxn>
              <a:cxn ang="T7">
                <a:pos x="T2" y="T3"/>
              </a:cxn>
              <a:cxn ang="T8">
                <a:pos x="T4" y="T5"/>
              </a:cxn>
            </a:cxnLst>
            <a:rect l="0" t="0" r="r" b="b"/>
            <a:pathLst>
              <a:path w="156" h="408">
                <a:moveTo>
                  <a:pt x="156" y="0"/>
                </a:moveTo>
                <a:cubicBezTo>
                  <a:pt x="139" y="82"/>
                  <a:pt x="122" y="164"/>
                  <a:pt x="96" y="232"/>
                </a:cubicBezTo>
                <a:cubicBezTo>
                  <a:pt x="70" y="300"/>
                  <a:pt x="35" y="354"/>
                  <a:pt x="0" y="408"/>
                </a:cubicBezTo>
              </a:path>
            </a:pathLst>
          </a:custGeom>
          <a:noFill/>
          <a:ln w="19050" cap="rnd"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42" name="Freeform 43"/>
          <p:cNvSpPr>
            <a:spLocks/>
          </p:cNvSpPr>
          <p:nvPr/>
        </p:nvSpPr>
        <p:spPr bwMode="auto">
          <a:xfrm>
            <a:off x="2500313" y="3136900"/>
            <a:ext cx="204787" cy="1092200"/>
          </a:xfrm>
          <a:custGeom>
            <a:avLst/>
            <a:gdLst>
              <a:gd name="T0" fmla="*/ 2147483646 w 129"/>
              <a:gd name="T1" fmla="*/ 0 h 688"/>
              <a:gd name="T2" fmla="*/ 2147483646 w 129"/>
              <a:gd name="T3" fmla="*/ 2147483646 h 688"/>
              <a:gd name="T4" fmla="*/ 0 w 129"/>
              <a:gd name="T5" fmla="*/ 2147483646 h 688"/>
              <a:gd name="T6" fmla="*/ 0 60000 65536"/>
              <a:gd name="T7" fmla="*/ 0 60000 65536"/>
              <a:gd name="T8" fmla="*/ 0 60000 65536"/>
            </a:gdLst>
            <a:ahLst/>
            <a:cxnLst>
              <a:cxn ang="T6">
                <a:pos x="T0" y="T1"/>
              </a:cxn>
              <a:cxn ang="T7">
                <a:pos x="T2" y="T3"/>
              </a:cxn>
              <a:cxn ang="T8">
                <a:pos x="T4" y="T5"/>
              </a:cxn>
            </a:cxnLst>
            <a:rect l="0" t="0" r="r" b="b"/>
            <a:pathLst>
              <a:path w="129" h="688">
                <a:moveTo>
                  <a:pt x="129" y="0"/>
                </a:moveTo>
                <a:cubicBezTo>
                  <a:pt x="110" y="157"/>
                  <a:pt x="91" y="317"/>
                  <a:pt x="69" y="432"/>
                </a:cubicBezTo>
                <a:cubicBezTo>
                  <a:pt x="47" y="547"/>
                  <a:pt x="14" y="635"/>
                  <a:pt x="0" y="688"/>
                </a:cubicBezTo>
              </a:path>
            </a:pathLst>
          </a:custGeom>
          <a:noFill/>
          <a:ln w="19050" cap="rnd"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43" name="Freeform 44"/>
          <p:cNvSpPr>
            <a:spLocks/>
          </p:cNvSpPr>
          <p:nvPr/>
        </p:nvSpPr>
        <p:spPr bwMode="auto">
          <a:xfrm>
            <a:off x="1519238" y="3570288"/>
            <a:ext cx="957262" cy="654050"/>
          </a:xfrm>
          <a:custGeom>
            <a:avLst/>
            <a:gdLst>
              <a:gd name="T0" fmla="*/ 2147483646 w 603"/>
              <a:gd name="T1" fmla="*/ 2147483646 h 412"/>
              <a:gd name="T2" fmla="*/ 2147483646 w 603"/>
              <a:gd name="T3" fmla="*/ 2147483646 h 412"/>
              <a:gd name="T4" fmla="*/ 2147483646 w 603"/>
              <a:gd name="T5" fmla="*/ 2147483646 h 412"/>
              <a:gd name="T6" fmla="*/ 0 w 603"/>
              <a:gd name="T7" fmla="*/ 2147483646 h 4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3" h="412">
                <a:moveTo>
                  <a:pt x="603" y="412"/>
                </a:moveTo>
                <a:cubicBezTo>
                  <a:pt x="592" y="369"/>
                  <a:pt x="583" y="215"/>
                  <a:pt x="531" y="151"/>
                </a:cubicBezTo>
                <a:cubicBezTo>
                  <a:pt x="479" y="87"/>
                  <a:pt x="376" y="50"/>
                  <a:pt x="288" y="25"/>
                </a:cubicBezTo>
                <a:cubicBezTo>
                  <a:pt x="200" y="0"/>
                  <a:pt x="60" y="6"/>
                  <a:pt x="0" y="1"/>
                </a:cubicBezTo>
              </a:path>
            </a:pathLst>
          </a:custGeom>
          <a:noFill/>
          <a:ln w="19050" cap="rnd"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44" name="Freeform 45"/>
          <p:cNvSpPr>
            <a:spLocks/>
          </p:cNvSpPr>
          <p:nvPr/>
        </p:nvSpPr>
        <p:spPr bwMode="auto">
          <a:xfrm>
            <a:off x="1917700" y="1512888"/>
            <a:ext cx="2152650" cy="1579562"/>
          </a:xfrm>
          <a:custGeom>
            <a:avLst/>
            <a:gdLst>
              <a:gd name="T0" fmla="*/ 0 w 1356"/>
              <a:gd name="T1" fmla="*/ 2147483646 h 995"/>
              <a:gd name="T2" fmla="*/ 2147483646 w 1356"/>
              <a:gd name="T3" fmla="*/ 2147483646 h 995"/>
              <a:gd name="T4" fmla="*/ 2147483646 w 1356"/>
              <a:gd name="T5" fmla="*/ 2147483646 h 995"/>
              <a:gd name="T6" fmla="*/ 2147483646 w 1356"/>
              <a:gd name="T7" fmla="*/ 2147483646 h 995"/>
              <a:gd name="T8" fmla="*/ 2147483646 w 1356"/>
              <a:gd name="T9" fmla="*/ 2147483646 h 995"/>
              <a:gd name="T10" fmla="*/ 2147483646 w 1356"/>
              <a:gd name="T11" fmla="*/ 2147483646 h 995"/>
              <a:gd name="T12" fmla="*/ 2147483646 w 1356"/>
              <a:gd name="T13" fmla="*/ 2147483646 h 9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6" h="995">
                <a:moveTo>
                  <a:pt x="0" y="995"/>
                </a:moveTo>
                <a:cubicBezTo>
                  <a:pt x="69" y="936"/>
                  <a:pt x="139" y="878"/>
                  <a:pt x="236" y="791"/>
                </a:cubicBezTo>
                <a:cubicBezTo>
                  <a:pt x="333" y="704"/>
                  <a:pt x="500" y="563"/>
                  <a:pt x="584" y="475"/>
                </a:cubicBezTo>
                <a:cubicBezTo>
                  <a:pt x="668" y="387"/>
                  <a:pt x="691" y="334"/>
                  <a:pt x="740" y="263"/>
                </a:cubicBezTo>
                <a:cubicBezTo>
                  <a:pt x="789" y="192"/>
                  <a:pt x="817" y="90"/>
                  <a:pt x="876" y="47"/>
                </a:cubicBezTo>
                <a:cubicBezTo>
                  <a:pt x="935" y="4"/>
                  <a:pt x="1012" y="14"/>
                  <a:pt x="1092" y="7"/>
                </a:cubicBezTo>
                <a:cubicBezTo>
                  <a:pt x="1172" y="0"/>
                  <a:pt x="1264" y="1"/>
                  <a:pt x="1356" y="3"/>
                </a:cubicBezTo>
              </a:path>
            </a:pathLst>
          </a:custGeom>
          <a:noFill/>
          <a:ln w="19050" cap="rnd"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45" name="Freeform 46"/>
          <p:cNvSpPr>
            <a:spLocks/>
          </p:cNvSpPr>
          <p:nvPr/>
        </p:nvSpPr>
        <p:spPr bwMode="auto">
          <a:xfrm>
            <a:off x="3838575" y="1552575"/>
            <a:ext cx="273050" cy="1525588"/>
          </a:xfrm>
          <a:custGeom>
            <a:avLst/>
            <a:gdLst>
              <a:gd name="T0" fmla="*/ 2147483646 w 172"/>
              <a:gd name="T1" fmla="*/ 0 h 961"/>
              <a:gd name="T2" fmla="*/ 0 w 172"/>
              <a:gd name="T3" fmla="*/ 2147483646 h 961"/>
              <a:gd name="T4" fmla="*/ 0 60000 65536"/>
              <a:gd name="T5" fmla="*/ 0 60000 65536"/>
            </a:gdLst>
            <a:ahLst/>
            <a:cxnLst>
              <a:cxn ang="T4">
                <a:pos x="T0" y="T1"/>
              </a:cxn>
              <a:cxn ang="T5">
                <a:pos x="T2" y="T3"/>
              </a:cxn>
            </a:cxnLst>
            <a:rect l="0" t="0" r="r" b="b"/>
            <a:pathLst>
              <a:path w="172" h="961">
                <a:moveTo>
                  <a:pt x="172" y="0"/>
                </a:moveTo>
                <a:lnTo>
                  <a:pt x="0" y="961"/>
                </a:lnTo>
              </a:path>
            </a:pathLst>
          </a:custGeom>
          <a:noFill/>
          <a:ln w="19050" cap="rnd"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46" name="Freeform 47"/>
          <p:cNvSpPr>
            <a:spLocks/>
          </p:cNvSpPr>
          <p:nvPr/>
        </p:nvSpPr>
        <p:spPr bwMode="auto">
          <a:xfrm>
            <a:off x="1098550" y="3562350"/>
            <a:ext cx="2413000" cy="241300"/>
          </a:xfrm>
          <a:custGeom>
            <a:avLst/>
            <a:gdLst>
              <a:gd name="T0" fmla="*/ 2147483646 w 1520"/>
              <a:gd name="T1" fmla="*/ 2147483646 h 152"/>
              <a:gd name="T2" fmla="*/ 2147483646 w 1520"/>
              <a:gd name="T3" fmla="*/ 2147483646 h 152"/>
              <a:gd name="T4" fmla="*/ 2147483646 w 1520"/>
              <a:gd name="T5" fmla="*/ 2147483646 h 152"/>
              <a:gd name="T6" fmla="*/ 2147483646 w 1520"/>
              <a:gd name="T7" fmla="*/ 2147483646 h 152"/>
              <a:gd name="T8" fmla="*/ 2147483646 w 1520"/>
              <a:gd name="T9" fmla="*/ 2147483646 h 152"/>
              <a:gd name="T10" fmla="*/ 0 w 1520"/>
              <a:gd name="T11" fmla="*/ 0 h 1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0" h="152">
                <a:moveTo>
                  <a:pt x="1520" y="152"/>
                </a:moveTo>
                <a:cubicBezTo>
                  <a:pt x="1504" y="130"/>
                  <a:pt x="1489" y="108"/>
                  <a:pt x="1464" y="92"/>
                </a:cubicBezTo>
                <a:cubicBezTo>
                  <a:pt x="1439" y="76"/>
                  <a:pt x="1407" y="65"/>
                  <a:pt x="1368" y="56"/>
                </a:cubicBezTo>
                <a:cubicBezTo>
                  <a:pt x="1329" y="47"/>
                  <a:pt x="1331" y="45"/>
                  <a:pt x="1232" y="40"/>
                </a:cubicBezTo>
                <a:cubicBezTo>
                  <a:pt x="1133" y="35"/>
                  <a:pt x="977" y="31"/>
                  <a:pt x="772" y="24"/>
                </a:cubicBezTo>
                <a:cubicBezTo>
                  <a:pt x="567" y="17"/>
                  <a:pt x="283" y="8"/>
                  <a:pt x="0" y="0"/>
                </a:cubicBezTo>
              </a:path>
            </a:pathLst>
          </a:custGeom>
          <a:noFill/>
          <a:ln w="19050" cap="rnd" cmpd="sng">
            <a:solidFill>
              <a:schemeClr val="tx1"/>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47" name="Oval 50"/>
          <p:cNvSpPr>
            <a:spLocks noChangeArrowheads="1"/>
          </p:cNvSpPr>
          <p:nvPr/>
        </p:nvSpPr>
        <p:spPr bwMode="auto">
          <a:xfrm>
            <a:off x="4902200" y="6003925"/>
            <a:ext cx="152400" cy="152400"/>
          </a:xfrm>
          <a:prstGeom prst="ellipse">
            <a:avLst/>
          </a:prstGeom>
          <a:noFill/>
          <a:ln w="22225" algn="ctr">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6648" name="Text Box 53"/>
          <p:cNvSpPr txBox="1">
            <a:spLocks noChangeArrowheads="1"/>
          </p:cNvSpPr>
          <p:nvPr/>
        </p:nvSpPr>
        <p:spPr bwMode="auto">
          <a:xfrm>
            <a:off x="2724150" y="4070350"/>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1800">
                <a:latin typeface="Arial Narrow" pitchFamily="34" charset="0"/>
              </a:rPr>
              <a:t>P</a:t>
            </a:r>
            <a:r>
              <a:rPr lang="en-US" altLang="en-US" sz="1800" baseline="-25000">
                <a:latin typeface="Arial Narrow" pitchFamily="34" charset="0"/>
              </a:rPr>
              <a:t>CR</a:t>
            </a:r>
            <a:endParaRPr lang="en-US" altLang="en-US" sz="1800">
              <a:latin typeface="Arial Narrow" pitchFamily="34" charset="0"/>
            </a:endParaRPr>
          </a:p>
        </p:txBody>
      </p:sp>
      <p:sp>
        <p:nvSpPr>
          <p:cNvPr id="26649" name="Line 56"/>
          <p:cNvSpPr>
            <a:spLocks noChangeShapeType="1"/>
          </p:cNvSpPr>
          <p:nvPr/>
        </p:nvSpPr>
        <p:spPr bwMode="auto">
          <a:xfrm>
            <a:off x="2632075" y="4719638"/>
            <a:ext cx="1905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50" name="Text Box 59"/>
          <p:cNvSpPr txBox="1">
            <a:spLocks noChangeArrowheads="1"/>
          </p:cNvSpPr>
          <p:nvPr/>
        </p:nvSpPr>
        <p:spPr bwMode="auto">
          <a:xfrm>
            <a:off x="2705100" y="4535488"/>
            <a:ext cx="73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1800">
                <a:latin typeface="Arial Narrow" pitchFamily="34" charset="0"/>
              </a:rPr>
              <a:t>P</a:t>
            </a:r>
            <a:r>
              <a:rPr lang="en-US" altLang="en-US" sz="1800" baseline="-25000">
                <a:latin typeface="Arial Narrow" pitchFamily="34" charset="0"/>
              </a:rPr>
              <a:t>y</a:t>
            </a:r>
            <a:endParaRPr lang="en-US" altLang="en-US" sz="1800">
              <a:latin typeface="Arial Narrow" pitchFamily="34" charset="0"/>
            </a:endParaRPr>
          </a:p>
        </p:txBody>
      </p:sp>
      <p:sp>
        <p:nvSpPr>
          <p:cNvPr id="26651" name="Freeform 68"/>
          <p:cNvSpPr>
            <a:spLocks/>
          </p:cNvSpPr>
          <p:nvPr/>
        </p:nvSpPr>
        <p:spPr bwMode="auto">
          <a:xfrm>
            <a:off x="2751138" y="1481138"/>
            <a:ext cx="1668462" cy="1644650"/>
          </a:xfrm>
          <a:custGeom>
            <a:avLst/>
            <a:gdLst>
              <a:gd name="T0" fmla="*/ 0 w 1051"/>
              <a:gd name="T1" fmla="*/ 2147483646 h 1036"/>
              <a:gd name="T2" fmla="*/ 2147483646 w 1051"/>
              <a:gd name="T3" fmla="*/ 2147483646 h 1036"/>
              <a:gd name="T4" fmla="*/ 2147483646 w 1051"/>
              <a:gd name="T5" fmla="*/ 2147483646 h 1036"/>
              <a:gd name="T6" fmla="*/ 2147483646 w 1051"/>
              <a:gd name="T7" fmla="*/ 2147483646 h 1036"/>
              <a:gd name="T8" fmla="*/ 2147483646 w 1051"/>
              <a:gd name="T9" fmla="*/ 0 h 10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1" h="1036">
                <a:moveTo>
                  <a:pt x="0" y="1036"/>
                </a:moveTo>
                <a:cubicBezTo>
                  <a:pt x="87" y="753"/>
                  <a:pt x="175" y="471"/>
                  <a:pt x="239" y="319"/>
                </a:cubicBezTo>
                <a:cubicBezTo>
                  <a:pt x="303" y="167"/>
                  <a:pt x="318" y="175"/>
                  <a:pt x="382" y="127"/>
                </a:cubicBezTo>
                <a:cubicBezTo>
                  <a:pt x="446" y="79"/>
                  <a:pt x="510" y="53"/>
                  <a:pt x="621" y="32"/>
                </a:cubicBezTo>
                <a:cubicBezTo>
                  <a:pt x="732" y="11"/>
                  <a:pt x="962" y="7"/>
                  <a:pt x="1051" y="0"/>
                </a:cubicBezTo>
              </a:path>
            </a:pathLst>
          </a:custGeom>
          <a:noFill/>
          <a:ln w="28575" cap="flat" cmpd="sng">
            <a:solidFill>
              <a:schemeClr val="tx2"/>
            </a:solidFill>
            <a:prstDash val="solid"/>
            <a:round/>
            <a:headEnd type="none" w="med" len="med"/>
            <a:tailEnd type="none" w="med" len="med"/>
          </a:ln>
          <a:effectLst/>
          <a:extLst>
            <a:ext uri="{909E8E84-426E-40DD-AFC4-6F175D3DCCD1}">
              <a14:hiddenFill xmlns:a14="http://schemas.microsoft.com/office/drawing/2010/main">
                <a:blipFill dpi="0" rotWithShape="0">
                  <a:blip r:embed="rId3"/>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52" name="Freeform 69"/>
          <p:cNvSpPr>
            <a:spLocks/>
          </p:cNvSpPr>
          <p:nvPr/>
        </p:nvSpPr>
        <p:spPr bwMode="auto">
          <a:xfrm>
            <a:off x="2825750" y="1455738"/>
            <a:ext cx="1593850" cy="3340100"/>
          </a:xfrm>
          <a:custGeom>
            <a:avLst/>
            <a:gdLst>
              <a:gd name="T0" fmla="*/ 2147483646 w 1004"/>
              <a:gd name="T1" fmla="*/ 0 h 2104"/>
              <a:gd name="T2" fmla="*/ 2147483646 w 1004"/>
              <a:gd name="T3" fmla="*/ 2147483646 h 2104"/>
              <a:gd name="T4" fmla="*/ 2147483646 w 1004"/>
              <a:gd name="T5" fmla="*/ 2147483646 h 2104"/>
              <a:gd name="T6" fmla="*/ 0 w 1004"/>
              <a:gd name="T7" fmla="*/ 2147483646 h 2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4" h="2104">
                <a:moveTo>
                  <a:pt x="1004" y="0"/>
                </a:moveTo>
                <a:cubicBezTo>
                  <a:pt x="952" y="366"/>
                  <a:pt x="900" y="733"/>
                  <a:pt x="813" y="1052"/>
                </a:cubicBezTo>
                <a:cubicBezTo>
                  <a:pt x="726" y="1371"/>
                  <a:pt x="614" y="1737"/>
                  <a:pt x="479" y="1912"/>
                </a:cubicBezTo>
                <a:cubicBezTo>
                  <a:pt x="344" y="2087"/>
                  <a:pt x="72" y="2080"/>
                  <a:pt x="0" y="2104"/>
                </a:cubicBezTo>
              </a:path>
            </a:pathLst>
          </a:custGeom>
          <a:noFill/>
          <a:ln w="28575" cap="flat" cmpd="sng">
            <a:solidFill>
              <a:schemeClr val="tx2"/>
            </a:solidFill>
            <a:prstDash val="solid"/>
            <a:round/>
            <a:headEnd type="none" w="med" len="med"/>
            <a:tailEnd type="none" w="med" len="med"/>
          </a:ln>
          <a:effectLst/>
          <a:extLst>
            <a:ext uri="{909E8E84-426E-40DD-AFC4-6F175D3DCCD1}">
              <a14:hiddenFill xmlns:a14="http://schemas.microsoft.com/office/drawing/2010/main">
                <a:blipFill dpi="0" rotWithShape="0">
                  <a:blip r:embed="rId3"/>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53" name="Freeform 70"/>
          <p:cNvSpPr>
            <a:spLocks/>
          </p:cNvSpPr>
          <p:nvPr/>
        </p:nvSpPr>
        <p:spPr bwMode="auto">
          <a:xfrm>
            <a:off x="933450" y="4781550"/>
            <a:ext cx="1892300" cy="15875"/>
          </a:xfrm>
          <a:custGeom>
            <a:avLst/>
            <a:gdLst>
              <a:gd name="T0" fmla="*/ 2147483646 w 1192"/>
              <a:gd name="T1" fmla="*/ 2147483646 h 10"/>
              <a:gd name="T2" fmla="*/ 2147483646 w 1192"/>
              <a:gd name="T3" fmla="*/ 2147483646 h 10"/>
              <a:gd name="T4" fmla="*/ 0 w 1192"/>
              <a:gd name="T5" fmla="*/ 0 h 10"/>
              <a:gd name="T6" fmla="*/ 0 60000 65536"/>
              <a:gd name="T7" fmla="*/ 0 60000 65536"/>
              <a:gd name="T8" fmla="*/ 0 60000 65536"/>
            </a:gdLst>
            <a:ahLst/>
            <a:cxnLst>
              <a:cxn ang="T6">
                <a:pos x="T0" y="T1"/>
              </a:cxn>
              <a:cxn ang="T7">
                <a:pos x="T2" y="T3"/>
              </a:cxn>
              <a:cxn ang="T8">
                <a:pos x="T4" y="T5"/>
              </a:cxn>
            </a:cxnLst>
            <a:rect l="0" t="0" r="r" b="b"/>
            <a:pathLst>
              <a:path w="1192" h="10">
                <a:moveTo>
                  <a:pt x="1192" y="9"/>
                </a:moveTo>
                <a:cubicBezTo>
                  <a:pt x="1060" y="9"/>
                  <a:pt x="961" y="10"/>
                  <a:pt x="762" y="9"/>
                </a:cubicBezTo>
                <a:cubicBezTo>
                  <a:pt x="563" y="8"/>
                  <a:pt x="159" y="2"/>
                  <a:pt x="0" y="0"/>
                </a:cubicBezTo>
              </a:path>
            </a:pathLst>
          </a:custGeom>
          <a:noFill/>
          <a:ln w="28575" cap="flat" cmpd="sng">
            <a:solidFill>
              <a:schemeClr val="tx2"/>
            </a:solidFill>
            <a:prstDash val="solid"/>
            <a:round/>
            <a:headEnd type="none" w="med" len="med"/>
            <a:tailEnd type="none" w="med" len="med"/>
          </a:ln>
          <a:effectLst/>
          <a:extLst>
            <a:ext uri="{909E8E84-426E-40DD-AFC4-6F175D3DCCD1}">
              <a14:hiddenFill xmlns:a14="http://schemas.microsoft.com/office/drawing/2010/main">
                <a:blipFill dpi="0" rotWithShape="0">
                  <a:blip r:embed="rId3"/>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54" name="Line 72"/>
          <p:cNvSpPr>
            <a:spLocks noChangeShapeType="1"/>
          </p:cNvSpPr>
          <p:nvPr/>
        </p:nvSpPr>
        <p:spPr bwMode="auto">
          <a:xfrm>
            <a:off x="4070350" y="1512888"/>
            <a:ext cx="41275"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55" name="Freeform 73"/>
          <p:cNvSpPr>
            <a:spLocks/>
          </p:cNvSpPr>
          <p:nvPr/>
        </p:nvSpPr>
        <p:spPr bwMode="auto">
          <a:xfrm>
            <a:off x="3517900" y="3797300"/>
            <a:ext cx="53975" cy="52388"/>
          </a:xfrm>
          <a:custGeom>
            <a:avLst/>
            <a:gdLst>
              <a:gd name="T0" fmla="*/ 2147483646 w 34"/>
              <a:gd name="T1" fmla="*/ 0 h 33"/>
              <a:gd name="T2" fmla="*/ 2147483646 w 34"/>
              <a:gd name="T3" fmla="*/ 2147483646 h 33"/>
              <a:gd name="T4" fmla="*/ 0 w 34"/>
              <a:gd name="T5" fmla="*/ 2147483646 h 33"/>
              <a:gd name="T6" fmla="*/ 0 60000 65536"/>
              <a:gd name="T7" fmla="*/ 0 60000 65536"/>
              <a:gd name="T8" fmla="*/ 0 60000 65536"/>
            </a:gdLst>
            <a:ahLst/>
            <a:cxnLst>
              <a:cxn ang="T6">
                <a:pos x="T0" y="T1"/>
              </a:cxn>
              <a:cxn ang="T7">
                <a:pos x="T2" y="T3"/>
              </a:cxn>
              <a:cxn ang="T8">
                <a:pos x="T4" y="T5"/>
              </a:cxn>
            </a:cxnLst>
            <a:rect l="0" t="0" r="r" b="b"/>
            <a:pathLst>
              <a:path w="34" h="33">
                <a:moveTo>
                  <a:pt x="34" y="0"/>
                </a:moveTo>
                <a:cubicBezTo>
                  <a:pt x="25" y="15"/>
                  <a:pt x="16" y="31"/>
                  <a:pt x="10" y="32"/>
                </a:cubicBezTo>
                <a:cubicBezTo>
                  <a:pt x="4" y="33"/>
                  <a:pt x="0" y="7"/>
                  <a:pt x="0" y="6"/>
                </a:cubicBezTo>
              </a:path>
            </a:pathLst>
          </a:custGeom>
          <a:noFill/>
          <a:ln w="19050" cap="rnd" cmpd="sng">
            <a:solidFill>
              <a:schemeClr val="tx1"/>
            </a:solidFill>
            <a:prstDash val="sysDot"/>
            <a:round/>
            <a:headEnd type="none" w="med" len="med"/>
            <a:tailEnd type="none" w="med" len="med"/>
          </a:ln>
          <a:effectLst/>
          <a:extLst>
            <a:ext uri="{909E8E84-426E-40DD-AFC4-6F175D3DCCD1}">
              <a14:hiddenFill xmlns:a14="http://schemas.microsoft.com/office/drawing/2010/main">
                <a:blipFill dpi="0" rotWithShape="0">
                  <a:blip r:embed="rId3"/>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56" name="Freeform 76"/>
          <p:cNvSpPr>
            <a:spLocks/>
          </p:cNvSpPr>
          <p:nvPr/>
        </p:nvSpPr>
        <p:spPr bwMode="auto">
          <a:xfrm>
            <a:off x="942975" y="1428750"/>
            <a:ext cx="3667125" cy="3362325"/>
          </a:xfrm>
          <a:custGeom>
            <a:avLst/>
            <a:gdLst>
              <a:gd name="T0" fmla="*/ 0 w 2310"/>
              <a:gd name="T1" fmla="*/ 2147483646 h 2118"/>
              <a:gd name="T2" fmla="*/ 2147483646 w 2310"/>
              <a:gd name="T3" fmla="*/ 2147483646 h 2118"/>
              <a:gd name="T4" fmla="*/ 2147483646 w 2310"/>
              <a:gd name="T5" fmla="*/ 2147483646 h 2118"/>
              <a:gd name="T6" fmla="*/ 2147483646 w 2310"/>
              <a:gd name="T7" fmla="*/ 2147483646 h 2118"/>
              <a:gd name="T8" fmla="*/ 2147483646 w 2310"/>
              <a:gd name="T9" fmla="*/ 0 h 2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0" h="2118">
                <a:moveTo>
                  <a:pt x="0" y="2118"/>
                </a:moveTo>
                <a:cubicBezTo>
                  <a:pt x="164" y="1603"/>
                  <a:pt x="328" y="1089"/>
                  <a:pt x="456" y="780"/>
                </a:cubicBezTo>
                <a:cubicBezTo>
                  <a:pt x="584" y="471"/>
                  <a:pt x="638" y="377"/>
                  <a:pt x="768" y="264"/>
                </a:cubicBezTo>
                <a:cubicBezTo>
                  <a:pt x="898" y="151"/>
                  <a:pt x="979" y="146"/>
                  <a:pt x="1236" y="102"/>
                </a:cubicBezTo>
                <a:cubicBezTo>
                  <a:pt x="1493" y="58"/>
                  <a:pt x="2086" y="21"/>
                  <a:pt x="2310" y="0"/>
                </a:cubicBezTo>
              </a:path>
            </a:pathLst>
          </a:custGeom>
          <a:noFill/>
          <a:ln w="28575" cap="flat" cmpd="sng">
            <a:solidFill>
              <a:schemeClr val="tx2"/>
            </a:solidFill>
            <a:prstDash val="solid"/>
            <a:round/>
            <a:headEnd type="none" w="med" len="med"/>
            <a:tailEnd type="triangle" w="med" len="med"/>
          </a:ln>
          <a:effectLst/>
          <a:extLst>
            <a:ext uri="{909E8E84-426E-40DD-AFC4-6F175D3DCCD1}">
              <a14:hiddenFill xmlns:a14="http://schemas.microsoft.com/office/drawing/2010/main">
                <a:blipFill dpi="0" rotWithShape="0">
                  <a:blip r:embed="rId3"/>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57" name="Rectangle 77"/>
          <p:cNvSpPr>
            <a:spLocks noChangeArrowheads="1"/>
          </p:cNvSpPr>
          <p:nvPr/>
        </p:nvSpPr>
        <p:spPr bwMode="auto">
          <a:xfrm>
            <a:off x="2705100" y="5965825"/>
            <a:ext cx="2076450" cy="228600"/>
          </a:xfrm>
          <a:prstGeom prst="rect">
            <a:avLst/>
          </a:prstGeom>
          <a:gradFill rotWithShape="1">
            <a:gsLst>
              <a:gs pos="0">
                <a:srgbClr val="B2B2B2"/>
              </a:gs>
              <a:gs pos="50000">
                <a:srgbClr val="525252"/>
              </a:gs>
              <a:gs pos="100000">
                <a:srgbClr val="B2B2B2"/>
              </a:gs>
            </a:gsLst>
            <a:lin ang="5400000" scaled="1"/>
          </a:gradFill>
          <a:ln w="63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6659" name="Text Box 79"/>
          <p:cNvSpPr txBox="1">
            <a:spLocks noChangeArrowheads="1"/>
          </p:cNvSpPr>
          <p:nvPr/>
        </p:nvSpPr>
        <p:spPr bwMode="auto">
          <a:xfrm>
            <a:off x="5054600" y="1835150"/>
            <a:ext cx="3975100" cy="246221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pPr>
            <a:r>
              <a:rPr lang="en-US" altLang="en-US" sz="2200" b="0" dirty="0">
                <a:latin typeface="+mn-lt"/>
              </a:rPr>
              <a:t>Y</a:t>
            </a:r>
            <a:r>
              <a:rPr lang="en-US" altLang="en-US" sz="2200" b="0" dirty="0" smtClean="0">
                <a:latin typeface="+mn-lt"/>
              </a:rPr>
              <a:t>ields </a:t>
            </a:r>
            <a:r>
              <a:rPr lang="en-US" altLang="en-US" sz="2200" b="0" dirty="0">
                <a:latin typeface="+mn-lt"/>
              </a:rPr>
              <a:t>in tension (</a:t>
            </a:r>
            <a:r>
              <a:rPr lang="en-US" altLang="en-US" sz="2200" i="1" dirty="0">
                <a:solidFill>
                  <a:schemeClr val="tx2"/>
                </a:solidFill>
                <a:latin typeface="+mn-lt"/>
              </a:rPr>
              <a:t>ductile</a:t>
            </a:r>
            <a:r>
              <a:rPr lang="en-US" altLang="en-US" sz="2200" b="0" dirty="0">
                <a:latin typeface="+mn-lt"/>
              </a:rPr>
              <a:t>)</a:t>
            </a:r>
          </a:p>
          <a:p>
            <a:pPr>
              <a:spcBef>
                <a:spcPct val="50000"/>
              </a:spcBef>
              <a:buClrTx/>
              <a:buSzTx/>
            </a:pPr>
            <a:r>
              <a:rPr lang="en-US" altLang="en-US" sz="2200" b="0" dirty="0">
                <a:latin typeface="+mn-lt"/>
              </a:rPr>
              <a:t>Y</a:t>
            </a:r>
            <a:r>
              <a:rPr lang="en-US" altLang="en-US" sz="2200" b="0" dirty="0" smtClean="0">
                <a:latin typeface="+mn-lt"/>
              </a:rPr>
              <a:t>ields </a:t>
            </a:r>
            <a:r>
              <a:rPr lang="en-US" altLang="en-US" sz="2200" b="0" dirty="0">
                <a:latin typeface="+mn-lt"/>
              </a:rPr>
              <a:t>in compression (</a:t>
            </a:r>
            <a:r>
              <a:rPr lang="en-US" altLang="en-US" sz="2200" i="1" dirty="0">
                <a:solidFill>
                  <a:schemeClr val="tx2"/>
                </a:solidFill>
                <a:latin typeface="+mn-lt"/>
              </a:rPr>
              <a:t>ductile</a:t>
            </a:r>
            <a:r>
              <a:rPr lang="en-US" altLang="en-US" sz="2200" b="0" dirty="0">
                <a:latin typeface="+mn-lt"/>
              </a:rPr>
              <a:t>)</a:t>
            </a:r>
          </a:p>
          <a:p>
            <a:pPr>
              <a:spcBef>
                <a:spcPct val="50000"/>
              </a:spcBef>
              <a:buClrTx/>
              <a:buSzTx/>
            </a:pPr>
            <a:r>
              <a:rPr lang="en-US" altLang="en-US" sz="2200" b="0" dirty="0">
                <a:latin typeface="+mn-lt"/>
              </a:rPr>
              <a:t>S</a:t>
            </a:r>
            <a:r>
              <a:rPr lang="en-US" altLang="en-US" sz="2200" b="0" dirty="0" smtClean="0">
                <a:latin typeface="+mn-lt"/>
              </a:rPr>
              <a:t>imilar </a:t>
            </a:r>
            <a:r>
              <a:rPr lang="en-US" altLang="en-US" sz="2200" b="0" dirty="0">
                <a:latin typeface="+mn-lt"/>
              </a:rPr>
              <a:t>strength in tension and compression (slightly stronger in compression)</a:t>
            </a:r>
          </a:p>
        </p:txBody>
      </p:sp>
      <p:sp>
        <p:nvSpPr>
          <p:cNvPr id="26660" name="Text Box 80"/>
          <p:cNvSpPr txBox="1">
            <a:spLocks noChangeArrowheads="1"/>
          </p:cNvSpPr>
          <p:nvPr/>
        </p:nvSpPr>
        <p:spPr bwMode="auto">
          <a:xfrm>
            <a:off x="4486275" y="2895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400">
                <a:sym typeface="Symbol" pitchFamily="18" charset="2"/>
              </a:rPr>
              <a:t></a:t>
            </a:r>
          </a:p>
        </p:txBody>
      </p:sp>
      <p:sp>
        <p:nvSpPr>
          <p:cNvPr id="26661" name="Line 81"/>
          <p:cNvSpPr>
            <a:spLocks noChangeShapeType="1"/>
          </p:cNvSpPr>
          <p:nvPr/>
        </p:nvSpPr>
        <p:spPr bwMode="auto">
          <a:xfrm flipV="1">
            <a:off x="5372100" y="5470525"/>
            <a:ext cx="0" cy="45720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62" name="Line 82"/>
          <p:cNvSpPr>
            <a:spLocks noChangeShapeType="1"/>
          </p:cNvSpPr>
          <p:nvPr/>
        </p:nvSpPr>
        <p:spPr bwMode="auto">
          <a:xfrm flipV="1">
            <a:off x="4979988" y="5480050"/>
            <a:ext cx="0" cy="45720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63" name="Line 83"/>
          <p:cNvSpPr>
            <a:spLocks noChangeShapeType="1"/>
          </p:cNvSpPr>
          <p:nvPr/>
        </p:nvSpPr>
        <p:spPr bwMode="auto">
          <a:xfrm flipH="1">
            <a:off x="4989513" y="5622925"/>
            <a:ext cx="381000" cy="0"/>
          </a:xfrm>
          <a:prstGeom prst="line">
            <a:avLst/>
          </a:prstGeom>
          <a:noFill/>
          <a:ln w="190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64" name="Text Box 84"/>
          <p:cNvSpPr txBox="1">
            <a:spLocks noChangeArrowheads="1"/>
          </p:cNvSpPr>
          <p:nvPr/>
        </p:nvSpPr>
        <p:spPr bwMode="auto">
          <a:xfrm>
            <a:off x="4972050" y="5073650"/>
            <a:ext cx="500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000" b="0">
                <a:sym typeface="Symbol" pitchFamily="18" charset="2"/>
              </a:rPr>
              <a:t></a:t>
            </a:r>
          </a:p>
        </p:txBody>
      </p:sp>
      <p:sp>
        <p:nvSpPr>
          <p:cNvPr id="2" name="Text Placeholder 1"/>
          <p:cNvSpPr>
            <a:spLocks noGrp="1"/>
          </p:cNvSpPr>
          <p:nvPr>
            <p:ph type="body" sz="quarter" idx="38"/>
          </p:nvPr>
        </p:nvSpPr>
        <p:spPr/>
        <p:txBody>
          <a:bodyPr/>
          <a:lstStyle/>
          <a:p>
            <a:r>
              <a:rPr lang="en-US" dirty="0"/>
              <a:t>Brace Behavior Under Cyclic Axial </a:t>
            </a:r>
            <a:r>
              <a:rPr lang="en-US" dirty="0" smtClean="0"/>
              <a:t>Loading</a:t>
            </a:r>
            <a:endParaRPr lang="en-US" dirty="0"/>
          </a:p>
        </p:txBody>
      </p:sp>
      <p:sp>
        <p:nvSpPr>
          <p:cNvPr id="58" name="Text Box 62"/>
          <p:cNvSpPr txBox="1">
            <a:spLocks noChangeArrowheads="1"/>
          </p:cNvSpPr>
          <p:nvPr/>
        </p:nvSpPr>
        <p:spPr bwMode="auto">
          <a:xfrm>
            <a:off x="5103812" y="1228725"/>
            <a:ext cx="3932683" cy="430887"/>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u="sng" dirty="0">
                <a:latin typeface="+mn-lt"/>
              </a:rPr>
              <a:t>Buckling-Restrained Brace:</a:t>
            </a:r>
          </a:p>
        </p:txBody>
      </p:sp>
      <p:sp>
        <p:nvSpPr>
          <p:cNvPr id="56"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12</a:t>
            </a:fld>
            <a:endParaRPr lang="en-US" altLang="en-US"/>
          </a:p>
        </p:txBody>
      </p:sp>
    </p:spTree>
    <p:extLst>
      <p:ext uri="{BB962C8B-B14F-4D97-AF65-F5344CB8AC3E}">
        <p14:creationId xmlns:p14="http://schemas.microsoft.com/office/powerpoint/2010/main" val="20985577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Line 45"/>
          <p:cNvSpPr>
            <a:spLocks noChangeShapeType="1"/>
          </p:cNvSpPr>
          <p:nvPr/>
        </p:nvSpPr>
        <p:spPr bwMode="auto">
          <a:xfrm>
            <a:off x="2580456" y="6068144"/>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676" name="Line 46"/>
          <p:cNvSpPr>
            <a:spLocks noChangeShapeType="1"/>
          </p:cNvSpPr>
          <p:nvPr/>
        </p:nvSpPr>
        <p:spPr bwMode="auto">
          <a:xfrm>
            <a:off x="3799656" y="6068144"/>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28677" name="Group 47"/>
          <p:cNvGrpSpPr>
            <a:grpSpLocks/>
          </p:cNvGrpSpPr>
          <p:nvPr/>
        </p:nvGrpSpPr>
        <p:grpSpPr bwMode="auto">
          <a:xfrm>
            <a:off x="2656656" y="5077544"/>
            <a:ext cx="1219200" cy="990600"/>
            <a:chOff x="528" y="3168"/>
            <a:chExt cx="768" cy="624"/>
          </a:xfrm>
        </p:grpSpPr>
        <p:sp>
          <p:nvSpPr>
            <p:cNvPr id="28765" name="Line 48"/>
            <p:cNvSpPr>
              <a:spLocks noChangeShapeType="1"/>
            </p:cNvSpPr>
            <p:nvPr/>
          </p:nvSpPr>
          <p:spPr bwMode="auto">
            <a:xfrm flipV="1">
              <a:off x="528" y="3168"/>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66" name="Line 49"/>
            <p:cNvSpPr>
              <a:spLocks noChangeShapeType="1"/>
            </p:cNvSpPr>
            <p:nvPr/>
          </p:nvSpPr>
          <p:spPr bwMode="auto">
            <a:xfrm>
              <a:off x="1296" y="3168"/>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67" name="Line 50"/>
            <p:cNvSpPr>
              <a:spLocks noChangeShapeType="1"/>
            </p:cNvSpPr>
            <p:nvPr/>
          </p:nvSpPr>
          <p:spPr bwMode="auto">
            <a:xfrm>
              <a:off x="528" y="3168"/>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68" name="Line 51"/>
            <p:cNvSpPr>
              <a:spLocks noChangeShapeType="1"/>
            </p:cNvSpPr>
            <p:nvPr/>
          </p:nvSpPr>
          <p:spPr bwMode="auto">
            <a:xfrm flipV="1">
              <a:off x="528" y="3168"/>
              <a:ext cx="768"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69" name="Line 52"/>
            <p:cNvSpPr>
              <a:spLocks noChangeShapeType="1"/>
            </p:cNvSpPr>
            <p:nvPr/>
          </p:nvSpPr>
          <p:spPr bwMode="auto">
            <a:xfrm flipH="1" flipV="1">
              <a:off x="528" y="3168"/>
              <a:ext cx="768"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28678" name="Group 53"/>
          <p:cNvGrpSpPr>
            <a:grpSpLocks/>
          </p:cNvGrpSpPr>
          <p:nvPr/>
        </p:nvGrpSpPr>
        <p:grpSpPr bwMode="auto">
          <a:xfrm>
            <a:off x="2656656" y="4086944"/>
            <a:ext cx="1219200" cy="990600"/>
            <a:chOff x="528" y="3168"/>
            <a:chExt cx="768" cy="624"/>
          </a:xfrm>
        </p:grpSpPr>
        <p:sp>
          <p:nvSpPr>
            <p:cNvPr id="28760" name="Line 54"/>
            <p:cNvSpPr>
              <a:spLocks noChangeShapeType="1"/>
            </p:cNvSpPr>
            <p:nvPr/>
          </p:nvSpPr>
          <p:spPr bwMode="auto">
            <a:xfrm flipV="1">
              <a:off x="528" y="3168"/>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61" name="Line 55"/>
            <p:cNvSpPr>
              <a:spLocks noChangeShapeType="1"/>
            </p:cNvSpPr>
            <p:nvPr/>
          </p:nvSpPr>
          <p:spPr bwMode="auto">
            <a:xfrm>
              <a:off x="1296" y="3168"/>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62" name="Line 56"/>
            <p:cNvSpPr>
              <a:spLocks noChangeShapeType="1"/>
            </p:cNvSpPr>
            <p:nvPr/>
          </p:nvSpPr>
          <p:spPr bwMode="auto">
            <a:xfrm>
              <a:off x="528" y="3168"/>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63" name="Line 57"/>
            <p:cNvSpPr>
              <a:spLocks noChangeShapeType="1"/>
            </p:cNvSpPr>
            <p:nvPr/>
          </p:nvSpPr>
          <p:spPr bwMode="auto">
            <a:xfrm flipV="1">
              <a:off x="528" y="3168"/>
              <a:ext cx="768"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64" name="Line 58"/>
            <p:cNvSpPr>
              <a:spLocks noChangeShapeType="1"/>
            </p:cNvSpPr>
            <p:nvPr/>
          </p:nvSpPr>
          <p:spPr bwMode="auto">
            <a:xfrm flipH="1" flipV="1">
              <a:off x="528" y="3168"/>
              <a:ext cx="768"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28679" name="Text Box 71"/>
          <p:cNvSpPr txBox="1">
            <a:spLocks noChangeArrowheads="1"/>
          </p:cNvSpPr>
          <p:nvPr/>
        </p:nvSpPr>
        <p:spPr bwMode="auto">
          <a:xfrm>
            <a:off x="370656" y="3182144"/>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000">
                <a:solidFill>
                  <a:schemeClr val="tx2"/>
                </a:solidFill>
                <a:latin typeface="Arial Narrow" pitchFamily="34" charset="0"/>
              </a:rPr>
              <a:t>Single Diagonal</a:t>
            </a:r>
          </a:p>
        </p:txBody>
      </p:sp>
      <p:sp>
        <p:nvSpPr>
          <p:cNvPr id="28680" name="Text Box 72"/>
          <p:cNvSpPr txBox="1">
            <a:spLocks noChangeArrowheads="1"/>
          </p:cNvSpPr>
          <p:nvPr/>
        </p:nvSpPr>
        <p:spPr bwMode="auto">
          <a:xfrm>
            <a:off x="3342456" y="3182144"/>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000">
                <a:solidFill>
                  <a:schemeClr val="tx2"/>
                </a:solidFill>
                <a:latin typeface="Arial Narrow" pitchFamily="34" charset="0"/>
              </a:rPr>
              <a:t>Inverted V- Bracing</a:t>
            </a:r>
          </a:p>
        </p:txBody>
      </p:sp>
      <p:sp>
        <p:nvSpPr>
          <p:cNvPr id="28681" name="Text Box 73"/>
          <p:cNvSpPr txBox="1">
            <a:spLocks noChangeArrowheads="1"/>
          </p:cNvSpPr>
          <p:nvPr/>
        </p:nvSpPr>
        <p:spPr bwMode="auto">
          <a:xfrm>
            <a:off x="6161856" y="3182144"/>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000">
                <a:solidFill>
                  <a:schemeClr val="tx2"/>
                </a:solidFill>
                <a:latin typeface="Arial Narrow" pitchFamily="34" charset="0"/>
              </a:rPr>
              <a:t>V- Bracing</a:t>
            </a:r>
          </a:p>
        </p:txBody>
      </p:sp>
      <p:sp>
        <p:nvSpPr>
          <p:cNvPr id="28682" name="Text Box 74"/>
          <p:cNvSpPr txBox="1">
            <a:spLocks noChangeArrowheads="1"/>
          </p:cNvSpPr>
          <p:nvPr/>
        </p:nvSpPr>
        <p:spPr bwMode="auto">
          <a:xfrm>
            <a:off x="2047056" y="6096719"/>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000">
                <a:solidFill>
                  <a:schemeClr val="tx2"/>
                </a:solidFill>
                <a:latin typeface="Arial Narrow" pitchFamily="34" charset="0"/>
              </a:rPr>
              <a:t>X- Bracing</a:t>
            </a:r>
          </a:p>
        </p:txBody>
      </p:sp>
      <p:sp>
        <p:nvSpPr>
          <p:cNvPr id="28683" name="Text Box 75"/>
          <p:cNvSpPr txBox="1">
            <a:spLocks noChangeArrowheads="1"/>
          </p:cNvSpPr>
          <p:nvPr/>
        </p:nvSpPr>
        <p:spPr bwMode="auto">
          <a:xfrm>
            <a:off x="4790256" y="6128469"/>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000">
                <a:solidFill>
                  <a:schemeClr val="tx2"/>
                </a:solidFill>
                <a:latin typeface="Arial Narrow" pitchFamily="34" charset="0"/>
              </a:rPr>
              <a:t>Two Story X- Bracing</a:t>
            </a:r>
          </a:p>
        </p:txBody>
      </p:sp>
      <p:grpSp>
        <p:nvGrpSpPr>
          <p:cNvPr id="28684" name="Group 80"/>
          <p:cNvGrpSpPr>
            <a:grpSpLocks/>
          </p:cNvGrpSpPr>
          <p:nvPr/>
        </p:nvGrpSpPr>
        <p:grpSpPr bwMode="auto">
          <a:xfrm>
            <a:off x="1132656" y="1124744"/>
            <a:ext cx="1066800" cy="1981200"/>
            <a:chOff x="528" y="912"/>
            <a:chExt cx="672" cy="1248"/>
          </a:xfrm>
        </p:grpSpPr>
        <p:grpSp>
          <p:nvGrpSpPr>
            <p:cNvPr id="28746" name="Group 5"/>
            <p:cNvGrpSpPr>
              <a:grpSpLocks/>
            </p:cNvGrpSpPr>
            <p:nvPr/>
          </p:nvGrpSpPr>
          <p:grpSpPr bwMode="auto">
            <a:xfrm>
              <a:off x="528" y="1536"/>
              <a:ext cx="672" cy="624"/>
              <a:chOff x="528" y="1536"/>
              <a:chExt cx="672" cy="624"/>
            </a:xfrm>
          </p:grpSpPr>
          <p:sp>
            <p:nvSpPr>
              <p:cNvPr id="28754" name="Line 6"/>
              <p:cNvSpPr>
                <a:spLocks noChangeShapeType="1"/>
              </p:cNvSpPr>
              <p:nvPr/>
            </p:nvSpPr>
            <p:spPr bwMode="auto">
              <a:xfrm>
                <a:off x="1152"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55" name="Line 7"/>
              <p:cNvSpPr>
                <a:spLocks noChangeShapeType="1"/>
              </p:cNvSpPr>
              <p:nvPr/>
            </p:nvSpPr>
            <p:spPr bwMode="auto">
              <a:xfrm>
                <a:off x="576"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56" name="Line 8"/>
              <p:cNvSpPr>
                <a:spLocks noChangeShapeType="1"/>
              </p:cNvSpPr>
              <p:nvPr/>
            </p:nvSpPr>
            <p:spPr bwMode="auto">
              <a:xfrm>
                <a:off x="576" y="1536"/>
                <a:ext cx="5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57" name="Line 9"/>
              <p:cNvSpPr>
                <a:spLocks noChangeShapeType="1"/>
              </p:cNvSpPr>
              <p:nvPr/>
            </p:nvSpPr>
            <p:spPr bwMode="auto">
              <a:xfrm flipV="1">
                <a:off x="576" y="1536"/>
                <a:ext cx="576"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58" name="Line 10"/>
              <p:cNvSpPr>
                <a:spLocks noChangeShapeType="1"/>
              </p:cNvSpPr>
              <p:nvPr/>
            </p:nvSpPr>
            <p:spPr bwMode="auto">
              <a:xfrm>
                <a:off x="528" y="2160"/>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59" name="Line 11"/>
              <p:cNvSpPr>
                <a:spLocks noChangeShapeType="1"/>
              </p:cNvSpPr>
              <p:nvPr/>
            </p:nvSpPr>
            <p:spPr bwMode="auto">
              <a:xfrm>
                <a:off x="1104" y="2160"/>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28747" name="Group 12"/>
            <p:cNvGrpSpPr>
              <a:grpSpLocks/>
            </p:cNvGrpSpPr>
            <p:nvPr/>
          </p:nvGrpSpPr>
          <p:grpSpPr bwMode="auto">
            <a:xfrm>
              <a:off x="576" y="912"/>
              <a:ext cx="576" cy="624"/>
              <a:chOff x="576" y="672"/>
              <a:chExt cx="576" cy="624"/>
            </a:xfrm>
          </p:grpSpPr>
          <p:sp>
            <p:nvSpPr>
              <p:cNvPr id="28750" name="Line 13"/>
              <p:cNvSpPr>
                <a:spLocks noChangeShapeType="1"/>
              </p:cNvSpPr>
              <p:nvPr/>
            </p:nvSpPr>
            <p:spPr bwMode="auto">
              <a:xfrm>
                <a:off x="1152" y="672"/>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51" name="Line 14"/>
              <p:cNvSpPr>
                <a:spLocks noChangeShapeType="1"/>
              </p:cNvSpPr>
              <p:nvPr/>
            </p:nvSpPr>
            <p:spPr bwMode="auto">
              <a:xfrm>
                <a:off x="576" y="672"/>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52" name="Line 15"/>
              <p:cNvSpPr>
                <a:spLocks noChangeShapeType="1"/>
              </p:cNvSpPr>
              <p:nvPr/>
            </p:nvSpPr>
            <p:spPr bwMode="auto">
              <a:xfrm>
                <a:off x="576" y="672"/>
                <a:ext cx="5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53" name="Line 16"/>
              <p:cNvSpPr>
                <a:spLocks noChangeShapeType="1"/>
              </p:cNvSpPr>
              <p:nvPr/>
            </p:nvSpPr>
            <p:spPr bwMode="auto">
              <a:xfrm flipV="1">
                <a:off x="576" y="672"/>
                <a:ext cx="576"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28748" name="Rectangle 77"/>
            <p:cNvSpPr>
              <a:spLocks noChangeArrowheads="1"/>
            </p:cNvSpPr>
            <p:nvPr/>
          </p:nvSpPr>
          <p:spPr bwMode="auto">
            <a:xfrm rot="-2820000">
              <a:off x="555" y="1191"/>
              <a:ext cx="612"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8749" name="Rectangle 78"/>
            <p:cNvSpPr>
              <a:spLocks noChangeArrowheads="1"/>
            </p:cNvSpPr>
            <p:nvPr/>
          </p:nvSpPr>
          <p:spPr bwMode="auto">
            <a:xfrm rot="-2820000">
              <a:off x="554" y="1814"/>
              <a:ext cx="612"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28685" name="Group 85"/>
          <p:cNvGrpSpPr>
            <a:grpSpLocks/>
          </p:cNvGrpSpPr>
          <p:nvPr/>
        </p:nvGrpSpPr>
        <p:grpSpPr bwMode="auto">
          <a:xfrm>
            <a:off x="3875856" y="1124744"/>
            <a:ext cx="1371600" cy="1981200"/>
            <a:chOff x="2256" y="912"/>
            <a:chExt cx="864" cy="1248"/>
          </a:xfrm>
        </p:grpSpPr>
        <p:grpSp>
          <p:nvGrpSpPr>
            <p:cNvPr id="28728" name="Group 17"/>
            <p:cNvGrpSpPr>
              <a:grpSpLocks/>
            </p:cNvGrpSpPr>
            <p:nvPr/>
          </p:nvGrpSpPr>
          <p:grpSpPr bwMode="auto">
            <a:xfrm>
              <a:off x="2304" y="1536"/>
              <a:ext cx="768" cy="624"/>
              <a:chOff x="1728" y="1536"/>
              <a:chExt cx="768" cy="624"/>
            </a:xfrm>
          </p:grpSpPr>
          <p:sp>
            <p:nvSpPr>
              <p:cNvPr id="28741" name="Line 18"/>
              <p:cNvSpPr>
                <a:spLocks noChangeShapeType="1"/>
              </p:cNvSpPr>
              <p:nvPr/>
            </p:nvSpPr>
            <p:spPr bwMode="auto">
              <a:xfrm flipV="1">
                <a:off x="1728"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42" name="Line 19"/>
              <p:cNvSpPr>
                <a:spLocks noChangeShapeType="1"/>
              </p:cNvSpPr>
              <p:nvPr/>
            </p:nvSpPr>
            <p:spPr bwMode="auto">
              <a:xfrm>
                <a:off x="2496"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43" name="Line 20"/>
              <p:cNvSpPr>
                <a:spLocks noChangeShapeType="1"/>
              </p:cNvSpPr>
              <p:nvPr/>
            </p:nvSpPr>
            <p:spPr bwMode="auto">
              <a:xfrm>
                <a:off x="1728" y="1536"/>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44" name="Line 21"/>
              <p:cNvSpPr>
                <a:spLocks noChangeShapeType="1"/>
              </p:cNvSpPr>
              <p:nvPr/>
            </p:nvSpPr>
            <p:spPr bwMode="auto">
              <a:xfrm flipV="1">
                <a:off x="1728"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45" name="Line 22"/>
              <p:cNvSpPr>
                <a:spLocks noChangeShapeType="1"/>
              </p:cNvSpPr>
              <p:nvPr/>
            </p:nvSpPr>
            <p:spPr bwMode="auto">
              <a:xfrm>
                <a:off x="2112"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28729" name="Group 23"/>
            <p:cNvGrpSpPr>
              <a:grpSpLocks/>
            </p:cNvGrpSpPr>
            <p:nvPr/>
          </p:nvGrpSpPr>
          <p:grpSpPr bwMode="auto">
            <a:xfrm>
              <a:off x="2304" y="912"/>
              <a:ext cx="768" cy="624"/>
              <a:chOff x="1728" y="1536"/>
              <a:chExt cx="768" cy="624"/>
            </a:xfrm>
          </p:grpSpPr>
          <p:sp>
            <p:nvSpPr>
              <p:cNvPr id="28736" name="Line 24"/>
              <p:cNvSpPr>
                <a:spLocks noChangeShapeType="1"/>
              </p:cNvSpPr>
              <p:nvPr/>
            </p:nvSpPr>
            <p:spPr bwMode="auto">
              <a:xfrm flipV="1">
                <a:off x="1728"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37" name="Line 25"/>
              <p:cNvSpPr>
                <a:spLocks noChangeShapeType="1"/>
              </p:cNvSpPr>
              <p:nvPr/>
            </p:nvSpPr>
            <p:spPr bwMode="auto">
              <a:xfrm>
                <a:off x="2496"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38" name="Line 26"/>
              <p:cNvSpPr>
                <a:spLocks noChangeShapeType="1"/>
              </p:cNvSpPr>
              <p:nvPr/>
            </p:nvSpPr>
            <p:spPr bwMode="auto">
              <a:xfrm>
                <a:off x="1728" y="1536"/>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39" name="Line 27"/>
              <p:cNvSpPr>
                <a:spLocks noChangeShapeType="1"/>
              </p:cNvSpPr>
              <p:nvPr/>
            </p:nvSpPr>
            <p:spPr bwMode="auto">
              <a:xfrm flipV="1">
                <a:off x="1728"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40" name="Line 28"/>
              <p:cNvSpPr>
                <a:spLocks noChangeShapeType="1"/>
              </p:cNvSpPr>
              <p:nvPr/>
            </p:nvSpPr>
            <p:spPr bwMode="auto">
              <a:xfrm>
                <a:off x="2112"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28730" name="Line 29"/>
            <p:cNvSpPr>
              <a:spLocks noChangeShapeType="1"/>
            </p:cNvSpPr>
            <p:nvPr/>
          </p:nvSpPr>
          <p:spPr bwMode="auto">
            <a:xfrm>
              <a:off x="2256" y="2160"/>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31" name="Line 30"/>
            <p:cNvSpPr>
              <a:spLocks noChangeShapeType="1"/>
            </p:cNvSpPr>
            <p:nvPr/>
          </p:nvSpPr>
          <p:spPr bwMode="auto">
            <a:xfrm>
              <a:off x="3024" y="2160"/>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32" name="Rectangle 79"/>
            <p:cNvSpPr>
              <a:spLocks noChangeArrowheads="1"/>
            </p:cNvSpPr>
            <p:nvPr/>
          </p:nvSpPr>
          <p:spPr bwMode="auto">
            <a:xfrm rot="-3480000">
              <a:off x="2247" y="1175"/>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8733" name="Rectangle 81"/>
            <p:cNvSpPr>
              <a:spLocks noChangeArrowheads="1"/>
            </p:cNvSpPr>
            <p:nvPr/>
          </p:nvSpPr>
          <p:spPr bwMode="auto">
            <a:xfrm rot="3480000" flipH="1">
              <a:off x="2614" y="1175"/>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8734" name="Rectangle 82"/>
            <p:cNvSpPr>
              <a:spLocks noChangeArrowheads="1"/>
            </p:cNvSpPr>
            <p:nvPr/>
          </p:nvSpPr>
          <p:spPr bwMode="auto">
            <a:xfrm rot="-3480000">
              <a:off x="2247" y="1802"/>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8735" name="Rectangle 83"/>
            <p:cNvSpPr>
              <a:spLocks noChangeArrowheads="1"/>
            </p:cNvSpPr>
            <p:nvPr/>
          </p:nvSpPr>
          <p:spPr bwMode="auto">
            <a:xfrm rot="3480000" flipH="1">
              <a:off x="2616" y="1804"/>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28686" name="Group 90"/>
          <p:cNvGrpSpPr>
            <a:grpSpLocks/>
          </p:cNvGrpSpPr>
          <p:nvPr/>
        </p:nvGrpSpPr>
        <p:grpSpPr bwMode="auto">
          <a:xfrm>
            <a:off x="6695256" y="1124744"/>
            <a:ext cx="1371600" cy="1985963"/>
            <a:chOff x="4032" y="912"/>
            <a:chExt cx="864" cy="1251"/>
          </a:xfrm>
        </p:grpSpPr>
        <p:grpSp>
          <p:nvGrpSpPr>
            <p:cNvPr id="28709" name="Group 31"/>
            <p:cNvGrpSpPr>
              <a:grpSpLocks/>
            </p:cNvGrpSpPr>
            <p:nvPr/>
          </p:nvGrpSpPr>
          <p:grpSpPr bwMode="auto">
            <a:xfrm>
              <a:off x="4080" y="1536"/>
              <a:ext cx="768" cy="624"/>
              <a:chOff x="3216" y="1536"/>
              <a:chExt cx="768" cy="624"/>
            </a:xfrm>
          </p:grpSpPr>
          <p:sp>
            <p:nvSpPr>
              <p:cNvPr id="28723" name="Line 32"/>
              <p:cNvSpPr>
                <a:spLocks noChangeShapeType="1"/>
              </p:cNvSpPr>
              <p:nvPr/>
            </p:nvSpPr>
            <p:spPr bwMode="auto">
              <a:xfrm flipV="1">
                <a:off x="3216"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24" name="Line 33"/>
              <p:cNvSpPr>
                <a:spLocks noChangeShapeType="1"/>
              </p:cNvSpPr>
              <p:nvPr/>
            </p:nvSpPr>
            <p:spPr bwMode="auto">
              <a:xfrm>
                <a:off x="3984"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25" name="Line 34"/>
              <p:cNvSpPr>
                <a:spLocks noChangeShapeType="1"/>
              </p:cNvSpPr>
              <p:nvPr/>
            </p:nvSpPr>
            <p:spPr bwMode="auto">
              <a:xfrm>
                <a:off x="3216" y="1536"/>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26" name="Line 35"/>
              <p:cNvSpPr>
                <a:spLocks noChangeShapeType="1"/>
              </p:cNvSpPr>
              <p:nvPr/>
            </p:nvSpPr>
            <p:spPr bwMode="auto">
              <a:xfrm flipV="1">
                <a:off x="3600"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27" name="Line 36"/>
              <p:cNvSpPr>
                <a:spLocks noChangeShapeType="1"/>
              </p:cNvSpPr>
              <p:nvPr/>
            </p:nvSpPr>
            <p:spPr bwMode="auto">
              <a:xfrm flipH="1" flipV="1">
                <a:off x="3216"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28710" name="Group 37"/>
            <p:cNvGrpSpPr>
              <a:grpSpLocks/>
            </p:cNvGrpSpPr>
            <p:nvPr/>
          </p:nvGrpSpPr>
          <p:grpSpPr bwMode="auto">
            <a:xfrm>
              <a:off x="4080" y="912"/>
              <a:ext cx="768" cy="624"/>
              <a:chOff x="3216" y="1536"/>
              <a:chExt cx="768" cy="624"/>
            </a:xfrm>
          </p:grpSpPr>
          <p:sp>
            <p:nvSpPr>
              <p:cNvPr id="28718" name="Line 38"/>
              <p:cNvSpPr>
                <a:spLocks noChangeShapeType="1"/>
              </p:cNvSpPr>
              <p:nvPr/>
            </p:nvSpPr>
            <p:spPr bwMode="auto">
              <a:xfrm flipV="1">
                <a:off x="3216"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19" name="Line 39"/>
              <p:cNvSpPr>
                <a:spLocks noChangeShapeType="1"/>
              </p:cNvSpPr>
              <p:nvPr/>
            </p:nvSpPr>
            <p:spPr bwMode="auto">
              <a:xfrm>
                <a:off x="3984"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20" name="Line 40"/>
              <p:cNvSpPr>
                <a:spLocks noChangeShapeType="1"/>
              </p:cNvSpPr>
              <p:nvPr/>
            </p:nvSpPr>
            <p:spPr bwMode="auto">
              <a:xfrm>
                <a:off x="3216" y="1536"/>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21" name="Line 41"/>
              <p:cNvSpPr>
                <a:spLocks noChangeShapeType="1"/>
              </p:cNvSpPr>
              <p:nvPr/>
            </p:nvSpPr>
            <p:spPr bwMode="auto">
              <a:xfrm flipV="1">
                <a:off x="3600"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22" name="Line 42"/>
              <p:cNvSpPr>
                <a:spLocks noChangeShapeType="1"/>
              </p:cNvSpPr>
              <p:nvPr/>
            </p:nvSpPr>
            <p:spPr bwMode="auto">
              <a:xfrm flipH="1" flipV="1">
                <a:off x="3216"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28711" name="Line 43"/>
            <p:cNvSpPr>
              <a:spLocks noChangeShapeType="1"/>
            </p:cNvSpPr>
            <p:nvPr/>
          </p:nvSpPr>
          <p:spPr bwMode="auto">
            <a:xfrm>
              <a:off x="4032" y="2163"/>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12" name="Line 44"/>
            <p:cNvSpPr>
              <a:spLocks noChangeShapeType="1"/>
            </p:cNvSpPr>
            <p:nvPr/>
          </p:nvSpPr>
          <p:spPr bwMode="auto">
            <a:xfrm>
              <a:off x="4800" y="2163"/>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13" name="Line 76"/>
            <p:cNvSpPr>
              <a:spLocks noChangeShapeType="1"/>
            </p:cNvSpPr>
            <p:nvPr/>
          </p:nvSpPr>
          <p:spPr bwMode="auto">
            <a:xfrm>
              <a:off x="4419" y="2160"/>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14" name="Rectangle 84"/>
            <p:cNvSpPr>
              <a:spLocks noChangeArrowheads="1"/>
            </p:cNvSpPr>
            <p:nvPr/>
          </p:nvSpPr>
          <p:spPr bwMode="auto">
            <a:xfrm rot="3480000" flipH="1">
              <a:off x="4017" y="1824"/>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8715" name="Rectangle 87"/>
            <p:cNvSpPr>
              <a:spLocks noChangeArrowheads="1"/>
            </p:cNvSpPr>
            <p:nvPr/>
          </p:nvSpPr>
          <p:spPr bwMode="auto">
            <a:xfrm rot="-3480000">
              <a:off x="4391" y="1824"/>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8716" name="Rectangle 88"/>
            <p:cNvSpPr>
              <a:spLocks noChangeArrowheads="1"/>
            </p:cNvSpPr>
            <p:nvPr/>
          </p:nvSpPr>
          <p:spPr bwMode="auto">
            <a:xfrm rot="3480000" flipH="1">
              <a:off x="4017" y="1197"/>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8717" name="Rectangle 89"/>
            <p:cNvSpPr>
              <a:spLocks noChangeArrowheads="1"/>
            </p:cNvSpPr>
            <p:nvPr/>
          </p:nvSpPr>
          <p:spPr bwMode="auto">
            <a:xfrm rot="-3480000">
              <a:off x="4391" y="1197"/>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28687" name="Group 96"/>
          <p:cNvGrpSpPr>
            <a:grpSpLocks/>
          </p:cNvGrpSpPr>
          <p:nvPr/>
        </p:nvGrpSpPr>
        <p:grpSpPr bwMode="auto">
          <a:xfrm>
            <a:off x="5399856" y="4086944"/>
            <a:ext cx="1371600" cy="2009775"/>
            <a:chOff x="3216" y="2688"/>
            <a:chExt cx="864" cy="1266"/>
          </a:xfrm>
        </p:grpSpPr>
        <p:sp>
          <p:nvSpPr>
            <p:cNvPr id="28691" name="Line 59"/>
            <p:cNvSpPr>
              <a:spLocks noChangeShapeType="1"/>
            </p:cNvSpPr>
            <p:nvPr/>
          </p:nvSpPr>
          <p:spPr bwMode="auto">
            <a:xfrm>
              <a:off x="3216" y="3954"/>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692" name="Line 60"/>
            <p:cNvSpPr>
              <a:spLocks noChangeShapeType="1"/>
            </p:cNvSpPr>
            <p:nvPr/>
          </p:nvSpPr>
          <p:spPr bwMode="auto">
            <a:xfrm>
              <a:off x="3984" y="3942"/>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693" name="Line 61"/>
            <p:cNvSpPr>
              <a:spLocks noChangeShapeType="1"/>
            </p:cNvSpPr>
            <p:nvPr/>
          </p:nvSpPr>
          <p:spPr bwMode="auto">
            <a:xfrm flipV="1">
              <a:off x="3264" y="3312"/>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694" name="Line 62"/>
            <p:cNvSpPr>
              <a:spLocks noChangeShapeType="1"/>
            </p:cNvSpPr>
            <p:nvPr/>
          </p:nvSpPr>
          <p:spPr bwMode="auto">
            <a:xfrm>
              <a:off x="4032" y="3312"/>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695" name="Line 63"/>
            <p:cNvSpPr>
              <a:spLocks noChangeShapeType="1"/>
            </p:cNvSpPr>
            <p:nvPr/>
          </p:nvSpPr>
          <p:spPr bwMode="auto">
            <a:xfrm>
              <a:off x="3264" y="3312"/>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696" name="Line 64"/>
            <p:cNvSpPr>
              <a:spLocks noChangeShapeType="1"/>
            </p:cNvSpPr>
            <p:nvPr/>
          </p:nvSpPr>
          <p:spPr bwMode="auto">
            <a:xfrm flipV="1">
              <a:off x="3264" y="2688"/>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697" name="Line 65"/>
            <p:cNvSpPr>
              <a:spLocks noChangeShapeType="1"/>
            </p:cNvSpPr>
            <p:nvPr/>
          </p:nvSpPr>
          <p:spPr bwMode="auto">
            <a:xfrm>
              <a:off x="4032" y="2688"/>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698" name="Line 66"/>
            <p:cNvSpPr>
              <a:spLocks noChangeShapeType="1"/>
            </p:cNvSpPr>
            <p:nvPr/>
          </p:nvSpPr>
          <p:spPr bwMode="auto">
            <a:xfrm>
              <a:off x="3264" y="2688"/>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699" name="Line 67"/>
            <p:cNvSpPr>
              <a:spLocks noChangeShapeType="1"/>
            </p:cNvSpPr>
            <p:nvPr/>
          </p:nvSpPr>
          <p:spPr bwMode="auto">
            <a:xfrm flipV="1">
              <a:off x="3264" y="3312"/>
              <a:ext cx="384" cy="63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00" name="Line 68"/>
            <p:cNvSpPr>
              <a:spLocks noChangeShapeType="1"/>
            </p:cNvSpPr>
            <p:nvPr/>
          </p:nvSpPr>
          <p:spPr bwMode="auto">
            <a:xfrm flipH="1" flipV="1">
              <a:off x="3648" y="3312"/>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01" name="Line 69"/>
            <p:cNvSpPr>
              <a:spLocks noChangeShapeType="1"/>
            </p:cNvSpPr>
            <p:nvPr/>
          </p:nvSpPr>
          <p:spPr bwMode="auto">
            <a:xfrm flipV="1">
              <a:off x="3648" y="2688"/>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702" name="Line 70"/>
            <p:cNvSpPr>
              <a:spLocks noChangeShapeType="1"/>
            </p:cNvSpPr>
            <p:nvPr/>
          </p:nvSpPr>
          <p:spPr bwMode="auto">
            <a:xfrm flipH="1" flipV="1">
              <a:off x="3264" y="2688"/>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28703" name="Group 92"/>
            <p:cNvGrpSpPr>
              <a:grpSpLocks/>
            </p:cNvGrpSpPr>
            <p:nvPr/>
          </p:nvGrpSpPr>
          <p:grpSpPr bwMode="auto">
            <a:xfrm>
              <a:off x="3435" y="2760"/>
              <a:ext cx="433" cy="1111"/>
              <a:chOff x="3435" y="2760"/>
              <a:chExt cx="433" cy="1111"/>
            </a:xfrm>
          </p:grpSpPr>
          <p:sp>
            <p:nvSpPr>
              <p:cNvPr id="28707" name="Rectangle 86"/>
              <p:cNvSpPr>
                <a:spLocks noChangeArrowheads="1"/>
              </p:cNvSpPr>
              <p:nvPr/>
            </p:nvSpPr>
            <p:spPr bwMode="auto">
              <a:xfrm rot="3480000" flipH="1">
                <a:off x="3576" y="3579"/>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8708" name="Rectangle 91"/>
              <p:cNvSpPr>
                <a:spLocks noChangeArrowheads="1"/>
              </p:cNvSpPr>
              <p:nvPr/>
            </p:nvSpPr>
            <p:spPr bwMode="auto">
              <a:xfrm rot="3480000" flipH="1">
                <a:off x="3211" y="2984"/>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28704" name="Group 93"/>
            <p:cNvGrpSpPr>
              <a:grpSpLocks/>
            </p:cNvGrpSpPr>
            <p:nvPr/>
          </p:nvGrpSpPr>
          <p:grpSpPr bwMode="auto">
            <a:xfrm flipH="1">
              <a:off x="3434" y="2760"/>
              <a:ext cx="433" cy="1111"/>
              <a:chOff x="3435" y="2760"/>
              <a:chExt cx="433" cy="1111"/>
            </a:xfrm>
          </p:grpSpPr>
          <p:sp>
            <p:nvSpPr>
              <p:cNvPr id="28705" name="Rectangle 94"/>
              <p:cNvSpPr>
                <a:spLocks noChangeArrowheads="1"/>
              </p:cNvSpPr>
              <p:nvPr/>
            </p:nvSpPr>
            <p:spPr bwMode="auto">
              <a:xfrm rot="3480000" flipH="1">
                <a:off x="3576" y="3579"/>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8706" name="Rectangle 95"/>
              <p:cNvSpPr>
                <a:spLocks noChangeArrowheads="1"/>
              </p:cNvSpPr>
              <p:nvPr/>
            </p:nvSpPr>
            <p:spPr bwMode="auto">
              <a:xfrm rot="3480000" flipH="1">
                <a:off x="3211" y="2984"/>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grpSp>
        <p:nvGrpSpPr>
          <p:cNvPr id="28688" name="Group 99"/>
          <p:cNvGrpSpPr>
            <a:grpSpLocks/>
          </p:cNvGrpSpPr>
          <p:nvPr/>
        </p:nvGrpSpPr>
        <p:grpSpPr bwMode="auto">
          <a:xfrm>
            <a:off x="2058169" y="3713882"/>
            <a:ext cx="2428875" cy="2428875"/>
            <a:chOff x="1111" y="2495"/>
            <a:chExt cx="1530" cy="1530"/>
          </a:xfrm>
        </p:grpSpPr>
        <p:sp>
          <p:nvSpPr>
            <p:cNvPr id="28689" name="Oval 97"/>
            <p:cNvSpPr>
              <a:spLocks noChangeArrowheads="1"/>
            </p:cNvSpPr>
            <p:nvPr/>
          </p:nvSpPr>
          <p:spPr bwMode="auto">
            <a:xfrm>
              <a:off x="1111" y="2495"/>
              <a:ext cx="1530" cy="1530"/>
            </a:xfrm>
            <a:prstGeom prst="ellipse">
              <a:avLst/>
            </a:prstGeom>
            <a:noFill/>
            <a:ln w="53975" algn="ctr">
              <a:solidFill>
                <a:srgbClr val="FF0000"/>
              </a:solidFill>
              <a:round/>
              <a:headEnd/>
              <a:tailEnd/>
            </a:ln>
            <a:effectLst/>
            <a:extLst>
              <a:ext uri="{909E8E84-426E-40DD-AFC4-6F175D3DCCD1}">
                <a14:hiddenFill xmlns:a14="http://schemas.microsoft.com/office/drawing/2010/main">
                  <a:solidFill>
                    <a:srgbClr val="96969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8690" name="Line 98"/>
            <p:cNvSpPr>
              <a:spLocks noChangeShapeType="1"/>
            </p:cNvSpPr>
            <p:nvPr/>
          </p:nvSpPr>
          <p:spPr bwMode="auto">
            <a:xfrm>
              <a:off x="1302" y="2734"/>
              <a:ext cx="1100" cy="1100"/>
            </a:xfrm>
            <a:prstGeom prst="line">
              <a:avLst/>
            </a:prstGeom>
            <a:noFill/>
            <a:ln w="539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2" name="Text Placeholder 1"/>
          <p:cNvSpPr>
            <a:spLocks noGrp="1"/>
          </p:cNvSpPr>
          <p:nvPr>
            <p:ph type="body" sz="quarter" idx="38"/>
          </p:nvPr>
        </p:nvSpPr>
        <p:spPr/>
        <p:txBody>
          <a:bodyPr/>
          <a:lstStyle/>
          <a:p>
            <a:r>
              <a:rPr lang="en-US" dirty="0"/>
              <a:t>Bracing Configurations for </a:t>
            </a:r>
            <a:r>
              <a:rPr lang="en-US" dirty="0" smtClean="0"/>
              <a:t>BRBFs</a:t>
            </a:r>
            <a:endParaRPr lang="en-US" dirty="0"/>
          </a:p>
        </p:txBody>
      </p:sp>
      <p:sp>
        <p:nvSpPr>
          <p:cNvPr id="98"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13</a:t>
            </a:fld>
            <a:endParaRPr lang="en-US" altLang="en-US"/>
          </a:p>
        </p:txBody>
      </p:sp>
    </p:spTree>
    <p:extLst>
      <p:ext uri="{BB962C8B-B14F-4D97-AF65-F5344CB8AC3E}">
        <p14:creationId xmlns:p14="http://schemas.microsoft.com/office/powerpoint/2010/main" val="13038126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21239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8" y="116632"/>
            <a:ext cx="8821737"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extLst>
          </p:cNvPr>
          <p:cNvSpPr>
            <a:spLocks noGrp="1" noChangeArrowheads="1"/>
          </p:cNvSpPr>
          <p:nvPr>
            <p:ph type="sldNum" sz="quarter" idx="40"/>
          </p:nvPr>
        </p:nvSpPr>
        <p:spPr>
          <a:xfrm>
            <a:off x="6553200" y="6356350"/>
            <a:ext cx="2133600" cy="365125"/>
          </a:xfrm>
          <a:ln/>
        </p:spPr>
        <p:txBody>
          <a:bodyPr/>
          <a:lstStyle>
            <a:lvl1pPr>
              <a:defRPr/>
            </a:lvl1pPr>
          </a:lstStyle>
          <a:p>
            <a:pPr>
              <a:defRPr/>
            </a:pPr>
            <a:fld id="{46425072-6E52-45A8-8A7E-A5B11BCA4176}" type="slidenum">
              <a:rPr lang="en-US" altLang="en-US">
                <a:solidFill>
                  <a:schemeClr val="tx1"/>
                </a:solidFill>
              </a:rPr>
              <a:pPr>
                <a:defRPr/>
              </a:pPr>
              <a:t>14</a:t>
            </a:fld>
            <a:endParaRPr lang="en-US" altLang="en-US">
              <a:solidFill>
                <a:schemeClr val="tx1"/>
              </a:solidFill>
            </a:endParaRPr>
          </a:p>
        </p:txBody>
      </p:sp>
    </p:spTree>
    <p:extLst>
      <p:ext uri="{BB962C8B-B14F-4D97-AF65-F5344CB8AC3E}">
        <p14:creationId xmlns:p14="http://schemas.microsoft.com/office/powerpoint/2010/main" val="10388942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30662 Stanley 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87" y="188640"/>
            <a:ext cx="8631237" cy="647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extLst>
          </p:cNvPr>
          <p:cNvSpPr>
            <a:spLocks noGrp="1" noChangeArrowheads="1"/>
          </p:cNvSpPr>
          <p:nvPr>
            <p:ph type="sldNum" sz="quarter" idx="40"/>
          </p:nvPr>
        </p:nvSpPr>
        <p:spPr>
          <a:xfrm>
            <a:off x="6553200" y="6356350"/>
            <a:ext cx="2133600" cy="365125"/>
          </a:xfrm>
          <a:ln/>
        </p:spPr>
        <p:txBody>
          <a:bodyPr/>
          <a:lstStyle>
            <a:lvl1pPr>
              <a:defRPr/>
            </a:lvl1pPr>
          </a:lstStyle>
          <a:p>
            <a:pPr>
              <a:defRPr/>
            </a:pPr>
            <a:fld id="{46425072-6E52-45A8-8A7E-A5B11BCA4176}" type="slidenum">
              <a:rPr lang="en-US" altLang="en-US">
                <a:solidFill>
                  <a:schemeClr val="tx1"/>
                </a:solidFill>
              </a:rPr>
              <a:pPr>
                <a:defRPr/>
              </a:pPr>
              <a:t>15</a:t>
            </a:fld>
            <a:endParaRPr lang="en-US" altLang="en-US">
              <a:solidFill>
                <a:schemeClr val="tx1"/>
              </a:solidFill>
            </a:endParaRPr>
          </a:p>
        </p:txBody>
      </p:sp>
    </p:spTree>
    <p:extLst>
      <p:ext uri="{BB962C8B-B14F-4D97-AF65-F5344CB8AC3E}">
        <p14:creationId xmlns:p14="http://schemas.microsoft.com/office/powerpoint/2010/main" val="40224110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CoreBrace 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88640"/>
            <a:ext cx="8640961" cy="64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extLst>
          </p:cNvPr>
          <p:cNvSpPr>
            <a:spLocks noGrp="1" noChangeArrowheads="1"/>
          </p:cNvSpPr>
          <p:nvPr>
            <p:ph type="sldNum" sz="quarter" idx="40"/>
          </p:nvPr>
        </p:nvSpPr>
        <p:spPr>
          <a:xfrm>
            <a:off x="6553200" y="6356350"/>
            <a:ext cx="2133600" cy="365125"/>
          </a:xfrm>
          <a:ln/>
        </p:spPr>
        <p:txBody>
          <a:bodyPr/>
          <a:lstStyle>
            <a:lvl1pPr>
              <a:defRPr/>
            </a:lvl1pPr>
          </a:lstStyle>
          <a:p>
            <a:pPr>
              <a:defRPr/>
            </a:pPr>
            <a:fld id="{46425072-6E52-45A8-8A7E-A5B11BCA4176}" type="slidenum">
              <a:rPr lang="en-US" altLang="en-US"/>
              <a:pPr>
                <a:defRPr/>
              </a:pPr>
              <a:t>16</a:t>
            </a:fld>
            <a:endParaRPr lang="en-US" altLang="en-US"/>
          </a:p>
        </p:txBody>
      </p:sp>
    </p:spTree>
    <p:extLst>
      <p:ext uri="{BB962C8B-B14F-4D97-AF65-F5344CB8AC3E}">
        <p14:creationId xmlns:p14="http://schemas.microsoft.com/office/powerpoint/2010/main" val="12387649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DSCN11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3022600"/>
            <a:ext cx="50895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6" descr="DSCN129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5575" y="0"/>
            <a:ext cx="390842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extLst>
          </p:cNvPr>
          <p:cNvSpPr>
            <a:spLocks noGrp="1" noChangeArrowheads="1"/>
          </p:cNvSpPr>
          <p:nvPr>
            <p:ph type="sldNum" sz="quarter" idx="40"/>
          </p:nvPr>
        </p:nvSpPr>
        <p:spPr>
          <a:xfrm>
            <a:off x="6553200" y="6356350"/>
            <a:ext cx="2133600" cy="365125"/>
          </a:xfrm>
          <a:ln/>
        </p:spPr>
        <p:txBody>
          <a:bodyPr/>
          <a:lstStyle>
            <a:lvl1pPr>
              <a:defRPr/>
            </a:lvl1pPr>
          </a:lstStyle>
          <a:p>
            <a:pPr>
              <a:defRPr/>
            </a:pPr>
            <a:fld id="{46425072-6E52-45A8-8A7E-A5B11BCA4176}" type="slidenum">
              <a:rPr lang="en-US" altLang="en-US"/>
              <a:pPr>
                <a:defRPr/>
              </a:pPr>
              <a:t>17</a:t>
            </a:fld>
            <a:endParaRPr lang="en-US" altLang="en-US"/>
          </a:p>
        </p:txBody>
      </p:sp>
    </p:spTree>
    <p:extLst>
      <p:ext uri="{BB962C8B-B14F-4D97-AF65-F5344CB8AC3E}">
        <p14:creationId xmlns:p14="http://schemas.microsoft.com/office/powerpoint/2010/main" val="5907103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DSCN11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711" y="125435"/>
            <a:ext cx="8781370" cy="658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extLst>
          </p:cNvPr>
          <p:cNvSpPr>
            <a:spLocks noGrp="1" noChangeArrowheads="1"/>
          </p:cNvSpPr>
          <p:nvPr>
            <p:ph type="sldNum" sz="quarter" idx="40"/>
          </p:nvPr>
        </p:nvSpPr>
        <p:spPr>
          <a:xfrm>
            <a:off x="6553200" y="6356350"/>
            <a:ext cx="2133600" cy="365125"/>
          </a:xfrm>
          <a:ln/>
        </p:spPr>
        <p:txBody>
          <a:bodyPr/>
          <a:lstStyle>
            <a:lvl1pPr>
              <a:defRPr/>
            </a:lvl1pPr>
          </a:lstStyle>
          <a:p>
            <a:pPr>
              <a:defRPr/>
            </a:pPr>
            <a:fld id="{46425072-6E52-45A8-8A7E-A5B11BCA4176}" type="slidenum">
              <a:rPr lang="en-US" altLang="en-US">
                <a:solidFill>
                  <a:schemeClr val="bg1"/>
                </a:solidFill>
              </a:rPr>
              <a:pPr>
                <a:defRPr/>
              </a:pPr>
              <a:t>18</a:t>
            </a:fld>
            <a:endParaRPr lang="en-US" altLang="en-US">
              <a:solidFill>
                <a:schemeClr val="bg1"/>
              </a:solidFill>
            </a:endParaRPr>
          </a:p>
        </p:txBody>
      </p:sp>
    </p:spTree>
    <p:extLst>
      <p:ext uri="{BB962C8B-B14F-4D97-AF65-F5344CB8AC3E}">
        <p14:creationId xmlns:p14="http://schemas.microsoft.com/office/powerpoint/2010/main" val="14921904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DSCN11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3" y="184150"/>
            <a:ext cx="8575675" cy="643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extLst>
          </p:cNvPr>
          <p:cNvSpPr>
            <a:spLocks noGrp="1" noChangeArrowheads="1"/>
          </p:cNvSpPr>
          <p:nvPr>
            <p:ph type="sldNum" sz="quarter" idx="40"/>
          </p:nvPr>
        </p:nvSpPr>
        <p:spPr>
          <a:xfrm>
            <a:off x="6553200" y="6356350"/>
            <a:ext cx="2133600" cy="365125"/>
          </a:xfrm>
          <a:ln/>
        </p:spPr>
        <p:txBody>
          <a:bodyPr/>
          <a:lstStyle>
            <a:lvl1pPr>
              <a:defRPr/>
            </a:lvl1pPr>
          </a:lstStyle>
          <a:p>
            <a:pPr>
              <a:defRPr/>
            </a:pPr>
            <a:fld id="{46425072-6E52-45A8-8A7E-A5B11BCA4176}" type="slidenum">
              <a:rPr lang="en-US" altLang="en-US">
                <a:solidFill>
                  <a:schemeClr val="tx1"/>
                </a:solidFill>
              </a:rPr>
              <a:pPr>
                <a:defRPr/>
              </a:pPr>
              <a:t>19</a:t>
            </a:fld>
            <a:endParaRPr lang="en-US" altLang="en-US">
              <a:solidFill>
                <a:schemeClr val="tx1"/>
              </a:solidFill>
            </a:endParaRPr>
          </a:p>
        </p:txBody>
      </p:sp>
    </p:spTree>
    <p:extLst>
      <p:ext uri="{BB962C8B-B14F-4D97-AF65-F5344CB8AC3E}">
        <p14:creationId xmlns:p14="http://schemas.microsoft.com/office/powerpoint/2010/main" val="28606045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8"/>
          </p:nvPr>
        </p:nvSpPr>
        <p:spPr/>
        <p:txBody>
          <a:bodyPr/>
          <a:lstStyle/>
          <a:p>
            <a:r>
              <a:rPr lang="en-US" dirty="0"/>
              <a:t>Design of Seismic-Resistant </a:t>
            </a:r>
            <a:br>
              <a:rPr lang="en-US" dirty="0"/>
            </a:br>
            <a:r>
              <a:rPr lang="en-US" dirty="0"/>
              <a:t>Steel Building </a:t>
            </a:r>
            <a:r>
              <a:rPr lang="en-US" dirty="0" smtClean="0"/>
              <a:t>Structures</a:t>
            </a:r>
            <a:endParaRPr lang="en-US" dirty="0"/>
          </a:p>
        </p:txBody>
      </p:sp>
      <p:sp>
        <p:nvSpPr>
          <p:cNvPr id="5" name="Text Placeholder 4"/>
          <p:cNvSpPr>
            <a:spLocks noGrp="1"/>
          </p:cNvSpPr>
          <p:nvPr>
            <p:ph type="body" sz="quarter" idx="39"/>
          </p:nvPr>
        </p:nvSpPr>
        <p:spPr>
          <a:xfrm>
            <a:off x="519829" y="1916832"/>
            <a:ext cx="8208912" cy="4392488"/>
          </a:xfrm>
        </p:spPr>
        <p:txBody>
          <a:bodyPr/>
          <a:lstStyle/>
          <a:p>
            <a:pPr marL="514350" indent="-514350">
              <a:buFont typeface="+mj-lt"/>
              <a:buAutoNum type="arabicPeriod"/>
            </a:pPr>
            <a:r>
              <a:rPr lang="en-US" altLang="en-US" sz="3200" dirty="0" smtClean="0">
                <a:latin typeface="Calibri Light" panose="020F0302020204030204" pitchFamily="34" charset="0"/>
                <a:cs typeface="Calibri Light" panose="020F0302020204030204" pitchFamily="34" charset="0"/>
              </a:rPr>
              <a:t>Introduction and Basic Principles</a:t>
            </a:r>
          </a:p>
          <a:p>
            <a:pPr marL="514350" indent="-514350">
              <a:buFont typeface="+mj-lt"/>
              <a:buAutoNum type="arabicPeriod"/>
            </a:pPr>
            <a:r>
              <a:rPr lang="en-US" altLang="en-US" sz="3200" dirty="0" smtClean="0">
                <a:latin typeface="Calibri Light" panose="020F0302020204030204" pitchFamily="34" charset="0"/>
                <a:cs typeface="Calibri Light" panose="020F0302020204030204" pitchFamily="34" charset="0"/>
              </a:rPr>
              <a:t>Moment Resisting Frames</a:t>
            </a:r>
          </a:p>
          <a:p>
            <a:pPr marL="514350" indent="-514350">
              <a:buFont typeface="+mj-lt"/>
              <a:buAutoNum type="arabicPeriod"/>
            </a:pPr>
            <a:r>
              <a:rPr lang="en-US" altLang="en-US" sz="3200" dirty="0">
                <a:latin typeface="Calibri Light" panose="020F0302020204030204" pitchFamily="34" charset="0"/>
                <a:cs typeface="Calibri Light" panose="020F0302020204030204" pitchFamily="34" charset="0"/>
              </a:rPr>
              <a:t>Concentrically Braced Frames</a:t>
            </a:r>
          </a:p>
          <a:p>
            <a:pPr marL="514350" indent="-514350">
              <a:buFont typeface="+mj-lt"/>
              <a:buAutoNum type="arabicPeriod"/>
            </a:pPr>
            <a:r>
              <a:rPr lang="en-US" altLang="en-US" sz="3200" dirty="0">
                <a:latin typeface="Calibri Light" panose="020F0302020204030204" pitchFamily="34" charset="0"/>
                <a:cs typeface="Calibri Light" panose="020F0302020204030204" pitchFamily="34" charset="0"/>
              </a:rPr>
              <a:t>Eccentrically Braced Frames</a:t>
            </a:r>
          </a:p>
          <a:p>
            <a:pPr marL="514350" indent="-514350">
              <a:buFont typeface="+mj-lt"/>
              <a:buAutoNum type="arabicPeriod"/>
            </a:pPr>
            <a:r>
              <a:rPr lang="en-US" altLang="en-US" sz="3200" dirty="0" smtClean="0">
                <a:ln>
                  <a:solidFill>
                    <a:schemeClr val="tx2"/>
                  </a:solidFill>
                </a:ln>
                <a:latin typeface="Calibri Light" panose="020F0302020204030204" pitchFamily="34" charset="0"/>
                <a:cs typeface="Calibri Light" panose="020F0302020204030204" pitchFamily="34" charset="0"/>
              </a:rPr>
              <a:t>Buckling-Restrained </a:t>
            </a:r>
            <a:r>
              <a:rPr lang="en-US" altLang="en-US" sz="3200" dirty="0">
                <a:ln>
                  <a:solidFill>
                    <a:schemeClr val="tx2"/>
                  </a:solidFill>
                </a:ln>
                <a:latin typeface="Calibri Light" panose="020F0302020204030204" pitchFamily="34" charset="0"/>
                <a:cs typeface="Calibri Light" panose="020F0302020204030204" pitchFamily="34" charset="0"/>
              </a:rPr>
              <a:t>Braced Frames</a:t>
            </a:r>
          </a:p>
          <a:p>
            <a:pPr marL="514350" indent="-514350">
              <a:buFont typeface="+mj-lt"/>
              <a:buAutoNum type="arabicPeriod"/>
            </a:pPr>
            <a:r>
              <a:rPr lang="en-US" altLang="en-US" sz="3200" dirty="0" smtClean="0">
                <a:latin typeface="Calibri Light" panose="020F0302020204030204" pitchFamily="34" charset="0"/>
                <a:cs typeface="Calibri Light" panose="020F0302020204030204" pitchFamily="34" charset="0"/>
              </a:rPr>
              <a:t>Special Plate Shear Walls</a:t>
            </a:r>
            <a:endParaRPr lang="en-US" sz="3200" dirty="0"/>
          </a:p>
        </p:txBody>
      </p:sp>
      <p:sp>
        <p:nvSpPr>
          <p:cNvPr id="4100" name="Text Box 6"/>
          <p:cNvSpPr txBox="1">
            <a:spLocks noChangeArrowheads="1"/>
          </p:cNvSpPr>
          <p:nvPr/>
        </p:nvSpPr>
        <p:spPr bwMode="auto">
          <a:xfrm>
            <a:off x="952500" y="1409700"/>
            <a:ext cx="904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endParaRPr lang="en-US" altLang="en-US" sz="1800" b="0"/>
          </a:p>
        </p:txBody>
      </p:sp>
      <p:sp>
        <p:nvSpPr>
          <p:cNvPr id="6" name="Rectangle 4">
            <a:extLst>
              <a:ext uri="{FF2B5EF4-FFF2-40B4-BE49-F238E27FC236}"/>
            </a:extLst>
          </p:cNvPr>
          <p:cNvSpPr>
            <a:spLocks noGrp="1" noChangeArrowheads="1"/>
          </p:cNvSpPr>
          <p:nvPr>
            <p:ph type="sldNum" sz="quarter" idx="40"/>
          </p:nvPr>
        </p:nvSpPr>
        <p:spPr>
          <a:xfrm>
            <a:off x="6553200" y="6356350"/>
            <a:ext cx="2133600" cy="365125"/>
          </a:xfrm>
          <a:ln/>
        </p:spPr>
        <p:txBody>
          <a:bodyPr/>
          <a:lstStyle>
            <a:lvl1pPr>
              <a:defRPr/>
            </a:lvl1pPr>
          </a:lstStyle>
          <a:p>
            <a:pPr>
              <a:defRPr/>
            </a:pPr>
            <a:fld id="{46425072-6E52-45A8-8A7E-A5B11BCA4176}" type="slidenum">
              <a:rPr lang="en-US" altLang="en-US"/>
              <a:pPr>
                <a:defRPr/>
              </a:pPr>
              <a:t>2</a:t>
            </a:fld>
            <a:endParaRPr lang="en-US" altLang="en-US"/>
          </a:p>
        </p:txBody>
      </p:sp>
      <p:sp>
        <p:nvSpPr>
          <p:cNvPr id="7" name="Rectangle 5"/>
          <p:cNvSpPr>
            <a:spLocks noChangeArrowheads="1"/>
          </p:cNvSpPr>
          <p:nvPr/>
        </p:nvSpPr>
        <p:spPr bwMode="auto">
          <a:xfrm>
            <a:off x="467544" y="4246488"/>
            <a:ext cx="6624736" cy="606425"/>
          </a:xfrm>
          <a:prstGeom prst="rect">
            <a:avLst/>
          </a:prstGeom>
          <a:noFill/>
          <a:ln w="38100" algn="ctr">
            <a:solidFill>
              <a:schemeClr val="tx2"/>
            </a:solidFill>
            <a:miter lim="800000"/>
            <a:headEnd/>
            <a:tailEnd/>
          </a:ln>
          <a:effectLst/>
          <a:extLst>
            <a:ext uri="{909E8E84-426E-40DD-AFC4-6F175D3DCCD1}">
              <a14:hiddenFill xmlns:a14="http://schemas.microsoft.com/office/drawing/2010/main">
                <a:blipFill dpi="0" rotWithShape="0">
                  <a:blip r:embed="rId3"/>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Tree>
    <p:extLst>
      <p:ext uri="{BB962C8B-B14F-4D97-AF65-F5344CB8AC3E}">
        <p14:creationId xmlns:p14="http://schemas.microsoft.com/office/powerpoint/2010/main" val="6539621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Line 5"/>
          <p:cNvSpPr>
            <a:spLocks noChangeShapeType="1"/>
          </p:cNvSpPr>
          <p:nvPr/>
        </p:nvSpPr>
        <p:spPr bwMode="auto">
          <a:xfrm flipV="1">
            <a:off x="1828800" y="1600200"/>
            <a:ext cx="0" cy="2743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012" name="Line 6"/>
          <p:cNvSpPr>
            <a:spLocks noChangeShapeType="1"/>
          </p:cNvSpPr>
          <p:nvPr/>
        </p:nvSpPr>
        <p:spPr bwMode="auto">
          <a:xfrm flipV="1">
            <a:off x="4572000" y="1600200"/>
            <a:ext cx="0" cy="2743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013" name="Line 7"/>
          <p:cNvSpPr>
            <a:spLocks noChangeShapeType="1"/>
          </p:cNvSpPr>
          <p:nvPr/>
        </p:nvSpPr>
        <p:spPr bwMode="auto">
          <a:xfrm flipV="1">
            <a:off x="7315200" y="1600200"/>
            <a:ext cx="0" cy="2743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014" name="Line 8"/>
          <p:cNvSpPr>
            <a:spLocks noChangeShapeType="1"/>
          </p:cNvSpPr>
          <p:nvPr/>
        </p:nvSpPr>
        <p:spPr bwMode="auto">
          <a:xfrm>
            <a:off x="1828800" y="1600200"/>
            <a:ext cx="2743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015" name="Line 9"/>
          <p:cNvSpPr>
            <a:spLocks noChangeShapeType="1"/>
          </p:cNvSpPr>
          <p:nvPr/>
        </p:nvSpPr>
        <p:spPr bwMode="auto">
          <a:xfrm>
            <a:off x="4572000" y="1600200"/>
            <a:ext cx="2743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016" name="Line 10"/>
          <p:cNvSpPr>
            <a:spLocks noChangeShapeType="1"/>
          </p:cNvSpPr>
          <p:nvPr/>
        </p:nvSpPr>
        <p:spPr bwMode="auto">
          <a:xfrm>
            <a:off x="1676400" y="43434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017" name="Line 11"/>
          <p:cNvSpPr>
            <a:spLocks noChangeShapeType="1"/>
          </p:cNvSpPr>
          <p:nvPr/>
        </p:nvSpPr>
        <p:spPr bwMode="auto">
          <a:xfrm>
            <a:off x="4419600" y="43434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018" name="Line 12"/>
          <p:cNvSpPr>
            <a:spLocks noChangeShapeType="1"/>
          </p:cNvSpPr>
          <p:nvPr/>
        </p:nvSpPr>
        <p:spPr bwMode="auto">
          <a:xfrm>
            <a:off x="7162800" y="43434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019" name="Line 13"/>
          <p:cNvSpPr>
            <a:spLocks noChangeShapeType="1"/>
          </p:cNvSpPr>
          <p:nvPr/>
        </p:nvSpPr>
        <p:spPr bwMode="auto">
          <a:xfrm flipV="1">
            <a:off x="1828800" y="1600200"/>
            <a:ext cx="2743200" cy="2743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020" name="Line 14"/>
          <p:cNvSpPr>
            <a:spLocks noChangeShapeType="1"/>
          </p:cNvSpPr>
          <p:nvPr/>
        </p:nvSpPr>
        <p:spPr bwMode="auto">
          <a:xfrm>
            <a:off x="4572000" y="1600200"/>
            <a:ext cx="2743200" cy="2743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021" name="AutoShape 15"/>
          <p:cNvSpPr>
            <a:spLocks noChangeArrowheads="1"/>
          </p:cNvSpPr>
          <p:nvPr/>
        </p:nvSpPr>
        <p:spPr bwMode="auto">
          <a:xfrm>
            <a:off x="914400" y="1524000"/>
            <a:ext cx="762000" cy="228600"/>
          </a:xfrm>
          <a:prstGeom prst="rightArrow">
            <a:avLst>
              <a:gd name="adj1" fmla="val 50000"/>
              <a:gd name="adj2" fmla="val 83333"/>
            </a:avLst>
          </a:prstGeom>
          <a:solidFill>
            <a:srgbClr val="FF0000"/>
          </a:solidFill>
          <a:ln w="25400" algn="ctr">
            <a:solidFill>
              <a:schemeClr val="tx1"/>
            </a:solidFill>
            <a:miter lim="800000"/>
            <a:headEnd/>
            <a:tailEnd/>
          </a:ln>
          <a:effectLs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3022" name="Rectangle 16"/>
          <p:cNvSpPr>
            <a:spLocks noChangeArrowheads="1"/>
          </p:cNvSpPr>
          <p:nvPr/>
        </p:nvSpPr>
        <p:spPr bwMode="auto">
          <a:xfrm rot="-2720923">
            <a:off x="1803400" y="2816226"/>
            <a:ext cx="2808287" cy="303212"/>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3023" name="Rectangle 18"/>
          <p:cNvSpPr>
            <a:spLocks noChangeArrowheads="1"/>
          </p:cNvSpPr>
          <p:nvPr/>
        </p:nvSpPr>
        <p:spPr bwMode="auto">
          <a:xfrm rot="2720923" flipH="1">
            <a:off x="4562475" y="2822576"/>
            <a:ext cx="2808287" cy="303212"/>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 name="Text Placeholder 1"/>
          <p:cNvSpPr>
            <a:spLocks noGrp="1"/>
          </p:cNvSpPr>
          <p:nvPr>
            <p:ph type="body" sz="quarter" idx="38"/>
          </p:nvPr>
        </p:nvSpPr>
        <p:spPr>
          <a:xfrm>
            <a:off x="179512" y="143838"/>
            <a:ext cx="8712968" cy="404842"/>
          </a:xfrm>
        </p:spPr>
        <p:txBody>
          <a:bodyPr/>
          <a:lstStyle/>
          <a:p>
            <a:r>
              <a:rPr lang="en-US" dirty="0"/>
              <a:t>Inelastic Response of BRBFs under Earthquake Loading</a:t>
            </a:r>
          </a:p>
          <a:p>
            <a:endParaRPr lang="en-US" dirty="0"/>
          </a:p>
        </p:txBody>
      </p:sp>
      <p:sp>
        <p:nvSpPr>
          <p:cNvPr id="16"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20</a:t>
            </a:fld>
            <a:endParaRPr lang="en-US" altLang="en-US"/>
          </a:p>
        </p:txBody>
      </p:sp>
    </p:spTree>
    <p:extLst>
      <p:ext uri="{BB962C8B-B14F-4D97-AF65-F5344CB8AC3E}">
        <p14:creationId xmlns:p14="http://schemas.microsoft.com/office/powerpoint/2010/main" val="19963827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5"/>
          <p:cNvSpPr>
            <a:spLocks noChangeShapeType="1"/>
          </p:cNvSpPr>
          <p:nvPr/>
        </p:nvSpPr>
        <p:spPr bwMode="auto">
          <a:xfrm flipV="1">
            <a:off x="1828800" y="1600200"/>
            <a:ext cx="0" cy="274320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059" name="Line 6"/>
          <p:cNvSpPr>
            <a:spLocks noChangeShapeType="1"/>
          </p:cNvSpPr>
          <p:nvPr/>
        </p:nvSpPr>
        <p:spPr bwMode="auto">
          <a:xfrm flipV="1">
            <a:off x="4572000" y="1600200"/>
            <a:ext cx="0" cy="274320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060" name="Line 7"/>
          <p:cNvSpPr>
            <a:spLocks noChangeShapeType="1"/>
          </p:cNvSpPr>
          <p:nvPr/>
        </p:nvSpPr>
        <p:spPr bwMode="auto">
          <a:xfrm flipV="1">
            <a:off x="7315200" y="1600200"/>
            <a:ext cx="0" cy="274320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061" name="Line 8"/>
          <p:cNvSpPr>
            <a:spLocks noChangeShapeType="1"/>
          </p:cNvSpPr>
          <p:nvPr/>
        </p:nvSpPr>
        <p:spPr bwMode="auto">
          <a:xfrm>
            <a:off x="1828800" y="1600200"/>
            <a:ext cx="27432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062" name="Line 9"/>
          <p:cNvSpPr>
            <a:spLocks noChangeShapeType="1"/>
          </p:cNvSpPr>
          <p:nvPr/>
        </p:nvSpPr>
        <p:spPr bwMode="auto">
          <a:xfrm>
            <a:off x="4572000" y="1600200"/>
            <a:ext cx="27432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063" name="Line 10"/>
          <p:cNvSpPr>
            <a:spLocks noChangeShapeType="1"/>
          </p:cNvSpPr>
          <p:nvPr/>
        </p:nvSpPr>
        <p:spPr bwMode="auto">
          <a:xfrm>
            <a:off x="1676400" y="43434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064" name="Line 11"/>
          <p:cNvSpPr>
            <a:spLocks noChangeShapeType="1"/>
          </p:cNvSpPr>
          <p:nvPr/>
        </p:nvSpPr>
        <p:spPr bwMode="auto">
          <a:xfrm>
            <a:off x="4419600" y="43434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065" name="Line 12"/>
          <p:cNvSpPr>
            <a:spLocks noChangeShapeType="1"/>
          </p:cNvSpPr>
          <p:nvPr/>
        </p:nvSpPr>
        <p:spPr bwMode="auto">
          <a:xfrm>
            <a:off x="7162800" y="43434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066" name="Line 13"/>
          <p:cNvSpPr>
            <a:spLocks noChangeShapeType="1"/>
          </p:cNvSpPr>
          <p:nvPr/>
        </p:nvSpPr>
        <p:spPr bwMode="auto">
          <a:xfrm flipV="1">
            <a:off x="1828800" y="1600200"/>
            <a:ext cx="2743200" cy="274320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067" name="Line 14"/>
          <p:cNvSpPr>
            <a:spLocks noChangeShapeType="1"/>
          </p:cNvSpPr>
          <p:nvPr/>
        </p:nvSpPr>
        <p:spPr bwMode="auto">
          <a:xfrm>
            <a:off x="4572000" y="1600200"/>
            <a:ext cx="2743200" cy="274320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068" name="AutoShape 15"/>
          <p:cNvSpPr>
            <a:spLocks noChangeArrowheads="1"/>
          </p:cNvSpPr>
          <p:nvPr/>
        </p:nvSpPr>
        <p:spPr bwMode="auto">
          <a:xfrm>
            <a:off x="914400" y="1524000"/>
            <a:ext cx="762000" cy="228600"/>
          </a:xfrm>
          <a:prstGeom prst="rightArrow">
            <a:avLst>
              <a:gd name="adj1" fmla="val 50000"/>
              <a:gd name="adj2" fmla="val 83333"/>
            </a:avLst>
          </a:prstGeom>
          <a:solidFill>
            <a:srgbClr val="FF0000"/>
          </a:solidFill>
          <a:ln w="25400" algn="ctr">
            <a:solidFill>
              <a:schemeClr val="tx1"/>
            </a:solidFill>
            <a:miter lim="800000"/>
            <a:headEnd/>
            <a:tailEnd/>
          </a:ln>
          <a:effectLs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5069" name="Line 16"/>
          <p:cNvSpPr>
            <a:spLocks noChangeShapeType="1"/>
          </p:cNvSpPr>
          <p:nvPr/>
        </p:nvSpPr>
        <p:spPr bwMode="auto">
          <a:xfrm>
            <a:off x="2286000" y="1600200"/>
            <a:ext cx="5486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070" name="Line 17"/>
          <p:cNvSpPr>
            <a:spLocks noChangeShapeType="1"/>
          </p:cNvSpPr>
          <p:nvPr/>
        </p:nvSpPr>
        <p:spPr bwMode="auto">
          <a:xfrm flipV="1">
            <a:off x="1828800" y="1600200"/>
            <a:ext cx="45720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071" name="Line 18"/>
          <p:cNvSpPr>
            <a:spLocks noChangeShapeType="1"/>
          </p:cNvSpPr>
          <p:nvPr/>
        </p:nvSpPr>
        <p:spPr bwMode="auto">
          <a:xfrm flipV="1">
            <a:off x="4572000" y="1600200"/>
            <a:ext cx="45720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072" name="Line 19"/>
          <p:cNvSpPr>
            <a:spLocks noChangeShapeType="1"/>
          </p:cNvSpPr>
          <p:nvPr/>
        </p:nvSpPr>
        <p:spPr bwMode="auto">
          <a:xfrm flipV="1">
            <a:off x="7315200" y="1600200"/>
            <a:ext cx="45720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073" name="Text Box 22"/>
          <p:cNvSpPr txBox="1">
            <a:spLocks noChangeArrowheads="1"/>
          </p:cNvSpPr>
          <p:nvPr/>
        </p:nvSpPr>
        <p:spPr bwMode="auto">
          <a:xfrm>
            <a:off x="2819400" y="4754563"/>
            <a:ext cx="1981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1800" dirty="0">
                <a:latin typeface="+mn-lt"/>
              </a:rPr>
              <a:t>Tension Brace: </a:t>
            </a:r>
            <a:r>
              <a:rPr lang="en-US" altLang="en-US" sz="1800" i="1" dirty="0">
                <a:solidFill>
                  <a:schemeClr val="tx2"/>
                </a:solidFill>
                <a:latin typeface="+mn-lt"/>
              </a:rPr>
              <a:t>Yields</a:t>
            </a:r>
            <a:endParaRPr lang="en-US" altLang="en-US" sz="1800" i="1" dirty="0">
              <a:solidFill>
                <a:srgbClr val="FFFFFF"/>
              </a:solidFill>
              <a:latin typeface="+mn-lt"/>
            </a:endParaRPr>
          </a:p>
        </p:txBody>
      </p:sp>
      <p:sp>
        <p:nvSpPr>
          <p:cNvPr id="45074" name="Line 24"/>
          <p:cNvSpPr>
            <a:spLocks noChangeShapeType="1"/>
          </p:cNvSpPr>
          <p:nvPr/>
        </p:nvSpPr>
        <p:spPr bwMode="auto">
          <a:xfrm>
            <a:off x="2438400" y="4953000"/>
            <a:ext cx="381000"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075" name="Text Box 25"/>
          <p:cNvSpPr txBox="1">
            <a:spLocks noChangeArrowheads="1"/>
          </p:cNvSpPr>
          <p:nvPr/>
        </p:nvSpPr>
        <p:spPr bwMode="auto">
          <a:xfrm>
            <a:off x="6248400" y="4768850"/>
            <a:ext cx="2895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1800" dirty="0">
                <a:latin typeface="+mn-lt"/>
              </a:rPr>
              <a:t>Compression Brace: </a:t>
            </a:r>
            <a:r>
              <a:rPr lang="en-US" altLang="en-US" sz="1800" i="1" dirty="0">
                <a:solidFill>
                  <a:schemeClr val="tx2"/>
                </a:solidFill>
                <a:latin typeface="+mn-lt"/>
              </a:rPr>
              <a:t>Yields</a:t>
            </a:r>
            <a:endParaRPr lang="en-US" altLang="en-US" sz="1800" i="1" dirty="0">
              <a:solidFill>
                <a:srgbClr val="FFFFFF"/>
              </a:solidFill>
              <a:latin typeface="+mn-lt"/>
            </a:endParaRPr>
          </a:p>
        </p:txBody>
      </p:sp>
      <p:sp>
        <p:nvSpPr>
          <p:cNvPr id="45076" name="Line 27"/>
          <p:cNvSpPr>
            <a:spLocks noChangeShapeType="1"/>
          </p:cNvSpPr>
          <p:nvPr/>
        </p:nvSpPr>
        <p:spPr bwMode="auto">
          <a:xfrm>
            <a:off x="5638800" y="4953000"/>
            <a:ext cx="609600"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077" name="Text Box 28"/>
          <p:cNvSpPr txBox="1">
            <a:spLocks noChangeArrowheads="1"/>
          </p:cNvSpPr>
          <p:nvPr/>
        </p:nvSpPr>
        <p:spPr bwMode="auto">
          <a:xfrm>
            <a:off x="2796222" y="5877272"/>
            <a:ext cx="594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1800" dirty="0">
                <a:latin typeface="+mn-lt"/>
              </a:rPr>
              <a:t>Columns and beams: </a:t>
            </a:r>
            <a:r>
              <a:rPr lang="en-US" altLang="en-US" sz="1800" i="1" dirty="0">
                <a:solidFill>
                  <a:schemeClr val="tx2"/>
                </a:solidFill>
                <a:latin typeface="+mn-lt"/>
              </a:rPr>
              <a:t>remain essentially elastic</a:t>
            </a:r>
          </a:p>
        </p:txBody>
      </p:sp>
      <p:sp>
        <p:nvSpPr>
          <p:cNvPr id="45078" name="Rectangle 30"/>
          <p:cNvSpPr>
            <a:spLocks noChangeArrowheads="1"/>
          </p:cNvSpPr>
          <p:nvPr/>
        </p:nvSpPr>
        <p:spPr bwMode="auto">
          <a:xfrm rot="-2460000">
            <a:off x="2003425" y="2825750"/>
            <a:ext cx="2808288" cy="303213"/>
          </a:xfrm>
          <a:prstGeom prst="rect">
            <a:avLst/>
          </a:prstGeom>
          <a:gradFill rotWithShape="1">
            <a:gsLst>
              <a:gs pos="0">
                <a:srgbClr val="B2B2B2"/>
              </a:gs>
              <a:gs pos="50000">
                <a:srgbClr val="525252"/>
              </a:gs>
              <a:gs pos="100000">
                <a:srgbClr val="B2B2B2"/>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5079" name="Line 23"/>
          <p:cNvSpPr>
            <a:spLocks noChangeShapeType="1"/>
          </p:cNvSpPr>
          <p:nvPr/>
        </p:nvSpPr>
        <p:spPr bwMode="auto">
          <a:xfrm flipH="1">
            <a:off x="2438400" y="3200400"/>
            <a:ext cx="762000" cy="1752600"/>
          </a:xfrm>
          <a:prstGeom prst="line">
            <a:avLst/>
          </a:prstGeom>
          <a:noFill/>
          <a:ln w="38100">
            <a:solidFill>
              <a:schemeClr val="tx2"/>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080" name="Line 20"/>
          <p:cNvSpPr>
            <a:spLocks noChangeShapeType="1"/>
          </p:cNvSpPr>
          <p:nvPr/>
        </p:nvSpPr>
        <p:spPr bwMode="auto">
          <a:xfrm flipV="1">
            <a:off x="1828800" y="1600200"/>
            <a:ext cx="3200400" cy="2743200"/>
          </a:xfrm>
          <a:prstGeom prst="line">
            <a:avLst/>
          </a:prstGeom>
          <a:noFill/>
          <a:ln w="762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081" name="Rectangle 31"/>
          <p:cNvSpPr>
            <a:spLocks noChangeArrowheads="1"/>
          </p:cNvSpPr>
          <p:nvPr/>
        </p:nvSpPr>
        <p:spPr bwMode="auto">
          <a:xfrm rot="3000000" flipH="1">
            <a:off x="4760913" y="2784475"/>
            <a:ext cx="2808287" cy="303213"/>
          </a:xfrm>
          <a:prstGeom prst="rect">
            <a:avLst/>
          </a:prstGeom>
          <a:gradFill rotWithShape="1">
            <a:gsLst>
              <a:gs pos="0">
                <a:srgbClr val="B2B2B2"/>
              </a:gs>
              <a:gs pos="50000">
                <a:srgbClr val="525252"/>
              </a:gs>
              <a:gs pos="100000">
                <a:srgbClr val="B2B2B2"/>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5082" name="Freeform 29"/>
          <p:cNvSpPr>
            <a:spLocks/>
          </p:cNvSpPr>
          <p:nvPr/>
        </p:nvSpPr>
        <p:spPr bwMode="auto">
          <a:xfrm>
            <a:off x="5029200" y="1600200"/>
            <a:ext cx="2286000" cy="2714625"/>
          </a:xfrm>
          <a:custGeom>
            <a:avLst/>
            <a:gdLst>
              <a:gd name="T0" fmla="*/ 2147483646 w 1440"/>
              <a:gd name="T1" fmla="*/ 2147483646 h 1710"/>
              <a:gd name="T2" fmla="*/ 0 w 1440"/>
              <a:gd name="T3" fmla="*/ 0 h 1710"/>
              <a:gd name="T4" fmla="*/ 0 60000 65536"/>
              <a:gd name="T5" fmla="*/ 0 60000 65536"/>
            </a:gdLst>
            <a:ahLst/>
            <a:cxnLst>
              <a:cxn ang="T4">
                <a:pos x="T0" y="T1"/>
              </a:cxn>
              <a:cxn ang="T5">
                <a:pos x="T2" y="T3"/>
              </a:cxn>
            </a:cxnLst>
            <a:rect l="0" t="0" r="r" b="b"/>
            <a:pathLst>
              <a:path w="1440" h="1710">
                <a:moveTo>
                  <a:pt x="1440" y="1710"/>
                </a:moveTo>
                <a:lnTo>
                  <a:pt x="0" y="0"/>
                </a:lnTo>
              </a:path>
            </a:pathLst>
          </a:custGeom>
          <a:noFill/>
          <a:ln w="76200">
            <a:solidFill>
              <a:srgbClr val="FC012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083" name="Freeform 26"/>
          <p:cNvSpPr>
            <a:spLocks/>
          </p:cNvSpPr>
          <p:nvPr/>
        </p:nvSpPr>
        <p:spPr bwMode="auto">
          <a:xfrm>
            <a:off x="5638800" y="3209925"/>
            <a:ext cx="685800" cy="1743075"/>
          </a:xfrm>
          <a:custGeom>
            <a:avLst/>
            <a:gdLst>
              <a:gd name="T0" fmla="*/ 2147483646 w 432"/>
              <a:gd name="T1" fmla="*/ 0 h 1098"/>
              <a:gd name="T2" fmla="*/ 0 w 432"/>
              <a:gd name="T3" fmla="*/ 2147483646 h 1098"/>
              <a:gd name="T4" fmla="*/ 0 60000 65536"/>
              <a:gd name="T5" fmla="*/ 0 60000 65536"/>
            </a:gdLst>
            <a:ahLst/>
            <a:cxnLst>
              <a:cxn ang="T4">
                <a:pos x="T0" y="T1"/>
              </a:cxn>
              <a:cxn ang="T5">
                <a:pos x="T2" y="T3"/>
              </a:cxn>
            </a:cxnLst>
            <a:rect l="0" t="0" r="r" b="b"/>
            <a:pathLst>
              <a:path w="432" h="1098">
                <a:moveTo>
                  <a:pt x="432" y="0"/>
                </a:moveTo>
                <a:lnTo>
                  <a:pt x="0" y="1098"/>
                </a:lnTo>
              </a:path>
            </a:pathLst>
          </a:custGeom>
          <a:noFill/>
          <a:ln w="38100">
            <a:solidFill>
              <a:schemeClr val="tx2"/>
            </a:solidFill>
            <a:round/>
            <a:headEnd type="triangle" w="med" len="lg"/>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 name="Text Placeholder 1"/>
          <p:cNvSpPr>
            <a:spLocks noGrp="1"/>
          </p:cNvSpPr>
          <p:nvPr>
            <p:ph type="body" sz="quarter" idx="38"/>
          </p:nvPr>
        </p:nvSpPr>
        <p:spPr>
          <a:xfrm>
            <a:off x="179512" y="143838"/>
            <a:ext cx="8712968" cy="404842"/>
          </a:xfrm>
        </p:spPr>
        <p:txBody>
          <a:bodyPr/>
          <a:lstStyle/>
          <a:p>
            <a:r>
              <a:rPr lang="en-US" dirty="0"/>
              <a:t>Inelastic Response of BRBFs under Earthquake Loading</a:t>
            </a:r>
          </a:p>
          <a:p>
            <a:endParaRPr lang="en-US" dirty="0"/>
          </a:p>
        </p:txBody>
      </p:sp>
      <p:sp>
        <p:nvSpPr>
          <p:cNvPr id="29"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21</a:t>
            </a:fld>
            <a:endParaRPr lang="en-US" altLang="en-US"/>
          </a:p>
        </p:txBody>
      </p:sp>
    </p:spTree>
    <p:extLst>
      <p:ext uri="{BB962C8B-B14F-4D97-AF65-F5344CB8AC3E}">
        <p14:creationId xmlns:p14="http://schemas.microsoft.com/office/powerpoint/2010/main" val="25476144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5"/>
          <p:cNvSpPr>
            <a:spLocks noChangeShapeType="1"/>
          </p:cNvSpPr>
          <p:nvPr/>
        </p:nvSpPr>
        <p:spPr bwMode="auto">
          <a:xfrm flipV="1">
            <a:off x="1828800" y="1600200"/>
            <a:ext cx="0" cy="274320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107" name="Line 6"/>
          <p:cNvSpPr>
            <a:spLocks noChangeShapeType="1"/>
          </p:cNvSpPr>
          <p:nvPr/>
        </p:nvSpPr>
        <p:spPr bwMode="auto">
          <a:xfrm flipV="1">
            <a:off x="4572000" y="1600200"/>
            <a:ext cx="0" cy="274320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108" name="Line 7"/>
          <p:cNvSpPr>
            <a:spLocks noChangeShapeType="1"/>
          </p:cNvSpPr>
          <p:nvPr/>
        </p:nvSpPr>
        <p:spPr bwMode="auto">
          <a:xfrm flipV="1">
            <a:off x="7315200" y="1600200"/>
            <a:ext cx="0" cy="274320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109" name="Line 8"/>
          <p:cNvSpPr>
            <a:spLocks noChangeShapeType="1"/>
          </p:cNvSpPr>
          <p:nvPr/>
        </p:nvSpPr>
        <p:spPr bwMode="auto">
          <a:xfrm>
            <a:off x="1828800" y="1600200"/>
            <a:ext cx="27432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110" name="Line 9"/>
          <p:cNvSpPr>
            <a:spLocks noChangeShapeType="1"/>
          </p:cNvSpPr>
          <p:nvPr/>
        </p:nvSpPr>
        <p:spPr bwMode="auto">
          <a:xfrm>
            <a:off x="4572000" y="1600200"/>
            <a:ext cx="27432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111" name="Line 10"/>
          <p:cNvSpPr>
            <a:spLocks noChangeShapeType="1"/>
          </p:cNvSpPr>
          <p:nvPr/>
        </p:nvSpPr>
        <p:spPr bwMode="auto">
          <a:xfrm>
            <a:off x="1676400" y="43434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112" name="Line 11"/>
          <p:cNvSpPr>
            <a:spLocks noChangeShapeType="1"/>
          </p:cNvSpPr>
          <p:nvPr/>
        </p:nvSpPr>
        <p:spPr bwMode="auto">
          <a:xfrm>
            <a:off x="4419600" y="43434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113" name="Line 12"/>
          <p:cNvSpPr>
            <a:spLocks noChangeShapeType="1"/>
          </p:cNvSpPr>
          <p:nvPr/>
        </p:nvSpPr>
        <p:spPr bwMode="auto">
          <a:xfrm>
            <a:off x="7162800" y="43434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114" name="Line 13"/>
          <p:cNvSpPr>
            <a:spLocks noChangeShapeType="1"/>
          </p:cNvSpPr>
          <p:nvPr/>
        </p:nvSpPr>
        <p:spPr bwMode="auto">
          <a:xfrm flipV="1">
            <a:off x="1828800" y="1600200"/>
            <a:ext cx="2743200" cy="274320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115" name="Line 14"/>
          <p:cNvSpPr>
            <a:spLocks noChangeShapeType="1"/>
          </p:cNvSpPr>
          <p:nvPr/>
        </p:nvSpPr>
        <p:spPr bwMode="auto">
          <a:xfrm>
            <a:off x="4572000" y="1600200"/>
            <a:ext cx="2743200" cy="274320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116" name="AutoShape 15"/>
          <p:cNvSpPr>
            <a:spLocks noChangeArrowheads="1"/>
          </p:cNvSpPr>
          <p:nvPr/>
        </p:nvSpPr>
        <p:spPr bwMode="auto">
          <a:xfrm rot="10800000">
            <a:off x="7924800" y="1485900"/>
            <a:ext cx="762000" cy="228600"/>
          </a:xfrm>
          <a:prstGeom prst="rightArrow">
            <a:avLst>
              <a:gd name="adj1" fmla="val 50000"/>
              <a:gd name="adj2" fmla="val 83333"/>
            </a:avLst>
          </a:prstGeom>
          <a:solidFill>
            <a:srgbClr val="FF0000"/>
          </a:solidFill>
          <a:ln w="25400" algn="ctr">
            <a:solidFill>
              <a:schemeClr val="tx1"/>
            </a:solidFill>
            <a:miter lim="800000"/>
            <a:headEnd/>
            <a:tailEnd/>
          </a:ln>
          <a:effectLs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7117" name="Line 16"/>
          <p:cNvSpPr>
            <a:spLocks noChangeShapeType="1"/>
          </p:cNvSpPr>
          <p:nvPr/>
        </p:nvSpPr>
        <p:spPr bwMode="auto">
          <a:xfrm>
            <a:off x="1371600" y="1600200"/>
            <a:ext cx="5486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118" name="Text Box 17"/>
          <p:cNvSpPr txBox="1">
            <a:spLocks noChangeArrowheads="1"/>
          </p:cNvSpPr>
          <p:nvPr/>
        </p:nvSpPr>
        <p:spPr bwMode="auto">
          <a:xfrm>
            <a:off x="2819400" y="4754563"/>
            <a:ext cx="2819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1800" dirty="0">
                <a:latin typeface="+mn-lt"/>
              </a:rPr>
              <a:t>Compression Brace: </a:t>
            </a:r>
            <a:r>
              <a:rPr lang="en-US" altLang="en-US" sz="1800" i="1" dirty="0">
                <a:solidFill>
                  <a:schemeClr val="tx2"/>
                </a:solidFill>
                <a:latin typeface="+mn-lt"/>
              </a:rPr>
              <a:t>Yields</a:t>
            </a:r>
            <a:endParaRPr lang="en-US" altLang="en-US" sz="1800" i="1" dirty="0">
              <a:solidFill>
                <a:srgbClr val="FFFFFF"/>
              </a:solidFill>
              <a:latin typeface="+mn-lt"/>
            </a:endParaRPr>
          </a:p>
        </p:txBody>
      </p:sp>
      <p:sp>
        <p:nvSpPr>
          <p:cNvPr id="47119" name="Line 19"/>
          <p:cNvSpPr>
            <a:spLocks noChangeShapeType="1"/>
          </p:cNvSpPr>
          <p:nvPr/>
        </p:nvSpPr>
        <p:spPr bwMode="auto">
          <a:xfrm>
            <a:off x="2438400" y="4953000"/>
            <a:ext cx="381000"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120" name="Text Box 20"/>
          <p:cNvSpPr txBox="1">
            <a:spLocks noChangeArrowheads="1"/>
          </p:cNvSpPr>
          <p:nvPr/>
        </p:nvSpPr>
        <p:spPr bwMode="auto">
          <a:xfrm>
            <a:off x="6248400" y="4768850"/>
            <a:ext cx="2438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1800" dirty="0">
                <a:latin typeface="+mn-lt"/>
              </a:rPr>
              <a:t>Tension Brace: </a:t>
            </a:r>
            <a:r>
              <a:rPr lang="en-US" altLang="en-US" sz="1800" i="1" dirty="0">
                <a:solidFill>
                  <a:schemeClr val="tx2"/>
                </a:solidFill>
                <a:latin typeface="+mn-lt"/>
              </a:rPr>
              <a:t>Yields</a:t>
            </a:r>
            <a:endParaRPr lang="en-US" altLang="en-US" sz="1800" i="1" dirty="0">
              <a:solidFill>
                <a:srgbClr val="FFFFFF"/>
              </a:solidFill>
              <a:latin typeface="+mn-lt"/>
            </a:endParaRPr>
          </a:p>
        </p:txBody>
      </p:sp>
      <p:sp>
        <p:nvSpPr>
          <p:cNvPr id="47121" name="Line 22"/>
          <p:cNvSpPr>
            <a:spLocks noChangeShapeType="1"/>
          </p:cNvSpPr>
          <p:nvPr/>
        </p:nvSpPr>
        <p:spPr bwMode="auto">
          <a:xfrm>
            <a:off x="5638800" y="4953000"/>
            <a:ext cx="609600"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123" name="Line 24"/>
          <p:cNvSpPr>
            <a:spLocks noChangeShapeType="1"/>
          </p:cNvSpPr>
          <p:nvPr/>
        </p:nvSpPr>
        <p:spPr bwMode="auto">
          <a:xfrm flipH="1" flipV="1">
            <a:off x="6858000" y="1600200"/>
            <a:ext cx="45720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124" name="Line 25"/>
          <p:cNvSpPr>
            <a:spLocks noChangeShapeType="1"/>
          </p:cNvSpPr>
          <p:nvPr/>
        </p:nvSpPr>
        <p:spPr bwMode="auto">
          <a:xfrm flipH="1" flipV="1">
            <a:off x="4114800" y="1600200"/>
            <a:ext cx="45720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125" name="Line 26"/>
          <p:cNvSpPr>
            <a:spLocks noChangeShapeType="1"/>
          </p:cNvSpPr>
          <p:nvPr/>
        </p:nvSpPr>
        <p:spPr bwMode="auto">
          <a:xfrm flipH="1" flipV="1">
            <a:off x="1371600" y="1600200"/>
            <a:ext cx="45720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126" name="Rectangle 30"/>
          <p:cNvSpPr>
            <a:spLocks noChangeArrowheads="1"/>
          </p:cNvSpPr>
          <p:nvPr/>
        </p:nvSpPr>
        <p:spPr bwMode="auto">
          <a:xfrm rot="-2940000">
            <a:off x="1538288" y="2843212"/>
            <a:ext cx="2808288" cy="303213"/>
          </a:xfrm>
          <a:prstGeom prst="rect">
            <a:avLst/>
          </a:prstGeom>
          <a:gradFill rotWithShape="1">
            <a:gsLst>
              <a:gs pos="0">
                <a:srgbClr val="B2B2B2"/>
              </a:gs>
              <a:gs pos="50000">
                <a:srgbClr val="525252"/>
              </a:gs>
              <a:gs pos="100000">
                <a:srgbClr val="B2B2B2"/>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7127" name="Freeform 29"/>
          <p:cNvSpPr>
            <a:spLocks/>
          </p:cNvSpPr>
          <p:nvPr/>
        </p:nvSpPr>
        <p:spPr bwMode="auto">
          <a:xfrm>
            <a:off x="1828800" y="1600200"/>
            <a:ext cx="2305050" cy="2695575"/>
          </a:xfrm>
          <a:custGeom>
            <a:avLst/>
            <a:gdLst>
              <a:gd name="T0" fmla="*/ 0 w 1452"/>
              <a:gd name="T1" fmla="*/ 2147483646 h 1698"/>
              <a:gd name="T2" fmla="*/ 2147483646 w 1452"/>
              <a:gd name="T3" fmla="*/ 0 h 1698"/>
              <a:gd name="T4" fmla="*/ 0 60000 65536"/>
              <a:gd name="T5" fmla="*/ 0 60000 65536"/>
            </a:gdLst>
            <a:ahLst/>
            <a:cxnLst>
              <a:cxn ang="T4">
                <a:pos x="T0" y="T1"/>
              </a:cxn>
              <a:cxn ang="T5">
                <a:pos x="T2" y="T3"/>
              </a:cxn>
            </a:cxnLst>
            <a:rect l="0" t="0" r="r" b="b"/>
            <a:pathLst>
              <a:path w="1452" h="1698">
                <a:moveTo>
                  <a:pt x="0" y="1698"/>
                </a:moveTo>
                <a:lnTo>
                  <a:pt x="1452" y="0"/>
                </a:lnTo>
              </a:path>
            </a:pathLst>
          </a:custGeom>
          <a:noFill/>
          <a:ln w="76200">
            <a:solidFill>
              <a:srgbClr val="FC012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128" name="Freeform 18"/>
          <p:cNvSpPr>
            <a:spLocks/>
          </p:cNvSpPr>
          <p:nvPr/>
        </p:nvSpPr>
        <p:spPr bwMode="auto">
          <a:xfrm>
            <a:off x="2438400" y="3048000"/>
            <a:ext cx="476250" cy="1905000"/>
          </a:xfrm>
          <a:custGeom>
            <a:avLst/>
            <a:gdLst>
              <a:gd name="T0" fmla="*/ 2147483646 w 300"/>
              <a:gd name="T1" fmla="*/ 0 h 1200"/>
              <a:gd name="T2" fmla="*/ 0 w 300"/>
              <a:gd name="T3" fmla="*/ 2147483646 h 1200"/>
              <a:gd name="T4" fmla="*/ 0 60000 65536"/>
              <a:gd name="T5" fmla="*/ 0 60000 65536"/>
            </a:gdLst>
            <a:ahLst/>
            <a:cxnLst>
              <a:cxn ang="T4">
                <a:pos x="T0" y="T1"/>
              </a:cxn>
              <a:cxn ang="T5">
                <a:pos x="T2" y="T3"/>
              </a:cxn>
            </a:cxnLst>
            <a:rect l="0" t="0" r="r" b="b"/>
            <a:pathLst>
              <a:path w="300" h="1200">
                <a:moveTo>
                  <a:pt x="300" y="0"/>
                </a:moveTo>
                <a:lnTo>
                  <a:pt x="0" y="1200"/>
                </a:lnTo>
              </a:path>
            </a:pathLst>
          </a:custGeom>
          <a:noFill/>
          <a:ln w="38100" cap="flat" cmpd="sng">
            <a:solidFill>
              <a:schemeClr val="tx2"/>
            </a:solidFill>
            <a:prstDash val="solid"/>
            <a:round/>
            <a:headEnd type="triangle" w="med" len="lg"/>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129" name="Rectangle 31"/>
          <p:cNvSpPr>
            <a:spLocks noChangeArrowheads="1"/>
          </p:cNvSpPr>
          <p:nvPr/>
        </p:nvSpPr>
        <p:spPr bwMode="auto">
          <a:xfrm rot="2426444" flipH="1">
            <a:off x="4386263" y="2895600"/>
            <a:ext cx="2808287" cy="303213"/>
          </a:xfrm>
          <a:prstGeom prst="rect">
            <a:avLst/>
          </a:prstGeom>
          <a:gradFill rotWithShape="1">
            <a:gsLst>
              <a:gs pos="0">
                <a:srgbClr val="B2B2B2"/>
              </a:gs>
              <a:gs pos="50000">
                <a:srgbClr val="525252"/>
              </a:gs>
              <a:gs pos="100000">
                <a:srgbClr val="B2B2B2"/>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7130" name="Line 27"/>
          <p:cNvSpPr>
            <a:spLocks noChangeShapeType="1"/>
          </p:cNvSpPr>
          <p:nvPr/>
        </p:nvSpPr>
        <p:spPr bwMode="auto">
          <a:xfrm flipH="1" flipV="1">
            <a:off x="4114800" y="1600200"/>
            <a:ext cx="3200400" cy="2743200"/>
          </a:xfrm>
          <a:prstGeom prst="line">
            <a:avLst/>
          </a:prstGeom>
          <a:noFill/>
          <a:ln w="762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131" name="Freeform 21"/>
          <p:cNvSpPr>
            <a:spLocks/>
          </p:cNvSpPr>
          <p:nvPr/>
        </p:nvSpPr>
        <p:spPr bwMode="auto">
          <a:xfrm>
            <a:off x="5638800" y="3505200"/>
            <a:ext cx="657225" cy="1447800"/>
          </a:xfrm>
          <a:custGeom>
            <a:avLst/>
            <a:gdLst>
              <a:gd name="T0" fmla="*/ 2147483646 w 414"/>
              <a:gd name="T1" fmla="*/ 0 h 912"/>
              <a:gd name="T2" fmla="*/ 0 w 414"/>
              <a:gd name="T3" fmla="*/ 2147483646 h 912"/>
              <a:gd name="T4" fmla="*/ 0 60000 65536"/>
              <a:gd name="T5" fmla="*/ 0 60000 65536"/>
            </a:gdLst>
            <a:ahLst/>
            <a:cxnLst>
              <a:cxn ang="T4">
                <a:pos x="T0" y="T1"/>
              </a:cxn>
              <a:cxn ang="T5">
                <a:pos x="T2" y="T3"/>
              </a:cxn>
            </a:cxnLst>
            <a:rect l="0" t="0" r="r" b="b"/>
            <a:pathLst>
              <a:path w="414" h="912">
                <a:moveTo>
                  <a:pt x="414" y="0"/>
                </a:moveTo>
                <a:lnTo>
                  <a:pt x="0" y="912"/>
                </a:lnTo>
              </a:path>
            </a:pathLst>
          </a:custGeom>
          <a:noFill/>
          <a:ln w="38100" cap="flat" cmpd="sng">
            <a:solidFill>
              <a:schemeClr val="tx2"/>
            </a:solidFill>
            <a:prstDash val="solid"/>
            <a:round/>
            <a:headEnd type="triangle" w="med" len="lg"/>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9" name="Text Box 28"/>
          <p:cNvSpPr txBox="1">
            <a:spLocks noChangeArrowheads="1"/>
          </p:cNvSpPr>
          <p:nvPr/>
        </p:nvSpPr>
        <p:spPr bwMode="auto">
          <a:xfrm>
            <a:off x="2796222" y="5877272"/>
            <a:ext cx="594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1800" dirty="0">
                <a:latin typeface="+mn-lt"/>
              </a:rPr>
              <a:t>Columns and beams: </a:t>
            </a:r>
            <a:r>
              <a:rPr lang="en-US" altLang="en-US" sz="1800" i="1" dirty="0">
                <a:solidFill>
                  <a:schemeClr val="tx2"/>
                </a:solidFill>
                <a:latin typeface="+mn-lt"/>
              </a:rPr>
              <a:t>remain essentially elastic</a:t>
            </a:r>
          </a:p>
        </p:txBody>
      </p:sp>
      <p:sp>
        <p:nvSpPr>
          <p:cNvPr id="2" name="Text Placeholder 1"/>
          <p:cNvSpPr>
            <a:spLocks noGrp="1"/>
          </p:cNvSpPr>
          <p:nvPr>
            <p:ph type="body" sz="quarter" idx="38"/>
          </p:nvPr>
        </p:nvSpPr>
        <p:spPr>
          <a:xfrm>
            <a:off x="179512" y="143838"/>
            <a:ext cx="8856984" cy="404842"/>
          </a:xfrm>
        </p:spPr>
        <p:txBody>
          <a:bodyPr/>
          <a:lstStyle/>
          <a:p>
            <a:r>
              <a:rPr lang="en-US" dirty="0"/>
              <a:t>Inelastic Response of BRBFs under Earthquake Loading</a:t>
            </a:r>
          </a:p>
          <a:p>
            <a:endParaRPr lang="en-US" dirty="0"/>
          </a:p>
        </p:txBody>
      </p:sp>
      <p:sp>
        <p:nvSpPr>
          <p:cNvPr id="30"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22</a:t>
            </a:fld>
            <a:endParaRPr lang="en-US" altLang="en-US"/>
          </a:p>
        </p:txBody>
      </p:sp>
    </p:spTree>
    <p:extLst>
      <p:ext uri="{BB962C8B-B14F-4D97-AF65-F5344CB8AC3E}">
        <p14:creationId xmlns:p14="http://schemas.microsoft.com/office/powerpoint/2010/main" val="6716138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
          <p:cNvGrpSpPr>
            <a:grpSpLocks/>
          </p:cNvGrpSpPr>
          <p:nvPr/>
        </p:nvGrpSpPr>
        <p:grpSpPr bwMode="auto">
          <a:xfrm>
            <a:off x="859210" y="1556792"/>
            <a:ext cx="163513" cy="4273550"/>
            <a:chOff x="1392" y="1008"/>
            <a:chExt cx="96" cy="2304"/>
          </a:xfrm>
        </p:grpSpPr>
        <p:sp>
          <p:nvSpPr>
            <p:cNvPr id="49278" name="Rectangle 3"/>
            <p:cNvSpPr>
              <a:spLocks noChangeArrowheads="1"/>
            </p:cNvSpPr>
            <p:nvPr/>
          </p:nvSpPr>
          <p:spPr bwMode="auto">
            <a:xfrm>
              <a:off x="1392" y="1008"/>
              <a:ext cx="96" cy="2304"/>
            </a:xfrm>
            <a:prstGeom prst="rect">
              <a:avLst/>
            </a:prstGeom>
            <a:gradFill rotWithShape="1">
              <a:gsLst>
                <a:gs pos="0">
                  <a:srgbClr val="DDDDDD"/>
                </a:gs>
                <a:gs pos="50000">
                  <a:srgbClr val="A3A3A3"/>
                </a:gs>
                <a:gs pos="100000">
                  <a:srgbClr val="DDDDDD"/>
                </a:gs>
              </a:gsLst>
              <a:lin ang="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79" name="Line 4"/>
            <p:cNvSpPr>
              <a:spLocks noChangeShapeType="1"/>
            </p:cNvSpPr>
            <p:nvPr/>
          </p:nvSpPr>
          <p:spPr bwMode="auto">
            <a:xfrm>
              <a:off x="1468" y="1008"/>
              <a:ext cx="0" cy="23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80" name="Line 5"/>
            <p:cNvSpPr>
              <a:spLocks noChangeShapeType="1"/>
            </p:cNvSpPr>
            <p:nvPr/>
          </p:nvSpPr>
          <p:spPr bwMode="auto">
            <a:xfrm>
              <a:off x="1412" y="1008"/>
              <a:ext cx="0" cy="23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9155" name="Group 6"/>
          <p:cNvGrpSpPr>
            <a:grpSpLocks/>
          </p:cNvGrpSpPr>
          <p:nvPr/>
        </p:nvGrpSpPr>
        <p:grpSpPr bwMode="auto">
          <a:xfrm>
            <a:off x="3823073" y="1556792"/>
            <a:ext cx="163512" cy="4273550"/>
            <a:chOff x="1392" y="1008"/>
            <a:chExt cx="96" cy="2304"/>
          </a:xfrm>
        </p:grpSpPr>
        <p:sp>
          <p:nvSpPr>
            <p:cNvPr id="49275" name="Rectangle 7"/>
            <p:cNvSpPr>
              <a:spLocks noChangeArrowheads="1"/>
            </p:cNvSpPr>
            <p:nvPr/>
          </p:nvSpPr>
          <p:spPr bwMode="auto">
            <a:xfrm>
              <a:off x="1392" y="1008"/>
              <a:ext cx="96" cy="2304"/>
            </a:xfrm>
            <a:prstGeom prst="rect">
              <a:avLst/>
            </a:prstGeom>
            <a:gradFill rotWithShape="1">
              <a:gsLst>
                <a:gs pos="0">
                  <a:srgbClr val="DDDDDD"/>
                </a:gs>
                <a:gs pos="50000">
                  <a:srgbClr val="A3A3A3"/>
                </a:gs>
                <a:gs pos="100000">
                  <a:srgbClr val="DDDDDD"/>
                </a:gs>
              </a:gsLst>
              <a:lin ang="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76" name="Line 8"/>
            <p:cNvSpPr>
              <a:spLocks noChangeShapeType="1"/>
            </p:cNvSpPr>
            <p:nvPr/>
          </p:nvSpPr>
          <p:spPr bwMode="auto">
            <a:xfrm>
              <a:off x="1468" y="1008"/>
              <a:ext cx="0" cy="23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77" name="Line 9"/>
            <p:cNvSpPr>
              <a:spLocks noChangeShapeType="1"/>
            </p:cNvSpPr>
            <p:nvPr/>
          </p:nvSpPr>
          <p:spPr bwMode="auto">
            <a:xfrm>
              <a:off x="1412" y="1008"/>
              <a:ext cx="0" cy="23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49156" name="Rectangle 10"/>
          <p:cNvSpPr>
            <a:spLocks noChangeArrowheads="1"/>
          </p:cNvSpPr>
          <p:nvPr/>
        </p:nvSpPr>
        <p:spPr bwMode="auto">
          <a:xfrm>
            <a:off x="611560" y="5830342"/>
            <a:ext cx="1069975" cy="88900"/>
          </a:xfrm>
          <a:prstGeom prst="rect">
            <a:avLst/>
          </a:prstGeom>
          <a:gradFill rotWithShape="1">
            <a:gsLst>
              <a:gs pos="0">
                <a:srgbClr val="DDDDDD"/>
              </a:gs>
              <a:gs pos="50000">
                <a:srgbClr val="666666"/>
              </a:gs>
              <a:gs pos="100000">
                <a:srgbClr val="DDDDDD"/>
              </a:gs>
            </a:gsLst>
            <a:lin ang="270000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157" name="Rectangle 11"/>
          <p:cNvSpPr>
            <a:spLocks noChangeArrowheads="1"/>
          </p:cNvSpPr>
          <p:nvPr/>
        </p:nvSpPr>
        <p:spPr bwMode="auto">
          <a:xfrm>
            <a:off x="3164260" y="5830342"/>
            <a:ext cx="1069975" cy="88900"/>
          </a:xfrm>
          <a:prstGeom prst="rect">
            <a:avLst/>
          </a:prstGeom>
          <a:gradFill rotWithShape="1">
            <a:gsLst>
              <a:gs pos="0">
                <a:srgbClr val="DDDDDD"/>
              </a:gs>
              <a:gs pos="50000">
                <a:srgbClr val="666666"/>
              </a:gs>
              <a:gs pos="100000">
                <a:srgbClr val="DDDDDD"/>
              </a:gs>
            </a:gsLst>
            <a:lin ang="270000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49158" name="Group 12"/>
          <p:cNvGrpSpPr>
            <a:grpSpLocks/>
          </p:cNvGrpSpPr>
          <p:nvPr/>
        </p:nvGrpSpPr>
        <p:grpSpPr bwMode="auto">
          <a:xfrm>
            <a:off x="1022723" y="3693567"/>
            <a:ext cx="2800350" cy="266700"/>
            <a:chOff x="1200" y="2092"/>
            <a:chExt cx="1632" cy="144"/>
          </a:xfrm>
        </p:grpSpPr>
        <p:sp>
          <p:nvSpPr>
            <p:cNvPr id="49272" name="Rectangle 13"/>
            <p:cNvSpPr>
              <a:spLocks noChangeArrowheads="1"/>
            </p:cNvSpPr>
            <p:nvPr/>
          </p:nvSpPr>
          <p:spPr bwMode="auto">
            <a:xfrm>
              <a:off x="1200" y="2092"/>
              <a:ext cx="1632" cy="144"/>
            </a:xfrm>
            <a:prstGeom prst="rect">
              <a:avLst/>
            </a:prstGeom>
            <a:gradFill rotWithShape="1">
              <a:gsLst>
                <a:gs pos="0">
                  <a:srgbClr val="DDDDDD"/>
                </a:gs>
                <a:gs pos="100000">
                  <a:srgbClr val="666666"/>
                </a:gs>
              </a:gsLst>
              <a:lin ang="540000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73" name="Line 14"/>
            <p:cNvSpPr>
              <a:spLocks noChangeShapeType="1"/>
            </p:cNvSpPr>
            <p:nvPr/>
          </p:nvSpPr>
          <p:spPr bwMode="auto">
            <a:xfrm>
              <a:off x="1200" y="2112"/>
              <a:ext cx="16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74" name="Line 15"/>
            <p:cNvSpPr>
              <a:spLocks noChangeShapeType="1"/>
            </p:cNvSpPr>
            <p:nvPr/>
          </p:nvSpPr>
          <p:spPr bwMode="auto">
            <a:xfrm>
              <a:off x="1200" y="2217"/>
              <a:ext cx="16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49159" name="Freeform 16"/>
          <p:cNvSpPr>
            <a:spLocks/>
          </p:cNvSpPr>
          <p:nvPr/>
        </p:nvSpPr>
        <p:spPr bwMode="auto">
          <a:xfrm>
            <a:off x="1022723" y="5117555"/>
            <a:ext cx="493712" cy="712787"/>
          </a:xfrm>
          <a:custGeom>
            <a:avLst/>
            <a:gdLst>
              <a:gd name="T0" fmla="*/ 0 w 288"/>
              <a:gd name="T1" fmla="*/ 2147483646 h 384"/>
              <a:gd name="T2" fmla="*/ 2147483646 w 288"/>
              <a:gd name="T3" fmla="*/ 0 h 384"/>
              <a:gd name="T4" fmla="*/ 2147483646 w 288"/>
              <a:gd name="T5" fmla="*/ 2147483646 h 384"/>
              <a:gd name="T6" fmla="*/ 2147483646 w 288"/>
              <a:gd name="T7" fmla="*/ 2147483646 h 384"/>
              <a:gd name="T8" fmla="*/ 0 w 288"/>
              <a:gd name="T9" fmla="*/ 2147483646 h 384"/>
              <a:gd name="T10" fmla="*/ 0 w 288"/>
              <a:gd name="T11" fmla="*/ 2147483646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384">
                <a:moveTo>
                  <a:pt x="0" y="96"/>
                </a:moveTo>
                <a:lnTo>
                  <a:pt x="144" y="0"/>
                </a:lnTo>
                <a:lnTo>
                  <a:pt x="288" y="144"/>
                </a:lnTo>
                <a:lnTo>
                  <a:pt x="144" y="384"/>
                </a:lnTo>
                <a:lnTo>
                  <a:pt x="0" y="384"/>
                </a:lnTo>
                <a:lnTo>
                  <a:pt x="0" y="96"/>
                </a:lnTo>
                <a:close/>
              </a:path>
            </a:pathLst>
          </a:custGeom>
          <a:gradFill rotWithShape="1">
            <a:gsLst>
              <a:gs pos="0">
                <a:srgbClr val="DDDDDD"/>
              </a:gs>
              <a:gs pos="100000">
                <a:srgbClr val="666666"/>
              </a:gs>
            </a:gsLst>
            <a:path path="rect">
              <a:fillToRect r="100000" b="100000"/>
            </a:path>
          </a:gradFill>
          <a:ln w="158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160" name="Freeform 17"/>
          <p:cNvSpPr>
            <a:spLocks/>
          </p:cNvSpPr>
          <p:nvPr/>
        </p:nvSpPr>
        <p:spPr bwMode="auto">
          <a:xfrm flipH="1">
            <a:off x="3329360" y="5117555"/>
            <a:ext cx="493713" cy="712787"/>
          </a:xfrm>
          <a:custGeom>
            <a:avLst/>
            <a:gdLst>
              <a:gd name="T0" fmla="*/ 0 w 288"/>
              <a:gd name="T1" fmla="*/ 2147483646 h 384"/>
              <a:gd name="T2" fmla="*/ 2147483646 w 288"/>
              <a:gd name="T3" fmla="*/ 0 h 384"/>
              <a:gd name="T4" fmla="*/ 2147483646 w 288"/>
              <a:gd name="T5" fmla="*/ 2147483646 h 384"/>
              <a:gd name="T6" fmla="*/ 2147483646 w 288"/>
              <a:gd name="T7" fmla="*/ 2147483646 h 384"/>
              <a:gd name="T8" fmla="*/ 0 w 288"/>
              <a:gd name="T9" fmla="*/ 2147483646 h 384"/>
              <a:gd name="T10" fmla="*/ 0 w 288"/>
              <a:gd name="T11" fmla="*/ 2147483646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384">
                <a:moveTo>
                  <a:pt x="0" y="96"/>
                </a:moveTo>
                <a:lnTo>
                  <a:pt x="144" y="0"/>
                </a:lnTo>
                <a:lnTo>
                  <a:pt x="288" y="144"/>
                </a:lnTo>
                <a:lnTo>
                  <a:pt x="144" y="384"/>
                </a:lnTo>
                <a:lnTo>
                  <a:pt x="0" y="384"/>
                </a:lnTo>
                <a:lnTo>
                  <a:pt x="0" y="96"/>
                </a:lnTo>
                <a:close/>
              </a:path>
            </a:pathLst>
          </a:custGeom>
          <a:gradFill rotWithShape="1">
            <a:gsLst>
              <a:gs pos="0">
                <a:srgbClr val="DDDDDD"/>
              </a:gs>
              <a:gs pos="100000">
                <a:srgbClr val="666666"/>
              </a:gs>
            </a:gsLst>
            <a:path path="rect">
              <a:fillToRect r="100000" b="100000"/>
            </a:path>
          </a:gradFill>
          <a:ln w="158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161" name="Freeform 18"/>
          <p:cNvSpPr>
            <a:spLocks/>
          </p:cNvSpPr>
          <p:nvPr/>
        </p:nvSpPr>
        <p:spPr bwMode="auto">
          <a:xfrm>
            <a:off x="1846635" y="3960267"/>
            <a:ext cx="1152525" cy="534988"/>
          </a:xfrm>
          <a:custGeom>
            <a:avLst/>
            <a:gdLst>
              <a:gd name="T0" fmla="*/ 2147483646 w 672"/>
              <a:gd name="T1" fmla="*/ 0 h 288"/>
              <a:gd name="T2" fmla="*/ 0 w 672"/>
              <a:gd name="T3" fmla="*/ 2147483646 h 288"/>
              <a:gd name="T4" fmla="*/ 2147483646 w 672"/>
              <a:gd name="T5" fmla="*/ 2147483646 h 288"/>
              <a:gd name="T6" fmla="*/ 2147483646 w 672"/>
              <a:gd name="T7" fmla="*/ 2147483646 h 288"/>
              <a:gd name="T8" fmla="*/ 2147483646 w 672"/>
              <a:gd name="T9" fmla="*/ 2147483646 h 288"/>
              <a:gd name="T10" fmla="*/ 2147483646 w 672"/>
              <a:gd name="T11" fmla="*/ 2147483646 h 288"/>
              <a:gd name="T12" fmla="*/ 2147483646 w 672"/>
              <a:gd name="T13" fmla="*/ 0 h 288"/>
              <a:gd name="T14" fmla="*/ 2147483646 w 672"/>
              <a:gd name="T15" fmla="*/ 0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2" h="288">
                <a:moveTo>
                  <a:pt x="96" y="0"/>
                </a:moveTo>
                <a:lnTo>
                  <a:pt x="0" y="144"/>
                </a:lnTo>
                <a:lnTo>
                  <a:pt x="144" y="288"/>
                </a:lnTo>
                <a:lnTo>
                  <a:pt x="336" y="182"/>
                </a:lnTo>
                <a:lnTo>
                  <a:pt x="528" y="288"/>
                </a:lnTo>
                <a:lnTo>
                  <a:pt x="672" y="144"/>
                </a:lnTo>
                <a:lnTo>
                  <a:pt x="576" y="0"/>
                </a:lnTo>
                <a:lnTo>
                  <a:pt x="96" y="0"/>
                </a:lnTo>
                <a:close/>
              </a:path>
            </a:pathLst>
          </a:custGeom>
          <a:gradFill rotWithShape="1">
            <a:gsLst>
              <a:gs pos="0">
                <a:srgbClr val="C0C0C0"/>
              </a:gs>
              <a:gs pos="100000">
                <a:srgbClr val="808080"/>
              </a:gs>
            </a:gsLst>
            <a:path path="rect">
              <a:fillToRect r="100000" b="100000"/>
            </a:path>
          </a:gradFill>
          <a:ln w="158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162" name="Line 19"/>
          <p:cNvSpPr>
            <a:spLocks noChangeShapeType="1"/>
          </p:cNvSpPr>
          <p:nvPr/>
        </p:nvSpPr>
        <p:spPr bwMode="auto">
          <a:xfrm flipV="1">
            <a:off x="2422898" y="3960267"/>
            <a:ext cx="0" cy="3571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49163" name="Group 20"/>
          <p:cNvGrpSpPr>
            <a:grpSpLocks/>
          </p:cNvGrpSpPr>
          <p:nvPr/>
        </p:nvGrpSpPr>
        <p:grpSpPr bwMode="auto">
          <a:xfrm>
            <a:off x="1022723" y="1556792"/>
            <a:ext cx="2800350" cy="266700"/>
            <a:chOff x="1200" y="2092"/>
            <a:chExt cx="1632" cy="144"/>
          </a:xfrm>
        </p:grpSpPr>
        <p:sp>
          <p:nvSpPr>
            <p:cNvPr id="49269" name="Rectangle 21"/>
            <p:cNvSpPr>
              <a:spLocks noChangeArrowheads="1"/>
            </p:cNvSpPr>
            <p:nvPr/>
          </p:nvSpPr>
          <p:spPr bwMode="auto">
            <a:xfrm>
              <a:off x="1200" y="2092"/>
              <a:ext cx="1632" cy="144"/>
            </a:xfrm>
            <a:prstGeom prst="rect">
              <a:avLst/>
            </a:prstGeom>
            <a:gradFill rotWithShape="1">
              <a:gsLst>
                <a:gs pos="0">
                  <a:srgbClr val="DDDDDD"/>
                </a:gs>
                <a:gs pos="100000">
                  <a:srgbClr val="666666"/>
                </a:gs>
              </a:gsLst>
              <a:lin ang="540000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70" name="Line 22"/>
            <p:cNvSpPr>
              <a:spLocks noChangeShapeType="1"/>
            </p:cNvSpPr>
            <p:nvPr/>
          </p:nvSpPr>
          <p:spPr bwMode="auto">
            <a:xfrm>
              <a:off x="1200" y="2112"/>
              <a:ext cx="16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71" name="Line 23"/>
            <p:cNvSpPr>
              <a:spLocks noChangeShapeType="1"/>
            </p:cNvSpPr>
            <p:nvPr/>
          </p:nvSpPr>
          <p:spPr bwMode="auto">
            <a:xfrm>
              <a:off x="1200" y="2217"/>
              <a:ext cx="16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49164" name="Freeform 24"/>
          <p:cNvSpPr>
            <a:spLocks/>
          </p:cNvSpPr>
          <p:nvPr/>
        </p:nvSpPr>
        <p:spPr bwMode="auto">
          <a:xfrm>
            <a:off x="1022723" y="2980780"/>
            <a:ext cx="493712" cy="712787"/>
          </a:xfrm>
          <a:custGeom>
            <a:avLst/>
            <a:gdLst>
              <a:gd name="T0" fmla="*/ 0 w 288"/>
              <a:gd name="T1" fmla="*/ 2147483646 h 384"/>
              <a:gd name="T2" fmla="*/ 2147483646 w 288"/>
              <a:gd name="T3" fmla="*/ 0 h 384"/>
              <a:gd name="T4" fmla="*/ 2147483646 w 288"/>
              <a:gd name="T5" fmla="*/ 2147483646 h 384"/>
              <a:gd name="T6" fmla="*/ 2147483646 w 288"/>
              <a:gd name="T7" fmla="*/ 2147483646 h 384"/>
              <a:gd name="T8" fmla="*/ 0 w 288"/>
              <a:gd name="T9" fmla="*/ 2147483646 h 384"/>
              <a:gd name="T10" fmla="*/ 0 w 288"/>
              <a:gd name="T11" fmla="*/ 2147483646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384">
                <a:moveTo>
                  <a:pt x="0" y="96"/>
                </a:moveTo>
                <a:lnTo>
                  <a:pt x="144" y="0"/>
                </a:lnTo>
                <a:lnTo>
                  <a:pt x="288" y="144"/>
                </a:lnTo>
                <a:lnTo>
                  <a:pt x="144" y="384"/>
                </a:lnTo>
                <a:lnTo>
                  <a:pt x="0" y="384"/>
                </a:lnTo>
                <a:lnTo>
                  <a:pt x="0" y="96"/>
                </a:lnTo>
                <a:close/>
              </a:path>
            </a:pathLst>
          </a:custGeom>
          <a:gradFill rotWithShape="1">
            <a:gsLst>
              <a:gs pos="0">
                <a:srgbClr val="DDDDDD"/>
              </a:gs>
              <a:gs pos="100000">
                <a:srgbClr val="666666"/>
              </a:gs>
            </a:gsLst>
            <a:path path="rect">
              <a:fillToRect r="100000" b="100000"/>
            </a:path>
          </a:gradFill>
          <a:ln w="158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165" name="Freeform 25"/>
          <p:cNvSpPr>
            <a:spLocks/>
          </p:cNvSpPr>
          <p:nvPr/>
        </p:nvSpPr>
        <p:spPr bwMode="auto">
          <a:xfrm flipH="1">
            <a:off x="3329360" y="2980780"/>
            <a:ext cx="493713" cy="712787"/>
          </a:xfrm>
          <a:custGeom>
            <a:avLst/>
            <a:gdLst>
              <a:gd name="T0" fmla="*/ 0 w 288"/>
              <a:gd name="T1" fmla="*/ 2147483646 h 384"/>
              <a:gd name="T2" fmla="*/ 2147483646 w 288"/>
              <a:gd name="T3" fmla="*/ 0 h 384"/>
              <a:gd name="T4" fmla="*/ 2147483646 w 288"/>
              <a:gd name="T5" fmla="*/ 2147483646 h 384"/>
              <a:gd name="T6" fmla="*/ 2147483646 w 288"/>
              <a:gd name="T7" fmla="*/ 2147483646 h 384"/>
              <a:gd name="T8" fmla="*/ 0 w 288"/>
              <a:gd name="T9" fmla="*/ 2147483646 h 384"/>
              <a:gd name="T10" fmla="*/ 0 w 288"/>
              <a:gd name="T11" fmla="*/ 2147483646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384">
                <a:moveTo>
                  <a:pt x="0" y="96"/>
                </a:moveTo>
                <a:lnTo>
                  <a:pt x="144" y="0"/>
                </a:lnTo>
                <a:lnTo>
                  <a:pt x="288" y="144"/>
                </a:lnTo>
                <a:lnTo>
                  <a:pt x="144" y="384"/>
                </a:lnTo>
                <a:lnTo>
                  <a:pt x="0" y="384"/>
                </a:lnTo>
                <a:lnTo>
                  <a:pt x="0" y="96"/>
                </a:lnTo>
                <a:close/>
              </a:path>
            </a:pathLst>
          </a:custGeom>
          <a:gradFill rotWithShape="1">
            <a:gsLst>
              <a:gs pos="0">
                <a:srgbClr val="DDDDDD"/>
              </a:gs>
              <a:gs pos="100000">
                <a:srgbClr val="666666"/>
              </a:gs>
            </a:gsLst>
            <a:path path="rect">
              <a:fillToRect r="100000" b="100000"/>
            </a:path>
          </a:gradFill>
          <a:ln w="158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166" name="Freeform 26"/>
          <p:cNvSpPr>
            <a:spLocks/>
          </p:cNvSpPr>
          <p:nvPr/>
        </p:nvSpPr>
        <p:spPr bwMode="auto">
          <a:xfrm>
            <a:off x="1846635" y="1823492"/>
            <a:ext cx="1152525" cy="534988"/>
          </a:xfrm>
          <a:custGeom>
            <a:avLst/>
            <a:gdLst>
              <a:gd name="T0" fmla="*/ 2147483646 w 672"/>
              <a:gd name="T1" fmla="*/ 0 h 288"/>
              <a:gd name="T2" fmla="*/ 0 w 672"/>
              <a:gd name="T3" fmla="*/ 2147483646 h 288"/>
              <a:gd name="T4" fmla="*/ 2147483646 w 672"/>
              <a:gd name="T5" fmla="*/ 2147483646 h 288"/>
              <a:gd name="T6" fmla="*/ 2147483646 w 672"/>
              <a:gd name="T7" fmla="*/ 2147483646 h 288"/>
              <a:gd name="T8" fmla="*/ 2147483646 w 672"/>
              <a:gd name="T9" fmla="*/ 2147483646 h 288"/>
              <a:gd name="T10" fmla="*/ 2147483646 w 672"/>
              <a:gd name="T11" fmla="*/ 2147483646 h 288"/>
              <a:gd name="T12" fmla="*/ 2147483646 w 672"/>
              <a:gd name="T13" fmla="*/ 0 h 288"/>
              <a:gd name="T14" fmla="*/ 2147483646 w 672"/>
              <a:gd name="T15" fmla="*/ 0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2" h="288">
                <a:moveTo>
                  <a:pt x="96" y="0"/>
                </a:moveTo>
                <a:lnTo>
                  <a:pt x="0" y="144"/>
                </a:lnTo>
                <a:lnTo>
                  <a:pt x="144" y="288"/>
                </a:lnTo>
                <a:lnTo>
                  <a:pt x="336" y="182"/>
                </a:lnTo>
                <a:lnTo>
                  <a:pt x="528" y="288"/>
                </a:lnTo>
                <a:lnTo>
                  <a:pt x="672" y="144"/>
                </a:lnTo>
                <a:lnTo>
                  <a:pt x="576" y="0"/>
                </a:lnTo>
                <a:lnTo>
                  <a:pt x="96" y="0"/>
                </a:lnTo>
                <a:close/>
              </a:path>
            </a:pathLst>
          </a:custGeom>
          <a:gradFill rotWithShape="1">
            <a:gsLst>
              <a:gs pos="0">
                <a:srgbClr val="C0C0C0"/>
              </a:gs>
              <a:gs pos="100000">
                <a:srgbClr val="808080"/>
              </a:gs>
            </a:gsLst>
            <a:path path="rect">
              <a:fillToRect r="100000" b="100000"/>
            </a:path>
          </a:gradFill>
          <a:ln w="158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167" name="Line 27"/>
          <p:cNvSpPr>
            <a:spLocks noChangeShapeType="1"/>
          </p:cNvSpPr>
          <p:nvPr/>
        </p:nvSpPr>
        <p:spPr bwMode="auto">
          <a:xfrm flipV="1">
            <a:off x="2422898" y="1823492"/>
            <a:ext cx="0" cy="3571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49169" name="Group 31"/>
          <p:cNvGrpSpPr>
            <a:grpSpLocks/>
          </p:cNvGrpSpPr>
          <p:nvPr/>
        </p:nvGrpSpPr>
        <p:grpSpPr bwMode="auto">
          <a:xfrm>
            <a:off x="1519610" y="1780630"/>
            <a:ext cx="307975" cy="3963987"/>
            <a:chOff x="944" y="1323"/>
            <a:chExt cx="194" cy="2497"/>
          </a:xfrm>
        </p:grpSpPr>
        <p:grpSp>
          <p:nvGrpSpPr>
            <p:cNvPr id="49221" name="Group 32"/>
            <p:cNvGrpSpPr>
              <a:grpSpLocks/>
            </p:cNvGrpSpPr>
            <p:nvPr/>
          </p:nvGrpSpPr>
          <p:grpSpPr bwMode="auto">
            <a:xfrm>
              <a:off x="949" y="1323"/>
              <a:ext cx="189" cy="1134"/>
              <a:chOff x="949" y="1323"/>
              <a:chExt cx="189" cy="1134"/>
            </a:xfrm>
          </p:grpSpPr>
          <p:grpSp>
            <p:nvGrpSpPr>
              <p:cNvPr id="49246" name="Group 33"/>
              <p:cNvGrpSpPr>
                <a:grpSpLocks/>
              </p:cNvGrpSpPr>
              <p:nvPr/>
            </p:nvGrpSpPr>
            <p:grpSpPr bwMode="auto">
              <a:xfrm rot="-3320640">
                <a:off x="477" y="1795"/>
                <a:ext cx="1134" cy="189"/>
                <a:chOff x="872" y="2156"/>
                <a:chExt cx="1134" cy="189"/>
              </a:xfrm>
            </p:grpSpPr>
            <p:sp>
              <p:nvSpPr>
                <p:cNvPr id="49248" name="Rectangle 34"/>
                <p:cNvSpPr>
                  <a:spLocks noChangeArrowheads="1"/>
                </p:cNvSpPr>
                <p:nvPr/>
              </p:nvSpPr>
              <p:spPr bwMode="auto">
                <a:xfrm rot="10759168">
                  <a:off x="1150" y="2200"/>
                  <a:ext cx="613" cy="96"/>
                </a:xfrm>
                <a:prstGeom prst="rect">
                  <a:avLst/>
                </a:prstGeom>
                <a:solidFill>
                  <a:srgbClr val="777777"/>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49249" name="Group 35"/>
                <p:cNvGrpSpPr>
                  <a:grpSpLocks/>
                </p:cNvGrpSpPr>
                <p:nvPr/>
              </p:nvGrpSpPr>
              <p:grpSpPr bwMode="auto">
                <a:xfrm>
                  <a:off x="1720" y="2156"/>
                  <a:ext cx="286" cy="184"/>
                  <a:chOff x="1733" y="386"/>
                  <a:chExt cx="286" cy="184"/>
                </a:xfrm>
              </p:grpSpPr>
              <p:sp>
                <p:nvSpPr>
                  <p:cNvPr id="49260" name="AutoShape 36"/>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61" name="Rectangle 37"/>
                  <p:cNvSpPr>
                    <a:spLocks noChangeArrowheads="1"/>
                  </p:cNvSpPr>
                  <p:nvPr/>
                </p:nvSpPr>
                <p:spPr bwMode="auto">
                  <a:xfrm rot="10759168">
                    <a:off x="1788" y="386"/>
                    <a:ext cx="231" cy="182"/>
                  </a:xfrm>
                  <a:prstGeom prst="rect">
                    <a:avLst/>
                  </a:prstGeom>
                  <a:solidFill>
                    <a:srgbClr val="777777"/>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62" name="Rectangle 38"/>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63" name="Oval 39"/>
                  <p:cNvSpPr>
                    <a:spLocks noChangeAspect="1" noChangeArrowheads="1"/>
                  </p:cNvSpPr>
                  <p:nvPr/>
                </p:nvSpPr>
                <p:spPr bwMode="auto">
                  <a:xfrm rot="10759168">
                    <a:off x="1972" y="404"/>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64" name="Oval 40"/>
                  <p:cNvSpPr>
                    <a:spLocks noChangeAspect="1" noChangeArrowheads="1"/>
                  </p:cNvSpPr>
                  <p:nvPr/>
                </p:nvSpPr>
                <p:spPr bwMode="auto">
                  <a:xfrm rot="10759168">
                    <a:off x="1916" y="406"/>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65" name="Oval 41"/>
                  <p:cNvSpPr>
                    <a:spLocks noChangeAspect="1" noChangeArrowheads="1"/>
                  </p:cNvSpPr>
                  <p:nvPr/>
                </p:nvSpPr>
                <p:spPr bwMode="auto">
                  <a:xfrm rot="10759168">
                    <a:off x="1860" y="407"/>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66" name="Oval 42"/>
                  <p:cNvSpPr>
                    <a:spLocks noChangeAspect="1" noChangeArrowheads="1"/>
                  </p:cNvSpPr>
                  <p:nvPr/>
                </p:nvSpPr>
                <p:spPr bwMode="auto">
                  <a:xfrm rot="10759168">
                    <a:off x="1976" y="500"/>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67" name="Oval 43"/>
                  <p:cNvSpPr>
                    <a:spLocks noChangeAspect="1" noChangeArrowheads="1"/>
                  </p:cNvSpPr>
                  <p:nvPr/>
                </p:nvSpPr>
                <p:spPr bwMode="auto">
                  <a:xfrm rot="10759168">
                    <a:off x="1920" y="502"/>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68" name="Oval 44"/>
                  <p:cNvSpPr>
                    <a:spLocks noChangeAspect="1" noChangeArrowheads="1"/>
                  </p:cNvSpPr>
                  <p:nvPr/>
                </p:nvSpPr>
                <p:spPr bwMode="auto">
                  <a:xfrm rot="10759168">
                    <a:off x="1864" y="503"/>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49250" name="Group 45"/>
                <p:cNvGrpSpPr>
                  <a:grpSpLocks/>
                </p:cNvGrpSpPr>
                <p:nvPr/>
              </p:nvGrpSpPr>
              <p:grpSpPr bwMode="auto">
                <a:xfrm flipH="1">
                  <a:off x="872" y="2161"/>
                  <a:ext cx="286" cy="184"/>
                  <a:chOff x="1733" y="386"/>
                  <a:chExt cx="286" cy="184"/>
                </a:xfrm>
              </p:grpSpPr>
              <p:sp>
                <p:nvSpPr>
                  <p:cNvPr id="49251" name="AutoShape 46"/>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52" name="Rectangle 47"/>
                  <p:cNvSpPr>
                    <a:spLocks noChangeArrowheads="1"/>
                  </p:cNvSpPr>
                  <p:nvPr/>
                </p:nvSpPr>
                <p:spPr bwMode="auto">
                  <a:xfrm rot="10759168">
                    <a:off x="1788" y="386"/>
                    <a:ext cx="231" cy="182"/>
                  </a:xfrm>
                  <a:prstGeom prst="rect">
                    <a:avLst/>
                  </a:prstGeom>
                  <a:solidFill>
                    <a:srgbClr val="777777"/>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53" name="Rectangle 48"/>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54" name="Oval 49"/>
                  <p:cNvSpPr>
                    <a:spLocks noChangeAspect="1" noChangeArrowheads="1"/>
                  </p:cNvSpPr>
                  <p:nvPr/>
                </p:nvSpPr>
                <p:spPr bwMode="auto">
                  <a:xfrm rot="10759168">
                    <a:off x="1972" y="404"/>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55" name="Oval 50"/>
                  <p:cNvSpPr>
                    <a:spLocks noChangeAspect="1" noChangeArrowheads="1"/>
                  </p:cNvSpPr>
                  <p:nvPr/>
                </p:nvSpPr>
                <p:spPr bwMode="auto">
                  <a:xfrm rot="10759168">
                    <a:off x="1916" y="406"/>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56" name="Oval 51"/>
                  <p:cNvSpPr>
                    <a:spLocks noChangeAspect="1" noChangeArrowheads="1"/>
                  </p:cNvSpPr>
                  <p:nvPr/>
                </p:nvSpPr>
                <p:spPr bwMode="auto">
                  <a:xfrm rot="10759168">
                    <a:off x="1860" y="407"/>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57" name="Oval 52"/>
                  <p:cNvSpPr>
                    <a:spLocks noChangeAspect="1" noChangeArrowheads="1"/>
                  </p:cNvSpPr>
                  <p:nvPr/>
                </p:nvSpPr>
                <p:spPr bwMode="auto">
                  <a:xfrm rot="10759168">
                    <a:off x="1976" y="500"/>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58" name="Oval 53"/>
                  <p:cNvSpPr>
                    <a:spLocks noChangeAspect="1" noChangeArrowheads="1"/>
                  </p:cNvSpPr>
                  <p:nvPr/>
                </p:nvSpPr>
                <p:spPr bwMode="auto">
                  <a:xfrm rot="10759168">
                    <a:off x="1920" y="502"/>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59" name="Oval 54"/>
                  <p:cNvSpPr>
                    <a:spLocks noChangeAspect="1" noChangeArrowheads="1"/>
                  </p:cNvSpPr>
                  <p:nvPr/>
                </p:nvSpPr>
                <p:spPr bwMode="auto">
                  <a:xfrm rot="10759168">
                    <a:off x="1864" y="503"/>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sp>
            <p:nvSpPr>
              <p:cNvPr id="49247" name="Rectangle 55"/>
              <p:cNvSpPr>
                <a:spLocks noChangeArrowheads="1"/>
              </p:cNvSpPr>
              <p:nvPr/>
            </p:nvSpPr>
            <p:spPr bwMode="auto">
              <a:xfrm rot="7427498">
                <a:off x="695" y="1807"/>
                <a:ext cx="694" cy="144"/>
              </a:xfrm>
              <a:prstGeom prst="rect">
                <a:avLst/>
              </a:prstGeom>
              <a:gradFill rotWithShape="1">
                <a:gsLst>
                  <a:gs pos="0">
                    <a:srgbClr val="FF6600"/>
                  </a:gs>
                  <a:gs pos="50000">
                    <a:srgbClr val="762F00"/>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49222" name="Group 56"/>
            <p:cNvGrpSpPr>
              <a:grpSpLocks/>
            </p:cNvGrpSpPr>
            <p:nvPr/>
          </p:nvGrpSpPr>
          <p:grpSpPr bwMode="auto">
            <a:xfrm>
              <a:off x="944" y="2686"/>
              <a:ext cx="189" cy="1134"/>
              <a:chOff x="949" y="1323"/>
              <a:chExt cx="189" cy="1134"/>
            </a:xfrm>
          </p:grpSpPr>
          <p:grpSp>
            <p:nvGrpSpPr>
              <p:cNvPr id="49223" name="Group 57"/>
              <p:cNvGrpSpPr>
                <a:grpSpLocks/>
              </p:cNvGrpSpPr>
              <p:nvPr/>
            </p:nvGrpSpPr>
            <p:grpSpPr bwMode="auto">
              <a:xfrm rot="-3320640">
                <a:off x="477" y="1795"/>
                <a:ext cx="1134" cy="189"/>
                <a:chOff x="872" y="2156"/>
                <a:chExt cx="1134" cy="189"/>
              </a:xfrm>
            </p:grpSpPr>
            <p:sp>
              <p:nvSpPr>
                <p:cNvPr id="49225" name="Rectangle 58"/>
                <p:cNvSpPr>
                  <a:spLocks noChangeArrowheads="1"/>
                </p:cNvSpPr>
                <p:nvPr/>
              </p:nvSpPr>
              <p:spPr bwMode="auto">
                <a:xfrm rot="10759168">
                  <a:off x="1150" y="2200"/>
                  <a:ext cx="613" cy="96"/>
                </a:xfrm>
                <a:prstGeom prst="rect">
                  <a:avLst/>
                </a:prstGeom>
                <a:solidFill>
                  <a:srgbClr val="777777"/>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49226" name="Group 59"/>
                <p:cNvGrpSpPr>
                  <a:grpSpLocks/>
                </p:cNvGrpSpPr>
                <p:nvPr/>
              </p:nvGrpSpPr>
              <p:grpSpPr bwMode="auto">
                <a:xfrm>
                  <a:off x="1720" y="2156"/>
                  <a:ext cx="286" cy="184"/>
                  <a:chOff x="1733" y="386"/>
                  <a:chExt cx="286" cy="184"/>
                </a:xfrm>
              </p:grpSpPr>
              <p:sp>
                <p:nvSpPr>
                  <p:cNvPr id="49237" name="AutoShape 60"/>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38" name="Rectangle 61"/>
                  <p:cNvSpPr>
                    <a:spLocks noChangeArrowheads="1"/>
                  </p:cNvSpPr>
                  <p:nvPr/>
                </p:nvSpPr>
                <p:spPr bwMode="auto">
                  <a:xfrm rot="10759168">
                    <a:off x="1788" y="386"/>
                    <a:ext cx="231" cy="182"/>
                  </a:xfrm>
                  <a:prstGeom prst="rect">
                    <a:avLst/>
                  </a:prstGeom>
                  <a:solidFill>
                    <a:srgbClr val="777777"/>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39" name="Rectangle 62"/>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40" name="Oval 63"/>
                  <p:cNvSpPr>
                    <a:spLocks noChangeAspect="1" noChangeArrowheads="1"/>
                  </p:cNvSpPr>
                  <p:nvPr/>
                </p:nvSpPr>
                <p:spPr bwMode="auto">
                  <a:xfrm rot="10759168">
                    <a:off x="1972" y="404"/>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41" name="Oval 64"/>
                  <p:cNvSpPr>
                    <a:spLocks noChangeAspect="1" noChangeArrowheads="1"/>
                  </p:cNvSpPr>
                  <p:nvPr/>
                </p:nvSpPr>
                <p:spPr bwMode="auto">
                  <a:xfrm rot="10759168">
                    <a:off x="1916" y="406"/>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42" name="Oval 65"/>
                  <p:cNvSpPr>
                    <a:spLocks noChangeAspect="1" noChangeArrowheads="1"/>
                  </p:cNvSpPr>
                  <p:nvPr/>
                </p:nvSpPr>
                <p:spPr bwMode="auto">
                  <a:xfrm rot="10759168">
                    <a:off x="1860" y="407"/>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43" name="Oval 66"/>
                  <p:cNvSpPr>
                    <a:spLocks noChangeAspect="1" noChangeArrowheads="1"/>
                  </p:cNvSpPr>
                  <p:nvPr/>
                </p:nvSpPr>
                <p:spPr bwMode="auto">
                  <a:xfrm rot="10759168">
                    <a:off x="1976" y="500"/>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44" name="Oval 67"/>
                  <p:cNvSpPr>
                    <a:spLocks noChangeAspect="1" noChangeArrowheads="1"/>
                  </p:cNvSpPr>
                  <p:nvPr/>
                </p:nvSpPr>
                <p:spPr bwMode="auto">
                  <a:xfrm rot="10759168">
                    <a:off x="1920" y="502"/>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45" name="Oval 68"/>
                  <p:cNvSpPr>
                    <a:spLocks noChangeAspect="1" noChangeArrowheads="1"/>
                  </p:cNvSpPr>
                  <p:nvPr/>
                </p:nvSpPr>
                <p:spPr bwMode="auto">
                  <a:xfrm rot="10759168">
                    <a:off x="1864" y="503"/>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49227" name="Group 69"/>
                <p:cNvGrpSpPr>
                  <a:grpSpLocks/>
                </p:cNvGrpSpPr>
                <p:nvPr/>
              </p:nvGrpSpPr>
              <p:grpSpPr bwMode="auto">
                <a:xfrm flipH="1">
                  <a:off x="872" y="2161"/>
                  <a:ext cx="286" cy="184"/>
                  <a:chOff x="1733" y="386"/>
                  <a:chExt cx="286" cy="184"/>
                </a:xfrm>
              </p:grpSpPr>
              <p:sp>
                <p:nvSpPr>
                  <p:cNvPr id="49228" name="AutoShape 70"/>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29" name="Rectangle 71"/>
                  <p:cNvSpPr>
                    <a:spLocks noChangeArrowheads="1"/>
                  </p:cNvSpPr>
                  <p:nvPr/>
                </p:nvSpPr>
                <p:spPr bwMode="auto">
                  <a:xfrm rot="10759168">
                    <a:off x="1788" y="386"/>
                    <a:ext cx="231" cy="182"/>
                  </a:xfrm>
                  <a:prstGeom prst="rect">
                    <a:avLst/>
                  </a:prstGeom>
                  <a:solidFill>
                    <a:srgbClr val="777777"/>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30" name="Rectangle 72"/>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31" name="Oval 73"/>
                  <p:cNvSpPr>
                    <a:spLocks noChangeAspect="1" noChangeArrowheads="1"/>
                  </p:cNvSpPr>
                  <p:nvPr/>
                </p:nvSpPr>
                <p:spPr bwMode="auto">
                  <a:xfrm rot="10759168">
                    <a:off x="1972" y="404"/>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32" name="Oval 74"/>
                  <p:cNvSpPr>
                    <a:spLocks noChangeAspect="1" noChangeArrowheads="1"/>
                  </p:cNvSpPr>
                  <p:nvPr/>
                </p:nvSpPr>
                <p:spPr bwMode="auto">
                  <a:xfrm rot="10759168">
                    <a:off x="1916" y="406"/>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33" name="Oval 75"/>
                  <p:cNvSpPr>
                    <a:spLocks noChangeAspect="1" noChangeArrowheads="1"/>
                  </p:cNvSpPr>
                  <p:nvPr/>
                </p:nvSpPr>
                <p:spPr bwMode="auto">
                  <a:xfrm rot="10759168">
                    <a:off x="1860" y="407"/>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34" name="Oval 76"/>
                  <p:cNvSpPr>
                    <a:spLocks noChangeAspect="1" noChangeArrowheads="1"/>
                  </p:cNvSpPr>
                  <p:nvPr/>
                </p:nvSpPr>
                <p:spPr bwMode="auto">
                  <a:xfrm rot="10759168">
                    <a:off x="1976" y="500"/>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35" name="Oval 77"/>
                  <p:cNvSpPr>
                    <a:spLocks noChangeAspect="1" noChangeArrowheads="1"/>
                  </p:cNvSpPr>
                  <p:nvPr/>
                </p:nvSpPr>
                <p:spPr bwMode="auto">
                  <a:xfrm rot="10759168">
                    <a:off x="1920" y="502"/>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36" name="Oval 78"/>
                  <p:cNvSpPr>
                    <a:spLocks noChangeAspect="1" noChangeArrowheads="1"/>
                  </p:cNvSpPr>
                  <p:nvPr/>
                </p:nvSpPr>
                <p:spPr bwMode="auto">
                  <a:xfrm rot="10759168">
                    <a:off x="1864" y="503"/>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sp>
            <p:nvSpPr>
              <p:cNvPr id="49224" name="Rectangle 79"/>
              <p:cNvSpPr>
                <a:spLocks noChangeArrowheads="1"/>
              </p:cNvSpPr>
              <p:nvPr/>
            </p:nvSpPr>
            <p:spPr bwMode="auto">
              <a:xfrm rot="7427498">
                <a:off x="695" y="1807"/>
                <a:ext cx="694" cy="144"/>
              </a:xfrm>
              <a:prstGeom prst="rect">
                <a:avLst/>
              </a:prstGeom>
              <a:gradFill rotWithShape="1">
                <a:gsLst>
                  <a:gs pos="0">
                    <a:srgbClr val="FF6600"/>
                  </a:gs>
                  <a:gs pos="50000">
                    <a:srgbClr val="762F00"/>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grpSp>
        <p:nvGrpSpPr>
          <p:cNvPr id="49170" name="Group 80"/>
          <p:cNvGrpSpPr>
            <a:grpSpLocks/>
          </p:cNvGrpSpPr>
          <p:nvPr/>
        </p:nvGrpSpPr>
        <p:grpSpPr bwMode="auto">
          <a:xfrm flipH="1">
            <a:off x="2999160" y="1761580"/>
            <a:ext cx="307975" cy="3963987"/>
            <a:chOff x="944" y="1323"/>
            <a:chExt cx="194" cy="2497"/>
          </a:xfrm>
        </p:grpSpPr>
        <p:grpSp>
          <p:nvGrpSpPr>
            <p:cNvPr id="49173" name="Group 81"/>
            <p:cNvGrpSpPr>
              <a:grpSpLocks/>
            </p:cNvGrpSpPr>
            <p:nvPr/>
          </p:nvGrpSpPr>
          <p:grpSpPr bwMode="auto">
            <a:xfrm>
              <a:off x="949" y="1323"/>
              <a:ext cx="189" cy="1134"/>
              <a:chOff x="949" y="1323"/>
              <a:chExt cx="189" cy="1134"/>
            </a:xfrm>
          </p:grpSpPr>
          <p:grpSp>
            <p:nvGrpSpPr>
              <p:cNvPr id="49198" name="Group 82"/>
              <p:cNvGrpSpPr>
                <a:grpSpLocks/>
              </p:cNvGrpSpPr>
              <p:nvPr/>
            </p:nvGrpSpPr>
            <p:grpSpPr bwMode="auto">
              <a:xfrm rot="-3320640">
                <a:off x="477" y="1795"/>
                <a:ext cx="1134" cy="189"/>
                <a:chOff x="872" y="2156"/>
                <a:chExt cx="1134" cy="189"/>
              </a:xfrm>
            </p:grpSpPr>
            <p:sp>
              <p:nvSpPr>
                <p:cNvPr id="49200" name="Rectangle 83"/>
                <p:cNvSpPr>
                  <a:spLocks noChangeArrowheads="1"/>
                </p:cNvSpPr>
                <p:nvPr/>
              </p:nvSpPr>
              <p:spPr bwMode="auto">
                <a:xfrm rot="10759168">
                  <a:off x="1150" y="2200"/>
                  <a:ext cx="613" cy="96"/>
                </a:xfrm>
                <a:prstGeom prst="rect">
                  <a:avLst/>
                </a:prstGeom>
                <a:solidFill>
                  <a:srgbClr val="777777"/>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49201" name="Group 84"/>
                <p:cNvGrpSpPr>
                  <a:grpSpLocks/>
                </p:cNvGrpSpPr>
                <p:nvPr/>
              </p:nvGrpSpPr>
              <p:grpSpPr bwMode="auto">
                <a:xfrm>
                  <a:off x="1720" y="2156"/>
                  <a:ext cx="286" cy="184"/>
                  <a:chOff x="1733" y="386"/>
                  <a:chExt cx="286" cy="184"/>
                </a:xfrm>
              </p:grpSpPr>
              <p:sp>
                <p:nvSpPr>
                  <p:cNvPr id="49212" name="AutoShape 85"/>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13" name="Rectangle 86"/>
                  <p:cNvSpPr>
                    <a:spLocks noChangeArrowheads="1"/>
                  </p:cNvSpPr>
                  <p:nvPr/>
                </p:nvSpPr>
                <p:spPr bwMode="auto">
                  <a:xfrm rot="10759168">
                    <a:off x="1788" y="386"/>
                    <a:ext cx="231" cy="182"/>
                  </a:xfrm>
                  <a:prstGeom prst="rect">
                    <a:avLst/>
                  </a:prstGeom>
                  <a:solidFill>
                    <a:srgbClr val="777777"/>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14" name="Rectangle 87"/>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15" name="Oval 88"/>
                  <p:cNvSpPr>
                    <a:spLocks noChangeAspect="1" noChangeArrowheads="1"/>
                  </p:cNvSpPr>
                  <p:nvPr/>
                </p:nvSpPr>
                <p:spPr bwMode="auto">
                  <a:xfrm rot="10759168">
                    <a:off x="1972" y="404"/>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16" name="Oval 89"/>
                  <p:cNvSpPr>
                    <a:spLocks noChangeAspect="1" noChangeArrowheads="1"/>
                  </p:cNvSpPr>
                  <p:nvPr/>
                </p:nvSpPr>
                <p:spPr bwMode="auto">
                  <a:xfrm rot="10759168">
                    <a:off x="1916" y="406"/>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17" name="Oval 90"/>
                  <p:cNvSpPr>
                    <a:spLocks noChangeAspect="1" noChangeArrowheads="1"/>
                  </p:cNvSpPr>
                  <p:nvPr/>
                </p:nvSpPr>
                <p:spPr bwMode="auto">
                  <a:xfrm rot="10759168">
                    <a:off x="1860" y="407"/>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18" name="Oval 91"/>
                  <p:cNvSpPr>
                    <a:spLocks noChangeAspect="1" noChangeArrowheads="1"/>
                  </p:cNvSpPr>
                  <p:nvPr/>
                </p:nvSpPr>
                <p:spPr bwMode="auto">
                  <a:xfrm rot="10759168">
                    <a:off x="1976" y="500"/>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19" name="Oval 92"/>
                  <p:cNvSpPr>
                    <a:spLocks noChangeAspect="1" noChangeArrowheads="1"/>
                  </p:cNvSpPr>
                  <p:nvPr/>
                </p:nvSpPr>
                <p:spPr bwMode="auto">
                  <a:xfrm rot="10759168">
                    <a:off x="1920" y="502"/>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20" name="Oval 93"/>
                  <p:cNvSpPr>
                    <a:spLocks noChangeAspect="1" noChangeArrowheads="1"/>
                  </p:cNvSpPr>
                  <p:nvPr/>
                </p:nvSpPr>
                <p:spPr bwMode="auto">
                  <a:xfrm rot="10759168">
                    <a:off x="1864" y="503"/>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49202" name="Group 94"/>
                <p:cNvGrpSpPr>
                  <a:grpSpLocks/>
                </p:cNvGrpSpPr>
                <p:nvPr/>
              </p:nvGrpSpPr>
              <p:grpSpPr bwMode="auto">
                <a:xfrm flipH="1">
                  <a:off x="872" y="2161"/>
                  <a:ext cx="286" cy="184"/>
                  <a:chOff x="1733" y="386"/>
                  <a:chExt cx="286" cy="184"/>
                </a:xfrm>
              </p:grpSpPr>
              <p:sp>
                <p:nvSpPr>
                  <p:cNvPr id="49203" name="AutoShape 95"/>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04" name="Rectangle 96"/>
                  <p:cNvSpPr>
                    <a:spLocks noChangeArrowheads="1"/>
                  </p:cNvSpPr>
                  <p:nvPr/>
                </p:nvSpPr>
                <p:spPr bwMode="auto">
                  <a:xfrm rot="10759168">
                    <a:off x="1788" y="386"/>
                    <a:ext cx="231" cy="182"/>
                  </a:xfrm>
                  <a:prstGeom prst="rect">
                    <a:avLst/>
                  </a:prstGeom>
                  <a:solidFill>
                    <a:srgbClr val="777777"/>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05" name="Rectangle 97"/>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06" name="Oval 98"/>
                  <p:cNvSpPr>
                    <a:spLocks noChangeAspect="1" noChangeArrowheads="1"/>
                  </p:cNvSpPr>
                  <p:nvPr/>
                </p:nvSpPr>
                <p:spPr bwMode="auto">
                  <a:xfrm rot="10759168">
                    <a:off x="1972" y="404"/>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07" name="Oval 99"/>
                  <p:cNvSpPr>
                    <a:spLocks noChangeAspect="1" noChangeArrowheads="1"/>
                  </p:cNvSpPr>
                  <p:nvPr/>
                </p:nvSpPr>
                <p:spPr bwMode="auto">
                  <a:xfrm rot="10759168">
                    <a:off x="1916" y="406"/>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08" name="Oval 100"/>
                  <p:cNvSpPr>
                    <a:spLocks noChangeAspect="1" noChangeArrowheads="1"/>
                  </p:cNvSpPr>
                  <p:nvPr/>
                </p:nvSpPr>
                <p:spPr bwMode="auto">
                  <a:xfrm rot="10759168">
                    <a:off x="1860" y="407"/>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09" name="Oval 101"/>
                  <p:cNvSpPr>
                    <a:spLocks noChangeAspect="1" noChangeArrowheads="1"/>
                  </p:cNvSpPr>
                  <p:nvPr/>
                </p:nvSpPr>
                <p:spPr bwMode="auto">
                  <a:xfrm rot="10759168">
                    <a:off x="1976" y="500"/>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10" name="Oval 102"/>
                  <p:cNvSpPr>
                    <a:spLocks noChangeAspect="1" noChangeArrowheads="1"/>
                  </p:cNvSpPr>
                  <p:nvPr/>
                </p:nvSpPr>
                <p:spPr bwMode="auto">
                  <a:xfrm rot="10759168">
                    <a:off x="1920" y="502"/>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211" name="Oval 103"/>
                  <p:cNvSpPr>
                    <a:spLocks noChangeAspect="1" noChangeArrowheads="1"/>
                  </p:cNvSpPr>
                  <p:nvPr/>
                </p:nvSpPr>
                <p:spPr bwMode="auto">
                  <a:xfrm rot="10759168">
                    <a:off x="1864" y="503"/>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sp>
            <p:nvSpPr>
              <p:cNvPr id="49199" name="Rectangle 104"/>
              <p:cNvSpPr>
                <a:spLocks noChangeArrowheads="1"/>
              </p:cNvSpPr>
              <p:nvPr/>
            </p:nvSpPr>
            <p:spPr bwMode="auto">
              <a:xfrm rot="7427498">
                <a:off x="695" y="1807"/>
                <a:ext cx="694" cy="144"/>
              </a:xfrm>
              <a:prstGeom prst="rect">
                <a:avLst/>
              </a:prstGeom>
              <a:gradFill rotWithShape="1">
                <a:gsLst>
                  <a:gs pos="0">
                    <a:srgbClr val="FF6600"/>
                  </a:gs>
                  <a:gs pos="50000">
                    <a:srgbClr val="762F00"/>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49174" name="Group 105"/>
            <p:cNvGrpSpPr>
              <a:grpSpLocks/>
            </p:cNvGrpSpPr>
            <p:nvPr/>
          </p:nvGrpSpPr>
          <p:grpSpPr bwMode="auto">
            <a:xfrm>
              <a:off x="944" y="2686"/>
              <a:ext cx="189" cy="1134"/>
              <a:chOff x="949" y="1323"/>
              <a:chExt cx="189" cy="1134"/>
            </a:xfrm>
          </p:grpSpPr>
          <p:grpSp>
            <p:nvGrpSpPr>
              <p:cNvPr id="49175" name="Group 106"/>
              <p:cNvGrpSpPr>
                <a:grpSpLocks/>
              </p:cNvGrpSpPr>
              <p:nvPr/>
            </p:nvGrpSpPr>
            <p:grpSpPr bwMode="auto">
              <a:xfrm rot="-3320640">
                <a:off x="477" y="1795"/>
                <a:ext cx="1134" cy="189"/>
                <a:chOff x="872" y="2156"/>
                <a:chExt cx="1134" cy="189"/>
              </a:xfrm>
            </p:grpSpPr>
            <p:sp>
              <p:nvSpPr>
                <p:cNvPr id="49177" name="Rectangle 107"/>
                <p:cNvSpPr>
                  <a:spLocks noChangeArrowheads="1"/>
                </p:cNvSpPr>
                <p:nvPr/>
              </p:nvSpPr>
              <p:spPr bwMode="auto">
                <a:xfrm rot="10759168">
                  <a:off x="1150" y="2200"/>
                  <a:ext cx="613" cy="96"/>
                </a:xfrm>
                <a:prstGeom prst="rect">
                  <a:avLst/>
                </a:prstGeom>
                <a:solidFill>
                  <a:srgbClr val="777777"/>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49178" name="Group 108"/>
                <p:cNvGrpSpPr>
                  <a:grpSpLocks/>
                </p:cNvGrpSpPr>
                <p:nvPr/>
              </p:nvGrpSpPr>
              <p:grpSpPr bwMode="auto">
                <a:xfrm>
                  <a:off x="1720" y="2156"/>
                  <a:ext cx="286" cy="184"/>
                  <a:chOff x="1733" y="386"/>
                  <a:chExt cx="286" cy="184"/>
                </a:xfrm>
              </p:grpSpPr>
              <p:sp>
                <p:nvSpPr>
                  <p:cNvPr id="49189" name="AutoShape 109"/>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190" name="Rectangle 110"/>
                  <p:cNvSpPr>
                    <a:spLocks noChangeArrowheads="1"/>
                  </p:cNvSpPr>
                  <p:nvPr/>
                </p:nvSpPr>
                <p:spPr bwMode="auto">
                  <a:xfrm rot="10759168">
                    <a:off x="1788" y="386"/>
                    <a:ext cx="231" cy="182"/>
                  </a:xfrm>
                  <a:prstGeom prst="rect">
                    <a:avLst/>
                  </a:prstGeom>
                  <a:solidFill>
                    <a:srgbClr val="777777"/>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191" name="Rectangle 111"/>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192" name="Oval 112"/>
                  <p:cNvSpPr>
                    <a:spLocks noChangeAspect="1" noChangeArrowheads="1"/>
                  </p:cNvSpPr>
                  <p:nvPr/>
                </p:nvSpPr>
                <p:spPr bwMode="auto">
                  <a:xfrm rot="10759168">
                    <a:off x="1972" y="404"/>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193" name="Oval 113"/>
                  <p:cNvSpPr>
                    <a:spLocks noChangeAspect="1" noChangeArrowheads="1"/>
                  </p:cNvSpPr>
                  <p:nvPr/>
                </p:nvSpPr>
                <p:spPr bwMode="auto">
                  <a:xfrm rot="10759168">
                    <a:off x="1916" y="406"/>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194" name="Oval 114"/>
                  <p:cNvSpPr>
                    <a:spLocks noChangeAspect="1" noChangeArrowheads="1"/>
                  </p:cNvSpPr>
                  <p:nvPr/>
                </p:nvSpPr>
                <p:spPr bwMode="auto">
                  <a:xfrm rot="10759168">
                    <a:off x="1860" y="407"/>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195" name="Oval 115"/>
                  <p:cNvSpPr>
                    <a:spLocks noChangeAspect="1" noChangeArrowheads="1"/>
                  </p:cNvSpPr>
                  <p:nvPr/>
                </p:nvSpPr>
                <p:spPr bwMode="auto">
                  <a:xfrm rot="10759168">
                    <a:off x="1976" y="500"/>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196" name="Oval 116"/>
                  <p:cNvSpPr>
                    <a:spLocks noChangeAspect="1" noChangeArrowheads="1"/>
                  </p:cNvSpPr>
                  <p:nvPr/>
                </p:nvSpPr>
                <p:spPr bwMode="auto">
                  <a:xfrm rot="10759168">
                    <a:off x="1920" y="502"/>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197" name="Oval 117"/>
                  <p:cNvSpPr>
                    <a:spLocks noChangeAspect="1" noChangeArrowheads="1"/>
                  </p:cNvSpPr>
                  <p:nvPr/>
                </p:nvSpPr>
                <p:spPr bwMode="auto">
                  <a:xfrm rot="10759168">
                    <a:off x="1864" y="503"/>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49179" name="Group 118"/>
                <p:cNvGrpSpPr>
                  <a:grpSpLocks/>
                </p:cNvGrpSpPr>
                <p:nvPr/>
              </p:nvGrpSpPr>
              <p:grpSpPr bwMode="auto">
                <a:xfrm flipH="1">
                  <a:off x="872" y="2161"/>
                  <a:ext cx="286" cy="184"/>
                  <a:chOff x="1733" y="386"/>
                  <a:chExt cx="286" cy="184"/>
                </a:xfrm>
              </p:grpSpPr>
              <p:sp>
                <p:nvSpPr>
                  <p:cNvPr id="49180" name="AutoShape 119"/>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181" name="Rectangle 120"/>
                  <p:cNvSpPr>
                    <a:spLocks noChangeArrowheads="1"/>
                  </p:cNvSpPr>
                  <p:nvPr/>
                </p:nvSpPr>
                <p:spPr bwMode="auto">
                  <a:xfrm rot="10759168">
                    <a:off x="1788" y="386"/>
                    <a:ext cx="231" cy="182"/>
                  </a:xfrm>
                  <a:prstGeom prst="rect">
                    <a:avLst/>
                  </a:prstGeom>
                  <a:solidFill>
                    <a:srgbClr val="777777"/>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182" name="Rectangle 121"/>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183" name="Oval 122"/>
                  <p:cNvSpPr>
                    <a:spLocks noChangeAspect="1" noChangeArrowheads="1"/>
                  </p:cNvSpPr>
                  <p:nvPr/>
                </p:nvSpPr>
                <p:spPr bwMode="auto">
                  <a:xfrm rot="10759168">
                    <a:off x="1972" y="404"/>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184" name="Oval 123"/>
                  <p:cNvSpPr>
                    <a:spLocks noChangeAspect="1" noChangeArrowheads="1"/>
                  </p:cNvSpPr>
                  <p:nvPr/>
                </p:nvSpPr>
                <p:spPr bwMode="auto">
                  <a:xfrm rot="10759168">
                    <a:off x="1916" y="406"/>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185" name="Oval 124"/>
                  <p:cNvSpPr>
                    <a:spLocks noChangeAspect="1" noChangeArrowheads="1"/>
                  </p:cNvSpPr>
                  <p:nvPr/>
                </p:nvSpPr>
                <p:spPr bwMode="auto">
                  <a:xfrm rot="10759168">
                    <a:off x="1860" y="407"/>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186" name="Oval 125"/>
                  <p:cNvSpPr>
                    <a:spLocks noChangeAspect="1" noChangeArrowheads="1"/>
                  </p:cNvSpPr>
                  <p:nvPr/>
                </p:nvSpPr>
                <p:spPr bwMode="auto">
                  <a:xfrm rot="10759168">
                    <a:off x="1976" y="500"/>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187" name="Oval 126"/>
                  <p:cNvSpPr>
                    <a:spLocks noChangeAspect="1" noChangeArrowheads="1"/>
                  </p:cNvSpPr>
                  <p:nvPr/>
                </p:nvSpPr>
                <p:spPr bwMode="auto">
                  <a:xfrm rot="10759168">
                    <a:off x="1920" y="502"/>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49188" name="Oval 127"/>
                  <p:cNvSpPr>
                    <a:spLocks noChangeAspect="1" noChangeArrowheads="1"/>
                  </p:cNvSpPr>
                  <p:nvPr/>
                </p:nvSpPr>
                <p:spPr bwMode="auto">
                  <a:xfrm rot="10759168">
                    <a:off x="1864" y="503"/>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sp>
            <p:nvSpPr>
              <p:cNvPr id="49176" name="Rectangle 128"/>
              <p:cNvSpPr>
                <a:spLocks noChangeArrowheads="1"/>
              </p:cNvSpPr>
              <p:nvPr/>
            </p:nvSpPr>
            <p:spPr bwMode="auto">
              <a:xfrm rot="7427498">
                <a:off x="695" y="1807"/>
                <a:ext cx="694" cy="144"/>
              </a:xfrm>
              <a:prstGeom prst="rect">
                <a:avLst/>
              </a:prstGeom>
              <a:gradFill rotWithShape="1">
                <a:gsLst>
                  <a:gs pos="0">
                    <a:srgbClr val="FF6600"/>
                  </a:gs>
                  <a:gs pos="50000">
                    <a:srgbClr val="762F00"/>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sp>
        <p:nvSpPr>
          <p:cNvPr id="49172" name="Text Box 130"/>
          <p:cNvSpPr txBox="1">
            <a:spLocks noChangeArrowheads="1"/>
          </p:cNvSpPr>
          <p:nvPr/>
        </p:nvSpPr>
        <p:spPr bwMode="auto">
          <a:xfrm>
            <a:off x="4234235" y="1582101"/>
            <a:ext cx="4606925"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pPr>
            <a:r>
              <a:rPr lang="en-US" altLang="en-US" sz="2000" b="0" dirty="0">
                <a:latin typeface="+mn-lt"/>
              </a:rPr>
              <a:t>Size BRB core for code specified forces (strength and stiffness)</a:t>
            </a:r>
          </a:p>
          <a:p>
            <a:pPr>
              <a:spcBef>
                <a:spcPct val="50000"/>
              </a:spcBef>
              <a:buClrTx/>
              <a:buSzTx/>
            </a:pPr>
            <a:r>
              <a:rPr lang="en-US" altLang="en-US" sz="2000" b="0" dirty="0">
                <a:latin typeface="+mn-lt"/>
              </a:rPr>
              <a:t>Choose BRB design with performance verified by testing </a:t>
            </a:r>
            <a:r>
              <a:rPr lang="en-US" altLang="en-US" sz="2000" b="0" dirty="0" smtClean="0">
                <a:latin typeface="+mn-lt"/>
              </a:rPr>
              <a:t/>
            </a:r>
            <a:br>
              <a:rPr lang="en-US" altLang="en-US" sz="2000" b="0" dirty="0" smtClean="0">
                <a:latin typeface="+mn-lt"/>
              </a:rPr>
            </a:br>
            <a:r>
              <a:rPr lang="en-US" altLang="en-US" sz="2000" b="0" dirty="0" smtClean="0">
                <a:latin typeface="+mn-lt"/>
              </a:rPr>
              <a:t>(</a:t>
            </a:r>
            <a:r>
              <a:rPr lang="en-US" altLang="en-US" sz="2000" b="0" dirty="0">
                <a:latin typeface="+mn-lt"/>
              </a:rPr>
              <a:t>Per Chapter K)</a:t>
            </a:r>
          </a:p>
          <a:p>
            <a:pPr>
              <a:spcBef>
                <a:spcPct val="50000"/>
              </a:spcBef>
              <a:buClrTx/>
              <a:buSzTx/>
            </a:pPr>
            <a:r>
              <a:rPr lang="en-US" altLang="en-US" sz="2000" b="0" dirty="0">
                <a:latin typeface="+mn-lt"/>
              </a:rPr>
              <a:t>Design all other frame elements (beams, columns, brace connections, column bases) for maximum forces that can be generated by fully yielded and strain hardened BRBs</a:t>
            </a:r>
          </a:p>
        </p:txBody>
      </p:sp>
      <p:sp>
        <p:nvSpPr>
          <p:cNvPr id="3" name="Text Placeholder 2"/>
          <p:cNvSpPr>
            <a:spLocks noGrp="1"/>
          </p:cNvSpPr>
          <p:nvPr>
            <p:ph type="body" sz="quarter" idx="38"/>
          </p:nvPr>
        </p:nvSpPr>
        <p:spPr/>
        <p:txBody>
          <a:bodyPr/>
          <a:lstStyle/>
          <a:p>
            <a:r>
              <a:rPr lang="en-US" dirty="0"/>
              <a:t>Design of BRBFs - General </a:t>
            </a:r>
            <a:r>
              <a:rPr lang="en-US" dirty="0" smtClean="0"/>
              <a:t>Approach</a:t>
            </a:r>
            <a:endParaRPr lang="en-US" dirty="0"/>
          </a:p>
        </p:txBody>
      </p:sp>
      <p:sp>
        <p:nvSpPr>
          <p:cNvPr id="129" name="Rectangle 4">
            <a:extLst>
              <a:ext uri="{FF2B5EF4-FFF2-40B4-BE49-F238E27FC236}"/>
            </a:extLst>
          </p:cNvPr>
          <p:cNvSpPr>
            <a:spLocks noGrp="1" noChangeArrowheads="1"/>
          </p:cNvSpPr>
          <p:nvPr>
            <p:ph type="sldNum" sz="quarter" idx="40"/>
          </p:nvPr>
        </p:nvSpPr>
        <p:spPr>
          <a:xfrm>
            <a:off x="6553200" y="6356350"/>
            <a:ext cx="2133600" cy="365125"/>
          </a:xfrm>
          <a:ln/>
        </p:spPr>
        <p:txBody>
          <a:bodyPr/>
          <a:lstStyle>
            <a:lvl1pPr>
              <a:defRPr/>
            </a:lvl1pPr>
          </a:lstStyle>
          <a:p>
            <a:pPr>
              <a:defRPr/>
            </a:pPr>
            <a:fld id="{46425072-6E52-45A8-8A7E-A5B11BCA4176}" type="slidenum">
              <a:rPr lang="en-US" altLang="en-US"/>
              <a:pPr>
                <a:defRPr/>
              </a:pPr>
              <a:t>23</a:t>
            </a:fld>
            <a:endParaRPr lang="en-US" altLang="en-US"/>
          </a:p>
        </p:txBody>
      </p:sp>
    </p:spTree>
    <p:extLst>
      <p:ext uri="{BB962C8B-B14F-4D97-AF65-F5344CB8AC3E}">
        <p14:creationId xmlns:p14="http://schemas.microsoft.com/office/powerpoint/2010/main" val="8341811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8"/>
          </p:nvPr>
        </p:nvSpPr>
        <p:spPr/>
        <p:txBody>
          <a:bodyPr/>
          <a:lstStyle/>
          <a:p>
            <a:r>
              <a:rPr lang="en-US" dirty="0"/>
              <a:t>5</a:t>
            </a:r>
            <a:r>
              <a:rPr lang="en-US" dirty="0" smtClean="0"/>
              <a:t>  </a:t>
            </a:r>
            <a:r>
              <a:rPr lang="en-US" dirty="0"/>
              <a:t>-  </a:t>
            </a:r>
            <a:r>
              <a:rPr lang="en-US" dirty="0" smtClean="0"/>
              <a:t>Buckling-Restrained </a:t>
            </a:r>
            <a:r>
              <a:rPr lang="en-US" dirty="0"/>
              <a:t>Braced Frames</a:t>
            </a:r>
          </a:p>
        </p:txBody>
      </p:sp>
      <p:sp>
        <p:nvSpPr>
          <p:cNvPr id="3" name="Text Placeholder 2"/>
          <p:cNvSpPr>
            <a:spLocks noGrp="1"/>
          </p:cNvSpPr>
          <p:nvPr>
            <p:ph type="body" sz="quarter" idx="39"/>
          </p:nvPr>
        </p:nvSpPr>
        <p:spPr/>
        <p:txBody>
          <a:bodyPr/>
          <a:lstStyle/>
          <a:p>
            <a:pPr marL="457200" indent="-457200">
              <a:buFont typeface="Arial" panose="020B0604020202020204" pitchFamily="34" charset="0"/>
              <a:buChar char="•"/>
            </a:pPr>
            <a:r>
              <a:rPr lang="en-US" dirty="0" smtClean="0">
                <a:latin typeface="Calibri Light" panose="020F0302020204030204" pitchFamily="34" charset="0"/>
                <a:cs typeface="Calibri Light" panose="020F0302020204030204" pitchFamily="34" charset="0"/>
              </a:rPr>
              <a:t>Description and Basic Behavior of Buckling-Restrained Braced Frames and Buckling-Restrained Braces</a:t>
            </a:r>
          </a:p>
          <a:p>
            <a:pPr marL="457200" indent="-457200">
              <a:buFont typeface="Arial" panose="020B0604020202020204" pitchFamily="34" charset="0"/>
              <a:buChar char="•"/>
            </a:pPr>
            <a:r>
              <a:rPr lang="en-US" dirty="0" smtClean="0">
                <a:latin typeface="Calibri Light" panose="020F0302020204030204" pitchFamily="34" charset="0"/>
                <a:cs typeface="Calibri Light" panose="020F0302020204030204" pitchFamily="34" charset="0"/>
              </a:rPr>
              <a:t>AISC Seismic Provisions for Buckling-Restrained Braced Frames</a:t>
            </a:r>
          </a:p>
          <a:p>
            <a:pPr marL="457200" indent="-457200">
              <a:buFont typeface="Arial" panose="020B0604020202020204" pitchFamily="34" charset="0"/>
              <a:buChar char="•"/>
            </a:pPr>
            <a:endParaRPr lang="en-US"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40"/>
          </p:nvPr>
        </p:nvSpPr>
        <p:spPr/>
        <p:txBody>
          <a:bodyPr/>
          <a:lstStyle/>
          <a:p>
            <a:pPr>
              <a:defRPr/>
            </a:pPr>
            <a:fld id="{46425072-6E52-45A8-8A7E-A5B11BCA4176}" type="slidenum">
              <a:rPr lang="en-US" altLang="en-US" smtClean="0"/>
              <a:pPr>
                <a:defRPr/>
              </a:pPr>
              <a:t>24</a:t>
            </a:fld>
            <a:endParaRPr lang="en-US" altLang="en-US"/>
          </a:p>
        </p:txBody>
      </p:sp>
      <p:sp>
        <p:nvSpPr>
          <p:cNvPr id="5" name="Rectangle 5"/>
          <p:cNvSpPr>
            <a:spLocks noChangeArrowheads="1"/>
          </p:cNvSpPr>
          <p:nvPr/>
        </p:nvSpPr>
        <p:spPr bwMode="auto">
          <a:xfrm>
            <a:off x="539552" y="3281536"/>
            <a:ext cx="8064896" cy="1005840"/>
          </a:xfrm>
          <a:prstGeom prst="rect">
            <a:avLst/>
          </a:prstGeom>
          <a:noFill/>
          <a:ln w="28575" algn="ctr">
            <a:solidFill>
              <a:schemeClr val="tx2"/>
            </a:solidFill>
            <a:miter lim="800000"/>
            <a:headEnd/>
            <a:tailEnd/>
          </a:ln>
          <a:effectLst/>
          <a:extLst>
            <a:ext uri="{909E8E84-426E-40DD-AFC4-6F175D3DCCD1}">
              <a14:hiddenFill xmlns:a14="http://schemas.microsoft.com/office/drawing/2010/main">
                <a:blipFill dpi="0" rotWithShape="0">
                  <a:blip r:embed="rId3"/>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Tree>
    <p:extLst>
      <p:ext uri="{BB962C8B-B14F-4D97-AF65-F5344CB8AC3E}">
        <p14:creationId xmlns:p14="http://schemas.microsoft.com/office/powerpoint/2010/main" val="18850681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8"/>
          </p:nvPr>
        </p:nvSpPr>
        <p:spPr/>
        <p:txBody>
          <a:bodyPr/>
          <a:lstStyle/>
          <a:p>
            <a:pPr algn="ctr"/>
            <a:r>
              <a:rPr lang="en-US" dirty="0"/>
              <a:t>2016 AISC Seismic </a:t>
            </a:r>
            <a:r>
              <a:rPr lang="en-US" dirty="0" smtClean="0"/>
              <a:t>Provisions</a:t>
            </a:r>
            <a:endParaRPr lang="en-US" dirty="0"/>
          </a:p>
        </p:txBody>
      </p:sp>
      <p:sp>
        <p:nvSpPr>
          <p:cNvPr id="5" name="Slide Number Placeholder 4"/>
          <p:cNvSpPr>
            <a:spLocks noGrp="1"/>
          </p:cNvSpPr>
          <p:nvPr>
            <p:ph type="sldNum" sz="quarter" idx="40"/>
          </p:nvPr>
        </p:nvSpPr>
        <p:spPr/>
        <p:txBody>
          <a:bodyPr/>
          <a:lstStyle/>
          <a:p>
            <a:pPr>
              <a:defRPr/>
            </a:pPr>
            <a:fld id="{46425072-6E52-45A8-8A7E-A5B11BCA4176}" type="slidenum">
              <a:rPr lang="en-US" altLang="en-US" smtClean="0"/>
              <a:pPr>
                <a:defRPr/>
              </a:pPr>
              <a:t>25</a:t>
            </a:fld>
            <a:endParaRPr lang="en-US" altLang="en-US"/>
          </a:p>
        </p:txBody>
      </p:sp>
      <p:sp>
        <p:nvSpPr>
          <p:cNvPr id="6" name="Text Placeholder 1"/>
          <p:cNvSpPr>
            <a:spLocks noGrp="1"/>
          </p:cNvSpPr>
          <p:nvPr>
            <p:ph type="body" sz="quarter" idx="12"/>
          </p:nvPr>
        </p:nvSpPr>
        <p:spPr>
          <a:xfrm>
            <a:off x="923116" y="1700808"/>
            <a:ext cx="6313180" cy="4680520"/>
          </a:xfrm>
        </p:spPr>
        <p:txBody>
          <a:bodyPr/>
          <a:lstStyle/>
          <a:p>
            <a:pPr>
              <a:spcBef>
                <a:spcPct val="50000"/>
              </a:spcBef>
            </a:pPr>
            <a:r>
              <a:rPr lang="en-US" altLang="en-US" dirty="0">
                <a:latin typeface="+mn-lt"/>
              </a:rPr>
              <a:t>F4.1	Scope</a:t>
            </a:r>
          </a:p>
          <a:p>
            <a:pPr>
              <a:spcBef>
                <a:spcPct val="50000"/>
              </a:spcBef>
            </a:pPr>
            <a:r>
              <a:rPr lang="en-US" altLang="en-US" dirty="0">
                <a:latin typeface="+mn-lt"/>
              </a:rPr>
              <a:t>F4.2	Basis of Design</a:t>
            </a:r>
          </a:p>
          <a:p>
            <a:pPr>
              <a:spcBef>
                <a:spcPct val="50000"/>
              </a:spcBef>
            </a:pPr>
            <a:r>
              <a:rPr lang="en-US" altLang="en-US" dirty="0">
                <a:latin typeface="+mn-lt"/>
              </a:rPr>
              <a:t>F4.3	Analysis</a:t>
            </a:r>
          </a:p>
          <a:p>
            <a:pPr>
              <a:spcBef>
                <a:spcPct val="50000"/>
              </a:spcBef>
            </a:pPr>
            <a:r>
              <a:rPr lang="en-US" altLang="en-US" dirty="0">
                <a:latin typeface="+mn-lt"/>
              </a:rPr>
              <a:t>F4.4	System Requirements</a:t>
            </a:r>
          </a:p>
          <a:p>
            <a:pPr>
              <a:spcBef>
                <a:spcPct val="50000"/>
              </a:spcBef>
            </a:pPr>
            <a:r>
              <a:rPr lang="en-US" altLang="en-US" dirty="0">
                <a:latin typeface="+mn-lt"/>
              </a:rPr>
              <a:t>F4.5	Members</a:t>
            </a:r>
          </a:p>
          <a:p>
            <a:pPr>
              <a:spcBef>
                <a:spcPct val="50000"/>
              </a:spcBef>
            </a:pPr>
            <a:r>
              <a:rPr lang="en-US" altLang="en-US" dirty="0">
                <a:latin typeface="+mn-lt"/>
              </a:rPr>
              <a:t>F4.6	Connections</a:t>
            </a:r>
          </a:p>
          <a:p>
            <a:pPr>
              <a:spcBef>
                <a:spcPct val="50000"/>
              </a:spcBef>
            </a:pPr>
            <a:endParaRPr lang="en-US" altLang="en-US" sz="2400" dirty="0">
              <a:latin typeface="Arial Narrow" pitchFamily="34" charset="0"/>
            </a:endParaRPr>
          </a:p>
          <a:p>
            <a:endParaRPr lang="en-US" dirty="0"/>
          </a:p>
        </p:txBody>
      </p:sp>
      <p:sp>
        <p:nvSpPr>
          <p:cNvPr id="7" name="Text Placeholder 3"/>
          <p:cNvSpPr>
            <a:spLocks noGrp="1"/>
          </p:cNvSpPr>
          <p:nvPr>
            <p:ph type="body" sz="quarter" idx="39"/>
          </p:nvPr>
        </p:nvSpPr>
        <p:spPr>
          <a:xfrm>
            <a:off x="519829" y="1105942"/>
            <a:ext cx="8208912" cy="450850"/>
          </a:xfrm>
        </p:spPr>
        <p:txBody>
          <a:bodyPr>
            <a:normAutofit/>
          </a:bodyPr>
          <a:lstStyle/>
          <a:p>
            <a:r>
              <a:rPr lang="en-US" u="sng" dirty="0"/>
              <a:t>Section </a:t>
            </a:r>
            <a:r>
              <a:rPr lang="en-US" u="sng" dirty="0" smtClean="0"/>
              <a:t>F4. Buckling-Restrained Braced </a:t>
            </a:r>
            <a:r>
              <a:rPr lang="en-US" u="sng" dirty="0"/>
              <a:t>Frames </a:t>
            </a:r>
            <a:r>
              <a:rPr lang="en-US" u="sng" dirty="0" smtClean="0"/>
              <a:t>(BFBF</a:t>
            </a:r>
            <a:r>
              <a:rPr lang="en-US" u="sng" dirty="0"/>
              <a:t>)</a:t>
            </a:r>
          </a:p>
          <a:p>
            <a:endParaRPr lang="en-US" dirty="0"/>
          </a:p>
        </p:txBody>
      </p:sp>
    </p:spTree>
    <p:extLst>
      <p:ext uri="{BB962C8B-B14F-4D97-AF65-F5344CB8AC3E}">
        <p14:creationId xmlns:p14="http://schemas.microsoft.com/office/powerpoint/2010/main" val="16578603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5"/>
          <p:cNvSpPr txBox="1">
            <a:spLocks noChangeArrowheads="1"/>
          </p:cNvSpPr>
          <p:nvPr/>
        </p:nvSpPr>
        <p:spPr bwMode="auto">
          <a:xfrm>
            <a:off x="1066800" y="1940818"/>
            <a:ext cx="69056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400" i="1" dirty="0">
                <a:solidFill>
                  <a:schemeClr val="tx2"/>
                </a:solidFill>
                <a:latin typeface="+mn-lt"/>
              </a:rPr>
              <a:t>Buckling-restrained braced frames</a:t>
            </a:r>
            <a:r>
              <a:rPr lang="en-US" altLang="en-US" sz="2400" dirty="0">
                <a:solidFill>
                  <a:schemeClr val="tx2"/>
                </a:solidFill>
                <a:latin typeface="+mn-lt"/>
              </a:rPr>
              <a:t> </a:t>
            </a:r>
            <a:r>
              <a:rPr lang="en-US" altLang="en-US" sz="2400" b="0" dirty="0">
                <a:latin typeface="+mn-lt"/>
              </a:rPr>
              <a:t>(BRBF) of structural steel shall be designed in conformance with this section.</a:t>
            </a:r>
          </a:p>
        </p:txBody>
      </p:sp>
      <p:sp>
        <p:nvSpPr>
          <p:cNvPr id="2" name="Text Placeholder 1"/>
          <p:cNvSpPr>
            <a:spLocks noGrp="1"/>
          </p:cNvSpPr>
          <p:nvPr>
            <p:ph type="body" sz="quarter" idx="38"/>
          </p:nvPr>
        </p:nvSpPr>
        <p:spPr/>
        <p:txBody>
          <a:bodyPr/>
          <a:lstStyle/>
          <a:p>
            <a:r>
              <a:rPr lang="en-US" dirty="0" smtClean="0"/>
              <a:t>Scope</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6" name="Text Box 2"/>
          <p:cNvSpPr txBox="1">
            <a:spLocks noChangeArrowheads="1"/>
          </p:cNvSpPr>
          <p:nvPr/>
        </p:nvSpPr>
        <p:spPr bwMode="auto">
          <a:xfrm>
            <a:off x="539552" y="1268760"/>
            <a:ext cx="62769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spcBef>
                <a:spcPct val="20000"/>
              </a:spcBef>
              <a:buClr>
                <a:schemeClr val="tx2"/>
              </a:buClr>
              <a:buSzPct val="150000"/>
              <a:buChar char="•"/>
              <a:defRPr sz="2800" b="1">
                <a:solidFill>
                  <a:schemeClr val="tx1"/>
                </a:solidFill>
                <a:latin typeface="Arial" charset="0"/>
              </a:defRPr>
            </a:lvl1pPr>
            <a:lvl2pPr marL="458788"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0"/>
              </a:spcBef>
              <a:buClrTx/>
              <a:buSzTx/>
              <a:buNone/>
            </a:pPr>
            <a:r>
              <a:rPr lang="en-US" altLang="en-US" sz="2200" u="sng" dirty="0">
                <a:latin typeface="+mn-lt"/>
              </a:rPr>
              <a:t>F4.1 Scope</a:t>
            </a:r>
          </a:p>
        </p:txBody>
      </p:sp>
      <p:sp>
        <p:nvSpPr>
          <p:cNvPr id="7"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26</a:t>
            </a:fld>
            <a:endParaRPr lang="en-US" altLang="en-US"/>
          </a:p>
        </p:txBody>
      </p:sp>
    </p:spTree>
    <p:extLst>
      <p:ext uri="{BB962C8B-B14F-4D97-AF65-F5344CB8AC3E}">
        <p14:creationId xmlns:p14="http://schemas.microsoft.com/office/powerpoint/2010/main" val="6005062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8"/>
          </p:nvPr>
        </p:nvSpPr>
        <p:spPr/>
        <p:txBody>
          <a:bodyPr/>
          <a:lstStyle/>
          <a:p>
            <a:r>
              <a:rPr lang="en-US" dirty="0" smtClean="0"/>
              <a:t>Basis of Design</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7" name="Text Box 5"/>
          <p:cNvSpPr txBox="1">
            <a:spLocks noChangeArrowheads="1"/>
          </p:cNvSpPr>
          <p:nvPr/>
        </p:nvSpPr>
        <p:spPr bwMode="auto">
          <a:xfrm>
            <a:off x="1066800" y="1940818"/>
            <a:ext cx="69056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spcBef>
                <a:spcPct val="50000"/>
              </a:spcBef>
              <a:buClrTx/>
              <a:buSzTx/>
              <a:buFontTx/>
              <a:buNone/>
              <a:defRPr sz="2400" b="0"/>
            </a:lvl1pPr>
            <a:lvl2pPr marL="742950"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altLang="en-US" b="1" i="1" dirty="0">
                <a:solidFill>
                  <a:schemeClr val="tx2"/>
                </a:solidFill>
              </a:rPr>
              <a:t>BRBF </a:t>
            </a:r>
            <a:r>
              <a:rPr lang="en-US" altLang="en-US" dirty="0"/>
              <a:t>designed in accordance with these provisions are expected to provide significant inelastic deformation capacity primarily through yielding in tension and compression.</a:t>
            </a:r>
          </a:p>
        </p:txBody>
      </p:sp>
      <p:sp>
        <p:nvSpPr>
          <p:cNvPr id="8" name="Text Box 2"/>
          <p:cNvSpPr txBox="1">
            <a:spLocks noChangeArrowheads="1"/>
          </p:cNvSpPr>
          <p:nvPr/>
        </p:nvSpPr>
        <p:spPr bwMode="auto">
          <a:xfrm>
            <a:off x="539552" y="1268760"/>
            <a:ext cx="62769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spcBef>
                <a:spcPct val="20000"/>
              </a:spcBef>
              <a:buClr>
                <a:schemeClr val="tx2"/>
              </a:buClr>
              <a:buSzPct val="150000"/>
              <a:buChar char="•"/>
              <a:defRPr sz="2800" b="1">
                <a:solidFill>
                  <a:schemeClr val="tx1"/>
                </a:solidFill>
                <a:latin typeface="Arial" charset="0"/>
              </a:defRPr>
            </a:lvl1pPr>
            <a:lvl2pPr marL="458788"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0"/>
              </a:spcBef>
              <a:buClrTx/>
              <a:buSzTx/>
              <a:buNone/>
            </a:pPr>
            <a:r>
              <a:rPr lang="en-US" altLang="en-US" sz="2200" u="sng" dirty="0">
                <a:latin typeface="+mn-lt"/>
              </a:rPr>
              <a:t>F4.2 Basis of Design</a:t>
            </a:r>
          </a:p>
        </p:txBody>
      </p:sp>
      <p:sp>
        <p:nvSpPr>
          <p:cNvPr id="6"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27</a:t>
            </a:fld>
            <a:endParaRPr lang="en-US" altLang="en-US"/>
          </a:p>
        </p:txBody>
      </p:sp>
    </p:spTree>
    <p:extLst>
      <p:ext uri="{BB962C8B-B14F-4D97-AF65-F5344CB8AC3E}">
        <p14:creationId xmlns:p14="http://schemas.microsoft.com/office/powerpoint/2010/main" val="22749865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8"/>
          </p:nvPr>
        </p:nvSpPr>
        <p:spPr/>
        <p:txBody>
          <a:bodyPr/>
          <a:lstStyle/>
          <a:p>
            <a:r>
              <a:rPr lang="en-US" dirty="0" smtClean="0"/>
              <a:t>Members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6" name="Text Box 5"/>
          <p:cNvSpPr txBox="1">
            <a:spLocks noChangeArrowheads="1"/>
          </p:cNvSpPr>
          <p:nvPr/>
        </p:nvSpPr>
        <p:spPr bwMode="auto">
          <a:xfrm>
            <a:off x="1066800" y="1940818"/>
            <a:ext cx="69056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400" b="0" dirty="0">
                <a:latin typeface="+mn-lt"/>
              </a:rPr>
              <a:t>Braces shall be composed of a structural steel core and a system that restrains the steel core from buckling.</a:t>
            </a:r>
          </a:p>
        </p:txBody>
      </p:sp>
      <p:sp>
        <p:nvSpPr>
          <p:cNvPr id="7" name="Text Box 2"/>
          <p:cNvSpPr txBox="1">
            <a:spLocks noChangeArrowheads="1"/>
          </p:cNvSpPr>
          <p:nvPr/>
        </p:nvSpPr>
        <p:spPr bwMode="auto">
          <a:xfrm>
            <a:off x="539552" y="1268760"/>
            <a:ext cx="62769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spcBef>
                <a:spcPct val="20000"/>
              </a:spcBef>
              <a:buClr>
                <a:schemeClr val="tx2"/>
              </a:buClr>
              <a:buSzPct val="150000"/>
              <a:buChar char="•"/>
              <a:defRPr sz="2800" b="1">
                <a:solidFill>
                  <a:schemeClr val="tx1"/>
                </a:solidFill>
                <a:latin typeface="Arial" charset="0"/>
              </a:defRPr>
            </a:lvl1pPr>
            <a:lvl2pPr marL="458788"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0"/>
              </a:spcBef>
              <a:buClrTx/>
              <a:buSzTx/>
              <a:buNone/>
            </a:pPr>
            <a:r>
              <a:rPr lang="en-US" altLang="en-US" sz="2200" u="sng" dirty="0" smtClean="0">
                <a:latin typeface="+mn-lt"/>
              </a:rPr>
              <a:t>F4.5b </a:t>
            </a:r>
            <a:r>
              <a:rPr lang="en-US" altLang="en-US" sz="2200" u="sng" dirty="0">
                <a:latin typeface="+mn-lt"/>
              </a:rPr>
              <a:t>Diagonal Braces</a:t>
            </a:r>
          </a:p>
        </p:txBody>
      </p:sp>
      <p:sp>
        <p:nvSpPr>
          <p:cNvPr id="8"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28</a:t>
            </a:fld>
            <a:endParaRPr lang="en-US" altLang="en-US"/>
          </a:p>
        </p:txBody>
      </p:sp>
    </p:spTree>
    <p:extLst>
      <p:ext uri="{BB962C8B-B14F-4D97-AF65-F5344CB8AC3E}">
        <p14:creationId xmlns:p14="http://schemas.microsoft.com/office/powerpoint/2010/main" val="41638589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4" name="Group 50"/>
          <p:cNvGrpSpPr>
            <a:grpSpLocks/>
          </p:cNvGrpSpPr>
          <p:nvPr/>
        </p:nvGrpSpPr>
        <p:grpSpPr bwMode="auto">
          <a:xfrm>
            <a:off x="1180305" y="3140869"/>
            <a:ext cx="6488113" cy="1214437"/>
            <a:chOff x="394" y="1825"/>
            <a:chExt cx="4087" cy="765"/>
          </a:xfrm>
        </p:grpSpPr>
        <p:grpSp>
          <p:nvGrpSpPr>
            <p:cNvPr id="61445" name="Group 49"/>
            <p:cNvGrpSpPr>
              <a:grpSpLocks/>
            </p:cNvGrpSpPr>
            <p:nvPr/>
          </p:nvGrpSpPr>
          <p:grpSpPr bwMode="auto">
            <a:xfrm>
              <a:off x="442" y="1825"/>
              <a:ext cx="4039" cy="680"/>
              <a:chOff x="394" y="1825"/>
              <a:chExt cx="4039" cy="680"/>
            </a:xfrm>
          </p:grpSpPr>
          <p:sp>
            <p:nvSpPr>
              <p:cNvPr id="61447" name="Text Box 45"/>
              <p:cNvSpPr txBox="1">
                <a:spLocks noChangeArrowheads="1"/>
              </p:cNvSpPr>
              <p:nvPr/>
            </p:nvSpPr>
            <p:spPr bwMode="auto">
              <a:xfrm>
                <a:off x="394" y="1825"/>
                <a:ext cx="40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400" b="0" dirty="0">
                    <a:latin typeface="+mn-lt"/>
                  </a:rPr>
                  <a:t>The brace </a:t>
                </a:r>
                <a:r>
                  <a:rPr lang="en-US" altLang="en-US" sz="2400" i="1" dirty="0">
                    <a:solidFill>
                      <a:schemeClr val="tx2"/>
                    </a:solidFill>
                    <a:latin typeface="+mn-lt"/>
                  </a:rPr>
                  <a:t>design axial strength</a:t>
                </a:r>
                <a:r>
                  <a:rPr lang="en-US" altLang="en-US" sz="2400" dirty="0">
                    <a:solidFill>
                      <a:schemeClr val="tx2"/>
                    </a:solidFill>
                    <a:latin typeface="+mn-lt"/>
                  </a:rPr>
                  <a:t> </a:t>
                </a:r>
                <a:r>
                  <a:rPr lang="en-US" altLang="en-US" sz="2400" dirty="0" smtClean="0">
                    <a:solidFill>
                      <a:schemeClr val="tx2"/>
                    </a:solidFill>
                    <a:latin typeface="+mn-lt"/>
                  </a:rPr>
                  <a:t> </a:t>
                </a:r>
                <a:r>
                  <a:rPr lang="en-US" altLang="en-US" sz="2400" b="0" dirty="0" smtClean="0">
                    <a:latin typeface="+mn-lt"/>
                  </a:rPr>
                  <a:t>=  </a:t>
                </a:r>
                <a:r>
                  <a:rPr lang="en-US" altLang="en-US" sz="2400" i="1" dirty="0" smtClean="0">
                    <a:latin typeface="+mn-lt"/>
                    <a:sym typeface="Symbol" pitchFamily="18" charset="2"/>
                  </a:rPr>
                  <a:t> </a:t>
                </a:r>
                <a:r>
                  <a:rPr lang="en-US" altLang="en-US" sz="2400" i="1" dirty="0" err="1" smtClean="0">
                    <a:latin typeface="+mn-lt"/>
                    <a:sym typeface="Symbol" pitchFamily="18" charset="2"/>
                  </a:rPr>
                  <a:t>P</a:t>
                </a:r>
                <a:r>
                  <a:rPr lang="en-US" altLang="en-US" sz="2400" i="1" baseline="-25000" dirty="0" err="1" smtClean="0">
                    <a:latin typeface="+mn-lt"/>
                    <a:sym typeface="Symbol" pitchFamily="18" charset="2"/>
                  </a:rPr>
                  <a:t>ysc</a:t>
                </a:r>
                <a:endParaRPr lang="en-US" altLang="en-US" sz="2400" i="1" dirty="0">
                  <a:latin typeface="+mn-lt"/>
                  <a:sym typeface="Symbol" pitchFamily="18" charset="2"/>
                </a:endParaRPr>
              </a:p>
            </p:txBody>
          </p:sp>
          <p:sp>
            <p:nvSpPr>
              <p:cNvPr id="61448" name="Text Box 47"/>
              <p:cNvSpPr txBox="1">
                <a:spLocks noChangeArrowheads="1"/>
              </p:cNvSpPr>
              <p:nvPr/>
            </p:nvSpPr>
            <p:spPr bwMode="auto">
              <a:xfrm>
                <a:off x="394" y="2217"/>
                <a:ext cx="39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400" i="1" dirty="0">
                    <a:latin typeface="+mn-lt"/>
                    <a:sym typeface="Symbol" pitchFamily="18" charset="2"/>
                  </a:rPr>
                  <a:t></a:t>
                </a:r>
                <a:r>
                  <a:rPr lang="en-US" altLang="en-US" sz="2400" dirty="0">
                    <a:latin typeface="+mn-lt"/>
                    <a:sym typeface="Symbol" pitchFamily="18" charset="2"/>
                  </a:rPr>
                  <a:t> = 0.9 </a:t>
                </a:r>
                <a:r>
                  <a:rPr lang="en-US" altLang="en-US" sz="2400" b="0" dirty="0">
                    <a:latin typeface="+mn-lt"/>
                    <a:sym typeface="Symbol" pitchFamily="18" charset="2"/>
                  </a:rPr>
                  <a:t>(LRFD)    </a:t>
                </a:r>
                <a:r>
                  <a:rPr lang="en-US" altLang="en-US" sz="2400" dirty="0">
                    <a:latin typeface="+mn-lt"/>
                    <a:sym typeface="Symbol" pitchFamily="18" charset="2"/>
                  </a:rPr>
                  <a:t>	</a:t>
                </a:r>
                <a:r>
                  <a:rPr lang="en-US" altLang="en-US" sz="2400" i="1" dirty="0" err="1">
                    <a:latin typeface="+mn-lt"/>
                    <a:sym typeface="Symbol" pitchFamily="18" charset="2"/>
                  </a:rPr>
                  <a:t>P</a:t>
                </a:r>
                <a:r>
                  <a:rPr lang="en-US" altLang="en-US" sz="2400" i="1" baseline="-25000" dirty="0" err="1">
                    <a:latin typeface="+mn-lt"/>
                    <a:sym typeface="Symbol" pitchFamily="18" charset="2"/>
                  </a:rPr>
                  <a:t>ysc</a:t>
                </a:r>
                <a:r>
                  <a:rPr lang="en-US" altLang="en-US" sz="2400" dirty="0">
                    <a:latin typeface="+mn-lt"/>
                    <a:sym typeface="Symbol" pitchFamily="18" charset="2"/>
                  </a:rPr>
                  <a:t> = </a:t>
                </a:r>
                <a:r>
                  <a:rPr lang="en-US" altLang="en-US" sz="2400" i="1" dirty="0" err="1">
                    <a:latin typeface="+mn-lt"/>
                    <a:sym typeface="Symbol" pitchFamily="18" charset="2"/>
                  </a:rPr>
                  <a:t>F</a:t>
                </a:r>
                <a:r>
                  <a:rPr lang="en-US" altLang="en-US" sz="2400" i="1" baseline="-25000" dirty="0" err="1">
                    <a:latin typeface="+mn-lt"/>
                    <a:sym typeface="Symbol" pitchFamily="18" charset="2"/>
                  </a:rPr>
                  <a:t>ysc</a:t>
                </a:r>
                <a:r>
                  <a:rPr lang="en-US" altLang="en-US" sz="2400" dirty="0">
                    <a:latin typeface="+mn-lt"/>
                    <a:sym typeface="Symbol" pitchFamily="18" charset="2"/>
                  </a:rPr>
                  <a:t> </a:t>
                </a:r>
                <a:r>
                  <a:rPr lang="en-US" altLang="en-US" sz="2400" i="1" dirty="0" err="1">
                    <a:latin typeface="+mn-lt"/>
                    <a:sym typeface="Symbol" pitchFamily="18" charset="2"/>
                  </a:rPr>
                  <a:t>A</a:t>
                </a:r>
                <a:r>
                  <a:rPr lang="en-US" altLang="en-US" sz="2400" i="1" baseline="-25000" dirty="0" err="1">
                    <a:latin typeface="+mn-lt"/>
                    <a:sym typeface="Symbol" pitchFamily="18" charset="2"/>
                  </a:rPr>
                  <a:t>sc</a:t>
                </a:r>
                <a:endParaRPr lang="en-US" altLang="en-US" sz="2400" i="1" dirty="0">
                  <a:latin typeface="+mn-lt"/>
                  <a:sym typeface="Symbol" pitchFamily="18" charset="2"/>
                </a:endParaRPr>
              </a:p>
            </p:txBody>
          </p:sp>
        </p:grpSp>
        <p:sp>
          <p:nvSpPr>
            <p:cNvPr id="61446" name="Rectangle 48"/>
            <p:cNvSpPr>
              <a:spLocks noChangeArrowheads="1"/>
            </p:cNvSpPr>
            <p:nvPr/>
          </p:nvSpPr>
          <p:spPr bwMode="auto">
            <a:xfrm>
              <a:off x="394" y="1825"/>
              <a:ext cx="4087" cy="765"/>
            </a:xfrm>
            <a:prstGeom prst="rect">
              <a:avLst/>
            </a:prstGeom>
            <a:noFill/>
            <a:ln w="2857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sp>
        <p:nvSpPr>
          <p:cNvPr id="9" name="Text Box 2"/>
          <p:cNvSpPr txBox="1">
            <a:spLocks noChangeArrowheads="1"/>
          </p:cNvSpPr>
          <p:nvPr/>
        </p:nvSpPr>
        <p:spPr bwMode="auto">
          <a:xfrm>
            <a:off x="539552" y="1268760"/>
            <a:ext cx="62769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spcBef>
                <a:spcPct val="20000"/>
              </a:spcBef>
              <a:buClr>
                <a:schemeClr val="tx2"/>
              </a:buClr>
              <a:buSzPct val="150000"/>
              <a:buChar char="•"/>
              <a:defRPr sz="2800" b="1">
                <a:solidFill>
                  <a:schemeClr val="tx1"/>
                </a:solidFill>
                <a:latin typeface="Arial" charset="0"/>
              </a:defRPr>
            </a:lvl1pPr>
            <a:lvl2pPr marL="458788"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0"/>
              </a:spcBef>
              <a:buClrTx/>
              <a:buSzTx/>
              <a:buNone/>
            </a:pPr>
            <a:r>
              <a:rPr lang="en-US" altLang="en-US" sz="2200" u="sng" dirty="0" smtClean="0">
                <a:latin typeface="+mn-lt"/>
              </a:rPr>
              <a:t>F4.5b.2 </a:t>
            </a:r>
            <a:r>
              <a:rPr lang="en-US" altLang="en-US" sz="2200" u="sng" dirty="0">
                <a:latin typeface="+mn-lt"/>
              </a:rPr>
              <a:t>Diagonal </a:t>
            </a:r>
            <a:r>
              <a:rPr lang="en-US" altLang="en-US" sz="2200" u="sng" dirty="0" smtClean="0">
                <a:latin typeface="+mn-lt"/>
              </a:rPr>
              <a:t>Braces</a:t>
            </a:r>
            <a:r>
              <a:rPr lang="en-US" altLang="en-US" sz="2200" i="1" dirty="0" smtClean="0">
                <a:latin typeface="+mn-lt"/>
              </a:rPr>
              <a:t> – Available Strength</a:t>
            </a:r>
            <a:endParaRPr lang="en-US" altLang="en-US" sz="2200" i="1" dirty="0">
              <a:latin typeface="+mn-lt"/>
            </a:endParaRPr>
          </a:p>
        </p:txBody>
      </p:sp>
      <p:sp>
        <p:nvSpPr>
          <p:cNvPr id="2" name="Text Placeholder 1"/>
          <p:cNvSpPr>
            <a:spLocks noGrp="1"/>
          </p:cNvSpPr>
          <p:nvPr>
            <p:ph type="body" sz="quarter" idx="38"/>
          </p:nvPr>
        </p:nvSpPr>
        <p:spPr/>
        <p:txBody>
          <a:bodyPr/>
          <a:lstStyle/>
          <a:p>
            <a:r>
              <a:rPr lang="en-US" dirty="0" smtClean="0"/>
              <a:t>Members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12" name="Text Box 5"/>
          <p:cNvSpPr txBox="1">
            <a:spLocks noChangeArrowheads="1"/>
          </p:cNvSpPr>
          <p:nvPr/>
        </p:nvSpPr>
        <p:spPr bwMode="auto">
          <a:xfrm>
            <a:off x="1066800" y="1940818"/>
            <a:ext cx="69056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400" b="0" dirty="0">
                <a:latin typeface="+mn-lt"/>
              </a:rPr>
              <a:t>The </a:t>
            </a:r>
            <a:r>
              <a:rPr lang="en-US" altLang="en-US" sz="2400" i="1" dirty="0">
                <a:solidFill>
                  <a:schemeClr val="tx2"/>
                </a:solidFill>
                <a:latin typeface="+mn-lt"/>
              </a:rPr>
              <a:t>steel core </a:t>
            </a:r>
            <a:r>
              <a:rPr lang="en-US" altLang="en-US" sz="2400" b="0" dirty="0">
                <a:latin typeface="+mn-lt"/>
              </a:rPr>
              <a:t>shall be designed to resist the entire axial force in the brace.</a:t>
            </a:r>
          </a:p>
        </p:txBody>
      </p:sp>
      <p:sp>
        <p:nvSpPr>
          <p:cNvPr id="11"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29</a:t>
            </a:fld>
            <a:endParaRPr lang="en-US" altLang="en-US"/>
          </a:p>
        </p:txBody>
      </p:sp>
    </p:spTree>
    <p:extLst>
      <p:ext uri="{BB962C8B-B14F-4D97-AF65-F5344CB8AC3E}">
        <p14:creationId xmlns:p14="http://schemas.microsoft.com/office/powerpoint/2010/main" val="18932550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8"/>
          </p:nvPr>
        </p:nvSpPr>
        <p:spPr/>
        <p:txBody>
          <a:bodyPr/>
          <a:lstStyle/>
          <a:p>
            <a:r>
              <a:rPr lang="en-US" dirty="0"/>
              <a:t>5</a:t>
            </a:r>
            <a:r>
              <a:rPr lang="en-US" dirty="0" smtClean="0"/>
              <a:t>  </a:t>
            </a:r>
            <a:r>
              <a:rPr lang="en-US" dirty="0"/>
              <a:t>-  </a:t>
            </a:r>
            <a:r>
              <a:rPr lang="en-US" dirty="0" smtClean="0"/>
              <a:t>Buckling-Restrained </a:t>
            </a:r>
            <a:r>
              <a:rPr lang="en-US" dirty="0"/>
              <a:t>Braced Frames</a:t>
            </a:r>
          </a:p>
        </p:txBody>
      </p:sp>
      <p:sp>
        <p:nvSpPr>
          <p:cNvPr id="3" name="Text Placeholder 2"/>
          <p:cNvSpPr>
            <a:spLocks noGrp="1"/>
          </p:cNvSpPr>
          <p:nvPr>
            <p:ph type="body" sz="quarter" idx="39"/>
          </p:nvPr>
        </p:nvSpPr>
        <p:spPr/>
        <p:txBody>
          <a:bodyPr/>
          <a:lstStyle/>
          <a:p>
            <a:pPr marL="457200" indent="-457200">
              <a:buFont typeface="Arial" panose="020B0604020202020204" pitchFamily="34" charset="0"/>
              <a:buChar char="•"/>
            </a:pPr>
            <a:r>
              <a:rPr lang="en-US" dirty="0" smtClean="0">
                <a:latin typeface="Calibri Light" panose="020F0302020204030204" pitchFamily="34" charset="0"/>
                <a:cs typeface="Calibri Light" panose="020F0302020204030204" pitchFamily="34" charset="0"/>
              </a:rPr>
              <a:t>Description and Basic Behavior of Buckling-Restrained Braced Frames and Buckling-Restrained Braces</a:t>
            </a:r>
          </a:p>
          <a:p>
            <a:pPr marL="457200" indent="-457200">
              <a:buFont typeface="Arial" panose="020B0604020202020204" pitchFamily="34" charset="0"/>
              <a:buChar char="•"/>
            </a:pPr>
            <a:r>
              <a:rPr lang="en-US" dirty="0" smtClean="0">
                <a:latin typeface="Calibri Light" panose="020F0302020204030204" pitchFamily="34" charset="0"/>
                <a:cs typeface="Calibri Light" panose="020F0302020204030204" pitchFamily="34" charset="0"/>
              </a:rPr>
              <a:t>AISC Seismic Provisions for Buckling-Restrained Braced Frames</a:t>
            </a:r>
          </a:p>
          <a:p>
            <a:pPr marL="457200" indent="-457200">
              <a:buFont typeface="Arial" panose="020B0604020202020204" pitchFamily="34" charset="0"/>
              <a:buChar char="•"/>
            </a:pPr>
            <a:endParaRPr lang="en-US"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40"/>
          </p:nvPr>
        </p:nvSpPr>
        <p:spPr/>
        <p:txBody>
          <a:bodyPr/>
          <a:lstStyle/>
          <a:p>
            <a:pPr>
              <a:defRPr/>
            </a:pPr>
            <a:fld id="{46425072-6E52-45A8-8A7E-A5B11BCA4176}" type="slidenum">
              <a:rPr lang="en-US" altLang="en-US" smtClean="0"/>
              <a:pPr>
                <a:defRPr/>
              </a:pPr>
              <a:t>3</a:t>
            </a:fld>
            <a:endParaRPr lang="en-US" altLang="en-US"/>
          </a:p>
        </p:txBody>
      </p:sp>
    </p:spTree>
    <p:extLst>
      <p:ext uri="{BB962C8B-B14F-4D97-AF65-F5344CB8AC3E}">
        <p14:creationId xmlns:p14="http://schemas.microsoft.com/office/powerpoint/2010/main" val="101626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7"/>
          <p:cNvSpPr txBox="1">
            <a:spLocks noChangeArrowheads="1"/>
          </p:cNvSpPr>
          <p:nvPr/>
        </p:nvSpPr>
        <p:spPr bwMode="auto">
          <a:xfrm>
            <a:off x="2123727" y="2076450"/>
            <a:ext cx="3283297" cy="502920"/>
          </a:xfrm>
          <a:prstGeom prst="rect">
            <a:avLst/>
          </a:prstGeom>
          <a:noFill/>
          <a:ln w="1905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400" i="1" dirty="0">
                <a:latin typeface="+mn-lt"/>
                <a:sym typeface="Symbol" pitchFamily="18" charset="2"/>
              </a:rPr>
              <a:t> </a:t>
            </a:r>
            <a:r>
              <a:rPr lang="en-US" altLang="en-US" sz="2400" i="1" dirty="0" err="1">
                <a:latin typeface="+mn-lt"/>
                <a:sym typeface="Symbol" pitchFamily="18" charset="2"/>
              </a:rPr>
              <a:t>P</a:t>
            </a:r>
            <a:r>
              <a:rPr lang="en-US" altLang="en-US" sz="2400" i="1" baseline="-25000" dirty="0" err="1">
                <a:latin typeface="+mn-lt"/>
                <a:sym typeface="Symbol" pitchFamily="18" charset="2"/>
              </a:rPr>
              <a:t>ysc</a:t>
            </a:r>
            <a:r>
              <a:rPr lang="en-US" altLang="en-US" sz="2400" dirty="0">
                <a:latin typeface="+mn-lt"/>
                <a:sym typeface="Symbol" pitchFamily="18" charset="2"/>
              </a:rPr>
              <a:t> = (0.9) </a:t>
            </a:r>
            <a:r>
              <a:rPr lang="en-US" altLang="en-US" sz="2400" i="1" dirty="0" err="1">
                <a:latin typeface="+mn-lt"/>
                <a:sym typeface="Symbol" pitchFamily="18" charset="2"/>
              </a:rPr>
              <a:t>F</a:t>
            </a:r>
            <a:r>
              <a:rPr lang="en-US" altLang="en-US" sz="2400" i="1" baseline="-25000" dirty="0" err="1">
                <a:latin typeface="+mn-lt"/>
                <a:sym typeface="Symbol" pitchFamily="18" charset="2"/>
              </a:rPr>
              <a:t>ysc</a:t>
            </a:r>
            <a:r>
              <a:rPr lang="en-US" altLang="en-US" sz="2400" dirty="0">
                <a:latin typeface="+mn-lt"/>
                <a:sym typeface="Symbol" pitchFamily="18" charset="2"/>
              </a:rPr>
              <a:t> </a:t>
            </a:r>
            <a:r>
              <a:rPr lang="en-US" altLang="en-US" sz="2400" i="1" dirty="0" err="1">
                <a:latin typeface="+mn-lt"/>
                <a:sym typeface="Symbol" pitchFamily="18" charset="2"/>
              </a:rPr>
              <a:t>A</a:t>
            </a:r>
            <a:r>
              <a:rPr lang="en-US" altLang="en-US" sz="2400" i="1" baseline="-25000" dirty="0" err="1">
                <a:latin typeface="+mn-lt"/>
                <a:sym typeface="Symbol" pitchFamily="18" charset="2"/>
              </a:rPr>
              <a:t>sc</a:t>
            </a:r>
            <a:endParaRPr lang="en-US" altLang="en-US" sz="2400" i="1" dirty="0">
              <a:latin typeface="+mn-lt"/>
              <a:sym typeface="Symbol" pitchFamily="18" charset="2"/>
            </a:endParaRPr>
          </a:p>
        </p:txBody>
      </p:sp>
      <p:grpSp>
        <p:nvGrpSpPr>
          <p:cNvPr id="63491" name="Group 9"/>
          <p:cNvGrpSpPr>
            <a:grpSpLocks/>
          </p:cNvGrpSpPr>
          <p:nvPr/>
        </p:nvGrpSpPr>
        <p:grpSpPr bwMode="auto">
          <a:xfrm>
            <a:off x="854075" y="3595688"/>
            <a:ext cx="6070600" cy="288925"/>
            <a:chOff x="968" y="2067"/>
            <a:chExt cx="3824" cy="182"/>
          </a:xfrm>
        </p:grpSpPr>
        <p:grpSp>
          <p:nvGrpSpPr>
            <p:cNvPr id="63499" name="Group 10"/>
            <p:cNvGrpSpPr>
              <a:grpSpLocks/>
            </p:cNvGrpSpPr>
            <p:nvPr/>
          </p:nvGrpSpPr>
          <p:grpSpPr bwMode="auto">
            <a:xfrm>
              <a:off x="968" y="2067"/>
              <a:ext cx="1912" cy="182"/>
              <a:chOff x="968" y="2070"/>
              <a:chExt cx="1912" cy="182"/>
            </a:xfrm>
          </p:grpSpPr>
          <p:grpSp>
            <p:nvGrpSpPr>
              <p:cNvPr id="63519" name="Group 11"/>
              <p:cNvGrpSpPr>
                <a:grpSpLocks/>
              </p:cNvGrpSpPr>
              <p:nvPr/>
            </p:nvGrpSpPr>
            <p:grpSpPr bwMode="auto">
              <a:xfrm>
                <a:off x="968" y="2070"/>
                <a:ext cx="1912" cy="182"/>
                <a:chOff x="968" y="2070"/>
                <a:chExt cx="1912" cy="182"/>
              </a:xfrm>
            </p:grpSpPr>
            <p:sp>
              <p:nvSpPr>
                <p:cNvPr id="63533" name="Rectangle 12"/>
                <p:cNvSpPr>
                  <a:spLocks noChangeArrowheads="1"/>
                </p:cNvSpPr>
                <p:nvPr/>
              </p:nvSpPr>
              <p:spPr bwMode="auto">
                <a:xfrm>
                  <a:off x="1637" y="2113"/>
                  <a:ext cx="1243" cy="96"/>
                </a:xfrm>
                <a:prstGeom prst="rect">
                  <a:avLst/>
                </a:prstGeom>
                <a:solidFill>
                  <a:srgbClr val="B2B2B2"/>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3534" name="AutoShape 13"/>
                <p:cNvSpPr>
                  <a:spLocks noChangeArrowheads="1"/>
                </p:cNvSpPr>
                <p:nvPr/>
              </p:nvSpPr>
              <p:spPr bwMode="auto">
                <a:xfrm rot="-5400000">
                  <a:off x="1504" y="2113"/>
                  <a:ext cx="182"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00 h 21600"/>
                    <a:gd name="T14" fmla="*/ 1709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B2B2B2"/>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3535" name="Rectangle 14"/>
                <p:cNvSpPr>
                  <a:spLocks noChangeArrowheads="1"/>
                </p:cNvSpPr>
                <p:nvPr/>
              </p:nvSpPr>
              <p:spPr bwMode="auto">
                <a:xfrm>
                  <a:off x="968" y="2070"/>
                  <a:ext cx="579" cy="182"/>
                </a:xfrm>
                <a:prstGeom prst="rect">
                  <a:avLst/>
                </a:prstGeom>
                <a:solidFill>
                  <a:srgbClr val="B2B2B2"/>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3536" name="Rectangle 15"/>
                <p:cNvSpPr>
                  <a:spLocks noChangeArrowheads="1"/>
                </p:cNvSpPr>
                <p:nvPr/>
              </p:nvSpPr>
              <p:spPr bwMode="auto">
                <a:xfrm>
                  <a:off x="968" y="2149"/>
                  <a:ext cx="621"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63520" name="Group 16"/>
              <p:cNvGrpSpPr>
                <a:grpSpLocks/>
              </p:cNvGrpSpPr>
              <p:nvPr/>
            </p:nvGrpSpPr>
            <p:grpSpPr bwMode="auto">
              <a:xfrm>
                <a:off x="1016" y="2088"/>
                <a:ext cx="320" cy="144"/>
                <a:chOff x="1016" y="2088"/>
                <a:chExt cx="320" cy="144"/>
              </a:xfrm>
            </p:grpSpPr>
            <p:grpSp>
              <p:nvGrpSpPr>
                <p:cNvPr id="63521" name="Group 17"/>
                <p:cNvGrpSpPr>
                  <a:grpSpLocks/>
                </p:cNvGrpSpPr>
                <p:nvPr/>
              </p:nvGrpSpPr>
              <p:grpSpPr bwMode="auto">
                <a:xfrm>
                  <a:off x="1016" y="2088"/>
                  <a:ext cx="320" cy="36"/>
                  <a:chOff x="1016" y="2088"/>
                  <a:chExt cx="320" cy="36"/>
                </a:xfrm>
              </p:grpSpPr>
              <p:sp>
                <p:nvSpPr>
                  <p:cNvPr id="63528" name="Oval 18"/>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3529" name="Oval 19"/>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3530" name="Oval 20"/>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3531" name="Oval 21"/>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3532" name="Oval 22"/>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63522" name="Group 23"/>
                <p:cNvGrpSpPr>
                  <a:grpSpLocks/>
                </p:cNvGrpSpPr>
                <p:nvPr/>
              </p:nvGrpSpPr>
              <p:grpSpPr bwMode="auto">
                <a:xfrm>
                  <a:off x="1016" y="2196"/>
                  <a:ext cx="320" cy="36"/>
                  <a:chOff x="1016" y="2088"/>
                  <a:chExt cx="320" cy="36"/>
                </a:xfrm>
              </p:grpSpPr>
              <p:sp>
                <p:nvSpPr>
                  <p:cNvPr id="63523" name="Oval 24"/>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3524" name="Oval 25"/>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3525" name="Oval 26"/>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3526" name="Oval 27"/>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3527" name="Oval 28"/>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grpSp>
        <p:grpSp>
          <p:nvGrpSpPr>
            <p:cNvPr id="63500" name="Group 29"/>
            <p:cNvGrpSpPr>
              <a:grpSpLocks/>
            </p:cNvGrpSpPr>
            <p:nvPr/>
          </p:nvGrpSpPr>
          <p:grpSpPr bwMode="auto">
            <a:xfrm flipH="1">
              <a:off x="2880" y="2067"/>
              <a:ext cx="1912" cy="182"/>
              <a:chOff x="968" y="2070"/>
              <a:chExt cx="1912" cy="182"/>
            </a:xfrm>
          </p:grpSpPr>
          <p:grpSp>
            <p:nvGrpSpPr>
              <p:cNvPr id="63501" name="Group 30"/>
              <p:cNvGrpSpPr>
                <a:grpSpLocks/>
              </p:cNvGrpSpPr>
              <p:nvPr/>
            </p:nvGrpSpPr>
            <p:grpSpPr bwMode="auto">
              <a:xfrm>
                <a:off x="968" y="2070"/>
                <a:ext cx="1912" cy="182"/>
                <a:chOff x="968" y="2070"/>
                <a:chExt cx="1912" cy="182"/>
              </a:xfrm>
            </p:grpSpPr>
            <p:sp>
              <p:nvSpPr>
                <p:cNvPr id="63515" name="Rectangle 31"/>
                <p:cNvSpPr>
                  <a:spLocks noChangeArrowheads="1"/>
                </p:cNvSpPr>
                <p:nvPr/>
              </p:nvSpPr>
              <p:spPr bwMode="auto">
                <a:xfrm>
                  <a:off x="1637" y="2113"/>
                  <a:ext cx="1243" cy="96"/>
                </a:xfrm>
                <a:prstGeom prst="rect">
                  <a:avLst/>
                </a:prstGeom>
                <a:solidFill>
                  <a:srgbClr val="B2B2B2"/>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3516" name="AutoShape 32"/>
                <p:cNvSpPr>
                  <a:spLocks noChangeArrowheads="1"/>
                </p:cNvSpPr>
                <p:nvPr/>
              </p:nvSpPr>
              <p:spPr bwMode="auto">
                <a:xfrm rot="-5400000">
                  <a:off x="1504" y="2113"/>
                  <a:ext cx="182"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00 h 21600"/>
                    <a:gd name="T14" fmla="*/ 1709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B2B2B2"/>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3517" name="Rectangle 33"/>
                <p:cNvSpPr>
                  <a:spLocks noChangeArrowheads="1"/>
                </p:cNvSpPr>
                <p:nvPr/>
              </p:nvSpPr>
              <p:spPr bwMode="auto">
                <a:xfrm>
                  <a:off x="968" y="2070"/>
                  <a:ext cx="579" cy="182"/>
                </a:xfrm>
                <a:prstGeom prst="rect">
                  <a:avLst/>
                </a:prstGeom>
                <a:solidFill>
                  <a:srgbClr val="B2B2B2"/>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3518" name="Rectangle 34"/>
                <p:cNvSpPr>
                  <a:spLocks noChangeArrowheads="1"/>
                </p:cNvSpPr>
                <p:nvPr/>
              </p:nvSpPr>
              <p:spPr bwMode="auto">
                <a:xfrm>
                  <a:off x="968" y="2149"/>
                  <a:ext cx="621"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63502" name="Group 35"/>
              <p:cNvGrpSpPr>
                <a:grpSpLocks/>
              </p:cNvGrpSpPr>
              <p:nvPr/>
            </p:nvGrpSpPr>
            <p:grpSpPr bwMode="auto">
              <a:xfrm>
                <a:off x="1016" y="2088"/>
                <a:ext cx="320" cy="144"/>
                <a:chOff x="1016" y="2088"/>
                <a:chExt cx="320" cy="144"/>
              </a:xfrm>
            </p:grpSpPr>
            <p:grpSp>
              <p:nvGrpSpPr>
                <p:cNvPr id="63503" name="Group 36"/>
                <p:cNvGrpSpPr>
                  <a:grpSpLocks/>
                </p:cNvGrpSpPr>
                <p:nvPr/>
              </p:nvGrpSpPr>
              <p:grpSpPr bwMode="auto">
                <a:xfrm>
                  <a:off x="1016" y="2088"/>
                  <a:ext cx="320" cy="36"/>
                  <a:chOff x="1016" y="2088"/>
                  <a:chExt cx="320" cy="36"/>
                </a:xfrm>
              </p:grpSpPr>
              <p:sp>
                <p:nvSpPr>
                  <p:cNvPr id="63510" name="Oval 37"/>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3511" name="Oval 38"/>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3512" name="Oval 39"/>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3513" name="Oval 40"/>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3514" name="Oval 41"/>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63504" name="Group 42"/>
                <p:cNvGrpSpPr>
                  <a:grpSpLocks/>
                </p:cNvGrpSpPr>
                <p:nvPr/>
              </p:nvGrpSpPr>
              <p:grpSpPr bwMode="auto">
                <a:xfrm>
                  <a:off x="1016" y="2196"/>
                  <a:ext cx="320" cy="36"/>
                  <a:chOff x="1016" y="2088"/>
                  <a:chExt cx="320" cy="36"/>
                </a:xfrm>
              </p:grpSpPr>
              <p:sp>
                <p:nvSpPr>
                  <p:cNvPr id="63505" name="Oval 43"/>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3506" name="Oval 44"/>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3507" name="Oval 45"/>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3508" name="Oval 46"/>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3509" name="Oval 47"/>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grpSp>
      </p:grpSp>
      <p:sp>
        <p:nvSpPr>
          <p:cNvPr id="63492" name="Line 50"/>
          <p:cNvSpPr>
            <a:spLocks noChangeShapeType="1"/>
          </p:cNvSpPr>
          <p:nvPr/>
        </p:nvSpPr>
        <p:spPr bwMode="auto">
          <a:xfrm>
            <a:off x="5862638" y="3173413"/>
            <a:ext cx="0" cy="3794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3493" name="Line 51"/>
          <p:cNvSpPr>
            <a:spLocks noChangeShapeType="1"/>
          </p:cNvSpPr>
          <p:nvPr/>
        </p:nvSpPr>
        <p:spPr bwMode="auto">
          <a:xfrm>
            <a:off x="1925638" y="3343275"/>
            <a:ext cx="3927475" cy="0"/>
          </a:xfrm>
          <a:prstGeom prst="line">
            <a:avLst/>
          </a:prstGeom>
          <a:noFill/>
          <a:ln w="1905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3494" name="Text Box 52"/>
          <p:cNvSpPr txBox="1">
            <a:spLocks noChangeArrowheads="1"/>
          </p:cNvSpPr>
          <p:nvPr/>
        </p:nvSpPr>
        <p:spPr bwMode="auto">
          <a:xfrm>
            <a:off x="2295525" y="2946400"/>
            <a:ext cx="3111500" cy="3968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000">
                <a:latin typeface="Arial Narrow" pitchFamily="34" charset="0"/>
              </a:rPr>
              <a:t>Yielding Segment</a:t>
            </a:r>
          </a:p>
        </p:txBody>
      </p:sp>
      <p:sp>
        <p:nvSpPr>
          <p:cNvPr id="63495" name="Line 55"/>
          <p:cNvSpPr>
            <a:spLocks noChangeShapeType="1"/>
          </p:cNvSpPr>
          <p:nvPr/>
        </p:nvSpPr>
        <p:spPr bwMode="auto">
          <a:xfrm>
            <a:off x="1916113" y="3173413"/>
            <a:ext cx="0" cy="3794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3496" name="Text Box 56"/>
          <p:cNvSpPr txBox="1">
            <a:spLocks noChangeArrowheads="1"/>
          </p:cNvSpPr>
          <p:nvPr/>
        </p:nvSpPr>
        <p:spPr bwMode="auto">
          <a:xfrm>
            <a:off x="3814465" y="4470400"/>
            <a:ext cx="4933999" cy="1169551"/>
          </a:xfrm>
          <a:prstGeom prst="rect">
            <a:avLst/>
          </a:prstGeom>
          <a:noFill/>
          <a:ln w="2857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tabLst>
                <a:tab pos="685800" algn="l"/>
              </a:tabLst>
              <a:defRPr sz="2800" b="1">
                <a:solidFill>
                  <a:schemeClr val="tx1"/>
                </a:solidFill>
                <a:latin typeface="Arial" charset="0"/>
              </a:defRPr>
            </a:lvl1pPr>
            <a:lvl2pPr marL="742950" indent="-285750">
              <a:spcBef>
                <a:spcPct val="20000"/>
              </a:spcBef>
              <a:buClr>
                <a:schemeClr val="tx2"/>
              </a:buClr>
              <a:buSzPct val="100000"/>
              <a:buChar char="–"/>
              <a:tabLst>
                <a:tab pos="685800" algn="l"/>
              </a:tabLst>
              <a:defRPr sz="2800" b="1">
                <a:solidFill>
                  <a:schemeClr val="tx1"/>
                </a:solidFill>
                <a:latin typeface="Arial" charset="0"/>
              </a:defRPr>
            </a:lvl2pPr>
            <a:lvl3pPr marL="1143000" indent="-228600">
              <a:spcBef>
                <a:spcPct val="20000"/>
              </a:spcBef>
              <a:buClr>
                <a:schemeClr val="tx2"/>
              </a:buClr>
              <a:buSzPct val="100000"/>
              <a:buChar char="•"/>
              <a:tabLst>
                <a:tab pos="685800" algn="l"/>
              </a:tabLst>
              <a:defRPr sz="2400">
                <a:solidFill>
                  <a:schemeClr val="tx1"/>
                </a:solidFill>
                <a:latin typeface="Arial" charset="0"/>
              </a:defRPr>
            </a:lvl3pPr>
            <a:lvl4pPr marL="1600200" indent="-228600">
              <a:spcBef>
                <a:spcPct val="20000"/>
              </a:spcBef>
              <a:buClr>
                <a:schemeClr val="tx2"/>
              </a:buClr>
              <a:buSzPct val="100000"/>
              <a:buChar char="–"/>
              <a:tabLst>
                <a:tab pos="685800" algn="l"/>
              </a:tabLst>
              <a:defRPr sz="2000">
                <a:solidFill>
                  <a:schemeClr val="tx1"/>
                </a:solidFill>
                <a:latin typeface="Arial" charset="0"/>
              </a:defRPr>
            </a:lvl4pPr>
            <a:lvl5pPr marL="2057400" indent="-228600">
              <a:spcBef>
                <a:spcPct val="20000"/>
              </a:spcBef>
              <a:buClr>
                <a:schemeClr val="tx2"/>
              </a:buClr>
              <a:buSzPct val="100000"/>
              <a:buChar char="•"/>
              <a:tabLst>
                <a:tab pos="685800" algn="l"/>
              </a:tabLst>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tabLst>
                <a:tab pos="685800" algn="l"/>
              </a:tabLst>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tabLst>
                <a:tab pos="685800" algn="l"/>
              </a:tabLst>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tabLst>
                <a:tab pos="685800" algn="l"/>
              </a:tabLst>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tabLst>
                <a:tab pos="685800" algn="l"/>
              </a:tabLst>
              <a:defRPr sz="2000">
                <a:solidFill>
                  <a:schemeClr val="tx1"/>
                </a:solidFill>
                <a:latin typeface="Arial" charset="0"/>
              </a:defRPr>
            </a:lvl9pPr>
          </a:lstStyle>
          <a:p>
            <a:pPr>
              <a:spcBef>
                <a:spcPct val="50000"/>
              </a:spcBef>
              <a:buClrTx/>
              <a:buSzTx/>
              <a:buFontTx/>
              <a:buNone/>
            </a:pPr>
            <a:r>
              <a:rPr lang="en-US" altLang="en-US" sz="2000" i="1" dirty="0" err="1">
                <a:latin typeface="+mn-lt"/>
              </a:rPr>
              <a:t>A</a:t>
            </a:r>
            <a:r>
              <a:rPr lang="en-US" altLang="en-US" sz="2000" i="1" baseline="-25000" dirty="0" err="1">
                <a:latin typeface="+mn-lt"/>
              </a:rPr>
              <a:t>sc</a:t>
            </a:r>
            <a:r>
              <a:rPr lang="en-US" altLang="en-US" sz="2000" b="0" dirty="0">
                <a:latin typeface="+mn-lt"/>
              </a:rPr>
              <a:t> </a:t>
            </a:r>
            <a:r>
              <a:rPr lang="en-US" altLang="en-US" sz="2000" b="0" dirty="0" smtClean="0">
                <a:latin typeface="+mn-lt"/>
              </a:rPr>
              <a:t> =  </a:t>
            </a:r>
            <a:r>
              <a:rPr lang="en-US" altLang="en-US" sz="2000" b="0" dirty="0" smtClean="0">
                <a:latin typeface="Arial Narrow" panose="020B0606020202030204" pitchFamily="34" charset="0"/>
              </a:rPr>
              <a:t>area </a:t>
            </a:r>
            <a:r>
              <a:rPr lang="en-US" altLang="en-US" sz="2000" b="0" dirty="0">
                <a:latin typeface="Arial Narrow" panose="020B0606020202030204" pitchFamily="34" charset="0"/>
              </a:rPr>
              <a:t>of steel core (yielding segment)</a:t>
            </a:r>
          </a:p>
          <a:p>
            <a:pPr>
              <a:spcBef>
                <a:spcPct val="50000"/>
              </a:spcBef>
              <a:buClrTx/>
              <a:buSzTx/>
              <a:buFontTx/>
              <a:buNone/>
            </a:pPr>
            <a:r>
              <a:rPr lang="en-US" altLang="en-US" sz="2000" i="1" dirty="0" err="1">
                <a:latin typeface="+mn-lt"/>
              </a:rPr>
              <a:t>F</a:t>
            </a:r>
            <a:r>
              <a:rPr lang="en-US" altLang="en-US" sz="2000" i="1" baseline="-25000" dirty="0" err="1">
                <a:latin typeface="+mn-lt"/>
              </a:rPr>
              <a:t>ysc</a:t>
            </a:r>
            <a:r>
              <a:rPr lang="en-US" altLang="en-US" sz="2000" b="0" dirty="0">
                <a:latin typeface="+mn-lt"/>
              </a:rPr>
              <a:t> = </a:t>
            </a:r>
            <a:r>
              <a:rPr lang="en-US" altLang="en-US" sz="2000" b="0" dirty="0" smtClean="0">
                <a:latin typeface="+mn-lt"/>
              </a:rPr>
              <a:t> </a:t>
            </a:r>
            <a:r>
              <a:rPr lang="en-US" altLang="en-US" sz="2000" b="0" dirty="0" smtClean="0">
                <a:latin typeface="Arial Narrow" panose="020B0606020202030204" pitchFamily="34" charset="0"/>
              </a:rPr>
              <a:t>specified </a:t>
            </a:r>
            <a:r>
              <a:rPr lang="en-US" altLang="en-US" sz="2000" b="0" dirty="0">
                <a:latin typeface="Arial Narrow" panose="020B0606020202030204" pitchFamily="34" charset="0"/>
              </a:rPr>
              <a:t>minimum yield stress of core, or 	</a:t>
            </a:r>
            <a:r>
              <a:rPr lang="en-US" altLang="en-US" sz="2000" b="0" dirty="0" smtClean="0">
                <a:latin typeface="Arial Narrow" panose="020B0606020202030204" pitchFamily="34" charset="0"/>
              </a:rPr>
              <a:t>  actual </a:t>
            </a:r>
            <a:r>
              <a:rPr lang="en-US" altLang="en-US" sz="2000" b="0" dirty="0">
                <a:latin typeface="Arial Narrow" panose="020B0606020202030204" pitchFamily="34" charset="0"/>
              </a:rPr>
              <a:t>yield stress from coupon test</a:t>
            </a:r>
            <a:endParaRPr lang="en-US" altLang="en-US" sz="2000" b="0" i="1" dirty="0">
              <a:latin typeface="Arial Narrow" panose="020B0606020202030204" pitchFamily="34" charset="0"/>
            </a:endParaRPr>
          </a:p>
        </p:txBody>
      </p:sp>
      <p:sp>
        <p:nvSpPr>
          <p:cNvPr id="63497" name="Line 57"/>
          <p:cNvSpPr>
            <a:spLocks noChangeShapeType="1"/>
          </p:cNvSpPr>
          <p:nvPr/>
        </p:nvSpPr>
        <p:spPr bwMode="auto">
          <a:xfrm flipH="1" flipV="1">
            <a:off x="3131837" y="3757610"/>
            <a:ext cx="682627" cy="1297564"/>
          </a:xfrm>
          <a:prstGeom prst="line">
            <a:avLst/>
          </a:prstGeom>
          <a:noFill/>
          <a:ln w="28575">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2" name="Text Placeholder 1"/>
          <p:cNvSpPr>
            <a:spLocks noGrp="1"/>
          </p:cNvSpPr>
          <p:nvPr>
            <p:ph type="body" sz="quarter" idx="38"/>
          </p:nvPr>
        </p:nvSpPr>
        <p:spPr/>
        <p:txBody>
          <a:bodyPr/>
          <a:lstStyle/>
          <a:p>
            <a:r>
              <a:rPr lang="en-US" dirty="0" smtClean="0"/>
              <a:t>Members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51" name="Text Box 2"/>
          <p:cNvSpPr txBox="1">
            <a:spLocks noChangeArrowheads="1"/>
          </p:cNvSpPr>
          <p:nvPr/>
        </p:nvSpPr>
        <p:spPr bwMode="auto">
          <a:xfrm>
            <a:off x="539552" y="1268760"/>
            <a:ext cx="62769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spcBef>
                <a:spcPct val="20000"/>
              </a:spcBef>
              <a:buClr>
                <a:schemeClr val="tx2"/>
              </a:buClr>
              <a:buSzPct val="150000"/>
              <a:buChar char="•"/>
              <a:defRPr sz="2800" b="1">
                <a:solidFill>
                  <a:schemeClr val="tx1"/>
                </a:solidFill>
                <a:latin typeface="Arial" charset="0"/>
              </a:defRPr>
            </a:lvl1pPr>
            <a:lvl2pPr marL="458788"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0"/>
              </a:spcBef>
              <a:buClrTx/>
              <a:buSzTx/>
              <a:buNone/>
            </a:pPr>
            <a:r>
              <a:rPr lang="en-US" altLang="en-US" sz="2200" u="sng" dirty="0" smtClean="0">
                <a:latin typeface="+mn-lt"/>
              </a:rPr>
              <a:t>F4.5b.2 </a:t>
            </a:r>
            <a:r>
              <a:rPr lang="en-US" altLang="en-US" sz="2200" u="sng" dirty="0">
                <a:latin typeface="+mn-lt"/>
              </a:rPr>
              <a:t>Diagonal </a:t>
            </a:r>
            <a:r>
              <a:rPr lang="en-US" altLang="en-US" sz="2200" u="sng" dirty="0" smtClean="0">
                <a:latin typeface="+mn-lt"/>
              </a:rPr>
              <a:t>Braces</a:t>
            </a:r>
            <a:r>
              <a:rPr lang="en-US" altLang="en-US" sz="2200" i="1" dirty="0" smtClean="0">
                <a:latin typeface="+mn-lt"/>
              </a:rPr>
              <a:t> – Available Strength</a:t>
            </a:r>
            <a:endParaRPr lang="en-US" altLang="en-US" sz="2200" i="1" dirty="0">
              <a:latin typeface="+mn-lt"/>
            </a:endParaRPr>
          </a:p>
        </p:txBody>
      </p:sp>
      <p:sp>
        <p:nvSpPr>
          <p:cNvPr id="52"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30</a:t>
            </a:fld>
            <a:endParaRPr lang="en-US" altLang="en-US"/>
          </a:p>
        </p:txBody>
      </p:sp>
    </p:spTree>
    <p:extLst>
      <p:ext uri="{BB962C8B-B14F-4D97-AF65-F5344CB8AC3E}">
        <p14:creationId xmlns:p14="http://schemas.microsoft.com/office/powerpoint/2010/main" val="23234533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9"/>
          <p:cNvSpPr txBox="1">
            <a:spLocks noChangeArrowheads="1"/>
          </p:cNvSpPr>
          <p:nvPr/>
        </p:nvSpPr>
        <p:spPr bwMode="auto">
          <a:xfrm>
            <a:off x="539552" y="1826194"/>
            <a:ext cx="7740650" cy="229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latin typeface="+mn-lt"/>
              </a:rPr>
              <a:t>The buckling-restraining system shall consist of the casing for the steel core. In stability calculations, beams, columns, and gussets connecting the core shall be considered part of this system.</a:t>
            </a:r>
          </a:p>
          <a:p>
            <a:pPr>
              <a:spcBef>
                <a:spcPct val="50000"/>
              </a:spcBef>
              <a:buClrTx/>
              <a:buSzTx/>
              <a:buFontTx/>
              <a:buNone/>
            </a:pPr>
            <a:r>
              <a:rPr lang="en-US" altLang="en-US" sz="2200" b="0" dirty="0">
                <a:latin typeface="+mn-lt"/>
              </a:rPr>
              <a:t>The buckling-restraining system shall limit local and overall buckling of the steel core for the expected deformations.</a:t>
            </a:r>
          </a:p>
        </p:txBody>
      </p:sp>
      <p:grpSp>
        <p:nvGrpSpPr>
          <p:cNvPr id="65539" name="Group 50"/>
          <p:cNvGrpSpPr>
            <a:grpSpLocks/>
          </p:cNvGrpSpPr>
          <p:nvPr/>
        </p:nvGrpSpPr>
        <p:grpSpPr bwMode="auto">
          <a:xfrm>
            <a:off x="1285875" y="5349646"/>
            <a:ext cx="6070600" cy="365125"/>
            <a:chOff x="624" y="1138"/>
            <a:chExt cx="3824" cy="230"/>
          </a:xfrm>
        </p:grpSpPr>
        <p:grpSp>
          <p:nvGrpSpPr>
            <p:cNvPr id="65543" name="Group 51"/>
            <p:cNvGrpSpPr>
              <a:grpSpLocks/>
            </p:cNvGrpSpPr>
            <p:nvPr/>
          </p:nvGrpSpPr>
          <p:grpSpPr bwMode="auto">
            <a:xfrm>
              <a:off x="624" y="1162"/>
              <a:ext cx="3824" cy="182"/>
              <a:chOff x="968" y="2067"/>
              <a:chExt cx="3824" cy="182"/>
            </a:xfrm>
          </p:grpSpPr>
          <p:grpSp>
            <p:nvGrpSpPr>
              <p:cNvPr id="65545" name="Group 52"/>
              <p:cNvGrpSpPr>
                <a:grpSpLocks/>
              </p:cNvGrpSpPr>
              <p:nvPr/>
            </p:nvGrpSpPr>
            <p:grpSpPr bwMode="auto">
              <a:xfrm>
                <a:off x="968" y="2067"/>
                <a:ext cx="1912" cy="182"/>
                <a:chOff x="968" y="2070"/>
                <a:chExt cx="1912" cy="182"/>
              </a:xfrm>
            </p:grpSpPr>
            <p:grpSp>
              <p:nvGrpSpPr>
                <p:cNvPr id="65565" name="Group 53"/>
                <p:cNvGrpSpPr>
                  <a:grpSpLocks/>
                </p:cNvGrpSpPr>
                <p:nvPr/>
              </p:nvGrpSpPr>
              <p:grpSpPr bwMode="auto">
                <a:xfrm>
                  <a:off x="968" y="2070"/>
                  <a:ext cx="1912" cy="182"/>
                  <a:chOff x="968" y="2070"/>
                  <a:chExt cx="1912" cy="182"/>
                </a:xfrm>
              </p:grpSpPr>
              <p:sp>
                <p:nvSpPr>
                  <p:cNvPr id="65579" name="Rectangle 54"/>
                  <p:cNvSpPr>
                    <a:spLocks noChangeArrowheads="1"/>
                  </p:cNvSpPr>
                  <p:nvPr/>
                </p:nvSpPr>
                <p:spPr bwMode="auto">
                  <a:xfrm>
                    <a:off x="1637" y="2113"/>
                    <a:ext cx="1243" cy="96"/>
                  </a:xfrm>
                  <a:prstGeom prst="rect">
                    <a:avLst/>
                  </a:prstGeom>
                  <a:solidFill>
                    <a:srgbClr val="B2B2B2"/>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5580" name="AutoShape 55"/>
                  <p:cNvSpPr>
                    <a:spLocks noChangeArrowheads="1"/>
                  </p:cNvSpPr>
                  <p:nvPr/>
                </p:nvSpPr>
                <p:spPr bwMode="auto">
                  <a:xfrm rot="-5400000">
                    <a:off x="1504" y="2113"/>
                    <a:ext cx="182"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00 h 21600"/>
                      <a:gd name="T14" fmla="*/ 1709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B2B2B2"/>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5581" name="Rectangle 56"/>
                  <p:cNvSpPr>
                    <a:spLocks noChangeArrowheads="1"/>
                  </p:cNvSpPr>
                  <p:nvPr/>
                </p:nvSpPr>
                <p:spPr bwMode="auto">
                  <a:xfrm>
                    <a:off x="968" y="2070"/>
                    <a:ext cx="579" cy="182"/>
                  </a:xfrm>
                  <a:prstGeom prst="rect">
                    <a:avLst/>
                  </a:prstGeom>
                  <a:solidFill>
                    <a:srgbClr val="B2B2B2"/>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5582" name="Rectangle 57"/>
                  <p:cNvSpPr>
                    <a:spLocks noChangeArrowheads="1"/>
                  </p:cNvSpPr>
                  <p:nvPr/>
                </p:nvSpPr>
                <p:spPr bwMode="auto">
                  <a:xfrm>
                    <a:off x="968" y="2149"/>
                    <a:ext cx="621"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65566" name="Group 58"/>
                <p:cNvGrpSpPr>
                  <a:grpSpLocks/>
                </p:cNvGrpSpPr>
                <p:nvPr/>
              </p:nvGrpSpPr>
              <p:grpSpPr bwMode="auto">
                <a:xfrm>
                  <a:off x="1016" y="2088"/>
                  <a:ext cx="320" cy="144"/>
                  <a:chOff x="1016" y="2088"/>
                  <a:chExt cx="320" cy="144"/>
                </a:xfrm>
              </p:grpSpPr>
              <p:grpSp>
                <p:nvGrpSpPr>
                  <p:cNvPr id="65567" name="Group 59"/>
                  <p:cNvGrpSpPr>
                    <a:grpSpLocks/>
                  </p:cNvGrpSpPr>
                  <p:nvPr/>
                </p:nvGrpSpPr>
                <p:grpSpPr bwMode="auto">
                  <a:xfrm>
                    <a:off x="1016" y="2088"/>
                    <a:ext cx="320" cy="36"/>
                    <a:chOff x="1016" y="2088"/>
                    <a:chExt cx="320" cy="36"/>
                  </a:xfrm>
                </p:grpSpPr>
                <p:sp>
                  <p:nvSpPr>
                    <p:cNvPr id="65574" name="Oval 60"/>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5575" name="Oval 61"/>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5576" name="Oval 62"/>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5577" name="Oval 63"/>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5578" name="Oval 64"/>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65568" name="Group 65"/>
                  <p:cNvGrpSpPr>
                    <a:grpSpLocks/>
                  </p:cNvGrpSpPr>
                  <p:nvPr/>
                </p:nvGrpSpPr>
                <p:grpSpPr bwMode="auto">
                  <a:xfrm>
                    <a:off x="1016" y="2196"/>
                    <a:ext cx="320" cy="36"/>
                    <a:chOff x="1016" y="2088"/>
                    <a:chExt cx="320" cy="36"/>
                  </a:xfrm>
                </p:grpSpPr>
                <p:sp>
                  <p:nvSpPr>
                    <p:cNvPr id="65569" name="Oval 66"/>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5570" name="Oval 67"/>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5571" name="Oval 68"/>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5572" name="Oval 69"/>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5573" name="Oval 70"/>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grpSp>
          <p:grpSp>
            <p:nvGrpSpPr>
              <p:cNvPr id="65546" name="Group 71"/>
              <p:cNvGrpSpPr>
                <a:grpSpLocks/>
              </p:cNvGrpSpPr>
              <p:nvPr/>
            </p:nvGrpSpPr>
            <p:grpSpPr bwMode="auto">
              <a:xfrm flipH="1">
                <a:off x="2880" y="2067"/>
                <a:ext cx="1912" cy="182"/>
                <a:chOff x="968" y="2070"/>
                <a:chExt cx="1912" cy="182"/>
              </a:xfrm>
            </p:grpSpPr>
            <p:grpSp>
              <p:nvGrpSpPr>
                <p:cNvPr id="65547" name="Group 72"/>
                <p:cNvGrpSpPr>
                  <a:grpSpLocks/>
                </p:cNvGrpSpPr>
                <p:nvPr/>
              </p:nvGrpSpPr>
              <p:grpSpPr bwMode="auto">
                <a:xfrm>
                  <a:off x="968" y="2070"/>
                  <a:ext cx="1912" cy="182"/>
                  <a:chOff x="968" y="2070"/>
                  <a:chExt cx="1912" cy="182"/>
                </a:xfrm>
              </p:grpSpPr>
              <p:sp>
                <p:nvSpPr>
                  <p:cNvPr id="65561" name="Rectangle 73"/>
                  <p:cNvSpPr>
                    <a:spLocks noChangeArrowheads="1"/>
                  </p:cNvSpPr>
                  <p:nvPr/>
                </p:nvSpPr>
                <p:spPr bwMode="auto">
                  <a:xfrm>
                    <a:off x="1637" y="2113"/>
                    <a:ext cx="1243" cy="96"/>
                  </a:xfrm>
                  <a:prstGeom prst="rect">
                    <a:avLst/>
                  </a:prstGeom>
                  <a:solidFill>
                    <a:srgbClr val="B2B2B2"/>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5562" name="AutoShape 74"/>
                  <p:cNvSpPr>
                    <a:spLocks noChangeArrowheads="1"/>
                  </p:cNvSpPr>
                  <p:nvPr/>
                </p:nvSpPr>
                <p:spPr bwMode="auto">
                  <a:xfrm rot="-5400000">
                    <a:off x="1504" y="2113"/>
                    <a:ext cx="182"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00 h 21600"/>
                      <a:gd name="T14" fmla="*/ 1709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B2B2B2"/>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5563" name="Rectangle 75"/>
                  <p:cNvSpPr>
                    <a:spLocks noChangeArrowheads="1"/>
                  </p:cNvSpPr>
                  <p:nvPr/>
                </p:nvSpPr>
                <p:spPr bwMode="auto">
                  <a:xfrm>
                    <a:off x="968" y="2070"/>
                    <a:ext cx="579" cy="182"/>
                  </a:xfrm>
                  <a:prstGeom prst="rect">
                    <a:avLst/>
                  </a:prstGeom>
                  <a:solidFill>
                    <a:srgbClr val="B2B2B2"/>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5564" name="Rectangle 76"/>
                  <p:cNvSpPr>
                    <a:spLocks noChangeArrowheads="1"/>
                  </p:cNvSpPr>
                  <p:nvPr/>
                </p:nvSpPr>
                <p:spPr bwMode="auto">
                  <a:xfrm>
                    <a:off x="968" y="2149"/>
                    <a:ext cx="621"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65548" name="Group 77"/>
                <p:cNvGrpSpPr>
                  <a:grpSpLocks/>
                </p:cNvGrpSpPr>
                <p:nvPr/>
              </p:nvGrpSpPr>
              <p:grpSpPr bwMode="auto">
                <a:xfrm>
                  <a:off x="1016" y="2088"/>
                  <a:ext cx="320" cy="144"/>
                  <a:chOff x="1016" y="2088"/>
                  <a:chExt cx="320" cy="144"/>
                </a:xfrm>
              </p:grpSpPr>
              <p:grpSp>
                <p:nvGrpSpPr>
                  <p:cNvPr id="65549" name="Group 78"/>
                  <p:cNvGrpSpPr>
                    <a:grpSpLocks/>
                  </p:cNvGrpSpPr>
                  <p:nvPr/>
                </p:nvGrpSpPr>
                <p:grpSpPr bwMode="auto">
                  <a:xfrm>
                    <a:off x="1016" y="2088"/>
                    <a:ext cx="320" cy="36"/>
                    <a:chOff x="1016" y="2088"/>
                    <a:chExt cx="320" cy="36"/>
                  </a:xfrm>
                </p:grpSpPr>
                <p:sp>
                  <p:nvSpPr>
                    <p:cNvPr id="65556" name="Oval 79"/>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5557" name="Oval 80"/>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5558" name="Oval 81"/>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5559" name="Oval 82"/>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5560" name="Oval 83"/>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65550" name="Group 84"/>
                  <p:cNvGrpSpPr>
                    <a:grpSpLocks/>
                  </p:cNvGrpSpPr>
                  <p:nvPr/>
                </p:nvGrpSpPr>
                <p:grpSpPr bwMode="auto">
                  <a:xfrm>
                    <a:off x="1016" y="2196"/>
                    <a:ext cx="320" cy="36"/>
                    <a:chOff x="1016" y="2088"/>
                    <a:chExt cx="320" cy="36"/>
                  </a:xfrm>
                </p:grpSpPr>
                <p:sp>
                  <p:nvSpPr>
                    <p:cNvPr id="65551" name="Oval 85"/>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5552" name="Oval 86"/>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5553" name="Oval 87"/>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5554" name="Oval 88"/>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65555" name="Oval 89"/>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grpSp>
        </p:grpSp>
        <p:sp>
          <p:nvSpPr>
            <p:cNvPr id="65544" name="Rectangle 90"/>
            <p:cNvSpPr>
              <a:spLocks noChangeArrowheads="1"/>
            </p:cNvSpPr>
            <p:nvPr/>
          </p:nvSpPr>
          <p:spPr bwMode="auto">
            <a:xfrm>
              <a:off x="1102" y="1138"/>
              <a:ext cx="2869" cy="230"/>
            </a:xfrm>
            <a:prstGeom prst="rect">
              <a:avLst/>
            </a:prstGeom>
            <a:gradFill rotWithShape="1">
              <a:gsLst>
                <a:gs pos="0">
                  <a:srgbClr val="FF6600"/>
                </a:gs>
                <a:gs pos="50000">
                  <a:srgbClr val="762F00"/>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sp>
        <p:nvSpPr>
          <p:cNvPr id="65540" name="Text Box 91"/>
          <p:cNvSpPr txBox="1">
            <a:spLocks noChangeArrowheads="1"/>
          </p:cNvSpPr>
          <p:nvPr/>
        </p:nvSpPr>
        <p:spPr bwMode="auto">
          <a:xfrm>
            <a:off x="5441950" y="4437112"/>
            <a:ext cx="1697831" cy="400110"/>
          </a:xfrm>
          <a:prstGeom prst="rect">
            <a:avLst/>
          </a:prstGeom>
          <a:noFill/>
          <a:ln w="22225" algn="ctr">
            <a:solidFill>
              <a:schemeClr val="tx2"/>
            </a:solidFill>
            <a:miter lim="800000"/>
            <a:headEnd/>
            <a:tailEnd/>
          </a:ln>
          <a:effectLst/>
          <a:extLst>
            <a:ext uri="{909E8E84-426E-40DD-AFC4-6F175D3DCCD1}">
              <a14:hiddenFill xmlns:a14="http://schemas.microsoft.com/office/drawing/2010/main">
                <a:solidFill>
                  <a:srgbClr val="96969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000" dirty="0">
                <a:latin typeface="Arial Narrow" pitchFamily="34" charset="0"/>
              </a:rPr>
              <a:t>Casing</a:t>
            </a:r>
          </a:p>
        </p:txBody>
      </p:sp>
      <p:sp>
        <p:nvSpPr>
          <p:cNvPr id="65541" name="Line 93"/>
          <p:cNvSpPr>
            <a:spLocks noChangeShapeType="1"/>
          </p:cNvSpPr>
          <p:nvPr/>
        </p:nvSpPr>
        <p:spPr bwMode="auto">
          <a:xfrm flipH="1">
            <a:off x="4499992" y="4612823"/>
            <a:ext cx="941958" cy="736824"/>
          </a:xfrm>
          <a:prstGeom prst="line">
            <a:avLst/>
          </a:prstGeom>
          <a:noFill/>
          <a:ln w="22225">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2" name="Text Placeholder 1"/>
          <p:cNvSpPr>
            <a:spLocks noGrp="1"/>
          </p:cNvSpPr>
          <p:nvPr>
            <p:ph type="body" sz="quarter" idx="38"/>
          </p:nvPr>
        </p:nvSpPr>
        <p:spPr/>
        <p:txBody>
          <a:bodyPr/>
          <a:lstStyle/>
          <a:p>
            <a:r>
              <a:rPr lang="en-US" dirty="0" smtClean="0"/>
              <a:t>Members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49" name="Text Box 2"/>
          <p:cNvSpPr txBox="1">
            <a:spLocks noChangeArrowheads="1"/>
          </p:cNvSpPr>
          <p:nvPr/>
        </p:nvSpPr>
        <p:spPr bwMode="auto">
          <a:xfrm>
            <a:off x="539552" y="1268760"/>
            <a:ext cx="62769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spcBef>
                <a:spcPct val="20000"/>
              </a:spcBef>
              <a:buClr>
                <a:schemeClr val="tx2"/>
              </a:buClr>
              <a:buSzPct val="150000"/>
              <a:buChar char="•"/>
              <a:defRPr sz="2800" b="1">
                <a:solidFill>
                  <a:schemeClr val="tx1"/>
                </a:solidFill>
                <a:latin typeface="Arial" charset="0"/>
              </a:defRPr>
            </a:lvl1pPr>
            <a:lvl2pPr marL="458788"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0"/>
              </a:spcBef>
              <a:buClrTx/>
              <a:buSzTx/>
              <a:buNone/>
            </a:pPr>
            <a:r>
              <a:rPr lang="en-US" altLang="en-US" sz="2200" u="sng" dirty="0" smtClean="0">
                <a:latin typeface="+mn-lt"/>
              </a:rPr>
              <a:t>F4.5b.1 </a:t>
            </a:r>
            <a:r>
              <a:rPr lang="en-US" altLang="en-US" sz="2200" u="sng" dirty="0">
                <a:latin typeface="+mn-lt"/>
              </a:rPr>
              <a:t>Diagonal Braces</a:t>
            </a:r>
            <a:r>
              <a:rPr lang="en-US" altLang="en-US" sz="2200" dirty="0">
                <a:latin typeface="+mn-lt"/>
              </a:rPr>
              <a:t> – </a:t>
            </a:r>
            <a:r>
              <a:rPr lang="en-US" altLang="en-US" sz="2200" i="1" dirty="0">
                <a:latin typeface="+mn-lt"/>
              </a:rPr>
              <a:t>Assembly</a:t>
            </a:r>
          </a:p>
        </p:txBody>
      </p:sp>
      <p:sp>
        <p:nvSpPr>
          <p:cNvPr id="50"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31</a:t>
            </a:fld>
            <a:endParaRPr lang="en-US" altLang="en-US"/>
          </a:p>
        </p:txBody>
      </p:sp>
    </p:spTree>
    <p:extLst>
      <p:ext uri="{BB962C8B-B14F-4D97-AF65-F5344CB8AC3E}">
        <p14:creationId xmlns:p14="http://schemas.microsoft.com/office/powerpoint/2010/main" val="22972440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
          <p:cNvSpPr txBox="1">
            <a:spLocks noChangeArrowheads="1"/>
          </p:cNvSpPr>
          <p:nvPr/>
        </p:nvSpPr>
        <p:spPr bwMode="auto">
          <a:xfrm>
            <a:off x="755092" y="1699647"/>
            <a:ext cx="7536421"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latin typeface="+mn-lt"/>
              </a:rPr>
              <a:t>Braces shall be designed, tested and detailed to accommodate expected deformations. </a:t>
            </a:r>
            <a:endParaRPr lang="en-US" altLang="en-US" sz="2200" b="0" dirty="0" smtClean="0">
              <a:latin typeface="+mn-lt"/>
            </a:endParaRPr>
          </a:p>
          <a:p>
            <a:pPr>
              <a:spcBef>
                <a:spcPct val="50000"/>
              </a:spcBef>
              <a:buClrTx/>
              <a:buSzTx/>
              <a:buFontTx/>
              <a:buNone/>
            </a:pPr>
            <a:r>
              <a:rPr lang="en-US" altLang="en-US" sz="2200" b="0" dirty="0" smtClean="0">
                <a:latin typeface="+mn-lt"/>
              </a:rPr>
              <a:t>Expected </a:t>
            </a:r>
            <a:r>
              <a:rPr lang="en-US" altLang="en-US" sz="2200" b="0" dirty="0">
                <a:latin typeface="+mn-lt"/>
              </a:rPr>
              <a:t>deformations are those corresponding to a story drift of at least </a:t>
            </a:r>
            <a:r>
              <a:rPr lang="en-US" altLang="en-US" sz="2200" dirty="0">
                <a:solidFill>
                  <a:schemeClr val="tx2"/>
                </a:solidFill>
                <a:latin typeface="+mn-lt"/>
              </a:rPr>
              <a:t>2% of the </a:t>
            </a:r>
            <a:r>
              <a:rPr lang="en-US" altLang="en-US" sz="2200" i="1" dirty="0">
                <a:solidFill>
                  <a:schemeClr val="tx2"/>
                </a:solidFill>
                <a:latin typeface="+mn-lt"/>
              </a:rPr>
              <a:t>story height, </a:t>
            </a:r>
            <a:r>
              <a:rPr lang="en-US" altLang="en-US" sz="2200" i="1" dirty="0" err="1">
                <a:solidFill>
                  <a:schemeClr val="tx2"/>
                </a:solidFill>
                <a:latin typeface="+mn-lt"/>
              </a:rPr>
              <a:t>h</a:t>
            </a:r>
            <a:r>
              <a:rPr lang="en-US" altLang="en-US" sz="2200" baseline="-25000" dirty="0" err="1">
                <a:solidFill>
                  <a:schemeClr val="tx2"/>
                </a:solidFill>
                <a:latin typeface="+mn-lt"/>
              </a:rPr>
              <a:t>sx</a:t>
            </a:r>
            <a:r>
              <a:rPr lang="en-US" altLang="en-US" sz="2200" i="1" dirty="0">
                <a:solidFill>
                  <a:schemeClr val="tx2"/>
                </a:solidFill>
                <a:latin typeface="+mn-lt"/>
              </a:rPr>
              <a:t>, </a:t>
            </a:r>
            <a:r>
              <a:rPr lang="en-US" altLang="en-US" sz="2200" dirty="0">
                <a:solidFill>
                  <a:schemeClr val="tx2"/>
                </a:solidFill>
                <a:latin typeface="+mn-lt"/>
              </a:rPr>
              <a:t>or two times the </a:t>
            </a:r>
            <a:r>
              <a:rPr lang="en-US" altLang="en-US" sz="2200" i="1" dirty="0">
                <a:solidFill>
                  <a:schemeClr val="tx2"/>
                </a:solidFill>
                <a:latin typeface="+mn-lt"/>
              </a:rPr>
              <a:t>design story drift</a:t>
            </a:r>
            <a:r>
              <a:rPr lang="en-US" altLang="en-US" sz="2200" dirty="0">
                <a:solidFill>
                  <a:schemeClr val="tx2"/>
                </a:solidFill>
                <a:latin typeface="+mn-lt"/>
              </a:rPr>
              <a:t>, whichever is larger</a:t>
            </a:r>
            <a:r>
              <a:rPr lang="en-US" altLang="en-US" sz="2200" b="0" dirty="0">
                <a:solidFill>
                  <a:schemeClr val="tx2"/>
                </a:solidFill>
                <a:latin typeface="+mn-lt"/>
              </a:rPr>
              <a:t>, </a:t>
            </a:r>
            <a:r>
              <a:rPr lang="en-US" altLang="en-US" sz="2200" b="0" dirty="0">
                <a:latin typeface="+mn-lt"/>
              </a:rPr>
              <a:t>in addition to brace deformations resulting from deformation of the frame due to gravity loading.</a:t>
            </a:r>
          </a:p>
        </p:txBody>
      </p:sp>
      <p:sp>
        <p:nvSpPr>
          <p:cNvPr id="67588" name="Text Box 5"/>
          <p:cNvSpPr txBox="1">
            <a:spLocks noChangeArrowheads="1"/>
          </p:cNvSpPr>
          <p:nvPr/>
        </p:nvSpPr>
        <p:spPr bwMode="auto">
          <a:xfrm>
            <a:off x="1621161" y="4653136"/>
            <a:ext cx="3670919" cy="43088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l-GR" altLang="en-US" sz="2200" i="1" dirty="0">
                <a:latin typeface="+mn-lt"/>
              </a:rPr>
              <a:t>Δ</a:t>
            </a:r>
            <a:r>
              <a:rPr lang="en-US" altLang="en-US" sz="2200" baseline="-25000" dirty="0">
                <a:latin typeface="+mn-lt"/>
              </a:rPr>
              <a:t> </a:t>
            </a:r>
            <a:r>
              <a:rPr lang="en-US" altLang="en-US" sz="2200" dirty="0">
                <a:latin typeface="+mn-lt"/>
              </a:rPr>
              <a:t> =  </a:t>
            </a:r>
            <a:r>
              <a:rPr lang="en-US" altLang="en-US" sz="2200" b="0" dirty="0">
                <a:latin typeface="Arial Narrow" panose="020B0606020202030204" pitchFamily="34" charset="0"/>
              </a:rPr>
              <a:t>design story drift </a:t>
            </a:r>
            <a:r>
              <a:rPr lang="en-US" altLang="en-US" sz="2200" dirty="0">
                <a:latin typeface="+mn-lt"/>
              </a:rPr>
              <a:t>=  </a:t>
            </a:r>
            <a:r>
              <a:rPr lang="en-US" altLang="en-US" sz="2200" i="1" dirty="0">
                <a:latin typeface="+mn-lt"/>
              </a:rPr>
              <a:t>C</a:t>
            </a:r>
            <a:r>
              <a:rPr lang="en-US" altLang="en-US" sz="2200" i="1" baseline="-25000" dirty="0">
                <a:latin typeface="+mn-lt"/>
              </a:rPr>
              <a:t>d</a:t>
            </a:r>
            <a:r>
              <a:rPr lang="en-US" altLang="en-US" sz="2200" dirty="0">
                <a:latin typeface="+mn-lt"/>
              </a:rPr>
              <a:t> </a:t>
            </a:r>
            <a:r>
              <a:rPr lang="el-GR" altLang="en-US" sz="2200" i="1" dirty="0">
                <a:latin typeface="+mn-lt"/>
                <a:sym typeface="Symbol" pitchFamily="18" charset="2"/>
              </a:rPr>
              <a:t>Δ</a:t>
            </a:r>
            <a:r>
              <a:rPr lang="en-US" altLang="en-US" sz="2200" i="1" baseline="-25000" dirty="0">
                <a:latin typeface="+mn-lt"/>
                <a:sym typeface="Symbol" pitchFamily="18" charset="2"/>
              </a:rPr>
              <a:t>E</a:t>
            </a:r>
            <a:endParaRPr lang="el-GR" altLang="en-US" sz="2200" i="1" dirty="0">
              <a:latin typeface="+mn-lt"/>
              <a:sym typeface="Symbol" pitchFamily="18" charset="2"/>
            </a:endParaRPr>
          </a:p>
        </p:txBody>
      </p:sp>
      <p:sp>
        <p:nvSpPr>
          <p:cNvPr id="67589" name="Text Box 7"/>
          <p:cNvSpPr txBox="1">
            <a:spLocks noChangeArrowheads="1"/>
          </p:cNvSpPr>
          <p:nvPr/>
        </p:nvSpPr>
        <p:spPr bwMode="auto">
          <a:xfrm>
            <a:off x="2324596" y="5238328"/>
            <a:ext cx="65678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l-GR" altLang="en-US" sz="2200" i="1" dirty="0">
                <a:latin typeface="+mn-lt"/>
              </a:rPr>
              <a:t>Δ</a:t>
            </a:r>
            <a:r>
              <a:rPr lang="en-US" altLang="en-US" sz="2200" i="1" baseline="-25000" dirty="0">
                <a:latin typeface="+mn-lt"/>
              </a:rPr>
              <a:t>E</a:t>
            </a:r>
            <a:r>
              <a:rPr lang="en-US" altLang="en-US" sz="2200" dirty="0">
                <a:latin typeface="+mn-lt"/>
              </a:rPr>
              <a:t> = </a:t>
            </a:r>
            <a:r>
              <a:rPr lang="en-US" altLang="en-US" sz="2200" b="0" dirty="0">
                <a:latin typeface="Arial Narrow" panose="020B0606020202030204" pitchFamily="34" charset="0"/>
              </a:rPr>
              <a:t>story drift under code specified earthquake forces</a:t>
            </a:r>
            <a:endParaRPr lang="el-GR" altLang="en-US" sz="2200" b="0" i="1" dirty="0">
              <a:latin typeface="Arial Narrow" panose="020B0606020202030204" pitchFamily="34" charset="0"/>
            </a:endParaRPr>
          </a:p>
        </p:txBody>
      </p:sp>
      <p:sp>
        <p:nvSpPr>
          <p:cNvPr id="67590" name="Text Box 8"/>
          <p:cNvSpPr txBox="1">
            <a:spLocks noChangeArrowheads="1"/>
          </p:cNvSpPr>
          <p:nvPr/>
        </p:nvSpPr>
        <p:spPr bwMode="auto">
          <a:xfrm>
            <a:off x="2324597" y="5775647"/>
            <a:ext cx="219870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tabLst>
                <a:tab pos="396875" algn="l"/>
                <a:tab pos="684213" algn="l"/>
              </a:tabLst>
              <a:defRPr sz="2800" b="1">
                <a:solidFill>
                  <a:schemeClr val="tx1"/>
                </a:solidFill>
                <a:latin typeface="Arial" charset="0"/>
              </a:defRPr>
            </a:lvl1pPr>
            <a:lvl2pPr marL="742950" indent="-285750">
              <a:spcBef>
                <a:spcPct val="20000"/>
              </a:spcBef>
              <a:buClr>
                <a:schemeClr val="tx2"/>
              </a:buClr>
              <a:buSzPct val="100000"/>
              <a:buChar char="–"/>
              <a:tabLst>
                <a:tab pos="396875" algn="l"/>
                <a:tab pos="684213" algn="l"/>
              </a:tabLst>
              <a:defRPr sz="2800" b="1">
                <a:solidFill>
                  <a:schemeClr val="tx1"/>
                </a:solidFill>
                <a:latin typeface="Arial" charset="0"/>
              </a:defRPr>
            </a:lvl2pPr>
            <a:lvl3pPr marL="1143000" indent="-228600">
              <a:spcBef>
                <a:spcPct val="20000"/>
              </a:spcBef>
              <a:buClr>
                <a:schemeClr val="tx2"/>
              </a:buClr>
              <a:buSzPct val="100000"/>
              <a:buChar char="•"/>
              <a:tabLst>
                <a:tab pos="396875" algn="l"/>
                <a:tab pos="684213" algn="l"/>
              </a:tabLst>
              <a:defRPr sz="2400">
                <a:solidFill>
                  <a:schemeClr val="tx1"/>
                </a:solidFill>
                <a:latin typeface="Arial" charset="0"/>
              </a:defRPr>
            </a:lvl3pPr>
            <a:lvl4pPr marL="1600200" indent="-228600">
              <a:spcBef>
                <a:spcPct val="20000"/>
              </a:spcBef>
              <a:buClr>
                <a:schemeClr val="tx2"/>
              </a:buClr>
              <a:buSzPct val="100000"/>
              <a:buChar char="–"/>
              <a:tabLst>
                <a:tab pos="396875" algn="l"/>
                <a:tab pos="684213" algn="l"/>
              </a:tabLst>
              <a:defRPr sz="2000">
                <a:solidFill>
                  <a:schemeClr val="tx1"/>
                </a:solidFill>
                <a:latin typeface="Arial" charset="0"/>
              </a:defRPr>
            </a:lvl4pPr>
            <a:lvl5pPr marL="2057400" indent="-228600">
              <a:spcBef>
                <a:spcPct val="20000"/>
              </a:spcBef>
              <a:buClr>
                <a:schemeClr val="tx2"/>
              </a:buClr>
              <a:buSzPct val="100000"/>
              <a:buChar char="•"/>
              <a:tabLst>
                <a:tab pos="396875" algn="l"/>
                <a:tab pos="684213" algn="l"/>
              </a:tabLst>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tabLst>
                <a:tab pos="396875" algn="l"/>
                <a:tab pos="684213" algn="l"/>
              </a:tabLst>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tabLst>
                <a:tab pos="396875" algn="l"/>
                <a:tab pos="684213" algn="l"/>
              </a:tabLst>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tabLst>
                <a:tab pos="396875" algn="l"/>
                <a:tab pos="684213" algn="l"/>
              </a:tabLst>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tabLst>
                <a:tab pos="396875" algn="l"/>
                <a:tab pos="684213" algn="l"/>
              </a:tabLst>
              <a:defRPr sz="2000">
                <a:solidFill>
                  <a:schemeClr val="tx1"/>
                </a:solidFill>
                <a:latin typeface="Arial" charset="0"/>
              </a:defRPr>
            </a:lvl9pPr>
          </a:lstStyle>
          <a:p>
            <a:pPr>
              <a:spcBef>
                <a:spcPct val="50000"/>
              </a:spcBef>
              <a:buFontTx/>
              <a:buNone/>
            </a:pPr>
            <a:r>
              <a:rPr lang="en-US" altLang="en-US" sz="2200" i="1" dirty="0">
                <a:latin typeface="+mn-lt"/>
              </a:rPr>
              <a:t>C</a:t>
            </a:r>
            <a:r>
              <a:rPr lang="en-US" altLang="en-US" sz="2200" i="1" baseline="-25000" dirty="0">
                <a:latin typeface="+mn-lt"/>
              </a:rPr>
              <a:t>d</a:t>
            </a:r>
            <a:r>
              <a:rPr lang="en-US" altLang="en-US" sz="2200" dirty="0">
                <a:latin typeface="+mn-lt"/>
              </a:rPr>
              <a:t>	=	5 </a:t>
            </a:r>
            <a:r>
              <a:rPr lang="en-US" altLang="en-US" sz="2200" b="0" dirty="0">
                <a:latin typeface="Arial Narrow" panose="020B0606020202030204" pitchFamily="34" charset="0"/>
              </a:rPr>
              <a:t>for BRBF</a:t>
            </a:r>
            <a:endParaRPr lang="en-US" altLang="en-US" sz="2200" b="0" i="1" dirty="0">
              <a:latin typeface="Arial Narrow" panose="020B0606020202030204" pitchFamily="34" charset="0"/>
            </a:endParaRPr>
          </a:p>
        </p:txBody>
      </p:sp>
      <p:sp>
        <p:nvSpPr>
          <p:cNvPr id="2" name="Text Placeholder 1"/>
          <p:cNvSpPr>
            <a:spLocks noGrp="1"/>
          </p:cNvSpPr>
          <p:nvPr>
            <p:ph type="body" sz="quarter" idx="38"/>
          </p:nvPr>
        </p:nvSpPr>
        <p:spPr/>
        <p:txBody>
          <a:bodyPr/>
          <a:lstStyle/>
          <a:p>
            <a:r>
              <a:rPr lang="en-US" dirty="0" smtClean="0"/>
              <a:t>Basis of Design</a:t>
            </a:r>
            <a:endParaRPr lang="en-US" dirty="0"/>
          </a:p>
        </p:txBody>
      </p:sp>
      <p:sp>
        <p:nvSpPr>
          <p:cNvPr id="3" name="Text Placeholder 2"/>
          <p:cNvSpPr>
            <a:spLocks noGrp="1"/>
          </p:cNvSpPr>
          <p:nvPr>
            <p:ph type="body" sz="quarter" idx="39"/>
          </p:nvPr>
        </p:nvSpPr>
        <p:spPr/>
        <p:txBody>
          <a:bodyPr/>
          <a:lstStyle/>
          <a:p>
            <a:r>
              <a:rPr lang="en-US" dirty="0"/>
              <a:t>AISC Seismic Provisions - BRBF</a:t>
            </a:r>
          </a:p>
        </p:txBody>
      </p:sp>
      <p:sp>
        <p:nvSpPr>
          <p:cNvPr id="9" name="Text Box 2"/>
          <p:cNvSpPr txBox="1">
            <a:spLocks noChangeArrowheads="1"/>
          </p:cNvSpPr>
          <p:nvPr/>
        </p:nvSpPr>
        <p:spPr bwMode="auto">
          <a:xfrm>
            <a:off x="539552" y="1268760"/>
            <a:ext cx="62769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spcBef>
                <a:spcPct val="20000"/>
              </a:spcBef>
              <a:buClr>
                <a:schemeClr val="tx2"/>
              </a:buClr>
              <a:buSzPct val="150000"/>
              <a:buChar char="•"/>
              <a:defRPr sz="2800" b="1">
                <a:solidFill>
                  <a:schemeClr val="tx1"/>
                </a:solidFill>
                <a:latin typeface="Arial" charset="0"/>
              </a:defRPr>
            </a:lvl1pPr>
            <a:lvl2pPr marL="458788"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0"/>
              </a:spcBef>
              <a:buClrTx/>
              <a:buSzTx/>
              <a:buNone/>
            </a:pPr>
            <a:r>
              <a:rPr lang="en-US" altLang="en-US" sz="2200" u="sng" dirty="0">
                <a:latin typeface="+mn-lt"/>
              </a:rPr>
              <a:t>F4.2 Basis of Design</a:t>
            </a:r>
          </a:p>
        </p:txBody>
      </p:sp>
      <p:sp>
        <p:nvSpPr>
          <p:cNvPr id="10"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32</a:t>
            </a:fld>
            <a:endParaRPr lang="en-US" altLang="en-US"/>
          </a:p>
        </p:txBody>
      </p:sp>
    </p:spTree>
    <p:extLst>
      <p:ext uri="{BB962C8B-B14F-4D97-AF65-F5344CB8AC3E}">
        <p14:creationId xmlns:p14="http://schemas.microsoft.com/office/powerpoint/2010/main" val="22561493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3"/>
          <p:cNvSpPr txBox="1">
            <a:spLocks noChangeArrowheads="1"/>
          </p:cNvSpPr>
          <p:nvPr/>
        </p:nvSpPr>
        <p:spPr bwMode="auto">
          <a:xfrm>
            <a:off x="755576" y="1700808"/>
            <a:ext cx="79679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latin typeface="+mn-lt"/>
              </a:rPr>
              <a:t>In story</a:t>
            </a:r>
            <a:r>
              <a:rPr lang="en-US" altLang="en-US" sz="2200" b="0" i="1" dirty="0">
                <a:latin typeface="+mn-lt"/>
              </a:rPr>
              <a:t> </a:t>
            </a:r>
            <a:r>
              <a:rPr lang="en-US" altLang="en-US" sz="2200" i="1" dirty="0">
                <a:latin typeface="+mn-lt"/>
              </a:rPr>
              <a:t>x</a:t>
            </a:r>
            <a:r>
              <a:rPr lang="en-US" altLang="en-US" sz="2200" b="0" dirty="0">
                <a:latin typeface="+mn-lt"/>
              </a:rPr>
              <a:t>, brace deformation, </a:t>
            </a:r>
            <a:r>
              <a:rPr lang="el-GR" altLang="en-US" sz="2200" i="1" dirty="0">
                <a:latin typeface="+mn-lt"/>
              </a:rPr>
              <a:t>Δ</a:t>
            </a:r>
            <a:r>
              <a:rPr lang="en-US" altLang="en-US" sz="2200" i="1" baseline="-25000" dirty="0" err="1">
                <a:latin typeface="+mn-lt"/>
              </a:rPr>
              <a:t>bx</a:t>
            </a:r>
            <a:r>
              <a:rPr lang="en-US" altLang="en-US" sz="2200" i="1" baseline="-25000" dirty="0">
                <a:latin typeface="+mn-lt"/>
              </a:rPr>
              <a:t> </a:t>
            </a:r>
            <a:r>
              <a:rPr lang="en-US" altLang="en-US" sz="2200" b="0" dirty="0">
                <a:latin typeface="+mn-lt"/>
              </a:rPr>
              <a:t>, is related to story drift,</a:t>
            </a:r>
            <a:r>
              <a:rPr lang="el-GR" altLang="en-US" sz="2200" b="0" i="1" dirty="0">
                <a:latin typeface="+mn-lt"/>
              </a:rPr>
              <a:t> </a:t>
            </a:r>
            <a:r>
              <a:rPr lang="el-GR" altLang="en-US" sz="2200" i="1" dirty="0">
                <a:latin typeface="+mn-lt"/>
              </a:rPr>
              <a:t>Δ</a:t>
            </a:r>
            <a:r>
              <a:rPr lang="en-US" altLang="en-US" sz="2200" i="1" baseline="-25000" dirty="0">
                <a:latin typeface="+mn-lt"/>
              </a:rPr>
              <a:t>x</a:t>
            </a:r>
            <a:r>
              <a:rPr lang="en-US" altLang="en-US" sz="2200" b="0" dirty="0">
                <a:latin typeface="+mn-lt"/>
              </a:rPr>
              <a:t> , through kinematics.</a:t>
            </a:r>
          </a:p>
          <a:p>
            <a:pPr>
              <a:spcBef>
                <a:spcPct val="50000"/>
              </a:spcBef>
              <a:buClrTx/>
              <a:buSzTx/>
              <a:buFontTx/>
              <a:buNone/>
            </a:pPr>
            <a:r>
              <a:rPr lang="en-US" altLang="en-US" sz="2200" i="1" dirty="0" smtClean="0">
                <a:latin typeface="+mn-lt"/>
              </a:rPr>
              <a:t>	</a:t>
            </a:r>
            <a:r>
              <a:rPr lang="el-GR" altLang="en-US" sz="2200" i="1" dirty="0" smtClean="0">
                <a:latin typeface="+mn-lt"/>
              </a:rPr>
              <a:t>Δ</a:t>
            </a:r>
            <a:r>
              <a:rPr lang="en-US" altLang="en-US" sz="2200" i="1" baseline="-25000" dirty="0">
                <a:latin typeface="+mn-lt"/>
              </a:rPr>
              <a:t>x </a:t>
            </a:r>
            <a:r>
              <a:rPr lang="en-US" altLang="en-US" sz="2200" dirty="0">
                <a:latin typeface="+mn-lt"/>
              </a:rPr>
              <a:t>=</a:t>
            </a:r>
            <a:r>
              <a:rPr lang="en-US" altLang="en-US" sz="2200" b="0" dirty="0">
                <a:latin typeface="+mn-lt"/>
              </a:rPr>
              <a:t> maximum </a:t>
            </a:r>
            <a:r>
              <a:rPr lang="en-US" altLang="en-US" sz="2200" dirty="0">
                <a:latin typeface="+mn-lt"/>
              </a:rPr>
              <a:t>(</a:t>
            </a:r>
            <a:r>
              <a:rPr lang="en-US" altLang="en-US" sz="2200" i="1" dirty="0">
                <a:latin typeface="+mn-lt"/>
              </a:rPr>
              <a:t>C</a:t>
            </a:r>
            <a:r>
              <a:rPr lang="en-US" altLang="en-US" sz="2200" i="1" baseline="-25000" dirty="0">
                <a:latin typeface="+mn-lt"/>
              </a:rPr>
              <a:t>d</a:t>
            </a:r>
            <a:r>
              <a:rPr lang="en-US" altLang="en-US" sz="2200" dirty="0">
                <a:latin typeface="+mn-lt"/>
              </a:rPr>
              <a:t> </a:t>
            </a:r>
            <a:r>
              <a:rPr lang="el-GR" altLang="en-US" sz="2200" i="1" dirty="0">
                <a:latin typeface="+mn-lt"/>
                <a:sym typeface="Symbol" pitchFamily="18" charset="2"/>
              </a:rPr>
              <a:t>Δ</a:t>
            </a:r>
            <a:r>
              <a:rPr lang="en-US" altLang="en-US" sz="2200" i="1" baseline="-25000" dirty="0">
                <a:latin typeface="+mn-lt"/>
                <a:sym typeface="Symbol" pitchFamily="18" charset="2"/>
              </a:rPr>
              <a:t>E</a:t>
            </a:r>
            <a:r>
              <a:rPr lang="en-US" altLang="en-US" sz="2200" dirty="0">
                <a:latin typeface="+mn-lt"/>
              </a:rPr>
              <a:t> , </a:t>
            </a:r>
            <a:r>
              <a:rPr lang="en-US" altLang="en-US" sz="2200" dirty="0" smtClean="0">
                <a:latin typeface="+mn-lt"/>
              </a:rPr>
              <a:t>0.02</a:t>
            </a:r>
            <a:r>
              <a:rPr lang="en-US" altLang="en-US" sz="2200" i="1" dirty="0" smtClean="0">
                <a:latin typeface="+mn-lt"/>
              </a:rPr>
              <a:t>h</a:t>
            </a:r>
            <a:r>
              <a:rPr lang="en-US" altLang="en-US" sz="2200" i="1" baseline="-25000" dirty="0" smtClean="0">
                <a:latin typeface="+mn-lt"/>
              </a:rPr>
              <a:t>sx</a:t>
            </a:r>
            <a:r>
              <a:rPr lang="en-US" altLang="en-US" sz="2200" dirty="0">
                <a:latin typeface="+mn-lt"/>
              </a:rPr>
              <a:t>)</a:t>
            </a:r>
          </a:p>
          <a:p>
            <a:pPr>
              <a:spcBef>
                <a:spcPct val="50000"/>
              </a:spcBef>
              <a:buClrTx/>
              <a:buSzTx/>
              <a:buFontTx/>
              <a:buNone/>
            </a:pPr>
            <a:r>
              <a:rPr lang="en-US" altLang="en-US" sz="2200" i="1" dirty="0" smtClean="0">
                <a:latin typeface="+mn-lt"/>
              </a:rPr>
              <a:t>	</a:t>
            </a:r>
            <a:r>
              <a:rPr lang="el-GR" altLang="en-US" sz="2200" i="1" dirty="0" smtClean="0">
                <a:latin typeface="+mn-lt"/>
              </a:rPr>
              <a:t>Δ</a:t>
            </a:r>
            <a:r>
              <a:rPr lang="en-US" altLang="en-US" sz="2200" i="1" baseline="-25000" dirty="0" err="1">
                <a:latin typeface="+mn-lt"/>
              </a:rPr>
              <a:t>bx</a:t>
            </a:r>
            <a:r>
              <a:rPr lang="en-US" altLang="en-US" sz="2200" i="1" baseline="-25000" dirty="0">
                <a:latin typeface="+mn-lt"/>
              </a:rPr>
              <a:t> </a:t>
            </a:r>
            <a:r>
              <a:rPr lang="en-US" altLang="en-US" sz="2200" dirty="0">
                <a:latin typeface="+mn-lt"/>
              </a:rPr>
              <a:t>= </a:t>
            </a:r>
            <a:r>
              <a:rPr lang="el-GR" altLang="en-US" sz="2200" i="1" dirty="0">
                <a:latin typeface="+mn-lt"/>
                <a:sym typeface="Symbol" pitchFamily="18" charset="2"/>
              </a:rPr>
              <a:t>Δ</a:t>
            </a:r>
            <a:r>
              <a:rPr lang="en-US" altLang="en-US" sz="2200" i="1" baseline="-25000" dirty="0">
                <a:latin typeface="+mn-lt"/>
                <a:sym typeface="Symbol" pitchFamily="18" charset="2"/>
              </a:rPr>
              <a:t>x</a:t>
            </a:r>
            <a:r>
              <a:rPr lang="en-US" altLang="en-US" sz="2200" dirty="0">
                <a:latin typeface="+mn-lt"/>
              </a:rPr>
              <a:t> </a:t>
            </a:r>
            <a:r>
              <a:rPr lang="en-US" altLang="en-US" sz="2200" dirty="0" smtClean="0">
                <a:latin typeface="+mn-lt"/>
              </a:rPr>
              <a:t>cos(</a:t>
            </a:r>
            <a:r>
              <a:rPr lang="el-GR" altLang="en-US" sz="2200" dirty="0" smtClean="0">
                <a:latin typeface="Cambria Math" panose="02040503050406030204" pitchFamily="18" charset="0"/>
                <a:ea typeface="Cambria Math" panose="02040503050406030204" pitchFamily="18" charset="0"/>
              </a:rPr>
              <a:t>α</a:t>
            </a:r>
            <a:r>
              <a:rPr lang="en-US" altLang="en-US" sz="2200" dirty="0" smtClean="0">
                <a:latin typeface="+mn-lt"/>
              </a:rPr>
              <a:t>)</a:t>
            </a:r>
            <a:endParaRPr lang="en-US" altLang="en-US" sz="2200" dirty="0">
              <a:latin typeface="+mn-lt"/>
            </a:endParaRPr>
          </a:p>
        </p:txBody>
      </p:sp>
      <p:sp>
        <p:nvSpPr>
          <p:cNvPr id="69636" name="Text Box 5"/>
          <p:cNvSpPr txBox="1">
            <a:spLocks noChangeArrowheads="1"/>
          </p:cNvSpPr>
          <p:nvPr/>
        </p:nvSpPr>
        <p:spPr bwMode="auto">
          <a:xfrm>
            <a:off x="777875" y="3932238"/>
            <a:ext cx="7210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l-GR" altLang="en-US" sz="2400" i="1">
                <a:latin typeface="Arial Narrow" pitchFamily="34" charset="0"/>
              </a:rPr>
              <a:t>Δ</a:t>
            </a:r>
            <a:r>
              <a:rPr lang="en-US" altLang="en-US" sz="2400" baseline="-25000">
                <a:latin typeface="Arial Narrow" pitchFamily="34" charset="0"/>
              </a:rPr>
              <a:t> </a:t>
            </a:r>
            <a:r>
              <a:rPr lang="en-US" altLang="en-US" sz="2400">
                <a:latin typeface="Arial Narrow" pitchFamily="34" charset="0"/>
              </a:rPr>
              <a:t> =  design story drift =  </a:t>
            </a:r>
            <a:r>
              <a:rPr lang="en-US" altLang="en-US" sz="2400" i="1">
                <a:latin typeface="Arial Narrow" pitchFamily="34" charset="0"/>
              </a:rPr>
              <a:t>C</a:t>
            </a:r>
            <a:r>
              <a:rPr lang="en-US" altLang="en-US" sz="2400" i="1" baseline="-25000">
                <a:latin typeface="Arial Narrow" pitchFamily="34" charset="0"/>
              </a:rPr>
              <a:t>d</a:t>
            </a:r>
            <a:r>
              <a:rPr lang="en-US" altLang="en-US" sz="2400">
                <a:latin typeface="Arial Narrow" pitchFamily="34" charset="0"/>
              </a:rPr>
              <a:t> </a:t>
            </a:r>
            <a:r>
              <a:rPr lang="en-US" altLang="en-US" sz="2400">
                <a:latin typeface="Arial Narrow" pitchFamily="34" charset="0"/>
                <a:sym typeface="Symbol" pitchFamily="18" charset="2"/>
              </a:rPr>
              <a:t> </a:t>
            </a:r>
            <a:r>
              <a:rPr lang="el-GR" altLang="en-US" sz="2400" i="1">
                <a:latin typeface="Arial Narrow" pitchFamily="34" charset="0"/>
                <a:sym typeface="Symbol" pitchFamily="18" charset="2"/>
              </a:rPr>
              <a:t>Δ</a:t>
            </a:r>
            <a:r>
              <a:rPr lang="en-US" altLang="en-US" sz="2400" i="1" baseline="-25000">
                <a:latin typeface="Arial Narrow" pitchFamily="34" charset="0"/>
                <a:sym typeface="Symbol" pitchFamily="18" charset="2"/>
              </a:rPr>
              <a:t>E</a:t>
            </a:r>
            <a:endParaRPr lang="el-GR" altLang="en-US" sz="2400" i="1">
              <a:latin typeface="Arial Narrow" pitchFamily="34" charset="0"/>
              <a:sym typeface="Symbol" pitchFamily="18" charset="2"/>
            </a:endParaRPr>
          </a:p>
        </p:txBody>
      </p:sp>
      <p:sp>
        <p:nvSpPr>
          <p:cNvPr id="69637" name="Text Box 7"/>
          <p:cNvSpPr txBox="1">
            <a:spLocks noChangeArrowheads="1"/>
          </p:cNvSpPr>
          <p:nvPr/>
        </p:nvSpPr>
        <p:spPr bwMode="auto">
          <a:xfrm>
            <a:off x="1460500" y="4670425"/>
            <a:ext cx="6831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l-GR" altLang="en-US" sz="2000" i="1">
                <a:latin typeface="Arial Narrow" pitchFamily="34" charset="0"/>
              </a:rPr>
              <a:t>Δ</a:t>
            </a:r>
            <a:r>
              <a:rPr lang="en-US" altLang="en-US" sz="2000" i="1" baseline="-25000">
                <a:latin typeface="Arial Narrow" pitchFamily="34" charset="0"/>
              </a:rPr>
              <a:t>E</a:t>
            </a:r>
            <a:r>
              <a:rPr lang="en-US" altLang="en-US" sz="2000">
                <a:latin typeface="Arial Narrow" pitchFamily="34" charset="0"/>
              </a:rPr>
              <a:t> = story drift under code specified earthquake forces</a:t>
            </a:r>
            <a:endParaRPr lang="el-GR" altLang="en-US" sz="2000" i="1">
              <a:latin typeface="Arial Narrow" pitchFamily="34" charset="0"/>
            </a:endParaRPr>
          </a:p>
        </p:txBody>
      </p:sp>
      <p:sp>
        <p:nvSpPr>
          <p:cNvPr id="69638" name="Text Box 8"/>
          <p:cNvSpPr txBox="1">
            <a:spLocks noChangeArrowheads="1"/>
          </p:cNvSpPr>
          <p:nvPr/>
        </p:nvSpPr>
        <p:spPr bwMode="auto">
          <a:xfrm>
            <a:off x="1460500" y="5353050"/>
            <a:ext cx="68310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tabLst>
                <a:tab pos="396875" algn="l"/>
                <a:tab pos="684213" algn="l"/>
              </a:tabLst>
              <a:defRPr sz="2800" b="1">
                <a:solidFill>
                  <a:schemeClr val="tx1"/>
                </a:solidFill>
                <a:latin typeface="Arial" charset="0"/>
              </a:defRPr>
            </a:lvl1pPr>
            <a:lvl2pPr marL="742950" indent="-285750">
              <a:spcBef>
                <a:spcPct val="20000"/>
              </a:spcBef>
              <a:buClr>
                <a:schemeClr val="tx2"/>
              </a:buClr>
              <a:buSzPct val="100000"/>
              <a:buChar char="–"/>
              <a:tabLst>
                <a:tab pos="396875" algn="l"/>
                <a:tab pos="684213" algn="l"/>
              </a:tabLst>
              <a:defRPr sz="2800" b="1">
                <a:solidFill>
                  <a:schemeClr val="tx1"/>
                </a:solidFill>
                <a:latin typeface="Arial" charset="0"/>
              </a:defRPr>
            </a:lvl2pPr>
            <a:lvl3pPr marL="1143000" indent="-228600">
              <a:spcBef>
                <a:spcPct val="20000"/>
              </a:spcBef>
              <a:buClr>
                <a:schemeClr val="tx2"/>
              </a:buClr>
              <a:buSzPct val="100000"/>
              <a:buChar char="•"/>
              <a:tabLst>
                <a:tab pos="396875" algn="l"/>
                <a:tab pos="684213" algn="l"/>
              </a:tabLst>
              <a:defRPr sz="2400">
                <a:solidFill>
                  <a:schemeClr val="tx1"/>
                </a:solidFill>
                <a:latin typeface="Arial" charset="0"/>
              </a:defRPr>
            </a:lvl3pPr>
            <a:lvl4pPr marL="1600200" indent="-228600">
              <a:spcBef>
                <a:spcPct val="20000"/>
              </a:spcBef>
              <a:buClr>
                <a:schemeClr val="tx2"/>
              </a:buClr>
              <a:buSzPct val="100000"/>
              <a:buChar char="–"/>
              <a:tabLst>
                <a:tab pos="396875" algn="l"/>
                <a:tab pos="684213" algn="l"/>
              </a:tabLst>
              <a:defRPr sz="2000">
                <a:solidFill>
                  <a:schemeClr val="tx1"/>
                </a:solidFill>
                <a:latin typeface="Arial" charset="0"/>
              </a:defRPr>
            </a:lvl4pPr>
            <a:lvl5pPr marL="2057400" indent="-228600">
              <a:spcBef>
                <a:spcPct val="20000"/>
              </a:spcBef>
              <a:buClr>
                <a:schemeClr val="tx2"/>
              </a:buClr>
              <a:buSzPct val="100000"/>
              <a:buChar char="•"/>
              <a:tabLst>
                <a:tab pos="396875" algn="l"/>
                <a:tab pos="684213" algn="l"/>
              </a:tabLst>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tabLst>
                <a:tab pos="396875" algn="l"/>
                <a:tab pos="684213" algn="l"/>
              </a:tabLst>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tabLst>
                <a:tab pos="396875" algn="l"/>
                <a:tab pos="684213" algn="l"/>
              </a:tabLst>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tabLst>
                <a:tab pos="396875" algn="l"/>
                <a:tab pos="684213" algn="l"/>
              </a:tabLst>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tabLst>
                <a:tab pos="396875" algn="l"/>
                <a:tab pos="684213" algn="l"/>
              </a:tabLst>
              <a:defRPr sz="2000">
                <a:solidFill>
                  <a:schemeClr val="tx1"/>
                </a:solidFill>
                <a:latin typeface="Arial" charset="0"/>
              </a:defRPr>
            </a:lvl9pPr>
          </a:lstStyle>
          <a:p>
            <a:pPr>
              <a:spcBef>
                <a:spcPct val="50000"/>
              </a:spcBef>
              <a:buFontTx/>
              <a:buNone/>
            </a:pPr>
            <a:r>
              <a:rPr lang="en-US" altLang="en-US" sz="2000" i="1">
                <a:latin typeface="Arial Narrow" pitchFamily="34" charset="0"/>
              </a:rPr>
              <a:t>C</a:t>
            </a:r>
            <a:r>
              <a:rPr lang="en-US" altLang="en-US" sz="2000" i="1" baseline="-25000">
                <a:latin typeface="Arial Narrow" pitchFamily="34" charset="0"/>
              </a:rPr>
              <a:t>d</a:t>
            </a:r>
            <a:r>
              <a:rPr lang="en-US" altLang="en-US" sz="2000">
                <a:latin typeface="Arial Narrow" pitchFamily="34" charset="0"/>
              </a:rPr>
              <a:t>	=	5 for BRBF</a:t>
            </a:r>
            <a:endParaRPr lang="en-US" altLang="en-US" sz="2000" i="1">
              <a:latin typeface="Arial Narrow" pitchFamily="34" charset="0"/>
            </a:endParaRPr>
          </a:p>
        </p:txBody>
      </p:sp>
      <p:pic>
        <p:nvPicPr>
          <p:cNvPr id="69639" name="Picture 6"/>
          <p:cNvPicPr>
            <a:picLocks noChangeAspect="1"/>
          </p:cNvPicPr>
          <p:nvPr/>
        </p:nvPicPr>
        <p:blipFill>
          <a:blip r:embed="rId3">
            <a:extLst>
              <a:ext uri="{28A0092B-C50C-407E-A947-70E740481C1C}">
                <a14:useLocalDpi xmlns:a14="http://schemas.microsoft.com/office/drawing/2010/main" val="0"/>
              </a:ext>
            </a:extLst>
          </a:blip>
          <a:srcRect l="1581" t="2419" r="1714" b="1945"/>
          <a:stretch>
            <a:fillRect/>
          </a:stretch>
        </p:blipFill>
        <p:spPr bwMode="auto">
          <a:xfrm>
            <a:off x="755576" y="3642891"/>
            <a:ext cx="8008938"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38"/>
          </p:nvPr>
        </p:nvSpPr>
        <p:spPr/>
        <p:txBody>
          <a:bodyPr/>
          <a:lstStyle/>
          <a:p>
            <a:r>
              <a:rPr lang="en-US" dirty="0" smtClean="0"/>
              <a:t>Basis of Design</a:t>
            </a:r>
            <a:endParaRPr lang="en-US" dirty="0"/>
          </a:p>
        </p:txBody>
      </p:sp>
      <p:sp>
        <p:nvSpPr>
          <p:cNvPr id="5" name="Text Placeholder 4"/>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12" name="Text Box 2"/>
          <p:cNvSpPr txBox="1">
            <a:spLocks noChangeArrowheads="1"/>
          </p:cNvSpPr>
          <p:nvPr/>
        </p:nvSpPr>
        <p:spPr bwMode="auto">
          <a:xfrm>
            <a:off x="539552" y="1268760"/>
            <a:ext cx="62769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spcBef>
                <a:spcPct val="20000"/>
              </a:spcBef>
              <a:buClr>
                <a:schemeClr val="tx2"/>
              </a:buClr>
              <a:buSzPct val="150000"/>
              <a:buChar char="•"/>
              <a:defRPr sz="2800" b="1">
                <a:solidFill>
                  <a:schemeClr val="tx1"/>
                </a:solidFill>
                <a:latin typeface="Arial" charset="0"/>
              </a:defRPr>
            </a:lvl1pPr>
            <a:lvl2pPr marL="458788"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0"/>
              </a:spcBef>
              <a:buClrTx/>
              <a:buSzTx/>
              <a:buNone/>
            </a:pPr>
            <a:r>
              <a:rPr lang="en-US" altLang="en-US" sz="2200" u="sng" dirty="0">
                <a:latin typeface="+mn-lt"/>
              </a:rPr>
              <a:t>F4.2 Basis of Design</a:t>
            </a:r>
          </a:p>
        </p:txBody>
      </p:sp>
      <p:sp>
        <p:nvSpPr>
          <p:cNvPr id="10"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33</a:t>
            </a:fld>
            <a:endParaRPr lang="en-US" altLang="en-US"/>
          </a:p>
        </p:txBody>
      </p:sp>
    </p:spTree>
    <p:extLst>
      <p:ext uri="{BB962C8B-B14F-4D97-AF65-F5344CB8AC3E}">
        <p14:creationId xmlns:p14="http://schemas.microsoft.com/office/powerpoint/2010/main" val="26453020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827584" y="2716465"/>
            <a:ext cx="2592288"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latin typeface="+mn-lt"/>
              </a:rPr>
              <a:t>Brace deformation must be checked against qualifying cyclic tests, and is used to determine adjustment factors that quantify strain hardening.</a:t>
            </a:r>
          </a:p>
        </p:txBody>
      </p:sp>
      <p:pic>
        <p:nvPicPr>
          <p:cNvPr id="71684" name="Picture 1"/>
          <p:cNvPicPr>
            <a:picLocks noChangeAspect="1"/>
          </p:cNvPicPr>
          <p:nvPr/>
        </p:nvPicPr>
        <p:blipFill>
          <a:blip r:embed="rId3">
            <a:extLst>
              <a:ext uri="{28A0092B-C50C-407E-A947-70E740481C1C}">
                <a14:useLocalDpi xmlns:a14="http://schemas.microsoft.com/office/drawing/2010/main" val="0"/>
              </a:ext>
            </a:extLst>
          </a:blip>
          <a:srcRect l="3073" t="3990" r="4643" b="2435"/>
          <a:stretch>
            <a:fillRect/>
          </a:stretch>
        </p:blipFill>
        <p:spPr bwMode="auto">
          <a:xfrm>
            <a:off x="3473450" y="2581870"/>
            <a:ext cx="5484813"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38"/>
          </p:nvPr>
        </p:nvSpPr>
        <p:spPr/>
        <p:txBody>
          <a:bodyPr/>
          <a:lstStyle/>
          <a:p>
            <a:r>
              <a:rPr lang="en-US" dirty="0" smtClean="0"/>
              <a:t>Basis of Design</a:t>
            </a:r>
            <a:endParaRPr lang="en-US" dirty="0"/>
          </a:p>
        </p:txBody>
      </p:sp>
      <p:sp>
        <p:nvSpPr>
          <p:cNvPr id="5" name="Text Placeholder 4"/>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9" name="Text Box 2"/>
          <p:cNvSpPr txBox="1">
            <a:spLocks noChangeArrowheads="1"/>
          </p:cNvSpPr>
          <p:nvPr/>
        </p:nvSpPr>
        <p:spPr bwMode="auto">
          <a:xfrm>
            <a:off x="539552" y="1268760"/>
            <a:ext cx="62769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spcBef>
                <a:spcPct val="20000"/>
              </a:spcBef>
              <a:buClr>
                <a:schemeClr val="tx2"/>
              </a:buClr>
              <a:buSzPct val="150000"/>
              <a:buChar char="•"/>
              <a:defRPr sz="2800" b="1">
                <a:solidFill>
                  <a:schemeClr val="tx1"/>
                </a:solidFill>
                <a:latin typeface="Arial" charset="0"/>
              </a:defRPr>
            </a:lvl1pPr>
            <a:lvl2pPr marL="458788"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0"/>
              </a:spcBef>
              <a:buClrTx/>
              <a:buSzTx/>
              <a:buNone/>
            </a:pPr>
            <a:r>
              <a:rPr lang="en-US" altLang="en-US" sz="2200" u="sng" dirty="0">
                <a:latin typeface="+mn-lt"/>
              </a:rPr>
              <a:t>F4.2a Brace Strength</a:t>
            </a:r>
          </a:p>
          <a:p>
            <a:pPr>
              <a:spcBef>
                <a:spcPct val="0"/>
              </a:spcBef>
              <a:buClrTx/>
              <a:buSzTx/>
              <a:buNone/>
            </a:pPr>
            <a:r>
              <a:rPr lang="en-US" altLang="en-US" sz="2200" u="sng" dirty="0" smtClean="0">
                <a:latin typeface="+mn-lt"/>
              </a:rPr>
              <a:t>F4.2b </a:t>
            </a:r>
            <a:r>
              <a:rPr lang="en-US" altLang="en-US" sz="2200" u="sng" dirty="0">
                <a:latin typeface="+mn-lt"/>
              </a:rPr>
              <a:t>Adjustment Factors</a:t>
            </a:r>
          </a:p>
          <a:p>
            <a:pPr>
              <a:spcBef>
                <a:spcPct val="0"/>
              </a:spcBef>
              <a:buClrTx/>
              <a:buSzTx/>
              <a:buNone/>
            </a:pPr>
            <a:r>
              <a:rPr lang="en-US" altLang="en-US" sz="2200" u="sng" dirty="0" smtClean="0">
                <a:latin typeface="+mn-lt"/>
              </a:rPr>
              <a:t>F4.2c </a:t>
            </a:r>
            <a:r>
              <a:rPr lang="en-US" altLang="en-US" sz="2200" u="sng" dirty="0">
                <a:latin typeface="+mn-lt"/>
              </a:rPr>
              <a:t>Brace Deformations</a:t>
            </a:r>
          </a:p>
        </p:txBody>
      </p:sp>
      <p:sp>
        <p:nvSpPr>
          <p:cNvPr id="7"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34</a:t>
            </a:fld>
            <a:endParaRPr lang="en-US" altLang="en-US"/>
          </a:p>
        </p:txBody>
      </p:sp>
    </p:spTree>
    <p:extLst>
      <p:ext uri="{BB962C8B-B14F-4D97-AF65-F5344CB8AC3E}">
        <p14:creationId xmlns:p14="http://schemas.microsoft.com/office/powerpoint/2010/main" val="40707552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
          <p:cNvSpPr txBox="1">
            <a:spLocks noChangeArrowheads="1"/>
          </p:cNvSpPr>
          <p:nvPr/>
        </p:nvSpPr>
        <p:spPr bwMode="auto">
          <a:xfrm>
            <a:off x="777875" y="1916832"/>
            <a:ext cx="774065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latin typeface="+mn-lt"/>
                <a:ea typeface="Cambria Math" panose="02040503050406030204" pitchFamily="18" charset="0"/>
              </a:rPr>
              <a:t>The design of braces shall be based upon results from qualifying cyclic tests in accordance with the procedures and acceptance criteria of </a:t>
            </a:r>
            <a:r>
              <a:rPr lang="en-US" altLang="en-US" sz="2200" dirty="0">
                <a:solidFill>
                  <a:schemeClr val="tx2"/>
                </a:solidFill>
                <a:latin typeface="+mn-lt"/>
                <a:ea typeface="Cambria Math" panose="02040503050406030204" pitchFamily="18" charset="0"/>
              </a:rPr>
              <a:t>Section K3 </a:t>
            </a:r>
            <a:r>
              <a:rPr lang="en-US" altLang="en-US" sz="2200" i="1" dirty="0">
                <a:solidFill>
                  <a:schemeClr val="tx2"/>
                </a:solidFill>
                <a:latin typeface="+mn-lt"/>
                <a:ea typeface="Cambria Math" panose="02040503050406030204" pitchFamily="18" charset="0"/>
              </a:rPr>
              <a:t>"Cyclic Tests for Qualification of Buckling Restrained Braces"</a:t>
            </a:r>
          </a:p>
        </p:txBody>
      </p:sp>
      <p:sp>
        <p:nvSpPr>
          <p:cNvPr id="2" name="Text Placeholder 1"/>
          <p:cNvSpPr>
            <a:spLocks noGrp="1"/>
          </p:cNvSpPr>
          <p:nvPr>
            <p:ph type="body" sz="quarter" idx="38"/>
          </p:nvPr>
        </p:nvSpPr>
        <p:spPr/>
        <p:txBody>
          <a:bodyPr/>
          <a:lstStyle/>
          <a:p>
            <a:r>
              <a:rPr lang="en-US" dirty="0" smtClean="0"/>
              <a:t>Members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7" name="TextBox 6"/>
          <p:cNvSpPr txBox="1"/>
          <p:nvPr/>
        </p:nvSpPr>
        <p:spPr>
          <a:xfrm>
            <a:off x="539551" y="1268760"/>
            <a:ext cx="797897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344488" indent="-344488">
              <a:spcBef>
                <a:spcPct val="0"/>
              </a:spcBef>
              <a:buClrTx/>
              <a:buSzTx/>
              <a:buNone/>
              <a:defRPr sz="2200" b="1" u="sng"/>
            </a:lvl1pPr>
            <a:lvl2pPr marL="458788"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dirty="0" smtClean="0"/>
              <a:t>F4.5b.3 Diagonal Braces – Conformance Demonstration</a:t>
            </a:r>
            <a:endParaRPr lang="en-US" dirty="0"/>
          </a:p>
        </p:txBody>
      </p:sp>
      <p:sp>
        <p:nvSpPr>
          <p:cNvPr id="6"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35</a:t>
            </a:fld>
            <a:endParaRPr lang="en-US" altLang="en-US"/>
          </a:p>
        </p:txBody>
      </p:sp>
    </p:spTree>
    <p:extLst>
      <p:ext uri="{BB962C8B-B14F-4D97-AF65-F5344CB8AC3E}">
        <p14:creationId xmlns:p14="http://schemas.microsoft.com/office/powerpoint/2010/main" val="38373449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705350" y="1912938"/>
            <a:ext cx="4246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75779" name="Text Box 40"/>
          <p:cNvSpPr txBox="1">
            <a:spLocks noChangeArrowheads="1"/>
          </p:cNvSpPr>
          <p:nvPr/>
        </p:nvSpPr>
        <p:spPr bwMode="auto">
          <a:xfrm>
            <a:off x="1331640" y="2060848"/>
            <a:ext cx="6984776"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1313" indent="-341313">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pPr>
            <a:r>
              <a:rPr lang="en-US" altLang="en-US" sz="2400" b="0" dirty="0">
                <a:latin typeface="+mn-lt"/>
              </a:rPr>
              <a:t>Verify brace performance under cyclic loading up to deformation levels corresponding to </a:t>
            </a:r>
            <a:r>
              <a:rPr lang="en-US" altLang="en-US" sz="2400" b="0" dirty="0" smtClean="0">
                <a:latin typeface="+mn-lt"/>
              </a:rPr>
              <a:t/>
            </a:r>
            <a:br>
              <a:rPr lang="en-US" altLang="en-US" sz="2400" b="0" dirty="0" smtClean="0">
                <a:latin typeface="+mn-lt"/>
              </a:rPr>
            </a:br>
            <a:r>
              <a:rPr lang="en-US" altLang="en-US" sz="2400" b="0" i="1" dirty="0" smtClean="0">
                <a:solidFill>
                  <a:schemeClr val="tx2"/>
                </a:solidFill>
                <a:latin typeface="+mn-lt"/>
              </a:rPr>
              <a:t>2 </a:t>
            </a:r>
            <a:r>
              <a:rPr lang="en-US" altLang="en-US" sz="2400" b="0" i="1" dirty="0">
                <a:solidFill>
                  <a:schemeClr val="tx2"/>
                </a:solidFill>
                <a:latin typeface="+mn-lt"/>
              </a:rPr>
              <a:t>x design story drift</a:t>
            </a:r>
          </a:p>
          <a:p>
            <a:pPr>
              <a:spcBef>
                <a:spcPct val="50000"/>
              </a:spcBef>
              <a:buClrTx/>
              <a:buSzTx/>
            </a:pPr>
            <a:r>
              <a:rPr lang="en-US" altLang="en-US" sz="2400" b="0" dirty="0">
                <a:latin typeface="+mn-lt"/>
              </a:rPr>
              <a:t>Determine strength of brace in tension and compression at a deformation level corresponding to </a:t>
            </a:r>
            <a:r>
              <a:rPr lang="en-US" altLang="en-US" sz="2400" b="0" i="1" dirty="0">
                <a:solidFill>
                  <a:schemeClr val="tx2"/>
                </a:solidFill>
                <a:latin typeface="+mn-lt"/>
              </a:rPr>
              <a:t>2 x design story drift</a:t>
            </a:r>
            <a:endParaRPr lang="en-US" altLang="en-US" sz="2400" b="0" i="1" dirty="0">
              <a:solidFill>
                <a:schemeClr val="tx2"/>
              </a:solidFill>
              <a:latin typeface="+mn-lt"/>
              <a:sym typeface="Symbol" pitchFamily="18" charset="2"/>
            </a:endParaRPr>
          </a:p>
        </p:txBody>
      </p:sp>
      <p:sp>
        <p:nvSpPr>
          <p:cNvPr id="75781" name="Text Box 154"/>
          <p:cNvSpPr txBox="1">
            <a:spLocks noChangeArrowheads="1"/>
          </p:cNvSpPr>
          <p:nvPr/>
        </p:nvSpPr>
        <p:spPr bwMode="auto">
          <a:xfrm>
            <a:off x="611561" y="1479858"/>
            <a:ext cx="5429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400" u="sng" dirty="0">
                <a:latin typeface="+mn-lt"/>
              </a:rPr>
              <a:t>Purpose of Testing:</a:t>
            </a:r>
          </a:p>
        </p:txBody>
      </p:sp>
      <p:sp>
        <p:nvSpPr>
          <p:cNvPr id="4" name="Text Placeholder 3"/>
          <p:cNvSpPr>
            <a:spLocks noGrp="1"/>
          </p:cNvSpPr>
          <p:nvPr>
            <p:ph type="body" sz="quarter" idx="38"/>
          </p:nvPr>
        </p:nvSpPr>
        <p:spPr/>
        <p:txBody>
          <a:bodyPr/>
          <a:lstStyle/>
          <a:p>
            <a:r>
              <a:rPr lang="en-US" dirty="0"/>
              <a:t>K3 </a:t>
            </a:r>
            <a:r>
              <a:rPr lang="en-US" dirty="0" smtClean="0"/>
              <a:t>- Cyclic </a:t>
            </a:r>
            <a:r>
              <a:rPr lang="en-US" dirty="0"/>
              <a:t>Tests for Qualification of </a:t>
            </a:r>
            <a:r>
              <a:rPr lang="en-US" dirty="0" smtClean="0"/>
              <a:t>BRBs</a:t>
            </a:r>
            <a:endParaRPr lang="en-US" dirty="0"/>
          </a:p>
        </p:txBody>
      </p:sp>
      <p:sp>
        <p:nvSpPr>
          <p:cNvPr id="5" name="Text Placeholder 4"/>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7"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36</a:t>
            </a:fld>
            <a:endParaRPr lang="en-US" altLang="en-US"/>
          </a:p>
        </p:txBody>
      </p:sp>
    </p:spTree>
    <p:extLst>
      <p:ext uri="{BB962C8B-B14F-4D97-AF65-F5344CB8AC3E}">
        <p14:creationId xmlns:p14="http://schemas.microsoft.com/office/powerpoint/2010/main" val="2932155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9"/>
          <p:cNvSpPr txBox="1">
            <a:spLocks noChangeArrowheads="1"/>
          </p:cNvSpPr>
          <p:nvPr/>
        </p:nvSpPr>
        <p:spPr bwMode="auto">
          <a:xfrm>
            <a:off x="1043608" y="2636912"/>
            <a:ext cx="3401392" cy="430887"/>
          </a:xfrm>
          <a:prstGeom prst="rect">
            <a:avLst/>
          </a:prstGeom>
          <a:noFill/>
          <a:ln w="2857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indent="0">
              <a:spcBef>
                <a:spcPct val="50000"/>
              </a:spcBef>
              <a:buClrTx/>
              <a:buSzTx/>
              <a:buFontTx/>
              <a:buNone/>
              <a:defRPr sz="2400" b="1">
                <a:solidFill>
                  <a:schemeClr val="tx2"/>
                </a:solidFill>
              </a:defRPr>
            </a:lvl1pPr>
            <a:lvl2pPr marL="914400" indent="-457200">
              <a:spcBef>
                <a:spcPct val="20000"/>
              </a:spcBef>
              <a:buClr>
                <a:schemeClr val="tx2"/>
              </a:buClr>
              <a:buSzPct val="100000"/>
              <a:buChar char="–"/>
              <a:defRPr sz="2800" b="1">
                <a:latin typeface="Arial" charset="0"/>
              </a:defRPr>
            </a:lvl2pPr>
            <a:lvl3pPr marL="1371600" indent="-457200">
              <a:spcBef>
                <a:spcPct val="20000"/>
              </a:spcBef>
              <a:buClr>
                <a:schemeClr val="tx2"/>
              </a:buClr>
              <a:buSzPct val="100000"/>
              <a:buChar char="•"/>
              <a:defRPr sz="2400">
                <a:latin typeface="Arial" charset="0"/>
              </a:defRPr>
            </a:lvl3pPr>
            <a:lvl4pPr marL="1828800" indent="-457200">
              <a:spcBef>
                <a:spcPct val="20000"/>
              </a:spcBef>
              <a:buClr>
                <a:schemeClr val="tx2"/>
              </a:buClr>
              <a:buSzPct val="100000"/>
              <a:buChar char="–"/>
              <a:defRPr sz="2000">
                <a:latin typeface="Arial" charset="0"/>
              </a:defRPr>
            </a:lvl4pPr>
            <a:lvl5pPr marL="2286000" indent="-457200">
              <a:spcBef>
                <a:spcPct val="20000"/>
              </a:spcBef>
              <a:buClr>
                <a:schemeClr val="tx2"/>
              </a:buClr>
              <a:buSzPct val="100000"/>
              <a:buChar char="•"/>
              <a:defRPr sz="2000">
                <a:latin typeface="Arial" charset="0"/>
              </a:defRPr>
            </a:lvl5pPr>
            <a:lvl6pPr marL="2743200" indent="-457200" eaLnBrk="0" fontAlgn="base" hangingPunct="0">
              <a:spcBef>
                <a:spcPct val="20000"/>
              </a:spcBef>
              <a:spcAft>
                <a:spcPct val="0"/>
              </a:spcAft>
              <a:buClr>
                <a:schemeClr val="tx2"/>
              </a:buClr>
              <a:buSzPct val="100000"/>
              <a:buChar char="•"/>
              <a:defRPr sz="2000">
                <a:latin typeface="Arial" charset="0"/>
              </a:defRPr>
            </a:lvl6pPr>
            <a:lvl7pPr marL="3200400" indent="-457200" eaLnBrk="0" fontAlgn="base" hangingPunct="0">
              <a:spcBef>
                <a:spcPct val="20000"/>
              </a:spcBef>
              <a:spcAft>
                <a:spcPct val="0"/>
              </a:spcAft>
              <a:buClr>
                <a:schemeClr val="tx2"/>
              </a:buClr>
              <a:buSzPct val="100000"/>
              <a:buChar char="•"/>
              <a:defRPr sz="2000">
                <a:latin typeface="Arial" charset="0"/>
              </a:defRPr>
            </a:lvl7pPr>
            <a:lvl8pPr marL="3657600" indent="-457200" eaLnBrk="0" fontAlgn="base" hangingPunct="0">
              <a:spcBef>
                <a:spcPct val="20000"/>
              </a:spcBef>
              <a:spcAft>
                <a:spcPct val="0"/>
              </a:spcAft>
              <a:buClr>
                <a:schemeClr val="tx2"/>
              </a:buClr>
              <a:buSzPct val="100000"/>
              <a:buChar char="•"/>
              <a:defRPr sz="2000">
                <a:latin typeface="Arial" charset="0"/>
              </a:defRPr>
            </a:lvl8pPr>
            <a:lvl9pPr marL="4114800" indent="-457200" eaLnBrk="0" fontAlgn="base" hangingPunct="0">
              <a:spcBef>
                <a:spcPct val="20000"/>
              </a:spcBef>
              <a:spcAft>
                <a:spcPct val="0"/>
              </a:spcAft>
              <a:buClr>
                <a:schemeClr val="tx2"/>
              </a:buClr>
              <a:buSzPct val="100000"/>
              <a:buChar char="•"/>
              <a:defRPr sz="2000">
                <a:latin typeface="Arial" charset="0"/>
              </a:defRPr>
            </a:lvl9pPr>
          </a:lstStyle>
          <a:p>
            <a:r>
              <a:rPr lang="en-US" altLang="en-US" sz="2200" dirty="0"/>
              <a:t>1. Brace Test Specimen</a:t>
            </a:r>
          </a:p>
        </p:txBody>
      </p:sp>
      <p:sp>
        <p:nvSpPr>
          <p:cNvPr id="77828" name="Text Box 40"/>
          <p:cNvSpPr txBox="1">
            <a:spLocks noChangeArrowheads="1"/>
          </p:cNvSpPr>
          <p:nvPr/>
        </p:nvSpPr>
        <p:spPr bwMode="auto">
          <a:xfrm>
            <a:off x="1259632" y="3188767"/>
            <a:ext cx="644877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latin typeface="+mn-lt"/>
              </a:rPr>
              <a:t>Verify ability to sustain large cyclic axial tension and compression without buckling or fracture</a:t>
            </a:r>
          </a:p>
        </p:txBody>
      </p:sp>
      <p:sp>
        <p:nvSpPr>
          <p:cNvPr id="77829" name="Text Box 41"/>
          <p:cNvSpPr txBox="1">
            <a:spLocks noChangeArrowheads="1"/>
          </p:cNvSpPr>
          <p:nvPr/>
        </p:nvSpPr>
        <p:spPr bwMode="auto">
          <a:xfrm>
            <a:off x="1043609" y="4480644"/>
            <a:ext cx="4824535" cy="430887"/>
          </a:xfrm>
          <a:prstGeom prst="rect">
            <a:avLst/>
          </a:prstGeom>
          <a:noFill/>
          <a:ln w="2857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457200" indent="-457200">
              <a:spcBef>
                <a:spcPct val="50000"/>
              </a:spcBef>
              <a:buClrTx/>
              <a:buSzTx/>
              <a:buFontTx/>
              <a:buAutoNum type="arabicPeriod"/>
              <a:defRPr sz="2400" b="1">
                <a:solidFill>
                  <a:schemeClr val="tx2"/>
                </a:solidFill>
              </a:defRPr>
            </a:lvl1pPr>
            <a:lvl2pPr marL="914400" indent="-457200">
              <a:spcBef>
                <a:spcPct val="20000"/>
              </a:spcBef>
              <a:buClr>
                <a:schemeClr val="tx2"/>
              </a:buClr>
              <a:buSzPct val="100000"/>
              <a:buChar char="–"/>
              <a:defRPr sz="2800" b="1">
                <a:latin typeface="Arial" charset="0"/>
              </a:defRPr>
            </a:lvl2pPr>
            <a:lvl3pPr marL="1371600" indent="-457200">
              <a:spcBef>
                <a:spcPct val="20000"/>
              </a:spcBef>
              <a:buClr>
                <a:schemeClr val="tx2"/>
              </a:buClr>
              <a:buSzPct val="100000"/>
              <a:buChar char="•"/>
              <a:defRPr sz="2400">
                <a:latin typeface="Arial" charset="0"/>
              </a:defRPr>
            </a:lvl3pPr>
            <a:lvl4pPr marL="1828800" indent="-457200">
              <a:spcBef>
                <a:spcPct val="20000"/>
              </a:spcBef>
              <a:buClr>
                <a:schemeClr val="tx2"/>
              </a:buClr>
              <a:buSzPct val="100000"/>
              <a:buChar char="–"/>
              <a:defRPr sz="2000">
                <a:latin typeface="Arial" charset="0"/>
              </a:defRPr>
            </a:lvl4pPr>
            <a:lvl5pPr marL="2286000" indent="-457200">
              <a:spcBef>
                <a:spcPct val="20000"/>
              </a:spcBef>
              <a:buClr>
                <a:schemeClr val="tx2"/>
              </a:buClr>
              <a:buSzPct val="100000"/>
              <a:buChar char="•"/>
              <a:defRPr sz="2000">
                <a:latin typeface="Arial" charset="0"/>
              </a:defRPr>
            </a:lvl5pPr>
            <a:lvl6pPr marL="2743200" indent="-457200" eaLnBrk="0" fontAlgn="base" hangingPunct="0">
              <a:spcBef>
                <a:spcPct val="20000"/>
              </a:spcBef>
              <a:spcAft>
                <a:spcPct val="0"/>
              </a:spcAft>
              <a:buClr>
                <a:schemeClr val="tx2"/>
              </a:buClr>
              <a:buSzPct val="100000"/>
              <a:buChar char="•"/>
              <a:defRPr sz="2000">
                <a:latin typeface="Arial" charset="0"/>
              </a:defRPr>
            </a:lvl6pPr>
            <a:lvl7pPr marL="3200400" indent="-457200" eaLnBrk="0" fontAlgn="base" hangingPunct="0">
              <a:spcBef>
                <a:spcPct val="20000"/>
              </a:spcBef>
              <a:spcAft>
                <a:spcPct val="0"/>
              </a:spcAft>
              <a:buClr>
                <a:schemeClr val="tx2"/>
              </a:buClr>
              <a:buSzPct val="100000"/>
              <a:buChar char="•"/>
              <a:defRPr sz="2000">
                <a:latin typeface="Arial" charset="0"/>
              </a:defRPr>
            </a:lvl7pPr>
            <a:lvl8pPr marL="3657600" indent="-457200" eaLnBrk="0" fontAlgn="base" hangingPunct="0">
              <a:spcBef>
                <a:spcPct val="20000"/>
              </a:spcBef>
              <a:spcAft>
                <a:spcPct val="0"/>
              </a:spcAft>
              <a:buClr>
                <a:schemeClr val="tx2"/>
              </a:buClr>
              <a:buSzPct val="100000"/>
              <a:buChar char="•"/>
              <a:defRPr sz="2000">
                <a:latin typeface="Arial" charset="0"/>
              </a:defRPr>
            </a:lvl8pPr>
            <a:lvl9pPr marL="4114800" indent="-457200" eaLnBrk="0" fontAlgn="base" hangingPunct="0">
              <a:spcBef>
                <a:spcPct val="20000"/>
              </a:spcBef>
              <a:spcAft>
                <a:spcPct val="0"/>
              </a:spcAft>
              <a:buClr>
                <a:schemeClr val="tx2"/>
              </a:buClr>
              <a:buSzPct val="100000"/>
              <a:buChar char="•"/>
              <a:defRPr sz="2000">
                <a:latin typeface="Arial" charset="0"/>
              </a:defRPr>
            </a:lvl9pPr>
          </a:lstStyle>
          <a:p>
            <a:pPr marL="0" indent="0">
              <a:buNone/>
            </a:pPr>
            <a:r>
              <a:rPr lang="en-US" altLang="en-US" sz="2200" dirty="0" smtClean="0"/>
              <a:t>2. </a:t>
            </a:r>
            <a:r>
              <a:rPr lang="en-US" altLang="en-US" sz="2200" dirty="0" err="1" smtClean="0"/>
              <a:t>Subassemblage</a:t>
            </a:r>
            <a:r>
              <a:rPr lang="en-US" altLang="en-US" sz="2200" dirty="0" smtClean="0"/>
              <a:t> </a:t>
            </a:r>
            <a:r>
              <a:rPr lang="en-US" altLang="en-US" sz="2200" dirty="0"/>
              <a:t>Test Specimen</a:t>
            </a:r>
          </a:p>
        </p:txBody>
      </p:sp>
      <p:sp>
        <p:nvSpPr>
          <p:cNvPr id="77830" name="Text Box 42"/>
          <p:cNvSpPr txBox="1">
            <a:spLocks noChangeArrowheads="1"/>
          </p:cNvSpPr>
          <p:nvPr/>
        </p:nvSpPr>
        <p:spPr bwMode="auto">
          <a:xfrm>
            <a:off x="1263203" y="5164857"/>
            <a:ext cx="734124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buClrTx/>
              <a:buSzTx/>
              <a:buFontTx/>
              <a:buNone/>
              <a:defRPr sz="2200" b="0"/>
            </a:lvl1pPr>
            <a:lvl2pPr marL="742950"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altLang="en-US" dirty="0"/>
              <a:t>Verify ability of brace and connections to accommodate axial and rotational demands imposed by frame </a:t>
            </a:r>
          </a:p>
        </p:txBody>
      </p:sp>
      <p:sp>
        <p:nvSpPr>
          <p:cNvPr id="77832" name="Text Box 154"/>
          <p:cNvSpPr txBox="1">
            <a:spLocks noChangeArrowheads="1"/>
          </p:cNvSpPr>
          <p:nvPr/>
        </p:nvSpPr>
        <p:spPr bwMode="auto">
          <a:xfrm>
            <a:off x="539552" y="1891680"/>
            <a:ext cx="54292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i="1" dirty="0">
                <a:latin typeface="+mn-lt"/>
              </a:rPr>
              <a:t>Two tests required to qualify brace:</a:t>
            </a:r>
          </a:p>
        </p:txBody>
      </p:sp>
      <p:sp>
        <p:nvSpPr>
          <p:cNvPr id="2" name="Text Placeholder 1"/>
          <p:cNvSpPr>
            <a:spLocks noGrp="1"/>
          </p:cNvSpPr>
          <p:nvPr>
            <p:ph type="body" sz="quarter" idx="38"/>
          </p:nvPr>
        </p:nvSpPr>
        <p:spPr/>
        <p:txBody>
          <a:bodyPr/>
          <a:lstStyle/>
          <a:p>
            <a:r>
              <a:rPr lang="en-US" dirty="0"/>
              <a:t>K3 - Cyclic Tests for Qualification of </a:t>
            </a:r>
            <a:r>
              <a:rPr lang="en-US" dirty="0" smtClean="0"/>
              <a:t>BRBs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13" name="Text Box 2"/>
          <p:cNvSpPr txBox="1">
            <a:spLocks noChangeArrowheads="1"/>
          </p:cNvSpPr>
          <p:nvPr/>
        </p:nvSpPr>
        <p:spPr bwMode="auto">
          <a:xfrm>
            <a:off x="539552" y="1268760"/>
            <a:ext cx="835292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4488" indent="-344488">
              <a:spcBef>
                <a:spcPct val="20000"/>
              </a:spcBef>
              <a:buClr>
                <a:schemeClr val="tx2"/>
              </a:buClr>
              <a:buSzPct val="150000"/>
              <a:buChar char="•"/>
              <a:defRPr sz="2800" b="1">
                <a:solidFill>
                  <a:schemeClr val="tx1"/>
                </a:solidFill>
                <a:latin typeface="Arial" charset="0"/>
              </a:defRPr>
            </a:lvl1pPr>
            <a:lvl2pPr marL="458788"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0"/>
              </a:spcBef>
              <a:buClrTx/>
              <a:buSzTx/>
              <a:buNone/>
            </a:pPr>
            <a:r>
              <a:rPr lang="fr-FR" altLang="en-US" sz="2200" u="sng" dirty="0" smtClean="0">
                <a:latin typeface="+mn-lt"/>
              </a:rPr>
              <a:t>K3.1 Scope</a:t>
            </a:r>
            <a:endParaRPr lang="fr-FR" altLang="en-US" sz="2200" u="sng" dirty="0">
              <a:latin typeface="+mn-lt"/>
            </a:endParaRPr>
          </a:p>
        </p:txBody>
      </p:sp>
      <p:sp>
        <p:nvSpPr>
          <p:cNvPr id="10"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37</a:t>
            </a:fld>
            <a:endParaRPr lang="en-US" altLang="en-US"/>
          </a:p>
        </p:txBody>
      </p:sp>
    </p:spTree>
    <p:extLst>
      <p:ext uri="{BB962C8B-B14F-4D97-AF65-F5344CB8AC3E}">
        <p14:creationId xmlns:p14="http://schemas.microsoft.com/office/powerpoint/2010/main" val="36384806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4705350" y="1912938"/>
            <a:ext cx="4246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79875" name="Group 151"/>
          <p:cNvGrpSpPr>
            <a:grpSpLocks/>
          </p:cNvGrpSpPr>
          <p:nvPr/>
        </p:nvGrpSpPr>
        <p:grpSpPr bwMode="auto">
          <a:xfrm>
            <a:off x="2293938" y="2847454"/>
            <a:ext cx="4552950" cy="1517650"/>
            <a:chOff x="1445" y="1825"/>
            <a:chExt cx="2868" cy="956"/>
          </a:xfrm>
        </p:grpSpPr>
        <p:grpSp>
          <p:nvGrpSpPr>
            <p:cNvPr id="79879" name="Group 116"/>
            <p:cNvGrpSpPr>
              <a:grpSpLocks/>
            </p:cNvGrpSpPr>
            <p:nvPr/>
          </p:nvGrpSpPr>
          <p:grpSpPr bwMode="auto">
            <a:xfrm>
              <a:off x="1548" y="2011"/>
              <a:ext cx="2287" cy="531"/>
              <a:chOff x="1645" y="1076"/>
              <a:chExt cx="2287" cy="531"/>
            </a:xfrm>
          </p:grpSpPr>
          <p:grpSp>
            <p:nvGrpSpPr>
              <p:cNvPr id="79883" name="Group 117"/>
              <p:cNvGrpSpPr>
                <a:grpSpLocks/>
              </p:cNvGrpSpPr>
              <p:nvPr/>
            </p:nvGrpSpPr>
            <p:grpSpPr bwMode="auto">
              <a:xfrm flipH="1">
                <a:off x="3468" y="1081"/>
                <a:ext cx="464" cy="526"/>
                <a:chOff x="1645" y="1076"/>
                <a:chExt cx="464" cy="526"/>
              </a:xfrm>
            </p:grpSpPr>
            <p:sp>
              <p:nvSpPr>
                <p:cNvPr id="79910" name="Freeform 118"/>
                <p:cNvSpPr>
                  <a:spLocks/>
                </p:cNvSpPr>
                <p:nvPr/>
              </p:nvSpPr>
              <p:spPr bwMode="auto">
                <a:xfrm>
                  <a:off x="1857" y="1164"/>
                  <a:ext cx="252" cy="348"/>
                </a:xfrm>
                <a:custGeom>
                  <a:avLst/>
                  <a:gdLst>
                    <a:gd name="T0" fmla="*/ 0 w 252"/>
                    <a:gd name="T1" fmla="*/ 0 h 348"/>
                    <a:gd name="T2" fmla="*/ 174 w 252"/>
                    <a:gd name="T3" fmla="*/ 0 h 348"/>
                    <a:gd name="T4" fmla="*/ 252 w 252"/>
                    <a:gd name="T5" fmla="*/ 66 h 348"/>
                    <a:gd name="T6" fmla="*/ 252 w 252"/>
                    <a:gd name="T7" fmla="*/ 303 h 348"/>
                    <a:gd name="T8" fmla="*/ 153 w 252"/>
                    <a:gd name="T9" fmla="*/ 348 h 348"/>
                    <a:gd name="T10" fmla="*/ 0 w 252"/>
                    <a:gd name="T11" fmla="*/ 348 h 348"/>
                    <a:gd name="T12" fmla="*/ 0 w 252"/>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348">
                      <a:moveTo>
                        <a:pt x="0" y="0"/>
                      </a:moveTo>
                      <a:lnTo>
                        <a:pt x="174" y="0"/>
                      </a:lnTo>
                      <a:lnTo>
                        <a:pt x="252" y="66"/>
                      </a:lnTo>
                      <a:lnTo>
                        <a:pt x="252" y="303"/>
                      </a:lnTo>
                      <a:lnTo>
                        <a:pt x="153" y="348"/>
                      </a:lnTo>
                      <a:lnTo>
                        <a:pt x="0" y="348"/>
                      </a:lnTo>
                      <a:lnTo>
                        <a:pt x="0" y="0"/>
                      </a:lnTo>
                      <a:close/>
                    </a:path>
                  </a:pathLst>
                </a:custGeom>
                <a:gradFill rotWithShape="1">
                  <a:gsLst>
                    <a:gs pos="0">
                      <a:srgbClr val="B2B2B2"/>
                    </a:gs>
                    <a:gs pos="50000">
                      <a:srgbClr val="525252"/>
                    </a:gs>
                    <a:gs pos="100000">
                      <a:srgbClr val="B2B2B2"/>
                    </a:gs>
                  </a:gsLst>
                  <a:lin ang="18900000" scaled="1"/>
                </a:gradFill>
                <a:ln w="1587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9911" name="Rectangle 119"/>
                <p:cNvSpPr>
                  <a:spLocks noChangeArrowheads="1"/>
                </p:cNvSpPr>
                <p:nvPr/>
              </p:nvSpPr>
              <p:spPr bwMode="auto">
                <a:xfrm>
                  <a:off x="1645" y="1076"/>
                  <a:ext cx="212" cy="526"/>
                </a:xfrm>
                <a:prstGeom prst="rect">
                  <a:avLst/>
                </a:prstGeom>
                <a:gradFill rotWithShape="1">
                  <a:gsLst>
                    <a:gs pos="0">
                      <a:srgbClr val="808080"/>
                    </a:gs>
                    <a:gs pos="50000">
                      <a:srgbClr val="3B3B3B"/>
                    </a:gs>
                    <a:gs pos="100000">
                      <a:srgbClr val="808080"/>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79884" name="Group 120"/>
              <p:cNvGrpSpPr>
                <a:grpSpLocks/>
              </p:cNvGrpSpPr>
              <p:nvPr/>
            </p:nvGrpSpPr>
            <p:grpSpPr bwMode="auto">
              <a:xfrm>
                <a:off x="1645" y="1076"/>
                <a:ext cx="464" cy="526"/>
                <a:chOff x="1645" y="1076"/>
                <a:chExt cx="464" cy="526"/>
              </a:xfrm>
            </p:grpSpPr>
            <p:sp>
              <p:nvSpPr>
                <p:cNvPr id="79908" name="Freeform 121"/>
                <p:cNvSpPr>
                  <a:spLocks/>
                </p:cNvSpPr>
                <p:nvPr/>
              </p:nvSpPr>
              <p:spPr bwMode="auto">
                <a:xfrm>
                  <a:off x="1857" y="1164"/>
                  <a:ext cx="252" cy="348"/>
                </a:xfrm>
                <a:custGeom>
                  <a:avLst/>
                  <a:gdLst>
                    <a:gd name="T0" fmla="*/ 0 w 252"/>
                    <a:gd name="T1" fmla="*/ 0 h 348"/>
                    <a:gd name="T2" fmla="*/ 174 w 252"/>
                    <a:gd name="T3" fmla="*/ 0 h 348"/>
                    <a:gd name="T4" fmla="*/ 252 w 252"/>
                    <a:gd name="T5" fmla="*/ 66 h 348"/>
                    <a:gd name="T6" fmla="*/ 252 w 252"/>
                    <a:gd name="T7" fmla="*/ 303 h 348"/>
                    <a:gd name="T8" fmla="*/ 153 w 252"/>
                    <a:gd name="T9" fmla="*/ 348 h 348"/>
                    <a:gd name="T10" fmla="*/ 0 w 252"/>
                    <a:gd name="T11" fmla="*/ 348 h 348"/>
                    <a:gd name="T12" fmla="*/ 0 w 252"/>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348">
                      <a:moveTo>
                        <a:pt x="0" y="0"/>
                      </a:moveTo>
                      <a:lnTo>
                        <a:pt x="174" y="0"/>
                      </a:lnTo>
                      <a:lnTo>
                        <a:pt x="252" y="66"/>
                      </a:lnTo>
                      <a:lnTo>
                        <a:pt x="252" y="303"/>
                      </a:lnTo>
                      <a:lnTo>
                        <a:pt x="153" y="348"/>
                      </a:lnTo>
                      <a:lnTo>
                        <a:pt x="0" y="348"/>
                      </a:lnTo>
                      <a:lnTo>
                        <a:pt x="0" y="0"/>
                      </a:lnTo>
                      <a:close/>
                    </a:path>
                  </a:pathLst>
                </a:custGeom>
                <a:gradFill rotWithShape="1">
                  <a:gsLst>
                    <a:gs pos="0">
                      <a:srgbClr val="B2B2B2"/>
                    </a:gs>
                    <a:gs pos="50000">
                      <a:srgbClr val="525252"/>
                    </a:gs>
                    <a:gs pos="100000">
                      <a:srgbClr val="B2B2B2"/>
                    </a:gs>
                  </a:gsLst>
                  <a:lin ang="18900000" scaled="1"/>
                </a:gradFill>
                <a:ln w="1587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9909" name="Rectangle 122"/>
                <p:cNvSpPr>
                  <a:spLocks noChangeArrowheads="1"/>
                </p:cNvSpPr>
                <p:nvPr/>
              </p:nvSpPr>
              <p:spPr bwMode="auto">
                <a:xfrm>
                  <a:off x="1645" y="1076"/>
                  <a:ext cx="212" cy="526"/>
                </a:xfrm>
                <a:prstGeom prst="rect">
                  <a:avLst/>
                </a:prstGeom>
                <a:gradFill rotWithShape="1">
                  <a:gsLst>
                    <a:gs pos="0">
                      <a:srgbClr val="808080"/>
                    </a:gs>
                    <a:gs pos="50000">
                      <a:srgbClr val="3B3B3B"/>
                    </a:gs>
                    <a:gs pos="100000">
                      <a:srgbClr val="808080"/>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79885" name="Group 123"/>
              <p:cNvGrpSpPr>
                <a:grpSpLocks/>
              </p:cNvGrpSpPr>
              <p:nvPr/>
            </p:nvGrpSpPr>
            <p:grpSpPr bwMode="auto">
              <a:xfrm>
                <a:off x="1924" y="1252"/>
                <a:ext cx="1720" cy="186"/>
                <a:chOff x="1924" y="1252"/>
                <a:chExt cx="1720" cy="186"/>
              </a:xfrm>
            </p:grpSpPr>
            <p:sp>
              <p:nvSpPr>
                <p:cNvPr id="79886" name="Rectangle 124"/>
                <p:cNvSpPr>
                  <a:spLocks noChangeArrowheads="1"/>
                </p:cNvSpPr>
                <p:nvPr/>
              </p:nvSpPr>
              <p:spPr bwMode="auto">
                <a:xfrm rot="10811429" flipH="1">
                  <a:off x="2164" y="1295"/>
                  <a:ext cx="1241" cy="96"/>
                </a:xfrm>
                <a:prstGeom prst="rect">
                  <a:avLst/>
                </a:prstGeom>
                <a:solidFill>
                  <a:srgbClr val="969696"/>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79887" name="Group 125"/>
                <p:cNvGrpSpPr>
                  <a:grpSpLocks/>
                </p:cNvGrpSpPr>
                <p:nvPr/>
              </p:nvGrpSpPr>
              <p:grpSpPr bwMode="auto">
                <a:xfrm rot="21570601" flipH="1">
                  <a:off x="1924" y="1254"/>
                  <a:ext cx="286" cy="184"/>
                  <a:chOff x="1733" y="386"/>
                  <a:chExt cx="286" cy="184"/>
                </a:xfrm>
              </p:grpSpPr>
              <p:sp>
                <p:nvSpPr>
                  <p:cNvPr id="79899" name="AutoShape 126"/>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969696"/>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9900" name="Rectangle 127"/>
                  <p:cNvSpPr>
                    <a:spLocks noChangeArrowheads="1"/>
                  </p:cNvSpPr>
                  <p:nvPr/>
                </p:nvSpPr>
                <p:spPr bwMode="auto">
                  <a:xfrm rot="10759168">
                    <a:off x="1788" y="386"/>
                    <a:ext cx="231" cy="182"/>
                  </a:xfrm>
                  <a:prstGeom prst="rect">
                    <a:avLst/>
                  </a:prstGeom>
                  <a:solidFill>
                    <a:srgbClr val="969696"/>
                  </a:solidFill>
                  <a:ln w="158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79901" name="Rectangle 128"/>
                  <p:cNvSpPr>
                    <a:spLocks noChangeArrowheads="1"/>
                  </p:cNvSpPr>
                  <p:nvPr/>
                </p:nvSpPr>
                <p:spPr bwMode="auto">
                  <a:xfrm rot="10759168">
                    <a:off x="1789" y="463"/>
                    <a:ext cx="230" cy="23"/>
                  </a:xfrm>
                  <a:prstGeom prst="rect">
                    <a:avLst/>
                  </a:prstGeom>
                  <a:solidFill>
                    <a:srgbClr val="96969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79902" name="Oval 129"/>
                  <p:cNvSpPr>
                    <a:spLocks noChangeAspect="1" noChangeArrowheads="1"/>
                  </p:cNvSpPr>
                  <p:nvPr/>
                </p:nvSpPr>
                <p:spPr bwMode="auto">
                  <a:xfrm rot="10759168">
                    <a:off x="1972" y="404"/>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79903" name="Oval 130"/>
                  <p:cNvSpPr>
                    <a:spLocks noChangeAspect="1" noChangeArrowheads="1"/>
                  </p:cNvSpPr>
                  <p:nvPr/>
                </p:nvSpPr>
                <p:spPr bwMode="auto">
                  <a:xfrm rot="10759168">
                    <a:off x="1916" y="406"/>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79904" name="Oval 131"/>
                  <p:cNvSpPr>
                    <a:spLocks noChangeAspect="1" noChangeArrowheads="1"/>
                  </p:cNvSpPr>
                  <p:nvPr/>
                </p:nvSpPr>
                <p:spPr bwMode="auto">
                  <a:xfrm rot="10759168">
                    <a:off x="1860" y="407"/>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79905" name="Oval 132"/>
                  <p:cNvSpPr>
                    <a:spLocks noChangeAspect="1" noChangeArrowheads="1"/>
                  </p:cNvSpPr>
                  <p:nvPr/>
                </p:nvSpPr>
                <p:spPr bwMode="auto">
                  <a:xfrm rot="10759168">
                    <a:off x="1976" y="500"/>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79906" name="Oval 133"/>
                  <p:cNvSpPr>
                    <a:spLocks noChangeAspect="1" noChangeArrowheads="1"/>
                  </p:cNvSpPr>
                  <p:nvPr/>
                </p:nvSpPr>
                <p:spPr bwMode="auto">
                  <a:xfrm rot="10759168">
                    <a:off x="1920" y="502"/>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79907" name="Oval 134"/>
                  <p:cNvSpPr>
                    <a:spLocks noChangeAspect="1" noChangeArrowheads="1"/>
                  </p:cNvSpPr>
                  <p:nvPr/>
                </p:nvSpPr>
                <p:spPr bwMode="auto">
                  <a:xfrm rot="10759168">
                    <a:off x="1864" y="503"/>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79888" name="Group 135"/>
                <p:cNvGrpSpPr>
                  <a:grpSpLocks/>
                </p:cNvGrpSpPr>
                <p:nvPr/>
              </p:nvGrpSpPr>
              <p:grpSpPr bwMode="auto">
                <a:xfrm rot="-29399">
                  <a:off x="3358" y="1252"/>
                  <a:ext cx="286" cy="184"/>
                  <a:chOff x="1733" y="386"/>
                  <a:chExt cx="286" cy="184"/>
                </a:xfrm>
              </p:grpSpPr>
              <p:sp>
                <p:nvSpPr>
                  <p:cNvPr id="79890" name="AutoShape 136"/>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969696"/>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9891" name="Rectangle 137"/>
                  <p:cNvSpPr>
                    <a:spLocks noChangeArrowheads="1"/>
                  </p:cNvSpPr>
                  <p:nvPr/>
                </p:nvSpPr>
                <p:spPr bwMode="auto">
                  <a:xfrm rot="10759168">
                    <a:off x="1788" y="386"/>
                    <a:ext cx="231" cy="182"/>
                  </a:xfrm>
                  <a:prstGeom prst="rect">
                    <a:avLst/>
                  </a:prstGeom>
                  <a:solidFill>
                    <a:srgbClr val="969696"/>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79892" name="Rectangle 138"/>
                  <p:cNvSpPr>
                    <a:spLocks noChangeArrowheads="1"/>
                  </p:cNvSpPr>
                  <p:nvPr/>
                </p:nvSpPr>
                <p:spPr bwMode="auto">
                  <a:xfrm rot="10759168">
                    <a:off x="1789" y="463"/>
                    <a:ext cx="230" cy="23"/>
                  </a:xfrm>
                  <a:prstGeom prst="rect">
                    <a:avLst/>
                  </a:prstGeom>
                  <a:solidFill>
                    <a:srgbClr val="96969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79893" name="Oval 139"/>
                  <p:cNvSpPr>
                    <a:spLocks noChangeAspect="1" noChangeArrowheads="1"/>
                  </p:cNvSpPr>
                  <p:nvPr/>
                </p:nvSpPr>
                <p:spPr bwMode="auto">
                  <a:xfrm rot="10759168">
                    <a:off x="1972" y="404"/>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79894" name="Oval 140"/>
                  <p:cNvSpPr>
                    <a:spLocks noChangeAspect="1" noChangeArrowheads="1"/>
                  </p:cNvSpPr>
                  <p:nvPr/>
                </p:nvSpPr>
                <p:spPr bwMode="auto">
                  <a:xfrm rot="10759168">
                    <a:off x="1916" y="406"/>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79895" name="Oval 141"/>
                  <p:cNvSpPr>
                    <a:spLocks noChangeAspect="1" noChangeArrowheads="1"/>
                  </p:cNvSpPr>
                  <p:nvPr/>
                </p:nvSpPr>
                <p:spPr bwMode="auto">
                  <a:xfrm rot="10759168">
                    <a:off x="1860" y="407"/>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79896" name="Oval 142"/>
                  <p:cNvSpPr>
                    <a:spLocks noChangeAspect="1" noChangeArrowheads="1"/>
                  </p:cNvSpPr>
                  <p:nvPr/>
                </p:nvSpPr>
                <p:spPr bwMode="auto">
                  <a:xfrm rot="10759168">
                    <a:off x="1976" y="500"/>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79897" name="Oval 143"/>
                  <p:cNvSpPr>
                    <a:spLocks noChangeAspect="1" noChangeArrowheads="1"/>
                  </p:cNvSpPr>
                  <p:nvPr/>
                </p:nvSpPr>
                <p:spPr bwMode="auto">
                  <a:xfrm rot="10759168">
                    <a:off x="1920" y="502"/>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79898" name="Oval 144"/>
                  <p:cNvSpPr>
                    <a:spLocks noChangeAspect="1" noChangeArrowheads="1"/>
                  </p:cNvSpPr>
                  <p:nvPr/>
                </p:nvSpPr>
                <p:spPr bwMode="auto">
                  <a:xfrm rot="10759168">
                    <a:off x="1864" y="503"/>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sp>
              <p:nvSpPr>
                <p:cNvPr id="79889" name="Rectangle 145"/>
                <p:cNvSpPr>
                  <a:spLocks noChangeArrowheads="1"/>
                </p:cNvSpPr>
                <p:nvPr/>
              </p:nvSpPr>
              <p:spPr bwMode="auto">
                <a:xfrm rot="10822458" flipH="1">
                  <a:off x="2207" y="1272"/>
                  <a:ext cx="1151" cy="144"/>
                </a:xfrm>
                <a:prstGeom prst="rect">
                  <a:avLst/>
                </a:prstGeom>
                <a:gradFill rotWithShape="1">
                  <a:gsLst>
                    <a:gs pos="0">
                      <a:srgbClr val="FF6600"/>
                    </a:gs>
                    <a:gs pos="50000">
                      <a:srgbClr val="762F00"/>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sp>
          <p:nvSpPr>
            <p:cNvPr id="79880" name="AutoShape 146"/>
            <p:cNvSpPr>
              <a:spLocks noChangeArrowheads="1"/>
            </p:cNvSpPr>
            <p:nvPr/>
          </p:nvSpPr>
          <p:spPr bwMode="auto">
            <a:xfrm>
              <a:off x="3931" y="2220"/>
              <a:ext cx="382" cy="110"/>
            </a:xfrm>
            <a:prstGeom prst="rightArrow">
              <a:avLst>
                <a:gd name="adj1" fmla="val 50000"/>
                <a:gd name="adj2" fmla="val 86818"/>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79881" name="Line 148"/>
            <p:cNvSpPr>
              <a:spLocks noChangeShapeType="1"/>
            </p:cNvSpPr>
            <p:nvPr/>
          </p:nvSpPr>
          <p:spPr bwMode="auto">
            <a:xfrm>
              <a:off x="1445" y="2276"/>
              <a:ext cx="2412" cy="0"/>
            </a:xfrm>
            <a:prstGeom prst="line">
              <a:avLst/>
            </a:prstGeom>
            <a:noFill/>
            <a:ln w="1905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9882" name="Rectangle 150"/>
            <p:cNvSpPr>
              <a:spLocks noChangeArrowheads="1"/>
            </p:cNvSpPr>
            <p:nvPr/>
          </p:nvSpPr>
          <p:spPr bwMode="auto">
            <a:xfrm>
              <a:off x="1445" y="1825"/>
              <a:ext cx="103" cy="956"/>
            </a:xfrm>
            <a:prstGeom prst="rect">
              <a:avLst/>
            </a:prstGeom>
            <a:blipFill dpi="0" rotWithShape="0">
              <a:blip r:embed="rId3"/>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sp>
        <p:nvSpPr>
          <p:cNvPr id="79876" name="Text Box 154"/>
          <p:cNvSpPr txBox="1">
            <a:spLocks noChangeArrowheads="1"/>
          </p:cNvSpPr>
          <p:nvPr/>
        </p:nvSpPr>
        <p:spPr bwMode="auto">
          <a:xfrm>
            <a:off x="859123" y="1754282"/>
            <a:ext cx="256319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i="1" dirty="0" smtClean="0">
                <a:latin typeface="+mn-lt"/>
              </a:rPr>
              <a:t>Uniaxial </a:t>
            </a:r>
            <a:r>
              <a:rPr lang="en-US" altLang="en-US" sz="2200" i="1" dirty="0">
                <a:latin typeface="+mn-lt"/>
              </a:rPr>
              <a:t>Loading</a:t>
            </a:r>
          </a:p>
        </p:txBody>
      </p:sp>
      <p:sp>
        <p:nvSpPr>
          <p:cNvPr id="2" name="Text Placeholder 1"/>
          <p:cNvSpPr>
            <a:spLocks noGrp="1"/>
          </p:cNvSpPr>
          <p:nvPr>
            <p:ph type="body" sz="quarter" idx="38"/>
          </p:nvPr>
        </p:nvSpPr>
        <p:spPr/>
        <p:txBody>
          <a:bodyPr/>
          <a:lstStyle/>
          <a:p>
            <a:r>
              <a:rPr lang="en-US" dirty="0"/>
              <a:t>K3 - Cyclic Tests for Qualification of </a:t>
            </a:r>
            <a:r>
              <a:rPr lang="en-US" dirty="0" smtClean="0"/>
              <a:t>BRBs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42" name="Text Box 39"/>
          <p:cNvSpPr txBox="1">
            <a:spLocks noChangeArrowheads="1"/>
          </p:cNvSpPr>
          <p:nvPr/>
        </p:nvSpPr>
        <p:spPr bwMode="auto">
          <a:xfrm>
            <a:off x="467544" y="1196752"/>
            <a:ext cx="3456384" cy="430887"/>
          </a:xfrm>
          <a:prstGeom prst="rect">
            <a:avLst/>
          </a:prstGeom>
          <a:noFill/>
          <a:ln w="1905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indent="0">
              <a:spcBef>
                <a:spcPct val="50000"/>
              </a:spcBef>
              <a:buClrTx/>
              <a:buSzTx/>
              <a:buFontTx/>
              <a:buNone/>
              <a:defRPr sz="2400" b="1">
                <a:solidFill>
                  <a:schemeClr val="tx2"/>
                </a:solidFill>
              </a:defRPr>
            </a:lvl1pPr>
            <a:lvl2pPr marL="914400" indent="-457200">
              <a:spcBef>
                <a:spcPct val="20000"/>
              </a:spcBef>
              <a:buClr>
                <a:schemeClr val="tx2"/>
              </a:buClr>
              <a:buSzPct val="100000"/>
              <a:buChar char="–"/>
              <a:defRPr sz="2800" b="1">
                <a:latin typeface="Arial" charset="0"/>
              </a:defRPr>
            </a:lvl2pPr>
            <a:lvl3pPr marL="1371600" indent="-457200">
              <a:spcBef>
                <a:spcPct val="20000"/>
              </a:spcBef>
              <a:buClr>
                <a:schemeClr val="tx2"/>
              </a:buClr>
              <a:buSzPct val="100000"/>
              <a:buChar char="•"/>
              <a:defRPr sz="2400">
                <a:latin typeface="Arial" charset="0"/>
              </a:defRPr>
            </a:lvl3pPr>
            <a:lvl4pPr marL="1828800" indent="-457200">
              <a:spcBef>
                <a:spcPct val="20000"/>
              </a:spcBef>
              <a:buClr>
                <a:schemeClr val="tx2"/>
              </a:buClr>
              <a:buSzPct val="100000"/>
              <a:buChar char="–"/>
              <a:defRPr sz="2000">
                <a:latin typeface="Arial" charset="0"/>
              </a:defRPr>
            </a:lvl4pPr>
            <a:lvl5pPr marL="2286000" indent="-457200">
              <a:spcBef>
                <a:spcPct val="20000"/>
              </a:spcBef>
              <a:buClr>
                <a:schemeClr val="tx2"/>
              </a:buClr>
              <a:buSzPct val="100000"/>
              <a:buChar char="•"/>
              <a:defRPr sz="2000">
                <a:latin typeface="Arial" charset="0"/>
              </a:defRPr>
            </a:lvl5pPr>
            <a:lvl6pPr marL="2743200" indent="-457200" eaLnBrk="0" fontAlgn="base" hangingPunct="0">
              <a:spcBef>
                <a:spcPct val="20000"/>
              </a:spcBef>
              <a:spcAft>
                <a:spcPct val="0"/>
              </a:spcAft>
              <a:buClr>
                <a:schemeClr val="tx2"/>
              </a:buClr>
              <a:buSzPct val="100000"/>
              <a:buChar char="•"/>
              <a:defRPr sz="2000">
                <a:latin typeface="Arial" charset="0"/>
              </a:defRPr>
            </a:lvl6pPr>
            <a:lvl7pPr marL="3200400" indent="-457200" eaLnBrk="0" fontAlgn="base" hangingPunct="0">
              <a:spcBef>
                <a:spcPct val="20000"/>
              </a:spcBef>
              <a:spcAft>
                <a:spcPct val="0"/>
              </a:spcAft>
              <a:buClr>
                <a:schemeClr val="tx2"/>
              </a:buClr>
              <a:buSzPct val="100000"/>
              <a:buChar char="•"/>
              <a:defRPr sz="2000">
                <a:latin typeface="Arial" charset="0"/>
              </a:defRPr>
            </a:lvl7pPr>
            <a:lvl8pPr marL="3657600" indent="-457200" eaLnBrk="0" fontAlgn="base" hangingPunct="0">
              <a:spcBef>
                <a:spcPct val="20000"/>
              </a:spcBef>
              <a:spcAft>
                <a:spcPct val="0"/>
              </a:spcAft>
              <a:buClr>
                <a:schemeClr val="tx2"/>
              </a:buClr>
              <a:buSzPct val="100000"/>
              <a:buChar char="•"/>
              <a:defRPr sz="2000">
                <a:latin typeface="Arial" charset="0"/>
              </a:defRPr>
            </a:lvl8pPr>
            <a:lvl9pPr marL="4114800" indent="-457200" eaLnBrk="0" fontAlgn="base" hangingPunct="0">
              <a:spcBef>
                <a:spcPct val="20000"/>
              </a:spcBef>
              <a:spcAft>
                <a:spcPct val="0"/>
              </a:spcAft>
              <a:buClr>
                <a:schemeClr val="tx2"/>
              </a:buClr>
              <a:buSzPct val="100000"/>
              <a:buChar char="•"/>
              <a:defRPr sz="2000">
                <a:latin typeface="Arial" charset="0"/>
              </a:defRPr>
            </a:lvl9pPr>
          </a:lstStyle>
          <a:p>
            <a:r>
              <a:rPr lang="en-US" altLang="en-US" sz="2200" dirty="0"/>
              <a:t>1. Brace Test Specimen</a:t>
            </a:r>
          </a:p>
        </p:txBody>
      </p:sp>
      <p:sp>
        <p:nvSpPr>
          <p:cNvPr id="41"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38</a:t>
            </a:fld>
            <a:endParaRPr lang="en-US" altLang="en-US"/>
          </a:p>
        </p:txBody>
      </p:sp>
    </p:spTree>
    <p:extLst>
      <p:ext uri="{BB962C8B-B14F-4D97-AF65-F5344CB8AC3E}">
        <p14:creationId xmlns:p14="http://schemas.microsoft.com/office/powerpoint/2010/main" val="36075529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8"/>
          <p:cNvSpPr txBox="1">
            <a:spLocks noChangeArrowheads="1"/>
          </p:cNvSpPr>
          <p:nvPr/>
        </p:nvSpPr>
        <p:spPr bwMode="auto">
          <a:xfrm>
            <a:off x="4705350" y="2232025"/>
            <a:ext cx="4246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81923" name="Group 134"/>
          <p:cNvGrpSpPr>
            <a:grpSpLocks/>
          </p:cNvGrpSpPr>
          <p:nvPr/>
        </p:nvGrpSpPr>
        <p:grpSpPr bwMode="auto">
          <a:xfrm>
            <a:off x="5023743" y="3884613"/>
            <a:ext cx="3622675" cy="2354262"/>
            <a:chOff x="1506" y="2447"/>
            <a:chExt cx="2282" cy="1483"/>
          </a:xfrm>
        </p:grpSpPr>
        <p:grpSp>
          <p:nvGrpSpPr>
            <p:cNvPr id="82006" name="Group 2"/>
            <p:cNvGrpSpPr>
              <a:grpSpLocks/>
            </p:cNvGrpSpPr>
            <p:nvPr/>
          </p:nvGrpSpPr>
          <p:grpSpPr bwMode="auto">
            <a:xfrm>
              <a:off x="1662" y="2447"/>
              <a:ext cx="103" cy="1427"/>
              <a:chOff x="1392" y="1008"/>
              <a:chExt cx="96" cy="2304"/>
            </a:xfrm>
          </p:grpSpPr>
          <p:sp>
            <p:nvSpPr>
              <p:cNvPr id="82069" name="Rectangle 3"/>
              <p:cNvSpPr>
                <a:spLocks noChangeArrowheads="1"/>
              </p:cNvSpPr>
              <p:nvPr/>
            </p:nvSpPr>
            <p:spPr bwMode="auto">
              <a:xfrm>
                <a:off x="1392" y="1008"/>
                <a:ext cx="96" cy="2304"/>
              </a:xfrm>
              <a:prstGeom prst="rect">
                <a:avLst/>
              </a:prstGeom>
              <a:gradFill rotWithShape="1">
                <a:gsLst>
                  <a:gs pos="0">
                    <a:srgbClr val="DDDDDD"/>
                  </a:gs>
                  <a:gs pos="50000">
                    <a:srgbClr val="A3A3A3"/>
                  </a:gs>
                  <a:gs pos="100000">
                    <a:srgbClr val="DDDDDD"/>
                  </a:gs>
                </a:gsLst>
                <a:lin ang="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70" name="Line 4"/>
              <p:cNvSpPr>
                <a:spLocks noChangeShapeType="1"/>
              </p:cNvSpPr>
              <p:nvPr/>
            </p:nvSpPr>
            <p:spPr bwMode="auto">
              <a:xfrm>
                <a:off x="1468" y="1008"/>
                <a:ext cx="0" cy="23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2071" name="Line 5"/>
              <p:cNvSpPr>
                <a:spLocks noChangeShapeType="1"/>
              </p:cNvSpPr>
              <p:nvPr/>
            </p:nvSpPr>
            <p:spPr bwMode="auto">
              <a:xfrm>
                <a:off x="1412" y="1008"/>
                <a:ext cx="0" cy="23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82007" name="Rectangle 10"/>
            <p:cNvSpPr>
              <a:spLocks noChangeArrowheads="1"/>
            </p:cNvSpPr>
            <p:nvPr/>
          </p:nvSpPr>
          <p:spPr bwMode="auto">
            <a:xfrm>
              <a:off x="1506" y="3874"/>
              <a:ext cx="674" cy="56"/>
            </a:xfrm>
            <a:prstGeom prst="rect">
              <a:avLst/>
            </a:prstGeom>
            <a:gradFill rotWithShape="1">
              <a:gsLst>
                <a:gs pos="0">
                  <a:srgbClr val="DDDDDD"/>
                </a:gs>
                <a:gs pos="50000">
                  <a:srgbClr val="666666"/>
                </a:gs>
                <a:gs pos="100000">
                  <a:srgbClr val="DDDDDD"/>
                </a:gs>
              </a:gsLst>
              <a:lin ang="270000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08" name="Rectangle 11"/>
            <p:cNvSpPr>
              <a:spLocks noChangeArrowheads="1"/>
            </p:cNvSpPr>
            <p:nvPr/>
          </p:nvSpPr>
          <p:spPr bwMode="auto">
            <a:xfrm>
              <a:off x="3114" y="3874"/>
              <a:ext cx="674" cy="56"/>
            </a:xfrm>
            <a:prstGeom prst="rect">
              <a:avLst/>
            </a:prstGeom>
            <a:gradFill rotWithShape="1">
              <a:gsLst>
                <a:gs pos="0">
                  <a:srgbClr val="DDDDDD"/>
                </a:gs>
                <a:gs pos="50000">
                  <a:srgbClr val="666666"/>
                </a:gs>
                <a:gs pos="100000">
                  <a:srgbClr val="DDDDDD"/>
                </a:gs>
              </a:gsLst>
              <a:lin ang="270000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82009" name="Group 12"/>
            <p:cNvGrpSpPr>
              <a:grpSpLocks/>
            </p:cNvGrpSpPr>
            <p:nvPr/>
          </p:nvGrpSpPr>
          <p:grpSpPr bwMode="auto">
            <a:xfrm>
              <a:off x="1765" y="2528"/>
              <a:ext cx="1764" cy="168"/>
              <a:chOff x="1200" y="2092"/>
              <a:chExt cx="1632" cy="144"/>
            </a:xfrm>
          </p:grpSpPr>
          <p:sp>
            <p:nvSpPr>
              <p:cNvPr id="82066" name="Rectangle 13"/>
              <p:cNvSpPr>
                <a:spLocks noChangeArrowheads="1"/>
              </p:cNvSpPr>
              <p:nvPr/>
            </p:nvSpPr>
            <p:spPr bwMode="auto">
              <a:xfrm>
                <a:off x="1200" y="2092"/>
                <a:ext cx="1632" cy="144"/>
              </a:xfrm>
              <a:prstGeom prst="rect">
                <a:avLst/>
              </a:prstGeom>
              <a:gradFill rotWithShape="1">
                <a:gsLst>
                  <a:gs pos="0">
                    <a:srgbClr val="DDDDDD"/>
                  </a:gs>
                  <a:gs pos="100000">
                    <a:srgbClr val="666666"/>
                  </a:gs>
                </a:gsLst>
                <a:lin ang="540000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67" name="Line 14"/>
              <p:cNvSpPr>
                <a:spLocks noChangeShapeType="1"/>
              </p:cNvSpPr>
              <p:nvPr/>
            </p:nvSpPr>
            <p:spPr bwMode="auto">
              <a:xfrm>
                <a:off x="1200" y="2112"/>
                <a:ext cx="16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2068" name="Line 15"/>
              <p:cNvSpPr>
                <a:spLocks noChangeShapeType="1"/>
              </p:cNvSpPr>
              <p:nvPr/>
            </p:nvSpPr>
            <p:spPr bwMode="auto">
              <a:xfrm>
                <a:off x="1200" y="2217"/>
                <a:ext cx="16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82010" name="Freeform 16"/>
            <p:cNvSpPr>
              <a:spLocks/>
            </p:cNvSpPr>
            <p:nvPr/>
          </p:nvSpPr>
          <p:spPr bwMode="auto">
            <a:xfrm>
              <a:off x="1765" y="3425"/>
              <a:ext cx="311" cy="449"/>
            </a:xfrm>
            <a:custGeom>
              <a:avLst/>
              <a:gdLst>
                <a:gd name="T0" fmla="*/ 0 w 288"/>
                <a:gd name="T1" fmla="*/ 389 h 384"/>
                <a:gd name="T2" fmla="*/ 287 w 288"/>
                <a:gd name="T3" fmla="*/ 0 h 384"/>
                <a:gd name="T4" fmla="*/ 574 w 288"/>
                <a:gd name="T5" fmla="*/ 585 h 384"/>
                <a:gd name="T6" fmla="*/ 287 w 288"/>
                <a:gd name="T7" fmla="*/ 1569 h 384"/>
                <a:gd name="T8" fmla="*/ 0 w 288"/>
                <a:gd name="T9" fmla="*/ 1569 h 384"/>
                <a:gd name="T10" fmla="*/ 0 w 288"/>
                <a:gd name="T11" fmla="*/ 389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384">
                  <a:moveTo>
                    <a:pt x="0" y="96"/>
                  </a:moveTo>
                  <a:lnTo>
                    <a:pt x="144" y="0"/>
                  </a:lnTo>
                  <a:lnTo>
                    <a:pt x="288" y="144"/>
                  </a:lnTo>
                  <a:lnTo>
                    <a:pt x="144" y="384"/>
                  </a:lnTo>
                  <a:lnTo>
                    <a:pt x="0" y="384"/>
                  </a:lnTo>
                  <a:lnTo>
                    <a:pt x="0" y="96"/>
                  </a:lnTo>
                  <a:close/>
                </a:path>
              </a:pathLst>
            </a:custGeom>
            <a:gradFill rotWithShape="1">
              <a:gsLst>
                <a:gs pos="0">
                  <a:srgbClr val="DDDDDD"/>
                </a:gs>
                <a:gs pos="100000">
                  <a:srgbClr val="666666"/>
                </a:gs>
              </a:gsLst>
              <a:path path="rect">
                <a:fillToRect r="100000" b="100000"/>
              </a:path>
            </a:gradFill>
            <a:ln w="158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2011" name="Freeform 17"/>
            <p:cNvSpPr>
              <a:spLocks/>
            </p:cNvSpPr>
            <p:nvPr/>
          </p:nvSpPr>
          <p:spPr bwMode="auto">
            <a:xfrm flipH="1">
              <a:off x="3218" y="3425"/>
              <a:ext cx="311" cy="449"/>
            </a:xfrm>
            <a:custGeom>
              <a:avLst/>
              <a:gdLst>
                <a:gd name="T0" fmla="*/ 0 w 288"/>
                <a:gd name="T1" fmla="*/ 389 h 384"/>
                <a:gd name="T2" fmla="*/ 287 w 288"/>
                <a:gd name="T3" fmla="*/ 0 h 384"/>
                <a:gd name="T4" fmla="*/ 574 w 288"/>
                <a:gd name="T5" fmla="*/ 585 h 384"/>
                <a:gd name="T6" fmla="*/ 287 w 288"/>
                <a:gd name="T7" fmla="*/ 1569 h 384"/>
                <a:gd name="T8" fmla="*/ 0 w 288"/>
                <a:gd name="T9" fmla="*/ 1569 h 384"/>
                <a:gd name="T10" fmla="*/ 0 w 288"/>
                <a:gd name="T11" fmla="*/ 389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384">
                  <a:moveTo>
                    <a:pt x="0" y="96"/>
                  </a:moveTo>
                  <a:lnTo>
                    <a:pt x="144" y="0"/>
                  </a:lnTo>
                  <a:lnTo>
                    <a:pt x="288" y="144"/>
                  </a:lnTo>
                  <a:lnTo>
                    <a:pt x="144" y="384"/>
                  </a:lnTo>
                  <a:lnTo>
                    <a:pt x="0" y="384"/>
                  </a:lnTo>
                  <a:lnTo>
                    <a:pt x="0" y="96"/>
                  </a:lnTo>
                  <a:close/>
                </a:path>
              </a:pathLst>
            </a:custGeom>
            <a:gradFill rotWithShape="1">
              <a:gsLst>
                <a:gs pos="0">
                  <a:srgbClr val="DDDDDD"/>
                </a:gs>
                <a:gs pos="100000">
                  <a:srgbClr val="666666"/>
                </a:gs>
              </a:gsLst>
              <a:path path="rect">
                <a:fillToRect r="100000" b="100000"/>
              </a:path>
            </a:gradFill>
            <a:ln w="158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2012" name="Freeform 18"/>
            <p:cNvSpPr>
              <a:spLocks/>
            </p:cNvSpPr>
            <p:nvPr/>
          </p:nvSpPr>
          <p:spPr bwMode="auto">
            <a:xfrm>
              <a:off x="2284" y="2696"/>
              <a:ext cx="726" cy="337"/>
            </a:xfrm>
            <a:custGeom>
              <a:avLst/>
              <a:gdLst>
                <a:gd name="T0" fmla="*/ 192 w 672"/>
                <a:gd name="T1" fmla="*/ 0 h 288"/>
                <a:gd name="T2" fmla="*/ 0 w 672"/>
                <a:gd name="T3" fmla="*/ 594 h 288"/>
                <a:gd name="T4" fmla="*/ 292 w 672"/>
                <a:gd name="T5" fmla="*/ 1183 h 288"/>
                <a:gd name="T6" fmla="*/ 674 w 672"/>
                <a:gd name="T7" fmla="*/ 748 h 288"/>
                <a:gd name="T8" fmla="*/ 1061 w 672"/>
                <a:gd name="T9" fmla="*/ 1183 h 288"/>
                <a:gd name="T10" fmla="*/ 1347 w 672"/>
                <a:gd name="T11" fmla="*/ 594 h 288"/>
                <a:gd name="T12" fmla="*/ 1154 w 672"/>
                <a:gd name="T13" fmla="*/ 0 h 288"/>
                <a:gd name="T14" fmla="*/ 192 w 672"/>
                <a:gd name="T15" fmla="*/ 0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2" h="288">
                  <a:moveTo>
                    <a:pt x="96" y="0"/>
                  </a:moveTo>
                  <a:lnTo>
                    <a:pt x="0" y="144"/>
                  </a:lnTo>
                  <a:lnTo>
                    <a:pt x="144" y="288"/>
                  </a:lnTo>
                  <a:lnTo>
                    <a:pt x="336" y="182"/>
                  </a:lnTo>
                  <a:lnTo>
                    <a:pt x="528" y="288"/>
                  </a:lnTo>
                  <a:lnTo>
                    <a:pt x="672" y="144"/>
                  </a:lnTo>
                  <a:lnTo>
                    <a:pt x="576" y="0"/>
                  </a:lnTo>
                  <a:lnTo>
                    <a:pt x="96" y="0"/>
                  </a:lnTo>
                  <a:close/>
                </a:path>
              </a:pathLst>
            </a:custGeom>
            <a:gradFill rotWithShape="1">
              <a:gsLst>
                <a:gs pos="0">
                  <a:srgbClr val="C0C0C0"/>
                </a:gs>
                <a:gs pos="100000">
                  <a:srgbClr val="808080"/>
                </a:gs>
              </a:gsLst>
              <a:path path="rect">
                <a:fillToRect r="100000" b="100000"/>
              </a:path>
            </a:gradFill>
            <a:ln w="158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2013" name="Line 19"/>
            <p:cNvSpPr>
              <a:spLocks noChangeShapeType="1"/>
            </p:cNvSpPr>
            <p:nvPr/>
          </p:nvSpPr>
          <p:spPr bwMode="auto">
            <a:xfrm flipV="1">
              <a:off x="2647" y="2696"/>
              <a:ext cx="0" cy="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82014" name="Group 56"/>
            <p:cNvGrpSpPr>
              <a:grpSpLocks/>
            </p:cNvGrpSpPr>
            <p:nvPr/>
          </p:nvGrpSpPr>
          <p:grpSpPr bwMode="auto">
            <a:xfrm>
              <a:off x="2078" y="2686"/>
              <a:ext cx="189" cy="1134"/>
              <a:chOff x="949" y="1323"/>
              <a:chExt cx="189" cy="1134"/>
            </a:xfrm>
          </p:grpSpPr>
          <p:grpSp>
            <p:nvGrpSpPr>
              <p:cNvPr id="82043" name="Group 57"/>
              <p:cNvGrpSpPr>
                <a:grpSpLocks/>
              </p:cNvGrpSpPr>
              <p:nvPr/>
            </p:nvGrpSpPr>
            <p:grpSpPr bwMode="auto">
              <a:xfrm rot="-3320640">
                <a:off x="477" y="1795"/>
                <a:ext cx="1134" cy="189"/>
                <a:chOff x="872" y="2156"/>
                <a:chExt cx="1134" cy="189"/>
              </a:xfrm>
            </p:grpSpPr>
            <p:sp>
              <p:nvSpPr>
                <p:cNvPr id="82045" name="Rectangle 58"/>
                <p:cNvSpPr>
                  <a:spLocks noChangeArrowheads="1"/>
                </p:cNvSpPr>
                <p:nvPr/>
              </p:nvSpPr>
              <p:spPr bwMode="auto">
                <a:xfrm rot="10759168">
                  <a:off x="1150" y="2200"/>
                  <a:ext cx="613" cy="96"/>
                </a:xfrm>
                <a:prstGeom prst="rect">
                  <a:avLst/>
                </a:pr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82046" name="Group 59"/>
                <p:cNvGrpSpPr>
                  <a:grpSpLocks/>
                </p:cNvGrpSpPr>
                <p:nvPr/>
              </p:nvGrpSpPr>
              <p:grpSpPr bwMode="auto">
                <a:xfrm>
                  <a:off x="1720" y="2156"/>
                  <a:ext cx="286" cy="184"/>
                  <a:chOff x="1733" y="386"/>
                  <a:chExt cx="286" cy="184"/>
                </a:xfrm>
              </p:grpSpPr>
              <p:sp>
                <p:nvSpPr>
                  <p:cNvPr id="82057" name="AutoShape 60"/>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2058" name="Rectangle 61"/>
                  <p:cNvSpPr>
                    <a:spLocks noChangeArrowheads="1"/>
                  </p:cNvSpPr>
                  <p:nvPr/>
                </p:nvSpPr>
                <p:spPr bwMode="auto">
                  <a:xfrm rot="10759168">
                    <a:off x="1788" y="386"/>
                    <a:ext cx="231" cy="182"/>
                  </a:xfrm>
                  <a:prstGeom prst="rect">
                    <a:avLst/>
                  </a:pr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59" name="Rectangle 62"/>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60" name="Oval 63"/>
                  <p:cNvSpPr>
                    <a:spLocks noChangeAspect="1" noChangeArrowheads="1"/>
                  </p:cNvSpPr>
                  <p:nvPr/>
                </p:nvSpPr>
                <p:spPr bwMode="auto">
                  <a:xfrm rot="10759168">
                    <a:off x="1972" y="404"/>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61" name="Oval 64"/>
                  <p:cNvSpPr>
                    <a:spLocks noChangeAspect="1" noChangeArrowheads="1"/>
                  </p:cNvSpPr>
                  <p:nvPr/>
                </p:nvSpPr>
                <p:spPr bwMode="auto">
                  <a:xfrm rot="10759168">
                    <a:off x="1916" y="406"/>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62" name="Oval 65"/>
                  <p:cNvSpPr>
                    <a:spLocks noChangeAspect="1" noChangeArrowheads="1"/>
                  </p:cNvSpPr>
                  <p:nvPr/>
                </p:nvSpPr>
                <p:spPr bwMode="auto">
                  <a:xfrm rot="10759168">
                    <a:off x="1860" y="407"/>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63" name="Oval 66"/>
                  <p:cNvSpPr>
                    <a:spLocks noChangeAspect="1" noChangeArrowheads="1"/>
                  </p:cNvSpPr>
                  <p:nvPr/>
                </p:nvSpPr>
                <p:spPr bwMode="auto">
                  <a:xfrm rot="10759168">
                    <a:off x="1976" y="500"/>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64" name="Oval 67"/>
                  <p:cNvSpPr>
                    <a:spLocks noChangeAspect="1" noChangeArrowheads="1"/>
                  </p:cNvSpPr>
                  <p:nvPr/>
                </p:nvSpPr>
                <p:spPr bwMode="auto">
                  <a:xfrm rot="10759168">
                    <a:off x="1920" y="502"/>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65" name="Oval 68"/>
                  <p:cNvSpPr>
                    <a:spLocks noChangeAspect="1" noChangeArrowheads="1"/>
                  </p:cNvSpPr>
                  <p:nvPr/>
                </p:nvSpPr>
                <p:spPr bwMode="auto">
                  <a:xfrm rot="10759168">
                    <a:off x="1864" y="503"/>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82047" name="Group 69"/>
                <p:cNvGrpSpPr>
                  <a:grpSpLocks/>
                </p:cNvGrpSpPr>
                <p:nvPr/>
              </p:nvGrpSpPr>
              <p:grpSpPr bwMode="auto">
                <a:xfrm flipH="1">
                  <a:off x="872" y="2161"/>
                  <a:ext cx="286" cy="184"/>
                  <a:chOff x="1733" y="386"/>
                  <a:chExt cx="286" cy="184"/>
                </a:xfrm>
              </p:grpSpPr>
              <p:sp>
                <p:nvSpPr>
                  <p:cNvPr id="82048" name="AutoShape 70"/>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2049" name="Rectangle 71"/>
                  <p:cNvSpPr>
                    <a:spLocks noChangeArrowheads="1"/>
                  </p:cNvSpPr>
                  <p:nvPr/>
                </p:nvSpPr>
                <p:spPr bwMode="auto">
                  <a:xfrm rot="10759168">
                    <a:off x="1788" y="386"/>
                    <a:ext cx="231" cy="182"/>
                  </a:xfrm>
                  <a:prstGeom prst="rect">
                    <a:avLst/>
                  </a:pr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50" name="Rectangle 72"/>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51" name="Oval 73"/>
                  <p:cNvSpPr>
                    <a:spLocks noChangeAspect="1" noChangeArrowheads="1"/>
                  </p:cNvSpPr>
                  <p:nvPr/>
                </p:nvSpPr>
                <p:spPr bwMode="auto">
                  <a:xfrm rot="10759168">
                    <a:off x="1972" y="404"/>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52" name="Oval 74"/>
                  <p:cNvSpPr>
                    <a:spLocks noChangeAspect="1" noChangeArrowheads="1"/>
                  </p:cNvSpPr>
                  <p:nvPr/>
                </p:nvSpPr>
                <p:spPr bwMode="auto">
                  <a:xfrm rot="10759168">
                    <a:off x="1916" y="406"/>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53" name="Oval 75"/>
                  <p:cNvSpPr>
                    <a:spLocks noChangeAspect="1" noChangeArrowheads="1"/>
                  </p:cNvSpPr>
                  <p:nvPr/>
                </p:nvSpPr>
                <p:spPr bwMode="auto">
                  <a:xfrm rot="10759168">
                    <a:off x="1860" y="407"/>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54" name="Oval 76"/>
                  <p:cNvSpPr>
                    <a:spLocks noChangeAspect="1" noChangeArrowheads="1"/>
                  </p:cNvSpPr>
                  <p:nvPr/>
                </p:nvSpPr>
                <p:spPr bwMode="auto">
                  <a:xfrm rot="10759168">
                    <a:off x="1976" y="500"/>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55" name="Oval 77"/>
                  <p:cNvSpPr>
                    <a:spLocks noChangeAspect="1" noChangeArrowheads="1"/>
                  </p:cNvSpPr>
                  <p:nvPr/>
                </p:nvSpPr>
                <p:spPr bwMode="auto">
                  <a:xfrm rot="10759168">
                    <a:off x="1920" y="502"/>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56" name="Oval 78"/>
                  <p:cNvSpPr>
                    <a:spLocks noChangeAspect="1" noChangeArrowheads="1"/>
                  </p:cNvSpPr>
                  <p:nvPr/>
                </p:nvSpPr>
                <p:spPr bwMode="auto">
                  <a:xfrm rot="10759168">
                    <a:off x="1864" y="503"/>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sp>
            <p:nvSpPr>
              <p:cNvPr id="82044" name="Rectangle 79"/>
              <p:cNvSpPr>
                <a:spLocks noChangeArrowheads="1"/>
              </p:cNvSpPr>
              <p:nvPr/>
            </p:nvSpPr>
            <p:spPr bwMode="auto">
              <a:xfrm rot="7427498">
                <a:off x="695" y="1807"/>
                <a:ext cx="694" cy="144"/>
              </a:xfrm>
              <a:prstGeom prst="rect">
                <a:avLst/>
              </a:prstGeom>
              <a:gradFill rotWithShape="1">
                <a:gsLst>
                  <a:gs pos="0">
                    <a:srgbClr val="FF6600"/>
                  </a:gs>
                  <a:gs pos="50000">
                    <a:srgbClr val="762F00"/>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82015" name="Group 105"/>
            <p:cNvGrpSpPr>
              <a:grpSpLocks/>
            </p:cNvGrpSpPr>
            <p:nvPr/>
          </p:nvGrpSpPr>
          <p:grpSpPr bwMode="auto">
            <a:xfrm flipH="1">
              <a:off x="3015" y="2674"/>
              <a:ext cx="189" cy="1134"/>
              <a:chOff x="949" y="1323"/>
              <a:chExt cx="189" cy="1134"/>
            </a:xfrm>
          </p:grpSpPr>
          <p:grpSp>
            <p:nvGrpSpPr>
              <p:cNvPr id="82020" name="Group 106"/>
              <p:cNvGrpSpPr>
                <a:grpSpLocks/>
              </p:cNvGrpSpPr>
              <p:nvPr/>
            </p:nvGrpSpPr>
            <p:grpSpPr bwMode="auto">
              <a:xfrm rot="-3320640">
                <a:off x="477" y="1795"/>
                <a:ext cx="1134" cy="189"/>
                <a:chOff x="872" y="2156"/>
                <a:chExt cx="1134" cy="189"/>
              </a:xfrm>
            </p:grpSpPr>
            <p:sp>
              <p:nvSpPr>
                <p:cNvPr id="82022" name="Rectangle 107"/>
                <p:cNvSpPr>
                  <a:spLocks noChangeArrowheads="1"/>
                </p:cNvSpPr>
                <p:nvPr/>
              </p:nvSpPr>
              <p:spPr bwMode="auto">
                <a:xfrm rot="10759168">
                  <a:off x="1150" y="2200"/>
                  <a:ext cx="613" cy="96"/>
                </a:xfrm>
                <a:prstGeom prst="rect">
                  <a:avLst/>
                </a:pr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82023" name="Group 108"/>
                <p:cNvGrpSpPr>
                  <a:grpSpLocks/>
                </p:cNvGrpSpPr>
                <p:nvPr/>
              </p:nvGrpSpPr>
              <p:grpSpPr bwMode="auto">
                <a:xfrm>
                  <a:off x="1720" y="2156"/>
                  <a:ext cx="286" cy="184"/>
                  <a:chOff x="1733" y="386"/>
                  <a:chExt cx="286" cy="184"/>
                </a:xfrm>
              </p:grpSpPr>
              <p:sp>
                <p:nvSpPr>
                  <p:cNvPr id="82034" name="AutoShape 109"/>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2035" name="Rectangle 110"/>
                  <p:cNvSpPr>
                    <a:spLocks noChangeArrowheads="1"/>
                  </p:cNvSpPr>
                  <p:nvPr/>
                </p:nvSpPr>
                <p:spPr bwMode="auto">
                  <a:xfrm rot="10759168">
                    <a:off x="1788" y="386"/>
                    <a:ext cx="231" cy="182"/>
                  </a:xfrm>
                  <a:prstGeom prst="rect">
                    <a:avLst/>
                  </a:pr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36" name="Rectangle 111"/>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37" name="Oval 112"/>
                  <p:cNvSpPr>
                    <a:spLocks noChangeAspect="1" noChangeArrowheads="1"/>
                  </p:cNvSpPr>
                  <p:nvPr/>
                </p:nvSpPr>
                <p:spPr bwMode="auto">
                  <a:xfrm rot="10759168">
                    <a:off x="1972" y="404"/>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38" name="Oval 113"/>
                  <p:cNvSpPr>
                    <a:spLocks noChangeAspect="1" noChangeArrowheads="1"/>
                  </p:cNvSpPr>
                  <p:nvPr/>
                </p:nvSpPr>
                <p:spPr bwMode="auto">
                  <a:xfrm rot="10759168">
                    <a:off x="1916" y="406"/>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39" name="Oval 114"/>
                  <p:cNvSpPr>
                    <a:spLocks noChangeAspect="1" noChangeArrowheads="1"/>
                  </p:cNvSpPr>
                  <p:nvPr/>
                </p:nvSpPr>
                <p:spPr bwMode="auto">
                  <a:xfrm rot="10759168">
                    <a:off x="1860" y="407"/>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40" name="Oval 115"/>
                  <p:cNvSpPr>
                    <a:spLocks noChangeAspect="1" noChangeArrowheads="1"/>
                  </p:cNvSpPr>
                  <p:nvPr/>
                </p:nvSpPr>
                <p:spPr bwMode="auto">
                  <a:xfrm rot="10759168">
                    <a:off x="1976" y="500"/>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41" name="Oval 116"/>
                  <p:cNvSpPr>
                    <a:spLocks noChangeAspect="1" noChangeArrowheads="1"/>
                  </p:cNvSpPr>
                  <p:nvPr/>
                </p:nvSpPr>
                <p:spPr bwMode="auto">
                  <a:xfrm rot="10759168">
                    <a:off x="1920" y="502"/>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42" name="Oval 117"/>
                  <p:cNvSpPr>
                    <a:spLocks noChangeAspect="1" noChangeArrowheads="1"/>
                  </p:cNvSpPr>
                  <p:nvPr/>
                </p:nvSpPr>
                <p:spPr bwMode="auto">
                  <a:xfrm rot="10759168">
                    <a:off x="1864" y="503"/>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82024" name="Group 118"/>
                <p:cNvGrpSpPr>
                  <a:grpSpLocks/>
                </p:cNvGrpSpPr>
                <p:nvPr/>
              </p:nvGrpSpPr>
              <p:grpSpPr bwMode="auto">
                <a:xfrm flipH="1">
                  <a:off x="872" y="2161"/>
                  <a:ext cx="286" cy="184"/>
                  <a:chOff x="1733" y="386"/>
                  <a:chExt cx="286" cy="184"/>
                </a:xfrm>
              </p:grpSpPr>
              <p:sp>
                <p:nvSpPr>
                  <p:cNvPr id="82025" name="AutoShape 119"/>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2026" name="Rectangle 120"/>
                  <p:cNvSpPr>
                    <a:spLocks noChangeArrowheads="1"/>
                  </p:cNvSpPr>
                  <p:nvPr/>
                </p:nvSpPr>
                <p:spPr bwMode="auto">
                  <a:xfrm rot="10759168">
                    <a:off x="1788" y="386"/>
                    <a:ext cx="231" cy="182"/>
                  </a:xfrm>
                  <a:prstGeom prst="rect">
                    <a:avLst/>
                  </a:pr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27" name="Rectangle 121"/>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28" name="Oval 122"/>
                  <p:cNvSpPr>
                    <a:spLocks noChangeAspect="1" noChangeArrowheads="1"/>
                  </p:cNvSpPr>
                  <p:nvPr/>
                </p:nvSpPr>
                <p:spPr bwMode="auto">
                  <a:xfrm rot="10759168">
                    <a:off x="1972" y="404"/>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29" name="Oval 123"/>
                  <p:cNvSpPr>
                    <a:spLocks noChangeAspect="1" noChangeArrowheads="1"/>
                  </p:cNvSpPr>
                  <p:nvPr/>
                </p:nvSpPr>
                <p:spPr bwMode="auto">
                  <a:xfrm rot="10759168">
                    <a:off x="1916" y="406"/>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30" name="Oval 124"/>
                  <p:cNvSpPr>
                    <a:spLocks noChangeAspect="1" noChangeArrowheads="1"/>
                  </p:cNvSpPr>
                  <p:nvPr/>
                </p:nvSpPr>
                <p:spPr bwMode="auto">
                  <a:xfrm rot="10759168">
                    <a:off x="1860" y="407"/>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31" name="Oval 125"/>
                  <p:cNvSpPr>
                    <a:spLocks noChangeAspect="1" noChangeArrowheads="1"/>
                  </p:cNvSpPr>
                  <p:nvPr/>
                </p:nvSpPr>
                <p:spPr bwMode="auto">
                  <a:xfrm rot="10759168">
                    <a:off x="1976" y="500"/>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32" name="Oval 126"/>
                  <p:cNvSpPr>
                    <a:spLocks noChangeAspect="1" noChangeArrowheads="1"/>
                  </p:cNvSpPr>
                  <p:nvPr/>
                </p:nvSpPr>
                <p:spPr bwMode="auto">
                  <a:xfrm rot="10759168">
                    <a:off x="1920" y="502"/>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33" name="Oval 127"/>
                  <p:cNvSpPr>
                    <a:spLocks noChangeAspect="1" noChangeArrowheads="1"/>
                  </p:cNvSpPr>
                  <p:nvPr/>
                </p:nvSpPr>
                <p:spPr bwMode="auto">
                  <a:xfrm rot="10759168">
                    <a:off x="1864" y="503"/>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sp>
            <p:nvSpPr>
              <p:cNvPr id="82021" name="Rectangle 128"/>
              <p:cNvSpPr>
                <a:spLocks noChangeArrowheads="1"/>
              </p:cNvSpPr>
              <p:nvPr/>
            </p:nvSpPr>
            <p:spPr bwMode="auto">
              <a:xfrm rot="7427498">
                <a:off x="695" y="1807"/>
                <a:ext cx="694" cy="144"/>
              </a:xfrm>
              <a:prstGeom prst="rect">
                <a:avLst/>
              </a:prstGeom>
              <a:gradFill rotWithShape="1">
                <a:gsLst>
                  <a:gs pos="0">
                    <a:srgbClr val="FF6600"/>
                  </a:gs>
                  <a:gs pos="50000">
                    <a:srgbClr val="762F00"/>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82016" name="Group 130"/>
            <p:cNvGrpSpPr>
              <a:grpSpLocks/>
            </p:cNvGrpSpPr>
            <p:nvPr/>
          </p:nvGrpSpPr>
          <p:grpSpPr bwMode="auto">
            <a:xfrm>
              <a:off x="3525" y="2447"/>
              <a:ext cx="103" cy="1427"/>
              <a:chOff x="1392" y="1008"/>
              <a:chExt cx="96" cy="2304"/>
            </a:xfrm>
          </p:grpSpPr>
          <p:sp>
            <p:nvSpPr>
              <p:cNvPr id="82017" name="Rectangle 131"/>
              <p:cNvSpPr>
                <a:spLocks noChangeArrowheads="1"/>
              </p:cNvSpPr>
              <p:nvPr/>
            </p:nvSpPr>
            <p:spPr bwMode="auto">
              <a:xfrm>
                <a:off x="1392" y="1008"/>
                <a:ext cx="96" cy="2304"/>
              </a:xfrm>
              <a:prstGeom prst="rect">
                <a:avLst/>
              </a:prstGeom>
              <a:gradFill rotWithShape="1">
                <a:gsLst>
                  <a:gs pos="0">
                    <a:srgbClr val="DDDDDD"/>
                  </a:gs>
                  <a:gs pos="50000">
                    <a:srgbClr val="A3A3A3"/>
                  </a:gs>
                  <a:gs pos="100000">
                    <a:srgbClr val="DDDDDD"/>
                  </a:gs>
                </a:gsLst>
                <a:lin ang="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18" name="Line 132"/>
              <p:cNvSpPr>
                <a:spLocks noChangeShapeType="1"/>
              </p:cNvSpPr>
              <p:nvPr/>
            </p:nvSpPr>
            <p:spPr bwMode="auto">
              <a:xfrm>
                <a:off x="1468" y="1008"/>
                <a:ext cx="0" cy="23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2019" name="Line 133"/>
              <p:cNvSpPr>
                <a:spLocks noChangeShapeType="1"/>
              </p:cNvSpPr>
              <p:nvPr/>
            </p:nvSpPr>
            <p:spPr bwMode="auto">
              <a:xfrm>
                <a:off x="1412" y="1008"/>
                <a:ext cx="0" cy="23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sp>
        <p:nvSpPr>
          <p:cNvPr id="81924" name="AutoShape 135"/>
          <p:cNvSpPr>
            <a:spLocks noChangeArrowheads="1"/>
          </p:cNvSpPr>
          <p:nvPr/>
        </p:nvSpPr>
        <p:spPr bwMode="auto">
          <a:xfrm>
            <a:off x="4582418" y="4070350"/>
            <a:ext cx="606425" cy="174625"/>
          </a:xfrm>
          <a:prstGeom prst="rightArrow">
            <a:avLst>
              <a:gd name="adj1" fmla="val 50000"/>
              <a:gd name="adj2" fmla="val 86818"/>
            </a:avLst>
          </a:prstGeom>
          <a:solidFill>
            <a:srgbClr val="FF0000"/>
          </a:solidFill>
          <a:ln w="9525" algn="ctr">
            <a:solidFill>
              <a:schemeClr val="tx1"/>
            </a:solidFill>
            <a:miter lim="800000"/>
            <a:headEnd/>
            <a:tailEnd/>
          </a:ln>
          <a:effectLs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25" name="Rectangle 203"/>
          <p:cNvSpPr>
            <a:spLocks noChangeArrowheads="1"/>
          </p:cNvSpPr>
          <p:nvPr/>
        </p:nvSpPr>
        <p:spPr bwMode="auto">
          <a:xfrm>
            <a:off x="4582418" y="6238875"/>
            <a:ext cx="4310062" cy="149225"/>
          </a:xfrm>
          <a:prstGeom prst="rect">
            <a:avLst/>
          </a:prstGeom>
          <a:blipFill dpi="0" rotWithShape="0">
            <a:blip r:embed="rId3"/>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81926" name="Group 248"/>
          <p:cNvGrpSpPr>
            <a:grpSpLocks/>
          </p:cNvGrpSpPr>
          <p:nvPr/>
        </p:nvGrpSpPr>
        <p:grpSpPr bwMode="auto">
          <a:xfrm>
            <a:off x="867098" y="3884613"/>
            <a:ext cx="2960687" cy="2354262"/>
            <a:chOff x="537" y="677"/>
            <a:chExt cx="1865" cy="1483"/>
          </a:xfrm>
        </p:grpSpPr>
        <p:sp>
          <p:nvSpPr>
            <p:cNvPr id="81966" name="Freeform 243"/>
            <p:cNvSpPr>
              <a:spLocks/>
            </p:cNvSpPr>
            <p:nvPr/>
          </p:nvSpPr>
          <p:spPr bwMode="auto">
            <a:xfrm>
              <a:off x="788" y="868"/>
              <a:ext cx="430" cy="336"/>
            </a:xfrm>
            <a:custGeom>
              <a:avLst/>
              <a:gdLst>
                <a:gd name="T0" fmla="*/ 430 w 430"/>
                <a:gd name="T1" fmla="*/ 49 h 336"/>
                <a:gd name="T2" fmla="*/ 361 w 430"/>
                <a:gd name="T3" fmla="*/ 182 h 336"/>
                <a:gd name="T4" fmla="*/ 239 w 430"/>
                <a:gd name="T5" fmla="*/ 336 h 336"/>
                <a:gd name="T6" fmla="*/ 0 w 430"/>
                <a:gd name="T7" fmla="*/ 336 h 336"/>
                <a:gd name="T8" fmla="*/ 0 w 430"/>
                <a:gd name="T9" fmla="*/ 0 h 336"/>
                <a:gd name="T10" fmla="*/ 430 w 430"/>
                <a:gd name="T11" fmla="*/ 1 h 336"/>
                <a:gd name="T12" fmla="*/ 430 w 430"/>
                <a:gd name="T13" fmla="*/ 49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0" h="336">
                  <a:moveTo>
                    <a:pt x="430" y="49"/>
                  </a:moveTo>
                  <a:lnTo>
                    <a:pt x="361" y="182"/>
                  </a:lnTo>
                  <a:lnTo>
                    <a:pt x="239" y="336"/>
                  </a:lnTo>
                  <a:lnTo>
                    <a:pt x="0" y="336"/>
                  </a:lnTo>
                  <a:lnTo>
                    <a:pt x="0" y="0"/>
                  </a:lnTo>
                  <a:lnTo>
                    <a:pt x="430" y="1"/>
                  </a:lnTo>
                  <a:lnTo>
                    <a:pt x="430" y="49"/>
                  </a:lnTo>
                  <a:close/>
                </a:path>
              </a:pathLst>
            </a:custGeom>
            <a:gradFill rotWithShape="1">
              <a:gsLst>
                <a:gs pos="0">
                  <a:srgbClr val="C0C0C0"/>
                </a:gs>
                <a:gs pos="100000">
                  <a:srgbClr val="595959"/>
                </a:gs>
              </a:gsLst>
              <a:path path="rect">
                <a:fillToRect t="100000" r="10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81967" name="Group 241"/>
            <p:cNvGrpSpPr>
              <a:grpSpLocks/>
            </p:cNvGrpSpPr>
            <p:nvPr/>
          </p:nvGrpSpPr>
          <p:grpSpPr bwMode="auto">
            <a:xfrm>
              <a:off x="1828" y="1634"/>
              <a:ext cx="526" cy="478"/>
              <a:chOff x="1828" y="1634"/>
              <a:chExt cx="526" cy="478"/>
            </a:xfrm>
          </p:grpSpPr>
          <p:sp>
            <p:nvSpPr>
              <p:cNvPr id="82001" name="Freeform 240"/>
              <p:cNvSpPr>
                <a:spLocks/>
              </p:cNvSpPr>
              <p:nvPr/>
            </p:nvSpPr>
            <p:spPr bwMode="auto">
              <a:xfrm>
                <a:off x="1828" y="1682"/>
                <a:ext cx="335" cy="430"/>
              </a:xfrm>
              <a:custGeom>
                <a:avLst/>
                <a:gdLst>
                  <a:gd name="T0" fmla="*/ 287 w 335"/>
                  <a:gd name="T1" fmla="*/ 0 h 430"/>
                  <a:gd name="T2" fmla="*/ 96 w 335"/>
                  <a:gd name="T3" fmla="*/ 48 h 430"/>
                  <a:gd name="T4" fmla="*/ 0 w 335"/>
                  <a:gd name="T5" fmla="*/ 191 h 430"/>
                  <a:gd name="T6" fmla="*/ 0 w 335"/>
                  <a:gd name="T7" fmla="*/ 430 h 430"/>
                  <a:gd name="T8" fmla="*/ 335 w 335"/>
                  <a:gd name="T9" fmla="*/ 430 h 430"/>
                  <a:gd name="T10" fmla="*/ 335 w 335"/>
                  <a:gd name="T11" fmla="*/ 0 h 430"/>
                  <a:gd name="T12" fmla="*/ 287 w 335"/>
                  <a:gd name="T13" fmla="*/ 0 h 4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5" h="430">
                    <a:moveTo>
                      <a:pt x="287" y="0"/>
                    </a:moveTo>
                    <a:lnTo>
                      <a:pt x="96" y="48"/>
                    </a:lnTo>
                    <a:lnTo>
                      <a:pt x="0" y="191"/>
                    </a:lnTo>
                    <a:lnTo>
                      <a:pt x="0" y="430"/>
                    </a:lnTo>
                    <a:lnTo>
                      <a:pt x="335" y="430"/>
                    </a:lnTo>
                    <a:lnTo>
                      <a:pt x="335" y="0"/>
                    </a:lnTo>
                    <a:lnTo>
                      <a:pt x="287" y="0"/>
                    </a:lnTo>
                    <a:close/>
                  </a:path>
                </a:pathLst>
              </a:custGeom>
              <a:gradFill rotWithShape="1">
                <a:gsLst>
                  <a:gs pos="0">
                    <a:srgbClr val="C0C0C0"/>
                  </a:gs>
                  <a:gs pos="100000">
                    <a:srgbClr val="595959"/>
                  </a:gs>
                </a:gsLst>
                <a:path path="rect">
                  <a:fillToRect t="100000" r="10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82002" name="Group 231"/>
              <p:cNvGrpSpPr>
                <a:grpSpLocks/>
              </p:cNvGrpSpPr>
              <p:nvPr/>
            </p:nvGrpSpPr>
            <p:grpSpPr bwMode="auto">
              <a:xfrm>
                <a:off x="2143" y="1634"/>
                <a:ext cx="211" cy="470"/>
                <a:chOff x="2143" y="1634"/>
                <a:chExt cx="211" cy="470"/>
              </a:xfrm>
            </p:grpSpPr>
            <p:sp>
              <p:nvSpPr>
                <p:cNvPr id="82003" name="Rectangle 228"/>
                <p:cNvSpPr>
                  <a:spLocks noChangeArrowheads="1"/>
                </p:cNvSpPr>
                <p:nvPr/>
              </p:nvSpPr>
              <p:spPr bwMode="auto">
                <a:xfrm>
                  <a:off x="2143" y="1634"/>
                  <a:ext cx="211" cy="470"/>
                </a:xfrm>
                <a:prstGeom prst="rect">
                  <a:avLst/>
                </a:prstGeom>
                <a:gradFill rotWithShape="1">
                  <a:gsLst>
                    <a:gs pos="0">
                      <a:srgbClr val="B2B2B2"/>
                    </a:gs>
                    <a:gs pos="50000">
                      <a:srgbClr val="525252"/>
                    </a:gs>
                    <a:gs pos="100000">
                      <a:srgbClr val="B2B2B2"/>
                    </a:gs>
                  </a:gsLst>
                  <a:lin ang="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2004" name="Line 229"/>
                <p:cNvSpPr>
                  <a:spLocks noChangeShapeType="1"/>
                </p:cNvSpPr>
                <p:nvPr/>
              </p:nvSpPr>
              <p:spPr bwMode="auto">
                <a:xfrm>
                  <a:off x="2324" y="1634"/>
                  <a:ext cx="0" cy="47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2005" name="Line 230"/>
                <p:cNvSpPr>
                  <a:spLocks noChangeShapeType="1"/>
                </p:cNvSpPr>
                <p:nvPr/>
              </p:nvSpPr>
              <p:spPr bwMode="auto">
                <a:xfrm>
                  <a:off x="2177" y="1634"/>
                  <a:ext cx="0" cy="47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81968" name="Group 137"/>
            <p:cNvGrpSpPr>
              <a:grpSpLocks/>
            </p:cNvGrpSpPr>
            <p:nvPr/>
          </p:nvGrpSpPr>
          <p:grpSpPr bwMode="auto">
            <a:xfrm>
              <a:off x="693" y="677"/>
              <a:ext cx="103" cy="1427"/>
              <a:chOff x="1392" y="1008"/>
              <a:chExt cx="96" cy="2304"/>
            </a:xfrm>
          </p:grpSpPr>
          <p:sp>
            <p:nvSpPr>
              <p:cNvPr id="81998" name="Rectangle 138"/>
              <p:cNvSpPr>
                <a:spLocks noChangeArrowheads="1"/>
              </p:cNvSpPr>
              <p:nvPr/>
            </p:nvSpPr>
            <p:spPr bwMode="auto">
              <a:xfrm>
                <a:off x="1392" y="1008"/>
                <a:ext cx="96" cy="2304"/>
              </a:xfrm>
              <a:prstGeom prst="rect">
                <a:avLst/>
              </a:prstGeom>
              <a:gradFill rotWithShape="1">
                <a:gsLst>
                  <a:gs pos="0">
                    <a:srgbClr val="DDDDDD"/>
                  </a:gs>
                  <a:gs pos="50000">
                    <a:srgbClr val="A3A3A3"/>
                  </a:gs>
                  <a:gs pos="100000">
                    <a:srgbClr val="DDDDDD"/>
                  </a:gs>
                </a:gsLst>
                <a:lin ang="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99" name="Line 139"/>
              <p:cNvSpPr>
                <a:spLocks noChangeShapeType="1"/>
              </p:cNvSpPr>
              <p:nvPr/>
            </p:nvSpPr>
            <p:spPr bwMode="auto">
              <a:xfrm>
                <a:off x="1468" y="1008"/>
                <a:ext cx="0" cy="23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2000" name="Line 140"/>
              <p:cNvSpPr>
                <a:spLocks noChangeShapeType="1"/>
              </p:cNvSpPr>
              <p:nvPr/>
            </p:nvSpPr>
            <p:spPr bwMode="auto">
              <a:xfrm>
                <a:off x="1412" y="1008"/>
                <a:ext cx="0" cy="23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81969" name="Rectangle 141"/>
            <p:cNvSpPr>
              <a:spLocks noChangeArrowheads="1"/>
            </p:cNvSpPr>
            <p:nvPr/>
          </p:nvSpPr>
          <p:spPr bwMode="auto">
            <a:xfrm>
              <a:off x="537" y="2104"/>
              <a:ext cx="674" cy="56"/>
            </a:xfrm>
            <a:prstGeom prst="rect">
              <a:avLst/>
            </a:prstGeom>
            <a:gradFill rotWithShape="1">
              <a:gsLst>
                <a:gs pos="0">
                  <a:srgbClr val="DDDDDD"/>
                </a:gs>
                <a:gs pos="50000">
                  <a:srgbClr val="666666"/>
                </a:gs>
                <a:gs pos="100000">
                  <a:srgbClr val="DDDDDD"/>
                </a:gs>
              </a:gsLst>
              <a:lin ang="270000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70" name="Rectangle 142"/>
            <p:cNvSpPr>
              <a:spLocks noChangeArrowheads="1"/>
            </p:cNvSpPr>
            <p:nvPr/>
          </p:nvSpPr>
          <p:spPr bwMode="auto">
            <a:xfrm>
              <a:off x="1728" y="2104"/>
              <a:ext cx="674" cy="56"/>
            </a:xfrm>
            <a:prstGeom prst="rect">
              <a:avLst/>
            </a:prstGeom>
            <a:gradFill rotWithShape="1">
              <a:gsLst>
                <a:gs pos="0">
                  <a:srgbClr val="DDDDDD"/>
                </a:gs>
                <a:gs pos="50000">
                  <a:srgbClr val="666666"/>
                </a:gs>
                <a:gs pos="100000">
                  <a:srgbClr val="DDDDDD"/>
                </a:gs>
              </a:gsLst>
              <a:lin ang="270000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81971" name="Group 204"/>
            <p:cNvGrpSpPr>
              <a:grpSpLocks/>
            </p:cNvGrpSpPr>
            <p:nvPr/>
          </p:nvGrpSpPr>
          <p:grpSpPr bwMode="auto">
            <a:xfrm rot="2338091">
              <a:off x="737" y="1376"/>
              <a:ext cx="1422" cy="186"/>
              <a:chOff x="2127" y="810"/>
              <a:chExt cx="1422" cy="186"/>
            </a:xfrm>
          </p:grpSpPr>
          <p:sp>
            <p:nvSpPr>
              <p:cNvPr id="81976" name="Rectangle 177"/>
              <p:cNvSpPr>
                <a:spLocks noChangeArrowheads="1"/>
              </p:cNvSpPr>
              <p:nvPr/>
            </p:nvSpPr>
            <p:spPr bwMode="auto">
              <a:xfrm rot="10811429" flipH="1">
                <a:off x="2368" y="853"/>
                <a:ext cx="941" cy="96"/>
              </a:xfrm>
              <a:prstGeom prst="rect">
                <a:avLst/>
              </a:pr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81977" name="Group 178"/>
              <p:cNvGrpSpPr>
                <a:grpSpLocks/>
              </p:cNvGrpSpPr>
              <p:nvPr/>
            </p:nvGrpSpPr>
            <p:grpSpPr bwMode="auto">
              <a:xfrm rot="21570601" flipH="1">
                <a:off x="2127" y="812"/>
                <a:ext cx="286" cy="184"/>
                <a:chOff x="1733" y="386"/>
                <a:chExt cx="286" cy="184"/>
              </a:xfrm>
            </p:grpSpPr>
            <p:sp>
              <p:nvSpPr>
                <p:cNvPr id="81989" name="AutoShape 179"/>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1990" name="Rectangle 180"/>
                <p:cNvSpPr>
                  <a:spLocks noChangeArrowheads="1"/>
                </p:cNvSpPr>
                <p:nvPr/>
              </p:nvSpPr>
              <p:spPr bwMode="auto">
                <a:xfrm rot="10759168">
                  <a:off x="1788" y="386"/>
                  <a:ext cx="231" cy="182"/>
                </a:xfrm>
                <a:prstGeom prst="rect">
                  <a:avLst/>
                </a:pr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91" name="Rectangle 181"/>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92" name="Oval 182"/>
                <p:cNvSpPr>
                  <a:spLocks noChangeAspect="1" noChangeArrowheads="1"/>
                </p:cNvSpPr>
                <p:nvPr/>
              </p:nvSpPr>
              <p:spPr bwMode="auto">
                <a:xfrm rot="10759168">
                  <a:off x="1972" y="404"/>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93" name="Oval 183"/>
                <p:cNvSpPr>
                  <a:spLocks noChangeAspect="1" noChangeArrowheads="1"/>
                </p:cNvSpPr>
                <p:nvPr/>
              </p:nvSpPr>
              <p:spPr bwMode="auto">
                <a:xfrm rot="10759168">
                  <a:off x="1916" y="406"/>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94" name="Oval 184"/>
                <p:cNvSpPr>
                  <a:spLocks noChangeAspect="1" noChangeArrowheads="1"/>
                </p:cNvSpPr>
                <p:nvPr/>
              </p:nvSpPr>
              <p:spPr bwMode="auto">
                <a:xfrm rot="10759168">
                  <a:off x="1860" y="407"/>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95" name="Oval 185"/>
                <p:cNvSpPr>
                  <a:spLocks noChangeAspect="1" noChangeArrowheads="1"/>
                </p:cNvSpPr>
                <p:nvPr/>
              </p:nvSpPr>
              <p:spPr bwMode="auto">
                <a:xfrm rot="10759168">
                  <a:off x="1976" y="500"/>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96" name="Oval 186"/>
                <p:cNvSpPr>
                  <a:spLocks noChangeAspect="1" noChangeArrowheads="1"/>
                </p:cNvSpPr>
                <p:nvPr/>
              </p:nvSpPr>
              <p:spPr bwMode="auto">
                <a:xfrm rot="10759168">
                  <a:off x="1920" y="502"/>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97" name="Oval 187"/>
                <p:cNvSpPr>
                  <a:spLocks noChangeAspect="1" noChangeArrowheads="1"/>
                </p:cNvSpPr>
                <p:nvPr/>
              </p:nvSpPr>
              <p:spPr bwMode="auto">
                <a:xfrm rot="10759168">
                  <a:off x="1864" y="503"/>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81978" name="Group 188"/>
              <p:cNvGrpSpPr>
                <a:grpSpLocks/>
              </p:cNvGrpSpPr>
              <p:nvPr/>
            </p:nvGrpSpPr>
            <p:grpSpPr bwMode="auto">
              <a:xfrm rot="-29399">
                <a:off x="3263" y="810"/>
                <a:ext cx="286" cy="184"/>
                <a:chOff x="1733" y="386"/>
                <a:chExt cx="286" cy="184"/>
              </a:xfrm>
            </p:grpSpPr>
            <p:sp>
              <p:nvSpPr>
                <p:cNvPr id="81980" name="AutoShape 189"/>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1981" name="Rectangle 190"/>
                <p:cNvSpPr>
                  <a:spLocks noChangeArrowheads="1"/>
                </p:cNvSpPr>
                <p:nvPr/>
              </p:nvSpPr>
              <p:spPr bwMode="auto">
                <a:xfrm rot="10759168">
                  <a:off x="1788" y="386"/>
                  <a:ext cx="231" cy="182"/>
                </a:xfrm>
                <a:prstGeom prst="rect">
                  <a:avLst/>
                </a:pr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82" name="Rectangle 191"/>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83" name="Oval 192"/>
                <p:cNvSpPr>
                  <a:spLocks noChangeAspect="1" noChangeArrowheads="1"/>
                </p:cNvSpPr>
                <p:nvPr/>
              </p:nvSpPr>
              <p:spPr bwMode="auto">
                <a:xfrm rot="10759168">
                  <a:off x="1972" y="404"/>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84" name="Oval 193"/>
                <p:cNvSpPr>
                  <a:spLocks noChangeAspect="1" noChangeArrowheads="1"/>
                </p:cNvSpPr>
                <p:nvPr/>
              </p:nvSpPr>
              <p:spPr bwMode="auto">
                <a:xfrm rot="10759168">
                  <a:off x="1916" y="406"/>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85" name="Oval 194"/>
                <p:cNvSpPr>
                  <a:spLocks noChangeAspect="1" noChangeArrowheads="1"/>
                </p:cNvSpPr>
                <p:nvPr/>
              </p:nvSpPr>
              <p:spPr bwMode="auto">
                <a:xfrm rot="10759168">
                  <a:off x="1860" y="407"/>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86" name="Oval 195"/>
                <p:cNvSpPr>
                  <a:spLocks noChangeAspect="1" noChangeArrowheads="1"/>
                </p:cNvSpPr>
                <p:nvPr/>
              </p:nvSpPr>
              <p:spPr bwMode="auto">
                <a:xfrm rot="10759168">
                  <a:off x="1976" y="500"/>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87" name="Oval 196"/>
                <p:cNvSpPr>
                  <a:spLocks noChangeAspect="1" noChangeArrowheads="1"/>
                </p:cNvSpPr>
                <p:nvPr/>
              </p:nvSpPr>
              <p:spPr bwMode="auto">
                <a:xfrm rot="10759168">
                  <a:off x="1920" y="502"/>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88" name="Oval 197"/>
                <p:cNvSpPr>
                  <a:spLocks noChangeAspect="1" noChangeArrowheads="1"/>
                </p:cNvSpPr>
                <p:nvPr/>
              </p:nvSpPr>
              <p:spPr bwMode="auto">
                <a:xfrm rot="10759168">
                  <a:off x="1864" y="503"/>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sp>
            <p:nvSpPr>
              <p:cNvPr id="81979" name="Rectangle 198"/>
              <p:cNvSpPr>
                <a:spLocks noChangeArrowheads="1"/>
              </p:cNvSpPr>
              <p:nvPr/>
            </p:nvSpPr>
            <p:spPr bwMode="auto">
              <a:xfrm rot="10822458" flipH="1">
                <a:off x="2383" y="827"/>
                <a:ext cx="895" cy="144"/>
              </a:xfrm>
              <a:prstGeom prst="rect">
                <a:avLst/>
              </a:prstGeom>
              <a:gradFill rotWithShape="1">
                <a:gsLst>
                  <a:gs pos="0">
                    <a:srgbClr val="FF6600"/>
                  </a:gs>
                  <a:gs pos="50000">
                    <a:srgbClr val="762F00"/>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81972" name="Group 244"/>
            <p:cNvGrpSpPr>
              <a:grpSpLocks/>
            </p:cNvGrpSpPr>
            <p:nvPr/>
          </p:nvGrpSpPr>
          <p:grpSpPr bwMode="auto">
            <a:xfrm rot="16200000" flipV="1">
              <a:off x="925" y="548"/>
              <a:ext cx="211" cy="470"/>
              <a:chOff x="2143" y="1634"/>
              <a:chExt cx="211" cy="470"/>
            </a:xfrm>
          </p:grpSpPr>
          <p:sp>
            <p:nvSpPr>
              <p:cNvPr id="81973" name="Rectangle 245"/>
              <p:cNvSpPr>
                <a:spLocks noChangeArrowheads="1"/>
              </p:cNvSpPr>
              <p:nvPr/>
            </p:nvSpPr>
            <p:spPr bwMode="auto">
              <a:xfrm>
                <a:off x="2143" y="1634"/>
                <a:ext cx="211" cy="470"/>
              </a:xfrm>
              <a:prstGeom prst="rect">
                <a:avLst/>
              </a:prstGeom>
              <a:gradFill rotWithShape="1">
                <a:gsLst>
                  <a:gs pos="0">
                    <a:srgbClr val="B2B2B2"/>
                  </a:gs>
                  <a:gs pos="50000">
                    <a:srgbClr val="525252"/>
                  </a:gs>
                  <a:gs pos="100000">
                    <a:srgbClr val="B2B2B2"/>
                  </a:gs>
                </a:gsLst>
                <a:lin ang="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74" name="Line 246"/>
              <p:cNvSpPr>
                <a:spLocks noChangeShapeType="1"/>
              </p:cNvSpPr>
              <p:nvPr/>
            </p:nvSpPr>
            <p:spPr bwMode="auto">
              <a:xfrm>
                <a:off x="2324" y="1634"/>
                <a:ext cx="0" cy="47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1975" name="Line 247"/>
              <p:cNvSpPr>
                <a:spLocks noChangeShapeType="1"/>
              </p:cNvSpPr>
              <p:nvPr/>
            </p:nvSpPr>
            <p:spPr bwMode="auto">
              <a:xfrm>
                <a:off x="2177" y="1634"/>
                <a:ext cx="0" cy="47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sp>
        <p:nvSpPr>
          <p:cNvPr id="81927" name="Rectangle 249"/>
          <p:cNvSpPr>
            <a:spLocks noChangeArrowheads="1"/>
          </p:cNvSpPr>
          <p:nvPr/>
        </p:nvSpPr>
        <p:spPr bwMode="auto">
          <a:xfrm>
            <a:off x="336873" y="6237288"/>
            <a:ext cx="3717925" cy="128587"/>
          </a:xfrm>
          <a:prstGeom prst="rect">
            <a:avLst/>
          </a:prstGeom>
          <a:blipFill dpi="0" rotWithShape="0">
            <a:blip r:embed="rId3"/>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28" name="AutoShape 250"/>
          <p:cNvSpPr>
            <a:spLocks noChangeArrowheads="1"/>
          </p:cNvSpPr>
          <p:nvPr/>
        </p:nvSpPr>
        <p:spPr bwMode="auto">
          <a:xfrm>
            <a:off x="2157735" y="3960813"/>
            <a:ext cx="606425" cy="174625"/>
          </a:xfrm>
          <a:prstGeom prst="rightArrow">
            <a:avLst>
              <a:gd name="adj1" fmla="val 50000"/>
              <a:gd name="adj2" fmla="val 86818"/>
            </a:avLst>
          </a:prstGeom>
          <a:solidFill>
            <a:srgbClr val="FF0000"/>
          </a:solidFill>
          <a:ln w="9525" algn="ctr">
            <a:solidFill>
              <a:schemeClr val="tx1"/>
            </a:solidFill>
            <a:miter lim="800000"/>
            <a:headEnd/>
            <a:tailEnd/>
          </a:ln>
          <a:effectLs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81929" name="Group 262"/>
          <p:cNvGrpSpPr>
            <a:grpSpLocks/>
          </p:cNvGrpSpPr>
          <p:nvPr/>
        </p:nvGrpSpPr>
        <p:grpSpPr bwMode="auto">
          <a:xfrm>
            <a:off x="2123728" y="2514030"/>
            <a:ext cx="5159375" cy="842962"/>
            <a:chOff x="251" y="1282"/>
            <a:chExt cx="3250" cy="531"/>
          </a:xfrm>
        </p:grpSpPr>
        <p:grpSp>
          <p:nvGrpSpPr>
            <p:cNvPr id="81933" name="Group 258"/>
            <p:cNvGrpSpPr>
              <a:grpSpLocks/>
            </p:cNvGrpSpPr>
            <p:nvPr/>
          </p:nvGrpSpPr>
          <p:grpSpPr bwMode="auto">
            <a:xfrm rot="233990">
              <a:off x="736" y="1282"/>
              <a:ext cx="2287" cy="531"/>
              <a:chOff x="1645" y="1076"/>
              <a:chExt cx="2287" cy="531"/>
            </a:xfrm>
          </p:grpSpPr>
          <p:grpSp>
            <p:nvGrpSpPr>
              <p:cNvPr id="81937" name="Group 255"/>
              <p:cNvGrpSpPr>
                <a:grpSpLocks/>
              </p:cNvGrpSpPr>
              <p:nvPr/>
            </p:nvGrpSpPr>
            <p:grpSpPr bwMode="auto">
              <a:xfrm flipH="1">
                <a:off x="3468" y="1081"/>
                <a:ext cx="464" cy="526"/>
                <a:chOff x="1645" y="1076"/>
                <a:chExt cx="464" cy="526"/>
              </a:xfrm>
            </p:grpSpPr>
            <p:sp>
              <p:nvSpPr>
                <p:cNvPr id="81964" name="Freeform 256"/>
                <p:cNvSpPr>
                  <a:spLocks/>
                </p:cNvSpPr>
                <p:nvPr/>
              </p:nvSpPr>
              <p:spPr bwMode="auto">
                <a:xfrm>
                  <a:off x="1857" y="1164"/>
                  <a:ext cx="252" cy="348"/>
                </a:xfrm>
                <a:custGeom>
                  <a:avLst/>
                  <a:gdLst>
                    <a:gd name="T0" fmla="*/ 0 w 252"/>
                    <a:gd name="T1" fmla="*/ 0 h 348"/>
                    <a:gd name="T2" fmla="*/ 174 w 252"/>
                    <a:gd name="T3" fmla="*/ 0 h 348"/>
                    <a:gd name="T4" fmla="*/ 252 w 252"/>
                    <a:gd name="T5" fmla="*/ 66 h 348"/>
                    <a:gd name="T6" fmla="*/ 252 w 252"/>
                    <a:gd name="T7" fmla="*/ 303 h 348"/>
                    <a:gd name="T8" fmla="*/ 153 w 252"/>
                    <a:gd name="T9" fmla="*/ 348 h 348"/>
                    <a:gd name="T10" fmla="*/ 0 w 252"/>
                    <a:gd name="T11" fmla="*/ 348 h 348"/>
                    <a:gd name="T12" fmla="*/ 0 w 252"/>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348">
                      <a:moveTo>
                        <a:pt x="0" y="0"/>
                      </a:moveTo>
                      <a:lnTo>
                        <a:pt x="174" y="0"/>
                      </a:lnTo>
                      <a:lnTo>
                        <a:pt x="252" y="66"/>
                      </a:lnTo>
                      <a:lnTo>
                        <a:pt x="252" y="303"/>
                      </a:lnTo>
                      <a:lnTo>
                        <a:pt x="153" y="348"/>
                      </a:lnTo>
                      <a:lnTo>
                        <a:pt x="0" y="348"/>
                      </a:lnTo>
                      <a:lnTo>
                        <a:pt x="0" y="0"/>
                      </a:lnTo>
                      <a:close/>
                    </a:path>
                  </a:pathLst>
                </a:custGeom>
                <a:gradFill rotWithShape="1">
                  <a:gsLst>
                    <a:gs pos="0">
                      <a:srgbClr val="B2B2B2"/>
                    </a:gs>
                    <a:gs pos="50000">
                      <a:srgbClr val="525252"/>
                    </a:gs>
                    <a:gs pos="100000">
                      <a:srgbClr val="B2B2B2"/>
                    </a:gs>
                  </a:gsLst>
                  <a:lin ang="18900000" scaled="1"/>
                </a:gradFill>
                <a:ln w="1587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1965" name="Rectangle 257"/>
                <p:cNvSpPr>
                  <a:spLocks noChangeArrowheads="1"/>
                </p:cNvSpPr>
                <p:nvPr/>
              </p:nvSpPr>
              <p:spPr bwMode="auto">
                <a:xfrm>
                  <a:off x="1645" y="1076"/>
                  <a:ext cx="212" cy="526"/>
                </a:xfrm>
                <a:prstGeom prst="rect">
                  <a:avLst/>
                </a:prstGeom>
                <a:gradFill rotWithShape="1">
                  <a:gsLst>
                    <a:gs pos="0">
                      <a:srgbClr val="808080"/>
                    </a:gs>
                    <a:gs pos="50000">
                      <a:srgbClr val="3B3B3B"/>
                    </a:gs>
                    <a:gs pos="100000">
                      <a:srgbClr val="808080"/>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81938" name="Group 254"/>
              <p:cNvGrpSpPr>
                <a:grpSpLocks/>
              </p:cNvGrpSpPr>
              <p:nvPr/>
            </p:nvGrpSpPr>
            <p:grpSpPr bwMode="auto">
              <a:xfrm>
                <a:off x="1645" y="1076"/>
                <a:ext cx="464" cy="526"/>
                <a:chOff x="1645" y="1076"/>
                <a:chExt cx="464" cy="526"/>
              </a:xfrm>
            </p:grpSpPr>
            <p:sp>
              <p:nvSpPr>
                <p:cNvPr id="81962" name="Freeform 253"/>
                <p:cNvSpPr>
                  <a:spLocks/>
                </p:cNvSpPr>
                <p:nvPr/>
              </p:nvSpPr>
              <p:spPr bwMode="auto">
                <a:xfrm>
                  <a:off x="1857" y="1164"/>
                  <a:ext cx="252" cy="348"/>
                </a:xfrm>
                <a:custGeom>
                  <a:avLst/>
                  <a:gdLst>
                    <a:gd name="T0" fmla="*/ 0 w 252"/>
                    <a:gd name="T1" fmla="*/ 0 h 348"/>
                    <a:gd name="T2" fmla="*/ 174 w 252"/>
                    <a:gd name="T3" fmla="*/ 0 h 348"/>
                    <a:gd name="T4" fmla="*/ 252 w 252"/>
                    <a:gd name="T5" fmla="*/ 66 h 348"/>
                    <a:gd name="T6" fmla="*/ 252 w 252"/>
                    <a:gd name="T7" fmla="*/ 303 h 348"/>
                    <a:gd name="T8" fmla="*/ 153 w 252"/>
                    <a:gd name="T9" fmla="*/ 348 h 348"/>
                    <a:gd name="T10" fmla="*/ 0 w 252"/>
                    <a:gd name="T11" fmla="*/ 348 h 348"/>
                    <a:gd name="T12" fmla="*/ 0 w 252"/>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348">
                      <a:moveTo>
                        <a:pt x="0" y="0"/>
                      </a:moveTo>
                      <a:lnTo>
                        <a:pt x="174" y="0"/>
                      </a:lnTo>
                      <a:lnTo>
                        <a:pt x="252" y="66"/>
                      </a:lnTo>
                      <a:lnTo>
                        <a:pt x="252" y="303"/>
                      </a:lnTo>
                      <a:lnTo>
                        <a:pt x="153" y="348"/>
                      </a:lnTo>
                      <a:lnTo>
                        <a:pt x="0" y="348"/>
                      </a:lnTo>
                      <a:lnTo>
                        <a:pt x="0" y="0"/>
                      </a:lnTo>
                      <a:close/>
                    </a:path>
                  </a:pathLst>
                </a:custGeom>
                <a:gradFill rotWithShape="1">
                  <a:gsLst>
                    <a:gs pos="0">
                      <a:srgbClr val="B2B2B2"/>
                    </a:gs>
                    <a:gs pos="50000">
                      <a:srgbClr val="525252"/>
                    </a:gs>
                    <a:gs pos="100000">
                      <a:srgbClr val="B2B2B2"/>
                    </a:gs>
                  </a:gsLst>
                  <a:lin ang="18900000" scaled="1"/>
                </a:gradFill>
                <a:ln w="1587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1963" name="Rectangle 252"/>
                <p:cNvSpPr>
                  <a:spLocks noChangeArrowheads="1"/>
                </p:cNvSpPr>
                <p:nvPr/>
              </p:nvSpPr>
              <p:spPr bwMode="auto">
                <a:xfrm>
                  <a:off x="1645" y="1076"/>
                  <a:ext cx="212" cy="526"/>
                </a:xfrm>
                <a:prstGeom prst="rect">
                  <a:avLst/>
                </a:prstGeom>
                <a:gradFill rotWithShape="1">
                  <a:gsLst>
                    <a:gs pos="0">
                      <a:srgbClr val="808080"/>
                    </a:gs>
                    <a:gs pos="50000">
                      <a:srgbClr val="3B3B3B"/>
                    </a:gs>
                    <a:gs pos="100000">
                      <a:srgbClr val="808080"/>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81939" name="Group 251"/>
              <p:cNvGrpSpPr>
                <a:grpSpLocks/>
              </p:cNvGrpSpPr>
              <p:nvPr/>
            </p:nvGrpSpPr>
            <p:grpSpPr bwMode="auto">
              <a:xfrm>
                <a:off x="1924" y="1252"/>
                <a:ext cx="1720" cy="186"/>
                <a:chOff x="1924" y="1252"/>
                <a:chExt cx="1720" cy="186"/>
              </a:xfrm>
            </p:grpSpPr>
            <p:sp>
              <p:nvSpPr>
                <p:cNvPr id="81940" name="Rectangle 206"/>
                <p:cNvSpPr>
                  <a:spLocks noChangeArrowheads="1"/>
                </p:cNvSpPr>
                <p:nvPr/>
              </p:nvSpPr>
              <p:spPr bwMode="auto">
                <a:xfrm rot="10811429" flipH="1">
                  <a:off x="2164" y="1295"/>
                  <a:ext cx="1241" cy="96"/>
                </a:xfrm>
                <a:prstGeom prst="rect">
                  <a:avLst/>
                </a:prstGeom>
                <a:solidFill>
                  <a:srgbClr val="969696"/>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81941" name="Group 207"/>
                <p:cNvGrpSpPr>
                  <a:grpSpLocks/>
                </p:cNvGrpSpPr>
                <p:nvPr/>
              </p:nvGrpSpPr>
              <p:grpSpPr bwMode="auto">
                <a:xfrm rot="21570601" flipH="1">
                  <a:off x="1924" y="1254"/>
                  <a:ext cx="286" cy="184"/>
                  <a:chOff x="1733" y="386"/>
                  <a:chExt cx="286" cy="184"/>
                </a:xfrm>
              </p:grpSpPr>
              <p:sp>
                <p:nvSpPr>
                  <p:cNvPr id="81953" name="AutoShape 208"/>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969696"/>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1954" name="Rectangle 209"/>
                  <p:cNvSpPr>
                    <a:spLocks noChangeArrowheads="1"/>
                  </p:cNvSpPr>
                  <p:nvPr/>
                </p:nvSpPr>
                <p:spPr bwMode="auto">
                  <a:xfrm rot="10759168">
                    <a:off x="1788" y="386"/>
                    <a:ext cx="231" cy="182"/>
                  </a:xfrm>
                  <a:prstGeom prst="rect">
                    <a:avLst/>
                  </a:prstGeom>
                  <a:solidFill>
                    <a:srgbClr val="969696"/>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55" name="Rectangle 210"/>
                  <p:cNvSpPr>
                    <a:spLocks noChangeArrowheads="1"/>
                  </p:cNvSpPr>
                  <p:nvPr/>
                </p:nvSpPr>
                <p:spPr bwMode="auto">
                  <a:xfrm rot="10759168">
                    <a:off x="1789" y="463"/>
                    <a:ext cx="230" cy="23"/>
                  </a:xfrm>
                  <a:prstGeom prst="rect">
                    <a:avLst/>
                  </a:prstGeom>
                  <a:solidFill>
                    <a:srgbClr val="96969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56" name="Oval 211"/>
                  <p:cNvSpPr>
                    <a:spLocks noChangeAspect="1" noChangeArrowheads="1"/>
                  </p:cNvSpPr>
                  <p:nvPr/>
                </p:nvSpPr>
                <p:spPr bwMode="auto">
                  <a:xfrm rot="10759168">
                    <a:off x="1972" y="404"/>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57" name="Oval 212"/>
                  <p:cNvSpPr>
                    <a:spLocks noChangeAspect="1" noChangeArrowheads="1"/>
                  </p:cNvSpPr>
                  <p:nvPr/>
                </p:nvSpPr>
                <p:spPr bwMode="auto">
                  <a:xfrm rot="10759168">
                    <a:off x="1916" y="406"/>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58" name="Oval 213"/>
                  <p:cNvSpPr>
                    <a:spLocks noChangeAspect="1" noChangeArrowheads="1"/>
                  </p:cNvSpPr>
                  <p:nvPr/>
                </p:nvSpPr>
                <p:spPr bwMode="auto">
                  <a:xfrm rot="10759168">
                    <a:off x="1860" y="407"/>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59" name="Oval 214"/>
                  <p:cNvSpPr>
                    <a:spLocks noChangeAspect="1" noChangeArrowheads="1"/>
                  </p:cNvSpPr>
                  <p:nvPr/>
                </p:nvSpPr>
                <p:spPr bwMode="auto">
                  <a:xfrm rot="10759168">
                    <a:off x="1976" y="500"/>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60" name="Oval 215"/>
                  <p:cNvSpPr>
                    <a:spLocks noChangeAspect="1" noChangeArrowheads="1"/>
                  </p:cNvSpPr>
                  <p:nvPr/>
                </p:nvSpPr>
                <p:spPr bwMode="auto">
                  <a:xfrm rot="10759168">
                    <a:off x="1920" y="502"/>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61" name="Oval 216"/>
                  <p:cNvSpPr>
                    <a:spLocks noChangeAspect="1" noChangeArrowheads="1"/>
                  </p:cNvSpPr>
                  <p:nvPr/>
                </p:nvSpPr>
                <p:spPr bwMode="auto">
                  <a:xfrm rot="10759168">
                    <a:off x="1864" y="503"/>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81942" name="Group 217"/>
                <p:cNvGrpSpPr>
                  <a:grpSpLocks/>
                </p:cNvGrpSpPr>
                <p:nvPr/>
              </p:nvGrpSpPr>
              <p:grpSpPr bwMode="auto">
                <a:xfrm rot="-29399">
                  <a:off x="3358" y="1252"/>
                  <a:ext cx="286" cy="184"/>
                  <a:chOff x="1733" y="386"/>
                  <a:chExt cx="286" cy="184"/>
                </a:xfrm>
              </p:grpSpPr>
              <p:sp>
                <p:nvSpPr>
                  <p:cNvPr id="81944" name="AutoShape 218"/>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969696"/>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1945" name="Rectangle 219"/>
                  <p:cNvSpPr>
                    <a:spLocks noChangeArrowheads="1"/>
                  </p:cNvSpPr>
                  <p:nvPr/>
                </p:nvSpPr>
                <p:spPr bwMode="auto">
                  <a:xfrm rot="10759168">
                    <a:off x="1788" y="386"/>
                    <a:ext cx="231" cy="182"/>
                  </a:xfrm>
                  <a:prstGeom prst="rect">
                    <a:avLst/>
                  </a:prstGeom>
                  <a:solidFill>
                    <a:srgbClr val="969696"/>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46" name="Rectangle 220"/>
                  <p:cNvSpPr>
                    <a:spLocks noChangeArrowheads="1"/>
                  </p:cNvSpPr>
                  <p:nvPr/>
                </p:nvSpPr>
                <p:spPr bwMode="auto">
                  <a:xfrm rot="10759168">
                    <a:off x="1789" y="463"/>
                    <a:ext cx="230" cy="23"/>
                  </a:xfrm>
                  <a:prstGeom prst="rect">
                    <a:avLst/>
                  </a:prstGeom>
                  <a:solidFill>
                    <a:srgbClr val="96969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47" name="Oval 221"/>
                  <p:cNvSpPr>
                    <a:spLocks noChangeAspect="1" noChangeArrowheads="1"/>
                  </p:cNvSpPr>
                  <p:nvPr/>
                </p:nvSpPr>
                <p:spPr bwMode="auto">
                  <a:xfrm rot="10759168">
                    <a:off x="1972" y="404"/>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48" name="Oval 222"/>
                  <p:cNvSpPr>
                    <a:spLocks noChangeAspect="1" noChangeArrowheads="1"/>
                  </p:cNvSpPr>
                  <p:nvPr/>
                </p:nvSpPr>
                <p:spPr bwMode="auto">
                  <a:xfrm rot="10759168">
                    <a:off x="1916" y="406"/>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49" name="Oval 223"/>
                  <p:cNvSpPr>
                    <a:spLocks noChangeAspect="1" noChangeArrowheads="1"/>
                  </p:cNvSpPr>
                  <p:nvPr/>
                </p:nvSpPr>
                <p:spPr bwMode="auto">
                  <a:xfrm rot="10759168">
                    <a:off x="1860" y="407"/>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50" name="Oval 224"/>
                  <p:cNvSpPr>
                    <a:spLocks noChangeAspect="1" noChangeArrowheads="1"/>
                  </p:cNvSpPr>
                  <p:nvPr/>
                </p:nvSpPr>
                <p:spPr bwMode="auto">
                  <a:xfrm rot="10759168">
                    <a:off x="1976" y="500"/>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51" name="Oval 225"/>
                  <p:cNvSpPr>
                    <a:spLocks noChangeAspect="1" noChangeArrowheads="1"/>
                  </p:cNvSpPr>
                  <p:nvPr/>
                </p:nvSpPr>
                <p:spPr bwMode="auto">
                  <a:xfrm rot="10759168">
                    <a:off x="1920" y="502"/>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52" name="Oval 226"/>
                  <p:cNvSpPr>
                    <a:spLocks noChangeAspect="1" noChangeArrowheads="1"/>
                  </p:cNvSpPr>
                  <p:nvPr/>
                </p:nvSpPr>
                <p:spPr bwMode="auto">
                  <a:xfrm rot="10759168">
                    <a:off x="1864" y="503"/>
                    <a:ext cx="35" cy="35"/>
                  </a:xfrm>
                  <a:prstGeom prst="ellipse">
                    <a:avLst/>
                  </a:prstGeom>
                  <a:solidFill>
                    <a:srgbClr val="969696"/>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sp>
              <p:nvSpPr>
                <p:cNvPr id="81943" name="Rectangle 227"/>
                <p:cNvSpPr>
                  <a:spLocks noChangeArrowheads="1"/>
                </p:cNvSpPr>
                <p:nvPr/>
              </p:nvSpPr>
              <p:spPr bwMode="auto">
                <a:xfrm rot="10822458" flipH="1">
                  <a:off x="2207" y="1272"/>
                  <a:ext cx="1151" cy="144"/>
                </a:xfrm>
                <a:prstGeom prst="rect">
                  <a:avLst/>
                </a:prstGeom>
                <a:gradFill rotWithShape="1">
                  <a:gsLst>
                    <a:gs pos="0">
                      <a:srgbClr val="FF6600"/>
                    </a:gs>
                    <a:gs pos="50000">
                      <a:srgbClr val="762F00"/>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sp>
          <p:nvSpPr>
            <p:cNvPr id="81934" name="AutoShape 259"/>
            <p:cNvSpPr>
              <a:spLocks noChangeArrowheads="1"/>
            </p:cNvSpPr>
            <p:nvPr/>
          </p:nvSpPr>
          <p:spPr bwMode="auto">
            <a:xfrm>
              <a:off x="3119" y="1491"/>
              <a:ext cx="382" cy="110"/>
            </a:xfrm>
            <a:prstGeom prst="rightArrow">
              <a:avLst>
                <a:gd name="adj1" fmla="val 50000"/>
                <a:gd name="adj2" fmla="val 86818"/>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35" name="AutoShape 260"/>
            <p:cNvSpPr>
              <a:spLocks noChangeArrowheads="1"/>
            </p:cNvSpPr>
            <p:nvPr/>
          </p:nvSpPr>
          <p:spPr bwMode="auto">
            <a:xfrm flipH="1">
              <a:off x="251" y="1491"/>
              <a:ext cx="382" cy="110"/>
            </a:xfrm>
            <a:prstGeom prst="rightArrow">
              <a:avLst>
                <a:gd name="adj1" fmla="val 50000"/>
                <a:gd name="adj2" fmla="val 86818"/>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1936" name="Line 261"/>
            <p:cNvSpPr>
              <a:spLocks noChangeShapeType="1"/>
            </p:cNvSpPr>
            <p:nvPr/>
          </p:nvSpPr>
          <p:spPr bwMode="auto">
            <a:xfrm>
              <a:off x="633" y="1547"/>
              <a:ext cx="2412" cy="0"/>
            </a:xfrm>
            <a:prstGeom prst="line">
              <a:avLst/>
            </a:prstGeom>
            <a:noFill/>
            <a:ln w="1905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2" name="Text Placeholder 1"/>
          <p:cNvSpPr>
            <a:spLocks noGrp="1"/>
          </p:cNvSpPr>
          <p:nvPr>
            <p:ph type="body" sz="quarter" idx="38"/>
          </p:nvPr>
        </p:nvSpPr>
        <p:spPr/>
        <p:txBody>
          <a:bodyPr/>
          <a:lstStyle/>
          <a:p>
            <a:r>
              <a:rPr lang="en-US" dirty="0"/>
              <a:t>K3 - Cyclic Tests for Qualification of </a:t>
            </a:r>
            <a:r>
              <a:rPr lang="en-US" dirty="0" smtClean="0"/>
              <a:t>BRBs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154" name="Text Box 154"/>
          <p:cNvSpPr txBox="1">
            <a:spLocks noChangeArrowheads="1"/>
          </p:cNvSpPr>
          <p:nvPr/>
        </p:nvSpPr>
        <p:spPr bwMode="auto">
          <a:xfrm>
            <a:off x="859123" y="1754282"/>
            <a:ext cx="373269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i="1" dirty="0">
                <a:latin typeface="+mn-lt"/>
              </a:rPr>
              <a:t>Axial + Rotational Loading</a:t>
            </a:r>
          </a:p>
        </p:txBody>
      </p:sp>
      <p:sp>
        <p:nvSpPr>
          <p:cNvPr id="155" name="Text Box 39"/>
          <p:cNvSpPr txBox="1">
            <a:spLocks noChangeArrowheads="1"/>
          </p:cNvSpPr>
          <p:nvPr/>
        </p:nvSpPr>
        <p:spPr bwMode="auto">
          <a:xfrm>
            <a:off x="467544" y="1196752"/>
            <a:ext cx="4721299" cy="430887"/>
          </a:xfrm>
          <a:prstGeom prst="rect">
            <a:avLst/>
          </a:prstGeom>
          <a:noFill/>
          <a:ln w="1905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indent="0">
              <a:spcBef>
                <a:spcPct val="50000"/>
              </a:spcBef>
              <a:buClrTx/>
              <a:buSzTx/>
              <a:buFontTx/>
              <a:buNone/>
              <a:defRPr sz="2400" b="1">
                <a:solidFill>
                  <a:schemeClr val="tx2"/>
                </a:solidFill>
              </a:defRPr>
            </a:lvl1pPr>
            <a:lvl2pPr marL="914400" indent="-457200">
              <a:spcBef>
                <a:spcPct val="20000"/>
              </a:spcBef>
              <a:buClr>
                <a:schemeClr val="tx2"/>
              </a:buClr>
              <a:buSzPct val="100000"/>
              <a:buChar char="–"/>
              <a:defRPr sz="2800" b="1">
                <a:latin typeface="Arial" charset="0"/>
              </a:defRPr>
            </a:lvl2pPr>
            <a:lvl3pPr marL="1371600" indent="-457200">
              <a:spcBef>
                <a:spcPct val="20000"/>
              </a:spcBef>
              <a:buClr>
                <a:schemeClr val="tx2"/>
              </a:buClr>
              <a:buSzPct val="100000"/>
              <a:buChar char="•"/>
              <a:defRPr sz="2400">
                <a:latin typeface="Arial" charset="0"/>
              </a:defRPr>
            </a:lvl3pPr>
            <a:lvl4pPr marL="1828800" indent="-457200">
              <a:spcBef>
                <a:spcPct val="20000"/>
              </a:spcBef>
              <a:buClr>
                <a:schemeClr val="tx2"/>
              </a:buClr>
              <a:buSzPct val="100000"/>
              <a:buChar char="–"/>
              <a:defRPr sz="2000">
                <a:latin typeface="Arial" charset="0"/>
              </a:defRPr>
            </a:lvl4pPr>
            <a:lvl5pPr marL="2286000" indent="-457200">
              <a:spcBef>
                <a:spcPct val="20000"/>
              </a:spcBef>
              <a:buClr>
                <a:schemeClr val="tx2"/>
              </a:buClr>
              <a:buSzPct val="100000"/>
              <a:buChar char="•"/>
              <a:defRPr sz="2000">
                <a:latin typeface="Arial" charset="0"/>
              </a:defRPr>
            </a:lvl5pPr>
            <a:lvl6pPr marL="2743200" indent="-457200" eaLnBrk="0" fontAlgn="base" hangingPunct="0">
              <a:spcBef>
                <a:spcPct val="20000"/>
              </a:spcBef>
              <a:spcAft>
                <a:spcPct val="0"/>
              </a:spcAft>
              <a:buClr>
                <a:schemeClr val="tx2"/>
              </a:buClr>
              <a:buSzPct val="100000"/>
              <a:buChar char="•"/>
              <a:defRPr sz="2000">
                <a:latin typeface="Arial" charset="0"/>
              </a:defRPr>
            </a:lvl6pPr>
            <a:lvl7pPr marL="3200400" indent="-457200" eaLnBrk="0" fontAlgn="base" hangingPunct="0">
              <a:spcBef>
                <a:spcPct val="20000"/>
              </a:spcBef>
              <a:spcAft>
                <a:spcPct val="0"/>
              </a:spcAft>
              <a:buClr>
                <a:schemeClr val="tx2"/>
              </a:buClr>
              <a:buSzPct val="100000"/>
              <a:buChar char="•"/>
              <a:defRPr sz="2000">
                <a:latin typeface="Arial" charset="0"/>
              </a:defRPr>
            </a:lvl7pPr>
            <a:lvl8pPr marL="3657600" indent="-457200" eaLnBrk="0" fontAlgn="base" hangingPunct="0">
              <a:spcBef>
                <a:spcPct val="20000"/>
              </a:spcBef>
              <a:spcAft>
                <a:spcPct val="0"/>
              </a:spcAft>
              <a:buClr>
                <a:schemeClr val="tx2"/>
              </a:buClr>
              <a:buSzPct val="100000"/>
              <a:buChar char="•"/>
              <a:defRPr sz="2000">
                <a:latin typeface="Arial" charset="0"/>
              </a:defRPr>
            </a:lvl8pPr>
            <a:lvl9pPr marL="4114800" indent="-457200" eaLnBrk="0" fontAlgn="base" hangingPunct="0">
              <a:spcBef>
                <a:spcPct val="20000"/>
              </a:spcBef>
              <a:spcAft>
                <a:spcPct val="0"/>
              </a:spcAft>
              <a:buClr>
                <a:schemeClr val="tx2"/>
              </a:buClr>
              <a:buSzPct val="100000"/>
              <a:buChar char="•"/>
              <a:defRPr sz="2000">
                <a:latin typeface="Arial" charset="0"/>
              </a:defRPr>
            </a:lvl9pPr>
          </a:lstStyle>
          <a:p>
            <a:r>
              <a:rPr lang="en-US" altLang="en-US" sz="2200" dirty="0"/>
              <a:t>2. </a:t>
            </a:r>
            <a:r>
              <a:rPr lang="en-US" altLang="en-US" sz="2200" dirty="0" err="1"/>
              <a:t>Subassemblage</a:t>
            </a:r>
            <a:r>
              <a:rPr lang="en-US" altLang="en-US" sz="2200" dirty="0"/>
              <a:t> Test Specimen</a:t>
            </a:r>
          </a:p>
        </p:txBody>
      </p:sp>
      <p:sp>
        <p:nvSpPr>
          <p:cNvPr id="153"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39</a:t>
            </a:fld>
            <a:endParaRPr lang="en-US" altLang="en-US"/>
          </a:p>
        </p:txBody>
      </p:sp>
    </p:spTree>
    <p:extLst>
      <p:ext uri="{BB962C8B-B14F-4D97-AF65-F5344CB8AC3E}">
        <p14:creationId xmlns:p14="http://schemas.microsoft.com/office/powerpoint/2010/main" val="1729726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8"/>
          </p:nvPr>
        </p:nvSpPr>
        <p:spPr/>
        <p:txBody>
          <a:bodyPr/>
          <a:lstStyle/>
          <a:p>
            <a:r>
              <a:rPr lang="en-US" dirty="0"/>
              <a:t>5</a:t>
            </a:r>
            <a:r>
              <a:rPr lang="en-US" dirty="0" smtClean="0"/>
              <a:t>  </a:t>
            </a:r>
            <a:r>
              <a:rPr lang="en-US" dirty="0"/>
              <a:t>-  </a:t>
            </a:r>
            <a:r>
              <a:rPr lang="en-US" dirty="0" smtClean="0"/>
              <a:t>Buckling-Restrained </a:t>
            </a:r>
            <a:r>
              <a:rPr lang="en-US" dirty="0"/>
              <a:t>Braced Frames</a:t>
            </a:r>
          </a:p>
        </p:txBody>
      </p:sp>
      <p:sp>
        <p:nvSpPr>
          <p:cNvPr id="3" name="Text Placeholder 2"/>
          <p:cNvSpPr>
            <a:spLocks noGrp="1"/>
          </p:cNvSpPr>
          <p:nvPr>
            <p:ph type="body" sz="quarter" idx="39"/>
          </p:nvPr>
        </p:nvSpPr>
        <p:spPr/>
        <p:txBody>
          <a:bodyPr/>
          <a:lstStyle/>
          <a:p>
            <a:pPr marL="457200" indent="-457200">
              <a:buFont typeface="Arial" panose="020B0604020202020204" pitchFamily="34" charset="0"/>
              <a:buChar char="•"/>
            </a:pPr>
            <a:r>
              <a:rPr lang="en-US" dirty="0" smtClean="0">
                <a:latin typeface="Calibri Light" panose="020F0302020204030204" pitchFamily="34" charset="0"/>
                <a:cs typeface="Calibri Light" panose="020F0302020204030204" pitchFamily="34" charset="0"/>
              </a:rPr>
              <a:t>Description and Basic Behavior of Buckling-Restrained Braced Frames and Buckling-Restrained Braces</a:t>
            </a:r>
          </a:p>
          <a:p>
            <a:pPr marL="457200" indent="-457200">
              <a:buFont typeface="Arial" panose="020B0604020202020204" pitchFamily="34" charset="0"/>
              <a:buChar char="•"/>
            </a:pPr>
            <a:r>
              <a:rPr lang="en-US" dirty="0" smtClean="0">
                <a:latin typeface="Calibri Light" panose="020F0302020204030204" pitchFamily="34" charset="0"/>
                <a:cs typeface="Calibri Light" panose="020F0302020204030204" pitchFamily="34" charset="0"/>
              </a:rPr>
              <a:t>AISC Seismic Provisions for Buckling-Restrained Braced Frames</a:t>
            </a:r>
          </a:p>
          <a:p>
            <a:pPr marL="457200" indent="-457200">
              <a:buFont typeface="Arial" panose="020B0604020202020204" pitchFamily="34" charset="0"/>
              <a:buChar char="•"/>
            </a:pPr>
            <a:endParaRPr lang="en-US"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40"/>
          </p:nvPr>
        </p:nvSpPr>
        <p:spPr/>
        <p:txBody>
          <a:bodyPr/>
          <a:lstStyle/>
          <a:p>
            <a:pPr>
              <a:defRPr/>
            </a:pPr>
            <a:fld id="{46425072-6E52-45A8-8A7E-A5B11BCA4176}" type="slidenum">
              <a:rPr lang="en-US" altLang="en-US" smtClean="0"/>
              <a:pPr>
                <a:defRPr/>
              </a:pPr>
              <a:t>4</a:t>
            </a:fld>
            <a:endParaRPr lang="en-US" altLang="en-US"/>
          </a:p>
        </p:txBody>
      </p:sp>
      <p:sp>
        <p:nvSpPr>
          <p:cNvPr id="5" name="Rectangle 5"/>
          <p:cNvSpPr>
            <a:spLocks noChangeArrowheads="1"/>
          </p:cNvSpPr>
          <p:nvPr/>
        </p:nvSpPr>
        <p:spPr bwMode="auto">
          <a:xfrm>
            <a:off x="539552" y="1916832"/>
            <a:ext cx="8064896" cy="1371600"/>
          </a:xfrm>
          <a:prstGeom prst="rect">
            <a:avLst/>
          </a:prstGeom>
          <a:noFill/>
          <a:ln w="28575" algn="ctr">
            <a:solidFill>
              <a:schemeClr val="tx2"/>
            </a:solidFill>
            <a:miter lim="800000"/>
            <a:headEnd/>
            <a:tailEnd/>
          </a:ln>
          <a:effectLst/>
          <a:extLst>
            <a:ext uri="{909E8E84-426E-40DD-AFC4-6F175D3DCCD1}">
              <a14:hiddenFill xmlns:a14="http://schemas.microsoft.com/office/drawing/2010/main">
                <a:blipFill dpi="0" rotWithShape="0">
                  <a:blip r:embed="rId3"/>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Tree>
    <p:extLst>
      <p:ext uri="{BB962C8B-B14F-4D97-AF65-F5344CB8AC3E}">
        <p14:creationId xmlns:p14="http://schemas.microsoft.com/office/powerpoint/2010/main" val="15357892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4705350" y="1912938"/>
            <a:ext cx="4246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3971" name="Text Box 4"/>
          <p:cNvSpPr txBox="1">
            <a:spLocks noChangeArrowheads="1"/>
          </p:cNvSpPr>
          <p:nvPr/>
        </p:nvSpPr>
        <p:spPr bwMode="auto">
          <a:xfrm>
            <a:off x="539552" y="1699647"/>
            <a:ext cx="6146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i="1" dirty="0">
                <a:latin typeface="+mn-lt"/>
              </a:rPr>
              <a:t>Scale Requirements for Test Specimens:</a:t>
            </a:r>
          </a:p>
        </p:txBody>
      </p:sp>
      <p:sp>
        <p:nvSpPr>
          <p:cNvPr id="83972" name="Text Box 5"/>
          <p:cNvSpPr txBox="1">
            <a:spLocks noChangeArrowheads="1"/>
          </p:cNvSpPr>
          <p:nvPr/>
        </p:nvSpPr>
        <p:spPr bwMode="auto">
          <a:xfrm>
            <a:off x="701675" y="2544985"/>
            <a:ext cx="4518397" cy="430887"/>
          </a:xfrm>
          <a:prstGeom prst="rect">
            <a:avLst/>
          </a:prstGeom>
          <a:noFill/>
          <a:ln w="1905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indent="0">
              <a:spcBef>
                <a:spcPct val="50000"/>
              </a:spcBef>
              <a:buClrTx/>
              <a:buSzTx/>
              <a:buFontTx/>
              <a:buNone/>
              <a:defRPr sz="2200" b="1">
                <a:solidFill>
                  <a:schemeClr val="tx2"/>
                </a:solidFill>
              </a:defRPr>
            </a:lvl1pPr>
            <a:lvl2pPr marL="914400" indent="-457200">
              <a:spcBef>
                <a:spcPct val="20000"/>
              </a:spcBef>
              <a:buClr>
                <a:schemeClr val="tx2"/>
              </a:buClr>
              <a:buSzPct val="100000"/>
              <a:buChar char="–"/>
              <a:defRPr sz="2800" b="1">
                <a:latin typeface="Arial" charset="0"/>
              </a:defRPr>
            </a:lvl2pPr>
            <a:lvl3pPr marL="1371600" indent="-457200">
              <a:spcBef>
                <a:spcPct val="20000"/>
              </a:spcBef>
              <a:buClr>
                <a:schemeClr val="tx2"/>
              </a:buClr>
              <a:buSzPct val="100000"/>
              <a:buChar char="•"/>
              <a:defRPr sz="2400">
                <a:latin typeface="Arial" charset="0"/>
              </a:defRPr>
            </a:lvl3pPr>
            <a:lvl4pPr marL="1828800" indent="-457200">
              <a:spcBef>
                <a:spcPct val="20000"/>
              </a:spcBef>
              <a:buClr>
                <a:schemeClr val="tx2"/>
              </a:buClr>
              <a:buSzPct val="100000"/>
              <a:buChar char="–"/>
              <a:defRPr sz="2000">
                <a:latin typeface="Arial" charset="0"/>
              </a:defRPr>
            </a:lvl4pPr>
            <a:lvl5pPr marL="2286000" indent="-457200">
              <a:spcBef>
                <a:spcPct val="20000"/>
              </a:spcBef>
              <a:buClr>
                <a:schemeClr val="tx2"/>
              </a:buClr>
              <a:buSzPct val="100000"/>
              <a:buChar char="•"/>
              <a:defRPr sz="2000">
                <a:latin typeface="Arial" charset="0"/>
              </a:defRPr>
            </a:lvl5pPr>
            <a:lvl6pPr marL="2743200" indent="-457200" eaLnBrk="0" fontAlgn="base" hangingPunct="0">
              <a:spcBef>
                <a:spcPct val="20000"/>
              </a:spcBef>
              <a:spcAft>
                <a:spcPct val="0"/>
              </a:spcAft>
              <a:buClr>
                <a:schemeClr val="tx2"/>
              </a:buClr>
              <a:buSzPct val="100000"/>
              <a:buChar char="•"/>
              <a:defRPr sz="2000">
                <a:latin typeface="Arial" charset="0"/>
              </a:defRPr>
            </a:lvl6pPr>
            <a:lvl7pPr marL="3200400" indent="-457200" eaLnBrk="0" fontAlgn="base" hangingPunct="0">
              <a:spcBef>
                <a:spcPct val="20000"/>
              </a:spcBef>
              <a:spcAft>
                <a:spcPct val="0"/>
              </a:spcAft>
              <a:buClr>
                <a:schemeClr val="tx2"/>
              </a:buClr>
              <a:buSzPct val="100000"/>
              <a:buChar char="•"/>
              <a:defRPr sz="2000">
                <a:latin typeface="Arial" charset="0"/>
              </a:defRPr>
            </a:lvl7pPr>
            <a:lvl8pPr marL="3657600" indent="-457200" eaLnBrk="0" fontAlgn="base" hangingPunct="0">
              <a:spcBef>
                <a:spcPct val="20000"/>
              </a:spcBef>
              <a:spcAft>
                <a:spcPct val="0"/>
              </a:spcAft>
              <a:buClr>
                <a:schemeClr val="tx2"/>
              </a:buClr>
              <a:buSzPct val="100000"/>
              <a:buChar char="•"/>
              <a:defRPr sz="2000">
                <a:latin typeface="Arial" charset="0"/>
              </a:defRPr>
            </a:lvl8pPr>
            <a:lvl9pPr marL="4114800" indent="-457200" eaLnBrk="0" fontAlgn="base" hangingPunct="0">
              <a:spcBef>
                <a:spcPct val="20000"/>
              </a:spcBef>
              <a:spcAft>
                <a:spcPct val="0"/>
              </a:spcAft>
              <a:buClr>
                <a:schemeClr val="tx2"/>
              </a:buClr>
              <a:buSzPct val="100000"/>
              <a:buChar char="•"/>
              <a:defRPr sz="2000">
                <a:latin typeface="Arial" charset="0"/>
              </a:defRPr>
            </a:lvl9pPr>
          </a:lstStyle>
          <a:p>
            <a:r>
              <a:rPr lang="en-US" altLang="en-US" dirty="0"/>
              <a:t>1. Brace Test Specimen (K3.3c)</a:t>
            </a:r>
          </a:p>
        </p:txBody>
      </p:sp>
      <p:sp>
        <p:nvSpPr>
          <p:cNvPr id="83973" name="Text Box 7"/>
          <p:cNvSpPr txBox="1">
            <a:spLocks noChangeArrowheads="1"/>
          </p:cNvSpPr>
          <p:nvPr/>
        </p:nvSpPr>
        <p:spPr bwMode="auto">
          <a:xfrm>
            <a:off x="701675" y="4503960"/>
            <a:ext cx="5742533" cy="430887"/>
          </a:xfrm>
          <a:prstGeom prst="rect">
            <a:avLst/>
          </a:prstGeom>
          <a:noFill/>
          <a:ln w="1905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457200" indent="-457200">
              <a:spcBef>
                <a:spcPct val="50000"/>
              </a:spcBef>
              <a:buClrTx/>
              <a:buSzTx/>
              <a:buFontTx/>
              <a:buAutoNum type="arabicPeriod"/>
              <a:defRPr sz="2200" b="1">
                <a:solidFill>
                  <a:schemeClr val="tx2"/>
                </a:solidFill>
              </a:defRPr>
            </a:lvl1pPr>
            <a:lvl2pPr marL="914400" indent="-457200">
              <a:spcBef>
                <a:spcPct val="20000"/>
              </a:spcBef>
              <a:buClr>
                <a:schemeClr val="tx2"/>
              </a:buClr>
              <a:buSzPct val="100000"/>
              <a:buChar char="–"/>
              <a:defRPr sz="2800" b="1">
                <a:latin typeface="Arial" charset="0"/>
              </a:defRPr>
            </a:lvl2pPr>
            <a:lvl3pPr marL="1371600" indent="-457200">
              <a:spcBef>
                <a:spcPct val="20000"/>
              </a:spcBef>
              <a:buClr>
                <a:schemeClr val="tx2"/>
              </a:buClr>
              <a:buSzPct val="100000"/>
              <a:buChar char="•"/>
              <a:defRPr sz="2400">
                <a:latin typeface="Arial" charset="0"/>
              </a:defRPr>
            </a:lvl3pPr>
            <a:lvl4pPr marL="1828800" indent="-457200">
              <a:spcBef>
                <a:spcPct val="20000"/>
              </a:spcBef>
              <a:buClr>
                <a:schemeClr val="tx2"/>
              </a:buClr>
              <a:buSzPct val="100000"/>
              <a:buChar char="–"/>
              <a:defRPr sz="2000">
                <a:latin typeface="Arial" charset="0"/>
              </a:defRPr>
            </a:lvl4pPr>
            <a:lvl5pPr marL="2286000" indent="-457200">
              <a:spcBef>
                <a:spcPct val="20000"/>
              </a:spcBef>
              <a:buClr>
                <a:schemeClr val="tx2"/>
              </a:buClr>
              <a:buSzPct val="100000"/>
              <a:buChar char="•"/>
              <a:defRPr sz="2000">
                <a:latin typeface="Arial" charset="0"/>
              </a:defRPr>
            </a:lvl5pPr>
            <a:lvl6pPr marL="2743200" indent="-457200" eaLnBrk="0" fontAlgn="base" hangingPunct="0">
              <a:spcBef>
                <a:spcPct val="20000"/>
              </a:spcBef>
              <a:spcAft>
                <a:spcPct val="0"/>
              </a:spcAft>
              <a:buClr>
                <a:schemeClr val="tx2"/>
              </a:buClr>
              <a:buSzPct val="100000"/>
              <a:buChar char="•"/>
              <a:defRPr sz="2000">
                <a:latin typeface="Arial" charset="0"/>
              </a:defRPr>
            </a:lvl6pPr>
            <a:lvl7pPr marL="3200400" indent="-457200" eaLnBrk="0" fontAlgn="base" hangingPunct="0">
              <a:spcBef>
                <a:spcPct val="20000"/>
              </a:spcBef>
              <a:spcAft>
                <a:spcPct val="0"/>
              </a:spcAft>
              <a:buClr>
                <a:schemeClr val="tx2"/>
              </a:buClr>
              <a:buSzPct val="100000"/>
              <a:buChar char="•"/>
              <a:defRPr sz="2000">
                <a:latin typeface="Arial" charset="0"/>
              </a:defRPr>
            </a:lvl7pPr>
            <a:lvl8pPr marL="3657600" indent="-457200" eaLnBrk="0" fontAlgn="base" hangingPunct="0">
              <a:spcBef>
                <a:spcPct val="20000"/>
              </a:spcBef>
              <a:spcAft>
                <a:spcPct val="0"/>
              </a:spcAft>
              <a:buClr>
                <a:schemeClr val="tx2"/>
              </a:buClr>
              <a:buSzPct val="100000"/>
              <a:buChar char="•"/>
              <a:defRPr sz="2000">
                <a:latin typeface="Arial" charset="0"/>
              </a:defRPr>
            </a:lvl8pPr>
            <a:lvl9pPr marL="4114800" indent="-457200" eaLnBrk="0" fontAlgn="base" hangingPunct="0">
              <a:spcBef>
                <a:spcPct val="20000"/>
              </a:spcBef>
              <a:spcAft>
                <a:spcPct val="0"/>
              </a:spcAft>
              <a:buClr>
                <a:schemeClr val="tx2"/>
              </a:buClr>
              <a:buSzPct val="100000"/>
              <a:buChar char="•"/>
              <a:defRPr sz="2000">
                <a:latin typeface="Arial" charset="0"/>
              </a:defRPr>
            </a:lvl9pPr>
          </a:lstStyle>
          <a:p>
            <a:pPr marL="0" indent="0">
              <a:buNone/>
            </a:pPr>
            <a:r>
              <a:rPr lang="en-US" altLang="en-US" dirty="0" smtClean="0"/>
              <a:t>2. </a:t>
            </a:r>
            <a:r>
              <a:rPr lang="en-US" altLang="en-US" dirty="0" err="1" smtClean="0"/>
              <a:t>Subassemblage</a:t>
            </a:r>
            <a:r>
              <a:rPr lang="en-US" altLang="en-US" dirty="0" smtClean="0"/>
              <a:t> </a:t>
            </a:r>
            <a:r>
              <a:rPr lang="en-US" altLang="en-US" dirty="0"/>
              <a:t>Test Specimen (K3.2b)</a:t>
            </a:r>
          </a:p>
        </p:txBody>
      </p:sp>
      <p:sp>
        <p:nvSpPr>
          <p:cNvPr id="83974" name="Text Box 9"/>
          <p:cNvSpPr txBox="1">
            <a:spLocks noChangeArrowheads="1"/>
          </p:cNvSpPr>
          <p:nvPr/>
        </p:nvSpPr>
        <p:spPr bwMode="auto">
          <a:xfrm>
            <a:off x="1384300" y="3259832"/>
            <a:ext cx="7210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400" dirty="0">
                <a:latin typeface="Arial Narrow" pitchFamily="34" charset="0"/>
              </a:rPr>
              <a:t>0.3 [ </a:t>
            </a:r>
            <a:r>
              <a:rPr lang="en-US" altLang="en-US" sz="2400" i="1" dirty="0" err="1">
                <a:latin typeface="Arial Narrow" pitchFamily="34" charset="0"/>
              </a:rPr>
              <a:t>P</a:t>
            </a:r>
            <a:r>
              <a:rPr lang="en-US" altLang="en-US" sz="2400" i="1" baseline="-25000" dirty="0" err="1">
                <a:latin typeface="Arial Narrow" pitchFamily="34" charset="0"/>
              </a:rPr>
              <a:t>ysc</a:t>
            </a:r>
            <a:r>
              <a:rPr lang="en-US" altLang="en-US" sz="2400" i="1" baseline="-25000" dirty="0">
                <a:latin typeface="Arial Narrow" pitchFamily="34" charset="0"/>
              </a:rPr>
              <a:t> </a:t>
            </a:r>
            <a:r>
              <a:rPr lang="en-US" altLang="en-US" sz="2400" dirty="0">
                <a:latin typeface="Arial Narrow" pitchFamily="34" charset="0"/>
              </a:rPr>
              <a:t>]</a:t>
            </a:r>
            <a:r>
              <a:rPr lang="en-US" altLang="en-US" sz="2400" baseline="-25000" dirty="0">
                <a:latin typeface="Arial Narrow" pitchFamily="34" charset="0"/>
              </a:rPr>
              <a:t>prototype </a:t>
            </a:r>
            <a:r>
              <a:rPr lang="en-US" altLang="en-US" sz="2400" dirty="0">
                <a:latin typeface="Arial Narrow" pitchFamily="34" charset="0"/>
                <a:sym typeface="Symbol" pitchFamily="18" charset="2"/>
              </a:rPr>
              <a:t>  </a:t>
            </a:r>
            <a:r>
              <a:rPr lang="en-US" altLang="en-US" sz="2400" dirty="0">
                <a:solidFill>
                  <a:schemeClr val="tx2"/>
                </a:solidFill>
                <a:latin typeface="Arial Narrow" pitchFamily="34" charset="0"/>
              </a:rPr>
              <a:t>[ </a:t>
            </a:r>
            <a:r>
              <a:rPr lang="en-US" altLang="en-US" sz="2400" i="1" dirty="0" err="1">
                <a:solidFill>
                  <a:schemeClr val="tx2"/>
                </a:solidFill>
                <a:latin typeface="Arial Narrow" pitchFamily="34" charset="0"/>
              </a:rPr>
              <a:t>P</a:t>
            </a:r>
            <a:r>
              <a:rPr lang="en-US" altLang="en-US" sz="2400" i="1" baseline="-25000" dirty="0" err="1">
                <a:solidFill>
                  <a:schemeClr val="tx2"/>
                </a:solidFill>
                <a:latin typeface="Arial Narrow" pitchFamily="34" charset="0"/>
              </a:rPr>
              <a:t>ysc</a:t>
            </a:r>
            <a:r>
              <a:rPr lang="en-US" altLang="en-US" sz="2400" i="1" dirty="0">
                <a:solidFill>
                  <a:schemeClr val="tx2"/>
                </a:solidFill>
                <a:latin typeface="Arial Narrow" pitchFamily="34" charset="0"/>
              </a:rPr>
              <a:t> </a:t>
            </a:r>
            <a:r>
              <a:rPr lang="en-US" altLang="en-US" sz="2400" dirty="0">
                <a:solidFill>
                  <a:schemeClr val="tx2"/>
                </a:solidFill>
                <a:latin typeface="Arial Narrow" pitchFamily="34" charset="0"/>
              </a:rPr>
              <a:t>]</a:t>
            </a:r>
            <a:r>
              <a:rPr lang="en-US" altLang="en-US" sz="2400" baseline="-25000" dirty="0">
                <a:solidFill>
                  <a:schemeClr val="tx2"/>
                </a:solidFill>
                <a:latin typeface="Arial Narrow" pitchFamily="34" charset="0"/>
              </a:rPr>
              <a:t>specimen</a:t>
            </a:r>
            <a:r>
              <a:rPr lang="en-US" altLang="en-US" sz="2400" dirty="0">
                <a:latin typeface="Arial Narrow" pitchFamily="34" charset="0"/>
              </a:rPr>
              <a:t> </a:t>
            </a:r>
            <a:r>
              <a:rPr lang="en-US" altLang="en-US" sz="2400" dirty="0">
                <a:latin typeface="Arial Narrow" pitchFamily="34" charset="0"/>
                <a:sym typeface="Symbol" pitchFamily="18" charset="2"/>
              </a:rPr>
              <a:t> </a:t>
            </a:r>
            <a:r>
              <a:rPr lang="en-US" altLang="en-US" sz="2400" dirty="0">
                <a:latin typeface="Arial Narrow" pitchFamily="34" charset="0"/>
              </a:rPr>
              <a:t>1.2 [ </a:t>
            </a:r>
            <a:r>
              <a:rPr lang="en-US" altLang="en-US" sz="2400" i="1" dirty="0" err="1">
                <a:latin typeface="Arial Narrow" pitchFamily="34" charset="0"/>
              </a:rPr>
              <a:t>P</a:t>
            </a:r>
            <a:r>
              <a:rPr lang="en-US" altLang="en-US" sz="2400" i="1" baseline="-25000" dirty="0" err="1">
                <a:latin typeface="Arial Narrow" pitchFamily="34" charset="0"/>
              </a:rPr>
              <a:t>ysc</a:t>
            </a:r>
            <a:r>
              <a:rPr lang="en-US" altLang="en-US" sz="2400" i="1" baseline="-25000" dirty="0">
                <a:latin typeface="Arial Narrow" pitchFamily="34" charset="0"/>
              </a:rPr>
              <a:t> </a:t>
            </a:r>
            <a:r>
              <a:rPr lang="en-US" altLang="en-US" sz="2400" dirty="0">
                <a:latin typeface="Arial Narrow" pitchFamily="34" charset="0"/>
              </a:rPr>
              <a:t>]</a:t>
            </a:r>
            <a:r>
              <a:rPr lang="en-US" altLang="en-US" sz="2400" baseline="-25000" dirty="0">
                <a:latin typeface="Arial Narrow" pitchFamily="34" charset="0"/>
              </a:rPr>
              <a:t>prototype </a:t>
            </a:r>
          </a:p>
        </p:txBody>
      </p:sp>
      <p:sp>
        <p:nvSpPr>
          <p:cNvPr id="83975" name="Text Box 10"/>
          <p:cNvSpPr txBox="1">
            <a:spLocks noChangeArrowheads="1"/>
          </p:cNvSpPr>
          <p:nvPr/>
        </p:nvSpPr>
        <p:spPr bwMode="auto">
          <a:xfrm>
            <a:off x="1384300" y="5204048"/>
            <a:ext cx="7210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400" dirty="0">
                <a:solidFill>
                  <a:schemeClr val="tx2"/>
                </a:solidFill>
                <a:latin typeface="Arial Narrow" pitchFamily="34" charset="0"/>
              </a:rPr>
              <a:t>[ </a:t>
            </a:r>
            <a:r>
              <a:rPr lang="en-US" altLang="en-US" sz="2400" i="1" dirty="0" err="1">
                <a:solidFill>
                  <a:schemeClr val="tx2"/>
                </a:solidFill>
                <a:latin typeface="Arial Narrow" pitchFamily="34" charset="0"/>
              </a:rPr>
              <a:t>P</a:t>
            </a:r>
            <a:r>
              <a:rPr lang="en-US" altLang="en-US" sz="2400" i="1" baseline="-25000" dirty="0" err="1">
                <a:solidFill>
                  <a:schemeClr val="tx2"/>
                </a:solidFill>
                <a:latin typeface="Arial Narrow" pitchFamily="34" charset="0"/>
              </a:rPr>
              <a:t>ysc</a:t>
            </a:r>
            <a:r>
              <a:rPr lang="en-US" altLang="en-US" sz="2400" i="1" dirty="0">
                <a:solidFill>
                  <a:schemeClr val="tx2"/>
                </a:solidFill>
                <a:latin typeface="Arial Narrow" pitchFamily="34" charset="0"/>
              </a:rPr>
              <a:t> </a:t>
            </a:r>
            <a:r>
              <a:rPr lang="en-US" altLang="en-US" sz="2400" dirty="0">
                <a:solidFill>
                  <a:schemeClr val="tx2"/>
                </a:solidFill>
                <a:latin typeface="Arial Narrow" pitchFamily="34" charset="0"/>
              </a:rPr>
              <a:t>]</a:t>
            </a:r>
            <a:r>
              <a:rPr lang="en-US" altLang="en-US" sz="2400" baseline="-25000" dirty="0">
                <a:solidFill>
                  <a:schemeClr val="tx2"/>
                </a:solidFill>
                <a:latin typeface="Arial Narrow" pitchFamily="34" charset="0"/>
              </a:rPr>
              <a:t>specimen</a:t>
            </a:r>
            <a:r>
              <a:rPr lang="en-US" altLang="en-US" sz="2400" dirty="0">
                <a:latin typeface="Arial Narrow" pitchFamily="34" charset="0"/>
              </a:rPr>
              <a:t> </a:t>
            </a:r>
            <a:r>
              <a:rPr lang="en-US" altLang="en-US" sz="2400" dirty="0">
                <a:latin typeface="Arial Narrow" pitchFamily="34" charset="0"/>
                <a:sym typeface="Symbol" pitchFamily="18" charset="2"/>
              </a:rPr>
              <a:t>  </a:t>
            </a:r>
            <a:r>
              <a:rPr lang="en-US" altLang="en-US" sz="2400" dirty="0">
                <a:latin typeface="Arial Narrow" pitchFamily="34" charset="0"/>
              </a:rPr>
              <a:t> 0.9 [ </a:t>
            </a:r>
            <a:r>
              <a:rPr lang="en-US" altLang="en-US" sz="2400" i="1" dirty="0" err="1">
                <a:latin typeface="Arial Narrow" pitchFamily="34" charset="0"/>
              </a:rPr>
              <a:t>P</a:t>
            </a:r>
            <a:r>
              <a:rPr lang="en-US" altLang="en-US" sz="2400" i="1" baseline="-25000" dirty="0" err="1">
                <a:latin typeface="Arial Narrow" pitchFamily="34" charset="0"/>
              </a:rPr>
              <a:t>ysc</a:t>
            </a:r>
            <a:r>
              <a:rPr lang="en-US" altLang="en-US" sz="2400" i="1" baseline="-25000" dirty="0">
                <a:latin typeface="Arial Narrow" pitchFamily="34" charset="0"/>
              </a:rPr>
              <a:t> </a:t>
            </a:r>
            <a:r>
              <a:rPr lang="en-US" altLang="en-US" sz="2400" dirty="0">
                <a:latin typeface="Arial Narrow" pitchFamily="34" charset="0"/>
              </a:rPr>
              <a:t>]</a:t>
            </a:r>
            <a:r>
              <a:rPr lang="en-US" altLang="en-US" sz="2400" baseline="-25000" dirty="0">
                <a:latin typeface="Arial Narrow" pitchFamily="34" charset="0"/>
              </a:rPr>
              <a:t>prototype </a:t>
            </a:r>
          </a:p>
        </p:txBody>
      </p:sp>
      <p:sp>
        <p:nvSpPr>
          <p:cNvPr id="2" name="Text Placeholder 1"/>
          <p:cNvSpPr>
            <a:spLocks noGrp="1"/>
          </p:cNvSpPr>
          <p:nvPr>
            <p:ph type="body" sz="quarter" idx="38"/>
          </p:nvPr>
        </p:nvSpPr>
        <p:spPr/>
        <p:txBody>
          <a:bodyPr/>
          <a:lstStyle/>
          <a:p>
            <a:r>
              <a:rPr lang="en-US" dirty="0"/>
              <a:t>K3 - Cyclic Tests for Qualification of BRBs</a:t>
            </a:r>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11" name="TextBox 10"/>
          <p:cNvSpPr txBox="1"/>
          <p:nvPr/>
        </p:nvSpPr>
        <p:spPr>
          <a:xfrm>
            <a:off x="539552" y="1268760"/>
            <a:ext cx="54726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344488" indent="-344488">
              <a:spcBef>
                <a:spcPct val="0"/>
              </a:spcBef>
              <a:buClrTx/>
              <a:buSzTx/>
              <a:buNone/>
              <a:defRPr sz="2200" b="1" u="sng"/>
            </a:lvl1pPr>
            <a:lvl2pPr marL="458788"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dirty="0" smtClean="0"/>
              <a:t>K3.2 </a:t>
            </a:r>
            <a:r>
              <a:rPr lang="en-US" dirty="0" err="1" smtClean="0"/>
              <a:t>Subassemblage</a:t>
            </a:r>
            <a:r>
              <a:rPr lang="en-US" dirty="0" smtClean="0"/>
              <a:t> Test Specimen</a:t>
            </a:r>
            <a:endParaRPr lang="en-US" dirty="0"/>
          </a:p>
        </p:txBody>
      </p:sp>
      <p:sp>
        <p:nvSpPr>
          <p:cNvPr id="12"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40</a:t>
            </a:fld>
            <a:endParaRPr lang="en-US" altLang="en-US"/>
          </a:p>
        </p:txBody>
      </p:sp>
    </p:spTree>
    <p:extLst>
      <p:ext uri="{BB962C8B-B14F-4D97-AF65-F5344CB8AC3E}">
        <p14:creationId xmlns:p14="http://schemas.microsoft.com/office/powerpoint/2010/main" val="11385463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51"/>
          <p:cNvSpPr txBox="1">
            <a:spLocks noChangeArrowheads="1"/>
          </p:cNvSpPr>
          <p:nvPr/>
        </p:nvSpPr>
        <p:spPr bwMode="auto">
          <a:xfrm>
            <a:off x="573932" y="1882080"/>
            <a:ext cx="37195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i="1" dirty="0">
                <a:latin typeface="+mn-lt"/>
              </a:rPr>
              <a:t>Definitions:</a:t>
            </a:r>
          </a:p>
        </p:txBody>
      </p:sp>
      <p:sp>
        <p:nvSpPr>
          <p:cNvPr id="86019" name="Text Box 152"/>
          <p:cNvSpPr txBox="1">
            <a:spLocks noChangeArrowheads="1"/>
          </p:cNvSpPr>
          <p:nvPr/>
        </p:nvSpPr>
        <p:spPr bwMode="auto">
          <a:xfrm>
            <a:off x="877144" y="2566293"/>
            <a:ext cx="7727304" cy="124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14400" indent="-914400">
              <a:spcBef>
                <a:spcPct val="20000"/>
              </a:spcBef>
              <a:buClr>
                <a:schemeClr val="tx2"/>
              </a:buClr>
              <a:buSzPct val="150000"/>
              <a:buChar char="•"/>
              <a:tabLst>
                <a:tab pos="573088" algn="l"/>
              </a:tabLst>
              <a:defRPr sz="2800" b="1">
                <a:solidFill>
                  <a:schemeClr val="tx1"/>
                </a:solidFill>
                <a:latin typeface="Arial" charset="0"/>
              </a:defRPr>
            </a:lvl1pPr>
            <a:lvl2pPr marL="1028700" indent="-285750">
              <a:spcBef>
                <a:spcPct val="20000"/>
              </a:spcBef>
              <a:buClr>
                <a:schemeClr val="tx2"/>
              </a:buClr>
              <a:buSzPct val="100000"/>
              <a:buChar char="–"/>
              <a:tabLst>
                <a:tab pos="573088" algn="l"/>
              </a:tabLst>
              <a:defRPr sz="2800" b="1">
                <a:solidFill>
                  <a:schemeClr val="tx1"/>
                </a:solidFill>
                <a:latin typeface="Arial" charset="0"/>
              </a:defRPr>
            </a:lvl2pPr>
            <a:lvl3pPr marL="1143000" indent="-228600">
              <a:spcBef>
                <a:spcPct val="20000"/>
              </a:spcBef>
              <a:buClr>
                <a:schemeClr val="tx2"/>
              </a:buClr>
              <a:buSzPct val="100000"/>
              <a:buChar char="•"/>
              <a:tabLst>
                <a:tab pos="573088" algn="l"/>
              </a:tabLst>
              <a:defRPr sz="2400">
                <a:solidFill>
                  <a:schemeClr val="tx1"/>
                </a:solidFill>
                <a:latin typeface="Arial" charset="0"/>
              </a:defRPr>
            </a:lvl3pPr>
            <a:lvl4pPr marL="1600200" indent="-228600">
              <a:spcBef>
                <a:spcPct val="20000"/>
              </a:spcBef>
              <a:buClr>
                <a:schemeClr val="tx2"/>
              </a:buClr>
              <a:buSzPct val="100000"/>
              <a:buChar char="–"/>
              <a:tabLst>
                <a:tab pos="573088" algn="l"/>
              </a:tabLst>
              <a:defRPr sz="2000">
                <a:solidFill>
                  <a:schemeClr val="tx1"/>
                </a:solidFill>
                <a:latin typeface="Arial" charset="0"/>
              </a:defRPr>
            </a:lvl4pPr>
            <a:lvl5pPr marL="2057400" indent="-228600">
              <a:spcBef>
                <a:spcPct val="20000"/>
              </a:spcBef>
              <a:buClr>
                <a:schemeClr val="tx2"/>
              </a:buClr>
              <a:buSzPct val="100000"/>
              <a:buChar char="•"/>
              <a:tabLst>
                <a:tab pos="573088" algn="l"/>
              </a:tabLst>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tabLst>
                <a:tab pos="573088" algn="l"/>
              </a:tabLst>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tabLst>
                <a:tab pos="573088" algn="l"/>
              </a:tabLst>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tabLst>
                <a:tab pos="573088" algn="l"/>
              </a:tabLst>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tabLst>
                <a:tab pos="573088" algn="l"/>
              </a:tabLst>
              <a:defRPr sz="2000">
                <a:solidFill>
                  <a:schemeClr val="tx1"/>
                </a:solidFill>
                <a:latin typeface="Arial" charset="0"/>
              </a:defRPr>
            </a:lvl9pPr>
          </a:lstStyle>
          <a:p>
            <a:pPr>
              <a:lnSpc>
                <a:spcPct val="80000"/>
              </a:lnSpc>
              <a:spcBef>
                <a:spcPct val="50000"/>
              </a:spcBef>
              <a:buClrTx/>
              <a:buSzTx/>
              <a:buFontTx/>
              <a:buNone/>
            </a:pPr>
            <a:r>
              <a:rPr lang="el-GR" altLang="en-US" sz="2200" i="1" dirty="0">
                <a:latin typeface="+mn-lt"/>
              </a:rPr>
              <a:t>Δ</a:t>
            </a:r>
            <a:r>
              <a:rPr lang="en-US" altLang="en-US" sz="2200" i="1" baseline="-25000" dirty="0">
                <a:latin typeface="+mn-lt"/>
              </a:rPr>
              <a:t>b</a:t>
            </a:r>
            <a:r>
              <a:rPr lang="en-US" altLang="en-US" sz="2200" b="0" dirty="0">
                <a:latin typeface="Arial Narrow" pitchFamily="34" charset="0"/>
              </a:rPr>
              <a:t>	=	deformation quantity used to control test</a:t>
            </a:r>
          </a:p>
          <a:p>
            <a:pPr>
              <a:lnSpc>
                <a:spcPct val="80000"/>
              </a:lnSpc>
              <a:spcBef>
                <a:spcPct val="50000"/>
              </a:spcBef>
              <a:buClrTx/>
              <a:buSzTx/>
              <a:buFontTx/>
              <a:buNone/>
            </a:pPr>
            <a:r>
              <a:rPr lang="en-US" altLang="en-US" sz="2200" b="0" dirty="0">
                <a:latin typeface="Arial Narrow" pitchFamily="34" charset="0"/>
              </a:rPr>
              <a:t>	=	total brace axial deformation for the </a:t>
            </a:r>
            <a:r>
              <a:rPr lang="en-US" altLang="en-US" sz="2200" i="1" dirty="0">
                <a:solidFill>
                  <a:schemeClr val="tx2"/>
                </a:solidFill>
                <a:latin typeface="Arial Narrow" pitchFamily="34" charset="0"/>
              </a:rPr>
              <a:t>brace test specimen</a:t>
            </a:r>
            <a:endParaRPr lang="en-US" altLang="en-US" sz="2200" i="1" dirty="0">
              <a:latin typeface="Arial Narrow" pitchFamily="34" charset="0"/>
            </a:endParaRPr>
          </a:p>
          <a:p>
            <a:pPr>
              <a:lnSpc>
                <a:spcPct val="80000"/>
              </a:lnSpc>
              <a:spcBef>
                <a:spcPct val="50000"/>
              </a:spcBef>
              <a:buClrTx/>
              <a:buSzTx/>
              <a:buFontTx/>
              <a:buNone/>
            </a:pPr>
            <a:r>
              <a:rPr lang="en-US" altLang="en-US" sz="2200" b="0" dirty="0">
                <a:latin typeface="Arial Narrow" pitchFamily="34" charset="0"/>
              </a:rPr>
              <a:t>	=	total brace end rotation for the </a:t>
            </a:r>
            <a:r>
              <a:rPr lang="en-US" altLang="en-US" sz="2200" i="1" dirty="0" err="1">
                <a:solidFill>
                  <a:schemeClr val="tx2"/>
                </a:solidFill>
                <a:latin typeface="Arial Narrow" pitchFamily="34" charset="0"/>
              </a:rPr>
              <a:t>subassemblage</a:t>
            </a:r>
            <a:r>
              <a:rPr lang="en-US" altLang="en-US" sz="2200" i="1" dirty="0">
                <a:solidFill>
                  <a:schemeClr val="tx2"/>
                </a:solidFill>
                <a:latin typeface="Arial Narrow" pitchFamily="34" charset="0"/>
              </a:rPr>
              <a:t> test specimen</a:t>
            </a:r>
            <a:endParaRPr lang="el-GR" altLang="en-US" sz="2200" i="1" dirty="0">
              <a:solidFill>
                <a:schemeClr val="tx2"/>
              </a:solidFill>
              <a:latin typeface="Arial Narrow" pitchFamily="34" charset="0"/>
            </a:endParaRPr>
          </a:p>
        </p:txBody>
      </p:sp>
      <p:sp>
        <p:nvSpPr>
          <p:cNvPr id="86020" name="Text Box 153"/>
          <p:cNvSpPr txBox="1">
            <a:spLocks noChangeArrowheads="1"/>
          </p:cNvSpPr>
          <p:nvPr/>
        </p:nvSpPr>
        <p:spPr bwMode="auto">
          <a:xfrm>
            <a:off x="877145" y="4210521"/>
            <a:ext cx="67548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14400" indent="-914400">
              <a:spcBef>
                <a:spcPct val="20000"/>
              </a:spcBef>
              <a:buClr>
                <a:schemeClr val="tx2"/>
              </a:buClr>
              <a:buSzPct val="150000"/>
              <a:buChar char="•"/>
              <a:tabLst>
                <a:tab pos="573088" algn="l"/>
              </a:tabLst>
              <a:defRPr sz="2800" b="1">
                <a:solidFill>
                  <a:schemeClr val="tx1"/>
                </a:solidFill>
                <a:latin typeface="Arial" charset="0"/>
              </a:defRPr>
            </a:lvl1pPr>
            <a:lvl2pPr marL="1028700" indent="-285750">
              <a:spcBef>
                <a:spcPct val="20000"/>
              </a:spcBef>
              <a:buClr>
                <a:schemeClr val="tx2"/>
              </a:buClr>
              <a:buSzPct val="100000"/>
              <a:buChar char="–"/>
              <a:tabLst>
                <a:tab pos="573088" algn="l"/>
              </a:tabLst>
              <a:defRPr sz="2800" b="1">
                <a:solidFill>
                  <a:schemeClr val="tx1"/>
                </a:solidFill>
                <a:latin typeface="Arial" charset="0"/>
              </a:defRPr>
            </a:lvl2pPr>
            <a:lvl3pPr marL="1143000" indent="-228600">
              <a:spcBef>
                <a:spcPct val="20000"/>
              </a:spcBef>
              <a:buClr>
                <a:schemeClr val="tx2"/>
              </a:buClr>
              <a:buSzPct val="100000"/>
              <a:buChar char="•"/>
              <a:tabLst>
                <a:tab pos="573088" algn="l"/>
              </a:tabLst>
              <a:defRPr sz="2400">
                <a:solidFill>
                  <a:schemeClr val="tx1"/>
                </a:solidFill>
                <a:latin typeface="Arial" charset="0"/>
              </a:defRPr>
            </a:lvl3pPr>
            <a:lvl4pPr marL="1600200" indent="-228600">
              <a:spcBef>
                <a:spcPct val="20000"/>
              </a:spcBef>
              <a:buClr>
                <a:schemeClr val="tx2"/>
              </a:buClr>
              <a:buSzPct val="100000"/>
              <a:buChar char="–"/>
              <a:tabLst>
                <a:tab pos="573088" algn="l"/>
              </a:tabLst>
              <a:defRPr sz="2000">
                <a:solidFill>
                  <a:schemeClr val="tx1"/>
                </a:solidFill>
                <a:latin typeface="Arial" charset="0"/>
              </a:defRPr>
            </a:lvl4pPr>
            <a:lvl5pPr marL="2057400" indent="-228600">
              <a:spcBef>
                <a:spcPct val="20000"/>
              </a:spcBef>
              <a:buClr>
                <a:schemeClr val="tx2"/>
              </a:buClr>
              <a:buSzPct val="100000"/>
              <a:buChar char="•"/>
              <a:tabLst>
                <a:tab pos="573088" algn="l"/>
              </a:tabLst>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tabLst>
                <a:tab pos="573088" algn="l"/>
              </a:tabLst>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tabLst>
                <a:tab pos="573088" algn="l"/>
              </a:tabLst>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tabLst>
                <a:tab pos="573088" algn="l"/>
              </a:tabLst>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tabLst>
                <a:tab pos="573088" algn="l"/>
              </a:tabLst>
              <a:defRPr sz="2000">
                <a:solidFill>
                  <a:schemeClr val="tx1"/>
                </a:solidFill>
                <a:latin typeface="Arial" charset="0"/>
              </a:defRPr>
            </a:lvl9pPr>
          </a:lstStyle>
          <a:p>
            <a:pPr>
              <a:spcBef>
                <a:spcPct val="50000"/>
              </a:spcBef>
              <a:buClrTx/>
              <a:buSzTx/>
              <a:buFontTx/>
              <a:buNone/>
            </a:pPr>
            <a:r>
              <a:rPr lang="el-GR" altLang="en-US" sz="2200" i="1" dirty="0">
                <a:latin typeface="+mn-lt"/>
              </a:rPr>
              <a:t>Δ</a:t>
            </a:r>
            <a:r>
              <a:rPr lang="en-US" altLang="en-US" sz="2200" i="1" baseline="-25000" dirty="0" err="1">
                <a:latin typeface="+mn-lt"/>
              </a:rPr>
              <a:t>bm</a:t>
            </a:r>
            <a:r>
              <a:rPr lang="en-US" altLang="en-US" sz="2200" b="0" dirty="0">
                <a:latin typeface="Arial Narrow" pitchFamily="34" charset="0"/>
              </a:rPr>
              <a:t>	=	value of deformation quantity, </a:t>
            </a:r>
            <a:r>
              <a:rPr lang="el-GR" altLang="en-US" sz="2200" b="0" i="1" dirty="0">
                <a:latin typeface="Arial Narrow" pitchFamily="34" charset="0"/>
              </a:rPr>
              <a:t>Δ</a:t>
            </a:r>
            <a:r>
              <a:rPr lang="en-US" altLang="en-US" sz="2200" b="0" i="1" baseline="-25000" dirty="0">
                <a:latin typeface="Arial Narrow" pitchFamily="34" charset="0"/>
              </a:rPr>
              <a:t>b</a:t>
            </a:r>
            <a:r>
              <a:rPr lang="en-US" altLang="en-US" sz="2200" b="0" dirty="0">
                <a:latin typeface="Arial Narrow" pitchFamily="34" charset="0"/>
              </a:rPr>
              <a:t>, corresponding to the </a:t>
            </a:r>
            <a:r>
              <a:rPr lang="en-US" altLang="en-US" sz="2200" i="1" dirty="0">
                <a:solidFill>
                  <a:schemeClr val="tx2"/>
                </a:solidFill>
                <a:latin typeface="Arial Narrow" pitchFamily="34" charset="0"/>
              </a:rPr>
              <a:t>design story drift</a:t>
            </a:r>
            <a:endParaRPr lang="el-GR" altLang="en-US" sz="2200" i="1" dirty="0">
              <a:solidFill>
                <a:schemeClr val="tx2"/>
              </a:solidFill>
              <a:latin typeface="Arial Narrow" pitchFamily="34" charset="0"/>
            </a:endParaRPr>
          </a:p>
        </p:txBody>
      </p:sp>
      <p:sp>
        <p:nvSpPr>
          <p:cNvPr id="86021" name="Text Box 154"/>
          <p:cNvSpPr txBox="1">
            <a:spLocks noChangeArrowheads="1"/>
          </p:cNvSpPr>
          <p:nvPr/>
        </p:nvSpPr>
        <p:spPr bwMode="auto">
          <a:xfrm>
            <a:off x="877145" y="5331296"/>
            <a:ext cx="67548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14400" indent="-914400">
              <a:spcBef>
                <a:spcPct val="20000"/>
              </a:spcBef>
              <a:buClr>
                <a:schemeClr val="tx2"/>
              </a:buClr>
              <a:buSzPct val="150000"/>
              <a:buChar char="•"/>
              <a:tabLst>
                <a:tab pos="573088" algn="l"/>
              </a:tabLst>
              <a:defRPr sz="2800" b="1">
                <a:solidFill>
                  <a:schemeClr val="tx1"/>
                </a:solidFill>
                <a:latin typeface="Arial" charset="0"/>
              </a:defRPr>
            </a:lvl1pPr>
            <a:lvl2pPr marL="1028700" indent="-285750">
              <a:spcBef>
                <a:spcPct val="20000"/>
              </a:spcBef>
              <a:buClr>
                <a:schemeClr val="tx2"/>
              </a:buClr>
              <a:buSzPct val="100000"/>
              <a:buChar char="–"/>
              <a:tabLst>
                <a:tab pos="573088" algn="l"/>
              </a:tabLst>
              <a:defRPr sz="2800" b="1">
                <a:solidFill>
                  <a:schemeClr val="tx1"/>
                </a:solidFill>
                <a:latin typeface="Arial" charset="0"/>
              </a:defRPr>
            </a:lvl2pPr>
            <a:lvl3pPr marL="1143000" indent="-228600">
              <a:spcBef>
                <a:spcPct val="20000"/>
              </a:spcBef>
              <a:buClr>
                <a:schemeClr val="tx2"/>
              </a:buClr>
              <a:buSzPct val="100000"/>
              <a:buChar char="•"/>
              <a:tabLst>
                <a:tab pos="573088" algn="l"/>
              </a:tabLst>
              <a:defRPr sz="2400">
                <a:solidFill>
                  <a:schemeClr val="tx1"/>
                </a:solidFill>
                <a:latin typeface="Arial" charset="0"/>
              </a:defRPr>
            </a:lvl3pPr>
            <a:lvl4pPr marL="1600200" indent="-228600">
              <a:spcBef>
                <a:spcPct val="20000"/>
              </a:spcBef>
              <a:buClr>
                <a:schemeClr val="tx2"/>
              </a:buClr>
              <a:buSzPct val="100000"/>
              <a:buChar char="–"/>
              <a:tabLst>
                <a:tab pos="573088" algn="l"/>
              </a:tabLst>
              <a:defRPr sz="2000">
                <a:solidFill>
                  <a:schemeClr val="tx1"/>
                </a:solidFill>
                <a:latin typeface="Arial" charset="0"/>
              </a:defRPr>
            </a:lvl4pPr>
            <a:lvl5pPr marL="2057400" indent="-228600">
              <a:spcBef>
                <a:spcPct val="20000"/>
              </a:spcBef>
              <a:buClr>
                <a:schemeClr val="tx2"/>
              </a:buClr>
              <a:buSzPct val="100000"/>
              <a:buChar char="•"/>
              <a:tabLst>
                <a:tab pos="573088" algn="l"/>
              </a:tabLst>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tabLst>
                <a:tab pos="573088" algn="l"/>
              </a:tabLst>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tabLst>
                <a:tab pos="573088" algn="l"/>
              </a:tabLst>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tabLst>
                <a:tab pos="573088" algn="l"/>
              </a:tabLst>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tabLst>
                <a:tab pos="573088" algn="l"/>
              </a:tabLst>
              <a:defRPr sz="2000">
                <a:solidFill>
                  <a:schemeClr val="tx1"/>
                </a:solidFill>
                <a:latin typeface="Arial" charset="0"/>
              </a:defRPr>
            </a:lvl9pPr>
          </a:lstStyle>
          <a:p>
            <a:pPr>
              <a:spcBef>
                <a:spcPct val="50000"/>
              </a:spcBef>
              <a:buClrTx/>
              <a:buSzTx/>
              <a:buFontTx/>
              <a:buNone/>
            </a:pPr>
            <a:r>
              <a:rPr lang="el-GR" altLang="en-US" sz="2200" i="1" dirty="0">
                <a:latin typeface="+mn-lt"/>
              </a:rPr>
              <a:t>Δ</a:t>
            </a:r>
            <a:r>
              <a:rPr lang="en-US" altLang="en-US" sz="2200" i="1" baseline="-25000" dirty="0">
                <a:latin typeface="+mn-lt"/>
              </a:rPr>
              <a:t>by</a:t>
            </a:r>
            <a:r>
              <a:rPr lang="en-US" altLang="en-US" sz="2200" b="0" dirty="0">
                <a:latin typeface="Arial Narrow" pitchFamily="34" charset="0"/>
              </a:rPr>
              <a:t>	=	value of deformation quantity, </a:t>
            </a:r>
            <a:r>
              <a:rPr lang="el-GR" altLang="en-US" sz="2200" b="0" i="1" dirty="0">
                <a:latin typeface="Arial Narrow" pitchFamily="34" charset="0"/>
              </a:rPr>
              <a:t>Δ</a:t>
            </a:r>
            <a:r>
              <a:rPr lang="en-US" altLang="en-US" sz="2200" b="0" i="1" baseline="-25000" dirty="0">
                <a:latin typeface="Arial Narrow" pitchFamily="34" charset="0"/>
              </a:rPr>
              <a:t>b</a:t>
            </a:r>
            <a:r>
              <a:rPr lang="en-US" altLang="en-US" sz="2200" b="0" dirty="0">
                <a:latin typeface="Arial Narrow" pitchFamily="34" charset="0"/>
              </a:rPr>
              <a:t>, at first significant yield of the test specimen</a:t>
            </a:r>
            <a:endParaRPr lang="el-GR" altLang="en-US" sz="2200" b="0" dirty="0">
              <a:solidFill>
                <a:schemeClr val="tx2"/>
              </a:solidFill>
              <a:latin typeface="Arial Narrow" pitchFamily="34" charset="0"/>
            </a:endParaRPr>
          </a:p>
        </p:txBody>
      </p:sp>
      <p:sp>
        <p:nvSpPr>
          <p:cNvPr id="2" name="Text Placeholder 1"/>
          <p:cNvSpPr>
            <a:spLocks noGrp="1"/>
          </p:cNvSpPr>
          <p:nvPr>
            <p:ph type="body" sz="quarter" idx="38"/>
          </p:nvPr>
        </p:nvSpPr>
        <p:spPr/>
        <p:txBody>
          <a:bodyPr/>
          <a:lstStyle/>
          <a:p>
            <a:r>
              <a:rPr lang="en-US" dirty="0"/>
              <a:t>K3 - Cyclic Tests for Qualification of </a:t>
            </a:r>
            <a:r>
              <a:rPr lang="en-US" dirty="0" smtClean="0"/>
              <a:t>BRBs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10" name="TextBox 9"/>
          <p:cNvSpPr txBox="1"/>
          <p:nvPr/>
        </p:nvSpPr>
        <p:spPr>
          <a:xfrm>
            <a:off x="539552" y="1268760"/>
            <a:ext cx="414046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344488" indent="-344488">
              <a:spcBef>
                <a:spcPct val="0"/>
              </a:spcBef>
              <a:buClrTx/>
              <a:buSzTx/>
              <a:buNone/>
              <a:defRPr sz="2200" b="1" u="sng"/>
            </a:lvl1pPr>
            <a:lvl2pPr marL="458788"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dirty="0"/>
              <a:t>K3.4c Loading Sequence</a:t>
            </a:r>
          </a:p>
        </p:txBody>
      </p:sp>
      <p:sp>
        <p:nvSpPr>
          <p:cNvPr id="9"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41</a:t>
            </a:fld>
            <a:endParaRPr lang="en-US" altLang="en-US"/>
          </a:p>
        </p:txBody>
      </p:sp>
    </p:spTree>
    <p:extLst>
      <p:ext uri="{BB962C8B-B14F-4D97-AF65-F5344CB8AC3E}">
        <p14:creationId xmlns:p14="http://schemas.microsoft.com/office/powerpoint/2010/main" val="5502582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7"/>
          <p:cNvSpPr txBox="1">
            <a:spLocks noChangeArrowheads="1"/>
          </p:cNvSpPr>
          <p:nvPr/>
        </p:nvSpPr>
        <p:spPr bwMode="auto">
          <a:xfrm>
            <a:off x="568647" y="1916832"/>
            <a:ext cx="7134225"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nSpc>
                <a:spcPct val="125000"/>
              </a:lnSpc>
              <a:spcBef>
                <a:spcPct val="50000"/>
              </a:spcBef>
              <a:buClrTx/>
              <a:buSzTx/>
              <a:buFontTx/>
              <a:buNone/>
            </a:pPr>
            <a:r>
              <a:rPr lang="en-US" altLang="en-US" sz="2200" b="0" dirty="0">
                <a:latin typeface="+mn-lt"/>
              </a:rPr>
              <a:t>When calculating </a:t>
            </a:r>
            <a:r>
              <a:rPr lang="el-GR" altLang="en-US" sz="2200" i="1" dirty="0">
                <a:latin typeface="+mn-lt"/>
              </a:rPr>
              <a:t>Δ</a:t>
            </a:r>
            <a:r>
              <a:rPr lang="en-US" altLang="en-US" sz="2200" i="1" baseline="-25000" dirty="0" err="1">
                <a:latin typeface="+mn-lt"/>
              </a:rPr>
              <a:t>bm</a:t>
            </a:r>
            <a:r>
              <a:rPr lang="en-US" altLang="en-US" sz="2200" b="0" dirty="0">
                <a:latin typeface="+mn-lt"/>
              </a:rPr>
              <a:t>, the </a:t>
            </a:r>
            <a:r>
              <a:rPr lang="en-US" altLang="en-US" sz="2200" i="1" dirty="0">
                <a:solidFill>
                  <a:schemeClr val="tx2"/>
                </a:solidFill>
                <a:latin typeface="+mn-lt"/>
              </a:rPr>
              <a:t>design story drift</a:t>
            </a:r>
            <a:r>
              <a:rPr lang="en-US" altLang="en-US" sz="2200" i="1" dirty="0">
                <a:latin typeface="+mn-lt"/>
              </a:rPr>
              <a:t> </a:t>
            </a:r>
            <a:r>
              <a:rPr lang="en-US" altLang="en-US" sz="2200" b="0" dirty="0">
                <a:latin typeface="+mn-lt"/>
              </a:rPr>
              <a:t>shall not be taken less that 0.01 </a:t>
            </a:r>
            <a:r>
              <a:rPr lang="en-US" altLang="en-US" sz="2200" b="0" dirty="0">
                <a:latin typeface="+mn-lt"/>
                <a:sym typeface="Symbol" pitchFamily="18" charset="2"/>
              </a:rPr>
              <a:t> story height</a:t>
            </a:r>
          </a:p>
        </p:txBody>
      </p:sp>
      <p:sp>
        <p:nvSpPr>
          <p:cNvPr id="88067" name="Text Box 9"/>
          <p:cNvSpPr txBox="1">
            <a:spLocks noChangeArrowheads="1"/>
          </p:cNvSpPr>
          <p:nvPr/>
        </p:nvSpPr>
        <p:spPr bwMode="auto">
          <a:xfrm>
            <a:off x="979760" y="3822998"/>
            <a:ext cx="60721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i="1" dirty="0">
                <a:solidFill>
                  <a:schemeClr val="tx2"/>
                </a:solidFill>
                <a:latin typeface="+mn-lt"/>
              </a:rPr>
              <a:t>Design story drift</a:t>
            </a:r>
            <a:r>
              <a:rPr lang="en-US" altLang="en-US" sz="2200" i="1" dirty="0">
                <a:latin typeface="+mn-lt"/>
              </a:rPr>
              <a:t> </a:t>
            </a:r>
            <a:r>
              <a:rPr lang="en-US" altLang="en-US" sz="2200" i="1" dirty="0" smtClean="0">
                <a:latin typeface="+mn-lt"/>
              </a:rPr>
              <a:t> </a:t>
            </a:r>
            <a:r>
              <a:rPr lang="en-US" altLang="en-US" sz="2200" b="0" dirty="0" smtClean="0">
                <a:latin typeface="+mn-lt"/>
              </a:rPr>
              <a:t>=  larger </a:t>
            </a:r>
            <a:r>
              <a:rPr lang="en-US" altLang="en-US" sz="2200" b="0" dirty="0">
                <a:latin typeface="+mn-lt"/>
              </a:rPr>
              <a:t>of </a:t>
            </a:r>
          </a:p>
        </p:txBody>
      </p:sp>
      <p:sp>
        <p:nvSpPr>
          <p:cNvPr id="88068" name="AutoShape 10"/>
          <p:cNvSpPr>
            <a:spLocks/>
          </p:cNvSpPr>
          <p:nvPr/>
        </p:nvSpPr>
        <p:spPr bwMode="auto">
          <a:xfrm>
            <a:off x="5084216" y="3202285"/>
            <a:ext cx="152400" cy="1666875"/>
          </a:xfrm>
          <a:prstGeom prst="leftBrace">
            <a:avLst>
              <a:gd name="adj1" fmla="val 91146"/>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88069" name="Text Box 11"/>
          <p:cNvSpPr txBox="1">
            <a:spLocks noChangeArrowheads="1"/>
          </p:cNvSpPr>
          <p:nvPr/>
        </p:nvSpPr>
        <p:spPr bwMode="auto">
          <a:xfrm>
            <a:off x="5349949" y="3259832"/>
            <a:ext cx="2581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400" i="1" dirty="0">
                <a:latin typeface="Arial Narrow" pitchFamily="34" charset="0"/>
              </a:rPr>
              <a:t>C</a:t>
            </a:r>
            <a:r>
              <a:rPr lang="en-US" altLang="en-US" sz="2400" i="1" baseline="-25000" dirty="0">
                <a:latin typeface="Arial Narrow" pitchFamily="34" charset="0"/>
              </a:rPr>
              <a:t>d</a:t>
            </a:r>
            <a:r>
              <a:rPr lang="en-US" altLang="en-US" sz="2400" dirty="0">
                <a:latin typeface="Arial Narrow" pitchFamily="34" charset="0"/>
              </a:rPr>
              <a:t> </a:t>
            </a:r>
            <a:r>
              <a:rPr lang="en-US" altLang="en-US" sz="2400" dirty="0">
                <a:latin typeface="Arial Narrow" pitchFamily="34" charset="0"/>
                <a:sym typeface="Symbol" pitchFamily="18" charset="2"/>
              </a:rPr>
              <a:t> </a:t>
            </a:r>
            <a:r>
              <a:rPr lang="el-GR" altLang="en-US" sz="2400" i="1" dirty="0">
                <a:latin typeface="Arial Narrow" pitchFamily="34" charset="0"/>
                <a:sym typeface="Symbol" pitchFamily="18" charset="2"/>
              </a:rPr>
              <a:t>Δ</a:t>
            </a:r>
            <a:r>
              <a:rPr lang="en-US" altLang="en-US" sz="2400" i="1" baseline="-25000" dirty="0">
                <a:latin typeface="Arial Narrow" pitchFamily="34" charset="0"/>
                <a:sym typeface="Symbol" pitchFamily="18" charset="2"/>
              </a:rPr>
              <a:t>E</a:t>
            </a:r>
            <a:endParaRPr lang="el-GR" altLang="en-US" sz="2400" i="1" dirty="0">
              <a:latin typeface="Arial Narrow" pitchFamily="34" charset="0"/>
              <a:sym typeface="Symbol" pitchFamily="18" charset="2"/>
            </a:endParaRPr>
          </a:p>
        </p:txBody>
      </p:sp>
      <p:sp>
        <p:nvSpPr>
          <p:cNvPr id="88070" name="Text Box 12"/>
          <p:cNvSpPr txBox="1">
            <a:spLocks noChangeArrowheads="1"/>
          </p:cNvSpPr>
          <p:nvPr/>
        </p:nvSpPr>
        <p:spPr bwMode="auto">
          <a:xfrm>
            <a:off x="5349949" y="4149080"/>
            <a:ext cx="303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400" dirty="0">
                <a:latin typeface="Arial Narrow" pitchFamily="34" charset="0"/>
              </a:rPr>
              <a:t>0.01 </a:t>
            </a:r>
            <a:r>
              <a:rPr lang="en-US" altLang="en-US" sz="2400" dirty="0">
                <a:latin typeface="Arial Narrow" pitchFamily="34" charset="0"/>
                <a:sym typeface="Symbol" pitchFamily="18" charset="2"/>
              </a:rPr>
              <a:t> story height</a:t>
            </a:r>
          </a:p>
        </p:txBody>
      </p:sp>
      <p:sp>
        <p:nvSpPr>
          <p:cNvPr id="2" name="Text Placeholder 1"/>
          <p:cNvSpPr>
            <a:spLocks noGrp="1"/>
          </p:cNvSpPr>
          <p:nvPr>
            <p:ph type="body" sz="quarter" idx="38"/>
          </p:nvPr>
        </p:nvSpPr>
        <p:spPr/>
        <p:txBody>
          <a:bodyPr/>
          <a:lstStyle/>
          <a:p>
            <a:r>
              <a:rPr lang="en-US" dirty="0"/>
              <a:t>K3 - Cyclic Tests for Qualification of </a:t>
            </a:r>
            <a:r>
              <a:rPr lang="en-US" dirty="0" smtClean="0"/>
              <a:t>BRBs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11" name="TextBox 10"/>
          <p:cNvSpPr txBox="1"/>
          <p:nvPr/>
        </p:nvSpPr>
        <p:spPr>
          <a:xfrm>
            <a:off x="539552" y="1268760"/>
            <a:ext cx="414046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344488" indent="-344488">
              <a:spcBef>
                <a:spcPct val="0"/>
              </a:spcBef>
              <a:buClrTx/>
              <a:buSzTx/>
              <a:buNone/>
              <a:defRPr sz="2200" b="1" u="sng"/>
            </a:lvl1pPr>
            <a:lvl2pPr marL="458788"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dirty="0"/>
              <a:t>K3.4c Loading Sequence</a:t>
            </a:r>
          </a:p>
        </p:txBody>
      </p:sp>
      <p:sp>
        <p:nvSpPr>
          <p:cNvPr id="10"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42</a:t>
            </a:fld>
            <a:endParaRPr lang="en-US" altLang="en-US"/>
          </a:p>
        </p:txBody>
      </p:sp>
    </p:spTree>
    <p:extLst>
      <p:ext uri="{BB962C8B-B14F-4D97-AF65-F5344CB8AC3E}">
        <p14:creationId xmlns:p14="http://schemas.microsoft.com/office/powerpoint/2010/main" val="41231356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ext Box 152"/>
          <p:cNvSpPr txBox="1">
            <a:spLocks noChangeArrowheads="1"/>
          </p:cNvSpPr>
          <p:nvPr/>
        </p:nvSpPr>
        <p:spPr bwMode="auto">
          <a:xfrm>
            <a:off x="971600" y="1916832"/>
            <a:ext cx="46291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latin typeface="+mn-lt"/>
              </a:rPr>
              <a:t> 2 cycles at:</a:t>
            </a:r>
            <a:r>
              <a:rPr lang="en-US" altLang="en-US" sz="2200" dirty="0">
                <a:latin typeface="+mn-lt"/>
              </a:rPr>
              <a:t>	 </a:t>
            </a:r>
            <a:r>
              <a:rPr lang="el-GR" altLang="en-US" sz="2200" i="1" dirty="0">
                <a:latin typeface="+mn-lt"/>
              </a:rPr>
              <a:t>Δ</a:t>
            </a:r>
            <a:r>
              <a:rPr lang="en-US" altLang="en-US" sz="2200" i="1" baseline="-25000" dirty="0">
                <a:latin typeface="+mn-lt"/>
              </a:rPr>
              <a:t>b</a:t>
            </a:r>
            <a:r>
              <a:rPr lang="en-US" altLang="en-US" sz="2200" i="1" dirty="0">
                <a:latin typeface="+mn-lt"/>
              </a:rPr>
              <a:t> = </a:t>
            </a:r>
            <a:r>
              <a:rPr lang="en-US" altLang="en-US" sz="2200" dirty="0">
                <a:latin typeface="+mn-lt"/>
                <a:sym typeface="Symbol" pitchFamily="18" charset="2"/>
              </a:rPr>
              <a:t> </a:t>
            </a:r>
            <a:r>
              <a:rPr lang="el-GR" altLang="en-US" sz="2200" i="1" dirty="0">
                <a:latin typeface="+mn-lt"/>
              </a:rPr>
              <a:t>Δ</a:t>
            </a:r>
            <a:r>
              <a:rPr lang="en-US" altLang="en-US" sz="2200" i="1" baseline="-25000" dirty="0">
                <a:latin typeface="+mn-lt"/>
              </a:rPr>
              <a:t>by</a:t>
            </a:r>
            <a:endParaRPr lang="el-GR" altLang="en-US" sz="2200" i="1" dirty="0">
              <a:latin typeface="+mn-lt"/>
            </a:endParaRPr>
          </a:p>
        </p:txBody>
      </p:sp>
      <p:sp>
        <p:nvSpPr>
          <p:cNvPr id="90117" name="Text Box 153"/>
          <p:cNvSpPr txBox="1">
            <a:spLocks noChangeArrowheads="1"/>
          </p:cNvSpPr>
          <p:nvPr/>
        </p:nvSpPr>
        <p:spPr bwMode="auto">
          <a:xfrm>
            <a:off x="971600" y="2445470"/>
            <a:ext cx="46291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latin typeface="+mn-lt"/>
              </a:rPr>
              <a:t> 2 cycles at:</a:t>
            </a:r>
            <a:r>
              <a:rPr lang="en-US" altLang="en-US" sz="2200" dirty="0">
                <a:latin typeface="+mn-lt"/>
              </a:rPr>
              <a:t>	 </a:t>
            </a:r>
            <a:r>
              <a:rPr lang="el-GR" altLang="en-US" sz="2200" i="1" dirty="0">
                <a:latin typeface="+mn-lt"/>
              </a:rPr>
              <a:t>Δ</a:t>
            </a:r>
            <a:r>
              <a:rPr lang="en-US" altLang="en-US" sz="2200" i="1" baseline="-25000" dirty="0">
                <a:latin typeface="+mn-lt"/>
              </a:rPr>
              <a:t>b</a:t>
            </a:r>
            <a:r>
              <a:rPr lang="en-US" altLang="en-US" sz="2200" i="1" dirty="0">
                <a:latin typeface="+mn-lt"/>
              </a:rPr>
              <a:t> = </a:t>
            </a:r>
            <a:r>
              <a:rPr lang="en-US" altLang="en-US" sz="2200" dirty="0">
                <a:latin typeface="+mn-lt"/>
                <a:sym typeface="Symbol" pitchFamily="18" charset="2"/>
              </a:rPr>
              <a:t></a:t>
            </a:r>
            <a:r>
              <a:rPr lang="en-US" altLang="en-US" sz="2200" dirty="0">
                <a:latin typeface="+mn-lt"/>
              </a:rPr>
              <a:t> 0.5</a:t>
            </a:r>
            <a:r>
              <a:rPr lang="en-US" altLang="en-US" sz="2200" i="1" dirty="0">
                <a:latin typeface="+mn-lt"/>
              </a:rPr>
              <a:t> </a:t>
            </a:r>
            <a:r>
              <a:rPr lang="el-GR" altLang="en-US" sz="2200" i="1" dirty="0">
                <a:latin typeface="+mn-lt"/>
              </a:rPr>
              <a:t>Δ</a:t>
            </a:r>
            <a:r>
              <a:rPr lang="en-US" altLang="en-US" sz="2200" i="1" baseline="-25000" dirty="0" err="1">
                <a:latin typeface="+mn-lt"/>
              </a:rPr>
              <a:t>bm</a:t>
            </a:r>
            <a:endParaRPr lang="el-GR" altLang="en-US" sz="2200" i="1" baseline="-25000" dirty="0">
              <a:latin typeface="+mn-lt"/>
            </a:endParaRPr>
          </a:p>
        </p:txBody>
      </p:sp>
      <p:sp>
        <p:nvSpPr>
          <p:cNvPr id="90118" name="Text Box 154"/>
          <p:cNvSpPr txBox="1">
            <a:spLocks noChangeArrowheads="1"/>
          </p:cNvSpPr>
          <p:nvPr/>
        </p:nvSpPr>
        <p:spPr bwMode="auto">
          <a:xfrm>
            <a:off x="971600" y="2974107"/>
            <a:ext cx="46291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latin typeface="+mn-lt"/>
              </a:rPr>
              <a:t> 2 cycles at:</a:t>
            </a:r>
            <a:r>
              <a:rPr lang="en-US" altLang="en-US" sz="2200" dirty="0">
                <a:latin typeface="+mn-lt"/>
              </a:rPr>
              <a:t>	 </a:t>
            </a:r>
            <a:r>
              <a:rPr lang="el-GR" altLang="en-US" sz="2200" i="1" dirty="0">
                <a:latin typeface="+mn-lt"/>
              </a:rPr>
              <a:t>Δ</a:t>
            </a:r>
            <a:r>
              <a:rPr lang="en-US" altLang="en-US" sz="2200" i="1" baseline="-25000" dirty="0">
                <a:latin typeface="+mn-lt"/>
              </a:rPr>
              <a:t>b</a:t>
            </a:r>
            <a:r>
              <a:rPr lang="en-US" altLang="en-US" sz="2200" i="1" dirty="0">
                <a:latin typeface="+mn-lt"/>
              </a:rPr>
              <a:t> = </a:t>
            </a:r>
            <a:r>
              <a:rPr lang="en-US" altLang="en-US" sz="2200" dirty="0">
                <a:latin typeface="+mn-lt"/>
                <a:sym typeface="Symbol" pitchFamily="18" charset="2"/>
              </a:rPr>
              <a:t></a:t>
            </a:r>
            <a:r>
              <a:rPr lang="en-US" altLang="en-US" sz="2200" dirty="0">
                <a:latin typeface="+mn-lt"/>
              </a:rPr>
              <a:t> 1.0</a:t>
            </a:r>
            <a:r>
              <a:rPr lang="en-US" altLang="en-US" sz="2200" i="1" dirty="0">
                <a:latin typeface="+mn-lt"/>
              </a:rPr>
              <a:t> </a:t>
            </a:r>
            <a:r>
              <a:rPr lang="el-GR" altLang="en-US" sz="2200" i="1" dirty="0">
                <a:latin typeface="+mn-lt"/>
              </a:rPr>
              <a:t>Δ</a:t>
            </a:r>
            <a:r>
              <a:rPr lang="en-US" altLang="en-US" sz="2200" i="1" baseline="-25000" dirty="0" err="1">
                <a:latin typeface="+mn-lt"/>
              </a:rPr>
              <a:t>bm</a:t>
            </a:r>
            <a:endParaRPr lang="el-GR" altLang="en-US" sz="2200" i="1" baseline="-25000" dirty="0">
              <a:latin typeface="+mn-lt"/>
            </a:endParaRPr>
          </a:p>
        </p:txBody>
      </p:sp>
      <p:sp>
        <p:nvSpPr>
          <p:cNvPr id="90119" name="Text Box 155"/>
          <p:cNvSpPr txBox="1">
            <a:spLocks noChangeArrowheads="1"/>
          </p:cNvSpPr>
          <p:nvPr/>
        </p:nvSpPr>
        <p:spPr bwMode="auto">
          <a:xfrm>
            <a:off x="971600" y="3502745"/>
            <a:ext cx="46291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latin typeface="+mn-lt"/>
              </a:rPr>
              <a:t> 2 cycles at:</a:t>
            </a:r>
            <a:r>
              <a:rPr lang="en-US" altLang="en-US" sz="2200" dirty="0">
                <a:latin typeface="+mn-lt"/>
              </a:rPr>
              <a:t>	 </a:t>
            </a:r>
            <a:r>
              <a:rPr lang="el-GR" altLang="en-US" sz="2200" i="1" dirty="0">
                <a:latin typeface="+mn-lt"/>
              </a:rPr>
              <a:t>Δ</a:t>
            </a:r>
            <a:r>
              <a:rPr lang="en-US" altLang="en-US" sz="2200" i="1" baseline="-25000" dirty="0">
                <a:latin typeface="+mn-lt"/>
              </a:rPr>
              <a:t>b</a:t>
            </a:r>
            <a:r>
              <a:rPr lang="en-US" altLang="en-US" sz="2200" i="1" dirty="0">
                <a:latin typeface="+mn-lt"/>
              </a:rPr>
              <a:t> = </a:t>
            </a:r>
            <a:r>
              <a:rPr lang="en-US" altLang="en-US" sz="2200" dirty="0">
                <a:latin typeface="+mn-lt"/>
                <a:sym typeface="Symbol" pitchFamily="18" charset="2"/>
              </a:rPr>
              <a:t></a:t>
            </a:r>
            <a:r>
              <a:rPr lang="en-US" altLang="en-US" sz="2200" dirty="0">
                <a:latin typeface="+mn-lt"/>
              </a:rPr>
              <a:t> 1.5</a:t>
            </a:r>
            <a:r>
              <a:rPr lang="en-US" altLang="en-US" sz="2200" i="1" dirty="0">
                <a:latin typeface="+mn-lt"/>
              </a:rPr>
              <a:t> </a:t>
            </a:r>
            <a:r>
              <a:rPr lang="el-GR" altLang="en-US" sz="2200" i="1" dirty="0">
                <a:latin typeface="+mn-lt"/>
              </a:rPr>
              <a:t>Δ</a:t>
            </a:r>
            <a:r>
              <a:rPr lang="en-US" altLang="en-US" sz="2200" i="1" baseline="-25000" dirty="0" err="1">
                <a:latin typeface="+mn-lt"/>
              </a:rPr>
              <a:t>bm</a:t>
            </a:r>
            <a:endParaRPr lang="el-GR" altLang="en-US" sz="2200" i="1" baseline="-25000" dirty="0">
              <a:latin typeface="+mn-lt"/>
            </a:endParaRPr>
          </a:p>
        </p:txBody>
      </p:sp>
      <p:sp>
        <p:nvSpPr>
          <p:cNvPr id="90120" name="Text Box 156"/>
          <p:cNvSpPr txBox="1">
            <a:spLocks noChangeArrowheads="1"/>
          </p:cNvSpPr>
          <p:nvPr/>
        </p:nvSpPr>
        <p:spPr bwMode="auto">
          <a:xfrm>
            <a:off x="971600" y="4031382"/>
            <a:ext cx="46291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latin typeface="+mn-lt"/>
              </a:rPr>
              <a:t> 2 cycles at:</a:t>
            </a:r>
            <a:r>
              <a:rPr lang="en-US" altLang="en-US" sz="2200" dirty="0">
                <a:latin typeface="+mn-lt"/>
              </a:rPr>
              <a:t>	 </a:t>
            </a:r>
            <a:r>
              <a:rPr lang="el-GR" altLang="en-US" sz="2200" i="1" dirty="0">
                <a:latin typeface="+mn-lt"/>
              </a:rPr>
              <a:t>Δ</a:t>
            </a:r>
            <a:r>
              <a:rPr lang="en-US" altLang="en-US" sz="2200" i="1" baseline="-25000" dirty="0">
                <a:latin typeface="+mn-lt"/>
              </a:rPr>
              <a:t>b</a:t>
            </a:r>
            <a:r>
              <a:rPr lang="en-US" altLang="en-US" sz="2200" i="1" dirty="0">
                <a:latin typeface="+mn-lt"/>
              </a:rPr>
              <a:t> = </a:t>
            </a:r>
            <a:r>
              <a:rPr lang="en-US" altLang="en-US" sz="2200" dirty="0">
                <a:latin typeface="+mn-lt"/>
                <a:sym typeface="Symbol" pitchFamily="18" charset="2"/>
              </a:rPr>
              <a:t></a:t>
            </a:r>
            <a:r>
              <a:rPr lang="en-US" altLang="en-US" sz="2200" dirty="0">
                <a:latin typeface="+mn-lt"/>
              </a:rPr>
              <a:t> 2.0</a:t>
            </a:r>
            <a:r>
              <a:rPr lang="en-US" altLang="en-US" sz="2200" i="1" dirty="0">
                <a:latin typeface="+mn-lt"/>
              </a:rPr>
              <a:t> </a:t>
            </a:r>
            <a:r>
              <a:rPr lang="el-GR" altLang="en-US" sz="2200" i="1" dirty="0">
                <a:latin typeface="+mn-lt"/>
              </a:rPr>
              <a:t>Δ</a:t>
            </a:r>
            <a:r>
              <a:rPr lang="en-US" altLang="en-US" sz="2200" i="1" baseline="-25000" dirty="0" err="1">
                <a:latin typeface="+mn-lt"/>
              </a:rPr>
              <a:t>bm</a:t>
            </a:r>
            <a:endParaRPr lang="el-GR" altLang="en-US" sz="2200" i="1" baseline="-25000" dirty="0">
              <a:latin typeface="+mn-lt"/>
            </a:endParaRPr>
          </a:p>
        </p:txBody>
      </p:sp>
      <p:sp>
        <p:nvSpPr>
          <p:cNvPr id="90121" name="Text Box 157"/>
          <p:cNvSpPr txBox="1">
            <a:spLocks noChangeArrowheads="1"/>
          </p:cNvSpPr>
          <p:nvPr/>
        </p:nvSpPr>
        <p:spPr bwMode="auto">
          <a:xfrm>
            <a:off x="971600" y="4693370"/>
            <a:ext cx="698477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1313" indent="-341313">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latin typeface="+mn-lt"/>
              </a:rPr>
              <a:t>Continue with additional cycles at  </a:t>
            </a:r>
            <a:r>
              <a:rPr lang="el-GR" altLang="en-US" sz="2200" i="1" dirty="0">
                <a:latin typeface="+mn-lt"/>
              </a:rPr>
              <a:t>Δ</a:t>
            </a:r>
            <a:r>
              <a:rPr lang="en-US" altLang="en-US" sz="2200" i="1" baseline="-25000" dirty="0">
                <a:latin typeface="+mn-lt"/>
              </a:rPr>
              <a:t>b</a:t>
            </a:r>
            <a:r>
              <a:rPr lang="en-US" altLang="en-US" sz="2200" i="1" dirty="0">
                <a:latin typeface="+mn-lt"/>
              </a:rPr>
              <a:t> = </a:t>
            </a:r>
            <a:r>
              <a:rPr lang="en-US" altLang="en-US" sz="2400" dirty="0">
                <a:latin typeface="+mn-lt"/>
                <a:sym typeface="Symbol" pitchFamily="18" charset="2"/>
              </a:rPr>
              <a:t></a:t>
            </a:r>
            <a:r>
              <a:rPr lang="en-US" altLang="en-US" sz="2400" dirty="0">
                <a:latin typeface="+mn-lt"/>
              </a:rPr>
              <a:t> </a:t>
            </a:r>
            <a:r>
              <a:rPr lang="en-US" altLang="en-US" sz="2200" dirty="0">
                <a:latin typeface="+mn-lt"/>
              </a:rPr>
              <a:t>1.5</a:t>
            </a:r>
            <a:r>
              <a:rPr lang="en-US" altLang="en-US" sz="2200" i="1" dirty="0">
                <a:latin typeface="+mn-lt"/>
              </a:rPr>
              <a:t> </a:t>
            </a:r>
            <a:r>
              <a:rPr lang="el-GR" altLang="en-US" sz="2200" i="1" dirty="0">
                <a:latin typeface="+mn-lt"/>
              </a:rPr>
              <a:t>Δ</a:t>
            </a:r>
            <a:r>
              <a:rPr lang="en-US" altLang="en-US" sz="2200" i="1" baseline="-25000" dirty="0" err="1">
                <a:latin typeface="+mn-lt"/>
              </a:rPr>
              <a:t>bm</a:t>
            </a:r>
            <a:r>
              <a:rPr lang="en-US" altLang="en-US" sz="2200" b="0" i="1" dirty="0">
                <a:latin typeface="+mn-lt"/>
              </a:rPr>
              <a:t> </a:t>
            </a:r>
            <a:r>
              <a:rPr lang="en-US" altLang="en-US" sz="2200" b="0" i="1" dirty="0" smtClean="0">
                <a:latin typeface="+mn-lt"/>
              </a:rPr>
              <a:t/>
            </a:r>
            <a:br>
              <a:rPr lang="en-US" altLang="en-US" sz="2200" b="0" i="1" dirty="0" smtClean="0">
                <a:latin typeface="+mn-lt"/>
              </a:rPr>
            </a:br>
            <a:r>
              <a:rPr lang="en-US" altLang="en-US" sz="2200" b="0" dirty="0" smtClean="0">
                <a:latin typeface="+mn-lt"/>
              </a:rPr>
              <a:t>for </a:t>
            </a:r>
            <a:r>
              <a:rPr lang="en-US" altLang="en-US" sz="2200" b="0" dirty="0">
                <a:latin typeface="+mn-lt"/>
              </a:rPr>
              <a:t>the </a:t>
            </a:r>
            <a:r>
              <a:rPr lang="en-US" altLang="en-US" sz="2200" i="1" dirty="0">
                <a:solidFill>
                  <a:schemeClr val="tx2"/>
                </a:solidFill>
                <a:latin typeface="+mn-lt"/>
              </a:rPr>
              <a:t>brace test specimen </a:t>
            </a:r>
            <a:r>
              <a:rPr lang="en-US" altLang="en-US" sz="2200" b="0" dirty="0" smtClean="0">
                <a:latin typeface="+mn-lt"/>
              </a:rPr>
              <a:t>to </a:t>
            </a:r>
            <a:r>
              <a:rPr lang="en-US" altLang="en-US" sz="2200" b="0" dirty="0">
                <a:latin typeface="+mn-lt"/>
              </a:rPr>
              <a:t>achieve </a:t>
            </a:r>
            <a:r>
              <a:rPr lang="en-US" altLang="en-US" sz="2200" b="0" dirty="0" smtClean="0">
                <a:latin typeface="+mn-lt"/>
              </a:rPr>
              <a:t>cumulative </a:t>
            </a:r>
            <a:r>
              <a:rPr lang="en-US" altLang="en-US" sz="2200" b="0" dirty="0">
                <a:latin typeface="+mn-lt"/>
              </a:rPr>
              <a:t>axial deformation at least </a:t>
            </a:r>
            <a:r>
              <a:rPr lang="en-US" altLang="en-US" sz="2200" dirty="0">
                <a:latin typeface="+mn-lt"/>
              </a:rPr>
              <a:t>200 times </a:t>
            </a:r>
            <a:r>
              <a:rPr lang="el-GR" altLang="en-US" sz="2200" i="1" dirty="0">
                <a:latin typeface="+mn-lt"/>
              </a:rPr>
              <a:t>Δ</a:t>
            </a:r>
            <a:r>
              <a:rPr lang="en-US" altLang="en-US" sz="2200" i="1" baseline="-25000" dirty="0">
                <a:latin typeface="+mn-lt"/>
              </a:rPr>
              <a:t>by</a:t>
            </a:r>
            <a:r>
              <a:rPr lang="en-US" altLang="en-US" sz="2200" i="1" dirty="0">
                <a:latin typeface="+mn-lt"/>
              </a:rPr>
              <a:t> </a:t>
            </a:r>
            <a:r>
              <a:rPr lang="en-US" altLang="en-US" sz="2200" i="1" dirty="0" smtClean="0">
                <a:latin typeface="+mn-lt"/>
              </a:rPr>
              <a:t/>
            </a:r>
            <a:br>
              <a:rPr lang="en-US" altLang="en-US" sz="2200" i="1" dirty="0" smtClean="0">
                <a:latin typeface="+mn-lt"/>
              </a:rPr>
            </a:br>
            <a:r>
              <a:rPr lang="en-US" altLang="en-US" sz="2200" b="0" dirty="0" smtClean="0">
                <a:latin typeface="+mn-lt"/>
              </a:rPr>
              <a:t>(</a:t>
            </a:r>
            <a:r>
              <a:rPr lang="en-US" altLang="en-US" sz="2200" b="0" dirty="0">
                <a:latin typeface="+mn-lt"/>
              </a:rPr>
              <a:t>not required for </a:t>
            </a:r>
            <a:r>
              <a:rPr lang="en-US" altLang="en-US" sz="2200" b="0" dirty="0" err="1">
                <a:latin typeface="+mn-lt"/>
              </a:rPr>
              <a:t>subassemblage</a:t>
            </a:r>
            <a:r>
              <a:rPr lang="en-US" altLang="en-US" sz="2200" b="0" dirty="0">
                <a:latin typeface="+mn-lt"/>
              </a:rPr>
              <a:t> test specimen)</a:t>
            </a:r>
          </a:p>
        </p:txBody>
      </p:sp>
      <p:sp>
        <p:nvSpPr>
          <p:cNvPr id="2" name="Text Placeholder 1"/>
          <p:cNvSpPr>
            <a:spLocks noGrp="1"/>
          </p:cNvSpPr>
          <p:nvPr>
            <p:ph type="body" sz="quarter" idx="38"/>
          </p:nvPr>
        </p:nvSpPr>
        <p:spPr/>
        <p:txBody>
          <a:bodyPr/>
          <a:lstStyle/>
          <a:p>
            <a:r>
              <a:rPr lang="en-US" dirty="0"/>
              <a:t>K3 - Cyclic Tests for Qualification of </a:t>
            </a:r>
            <a:r>
              <a:rPr lang="en-US" dirty="0" smtClean="0"/>
              <a:t>BRBs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4" name="TextBox 3"/>
          <p:cNvSpPr txBox="1"/>
          <p:nvPr/>
        </p:nvSpPr>
        <p:spPr>
          <a:xfrm>
            <a:off x="539552" y="1268760"/>
            <a:ext cx="414046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344488" indent="-344488">
              <a:spcBef>
                <a:spcPct val="0"/>
              </a:spcBef>
              <a:buClrTx/>
              <a:buSzTx/>
              <a:buNone/>
              <a:defRPr sz="2200" b="1" u="sng"/>
            </a:lvl1pPr>
            <a:lvl2pPr marL="458788"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dirty="0"/>
              <a:t>K3.4c Loading Sequence</a:t>
            </a:r>
          </a:p>
        </p:txBody>
      </p:sp>
      <p:sp>
        <p:nvSpPr>
          <p:cNvPr id="11"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43</a:t>
            </a:fld>
            <a:endParaRPr lang="en-US" altLang="en-US"/>
          </a:p>
        </p:txBody>
      </p:sp>
    </p:spTree>
    <p:extLst>
      <p:ext uri="{BB962C8B-B14F-4D97-AF65-F5344CB8AC3E}">
        <p14:creationId xmlns:p14="http://schemas.microsoft.com/office/powerpoint/2010/main" val="23982916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4705350" y="1912938"/>
            <a:ext cx="4246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92163" name="Text Box 9"/>
          <p:cNvSpPr txBox="1">
            <a:spLocks noChangeArrowheads="1"/>
          </p:cNvSpPr>
          <p:nvPr/>
        </p:nvSpPr>
        <p:spPr bwMode="auto">
          <a:xfrm>
            <a:off x="852488" y="1912938"/>
            <a:ext cx="7589837"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tx2"/>
              </a:buClr>
              <a:buSzPct val="150000"/>
              <a:buChar char="•"/>
              <a:defRPr sz="2800" b="1">
                <a:solidFill>
                  <a:schemeClr val="tx1"/>
                </a:solidFill>
                <a:latin typeface="Arial" charset="0"/>
              </a:defRPr>
            </a:lvl1pPr>
            <a:lvl2pPr marL="914400" indent="-342900">
              <a:spcBef>
                <a:spcPct val="20000"/>
              </a:spcBef>
              <a:buClr>
                <a:schemeClr val="tx2"/>
              </a:buClr>
              <a:buSzPct val="100000"/>
              <a:buChar char="–"/>
              <a:defRPr sz="2800" b="1">
                <a:solidFill>
                  <a:schemeClr val="tx1"/>
                </a:solidFill>
                <a:latin typeface="Arial" charset="0"/>
              </a:defRPr>
            </a:lvl2pPr>
            <a:lvl3pPr marL="10287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Pct val="100000"/>
              <a:buFont typeface="Wingdings" panose="05000000000000000000" pitchFamily="2" charset="2"/>
              <a:buChar char="Ø"/>
            </a:pPr>
            <a:r>
              <a:rPr lang="en-US" altLang="en-US" sz="2200" b="0" dirty="0">
                <a:latin typeface="+mn-lt"/>
              </a:rPr>
              <a:t>No rupture, brace instability or brace end connection </a:t>
            </a:r>
            <a:r>
              <a:rPr lang="en-US" altLang="en-US" sz="2200" b="0" dirty="0" smtClean="0">
                <a:latin typeface="+mn-lt"/>
              </a:rPr>
              <a:t>failure</a:t>
            </a:r>
            <a:endParaRPr lang="en-US" altLang="en-US" sz="2200" b="0" dirty="0">
              <a:latin typeface="+mn-lt"/>
            </a:endParaRPr>
          </a:p>
          <a:p>
            <a:pPr>
              <a:spcBef>
                <a:spcPct val="50000"/>
              </a:spcBef>
              <a:buClrTx/>
              <a:buSzPct val="100000"/>
              <a:buFont typeface="Wingdings" panose="05000000000000000000" pitchFamily="2" charset="2"/>
              <a:buChar char="Ø"/>
            </a:pPr>
            <a:r>
              <a:rPr lang="en-US" altLang="en-US" sz="2200" b="0" dirty="0">
                <a:latin typeface="+mn-lt"/>
              </a:rPr>
              <a:t>Positive incremental stiffness (no strength degradation)</a:t>
            </a:r>
          </a:p>
          <a:p>
            <a:pPr>
              <a:spcBef>
                <a:spcPct val="50000"/>
              </a:spcBef>
              <a:buClrTx/>
              <a:buSzPct val="100000"/>
              <a:buFont typeface="Wingdings" panose="05000000000000000000" pitchFamily="2" charset="2"/>
              <a:buChar char="Ø"/>
            </a:pPr>
            <a:r>
              <a:rPr lang="en-US" altLang="en-US" sz="2200" b="0" dirty="0">
                <a:latin typeface="+mn-lt"/>
              </a:rPr>
              <a:t>For </a:t>
            </a:r>
            <a:r>
              <a:rPr lang="en-US" altLang="en-US" sz="2200" i="1" dirty="0">
                <a:solidFill>
                  <a:schemeClr val="tx2"/>
                </a:solidFill>
                <a:latin typeface="+mn-lt"/>
              </a:rPr>
              <a:t>Brace Test </a:t>
            </a:r>
            <a:r>
              <a:rPr lang="en-US" altLang="en-US" sz="2200" i="1" dirty="0" smtClean="0">
                <a:solidFill>
                  <a:schemeClr val="tx2"/>
                </a:solidFill>
                <a:latin typeface="+mn-lt"/>
              </a:rPr>
              <a:t>Specimen</a:t>
            </a:r>
            <a:r>
              <a:rPr lang="en-US" altLang="en-US" sz="2200" b="0" dirty="0" smtClean="0">
                <a:latin typeface="+mn-lt"/>
              </a:rPr>
              <a:t>:</a:t>
            </a:r>
          </a:p>
          <a:p>
            <a:pPr marL="685800" lvl="2" indent="0">
              <a:spcBef>
                <a:spcPct val="50000"/>
              </a:spcBef>
              <a:buClrTx/>
              <a:buSzTx/>
              <a:buNone/>
            </a:pPr>
            <a:r>
              <a:rPr lang="en-US" altLang="en-US" sz="2200" b="1" i="1" dirty="0" smtClean="0">
                <a:latin typeface="+mn-lt"/>
              </a:rPr>
              <a:t>T</a:t>
            </a:r>
            <a:r>
              <a:rPr lang="en-US" altLang="en-US" sz="2200" b="1" i="1" baseline="-25000" dirty="0" smtClean="0">
                <a:latin typeface="+mn-lt"/>
              </a:rPr>
              <a:t>max</a:t>
            </a:r>
            <a:r>
              <a:rPr lang="en-US" altLang="en-US" sz="2200" b="1" dirty="0" smtClean="0">
                <a:latin typeface="+mn-lt"/>
              </a:rPr>
              <a:t>  </a:t>
            </a:r>
            <a:r>
              <a:rPr lang="en-US" altLang="en-US" sz="2200" b="1" dirty="0" smtClean="0">
                <a:latin typeface="+mn-lt"/>
                <a:sym typeface="Symbol" pitchFamily="18" charset="2"/>
              </a:rPr>
              <a:t>  </a:t>
            </a:r>
            <a:r>
              <a:rPr lang="en-US" altLang="en-US" sz="2200" b="1" i="1" dirty="0" err="1" smtClean="0">
                <a:latin typeface="+mn-lt"/>
                <a:sym typeface="Symbol" pitchFamily="18" charset="2"/>
              </a:rPr>
              <a:t>P</a:t>
            </a:r>
            <a:r>
              <a:rPr lang="en-US" altLang="en-US" sz="2200" b="1" i="1" baseline="-25000" dirty="0" err="1" smtClean="0">
                <a:latin typeface="+mn-lt"/>
                <a:sym typeface="Symbol" pitchFamily="18" charset="2"/>
              </a:rPr>
              <a:t>ysc</a:t>
            </a:r>
            <a:r>
              <a:rPr lang="en-US" altLang="en-US" sz="2200" b="1" i="1" dirty="0" smtClean="0">
                <a:latin typeface="+mn-lt"/>
                <a:sym typeface="Symbol" pitchFamily="18" charset="2"/>
              </a:rPr>
              <a:t>    </a:t>
            </a:r>
            <a:r>
              <a:rPr lang="en-US" altLang="en-US" sz="2200" b="0" dirty="0" smtClean="0">
                <a:latin typeface="+mn-lt"/>
                <a:sym typeface="Symbol" pitchFamily="18" charset="2"/>
              </a:rPr>
              <a:t>and</a:t>
            </a:r>
            <a:r>
              <a:rPr lang="en-US" altLang="en-US" sz="2200" b="0" i="1" dirty="0" smtClean="0">
                <a:latin typeface="+mn-lt"/>
                <a:sym typeface="Symbol" pitchFamily="18" charset="2"/>
              </a:rPr>
              <a:t>   </a:t>
            </a:r>
            <a:r>
              <a:rPr lang="en-US" altLang="en-US" sz="2200" b="1" i="1" dirty="0" err="1" smtClean="0">
                <a:latin typeface="+mn-lt"/>
              </a:rPr>
              <a:t>C</a:t>
            </a:r>
            <a:r>
              <a:rPr lang="en-US" altLang="en-US" sz="2200" b="1" i="1" baseline="-25000" dirty="0" err="1" smtClean="0">
                <a:latin typeface="+mn-lt"/>
              </a:rPr>
              <a:t>max</a:t>
            </a:r>
            <a:r>
              <a:rPr lang="en-US" altLang="en-US" sz="2200" b="1" baseline="-25000" dirty="0" smtClean="0">
                <a:latin typeface="+mn-lt"/>
              </a:rPr>
              <a:t> </a:t>
            </a:r>
            <a:r>
              <a:rPr lang="en-US" altLang="en-US" sz="2200" b="1" dirty="0" smtClean="0">
                <a:latin typeface="+mn-lt"/>
              </a:rPr>
              <a:t> </a:t>
            </a:r>
            <a:r>
              <a:rPr lang="en-US" altLang="en-US" sz="2200" b="1" dirty="0" smtClean="0">
                <a:latin typeface="+mn-lt"/>
                <a:sym typeface="Symbol" pitchFamily="18" charset="2"/>
              </a:rPr>
              <a:t>  </a:t>
            </a:r>
            <a:r>
              <a:rPr lang="en-US" altLang="en-US" sz="2200" b="1" i="1" dirty="0" err="1" smtClean="0">
                <a:latin typeface="+mn-lt"/>
                <a:sym typeface="Symbol" pitchFamily="18" charset="2"/>
              </a:rPr>
              <a:t>P</a:t>
            </a:r>
            <a:r>
              <a:rPr lang="en-US" altLang="en-US" sz="2200" b="1" i="1" baseline="-25000" dirty="0" err="1" smtClean="0">
                <a:latin typeface="+mn-lt"/>
                <a:sym typeface="Symbol" pitchFamily="18" charset="2"/>
              </a:rPr>
              <a:t>ysc</a:t>
            </a:r>
            <a:r>
              <a:rPr lang="en-US" altLang="en-US" sz="2200" b="1" baseline="-25000" dirty="0" smtClean="0">
                <a:latin typeface="+mn-lt"/>
                <a:sym typeface="Symbol" pitchFamily="18" charset="2"/>
              </a:rPr>
              <a:t> </a:t>
            </a:r>
            <a:endParaRPr lang="en-US" altLang="en-US" sz="2200" b="1" i="1" baseline="-25000" dirty="0" smtClean="0">
              <a:latin typeface="+mn-lt"/>
              <a:sym typeface="Symbol" pitchFamily="18" charset="2"/>
            </a:endParaRPr>
          </a:p>
          <a:p>
            <a:pPr marL="685800" lvl="2" indent="0">
              <a:spcBef>
                <a:spcPct val="50000"/>
              </a:spcBef>
              <a:buClrTx/>
              <a:buSzTx/>
              <a:buNone/>
            </a:pPr>
            <a:r>
              <a:rPr lang="en-US" altLang="en-US" sz="2200" b="1" i="1" dirty="0" err="1" smtClean="0">
                <a:latin typeface="+mn-lt"/>
                <a:sym typeface="Symbol" pitchFamily="18" charset="2"/>
              </a:rPr>
              <a:t>C</a:t>
            </a:r>
            <a:r>
              <a:rPr lang="en-US" altLang="en-US" sz="2200" b="1" i="1" baseline="-25000" dirty="0" err="1" smtClean="0">
                <a:latin typeface="+mn-lt"/>
                <a:sym typeface="Symbol" pitchFamily="18" charset="2"/>
              </a:rPr>
              <a:t>max</a:t>
            </a:r>
            <a:r>
              <a:rPr lang="en-US" altLang="en-US" sz="2200" b="1" i="1" baseline="-25000" dirty="0" smtClean="0">
                <a:latin typeface="+mn-lt"/>
                <a:sym typeface="Symbol" pitchFamily="18" charset="2"/>
              </a:rPr>
              <a:t> </a:t>
            </a:r>
            <a:r>
              <a:rPr lang="en-US" altLang="en-US" sz="2200" b="1" dirty="0" smtClean="0">
                <a:latin typeface="+mn-lt"/>
                <a:sym typeface="Symbol" pitchFamily="18" charset="2"/>
              </a:rPr>
              <a:t>   1.5 </a:t>
            </a:r>
            <a:r>
              <a:rPr lang="en-US" altLang="en-US" sz="2200" b="1" i="1" dirty="0" smtClean="0">
                <a:latin typeface="+mn-lt"/>
                <a:sym typeface="Symbol" pitchFamily="18" charset="2"/>
              </a:rPr>
              <a:t>T</a:t>
            </a:r>
            <a:r>
              <a:rPr lang="en-US" altLang="en-US" sz="2200" b="1" i="1" baseline="-25000" dirty="0" smtClean="0">
                <a:latin typeface="+mn-lt"/>
                <a:sym typeface="Symbol" pitchFamily="18" charset="2"/>
              </a:rPr>
              <a:t>max</a:t>
            </a:r>
            <a:endParaRPr lang="en-US" altLang="en-US" sz="2200" b="1" i="1" baseline="-25000" dirty="0">
              <a:latin typeface="+mn-lt"/>
              <a:sym typeface="Symbol" pitchFamily="18" charset="2"/>
            </a:endParaRPr>
          </a:p>
        </p:txBody>
      </p:sp>
      <p:sp>
        <p:nvSpPr>
          <p:cNvPr id="2" name="Text Placeholder 1"/>
          <p:cNvSpPr>
            <a:spLocks noGrp="1"/>
          </p:cNvSpPr>
          <p:nvPr>
            <p:ph type="body" sz="quarter" idx="38"/>
          </p:nvPr>
        </p:nvSpPr>
        <p:spPr/>
        <p:txBody>
          <a:bodyPr/>
          <a:lstStyle/>
          <a:p>
            <a:r>
              <a:rPr lang="en-US" dirty="0"/>
              <a:t>K3 - Cyclic Tests for Qualification of </a:t>
            </a:r>
            <a:r>
              <a:rPr lang="en-US" dirty="0" smtClean="0"/>
              <a:t>BRBs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9" name="TextBox 8"/>
          <p:cNvSpPr txBox="1"/>
          <p:nvPr/>
        </p:nvSpPr>
        <p:spPr>
          <a:xfrm>
            <a:off x="539552" y="1268760"/>
            <a:ext cx="414046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344488" indent="-344488">
              <a:spcBef>
                <a:spcPct val="0"/>
              </a:spcBef>
              <a:buClrTx/>
              <a:buSzTx/>
              <a:buNone/>
              <a:defRPr sz="2200" b="1" u="sng"/>
            </a:lvl1pPr>
            <a:lvl2pPr marL="458788"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dirty="0" smtClean="0"/>
              <a:t>K3.8 Acceptance Criteria</a:t>
            </a:r>
            <a:endParaRPr lang="en-US" dirty="0"/>
          </a:p>
        </p:txBody>
      </p:sp>
      <p:sp>
        <p:nvSpPr>
          <p:cNvPr id="7"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44</a:t>
            </a:fld>
            <a:endParaRPr lang="en-US" altLang="en-US"/>
          </a:p>
        </p:txBody>
      </p:sp>
    </p:spTree>
    <p:extLst>
      <p:ext uri="{BB962C8B-B14F-4D97-AF65-F5344CB8AC3E}">
        <p14:creationId xmlns:p14="http://schemas.microsoft.com/office/powerpoint/2010/main" val="20126236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4705350" y="1912938"/>
            <a:ext cx="4246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dirty="0">
              <a:latin typeface="Arial Narrow" pitchFamily="34" charset="0"/>
            </a:endParaRPr>
          </a:p>
        </p:txBody>
      </p:sp>
      <p:pic>
        <p:nvPicPr>
          <p:cNvPr id="94213" name="Picture 7" descr="Brace%20Displacment%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888" y="2040409"/>
            <a:ext cx="6450012" cy="405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94214" name="Group 8"/>
          <p:cNvGrpSpPr>
            <a:grpSpLocks/>
          </p:cNvGrpSpPr>
          <p:nvPr/>
        </p:nvGrpSpPr>
        <p:grpSpPr bwMode="auto">
          <a:xfrm>
            <a:off x="3611563" y="4804612"/>
            <a:ext cx="2642424" cy="461596"/>
            <a:chOff x="2288" y="3274"/>
            <a:chExt cx="1919" cy="378"/>
          </a:xfrm>
        </p:grpSpPr>
        <p:sp>
          <p:nvSpPr>
            <p:cNvPr id="94223" name="Line 9"/>
            <p:cNvSpPr>
              <a:spLocks noChangeShapeType="1"/>
            </p:cNvSpPr>
            <p:nvPr/>
          </p:nvSpPr>
          <p:spPr bwMode="auto">
            <a:xfrm flipV="1">
              <a:off x="2288" y="3456"/>
              <a:ext cx="1293" cy="0"/>
            </a:xfrm>
            <a:prstGeom prst="line">
              <a:avLst/>
            </a:prstGeom>
            <a:noFill/>
            <a:ln w="19050" cap="sq">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rgbClr val="4D4D4D"/>
                    </a:outerShdw>
                  </a:effectLst>
                </a14:hiddenEffects>
              </a:ext>
            </a:extLst>
          </p:spPr>
          <p:txBody>
            <a:bodyPr wrap="none" anchor="ctr"/>
            <a:lstStyle/>
            <a:p>
              <a:endParaRPr lang="en-US" dirty="0"/>
            </a:p>
          </p:txBody>
        </p:sp>
        <p:sp>
          <p:nvSpPr>
            <p:cNvPr id="94224" name="Rectangle 10"/>
            <p:cNvSpPr>
              <a:spLocks noChangeArrowheads="1"/>
            </p:cNvSpPr>
            <p:nvPr/>
          </p:nvSpPr>
          <p:spPr bwMode="auto">
            <a:xfrm>
              <a:off x="3613" y="3274"/>
              <a:ext cx="594" cy="378"/>
            </a:xfrm>
            <a:prstGeom prst="rect">
              <a:avLst/>
            </a:prstGeom>
            <a:noFill/>
            <a:ln w="19050" cap="sq">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45791" dir="3378596" algn="ctr" rotWithShape="0">
                      <a:srgbClr val="4D4D4D"/>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eaLnBrk="1" hangingPunct="1">
                <a:buClrTx/>
                <a:buSzTx/>
                <a:buFontTx/>
                <a:buNone/>
              </a:pPr>
              <a:r>
                <a:rPr lang="en-US" altLang="en-US" sz="2400" dirty="0" err="1">
                  <a:solidFill>
                    <a:schemeClr val="tx2"/>
                  </a:solidFill>
                </a:rPr>
                <a:t>C</a:t>
              </a:r>
              <a:r>
                <a:rPr lang="en-US" altLang="en-US" sz="2400" baseline="-25000" dirty="0" err="1">
                  <a:solidFill>
                    <a:schemeClr val="tx2"/>
                  </a:solidFill>
                </a:rPr>
                <a:t>max</a:t>
              </a:r>
              <a:endParaRPr lang="en-US" altLang="en-US" sz="2400" baseline="-25000" dirty="0">
                <a:solidFill>
                  <a:schemeClr val="tx2"/>
                </a:solidFill>
              </a:endParaRPr>
            </a:p>
          </p:txBody>
        </p:sp>
      </p:grpSp>
      <p:grpSp>
        <p:nvGrpSpPr>
          <p:cNvPr id="94215" name="Group 11"/>
          <p:cNvGrpSpPr>
            <a:grpSpLocks/>
          </p:cNvGrpSpPr>
          <p:nvPr/>
        </p:nvGrpSpPr>
        <p:grpSpPr bwMode="auto">
          <a:xfrm>
            <a:off x="3933396" y="2555491"/>
            <a:ext cx="2557894" cy="461596"/>
            <a:chOff x="2952" y="1511"/>
            <a:chExt cx="1859" cy="378"/>
          </a:xfrm>
        </p:grpSpPr>
        <p:sp>
          <p:nvSpPr>
            <p:cNvPr id="94221" name="Line 12"/>
            <p:cNvSpPr>
              <a:spLocks noChangeShapeType="1"/>
            </p:cNvSpPr>
            <p:nvPr/>
          </p:nvSpPr>
          <p:spPr bwMode="auto">
            <a:xfrm>
              <a:off x="3557" y="1794"/>
              <a:ext cx="1254" cy="1"/>
            </a:xfrm>
            <a:prstGeom prst="line">
              <a:avLst/>
            </a:prstGeom>
            <a:noFill/>
            <a:ln w="19050" cap="sq">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rgbClr val="4D4D4D"/>
                    </a:outerShdw>
                  </a:effectLst>
                </a14:hiddenEffects>
              </a:ext>
            </a:extLst>
          </p:spPr>
          <p:txBody>
            <a:bodyPr wrap="none" anchor="ctr"/>
            <a:lstStyle/>
            <a:p>
              <a:endParaRPr lang="en-US"/>
            </a:p>
          </p:txBody>
        </p:sp>
        <p:sp>
          <p:nvSpPr>
            <p:cNvPr id="94222" name="Rectangle 13"/>
            <p:cNvSpPr>
              <a:spLocks noChangeArrowheads="1"/>
            </p:cNvSpPr>
            <p:nvPr/>
          </p:nvSpPr>
          <p:spPr bwMode="auto">
            <a:xfrm>
              <a:off x="2952" y="1511"/>
              <a:ext cx="569" cy="378"/>
            </a:xfrm>
            <a:prstGeom prst="rect">
              <a:avLst/>
            </a:prstGeom>
            <a:noFill/>
            <a:ln w="19050" cap="sq">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45791" dir="3378596" algn="ctr" rotWithShape="0">
                      <a:srgbClr val="4D4D4D"/>
                    </a:outerShdw>
                  </a:effectLst>
                </a14:hiddenEffects>
              </a:ext>
            </a:extLst>
          </p:spPr>
          <p:txBody>
            <a:bodyPr wrap="none" anchor="ctr">
              <a:spAutoFit/>
            </a:bodyPr>
            <a:lstStyle/>
            <a:p>
              <a:pPr algn="ctr">
                <a:spcBef>
                  <a:spcPct val="20000"/>
                </a:spcBef>
              </a:pPr>
              <a:r>
                <a:rPr lang="en-US" altLang="en-US" sz="2400" b="1" dirty="0">
                  <a:solidFill>
                    <a:schemeClr val="tx2"/>
                  </a:solidFill>
                  <a:latin typeface="Arial" charset="0"/>
                </a:rPr>
                <a:t>T</a:t>
              </a:r>
              <a:r>
                <a:rPr lang="en-US" altLang="en-US" sz="2400" b="1" baseline="-25000" dirty="0">
                  <a:solidFill>
                    <a:schemeClr val="tx2"/>
                  </a:solidFill>
                  <a:latin typeface="Arial" charset="0"/>
                </a:rPr>
                <a:t>max</a:t>
              </a:r>
            </a:p>
          </p:txBody>
        </p:sp>
      </p:grpSp>
      <p:sp>
        <p:nvSpPr>
          <p:cNvPr id="94216" name="Rectangle 16"/>
          <p:cNvSpPr>
            <a:spLocks noChangeArrowheads="1"/>
          </p:cNvSpPr>
          <p:nvPr/>
        </p:nvSpPr>
        <p:spPr bwMode="auto">
          <a:xfrm>
            <a:off x="2959114" y="5054426"/>
            <a:ext cx="949298" cy="461665"/>
          </a:xfrm>
          <a:prstGeom prst="rect">
            <a:avLst/>
          </a:prstGeom>
          <a:noFill/>
          <a:ln w="19050" cap="sq">
            <a:noFill/>
            <a:miter lim="800000"/>
            <a:headEnd/>
            <a:tailEnd/>
          </a:ln>
          <a:effectLst/>
          <a:extLst/>
        </p:spPr>
        <p:txBody>
          <a:bodyPr wrap="none" anchor="ctr">
            <a:spAutoFit/>
          </a:bodyPr>
          <a:lstStyle/>
          <a:p>
            <a:pPr algn="ctr">
              <a:spcBef>
                <a:spcPct val="20000"/>
              </a:spcBef>
            </a:pPr>
            <a:r>
              <a:rPr lang="en-US" altLang="en-US" sz="2400" dirty="0">
                <a:solidFill>
                  <a:schemeClr val="tx2"/>
                </a:solidFill>
                <a:ea typeface="Cambria Math" panose="02040503050406030204" pitchFamily="18" charset="0"/>
              </a:rPr>
              <a:t>-</a:t>
            </a:r>
            <a:r>
              <a:rPr lang="en-US" altLang="en-US" sz="2400" dirty="0" smtClean="0">
                <a:solidFill>
                  <a:schemeClr val="tx2"/>
                </a:solidFill>
                <a:ea typeface="Cambria Math" panose="02040503050406030204" pitchFamily="18" charset="0"/>
              </a:rPr>
              <a:t>2</a:t>
            </a:r>
            <a:r>
              <a:rPr lang="el-GR" altLang="en-US" sz="2400" dirty="0" smtClean="0">
                <a:solidFill>
                  <a:schemeClr val="tx2"/>
                </a:solidFill>
                <a:ea typeface="Cambria Math" panose="02040503050406030204" pitchFamily="18" charset="0"/>
              </a:rPr>
              <a:t>Δ</a:t>
            </a:r>
            <a:r>
              <a:rPr lang="en-US" altLang="en-US" sz="2400" baseline="-25000" dirty="0" smtClean="0">
                <a:solidFill>
                  <a:schemeClr val="tx2"/>
                </a:solidFill>
                <a:ea typeface="Cambria Math" panose="02040503050406030204" pitchFamily="18" charset="0"/>
              </a:rPr>
              <a:t>bm</a:t>
            </a:r>
            <a:endParaRPr lang="en-US" altLang="en-US" sz="2400" baseline="-25000" dirty="0">
              <a:solidFill>
                <a:schemeClr val="tx2"/>
              </a:solidFill>
              <a:ea typeface="Cambria Math" panose="02040503050406030204" pitchFamily="18" charset="0"/>
            </a:endParaRPr>
          </a:p>
        </p:txBody>
      </p:sp>
      <p:sp>
        <p:nvSpPr>
          <p:cNvPr id="94217" name="Line 18"/>
          <p:cNvSpPr>
            <a:spLocks noChangeShapeType="1"/>
          </p:cNvSpPr>
          <p:nvPr/>
        </p:nvSpPr>
        <p:spPr bwMode="auto">
          <a:xfrm flipH="1" flipV="1">
            <a:off x="6697663" y="2351559"/>
            <a:ext cx="11112" cy="2743200"/>
          </a:xfrm>
          <a:prstGeom prst="line">
            <a:avLst/>
          </a:prstGeom>
          <a:noFill/>
          <a:ln w="1905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rgbClr val="4D4D4D"/>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94218" name="Rectangle 19"/>
              <p:cNvSpPr>
                <a:spLocks noChangeArrowheads="1"/>
              </p:cNvSpPr>
              <p:nvPr/>
            </p:nvSpPr>
            <p:spPr bwMode="auto">
              <a:xfrm>
                <a:off x="6416499" y="5026863"/>
                <a:ext cx="824265" cy="461665"/>
              </a:xfrm>
              <a:prstGeom prst="rect">
                <a:avLst/>
              </a:prstGeom>
              <a:noFill/>
              <a:ln w="19050" cap="sq">
                <a:noFill/>
                <a:miter lim="800000"/>
                <a:headEnd/>
                <a:tailEnd/>
              </a:ln>
              <a:effectLs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eaLnBrk="1" hangingPunct="1">
                  <a:buClrTx/>
                  <a:buSzTx/>
                  <a:buFontTx/>
                  <a:buNone/>
                </a:pPr>
                <a:r>
                  <a:rPr lang="en-US" altLang="en-US" sz="2400" b="0" dirty="0" smtClean="0">
                    <a:solidFill>
                      <a:schemeClr val="tx2"/>
                    </a:solidFill>
                    <a:latin typeface="+mn-lt"/>
                    <a:ea typeface="Cambria Math" panose="02040503050406030204" pitchFamily="18" charset="0"/>
                  </a:rPr>
                  <a:t>2</a:t>
                </a:r>
                <a14:m>
                  <m:oMath xmlns:m="http://schemas.openxmlformats.org/officeDocument/2006/math">
                    <m:r>
                      <m:rPr>
                        <m:sty m:val="p"/>
                      </m:rPr>
                      <a:rPr lang="el-GR" altLang="en-US" sz="2400" b="0" i="0" dirty="0" smtClean="0">
                        <a:solidFill>
                          <a:schemeClr val="tx2"/>
                        </a:solidFill>
                        <a:latin typeface="Cambria Math"/>
                        <a:ea typeface="Cambria Math" panose="02040503050406030204" pitchFamily="18" charset="0"/>
                      </a:rPr>
                      <m:t>Δ</m:t>
                    </m:r>
                  </m:oMath>
                </a14:m>
                <a:r>
                  <a:rPr lang="en-US" altLang="en-US" sz="2400" b="0" baseline="-25000" dirty="0">
                    <a:solidFill>
                      <a:schemeClr val="tx2"/>
                    </a:solidFill>
                    <a:latin typeface="+mn-lt"/>
                    <a:ea typeface="Cambria Math" panose="02040503050406030204" pitchFamily="18" charset="0"/>
                  </a:rPr>
                  <a:t>bm</a:t>
                </a:r>
              </a:p>
            </p:txBody>
          </p:sp>
        </mc:Choice>
        <mc:Fallback xmlns="">
          <p:sp>
            <p:nvSpPr>
              <p:cNvPr id="94218" name="Rectangle 19"/>
              <p:cNvSpPr>
                <a:spLocks noRot="1" noChangeAspect="1" noMove="1" noResize="1" noEditPoints="1" noAdjustHandles="1" noChangeArrowheads="1" noChangeShapeType="1" noTextEdit="1"/>
              </p:cNvSpPr>
              <p:nvPr/>
            </p:nvSpPr>
            <p:spPr bwMode="auto">
              <a:xfrm>
                <a:off x="6416499" y="5026863"/>
                <a:ext cx="824265" cy="461665"/>
              </a:xfrm>
              <a:prstGeom prst="rect">
                <a:avLst/>
              </a:prstGeom>
              <a:blipFill rotWithShape="1">
                <a:blip r:embed="rId4"/>
                <a:stretch>
                  <a:fillRect l="-11111" t="-9333" r="-2963" b="-32000"/>
                </a:stretch>
              </a:blipFill>
              <a:ln w="19050" cap="sq">
                <a:noFill/>
                <a:miter lim="800000"/>
                <a:headEnd/>
                <a:tailEnd/>
              </a:ln>
              <a:effectLst/>
              <a:extLst/>
            </p:spPr>
            <p:txBody>
              <a:bodyPr/>
              <a:lstStyle/>
              <a:p>
                <a:r>
                  <a:rPr lang="en-US">
                    <a:noFill/>
                  </a:rPr>
                  <a:t> </a:t>
                </a:r>
              </a:p>
            </p:txBody>
          </p:sp>
        </mc:Fallback>
      </mc:AlternateContent>
      <p:sp>
        <p:nvSpPr>
          <p:cNvPr id="94219" name="Line 20"/>
          <p:cNvSpPr>
            <a:spLocks noChangeShapeType="1"/>
          </p:cNvSpPr>
          <p:nvPr/>
        </p:nvSpPr>
        <p:spPr bwMode="auto">
          <a:xfrm flipH="1" flipV="1">
            <a:off x="3433763" y="2342034"/>
            <a:ext cx="11112" cy="2743200"/>
          </a:xfrm>
          <a:prstGeom prst="line">
            <a:avLst/>
          </a:prstGeom>
          <a:noFill/>
          <a:ln w="1905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rgbClr val="4D4D4D"/>
                  </a:outerShdw>
                </a:effectLst>
              </a14:hiddenEffects>
            </a:ext>
          </a:extLst>
        </p:spPr>
        <p:txBody>
          <a:bodyPr wrap="none" anchor="ctr"/>
          <a:lstStyle/>
          <a:p>
            <a:endParaRPr lang="en-US"/>
          </a:p>
        </p:txBody>
      </p:sp>
      <p:sp>
        <p:nvSpPr>
          <p:cNvPr id="2" name="Text Placeholder 1"/>
          <p:cNvSpPr>
            <a:spLocks noGrp="1"/>
          </p:cNvSpPr>
          <p:nvPr>
            <p:ph type="body" sz="quarter" idx="38"/>
          </p:nvPr>
        </p:nvSpPr>
        <p:spPr/>
        <p:txBody>
          <a:bodyPr/>
          <a:lstStyle/>
          <a:p>
            <a:r>
              <a:rPr lang="en-US" dirty="0"/>
              <a:t>K3 - Cyclic Tests for Qualification of </a:t>
            </a:r>
            <a:r>
              <a:rPr lang="en-US" dirty="0" smtClean="0"/>
              <a:t>BRBs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19" name="Text Box 2"/>
          <p:cNvSpPr txBox="1">
            <a:spLocks noChangeArrowheads="1"/>
          </p:cNvSpPr>
          <p:nvPr/>
        </p:nvSpPr>
        <p:spPr bwMode="auto">
          <a:xfrm>
            <a:off x="539552" y="1268760"/>
            <a:ext cx="835292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4488" indent="-344488">
              <a:spcBef>
                <a:spcPct val="20000"/>
              </a:spcBef>
              <a:buClr>
                <a:schemeClr val="tx2"/>
              </a:buClr>
              <a:buSzPct val="150000"/>
              <a:buChar char="•"/>
              <a:defRPr sz="2800" b="1">
                <a:solidFill>
                  <a:schemeClr val="tx1"/>
                </a:solidFill>
                <a:latin typeface="Arial" charset="0"/>
              </a:defRPr>
            </a:lvl1pPr>
            <a:lvl2pPr marL="458788"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0"/>
              </a:spcBef>
              <a:buClrTx/>
              <a:buSzTx/>
              <a:buNone/>
            </a:pPr>
            <a:r>
              <a:rPr lang="en-US" altLang="en-US" sz="2200" b="0" i="1" dirty="0">
                <a:latin typeface="+mn-lt"/>
              </a:rPr>
              <a:t>Example of Results for Brace Test Specimen</a:t>
            </a:r>
          </a:p>
        </p:txBody>
      </p:sp>
      <p:sp>
        <p:nvSpPr>
          <p:cNvPr id="17"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45</a:t>
            </a:fld>
            <a:endParaRPr lang="en-US" altLang="en-US"/>
          </a:p>
        </p:txBody>
      </p:sp>
    </p:spTree>
    <p:extLst>
      <p:ext uri="{BB962C8B-B14F-4D97-AF65-F5344CB8AC3E}">
        <p14:creationId xmlns:p14="http://schemas.microsoft.com/office/powerpoint/2010/main" val="24878676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8" name="Group 3"/>
          <p:cNvGrpSpPr>
            <a:grpSpLocks/>
          </p:cNvGrpSpPr>
          <p:nvPr/>
        </p:nvGrpSpPr>
        <p:grpSpPr bwMode="auto">
          <a:xfrm>
            <a:off x="852487" y="1901993"/>
            <a:ext cx="7286625" cy="2103071"/>
            <a:chOff x="537" y="1010"/>
            <a:chExt cx="4590" cy="1324"/>
          </a:xfrm>
        </p:grpSpPr>
        <p:sp>
          <p:nvSpPr>
            <p:cNvPr id="96264" name="Text Box 4"/>
            <p:cNvSpPr txBox="1">
              <a:spLocks noChangeArrowheads="1"/>
            </p:cNvSpPr>
            <p:nvPr/>
          </p:nvSpPr>
          <p:spPr bwMode="auto">
            <a:xfrm>
              <a:off x="824" y="2063"/>
              <a:ext cx="4303"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latin typeface="Arial Narrow" panose="020B0606020202030204" pitchFamily="34" charset="0"/>
                </a:rPr>
                <a:t>Adjusted Brace Strength  </a:t>
              </a:r>
              <a:r>
                <a:rPr lang="en-US" altLang="en-US" sz="2200" b="0" dirty="0">
                  <a:latin typeface="+mn-lt"/>
                </a:rPr>
                <a:t>= </a:t>
              </a:r>
              <a:r>
                <a:rPr lang="en-US" altLang="en-US" sz="2200" dirty="0">
                  <a:latin typeface="+mn-lt"/>
                  <a:sym typeface="Symbol" pitchFamily="18" charset="2"/>
                </a:rPr>
                <a:t>  </a:t>
              </a:r>
              <a:r>
                <a:rPr lang="en-US" altLang="en-US" sz="2200" i="1" dirty="0">
                  <a:latin typeface="+mn-lt"/>
                  <a:sym typeface="Symbol" pitchFamily="18" charset="2"/>
                </a:rPr>
                <a:t>R</a:t>
              </a:r>
              <a:r>
                <a:rPr lang="en-US" altLang="en-US" sz="2200" i="1" baseline="-25000" dirty="0">
                  <a:latin typeface="+mn-lt"/>
                  <a:sym typeface="Symbol" pitchFamily="18" charset="2"/>
                </a:rPr>
                <a:t>y</a:t>
              </a:r>
              <a:r>
                <a:rPr lang="en-US" altLang="en-US" sz="2200" i="1" dirty="0">
                  <a:latin typeface="+mn-lt"/>
                  <a:sym typeface="Symbol" pitchFamily="18" charset="2"/>
                </a:rPr>
                <a:t> </a:t>
              </a:r>
              <a:r>
                <a:rPr lang="en-US" altLang="en-US" sz="2200" i="1" dirty="0" err="1">
                  <a:latin typeface="+mn-lt"/>
                  <a:sym typeface="Symbol" pitchFamily="18" charset="2"/>
                </a:rPr>
                <a:t>P</a:t>
              </a:r>
              <a:r>
                <a:rPr lang="en-US" altLang="en-US" sz="2200" i="1" baseline="-25000" dirty="0" err="1">
                  <a:latin typeface="+mn-lt"/>
                  <a:sym typeface="Symbol" pitchFamily="18" charset="2"/>
                </a:rPr>
                <a:t>ysc</a:t>
              </a:r>
              <a:endParaRPr lang="en-US" altLang="en-US" sz="2200" i="1" dirty="0">
                <a:latin typeface="+mn-lt"/>
                <a:sym typeface="Symbol" pitchFamily="18" charset="2"/>
              </a:endParaRPr>
            </a:p>
          </p:txBody>
        </p:sp>
        <p:sp>
          <p:nvSpPr>
            <p:cNvPr id="96265" name="Text Box 5"/>
            <p:cNvSpPr txBox="1">
              <a:spLocks noChangeArrowheads="1"/>
            </p:cNvSpPr>
            <p:nvPr/>
          </p:nvSpPr>
          <p:spPr bwMode="auto">
            <a:xfrm>
              <a:off x="537" y="1728"/>
              <a:ext cx="210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spcBef>
                  <a:spcPct val="50000"/>
                </a:spcBef>
                <a:buClrTx/>
                <a:buSzTx/>
                <a:buFontTx/>
                <a:buNone/>
                <a:defRPr sz="2200" b="1">
                  <a:solidFill>
                    <a:schemeClr val="tx2"/>
                  </a:solidFill>
                </a:defRPr>
              </a:lvl1pPr>
              <a:lvl2pPr marL="742950"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altLang="en-US" dirty="0"/>
                <a:t>Compression</a:t>
              </a:r>
            </a:p>
          </p:txBody>
        </p:sp>
        <p:sp>
          <p:nvSpPr>
            <p:cNvPr id="96266" name="Text Box 6"/>
            <p:cNvSpPr txBox="1">
              <a:spLocks noChangeArrowheads="1"/>
            </p:cNvSpPr>
            <p:nvPr/>
          </p:nvSpPr>
          <p:spPr bwMode="auto">
            <a:xfrm>
              <a:off x="824" y="1345"/>
              <a:ext cx="4303"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latin typeface="Arial Narrow" panose="020B0606020202030204" pitchFamily="34" charset="0"/>
                </a:rPr>
                <a:t>Adjusted Brace Strength  </a:t>
              </a:r>
              <a:r>
                <a:rPr lang="en-US" altLang="en-US" sz="2200" b="0" dirty="0">
                  <a:latin typeface="+mn-lt"/>
                </a:rPr>
                <a:t>= </a:t>
              </a:r>
              <a:r>
                <a:rPr lang="en-US" altLang="en-US" sz="2200" dirty="0">
                  <a:latin typeface="+mn-lt"/>
                  <a:sym typeface="Symbol" pitchFamily="18" charset="2"/>
                </a:rPr>
                <a:t> </a:t>
              </a:r>
              <a:r>
                <a:rPr lang="en-US" altLang="en-US" sz="2200" i="1" dirty="0">
                  <a:latin typeface="+mn-lt"/>
                  <a:sym typeface="Symbol" pitchFamily="18" charset="2"/>
                </a:rPr>
                <a:t>R</a:t>
              </a:r>
              <a:r>
                <a:rPr lang="en-US" altLang="en-US" sz="2200" i="1" baseline="-25000" dirty="0">
                  <a:latin typeface="+mn-lt"/>
                  <a:sym typeface="Symbol" pitchFamily="18" charset="2"/>
                </a:rPr>
                <a:t>y</a:t>
              </a:r>
              <a:r>
                <a:rPr lang="en-US" altLang="en-US" sz="2200" i="1" dirty="0">
                  <a:latin typeface="+mn-lt"/>
                  <a:sym typeface="Symbol" pitchFamily="18" charset="2"/>
                </a:rPr>
                <a:t> </a:t>
              </a:r>
              <a:r>
                <a:rPr lang="en-US" altLang="en-US" sz="2200" i="1" dirty="0" err="1">
                  <a:latin typeface="+mn-lt"/>
                  <a:sym typeface="Symbol" pitchFamily="18" charset="2"/>
                </a:rPr>
                <a:t>P</a:t>
              </a:r>
              <a:r>
                <a:rPr lang="en-US" altLang="en-US" sz="2200" i="1" baseline="-25000" dirty="0" err="1">
                  <a:latin typeface="+mn-lt"/>
                  <a:sym typeface="Symbol" pitchFamily="18" charset="2"/>
                </a:rPr>
                <a:t>ysc</a:t>
              </a:r>
              <a:endParaRPr lang="en-US" altLang="en-US" sz="2200" i="1" dirty="0">
                <a:latin typeface="+mn-lt"/>
                <a:sym typeface="Symbol" pitchFamily="18" charset="2"/>
              </a:endParaRPr>
            </a:p>
          </p:txBody>
        </p:sp>
        <p:sp>
          <p:nvSpPr>
            <p:cNvPr id="96267" name="Text Box 7"/>
            <p:cNvSpPr txBox="1">
              <a:spLocks noChangeArrowheads="1"/>
            </p:cNvSpPr>
            <p:nvPr/>
          </p:nvSpPr>
          <p:spPr bwMode="auto">
            <a:xfrm>
              <a:off x="537" y="1010"/>
              <a:ext cx="210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dirty="0">
                  <a:solidFill>
                    <a:schemeClr val="tx2"/>
                  </a:solidFill>
                  <a:latin typeface="+mn-lt"/>
                </a:rPr>
                <a:t>Tension</a:t>
              </a:r>
            </a:p>
          </p:txBody>
        </p:sp>
      </p:grpSp>
      <p:sp>
        <p:nvSpPr>
          <p:cNvPr id="96259" name="Text Box 9"/>
          <p:cNvSpPr txBox="1">
            <a:spLocks noChangeArrowheads="1"/>
          </p:cNvSpPr>
          <p:nvPr/>
        </p:nvSpPr>
        <p:spPr bwMode="auto">
          <a:xfrm>
            <a:off x="1296863" y="4437112"/>
            <a:ext cx="5919787"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dirty="0">
                <a:latin typeface="+mn-lt"/>
                <a:sym typeface="Symbol" pitchFamily="18" charset="2"/>
              </a:rPr>
              <a:t> </a:t>
            </a:r>
            <a:r>
              <a:rPr lang="en-US" altLang="en-US" sz="2200" b="0" dirty="0">
                <a:latin typeface="Arial Narrow" pitchFamily="34" charset="0"/>
                <a:sym typeface="Symbol" pitchFamily="18" charset="2"/>
              </a:rPr>
              <a:t>= strain hardening adjustment factor</a:t>
            </a:r>
          </a:p>
          <a:p>
            <a:pPr>
              <a:spcBef>
                <a:spcPct val="50000"/>
              </a:spcBef>
              <a:buClrTx/>
              <a:buSzTx/>
              <a:buFontTx/>
              <a:buNone/>
            </a:pPr>
            <a:r>
              <a:rPr lang="en-US" altLang="en-US" sz="2200" dirty="0">
                <a:latin typeface="+mn-lt"/>
                <a:sym typeface="Symbol" pitchFamily="18" charset="2"/>
              </a:rPr>
              <a:t> </a:t>
            </a:r>
            <a:r>
              <a:rPr lang="en-US" altLang="en-US" sz="2200" b="0" dirty="0">
                <a:latin typeface="Arial Narrow" pitchFamily="34" charset="0"/>
                <a:sym typeface="Symbol" pitchFamily="18" charset="2"/>
              </a:rPr>
              <a:t>= compression strength adjustment factor</a:t>
            </a:r>
          </a:p>
        </p:txBody>
      </p:sp>
      <p:sp>
        <p:nvSpPr>
          <p:cNvPr id="96260" name="AutoShape 10"/>
          <p:cNvSpPr>
            <a:spLocks/>
          </p:cNvSpPr>
          <p:nvPr/>
        </p:nvSpPr>
        <p:spPr bwMode="auto">
          <a:xfrm>
            <a:off x="5917853" y="4446637"/>
            <a:ext cx="255587" cy="1004887"/>
          </a:xfrm>
          <a:prstGeom prst="rightBrace">
            <a:avLst>
              <a:gd name="adj1" fmla="val 32764"/>
              <a:gd name="adj2" fmla="val 50000"/>
            </a:avLst>
          </a:prstGeom>
          <a:noFill/>
          <a:ln w="381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96261" name="Text Box 11"/>
          <p:cNvSpPr txBox="1">
            <a:spLocks noChangeArrowheads="1"/>
          </p:cNvSpPr>
          <p:nvPr/>
        </p:nvSpPr>
        <p:spPr bwMode="auto">
          <a:xfrm>
            <a:off x="6228184" y="4552528"/>
            <a:ext cx="29813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000" b="0" i="1" dirty="0">
                <a:latin typeface="Arial Narrow" panose="020B0606020202030204" pitchFamily="34" charset="0"/>
              </a:rPr>
              <a:t>Determine from Section K3 brace tests</a:t>
            </a:r>
          </a:p>
        </p:txBody>
      </p:sp>
      <p:sp>
        <p:nvSpPr>
          <p:cNvPr id="96262" name="Text Box 12"/>
          <p:cNvSpPr txBox="1">
            <a:spLocks noChangeArrowheads="1"/>
          </p:cNvSpPr>
          <p:nvPr/>
        </p:nvSpPr>
        <p:spPr bwMode="auto">
          <a:xfrm>
            <a:off x="1222250" y="5819154"/>
            <a:ext cx="77422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latin typeface="Arial Narrow" panose="020B0606020202030204" pitchFamily="34" charset="0"/>
              </a:rPr>
              <a:t>Take </a:t>
            </a:r>
            <a:r>
              <a:rPr lang="en-US" altLang="en-US" sz="2200" i="1" dirty="0">
                <a:latin typeface="Arial Narrow" panose="020B0606020202030204" pitchFamily="34" charset="0"/>
              </a:rPr>
              <a:t>R</a:t>
            </a:r>
            <a:r>
              <a:rPr lang="en-US" altLang="en-US" sz="2200" i="1" baseline="-25000" dirty="0">
                <a:latin typeface="Arial Narrow" panose="020B0606020202030204" pitchFamily="34" charset="0"/>
              </a:rPr>
              <a:t>y</a:t>
            </a:r>
            <a:r>
              <a:rPr lang="en-US" altLang="en-US" sz="2200" dirty="0">
                <a:latin typeface="Arial Narrow" panose="020B0606020202030204" pitchFamily="34" charset="0"/>
              </a:rPr>
              <a:t> = 1.0 </a:t>
            </a:r>
            <a:r>
              <a:rPr lang="en-US" altLang="en-US" sz="2200" b="0" dirty="0">
                <a:latin typeface="Arial Narrow" panose="020B0606020202030204" pitchFamily="34" charset="0"/>
              </a:rPr>
              <a:t>if </a:t>
            </a:r>
            <a:r>
              <a:rPr lang="en-US" altLang="en-US" sz="2200" b="0" i="1" dirty="0" err="1">
                <a:latin typeface="Arial Narrow" panose="020B0606020202030204" pitchFamily="34" charset="0"/>
              </a:rPr>
              <a:t>P</a:t>
            </a:r>
            <a:r>
              <a:rPr lang="en-US" altLang="en-US" sz="2200" b="0" i="1" baseline="-25000" dirty="0" err="1">
                <a:latin typeface="Arial Narrow" panose="020B0606020202030204" pitchFamily="34" charset="0"/>
              </a:rPr>
              <a:t>syc</a:t>
            </a:r>
            <a:r>
              <a:rPr lang="en-US" altLang="en-US" sz="2200" b="0" dirty="0">
                <a:latin typeface="Arial Narrow" panose="020B0606020202030204" pitchFamily="34" charset="0"/>
              </a:rPr>
              <a:t> is computed using coupon values of </a:t>
            </a:r>
            <a:r>
              <a:rPr lang="en-US" altLang="en-US" sz="2200" b="0" i="1" dirty="0" err="1">
                <a:latin typeface="Arial Narrow" panose="020B0606020202030204" pitchFamily="34" charset="0"/>
              </a:rPr>
              <a:t>F</a:t>
            </a:r>
            <a:r>
              <a:rPr lang="en-US" altLang="en-US" sz="2200" b="0" i="1" baseline="-25000" dirty="0" err="1">
                <a:latin typeface="Arial Narrow" panose="020B0606020202030204" pitchFamily="34" charset="0"/>
              </a:rPr>
              <a:t>ysc</a:t>
            </a:r>
            <a:endParaRPr lang="en-US" altLang="en-US" sz="2200" b="0" dirty="0">
              <a:latin typeface="Arial Narrow" panose="020B0606020202030204" pitchFamily="34" charset="0"/>
            </a:endParaRPr>
          </a:p>
        </p:txBody>
      </p:sp>
      <p:sp>
        <p:nvSpPr>
          <p:cNvPr id="2" name="Text Placeholder 1"/>
          <p:cNvSpPr>
            <a:spLocks noGrp="1"/>
          </p:cNvSpPr>
          <p:nvPr>
            <p:ph type="body" sz="quarter" idx="38"/>
          </p:nvPr>
        </p:nvSpPr>
        <p:spPr/>
        <p:txBody>
          <a:bodyPr/>
          <a:lstStyle/>
          <a:p>
            <a:r>
              <a:rPr lang="en-US" dirty="0" smtClean="0"/>
              <a:t>Basis of Design</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4" name="TextBox 3"/>
          <p:cNvSpPr txBox="1"/>
          <p:nvPr/>
        </p:nvSpPr>
        <p:spPr>
          <a:xfrm>
            <a:off x="539551" y="1268760"/>
            <a:ext cx="455381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344488" indent="-344488">
              <a:spcBef>
                <a:spcPct val="0"/>
              </a:spcBef>
              <a:buClrTx/>
              <a:buSzTx/>
              <a:buNone/>
              <a:defRPr sz="2200" b="1" u="sng"/>
            </a:lvl1pPr>
            <a:lvl2pPr marL="458788"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dirty="0"/>
              <a:t>F4.2a Brace Strength</a:t>
            </a:r>
          </a:p>
        </p:txBody>
      </p:sp>
      <p:sp>
        <p:nvSpPr>
          <p:cNvPr id="14"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46</a:t>
            </a:fld>
            <a:endParaRPr lang="en-US" altLang="en-US"/>
          </a:p>
        </p:txBody>
      </p:sp>
    </p:spTree>
    <p:extLst>
      <p:ext uri="{BB962C8B-B14F-4D97-AF65-F5344CB8AC3E}">
        <p14:creationId xmlns:p14="http://schemas.microsoft.com/office/powerpoint/2010/main" val="29468872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8"/>
          </p:nvPr>
        </p:nvSpPr>
        <p:spPr/>
        <p:txBody>
          <a:bodyPr/>
          <a:lstStyle/>
          <a:p>
            <a:r>
              <a:rPr lang="en-US" dirty="0" smtClean="0"/>
              <a:t>Basis of Design</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14" name="TextBox 13"/>
          <p:cNvSpPr txBox="1"/>
          <p:nvPr/>
        </p:nvSpPr>
        <p:spPr>
          <a:xfrm>
            <a:off x="539551" y="1268760"/>
            <a:ext cx="455381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344488" indent="-344488">
              <a:spcBef>
                <a:spcPct val="0"/>
              </a:spcBef>
              <a:buClrTx/>
              <a:buSzTx/>
              <a:buNone/>
              <a:defRPr sz="2200" b="1" u="sng"/>
            </a:lvl1pPr>
            <a:lvl2pPr marL="458788"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dirty="0"/>
              <a:t>F4.2a Brace Strength</a:t>
            </a:r>
          </a:p>
        </p:txBody>
      </p:sp>
      <p:sp>
        <p:nvSpPr>
          <p:cNvPr id="15" name="Text Box 9"/>
          <p:cNvSpPr txBox="1">
            <a:spLocks noChangeArrowheads="1"/>
          </p:cNvSpPr>
          <p:nvPr/>
        </p:nvSpPr>
        <p:spPr bwMode="auto">
          <a:xfrm>
            <a:off x="755576" y="2270572"/>
            <a:ext cx="5919787"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dirty="0">
                <a:latin typeface="+mn-lt"/>
                <a:sym typeface="Symbol" pitchFamily="18" charset="2"/>
              </a:rPr>
              <a:t> </a:t>
            </a:r>
            <a:r>
              <a:rPr lang="en-US" altLang="en-US" sz="2200" b="0" dirty="0">
                <a:latin typeface="Arial Narrow" pitchFamily="34" charset="0"/>
                <a:sym typeface="Symbol" pitchFamily="18" charset="2"/>
              </a:rPr>
              <a:t>= strain hardening adjustment factor</a:t>
            </a:r>
          </a:p>
          <a:p>
            <a:pPr>
              <a:spcBef>
                <a:spcPct val="50000"/>
              </a:spcBef>
              <a:buClrTx/>
              <a:buSzTx/>
              <a:buFontTx/>
              <a:buNone/>
            </a:pPr>
            <a:r>
              <a:rPr lang="en-US" altLang="en-US" sz="2200" dirty="0">
                <a:latin typeface="+mn-lt"/>
                <a:sym typeface="Symbol" pitchFamily="18" charset="2"/>
              </a:rPr>
              <a:t> </a:t>
            </a:r>
            <a:r>
              <a:rPr lang="en-US" altLang="en-US" sz="2200" b="0" dirty="0">
                <a:latin typeface="Arial Narrow" pitchFamily="34" charset="0"/>
                <a:sym typeface="Symbol" pitchFamily="18" charset="2"/>
              </a:rPr>
              <a:t>= compression strength adjustment factor</a:t>
            </a:r>
          </a:p>
        </p:txBody>
      </p:sp>
      <p:sp>
        <p:nvSpPr>
          <p:cNvPr id="16" name="AutoShape 10"/>
          <p:cNvSpPr>
            <a:spLocks/>
          </p:cNvSpPr>
          <p:nvPr/>
        </p:nvSpPr>
        <p:spPr bwMode="auto">
          <a:xfrm>
            <a:off x="5376566" y="2280097"/>
            <a:ext cx="255587" cy="1004887"/>
          </a:xfrm>
          <a:prstGeom prst="rightBrace">
            <a:avLst>
              <a:gd name="adj1" fmla="val 32764"/>
              <a:gd name="adj2" fmla="val 50000"/>
            </a:avLst>
          </a:prstGeom>
          <a:noFill/>
          <a:ln w="381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7" name="Text Box 11"/>
          <p:cNvSpPr txBox="1">
            <a:spLocks noChangeArrowheads="1"/>
          </p:cNvSpPr>
          <p:nvPr/>
        </p:nvSpPr>
        <p:spPr bwMode="auto">
          <a:xfrm>
            <a:off x="5686897" y="2385988"/>
            <a:ext cx="29813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000" b="0" i="1" dirty="0">
                <a:latin typeface="Arial Narrow" panose="020B0606020202030204" pitchFamily="34" charset="0"/>
              </a:rPr>
              <a:t>Determine from Section K3 brace tests</a:t>
            </a:r>
          </a:p>
        </p:txBody>
      </p:sp>
      <mc:AlternateContent xmlns:mc="http://schemas.openxmlformats.org/markup-compatibility/2006" xmlns:a14="http://schemas.microsoft.com/office/drawing/2010/main">
        <mc:Choice Requires="a14">
          <p:sp>
            <p:nvSpPr>
              <p:cNvPr id="4" name="TextBox 3"/>
              <p:cNvSpPr txBox="1"/>
              <p:nvPr/>
            </p:nvSpPr>
            <p:spPr>
              <a:xfrm>
                <a:off x="1979712" y="4049064"/>
                <a:ext cx="1929631" cy="8921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ea typeface="Cambria Math"/>
                        </a:rPr>
                        <m:t>𝝎</m:t>
                      </m:r>
                      <m:r>
                        <a:rPr lang="en-US" sz="2400" b="1" i="1" smtClean="0">
                          <a:latin typeface="Cambria Math"/>
                          <a:ea typeface="Cambria Math"/>
                        </a:rPr>
                        <m:t>=</m:t>
                      </m:r>
                      <m:f>
                        <m:fPr>
                          <m:ctrlPr>
                            <a:rPr lang="en-US" sz="2400" b="1" i="1" smtClean="0">
                              <a:latin typeface="Cambria Math"/>
                              <a:ea typeface="Cambria Math"/>
                            </a:rPr>
                          </m:ctrlPr>
                        </m:fPr>
                        <m:num>
                          <m:sSub>
                            <m:sSubPr>
                              <m:ctrlPr>
                                <a:rPr lang="en-US" sz="2400" b="1" i="1" smtClean="0">
                                  <a:latin typeface="Cambria Math"/>
                                  <a:ea typeface="Cambria Math"/>
                                </a:rPr>
                              </m:ctrlPr>
                            </m:sSubPr>
                            <m:e>
                              <m:r>
                                <a:rPr lang="en-US" sz="2400" b="1" i="1" smtClean="0">
                                  <a:latin typeface="Cambria Math"/>
                                  <a:ea typeface="Cambria Math"/>
                                </a:rPr>
                                <m:t>𝑻</m:t>
                              </m:r>
                            </m:e>
                            <m:sub>
                              <m:r>
                                <a:rPr lang="en-US" sz="2400" b="1" i="1" smtClean="0">
                                  <a:latin typeface="Cambria Math"/>
                                  <a:ea typeface="Cambria Math"/>
                                </a:rPr>
                                <m:t>𝒎𝒂𝒙</m:t>
                              </m:r>
                            </m:sub>
                          </m:sSub>
                        </m:num>
                        <m:den>
                          <m:sSub>
                            <m:sSubPr>
                              <m:ctrlPr>
                                <a:rPr lang="en-US" sz="2400" b="1" i="1" smtClean="0">
                                  <a:latin typeface="Cambria Math"/>
                                  <a:ea typeface="Cambria Math"/>
                                </a:rPr>
                              </m:ctrlPr>
                            </m:sSubPr>
                            <m:e>
                              <m:r>
                                <a:rPr lang="en-US" sz="2400" b="1" i="1" smtClean="0">
                                  <a:latin typeface="Cambria Math"/>
                                  <a:ea typeface="Cambria Math"/>
                                </a:rPr>
                                <m:t>𝑭</m:t>
                              </m:r>
                            </m:e>
                            <m:sub>
                              <m:r>
                                <a:rPr lang="en-US" sz="2400" b="1" i="1" smtClean="0">
                                  <a:latin typeface="Cambria Math"/>
                                  <a:ea typeface="Cambria Math"/>
                                </a:rPr>
                                <m:t>𝒚𝒔𝒄</m:t>
                              </m:r>
                            </m:sub>
                          </m:sSub>
                          <m:sSub>
                            <m:sSubPr>
                              <m:ctrlPr>
                                <a:rPr lang="en-US" sz="2400" b="1" i="1" smtClean="0">
                                  <a:latin typeface="Cambria Math"/>
                                  <a:ea typeface="Cambria Math"/>
                                </a:rPr>
                              </m:ctrlPr>
                            </m:sSubPr>
                            <m:e>
                              <m:r>
                                <a:rPr lang="en-US" sz="2400" b="1" i="1" smtClean="0">
                                  <a:latin typeface="Cambria Math"/>
                                  <a:ea typeface="Cambria Math"/>
                                </a:rPr>
                                <m:t>𝑨</m:t>
                              </m:r>
                            </m:e>
                            <m:sub>
                              <m:r>
                                <a:rPr lang="en-US" sz="2400" b="1" i="1" smtClean="0">
                                  <a:latin typeface="Cambria Math"/>
                                  <a:ea typeface="Cambria Math"/>
                                </a:rPr>
                                <m:t>𝒔𝒄</m:t>
                              </m:r>
                            </m:sub>
                          </m:sSub>
                        </m:den>
                      </m:f>
                    </m:oMath>
                  </m:oMathPara>
                </a14:m>
                <a:endParaRPr lang="en-US" sz="24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1979712" y="4049064"/>
                <a:ext cx="1929631" cy="89210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733328" y="4049064"/>
                <a:ext cx="1543371" cy="848374"/>
              </a:xfrm>
              <a:prstGeom prst="rect">
                <a:avLst/>
              </a:prstGeom>
              <a:noFill/>
            </p:spPr>
            <p:txBody>
              <a:bodyPr wrap="none" rtlCol="0">
                <a:spAutoFit/>
              </a:bodyPr>
              <a:lstStyle>
                <a:defPPr>
                  <a:defRPr lang="fr-FR"/>
                </a:defPPr>
                <a:lvl1pPr>
                  <a:defRPr sz="2400" b="1" i="1">
                    <a:latin typeface="Cambria Math"/>
                    <a:ea typeface="Cambria Math"/>
                  </a:defRPr>
                </a:lvl1pPr>
              </a:lstStyle>
              <a:p>
                <a:pPr/>
                <a14:m>
                  <m:oMathPara xmlns:m="http://schemas.openxmlformats.org/officeDocument/2006/math">
                    <m:oMathParaPr>
                      <m:jc m:val="centerGroup"/>
                    </m:oMathParaPr>
                    <m:oMath xmlns:m="http://schemas.openxmlformats.org/officeDocument/2006/math">
                      <m:r>
                        <a:rPr lang="en-US" b="1" i="1">
                          <a:latin typeface="Cambria Math"/>
                        </a:rPr>
                        <m:t>𝜷</m:t>
                      </m:r>
                      <m:r>
                        <a:rPr lang="en-US" b="1">
                          <a:latin typeface="Cambria Math"/>
                        </a:rPr>
                        <m:t>=</m:t>
                      </m:r>
                      <m:f>
                        <m:fPr>
                          <m:ctrlPr>
                            <a:rPr lang="en-US" i="1">
                              <a:latin typeface="Cambria Math"/>
                            </a:rPr>
                          </m:ctrlPr>
                        </m:fPr>
                        <m:num>
                          <m:sSub>
                            <m:sSubPr>
                              <m:ctrlPr>
                                <a:rPr lang="en-US" i="1">
                                  <a:latin typeface="Cambria Math"/>
                                </a:rPr>
                              </m:ctrlPr>
                            </m:sSubPr>
                            <m:e>
                              <m:r>
                                <a:rPr lang="en-US" b="1" i="1">
                                  <a:latin typeface="Cambria Math"/>
                                </a:rPr>
                                <m:t>𝑪</m:t>
                              </m:r>
                            </m:e>
                            <m:sub>
                              <m:r>
                                <a:rPr lang="en-US" b="1" i="1">
                                  <a:latin typeface="Cambria Math"/>
                                </a:rPr>
                                <m:t>𝒎𝒂𝒙</m:t>
                              </m:r>
                            </m:sub>
                          </m:sSub>
                        </m:num>
                        <m:den>
                          <m:sSub>
                            <m:sSubPr>
                              <m:ctrlPr>
                                <a:rPr lang="en-US" i="1">
                                  <a:latin typeface="Cambria Math"/>
                                </a:rPr>
                              </m:ctrlPr>
                            </m:sSubPr>
                            <m:e>
                              <m:r>
                                <a:rPr lang="en-US" b="1" i="1">
                                  <a:latin typeface="Cambria Math"/>
                                </a:rPr>
                                <m:t>𝑻</m:t>
                              </m:r>
                            </m:e>
                            <m:sub>
                              <m:r>
                                <a:rPr lang="en-US" b="1" i="1">
                                  <a:latin typeface="Cambria Math"/>
                                </a:rPr>
                                <m:t>𝒎𝒂𝒙</m:t>
                              </m:r>
                            </m:sub>
                          </m:sSub>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733328" y="4049064"/>
                <a:ext cx="1543371" cy="848374"/>
              </a:xfrm>
              <a:prstGeom prst="rect">
                <a:avLst/>
              </a:prstGeom>
              <a:blipFill rotWithShape="1">
                <a:blip r:embed="rId4"/>
                <a:stretch>
                  <a:fillRect/>
                </a:stretch>
              </a:blipFill>
            </p:spPr>
            <p:txBody>
              <a:bodyPr/>
              <a:lstStyle/>
              <a:p>
                <a:r>
                  <a:rPr lang="en-US">
                    <a:noFill/>
                  </a:rPr>
                  <a:t> </a:t>
                </a:r>
              </a:p>
            </p:txBody>
          </p:sp>
        </mc:Fallback>
      </mc:AlternateContent>
      <p:sp>
        <p:nvSpPr>
          <p:cNvPr id="10"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47</a:t>
            </a:fld>
            <a:endParaRPr lang="en-US" altLang="en-US"/>
          </a:p>
        </p:txBody>
      </p:sp>
    </p:spTree>
    <p:extLst>
      <p:ext uri="{BB962C8B-B14F-4D97-AF65-F5344CB8AC3E}">
        <p14:creationId xmlns:p14="http://schemas.microsoft.com/office/powerpoint/2010/main" val="35586141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ext Box 11"/>
          <p:cNvSpPr txBox="1">
            <a:spLocks noChangeArrowheads="1"/>
          </p:cNvSpPr>
          <p:nvPr/>
        </p:nvSpPr>
        <p:spPr bwMode="auto">
          <a:xfrm>
            <a:off x="777875" y="1816948"/>
            <a:ext cx="766445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latin typeface="+mn-lt"/>
              </a:rPr>
              <a:t>The </a:t>
            </a:r>
            <a:r>
              <a:rPr lang="en-US" altLang="en-US" sz="2200" i="1" dirty="0">
                <a:solidFill>
                  <a:schemeClr val="tx2"/>
                </a:solidFill>
                <a:latin typeface="+mn-lt"/>
              </a:rPr>
              <a:t>required strength </a:t>
            </a:r>
            <a:r>
              <a:rPr lang="en-US" altLang="en-US" sz="2200" b="0" dirty="0">
                <a:latin typeface="+mn-lt"/>
              </a:rPr>
              <a:t>of bracing connections in tension and compression shall be </a:t>
            </a:r>
            <a:r>
              <a:rPr lang="en-US" altLang="en-US" sz="2200" b="0" dirty="0">
                <a:latin typeface="+mn-lt"/>
                <a:sym typeface="Symbol" pitchFamily="18" charset="2"/>
              </a:rPr>
              <a:t>adjusted brace strength in compression divided by </a:t>
            </a:r>
            <a:r>
              <a:rPr lang="el-GR" altLang="en-US" sz="2200" b="0" dirty="0">
                <a:latin typeface="+mn-lt"/>
                <a:sym typeface="Symbol" pitchFamily="18" charset="2"/>
              </a:rPr>
              <a:t>α</a:t>
            </a:r>
            <a:r>
              <a:rPr lang="en-US" altLang="en-US" sz="2200" b="0" baseline="-25000" dirty="0">
                <a:latin typeface="+mn-lt"/>
                <a:sym typeface="Symbol" pitchFamily="18" charset="2"/>
              </a:rPr>
              <a:t>s</a:t>
            </a:r>
            <a:r>
              <a:rPr lang="en-US" altLang="en-US" sz="2200" b="0" dirty="0">
                <a:latin typeface="+mn-lt"/>
                <a:sym typeface="Symbol" pitchFamily="18" charset="2"/>
              </a:rPr>
              <a:t>.</a:t>
            </a:r>
            <a:endParaRPr lang="en-US" altLang="en-US" sz="2200" b="0" baseline="-25000" dirty="0">
              <a:latin typeface="+mn-lt"/>
              <a:sym typeface="Symbol" pitchFamily="18" charset="2"/>
            </a:endParaRPr>
          </a:p>
        </p:txBody>
      </p:sp>
      <p:sp>
        <p:nvSpPr>
          <p:cNvPr id="100357" name="Text Box 12"/>
          <p:cNvSpPr txBox="1">
            <a:spLocks noChangeArrowheads="1"/>
          </p:cNvSpPr>
          <p:nvPr/>
        </p:nvSpPr>
        <p:spPr bwMode="auto">
          <a:xfrm>
            <a:off x="2143125" y="3098800"/>
            <a:ext cx="4373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400" i="1">
                <a:latin typeface="Arial Narrow" pitchFamily="34" charset="0"/>
              </a:rPr>
              <a:t>P</a:t>
            </a:r>
            <a:r>
              <a:rPr lang="en-US" altLang="en-US" sz="2400" i="1" baseline="-25000">
                <a:latin typeface="Arial Narrow" pitchFamily="34" charset="0"/>
              </a:rPr>
              <a:t>u</a:t>
            </a:r>
            <a:r>
              <a:rPr lang="en-US" altLang="en-US" sz="2400">
                <a:latin typeface="Arial Narrow" pitchFamily="34" charset="0"/>
              </a:rPr>
              <a:t> = </a:t>
            </a:r>
            <a:r>
              <a:rPr lang="en-US" altLang="en-US" sz="2400">
                <a:latin typeface="Arial Narrow" pitchFamily="34" charset="0"/>
                <a:sym typeface="Symbol" pitchFamily="18" charset="2"/>
              </a:rPr>
              <a:t>  </a:t>
            </a:r>
            <a:r>
              <a:rPr lang="en-US" altLang="en-US" sz="2400" i="1">
                <a:latin typeface="Arial Narrow" pitchFamily="34" charset="0"/>
                <a:sym typeface="Symbol" pitchFamily="18" charset="2"/>
              </a:rPr>
              <a:t>R</a:t>
            </a:r>
            <a:r>
              <a:rPr lang="en-US" altLang="en-US" sz="2400" i="1" baseline="-25000">
                <a:latin typeface="Arial Narrow" pitchFamily="34" charset="0"/>
                <a:sym typeface="Symbol" pitchFamily="18" charset="2"/>
              </a:rPr>
              <a:t>y</a:t>
            </a:r>
            <a:r>
              <a:rPr lang="en-US" altLang="en-US" sz="2400" i="1">
                <a:latin typeface="Arial Narrow" pitchFamily="34" charset="0"/>
                <a:sym typeface="Symbol" pitchFamily="18" charset="2"/>
              </a:rPr>
              <a:t> P</a:t>
            </a:r>
            <a:r>
              <a:rPr lang="en-US" altLang="en-US" sz="2400" i="1" baseline="-25000">
                <a:latin typeface="Arial Narrow" pitchFamily="34" charset="0"/>
                <a:sym typeface="Symbol" pitchFamily="18" charset="2"/>
              </a:rPr>
              <a:t>ysc </a:t>
            </a:r>
            <a:r>
              <a:rPr lang="en-US" altLang="en-US" sz="2400">
                <a:latin typeface="Arial Narrow" pitchFamily="34" charset="0"/>
                <a:sym typeface="Symbol" pitchFamily="18" charset="2"/>
              </a:rPr>
              <a:t>/ </a:t>
            </a:r>
            <a:r>
              <a:rPr lang="el-GR" altLang="en-US" sz="2400" i="1">
                <a:latin typeface="Arial Narrow" pitchFamily="34" charset="0"/>
                <a:sym typeface="Symbol" pitchFamily="18" charset="2"/>
              </a:rPr>
              <a:t>α</a:t>
            </a:r>
            <a:r>
              <a:rPr lang="en-US" altLang="en-US" sz="2400" baseline="-25000">
                <a:latin typeface="Arial Narrow" pitchFamily="34" charset="0"/>
                <a:sym typeface="Symbol" pitchFamily="18" charset="2"/>
              </a:rPr>
              <a:t>s</a:t>
            </a:r>
            <a:r>
              <a:rPr lang="en-US" altLang="en-US" sz="2400" i="1" baseline="-25000">
                <a:latin typeface="Arial Narrow" pitchFamily="34" charset="0"/>
                <a:sym typeface="Symbol" pitchFamily="18" charset="2"/>
              </a:rPr>
              <a:t> </a:t>
            </a:r>
          </a:p>
        </p:txBody>
      </p:sp>
      <p:sp>
        <p:nvSpPr>
          <p:cNvPr id="100358" name="Rectangle 13"/>
          <p:cNvSpPr>
            <a:spLocks noChangeArrowheads="1"/>
          </p:cNvSpPr>
          <p:nvPr/>
        </p:nvSpPr>
        <p:spPr bwMode="auto">
          <a:xfrm>
            <a:off x="2978150" y="3098800"/>
            <a:ext cx="2655888" cy="557213"/>
          </a:xfrm>
          <a:prstGeom prst="rect">
            <a:avLst/>
          </a:prstGeom>
          <a:noFill/>
          <a:ln w="222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00359" name="Text Box 14"/>
          <p:cNvSpPr txBox="1">
            <a:spLocks noChangeArrowheads="1"/>
          </p:cNvSpPr>
          <p:nvPr/>
        </p:nvSpPr>
        <p:spPr bwMode="auto">
          <a:xfrm>
            <a:off x="549274" y="4294257"/>
            <a:ext cx="553489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344488" indent="-344488">
              <a:spcBef>
                <a:spcPct val="0"/>
              </a:spcBef>
              <a:buClrTx/>
              <a:buSzTx/>
              <a:buNone/>
              <a:defRPr sz="2200" b="1" u="sng"/>
            </a:lvl1pPr>
            <a:lvl2pPr marL="458788"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altLang="en-US" dirty="0"/>
              <a:t>F4.6c 2. Gusset Plate Requirements</a:t>
            </a:r>
          </a:p>
        </p:txBody>
      </p:sp>
      <p:sp>
        <p:nvSpPr>
          <p:cNvPr id="100360" name="Text Box 16"/>
          <p:cNvSpPr txBox="1">
            <a:spLocks noChangeArrowheads="1"/>
          </p:cNvSpPr>
          <p:nvPr/>
        </p:nvSpPr>
        <p:spPr bwMode="auto">
          <a:xfrm>
            <a:off x="777875" y="4819799"/>
            <a:ext cx="76644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latin typeface="+mn-lt"/>
              </a:rPr>
              <a:t>Lateral bracing consistent with that used in the tests upon which the design is based is required.</a:t>
            </a:r>
            <a:endParaRPr lang="en-US" altLang="en-US" sz="2200" b="0" dirty="0">
              <a:latin typeface="+mn-lt"/>
              <a:sym typeface="Symbol" pitchFamily="18" charset="2"/>
            </a:endParaRPr>
          </a:p>
        </p:txBody>
      </p:sp>
      <p:sp>
        <p:nvSpPr>
          <p:cNvPr id="2" name="Text Placeholder 1"/>
          <p:cNvSpPr>
            <a:spLocks noGrp="1"/>
          </p:cNvSpPr>
          <p:nvPr>
            <p:ph type="body" sz="quarter" idx="38"/>
          </p:nvPr>
        </p:nvSpPr>
        <p:spPr/>
        <p:txBody>
          <a:bodyPr/>
          <a:lstStyle/>
          <a:p>
            <a:r>
              <a:rPr lang="en-US" dirty="0" smtClean="0"/>
              <a:t>Connections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11" name="TextBox 10"/>
          <p:cNvSpPr txBox="1"/>
          <p:nvPr/>
        </p:nvSpPr>
        <p:spPr>
          <a:xfrm>
            <a:off x="530791" y="1268759"/>
            <a:ext cx="455381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344488" indent="-344488">
              <a:spcBef>
                <a:spcPct val="0"/>
              </a:spcBef>
              <a:buClrTx/>
              <a:buSzTx/>
              <a:buNone/>
              <a:defRPr sz="2200" b="1" u="sng"/>
            </a:lvl1pPr>
            <a:lvl2pPr marL="458788"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dirty="0"/>
              <a:t>F4.6c.1 Required Strength</a:t>
            </a:r>
          </a:p>
        </p:txBody>
      </p:sp>
      <p:sp>
        <p:nvSpPr>
          <p:cNvPr id="10"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48</a:t>
            </a:fld>
            <a:endParaRPr lang="en-US" altLang="en-US"/>
          </a:p>
        </p:txBody>
      </p:sp>
    </p:spTree>
    <p:extLst>
      <p:ext uri="{BB962C8B-B14F-4D97-AF65-F5344CB8AC3E}">
        <p14:creationId xmlns:p14="http://schemas.microsoft.com/office/powerpoint/2010/main" val="4266343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4" descr="30662 Stanley 06"/>
          <p:cNvPicPr>
            <a:picLocks noChangeAspect="1" noChangeArrowheads="1"/>
          </p:cNvPicPr>
          <p:nvPr/>
        </p:nvPicPr>
        <p:blipFill>
          <a:blip r:embed="rId3">
            <a:extLst>
              <a:ext uri="{28A0092B-C50C-407E-A947-70E740481C1C}">
                <a14:useLocalDpi xmlns:a14="http://schemas.microsoft.com/office/drawing/2010/main" val="0"/>
              </a:ext>
            </a:extLst>
          </a:blip>
          <a:srcRect l="7382" b="19687"/>
          <a:stretch>
            <a:fillRect/>
          </a:stretch>
        </p:blipFill>
        <p:spPr bwMode="auto">
          <a:xfrm>
            <a:off x="4344988" y="88900"/>
            <a:ext cx="4799012"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2" y="3211513"/>
            <a:ext cx="5250874"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extLst>
          </p:cNvPr>
          <p:cNvSpPr>
            <a:spLocks noGrp="1" noChangeArrowheads="1"/>
          </p:cNvSpPr>
          <p:nvPr>
            <p:ph type="sldNum" sz="quarter" idx="40"/>
          </p:nvPr>
        </p:nvSpPr>
        <p:spPr>
          <a:xfrm>
            <a:off x="6553200" y="6356350"/>
            <a:ext cx="2133600" cy="365125"/>
          </a:xfrm>
          <a:ln/>
        </p:spPr>
        <p:txBody>
          <a:bodyPr/>
          <a:lstStyle>
            <a:lvl1pPr>
              <a:defRPr/>
            </a:lvl1pPr>
          </a:lstStyle>
          <a:p>
            <a:pPr>
              <a:defRPr/>
            </a:pPr>
            <a:fld id="{46425072-6E52-45A8-8A7E-A5B11BCA4176}" type="slidenum">
              <a:rPr lang="en-US" altLang="en-US"/>
              <a:pPr>
                <a:defRPr/>
              </a:pPr>
              <a:t>49</a:t>
            </a:fld>
            <a:endParaRPr lang="en-US" altLang="en-US"/>
          </a:p>
        </p:txBody>
      </p:sp>
    </p:spTree>
    <p:extLst>
      <p:ext uri="{BB962C8B-B14F-4D97-AF65-F5344CB8AC3E}">
        <p14:creationId xmlns:p14="http://schemas.microsoft.com/office/powerpoint/2010/main" val="38901678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pPr marL="342900" indent="-342900">
              <a:spcBef>
                <a:spcPct val="50000"/>
              </a:spcBef>
              <a:buClrTx/>
              <a:buSzPct val="120000"/>
              <a:buFont typeface="Arial" panose="020B0604020202020204" pitchFamily="34" charset="0"/>
              <a:buChar char="•"/>
            </a:pPr>
            <a:r>
              <a:rPr lang="en-US" altLang="en-US" sz="2400" dirty="0">
                <a:latin typeface="+mn-lt"/>
              </a:rPr>
              <a:t>Type of concentrically braced frame.</a:t>
            </a:r>
          </a:p>
          <a:p>
            <a:pPr marL="342900" indent="-342900">
              <a:spcBef>
                <a:spcPct val="50000"/>
              </a:spcBef>
              <a:buClrTx/>
              <a:buSzPct val="120000"/>
              <a:buFont typeface="Arial" panose="020B0604020202020204" pitchFamily="34" charset="0"/>
              <a:buChar char="•"/>
            </a:pPr>
            <a:r>
              <a:rPr lang="en-US" altLang="en-US" sz="2400" dirty="0">
                <a:latin typeface="+mn-lt"/>
              </a:rPr>
              <a:t>Beams, columns and braces arranged to form a vertical </a:t>
            </a:r>
            <a:r>
              <a:rPr lang="en-US" altLang="en-US" sz="2400" b="1" i="1" dirty="0">
                <a:solidFill>
                  <a:schemeClr val="tx2"/>
                </a:solidFill>
                <a:latin typeface="+mn-lt"/>
              </a:rPr>
              <a:t>truss</a:t>
            </a:r>
            <a:r>
              <a:rPr lang="en-US" altLang="en-US" sz="2400" dirty="0">
                <a:latin typeface="+mn-lt"/>
              </a:rPr>
              <a:t>.  Resist lateral earthquake forces by truss action.</a:t>
            </a:r>
          </a:p>
          <a:p>
            <a:pPr marL="342900" indent="-342900">
              <a:spcBef>
                <a:spcPct val="50000"/>
              </a:spcBef>
              <a:buClrTx/>
              <a:buSzPct val="120000"/>
              <a:buFont typeface="Arial" panose="020B0604020202020204" pitchFamily="34" charset="0"/>
              <a:buChar char="•"/>
            </a:pPr>
            <a:r>
              <a:rPr lang="en-US" altLang="en-US" sz="2400" dirty="0">
                <a:latin typeface="+mn-lt"/>
              </a:rPr>
              <a:t>Special type of brace members used: </a:t>
            </a:r>
            <a:r>
              <a:rPr lang="en-US" altLang="en-US" sz="2400" b="1" i="1" dirty="0">
                <a:solidFill>
                  <a:schemeClr val="tx2"/>
                </a:solidFill>
                <a:latin typeface="+mn-lt"/>
              </a:rPr>
              <a:t>Buckling-Restrained Braces</a:t>
            </a:r>
            <a:r>
              <a:rPr lang="en-US" altLang="en-US" sz="2400" b="1" i="1" dirty="0">
                <a:latin typeface="+mn-lt"/>
              </a:rPr>
              <a:t> </a:t>
            </a:r>
            <a:r>
              <a:rPr lang="en-US" altLang="en-US" sz="2400" b="1" i="1" dirty="0">
                <a:solidFill>
                  <a:schemeClr val="tx2"/>
                </a:solidFill>
                <a:latin typeface="+mn-lt"/>
              </a:rPr>
              <a:t>(BRBs</a:t>
            </a:r>
            <a:r>
              <a:rPr lang="en-US" altLang="en-US" sz="2400" i="1" dirty="0">
                <a:solidFill>
                  <a:schemeClr val="tx2"/>
                </a:solidFill>
                <a:latin typeface="+mn-lt"/>
              </a:rPr>
              <a:t>)</a:t>
            </a:r>
            <a:r>
              <a:rPr lang="en-US" altLang="en-US" sz="2400" dirty="0">
                <a:latin typeface="+mn-lt"/>
              </a:rPr>
              <a:t>. BRBS yield both in tension and compression - </a:t>
            </a:r>
            <a:r>
              <a:rPr lang="en-US" altLang="en-US" sz="2400" i="1" dirty="0">
                <a:latin typeface="+mn-lt"/>
              </a:rPr>
              <a:t>no buckling </a:t>
            </a:r>
            <a:r>
              <a:rPr lang="en-US" altLang="en-US" sz="2400" i="1" dirty="0" smtClean="0">
                <a:latin typeface="+mn-lt"/>
              </a:rPr>
              <a:t>!!</a:t>
            </a:r>
          </a:p>
          <a:p>
            <a:pPr marL="342900" indent="-342900">
              <a:spcBef>
                <a:spcPct val="50000"/>
              </a:spcBef>
              <a:buSzPct val="120000"/>
              <a:buFont typeface="Arial" panose="020B0604020202020204" pitchFamily="34" charset="0"/>
              <a:buChar char="•"/>
            </a:pPr>
            <a:r>
              <a:rPr lang="en-US" altLang="en-US" sz="2400" dirty="0">
                <a:latin typeface="+mn-lt"/>
              </a:rPr>
              <a:t>Develop ductility through inelastic action (cyclic tension and compression yielding) in BRBs. </a:t>
            </a:r>
            <a:endParaRPr lang="en-US" altLang="en-US" sz="2400" dirty="0" smtClean="0">
              <a:latin typeface="+mn-lt"/>
            </a:endParaRPr>
          </a:p>
          <a:p>
            <a:pPr marL="342900" indent="-342900">
              <a:spcBef>
                <a:spcPct val="50000"/>
              </a:spcBef>
              <a:buSzPct val="120000"/>
              <a:buFont typeface="Arial" panose="020B0604020202020204" pitchFamily="34" charset="0"/>
              <a:buChar char="•"/>
            </a:pPr>
            <a:r>
              <a:rPr lang="en-US" altLang="en-US" sz="2400" dirty="0" smtClean="0">
                <a:latin typeface="+mn-lt"/>
              </a:rPr>
              <a:t>System </a:t>
            </a:r>
            <a:r>
              <a:rPr lang="en-US" altLang="en-US" sz="2400" dirty="0">
                <a:latin typeface="+mn-lt"/>
              </a:rPr>
              <a:t>combines high stiffness with high ductility.</a:t>
            </a:r>
          </a:p>
          <a:p>
            <a:pPr>
              <a:spcBef>
                <a:spcPct val="50000"/>
              </a:spcBef>
              <a:buSzPct val="120000"/>
            </a:pPr>
            <a:endParaRPr lang="en-US" altLang="en-US" sz="2400" dirty="0">
              <a:latin typeface="+mn-lt"/>
            </a:endParaRPr>
          </a:p>
          <a:p>
            <a:pPr marL="342900" indent="-342900">
              <a:spcBef>
                <a:spcPct val="50000"/>
              </a:spcBef>
              <a:buClrTx/>
              <a:buSzPct val="120000"/>
              <a:buFont typeface="Arial" panose="020B0604020202020204" pitchFamily="34" charset="0"/>
              <a:buChar char="•"/>
            </a:pPr>
            <a:endParaRPr lang="en-US" altLang="en-US" sz="2400" i="1" dirty="0">
              <a:solidFill>
                <a:schemeClr val="tx2"/>
              </a:solidFill>
              <a:latin typeface="+mn-lt"/>
            </a:endParaRPr>
          </a:p>
          <a:p>
            <a:endParaRPr lang="en-US" sz="2400" dirty="0">
              <a:latin typeface="+mn-lt"/>
            </a:endParaRPr>
          </a:p>
        </p:txBody>
      </p:sp>
      <p:sp>
        <p:nvSpPr>
          <p:cNvPr id="6" name="Text Placeholder 5"/>
          <p:cNvSpPr>
            <a:spLocks noGrp="1"/>
          </p:cNvSpPr>
          <p:nvPr>
            <p:ph type="body" sz="quarter" idx="38"/>
          </p:nvPr>
        </p:nvSpPr>
        <p:spPr>
          <a:xfrm>
            <a:off x="519828" y="431870"/>
            <a:ext cx="8444660" cy="620866"/>
          </a:xfrm>
        </p:spPr>
        <p:txBody>
          <a:bodyPr/>
          <a:lstStyle/>
          <a:p>
            <a:r>
              <a:rPr lang="en-US" dirty="0"/>
              <a:t>Buckling-Restrained Braced Frames (BRBFs</a:t>
            </a:r>
            <a:r>
              <a:rPr lang="en-US" dirty="0" smtClean="0"/>
              <a:t>)</a:t>
            </a:r>
            <a:endParaRPr lang="en-US" dirty="0"/>
          </a:p>
        </p:txBody>
      </p:sp>
      <p:sp>
        <p:nvSpPr>
          <p:cNvPr id="8" name="Slide Number Placeholder 3"/>
          <p:cNvSpPr>
            <a:spLocks noGrp="1"/>
          </p:cNvSpPr>
          <p:nvPr>
            <p:ph type="sldNum" sz="quarter" idx="40"/>
          </p:nvPr>
        </p:nvSpPr>
        <p:spPr>
          <a:xfrm>
            <a:off x="6553200" y="6356350"/>
            <a:ext cx="2133600" cy="365125"/>
          </a:xfrm>
        </p:spPr>
        <p:txBody>
          <a:bodyPr/>
          <a:lstStyle/>
          <a:p>
            <a:pPr>
              <a:defRPr/>
            </a:pPr>
            <a:fld id="{46425072-6E52-45A8-8A7E-A5B11BCA4176}" type="slidenum">
              <a:rPr lang="en-US" altLang="en-US" smtClean="0"/>
              <a:pPr>
                <a:defRPr/>
              </a:pPr>
              <a:t>5</a:t>
            </a:fld>
            <a:endParaRPr lang="en-US" altLang="en-US"/>
          </a:p>
        </p:txBody>
      </p:sp>
    </p:spTree>
    <p:extLst>
      <p:ext uri="{BB962C8B-B14F-4D97-AF65-F5344CB8AC3E}">
        <p14:creationId xmlns:p14="http://schemas.microsoft.com/office/powerpoint/2010/main" val="36537029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descr="DSCN11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6" descr="DSCN11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31470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extLst>
          </p:cNvPr>
          <p:cNvSpPr>
            <a:spLocks noGrp="1" noChangeArrowheads="1"/>
          </p:cNvSpPr>
          <p:nvPr>
            <p:ph type="sldNum" sz="quarter" idx="40"/>
          </p:nvPr>
        </p:nvSpPr>
        <p:spPr>
          <a:xfrm>
            <a:off x="6553200" y="6356350"/>
            <a:ext cx="2133600" cy="365125"/>
          </a:xfrm>
          <a:ln/>
        </p:spPr>
        <p:txBody>
          <a:bodyPr/>
          <a:lstStyle>
            <a:lvl1pPr>
              <a:defRPr/>
            </a:lvl1pPr>
          </a:lstStyle>
          <a:p>
            <a:pPr>
              <a:defRPr/>
            </a:pPr>
            <a:fld id="{46425072-6E52-45A8-8A7E-A5B11BCA4176}" type="slidenum">
              <a:rPr lang="en-US" altLang="en-US">
                <a:solidFill>
                  <a:schemeClr val="bg1"/>
                </a:solidFill>
              </a:rPr>
              <a:pPr>
                <a:defRPr/>
              </a:pPr>
              <a:t>50</a:t>
            </a:fld>
            <a:endParaRPr lang="en-US" altLang="en-US">
              <a:solidFill>
                <a:schemeClr val="bg1"/>
              </a:solidFill>
            </a:endParaRPr>
          </a:p>
        </p:txBody>
      </p:sp>
    </p:spTree>
    <p:extLst>
      <p:ext uri="{BB962C8B-B14F-4D97-AF65-F5344CB8AC3E}">
        <p14:creationId xmlns:p14="http://schemas.microsoft.com/office/powerpoint/2010/main" val="30502555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9" name="Group 11"/>
          <p:cNvGrpSpPr>
            <a:grpSpLocks/>
          </p:cNvGrpSpPr>
          <p:nvPr/>
        </p:nvGrpSpPr>
        <p:grpSpPr bwMode="auto">
          <a:xfrm>
            <a:off x="824136" y="1962298"/>
            <a:ext cx="1371600" cy="1981200"/>
            <a:chOff x="2256" y="912"/>
            <a:chExt cx="864" cy="1248"/>
          </a:xfrm>
        </p:grpSpPr>
        <p:grpSp>
          <p:nvGrpSpPr>
            <p:cNvPr id="106524" name="Group 12"/>
            <p:cNvGrpSpPr>
              <a:grpSpLocks/>
            </p:cNvGrpSpPr>
            <p:nvPr/>
          </p:nvGrpSpPr>
          <p:grpSpPr bwMode="auto">
            <a:xfrm>
              <a:off x="2304" y="1536"/>
              <a:ext cx="768" cy="624"/>
              <a:chOff x="1728" y="1536"/>
              <a:chExt cx="768" cy="624"/>
            </a:xfrm>
          </p:grpSpPr>
          <p:sp>
            <p:nvSpPr>
              <p:cNvPr id="106537" name="Line 13"/>
              <p:cNvSpPr>
                <a:spLocks noChangeShapeType="1"/>
              </p:cNvSpPr>
              <p:nvPr/>
            </p:nvSpPr>
            <p:spPr bwMode="auto">
              <a:xfrm flipV="1">
                <a:off x="1728"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38" name="Line 14"/>
              <p:cNvSpPr>
                <a:spLocks noChangeShapeType="1"/>
              </p:cNvSpPr>
              <p:nvPr/>
            </p:nvSpPr>
            <p:spPr bwMode="auto">
              <a:xfrm>
                <a:off x="2496"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39" name="Line 15"/>
              <p:cNvSpPr>
                <a:spLocks noChangeShapeType="1"/>
              </p:cNvSpPr>
              <p:nvPr/>
            </p:nvSpPr>
            <p:spPr bwMode="auto">
              <a:xfrm>
                <a:off x="1728" y="1536"/>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40" name="Line 16"/>
              <p:cNvSpPr>
                <a:spLocks noChangeShapeType="1"/>
              </p:cNvSpPr>
              <p:nvPr/>
            </p:nvSpPr>
            <p:spPr bwMode="auto">
              <a:xfrm flipV="1">
                <a:off x="1728"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41" name="Line 17"/>
              <p:cNvSpPr>
                <a:spLocks noChangeShapeType="1"/>
              </p:cNvSpPr>
              <p:nvPr/>
            </p:nvSpPr>
            <p:spPr bwMode="auto">
              <a:xfrm>
                <a:off x="2112"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106525" name="Group 18"/>
            <p:cNvGrpSpPr>
              <a:grpSpLocks/>
            </p:cNvGrpSpPr>
            <p:nvPr/>
          </p:nvGrpSpPr>
          <p:grpSpPr bwMode="auto">
            <a:xfrm>
              <a:off x="2304" y="912"/>
              <a:ext cx="768" cy="624"/>
              <a:chOff x="1728" y="1536"/>
              <a:chExt cx="768" cy="624"/>
            </a:xfrm>
          </p:grpSpPr>
          <p:sp>
            <p:nvSpPr>
              <p:cNvPr id="106532" name="Line 19"/>
              <p:cNvSpPr>
                <a:spLocks noChangeShapeType="1"/>
              </p:cNvSpPr>
              <p:nvPr/>
            </p:nvSpPr>
            <p:spPr bwMode="auto">
              <a:xfrm flipV="1">
                <a:off x="1728"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33" name="Line 20"/>
              <p:cNvSpPr>
                <a:spLocks noChangeShapeType="1"/>
              </p:cNvSpPr>
              <p:nvPr/>
            </p:nvSpPr>
            <p:spPr bwMode="auto">
              <a:xfrm>
                <a:off x="2496"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34" name="Line 21"/>
              <p:cNvSpPr>
                <a:spLocks noChangeShapeType="1"/>
              </p:cNvSpPr>
              <p:nvPr/>
            </p:nvSpPr>
            <p:spPr bwMode="auto">
              <a:xfrm>
                <a:off x="1728" y="1536"/>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35" name="Line 22"/>
              <p:cNvSpPr>
                <a:spLocks noChangeShapeType="1"/>
              </p:cNvSpPr>
              <p:nvPr/>
            </p:nvSpPr>
            <p:spPr bwMode="auto">
              <a:xfrm flipV="1">
                <a:off x="1728"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36" name="Line 23"/>
              <p:cNvSpPr>
                <a:spLocks noChangeShapeType="1"/>
              </p:cNvSpPr>
              <p:nvPr/>
            </p:nvSpPr>
            <p:spPr bwMode="auto">
              <a:xfrm>
                <a:off x="2112"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106526" name="Line 24"/>
            <p:cNvSpPr>
              <a:spLocks noChangeShapeType="1"/>
            </p:cNvSpPr>
            <p:nvPr/>
          </p:nvSpPr>
          <p:spPr bwMode="auto">
            <a:xfrm>
              <a:off x="2256" y="2160"/>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27" name="Line 25"/>
            <p:cNvSpPr>
              <a:spLocks noChangeShapeType="1"/>
            </p:cNvSpPr>
            <p:nvPr/>
          </p:nvSpPr>
          <p:spPr bwMode="auto">
            <a:xfrm>
              <a:off x="3024" y="2160"/>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28" name="Rectangle 26"/>
            <p:cNvSpPr>
              <a:spLocks noChangeArrowheads="1"/>
            </p:cNvSpPr>
            <p:nvPr/>
          </p:nvSpPr>
          <p:spPr bwMode="auto">
            <a:xfrm rot="-3480000">
              <a:off x="2247" y="1175"/>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06529" name="Rectangle 27"/>
            <p:cNvSpPr>
              <a:spLocks noChangeArrowheads="1"/>
            </p:cNvSpPr>
            <p:nvPr/>
          </p:nvSpPr>
          <p:spPr bwMode="auto">
            <a:xfrm rot="3480000" flipH="1">
              <a:off x="2614" y="1175"/>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06530" name="Rectangle 28"/>
            <p:cNvSpPr>
              <a:spLocks noChangeArrowheads="1"/>
            </p:cNvSpPr>
            <p:nvPr/>
          </p:nvSpPr>
          <p:spPr bwMode="auto">
            <a:xfrm rot="-3480000">
              <a:off x="2247" y="1802"/>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06531" name="Rectangle 29"/>
            <p:cNvSpPr>
              <a:spLocks noChangeArrowheads="1"/>
            </p:cNvSpPr>
            <p:nvPr/>
          </p:nvSpPr>
          <p:spPr bwMode="auto">
            <a:xfrm rot="3480000" flipH="1">
              <a:off x="2616" y="1804"/>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06501" name="Group 51"/>
          <p:cNvGrpSpPr>
            <a:grpSpLocks/>
          </p:cNvGrpSpPr>
          <p:nvPr/>
        </p:nvGrpSpPr>
        <p:grpSpPr bwMode="auto">
          <a:xfrm>
            <a:off x="791201" y="4384248"/>
            <a:ext cx="1371600" cy="1985963"/>
            <a:chOff x="4032" y="912"/>
            <a:chExt cx="864" cy="1251"/>
          </a:xfrm>
        </p:grpSpPr>
        <p:grpSp>
          <p:nvGrpSpPr>
            <p:cNvPr id="106505" name="Group 52"/>
            <p:cNvGrpSpPr>
              <a:grpSpLocks/>
            </p:cNvGrpSpPr>
            <p:nvPr/>
          </p:nvGrpSpPr>
          <p:grpSpPr bwMode="auto">
            <a:xfrm>
              <a:off x="4080" y="1536"/>
              <a:ext cx="768" cy="624"/>
              <a:chOff x="3216" y="1536"/>
              <a:chExt cx="768" cy="624"/>
            </a:xfrm>
          </p:grpSpPr>
          <p:sp>
            <p:nvSpPr>
              <p:cNvPr id="106519" name="Line 53"/>
              <p:cNvSpPr>
                <a:spLocks noChangeShapeType="1"/>
              </p:cNvSpPr>
              <p:nvPr/>
            </p:nvSpPr>
            <p:spPr bwMode="auto">
              <a:xfrm flipV="1">
                <a:off x="3216"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20" name="Line 54"/>
              <p:cNvSpPr>
                <a:spLocks noChangeShapeType="1"/>
              </p:cNvSpPr>
              <p:nvPr/>
            </p:nvSpPr>
            <p:spPr bwMode="auto">
              <a:xfrm>
                <a:off x="3984"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21" name="Line 55"/>
              <p:cNvSpPr>
                <a:spLocks noChangeShapeType="1"/>
              </p:cNvSpPr>
              <p:nvPr/>
            </p:nvSpPr>
            <p:spPr bwMode="auto">
              <a:xfrm>
                <a:off x="3216" y="1536"/>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22" name="Line 56"/>
              <p:cNvSpPr>
                <a:spLocks noChangeShapeType="1"/>
              </p:cNvSpPr>
              <p:nvPr/>
            </p:nvSpPr>
            <p:spPr bwMode="auto">
              <a:xfrm flipV="1">
                <a:off x="3600"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23" name="Line 57"/>
              <p:cNvSpPr>
                <a:spLocks noChangeShapeType="1"/>
              </p:cNvSpPr>
              <p:nvPr/>
            </p:nvSpPr>
            <p:spPr bwMode="auto">
              <a:xfrm flipH="1" flipV="1">
                <a:off x="3216"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106506" name="Group 58"/>
            <p:cNvGrpSpPr>
              <a:grpSpLocks/>
            </p:cNvGrpSpPr>
            <p:nvPr/>
          </p:nvGrpSpPr>
          <p:grpSpPr bwMode="auto">
            <a:xfrm>
              <a:off x="4080" y="912"/>
              <a:ext cx="768" cy="624"/>
              <a:chOff x="3216" y="1536"/>
              <a:chExt cx="768" cy="624"/>
            </a:xfrm>
          </p:grpSpPr>
          <p:sp>
            <p:nvSpPr>
              <p:cNvPr id="106514" name="Line 59"/>
              <p:cNvSpPr>
                <a:spLocks noChangeShapeType="1"/>
              </p:cNvSpPr>
              <p:nvPr/>
            </p:nvSpPr>
            <p:spPr bwMode="auto">
              <a:xfrm flipV="1">
                <a:off x="3216"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15" name="Line 60"/>
              <p:cNvSpPr>
                <a:spLocks noChangeShapeType="1"/>
              </p:cNvSpPr>
              <p:nvPr/>
            </p:nvSpPr>
            <p:spPr bwMode="auto">
              <a:xfrm>
                <a:off x="3984"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16" name="Line 61"/>
              <p:cNvSpPr>
                <a:spLocks noChangeShapeType="1"/>
              </p:cNvSpPr>
              <p:nvPr/>
            </p:nvSpPr>
            <p:spPr bwMode="auto">
              <a:xfrm>
                <a:off x="3216" y="1536"/>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17" name="Line 62"/>
              <p:cNvSpPr>
                <a:spLocks noChangeShapeType="1"/>
              </p:cNvSpPr>
              <p:nvPr/>
            </p:nvSpPr>
            <p:spPr bwMode="auto">
              <a:xfrm flipV="1">
                <a:off x="3600"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18" name="Line 63"/>
              <p:cNvSpPr>
                <a:spLocks noChangeShapeType="1"/>
              </p:cNvSpPr>
              <p:nvPr/>
            </p:nvSpPr>
            <p:spPr bwMode="auto">
              <a:xfrm flipH="1" flipV="1">
                <a:off x="3216"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106507" name="Line 64"/>
            <p:cNvSpPr>
              <a:spLocks noChangeShapeType="1"/>
            </p:cNvSpPr>
            <p:nvPr/>
          </p:nvSpPr>
          <p:spPr bwMode="auto">
            <a:xfrm>
              <a:off x="4032" y="2163"/>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08" name="Line 65"/>
            <p:cNvSpPr>
              <a:spLocks noChangeShapeType="1"/>
            </p:cNvSpPr>
            <p:nvPr/>
          </p:nvSpPr>
          <p:spPr bwMode="auto">
            <a:xfrm>
              <a:off x="4800" y="2163"/>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09" name="Line 66"/>
            <p:cNvSpPr>
              <a:spLocks noChangeShapeType="1"/>
            </p:cNvSpPr>
            <p:nvPr/>
          </p:nvSpPr>
          <p:spPr bwMode="auto">
            <a:xfrm>
              <a:off x="4419" y="2160"/>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510" name="Rectangle 67"/>
            <p:cNvSpPr>
              <a:spLocks noChangeArrowheads="1"/>
            </p:cNvSpPr>
            <p:nvPr/>
          </p:nvSpPr>
          <p:spPr bwMode="auto">
            <a:xfrm rot="3480000" flipH="1">
              <a:off x="4017" y="1824"/>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06511" name="Rectangle 68"/>
            <p:cNvSpPr>
              <a:spLocks noChangeArrowheads="1"/>
            </p:cNvSpPr>
            <p:nvPr/>
          </p:nvSpPr>
          <p:spPr bwMode="auto">
            <a:xfrm rot="-3480000">
              <a:off x="4391" y="1824"/>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06512" name="Rectangle 69"/>
            <p:cNvSpPr>
              <a:spLocks noChangeArrowheads="1"/>
            </p:cNvSpPr>
            <p:nvPr/>
          </p:nvSpPr>
          <p:spPr bwMode="auto">
            <a:xfrm rot="3480000" flipH="1">
              <a:off x="4017" y="1197"/>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06513" name="Rectangle 70"/>
            <p:cNvSpPr>
              <a:spLocks noChangeArrowheads="1"/>
            </p:cNvSpPr>
            <p:nvPr/>
          </p:nvSpPr>
          <p:spPr bwMode="auto">
            <a:xfrm rot="-3480000">
              <a:off x="4391" y="1197"/>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sp>
        <p:nvSpPr>
          <p:cNvPr id="106502" name="Text Box 71"/>
          <p:cNvSpPr txBox="1">
            <a:spLocks noChangeArrowheads="1"/>
          </p:cNvSpPr>
          <p:nvPr/>
        </p:nvSpPr>
        <p:spPr bwMode="auto">
          <a:xfrm>
            <a:off x="2411760" y="2667684"/>
            <a:ext cx="6048672"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lr>
                <a:schemeClr val="tx2"/>
              </a:buClr>
              <a:buSzPct val="150000"/>
              <a:buChar char="•"/>
              <a:tabLst>
                <a:tab pos="3886200" algn="l"/>
              </a:tabLst>
              <a:defRPr sz="2800" b="1">
                <a:solidFill>
                  <a:schemeClr val="tx1"/>
                </a:solidFill>
                <a:latin typeface="Arial" charset="0"/>
              </a:defRPr>
            </a:lvl1pPr>
            <a:lvl2pPr marL="742950" indent="-285750">
              <a:spcBef>
                <a:spcPct val="20000"/>
              </a:spcBef>
              <a:buClr>
                <a:schemeClr val="tx2"/>
              </a:buClr>
              <a:buSzPct val="100000"/>
              <a:buChar char="–"/>
              <a:tabLst>
                <a:tab pos="3886200" algn="l"/>
              </a:tabLst>
              <a:defRPr sz="2800" b="1">
                <a:solidFill>
                  <a:schemeClr val="tx1"/>
                </a:solidFill>
                <a:latin typeface="Arial" charset="0"/>
              </a:defRPr>
            </a:lvl2pPr>
            <a:lvl3pPr marL="1143000" indent="-228600">
              <a:spcBef>
                <a:spcPct val="20000"/>
              </a:spcBef>
              <a:buClr>
                <a:schemeClr val="tx2"/>
              </a:buClr>
              <a:buSzPct val="100000"/>
              <a:buChar char="•"/>
              <a:tabLst>
                <a:tab pos="3886200" algn="l"/>
              </a:tabLst>
              <a:defRPr sz="2400">
                <a:solidFill>
                  <a:schemeClr val="tx1"/>
                </a:solidFill>
                <a:latin typeface="Arial" charset="0"/>
              </a:defRPr>
            </a:lvl3pPr>
            <a:lvl4pPr marL="1600200" indent="-228600">
              <a:spcBef>
                <a:spcPct val="20000"/>
              </a:spcBef>
              <a:buClr>
                <a:schemeClr val="tx2"/>
              </a:buClr>
              <a:buSzPct val="100000"/>
              <a:buChar char="–"/>
              <a:tabLst>
                <a:tab pos="3886200" algn="l"/>
              </a:tabLst>
              <a:defRPr sz="2000">
                <a:solidFill>
                  <a:schemeClr val="tx1"/>
                </a:solidFill>
                <a:latin typeface="Arial" charset="0"/>
              </a:defRPr>
            </a:lvl4pPr>
            <a:lvl5pPr marL="2057400" indent="-228600">
              <a:spcBef>
                <a:spcPct val="20000"/>
              </a:spcBef>
              <a:buClr>
                <a:schemeClr val="tx2"/>
              </a:buClr>
              <a:buSzPct val="100000"/>
              <a:buChar char="•"/>
              <a:tabLst>
                <a:tab pos="3886200" algn="l"/>
              </a:tabLst>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tabLst>
                <a:tab pos="3886200" algn="l"/>
              </a:tabLst>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tabLst>
                <a:tab pos="3886200" algn="l"/>
              </a:tabLst>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tabLst>
                <a:tab pos="3886200" algn="l"/>
              </a:tabLst>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tabLst>
                <a:tab pos="3886200" algn="l"/>
              </a:tabLst>
              <a:defRPr sz="2000">
                <a:solidFill>
                  <a:schemeClr val="tx1"/>
                </a:solidFill>
                <a:latin typeface="Arial" charset="0"/>
              </a:defRPr>
            </a:lvl9pPr>
          </a:lstStyle>
          <a:p>
            <a:pPr>
              <a:spcBef>
                <a:spcPct val="50000"/>
              </a:spcBef>
              <a:buClrTx/>
              <a:buSzTx/>
              <a:buFontTx/>
              <a:buNone/>
            </a:pPr>
            <a:r>
              <a:rPr lang="en-US" altLang="en-US" sz="2000" b="0" dirty="0">
                <a:latin typeface="+mn-lt"/>
              </a:rPr>
              <a:t>(a) </a:t>
            </a:r>
            <a:r>
              <a:rPr lang="en-US" altLang="en-US" sz="2000" b="0" dirty="0" smtClean="0">
                <a:latin typeface="+mn-lt"/>
              </a:rPr>
              <a:t>Design </a:t>
            </a:r>
            <a:r>
              <a:rPr lang="en-US" altLang="en-US" sz="2000" b="0" dirty="0">
                <a:latin typeface="+mn-lt"/>
              </a:rPr>
              <a:t>beams for unbalanced load resulting from the adjusted brace strengths in tension and compression.</a:t>
            </a:r>
          </a:p>
          <a:p>
            <a:pPr>
              <a:spcBef>
                <a:spcPct val="50000"/>
              </a:spcBef>
              <a:buClrTx/>
              <a:buSzTx/>
              <a:buFontTx/>
              <a:buNone/>
            </a:pPr>
            <a:r>
              <a:rPr lang="en-US" altLang="en-US" sz="2000" b="0" dirty="0">
                <a:latin typeface="+mn-lt"/>
              </a:rPr>
              <a:t>   	</a:t>
            </a:r>
            <a:endParaRPr lang="en-US" altLang="en-US" sz="2000" b="0" dirty="0" smtClean="0">
              <a:latin typeface="+mn-lt"/>
            </a:endParaRPr>
          </a:p>
          <a:p>
            <a:pPr>
              <a:spcBef>
                <a:spcPct val="50000"/>
              </a:spcBef>
              <a:buClrTx/>
              <a:buSzTx/>
              <a:buFontTx/>
              <a:buNone/>
            </a:pPr>
            <a:r>
              <a:rPr lang="en-US" altLang="en-US" sz="2000" b="0" dirty="0">
                <a:latin typeface="+mn-lt"/>
              </a:rPr>
              <a:t>	</a:t>
            </a:r>
            <a:r>
              <a:rPr lang="en-US" altLang="en-US" sz="2000" b="0" dirty="0" smtClean="0">
                <a:latin typeface="+mn-lt"/>
              </a:rPr>
              <a:t>Take </a:t>
            </a:r>
            <a:r>
              <a:rPr lang="en-US" altLang="en-US" sz="2000" b="0" dirty="0">
                <a:latin typeface="+mn-lt"/>
              </a:rPr>
              <a:t>force in tension brace:	 </a:t>
            </a:r>
            <a:r>
              <a:rPr lang="en-US" altLang="en-US" sz="2000" b="0" dirty="0" smtClean="0">
                <a:latin typeface="+mn-lt"/>
              </a:rPr>
              <a:t>	</a:t>
            </a:r>
            <a:r>
              <a:rPr lang="en-US" altLang="en-US" sz="2000" dirty="0" smtClean="0">
                <a:latin typeface="+mn-lt"/>
                <a:sym typeface="Symbol" pitchFamily="18" charset="2"/>
              </a:rPr>
              <a:t> </a:t>
            </a:r>
            <a:r>
              <a:rPr lang="en-US" altLang="en-US" sz="2000" i="1" dirty="0">
                <a:latin typeface="+mn-lt"/>
                <a:sym typeface="Symbol" pitchFamily="18" charset="2"/>
              </a:rPr>
              <a:t>R</a:t>
            </a:r>
            <a:r>
              <a:rPr lang="en-US" altLang="en-US" sz="2000" i="1" baseline="-25000" dirty="0">
                <a:latin typeface="+mn-lt"/>
                <a:sym typeface="Symbol" pitchFamily="18" charset="2"/>
              </a:rPr>
              <a:t>y</a:t>
            </a:r>
            <a:r>
              <a:rPr lang="en-US" altLang="en-US" sz="2000" i="1" dirty="0">
                <a:latin typeface="+mn-lt"/>
                <a:sym typeface="Symbol" pitchFamily="18" charset="2"/>
              </a:rPr>
              <a:t> </a:t>
            </a:r>
            <a:r>
              <a:rPr lang="en-US" altLang="en-US" sz="2000" i="1" dirty="0" err="1">
                <a:latin typeface="+mn-lt"/>
                <a:sym typeface="Symbol" pitchFamily="18" charset="2"/>
              </a:rPr>
              <a:t>P</a:t>
            </a:r>
            <a:r>
              <a:rPr lang="en-US" altLang="en-US" sz="2000" i="1" baseline="-25000" dirty="0" err="1">
                <a:latin typeface="+mn-lt"/>
                <a:sym typeface="Symbol" pitchFamily="18" charset="2"/>
              </a:rPr>
              <a:t>ysc</a:t>
            </a:r>
            <a:endParaRPr lang="en-US" altLang="en-US" sz="2000" i="1" dirty="0">
              <a:latin typeface="+mn-lt"/>
            </a:endParaRPr>
          </a:p>
          <a:p>
            <a:pPr>
              <a:spcBef>
                <a:spcPct val="50000"/>
              </a:spcBef>
              <a:buClrTx/>
              <a:buSzTx/>
              <a:buFontTx/>
              <a:buNone/>
            </a:pPr>
            <a:r>
              <a:rPr lang="en-US" altLang="en-US" sz="2000" b="0" dirty="0">
                <a:latin typeface="+mn-lt"/>
              </a:rPr>
              <a:t>   	Take force in compression brace:	</a:t>
            </a:r>
            <a:r>
              <a:rPr lang="en-US" altLang="en-US" sz="2000" dirty="0">
                <a:latin typeface="+mn-lt"/>
                <a:sym typeface="Symbol" pitchFamily="18" charset="2"/>
              </a:rPr>
              <a:t></a:t>
            </a:r>
            <a:r>
              <a:rPr lang="en-US" altLang="en-US" sz="2000" dirty="0">
                <a:latin typeface="+mn-lt"/>
              </a:rPr>
              <a:t> </a:t>
            </a:r>
            <a:r>
              <a:rPr lang="en-US" altLang="en-US" sz="2000" dirty="0">
                <a:latin typeface="+mn-lt"/>
                <a:sym typeface="Symbol" pitchFamily="18" charset="2"/>
              </a:rPr>
              <a:t> </a:t>
            </a:r>
            <a:r>
              <a:rPr lang="en-US" altLang="en-US" sz="2000" i="1" dirty="0">
                <a:latin typeface="+mn-lt"/>
                <a:sym typeface="Symbol" pitchFamily="18" charset="2"/>
              </a:rPr>
              <a:t>R</a:t>
            </a:r>
            <a:r>
              <a:rPr lang="en-US" altLang="en-US" sz="2000" i="1" baseline="-25000" dirty="0">
                <a:latin typeface="+mn-lt"/>
                <a:sym typeface="Symbol" pitchFamily="18" charset="2"/>
              </a:rPr>
              <a:t>y</a:t>
            </a:r>
            <a:r>
              <a:rPr lang="en-US" altLang="en-US" sz="2000" i="1" dirty="0">
                <a:latin typeface="+mn-lt"/>
                <a:sym typeface="Symbol" pitchFamily="18" charset="2"/>
              </a:rPr>
              <a:t> </a:t>
            </a:r>
            <a:r>
              <a:rPr lang="en-US" altLang="en-US" sz="2000" i="1" dirty="0" err="1" smtClean="0">
                <a:latin typeface="+mn-lt"/>
                <a:sym typeface="Symbol" pitchFamily="18" charset="2"/>
              </a:rPr>
              <a:t>P</a:t>
            </a:r>
            <a:r>
              <a:rPr lang="en-US" altLang="en-US" sz="2000" i="1" baseline="-25000" dirty="0" err="1" smtClean="0">
                <a:latin typeface="+mn-lt"/>
                <a:sym typeface="Symbol" pitchFamily="18" charset="2"/>
              </a:rPr>
              <a:t>ysc</a:t>
            </a:r>
            <a:endParaRPr lang="en-US" altLang="en-US" sz="2000" i="1" baseline="-25000" dirty="0" smtClean="0">
              <a:latin typeface="+mn-lt"/>
              <a:sym typeface="Symbol" pitchFamily="18" charset="2"/>
            </a:endParaRPr>
          </a:p>
          <a:p>
            <a:pPr>
              <a:spcBef>
                <a:spcPct val="50000"/>
              </a:spcBef>
              <a:buClrTx/>
              <a:buSzTx/>
              <a:buFontTx/>
              <a:buNone/>
            </a:pPr>
            <a:r>
              <a:rPr lang="en-US" altLang="en-US" sz="2000" i="1" baseline="-25000" dirty="0" smtClean="0">
                <a:latin typeface="+mn-lt"/>
                <a:sym typeface="Symbol" pitchFamily="18" charset="2"/>
              </a:rPr>
              <a:t>	</a:t>
            </a:r>
          </a:p>
          <a:p>
            <a:pPr>
              <a:spcBef>
                <a:spcPct val="50000"/>
              </a:spcBef>
              <a:buClrTx/>
              <a:buSzTx/>
              <a:buFontTx/>
              <a:buNone/>
            </a:pPr>
            <a:r>
              <a:rPr lang="en-US" altLang="en-US" sz="2000" b="0" i="1" baseline="-25000" dirty="0">
                <a:latin typeface="+mn-lt"/>
                <a:sym typeface="Symbol" pitchFamily="18" charset="2"/>
              </a:rPr>
              <a:t>	</a:t>
            </a:r>
            <a:r>
              <a:rPr lang="en-US" altLang="en-US" sz="2000" b="0" dirty="0" smtClean="0">
                <a:latin typeface="+mn-lt"/>
                <a:sym typeface="Symbol" pitchFamily="18" charset="2"/>
              </a:rPr>
              <a:t>Assume </a:t>
            </a:r>
            <a:r>
              <a:rPr lang="en-US" altLang="en-US" sz="2000" b="0" dirty="0">
                <a:latin typeface="+mn-lt"/>
                <a:sym typeface="Symbol" pitchFamily="18" charset="2"/>
              </a:rPr>
              <a:t>beam has no vertical support between columns.</a:t>
            </a:r>
          </a:p>
          <a:p>
            <a:pPr>
              <a:spcBef>
                <a:spcPct val="50000"/>
              </a:spcBef>
              <a:buClrTx/>
              <a:buSzTx/>
              <a:buFontTx/>
              <a:buNone/>
            </a:pPr>
            <a:endParaRPr lang="en-US" altLang="en-US" sz="2000" b="0" i="1" baseline="-25000" dirty="0">
              <a:latin typeface="+mn-lt"/>
              <a:sym typeface="Symbol" pitchFamily="18" charset="2"/>
            </a:endParaRPr>
          </a:p>
        </p:txBody>
      </p:sp>
      <p:sp>
        <p:nvSpPr>
          <p:cNvPr id="106504" name="Text Box 73"/>
          <p:cNvSpPr txBox="1">
            <a:spLocks noChangeArrowheads="1"/>
          </p:cNvSpPr>
          <p:nvPr/>
        </p:nvSpPr>
        <p:spPr bwMode="auto">
          <a:xfrm>
            <a:off x="2411760" y="1916832"/>
            <a:ext cx="587394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solidFill>
                  <a:schemeClr val="tx2"/>
                </a:solidFill>
                <a:latin typeface="+mn-lt"/>
              </a:rPr>
              <a:t>For V-type and Inverted V-type bracing:</a:t>
            </a:r>
          </a:p>
        </p:txBody>
      </p:sp>
      <p:sp>
        <p:nvSpPr>
          <p:cNvPr id="2" name="Text Placeholder 1"/>
          <p:cNvSpPr>
            <a:spLocks noGrp="1"/>
          </p:cNvSpPr>
          <p:nvPr>
            <p:ph type="body" sz="quarter" idx="38"/>
          </p:nvPr>
        </p:nvSpPr>
        <p:spPr/>
        <p:txBody>
          <a:bodyPr/>
          <a:lstStyle/>
          <a:p>
            <a:r>
              <a:rPr lang="en-US" dirty="0" smtClean="0"/>
              <a:t>System Requirements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48" name="TextBox 47"/>
          <p:cNvSpPr txBox="1"/>
          <p:nvPr/>
        </p:nvSpPr>
        <p:spPr>
          <a:xfrm>
            <a:off x="530791" y="1268759"/>
            <a:ext cx="576940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344488" indent="-344488">
              <a:spcBef>
                <a:spcPct val="0"/>
              </a:spcBef>
              <a:buClrTx/>
              <a:buSzTx/>
              <a:buNone/>
              <a:defRPr sz="2200" b="1" u="sng"/>
            </a:lvl1pPr>
            <a:lvl2pPr marL="458788"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dirty="0"/>
              <a:t>F4.4a V-and Inverted V-Brace Frames</a:t>
            </a:r>
          </a:p>
        </p:txBody>
      </p:sp>
      <p:sp>
        <p:nvSpPr>
          <p:cNvPr id="46"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51</a:t>
            </a:fld>
            <a:endParaRPr lang="en-US" altLang="en-US"/>
          </a:p>
        </p:txBody>
      </p:sp>
    </p:spTree>
    <p:extLst>
      <p:ext uri="{BB962C8B-B14F-4D97-AF65-F5344CB8AC3E}">
        <p14:creationId xmlns:p14="http://schemas.microsoft.com/office/powerpoint/2010/main" val="267540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Line 5"/>
          <p:cNvSpPr>
            <a:spLocks noChangeShapeType="1"/>
          </p:cNvSpPr>
          <p:nvPr/>
        </p:nvSpPr>
        <p:spPr bwMode="auto">
          <a:xfrm flipV="1">
            <a:off x="2206748" y="3688432"/>
            <a:ext cx="0" cy="1828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47" name="Line 6"/>
          <p:cNvSpPr>
            <a:spLocks noChangeShapeType="1"/>
          </p:cNvSpPr>
          <p:nvPr/>
        </p:nvSpPr>
        <p:spPr bwMode="auto">
          <a:xfrm flipV="1">
            <a:off x="5864348" y="3688432"/>
            <a:ext cx="0" cy="1828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48" name="Line 7"/>
          <p:cNvSpPr>
            <a:spLocks noChangeShapeType="1"/>
          </p:cNvSpPr>
          <p:nvPr/>
        </p:nvSpPr>
        <p:spPr bwMode="auto">
          <a:xfrm>
            <a:off x="2206748" y="3688432"/>
            <a:ext cx="1828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49" name="Line 8"/>
          <p:cNvSpPr>
            <a:spLocks noChangeShapeType="1"/>
          </p:cNvSpPr>
          <p:nvPr/>
        </p:nvSpPr>
        <p:spPr bwMode="auto">
          <a:xfrm>
            <a:off x="4035548" y="3688432"/>
            <a:ext cx="1828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50" name="Line 9"/>
          <p:cNvSpPr>
            <a:spLocks noChangeShapeType="1"/>
          </p:cNvSpPr>
          <p:nvPr/>
        </p:nvSpPr>
        <p:spPr bwMode="auto">
          <a:xfrm flipV="1">
            <a:off x="2206748" y="3688432"/>
            <a:ext cx="1828800" cy="18288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51" name="Line 10"/>
          <p:cNvSpPr>
            <a:spLocks noChangeShapeType="1"/>
          </p:cNvSpPr>
          <p:nvPr/>
        </p:nvSpPr>
        <p:spPr bwMode="auto">
          <a:xfrm>
            <a:off x="4035548" y="3688432"/>
            <a:ext cx="1828800" cy="18288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52" name="Line 11"/>
          <p:cNvSpPr>
            <a:spLocks noChangeShapeType="1"/>
          </p:cNvSpPr>
          <p:nvPr/>
        </p:nvSpPr>
        <p:spPr bwMode="auto">
          <a:xfrm>
            <a:off x="2054348" y="5517232"/>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53" name="Line 12"/>
          <p:cNvSpPr>
            <a:spLocks noChangeShapeType="1"/>
          </p:cNvSpPr>
          <p:nvPr/>
        </p:nvSpPr>
        <p:spPr bwMode="auto">
          <a:xfrm>
            <a:off x="5711948" y="5517232"/>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54" name="Freeform 13"/>
          <p:cNvSpPr>
            <a:spLocks/>
          </p:cNvSpPr>
          <p:nvPr/>
        </p:nvSpPr>
        <p:spPr bwMode="auto">
          <a:xfrm>
            <a:off x="3330698" y="3688432"/>
            <a:ext cx="704850" cy="704850"/>
          </a:xfrm>
          <a:custGeom>
            <a:avLst/>
            <a:gdLst>
              <a:gd name="T0" fmla="*/ 2147483646 w 444"/>
              <a:gd name="T1" fmla="*/ 0 h 444"/>
              <a:gd name="T2" fmla="*/ 0 w 444"/>
              <a:gd name="T3" fmla="*/ 2147483646 h 444"/>
              <a:gd name="T4" fmla="*/ 0 60000 65536"/>
              <a:gd name="T5" fmla="*/ 0 60000 65536"/>
            </a:gdLst>
            <a:ahLst/>
            <a:cxnLst>
              <a:cxn ang="T4">
                <a:pos x="T0" y="T1"/>
              </a:cxn>
              <a:cxn ang="T5">
                <a:pos x="T2" y="T3"/>
              </a:cxn>
            </a:cxnLst>
            <a:rect l="0" t="0" r="r" b="b"/>
            <a:pathLst>
              <a:path w="444" h="444">
                <a:moveTo>
                  <a:pt x="444" y="0"/>
                </a:moveTo>
                <a:lnTo>
                  <a:pt x="0" y="444"/>
                </a:lnTo>
              </a:path>
            </a:pathLst>
          </a:custGeom>
          <a:noFill/>
          <a:ln w="57150" cap="flat" cmpd="sng">
            <a:solidFill>
              <a:srgbClr val="FC0128"/>
            </a:solidFill>
            <a:prstDash val="solid"/>
            <a:round/>
            <a:headEnd type="none" w="med" len="me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55" name="Freeform 14"/>
          <p:cNvSpPr>
            <a:spLocks/>
          </p:cNvSpPr>
          <p:nvPr/>
        </p:nvSpPr>
        <p:spPr bwMode="auto">
          <a:xfrm>
            <a:off x="4054598" y="3688432"/>
            <a:ext cx="673100" cy="698500"/>
          </a:xfrm>
          <a:custGeom>
            <a:avLst/>
            <a:gdLst>
              <a:gd name="T0" fmla="*/ 0 w 424"/>
              <a:gd name="T1" fmla="*/ 0 h 440"/>
              <a:gd name="T2" fmla="*/ 2147483646 w 424"/>
              <a:gd name="T3" fmla="*/ 2147483646 h 440"/>
              <a:gd name="T4" fmla="*/ 0 60000 65536"/>
              <a:gd name="T5" fmla="*/ 0 60000 65536"/>
            </a:gdLst>
            <a:ahLst/>
            <a:cxnLst>
              <a:cxn ang="T4">
                <a:pos x="T0" y="T1"/>
              </a:cxn>
              <a:cxn ang="T5">
                <a:pos x="T2" y="T3"/>
              </a:cxn>
            </a:cxnLst>
            <a:rect l="0" t="0" r="r" b="b"/>
            <a:pathLst>
              <a:path w="424" h="440">
                <a:moveTo>
                  <a:pt x="0" y="0"/>
                </a:moveTo>
                <a:lnTo>
                  <a:pt x="424" y="440"/>
                </a:lnTo>
              </a:path>
            </a:pathLst>
          </a:custGeom>
          <a:noFill/>
          <a:ln w="47625" cap="flat" cmpd="sng">
            <a:solidFill>
              <a:srgbClr val="FC0128"/>
            </a:solidFill>
            <a:prstDash val="solid"/>
            <a:round/>
            <a:headEnd type="triangle" w="med" len="lg"/>
            <a:tailEnd type="non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56" name="Text Box 15"/>
          <p:cNvSpPr txBox="1">
            <a:spLocks noChangeArrowheads="1"/>
          </p:cNvSpPr>
          <p:nvPr/>
        </p:nvSpPr>
        <p:spPr bwMode="auto">
          <a:xfrm>
            <a:off x="2359148" y="4055145"/>
            <a:ext cx="971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1600" i="1">
                <a:latin typeface="Arial Narrow" pitchFamily="34" charset="0"/>
                <a:sym typeface="Symbol" pitchFamily="18" charset="2"/>
              </a:rPr>
              <a:t> R</a:t>
            </a:r>
            <a:r>
              <a:rPr lang="en-US" altLang="en-US" sz="1600" i="1" baseline="-25000">
                <a:latin typeface="Arial Narrow" pitchFamily="34" charset="0"/>
                <a:sym typeface="Symbol" pitchFamily="18" charset="2"/>
              </a:rPr>
              <a:t>y</a:t>
            </a:r>
            <a:r>
              <a:rPr lang="en-US" altLang="en-US" sz="1600" i="1">
                <a:latin typeface="Arial Narrow" pitchFamily="34" charset="0"/>
                <a:sym typeface="Symbol" pitchFamily="18" charset="2"/>
              </a:rPr>
              <a:t> P</a:t>
            </a:r>
            <a:r>
              <a:rPr lang="en-US" altLang="en-US" sz="1600" i="1" baseline="-25000">
                <a:latin typeface="Arial Narrow" pitchFamily="34" charset="0"/>
                <a:sym typeface="Symbol" pitchFamily="18" charset="2"/>
              </a:rPr>
              <a:t>ysc</a:t>
            </a:r>
            <a:endParaRPr lang="en-US" altLang="en-US" sz="1600" i="1">
              <a:latin typeface="Arial Narrow" pitchFamily="34" charset="0"/>
              <a:sym typeface="Symbol" pitchFamily="18" charset="2"/>
            </a:endParaRPr>
          </a:p>
        </p:txBody>
      </p:sp>
      <p:sp>
        <p:nvSpPr>
          <p:cNvPr id="108557" name="Arc 17"/>
          <p:cNvSpPr>
            <a:spLocks/>
          </p:cNvSpPr>
          <p:nvPr/>
        </p:nvSpPr>
        <p:spPr bwMode="auto">
          <a:xfrm rot="-8073205">
            <a:off x="3683916" y="3116139"/>
            <a:ext cx="360363" cy="914400"/>
          </a:xfrm>
          <a:custGeom>
            <a:avLst/>
            <a:gdLst>
              <a:gd name="T0" fmla="*/ 0 w 8508"/>
              <a:gd name="T1" fmla="*/ 0 h 21600"/>
              <a:gd name="T2" fmla="*/ 2147483646 w 8508"/>
              <a:gd name="T3" fmla="*/ 2147483646 h 21600"/>
              <a:gd name="T4" fmla="*/ 0 w 8508"/>
              <a:gd name="T5" fmla="*/ 2147483646 h 21600"/>
              <a:gd name="T6" fmla="*/ 0 60000 65536"/>
              <a:gd name="T7" fmla="*/ 0 60000 65536"/>
              <a:gd name="T8" fmla="*/ 0 60000 65536"/>
            </a:gdLst>
            <a:ahLst/>
            <a:cxnLst>
              <a:cxn ang="T6">
                <a:pos x="T0" y="T1"/>
              </a:cxn>
              <a:cxn ang="T7">
                <a:pos x="T2" y="T3"/>
              </a:cxn>
              <a:cxn ang="T8">
                <a:pos x="T4" y="T5"/>
              </a:cxn>
            </a:cxnLst>
            <a:rect l="0" t="0" r="r" b="b"/>
            <a:pathLst>
              <a:path w="8508" h="21600" fill="none" extrusionOk="0">
                <a:moveTo>
                  <a:pt x="-1" y="0"/>
                </a:moveTo>
                <a:cubicBezTo>
                  <a:pt x="2924" y="0"/>
                  <a:pt x="5819" y="594"/>
                  <a:pt x="8507" y="1746"/>
                </a:cubicBezTo>
              </a:path>
              <a:path w="8508" h="21600" stroke="0" extrusionOk="0">
                <a:moveTo>
                  <a:pt x="-1" y="0"/>
                </a:moveTo>
                <a:cubicBezTo>
                  <a:pt x="2924" y="0"/>
                  <a:pt x="5819" y="594"/>
                  <a:pt x="8507" y="1746"/>
                </a:cubicBezTo>
                <a:lnTo>
                  <a:pt x="0" y="21600"/>
                </a:lnTo>
                <a:lnTo>
                  <a:pt x="-1" y="0"/>
                </a:lnTo>
                <a:close/>
              </a:path>
            </a:pathLst>
          </a:custGeom>
          <a:noFill/>
          <a:ln w="19050">
            <a:solidFill>
              <a:schemeClr val="tx2"/>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8558" name="Text Box 18"/>
          <p:cNvSpPr txBox="1">
            <a:spLocks noChangeArrowheads="1"/>
          </p:cNvSpPr>
          <p:nvPr/>
        </p:nvSpPr>
        <p:spPr bwMode="auto">
          <a:xfrm>
            <a:off x="2854448" y="3764632"/>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1800" i="1">
                <a:solidFill>
                  <a:schemeClr val="tx2"/>
                </a:solidFill>
                <a:sym typeface="Symbol" pitchFamily="18" charset="2"/>
              </a:rPr>
              <a:t></a:t>
            </a:r>
          </a:p>
        </p:txBody>
      </p:sp>
      <p:grpSp>
        <p:nvGrpSpPr>
          <p:cNvPr id="108559" name="Group 19"/>
          <p:cNvGrpSpPr>
            <a:grpSpLocks/>
          </p:cNvGrpSpPr>
          <p:nvPr/>
        </p:nvGrpSpPr>
        <p:grpSpPr bwMode="auto">
          <a:xfrm>
            <a:off x="2206748" y="3202657"/>
            <a:ext cx="3657600" cy="304800"/>
            <a:chOff x="672" y="708"/>
            <a:chExt cx="2304" cy="192"/>
          </a:xfrm>
        </p:grpSpPr>
        <p:sp>
          <p:nvSpPr>
            <p:cNvPr id="108570" name="Line 20"/>
            <p:cNvSpPr>
              <a:spLocks noChangeShapeType="1"/>
            </p:cNvSpPr>
            <p:nvPr/>
          </p:nvSpPr>
          <p:spPr bwMode="auto">
            <a:xfrm>
              <a:off x="672"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71" name="Line 21"/>
            <p:cNvSpPr>
              <a:spLocks noChangeShapeType="1"/>
            </p:cNvSpPr>
            <p:nvPr/>
          </p:nvSpPr>
          <p:spPr bwMode="auto">
            <a:xfrm>
              <a:off x="792"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72" name="Line 22"/>
            <p:cNvSpPr>
              <a:spLocks noChangeShapeType="1"/>
            </p:cNvSpPr>
            <p:nvPr/>
          </p:nvSpPr>
          <p:spPr bwMode="auto">
            <a:xfrm>
              <a:off x="912"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73" name="Line 23"/>
            <p:cNvSpPr>
              <a:spLocks noChangeShapeType="1"/>
            </p:cNvSpPr>
            <p:nvPr/>
          </p:nvSpPr>
          <p:spPr bwMode="auto">
            <a:xfrm>
              <a:off x="1033"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74" name="Line 24"/>
            <p:cNvSpPr>
              <a:spLocks noChangeShapeType="1"/>
            </p:cNvSpPr>
            <p:nvPr/>
          </p:nvSpPr>
          <p:spPr bwMode="auto">
            <a:xfrm>
              <a:off x="1153"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75" name="Line 25"/>
            <p:cNvSpPr>
              <a:spLocks noChangeShapeType="1"/>
            </p:cNvSpPr>
            <p:nvPr/>
          </p:nvSpPr>
          <p:spPr bwMode="auto">
            <a:xfrm>
              <a:off x="1274"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76" name="Line 26"/>
            <p:cNvSpPr>
              <a:spLocks noChangeShapeType="1"/>
            </p:cNvSpPr>
            <p:nvPr/>
          </p:nvSpPr>
          <p:spPr bwMode="auto">
            <a:xfrm>
              <a:off x="1394"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77" name="Line 27"/>
            <p:cNvSpPr>
              <a:spLocks noChangeShapeType="1"/>
            </p:cNvSpPr>
            <p:nvPr/>
          </p:nvSpPr>
          <p:spPr bwMode="auto">
            <a:xfrm>
              <a:off x="1514"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78" name="Line 28"/>
            <p:cNvSpPr>
              <a:spLocks noChangeShapeType="1"/>
            </p:cNvSpPr>
            <p:nvPr/>
          </p:nvSpPr>
          <p:spPr bwMode="auto">
            <a:xfrm>
              <a:off x="1635"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79" name="Line 29"/>
            <p:cNvSpPr>
              <a:spLocks noChangeShapeType="1"/>
            </p:cNvSpPr>
            <p:nvPr/>
          </p:nvSpPr>
          <p:spPr bwMode="auto">
            <a:xfrm>
              <a:off x="1755"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80" name="Line 30"/>
            <p:cNvSpPr>
              <a:spLocks noChangeShapeType="1"/>
            </p:cNvSpPr>
            <p:nvPr/>
          </p:nvSpPr>
          <p:spPr bwMode="auto">
            <a:xfrm>
              <a:off x="1876"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81" name="Line 31"/>
            <p:cNvSpPr>
              <a:spLocks noChangeShapeType="1"/>
            </p:cNvSpPr>
            <p:nvPr/>
          </p:nvSpPr>
          <p:spPr bwMode="auto">
            <a:xfrm>
              <a:off x="1996"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82" name="Line 32"/>
            <p:cNvSpPr>
              <a:spLocks noChangeShapeType="1"/>
            </p:cNvSpPr>
            <p:nvPr/>
          </p:nvSpPr>
          <p:spPr bwMode="auto">
            <a:xfrm>
              <a:off x="2117"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83" name="Line 33"/>
            <p:cNvSpPr>
              <a:spLocks noChangeShapeType="1"/>
            </p:cNvSpPr>
            <p:nvPr/>
          </p:nvSpPr>
          <p:spPr bwMode="auto">
            <a:xfrm>
              <a:off x="2237"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84" name="Line 34"/>
            <p:cNvSpPr>
              <a:spLocks noChangeShapeType="1"/>
            </p:cNvSpPr>
            <p:nvPr/>
          </p:nvSpPr>
          <p:spPr bwMode="auto">
            <a:xfrm>
              <a:off x="2357"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85" name="Line 35"/>
            <p:cNvSpPr>
              <a:spLocks noChangeShapeType="1"/>
            </p:cNvSpPr>
            <p:nvPr/>
          </p:nvSpPr>
          <p:spPr bwMode="auto">
            <a:xfrm>
              <a:off x="2478"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86" name="Line 36"/>
            <p:cNvSpPr>
              <a:spLocks noChangeShapeType="1"/>
            </p:cNvSpPr>
            <p:nvPr/>
          </p:nvSpPr>
          <p:spPr bwMode="auto">
            <a:xfrm>
              <a:off x="2598"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87" name="Line 37"/>
            <p:cNvSpPr>
              <a:spLocks noChangeShapeType="1"/>
            </p:cNvSpPr>
            <p:nvPr/>
          </p:nvSpPr>
          <p:spPr bwMode="auto">
            <a:xfrm>
              <a:off x="2719"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88" name="Line 38"/>
            <p:cNvSpPr>
              <a:spLocks noChangeShapeType="1"/>
            </p:cNvSpPr>
            <p:nvPr/>
          </p:nvSpPr>
          <p:spPr bwMode="auto">
            <a:xfrm>
              <a:off x="2839"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89" name="Line 39"/>
            <p:cNvSpPr>
              <a:spLocks noChangeShapeType="1"/>
            </p:cNvSpPr>
            <p:nvPr/>
          </p:nvSpPr>
          <p:spPr bwMode="auto">
            <a:xfrm>
              <a:off x="2960"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590" name="Line 40"/>
            <p:cNvSpPr>
              <a:spLocks noChangeShapeType="1"/>
            </p:cNvSpPr>
            <p:nvPr/>
          </p:nvSpPr>
          <p:spPr bwMode="auto">
            <a:xfrm>
              <a:off x="672" y="708"/>
              <a:ext cx="2288" cy="0"/>
            </a:xfrm>
            <a:prstGeom prst="line">
              <a:avLst/>
            </a:prstGeom>
            <a:noFill/>
            <a:ln w="9525">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8591" name="Line 41"/>
            <p:cNvSpPr>
              <a:spLocks noChangeShapeType="1"/>
            </p:cNvSpPr>
            <p:nvPr/>
          </p:nvSpPr>
          <p:spPr bwMode="auto">
            <a:xfrm>
              <a:off x="672" y="900"/>
              <a:ext cx="2304" cy="0"/>
            </a:xfrm>
            <a:prstGeom prst="line">
              <a:avLst/>
            </a:prstGeom>
            <a:noFill/>
            <a:ln w="9525">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108560" name="Text Box 42"/>
          <p:cNvSpPr txBox="1">
            <a:spLocks noChangeArrowheads="1"/>
          </p:cNvSpPr>
          <p:nvPr/>
        </p:nvSpPr>
        <p:spPr bwMode="auto">
          <a:xfrm>
            <a:off x="2435348" y="2774032"/>
            <a:ext cx="31146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1800">
                <a:latin typeface="Arial Narrow" pitchFamily="34" charset="0"/>
              </a:rPr>
              <a:t>w</a:t>
            </a:r>
            <a:r>
              <a:rPr lang="en-US" altLang="en-US" sz="1800" baseline="-25000">
                <a:latin typeface="Arial Narrow" pitchFamily="34" charset="0"/>
              </a:rPr>
              <a:t>gravity</a:t>
            </a:r>
            <a:r>
              <a:rPr lang="en-US" altLang="en-US" sz="1800">
                <a:latin typeface="Arial Narrow" pitchFamily="34" charset="0"/>
              </a:rPr>
              <a:t> =  (1.2 + 0.2 S</a:t>
            </a:r>
            <a:r>
              <a:rPr lang="en-US" altLang="en-US" sz="1800" baseline="-25000">
                <a:latin typeface="Arial Narrow" pitchFamily="34" charset="0"/>
              </a:rPr>
              <a:t>DS</a:t>
            </a:r>
            <a:r>
              <a:rPr lang="en-US" altLang="en-US" sz="1800">
                <a:latin typeface="Arial Narrow" pitchFamily="34" charset="0"/>
              </a:rPr>
              <a:t>) D + 0.5L</a:t>
            </a:r>
          </a:p>
        </p:txBody>
      </p:sp>
      <p:sp>
        <p:nvSpPr>
          <p:cNvPr id="108561" name="Line 44"/>
          <p:cNvSpPr>
            <a:spLocks noChangeShapeType="1"/>
          </p:cNvSpPr>
          <p:nvPr/>
        </p:nvSpPr>
        <p:spPr bwMode="auto">
          <a:xfrm flipV="1">
            <a:off x="5838948" y="2192263"/>
            <a:ext cx="0" cy="657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8562" name="Line 45"/>
          <p:cNvSpPr>
            <a:spLocks noChangeShapeType="1"/>
          </p:cNvSpPr>
          <p:nvPr/>
        </p:nvSpPr>
        <p:spPr bwMode="auto">
          <a:xfrm flipV="1">
            <a:off x="2206748" y="2192263"/>
            <a:ext cx="0" cy="657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8563" name="Line 46"/>
          <p:cNvSpPr>
            <a:spLocks noChangeShapeType="1"/>
          </p:cNvSpPr>
          <p:nvPr/>
        </p:nvSpPr>
        <p:spPr bwMode="auto">
          <a:xfrm>
            <a:off x="2206748" y="2420863"/>
            <a:ext cx="3632200" cy="0"/>
          </a:xfrm>
          <a:prstGeom prst="line">
            <a:avLst/>
          </a:prstGeom>
          <a:noFill/>
          <a:ln w="1905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8564" name="Text Box 47"/>
          <p:cNvSpPr txBox="1">
            <a:spLocks noChangeArrowheads="1"/>
          </p:cNvSpPr>
          <p:nvPr/>
        </p:nvSpPr>
        <p:spPr bwMode="auto">
          <a:xfrm>
            <a:off x="3745036" y="2023988"/>
            <a:ext cx="5191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000" i="1">
                <a:latin typeface="Arial Narrow" pitchFamily="34" charset="0"/>
              </a:rPr>
              <a:t>L</a:t>
            </a:r>
          </a:p>
        </p:txBody>
      </p:sp>
      <p:sp>
        <p:nvSpPr>
          <p:cNvPr id="108565" name="Text Box 50"/>
          <p:cNvSpPr txBox="1">
            <a:spLocks noChangeArrowheads="1"/>
          </p:cNvSpPr>
          <p:nvPr/>
        </p:nvSpPr>
        <p:spPr bwMode="auto">
          <a:xfrm>
            <a:off x="4691186" y="4069432"/>
            <a:ext cx="1173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1600" i="1">
                <a:latin typeface="Arial Narrow" pitchFamily="34" charset="0"/>
                <a:sym typeface="Symbol" pitchFamily="18" charset="2"/>
              </a:rPr>
              <a:t>  R</a:t>
            </a:r>
            <a:r>
              <a:rPr lang="en-US" altLang="en-US" sz="1600" i="1" baseline="-25000">
                <a:latin typeface="Arial Narrow" pitchFamily="34" charset="0"/>
                <a:sym typeface="Symbol" pitchFamily="18" charset="2"/>
              </a:rPr>
              <a:t>y</a:t>
            </a:r>
            <a:r>
              <a:rPr lang="en-US" altLang="en-US" sz="1600" i="1">
                <a:latin typeface="Arial Narrow" pitchFamily="34" charset="0"/>
                <a:sym typeface="Symbol" pitchFamily="18" charset="2"/>
              </a:rPr>
              <a:t> P</a:t>
            </a:r>
            <a:r>
              <a:rPr lang="en-US" altLang="en-US" sz="1600" i="1" baseline="-25000">
                <a:latin typeface="Arial Narrow" pitchFamily="34" charset="0"/>
                <a:sym typeface="Symbol" pitchFamily="18" charset="2"/>
              </a:rPr>
              <a:t>ysc</a:t>
            </a:r>
            <a:endParaRPr lang="en-US" altLang="en-US" sz="1600" i="1">
              <a:latin typeface="Arial Narrow" pitchFamily="34" charset="0"/>
              <a:sym typeface="Symbol" pitchFamily="18" charset="2"/>
            </a:endParaRPr>
          </a:p>
        </p:txBody>
      </p:sp>
      <p:sp>
        <p:nvSpPr>
          <p:cNvPr id="108566" name="AutoShape 51"/>
          <p:cNvSpPr>
            <a:spLocks noChangeArrowheads="1"/>
          </p:cNvSpPr>
          <p:nvPr/>
        </p:nvSpPr>
        <p:spPr bwMode="auto">
          <a:xfrm>
            <a:off x="1520948" y="3612232"/>
            <a:ext cx="533400" cy="152400"/>
          </a:xfrm>
          <a:prstGeom prst="rightArrow">
            <a:avLst>
              <a:gd name="adj1" fmla="val 50000"/>
              <a:gd name="adj2" fmla="val 87500"/>
            </a:avLst>
          </a:prstGeom>
          <a:solidFill>
            <a:srgbClr val="FC0128"/>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08567" name="Text Box 52"/>
          <p:cNvSpPr txBox="1">
            <a:spLocks noChangeArrowheads="1"/>
          </p:cNvSpPr>
          <p:nvPr/>
        </p:nvSpPr>
        <p:spPr bwMode="auto">
          <a:xfrm>
            <a:off x="6389364" y="4055145"/>
            <a:ext cx="1927052"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000" b="0" dirty="0">
                <a:latin typeface="Arial Narrow" pitchFamily="34" charset="0"/>
              </a:rPr>
              <a:t>Beam-to-column connections: simple framing</a:t>
            </a:r>
          </a:p>
        </p:txBody>
      </p:sp>
      <p:sp>
        <p:nvSpPr>
          <p:cNvPr id="108568" name="Freeform 53"/>
          <p:cNvSpPr>
            <a:spLocks/>
          </p:cNvSpPr>
          <p:nvPr/>
        </p:nvSpPr>
        <p:spPr bwMode="auto">
          <a:xfrm>
            <a:off x="5940548" y="3740820"/>
            <a:ext cx="371475" cy="519112"/>
          </a:xfrm>
          <a:custGeom>
            <a:avLst/>
            <a:gdLst>
              <a:gd name="T0" fmla="*/ 2147483646 w 234"/>
              <a:gd name="T1" fmla="*/ 2147483646 h 327"/>
              <a:gd name="T2" fmla="*/ 0 w 234"/>
              <a:gd name="T3" fmla="*/ 0 h 327"/>
              <a:gd name="T4" fmla="*/ 0 60000 65536"/>
              <a:gd name="T5" fmla="*/ 0 60000 65536"/>
            </a:gdLst>
            <a:ahLst/>
            <a:cxnLst>
              <a:cxn ang="T4">
                <a:pos x="T0" y="T1"/>
              </a:cxn>
              <a:cxn ang="T5">
                <a:pos x="T2" y="T3"/>
              </a:cxn>
            </a:cxnLst>
            <a:rect l="0" t="0" r="r" b="b"/>
            <a:pathLst>
              <a:path w="234" h="327">
                <a:moveTo>
                  <a:pt x="234" y="327"/>
                </a:moveTo>
                <a:lnTo>
                  <a:pt x="0" y="0"/>
                </a:lnTo>
              </a:path>
            </a:pathLst>
          </a:custGeom>
          <a:noFill/>
          <a:ln w="28575" cap="flat" cmpd="sng">
            <a:solidFill>
              <a:schemeClr val="tx2"/>
            </a:solidFill>
            <a:prstDash val="solid"/>
            <a:round/>
            <a:headEnd type="none" w="med" len="me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xt Placeholder 1"/>
          <p:cNvSpPr>
            <a:spLocks noGrp="1"/>
          </p:cNvSpPr>
          <p:nvPr>
            <p:ph type="body" sz="quarter" idx="38"/>
          </p:nvPr>
        </p:nvSpPr>
        <p:spPr/>
        <p:txBody>
          <a:bodyPr/>
          <a:lstStyle/>
          <a:p>
            <a:r>
              <a:rPr lang="en-US" dirty="0" smtClean="0"/>
              <a:t>System Requirements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50" name="TextBox 49"/>
          <p:cNvSpPr txBox="1"/>
          <p:nvPr/>
        </p:nvSpPr>
        <p:spPr>
          <a:xfrm>
            <a:off x="530791" y="1268759"/>
            <a:ext cx="576940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344488" indent="-344488">
              <a:spcBef>
                <a:spcPct val="0"/>
              </a:spcBef>
              <a:buClrTx/>
              <a:buSzTx/>
              <a:buNone/>
              <a:defRPr sz="2200" b="1" u="sng"/>
            </a:lvl1pPr>
            <a:lvl2pPr marL="458788"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dirty="0"/>
              <a:t>F4.4a V-and Inverted V-Brace Frames</a:t>
            </a:r>
          </a:p>
        </p:txBody>
      </p:sp>
      <p:sp>
        <p:nvSpPr>
          <p:cNvPr id="51"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52</a:t>
            </a:fld>
            <a:endParaRPr lang="en-US" altLang="en-US"/>
          </a:p>
        </p:txBody>
      </p:sp>
    </p:spTree>
    <p:extLst>
      <p:ext uri="{BB962C8B-B14F-4D97-AF65-F5344CB8AC3E}">
        <p14:creationId xmlns:p14="http://schemas.microsoft.com/office/powerpoint/2010/main" val="27250581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Line 4"/>
          <p:cNvSpPr>
            <a:spLocks noChangeShapeType="1"/>
          </p:cNvSpPr>
          <p:nvPr/>
        </p:nvSpPr>
        <p:spPr bwMode="auto">
          <a:xfrm>
            <a:off x="2423393" y="4438749"/>
            <a:ext cx="1828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595" name="Line 5"/>
          <p:cNvSpPr>
            <a:spLocks noChangeShapeType="1"/>
          </p:cNvSpPr>
          <p:nvPr/>
        </p:nvSpPr>
        <p:spPr bwMode="auto">
          <a:xfrm>
            <a:off x="4252193" y="4438749"/>
            <a:ext cx="1828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110596" name="Group 6"/>
          <p:cNvGrpSpPr>
            <a:grpSpLocks/>
          </p:cNvGrpSpPr>
          <p:nvPr/>
        </p:nvGrpSpPr>
        <p:grpSpPr bwMode="auto">
          <a:xfrm>
            <a:off x="2423393" y="3952974"/>
            <a:ext cx="3657600" cy="304800"/>
            <a:chOff x="672" y="708"/>
            <a:chExt cx="2304" cy="192"/>
          </a:xfrm>
        </p:grpSpPr>
        <p:sp>
          <p:nvSpPr>
            <p:cNvPr id="110611" name="Line 7"/>
            <p:cNvSpPr>
              <a:spLocks noChangeShapeType="1"/>
            </p:cNvSpPr>
            <p:nvPr/>
          </p:nvSpPr>
          <p:spPr bwMode="auto">
            <a:xfrm>
              <a:off x="672"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12" name="Line 8"/>
            <p:cNvSpPr>
              <a:spLocks noChangeShapeType="1"/>
            </p:cNvSpPr>
            <p:nvPr/>
          </p:nvSpPr>
          <p:spPr bwMode="auto">
            <a:xfrm>
              <a:off x="792"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13" name="Line 9"/>
            <p:cNvSpPr>
              <a:spLocks noChangeShapeType="1"/>
            </p:cNvSpPr>
            <p:nvPr/>
          </p:nvSpPr>
          <p:spPr bwMode="auto">
            <a:xfrm>
              <a:off x="912"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14" name="Line 10"/>
            <p:cNvSpPr>
              <a:spLocks noChangeShapeType="1"/>
            </p:cNvSpPr>
            <p:nvPr/>
          </p:nvSpPr>
          <p:spPr bwMode="auto">
            <a:xfrm>
              <a:off x="1033"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15" name="Line 11"/>
            <p:cNvSpPr>
              <a:spLocks noChangeShapeType="1"/>
            </p:cNvSpPr>
            <p:nvPr/>
          </p:nvSpPr>
          <p:spPr bwMode="auto">
            <a:xfrm>
              <a:off x="1153"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16" name="Line 12"/>
            <p:cNvSpPr>
              <a:spLocks noChangeShapeType="1"/>
            </p:cNvSpPr>
            <p:nvPr/>
          </p:nvSpPr>
          <p:spPr bwMode="auto">
            <a:xfrm>
              <a:off x="1274"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17" name="Line 13"/>
            <p:cNvSpPr>
              <a:spLocks noChangeShapeType="1"/>
            </p:cNvSpPr>
            <p:nvPr/>
          </p:nvSpPr>
          <p:spPr bwMode="auto">
            <a:xfrm>
              <a:off x="1394"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18" name="Line 14"/>
            <p:cNvSpPr>
              <a:spLocks noChangeShapeType="1"/>
            </p:cNvSpPr>
            <p:nvPr/>
          </p:nvSpPr>
          <p:spPr bwMode="auto">
            <a:xfrm>
              <a:off x="1514"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19" name="Line 15"/>
            <p:cNvSpPr>
              <a:spLocks noChangeShapeType="1"/>
            </p:cNvSpPr>
            <p:nvPr/>
          </p:nvSpPr>
          <p:spPr bwMode="auto">
            <a:xfrm>
              <a:off x="1635"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20" name="Line 16"/>
            <p:cNvSpPr>
              <a:spLocks noChangeShapeType="1"/>
            </p:cNvSpPr>
            <p:nvPr/>
          </p:nvSpPr>
          <p:spPr bwMode="auto">
            <a:xfrm>
              <a:off x="1755"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21" name="Line 17"/>
            <p:cNvSpPr>
              <a:spLocks noChangeShapeType="1"/>
            </p:cNvSpPr>
            <p:nvPr/>
          </p:nvSpPr>
          <p:spPr bwMode="auto">
            <a:xfrm>
              <a:off x="1876"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22" name="Line 18"/>
            <p:cNvSpPr>
              <a:spLocks noChangeShapeType="1"/>
            </p:cNvSpPr>
            <p:nvPr/>
          </p:nvSpPr>
          <p:spPr bwMode="auto">
            <a:xfrm>
              <a:off x="1996"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23" name="Line 19"/>
            <p:cNvSpPr>
              <a:spLocks noChangeShapeType="1"/>
            </p:cNvSpPr>
            <p:nvPr/>
          </p:nvSpPr>
          <p:spPr bwMode="auto">
            <a:xfrm>
              <a:off x="2117"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24" name="Line 20"/>
            <p:cNvSpPr>
              <a:spLocks noChangeShapeType="1"/>
            </p:cNvSpPr>
            <p:nvPr/>
          </p:nvSpPr>
          <p:spPr bwMode="auto">
            <a:xfrm>
              <a:off x="2237"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25" name="Line 21"/>
            <p:cNvSpPr>
              <a:spLocks noChangeShapeType="1"/>
            </p:cNvSpPr>
            <p:nvPr/>
          </p:nvSpPr>
          <p:spPr bwMode="auto">
            <a:xfrm>
              <a:off x="2357"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26" name="Line 22"/>
            <p:cNvSpPr>
              <a:spLocks noChangeShapeType="1"/>
            </p:cNvSpPr>
            <p:nvPr/>
          </p:nvSpPr>
          <p:spPr bwMode="auto">
            <a:xfrm>
              <a:off x="2478"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27" name="Line 23"/>
            <p:cNvSpPr>
              <a:spLocks noChangeShapeType="1"/>
            </p:cNvSpPr>
            <p:nvPr/>
          </p:nvSpPr>
          <p:spPr bwMode="auto">
            <a:xfrm>
              <a:off x="2598"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28" name="Line 24"/>
            <p:cNvSpPr>
              <a:spLocks noChangeShapeType="1"/>
            </p:cNvSpPr>
            <p:nvPr/>
          </p:nvSpPr>
          <p:spPr bwMode="auto">
            <a:xfrm>
              <a:off x="2719"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29" name="Line 25"/>
            <p:cNvSpPr>
              <a:spLocks noChangeShapeType="1"/>
            </p:cNvSpPr>
            <p:nvPr/>
          </p:nvSpPr>
          <p:spPr bwMode="auto">
            <a:xfrm>
              <a:off x="2839"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30" name="Line 26"/>
            <p:cNvSpPr>
              <a:spLocks noChangeShapeType="1"/>
            </p:cNvSpPr>
            <p:nvPr/>
          </p:nvSpPr>
          <p:spPr bwMode="auto">
            <a:xfrm>
              <a:off x="2960" y="708"/>
              <a:ext cx="0" cy="192"/>
            </a:xfrm>
            <a:prstGeom prst="line">
              <a:avLst/>
            </a:prstGeom>
            <a:noFill/>
            <a:ln w="9525">
              <a:solidFill>
                <a:srgbClr val="FC0128"/>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31" name="Line 27"/>
            <p:cNvSpPr>
              <a:spLocks noChangeShapeType="1"/>
            </p:cNvSpPr>
            <p:nvPr/>
          </p:nvSpPr>
          <p:spPr bwMode="auto">
            <a:xfrm>
              <a:off x="672" y="708"/>
              <a:ext cx="2288" cy="0"/>
            </a:xfrm>
            <a:prstGeom prst="line">
              <a:avLst/>
            </a:prstGeom>
            <a:noFill/>
            <a:ln w="9525">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32" name="Line 28"/>
            <p:cNvSpPr>
              <a:spLocks noChangeShapeType="1"/>
            </p:cNvSpPr>
            <p:nvPr/>
          </p:nvSpPr>
          <p:spPr bwMode="auto">
            <a:xfrm>
              <a:off x="672" y="900"/>
              <a:ext cx="2304" cy="0"/>
            </a:xfrm>
            <a:prstGeom prst="line">
              <a:avLst/>
            </a:prstGeom>
            <a:noFill/>
            <a:ln w="9525">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110597" name="Text Box 29"/>
          <p:cNvSpPr txBox="1">
            <a:spLocks noChangeArrowheads="1"/>
          </p:cNvSpPr>
          <p:nvPr/>
        </p:nvSpPr>
        <p:spPr bwMode="auto">
          <a:xfrm>
            <a:off x="2651993" y="3524349"/>
            <a:ext cx="31146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1800" dirty="0" err="1">
                <a:latin typeface="Arial Narrow" pitchFamily="34" charset="0"/>
              </a:rPr>
              <a:t>w</a:t>
            </a:r>
            <a:r>
              <a:rPr lang="en-US" altLang="en-US" sz="1800" baseline="-25000" dirty="0" err="1">
                <a:latin typeface="Arial Narrow" pitchFamily="34" charset="0"/>
              </a:rPr>
              <a:t>gravity</a:t>
            </a:r>
            <a:r>
              <a:rPr lang="en-US" altLang="en-US" sz="1800" dirty="0">
                <a:latin typeface="Arial Narrow" pitchFamily="34" charset="0"/>
              </a:rPr>
              <a:t> =  (1.2 + 0.2 S</a:t>
            </a:r>
            <a:r>
              <a:rPr lang="en-US" altLang="en-US" sz="1800" baseline="-25000" dirty="0">
                <a:latin typeface="Arial Narrow" pitchFamily="34" charset="0"/>
              </a:rPr>
              <a:t>DS</a:t>
            </a:r>
            <a:r>
              <a:rPr lang="en-US" altLang="en-US" sz="1800" dirty="0">
                <a:latin typeface="Arial Narrow" pitchFamily="34" charset="0"/>
              </a:rPr>
              <a:t>) D + 0.5L</a:t>
            </a:r>
          </a:p>
        </p:txBody>
      </p:sp>
      <p:sp>
        <p:nvSpPr>
          <p:cNvPr id="110598" name="Line 31"/>
          <p:cNvSpPr>
            <a:spLocks noChangeShapeType="1"/>
          </p:cNvSpPr>
          <p:nvPr/>
        </p:nvSpPr>
        <p:spPr bwMode="auto">
          <a:xfrm flipV="1">
            <a:off x="6055593" y="2686149"/>
            <a:ext cx="0" cy="657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599" name="Line 32"/>
          <p:cNvSpPr>
            <a:spLocks noChangeShapeType="1"/>
          </p:cNvSpPr>
          <p:nvPr/>
        </p:nvSpPr>
        <p:spPr bwMode="auto">
          <a:xfrm flipV="1">
            <a:off x="2423393" y="2686149"/>
            <a:ext cx="0" cy="657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00" name="Line 33"/>
          <p:cNvSpPr>
            <a:spLocks noChangeShapeType="1"/>
          </p:cNvSpPr>
          <p:nvPr/>
        </p:nvSpPr>
        <p:spPr bwMode="auto">
          <a:xfrm>
            <a:off x="2423393" y="2914749"/>
            <a:ext cx="3632200" cy="0"/>
          </a:xfrm>
          <a:prstGeom prst="line">
            <a:avLst/>
          </a:prstGeom>
          <a:noFill/>
          <a:ln w="1905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01" name="Text Box 34"/>
          <p:cNvSpPr txBox="1">
            <a:spLocks noChangeArrowheads="1"/>
          </p:cNvSpPr>
          <p:nvPr/>
        </p:nvSpPr>
        <p:spPr bwMode="auto">
          <a:xfrm>
            <a:off x="3885481" y="2517874"/>
            <a:ext cx="5191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000" i="1" dirty="0">
                <a:latin typeface="Arial Narrow" pitchFamily="34" charset="0"/>
              </a:rPr>
              <a:t>L</a:t>
            </a:r>
          </a:p>
        </p:txBody>
      </p:sp>
      <p:sp>
        <p:nvSpPr>
          <p:cNvPr id="110602" name="AutoShape 35"/>
          <p:cNvSpPr>
            <a:spLocks noChangeArrowheads="1"/>
          </p:cNvSpPr>
          <p:nvPr/>
        </p:nvSpPr>
        <p:spPr bwMode="auto">
          <a:xfrm>
            <a:off x="2328143" y="4448274"/>
            <a:ext cx="190500" cy="228600"/>
          </a:xfrm>
          <a:prstGeom prst="triangle">
            <a:avLst>
              <a:gd name="adj" fmla="val 50000"/>
            </a:avLst>
          </a:prstGeom>
          <a:solidFill>
            <a:schemeClr val="accent3"/>
          </a:solidFill>
          <a:ln w="22225" algn="ctr">
            <a:solidFill>
              <a:schemeClr val="tx1"/>
            </a:solidFill>
            <a:miter lim="800000"/>
            <a:headEnd/>
            <a:tailEnd/>
          </a:ln>
          <a:effectLs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10603" name="AutoShape 36"/>
          <p:cNvSpPr>
            <a:spLocks noChangeArrowheads="1"/>
          </p:cNvSpPr>
          <p:nvPr/>
        </p:nvSpPr>
        <p:spPr bwMode="auto">
          <a:xfrm>
            <a:off x="5982568" y="4438749"/>
            <a:ext cx="190500" cy="228600"/>
          </a:xfrm>
          <a:prstGeom prst="triangle">
            <a:avLst>
              <a:gd name="adj" fmla="val 50000"/>
            </a:avLst>
          </a:prstGeom>
          <a:solidFill>
            <a:schemeClr val="accent3"/>
          </a:solidFill>
          <a:ln w="22225" algn="ctr">
            <a:solidFill>
              <a:schemeClr val="tx1"/>
            </a:solidFill>
            <a:miter lim="800000"/>
            <a:headEnd/>
            <a:tailEnd/>
          </a:ln>
          <a:effectLs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10604" name="Line 37"/>
          <p:cNvSpPr>
            <a:spLocks noChangeShapeType="1"/>
          </p:cNvSpPr>
          <p:nvPr/>
        </p:nvSpPr>
        <p:spPr bwMode="auto">
          <a:xfrm>
            <a:off x="4252193" y="4448274"/>
            <a:ext cx="0" cy="676275"/>
          </a:xfrm>
          <a:prstGeom prst="line">
            <a:avLst/>
          </a:prstGeom>
          <a:noFill/>
          <a:ln w="38100">
            <a:solidFill>
              <a:srgbClr val="FC0128"/>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05" name="Text Box 38"/>
          <p:cNvSpPr txBox="1">
            <a:spLocks noChangeArrowheads="1"/>
          </p:cNvSpPr>
          <p:nvPr/>
        </p:nvSpPr>
        <p:spPr bwMode="auto">
          <a:xfrm>
            <a:off x="3956918" y="4842073"/>
            <a:ext cx="2667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1800" dirty="0">
                <a:latin typeface="Arial Narrow" pitchFamily="34" charset="0"/>
                <a:sym typeface="Symbol" pitchFamily="18" charset="2"/>
              </a:rPr>
              <a:t>(  -1) </a:t>
            </a:r>
            <a:r>
              <a:rPr lang="en-US" altLang="en-US" sz="1800" i="1" dirty="0">
                <a:latin typeface="Arial Narrow" pitchFamily="34" charset="0"/>
                <a:sym typeface="Symbol" pitchFamily="18" charset="2"/>
              </a:rPr>
              <a:t> R</a:t>
            </a:r>
            <a:r>
              <a:rPr lang="en-US" altLang="en-US" sz="1800" i="1" baseline="-25000" dirty="0">
                <a:latin typeface="Arial Narrow" pitchFamily="34" charset="0"/>
                <a:sym typeface="Symbol" pitchFamily="18" charset="2"/>
              </a:rPr>
              <a:t>y</a:t>
            </a:r>
            <a:r>
              <a:rPr lang="en-US" altLang="en-US" sz="1800" i="1" dirty="0">
                <a:latin typeface="Arial Narrow" pitchFamily="34" charset="0"/>
                <a:sym typeface="Symbol" pitchFamily="18" charset="2"/>
              </a:rPr>
              <a:t> </a:t>
            </a:r>
            <a:r>
              <a:rPr lang="en-US" altLang="en-US" sz="1800" i="1" dirty="0" err="1">
                <a:latin typeface="Arial Narrow" pitchFamily="34" charset="0"/>
                <a:sym typeface="Symbol" pitchFamily="18" charset="2"/>
              </a:rPr>
              <a:t>P</a:t>
            </a:r>
            <a:r>
              <a:rPr lang="en-US" altLang="en-US" sz="1800" i="1" baseline="-25000" dirty="0" err="1">
                <a:latin typeface="Arial Narrow" pitchFamily="34" charset="0"/>
                <a:sym typeface="Symbol" pitchFamily="18" charset="2"/>
              </a:rPr>
              <a:t>ysc</a:t>
            </a:r>
            <a:r>
              <a:rPr lang="en-US" altLang="en-US" sz="1800" dirty="0">
                <a:latin typeface="Arial Narrow" pitchFamily="34" charset="0"/>
              </a:rPr>
              <a:t> sin </a:t>
            </a:r>
            <a:r>
              <a:rPr lang="en-US" altLang="en-US" sz="1800" dirty="0">
                <a:latin typeface="Arial Narrow" pitchFamily="34" charset="0"/>
                <a:sym typeface="Symbol" pitchFamily="18" charset="2"/>
              </a:rPr>
              <a:t></a:t>
            </a:r>
            <a:endParaRPr lang="en-US" altLang="en-US" sz="1800" i="1" dirty="0">
              <a:latin typeface="Arial Narrow" pitchFamily="34" charset="0"/>
              <a:sym typeface="Symbol" pitchFamily="18" charset="2"/>
            </a:endParaRPr>
          </a:p>
        </p:txBody>
      </p:sp>
      <p:sp>
        <p:nvSpPr>
          <p:cNvPr id="110606" name="Line 39"/>
          <p:cNvSpPr>
            <a:spLocks noChangeShapeType="1"/>
          </p:cNvSpPr>
          <p:nvPr/>
        </p:nvSpPr>
        <p:spPr bwMode="auto">
          <a:xfrm rot="5400000" flipH="1">
            <a:off x="3904531" y="4176811"/>
            <a:ext cx="0" cy="676275"/>
          </a:xfrm>
          <a:prstGeom prst="line">
            <a:avLst/>
          </a:prstGeom>
          <a:noFill/>
          <a:ln w="381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07" name="Line 41"/>
          <p:cNvSpPr>
            <a:spLocks noChangeShapeType="1"/>
          </p:cNvSpPr>
          <p:nvPr/>
        </p:nvSpPr>
        <p:spPr bwMode="auto">
          <a:xfrm flipV="1">
            <a:off x="3566393" y="4533999"/>
            <a:ext cx="319088"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08" name="Text Box 42"/>
          <p:cNvSpPr txBox="1">
            <a:spLocks noChangeArrowheads="1"/>
          </p:cNvSpPr>
          <p:nvPr/>
        </p:nvSpPr>
        <p:spPr bwMode="auto">
          <a:xfrm>
            <a:off x="530791" y="1828800"/>
            <a:ext cx="3857625"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i="1" dirty="0">
                <a:latin typeface="+mn-lt"/>
              </a:rPr>
              <a:t>Forces acting on beam:</a:t>
            </a:r>
          </a:p>
        </p:txBody>
      </p:sp>
      <p:sp>
        <p:nvSpPr>
          <p:cNvPr id="110609" name="Text Box 43"/>
          <p:cNvSpPr txBox="1">
            <a:spLocks noChangeArrowheads="1"/>
          </p:cNvSpPr>
          <p:nvPr/>
        </p:nvSpPr>
        <p:spPr bwMode="auto">
          <a:xfrm>
            <a:off x="1318493" y="5108674"/>
            <a:ext cx="2667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1800">
                <a:latin typeface="Arial Narrow" pitchFamily="34" charset="0"/>
                <a:sym typeface="Symbol" pitchFamily="18" charset="2"/>
              </a:rPr>
              <a:t>(  -1) </a:t>
            </a:r>
            <a:r>
              <a:rPr lang="en-US" altLang="en-US" sz="1800" i="1">
                <a:latin typeface="Arial Narrow" pitchFamily="34" charset="0"/>
                <a:sym typeface="Symbol" pitchFamily="18" charset="2"/>
              </a:rPr>
              <a:t> R</a:t>
            </a:r>
            <a:r>
              <a:rPr lang="en-US" altLang="en-US" sz="1800" i="1" baseline="-25000">
                <a:latin typeface="Arial Narrow" pitchFamily="34" charset="0"/>
                <a:sym typeface="Symbol" pitchFamily="18" charset="2"/>
              </a:rPr>
              <a:t>y</a:t>
            </a:r>
            <a:r>
              <a:rPr lang="en-US" altLang="en-US" sz="1800" i="1">
                <a:latin typeface="Arial Narrow" pitchFamily="34" charset="0"/>
                <a:sym typeface="Symbol" pitchFamily="18" charset="2"/>
              </a:rPr>
              <a:t> P</a:t>
            </a:r>
            <a:r>
              <a:rPr lang="en-US" altLang="en-US" sz="1800" i="1" baseline="-25000">
                <a:latin typeface="Arial Narrow" pitchFamily="34" charset="0"/>
                <a:sym typeface="Symbol" pitchFamily="18" charset="2"/>
              </a:rPr>
              <a:t>ysc</a:t>
            </a:r>
            <a:r>
              <a:rPr lang="en-US" altLang="en-US" sz="1800">
                <a:latin typeface="Arial Narrow" pitchFamily="34" charset="0"/>
              </a:rPr>
              <a:t> cos </a:t>
            </a:r>
            <a:r>
              <a:rPr lang="en-US" altLang="en-US" sz="1800">
                <a:latin typeface="Arial Narrow" pitchFamily="34" charset="0"/>
                <a:sym typeface="Symbol" pitchFamily="18" charset="2"/>
              </a:rPr>
              <a:t></a:t>
            </a:r>
            <a:endParaRPr lang="en-US" altLang="en-US" sz="1800" i="1">
              <a:latin typeface="Arial Narrow" pitchFamily="34" charset="0"/>
              <a:sym typeface="Symbol" pitchFamily="18" charset="2"/>
            </a:endParaRPr>
          </a:p>
        </p:txBody>
      </p:sp>
      <p:sp>
        <p:nvSpPr>
          <p:cNvPr id="2" name="Text Placeholder 1"/>
          <p:cNvSpPr>
            <a:spLocks noGrp="1"/>
          </p:cNvSpPr>
          <p:nvPr>
            <p:ph type="body" sz="quarter" idx="38"/>
          </p:nvPr>
        </p:nvSpPr>
        <p:spPr/>
        <p:txBody>
          <a:bodyPr/>
          <a:lstStyle/>
          <a:p>
            <a:r>
              <a:rPr lang="en-US" dirty="0" smtClean="0"/>
              <a:t>System Requirements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43" name="TextBox 42"/>
          <p:cNvSpPr txBox="1"/>
          <p:nvPr/>
        </p:nvSpPr>
        <p:spPr>
          <a:xfrm>
            <a:off x="530791" y="1268759"/>
            <a:ext cx="576940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344488" indent="-344488">
              <a:spcBef>
                <a:spcPct val="0"/>
              </a:spcBef>
              <a:buClrTx/>
              <a:buSzTx/>
              <a:buNone/>
              <a:defRPr sz="2200" b="1" u="sng"/>
            </a:lvl1pPr>
            <a:lvl2pPr marL="458788"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dirty="0"/>
              <a:t>F4.4a V-and Inverted V-Brace Frames</a:t>
            </a:r>
          </a:p>
        </p:txBody>
      </p:sp>
      <p:sp>
        <p:nvSpPr>
          <p:cNvPr id="44"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53</a:t>
            </a:fld>
            <a:endParaRPr lang="en-US" altLang="en-US"/>
          </a:p>
        </p:txBody>
      </p:sp>
    </p:spTree>
    <p:extLst>
      <p:ext uri="{BB962C8B-B14F-4D97-AF65-F5344CB8AC3E}">
        <p14:creationId xmlns:p14="http://schemas.microsoft.com/office/powerpoint/2010/main" val="27776509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Line 2"/>
          <p:cNvSpPr>
            <a:spLocks noChangeShapeType="1"/>
          </p:cNvSpPr>
          <p:nvPr/>
        </p:nvSpPr>
        <p:spPr bwMode="auto">
          <a:xfrm>
            <a:off x="2139131" y="3650754"/>
            <a:ext cx="18288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2643" name="Line 3"/>
          <p:cNvSpPr>
            <a:spLocks noChangeShapeType="1"/>
          </p:cNvSpPr>
          <p:nvPr/>
        </p:nvSpPr>
        <p:spPr bwMode="auto">
          <a:xfrm>
            <a:off x="3967931" y="3650754"/>
            <a:ext cx="18288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2644" name="AutoShape 32"/>
          <p:cNvSpPr>
            <a:spLocks noChangeArrowheads="1"/>
          </p:cNvSpPr>
          <p:nvPr/>
        </p:nvSpPr>
        <p:spPr bwMode="auto">
          <a:xfrm>
            <a:off x="2043881" y="3660279"/>
            <a:ext cx="190500" cy="228600"/>
          </a:xfrm>
          <a:prstGeom prst="triangle">
            <a:avLst>
              <a:gd name="adj" fmla="val 50000"/>
            </a:avLst>
          </a:prstGeom>
          <a:solidFill>
            <a:srgbClr val="FC0128"/>
          </a:solidFill>
          <a:ln w="222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12645" name="AutoShape 33"/>
          <p:cNvSpPr>
            <a:spLocks noChangeArrowheads="1"/>
          </p:cNvSpPr>
          <p:nvPr/>
        </p:nvSpPr>
        <p:spPr bwMode="auto">
          <a:xfrm>
            <a:off x="5682431" y="3650754"/>
            <a:ext cx="190500" cy="228600"/>
          </a:xfrm>
          <a:prstGeom prst="triangle">
            <a:avLst>
              <a:gd name="adj" fmla="val 50000"/>
            </a:avLst>
          </a:prstGeom>
          <a:solidFill>
            <a:srgbClr val="FC0128"/>
          </a:solidFill>
          <a:ln w="222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12646" name="Line 34"/>
          <p:cNvSpPr>
            <a:spLocks noChangeShapeType="1"/>
          </p:cNvSpPr>
          <p:nvPr/>
        </p:nvSpPr>
        <p:spPr bwMode="auto">
          <a:xfrm>
            <a:off x="3967931" y="3660279"/>
            <a:ext cx="0" cy="676275"/>
          </a:xfrm>
          <a:prstGeom prst="line">
            <a:avLst/>
          </a:prstGeom>
          <a:noFill/>
          <a:ln w="38100">
            <a:solidFill>
              <a:srgbClr val="FC0128"/>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2647" name="Text Box 35"/>
          <p:cNvSpPr txBox="1">
            <a:spLocks noChangeArrowheads="1"/>
          </p:cNvSpPr>
          <p:nvPr/>
        </p:nvSpPr>
        <p:spPr bwMode="auto">
          <a:xfrm>
            <a:off x="3667894" y="4168279"/>
            <a:ext cx="2667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1800">
                <a:latin typeface="Arial Narrow" pitchFamily="34" charset="0"/>
                <a:sym typeface="Symbol" pitchFamily="18" charset="2"/>
              </a:rPr>
              <a:t>(  -1) </a:t>
            </a:r>
            <a:r>
              <a:rPr lang="en-US" altLang="en-US" sz="1800" i="1">
                <a:latin typeface="Arial Narrow" pitchFamily="34" charset="0"/>
                <a:sym typeface="Symbol" pitchFamily="18" charset="2"/>
              </a:rPr>
              <a:t> R</a:t>
            </a:r>
            <a:r>
              <a:rPr lang="en-US" altLang="en-US" sz="1800" i="1" baseline="-25000">
                <a:latin typeface="Arial Narrow" pitchFamily="34" charset="0"/>
                <a:sym typeface="Symbol" pitchFamily="18" charset="2"/>
              </a:rPr>
              <a:t>y</a:t>
            </a:r>
            <a:r>
              <a:rPr lang="en-US" altLang="en-US" sz="1800" i="1">
                <a:latin typeface="Arial Narrow" pitchFamily="34" charset="0"/>
                <a:sym typeface="Symbol" pitchFamily="18" charset="2"/>
              </a:rPr>
              <a:t> P</a:t>
            </a:r>
            <a:r>
              <a:rPr lang="en-US" altLang="en-US" sz="1800" i="1" baseline="-25000">
                <a:latin typeface="Arial Narrow" pitchFamily="34" charset="0"/>
                <a:sym typeface="Symbol" pitchFamily="18" charset="2"/>
              </a:rPr>
              <a:t>ysc</a:t>
            </a:r>
            <a:r>
              <a:rPr lang="en-US" altLang="en-US" sz="1800">
                <a:latin typeface="Arial Narrow" pitchFamily="34" charset="0"/>
              </a:rPr>
              <a:t> sin </a:t>
            </a:r>
            <a:r>
              <a:rPr lang="en-US" altLang="en-US" sz="1800">
                <a:latin typeface="Arial Narrow" pitchFamily="34" charset="0"/>
                <a:sym typeface="Symbol" pitchFamily="18" charset="2"/>
              </a:rPr>
              <a:t></a:t>
            </a:r>
            <a:endParaRPr lang="en-US" altLang="en-US" sz="1800" i="1">
              <a:latin typeface="Arial Narrow" pitchFamily="34" charset="0"/>
              <a:sym typeface="Symbol" pitchFamily="18" charset="2"/>
            </a:endParaRPr>
          </a:p>
        </p:txBody>
      </p:sp>
      <p:sp>
        <p:nvSpPr>
          <p:cNvPr id="112649" name="Freeform 40"/>
          <p:cNvSpPr>
            <a:spLocks/>
          </p:cNvSpPr>
          <p:nvPr/>
        </p:nvSpPr>
        <p:spPr bwMode="auto">
          <a:xfrm>
            <a:off x="2150244" y="3323729"/>
            <a:ext cx="3567112" cy="303212"/>
          </a:xfrm>
          <a:custGeom>
            <a:avLst/>
            <a:gdLst>
              <a:gd name="T0" fmla="*/ 0 w 2247"/>
              <a:gd name="T1" fmla="*/ 2147483646 h 191"/>
              <a:gd name="T2" fmla="*/ 2147483646 w 2247"/>
              <a:gd name="T3" fmla="*/ 0 h 191"/>
              <a:gd name="T4" fmla="*/ 2147483646 w 2247"/>
              <a:gd name="T5" fmla="*/ 2147483646 h 191"/>
              <a:gd name="T6" fmla="*/ 0 60000 65536"/>
              <a:gd name="T7" fmla="*/ 0 60000 65536"/>
              <a:gd name="T8" fmla="*/ 0 60000 65536"/>
            </a:gdLst>
            <a:ahLst/>
            <a:cxnLst>
              <a:cxn ang="T6">
                <a:pos x="T0" y="T1"/>
              </a:cxn>
              <a:cxn ang="T7">
                <a:pos x="T2" y="T3"/>
              </a:cxn>
              <a:cxn ang="T8">
                <a:pos x="T4" y="T5"/>
              </a:cxn>
            </a:cxnLst>
            <a:rect l="0" t="0" r="r" b="b"/>
            <a:pathLst>
              <a:path w="2247" h="191">
                <a:moveTo>
                  <a:pt x="0" y="191"/>
                </a:moveTo>
                <a:cubicBezTo>
                  <a:pt x="386" y="95"/>
                  <a:pt x="773" y="0"/>
                  <a:pt x="1147" y="0"/>
                </a:cubicBezTo>
                <a:cubicBezTo>
                  <a:pt x="1521" y="0"/>
                  <a:pt x="1884" y="95"/>
                  <a:pt x="2247" y="191"/>
                </a:cubicBezTo>
              </a:path>
            </a:pathLst>
          </a:custGeom>
          <a:noFill/>
          <a:ln w="22225" cap="flat" cmpd="sng">
            <a:solidFill>
              <a:schemeClr val="tx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2650" name="Line 41"/>
          <p:cNvSpPr>
            <a:spLocks noChangeShapeType="1"/>
          </p:cNvSpPr>
          <p:nvPr/>
        </p:nvSpPr>
        <p:spPr bwMode="auto">
          <a:xfrm>
            <a:off x="3967931" y="3323729"/>
            <a:ext cx="0" cy="336550"/>
          </a:xfrm>
          <a:prstGeom prst="line">
            <a:avLst/>
          </a:prstGeom>
          <a:noFill/>
          <a:ln w="222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2651" name="Line 42"/>
          <p:cNvSpPr>
            <a:spLocks noChangeShapeType="1"/>
          </p:cNvSpPr>
          <p:nvPr/>
        </p:nvSpPr>
        <p:spPr bwMode="auto">
          <a:xfrm flipV="1">
            <a:off x="3967931" y="2793504"/>
            <a:ext cx="1066800" cy="682625"/>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2652" name="Text Box 43"/>
          <p:cNvSpPr txBox="1">
            <a:spLocks noChangeArrowheads="1"/>
          </p:cNvSpPr>
          <p:nvPr/>
        </p:nvSpPr>
        <p:spPr bwMode="auto">
          <a:xfrm>
            <a:off x="5034731" y="2564904"/>
            <a:ext cx="30656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lr>
                <a:schemeClr val="tx2"/>
              </a:buClr>
              <a:buSzPct val="150000"/>
              <a:buChar char="•"/>
              <a:defRPr sz="2800" b="1">
                <a:solidFill>
                  <a:schemeClr val="tx1"/>
                </a:solidFill>
                <a:latin typeface="Arial" charset="0"/>
              </a:defRPr>
            </a:lvl1pPr>
            <a:lvl2pPr marL="68580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l-GR" altLang="en-US" sz="1800" dirty="0">
                <a:latin typeface="Arial Narrow" pitchFamily="34" charset="0"/>
              </a:rPr>
              <a:t>Δ</a:t>
            </a:r>
            <a:r>
              <a:rPr lang="en-US" altLang="en-US" sz="1800" baseline="-25000" dirty="0">
                <a:latin typeface="Arial Narrow" pitchFamily="34" charset="0"/>
              </a:rPr>
              <a:t>v</a:t>
            </a:r>
            <a:r>
              <a:rPr lang="en-US" altLang="en-US" sz="1800" dirty="0">
                <a:latin typeface="Arial Narrow" pitchFamily="34" charset="0"/>
              </a:rPr>
              <a:t> </a:t>
            </a:r>
            <a:r>
              <a:rPr lang="en-US" altLang="en-US" sz="1800" dirty="0" smtClean="0">
                <a:latin typeface="Arial Narrow" pitchFamily="34" charset="0"/>
              </a:rPr>
              <a:t> =   vertical </a:t>
            </a:r>
            <a:r>
              <a:rPr lang="en-US" altLang="en-US" sz="1800" dirty="0">
                <a:latin typeface="Arial Narrow" pitchFamily="34" charset="0"/>
              </a:rPr>
              <a:t>beam deflection due to unbalanced load</a:t>
            </a:r>
            <a:endParaRPr lang="el-GR" altLang="en-US" sz="1800" dirty="0">
              <a:latin typeface="Arial Narrow" pitchFamily="34" charset="0"/>
            </a:endParaRPr>
          </a:p>
        </p:txBody>
      </p:sp>
      <p:sp>
        <p:nvSpPr>
          <p:cNvPr id="112653" name="Text Box 44"/>
          <p:cNvSpPr txBox="1">
            <a:spLocks noChangeArrowheads="1"/>
          </p:cNvSpPr>
          <p:nvPr/>
        </p:nvSpPr>
        <p:spPr bwMode="auto">
          <a:xfrm>
            <a:off x="539552" y="5273332"/>
            <a:ext cx="708158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i="1" dirty="0">
                <a:latin typeface="+mn-lt"/>
              </a:rPr>
              <a:t>When testing braces per Section K3: </a:t>
            </a:r>
            <a:r>
              <a:rPr lang="en-US" altLang="en-US" sz="2200" b="0" dirty="0">
                <a:latin typeface="+mn-lt"/>
              </a:rPr>
              <a:t/>
            </a:r>
            <a:br>
              <a:rPr lang="en-US" altLang="en-US" sz="2200" b="0" dirty="0">
                <a:latin typeface="+mn-lt"/>
              </a:rPr>
            </a:br>
            <a:r>
              <a:rPr lang="en-US" altLang="en-US" sz="2200" b="0" dirty="0" smtClean="0">
                <a:latin typeface="+mn-lt"/>
              </a:rPr>
              <a:t>Include </a:t>
            </a:r>
            <a:r>
              <a:rPr lang="en-US" altLang="en-US" sz="2200" b="0" dirty="0">
                <a:latin typeface="+mn-lt"/>
              </a:rPr>
              <a:t>additional brace elongation resulting from vertical beam deflection when determining </a:t>
            </a:r>
            <a:r>
              <a:rPr lang="el-GR" altLang="en-US" sz="2200" b="0" dirty="0">
                <a:latin typeface="+mn-lt"/>
              </a:rPr>
              <a:t>Δ</a:t>
            </a:r>
            <a:r>
              <a:rPr lang="en-US" altLang="en-US" sz="2200" b="0" baseline="-25000" dirty="0" err="1">
                <a:latin typeface="+mn-lt"/>
              </a:rPr>
              <a:t>bm</a:t>
            </a:r>
            <a:endParaRPr lang="el-GR" altLang="en-US" sz="2200" b="0" dirty="0">
              <a:latin typeface="+mn-lt"/>
            </a:endParaRPr>
          </a:p>
        </p:txBody>
      </p:sp>
      <p:sp>
        <p:nvSpPr>
          <p:cNvPr id="2" name="Text Placeholder 1"/>
          <p:cNvSpPr>
            <a:spLocks noGrp="1"/>
          </p:cNvSpPr>
          <p:nvPr>
            <p:ph type="body" sz="quarter" idx="38"/>
          </p:nvPr>
        </p:nvSpPr>
        <p:spPr/>
        <p:txBody>
          <a:bodyPr/>
          <a:lstStyle/>
          <a:p>
            <a:r>
              <a:rPr lang="en-US" dirty="0" smtClean="0"/>
              <a:t>System Requirements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17" name="Text Box 42"/>
          <p:cNvSpPr txBox="1">
            <a:spLocks noChangeArrowheads="1"/>
          </p:cNvSpPr>
          <p:nvPr/>
        </p:nvSpPr>
        <p:spPr bwMode="auto">
          <a:xfrm>
            <a:off x="530791" y="1828800"/>
            <a:ext cx="6273457"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i="1" dirty="0">
                <a:latin typeface="+mn-lt"/>
              </a:rPr>
              <a:t>Beam deflection due to unbalanced loads:</a:t>
            </a:r>
          </a:p>
        </p:txBody>
      </p:sp>
      <p:sp>
        <p:nvSpPr>
          <p:cNvPr id="18" name="TextBox 17"/>
          <p:cNvSpPr txBox="1"/>
          <p:nvPr/>
        </p:nvSpPr>
        <p:spPr>
          <a:xfrm>
            <a:off x="530791" y="1268759"/>
            <a:ext cx="576940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344488" indent="-344488">
              <a:spcBef>
                <a:spcPct val="0"/>
              </a:spcBef>
              <a:buClrTx/>
              <a:buSzTx/>
              <a:buNone/>
              <a:defRPr sz="2200" b="1" u="sng"/>
            </a:lvl1pPr>
            <a:lvl2pPr marL="458788"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dirty="0"/>
              <a:t>F4.4a V-and Inverted V-Brace Frames</a:t>
            </a:r>
          </a:p>
        </p:txBody>
      </p:sp>
      <p:sp>
        <p:nvSpPr>
          <p:cNvPr id="19"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54</a:t>
            </a:fld>
            <a:endParaRPr lang="en-US" altLang="en-US"/>
          </a:p>
        </p:txBody>
      </p:sp>
    </p:spTree>
    <p:extLst>
      <p:ext uri="{BB962C8B-B14F-4D97-AF65-F5344CB8AC3E}">
        <p14:creationId xmlns:p14="http://schemas.microsoft.com/office/powerpoint/2010/main" val="13423303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22"/>
          <p:cNvSpPr>
            <a:spLocks noChangeArrowheads="1"/>
          </p:cNvSpPr>
          <p:nvPr/>
        </p:nvSpPr>
        <p:spPr bwMode="auto">
          <a:xfrm>
            <a:off x="2751138" y="2579688"/>
            <a:ext cx="6070600" cy="3352800"/>
          </a:xfrm>
          <a:prstGeom prst="rect">
            <a:avLst/>
          </a:prstGeom>
          <a:noFill/>
          <a:ln w="19050" algn="ctr">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 name="Text Placeholder 1"/>
          <p:cNvSpPr>
            <a:spLocks noGrp="1"/>
          </p:cNvSpPr>
          <p:nvPr>
            <p:ph type="body" sz="quarter" idx="38"/>
          </p:nvPr>
        </p:nvSpPr>
        <p:spPr/>
        <p:txBody>
          <a:bodyPr/>
          <a:lstStyle/>
          <a:p>
            <a:r>
              <a:rPr lang="en-US" dirty="0" smtClean="0"/>
              <a:t>System Requirements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47" name="Text Box 71"/>
          <p:cNvSpPr txBox="1">
            <a:spLocks noChangeArrowheads="1"/>
          </p:cNvSpPr>
          <p:nvPr/>
        </p:nvSpPr>
        <p:spPr bwMode="auto">
          <a:xfrm>
            <a:off x="2718594" y="2811700"/>
            <a:ext cx="6048672" cy="1631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lr>
                <a:schemeClr val="tx2"/>
              </a:buClr>
              <a:buSzPct val="150000"/>
              <a:buChar char="•"/>
              <a:tabLst>
                <a:tab pos="3886200" algn="l"/>
              </a:tabLst>
              <a:defRPr sz="2800" b="1">
                <a:solidFill>
                  <a:schemeClr val="tx1"/>
                </a:solidFill>
                <a:latin typeface="Arial" charset="0"/>
              </a:defRPr>
            </a:lvl1pPr>
            <a:lvl2pPr marL="742950" indent="-285750">
              <a:spcBef>
                <a:spcPct val="20000"/>
              </a:spcBef>
              <a:buClr>
                <a:schemeClr val="tx2"/>
              </a:buClr>
              <a:buSzPct val="100000"/>
              <a:buChar char="–"/>
              <a:tabLst>
                <a:tab pos="3886200" algn="l"/>
              </a:tabLst>
              <a:defRPr sz="2800" b="1">
                <a:solidFill>
                  <a:schemeClr val="tx1"/>
                </a:solidFill>
                <a:latin typeface="Arial" charset="0"/>
              </a:defRPr>
            </a:lvl2pPr>
            <a:lvl3pPr marL="1143000" indent="-228600">
              <a:spcBef>
                <a:spcPct val="20000"/>
              </a:spcBef>
              <a:buClr>
                <a:schemeClr val="tx2"/>
              </a:buClr>
              <a:buSzPct val="100000"/>
              <a:buChar char="•"/>
              <a:tabLst>
                <a:tab pos="3886200" algn="l"/>
              </a:tabLst>
              <a:defRPr sz="2400">
                <a:solidFill>
                  <a:schemeClr val="tx1"/>
                </a:solidFill>
                <a:latin typeface="Arial" charset="0"/>
              </a:defRPr>
            </a:lvl3pPr>
            <a:lvl4pPr marL="1600200" indent="-228600">
              <a:spcBef>
                <a:spcPct val="20000"/>
              </a:spcBef>
              <a:buClr>
                <a:schemeClr val="tx2"/>
              </a:buClr>
              <a:buSzPct val="100000"/>
              <a:buChar char="–"/>
              <a:tabLst>
                <a:tab pos="3886200" algn="l"/>
              </a:tabLst>
              <a:defRPr sz="2000">
                <a:solidFill>
                  <a:schemeClr val="tx1"/>
                </a:solidFill>
                <a:latin typeface="Arial" charset="0"/>
              </a:defRPr>
            </a:lvl4pPr>
            <a:lvl5pPr marL="2057400" indent="-228600">
              <a:spcBef>
                <a:spcPct val="20000"/>
              </a:spcBef>
              <a:buClr>
                <a:schemeClr val="tx2"/>
              </a:buClr>
              <a:buSzPct val="100000"/>
              <a:buChar char="•"/>
              <a:tabLst>
                <a:tab pos="3886200" algn="l"/>
              </a:tabLst>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tabLst>
                <a:tab pos="3886200" algn="l"/>
              </a:tabLst>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tabLst>
                <a:tab pos="3886200" algn="l"/>
              </a:tabLst>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tabLst>
                <a:tab pos="3886200" algn="l"/>
              </a:tabLst>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tabLst>
                <a:tab pos="3886200" algn="l"/>
              </a:tabLst>
              <a:defRPr sz="2000">
                <a:solidFill>
                  <a:schemeClr val="tx1"/>
                </a:solidFill>
                <a:latin typeface="Arial" charset="0"/>
              </a:defRPr>
            </a:lvl9pPr>
          </a:lstStyle>
          <a:p>
            <a:pPr>
              <a:spcBef>
                <a:spcPct val="50000"/>
              </a:spcBef>
              <a:buClrTx/>
              <a:buSzTx/>
              <a:buFontTx/>
              <a:buNone/>
            </a:pPr>
            <a:r>
              <a:rPr lang="en-US" altLang="en-US" sz="2000" b="0" dirty="0" smtClean="0">
                <a:latin typeface="+mn-lt"/>
              </a:rPr>
              <a:t>(b) Beams </a:t>
            </a:r>
            <a:r>
              <a:rPr lang="en-US" altLang="en-US" sz="2000" b="0" dirty="0">
                <a:latin typeface="+mn-lt"/>
              </a:rPr>
              <a:t>and struts shall be continuous between columns. Beams and struts shall be braced to meet the requirement of moderately ductile members in Section D1.2a.1.</a:t>
            </a:r>
          </a:p>
          <a:p>
            <a:pPr>
              <a:spcBef>
                <a:spcPct val="50000"/>
              </a:spcBef>
              <a:buClrTx/>
              <a:buSzTx/>
              <a:buFontTx/>
              <a:buNone/>
            </a:pPr>
            <a:endParaRPr lang="en-US" altLang="en-US" sz="2000" b="0" i="1" baseline="-25000" dirty="0">
              <a:latin typeface="+mn-lt"/>
              <a:sym typeface="Symbol" pitchFamily="18" charset="2"/>
            </a:endParaRPr>
          </a:p>
        </p:txBody>
      </p:sp>
      <p:sp>
        <p:nvSpPr>
          <p:cNvPr id="48" name="Text Box 73"/>
          <p:cNvSpPr txBox="1">
            <a:spLocks noChangeArrowheads="1"/>
          </p:cNvSpPr>
          <p:nvPr/>
        </p:nvSpPr>
        <p:spPr bwMode="auto">
          <a:xfrm>
            <a:off x="2718594" y="2060848"/>
            <a:ext cx="587394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solidFill>
                  <a:schemeClr val="tx2"/>
                </a:solidFill>
                <a:latin typeface="+mn-lt"/>
              </a:rPr>
              <a:t>For V-type and Inverted V-type bracing:</a:t>
            </a:r>
          </a:p>
        </p:txBody>
      </p:sp>
      <p:sp>
        <p:nvSpPr>
          <p:cNvPr id="49" name="TextBox 48"/>
          <p:cNvSpPr txBox="1"/>
          <p:nvPr/>
        </p:nvSpPr>
        <p:spPr>
          <a:xfrm>
            <a:off x="530791" y="1268759"/>
            <a:ext cx="576940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344488" indent="-344488">
              <a:spcBef>
                <a:spcPct val="0"/>
              </a:spcBef>
              <a:buClrTx/>
              <a:buSzTx/>
              <a:buNone/>
              <a:defRPr sz="2200" b="1" u="sng"/>
            </a:lvl1pPr>
            <a:lvl2pPr marL="458788"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dirty="0"/>
              <a:t>F4.4a V-and Inverted V-Brace Frames</a:t>
            </a:r>
          </a:p>
        </p:txBody>
      </p:sp>
      <p:grpSp>
        <p:nvGrpSpPr>
          <p:cNvPr id="50" name="Group 11"/>
          <p:cNvGrpSpPr>
            <a:grpSpLocks/>
          </p:cNvGrpSpPr>
          <p:nvPr/>
        </p:nvGrpSpPr>
        <p:grpSpPr bwMode="auto">
          <a:xfrm>
            <a:off x="824136" y="1962298"/>
            <a:ext cx="1371600" cy="1981200"/>
            <a:chOff x="2256" y="912"/>
            <a:chExt cx="864" cy="1248"/>
          </a:xfrm>
        </p:grpSpPr>
        <p:grpSp>
          <p:nvGrpSpPr>
            <p:cNvPr id="51" name="Group 12"/>
            <p:cNvGrpSpPr>
              <a:grpSpLocks/>
            </p:cNvGrpSpPr>
            <p:nvPr/>
          </p:nvGrpSpPr>
          <p:grpSpPr bwMode="auto">
            <a:xfrm>
              <a:off x="2304" y="1536"/>
              <a:ext cx="768" cy="624"/>
              <a:chOff x="1728" y="1536"/>
              <a:chExt cx="768" cy="624"/>
            </a:xfrm>
          </p:grpSpPr>
          <p:sp>
            <p:nvSpPr>
              <p:cNvPr id="64" name="Line 13"/>
              <p:cNvSpPr>
                <a:spLocks noChangeShapeType="1"/>
              </p:cNvSpPr>
              <p:nvPr/>
            </p:nvSpPr>
            <p:spPr bwMode="auto">
              <a:xfrm flipV="1">
                <a:off x="1728"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5" name="Line 14"/>
              <p:cNvSpPr>
                <a:spLocks noChangeShapeType="1"/>
              </p:cNvSpPr>
              <p:nvPr/>
            </p:nvSpPr>
            <p:spPr bwMode="auto">
              <a:xfrm>
                <a:off x="2496"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6" name="Line 15"/>
              <p:cNvSpPr>
                <a:spLocks noChangeShapeType="1"/>
              </p:cNvSpPr>
              <p:nvPr/>
            </p:nvSpPr>
            <p:spPr bwMode="auto">
              <a:xfrm>
                <a:off x="1728" y="1536"/>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7" name="Line 16"/>
              <p:cNvSpPr>
                <a:spLocks noChangeShapeType="1"/>
              </p:cNvSpPr>
              <p:nvPr/>
            </p:nvSpPr>
            <p:spPr bwMode="auto">
              <a:xfrm flipV="1">
                <a:off x="1728"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8" name="Line 17"/>
              <p:cNvSpPr>
                <a:spLocks noChangeShapeType="1"/>
              </p:cNvSpPr>
              <p:nvPr/>
            </p:nvSpPr>
            <p:spPr bwMode="auto">
              <a:xfrm>
                <a:off x="2112"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52" name="Group 18"/>
            <p:cNvGrpSpPr>
              <a:grpSpLocks/>
            </p:cNvGrpSpPr>
            <p:nvPr/>
          </p:nvGrpSpPr>
          <p:grpSpPr bwMode="auto">
            <a:xfrm>
              <a:off x="2304" y="912"/>
              <a:ext cx="768" cy="624"/>
              <a:chOff x="1728" y="1536"/>
              <a:chExt cx="768" cy="624"/>
            </a:xfrm>
          </p:grpSpPr>
          <p:sp>
            <p:nvSpPr>
              <p:cNvPr id="59" name="Line 19"/>
              <p:cNvSpPr>
                <a:spLocks noChangeShapeType="1"/>
              </p:cNvSpPr>
              <p:nvPr/>
            </p:nvSpPr>
            <p:spPr bwMode="auto">
              <a:xfrm flipV="1">
                <a:off x="1728"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0" name="Line 20"/>
              <p:cNvSpPr>
                <a:spLocks noChangeShapeType="1"/>
              </p:cNvSpPr>
              <p:nvPr/>
            </p:nvSpPr>
            <p:spPr bwMode="auto">
              <a:xfrm>
                <a:off x="2496"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1" name="Line 21"/>
              <p:cNvSpPr>
                <a:spLocks noChangeShapeType="1"/>
              </p:cNvSpPr>
              <p:nvPr/>
            </p:nvSpPr>
            <p:spPr bwMode="auto">
              <a:xfrm>
                <a:off x="1728" y="1536"/>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2" name="Line 22"/>
              <p:cNvSpPr>
                <a:spLocks noChangeShapeType="1"/>
              </p:cNvSpPr>
              <p:nvPr/>
            </p:nvSpPr>
            <p:spPr bwMode="auto">
              <a:xfrm flipV="1">
                <a:off x="1728"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3" name="Line 23"/>
              <p:cNvSpPr>
                <a:spLocks noChangeShapeType="1"/>
              </p:cNvSpPr>
              <p:nvPr/>
            </p:nvSpPr>
            <p:spPr bwMode="auto">
              <a:xfrm>
                <a:off x="2112"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53" name="Line 24"/>
            <p:cNvSpPr>
              <a:spLocks noChangeShapeType="1"/>
            </p:cNvSpPr>
            <p:nvPr/>
          </p:nvSpPr>
          <p:spPr bwMode="auto">
            <a:xfrm>
              <a:off x="2256" y="2160"/>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4" name="Line 25"/>
            <p:cNvSpPr>
              <a:spLocks noChangeShapeType="1"/>
            </p:cNvSpPr>
            <p:nvPr/>
          </p:nvSpPr>
          <p:spPr bwMode="auto">
            <a:xfrm>
              <a:off x="3024" y="2160"/>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5" name="Rectangle 26"/>
            <p:cNvSpPr>
              <a:spLocks noChangeArrowheads="1"/>
            </p:cNvSpPr>
            <p:nvPr/>
          </p:nvSpPr>
          <p:spPr bwMode="auto">
            <a:xfrm rot="-3480000">
              <a:off x="2247" y="1175"/>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56" name="Rectangle 27"/>
            <p:cNvSpPr>
              <a:spLocks noChangeArrowheads="1"/>
            </p:cNvSpPr>
            <p:nvPr/>
          </p:nvSpPr>
          <p:spPr bwMode="auto">
            <a:xfrm rot="3480000" flipH="1">
              <a:off x="2614" y="1175"/>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57" name="Rectangle 28"/>
            <p:cNvSpPr>
              <a:spLocks noChangeArrowheads="1"/>
            </p:cNvSpPr>
            <p:nvPr/>
          </p:nvSpPr>
          <p:spPr bwMode="auto">
            <a:xfrm rot="-3480000">
              <a:off x="2247" y="1802"/>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58" name="Rectangle 29"/>
            <p:cNvSpPr>
              <a:spLocks noChangeArrowheads="1"/>
            </p:cNvSpPr>
            <p:nvPr/>
          </p:nvSpPr>
          <p:spPr bwMode="auto">
            <a:xfrm rot="3480000" flipH="1">
              <a:off x="2616" y="1804"/>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69" name="Group 51"/>
          <p:cNvGrpSpPr>
            <a:grpSpLocks/>
          </p:cNvGrpSpPr>
          <p:nvPr/>
        </p:nvGrpSpPr>
        <p:grpSpPr bwMode="auto">
          <a:xfrm>
            <a:off x="791201" y="4384248"/>
            <a:ext cx="1371600" cy="1985963"/>
            <a:chOff x="4032" y="912"/>
            <a:chExt cx="864" cy="1251"/>
          </a:xfrm>
        </p:grpSpPr>
        <p:grpSp>
          <p:nvGrpSpPr>
            <p:cNvPr id="70" name="Group 52"/>
            <p:cNvGrpSpPr>
              <a:grpSpLocks/>
            </p:cNvGrpSpPr>
            <p:nvPr/>
          </p:nvGrpSpPr>
          <p:grpSpPr bwMode="auto">
            <a:xfrm>
              <a:off x="4080" y="1536"/>
              <a:ext cx="768" cy="624"/>
              <a:chOff x="3216" y="1536"/>
              <a:chExt cx="768" cy="624"/>
            </a:xfrm>
          </p:grpSpPr>
          <p:sp>
            <p:nvSpPr>
              <p:cNvPr id="84" name="Line 53"/>
              <p:cNvSpPr>
                <a:spLocks noChangeShapeType="1"/>
              </p:cNvSpPr>
              <p:nvPr/>
            </p:nvSpPr>
            <p:spPr bwMode="auto">
              <a:xfrm flipV="1">
                <a:off x="3216"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5" name="Line 54"/>
              <p:cNvSpPr>
                <a:spLocks noChangeShapeType="1"/>
              </p:cNvSpPr>
              <p:nvPr/>
            </p:nvSpPr>
            <p:spPr bwMode="auto">
              <a:xfrm>
                <a:off x="3984"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6" name="Line 55"/>
              <p:cNvSpPr>
                <a:spLocks noChangeShapeType="1"/>
              </p:cNvSpPr>
              <p:nvPr/>
            </p:nvSpPr>
            <p:spPr bwMode="auto">
              <a:xfrm>
                <a:off x="3216" y="1536"/>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7" name="Line 56"/>
              <p:cNvSpPr>
                <a:spLocks noChangeShapeType="1"/>
              </p:cNvSpPr>
              <p:nvPr/>
            </p:nvSpPr>
            <p:spPr bwMode="auto">
              <a:xfrm flipV="1">
                <a:off x="3600"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8" name="Line 57"/>
              <p:cNvSpPr>
                <a:spLocks noChangeShapeType="1"/>
              </p:cNvSpPr>
              <p:nvPr/>
            </p:nvSpPr>
            <p:spPr bwMode="auto">
              <a:xfrm flipH="1" flipV="1">
                <a:off x="3216"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71" name="Group 58"/>
            <p:cNvGrpSpPr>
              <a:grpSpLocks/>
            </p:cNvGrpSpPr>
            <p:nvPr/>
          </p:nvGrpSpPr>
          <p:grpSpPr bwMode="auto">
            <a:xfrm>
              <a:off x="4080" y="912"/>
              <a:ext cx="768" cy="624"/>
              <a:chOff x="3216" y="1536"/>
              <a:chExt cx="768" cy="624"/>
            </a:xfrm>
          </p:grpSpPr>
          <p:sp>
            <p:nvSpPr>
              <p:cNvPr id="79" name="Line 59"/>
              <p:cNvSpPr>
                <a:spLocks noChangeShapeType="1"/>
              </p:cNvSpPr>
              <p:nvPr/>
            </p:nvSpPr>
            <p:spPr bwMode="auto">
              <a:xfrm flipV="1">
                <a:off x="3216"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0" name="Line 60"/>
              <p:cNvSpPr>
                <a:spLocks noChangeShapeType="1"/>
              </p:cNvSpPr>
              <p:nvPr/>
            </p:nvSpPr>
            <p:spPr bwMode="auto">
              <a:xfrm>
                <a:off x="3984"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1" name="Line 61"/>
              <p:cNvSpPr>
                <a:spLocks noChangeShapeType="1"/>
              </p:cNvSpPr>
              <p:nvPr/>
            </p:nvSpPr>
            <p:spPr bwMode="auto">
              <a:xfrm>
                <a:off x="3216" y="1536"/>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2" name="Line 62"/>
              <p:cNvSpPr>
                <a:spLocks noChangeShapeType="1"/>
              </p:cNvSpPr>
              <p:nvPr/>
            </p:nvSpPr>
            <p:spPr bwMode="auto">
              <a:xfrm flipV="1">
                <a:off x="3600"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3" name="Line 63"/>
              <p:cNvSpPr>
                <a:spLocks noChangeShapeType="1"/>
              </p:cNvSpPr>
              <p:nvPr/>
            </p:nvSpPr>
            <p:spPr bwMode="auto">
              <a:xfrm flipH="1" flipV="1">
                <a:off x="3216"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72" name="Line 64"/>
            <p:cNvSpPr>
              <a:spLocks noChangeShapeType="1"/>
            </p:cNvSpPr>
            <p:nvPr/>
          </p:nvSpPr>
          <p:spPr bwMode="auto">
            <a:xfrm>
              <a:off x="4032" y="2163"/>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 name="Line 65"/>
            <p:cNvSpPr>
              <a:spLocks noChangeShapeType="1"/>
            </p:cNvSpPr>
            <p:nvPr/>
          </p:nvSpPr>
          <p:spPr bwMode="auto">
            <a:xfrm>
              <a:off x="4800" y="2163"/>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 name="Line 66"/>
            <p:cNvSpPr>
              <a:spLocks noChangeShapeType="1"/>
            </p:cNvSpPr>
            <p:nvPr/>
          </p:nvSpPr>
          <p:spPr bwMode="auto">
            <a:xfrm>
              <a:off x="4419" y="2160"/>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 name="Rectangle 67"/>
            <p:cNvSpPr>
              <a:spLocks noChangeArrowheads="1"/>
            </p:cNvSpPr>
            <p:nvPr/>
          </p:nvSpPr>
          <p:spPr bwMode="auto">
            <a:xfrm rot="3480000" flipH="1">
              <a:off x="4017" y="1824"/>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76" name="Rectangle 68"/>
            <p:cNvSpPr>
              <a:spLocks noChangeArrowheads="1"/>
            </p:cNvSpPr>
            <p:nvPr/>
          </p:nvSpPr>
          <p:spPr bwMode="auto">
            <a:xfrm rot="-3480000">
              <a:off x="4391" y="1824"/>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77" name="Rectangle 69"/>
            <p:cNvSpPr>
              <a:spLocks noChangeArrowheads="1"/>
            </p:cNvSpPr>
            <p:nvPr/>
          </p:nvSpPr>
          <p:spPr bwMode="auto">
            <a:xfrm rot="3480000" flipH="1">
              <a:off x="4017" y="1197"/>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78" name="Rectangle 70"/>
            <p:cNvSpPr>
              <a:spLocks noChangeArrowheads="1"/>
            </p:cNvSpPr>
            <p:nvPr/>
          </p:nvSpPr>
          <p:spPr bwMode="auto">
            <a:xfrm rot="-3480000">
              <a:off x="4391" y="1197"/>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sp>
        <p:nvSpPr>
          <p:cNvPr id="89"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55</a:t>
            </a:fld>
            <a:endParaRPr lang="en-US" altLang="en-US"/>
          </a:p>
        </p:txBody>
      </p:sp>
    </p:spTree>
    <p:extLst>
      <p:ext uri="{BB962C8B-B14F-4D97-AF65-F5344CB8AC3E}">
        <p14:creationId xmlns:p14="http://schemas.microsoft.com/office/powerpoint/2010/main" val="10461888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ext Box 45"/>
          <p:cNvSpPr txBox="1">
            <a:spLocks noChangeArrowheads="1"/>
          </p:cNvSpPr>
          <p:nvPr/>
        </p:nvSpPr>
        <p:spPr bwMode="auto">
          <a:xfrm>
            <a:off x="777875" y="1795463"/>
            <a:ext cx="71342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latin typeface="+mn-lt"/>
              </a:rPr>
              <a:t>Beam and column members shall meet the requirements of Section D1.1.</a:t>
            </a:r>
          </a:p>
        </p:txBody>
      </p:sp>
      <p:sp>
        <p:nvSpPr>
          <p:cNvPr id="116740" name="Text Box 46"/>
          <p:cNvSpPr txBox="1">
            <a:spLocks noChangeArrowheads="1"/>
          </p:cNvSpPr>
          <p:nvPr/>
        </p:nvSpPr>
        <p:spPr bwMode="auto">
          <a:xfrm>
            <a:off x="1460500" y="3125788"/>
            <a:ext cx="6678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400" b="0" dirty="0">
                <a:solidFill>
                  <a:schemeClr val="tx2"/>
                </a:solidFill>
                <a:latin typeface="+mn-lt"/>
              </a:rPr>
              <a:t>Beams and Columns:  </a:t>
            </a:r>
            <a:r>
              <a:rPr lang="en-US" altLang="en-US" sz="2400" i="1" dirty="0">
                <a:solidFill>
                  <a:schemeClr val="tx2"/>
                </a:solidFill>
                <a:latin typeface="+mn-lt"/>
              </a:rPr>
              <a:t>Moderately Ductile</a:t>
            </a:r>
          </a:p>
        </p:txBody>
      </p:sp>
      <p:sp>
        <p:nvSpPr>
          <p:cNvPr id="116741" name="Text Box 47"/>
          <p:cNvSpPr txBox="1">
            <a:spLocks noChangeArrowheads="1"/>
          </p:cNvSpPr>
          <p:nvPr/>
        </p:nvSpPr>
        <p:spPr bwMode="auto">
          <a:xfrm>
            <a:off x="1795932" y="3717032"/>
            <a:ext cx="53895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3200" dirty="0" smtClean="0">
                <a:latin typeface="+mn-lt"/>
              </a:rPr>
              <a:t>b/t</a:t>
            </a:r>
            <a:r>
              <a:rPr lang="en-US" altLang="en-US" sz="3200" dirty="0" smtClean="0"/>
              <a:t> </a:t>
            </a:r>
            <a:r>
              <a:rPr lang="en-US" altLang="en-US" sz="3200" dirty="0">
                <a:sym typeface="Symbol" pitchFamily="18" charset="2"/>
              </a:rPr>
              <a:t> </a:t>
            </a:r>
            <a:r>
              <a:rPr lang="en-US" altLang="en-US" sz="3200" baseline="-25000" dirty="0">
                <a:sym typeface="Symbol" pitchFamily="18" charset="2"/>
              </a:rPr>
              <a:t>md</a:t>
            </a:r>
            <a:endParaRPr lang="en-US" altLang="en-US" sz="3200" dirty="0">
              <a:sym typeface="Symbol" pitchFamily="18" charset="2"/>
            </a:endParaRPr>
          </a:p>
        </p:txBody>
      </p:sp>
      <p:sp>
        <p:nvSpPr>
          <p:cNvPr id="116742" name="Rectangle 48"/>
          <p:cNvSpPr>
            <a:spLocks noChangeArrowheads="1"/>
          </p:cNvSpPr>
          <p:nvPr/>
        </p:nvSpPr>
        <p:spPr bwMode="auto">
          <a:xfrm>
            <a:off x="1385092" y="3068960"/>
            <a:ext cx="6211243" cy="1365250"/>
          </a:xfrm>
          <a:prstGeom prst="rect">
            <a:avLst/>
          </a:prstGeom>
          <a:noFill/>
          <a:ln w="2857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 name="Text Placeholder 1"/>
          <p:cNvSpPr>
            <a:spLocks noGrp="1"/>
          </p:cNvSpPr>
          <p:nvPr>
            <p:ph type="body" sz="quarter" idx="38"/>
          </p:nvPr>
        </p:nvSpPr>
        <p:spPr/>
        <p:txBody>
          <a:bodyPr/>
          <a:lstStyle/>
          <a:p>
            <a:r>
              <a:rPr lang="en-US" dirty="0" smtClean="0"/>
              <a:t>Members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9" name="TextBox 8"/>
          <p:cNvSpPr txBox="1"/>
          <p:nvPr/>
        </p:nvSpPr>
        <p:spPr>
          <a:xfrm>
            <a:off x="530791" y="1268759"/>
            <a:ext cx="576940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344488" indent="-344488">
              <a:spcBef>
                <a:spcPct val="0"/>
              </a:spcBef>
              <a:buClrTx/>
              <a:buSzTx/>
              <a:buNone/>
              <a:defRPr sz="2200" b="1" u="sng"/>
            </a:lvl1pPr>
            <a:lvl2pPr marL="458788"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dirty="0" smtClean="0"/>
              <a:t>F4.5a </a:t>
            </a:r>
            <a:r>
              <a:rPr lang="en-US" dirty="0"/>
              <a:t>Basic Requirements</a:t>
            </a:r>
          </a:p>
        </p:txBody>
      </p:sp>
      <p:sp>
        <p:nvSpPr>
          <p:cNvPr id="10"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56</a:t>
            </a:fld>
            <a:endParaRPr lang="en-US" altLang="en-US"/>
          </a:p>
        </p:txBody>
      </p:sp>
    </p:spTree>
    <p:extLst>
      <p:ext uri="{BB962C8B-B14F-4D97-AF65-F5344CB8AC3E}">
        <p14:creationId xmlns:p14="http://schemas.microsoft.com/office/powerpoint/2010/main" val="37972808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7"/>
          <p:cNvSpPr txBox="1">
            <a:spLocks noChangeArrowheads="1"/>
          </p:cNvSpPr>
          <p:nvPr/>
        </p:nvSpPr>
        <p:spPr bwMode="auto">
          <a:xfrm>
            <a:off x="971600" y="1758950"/>
            <a:ext cx="6912768"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latin typeface="+mn-lt"/>
              </a:rPr>
              <a:t>The </a:t>
            </a:r>
            <a:r>
              <a:rPr lang="en-US" altLang="en-US" sz="2200" i="1" dirty="0">
                <a:solidFill>
                  <a:schemeClr val="tx2"/>
                </a:solidFill>
                <a:latin typeface="+mn-lt"/>
              </a:rPr>
              <a:t>required strength</a:t>
            </a:r>
            <a:r>
              <a:rPr lang="en-US" altLang="en-US" sz="2200" dirty="0">
                <a:solidFill>
                  <a:schemeClr val="tx2"/>
                </a:solidFill>
                <a:latin typeface="+mn-lt"/>
              </a:rPr>
              <a:t> </a:t>
            </a:r>
            <a:r>
              <a:rPr lang="en-US" altLang="en-US" sz="2200" b="0" dirty="0">
                <a:latin typeface="+mn-lt"/>
              </a:rPr>
              <a:t>of beams, columns, struts and connections in BRBF shall be determined using the capacity-limited seismic load effect.  </a:t>
            </a:r>
            <a:endParaRPr lang="en-US" altLang="en-US" sz="2200" b="0" dirty="0" smtClean="0">
              <a:latin typeface="+mn-lt"/>
            </a:endParaRPr>
          </a:p>
          <a:p>
            <a:pPr>
              <a:spcBef>
                <a:spcPct val="50000"/>
              </a:spcBef>
              <a:buClrTx/>
              <a:buSzTx/>
              <a:buFontTx/>
              <a:buNone/>
            </a:pPr>
            <a:r>
              <a:rPr lang="en-US" altLang="en-US" sz="2200" b="0" dirty="0" smtClean="0">
                <a:latin typeface="+mn-lt"/>
              </a:rPr>
              <a:t>The </a:t>
            </a:r>
            <a:r>
              <a:rPr lang="en-US" altLang="en-US" sz="2200" b="0" dirty="0">
                <a:latin typeface="+mn-lt"/>
              </a:rPr>
              <a:t>capacity-limited horizontal seismic load effect, </a:t>
            </a:r>
            <a:r>
              <a:rPr lang="en-US" altLang="en-US" sz="2200" i="1" dirty="0" err="1">
                <a:solidFill>
                  <a:schemeClr val="tx2"/>
                </a:solidFill>
                <a:latin typeface="+mn-lt"/>
              </a:rPr>
              <a:t>E</a:t>
            </a:r>
            <a:r>
              <a:rPr lang="en-US" altLang="en-US" sz="2200" i="1" baseline="-25000" dirty="0" err="1">
                <a:solidFill>
                  <a:schemeClr val="tx2"/>
                </a:solidFill>
                <a:latin typeface="+mn-lt"/>
              </a:rPr>
              <a:t>cl</a:t>
            </a:r>
            <a:r>
              <a:rPr lang="en-US" altLang="en-US" sz="2200" b="0" dirty="0">
                <a:latin typeface="+mn-lt"/>
              </a:rPr>
              <a:t>, shall be taken as the forces developed in the member assuming the forces in all braces correspond to their adjusted strength in compression or in tension.</a:t>
            </a:r>
          </a:p>
        </p:txBody>
      </p:sp>
      <p:sp>
        <p:nvSpPr>
          <p:cNvPr id="118788" name="Text Box 9"/>
          <p:cNvSpPr txBox="1">
            <a:spLocks noChangeArrowheads="1"/>
          </p:cNvSpPr>
          <p:nvPr/>
        </p:nvSpPr>
        <p:spPr bwMode="auto">
          <a:xfrm>
            <a:off x="1403648" y="4864100"/>
            <a:ext cx="3172545" cy="938719"/>
          </a:xfrm>
          <a:prstGeom prst="rect">
            <a:avLst/>
          </a:prstGeom>
          <a:noFill/>
          <a:ln w="2857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dirty="0">
                <a:latin typeface="+mn-lt"/>
              </a:rPr>
              <a:t>1.2D + 0.5L + 02.S + E</a:t>
            </a:r>
          </a:p>
          <a:p>
            <a:pPr>
              <a:spcBef>
                <a:spcPct val="50000"/>
              </a:spcBef>
              <a:buClrTx/>
              <a:buSzTx/>
              <a:buFontTx/>
              <a:buNone/>
            </a:pPr>
            <a:r>
              <a:rPr lang="en-US" altLang="en-US" sz="2200" dirty="0">
                <a:latin typeface="+mn-lt"/>
              </a:rPr>
              <a:t>0.9D + E</a:t>
            </a:r>
          </a:p>
        </p:txBody>
      </p:sp>
      <p:sp>
        <p:nvSpPr>
          <p:cNvPr id="118790" name="AutoShape 11"/>
          <p:cNvSpPr>
            <a:spLocks noChangeArrowheads="1"/>
          </p:cNvSpPr>
          <p:nvPr/>
        </p:nvSpPr>
        <p:spPr bwMode="auto">
          <a:xfrm>
            <a:off x="4860032" y="5226050"/>
            <a:ext cx="531812" cy="227013"/>
          </a:xfrm>
          <a:prstGeom prst="rightArrow">
            <a:avLst>
              <a:gd name="adj1" fmla="val 50000"/>
              <a:gd name="adj2" fmla="val 58566"/>
            </a:avLst>
          </a:prstGeom>
          <a:solidFill>
            <a:schemeClr val="accent3"/>
          </a:solidFill>
          <a:ln w="22225" algn="ctr">
            <a:solidFill>
              <a:schemeClr val="tx1"/>
            </a:solidFill>
            <a:miter lim="800000"/>
            <a:headEnd/>
            <a:tailEnd/>
          </a:ln>
          <a:effectLs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18791" name="Text Box 12"/>
          <p:cNvSpPr txBox="1">
            <a:spLocks noChangeArrowheads="1"/>
          </p:cNvSpPr>
          <p:nvPr/>
        </p:nvSpPr>
        <p:spPr bwMode="auto">
          <a:xfrm>
            <a:off x="5562030" y="4779461"/>
            <a:ext cx="297041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lr>
                <a:schemeClr val="tx2"/>
              </a:buClr>
              <a:buSzPct val="150000"/>
              <a:buChar char="•"/>
              <a:defRPr sz="2800" b="1">
                <a:solidFill>
                  <a:schemeClr val="tx1"/>
                </a:solidFill>
                <a:latin typeface="Arial" charset="0"/>
              </a:defRPr>
            </a:lvl1pPr>
            <a:lvl2pPr marL="6286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i="1" dirty="0">
                <a:latin typeface="+mn-lt"/>
              </a:rPr>
              <a:t>"E" </a:t>
            </a:r>
            <a:r>
              <a:rPr lang="en-US" altLang="en-US" sz="2200" b="0" i="1" dirty="0" smtClean="0">
                <a:latin typeface="+mn-lt"/>
              </a:rPr>
              <a:t> </a:t>
            </a:r>
            <a:r>
              <a:rPr lang="en-US" altLang="en-US" sz="2200" b="0" i="1" dirty="0" smtClean="0">
                <a:latin typeface="Arial Narrow" panose="020B0606020202030204" pitchFamily="34" charset="0"/>
              </a:rPr>
              <a:t>from </a:t>
            </a:r>
            <a:r>
              <a:rPr lang="en-US" altLang="en-US" sz="2200" b="0" i="1" dirty="0">
                <a:latin typeface="Arial Narrow" panose="020B0606020202030204" pitchFamily="34" charset="0"/>
              </a:rPr>
              <a:t>adjusted brace </a:t>
            </a:r>
            <a:r>
              <a:rPr lang="en-US" altLang="en-US" sz="2200" b="0" i="1" dirty="0" smtClean="0">
                <a:latin typeface="Arial Narrow" panose="020B0606020202030204" pitchFamily="34" charset="0"/>
              </a:rPr>
              <a:t>  strengths </a:t>
            </a:r>
            <a:r>
              <a:rPr lang="en-US" altLang="en-US" sz="2200" b="0" i="1" dirty="0">
                <a:latin typeface="Arial Narrow" panose="020B0606020202030204" pitchFamily="34" charset="0"/>
              </a:rPr>
              <a:t>in tension and compression</a:t>
            </a:r>
          </a:p>
        </p:txBody>
      </p:sp>
      <p:sp>
        <p:nvSpPr>
          <p:cNvPr id="2" name="Text Placeholder 1"/>
          <p:cNvSpPr>
            <a:spLocks noGrp="1"/>
          </p:cNvSpPr>
          <p:nvPr>
            <p:ph type="body" sz="quarter" idx="38"/>
          </p:nvPr>
        </p:nvSpPr>
        <p:spPr/>
        <p:txBody>
          <a:bodyPr/>
          <a:lstStyle/>
          <a:p>
            <a:r>
              <a:rPr lang="en-US" dirty="0" smtClean="0"/>
              <a:t>Analysis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11" name="TextBox 10"/>
          <p:cNvSpPr txBox="1"/>
          <p:nvPr/>
        </p:nvSpPr>
        <p:spPr>
          <a:xfrm>
            <a:off x="530791" y="1268759"/>
            <a:ext cx="576940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344488" indent="-344488">
              <a:spcBef>
                <a:spcPct val="0"/>
              </a:spcBef>
              <a:buClrTx/>
              <a:buSzTx/>
              <a:buNone/>
              <a:defRPr sz="2200" b="1" u="sng"/>
            </a:lvl1pPr>
            <a:lvl2pPr marL="458788"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dirty="0"/>
              <a:t>F4.3 Analysis</a:t>
            </a:r>
          </a:p>
        </p:txBody>
      </p:sp>
      <p:sp>
        <p:nvSpPr>
          <p:cNvPr id="12"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57</a:t>
            </a:fld>
            <a:endParaRPr lang="en-US" altLang="en-US"/>
          </a:p>
        </p:txBody>
      </p:sp>
    </p:spTree>
    <p:extLst>
      <p:ext uri="{BB962C8B-B14F-4D97-AF65-F5344CB8AC3E}">
        <p14:creationId xmlns:p14="http://schemas.microsoft.com/office/powerpoint/2010/main" val="28235179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Line 5"/>
          <p:cNvSpPr>
            <a:spLocks noChangeShapeType="1"/>
          </p:cNvSpPr>
          <p:nvPr/>
        </p:nvSpPr>
        <p:spPr bwMode="auto">
          <a:xfrm flipV="1">
            <a:off x="4620170" y="5143202"/>
            <a:ext cx="0" cy="1447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35" name="Line 10"/>
          <p:cNvSpPr>
            <a:spLocks noChangeShapeType="1"/>
          </p:cNvSpPr>
          <p:nvPr/>
        </p:nvSpPr>
        <p:spPr bwMode="auto">
          <a:xfrm flipV="1">
            <a:off x="4620170" y="3695402"/>
            <a:ext cx="0" cy="1447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36" name="Line 15"/>
          <p:cNvSpPr>
            <a:spLocks noChangeShapeType="1"/>
          </p:cNvSpPr>
          <p:nvPr/>
        </p:nvSpPr>
        <p:spPr bwMode="auto">
          <a:xfrm flipV="1">
            <a:off x="4620170" y="2247602"/>
            <a:ext cx="0" cy="1447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120837" name="Group 46"/>
          <p:cNvGrpSpPr>
            <a:grpSpLocks/>
          </p:cNvGrpSpPr>
          <p:nvPr/>
        </p:nvGrpSpPr>
        <p:grpSpPr bwMode="auto">
          <a:xfrm>
            <a:off x="2791370" y="2247602"/>
            <a:ext cx="1828800" cy="4343400"/>
            <a:chOff x="778" y="1152"/>
            <a:chExt cx="1152" cy="2736"/>
          </a:xfrm>
        </p:grpSpPr>
        <p:sp>
          <p:nvSpPr>
            <p:cNvPr id="120925" name="Line 4"/>
            <p:cNvSpPr>
              <a:spLocks noChangeShapeType="1"/>
            </p:cNvSpPr>
            <p:nvPr/>
          </p:nvSpPr>
          <p:spPr bwMode="auto">
            <a:xfrm flipV="1">
              <a:off x="778" y="2976"/>
              <a:ext cx="0" cy="9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26" name="Line 6"/>
            <p:cNvSpPr>
              <a:spLocks noChangeShapeType="1"/>
            </p:cNvSpPr>
            <p:nvPr/>
          </p:nvSpPr>
          <p:spPr bwMode="auto">
            <a:xfrm>
              <a:off x="778" y="2976"/>
              <a:ext cx="115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27" name="Line 8"/>
            <p:cNvSpPr>
              <a:spLocks noChangeShapeType="1"/>
            </p:cNvSpPr>
            <p:nvPr/>
          </p:nvSpPr>
          <p:spPr bwMode="auto">
            <a:xfrm flipH="1">
              <a:off x="778" y="2976"/>
              <a:ext cx="1152" cy="912"/>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28" name="Line 9"/>
            <p:cNvSpPr>
              <a:spLocks noChangeShapeType="1"/>
            </p:cNvSpPr>
            <p:nvPr/>
          </p:nvSpPr>
          <p:spPr bwMode="auto">
            <a:xfrm flipV="1">
              <a:off x="778" y="2064"/>
              <a:ext cx="0" cy="9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29" name="Line 11"/>
            <p:cNvSpPr>
              <a:spLocks noChangeShapeType="1"/>
            </p:cNvSpPr>
            <p:nvPr/>
          </p:nvSpPr>
          <p:spPr bwMode="auto">
            <a:xfrm>
              <a:off x="778" y="2064"/>
              <a:ext cx="115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30" name="Line 13"/>
            <p:cNvSpPr>
              <a:spLocks noChangeShapeType="1"/>
            </p:cNvSpPr>
            <p:nvPr/>
          </p:nvSpPr>
          <p:spPr bwMode="auto">
            <a:xfrm flipH="1">
              <a:off x="778" y="2064"/>
              <a:ext cx="1152" cy="912"/>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31" name="Line 14"/>
            <p:cNvSpPr>
              <a:spLocks noChangeShapeType="1"/>
            </p:cNvSpPr>
            <p:nvPr/>
          </p:nvSpPr>
          <p:spPr bwMode="auto">
            <a:xfrm flipV="1">
              <a:off x="778" y="1152"/>
              <a:ext cx="0" cy="9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32" name="Line 16"/>
            <p:cNvSpPr>
              <a:spLocks noChangeShapeType="1"/>
            </p:cNvSpPr>
            <p:nvPr/>
          </p:nvSpPr>
          <p:spPr bwMode="auto">
            <a:xfrm>
              <a:off x="778" y="1152"/>
              <a:ext cx="115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33" name="Line 18"/>
            <p:cNvSpPr>
              <a:spLocks noChangeShapeType="1"/>
            </p:cNvSpPr>
            <p:nvPr/>
          </p:nvSpPr>
          <p:spPr bwMode="auto">
            <a:xfrm flipH="1">
              <a:off x="778" y="1152"/>
              <a:ext cx="1152" cy="912"/>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120838" name="AutoShape 20"/>
          <p:cNvSpPr>
            <a:spLocks noChangeArrowheads="1"/>
          </p:cNvSpPr>
          <p:nvPr/>
        </p:nvSpPr>
        <p:spPr bwMode="auto">
          <a:xfrm>
            <a:off x="2105570" y="2171402"/>
            <a:ext cx="533400" cy="152400"/>
          </a:xfrm>
          <a:prstGeom prst="rightArrow">
            <a:avLst>
              <a:gd name="adj1" fmla="val 50000"/>
              <a:gd name="adj2" fmla="val 87500"/>
            </a:avLst>
          </a:prstGeom>
          <a:solidFill>
            <a:srgbClr val="FC0128"/>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0839" name="AutoShape 21"/>
          <p:cNvSpPr>
            <a:spLocks noChangeArrowheads="1"/>
          </p:cNvSpPr>
          <p:nvPr/>
        </p:nvSpPr>
        <p:spPr bwMode="auto">
          <a:xfrm>
            <a:off x="2105570" y="3619202"/>
            <a:ext cx="533400" cy="152400"/>
          </a:xfrm>
          <a:prstGeom prst="rightArrow">
            <a:avLst>
              <a:gd name="adj1" fmla="val 50000"/>
              <a:gd name="adj2" fmla="val 87500"/>
            </a:avLst>
          </a:prstGeom>
          <a:solidFill>
            <a:srgbClr val="FC0128"/>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0840" name="AutoShape 22"/>
          <p:cNvSpPr>
            <a:spLocks noChangeArrowheads="1"/>
          </p:cNvSpPr>
          <p:nvPr/>
        </p:nvSpPr>
        <p:spPr bwMode="auto">
          <a:xfrm>
            <a:off x="2105570" y="5067002"/>
            <a:ext cx="533400" cy="152400"/>
          </a:xfrm>
          <a:prstGeom prst="rightArrow">
            <a:avLst>
              <a:gd name="adj1" fmla="val 50000"/>
              <a:gd name="adj2" fmla="val 87500"/>
            </a:avLst>
          </a:prstGeom>
          <a:solidFill>
            <a:srgbClr val="FC0128"/>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0841" name="Line 23"/>
          <p:cNvSpPr>
            <a:spLocks noChangeShapeType="1"/>
          </p:cNvSpPr>
          <p:nvPr/>
        </p:nvSpPr>
        <p:spPr bwMode="auto">
          <a:xfrm>
            <a:off x="2638970" y="6591002"/>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42" name="Line 24"/>
          <p:cNvSpPr>
            <a:spLocks noChangeShapeType="1"/>
          </p:cNvSpPr>
          <p:nvPr/>
        </p:nvSpPr>
        <p:spPr bwMode="auto">
          <a:xfrm>
            <a:off x="4477295" y="6591002"/>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43" name="Arc 25"/>
          <p:cNvSpPr>
            <a:spLocks/>
          </p:cNvSpPr>
          <p:nvPr/>
        </p:nvSpPr>
        <p:spPr bwMode="auto">
          <a:xfrm rot="-9258210">
            <a:off x="4456658" y="1771352"/>
            <a:ext cx="360362" cy="914400"/>
          </a:xfrm>
          <a:custGeom>
            <a:avLst/>
            <a:gdLst>
              <a:gd name="T0" fmla="*/ 0 w 8508"/>
              <a:gd name="T1" fmla="*/ 0 h 21600"/>
              <a:gd name="T2" fmla="*/ 2147483646 w 8508"/>
              <a:gd name="T3" fmla="*/ 2147483646 h 21600"/>
              <a:gd name="T4" fmla="*/ 0 w 8508"/>
              <a:gd name="T5" fmla="*/ 2147483646 h 21600"/>
              <a:gd name="T6" fmla="*/ 0 60000 65536"/>
              <a:gd name="T7" fmla="*/ 0 60000 65536"/>
              <a:gd name="T8" fmla="*/ 0 60000 65536"/>
            </a:gdLst>
            <a:ahLst/>
            <a:cxnLst>
              <a:cxn ang="T6">
                <a:pos x="T0" y="T1"/>
              </a:cxn>
              <a:cxn ang="T7">
                <a:pos x="T2" y="T3"/>
              </a:cxn>
              <a:cxn ang="T8">
                <a:pos x="T4" y="T5"/>
              </a:cxn>
            </a:cxnLst>
            <a:rect l="0" t="0" r="r" b="b"/>
            <a:pathLst>
              <a:path w="8508" h="21600" fill="none" extrusionOk="0">
                <a:moveTo>
                  <a:pt x="-1" y="0"/>
                </a:moveTo>
                <a:cubicBezTo>
                  <a:pt x="2924" y="0"/>
                  <a:pt x="5819" y="594"/>
                  <a:pt x="8507" y="1746"/>
                </a:cubicBezTo>
              </a:path>
              <a:path w="8508" h="21600" stroke="0" extrusionOk="0">
                <a:moveTo>
                  <a:pt x="-1" y="0"/>
                </a:moveTo>
                <a:cubicBezTo>
                  <a:pt x="2924" y="0"/>
                  <a:pt x="5819" y="594"/>
                  <a:pt x="8507" y="1746"/>
                </a:cubicBezTo>
                <a:lnTo>
                  <a:pt x="0" y="21600"/>
                </a:lnTo>
                <a:lnTo>
                  <a:pt x="-1" y="0"/>
                </a:lnTo>
                <a:close/>
              </a:path>
            </a:pathLst>
          </a:custGeom>
          <a:noFill/>
          <a:ln w="19050">
            <a:solidFill>
              <a:schemeClr val="tx2"/>
            </a:solidFill>
            <a:round/>
            <a:headEnd type="triangle" w="med" len="lg"/>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844" name="Text Box 26"/>
          <p:cNvSpPr txBox="1">
            <a:spLocks noChangeArrowheads="1"/>
          </p:cNvSpPr>
          <p:nvPr/>
        </p:nvSpPr>
        <p:spPr bwMode="auto">
          <a:xfrm>
            <a:off x="3858170" y="2566690"/>
            <a:ext cx="838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1800" i="1">
                <a:solidFill>
                  <a:schemeClr val="tx2"/>
                </a:solidFill>
                <a:sym typeface="Symbol" pitchFamily="18" charset="2"/>
              </a:rPr>
              <a:t></a:t>
            </a:r>
          </a:p>
        </p:txBody>
      </p:sp>
      <p:sp>
        <p:nvSpPr>
          <p:cNvPr id="120845" name="Freeform 27"/>
          <p:cNvSpPr>
            <a:spLocks/>
          </p:cNvSpPr>
          <p:nvPr/>
        </p:nvSpPr>
        <p:spPr bwMode="auto">
          <a:xfrm>
            <a:off x="4150270" y="2247602"/>
            <a:ext cx="469900" cy="368300"/>
          </a:xfrm>
          <a:custGeom>
            <a:avLst/>
            <a:gdLst>
              <a:gd name="T0" fmla="*/ 2147483646 w 296"/>
              <a:gd name="T1" fmla="*/ 0 h 232"/>
              <a:gd name="T2" fmla="*/ 0 w 296"/>
              <a:gd name="T3" fmla="*/ 2147483646 h 232"/>
              <a:gd name="T4" fmla="*/ 0 60000 65536"/>
              <a:gd name="T5" fmla="*/ 0 60000 65536"/>
            </a:gdLst>
            <a:ahLst/>
            <a:cxnLst>
              <a:cxn ang="T4">
                <a:pos x="T0" y="T1"/>
              </a:cxn>
              <a:cxn ang="T5">
                <a:pos x="T2" y="T3"/>
              </a:cxn>
            </a:cxnLst>
            <a:rect l="0" t="0" r="r" b="b"/>
            <a:pathLst>
              <a:path w="296" h="232">
                <a:moveTo>
                  <a:pt x="296" y="0"/>
                </a:moveTo>
                <a:lnTo>
                  <a:pt x="0" y="232"/>
                </a:lnTo>
              </a:path>
            </a:pathLst>
          </a:custGeom>
          <a:noFill/>
          <a:ln w="38100" cap="flat" cmpd="sng">
            <a:solidFill>
              <a:srgbClr val="FC0128"/>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46" name="Freeform 28"/>
          <p:cNvSpPr>
            <a:spLocks/>
          </p:cNvSpPr>
          <p:nvPr/>
        </p:nvSpPr>
        <p:spPr bwMode="auto">
          <a:xfrm>
            <a:off x="4150270" y="3708102"/>
            <a:ext cx="469900" cy="368300"/>
          </a:xfrm>
          <a:custGeom>
            <a:avLst/>
            <a:gdLst>
              <a:gd name="T0" fmla="*/ 2147483646 w 296"/>
              <a:gd name="T1" fmla="*/ 0 h 232"/>
              <a:gd name="T2" fmla="*/ 0 w 296"/>
              <a:gd name="T3" fmla="*/ 2147483646 h 232"/>
              <a:gd name="T4" fmla="*/ 0 60000 65536"/>
              <a:gd name="T5" fmla="*/ 0 60000 65536"/>
            </a:gdLst>
            <a:ahLst/>
            <a:cxnLst>
              <a:cxn ang="T4">
                <a:pos x="T0" y="T1"/>
              </a:cxn>
              <a:cxn ang="T5">
                <a:pos x="T2" y="T3"/>
              </a:cxn>
            </a:cxnLst>
            <a:rect l="0" t="0" r="r" b="b"/>
            <a:pathLst>
              <a:path w="296" h="232">
                <a:moveTo>
                  <a:pt x="296" y="0"/>
                </a:moveTo>
                <a:lnTo>
                  <a:pt x="0" y="232"/>
                </a:lnTo>
              </a:path>
            </a:pathLst>
          </a:custGeom>
          <a:noFill/>
          <a:ln w="38100" cap="flat" cmpd="sng">
            <a:solidFill>
              <a:srgbClr val="FC0128"/>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47" name="Freeform 29"/>
          <p:cNvSpPr>
            <a:spLocks/>
          </p:cNvSpPr>
          <p:nvPr/>
        </p:nvSpPr>
        <p:spPr bwMode="auto">
          <a:xfrm>
            <a:off x="4150270" y="5143202"/>
            <a:ext cx="469900" cy="368300"/>
          </a:xfrm>
          <a:custGeom>
            <a:avLst/>
            <a:gdLst>
              <a:gd name="T0" fmla="*/ 2147483646 w 296"/>
              <a:gd name="T1" fmla="*/ 0 h 232"/>
              <a:gd name="T2" fmla="*/ 0 w 296"/>
              <a:gd name="T3" fmla="*/ 2147483646 h 232"/>
              <a:gd name="T4" fmla="*/ 0 60000 65536"/>
              <a:gd name="T5" fmla="*/ 0 60000 65536"/>
            </a:gdLst>
            <a:ahLst/>
            <a:cxnLst>
              <a:cxn ang="T4">
                <a:pos x="T0" y="T1"/>
              </a:cxn>
              <a:cxn ang="T5">
                <a:pos x="T2" y="T3"/>
              </a:cxn>
            </a:cxnLst>
            <a:rect l="0" t="0" r="r" b="b"/>
            <a:pathLst>
              <a:path w="296" h="232">
                <a:moveTo>
                  <a:pt x="296" y="0"/>
                </a:moveTo>
                <a:lnTo>
                  <a:pt x="0" y="232"/>
                </a:lnTo>
              </a:path>
            </a:pathLst>
          </a:custGeom>
          <a:noFill/>
          <a:ln w="38100" cap="flat" cmpd="sng">
            <a:solidFill>
              <a:srgbClr val="FC0128"/>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48" name="Text Box 33"/>
          <p:cNvSpPr txBox="1">
            <a:spLocks noChangeArrowheads="1"/>
          </p:cNvSpPr>
          <p:nvPr/>
        </p:nvSpPr>
        <p:spPr bwMode="auto">
          <a:xfrm>
            <a:off x="3400970" y="2323802"/>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1200" i="1">
                <a:latin typeface="Arial Narrow" pitchFamily="34" charset="0"/>
                <a:sym typeface="Symbol" pitchFamily="18" charset="2"/>
              </a:rPr>
              <a:t> R</a:t>
            </a:r>
            <a:r>
              <a:rPr lang="en-US" altLang="en-US" sz="1200" i="1" baseline="-25000">
                <a:latin typeface="Arial Narrow" pitchFamily="34" charset="0"/>
                <a:sym typeface="Symbol" pitchFamily="18" charset="2"/>
              </a:rPr>
              <a:t>y</a:t>
            </a:r>
            <a:r>
              <a:rPr lang="en-US" altLang="en-US" sz="1200" i="1">
                <a:latin typeface="Arial Narrow" pitchFamily="34" charset="0"/>
                <a:sym typeface="Symbol" pitchFamily="18" charset="2"/>
              </a:rPr>
              <a:t> P</a:t>
            </a:r>
            <a:r>
              <a:rPr lang="en-US" altLang="en-US" sz="1200" i="1" baseline="-25000">
                <a:latin typeface="Arial Narrow" pitchFamily="34" charset="0"/>
                <a:sym typeface="Symbol" pitchFamily="18" charset="2"/>
              </a:rPr>
              <a:t>ysc</a:t>
            </a:r>
            <a:endParaRPr lang="en-US" altLang="en-US" sz="1200" i="1">
              <a:latin typeface="Arial Narrow" pitchFamily="34" charset="0"/>
              <a:sym typeface="Symbol" pitchFamily="18" charset="2"/>
            </a:endParaRPr>
          </a:p>
        </p:txBody>
      </p:sp>
      <p:sp>
        <p:nvSpPr>
          <p:cNvPr id="120849" name="Text Box 44"/>
          <p:cNvSpPr txBox="1">
            <a:spLocks noChangeArrowheads="1"/>
          </p:cNvSpPr>
          <p:nvPr/>
        </p:nvSpPr>
        <p:spPr bwMode="auto">
          <a:xfrm>
            <a:off x="3393033" y="3801765"/>
            <a:ext cx="838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1200" i="1">
                <a:latin typeface="Arial Narrow" pitchFamily="34" charset="0"/>
                <a:sym typeface="Symbol" pitchFamily="18" charset="2"/>
              </a:rPr>
              <a:t> R</a:t>
            </a:r>
            <a:r>
              <a:rPr lang="en-US" altLang="en-US" sz="1200" i="1" baseline="-25000">
                <a:latin typeface="Arial Narrow" pitchFamily="34" charset="0"/>
                <a:sym typeface="Symbol" pitchFamily="18" charset="2"/>
              </a:rPr>
              <a:t>y</a:t>
            </a:r>
            <a:r>
              <a:rPr lang="en-US" altLang="en-US" sz="1200" i="1">
                <a:latin typeface="Arial Narrow" pitchFamily="34" charset="0"/>
                <a:sym typeface="Symbol" pitchFamily="18" charset="2"/>
              </a:rPr>
              <a:t> P</a:t>
            </a:r>
            <a:r>
              <a:rPr lang="en-US" altLang="en-US" sz="1200" i="1" baseline="-25000">
                <a:latin typeface="Arial Narrow" pitchFamily="34" charset="0"/>
                <a:sym typeface="Symbol" pitchFamily="18" charset="2"/>
              </a:rPr>
              <a:t>ysc</a:t>
            </a:r>
            <a:endParaRPr lang="en-US" altLang="en-US" sz="1200" i="1">
              <a:latin typeface="Arial Narrow" pitchFamily="34" charset="0"/>
              <a:sym typeface="Symbol" pitchFamily="18" charset="2"/>
            </a:endParaRPr>
          </a:p>
        </p:txBody>
      </p:sp>
      <p:sp>
        <p:nvSpPr>
          <p:cNvPr id="120850" name="Text Box 45"/>
          <p:cNvSpPr txBox="1">
            <a:spLocks noChangeArrowheads="1"/>
          </p:cNvSpPr>
          <p:nvPr/>
        </p:nvSpPr>
        <p:spPr bwMode="auto">
          <a:xfrm>
            <a:off x="3393033" y="5236865"/>
            <a:ext cx="838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1200" i="1">
                <a:latin typeface="Arial Narrow" pitchFamily="34" charset="0"/>
                <a:sym typeface="Symbol" pitchFamily="18" charset="2"/>
              </a:rPr>
              <a:t> R</a:t>
            </a:r>
            <a:r>
              <a:rPr lang="en-US" altLang="en-US" sz="1200" i="1" baseline="-25000">
                <a:latin typeface="Arial Narrow" pitchFamily="34" charset="0"/>
                <a:sym typeface="Symbol" pitchFamily="18" charset="2"/>
              </a:rPr>
              <a:t>y</a:t>
            </a:r>
            <a:r>
              <a:rPr lang="en-US" altLang="en-US" sz="1200" i="1">
                <a:latin typeface="Arial Narrow" pitchFamily="34" charset="0"/>
                <a:sym typeface="Symbol" pitchFamily="18" charset="2"/>
              </a:rPr>
              <a:t> P</a:t>
            </a:r>
            <a:r>
              <a:rPr lang="en-US" altLang="en-US" sz="1200" i="1" baseline="-25000">
                <a:latin typeface="Arial Narrow" pitchFamily="34" charset="0"/>
                <a:sym typeface="Symbol" pitchFamily="18" charset="2"/>
              </a:rPr>
              <a:t>ysc</a:t>
            </a:r>
            <a:endParaRPr lang="en-US" altLang="en-US" sz="1200" i="1">
              <a:latin typeface="Arial Narrow" pitchFamily="34" charset="0"/>
              <a:sym typeface="Symbol" pitchFamily="18" charset="2"/>
            </a:endParaRPr>
          </a:p>
        </p:txBody>
      </p:sp>
      <p:grpSp>
        <p:nvGrpSpPr>
          <p:cNvPr id="120851" name="Group 47"/>
          <p:cNvGrpSpPr>
            <a:grpSpLocks/>
          </p:cNvGrpSpPr>
          <p:nvPr/>
        </p:nvGrpSpPr>
        <p:grpSpPr bwMode="auto">
          <a:xfrm flipH="1">
            <a:off x="4610645" y="2253952"/>
            <a:ext cx="1828800" cy="4343400"/>
            <a:chOff x="778" y="1152"/>
            <a:chExt cx="1152" cy="2736"/>
          </a:xfrm>
        </p:grpSpPr>
        <p:sp>
          <p:nvSpPr>
            <p:cNvPr id="120916" name="Line 48"/>
            <p:cNvSpPr>
              <a:spLocks noChangeShapeType="1"/>
            </p:cNvSpPr>
            <p:nvPr/>
          </p:nvSpPr>
          <p:spPr bwMode="auto">
            <a:xfrm flipV="1">
              <a:off x="778" y="2976"/>
              <a:ext cx="0" cy="9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17" name="Line 49"/>
            <p:cNvSpPr>
              <a:spLocks noChangeShapeType="1"/>
            </p:cNvSpPr>
            <p:nvPr/>
          </p:nvSpPr>
          <p:spPr bwMode="auto">
            <a:xfrm>
              <a:off x="778" y="2976"/>
              <a:ext cx="115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18" name="Line 50"/>
            <p:cNvSpPr>
              <a:spLocks noChangeShapeType="1"/>
            </p:cNvSpPr>
            <p:nvPr/>
          </p:nvSpPr>
          <p:spPr bwMode="auto">
            <a:xfrm flipH="1">
              <a:off x="778" y="2976"/>
              <a:ext cx="1152" cy="912"/>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19" name="Line 51"/>
            <p:cNvSpPr>
              <a:spLocks noChangeShapeType="1"/>
            </p:cNvSpPr>
            <p:nvPr/>
          </p:nvSpPr>
          <p:spPr bwMode="auto">
            <a:xfrm flipV="1">
              <a:off x="778" y="2064"/>
              <a:ext cx="0" cy="9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20" name="Line 52"/>
            <p:cNvSpPr>
              <a:spLocks noChangeShapeType="1"/>
            </p:cNvSpPr>
            <p:nvPr/>
          </p:nvSpPr>
          <p:spPr bwMode="auto">
            <a:xfrm>
              <a:off x="778" y="2064"/>
              <a:ext cx="115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21" name="Line 53"/>
            <p:cNvSpPr>
              <a:spLocks noChangeShapeType="1"/>
            </p:cNvSpPr>
            <p:nvPr/>
          </p:nvSpPr>
          <p:spPr bwMode="auto">
            <a:xfrm flipH="1">
              <a:off x="778" y="2064"/>
              <a:ext cx="1152" cy="912"/>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22" name="Line 54"/>
            <p:cNvSpPr>
              <a:spLocks noChangeShapeType="1"/>
            </p:cNvSpPr>
            <p:nvPr/>
          </p:nvSpPr>
          <p:spPr bwMode="auto">
            <a:xfrm flipV="1">
              <a:off x="778" y="1152"/>
              <a:ext cx="0" cy="9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23" name="Line 55"/>
            <p:cNvSpPr>
              <a:spLocks noChangeShapeType="1"/>
            </p:cNvSpPr>
            <p:nvPr/>
          </p:nvSpPr>
          <p:spPr bwMode="auto">
            <a:xfrm>
              <a:off x="778" y="1152"/>
              <a:ext cx="115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24" name="Line 56"/>
            <p:cNvSpPr>
              <a:spLocks noChangeShapeType="1"/>
            </p:cNvSpPr>
            <p:nvPr/>
          </p:nvSpPr>
          <p:spPr bwMode="auto">
            <a:xfrm flipH="1">
              <a:off x="778" y="1152"/>
              <a:ext cx="1152" cy="912"/>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120852" name="Freeform 57"/>
          <p:cNvSpPr>
            <a:spLocks/>
          </p:cNvSpPr>
          <p:nvPr/>
        </p:nvSpPr>
        <p:spPr bwMode="auto">
          <a:xfrm>
            <a:off x="4596358" y="2253952"/>
            <a:ext cx="550862" cy="431800"/>
          </a:xfrm>
          <a:custGeom>
            <a:avLst/>
            <a:gdLst>
              <a:gd name="T0" fmla="*/ 0 w 347"/>
              <a:gd name="T1" fmla="*/ 0 h 272"/>
              <a:gd name="T2" fmla="*/ 2147483646 w 347"/>
              <a:gd name="T3" fmla="*/ 2147483646 h 272"/>
              <a:gd name="T4" fmla="*/ 0 60000 65536"/>
              <a:gd name="T5" fmla="*/ 0 60000 65536"/>
            </a:gdLst>
            <a:ahLst/>
            <a:cxnLst>
              <a:cxn ang="T4">
                <a:pos x="T0" y="T1"/>
              </a:cxn>
              <a:cxn ang="T5">
                <a:pos x="T2" y="T3"/>
              </a:cxn>
            </a:cxnLst>
            <a:rect l="0" t="0" r="r" b="b"/>
            <a:pathLst>
              <a:path w="347" h="272">
                <a:moveTo>
                  <a:pt x="0" y="0"/>
                </a:moveTo>
                <a:lnTo>
                  <a:pt x="347" y="272"/>
                </a:lnTo>
              </a:path>
            </a:pathLst>
          </a:custGeom>
          <a:noFill/>
          <a:ln w="38100" cap="flat" cmpd="sng">
            <a:solidFill>
              <a:srgbClr val="FC0128"/>
            </a:solidFill>
            <a:prstDash val="solid"/>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53" name="Freeform 58"/>
          <p:cNvSpPr>
            <a:spLocks/>
          </p:cNvSpPr>
          <p:nvPr/>
        </p:nvSpPr>
        <p:spPr bwMode="auto">
          <a:xfrm>
            <a:off x="4610645" y="3719215"/>
            <a:ext cx="550863" cy="431800"/>
          </a:xfrm>
          <a:custGeom>
            <a:avLst/>
            <a:gdLst>
              <a:gd name="T0" fmla="*/ 0 w 347"/>
              <a:gd name="T1" fmla="*/ 0 h 272"/>
              <a:gd name="T2" fmla="*/ 2147483646 w 347"/>
              <a:gd name="T3" fmla="*/ 2147483646 h 272"/>
              <a:gd name="T4" fmla="*/ 0 60000 65536"/>
              <a:gd name="T5" fmla="*/ 0 60000 65536"/>
            </a:gdLst>
            <a:ahLst/>
            <a:cxnLst>
              <a:cxn ang="T4">
                <a:pos x="T0" y="T1"/>
              </a:cxn>
              <a:cxn ang="T5">
                <a:pos x="T2" y="T3"/>
              </a:cxn>
            </a:cxnLst>
            <a:rect l="0" t="0" r="r" b="b"/>
            <a:pathLst>
              <a:path w="347" h="272">
                <a:moveTo>
                  <a:pt x="0" y="0"/>
                </a:moveTo>
                <a:lnTo>
                  <a:pt x="347" y="272"/>
                </a:lnTo>
              </a:path>
            </a:pathLst>
          </a:custGeom>
          <a:noFill/>
          <a:ln w="38100" cap="flat" cmpd="sng">
            <a:solidFill>
              <a:srgbClr val="FC0128"/>
            </a:solidFill>
            <a:prstDash val="solid"/>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54" name="Freeform 59"/>
          <p:cNvSpPr>
            <a:spLocks/>
          </p:cNvSpPr>
          <p:nvPr/>
        </p:nvSpPr>
        <p:spPr bwMode="auto">
          <a:xfrm>
            <a:off x="4610645" y="5162252"/>
            <a:ext cx="550863" cy="431800"/>
          </a:xfrm>
          <a:custGeom>
            <a:avLst/>
            <a:gdLst>
              <a:gd name="T0" fmla="*/ 0 w 347"/>
              <a:gd name="T1" fmla="*/ 0 h 272"/>
              <a:gd name="T2" fmla="*/ 2147483646 w 347"/>
              <a:gd name="T3" fmla="*/ 2147483646 h 272"/>
              <a:gd name="T4" fmla="*/ 0 60000 65536"/>
              <a:gd name="T5" fmla="*/ 0 60000 65536"/>
            </a:gdLst>
            <a:ahLst/>
            <a:cxnLst>
              <a:cxn ang="T4">
                <a:pos x="T0" y="T1"/>
              </a:cxn>
              <a:cxn ang="T5">
                <a:pos x="T2" y="T3"/>
              </a:cxn>
            </a:cxnLst>
            <a:rect l="0" t="0" r="r" b="b"/>
            <a:pathLst>
              <a:path w="347" h="272">
                <a:moveTo>
                  <a:pt x="0" y="0"/>
                </a:moveTo>
                <a:lnTo>
                  <a:pt x="347" y="272"/>
                </a:lnTo>
              </a:path>
            </a:pathLst>
          </a:custGeom>
          <a:noFill/>
          <a:ln w="38100" cap="flat" cmpd="sng">
            <a:solidFill>
              <a:srgbClr val="FC0128"/>
            </a:solidFill>
            <a:prstDash val="solid"/>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55" name="Text Box 60"/>
          <p:cNvSpPr txBox="1">
            <a:spLocks noChangeArrowheads="1"/>
          </p:cNvSpPr>
          <p:nvPr/>
        </p:nvSpPr>
        <p:spPr bwMode="auto">
          <a:xfrm>
            <a:off x="5063083" y="2330152"/>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1200" i="1">
                <a:latin typeface="Arial Narrow" pitchFamily="34" charset="0"/>
                <a:sym typeface="Symbol" pitchFamily="18" charset="2"/>
              </a:rPr>
              <a:t>  R</a:t>
            </a:r>
            <a:r>
              <a:rPr lang="en-US" altLang="en-US" sz="1200" i="1" baseline="-25000">
                <a:latin typeface="Arial Narrow" pitchFamily="34" charset="0"/>
                <a:sym typeface="Symbol" pitchFamily="18" charset="2"/>
              </a:rPr>
              <a:t>y</a:t>
            </a:r>
            <a:r>
              <a:rPr lang="en-US" altLang="en-US" sz="1200" i="1">
                <a:latin typeface="Arial Narrow" pitchFamily="34" charset="0"/>
                <a:sym typeface="Symbol" pitchFamily="18" charset="2"/>
              </a:rPr>
              <a:t> P</a:t>
            </a:r>
            <a:r>
              <a:rPr lang="en-US" altLang="en-US" sz="1200" i="1" baseline="-25000">
                <a:latin typeface="Arial Narrow" pitchFamily="34" charset="0"/>
                <a:sym typeface="Symbol" pitchFamily="18" charset="2"/>
              </a:rPr>
              <a:t>ysc</a:t>
            </a:r>
            <a:endParaRPr lang="en-US" altLang="en-US" sz="1200" i="1">
              <a:latin typeface="Arial Narrow" pitchFamily="34" charset="0"/>
              <a:sym typeface="Symbol" pitchFamily="18" charset="2"/>
            </a:endParaRPr>
          </a:p>
        </p:txBody>
      </p:sp>
      <p:sp>
        <p:nvSpPr>
          <p:cNvPr id="120856" name="Text Box 61"/>
          <p:cNvSpPr txBox="1">
            <a:spLocks noChangeArrowheads="1"/>
          </p:cNvSpPr>
          <p:nvPr/>
        </p:nvSpPr>
        <p:spPr bwMode="auto">
          <a:xfrm>
            <a:off x="5066258" y="3771602"/>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1200" i="1">
                <a:latin typeface="Arial Narrow" pitchFamily="34" charset="0"/>
                <a:sym typeface="Symbol" pitchFamily="18" charset="2"/>
              </a:rPr>
              <a:t>  R</a:t>
            </a:r>
            <a:r>
              <a:rPr lang="en-US" altLang="en-US" sz="1200" i="1" baseline="-25000">
                <a:latin typeface="Arial Narrow" pitchFamily="34" charset="0"/>
                <a:sym typeface="Symbol" pitchFamily="18" charset="2"/>
              </a:rPr>
              <a:t>y</a:t>
            </a:r>
            <a:r>
              <a:rPr lang="en-US" altLang="en-US" sz="1200" i="1">
                <a:latin typeface="Arial Narrow" pitchFamily="34" charset="0"/>
                <a:sym typeface="Symbol" pitchFamily="18" charset="2"/>
              </a:rPr>
              <a:t> P</a:t>
            </a:r>
            <a:r>
              <a:rPr lang="en-US" altLang="en-US" sz="1200" i="1" baseline="-25000">
                <a:latin typeface="Arial Narrow" pitchFamily="34" charset="0"/>
                <a:sym typeface="Symbol" pitchFamily="18" charset="2"/>
              </a:rPr>
              <a:t>ysc</a:t>
            </a:r>
            <a:endParaRPr lang="en-US" altLang="en-US" sz="1200" i="1">
              <a:latin typeface="Arial Narrow" pitchFamily="34" charset="0"/>
              <a:sym typeface="Symbol" pitchFamily="18" charset="2"/>
            </a:endParaRPr>
          </a:p>
        </p:txBody>
      </p:sp>
      <p:sp>
        <p:nvSpPr>
          <p:cNvPr id="120857" name="Text Box 62"/>
          <p:cNvSpPr txBox="1">
            <a:spLocks noChangeArrowheads="1"/>
          </p:cNvSpPr>
          <p:nvPr/>
        </p:nvSpPr>
        <p:spPr bwMode="auto">
          <a:xfrm>
            <a:off x="5066258" y="5243215"/>
            <a:ext cx="838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1200" i="1">
                <a:latin typeface="Arial Narrow" pitchFamily="34" charset="0"/>
                <a:sym typeface="Symbol" pitchFamily="18" charset="2"/>
              </a:rPr>
              <a:t>  R</a:t>
            </a:r>
            <a:r>
              <a:rPr lang="en-US" altLang="en-US" sz="1200" i="1" baseline="-25000">
                <a:latin typeface="Arial Narrow" pitchFamily="34" charset="0"/>
                <a:sym typeface="Symbol" pitchFamily="18" charset="2"/>
              </a:rPr>
              <a:t>y</a:t>
            </a:r>
            <a:r>
              <a:rPr lang="en-US" altLang="en-US" sz="1200" i="1">
                <a:latin typeface="Arial Narrow" pitchFamily="34" charset="0"/>
                <a:sym typeface="Symbol" pitchFamily="18" charset="2"/>
              </a:rPr>
              <a:t> P</a:t>
            </a:r>
            <a:r>
              <a:rPr lang="en-US" altLang="en-US" sz="1200" i="1" baseline="-25000">
                <a:latin typeface="Arial Narrow" pitchFamily="34" charset="0"/>
                <a:sym typeface="Symbol" pitchFamily="18" charset="2"/>
              </a:rPr>
              <a:t>ysc</a:t>
            </a:r>
            <a:endParaRPr lang="en-US" altLang="en-US" sz="1200" i="1">
              <a:latin typeface="Arial Narrow" pitchFamily="34" charset="0"/>
              <a:sym typeface="Symbol" pitchFamily="18" charset="2"/>
            </a:endParaRPr>
          </a:p>
        </p:txBody>
      </p:sp>
      <p:grpSp>
        <p:nvGrpSpPr>
          <p:cNvPr id="120858" name="Group 81"/>
          <p:cNvGrpSpPr>
            <a:grpSpLocks/>
          </p:cNvGrpSpPr>
          <p:nvPr/>
        </p:nvGrpSpPr>
        <p:grpSpPr bwMode="auto">
          <a:xfrm>
            <a:off x="2791370" y="1950740"/>
            <a:ext cx="3648075" cy="220662"/>
            <a:chOff x="1538" y="965"/>
            <a:chExt cx="2298" cy="139"/>
          </a:xfrm>
        </p:grpSpPr>
        <p:sp>
          <p:nvSpPr>
            <p:cNvPr id="120899" name="Line 63"/>
            <p:cNvSpPr>
              <a:spLocks noChangeShapeType="1"/>
            </p:cNvSpPr>
            <p:nvPr/>
          </p:nvSpPr>
          <p:spPr bwMode="auto">
            <a:xfrm>
              <a:off x="1538"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00" name="Line 65"/>
            <p:cNvSpPr>
              <a:spLocks noChangeShapeType="1"/>
            </p:cNvSpPr>
            <p:nvPr/>
          </p:nvSpPr>
          <p:spPr bwMode="auto">
            <a:xfrm>
              <a:off x="1691"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01" name="Line 66"/>
            <p:cNvSpPr>
              <a:spLocks noChangeShapeType="1"/>
            </p:cNvSpPr>
            <p:nvPr/>
          </p:nvSpPr>
          <p:spPr bwMode="auto">
            <a:xfrm>
              <a:off x="1844"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02" name="Line 67"/>
            <p:cNvSpPr>
              <a:spLocks noChangeShapeType="1"/>
            </p:cNvSpPr>
            <p:nvPr/>
          </p:nvSpPr>
          <p:spPr bwMode="auto">
            <a:xfrm>
              <a:off x="1997"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03" name="Line 68"/>
            <p:cNvSpPr>
              <a:spLocks noChangeShapeType="1"/>
            </p:cNvSpPr>
            <p:nvPr/>
          </p:nvSpPr>
          <p:spPr bwMode="auto">
            <a:xfrm>
              <a:off x="2150"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04" name="Line 69"/>
            <p:cNvSpPr>
              <a:spLocks noChangeShapeType="1"/>
            </p:cNvSpPr>
            <p:nvPr/>
          </p:nvSpPr>
          <p:spPr bwMode="auto">
            <a:xfrm>
              <a:off x="2304"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05" name="Line 70"/>
            <p:cNvSpPr>
              <a:spLocks noChangeShapeType="1"/>
            </p:cNvSpPr>
            <p:nvPr/>
          </p:nvSpPr>
          <p:spPr bwMode="auto">
            <a:xfrm>
              <a:off x="2457"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06" name="Line 71"/>
            <p:cNvSpPr>
              <a:spLocks noChangeShapeType="1"/>
            </p:cNvSpPr>
            <p:nvPr/>
          </p:nvSpPr>
          <p:spPr bwMode="auto">
            <a:xfrm>
              <a:off x="2610"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07" name="Line 72"/>
            <p:cNvSpPr>
              <a:spLocks noChangeShapeType="1"/>
            </p:cNvSpPr>
            <p:nvPr/>
          </p:nvSpPr>
          <p:spPr bwMode="auto">
            <a:xfrm>
              <a:off x="2763"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08" name="Line 73"/>
            <p:cNvSpPr>
              <a:spLocks noChangeShapeType="1"/>
            </p:cNvSpPr>
            <p:nvPr/>
          </p:nvSpPr>
          <p:spPr bwMode="auto">
            <a:xfrm>
              <a:off x="2916"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09" name="Line 74"/>
            <p:cNvSpPr>
              <a:spLocks noChangeShapeType="1"/>
            </p:cNvSpPr>
            <p:nvPr/>
          </p:nvSpPr>
          <p:spPr bwMode="auto">
            <a:xfrm>
              <a:off x="3070"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10" name="Line 75"/>
            <p:cNvSpPr>
              <a:spLocks noChangeShapeType="1"/>
            </p:cNvSpPr>
            <p:nvPr/>
          </p:nvSpPr>
          <p:spPr bwMode="auto">
            <a:xfrm>
              <a:off x="3223"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11" name="Line 76"/>
            <p:cNvSpPr>
              <a:spLocks noChangeShapeType="1"/>
            </p:cNvSpPr>
            <p:nvPr/>
          </p:nvSpPr>
          <p:spPr bwMode="auto">
            <a:xfrm>
              <a:off x="3376"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12" name="Line 77"/>
            <p:cNvSpPr>
              <a:spLocks noChangeShapeType="1"/>
            </p:cNvSpPr>
            <p:nvPr/>
          </p:nvSpPr>
          <p:spPr bwMode="auto">
            <a:xfrm>
              <a:off x="3529"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13" name="Line 78"/>
            <p:cNvSpPr>
              <a:spLocks noChangeShapeType="1"/>
            </p:cNvSpPr>
            <p:nvPr/>
          </p:nvSpPr>
          <p:spPr bwMode="auto">
            <a:xfrm>
              <a:off x="3682"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14" name="Line 79"/>
            <p:cNvSpPr>
              <a:spLocks noChangeShapeType="1"/>
            </p:cNvSpPr>
            <p:nvPr/>
          </p:nvSpPr>
          <p:spPr bwMode="auto">
            <a:xfrm>
              <a:off x="3836"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15" name="Line 80"/>
            <p:cNvSpPr>
              <a:spLocks noChangeShapeType="1"/>
            </p:cNvSpPr>
            <p:nvPr/>
          </p:nvSpPr>
          <p:spPr bwMode="auto">
            <a:xfrm>
              <a:off x="1538" y="965"/>
              <a:ext cx="229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120859" name="Group 82"/>
          <p:cNvGrpSpPr>
            <a:grpSpLocks/>
          </p:cNvGrpSpPr>
          <p:nvPr/>
        </p:nvGrpSpPr>
        <p:grpSpPr bwMode="auto">
          <a:xfrm>
            <a:off x="2796133" y="3423940"/>
            <a:ext cx="3648075" cy="220662"/>
            <a:chOff x="1538" y="965"/>
            <a:chExt cx="2298" cy="139"/>
          </a:xfrm>
        </p:grpSpPr>
        <p:sp>
          <p:nvSpPr>
            <p:cNvPr id="120882" name="Line 83"/>
            <p:cNvSpPr>
              <a:spLocks noChangeShapeType="1"/>
            </p:cNvSpPr>
            <p:nvPr/>
          </p:nvSpPr>
          <p:spPr bwMode="auto">
            <a:xfrm>
              <a:off x="1538"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83" name="Line 84"/>
            <p:cNvSpPr>
              <a:spLocks noChangeShapeType="1"/>
            </p:cNvSpPr>
            <p:nvPr/>
          </p:nvSpPr>
          <p:spPr bwMode="auto">
            <a:xfrm>
              <a:off x="1691"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84" name="Line 85"/>
            <p:cNvSpPr>
              <a:spLocks noChangeShapeType="1"/>
            </p:cNvSpPr>
            <p:nvPr/>
          </p:nvSpPr>
          <p:spPr bwMode="auto">
            <a:xfrm>
              <a:off x="1844"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85" name="Line 86"/>
            <p:cNvSpPr>
              <a:spLocks noChangeShapeType="1"/>
            </p:cNvSpPr>
            <p:nvPr/>
          </p:nvSpPr>
          <p:spPr bwMode="auto">
            <a:xfrm>
              <a:off x="1997"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86" name="Line 87"/>
            <p:cNvSpPr>
              <a:spLocks noChangeShapeType="1"/>
            </p:cNvSpPr>
            <p:nvPr/>
          </p:nvSpPr>
          <p:spPr bwMode="auto">
            <a:xfrm>
              <a:off x="2150"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87" name="Line 88"/>
            <p:cNvSpPr>
              <a:spLocks noChangeShapeType="1"/>
            </p:cNvSpPr>
            <p:nvPr/>
          </p:nvSpPr>
          <p:spPr bwMode="auto">
            <a:xfrm>
              <a:off x="2304"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88" name="Line 89"/>
            <p:cNvSpPr>
              <a:spLocks noChangeShapeType="1"/>
            </p:cNvSpPr>
            <p:nvPr/>
          </p:nvSpPr>
          <p:spPr bwMode="auto">
            <a:xfrm>
              <a:off x="2457"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89" name="Line 90"/>
            <p:cNvSpPr>
              <a:spLocks noChangeShapeType="1"/>
            </p:cNvSpPr>
            <p:nvPr/>
          </p:nvSpPr>
          <p:spPr bwMode="auto">
            <a:xfrm>
              <a:off x="2610"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90" name="Line 91"/>
            <p:cNvSpPr>
              <a:spLocks noChangeShapeType="1"/>
            </p:cNvSpPr>
            <p:nvPr/>
          </p:nvSpPr>
          <p:spPr bwMode="auto">
            <a:xfrm>
              <a:off x="2763"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91" name="Line 92"/>
            <p:cNvSpPr>
              <a:spLocks noChangeShapeType="1"/>
            </p:cNvSpPr>
            <p:nvPr/>
          </p:nvSpPr>
          <p:spPr bwMode="auto">
            <a:xfrm>
              <a:off x="2916"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92" name="Line 93"/>
            <p:cNvSpPr>
              <a:spLocks noChangeShapeType="1"/>
            </p:cNvSpPr>
            <p:nvPr/>
          </p:nvSpPr>
          <p:spPr bwMode="auto">
            <a:xfrm>
              <a:off x="3070"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93" name="Line 94"/>
            <p:cNvSpPr>
              <a:spLocks noChangeShapeType="1"/>
            </p:cNvSpPr>
            <p:nvPr/>
          </p:nvSpPr>
          <p:spPr bwMode="auto">
            <a:xfrm>
              <a:off x="3223"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94" name="Line 95"/>
            <p:cNvSpPr>
              <a:spLocks noChangeShapeType="1"/>
            </p:cNvSpPr>
            <p:nvPr/>
          </p:nvSpPr>
          <p:spPr bwMode="auto">
            <a:xfrm>
              <a:off x="3376"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95" name="Line 96"/>
            <p:cNvSpPr>
              <a:spLocks noChangeShapeType="1"/>
            </p:cNvSpPr>
            <p:nvPr/>
          </p:nvSpPr>
          <p:spPr bwMode="auto">
            <a:xfrm>
              <a:off x="3529"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96" name="Line 97"/>
            <p:cNvSpPr>
              <a:spLocks noChangeShapeType="1"/>
            </p:cNvSpPr>
            <p:nvPr/>
          </p:nvSpPr>
          <p:spPr bwMode="auto">
            <a:xfrm>
              <a:off x="3682"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97" name="Line 98"/>
            <p:cNvSpPr>
              <a:spLocks noChangeShapeType="1"/>
            </p:cNvSpPr>
            <p:nvPr/>
          </p:nvSpPr>
          <p:spPr bwMode="auto">
            <a:xfrm>
              <a:off x="3836"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98" name="Line 99"/>
            <p:cNvSpPr>
              <a:spLocks noChangeShapeType="1"/>
            </p:cNvSpPr>
            <p:nvPr/>
          </p:nvSpPr>
          <p:spPr bwMode="auto">
            <a:xfrm>
              <a:off x="1538" y="965"/>
              <a:ext cx="229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120860" name="Group 100"/>
          <p:cNvGrpSpPr>
            <a:grpSpLocks/>
          </p:cNvGrpSpPr>
          <p:nvPr/>
        </p:nvGrpSpPr>
        <p:grpSpPr bwMode="auto">
          <a:xfrm>
            <a:off x="2796133" y="4860627"/>
            <a:ext cx="3648075" cy="220663"/>
            <a:chOff x="1538" y="965"/>
            <a:chExt cx="2298" cy="139"/>
          </a:xfrm>
        </p:grpSpPr>
        <p:sp>
          <p:nvSpPr>
            <p:cNvPr id="120865" name="Line 101"/>
            <p:cNvSpPr>
              <a:spLocks noChangeShapeType="1"/>
            </p:cNvSpPr>
            <p:nvPr/>
          </p:nvSpPr>
          <p:spPr bwMode="auto">
            <a:xfrm>
              <a:off x="1538"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66" name="Line 102"/>
            <p:cNvSpPr>
              <a:spLocks noChangeShapeType="1"/>
            </p:cNvSpPr>
            <p:nvPr/>
          </p:nvSpPr>
          <p:spPr bwMode="auto">
            <a:xfrm>
              <a:off x="1691"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67" name="Line 103"/>
            <p:cNvSpPr>
              <a:spLocks noChangeShapeType="1"/>
            </p:cNvSpPr>
            <p:nvPr/>
          </p:nvSpPr>
          <p:spPr bwMode="auto">
            <a:xfrm>
              <a:off x="1844"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68" name="Line 104"/>
            <p:cNvSpPr>
              <a:spLocks noChangeShapeType="1"/>
            </p:cNvSpPr>
            <p:nvPr/>
          </p:nvSpPr>
          <p:spPr bwMode="auto">
            <a:xfrm>
              <a:off x="1997"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69" name="Line 105"/>
            <p:cNvSpPr>
              <a:spLocks noChangeShapeType="1"/>
            </p:cNvSpPr>
            <p:nvPr/>
          </p:nvSpPr>
          <p:spPr bwMode="auto">
            <a:xfrm>
              <a:off x="2150"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70" name="Line 106"/>
            <p:cNvSpPr>
              <a:spLocks noChangeShapeType="1"/>
            </p:cNvSpPr>
            <p:nvPr/>
          </p:nvSpPr>
          <p:spPr bwMode="auto">
            <a:xfrm>
              <a:off x="2304"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71" name="Line 107"/>
            <p:cNvSpPr>
              <a:spLocks noChangeShapeType="1"/>
            </p:cNvSpPr>
            <p:nvPr/>
          </p:nvSpPr>
          <p:spPr bwMode="auto">
            <a:xfrm>
              <a:off x="2457"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72" name="Line 108"/>
            <p:cNvSpPr>
              <a:spLocks noChangeShapeType="1"/>
            </p:cNvSpPr>
            <p:nvPr/>
          </p:nvSpPr>
          <p:spPr bwMode="auto">
            <a:xfrm>
              <a:off x="2610"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73" name="Line 109"/>
            <p:cNvSpPr>
              <a:spLocks noChangeShapeType="1"/>
            </p:cNvSpPr>
            <p:nvPr/>
          </p:nvSpPr>
          <p:spPr bwMode="auto">
            <a:xfrm>
              <a:off x="2763"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74" name="Line 110"/>
            <p:cNvSpPr>
              <a:spLocks noChangeShapeType="1"/>
            </p:cNvSpPr>
            <p:nvPr/>
          </p:nvSpPr>
          <p:spPr bwMode="auto">
            <a:xfrm>
              <a:off x="2916"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75" name="Line 111"/>
            <p:cNvSpPr>
              <a:spLocks noChangeShapeType="1"/>
            </p:cNvSpPr>
            <p:nvPr/>
          </p:nvSpPr>
          <p:spPr bwMode="auto">
            <a:xfrm>
              <a:off x="3070"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76" name="Line 112"/>
            <p:cNvSpPr>
              <a:spLocks noChangeShapeType="1"/>
            </p:cNvSpPr>
            <p:nvPr/>
          </p:nvSpPr>
          <p:spPr bwMode="auto">
            <a:xfrm>
              <a:off x="3223"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77" name="Line 113"/>
            <p:cNvSpPr>
              <a:spLocks noChangeShapeType="1"/>
            </p:cNvSpPr>
            <p:nvPr/>
          </p:nvSpPr>
          <p:spPr bwMode="auto">
            <a:xfrm>
              <a:off x="3376"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78" name="Line 114"/>
            <p:cNvSpPr>
              <a:spLocks noChangeShapeType="1"/>
            </p:cNvSpPr>
            <p:nvPr/>
          </p:nvSpPr>
          <p:spPr bwMode="auto">
            <a:xfrm>
              <a:off x="3529"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79" name="Line 115"/>
            <p:cNvSpPr>
              <a:spLocks noChangeShapeType="1"/>
            </p:cNvSpPr>
            <p:nvPr/>
          </p:nvSpPr>
          <p:spPr bwMode="auto">
            <a:xfrm>
              <a:off x="3682"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80" name="Line 116"/>
            <p:cNvSpPr>
              <a:spLocks noChangeShapeType="1"/>
            </p:cNvSpPr>
            <p:nvPr/>
          </p:nvSpPr>
          <p:spPr bwMode="auto">
            <a:xfrm>
              <a:off x="3836" y="965"/>
              <a:ext cx="0" cy="139"/>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81" name="Line 117"/>
            <p:cNvSpPr>
              <a:spLocks noChangeShapeType="1"/>
            </p:cNvSpPr>
            <p:nvPr/>
          </p:nvSpPr>
          <p:spPr bwMode="auto">
            <a:xfrm>
              <a:off x="1538" y="965"/>
              <a:ext cx="229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120861" name="Text Box 118"/>
          <p:cNvSpPr txBox="1">
            <a:spLocks noChangeArrowheads="1"/>
          </p:cNvSpPr>
          <p:nvPr/>
        </p:nvSpPr>
        <p:spPr bwMode="auto">
          <a:xfrm>
            <a:off x="6799709" y="993428"/>
            <a:ext cx="187674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1800" dirty="0">
                <a:latin typeface="Arial Narrow" pitchFamily="34" charset="0"/>
              </a:rPr>
              <a:t>1.2D + 0.5L + 0.2S</a:t>
            </a:r>
            <a:br>
              <a:rPr lang="en-US" altLang="en-US" sz="1800" dirty="0">
                <a:latin typeface="Arial Narrow" pitchFamily="34" charset="0"/>
              </a:rPr>
            </a:br>
            <a:r>
              <a:rPr lang="en-US" altLang="en-US" sz="1800" b="0" dirty="0" smtClean="0">
                <a:latin typeface="Arial Narrow" pitchFamily="34" charset="0"/>
              </a:rPr>
              <a:t>or</a:t>
            </a:r>
            <a:r>
              <a:rPr lang="en-US" altLang="en-US" sz="1800" dirty="0">
                <a:latin typeface="Arial Narrow" pitchFamily="34" charset="0"/>
              </a:rPr>
              <a:t/>
            </a:r>
            <a:br>
              <a:rPr lang="en-US" altLang="en-US" sz="1800" dirty="0">
                <a:latin typeface="Arial Narrow" pitchFamily="34" charset="0"/>
              </a:rPr>
            </a:br>
            <a:r>
              <a:rPr lang="en-US" altLang="en-US" sz="1800" dirty="0">
                <a:latin typeface="Arial Narrow" pitchFamily="34" charset="0"/>
              </a:rPr>
              <a:t>0.9D</a:t>
            </a:r>
          </a:p>
        </p:txBody>
      </p:sp>
      <p:sp>
        <p:nvSpPr>
          <p:cNvPr id="120862" name="AutoShape 121"/>
          <p:cNvSpPr>
            <a:spLocks/>
          </p:cNvSpPr>
          <p:nvPr/>
        </p:nvSpPr>
        <p:spPr bwMode="auto">
          <a:xfrm>
            <a:off x="6645276" y="1052736"/>
            <a:ext cx="165100" cy="847725"/>
          </a:xfrm>
          <a:prstGeom prst="leftBrace">
            <a:avLst>
              <a:gd name="adj1" fmla="val 66813"/>
              <a:gd name="adj2" fmla="val 50000"/>
            </a:avLst>
          </a:prstGeom>
          <a:noFill/>
          <a:ln w="28575">
            <a:solidFill>
              <a:schemeClr val="tx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0863" name="Freeform 122"/>
          <p:cNvSpPr>
            <a:spLocks/>
          </p:cNvSpPr>
          <p:nvPr/>
        </p:nvSpPr>
        <p:spPr bwMode="auto">
          <a:xfrm>
            <a:off x="6197601" y="1476599"/>
            <a:ext cx="390624" cy="415702"/>
          </a:xfrm>
          <a:custGeom>
            <a:avLst/>
            <a:gdLst>
              <a:gd name="T0" fmla="*/ 2147483646 w 338"/>
              <a:gd name="T1" fmla="*/ 0 h 366"/>
              <a:gd name="T2" fmla="*/ 0 w 338"/>
              <a:gd name="T3" fmla="*/ 2147483646 h 366"/>
              <a:gd name="T4" fmla="*/ 0 60000 65536"/>
              <a:gd name="T5" fmla="*/ 0 60000 65536"/>
            </a:gdLst>
            <a:ahLst/>
            <a:cxnLst>
              <a:cxn ang="T4">
                <a:pos x="T0" y="T1"/>
              </a:cxn>
              <a:cxn ang="T5">
                <a:pos x="T2" y="T3"/>
              </a:cxn>
            </a:cxnLst>
            <a:rect l="0" t="0" r="r" b="b"/>
            <a:pathLst>
              <a:path w="338" h="366">
                <a:moveTo>
                  <a:pt x="338" y="0"/>
                </a:moveTo>
                <a:lnTo>
                  <a:pt x="0" y="366"/>
                </a:lnTo>
              </a:path>
            </a:pathLst>
          </a:custGeom>
          <a:noFill/>
          <a:ln w="28575"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2" name="Text Placeholder 1"/>
          <p:cNvSpPr>
            <a:spLocks noGrp="1"/>
          </p:cNvSpPr>
          <p:nvPr>
            <p:ph type="body" sz="quarter" idx="38"/>
          </p:nvPr>
        </p:nvSpPr>
        <p:spPr/>
        <p:txBody>
          <a:bodyPr/>
          <a:lstStyle/>
          <a:p>
            <a:r>
              <a:rPr lang="en-US" dirty="0" smtClean="0"/>
              <a:t>Analysis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104" name="TextBox 103"/>
          <p:cNvSpPr txBox="1"/>
          <p:nvPr/>
        </p:nvSpPr>
        <p:spPr>
          <a:xfrm>
            <a:off x="530791" y="1268759"/>
            <a:ext cx="210817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344488" indent="-344488">
              <a:spcBef>
                <a:spcPct val="0"/>
              </a:spcBef>
              <a:buClrTx/>
              <a:buSzTx/>
              <a:buNone/>
              <a:defRPr sz="2200" b="1" u="sng"/>
            </a:lvl1pPr>
            <a:lvl2pPr marL="458788"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dirty="0"/>
              <a:t>F4.3 Analysis</a:t>
            </a:r>
          </a:p>
        </p:txBody>
      </p:sp>
      <p:sp>
        <p:nvSpPr>
          <p:cNvPr id="105" name="Line 24"/>
          <p:cNvSpPr>
            <a:spLocks noChangeShapeType="1"/>
          </p:cNvSpPr>
          <p:nvPr/>
        </p:nvSpPr>
        <p:spPr bwMode="auto">
          <a:xfrm>
            <a:off x="6287045" y="6591002"/>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6"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58</a:t>
            </a:fld>
            <a:endParaRPr lang="en-US" altLang="en-US"/>
          </a:p>
        </p:txBody>
      </p:sp>
    </p:spTree>
    <p:extLst>
      <p:ext uri="{BB962C8B-B14F-4D97-AF65-F5344CB8AC3E}">
        <p14:creationId xmlns:p14="http://schemas.microsoft.com/office/powerpoint/2010/main" val="11007075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57"/>
          <p:cNvGrpSpPr>
            <a:grpSpLocks/>
          </p:cNvGrpSpPr>
          <p:nvPr/>
        </p:nvGrpSpPr>
        <p:grpSpPr bwMode="auto">
          <a:xfrm>
            <a:off x="625475" y="1979613"/>
            <a:ext cx="1371600" cy="3962400"/>
            <a:chOff x="394" y="1247"/>
            <a:chExt cx="864" cy="2496"/>
          </a:xfrm>
        </p:grpSpPr>
        <p:grpSp>
          <p:nvGrpSpPr>
            <p:cNvPr id="122889" name="Group 28"/>
            <p:cNvGrpSpPr>
              <a:grpSpLocks/>
            </p:cNvGrpSpPr>
            <p:nvPr/>
          </p:nvGrpSpPr>
          <p:grpSpPr bwMode="auto">
            <a:xfrm>
              <a:off x="394" y="2495"/>
              <a:ext cx="864" cy="1248"/>
              <a:chOff x="968" y="2495"/>
              <a:chExt cx="864" cy="1248"/>
            </a:xfrm>
          </p:grpSpPr>
          <p:grpSp>
            <p:nvGrpSpPr>
              <p:cNvPr id="122913" name="Group 10"/>
              <p:cNvGrpSpPr>
                <a:grpSpLocks/>
              </p:cNvGrpSpPr>
              <p:nvPr/>
            </p:nvGrpSpPr>
            <p:grpSpPr bwMode="auto">
              <a:xfrm>
                <a:off x="1016" y="3119"/>
                <a:ext cx="768" cy="624"/>
                <a:chOff x="1728" y="1536"/>
                <a:chExt cx="768" cy="624"/>
              </a:xfrm>
            </p:grpSpPr>
            <p:sp>
              <p:nvSpPr>
                <p:cNvPr id="122926" name="Line 11"/>
                <p:cNvSpPr>
                  <a:spLocks noChangeShapeType="1"/>
                </p:cNvSpPr>
                <p:nvPr/>
              </p:nvSpPr>
              <p:spPr bwMode="auto">
                <a:xfrm flipV="1">
                  <a:off x="1728"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927" name="Line 12"/>
                <p:cNvSpPr>
                  <a:spLocks noChangeShapeType="1"/>
                </p:cNvSpPr>
                <p:nvPr/>
              </p:nvSpPr>
              <p:spPr bwMode="auto">
                <a:xfrm>
                  <a:off x="2496"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928" name="Line 13"/>
                <p:cNvSpPr>
                  <a:spLocks noChangeShapeType="1"/>
                </p:cNvSpPr>
                <p:nvPr/>
              </p:nvSpPr>
              <p:spPr bwMode="auto">
                <a:xfrm>
                  <a:off x="1728" y="1536"/>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929" name="Line 14"/>
                <p:cNvSpPr>
                  <a:spLocks noChangeShapeType="1"/>
                </p:cNvSpPr>
                <p:nvPr/>
              </p:nvSpPr>
              <p:spPr bwMode="auto">
                <a:xfrm flipV="1">
                  <a:off x="1728"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930" name="Line 15"/>
                <p:cNvSpPr>
                  <a:spLocks noChangeShapeType="1"/>
                </p:cNvSpPr>
                <p:nvPr/>
              </p:nvSpPr>
              <p:spPr bwMode="auto">
                <a:xfrm>
                  <a:off x="2112"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122914" name="Group 16"/>
              <p:cNvGrpSpPr>
                <a:grpSpLocks/>
              </p:cNvGrpSpPr>
              <p:nvPr/>
            </p:nvGrpSpPr>
            <p:grpSpPr bwMode="auto">
              <a:xfrm>
                <a:off x="1016" y="2495"/>
                <a:ext cx="768" cy="624"/>
                <a:chOff x="1728" y="1536"/>
                <a:chExt cx="768" cy="624"/>
              </a:xfrm>
            </p:grpSpPr>
            <p:sp>
              <p:nvSpPr>
                <p:cNvPr id="122921" name="Line 17"/>
                <p:cNvSpPr>
                  <a:spLocks noChangeShapeType="1"/>
                </p:cNvSpPr>
                <p:nvPr/>
              </p:nvSpPr>
              <p:spPr bwMode="auto">
                <a:xfrm flipV="1">
                  <a:off x="1728"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922" name="Line 18"/>
                <p:cNvSpPr>
                  <a:spLocks noChangeShapeType="1"/>
                </p:cNvSpPr>
                <p:nvPr/>
              </p:nvSpPr>
              <p:spPr bwMode="auto">
                <a:xfrm>
                  <a:off x="2496"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923" name="Line 19"/>
                <p:cNvSpPr>
                  <a:spLocks noChangeShapeType="1"/>
                </p:cNvSpPr>
                <p:nvPr/>
              </p:nvSpPr>
              <p:spPr bwMode="auto">
                <a:xfrm>
                  <a:off x="1728" y="1536"/>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924" name="Line 20"/>
                <p:cNvSpPr>
                  <a:spLocks noChangeShapeType="1"/>
                </p:cNvSpPr>
                <p:nvPr/>
              </p:nvSpPr>
              <p:spPr bwMode="auto">
                <a:xfrm flipV="1">
                  <a:off x="1728"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925" name="Line 21"/>
                <p:cNvSpPr>
                  <a:spLocks noChangeShapeType="1"/>
                </p:cNvSpPr>
                <p:nvPr/>
              </p:nvSpPr>
              <p:spPr bwMode="auto">
                <a:xfrm>
                  <a:off x="2112"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122915" name="Line 22"/>
              <p:cNvSpPr>
                <a:spLocks noChangeShapeType="1"/>
              </p:cNvSpPr>
              <p:nvPr/>
            </p:nvSpPr>
            <p:spPr bwMode="auto">
              <a:xfrm>
                <a:off x="968" y="3743"/>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916" name="Line 23"/>
              <p:cNvSpPr>
                <a:spLocks noChangeShapeType="1"/>
              </p:cNvSpPr>
              <p:nvPr/>
            </p:nvSpPr>
            <p:spPr bwMode="auto">
              <a:xfrm>
                <a:off x="1736" y="3743"/>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917" name="Rectangle 24"/>
              <p:cNvSpPr>
                <a:spLocks noChangeArrowheads="1"/>
              </p:cNvSpPr>
              <p:nvPr/>
            </p:nvSpPr>
            <p:spPr bwMode="auto">
              <a:xfrm rot="18120000">
                <a:off x="959" y="2758"/>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2918" name="Rectangle 25"/>
              <p:cNvSpPr>
                <a:spLocks noChangeArrowheads="1"/>
              </p:cNvSpPr>
              <p:nvPr/>
            </p:nvSpPr>
            <p:spPr bwMode="auto">
              <a:xfrm rot="3480000" flipH="1">
                <a:off x="1326" y="2758"/>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2919" name="Rectangle 26"/>
              <p:cNvSpPr>
                <a:spLocks noChangeArrowheads="1"/>
              </p:cNvSpPr>
              <p:nvPr/>
            </p:nvSpPr>
            <p:spPr bwMode="auto">
              <a:xfrm rot="18120000">
                <a:off x="959" y="3385"/>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2920" name="Rectangle 27"/>
              <p:cNvSpPr>
                <a:spLocks noChangeArrowheads="1"/>
              </p:cNvSpPr>
              <p:nvPr/>
            </p:nvSpPr>
            <p:spPr bwMode="auto">
              <a:xfrm rot="3480000" flipH="1">
                <a:off x="1328" y="3387"/>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22890" name="Group 48"/>
            <p:cNvGrpSpPr>
              <a:grpSpLocks/>
            </p:cNvGrpSpPr>
            <p:nvPr/>
          </p:nvGrpSpPr>
          <p:grpSpPr bwMode="auto">
            <a:xfrm>
              <a:off x="442" y="1247"/>
              <a:ext cx="768" cy="1248"/>
              <a:chOff x="1016" y="1142"/>
              <a:chExt cx="768" cy="1248"/>
            </a:xfrm>
          </p:grpSpPr>
          <p:grpSp>
            <p:nvGrpSpPr>
              <p:cNvPr id="122897" name="Group 30"/>
              <p:cNvGrpSpPr>
                <a:grpSpLocks/>
              </p:cNvGrpSpPr>
              <p:nvPr/>
            </p:nvGrpSpPr>
            <p:grpSpPr bwMode="auto">
              <a:xfrm>
                <a:off x="1016" y="1766"/>
                <a:ext cx="768" cy="624"/>
                <a:chOff x="1728" y="1536"/>
                <a:chExt cx="768" cy="624"/>
              </a:xfrm>
            </p:grpSpPr>
            <p:sp>
              <p:nvSpPr>
                <p:cNvPr id="122908" name="Line 31"/>
                <p:cNvSpPr>
                  <a:spLocks noChangeShapeType="1"/>
                </p:cNvSpPr>
                <p:nvPr/>
              </p:nvSpPr>
              <p:spPr bwMode="auto">
                <a:xfrm flipV="1">
                  <a:off x="1728"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909" name="Line 32"/>
                <p:cNvSpPr>
                  <a:spLocks noChangeShapeType="1"/>
                </p:cNvSpPr>
                <p:nvPr/>
              </p:nvSpPr>
              <p:spPr bwMode="auto">
                <a:xfrm>
                  <a:off x="2496"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910" name="Line 33"/>
                <p:cNvSpPr>
                  <a:spLocks noChangeShapeType="1"/>
                </p:cNvSpPr>
                <p:nvPr/>
              </p:nvSpPr>
              <p:spPr bwMode="auto">
                <a:xfrm>
                  <a:off x="1728" y="1536"/>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911" name="Line 34"/>
                <p:cNvSpPr>
                  <a:spLocks noChangeShapeType="1"/>
                </p:cNvSpPr>
                <p:nvPr/>
              </p:nvSpPr>
              <p:spPr bwMode="auto">
                <a:xfrm flipV="1">
                  <a:off x="1728"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912" name="Line 35"/>
                <p:cNvSpPr>
                  <a:spLocks noChangeShapeType="1"/>
                </p:cNvSpPr>
                <p:nvPr/>
              </p:nvSpPr>
              <p:spPr bwMode="auto">
                <a:xfrm>
                  <a:off x="2112"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122898" name="Group 36"/>
              <p:cNvGrpSpPr>
                <a:grpSpLocks/>
              </p:cNvGrpSpPr>
              <p:nvPr/>
            </p:nvGrpSpPr>
            <p:grpSpPr bwMode="auto">
              <a:xfrm>
                <a:off x="1016" y="1142"/>
                <a:ext cx="768" cy="624"/>
                <a:chOff x="1728" y="1536"/>
                <a:chExt cx="768" cy="624"/>
              </a:xfrm>
            </p:grpSpPr>
            <p:sp>
              <p:nvSpPr>
                <p:cNvPr id="122903" name="Line 37"/>
                <p:cNvSpPr>
                  <a:spLocks noChangeShapeType="1"/>
                </p:cNvSpPr>
                <p:nvPr/>
              </p:nvSpPr>
              <p:spPr bwMode="auto">
                <a:xfrm flipV="1">
                  <a:off x="1728"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904" name="Line 38"/>
                <p:cNvSpPr>
                  <a:spLocks noChangeShapeType="1"/>
                </p:cNvSpPr>
                <p:nvPr/>
              </p:nvSpPr>
              <p:spPr bwMode="auto">
                <a:xfrm>
                  <a:off x="2496" y="1536"/>
                  <a:ext cx="0"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905" name="Line 39"/>
                <p:cNvSpPr>
                  <a:spLocks noChangeShapeType="1"/>
                </p:cNvSpPr>
                <p:nvPr/>
              </p:nvSpPr>
              <p:spPr bwMode="auto">
                <a:xfrm>
                  <a:off x="1728" y="1536"/>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906" name="Line 40"/>
                <p:cNvSpPr>
                  <a:spLocks noChangeShapeType="1"/>
                </p:cNvSpPr>
                <p:nvPr/>
              </p:nvSpPr>
              <p:spPr bwMode="auto">
                <a:xfrm flipV="1">
                  <a:off x="1728"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907" name="Line 41"/>
                <p:cNvSpPr>
                  <a:spLocks noChangeShapeType="1"/>
                </p:cNvSpPr>
                <p:nvPr/>
              </p:nvSpPr>
              <p:spPr bwMode="auto">
                <a:xfrm>
                  <a:off x="2112" y="1536"/>
                  <a:ext cx="384"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122899" name="Rectangle 44"/>
              <p:cNvSpPr>
                <a:spLocks noChangeArrowheads="1"/>
              </p:cNvSpPr>
              <p:nvPr/>
            </p:nvSpPr>
            <p:spPr bwMode="auto">
              <a:xfrm rot="18120000">
                <a:off x="959" y="1405"/>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2900" name="Rectangle 45"/>
              <p:cNvSpPr>
                <a:spLocks noChangeArrowheads="1"/>
              </p:cNvSpPr>
              <p:nvPr/>
            </p:nvSpPr>
            <p:spPr bwMode="auto">
              <a:xfrm rot="3480000" flipH="1">
                <a:off x="1326" y="1405"/>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2901" name="Rectangle 46"/>
              <p:cNvSpPr>
                <a:spLocks noChangeArrowheads="1"/>
              </p:cNvSpPr>
              <p:nvPr/>
            </p:nvSpPr>
            <p:spPr bwMode="auto">
              <a:xfrm rot="18120000">
                <a:off x="959" y="2032"/>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2902" name="Rectangle 47"/>
              <p:cNvSpPr>
                <a:spLocks noChangeArrowheads="1"/>
              </p:cNvSpPr>
              <p:nvPr/>
            </p:nvSpPr>
            <p:spPr bwMode="auto">
              <a:xfrm rot="3480000" flipH="1">
                <a:off x="1328" y="2034"/>
                <a:ext cx="516" cy="68"/>
              </a:xfrm>
              <a:prstGeom prst="rect">
                <a:avLst/>
              </a:prstGeom>
              <a:gradFill rotWithShape="1">
                <a:gsLst>
                  <a:gs pos="0">
                    <a:srgbClr val="C0C0C0"/>
                  </a:gs>
                  <a:gs pos="50000">
                    <a:srgbClr val="595959"/>
                  </a:gs>
                  <a:gs pos="100000">
                    <a:srgbClr val="C0C0C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22891" name="Group 51"/>
            <p:cNvGrpSpPr>
              <a:grpSpLocks/>
            </p:cNvGrpSpPr>
            <p:nvPr/>
          </p:nvGrpSpPr>
          <p:grpSpPr bwMode="auto">
            <a:xfrm>
              <a:off x="394" y="2160"/>
              <a:ext cx="96" cy="32"/>
              <a:chOff x="2306" y="2256"/>
              <a:chExt cx="96" cy="32"/>
            </a:xfrm>
          </p:grpSpPr>
          <p:sp>
            <p:nvSpPr>
              <p:cNvPr id="122895" name="Line 49"/>
              <p:cNvSpPr>
                <a:spLocks noChangeShapeType="1"/>
              </p:cNvSpPr>
              <p:nvPr/>
            </p:nvSpPr>
            <p:spPr bwMode="auto">
              <a:xfrm>
                <a:off x="2306" y="2256"/>
                <a:ext cx="96"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896" name="Line 50"/>
              <p:cNvSpPr>
                <a:spLocks noChangeShapeType="1"/>
              </p:cNvSpPr>
              <p:nvPr/>
            </p:nvSpPr>
            <p:spPr bwMode="auto">
              <a:xfrm>
                <a:off x="2306" y="2288"/>
                <a:ext cx="96"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122892" name="Group 52"/>
            <p:cNvGrpSpPr>
              <a:grpSpLocks/>
            </p:cNvGrpSpPr>
            <p:nvPr/>
          </p:nvGrpSpPr>
          <p:grpSpPr bwMode="auto">
            <a:xfrm>
              <a:off x="1159" y="2160"/>
              <a:ext cx="96" cy="32"/>
              <a:chOff x="2306" y="2256"/>
              <a:chExt cx="96" cy="32"/>
            </a:xfrm>
          </p:grpSpPr>
          <p:sp>
            <p:nvSpPr>
              <p:cNvPr id="122893" name="Line 53"/>
              <p:cNvSpPr>
                <a:spLocks noChangeShapeType="1"/>
              </p:cNvSpPr>
              <p:nvPr/>
            </p:nvSpPr>
            <p:spPr bwMode="auto">
              <a:xfrm>
                <a:off x="2306" y="2256"/>
                <a:ext cx="96"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894" name="Line 54"/>
              <p:cNvSpPr>
                <a:spLocks noChangeShapeType="1"/>
              </p:cNvSpPr>
              <p:nvPr/>
            </p:nvSpPr>
            <p:spPr bwMode="auto">
              <a:xfrm>
                <a:off x="2306" y="2288"/>
                <a:ext cx="96"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sp>
        <p:nvSpPr>
          <p:cNvPr id="122883" name="Text Box 55"/>
          <p:cNvSpPr txBox="1">
            <a:spLocks noChangeArrowheads="1"/>
          </p:cNvSpPr>
          <p:nvPr/>
        </p:nvSpPr>
        <p:spPr bwMode="auto">
          <a:xfrm>
            <a:off x="2485578" y="2399898"/>
            <a:ext cx="38703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i="1" dirty="0">
                <a:latin typeface="+mn-lt"/>
              </a:rPr>
              <a:t>Splice Requirements:</a:t>
            </a:r>
          </a:p>
        </p:txBody>
      </p:sp>
      <p:sp>
        <p:nvSpPr>
          <p:cNvPr id="122884" name="Text Box 58"/>
          <p:cNvSpPr txBox="1">
            <a:spLocks noChangeArrowheads="1"/>
          </p:cNvSpPr>
          <p:nvPr/>
        </p:nvSpPr>
        <p:spPr bwMode="auto">
          <a:xfrm>
            <a:off x="2498030" y="2918554"/>
            <a:ext cx="639445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lr>
                <a:schemeClr val="tx2"/>
              </a:buClr>
              <a:buSzPct val="150000"/>
              <a:buChar char="•"/>
              <a:defRPr sz="2800" b="1">
                <a:solidFill>
                  <a:schemeClr val="tx1"/>
                </a:solidFill>
                <a:latin typeface="Arial" charset="0"/>
              </a:defRPr>
            </a:lvl1pPr>
            <a:lvl2pPr marL="914400" indent="-457200">
              <a:spcBef>
                <a:spcPct val="20000"/>
              </a:spcBef>
              <a:buClr>
                <a:schemeClr val="tx2"/>
              </a:buClr>
              <a:buSzPct val="100000"/>
              <a:buChar char="–"/>
              <a:defRPr sz="2800" b="1">
                <a:solidFill>
                  <a:schemeClr val="tx1"/>
                </a:solidFill>
                <a:latin typeface="Arial" charset="0"/>
              </a:defRPr>
            </a:lvl2pPr>
            <a:lvl3pPr marL="1371600" indent="-457200">
              <a:spcBef>
                <a:spcPct val="20000"/>
              </a:spcBef>
              <a:buClr>
                <a:schemeClr val="tx2"/>
              </a:buClr>
              <a:buSzPct val="100000"/>
              <a:buChar char="•"/>
              <a:defRPr sz="2400">
                <a:solidFill>
                  <a:schemeClr val="tx1"/>
                </a:solidFill>
                <a:latin typeface="Arial" charset="0"/>
              </a:defRPr>
            </a:lvl3pPr>
            <a:lvl4pPr marL="1828800" indent="-457200">
              <a:spcBef>
                <a:spcPct val="20000"/>
              </a:spcBef>
              <a:buClr>
                <a:schemeClr val="tx2"/>
              </a:buClr>
              <a:buSzPct val="100000"/>
              <a:buChar char="–"/>
              <a:defRPr sz="2000">
                <a:solidFill>
                  <a:schemeClr val="tx1"/>
                </a:solidFill>
                <a:latin typeface="Arial" charset="0"/>
              </a:defRPr>
            </a:lvl4pPr>
            <a:lvl5pPr marL="2286000" indent="-457200">
              <a:spcBef>
                <a:spcPct val="20000"/>
              </a:spcBef>
              <a:buClr>
                <a:schemeClr val="tx2"/>
              </a:buClr>
              <a:buSzPct val="100000"/>
              <a:buChar char="•"/>
              <a:defRPr sz="2000">
                <a:solidFill>
                  <a:schemeClr val="tx1"/>
                </a:solidFill>
                <a:latin typeface="Arial" charset="0"/>
              </a:defRPr>
            </a:lvl5pPr>
            <a:lvl6pPr marL="2743200" indent="-4572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3200400" indent="-4572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657600" indent="-4572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4114800" indent="-4572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AutoNum type="arabicPeriod"/>
            </a:pPr>
            <a:r>
              <a:rPr lang="en-US" altLang="en-US" sz="2200" dirty="0">
                <a:latin typeface="+mn-lt"/>
              </a:rPr>
              <a:t>Satisfy requirements of Section D2.5</a:t>
            </a:r>
          </a:p>
          <a:p>
            <a:pPr>
              <a:spcBef>
                <a:spcPct val="50000"/>
              </a:spcBef>
              <a:buClrTx/>
              <a:buSzTx/>
              <a:buFontTx/>
              <a:buAutoNum type="arabicPeriod"/>
            </a:pPr>
            <a:r>
              <a:rPr lang="en-US" altLang="en-US" sz="2200" dirty="0">
                <a:latin typeface="+mn-lt"/>
              </a:rPr>
              <a:t>Required flexural strength = 0.5 x (</a:t>
            </a:r>
            <a:r>
              <a:rPr lang="en-US" altLang="en-US" sz="2200" i="1" dirty="0" err="1">
                <a:latin typeface="+mn-lt"/>
              </a:rPr>
              <a:t>M</a:t>
            </a:r>
            <a:r>
              <a:rPr lang="en-US" altLang="en-US" sz="2200" i="1" baseline="-25000" dirty="0" err="1">
                <a:latin typeface="+mn-lt"/>
              </a:rPr>
              <a:t>pc</a:t>
            </a:r>
            <a:r>
              <a:rPr lang="en-US" altLang="en-US" sz="2200" dirty="0">
                <a:latin typeface="+mn-lt"/>
              </a:rPr>
              <a:t> / </a:t>
            </a:r>
            <a:r>
              <a:rPr lang="el-GR" altLang="en-US" sz="2200" i="1" dirty="0">
                <a:latin typeface="+mn-lt"/>
                <a:sym typeface="Symbol" pitchFamily="18" charset="2"/>
              </a:rPr>
              <a:t>α</a:t>
            </a:r>
            <a:r>
              <a:rPr lang="en-US" altLang="en-US" sz="2200" i="1" baseline="-25000" dirty="0">
                <a:latin typeface="+mn-lt"/>
                <a:sym typeface="Symbol" pitchFamily="18" charset="2"/>
              </a:rPr>
              <a:t>s </a:t>
            </a:r>
            <a:r>
              <a:rPr lang="en-US" altLang="en-US" sz="2200" dirty="0">
                <a:latin typeface="+mn-lt"/>
              </a:rPr>
              <a:t>)</a:t>
            </a:r>
          </a:p>
          <a:p>
            <a:pPr>
              <a:spcBef>
                <a:spcPct val="50000"/>
              </a:spcBef>
              <a:buClrTx/>
              <a:buSzTx/>
              <a:buFontTx/>
              <a:buAutoNum type="arabicPeriod"/>
            </a:pPr>
            <a:r>
              <a:rPr lang="en-US" altLang="en-US" sz="2200" dirty="0">
                <a:latin typeface="+mn-lt"/>
              </a:rPr>
              <a:t>Required shear strength = </a:t>
            </a:r>
            <a:r>
              <a:rPr lang="en-US" altLang="en-US" sz="2200" dirty="0">
                <a:latin typeface="+mn-lt"/>
                <a:sym typeface="Symbol" pitchFamily="18" charset="2"/>
              </a:rPr>
              <a:t> </a:t>
            </a:r>
            <a:r>
              <a:rPr lang="en-US" altLang="en-US" sz="2200" i="1" dirty="0" err="1">
                <a:latin typeface="+mn-lt"/>
                <a:sym typeface="Symbol" pitchFamily="18" charset="2"/>
              </a:rPr>
              <a:t>M</a:t>
            </a:r>
            <a:r>
              <a:rPr lang="en-US" altLang="en-US" sz="2200" i="1" baseline="-25000" dirty="0" err="1">
                <a:latin typeface="+mn-lt"/>
                <a:sym typeface="Symbol" pitchFamily="18" charset="2"/>
              </a:rPr>
              <a:t>pc</a:t>
            </a:r>
            <a:r>
              <a:rPr lang="en-US" altLang="en-US" sz="2200" dirty="0">
                <a:latin typeface="+mn-lt"/>
                <a:sym typeface="Symbol" pitchFamily="18" charset="2"/>
              </a:rPr>
              <a:t> / </a:t>
            </a:r>
            <a:r>
              <a:rPr lang="el-GR" altLang="en-US" sz="2200" i="1" dirty="0">
                <a:latin typeface="+mn-lt"/>
                <a:sym typeface="Symbol" pitchFamily="18" charset="2"/>
              </a:rPr>
              <a:t>α</a:t>
            </a:r>
            <a:r>
              <a:rPr lang="en-US" altLang="en-US" sz="2200" i="1" baseline="-25000" dirty="0">
                <a:latin typeface="+mn-lt"/>
                <a:sym typeface="Symbol" pitchFamily="18" charset="2"/>
              </a:rPr>
              <a:t>s </a:t>
            </a:r>
            <a:r>
              <a:rPr lang="en-US" altLang="en-US" sz="2200" i="1" dirty="0">
                <a:latin typeface="+mn-lt"/>
                <a:sym typeface="Symbol" pitchFamily="18" charset="2"/>
              </a:rPr>
              <a:t>H</a:t>
            </a:r>
            <a:endParaRPr lang="en-US" altLang="en-US" sz="2200" dirty="0">
              <a:latin typeface="+mn-lt"/>
              <a:sym typeface="Symbol" pitchFamily="18" charset="2"/>
            </a:endParaRPr>
          </a:p>
        </p:txBody>
      </p:sp>
      <p:sp>
        <p:nvSpPr>
          <p:cNvPr id="122886" name="Rectangle 60"/>
          <p:cNvSpPr>
            <a:spLocks noChangeArrowheads="1"/>
          </p:cNvSpPr>
          <p:nvPr/>
        </p:nvSpPr>
        <p:spPr bwMode="auto">
          <a:xfrm>
            <a:off x="2411760" y="2348880"/>
            <a:ext cx="6545261" cy="2103120"/>
          </a:xfrm>
          <a:prstGeom prst="rect">
            <a:avLst/>
          </a:prstGeom>
          <a:noFill/>
          <a:ln w="222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2887" name="Freeform 61"/>
          <p:cNvSpPr>
            <a:spLocks/>
          </p:cNvSpPr>
          <p:nvPr/>
        </p:nvSpPr>
        <p:spPr bwMode="auto">
          <a:xfrm>
            <a:off x="2030413" y="2918554"/>
            <a:ext cx="381347" cy="504815"/>
          </a:xfrm>
          <a:custGeom>
            <a:avLst/>
            <a:gdLst>
              <a:gd name="T0" fmla="*/ 2147483646 w 263"/>
              <a:gd name="T1" fmla="*/ 0 h 623"/>
              <a:gd name="T2" fmla="*/ 0 w 263"/>
              <a:gd name="T3" fmla="*/ 2147483646 h 623"/>
              <a:gd name="T4" fmla="*/ 0 60000 65536"/>
              <a:gd name="T5" fmla="*/ 0 60000 65536"/>
            </a:gdLst>
            <a:ahLst/>
            <a:cxnLst>
              <a:cxn ang="T4">
                <a:pos x="T0" y="T1"/>
              </a:cxn>
              <a:cxn ang="T5">
                <a:pos x="T2" y="T3"/>
              </a:cxn>
            </a:cxnLst>
            <a:rect l="0" t="0" r="r" b="b"/>
            <a:pathLst>
              <a:path w="263" h="623">
                <a:moveTo>
                  <a:pt x="263" y="0"/>
                </a:moveTo>
                <a:lnTo>
                  <a:pt x="0" y="623"/>
                </a:lnTo>
              </a:path>
            </a:pathLst>
          </a:custGeom>
          <a:noFill/>
          <a:ln w="28575" cap="flat" cmpd="sng">
            <a:solidFill>
              <a:schemeClr val="tx2"/>
            </a:solidFill>
            <a:prstDash val="solid"/>
            <a:round/>
            <a:headEnd type="none" w="med" len="me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2" name="Text Placeholder 1"/>
          <p:cNvSpPr>
            <a:spLocks noGrp="1"/>
          </p:cNvSpPr>
          <p:nvPr>
            <p:ph type="body" sz="quarter" idx="38"/>
          </p:nvPr>
        </p:nvSpPr>
        <p:spPr/>
        <p:txBody>
          <a:bodyPr/>
          <a:lstStyle/>
          <a:p>
            <a:r>
              <a:rPr lang="en-US" dirty="0" smtClean="0"/>
              <a:t>Connections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53" name="TextBox 52"/>
          <p:cNvSpPr txBox="1"/>
          <p:nvPr/>
        </p:nvSpPr>
        <p:spPr>
          <a:xfrm>
            <a:off x="530791" y="1268759"/>
            <a:ext cx="576940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344488" indent="-344488">
              <a:spcBef>
                <a:spcPct val="0"/>
              </a:spcBef>
              <a:buClrTx/>
              <a:buSzTx/>
              <a:buNone/>
              <a:defRPr sz="2200" b="1" u="sng"/>
            </a:lvl1pPr>
            <a:lvl2pPr marL="458788"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dirty="0" smtClean="0"/>
              <a:t>F4.6d </a:t>
            </a:r>
            <a:r>
              <a:rPr lang="en-US" dirty="0"/>
              <a:t>Column Splices</a:t>
            </a:r>
          </a:p>
        </p:txBody>
      </p:sp>
      <p:sp>
        <p:nvSpPr>
          <p:cNvPr id="54"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59</a:t>
            </a:fld>
            <a:endParaRPr lang="en-US" altLang="en-US"/>
          </a:p>
        </p:txBody>
      </p:sp>
    </p:spTree>
    <p:extLst>
      <p:ext uri="{BB962C8B-B14F-4D97-AF65-F5344CB8AC3E}">
        <p14:creationId xmlns:p14="http://schemas.microsoft.com/office/powerpoint/2010/main" val="27464468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Group 99"/>
          <p:cNvGrpSpPr>
            <a:grpSpLocks/>
          </p:cNvGrpSpPr>
          <p:nvPr/>
        </p:nvGrpSpPr>
        <p:grpSpPr bwMode="auto">
          <a:xfrm>
            <a:off x="539552" y="5113338"/>
            <a:ext cx="6070600" cy="288925"/>
            <a:chOff x="968" y="2067"/>
            <a:chExt cx="3824" cy="182"/>
          </a:xfrm>
        </p:grpSpPr>
        <p:grpSp>
          <p:nvGrpSpPr>
            <p:cNvPr id="14386" name="Group 100"/>
            <p:cNvGrpSpPr>
              <a:grpSpLocks/>
            </p:cNvGrpSpPr>
            <p:nvPr/>
          </p:nvGrpSpPr>
          <p:grpSpPr bwMode="auto">
            <a:xfrm>
              <a:off x="968" y="2067"/>
              <a:ext cx="1912" cy="182"/>
              <a:chOff x="968" y="2070"/>
              <a:chExt cx="1912" cy="182"/>
            </a:xfrm>
          </p:grpSpPr>
          <p:grpSp>
            <p:nvGrpSpPr>
              <p:cNvPr id="14406" name="Group 101"/>
              <p:cNvGrpSpPr>
                <a:grpSpLocks/>
              </p:cNvGrpSpPr>
              <p:nvPr/>
            </p:nvGrpSpPr>
            <p:grpSpPr bwMode="auto">
              <a:xfrm>
                <a:off x="968" y="2070"/>
                <a:ext cx="1912" cy="182"/>
                <a:chOff x="968" y="2070"/>
                <a:chExt cx="1912" cy="182"/>
              </a:xfrm>
            </p:grpSpPr>
            <p:sp>
              <p:nvSpPr>
                <p:cNvPr id="14420" name="Rectangle 102"/>
                <p:cNvSpPr>
                  <a:spLocks noChangeArrowheads="1"/>
                </p:cNvSpPr>
                <p:nvPr/>
              </p:nvSpPr>
              <p:spPr bwMode="auto">
                <a:xfrm>
                  <a:off x="1637" y="2113"/>
                  <a:ext cx="1243" cy="96"/>
                </a:xfrm>
                <a:prstGeom prst="rect">
                  <a:avLst/>
                </a:prstGeom>
                <a:solidFill>
                  <a:srgbClr val="B2B2B2"/>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421" name="AutoShape 103"/>
                <p:cNvSpPr>
                  <a:spLocks noChangeArrowheads="1"/>
                </p:cNvSpPr>
                <p:nvPr/>
              </p:nvSpPr>
              <p:spPr bwMode="auto">
                <a:xfrm rot="-5400000">
                  <a:off x="1504" y="2113"/>
                  <a:ext cx="182"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00 h 21600"/>
                    <a:gd name="T14" fmla="*/ 1709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B2B2B2"/>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22" name="Rectangle 104"/>
                <p:cNvSpPr>
                  <a:spLocks noChangeArrowheads="1"/>
                </p:cNvSpPr>
                <p:nvPr/>
              </p:nvSpPr>
              <p:spPr bwMode="auto">
                <a:xfrm>
                  <a:off x="968" y="2070"/>
                  <a:ext cx="579" cy="182"/>
                </a:xfrm>
                <a:prstGeom prst="rect">
                  <a:avLst/>
                </a:prstGeom>
                <a:solidFill>
                  <a:srgbClr val="B2B2B2"/>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423" name="Rectangle 105"/>
                <p:cNvSpPr>
                  <a:spLocks noChangeArrowheads="1"/>
                </p:cNvSpPr>
                <p:nvPr/>
              </p:nvSpPr>
              <p:spPr bwMode="auto">
                <a:xfrm>
                  <a:off x="968" y="2149"/>
                  <a:ext cx="621" cy="23"/>
                </a:xfrm>
                <a:prstGeom prst="rect">
                  <a:avLst/>
                </a:prstGeom>
                <a:gradFill rotWithShape="1">
                  <a:gsLst>
                    <a:gs pos="0">
                      <a:srgbClr val="B2B2B2"/>
                    </a:gs>
                    <a:gs pos="50000">
                      <a:srgbClr val="525252"/>
                    </a:gs>
                    <a:gs pos="100000">
                      <a:srgbClr val="B2B2B2"/>
                    </a:gs>
                  </a:gsLst>
                  <a:lin ang="5400000" scaled="1"/>
                </a:gradFill>
                <a:ln w="63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4407" name="Group 106"/>
              <p:cNvGrpSpPr>
                <a:grpSpLocks/>
              </p:cNvGrpSpPr>
              <p:nvPr/>
            </p:nvGrpSpPr>
            <p:grpSpPr bwMode="auto">
              <a:xfrm>
                <a:off x="1016" y="2088"/>
                <a:ext cx="320" cy="144"/>
                <a:chOff x="1016" y="2088"/>
                <a:chExt cx="320" cy="144"/>
              </a:xfrm>
            </p:grpSpPr>
            <p:grpSp>
              <p:nvGrpSpPr>
                <p:cNvPr id="14408" name="Group 107"/>
                <p:cNvGrpSpPr>
                  <a:grpSpLocks/>
                </p:cNvGrpSpPr>
                <p:nvPr/>
              </p:nvGrpSpPr>
              <p:grpSpPr bwMode="auto">
                <a:xfrm>
                  <a:off x="1016" y="2088"/>
                  <a:ext cx="320" cy="36"/>
                  <a:chOff x="1016" y="2088"/>
                  <a:chExt cx="320" cy="36"/>
                </a:xfrm>
              </p:grpSpPr>
              <p:sp>
                <p:nvSpPr>
                  <p:cNvPr id="14415" name="Oval 108"/>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416" name="Oval 109"/>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417" name="Oval 110"/>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418" name="Oval 111"/>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419" name="Oval 112"/>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4409" name="Group 113"/>
                <p:cNvGrpSpPr>
                  <a:grpSpLocks/>
                </p:cNvGrpSpPr>
                <p:nvPr/>
              </p:nvGrpSpPr>
              <p:grpSpPr bwMode="auto">
                <a:xfrm>
                  <a:off x="1016" y="2196"/>
                  <a:ext cx="320" cy="36"/>
                  <a:chOff x="1016" y="2088"/>
                  <a:chExt cx="320" cy="36"/>
                </a:xfrm>
              </p:grpSpPr>
              <p:sp>
                <p:nvSpPr>
                  <p:cNvPr id="14410" name="Oval 114"/>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411" name="Oval 115"/>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412" name="Oval 116"/>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413" name="Oval 117"/>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414" name="Oval 118"/>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grpSp>
        <p:grpSp>
          <p:nvGrpSpPr>
            <p:cNvPr id="14387" name="Group 119"/>
            <p:cNvGrpSpPr>
              <a:grpSpLocks/>
            </p:cNvGrpSpPr>
            <p:nvPr/>
          </p:nvGrpSpPr>
          <p:grpSpPr bwMode="auto">
            <a:xfrm flipH="1">
              <a:off x="2880" y="2067"/>
              <a:ext cx="1912" cy="182"/>
              <a:chOff x="968" y="2070"/>
              <a:chExt cx="1912" cy="182"/>
            </a:xfrm>
          </p:grpSpPr>
          <p:grpSp>
            <p:nvGrpSpPr>
              <p:cNvPr id="14388" name="Group 120"/>
              <p:cNvGrpSpPr>
                <a:grpSpLocks/>
              </p:cNvGrpSpPr>
              <p:nvPr/>
            </p:nvGrpSpPr>
            <p:grpSpPr bwMode="auto">
              <a:xfrm>
                <a:off x="968" y="2070"/>
                <a:ext cx="1912" cy="182"/>
                <a:chOff x="968" y="2070"/>
                <a:chExt cx="1912" cy="182"/>
              </a:xfrm>
            </p:grpSpPr>
            <p:sp>
              <p:nvSpPr>
                <p:cNvPr id="14402" name="Rectangle 121"/>
                <p:cNvSpPr>
                  <a:spLocks noChangeArrowheads="1"/>
                </p:cNvSpPr>
                <p:nvPr/>
              </p:nvSpPr>
              <p:spPr bwMode="auto">
                <a:xfrm>
                  <a:off x="1637" y="2113"/>
                  <a:ext cx="1243" cy="96"/>
                </a:xfrm>
                <a:prstGeom prst="rect">
                  <a:avLst/>
                </a:prstGeom>
                <a:solidFill>
                  <a:srgbClr val="B2B2B2"/>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403" name="AutoShape 122"/>
                <p:cNvSpPr>
                  <a:spLocks noChangeArrowheads="1"/>
                </p:cNvSpPr>
                <p:nvPr/>
              </p:nvSpPr>
              <p:spPr bwMode="auto">
                <a:xfrm rot="-5400000">
                  <a:off x="1504" y="2113"/>
                  <a:ext cx="182"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00 h 21600"/>
                    <a:gd name="T14" fmla="*/ 1709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B2B2B2"/>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04" name="Rectangle 123"/>
                <p:cNvSpPr>
                  <a:spLocks noChangeArrowheads="1"/>
                </p:cNvSpPr>
                <p:nvPr/>
              </p:nvSpPr>
              <p:spPr bwMode="auto">
                <a:xfrm>
                  <a:off x="968" y="2070"/>
                  <a:ext cx="579" cy="182"/>
                </a:xfrm>
                <a:prstGeom prst="rect">
                  <a:avLst/>
                </a:prstGeom>
                <a:solidFill>
                  <a:srgbClr val="B2B2B2"/>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405" name="Rectangle 124"/>
                <p:cNvSpPr>
                  <a:spLocks noChangeArrowheads="1"/>
                </p:cNvSpPr>
                <p:nvPr/>
              </p:nvSpPr>
              <p:spPr bwMode="auto">
                <a:xfrm>
                  <a:off x="968" y="2149"/>
                  <a:ext cx="621" cy="23"/>
                </a:xfrm>
                <a:prstGeom prst="rect">
                  <a:avLst/>
                </a:prstGeom>
                <a:gradFill rotWithShape="1">
                  <a:gsLst>
                    <a:gs pos="0">
                      <a:srgbClr val="B2B2B2"/>
                    </a:gs>
                    <a:gs pos="50000">
                      <a:srgbClr val="525252"/>
                    </a:gs>
                    <a:gs pos="100000">
                      <a:srgbClr val="B2B2B2"/>
                    </a:gs>
                  </a:gsLst>
                  <a:lin ang="5400000" scaled="1"/>
                </a:gradFill>
                <a:ln w="63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4389" name="Group 125"/>
              <p:cNvGrpSpPr>
                <a:grpSpLocks/>
              </p:cNvGrpSpPr>
              <p:nvPr/>
            </p:nvGrpSpPr>
            <p:grpSpPr bwMode="auto">
              <a:xfrm>
                <a:off x="1016" y="2088"/>
                <a:ext cx="320" cy="144"/>
                <a:chOff x="1016" y="2088"/>
                <a:chExt cx="320" cy="144"/>
              </a:xfrm>
            </p:grpSpPr>
            <p:grpSp>
              <p:nvGrpSpPr>
                <p:cNvPr id="14390" name="Group 126"/>
                <p:cNvGrpSpPr>
                  <a:grpSpLocks/>
                </p:cNvGrpSpPr>
                <p:nvPr/>
              </p:nvGrpSpPr>
              <p:grpSpPr bwMode="auto">
                <a:xfrm>
                  <a:off x="1016" y="2088"/>
                  <a:ext cx="320" cy="36"/>
                  <a:chOff x="1016" y="2088"/>
                  <a:chExt cx="320" cy="36"/>
                </a:xfrm>
              </p:grpSpPr>
              <p:sp>
                <p:nvSpPr>
                  <p:cNvPr id="14397" name="Oval 127"/>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98" name="Oval 128"/>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99" name="Oval 129"/>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400" name="Oval 130"/>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401" name="Oval 131"/>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4391" name="Group 132"/>
                <p:cNvGrpSpPr>
                  <a:grpSpLocks/>
                </p:cNvGrpSpPr>
                <p:nvPr/>
              </p:nvGrpSpPr>
              <p:grpSpPr bwMode="auto">
                <a:xfrm>
                  <a:off x="1016" y="2196"/>
                  <a:ext cx="320" cy="36"/>
                  <a:chOff x="1016" y="2088"/>
                  <a:chExt cx="320" cy="36"/>
                </a:xfrm>
              </p:grpSpPr>
              <p:sp>
                <p:nvSpPr>
                  <p:cNvPr id="14392" name="Oval 133"/>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93" name="Oval 134"/>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94" name="Oval 135"/>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95" name="Oval 136"/>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96" name="Oval 137"/>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grpSp>
      </p:grpSp>
      <p:grpSp>
        <p:nvGrpSpPr>
          <p:cNvPr id="14340" name="Group 141"/>
          <p:cNvGrpSpPr>
            <a:grpSpLocks/>
          </p:cNvGrpSpPr>
          <p:nvPr/>
        </p:nvGrpSpPr>
        <p:grpSpPr bwMode="auto">
          <a:xfrm>
            <a:off x="539552" y="1546225"/>
            <a:ext cx="6070600" cy="365125"/>
            <a:chOff x="624" y="1138"/>
            <a:chExt cx="3824" cy="230"/>
          </a:xfrm>
        </p:grpSpPr>
        <p:grpSp>
          <p:nvGrpSpPr>
            <p:cNvPr id="14346" name="Group 98"/>
            <p:cNvGrpSpPr>
              <a:grpSpLocks/>
            </p:cNvGrpSpPr>
            <p:nvPr/>
          </p:nvGrpSpPr>
          <p:grpSpPr bwMode="auto">
            <a:xfrm>
              <a:off x="624" y="1162"/>
              <a:ext cx="3824" cy="182"/>
              <a:chOff x="968" y="2067"/>
              <a:chExt cx="3824" cy="182"/>
            </a:xfrm>
          </p:grpSpPr>
          <p:grpSp>
            <p:nvGrpSpPr>
              <p:cNvPr id="14348" name="Group 78"/>
              <p:cNvGrpSpPr>
                <a:grpSpLocks/>
              </p:cNvGrpSpPr>
              <p:nvPr/>
            </p:nvGrpSpPr>
            <p:grpSpPr bwMode="auto">
              <a:xfrm>
                <a:off x="968" y="2067"/>
                <a:ext cx="1912" cy="182"/>
                <a:chOff x="968" y="2070"/>
                <a:chExt cx="1912" cy="182"/>
              </a:xfrm>
            </p:grpSpPr>
            <p:grpSp>
              <p:nvGrpSpPr>
                <p:cNvPr id="14368" name="Group 64"/>
                <p:cNvGrpSpPr>
                  <a:grpSpLocks/>
                </p:cNvGrpSpPr>
                <p:nvPr/>
              </p:nvGrpSpPr>
              <p:grpSpPr bwMode="auto">
                <a:xfrm>
                  <a:off x="968" y="2070"/>
                  <a:ext cx="1912" cy="182"/>
                  <a:chOff x="968" y="2070"/>
                  <a:chExt cx="1912" cy="182"/>
                </a:xfrm>
              </p:grpSpPr>
              <p:sp>
                <p:nvSpPr>
                  <p:cNvPr id="14382" name="Rectangle 60"/>
                  <p:cNvSpPr>
                    <a:spLocks noChangeArrowheads="1"/>
                  </p:cNvSpPr>
                  <p:nvPr/>
                </p:nvSpPr>
                <p:spPr bwMode="auto">
                  <a:xfrm>
                    <a:off x="1637" y="2113"/>
                    <a:ext cx="1243" cy="96"/>
                  </a:xfrm>
                  <a:prstGeom prst="rect">
                    <a:avLst/>
                  </a:prstGeom>
                  <a:solidFill>
                    <a:srgbClr val="B2B2B2"/>
                  </a:solidFill>
                  <a:ln w="158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83" name="AutoShape 61"/>
                  <p:cNvSpPr>
                    <a:spLocks noChangeArrowheads="1"/>
                  </p:cNvSpPr>
                  <p:nvPr/>
                </p:nvSpPr>
                <p:spPr bwMode="auto">
                  <a:xfrm rot="-5400000">
                    <a:off x="1504" y="2113"/>
                    <a:ext cx="182"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00 h 21600"/>
                      <a:gd name="T14" fmla="*/ 1709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B2B2B2"/>
                  </a:solidFill>
                  <a:ln w="158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84" name="Rectangle 62"/>
                  <p:cNvSpPr>
                    <a:spLocks noChangeArrowheads="1"/>
                  </p:cNvSpPr>
                  <p:nvPr/>
                </p:nvSpPr>
                <p:spPr bwMode="auto">
                  <a:xfrm>
                    <a:off x="968" y="2070"/>
                    <a:ext cx="579" cy="182"/>
                  </a:xfrm>
                  <a:prstGeom prst="rect">
                    <a:avLst/>
                  </a:prstGeom>
                  <a:solidFill>
                    <a:srgbClr val="B2B2B2"/>
                  </a:solidFill>
                  <a:ln w="158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85" name="Rectangle 63"/>
                  <p:cNvSpPr>
                    <a:spLocks noChangeArrowheads="1"/>
                  </p:cNvSpPr>
                  <p:nvPr/>
                </p:nvSpPr>
                <p:spPr bwMode="auto">
                  <a:xfrm>
                    <a:off x="968" y="2149"/>
                    <a:ext cx="621"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4369" name="Group 77"/>
                <p:cNvGrpSpPr>
                  <a:grpSpLocks/>
                </p:cNvGrpSpPr>
                <p:nvPr/>
              </p:nvGrpSpPr>
              <p:grpSpPr bwMode="auto">
                <a:xfrm>
                  <a:off x="1016" y="2088"/>
                  <a:ext cx="320" cy="144"/>
                  <a:chOff x="1016" y="2088"/>
                  <a:chExt cx="320" cy="144"/>
                </a:xfrm>
              </p:grpSpPr>
              <p:grpSp>
                <p:nvGrpSpPr>
                  <p:cNvPr id="14370" name="Group 70"/>
                  <p:cNvGrpSpPr>
                    <a:grpSpLocks/>
                  </p:cNvGrpSpPr>
                  <p:nvPr/>
                </p:nvGrpSpPr>
                <p:grpSpPr bwMode="auto">
                  <a:xfrm>
                    <a:off x="1016" y="2088"/>
                    <a:ext cx="320" cy="36"/>
                    <a:chOff x="1016" y="2088"/>
                    <a:chExt cx="320" cy="36"/>
                  </a:xfrm>
                </p:grpSpPr>
                <p:sp>
                  <p:nvSpPr>
                    <p:cNvPr id="14377" name="Oval 65"/>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78" name="Oval 66"/>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79" name="Oval 67"/>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80" name="Oval 68"/>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81" name="Oval 69"/>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4371" name="Group 71"/>
                  <p:cNvGrpSpPr>
                    <a:grpSpLocks/>
                  </p:cNvGrpSpPr>
                  <p:nvPr/>
                </p:nvGrpSpPr>
                <p:grpSpPr bwMode="auto">
                  <a:xfrm>
                    <a:off x="1016" y="2196"/>
                    <a:ext cx="320" cy="36"/>
                    <a:chOff x="1016" y="2088"/>
                    <a:chExt cx="320" cy="36"/>
                  </a:xfrm>
                </p:grpSpPr>
                <p:sp>
                  <p:nvSpPr>
                    <p:cNvPr id="14372" name="Oval 72"/>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73" name="Oval 73"/>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74" name="Oval 74"/>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75" name="Oval 75"/>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76" name="Oval 76"/>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grpSp>
          <p:grpSp>
            <p:nvGrpSpPr>
              <p:cNvPr id="14349" name="Group 79"/>
              <p:cNvGrpSpPr>
                <a:grpSpLocks/>
              </p:cNvGrpSpPr>
              <p:nvPr/>
            </p:nvGrpSpPr>
            <p:grpSpPr bwMode="auto">
              <a:xfrm flipH="1">
                <a:off x="2880" y="2067"/>
                <a:ext cx="1912" cy="182"/>
                <a:chOff x="968" y="2070"/>
                <a:chExt cx="1912" cy="182"/>
              </a:xfrm>
            </p:grpSpPr>
            <p:grpSp>
              <p:nvGrpSpPr>
                <p:cNvPr id="14350" name="Group 80"/>
                <p:cNvGrpSpPr>
                  <a:grpSpLocks/>
                </p:cNvGrpSpPr>
                <p:nvPr/>
              </p:nvGrpSpPr>
              <p:grpSpPr bwMode="auto">
                <a:xfrm>
                  <a:off x="968" y="2070"/>
                  <a:ext cx="1912" cy="182"/>
                  <a:chOff x="968" y="2070"/>
                  <a:chExt cx="1912" cy="182"/>
                </a:xfrm>
              </p:grpSpPr>
              <p:sp>
                <p:nvSpPr>
                  <p:cNvPr id="14364" name="Rectangle 81"/>
                  <p:cNvSpPr>
                    <a:spLocks noChangeArrowheads="1"/>
                  </p:cNvSpPr>
                  <p:nvPr/>
                </p:nvSpPr>
                <p:spPr bwMode="auto">
                  <a:xfrm>
                    <a:off x="1637" y="2113"/>
                    <a:ext cx="1243" cy="96"/>
                  </a:xfrm>
                  <a:prstGeom prst="rect">
                    <a:avLst/>
                  </a:prstGeom>
                  <a:solidFill>
                    <a:srgbClr val="B2B2B2"/>
                  </a:solidFill>
                  <a:ln w="158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65" name="AutoShape 82"/>
                  <p:cNvSpPr>
                    <a:spLocks noChangeArrowheads="1"/>
                  </p:cNvSpPr>
                  <p:nvPr/>
                </p:nvSpPr>
                <p:spPr bwMode="auto">
                  <a:xfrm rot="-5400000">
                    <a:off x="1504" y="2113"/>
                    <a:ext cx="182"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00 h 21600"/>
                      <a:gd name="T14" fmla="*/ 1709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B2B2B2"/>
                  </a:solidFill>
                  <a:ln w="158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66" name="Rectangle 83"/>
                  <p:cNvSpPr>
                    <a:spLocks noChangeArrowheads="1"/>
                  </p:cNvSpPr>
                  <p:nvPr/>
                </p:nvSpPr>
                <p:spPr bwMode="auto">
                  <a:xfrm>
                    <a:off x="968" y="2070"/>
                    <a:ext cx="579" cy="182"/>
                  </a:xfrm>
                  <a:prstGeom prst="rect">
                    <a:avLst/>
                  </a:prstGeom>
                  <a:solidFill>
                    <a:srgbClr val="B2B2B2"/>
                  </a:solidFill>
                  <a:ln w="158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67" name="Rectangle 84"/>
                  <p:cNvSpPr>
                    <a:spLocks noChangeArrowheads="1"/>
                  </p:cNvSpPr>
                  <p:nvPr/>
                </p:nvSpPr>
                <p:spPr bwMode="auto">
                  <a:xfrm>
                    <a:off x="968" y="2149"/>
                    <a:ext cx="621"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4351" name="Group 85"/>
                <p:cNvGrpSpPr>
                  <a:grpSpLocks/>
                </p:cNvGrpSpPr>
                <p:nvPr/>
              </p:nvGrpSpPr>
              <p:grpSpPr bwMode="auto">
                <a:xfrm>
                  <a:off x="1016" y="2088"/>
                  <a:ext cx="320" cy="144"/>
                  <a:chOff x="1016" y="2088"/>
                  <a:chExt cx="320" cy="144"/>
                </a:xfrm>
              </p:grpSpPr>
              <p:grpSp>
                <p:nvGrpSpPr>
                  <p:cNvPr id="14352" name="Group 86"/>
                  <p:cNvGrpSpPr>
                    <a:grpSpLocks/>
                  </p:cNvGrpSpPr>
                  <p:nvPr/>
                </p:nvGrpSpPr>
                <p:grpSpPr bwMode="auto">
                  <a:xfrm>
                    <a:off x="1016" y="2088"/>
                    <a:ext cx="320" cy="36"/>
                    <a:chOff x="1016" y="2088"/>
                    <a:chExt cx="320" cy="36"/>
                  </a:xfrm>
                </p:grpSpPr>
                <p:sp>
                  <p:nvSpPr>
                    <p:cNvPr id="14359" name="Oval 87"/>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60" name="Oval 88"/>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61" name="Oval 89"/>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62" name="Oval 90"/>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63" name="Oval 91"/>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4353" name="Group 92"/>
                  <p:cNvGrpSpPr>
                    <a:grpSpLocks/>
                  </p:cNvGrpSpPr>
                  <p:nvPr/>
                </p:nvGrpSpPr>
                <p:grpSpPr bwMode="auto">
                  <a:xfrm>
                    <a:off x="1016" y="2196"/>
                    <a:ext cx="320" cy="36"/>
                    <a:chOff x="1016" y="2088"/>
                    <a:chExt cx="320" cy="36"/>
                  </a:xfrm>
                </p:grpSpPr>
                <p:sp>
                  <p:nvSpPr>
                    <p:cNvPr id="14354" name="Oval 93"/>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55" name="Oval 94"/>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56" name="Oval 95"/>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57" name="Oval 96"/>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58" name="Oval 97"/>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grpSp>
        </p:grpSp>
        <p:sp>
          <p:nvSpPr>
            <p:cNvPr id="14347" name="Rectangle 139"/>
            <p:cNvSpPr>
              <a:spLocks noChangeArrowheads="1"/>
            </p:cNvSpPr>
            <p:nvPr/>
          </p:nvSpPr>
          <p:spPr bwMode="auto">
            <a:xfrm>
              <a:off x="1102" y="1138"/>
              <a:ext cx="2869" cy="230"/>
            </a:xfrm>
            <a:prstGeom prst="rect">
              <a:avLst/>
            </a:prstGeom>
            <a:gradFill rotWithShape="1">
              <a:gsLst>
                <a:gs pos="0">
                  <a:srgbClr val="FF6600"/>
                </a:gs>
                <a:gs pos="50000">
                  <a:srgbClr val="762F00"/>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sp>
        <p:nvSpPr>
          <p:cNvPr id="14341" name="Rectangle 140"/>
          <p:cNvSpPr>
            <a:spLocks noChangeArrowheads="1"/>
          </p:cNvSpPr>
          <p:nvPr/>
        </p:nvSpPr>
        <p:spPr bwMode="auto">
          <a:xfrm>
            <a:off x="1296790" y="3975100"/>
            <a:ext cx="4554537" cy="365125"/>
          </a:xfrm>
          <a:prstGeom prst="rect">
            <a:avLst/>
          </a:prstGeom>
          <a:gradFill rotWithShape="1">
            <a:gsLst>
              <a:gs pos="0">
                <a:srgbClr val="FF6600"/>
              </a:gs>
              <a:gs pos="50000">
                <a:srgbClr val="762F00"/>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42" name="Text Box 142"/>
          <p:cNvSpPr txBox="1">
            <a:spLocks noChangeArrowheads="1"/>
          </p:cNvSpPr>
          <p:nvPr/>
        </p:nvSpPr>
        <p:spPr bwMode="auto">
          <a:xfrm>
            <a:off x="6762552" y="808038"/>
            <a:ext cx="2147888" cy="1625600"/>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rgbClr val="96969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lgn="ctr">
              <a:spcBef>
                <a:spcPct val="50000"/>
              </a:spcBef>
              <a:buClrTx/>
              <a:buSzTx/>
              <a:buFontTx/>
              <a:buNone/>
              <a:defRPr sz="2000" b="1">
                <a:latin typeface="Arial Narrow" pitchFamily="34" charset="0"/>
              </a:defRPr>
            </a:lvl1pPr>
            <a:lvl2pPr marL="742950"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altLang="en-US" dirty="0"/>
              <a:t>Buckling- Restrained Brace:</a:t>
            </a:r>
            <a:br>
              <a:rPr lang="en-US" altLang="en-US" dirty="0"/>
            </a:br>
            <a:r>
              <a:rPr lang="en-US" altLang="en-US" dirty="0"/>
              <a:t>Steel Core</a:t>
            </a:r>
            <a:br>
              <a:rPr lang="en-US" altLang="en-US" dirty="0"/>
            </a:br>
            <a:r>
              <a:rPr lang="en-US" altLang="en-US" dirty="0"/>
              <a:t>+</a:t>
            </a:r>
            <a:br>
              <a:rPr lang="en-US" altLang="en-US" dirty="0"/>
            </a:br>
            <a:r>
              <a:rPr lang="en-US" altLang="en-US" dirty="0"/>
              <a:t>Casing</a:t>
            </a:r>
          </a:p>
        </p:txBody>
      </p:sp>
      <p:sp>
        <p:nvSpPr>
          <p:cNvPr id="14343" name="AutoShape 145"/>
          <p:cNvSpPr>
            <a:spLocks noChangeArrowheads="1"/>
          </p:cNvSpPr>
          <p:nvPr/>
        </p:nvSpPr>
        <p:spPr bwMode="auto">
          <a:xfrm>
            <a:off x="3727252" y="2746375"/>
            <a:ext cx="227013" cy="606425"/>
          </a:xfrm>
          <a:prstGeom prst="downArrow">
            <a:avLst>
              <a:gd name="adj1" fmla="val 50000"/>
              <a:gd name="adj2" fmla="val 66783"/>
            </a:avLst>
          </a:prstGeom>
          <a:solidFill>
            <a:schemeClr val="accent3"/>
          </a:solidFill>
          <a:ln w="19050" algn="ctr">
            <a:solidFill>
              <a:schemeClr val="tx1"/>
            </a:solidFill>
            <a:miter lim="800000"/>
            <a:headEnd/>
            <a:tailEnd/>
          </a:ln>
          <a:effectLs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344" name="Text Box 148"/>
          <p:cNvSpPr txBox="1">
            <a:spLocks noChangeArrowheads="1"/>
          </p:cNvSpPr>
          <p:nvPr/>
        </p:nvSpPr>
        <p:spPr bwMode="auto">
          <a:xfrm>
            <a:off x="6686352" y="3933825"/>
            <a:ext cx="2147888" cy="406400"/>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rgbClr val="96969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lgn="ctr">
              <a:spcBef>
                <a:spcPct val="50000"/>
              </a:spcBef>
              <a:buClrTx/>
              <a:buSzTx/>
              <a:buFontTx/>
              <a:buNone/>
              <a:defRPr sz="2000" b="1">
                <a:latin typeface="Arial Narrow" pitchFamily="34" charset="0"/>
              </a:defRPr>
            </a:lvl1pPr>
            <a:lvl2pPr marL="742950"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altLang="en-US" dirty="0"/>
              <a:t>Casing</a:t>
            </a:r>
          </a:p>
        </p:txBody>
      </p:sp>
      <p:sp>
        <p:nvSpPr>
          <p:cNvPr id="14345" name="Text Box 149"/>
          <p:cNvSpPr txBox="1">
            <a:spLocks noChangeArrowheads="1"/>
          </p:cNvSpPr>
          <p:nvPr/>
        </p:nvSpPr>
        <p:spPr bwMode="auto">
          <a:xfrm>
            <a:off x="6691115" y="4995863"/>
            <a:ext cx="2147887" cy="406400"/>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rgbClr val="96969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lgn="ctr">
              <a:spcBef>
                <a:spcPct val="50000"/>
              </a:spcBef>
              <a:buClrTx/>
              <a:buSzTx/>
              <a:buFontTx/>
              <a:buNone/>
              <a:defRPr sz="2000" b="1">
                <a:latin typeface="Arial Narrow" pitchFamily="34" charset="0"/>
              </a:defRPr>
            </a:lvl1pPr>
            <a:lvl2pPr marL="742950"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altLang="en-US"/>
              <a:t>Steel Core</a:t>
            </a:r>
          </a:p>
        </p:txBody>
      </p:sp>
      <p:sp>
        <p:nvSpPr>
          <p:cNvPr id="4" name="Text Placeholder 3"/>
          <p:cNvSpPr>
            <a:spLocks noGrp="1"/>
          </p:cNvSpPr>
          <p:nvPr>
            <p:ph type="body" sz="quarter" idx="38"/>
          </p:nvPr>
        </p:nvSpPr>
        <p:spPr/>
        <p:txBody>
          <a:bodyPr/>
          <a:lstStyle/>
          <a:p>
            <a:r>
              <a:rPr lang="en-US" dirty="0"/>
              <a:t>Buckling-Restrained Brace </a:t>
            </a:r>
          </a:p>
        </p:txBody>
      </p:sp>
      <p:sp>
        <p:nvSpPr>
          <p:cNvPr id="95"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6</a:t>
            </a:fld>
            <a:endParaRPr lang="en-US" altLang="en-US"/>
          </a:p>
        </p:txBody>
      </p:sp>
    </p:spTree>
    <p:extLst>
      <p:ext uri="{BB962C8B-B14F-4D97-AF65-F5344CB8AC3E}">
        <p14:creationId xmlns:p14="http://schemas.microsoft.com/office/powerpoint/2010/main" val="31010468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Text Box 51"/>
          <p:cNvSpPr txBox="1">
            <a:spLocks noChangeArrowheads="1"/>
          </p:cNvSpPr>
          <p:nvPr/>
        </p:nvSpPr>
        <p:spPr bwMode="auto">
          <a:xfrm>
            <a:off x="549274" y="1819275"/>
            <a:ext cx="798316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b="0" dirty="0">
                <a:latin typeface="+mn-lt"/>
              </a:rPr>
              <a:t>The </a:t>
            </a:r>
            <a:r>
              <a:rPr lang="en-US" altLang="en-US" sz="2200" i="1" dirty="0">
                <a:solidFill>
                  <a:schemeClr val="tx2"/>
                </a:solidFill>
                <a:latin typeface="+mn-lt"/>
              </a:rPr>
              <a:t>protected zone</a:t>
            </a:r>
            <a:r>
              <a:rPr lang="en-US" altLang="en-US" sz="2200" i="1" dirty="0">
                <a:latin typeface="+mn-lt"/>
              </a:rPr>
              <a:t> </a:t>
            </a:r>
            <a:r>
              <a:rPr lang="en-US" altLang="en-US" sz="2200" b="0" dirty="0">
                <a:latin typeface="+mn-lt"/>
              </a:rPr>
              <a:t>shall include the steel core of braces and elements that connect the steel core to the beams and columns, and shall satisfy the requirements of Section </a:t>
            </a:r>
            <a:r>
              <a:rPr lang="en-US" altLang="en-US" sz="2200" b="0" dirty="0" smtClean="0">
                <a:latin typeface="+mn-lt"/>
              </a:rPr>
              <a:t>D1.3.</a:t>
            </a:r>
            <a:endParaRPr lang="en-US" altLang="en-US" sz="2200" b="0" dirty="0">
              <a:latin typeface="+mn-lt"/>
            </a:endParaRPr>
          </a:p>
        </p:txBody>
      </p:sp>
      <p:sp>
        <p:nvSpPr>
          <p:cNvPr id="124932" name="Rectangle 52"/>
          <p:cNvSpPr>
            <a:spLocks noChangeArrowheads="1"/>
          </p:cNvSpPr>
          <p:nvPr/>
        </p:nvSpPr>
        <p:spPr bwMode="auto">
          <a:xfrm>
            <a:off x="1519856" y="3501008"/>
            <a:ext cx="542840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None/>
            </a:pPr>
            <a:r>
              <a:rPr lang="en-US" altLang="en-US" sz="2200" i="1" dirty="0">
                <a:solidFill>
                  <a:schemeClr val="tx2"/>
                </a:solidFill>
                <a:latin typeface="+mn-lt"/>
              </a:rPr>
              <a:t>No welded, bolted, screwed or shot in attachments for perimeter edge angles, exterior facades, partitions, duct work, piping, etc.</a:t>
            </a:r>
          </a:p>
        </p:txBody>
      </p:sp>
      <p:sp>
        <p:nvSpPr>
          <p:cNvPr id="2" name="Text Placeholder 1"/>
          <p:cNvSpPr>
            <a:spLocks noGrp="1"/>
          </p:cNvSpPr>
          <p:nvPr>
            <p:ph type="body" sz="quarter" idx="38"/>
          </p:nvPr>
        </p:nvSpPr>
        <p:spPr/>
        <p:txBody>
          <a:bodyPr/>
          <a:lstStyle/>
          <a:p>
            <a:r>
              <a:rPr lang="en-US" dirty="0" smtClean="0"/>
              <a:t>Basic Requirements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7" name="TextBox 6"/>
          <p:cNvSpPr txBox="1"/>
          <p:nvPr/>
        </p:nvSpPr>
        <p:spPr>
          <a:xfrm>
            <a:off x="530791" y="1268759"/>
            <a:ext cx="576940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344488" indent="-344488">
              <a:spcBef>
                <a:spcPct val="0"/>
              </a:spcBef>
              <a:buClrTx/>
              <a:buSzTx/>
              <a:buNone/>
              <a:defRPr sz="2200" b="1" u="sng"/>
            </a:lvl1pPr>
            <a:lvl2pPr marL="458788"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dirty="0"/>
              <a:t>F4.5c Protected Zones</a:t>
            </a:r>
          </a:p>
        </p:txBody>
      </p:sp>
      <p:sp>
        <p:nvSpPr>
          <p:cNvPr id="8"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60</a:t>
            </a:fld>
            <a:endParaRPr lang="en-US" altLang="en-US"/>
          </a:p>
        </p:txBody>
      </p:sp>
    </p:spTree>
    <p:extLst>
      <p:ext uri="{BB962C8B-B14F-4D97-AF65-F5344CB8AC3E}">
        <p14:creationId xmlns:p14="http://schemas.microsoft.com/office/powerpoint/2010/main" val="2207278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978" name="Group 4"/>
          <p:cNvGrpSpPr>
            <a:grpSpLocks/>
          </p:cNvGrpSpPr>
          <p:nvPr/>
        </p:nvGrpSpPr>
        <p:grpSpPr bwMode="auto">
          <a:xfrm>
            <a:off x="2563813" y="2018878"/>
            <a:ext cx="163512" cy="4273550"/>
            <a:chOff x="1392" y="1008"/>
            <a:chExt cx="96" cy="2304"/>
          </a:xfrm>
        </p:grpSpPr>
        <p:sp>
          <p:nvSpPr>
            <p:cNvPr id="127103" name="Rectangle 5"/>
            <p:cNvSpPr>
              <a:spLocks noChangeArrowheads="1"/>
            </p:cNvSpPr>
            <p:nvPr/>
          </p:nvSpPr>
          <p:spPr bwMode="auto">
            <a:xfrm>
              <a:off x="1392" y="1008"/>
              <a:ext cx="96" cy="2304"/>
            </a:xfrm>
            <a:prstGeom prst="rect">
              <a:avLst/>
            </a:prstGeom>
            <a:gradFill rotWithShape="1">
              <a:gsLst>
                <a:gs pos="0">
                  <a:srgbClr val="DDDDDD"/>
                </a:gs>
                <a:gs pos="50000">
                  <a:srgbClr val="A3A3A3"/>
                </a:gs>
                <a:gs pos="100000">
                  <a:srgbClr val="DDDDDD"/>
                </a:gs>
              </a:gsLst>
              <a:lin ang="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104" name="Line 6"/>
            <p:cNvSpPr>
              <a:spLocks noChangeShapeType="1"/>
            </p:cNvSpPr>
            <p:nvPr/>
          </p:nvSpPr>
          <p:spPr bwMode="auto">
            <a:xfrm>
              <a:off x="1468" y="1008"/>
              <a:ext cx="0" cy="23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7105" name="Line 7"/>
            <p:cNvSpPr>
              <a:spLocks noChangeShapeType="1"/>
            </p:cNvSpPr>
            <p:nvPr/>
          </p:nvSpPr>
          <p:spPr bwMode="auto">
            <a:xfrm>
              <a:off x="1412" y="1008"/>
              <a:ext cx="0" cy="23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126979" name="Group 8"/>
          <p:cNvGrpSpPr>
            <a:grpSpLocks/>
          </p:cNvGrpSpPr>
          <p:nvPr/>
        </p:nvGrpSpPr>
        <p:grpSpPr bwMode="auto">
          <a:xfrm>
            <a:off x="5527675" y="2018878"/>
            <a:ext cx="163513" cy="4273550"/>
            <a:chOff x="1392" y="1008"/>
            <a:chExt cx="96" cy="2304"/>
          </a:xfrm>
        </p:grpSpPr>
        <p:sp>
          <p:nvSpPr>
            <p:cNvPr id="127100" name="Rectangle 9"/>
            <p:cNvSpPr>
              <a:spLocks noChangeArrowheads="1"/>
            </p:cNvSpPr>
            <p:nvPr/>
          </p:nvSpPr>
          <p:spPr bwMode="auto">
            <a:xfrm>
              <a:off x="1392" y="1008"/>
              <a:ext cx="96" cy="2304"/>
            </a:xfrm>
            <a:prstGeom prst="rect">
              <a:avLst/>
            </a:prstGeom>
            <a:gradFill rotWithShape="1">
              <a:gsLst>
                <a:gs pos="0">
                  <a:srgbClr val="DDDDDD"/>
                </a:gs>
                <a:gs pos="50000">
                  <a:srgbClr val="A3A3A3"/>
                </a:gs>
                <a:gs pos="100000">
                  <a:srgbClr val="DDDDDD"/>
                </a:gs>
              </a:gsLst>
              <a:lin ang="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101" name="Line 10"/>
            <p:cNvSpPr>
              <a:spLocks noChangeShapeType="1"/>
            </p:cNvSpPr>
            <p:nvPr/>
          </p:nvSpPr>
          <p:spPr bwMode="auto">
            <a:xfrm>
              <a:off x="1468" y="1008"/>
              <a:ext cx="0" cy="23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7102" name="Line 11"/>
            <p:cNvSpPr>
              <a:spLocks noChangeShapeType="1"/>
            </p:cNvSpPr>
            <p:nvPr/>
          </p:nvSpPr>
          <p:spPr bwMode="auto">
            <a:xfrm>
              <a:off x="1412" y="1008"/>
              <a:ext cx="0" cy="23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126980" name="Rectangle 12"/>
          <p:cNvSpPr>
            <a:spLocks noChangeArrowheads="1"/>
          </p:cNvSpPr>
          <p:nvPr/>
        </p:nvSpPr>
        <p:spPr bwMode="auto">
          <a:xfrm>
            <a:off x="2316163" y="6292428"/>
            <a:ext cx="1069975" cy="88900"/>
          </a:xfrm>
          <a:prstGeom prst="rect">
            <a:avLst/>
          </a:prstGeom>
          <a:gradFill rotWithShape="1">
            <a:gsLst>
              <a:gs pos="0">
                <a:srgbClr val="DDDDDD"/>
              </a:gs>
              <a:gs pos="50000">
                <a:srgbClr val="666666"/>
              </a:gs>
              <a:gs pos="100000">
                <a:srgbClr val="DDDDDD"/>
              </a:gs>
            </a:gsLst>
            <a:lin ang="270000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6981" name="Rectangle 13"/>
          <p:cNvSpPr>
            <a:spLocks noChangeArrowheads="1"/>
          </p:cNvSpPr>
          <p:nvPr/>
        </p:nvSpPr>
        <p:spPr bwMode="auto">
          <a:xfrm>
            <a:off x="4868863" y="6292428"/>
            <a:ext cx="1069975" cy="88900"/>
          </a:xfrm>
          <a:prstGeom prst="rect">
            <a:avLst/>
          </a:prstGeom>
          <a:gradFill rotWithShape="1">
            <a:gsLst>
              <a:gs pos="0">
                <a:srgbClr val="DDDDDD"/>
              </a:gs>
              <a:gs pos="50000">
                <a:srgbClr val="666666"/>
              </a:gs>
              <a:gs pos="100000">
                <a:srgbClr val="DDDDDD"/>
              </a:gs>
            </a:gsLst>
            <a:lin ang="270000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126982" name="Group 14"/>
          <p:cNvGrpSpPr>
            <a:grpSpLocks/>
          </p:cNvGrpSpPr>
          <p:nvPr/>
        </p:nvGrpSpPr>
        <p:grpSpPr bwMode="auto">
          <a:xfrm>
            <a:off x="2727325" y="4155653"/>
            <a:ext cx="2800350" cy="266700"/>
            <a:chOff x="1200" y="2092"/>
            <a:chExt cx="1632" cy="144"/>
          </a:xfrm>
        </p:grpSpPr>
        <p:sp>
          <p:nvSpPr>
            <p:cNvPr id="127097" name="Rectangle 15"/>
            <p:cNvSpPr>
              <a:spLocks noChangeArrowheads="1"/>
            </p:cNvSpPr>
            <p:nvPr/>
          </p:nvSpPr>
          <p:spPr bwMode="auto">
            <a:xfrm>
              <a:off x="1200" y="2092"/>
              <a:ext cx="1632" cy="144"/>
            </a:xfrm>
            <a:prstGeom prst="rect">
              <a:avLst/>
            </a:prstGeom>
            <a:gradFill rotWithShape="1">
              <a:gsLst>
                <a:gs pos="0">
                  <a:srgbClr val="DDDDDD"/>
                </a:gs>
                <a:gs pos="100000">
                  <a:srgbClr val="666666"/>
                </a:gs>
              </a:gsLst>
              <a:lin ang="540000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98" name="Line 16"/>
            <p:cNvSpPr>
              <a:spLocks noChangeShapeType="1"/>
            </p:cNvSpPr>
            <p:nvPr/>
          </p:nvSpPr>
          <p:spPr bwMode="auto">
            <a:xfrm>
              <a:off x="1200" y="2112"/>
              <a:ext cx="16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7099" name="Line 17"/>
            <p:cNvSpPr>
              <a:spLocks noChangeShapeType="1"/>
            </p:cNvSpPr>
            <p:nvPr/>
          </p:nvSpPr>
          <p:spPr bwMode="auto">
            <a:xfrm>
              <a:off x="1200" y="2217"/>
              <a:ext cx="16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126983" name="Freeform 18"/>
          <p:cNvSpPr>
            <a:spLocks/>
          </p:cNvSpPr>
          <p:nvPr/>
        </p:nvSpPr>
        <p:spPr bwMode="auto">
          <a:xfrm>
            <a:off x="2727325" y="5579640"/>
            <a:ext cx="493713" cy="712788"/>
          </a:xfrm>
          <a:custGeom>
            <a:avLst/>
            <a:gdLst>
              <a:gd name="T0" fmla="*/ 0 w 288"/>
              <a:gd name="T1" fmla="*/ 2147483646 h 384"/>
              <a:gd name="T2" fmla="*/ 2147483646 w 288"/>
              <a:gd name="T3" fmla="*/ 0 h 384"/>
              <a:gd name="T4" fmla="*/ 2147483646 w 288"/>
              <a:gd name="T5" fmla="*/ 2147483646 h 384"/>
              <a:gd name="T6" fmla="*/ 2147483646 w 288"/>
              <a:gd name="T7" fmla="*/ 2147483646 h 384"/>
              <a:gd name="T8" fmla="*/ 0 w 288"/>
              <a:gd name="T9" fmla="*/ 2147483646 h 384"/>
              <a:gd name="T10" fmla="*/ 0 w 288"/>
              <a:gd name="T11" fmla="*/ 2147483646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384">
                <a:moveTo>
                  <a:pt x="0" y="96"/>
                </a:moveTo>
                <a:lnTo>
                  <a:pt x="144" y="0"/>
                </a:lnTo>
                <a:lnTo>
                  <a:pt x="288" y="144"/>
                </a:lnTo>
                <a:lnTo>
                  <a:pt x="144" y="384"/>
                </a:lnTo>
                <a:lnTo>
                  <a:pt x="0" y="384"/>
                </a:lnTo>
                <a:lnTo>
                  <a:pt x="0" y="96"/>
                </a:lnTo>
                <a:close/>
              </a:path>
            </a:pathLst>
          </a:custGeom>
          <a:gradFill rotWithShape="1">
            <a:gsLst>
              <a:gs pos="0">
                <a:srgbClr val="DDDDDD"/>
              </a:gs>
              <a:gs pos="100000">
                <a:srgbClr val="666666"/>
              </a:gs>
            </a:gsLst>
            <a:path path="rect">
              <a:fillToRect r="100000" b="100000"/>
            </a:path>
          </a:gradFill>
          <a:ln w="158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6984" name="Freeform 19"/>
          <p:cNvSpPr>
            <a:spLocks/>
          </p:cNvSpPr>
          <p:nvPr/>
        </p:nvSpPr>
        <p:spPr bwMode="auto">
          <a:xfrm flipH="1">
            <a:off x="5033963" y="5579640"/>
            <a:ext cx="493712" cy="712788"/>
          </a:xfrm>
          <a:custGeom>
            <a:avLst/>
            <a:gdLst>
              <a:gd name="T0" fmla="*/ 0 w 288"/>
              <a:gd name="T1" fmla="*/ 2147483646 h 384"/>
              <a:gd name="T2" fmla="*/ 2147483646 w 288"/>
              <a:gd name="T3" fmla="*/ 0 h 384"/>
              <a:gd name="T4" fmla="*/ 2147483646 w 288"/>
              <a:gd name="T5" fmla="*/ 2147483646 h 384"/>
              <a:gd name="T6" fmla="*/ 2147483646 w 288"/>
              <a:gd name="T7" fmla="*/ 2147483646 h 384"/>
              <a:gd name="T8" fmla="*/ 0 w 288"/>
              <a:gd name="T9" fmla="*/ 2147483646 h 384"/>
              <a:gd name="T10" fmla="*/ 0 w 288"/>
              <a:gd name="T11" fmla="*/ 2147483646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384">
                <a:moveTo>
                  <a:pt x="0" y="96"/>
                </a:moveTo>
                <a:lnTo>
                  <a:pt x="144" y="0"/>
                </a:lnTo>
                <a:lnTo>
                  <a:pt x="288" y="144"/>
                </a:lnTo>
                <a:lnTo>
                  <a:pt x="144" y="384"/>
                </a:lnTo>
                <a:lnTo>
                  <a:pt x="0" y="384"/>
                </a:lnTo>
                <a:lnTo>
                  <a:pt x="0" y="96"/>
                </a:lnTo>
                <a:close/>
              </a:path>
            </a:pathLst>
          </a:custGeom>
          <a:gradFill rotWithShape="1">
            <a:gsLst>
              <a:gs pos="0">
                <a:srgbClr val="DDDDDD"/>
              </a:gs>
              <a:gs pos="100000">
                <a:srgbClr val="666666"/>
              </a:gs>
            </a:gsLst>
            <a:path path="rect">
              <a:fillToRect r="100000" b="100000"/>
            </a:path>
          </a:gradFill>
          <a:ln w="158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6985" name="Freeform 20"/>
          <p:cNvSpPr>
            <a:spLocks/>
          </p:cNvSpPr>
          <p:nvPr/>
        </p:nvSpPr>
        <p:spPr bwMode="auto">
          <a:xfrm>
            <a:off x="3551238" y="4422353"/>
            <a:ext cx="1152525" cy="534987"/>
          </a:xfrm>
          <a:custGeom>
            <a:avLst/>
            <a:gdLst>
              <a:gd name="T0" fmla="*/ 2147483646 w 672"/>
              <a:gd name="T1" fmla="*/ 0 h 288"/>
              <a:gd name="T2" fmla="*/ 0 w 672"/>
              <a:gd name="T3" fmla="*/ 2147483646 h 288"/>
              <a:gd name="T4" fmla="*/ 2147483646 w 672"/>
              <a:gd name="T5" fmla="*/ 2147483646 h 288"/>
              <a:gd name="T6" fmla="*/ 2147483646 w 672"/>
              <a:gd name="T7" fmla="*/ 2147483646 h 288"/>
              <a:gd name="T8" fmla="*/ 2147483646 w 672"/>
              <a:gd name="T9" fmla="*/ 2147483646 h 288"/>
              <a:gd name="T10" fmla="*/ 2147483646 w 672"/>
              <a:gd name="T11" fmla="*/ 2147483646 h 288"/>
              <a:gd name="T12" fmla="*/ 2147483646 w 672"/>
              <a:gd name="T13" fmla="*/ 0 h 288"/>
              <a:gd name="T14" fmla="*/ 2147483646 w 672"/>
              <a:gd name="T15" fmla="*/ 0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2" h="288">
                <a:moveTo>
                  <a:pt x="96" y="0"/>
                </a:moveTo>
                <a:lnTo>
                  <a:pt x="0" y="144"/>
                </a:lnTo>
                <a:lnTo>
                  <a:pt x="144" y="288"/>
                </a:lnTo>
                <a:lnTo>
                  <a:pt x="336" y="182"/>
                </a:lnTo>
                <a:lnTo>
                  <a:pt x="528" y="288"/>
                </a:lnTo>
                <a:lnTo>
                  <a:pt x="672" y="144"/>
                </a:lnTo>
                <a:lnTo>
                  <a:pt x="576" y="0"/>
                </a:lnTo>
                <a:lnTo>
                  <a:pt x="96" y="0"/>
                </a:lnTo>
                <a:close/>
              </a:path>
            </a:pathLst>
          </a:custGeom>
          <a:gradFill rotWithShape="1">
            <a:gsLst>
              <a:gs pos="0">
                <a:srgbClr val="C0C0C0"/>
              </a:gs>
              <a:gs pos="100000">
                <a:srgbClr val="808080"/>
              </a:gs>
            </a:gsLst>
            <a:path path="rect">
              <a:fillToRect r="100000" b="100000"/>
            </a:path>
          </a:gradFill>
          <a:ln w="158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6986" name="Line 21"/>
          <p:cNvSpPr>
            <a:spLocks noChangeShapeType="1"/>
          </p:cNvSpPr>
          <p:nvPr/>
        </p:nvSpPr>
        <p:spPr bwMode="auto">
          <a:xfrm flipV="1">
            <a:off x="4127500" y="4422353"/>
            <a:ext cx="0" cy="357187"/>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126987" name="Group 22"/>
          <p:cNvGrpSpPr>
            <a:grpSpLocks/>
          </p:cNvGrpSpPr>
          <p:nvPr/>
        </p:nvGrpSpPr>
        <p:grpSpPr bwMode="auto">
          <a:xfrm>
            <a:off x="2727325" y="2018878"/>
            <a:ext cx="2800350" cy="266700"/>
            <a:chOff x="1200" y="2092"/>
            <a:chExt cx="1632" cy="144"/>
          </a:xfrm>
        </p:grpSpPr>
        <p:sp>
          <p:nvSpPr>
            <p:cNvPr id="127094" name="Rectangle 23"/>
            <p:cNvSpPr>
              <a:spLocks noChangeArrowheads="1"/>
            </p:cNvSpPr>
            <p:nvPr/>
          </p:nvSpPr>
          <p:spPr bwMode="auto">
            <a:xfrm>
              <a:off x="1200" y="2092"/>
              <a:ext cx="1632" cy="144"/>
            </a:xfrm>
            <a:prstGeom prst="rect">
              <a:avLst/>
            </a:prstGeom>
            <a:gradFill rotWithShape="1">
              <a:gsLst>
                <a:gs pos="0">
                  <a:srgbClr val="DDDDDD"/>
                </a:gs>
                <a:gs pos="100000">
                  <a:srgbClr val="666666"/>
                </a:gs>
              </a:gsLst>
              <a:lin ang="5400000" scaled="1"/>
            </a:gra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95" name="Line 24"/>
            <p:cNvSpPr>
              <a:spLocks noChangeShapeType="1"/>
            </p:cNvSpPr>
            <p:nvPr/>
          </p:nvSpPr>
          <p:spPr bwMode="auto">
            <a:xfrm>
              <a:off x="1200" y="2112"/>
              <a:ext cx="16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7096" name="Line 25"/>
            <p:cNvSpPr>
              <a:spLocks noChangeShapeType="1"/>
            </p:cNvSpPr>
            <p:nvPr/>
          </p:nvSpPr>
          <p:spPr bwMode="auto">
            <a:xfrm>
              <a:off x="1200" y="2217"/>
              <a:ext cx="16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126988" name="Freeform 26"/>
          <p:cNvSpPr>
            <a:spLocks/>
          </p:cNvSpPr>
          <p:nvPr/>
        </p:nvSpPr>
        <p:spPr bwMode="auto">
          <a:xfrm>
            <a:off x="2727325" y="3442865"/>
            <a:ext cx="493713" cy="712788"/>
          </a:xfrm>
          <a:custGeom>
            <a:avLst/>
            <a:gdLst>
              <a:gd name="T0" fmla="*/ 0 w 288"/>
              <a:gd name="T1" fmla="*/ 2147483646 h 384"/>
              <a:gd name="T2" fmla="*/ 2147483646 w 288"/>
              <a:gd name="T3" fmla="*/ 0 h 384"/>
              <a:gd name="T4" fmla="*/ 2147483646 w 288"/>
              <a:gd name="T5" fmla="*/ 2147483646 h 384"/>
              <a:gd name="T6" fmla="*/ 2147483646 w 288"/>
              <a:gd name="T7" fmla="*/ 2147483646 h 384"/>
              <a:gd name="T8" fmla="*/ 0 w 288"/>
              <a:gd name="T9" fmla="*/ 2147483646 h 384"/>
              <a:gd name="T10" fmla="*/ 0 w 288"/>
              <a:gd name="T11" fmla="*/ 2147483646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384">
                <a:moveTo>
                  <a:pt x="0" y="96"/>
                </a:moveTo>
                <a:lnTo>
                  <a:pt x="144" y="0"/>
                </a:lnTo>
                <a:lnTo>
                  <a:pt x="288" y="144"/>
                </a:lnTo>
                <a:lnTo>
                  <a:pt x="144" y="384"/>
                </a:lnTo>
                <a:lnTo>
                  <a:pt x="0" y="384"/>
                </a:lnTo>
                <a:lnTo>
                  <a:pt x="0" y="96"/>
                </a:lnTo>
                <a:close/>
              </a:path>
            </a:pathLst>
          </a:custGeom>
          <a:gradFill rotWithShape="1">
            <a:gsLst>
              <a:gs pos="0">
                <a:srgbClr val="DDDDDD"/>
              </a:gs>
              <a:gs pos="100000">
                <a:srgbClr val="666666"/>
              </a:gs>
            </a:gsLst>
            <a:path path="rect">
              <a:fillToRect r="100000" b="100000"/>
            </a:path>
          </a:gradFill>
          <a:ln w="158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6989" name="Freeform 27"/>
          <p:cNvSpPr>
            <a:spLocks/>
          </p:cNvSpPr>
          <p:nvPr/>
        </p:nvSpPr>
        <p:spPr bwMode="auto">
          <a:xfrm flipH="1">
            <a:off x="5033963" y="3442865"/>
            <a:ext cx="493712" cy="712788"/>
          </a:xfrm>
          <a:custGeom>
            <a:avLst/>
            <a:gdLst>
              <a:gd name="T0" fmla="*/ 0 w 288"/>
              <a:gd name="T1" fmla="*/ 2147483646 h 384"/>
              <a:gd name="T2" fmla="*/ 2147483646 w 288"/>
              <a:gd name="T3" fmla="*/ 0 h 384"/>
              <a:gd name="T4" fmla="*/ 2147483646 w 288"/>
              <a:gd name="T5" fmla="*/ 2147483646 h 384"/>
              <a:gd name="T6" fmla="*/ 2147483646 w 288"/>
              <a:gd name="T7" fmla="*/ 2147483646 h 384"/>
              <a:gd name="T8" fmla="*/ 0 w 288"/>
              <a:gd name="T9" fmla="*/ 2147483646 h 384"/>
              <a:gd name="T10" fmla="*/ 0 w 288"/>
              <a:gd name="T11" fmla="*/ 2147483646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384">
                <a:moveTo>
                  <a:pt x="0" y="96"/>
                </a:moveTo>
                <a:lnTo>
                  <a:pt x="144" y="0"/>
                </a:lnTo>
                <a:lnTo>
                  <a:pt x="288" y="144"/>
                </a:lnTo>
                <a:lnTo>
                  <a:pt x="144" y="384"/>
                </a:lnTo>
                <a:lnTo>
                  <a:pt x="0" y="384"/>
                </a:lnTo>
                <a:lnTo>
                  <a:pt x="0" y="96"/>
                </a:lnTo>
                <a:close/>
              </a:path>
            </a:pathLst>
          </a:custGeom>
          <a:gradFill rotWithShape="1">
            <a:gsLst>
              <a:gs pos="0">
                <a:srgbClr val="DDDDDD"/>
              </a:gs>
              <a:gs pos="100000">
                <a:srgbClr val="666666"/>
              </a:gs>
            </a:gsLst>
            <a:path path="rect">
              <a:fillToRect r="100000" b="100000"/>
            </a:path>
          </a:gradFill>
          <a:ln w="158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6990" name="Freeform 28"/>
          <p:cNvSpPr>
            <a:spLocks/>
          </p:cNvSpPr>
          <p:nvPr/>
        </p:nvSpPr>
        <p:spPr bwMode="auto">
          <a:xfrm>
            <a:off x="3551238" y="2285578"/>
            <a:ext cx="1152525" cy="534987"/>
          </a:xfrm>
          <a:custGeom>
            <a:avLst/>
            <a:gdLst>
              <a:gd name="T0" fmla="*/ 2147483646 w 672"/>
              <a:gd name="T1" fmla="*/ 0 h 288"/>
              <a:gd name="T2" fmla="*/ 0 w 672"/>
              <a:gd name="T3" fmla="*/ 2147483646 h 288"/>
              <a:gd name="T4" fmla="*/ 2147483646 w 672"/>
              <a:gd name="T5" fmla="*/ 2147483646 h 288"/>
              <a:gd name="T6" fmla="*/ 2147483646 w 672"/>
              <a:gd name="T7" fmla="*/ 2147483646 h 288"/>
              <a:gd name="T8" fmla="*/ 2147483646 w 672"/>
              <a:gd name="T9" fmla="*/ 2147483646 h 288"/>
              <a:gd name="T10" fmla="*/ 2147483646 w 672"/>
              <a:gd name="T11" fmla="*/ 2147483646 h 288"/>
              <a:gd name="T12" fmla="*/ 2147483646 w 672"/>
              <a:gd name="T13" fmla="*/ 0 h 288"/>
              <a:gd name="T14" fmla="*/ 2147483646 w 672"/>
              <a:gd name="T15" fmla="*/ 0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2" h="288">
                <a:moveTo>
                  <a:pt x="96" y="0"/>
                </a:moveTo>
                <a:lnTo>
                  <a:pt x="0" y="144"/>
                </a:lnTo>
                <a:lnTo>
                  <a:pt x="144" y="288"/>
                </a:lnTo>
                <a:lnTo>
                  <a:pt x="336" y="182"/>
                </a:lnTo>
                <a:lnTo>
                  <a:pt x="528" y="288"/>
                </a:lnTo>
                <a:lnTo>
                  <a:pt x="672" y="144"/>
                </a:lnTo>
                <a:lnTo>
                  <a:pt x="576" y="0"/>
                </a:lnTo>
                <a:lnTo>
                  <a:pt x="96" y="0"/>
                </a:lnTo>
                <a:close/>
              </a:path>
            </a:pathLst>
          </a:custGeom>
          <a:gradFill rotWithShape="1">
            <a:gsLst>
              <a:gs pos="0">
                <a:srgbClr val="C0C0C0"/>
              </a:gs>
              <a:gs pos="100000">
                <a:srgbClr val="808080"/>
              </a:gs>
            </a:gsLst>
            <a:path path="rect">
              <a:fillToRect r="100000" b="100000"/>
            </a:path>
          </a:gradFill>
          <a:ln w="158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6991" name="Line 29"/>
          <p:cNvSpPr>
            <a:spLocks noChangeShapeType="1"/>
          </p:cNvSpPr>
          <p:nvPr/>
        </p:nvSpPr>
        <p:spPr bwMode="auto">
          <a:xfrm flipV="1">
            <a:off x="4127500" y="2285578"/>
            <a:ext cx="0" cy="357187"/>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126992" name="Group 32"/>
          <p:cNvGrpSpPr>
            <a:grpSpLocks/>
          </p:cNvGrpSpPr>
          <p:nvPr/>
        </p:nvGrpSpPr>
        <p:grpSpPr bwMode="auto">
          <a:xfrm rot="-3320640">
            <a:off x="2482056" y="2992809"/>
            <a:ext cx="1800225" cy="300038"/>
            <a:chOff x="872" y="2156"/>
            <a:chExt cx="1134" cy="189"/>
          </a:xfrm>
        </p:grpSpPr>
        <p:sp>
          <p:nvSpPr>
            <p:cNvPr id="127073" name="Rectangle 33"/>
            <p:cNvSpPr>
              <a:spLocks noChangeArrowheads="1"/>
            </p:cNvSpPr>
            <p:nvPr/>
          </p:nvSpPr>
          <p:spPr bwMode="auto">
            <a:xfrm rot="10759168">
              <a:off x="1150" y="2200"/>
              <a:ext cx="613" cy="96"/>
            </a:xfrm>
            <a:prstGeom prst="rect">
              <a:avLst/>
            </a:pr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127074" name="Group 34"/>
            <p:cNvGrpSpPr>
              <a:grpSpLocks/>
            </p:cNvGrpSpPr>
            <p:nvPr/>
          </p:nvGrpSpPr>
          <p:grpSpPr bwMode="auto">
            <a:xfrm>
              <a:off x="1720" y="2156"/>
              <a:ext cx="286" cy="184"/>
              <a:chOff x="1733" y="386"/>
              <a:chExt cx="286" cy="184"/>
            </a:xfrm>
          </p:grpSpPr>
          <p:sp>
            <p:nvSpPr>
              <p:cNvPr id="127085" name="AutoShape 35"/>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7086" name="Rectangle 36"/>
              <p:cNvSpPr>
                <a:spLocks noChangeArrowheads="1"/>
              </p:cNvSpPr>
              <p:nvPr/>
            </p:nvSpPr>
            <p:spPr bwMode="auto">
              <a:xfrm rot="10759168">
                <a:off x="1788" y="386"/>
                <a:ext cx="231" cy="182"/>
              </a:xfrm>
              <a:prstGeom prst="rect">
                <a:avLst/>
              </a:pr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87" name="Rectangle 37"/>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88" name="Oval 38"/>
              <p:cNvSpPr>
                <a:spLocks noChangeAspect="1" noChangeArrowheads="1"/>
              </p:cNvSpPr>
              <p:nvPr/>
            </p:nvSpPr>
            <p:spPr bwMode="auto">
              <a:xfrm rot="10759168">
                <a:off x="1972" y="404"/>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89" name="Oval 39"/>
              <p:cNvSpPr>
                <a:spLocks noChangeAspect="1" noChangeArrowheads="1"/>
              </p:cNvSpPr>
              <p:nvPr/>
            </p:nvSpPr>
            <p:spPr bwMode="auto">
              <a:xfrm rot="10759168">
                <a:off x="1916" y="406"/>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90" name="Oval 40"/>
              <p:cNvSpPr>
                <a:spLocks noChangeAspect="1" noChangeArrowheads="1"/>
              </p:cNvSpPr>
              <p:nvPr/>
            </p:nvSpPr>
            <p:spPr bwMode="auto">
              <a:xfrm rot="10759168">
                <a:off x="1860" y="407"/>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91" name="Oval 41"/>
              <p:cNvSpPr>
                <a:spLocks noChangeAspect="1" noChangeArrowheads="1"/>
              </p:cNvSpPr>
              <p:nvPr/>
            </p:nvSpPr>
            <p:spPr bwMode="auto">
              <a:xfrm rot="10759168">
                <a:off x="1976" y="500"/>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92" name="Oval 42"/>
              <p:cNvSpPr>
                <a:spLocks noChangeAspect="1" noChangeArrowheads="1"/>
              </p:cNvSpPr>
              <p:nvPr/>
            </p:nvSpPr>
            <p:spPr bwMode="auto">
              <a:xfrm rot="10759168">
                <a:off x="1920" y="502"/>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93" name="Oval 43"/>
              <p:cNvSpPr>
                <a:spLocks noChangeAspect="1" noChangeArrowheads="1"/>
              </p:cNvSpPr>
              <p:nvPr/>
            </p:nvSpPr>
            <p:spPr bwMode="auto">
              <a:xfrm rot="10759168">
                <a:off x="1864" y="503"/>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27075" name="Group 44"/>
            <p:cNvGrpSpPr>
              <a:grpSpLocks/>
            </p:cNvGrpSpPr>
            <p:nvPr/>
          </p:nvGrpSpPr>
          <p:grpSpPr bwMode="auto">
            <a:xfrm flipH="1">
              <a:off x="872" y="2161"/>
              <a:ext cx="286" cy="184"/>
              <a:chOff x="1733" y="386"/>
              <a:chExt cx="286" cy="184"/>
            </a:xfrm>
          </p:grpSpPr>
          <p:sp>
            <p:nvSpPr>
              <p:cNvPr id="127076" name="AutoShape 45"/>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7077" name="Rectangle 46"/>
              <p:cNvSpPr>
                <a:spLocks noChangeArrowheads="1"/>
              </p:cNvSpPr>
              <p:nvPr/>
            </p:nvSpPr>
            <p:spPr bwMode="auto">
              <a:xfrm rot="10759168">
                <a:off x="1788" y="386"/>
                <a:ext cx="231" cy="182"/>
              </a:xfrm>
              <a:prstGeom prst="rect">
                <a:avLst/>
              </a:pr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78" name="Rectangle 47"/>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79" name="Oval 48"/>
              <p:cNvSpPr>
                <a:spLocks noChangeAspect="1" noChangeArrowheads="1"/>
              </p:cNvSpPr>
              <p:nvPr/>
            </p:nvSpPr>
            <p:spPr bwMode="auto">
              <a:xfrm rot="10759168">
                <a:off x="1972" y="404"/>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80" name="Oval 49"/>
              <p:cNvSpPr>
                <a:spLocks noChangeAspect="1" noChangeArrowheads="1"/>
              </p:cNvSpPr>
              <p:nvPr/>
            </p:nvSpPr>
            <p:spPr bwMode="auto">
              <a:xfrm rot="10759168">
                <a:off x="1916" y="406"/>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81" name="Oval 50"/>
              <p:cNvSpPr>
                <a:spLocks noChangeAspect="1" noChangeArrowheads="1"/>
              </p:cNvSpPr>
              <p:nvPr/>
            </p:nvSpPr>
            <p:spPr bwMode="auto">
              <a:xfrm rot="10759168">
                <a:off x="1860" y="407"/>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82" name="Oval 51"/>
              <p:cNvSpPr>
                <a:spLocks noChangeAspect="1" noChangeArrowheads="1"/>
              </p:cNvSpPr>
              <p:nvPr/>
            </p:nvSpPr>
            <p:spPr bwMode="auto">
              <a:xfrm rot="10759168">
                <a:off x="1976" y="500"/>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83" name="Oval 52"/>
              <p:cNvSpPr>
                <a:spLocks noChangeAspect="1" noChangeArrowheads="1"/>
              </p:cNvSpPr>
              <p:nvPr/>
            </p:nvSpPr>
            <p:spPr bwMode="auto">
              <a:xfrm rot="10759168">
                <a:off x="1920" y="502"/>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84" name="Oval 53"/>
              <p:cNvSpPr>
                <a:spLocks noChangeAspect="1" noChangeArrowheads="1"/>
              </p:cNvSpPr>
              <p:nvPr/>
            </p:nvSpPr>
            <p:spPr bwMode="auto">
              <a:xfrm rot="10759168">
                <a:off x="1864" y="503"/>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grpSp>
        <p:nvGrpSpPr>
          <p:cNvPr id="126993" name="Group 56"/>
          <p:cNvGrpSpPr>
            <a:grpSpLocks/>
          </p:cNvGrpSpPr>
          <p:nvPr/>
        </p:nvGrpSpPr>
        <p:grpSpPr bwMode="auto">
          <a:xfrm rot="-3320640">
            <a:off x="2474119" y="5156572"/>
            <a:ext cx="1800225" cy="300037"/>
            <a:chOff x="872" y="2156"/>
            <a:chExt cx="1134" cy="189"/>
          </a:xfrm>
        </p:grpSpPr>
        <p:sp>
          <p:nvSpPr>
            <p:cNvPr id="127052" name="Rectangle 57"/>
            <p:cNvSpPr>
              <a:spLocks noChangeArrowheads="1"/>
            </p:cNvSpPr>
            <p:nvPr/>
          </p:nvSpPr>
          <p:spPr bwMode="auto">
            <a:xfrm rot="10759168">
              <a:off x="1150" y="2200"/>
              <a:ext cx="613" cy="96"/>
            </a:xfrm>
            <a:prstGeom prst="rect">
              <a:avLst/>
            </a:pr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127053" name="Group 58"/>
            <p:cNvGrpSpPr>
              <a:grpSpLocks/>
            </p:cNvGrpSpPr>
            <p:nvPr/>
          </p:nvGrpSpPr>
          <p:grpSpPr bwMode="auto">
            <a:xfrm>
              <a:off x="1720" y="2156"/>
              <a:ext cx="286" cy="184"/>
              <a:chOff x="1733" y="386"/>
              <a:chExt cx="286" cy="184"/>
            </a:xfrm>
          </p:grpSpPr>
          <p:sp>
            <p:nvSpPr>
              <p:cNvPr id="127064" name="AutoShape 59"/>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7065" name="Rectangle 60"/>
              <p:cNvSpPr>
                <a:spLocks noChangeArrowheads="1"/>
              </p:cNvSpPr>
              <p:nvPr/>
            </p:nvSpPr>
            <p:spPr bwMode="auto">
              <a:xfrm rot="10759168">
                <a:off x="1788" y="386"/>
                <a:ext cx="231" cy="182"/>
              </a:xfrm>
              <a:prstGeom prst="rect">
                <a:avLst/>
              </a:pr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66" name="Rectangle 61"/>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67" name="Oval 62"/>
              <p:cNvSpPr>
                <a:spLocks noChangeAspect="1" noChangeArrowheads="1"/>
              </p:cNvSpPr>
              <p:nvPr/>
            </p:nvSpPr>
            <p:spPr bwMode="auto">
              <a:xfrm rot="10759168">
                <a:off x="1972" y="404"/>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68" name="Oval 63"/>
              <p:cNvSpPr>
                <a:spLocks noChangeAspect="1" noChangeArrowheads="1"/>
              </p:cNvSpPr>
              <p:nvPr/>
            </p:nvSpPr>
            <p:spPr bwMode="auto">
              <a:xfrm rot="10759168">
                <a:off x="1916" y="406"/>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69" name="Oval 64"/>
              <p:cNvSpPr>
                <a:spLocks noChangeAspect="1" noChangeArrowheads="1"/>
              </p:cNvSpPr>
              <p:nvPr/>
            </p:nvSpPr>
            <p:spPr bwMode="auto">
              <a:xfrm rot="10759168">
                <a:off x="1860" y="407"/>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70" name="Oval 65"/>
              <p:cNvSpPr>
                <a:spLocks noChangeAspect="1" noChangeArrowheads="1"/>
              </p:cNvSpPr>
              <p:nvPr/>
            </p:nvSpPr>
            <p:spPr bwMode="auto">
              <a:xfrm rot="10759168">
                <a:off x="1976" y="500"/>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71" name="Oval 66"/>
              <p:cNvSpPr>
                <a:spLocks noChangeAspect="1" noChangeArrowheads="1"/>
              </p:cNvSpPr>
              <p:nvPr/>
            </p:nvSpPr>
            <p:spPr bwMode="auto">
              <a:xfrm rot="10759168">
                <a:off x="1920" y="502"/>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72" name="Oval 67"/>
              <p:cNvSpPr>
                <a:spLocks noChangeAspect="1" noChangeArrowheads="1"/>
              </p:cNvSpPr>
              <p:nvPr/>
            </p:nvSpPr>
            <p:spPr bwMode="auto">
              <a:xfrm rot="10759168">
                <a:off x="1864" y="503"/>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27054" name="Group 68"/>
            <p:cNvGrpSpPr>
              <a:grpSpLocks/>
            </p:cNvGrpSpPr>
            <p:nvPr/>
          </p:nvGrpSpPr>
          <p:grpSpPr bwMode="auto">
            <a:xfrm flipH="1">
              <a:off x="872" y="2161"/>
              <a:ext cx="286" cy="184"/>
              <a:chOff x="1733" y="386"/>
              <a:chExt cx="286" cy="184"/>
            </a:xfrm>
          </p:grpSpPr>
          <p:sp>
            <p:nvSpPr>
              <p:cNvPr id="127055" name="AutoShape 69"/>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7056" name="Rectangle 70"/>
              <p:cNvSpPr>
                <a:spLocks noChangeArrowheads="1"/>
              </p:cNvSpPr>
              <p:nvPr/>
            </p:nvSpPr>
            <p:spPr bwMode="auto">
              <a:xfrm rot="10759168">
                <a:off x="1788" y="386"/>
                <a:ext cx="231" cy="182"/>
              </a:xfrm>
              <a:prstGeom prst="rect">
                <a:avLst/>
              </a:pr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57" name="Rectangle 71"/>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58" name="Oval 72"/>
              <p:cNvSpPr>
                <a:spLocks noChangeAspect="1" noChangeArrowheads="1"/>
              </p:cNvSpPr>
              <p:nvPr/>
            </p:nvSpPr>
            <p:spPr bwMode="auto">
              <a:xfrm rot="10759168">
                <a:off x="1972" y="404"/>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59" name="Oval 73"/>
              <p:cNvSpPr>
                <a:spLocks noChangeAspect="1" noChangeArrowheads="1"/>
              </p:cNvSpPr>
              <p:nvPr/>
            </p:nvSpPr>
            <p:spPr bwMode="auto">
              <a:xfrm rot="10759168">
                <a:off x="1916" y="406"/>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60" name="Oval 74"/>
              <p:cNvSpPr>
                <a:spLocks noChangeAspect="1" noChangeArrowheads="1"/>
              </p:cNvSpPr>
              <p:nvPr/>
            </p:nvSpPr>
            <p:spPr bwMode="auto">
              <a:xfrm rot="10759168">
                <a:off x="1860" y="407"/>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61" name="Oval 75"/>
              <p:cNvSpPr>
                <a:spLocks noChangeAspect="1" noChangeArrowheads="1"/>
              </p:cNvSpPr>
              <p:nvPr/>
            </p:nvSpPr>
            <p:spPr bwMode="auto">
              <a:xfrm rot="10759168">
                <a:off x="1976" y="500"/>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62" name="Oval 76"/>
              <p:cNvSpPr>
                <a:spLocks noChangeAspect="1" noChangeArrowheads="1"/>
              </p:cNvSpPr>
              <p:nvPr/>
            </p:nvSpPr>
            <p:spPr bwMode="auto">
              <a:xfrm rot="10759168">
                <a:off x="1920" y="502"/>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63" name="Oval 77"/>
              <p:cNvSpPr>
                <a:spLocks noChangeAspect="1" noChangeArrowheads="1"/>
              </p:cNvSpPr>
              <p:nvPr/>
            </p:nvSpPr>
            <p:spPr bwMode="auto">
              <a:xfrm rot="10759168">
                <a:off x="1864" y="503"/>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grpSp>
        <p:nvGrpSpPr>
          <p:cNvPr id="126994" name="Group 81"/>
          <p:cNvGrpSpPr>
            <a:grpSpLocks/>
          </p:cNvGrpSpPr>
          <p:nvPr/>
        </p:nvGrpSpPr>
        <p:grpSpPr bwMode="auto">
          <a:xfrm rot="3320640" flipH="1">
            <a:off x="3953669" y="2973759"/>
            <a:ext cx="1800225" cy="300037"/>
            <a:chOff x="872" y="2156"/>
            <a:chExt cx="1134" cy="189"/>
          </a:xfrm>
        </p:grpSpPr>
        <p:sp>
          <p:nvSpPr>
            <p:cNvPr id="127031" name="Rectangle 82"/>
            <p:cNvSpPr>
              <a:spLocks noChangeArrowheads="1"/>
            </p:cNvSpPr>
            <p:nvPr/>
          </p:nvSpPr>
          <p:spPr bwMode="auto">
            <a:xfrm rot="10759168">
              <a:off x="1150" y="2200"/>
              <a:ext cx="613" cy="96"/>
            </a:xfrm>
            <a:prstGeom prst="rect">
              <a:avLst/>
            </a:pr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127032" name="Group 83"/>
            <p:cNvGrpSpPr>
              <a:grpSpLocks/>
            </p:cNvGrpSpPr>
            <p:nvPr/>
          </p:nvGrpSpPr>
          <p:grpSpPr bwMode="auto">
            <a:xfrm>
              <a:off x="1720" y="2156"/>
              <a:ext cx="286" cy="184"/>
              <a:chOff x="1733" y="386"/>
              <a:chExt cx="286" cy="184"/>
            </a:xfrm>
          </p:grpSpPr>
          <p:sp>
            <p:nvSpPr>
              <p:cNvPr id="127043" name="AutoShape 84"/>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7044" name="Rectangle 85"/>
              <p:cNvSpPr>
                <a:spLocks noChangeArrowheads="1"/>
              </p:cNvSpPr>
              <p:nvPr/>
            </p:nvSpPr>
            <p:spPr bwMode="auto">
              <a:xfrm rot="10759168">
                <a:off x="1788" y="386"/>
                <a:ext cx="231" cy="182"/>
              </a:xfrm>
              <a:prstGeom prst="rect">
                <a:avLst/>
              </a:pr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45" name="Rectangle 86"/>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46" name="Oval 87"/>
              <p:cNvSpPr>
                <a:spLocks noChangeAspect="1" noChangeArrowheads="1"/>
              </p:cNvSpPr>
              <p:nvPr/>
            </p:nvSpPr>
            <p:spPr bwMode="auto">
              <a:xfrm rot="10759168">
                <a:off x="1972" y="404"/>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47" name="Oval 88"/>
              <p:cNvSpPr>
                <a:spLocks noChangeAspect="1" noChangeArrowheads="1"/>
              </p:cNvSpPr>
              <p:nvPr/>
            </p:nvSpPr>
            <p:spPr bwMode="auto">
              <a:xfrm rot="10759168">
                <a:off x="1916" y="406"/>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48" name="Oval 89"/>
              <p:cNvSpPr>
                <a:spLocks noChangeAspect="1" noChangeArrowheads="1"/>
              </p:cNvSpPr>
              <p:nvPr/>
            </p:nvSpPr>
            <p:spPr bwMode="auto">
              <a:xfrm rot="10759168">
                <a:off x="1860" y="407"/>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49" name="Oval 90"/>
              <p:cNvSpPr>
                <a:spLocks noChangeAspect="1" noChangeArrowheads="1"/>
              </p:cNvSpPr>
              <p:nvPr/>
            </p:nvSpPr>
            <p:spPr bwMode="auto">
              <a:xfrm rot="10759168">
                <a:off x="1976" y="500"/>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50" name="Oval 91"/>
              <p:cNvSpPr>
                <a:spLocks noChangeAspect="1" noChangeArrowheads="1"/>
              </p:cNvSpPr>
              <p:nvPr/>
            </p:nvSpPr>
            <p:spPr bwMode="auto">
              <a:xfrm rot="10759168">
                <a:off x="1920" y="502"/>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51" name="Oval 92"/>
              <p:cNvSpPr>
                <a:spLocks noChangeAspect="1" noChangeArrowheads="1"/>
              </p:cNvSpPr>
              <p:nvPr/>
            </p:nvSpPr>
            <p:spPr bwMode="auto">
              <a:xfrm rot="10759168">
                <a:off x="1864" y="503"/>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27033" name="Group 93"/>
            <p:cNvGrpSpPr>
              <a:grpSpLocks/>
            </p:cNvGrpSpPr>
            <p:nvPr/>
          </p:nvGrpSpPr>
          <p:grpSpPr bwMode="auto">
            <a:xfrm flipH="1">
              <a:off x="872" y="2161"/>
              <a:ext cx="286" cy="184"/>
              <a:chOff x="1733" y="386"/>
              <a:chExt cx="286" cy="184"/>
            </a:xfrm>
          </p:grpSpPr>
          <p:sp>
            <p:nvSpPr>
              <p:cNvPr id="127034" name="AutoShape 94"/>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7035" name="Rectangle 95"/>
              <p:cNvSpPr>
                <a:spLocks noChangeArrowheads="1"/>
              </p:cNvSpPr>
              <p:nvPr/>
            </p:nvSpPr>
            <p:spPr bwMode="auto">
              <a:xfrm rot="10759168">
                <a:off x="1788" y="386"/>
                <a:ext cx="231" cy="182"/>
              </a:xfrm>
              <a:prstGeom prst="rect">
                <a:avLst/>
              </a:pr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36" name="Rectangle 96"/>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37" name="Oval 97"/>
              <p:cNvSpPr>
                <a:spLocks noChangeAspect="1" noChangeArrowheads="1"/>
              </p:cNvSpPr>
              <p:nvPr/>
            </p:nvSpPr>
            <p:spPr bwMode="auto">
              <a:xfrm rot="10759168">
                <a:off x="1972" y="404"/>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38" name="Oval 98"/>
              <p:cNvSpPr>
                <a:spLocks noChangeAspect="1" noChangeArrowheads="1"/>
              </p:cNvSpPr>
              <p:nvPr/>
            </p:nvSpPr>
            <p:spPr bwMode="auto">
              <a:xfrm rot="10759168">
                <a:off x="1916" y="406"/>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39" name="Oval 99"/>
              <p:cNvSpPr>
                <a:spLocks noChangeAspect="1" noChangeArrowheads="1"/>
              </p:cNvSpPr>
              <p:nvPr/>
            </p:nvSpPr>
            <p:spPr bwMode="auto">
              <a:xfrm rot="10759168">
                <a:off x="1860" y="407"/>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40" name="Oval 100"/>
              <p:cNvSpPr>
                <a:spLocks noChangeAspect="1" noChangeArrowheads="1"/>
              </p:cNvSpPr>
              <p:nvPr/>
            </p:nvSpPr>
            <p:spPr bwMode="auto">
              <a:xfrm rot="10759168">
                <a:off x="1976" y="500"/>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41" name="Oval 101"/>
              <p:cNvSpPr>
                <a:spLocks noChangeAspect="1" noChangeArrowheads="1"/>
              </p:cNvSpPr>
              <p:nvPr/>
            </p:nvSpPr>
            <p:spPr bwMode="auto">
              <a:xfrm rot="10759168">
                <a:off x="1920" y="502"/>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42" name="Oval 102"/>
              <p:cNvSpPr>
                <a:spLocks noChangeAspect="1" noChangeArrowheads="1"/>
              </p:cNvSpPr>
              <p:nvPr/>
            </p:nvSpPr>
            <p:spPr bwMode="auto">
              <a:xfrm rot="10759168">
                <a:off x="1864" y="503"/>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sp>
        <p:nvSpPr>
          <p:cNvPr id="126995" name="Rectangle 106"/>
          <p:cNvSpPr>
            <a:spLocks noChangeArrowheads="1"/>
          </p:cNvSpPr>
          <p:nvPr/>
        </p:nvSpPr>
        <p:spPr bwMode="auto">
          <a:xfrm rot="14161472" flipH="1">
            <a:off x="4363244" y="5185147"/>
            <a:ext cx="973137" cy="152400"/>
          </a:xfrm>
          <a:prstGeom prst="rect">
            <a:avLst/>
          </a:pr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nvGrpSpPr>
          <p:cNvPr id="126996" name="Group 107"/>
          <p:cNvGrpSpPr>
            <a:grpSpLocks/>
          </p:cNvGrpSpPr>
          <p:nvPr/>
        </p:nvGrpSpPr>
        <p:grpSpPr bwMode="auto">
          <a:xfrm rot="3320640" flipH="1">
            <a:off x="4256087" y="4584278"/>
            <a:ext cx="454025" cy="292100"/>
            <a:chOff x="1733" y="386"/>
            <a:chExt cx="286" cy="184"/>
          </a:xfrm>
        </p:grpSpPr>
        <p:sp>
          <p:nvSpPr>
            <p:cNvPr id="127022" name="AutoShape 108"/>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7023" name="Rectangle 109"/>
            <p:cNvSpPr>
              <a:spLocks noChangeArrowheads="1"/>
            </p:cNvSpPr>
            <p:nvPr/>
          </p:nvSpPr>
          <p:spPr bwMode="auto">
            <a:xfrm rot="10759168">
              <a:off x="1788" y="386"/>
              <a:ext cx="231" cy="182"/>
            </a:xfrm>
            <a:prstGeom prst="rect">
              <a:avLst/>
            </a:pr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24" name="Rectangle 110"/>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25" name="Oval 111"/>
            <p:cNvSpPr>
              <a:spLocks noChangeAspect="1" noChangeArrowheads="1"/>
            </p:cNvSpPr>
            <p:nvPr/>
          </p:nvSpPr>
          <p:spPr bwMode="auto">
            <a:xfrm rot="10759168">
              <a:off x="1972" y="404"/>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26" name="Oval 112"/>
            <p:cNvSpPr>
              <a:spLocks noChangeAspect="1" noChangeArrowheads="1"/>
            </p:cNvSpPr>
            <p:nvPr/>
          </p:nvSpPr>
          <p:spPr bwMode="auto">
            <a:xfrm rot="10759168">
              <a:off x="1916" y="406"/>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27" name="Oval 113"/>
            <p:cNvSpPr>
              <a:spLocks noChangeAspect="1" noChangeArrowheads="1"/>
            </p:cNvSpPr>
            <p:nvPr/>
          </p:nvSpPr>
          <p:spPr bwMode="auto">
            <a:xfrm rot="10759168">
              <a:off x="1860" y="407"/>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28" name="Oval 114"/>
            <p:cNvSpPr>
              <a:spLocks noChangeAspect="1" noChangeArrowheads="1"/>
            </p:cNvSpPr>
            <p:nvPr/>
          </p:nvSpPr>
          <p:spPr bwMode="auto">
            <a:xfrm rot="10759168">
              <a:off x="1976" y="500"/>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29" name="Oval 115"/>
            <p:cNvSpPr>
              <a:spLocks noChangeAspect="1" noChangeArrowheads="1"/>
            </p:cNvSpPr>
            <p:nvPr/>
          </p:nvSpPr>
          <p:spPr bwMode="auto">
            <a:xfrm rot="10759168">
              <a:off x="1920" y="502"/>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30" name="Oval 116"/>
            <p:cNvSpPr>
              <a:spLocks noChangeAspect="1" noChangeArrowheads="1"/>
            </p:cNvSpPr>
            <p:nvPr/>
          </p:nvSpPr>
          <p:spPr bwMode="auto">
            <a:xfrm rot="10759168">
              <a:off x="1864" y="503"/>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26997" name="Group 117"/>
          <p:cNvGrpSpPr>
            <a:grpSpLocks/>
          </p:cNvGrpSpPr>
          <p:nvPr/>
        </p:nvGrpSpPr>
        <p:grpSpPr bwMode="auto">
          <a:xfrm rot="3320640">
            <a:off x="5014912" y="5695528"/>
            <a:ext cx="454025" cy="292100"/>
            <a:chOff x="1733" y="386"/>
            <a:chExt cx="286" cy="184"/>
          </a:xfrm>
        </p:grpSpPr>
        <p:sp>
          <p:nvSpPr>
            <p:cNvPr id="127013" name="AutoShape 118"/>
            <p:cNvSpPr>
              <a:spLocks noChangeArrowheads="1"/>
            </p:cNvSpPr>
            <p:nvPr/>
          </p:nvSpPr>
          <p:spPr bwMode="auto">
            <a:xfrm rot="5359167">
              <a:off x="1673" y="448"/>
              <a:ext cx="18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603 h 21600"/>
                <a:gd name="T14" fmla="*/ 17090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7014" name="Rectangle 119"/>
            <p:cNvSpPr>
              <a:spLocks noChangeArrowheads="1"/>
            </p:cNvSpPr>
            <p:nvPr/>
          </p:nvSpPr>
          <p:spPr bwMode="auto">
            <a:xfrm rot="10759168">
              <a:off x="1788" y="386"/>
              <a:ext cx="231" cy="182"/>
            </a:xfrm>
            <a:prstGeom prst="rect">
              <a:avLst/>
            </a:prstGeom>
            <a:solidFill>
              <a:srgbClr val="777777"/>
            </a:solidFill>
            <a:ln>
              <a:noFill/>
            </a:ln>
            <a:effectLst/>
            <a:extLs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15" name="Rectangle 120"/>
            <p:cNvSpPr>
              <a:spLocks noChangeArrowheads="1"/>
            </p:cNvSpPr>
            <p:nvPr/>
          </p:nvSpPr>
          <p:spPr bwMode="auto">
            <a:xfrm rot="10759168">
              <a:off x="1789" y="463"/>
              <a:ext cx="230" cy="23"/>
            </a:xfrm>
            <a:prstGeom prst="rect">
              <a:avLst/>
            </a:prstGeom>
            <a:gradFill rotWithShape="1">
              <a:gsLst>
                <a:gs pos="0">
                  <a:srgbClr val="B2B2B2"/>
                </a:gs>
                <a:gs pos="50000">
                  <a:srgbClr val="525252"/>
                </a:gs>
                <a:gs pos="100000">
                  <a:srgbClr val="B2B2B2"/>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16" name="Oval 121"/>
            <p:cNvSpPr>
              <a:spLocks noChangeAspect="1" noChangeArrowheads="1"/>
            </p:cNvSpPr>
            <p:nvPr/>
          </p:nvSpPr>
          <p:spPr bwMode="auto">
            <a:xfrm rot="10759168">
              <a:off x="1972" y="404"/>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17" name="Oval 122"/>
            <p:cNvSpPr>
              <a:spLocks noChangeAspect="1" noChangeArrowheads="1"/>
            </p:cNvSpPr>
            <p:nvPr/>
          </p:nvSpPr>
          <p:spPr bwMode="auto">
            <a:xfrm rot="10759168">
              <a:off x="1916" y="406"/>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18" name="Oval 123"/>
            <p:cNvSpPr>
              <a:spLocks noChangeAspect="1" noChangeArrowheads="1"/>
            </p:cNvSpPr>
            <p:nvPr/>
          </p:nvSpPr>
          <p:spPr bwMode="auto">
            <a:xfrm rot="10759168">
              <a:off x="1860" y="407"/>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19" name="Oval 124"/>
            <p:cNvSpPr>
              <a:spLocks noChangeAspect="1" noChangeArrowheads="1"/>
            </p:cNvSpPr>
            <p:nvPr/>
          </p:nvSpPr>
          <p:spPr bwMode="auto">
            <a:xfrm rot="10759168">
              <a:off x="1976" y="500"/>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20" name="Oval 125"/>
            <p:cNvSpPr>
              <a:spLocks noChangeAspect="1" noChangeArrowheads="1"/>
            </p:cNvSpPr>
            <p:nvPr/>
          </p:nvSpPr>
          <p:spPr bwMode="auto">
            <a:xfrm rot="10759168">
              <a:off x="1920" y="502"/>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27021" name="Oval 126"/>
            <p:cNvSpPr>
              <a:spLocks noChangeAspect="1" noChangeArrowheads="1"/>
            </p:cNvSpPr>
            <p:nvPr/>
          </p:nvSpPr>
          <p:spPr bwMode="auto">
            <a:xfrm rot="10759168">
              <a:off x="1864" y="503"/>
              <a:ext cx="35" cy="35"/>
            </a:xfrm>
            <a:prstGeom prst="ellipse">
              <a:avLst/>
            </a:prstGeom>
            <a:solidFill>
              <a:schemeClr val="bg2"/>
            </a:solidFill>
            <a:ln w="31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sp>
        <p:nvSpPr>
          <p:cNvPr id="126998" name="Freeform 131"/>
          <p:cNvSpPr>
            <a:spLocks/>
          </p:cNvSpPr>
          <p:nvPr/>
        </p:nvSpPr>
        <p:spPr bwMode="auto">
          <a:xfrm>
            <a:off x="2730500" y="2287165"/>
            <a:ext cx="1400175" cy="1870075"/>
          </a:xfrm>
          <a:custGeom>
            <a:avLst/>
            <a:gdLst>
              <a:gd name="T0" fmla="*/ 2147483646 w 882"/>
              <a:gd name="T1" fmla="*/ 0 h 1178"/>
              <a:gd name="T2" fmla="*/ 2147483646 w 882"/>
              <a:gd name="T3" fmla="*/ 0 h 1178"/>
              <a:gd name="T4" fmla="*/ 2147483646 w 882"/>
              <a:gd name="T5" fmla="*/ 2147483646 h 1178"/>
              <a:gd name="T6" fmla="*/ 2147483646 w 882"/>
              <a:gd name="T7" fmla="*/ 2147483646 h 1178"/>
              <a:gd name="T8" fmla="*/ 2147483646 w 882"/>
              <a:gd name="T9" fmla="*/ 2147483646 h 1178"/>
              <a:gd name="T10" fmla="*/ 2147483646 w 882"/>
              <a:gd name="T11" fmla="*/ 2147483646 h 1178"/>
              <a:gd name="T12" fmla="*/ 2147483646 w 882"/>
              <a:gd name="T13" fmla="*/ 2147483646 h 1178"/>
              <a:gd name="T14" fmla="*/ 2147483646 w 882"/>
              <a:gd name="T15" fmla="*/ 2147483646 h 1178"/>
              <a:gd name="T16" fmla="*/ 2147483646 w 882"/>
              <a:gd name="T17" fmla="*/ 2147483646 h 1178"/>
              <a:gd name="T18" fmla="*/ 0 w 882"/>
              <a:gd name="T19" fmla="*/ 2147483646 h 1178"/>
              <a:gd name="T20" fmla="*/ 0 w 882"/>
              <a:gd name="T21" fmla="*/ 2147483646 h 1178"/>
              <a:gd name="T22" fmla="*/ 2147483646 w 882"/>
              <a:gd name="T23" fmla="*/ 2147483646 h 1178"/>
              <a:gd name="T24" fmla="*/ 2147483646 w 882"/>
              <a:gd name="T25" fmla="*/ 2147483646 h 1178"/>
              <a:gd name="T26" fmla="*/ 2147483646 w 882"/>
              <a:gd name="T27" fmla="*/ 2147483646 h 1178"/>
              <a:gd name="T28" fmla="*/ 2147483646 w 882"/>
              <a:gd name="T29" fmla="*/ 2147483646 h 1178"/>
              <a:gd name="T30" fmla="*/ 2147483646 w 882"/>
              <a:gd name="T31" fmla="*/ 2147483646 h 1178"/>
              <a:gd name="T32" fmla="*/ 2147483646 w 882"/>
              <a:gd name="T33" fmla="*/ 2147483646 h 1178"/>
              <a:gd name="T34" fmla="*/ 2147483646 w 882"/>
              <a:gd name="T35" fmla="*/ 2147483646 h 1178"/>
              <a:gd name="T36" fmla="*/ 2147483646 w 882"/>
              <a:gd name="T37" fmla="*/ 2147483646 h 1178"/>
              <a:gd name="T38" fmla="*/ 2147483646 w 882"/>
              <a:gd name="T39" fmla="*/ 0 h 1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82" h="1178">
                <a:moveTo>
                  <a:pt x="878" y="0"/>
                </a:moveTo>
                <a:lnTo>
                  <a:pt x="622" y="0"/>
                </a:lnTo>
                <a:lnTo>
                  <a:pt x="516" y="168"/>
                </a:lnTo>
                <a:lnTo>
                  <a:pt x="538" y="190"/>
                </a:lnTo>
                <a:lnTo>
                  <a:pt x="528" y="204"/>
                </a:lnTo>
                <a:lnTo>
                  <a:pt x="530" y="270"/>
                </a:lnTo>
                <a:lnTo>
                  <a:pt x="206" y="752"/>
                </a:lnTo>
                <a:lnTo>
                  <a:pt x="180" y="756"/>
                </a:lnTo>
                <a:lnTo>
                  <a:pt x="154" y="730"/>
                </a:lnTo>
                <a:lnTo>
                  <a:pt x="0" y="842"/>
                </a:lnTo>
                <a:lnTo>
                  <a:pt x="0" y="1178"/>
                </a:lnTo>
                <a:lnTo>
                  <a:pt x="152" y="1178"/>
                </a:lnTo>
                <a:lnTo>
                  <a:pt x="312" y="894"/>
                </a:lnTo>
                <a:lnTo>
                  <a:pt x="292" y="874"/>
                </a:lnTo>
                <a:lnTo>
                  <a:pt x="290" y="800"/>
                </a:lnTo>
                <a:lnTo>
                  <a:pt x="600" y="330"/>
                </a:lnTo>
                <a:lnTo>
                  <a:pt x="652" y="314"/>
                </a:lnTo>
                <a:lnTo>
                  <a:pt x="674" y="334"/>
                </a:lnTo>
                <a:lnTo>
                  <a:pt x="882" y="210"/>
                </a:lnTo>
                <a:lnTo>
                  <a:pt x="878" y="0"/>
                </a:lnTo>
                <a:close/>
              </a:path>
            </a:pathLst>
          </a:custGeom>
          <a:solidFill>
            <a:srgbClr val="FF0000">
              <a:alpha val="51000"/>
            </a:srgbClr>
          </a:solidFill>
          <a:ln w="22225" cap="flat" cmpd="sng">
            <a:solidFill>
              <a:schemeClr val="tx1"/>
            </a:solidFill>
            <a:prstDash val="sysDash"/>
            <a:round/>
            <a:headEnd/>
            <a:tailEnd/>
          </a:ln>
          <a:effectLst/>
          <a:extLst/>
        </p:spPr>
        <p:txBody>
          <a:bodyPr wrap="none" anchor="ctr">
            <a:spAutoFit/>
          </a:bodyPr>
          <a:lstStyle/>
          <a:p>
            <a:endParaRPr lang="en-US"/>
          </a:p>
        </p:txBody>
      </p:sp>
      <p:sp>
        <p:nvSpPr>
          <p:cNvPr id="127000" name="Freeform 132"/>
          <p:cNvSpPr>
            <a:spLocks/>
          </p:cNvSpPr>
          <p:nvPr/>
        </p:nvSpPr>
        <p:spPr bwMode="auto">
          <a:xfrm flipH="1">
            <a:off x="4121150" y="2287165"/>
            <a:ext cx="1400175" cy="1870075"/>
          </a:xfrm>
          <a:custGeom>
            <a:avLst/>
            <a:gdLst>
              <a:gd name="T0" fmla="*/ 2147483646 w 882"/>
              <a:gd name="T1" fmla="*/ 0 h 1178"/>
              <a:gd name="T2" fmla="*/ 2147483646 w 882"/>
              <a:gd name="T3" fmla="*/ 0 h 1178"/>
              <a:gd name="T4" fmla="*/ 2147483646 w 882"/>
              <a:gd name="T5" fmla="*/ 2147483646 h 1178"/>
              <a:gd name="T6" fmla="*/ 2147483646 w 882"/>
              <a:gd name="T7" fmla="*/ 2147483646 h 1178"/>
              <a:gd name="T8" fmla="*/ 2147483646 w 882"/>
              <a:gd name="T9" fmla="*/ 2147483646 h 1178"/>
              <a:gd name="T10" fmla="*/ 2147483646 w 882"/>
              <a:gd name="T11" fmla="*/ 2147483646 h 1178"/>
              <a:gd name="T12" fmla="*/ 2147483646 w 882"/>
              <a:gd name="T13" fmla="*/ 2147483646 h 1178"/>
              <a:gd name="T14" fmla="*/ 2147483646 w 882"/>
              <a:gd name="T15" fmla="*/ 2147483646 h 1178"/>
              <a:gd name="T16" fmla="*/ 2147483646 w 882"/>
              <a:gd name="T17" fmla="*/ 2147483646 h 1178"/>
              <a:gd name="T18" fmla="*/ 0 w 882"/>
              <a:gd name="T19" fmla="*/ 2147483646 h 1178"/>
              <a:gd name="T20" fmla="*/ 0 w 882"/>
              <a:gd name="T21" fmla="*/ 2147483646 h 1178"/>
              <a:gd name="T22" fmla="*/ 2147483646 w 882"/>
              <a:gd name="T23" fmla="*/ 2147483646 h 1178"/>
              <a:gd name="T24" fmla="*/ 2147483646 w 882"/>
              <a:gd name="T25" fmla="*/ 2147483646 h 1178"/>
              <a:gd name="T26" fmla="*/ 2147483646 w 882"/>
              <a:gd name="T27" fmla="*/ 2147483646 h 1178"/>
              <a:gd name="T28" fmla="*/ 2147483646 w 882"/>
              <a:gd name="T29" fmla="*/ 2147483646 h 1178"/>
              <a:gd name="T30" fmla="*/ 2147483646 w 882"/>
              <a:gd name="T31" fmla="*/ 2147483646 h 1178"/>
              <a:gd name="T32" fmla="*/ 2147483646 w 882"/>
              <a:gd name="T33" fmla="*/ 2147483646 h 1178"/>
              <a:gd name="T34" fmla="*/ 2147483646 w 882"/>
              <a:gd name="T35" fmla="*/ 2147483646 h 1178"/>
              <a:gd name="T36" fmla="*/ 2147483646 w 882"/>
              <a:gd name="T37" fmla="*/ 2147483646 h 1178"/>
              <a:gd name="T38" fmla="*/ 2147483646 w 882"/>
              <a:gd name="T39" fmla="*/ 0 h 1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82" h="1178">
                <a:moveTo>
                  <a:pt x="878" y="0"/>
                </a:moveTo>
                <a:lnTo>
                  <a:pt x="622" y="0"/>
                </a:lnTo>
                <a:lnTo>
                  <a:pt x="516" y="168"/>
                </a:lnTo>
                <a:lnTo>
                  <a:pt x="538" y="190"/>
                </a:lnTo>
                <a:lnTo>
                  <a:pt x="528" y="204"/>
                </a:lnTo>
                <a:lnTo>
                  <a:pt x="530" y="270"/>
                </a:lnTo>
                <a:lnTo>
                  <a:pt x="206" y="752"/>
                </a:lnTo>
                <a:lnTo>
                  <a:pt x="180" y="756"/>
                </a:lnTo>
                <a:lnTo>
                  <a:pt x="154" y="730"/>
                </a:lnTo>
                <a:lnTo>
                  <a:pt x="0" y="842"/>
                </a:lnTo>
                <a:lnTo>
                  <a:pt x="0" y="1178"/>
                </a:lnTo>
                <a:lnTo>
                  <a:pt x="152" y="1178"/>
                </a:lnTo>
                <a:lnTo>
                  <a:pt x="312" y="894"/>
                </a:lnTo>
                <a:lnTo>
                  <a:pt x="292" y="874"/>
                </a:lnTo>
                <a:lnTo>
                  <a:pt x="290" y="800"/>
                </a:lnTo>
                <a:lnTo>
                  <a:pt x="600" y="330"/>
                </a:lnTo>
                <a:lnTo>
                  <a:pt x="652" y="314"/>
                </a:lnTo>
                <a:lnTo>
                  <a:pt x="674" y="334"/>
                </a:lnTo>
                <a:lnTo>
                  <a:pt x="882" y="210"/>
                </a:lnTo>
                <a:lnTo>
                  <a:pt x="878" y="0"/>
                </a:lnTo>
                <a:close/>
              </a:path>
            </a:pathLst>
          </a:custGeom>
          <a:solidFill>
            <a:srgbClr val="FF0000">
              <a:alpha val="50000"/>
            </a:srgbClr>
          </a:solidFill>
          <a:ln w="22225" cap="flat" cmpd="sng">
            <a:solidFill>
              <a:schemeClr val="tx1"/>
            </a:solidFill>
            <a:prstDash val="sysDash"/>
            <a:round/>
            <a:headEnd/>
            <a:tailEnd/>
          </a:ln>
          <a:effectLst/>
          <a:extLst/>
        </p:spPr>
        <p:txBody>
          <a:bodyPr wrap="none" anchor="ctr">
            <a:spAutoFit/>
          </a:bodyPr>
          <a:lstStyle/>
          <a:p>
            <a:endParaRPr lang="en-US"/>
          </a:p>
        </p:txBody>
      </p:sp>
      <p:sp>
        <p:nvSpPr>
          <p:cNvPr id="127002" name="Freeform 133"/>
          <p:cNvSpPr>
            <a:spLocks/>
          </p:cNvSpPr>
          <p:nvPr/>
        </p:nvSpPr>
        <p:spPr bwMode="auto">
          <a:xfrm>
            <a:off x="2735263" y="4406478"/>
            <a:ext cx="1400175" cy="1870075"/>
          </a:xfrm>
          <a:custGeom>
            <a:avLst/>
            <a:gdLst>
              <a:gd name="T0" fmla="*/ 2147483646 w 882"/>
              <a:gd name="T1" fmla="*/ 0 h 1178"/>
              <a:gd name="T2" fmla="*/ 2147483646 w 882"/>
              <a:gd name="T3" fmla="*/ 0 h 1178"/>
              <a:gd name="T4" fmla="*/ 2147483646 w 882"/>
              <a:gd name="T5" fmla="*/ 2147483646 h 1178"/>
              <a:gd name="T6" fmla="*/ 2147483646 w 882"/>
              <a:gd name="T7" fmla="*/ 2147483646 h 1178"/>
              <a:gd name="T8" fmla="*/ 2147483646 w 882"/>
              <a:gd name="T9" fmla="*/ 2147483646 h 1178"/>
              <a:gd name="T10" fmla="*/ 2147483646 w 882"/>
              <a:gd name="T11" fmla="*/ 2147483646 h 1178"/>
              <a:gd name="T12" fmla="*/ 2147483646 w 882"/>
              <a:gd name="T13" fmla="*/ 2147483646 h 1178"/>
              <a:gd name="T14" fmla="*/ 2147483646 w 882"/>
              <a:gd name="T15" fmla="*/ 2147483646 h 1178"/>
              <a:gd name="T16" fmla="*/ 2147483646 w 882"/>
              <a:gd name="T17" fmla="*/ 2147483646 h 1178"/>
              <a:gd name="T18" fmla="*/ 0 w 882"/>
              <a:gd name="T19" fmla="*/ 2147483646 h 1178"/>
              <a:gd name="T20" fmla="*/ 0 w 882"/>
              <a:gd name="T21" fmla="*/ 2147483646 h 1178"/>
              <a:gd name="T22" fmla="*/ 2147483646 w 882"/>
              <a:gd name="T23" fmla="*/ 2147483646 h 1178"/>
              <a:gd name="T24" fmla="*/ 2147483646 w 882"/>
              <a:gd name="T25" fmla="*/ 2147483646 h 1178"/>
              <a:gd name="T26" fmla="*/ 2147483646 w 882"/>
              <a:gd name="T27" fmla="*/ 2147483646 h 1178"/>
              <a:gd name="T28" fmla="*/ 2147483646 w 882"/>
              <a:gd name="T29" fmla="*/ 2147483646 h 1178"/>
              <a:gd name="T30" fmla="*/ 2147483646 w 882"/>
              <a:gd name="T31" fmla="*/ 2147483646 h 1178"/>
              <a:gd name="T32" fmla="*/ 2147483646 w 882"/>
              <a:gd name="T33" fmla="*/ 2147483646 h 1178"/>
              <a:gd name="T34" fmla="*/ 2147483646 w 882"/>
              <a:gd name="T35" fmla="*/ 2147483646 h 1178"/>
              <a:gd name="T36" fmla="*/ 2147483646 w 882"/>
              <a:gd name="T37" fmla="*/ 2147483646 h 1178"/>
              <a:gd name="T38" fmla="*/ 2147483646 w 882"/>
              <a:gd name="T39" fmla="*/ 0 h 1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82" h="1178">
                <a:moveTo>
                  <a:pt x="878" y="0"/>
                </a:moveTo>
                <a:lnTo>
                  <a:pt x="622" y="0"/>
                </a:lnTo>
                <a:lnTo>
                  <a:pt x="516" y="168"/>
                </a:lnTo>
                <a:lnTo>
                  <a:pt x="538" y="190"/>
                </a:lnTo>
                <a:lnTo>
                  <a:pt x="528" y="204"/>
                </a:lnTo>
                <a:lnTo>
                  <a:pt x="530" y="270"/>
                </a:lnTo>
                <a:lnTo>
                  <a:pt x="206" y="752"/>
                </a:lnTo>
                <a:lnTo>
                  <a:pt x="180" y="756"/>
                </a:lnTo>
                <a:lnTo>
                  <a:pt x="154" y="730"/>
                </a:lnTo>
                <a:lnTo>
                  <a:pt x="0" y="842"/>
                </a:lnTo>
                <a:lnTo>
                  <a:pt x="0" y="1178"/>
                </a:lnTo>
                <a:lnTo>
                  <a:pt x="152" y="1178"/>
                </a:lnTo>
                <a:lnTo>
                  <a:pt x="312" y="894"/>
                </a:lnTo>
                <a:lnTo>
                  <a:pt x="292" y="874"/>
                </a:lnTo>
                <a:lnTo>
                  <a:pt x="290" y="800"/>
                </a:lnTo>
                <a:lnTo>
                  <a:pt x="600" y="330"/>
                </a:lnTo>
                <a:lnTo>
                  <a:pt x="652" y="314"/>
                </a:lnTo>
                <a:lnTo>
                  <a:pt x="674" y="334"/>
                </a:lnTo>
                <a:lnTo>
                  <a:pt x="882" y="210"/>
                </a:lnTo>
                <a:lnTo>
                  <a:pt x="878" y="0"/>
                </a:lnTo>
                <a:close/>
              </a:path>
            </a:pathLst>
          </a:custGeom>
          <a:solidFill>
            <a:srgbClr val="FF0000">
              <a:alpha val="50000"/>
            </a:srgbClr>
          </a:solidFill>
          <a:ln w="22225" cap="flat" cmpd="sng">
            <a:solidFill>
              <a:schemeClr val="tx1"/>
            </a:solidFill>
            <a:prstDash val="sysDash"/>
            <a:round/>
            <a:headEnd/>
            <a:tailEnd/>
          </a:ln>
          <a:effectLst/>
          <a:extLst/>
        </p:spPr>
        <p:txBody>
          <a:bodyPr wrap="none" anchor="ctr">
            <a:spAutoFit/>
          </a:bodyPr>
          <a:lstStyle/>
          <a:p>
            <a:endParaRPr lang="en-US"/>
          </a:p>
        </p:txBody>
      </p:sp>
      <p:sp>
        <p:nvSpPr>
          <p:cNvPr id="127003" name="Freeform 134"/>
          <p:cNvSpPr>
            <a:spLocks/>
          </p:cNvSpPr>
          <p:nvPr/>
        </p:nvSpPr>
        <p:spPr bwMode="auto">
          <a:xfrm flipH="1">
            <a:off x="4125913" y="4406478"/>
            <a:ext cx="1400175" cy="1870075"/>
          </a:xfrm>
          <a:custGeom>
            <a:avLst/>
            <a:gdLst>
              <a:gd name="T0" fmla="*/ 2147483646 w 882"/>
              <a:gd name="T1" fmla="*/ 0 h 1178"/>
              <a:gd name="T2" fmla="*/ 2147483646 w 882"/>
              <a:gd name="T3" fmla="*/ 0 h 1178"/>
              <a:gd name="T4" fmla="*/ 2147483646 w 882"/>
              <a:gd name="T5" fmla="*/ 2147483646 h 1178"/>
              <a:gd name="T6" fmla="*/ 2147483646 w 882"/>
              <a:gd name="T7" fmla="*/ 2147483646 h 1178"/>
              <a:gd name="T8" fmla="*/ 2147483646 w 882"/>
              <a:gd name="T9" fmla="*/ 2147483646 h 1178"/>
              <a:gd name="T10" fmla="*/ 2147483646 w 882"/>
              <a:gd name="T11" fmla="*/ 2147483646 h 1178"/>
              <a:gd name="T12" fmla="*/ 2147483646 w 882"/>
              <a:gd name="T13" fmla="*/ 2147483646 h 1178"/>
              <a:gd name="T14" fmla="*/ 2147483646 w 882"/>
              <a:gd name="T15" fmla="*/ 2147483646 h 1178"/>
              <a:gd name="T16" fmla="*/ 2147483646 w 882"/>
              <a:gd name="T17" fmla="*/ 2147483646 h 1178"/>
              <a:gd name="T18" fmla="*/ 0 w 882"/>
              <a:gd name="T19" fmla="*/ 2147483646 h 1178"/>
              <a:gd name="T20" fmla="*/ 0 w 882"/>
              <a:gd name="T21" fmla="*/ 2147483646 h 1178"/>
              <a:gd name="T22" fmla="*/ 2147483646 w 882"/>
              <a:gd name="T23" fmla="*/ 2147483646 h 1178"/>
              <a:gd name="T24" fmla="*/ 2147483646 w 882"/>
              <a:gd name="T25" fmla="*/ 2147483646 h 1178"/>
              <a:gd name="T26" fmla="*/ 2147483646 w 882"/>
              <a:gd name="T27" fmla="*/ 2147483646 h 1178"/>
              <a:gd name="T28" fmla="*/ 2147483646 w 882"/>
              <a:gd name="T29" fmla="*/ 2147483646 h 1178"/>
              <a:gd name="T30" fmla="*/ 2147483646 w 882"/>
              <a:gd name="T31" fmla="*/ 2147483646 h 1178"/>
              <a:gd name="T32" fmla="*/ 2147483646 w 882"/>
              <a:gd name="T33" fmla="*/ 2147483646 h 1178"/>
              <a:gd name="T34" fmla="*/ 2147483646 w 882"/>
              <a:gd name="T35" fmla="*/ 2147483646 h 1178"/>
              <a:gd name="T36" fmla="*/ 2147483646 w 882"/>
              <a:gd name="T37" fmla="*/ 2147483646 h 1178"/>
              <a:gd name="T38" fmla="*/ 2147483646 w 882"/>
              <a:gd name="T39" fmla="*/ 0 h 1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82" h="1178">
                <a:moveTo>
                  <a:pt x="878" y="0"/>
                </a:moveTo>
                <a:lnTo>
                  <a:pt x="622" y="0"/>
                </a:lnTo>
                <a:lnTo>
                  <a:pt x="516" y="168"/>
                </a:lnTo>
                <a:lnTo>
                  <a:pt x="538" y="190"/>
                </a:lnTo>
                <a:lnTo>
                  <a:pt x="528" y="204"/>
                </a:lnTo>
                <a:lnTo>
                  <a:pt x="530" y="270"/>
                </a:lnTo>
                <a:lnTo>
                  <a:pt x="206" y="752"/>
                </a:lnTo>
                <a:lnTo>
                  <a:pt x="180" y="756"/>
                </a:lnTo>
                <a:lnTo>
                  <a:pt x="154" y="730"/>
                </a:lnTo>
                <a:lnTo>
                  <a:pt x="0" y="842"/>
                </a:lnTo>
                <a:lnTo>
                  <a:pt x="0" y="1178"/>
                </a:lnTo>
                <a:lnTo>
                  <a:pt x="152" y="1178"/>
                </a:lnTo>
                <a:lnTo>
                  <a:pt x="312" y="894"/>
                </a:lnTo>
                <a:lnTo>
                  <a:pt x="292" y="874"/>
                </a:lnTo>
                <a:lnTo>
                  <a:pt x="290" y="800"/>
                </a:lnTo>
                <a:lnTo>
                  <a:pt x="600" y="330"/>
                </a:lnTo>
                <a:lnTo>
                  <a:pt x="652" y="314"/>
                </a:lnTo>
                <a:lnTo>
                  <a:pt x="674" y="334"/>
                </a:lnTo>
                <a:lnTo>
                  <a:pt x="882" y="210"/>
                </a:lnTo>
                <a:lnTo>
                  <a:pt x="878" y="0"/>
                </a:lnTo>
                <a:close/>
              </a:path>
            </a:pathLst>
          </a:custGeom>
          <a:solidFill>
            <a:srgbClr val="FF0000">
              <a:alpha val="50000"/>
            </a:srgbClr>
          </a:solidFill>
          <a:ln w="22225" cap="flat" cmpd="sng">
            <a:solidFill>
              <a:schemeClr val="tx1"/>
            </a:solidFill>
            <a:prstDash val="sysDash"/>
            <a:round/>
            <a:headEnd/>
            <a:tailEnd/>
          </a:ln>
          <a:effectLst/>
          <a:extLst/>
        </p:spPr>
        <p:txBody>
          <a:bodyPr wrap="none" anchor="ctr">
            <a:spAutoFit/>
          </a:bodyPr>
          <a:lstStyle/>
          <a:p>
            <a:endParaRPr lang="en-US"/>
          </a:p>
        </p:txBody>
      </p:sp>
      <p:sp>
        <p:nvSpPr>
          <p:cNvPr id="127006" name="Text Box 136"/>
          <p:cNvSpPr txBox="1">
            <a:spLocks noChangeArrowheads="1"/>
          </p:cNvSpPr>
          <p:nvPr/>
        </p:nvSpPr>
        <p:spPr bwMode="auto">
          <a:xfrm>
            <a:off x="6286500" y="2249065"/>
            <a:ext cx="249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1800"/>
              <a:t>Protected Zones</a:t>
            </a:r>
          </a:p>
        </p:txBody>
      </p:sp>
      <p:sp>
        <p:nvSpPr>
          <p:cNvPr id="127007" name="Line 137"/>
          <p:cNvSpPr>
            <a:spLocks noChangeShapeType="1"/>
          </p:cNvSpPr>
          <p:nvPr/>
        </p:nvSpPr>
        <p:spPr bwMode="auto">
          <a:xfrm flipH="1">
            <a:off x="3551238" y="2437978"/>
            <a:ext cx="2735262" cy="506412"/>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008" name="Freeform 138"/>
          <p:cNvSpPr>
            <a:spLocks/>
          </p:cNvSpPr>
          <p:nvPr/>
        </p:nvSpPr>
        <p:spPr bwMode="auto">
          <a:xfrm>
            <a:off x="4962525" y="2458615"/>
            <a:ext cx="1295400" cy="800100"/>
          </a:xfrm>
          <a:custGeom>
            <a:avLst/>
            <a:gdLst>
              <a:gd name="T0" fmla="*/ 2147483646 w 816"/>
              <a:gd name="T1" fmla="*/ 0 h 504"/>
              <a:gd name="T2" fmla="*/ 0 w 816"/>
              <a:gd name="T3" fmla="*/ 2147483646 h 504"/>
              <a:gd name="T4" fmla="*/ 0 60000 65536"/>
              <a:gd name="T5" fmla="*/ 0 60000 65536"/>
            </a:gdLst>
            <a:ahLst/>
            <a:cxnLst>
              <a:cxn ang="T4">
                <a:pos x="T0" y="T1"/>
              </a:cxn>
              <a:cxn ang="T5">
                <a:pos x="T2" y="T3"/>
              </a:cxn>
            </a:cxnLst>
            <a:rect l="0" t="0" r="r" b="b"/>
            <a:pathLst>
              <a:path w="816" h="504">
                <a:moveTo>
                  <a:pt x="816" y="0"/>
                </a:moveTo>
                <a:lnTo>
                  <a:pt x="0" y="504"/>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009" name="Text Box 139"/>
          <p:cNvSpPr txBox="1">
            <a:spLocks noChangeArrowheads="1"/>
          </p:cNvSpPr>
          <p:nvPr/>
        </p:nvSpPr>
        <p:spPr bwMode="auto">
          <a:xfrm>
            <a:off x="6248400" y="4477915"/>
            <a:ext cx="249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1800"/>
              <a:t>Protected Zones</a:t>
            </a:r>
          </a:p>
        </p:txBody>
      </p:sp>
      <p:sp>
        <p:nvSpPr>
          <p:cNvPr id="127010" name="Line 140"/>
          <p:cNvSpPr>
            <a:spLocks noChangeShapeType="1"/>
          </p:cNvSpPr>
          <p:nvPr/>
        </p:nvSpPr>
        <p:spPr bwMode="auto">
          <a:xfrm flipH="1">
            <a:off x="3513138" y="4666828"/>
            <a:ext cx="2735262" cy="506412"/>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011" name="Freeform 141"/>
          <p:cNvSpPr>
            <a:spLocks/>
          </p:cNvSpPr>
          <p:nvPr/>
        </p:nvSpPr>
        <p:spPr bwMode="auto">
          <a:xfrm>
            <a:off x="4924425" y="4687465"/>
            <a:ext cx="1295400" cy="800100"/>
          </a:xfrm>
          <a:custGeom>
            <a:avLst/>
            <a:gdLst>
              <a:gd name="T0" fmla="*/ 2147483646 w 816"/>
              <a:gd name="T1" fmla="*/ 0 h 504"/>
              <a:gd name="T2" fmla="*/ 0 w 816"/>
              <a:gd name="T3" fmla="*/ 2147483646 h 504"/>
              <a:gd name="T4" fmla="*/ 0 60000 65536"/>
              <a:gd name="T5" fmla="*/ 0 60000 65536"/>
            </a:gdLst>
            <a:ahLst/>
            <a:cxnLst>
              <a:cxn ang="T4">
                <a:pos x="T0" y="T1"/>
              </a:cxn>
              <a:cxn ang="T5">
                <a:pos x="T2" y="T3"/>
              </a:cxn>
            </a:cxnLst>
            <a:rect l="0" t="0" r="r" b="b"/>
            <a:pathLst>
              <a:path w="816" h="504">
                <a:moveTo>
                  <a:pt x="816" y="0"/>
                </a:moveTo>
                <a:lnTo>
                  <a:pt x="0" y="504"/>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TextBox 129"/>
          <p:cNvSpPr txBox="1"/>
          <p:nvPr/>
        </p:nvSpPr>
        <p:spPr>
          <a:xfrm>
            <a:off x="530791" y="1268759"/>
            <a:ext cx="576940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344488" indent="-344488">
              <a:spcBef>
                <a:spcPct val="0"/>
              </a:spcBef>
              <a:buClrTx/>
              <a:buSzTx/>
              <a:buNone/>
              <a:defRPr sz="2200" b="1" u="sng"/>
            </a:lvl1pPr>
            <a:lvl2pPr marL="458788" indent="-285750">
              <a:spcBef>
                <a:spcPct val="20000"/>
              </a:spcBef>
              <a:buClr>
                <a:schemeClr val="tx2"/>
              </a:buClr>
              <a:buSzPct val="100000"/>
              <a:buChar char="–"/>
              <a:defRPr sz="2800" b="1">
                <a:latin typeface="Arial" charset="0"/>
              </a:defRPr>
            </a:lvl2pPr>
            <a:lvl3pPr marL="1143000" indent="-228600">
              <a:spcBef>
                <a:spcPct val="20000"/>
              </a:spcBef>
              <a:buClr>
                <a:schemeClr val="tx2"/>
              </a:buClr>
              <a:buSzPct val="100000"/>
              <a:buChar char="•"/>
              <a:defRPr sz="2400">
                <a:latin typeface="Arial" charset="0"/>
              </a:defRPr>
            </a:lvl3pPr>
            <a:lvl4pPr marL="1600200" indent="-228600">
              <a:spcBef>
                <a:spcPct val="20000"/>
              </a:spcBef>
              <a:buClr>
                <a:schemeClr val="tx2"/>
              </a:buClr>
              <a:buSzPct val="100000"/>
              <a:buChar char="–"/>
              <a:defRPr sz="2000">
                <a:latin typeface="Arial" charset="0"/>
              </a:defRPr>
            </a:lvl4pPr>
            <a:lvl5pPr marL="2057400" indent="-228600">
              <a:spcBef>
                <a:spcPct val="20000"/>
              </a:spcBef>
              <a:buClr>
                <a:schemeClr val="tx2"/>
              </a:buClr>
              <a:buSzPct val="100000"/>
              <a:buChar char="•"/>
              <a:defRPr sz="2000">
                <a:latin typeface="Arial" charset="0"/>
              </a:defRPr>
            </a:lvl5pPr>
            <a:lvl6pPr marL="2514600" indent="-228600" eaLnBrk="0" fontAlgn="base" hangingPunct="0">
              <a:spcBef>
                <a:spcPct val="20000"/>
              </a:spcBef>
              <a:spcAft>
                <a:spcPct val="0"/>
              </a:spcAft>
              <a:buClr>
                <a:schemeClr val="tx2"/>
              </a:buClr>
              <a:buSzPct val="100000"/>
              <a:buChar char="•"/>
              <a:defRPr sz="2000">
                <a:latin typeface="Arial" charset="0"/>
              </a:defRPr>
            </a:lvl6pPr>
            <a:lvl7pPr marL="2971800" indent="-228600" eaLnBrk="0" fontAlgn="base" hangingPunct="0">
              <a:spcBef>
                <a:spcPct val="20000"/>
              </a:spcBef>
              <a:spcAft>
                <a:spcPct val="0"/>
              </a:spcAft>
              <a:buClr>
                <a:schemeClr val="tx2"/>
              </a:buClr>
              <a:buSzPct val="100000"/>
              <a:buChar char="•"/>
              <a:defRPr sz="2000">
                <a:latin typeface="Arial" charset="0"/>
              </a:defRPr>
            </a:lvl7pPr>
            <a:lvl8pPr marL="3429000" indent="-228600" eaLnBrk="0" fontAlgn="base" hangingPunct="0">
              <a:spcBef>
                <a:spcPct val="20000"/>
              </a:spcBef>
              <a:spcAft>
                <a:spcPct val="0"/>
              </a:spcAft>
              <a:buClr>
                <a:schemeClr val="tx2"/>
              </a:buClr>
              <a:buSzPct val="100000"/>
              <a:buChar char="•"/>
              <a:defRPr sz="2000">
                <a:latin typeface="Arial" charset="0"/>
              </a:defRPr>
            </a:lvl8pPr>
            <a:lvl9pPr marL="3886200" indent="-228600" eaLnBrk="0" fontAlgn="base" hangingPunct="0">
              <a:spcBef>
                <a:spcPct val="20000"/>
              </a:spcBef>
              <a:spcAft>
                <a:spcPct val="0"/>
              </a:spcAft>
              <a:buClr>
                <a:schemeClr val="tx2"/>
              </a:buClr>
              <a:buSzPct val="100000"/>
              <a:buChar char="•"/>
              <a:defRPr sz="2000">
                <a:latin typeface="Arial" charset="0"/>
              </a:defRPr>
            </a:lvl9pPr>
          </a:lstStyle>
          <a:p>
            <a:r>
              <a:rPr lang="en-US" dirty="0"/>
              <a:t>F4.5c Protected Zones</a:t>
            </a:r>
          </a:p>
        </p:txBody>
      </p:sp>
      <p:sp>
        <p:nvSpPr>
          <p:cNvPr id="2" name="Text Placeholder 1"/>
          <p:cNvSpPr>
            <a:spLocks noGrp="1"/>
          </p:cNvSpPr>
          <p:nvPr>
            <p:ph type="body" sz="quarter" idx="38"/>
          </p:nvPr>
        </p:nvSpPr>
        <p:spPr/>
        <p:txBody>
          <a:bodyPr/>
          <a:lstStyle/>
          <a:p>
            <a:r>
              <a:rPr lang="en-US" dirty="0" smtClean="0"/>
              <a:t>Basic Requirements</a:t>
            </a:r>
            <a:endParaRPr lang="en-US" dirty="0"/>
          </a:p>
        </p:txBody>
      </p:sp>
      <p:sp>
        <p:nvSpPr>
          <p:cNvPr id="3" name="Text Placeholder 2"/>
          <p:cNvSpPr>
            <a:spLocks noGrp="1"/>
          </p:cNvSpPr>
          <p:nvPr>
            <p:ph type="body" sz="quarter" idx="39"/>
          </p:nvPr>
        </p:nvSpPr>
        <p:spPr/>
        <p:txBody>
          <a:bodyPr/>
          <a:lstStyle/>
          <a:p>
            <a:r>
              <a:rPr lang="en-US" dirty="0"/>
              <a:t>AISC Seismic Provisions - </a:t>
            </a:r>
            <a:r>
              <a:rPr lang="en-US" dirty="0" smtClean="0"/>
              <a:t>BRBF</a:t>
            </a:r>
            <a:endParaRPr lang="en-US" dirty="0"/>
          </a:p>
        </p:txBody>
      </p:sp>
      <p:sp>
        <p:nvSpPr>
          <p:cNvPr id="133"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61</a:t>
            </a:fld>
            <a:endParaRPr lang="en-US" altLang="en-US"/>
          </a:p>
        </p:txBody>
      </p:sp>
    </p:spTree>
    <p:extLst>
      <p:ext uri="{BB962C8B-B14F-4D97-AF65-F5344CB8AC3E}">
        <p14:creationId xmlns:p14="http://schemas.microsoft.com/office/powerpoint/2010/main" val="359234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8"/>
          </p:nvPr>
        </p:nvSpPr>
        <p:spPr/>
        <p:txBody>
          <a:bodyPr/>
          <a:lstStyle/>
          <a:p>
            <a:pPr algn="ctr"/>
            <a:r>
              <a:rPr lang="en-US" dirty="0"/>
              <a:t>2016 AISC Seismic </a:t>
            </a:r>
            <a:r>
              <a:rPr lang="en-US" dirty="0" smtClean="0"/>
              <a:t>Provisions</a:t>
            </a:r>
            <a:endParaRPr lang="en-US" dirty="0"/>
          </a:p>
        </p:txBody>
      </p:sp>
      <p:sp>
        <p:nvSpPr>
          <p:cNvPr id="5" name="Slide Number Placeholder 4"/>
          <p:cNvSpPr>
            <a:spLocks noGrp="1"/>
          </p:cNvSpPr>
          <p:nvPr>
            <p:ph type="sldNum" sz="quarter" idx="40"/>
          </p:nvPr>
        </p:nvSpPr>
        <p:spPr/>
        <p:txBody>
          <a:bodyPr/>
          <a:lstStyle/>
          <a:p>
            <a:pPr>
              <a:defRPr/>
            </a:pPr>
            <a:fld id="{46425072-6E52-45A8-8A7E-A5B11BCA4176}" type="slidenum">
              <a:rPr lang="en-US" altLang="en-US" smtClean="0"/>
              <a:pPr>
                <a:defRPr/>
              </a:pPr>
              <a:t>62</a:t>
            </a:fld>
            <a:endParaRPr lang="en-US" altLang="en-US"/>
          </a:p>
        </p:txBody>
      </p:sp>
      <p:sp>
        <p:nvSpPr>
          <p:cNvPr id="6" name="Text Placeholder 1"/>
          <p:cNvSpPr>
            <a:spLocks noGrp="1"/>
          </p:cNvSpPr>
          <p:nvPr>
            <p:ph type="body" sz="quarter" idx="12"/>
          </p:nvPr>
        </p:nvSpPr>
        <p:spPr>
          <a:xfrm>
            <a:off x="923116" y="1700808"/>
            <a:ext cx="6313180" cy="4680520"/>
          </a:xfrm>
        </p:spPr>
        <p:txBody>
          <a:bodyPr/>
          <a:lstStyle/>
          <a:p>
            <a:pPr>
              <a:spcBef>
                <a:spcPct val="50000"/>
              </a:spcBef>
            </a:pPr>
            <a:r>
              <a:rPr lang="en-US" altLang="en-US" dirty="0">
                <a:latin typeface="+mn-lt"/>
              </a:rPr>
              <a:t>F4.1	Scope</a:t>
            </a:r>
          </a:p>
          <a:p>
            <a:pPr>
              <a:spcBef>
                <a:spcPct val="50000"/>
              </a:spcBef>
            </a:pPr>
            <a:r>
              <a:rPr lang="en-US" altLang="en-US" dirty="0">
                <a:latin typeface="+mn-lt"/>
              </a:rPr>
              <a:t>F4.2	Basis of Design</a:t>
            </a:r>
          </a:p>
          <a:p>
            <a:pPr>
              <a:spcBef>
                <a:spcPct val="50000"/>
              </a:spcBef>
            </a:pPr>
            <a:r>
              <a:rPr lang="en-US" altLang="en-US" dirty="0">
                <a:latin typeface="+mn-lt"/>
              </a:rPr>
              <a:t>F4.3	Analysis</a:t>
            </a:r>
          </a:p>
          <a:p>
            <a:pPr>
              <a:spcBef>
                <a:spcPct val="50000"/>
              </a:spcBef>
            </a:pPr>
            <a:r>
              <a:rPr lang="en-US" altLang="en-US" dirty="0">
                <a:latin typeface="+mn-lt"/>
              </a:rPr>
              <a:t>F4.4	System Requirements</a:t>
            </a:r>
          </a:p>
          <a:p>
            <a:pPr>
              <a:spcBef>
                <a:spcPct val="50000"/>
              </a:spcBef>
            </a:pPr>
            <a:r>
              <a:rPr lang="en-US" altLang="en-US" dirty="0">
                <a:latin typeface="+mn-lt"/>
              </a:rPr>
              <a:t>F4.5	Members</a:t>
            </a:r>
          </a:p>
          <a:p>
            <a:pPr>
              <a:spcBef>
                <a:spcPct val="50000"/>
              </a:spcBef>
            </a:pPr>
            <a:r>
              <a:rPr lang="en-US" altLang="en-US" dirty="0">
                <a:latin typeface="+mn-lt"/>
              </a:rPr>
              <a:t>F4.6	Connections</a:t>
            </a:r>
          </a:p>
          <a:p>
            <a:pPr>
              <a:spcBef>
                <a:spcPct val="50000"/>
              </a:spcBef>
            </a:pPr>
            <a:endParaRPr lang="en-US" altLang="en-US" sz="2400" dirty="0">
              <a:latin typeface="Arial Narrow" pitchFamily="34" charset="0"/>
            </a:endParaRPr>
          </a:p>
          <a:p>
            <a:endParaRPr lang="en-US" dirty="0"/>
          </a:p>
        </p:txBody>
      </p:sp>
      <p:sp>
        <p:nvSpPr>
          <p:cNvPr id="7" name="Text Placeholder 3"/>
          <p:cNvSpPr>
            <a:spLocks noGrp="1"/>
          </p:cNvSpPr>
          <p:nvPr>
            <p:ph type="body" sz="quarter" idx="39"/>
          </p:nvPr>
        </p:nvSpPr>
        <p:spPr>
          <a:xfrm>
            <a:off x="519829" y="1105942"/>
            <a:ext cx="8208912" cy="450850"/>
          </a:xfrm>
        </p:spPr>
        <p:txBody>
          <a:bodyPr>
            <a:normAutofit/>
          </a:bodyPr>
          <a:lstStyle/>
          <a:p>
            <a:r>
              <a:rPr lang="en-US" u="sng" dirty="0"/>
              <a:t>Section </a:t>
            </a:r>
            <a:r>
              <a:rPr lang="en-US" u="sng" dirty="0" smtClean="0"/>
              <a:t>F4. Buckling-Restrained Braced </a:t>
            </a:r>
            <a:r>
              <a:rPr lang="en-US" u="sng" dirty="0"/>
              <a:t>Frames </a:t>
            </a:r>
            <a:r>
              <a:rPr lang="en-US" u="sng" dirty="0" smtClean="0"/>
              <a:t>(BFBF</a:t>
            </a:r>
            <a:r>
              <a:rPr lang="en-US" u="sng" dirty="0"/>
              <a:t>)</a:t>
            </a:r>
          </a:p>
          <a:p>
            <a:endParaRPr lang="en-US" dirty="0"/>
          </a:p>
        </p:txBody>
      </p:sp>
    </p:spTree>
    <p:extLst>
      <p:ext uri="{BB962C8B-B14F-4D97-AF65-F5344CB8AC3E}">
        <p14:creationId xmlns:p14="http://schemas.microsoft.com/office/powerpoint/2010/main" val="26365833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 name="Group 42"/>
          <p:cNvGrpSpPr>
            <a:grpSpLocks/>
          </p:cNvGrpSpPr>
          <p:nvPr/>
        </p:nvGrpSpPr>
        <p:grpSpPr bwMode="auto">
          <a:xfrm>
            <a:off x="539552" y="1546225"/>
            <a:ext cx="6070600" cy="365125"/>
            <a:chOff x="624" y="1138"/>
            <a:chExt cx="3824" cy="230"/>
          </a:xfrm>
        </p:grpSpPr>
        <p:grpSp>
          <p:nvGrpSpPr>
            <p:cNvPr id="16408" name="Group 43"/>
            <p:cNvGrpSpPr>
              <a:grpSpLocks/>
            </p:cNvGrpSpPr>
            <p:nvPr/>
          </p:nvGrpSpPr>
          <p:grpSpPr bwMode="auto">
            <a:xfrm>
              <a:off x="624" y="1162"/>
              <a:ext cx="3824" cy="182"/>
              <a:chOff x="968" y="2067"/>
              <a:chExt cx="3824" cy="182"/>
            </a:xfrm>
          </p:grpSpPr>
          <p:grpSp>
            <p:nvGrpSpPr>
              <p:cNvPr id="16410" name="Group 44"/>
              <p:cNvGrpSpPr>
                <a:grpSpLocks/>
              </p:cNvGrpSpPr>
              <p:nvPr/>
            </p:nvGrpSpPr>
            <p:grpSpPr bwMode="auto">
              <a:xfrm>
                <a:off x="968" y="2067"/>
                <a:ext cx="1912" cy="182"/>
                <a:chOff x="968" y="2070"/>
                <a:chExt cx="1912" cy="182"/>
              </a:xfrm>
            </p:grpSpPr>
            <p:grpSp>
              <p:nvGrpSpPr>
                <p:cNvPr id="16430" name="Group 45"/>
                <p:cNvGrpSpPr>
                  <a:grpSpLocks/>
                </p:cNvGrpSpPr>
                <p:nvPr/>
              </p:nvGrpSpPr>
              <p:grpSpPr bwMode="auto">
                <a:xfrm>
                  <a:off x="968" y="2070"/>
                  <a:ext cx="1912" cy="182"/>
                  <a:chOff x="968" y="2070"/>
                  <a:chExt cx="1912" cy="182"/>
                </a:xfrm>
              </p:grpSpPr>
              <p:sp>
                <p:nvSpPr>
                  <p:cNvPr id="16444" name="Rectangle 46"/>
                  <p:cNvSpPr>
                    <a:spLocks noChangeArrowheads="1"/>
                  </p:cNvSpPr>
                  <p:nvPr/>
                </p:nvSpPr>
                <p:spPr bwMode="auto">
                  <a:xfrm>
                    <a:off x="1637" y="2113"/>
                    <a:ext cx="1243" cy="96"/>
                  </a:xfrm>
                  <a:prstGeom prst="rect">
                    <a:avLst/>
                  </a:prstGeom>
                  <a:solidFill>
                    <a:srgbClr val="B2B2B2"/>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6445" name="AutoShape 47"/>
                  <p:cNvSpPr>
                    <a:spLocks noChangeArrowheads="1"/>
                  </p:cNvSpPr>
                  <p:nvPr/>
                </p:nvSpPr>
                <p:spPr bwMode="auto">
                  <a:xfrm rot="-5400000">
                    <a:off x="1504" y="2113"/>
                    <a:ext cx="182"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00 h 21600"/>
                      <a:gd name="T14" fmla="*/ 1709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B2B2B2"/>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446" name="Rectangle 48"/>
                  <p:cNvSpPr>
                    <a:spLocks noChangeArrowheads="1"/>
                  </p:cNvSpPr>
                  <p:nvPr/>
                </p:nvSpPr>
                <p:spPr bwMode="auto">
                  <a:xfrm>
                    <a:off x="968" y="2070"/>
                    <a:ext cx="579" cy="182"/>
                  </a:xfrm>
                  <a:prstGeom prst="rect">
                    <a:avLst/>
                  </a:prstGeom>
                  <a:solidFill>
                    <a:srgbClr val="B2B2B2"/>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6447" name="Rectangle 49"/>
                  <p:cNvSpPr>
                    <a:spLocks noChangeArrowheads="1"/>
                  </p:cNvSpPr>
                  <p:nvPr/>
                </p:nvSpPr>
                <p:spPr bwMode="auto">
                  <a:xfrm>
                    <a:off x="968" y="2149"/>
                    <a:ext cx="621"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6431" name="Group 50"/>
                <p:cNvGrpSpPr>
                  <a:grpSpLocks/>
                </p:cNvGrpSpPr>
                <p:nvPr/>
              </p:nvGrpSpPr>
              <p:grpSpPr bwMode="auto">
                <a:xfrm>
                  <a:off x="1016" y="2088"/>
                  <a:ext cx="320" cy="144"/>
                  <a:chOff x="1016" y="2088"/>
                  <a:chExt cx="320" cy="144"/>
                </a:xfrm>
              </p:grpSpPr>
              <p:grpSp>
                <p:nvGrpSpPr>
                  <p:cNvPr id="16432" name="Group 51"/>
                  <p:cNvGrpSpPr>
                    <a:grpSpLocks/>
                  </p:cNvGrpSpPr>
                  <p:nvPr/>
                </p:nvGrpSpPr>
                <p:grpSpPr bwMode="auto">
                  <a:xfrm>
                    <a:off x="1016" y="2088"/>
                    <a:ext cx="320" cy="36"/>
                    <a:chOff x="1016" y="2088"/>
                    <a:chExt cx="320" cy="36"/>
                  </a:xfrm>
                </p:grpSpPr>
                <p:sp>
                  <p:nvSpPr>
                    <p:cNvPr id="16439" name="Oval 52"/>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6440" name="Oval 53"/>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6441" name="Oval 54"/>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6442" name="Oval 55"/>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6443" name="Oval 56"/>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6433" name="Group 57"/>
                  <p:cNvGrpSpPr>
                    <a:grpSpLocks/>
                  </p:cNvGrpSpPr>
                  <p:nvPr/>
                </p:nvGrpSpPr>
                <p:grpSpPr bwMode="auto">
                  <a:xfrm>
                    <a:off x="1016" y="2196"/>
                    <a:ext cx="320" cy="36"/>
                    <a:chOff x="1016" y="2088"/>
                    <a:chExt cx="320" cy="36"/>
                  </a:xfrm>
                </p:grpSpPr>
                <p:sp>
                  <p:nvSpPr>
                    <p:cNvPr id="16434" name="Oval 58"/>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6435" name="Oval 59"/>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6436" name="Oval 60"/>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6437" name="Oval 61"/>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6438" name="Oval 62"/>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grpSp>
          <p:grpSp>
            <p:nvGrpSpPr>
              <p:cNvPr id="16411" name="Group 63"/>
              <p:cNvGrpSpPr>
                <a:grpSpLocks/>
              </p:cNvGrpSpPr>
              <p:nvPr/>
            </p:nvGrpSpPr>
            <p:grpSpPr bwMode="auto">
              <a:xfrm flipH="1">
                <a:off x="2880" y="2067"/>
                <a:ext cx="1912" cy="182"/>
                <a:chOff x="968" y="2070"/>
                <a:chExt cx="1912" cy="182"/>
              </a:xfrm>
            </p:grpSpPr>
            <p:grpSp>
              <p:nvGrpSpPr>
                <p:cNvPr id="16412" name="Group 64"/>
                <p:cNvGrpSpPr>
                  <a:grpSpLocks/>
                </p:cNvGrpSpPr>
                <p:nvPr/>
              </p:nvGrpSpPr>
              <p:grpSpPr bwMode="auto">
                <a:xfrm>
                  <a:off x="968" y="2070"/>
                  <a:ext cx="1912" cy="182"/>
                  <a:chOff x="968" y="2070"/>
                  <a:chExt cx="1912" cy="182"/>
                </a:xfrm>
              </p:grpSpPr>
              <p:sp>
                <p:nvSpPr>
                  <p:cNvPr id="16426" name="Rectangle 65"/>
                  <p:cNvSpPr>
                    <a:spLocks noChangeArrowheads="1"/>
                  </p:cNvSpPr>
                  <p:nvPr/>
                </p:nvSpPr>
                <p:spPr bwMode="auto">
                  <a:xfrm>
                    <a:off x="1637" y="2113"/>
                    <a:ext cx="1243" cy="96"/>
                  </a:xfrm>
                  <a:prstGeom prst="rect">
                    <a:avLst/>
                  </a:prstGeom>
                  <a:solidFill>
                    <a:srgbClr val="B2B2B2"/>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6427" name="AutoShape 66"/>
                  <p:cNvSpPr>
                    <a:spLocks noChangeArrowheads="1"/>
                  </p:cNvSpPr>
                  <p:nvPr/>
                </p:nvSpPr>
                <p:spPr bwMode="auto">
                  <a:xfrm rot="-5400000">
                    <a:off x="1504" y="2113"/>
                    <a:ext cx="182"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00 h 21600"/>
                      <a:gd name="T14" fmla="*/ 1709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B2B2B2"/>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428" name="Rectangle 67"/>
                  <p:cNvSpPr>
                    <a:spLocks noChangeArrowheads="1"/>
                  </p:cNvSpPr>
                  <p:nvPr/>
                </p:nvSpPr>
                <p:spPr bwMode="auto">
                  <a:xfrm>
                    <a:off x="968" y="2070"/>
                    <a:ext cx="579" cy="182"/>
                  </a:xfrm>
                  <a:prstGeom prst="rect">
                    <a:avLst/>
                  </a:prstGeom>
                  <a:solidFill>
                    <a:srgbClr val="B2B2B2"/>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6429" name="Rectangle 68"/>
                  <p:cNvSpPr>
                    <a:spLocks noChangeArrowheads="1"/>
                  </p:cNvSpPr>
                  <p:nvPr/>
                </p:nvSpPr>
                <p:spPr bwMode="auto">
                  <a:xfrm>
                    <a:off x="968" y="2149"/>
                    <a:ext cx="621"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6413" name="Group 69"/>
                <p:cNvGrpSpPr>
                  <a:grpSpLocks/>
                </p:cNvGrpSpPr>
                <p:nvPr/>
              </p:nvGrpSpPr>
              <p:grpSpPr bwMode="auto">
                <a:xfrm>
                  <a:off x="1016" y="2088"/>
                  <a:ext cx="320" cy="144"/>
                  <a:chOff x="1016" y="2088"/>
                  <a:chExt cx="320" cy="144"/>
                </a:xfrm>
              </p:grpSpPr>
              <p:grpSp>
                <p:nvGrpSpPr>
                  <p:cNvPr id="16414" name="Group 70"/>
                  <p:cNvGrpSpPr>
                    <a:grpSpLocks/>
                  </p:cNvGrpSpPr>
                  <p:nvPr/>
                </p:nvGrpSpPr>
                <p:grpSpPr bwMode="auto">
                  <a:xfrm>
                    <a:off x="1016" y="2088"/>
                    <a:ext cx="320" cy="36"/>
                    <a:chOff x="1016" y="2088"/>
                    <a:chExt cx="320" cy="36"/>
                  </a:xfrm>
                </p:grpSpPr>
                <p:sp>
                  <p:nvSpPr>
                    <p:cNvPr id="16421" name="Oval 71"/>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6422" name="Oval 72"/>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6423" name="Oval 73"/>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6424" name="Oval 74"/>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6425" name="Oval 75"/>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6415" name="Group 76"/>
                  <p:cNvGrpSpPr>
                    <a:grpSpLocks/>
                  </p:cNvGrpSpPr>
                  <p:nvPr/>
                </p:nvGrpSpPr>
                <p:grpSpPr bwMode="auto">
                  <a:xfrm>
                    <a:off x="1016" y="2196"/>
                    <a:ext cx="320" cy="36"/>
                    <a:chOff x="1016" y="2088"/>
                    <a:chExt cx="320" cy="36"/>
                  </a:xfrm>
                </p:grpSpPr>
                <p:sp>
                  <p:nvSpPr>
                    <p:cNvPr id="16416" name="Oval 77"/>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6417" name="Oval 78"/>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6418" name="Oval 79"/>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6419" name="Oval 80"/>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6420" name="Oval 81"/>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grpSp>
        </p:grpSp>
        <p:sp>
          <p:nvSpPr>
            <p:cNvPr id="16409" name="Rectangle 82"/>
            <p:cNvSpPr>
              <a:spLocks noChangeArrowheads="1"/>
            </p:cNvSpPr>
            <p:nvPr/>
          </p:nvSpPr>
          <p:spPr bwMode="auto">
            <a:xfrm>
              <a:off x="1102" y="1138"/>
              <a:ext cx="2869" cy="230"/>
            </a:xfrm>
            <a:prstGeom prst="rect">
              <a:avLst/>
            </a:prstGeom>
            <a:gradFill rotWithShape="1">
              <a:gsLst>
                <a:gs pos="0">
                  <a:srgbClr val="FF6600"/>
                </a:gs>
                <a:gs pos="50000">
                  <a:srgbClr val="762F00"/>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sp>
        <p:nvSpPr>
          <p:cNvPr id="16388" name="Text Box 84"/>
          <p:cNvSpPr txBox="1">
            <a:spLocks noChangeArrowheads="1"/>
          </p:cNvSpPr>
          <p:nvPr/>
        </p:nvSpPr>
        <p:spPr bwMode="auto">
          <a:xfrm>
            <a:off x="6762552" y="808038"/>
            <a:ext cx="2147888" cy="1625600"/>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rgbClr val="96969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000" dirty="0">
                <a:latin typeface="Arial Narrow" pitchFamily="34" charset="0"/>
              </a:rPr>
              <a:t>Buckling- Restrained Brace:</a:t>
            </a:r>
            <a:br>
              <a:rPr lang="en-US" altLang="en-US" sz="2000" dirty="0">
                <a:latin typeface="Arial Narrow" pitchFamily="34" charset="0"/>
              </a:rPr>
            </a:br>
            <a:r>
              <a:rPr lang="en-US" altLang="en-US" sz="2000" dirty="0">
                <a:latin typeface="Arial Narrow" pitchFamily="34" charset="0"/>
              </a:rPr>
              <a:t>Steel Core</a:t>
            </a:r>
            <a:br>
              <a:rPr lang="en-US" altLang="en-US" sz="2000" dirty="0">
                <a:latin typeface="Arial Narrow" pitchFamily="34" charset="0"/>
              </a:rPr>
            </a:br>
            <a:r>
              <a:rPr lang="en-US" altLang="en-US" sz="2000" dirty="0">
                <a:latin typeface="Arial Narrow" pitchFamily="34" charset="0"/>
              </a:rPr>
              <a:t>+</a:t>
            </a:r>
            <a:br>
              <a:rPr lang="en-US" altLang="en-US" sz="2000" dirty="0">
                <a:latin typeface="Arial Narrow" pitchFamily="34" charset="0"/>
              </a:rPr>
            </a:br>
            <a:r>
              <a:rPr lang="en-US" altLang="en-US" sz="2000" dirty="0">
                <a:latin typeface="Arial Narrow" pitchFamily="34" charset="0"/>
              </a:rPr>
              <a:t>Casing</a:t>
            </a:r>
          </a:p>
        </p:txBody>
      </p:sp>
      <p:sp>
        <p:nvSpPr>
          <p:cNvPr id="16389" name="Line 89"/>
          <p:cNvSpPr>
            <a:spLocks noChangeShapeType="1"/>
          </p:cNvSpPr>
          <p:nvPr/>
        </p:nvSpPr>
        <p:spPr bwMode="auto">
          <a:xfrm flipH="1">
            <a:off x="3574852" y="1303338"/>
            <a:ext cx="455613"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390" name="Line 90"/>
          <p:cNvSpPr>
            <a:spLocks noChangeShapeType="1"/>
          </p:cNvSpPr>
          <p:nvPr/>
        </p:nvSpPr>
        <p:spPr bwMode="auto">
          <a:xfrm flipH="1">
            <a:off x="3574852" y="2138363"/>
            <a:ext cx="455613"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391" name="Line 91"/>
          <p:cNvSpPr>
            <a:spLocks noChangeShapeType="1"/>
          </p:cNvSpPr>
          <p:nvPr/>
        </p:nvSpPr>
        <p:spPr bwMode="auto">
          <a:xfrm>
            <a:off x="4030465" y="1303338"/>
            <a:ext cx="0" cy="8350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16392" name="Group 106"/>
          <p:cNvGrpSpPr>
            <a:grpSpLocks/>
          </p:cNvGrpSpPr>
          <p:nvPr/>
        </p:nvGrpSpPr>
        <p:grpSpPr bwMode="auto">
          <a:xfrm>
            <a:off x="3119240" y="3732213"/>
            <a:ext cx="1973262" cy="1593850"/>
            <a:chOff x="2067" y="2351"/>
            <a:chExt cx="1243" cy="1004"/>
          </a:xfrm>
        </p:grpSpPr>
        <p:sp>
          <p:nvSpPr>
            <p:cNvPr id="16404" name="AutoShape 97"/>
            <p:cNvSpPr>
              <a:spLocks noChangeArrowheads="1"/>
            </p:cNvSpPr>
            <p:nvPr/>
          </p:nvSpPr>
          <p:spPr bwMode="auto">
            <a:xfrm>
              <a:off x="2067" y="2351"/>
              <a:ext cx="1243" cy="1004"/>
            </a:xfrm>
            <a:prstGeom prst="roundRect">
              <a:avLst>
                <a:gd name="adj" fmla="val 16667"/>
              </a:avLst>
            </a:prstGeom>
            <a:blipFill dpi="0" rotWithShape="1">
              <a:blip r:embed="rId3">
                <a:alphaModFix amt="70000"/>
              </a:blip>
              <a:srcRect/>
              <a:tile tx="0" ty="0" sx="100000" sy="100000" flip="none" algn="tl"/>
            </a:blipFill>
            <a:ln w="381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490014" name="Rectangle 94"/>
            <p:cNvSpPr>
              <a:spLocks noChangeArrowheads="1"/>
            </p:cNvSpPr>
            <p:nvPr/>
          </p:nvSpPr>
          <p:spPr bwMode="auto">
            <a:xfrm>
              <a:off x="2282" y="2781"/>
              <a:ext cx="812" cy="144"/>
            </a:xfrm>
            <a:prstGeom prst="rect">
              <a:avLst/>
            </a:prstGeom>
            <a:gradFill rotWithShape="1">
              <a:gsLst>
                <a:gs pos="0">
                  <a:srgbClr val="C0C0C0">
                    <a:alpha val="80000"/>
                  </a:srgbClr>
                </a:gs>
                <a:gs pos="50000">
                  <a:srgbClr val="C0C0C0">
                    <a:gamma/>
                    <a:shade val="46275"/>
                    <a:invGamma/>
                  </a:srgbClr>
                </a:gs>
                <a:gs pos="100000">
                  <a:srgbClr val="C0C0C0">
                    <a:alpha val="80000"/>
                  </a:srgbClr>
                </a:gs>
              </a:gsLst>
              <a:lin ang="2700000" scaled="1"/>
            </a:gradFill>
            <a:ln w="412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defRPr/>
              </a:pPr>
              <a:endParaRPr lang="en-US"/>
            </a:p>
          </p:txBody>
        </p:sp>
      </p:grpSp>
      <p:sp>
        <p:nvSpPr>
          <p:cNvPr id="16393" name="Text Box 98"/>
          <p:cNvSpPr txBox="1">
            <a:spLocks noChangeArrowheads="1"/>
          </p:cNvSpPr>
          <p:nvPr/>
        </p:nvSpPr>
        <p:spPr bwMode="auto">
          <a:xfrm rot="-5400000">
            <a:off x="3090664" y="1909763"/>
            <a:ext cx="682625" cy="45720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400">
                <a:latin typeface="Arial Narrow" pitchFamily="34" charset="0"/>
              </a:rPr>
              <a:t>A</a:t>
            </a:r>
          </a:p>
        </p:txBody>
      </p:sp>
      <p:sp>
        <p:nvSpPr>
          <p:cNvPr id="16394" name="Text Box 99"/>
          <p:cNvSpPr txBox="1">
            <a:spLocks noChangeArrowheads="1"/>
          </p:cNvSpPr>
          <p:nvPr/>
        </p:nvSpPr>
        <p:spPr bwMode="auto">
          <a:xfrm rot="-5400000">
            <a:off x="3082727" y="1112838"/>
            <a:ext cx="682625" cy="45720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400">
                <a:latin typeface="Arial Narrow" pitchFamily="34" charset="0"/>
              </a:rPr>
              <a:t>A</a:t>
            </a:r>
          </a:p>
        </p:txBody>
      </p:sp>
      <p:sp>
        <p:nvSpPr>
          <p:cNvPr id="16395" name="Text Box 100"/>
          <p:cNvSpPr txBox="1">
            <a:spLocks noChangeArrowheads="1"/>
          </p:cNvSpPr>
          <p:nvPr/>
        </p:nvSpPr>
        <p:spPr bwMode="auto">
          <a:xfrm>
            <a:off x="1906390" y="5735638"/>
            <a:ext cx="4402137" cy="3968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000" u="sng">
                <a:latin typeface="Arial Narrow" pitchFamily="34" charset="0"/>
              </a:rPr>
              <a:t>Section A-A</a:t>
            </a:r>
          </a:p>
        </p:txBody>
      </p:sp>
      <p:sp>
        <p:nvSpPr>
          <p:cNvPr id="16396" name="Line 102"/>
          <p:cNvSpPr>
            <a:spLocks noChangeShapeType="1"/>
          </p:cNvSpPr>
          <p:nvPr/>
        </p:nvSpPr>
        <p:spPr bwMode="auto">
          <a:xfrm flipV="1">
            <a:off x="4486077" y="4002088"/>
            <a:ext cx="1366838" cy="565150"/>
          </a:xfrm>
          <a:prstGeom prst="line">
            <a:avLst/>
          </a:prstGeom>
          <a:noFill/>
          <a:ln w="38100">
            <a:solidFill>
              <a:schemeClr val="tx1"/>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397" name="Text Box 103"/>
          <p:cNvSpPr txBox="1">
            <a:spLocks noChangeArrowheads="1"/>
          </p:cNvSpPr>
          <p:nvPr/>
        </p:nvSpPr>
        <p:spPr bwMode="auto">
          <a:xfrm>
            <a:off x="5852915" y="3803650"/>
            <a:ext cx="2046287" cy="3968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000" u="sng">
                <a:latin typeface="Arial Narrow" pitchFamily="34" charset="0"/>
              </a:rPr>
              <a:t>Steel Core</a:t>
            </a:r>
          </a:p>
        </p:txBody>
      </p:sp>
      <p:sp>
        <p:nvSpPr>
          <p:cNvPr id="16398" name="Freeform 104"/>
          <p:cNvSpPr>
            <a:spLocks/>
          </p:cNvSpPr>
          <p:nvPr/>
        </p:nvSpPr>
        <p:spPr bwMode="auto">
          <a:xfrm>
            <a:off x="4638477" y="4657725"/>
            <a:ext cx="1190625" cy="419100"/>
          </a:xfrm>
          <a:custGeom>
            <a:avLst/>
            <a:gdLst>
              <a:gd name="T0" fmla="*/ 0 w 750"/>
              <a:gd name="T1" fmla="*/ 0 h 264"/>
              <a:gd name="T2" fmla="*/ 2147483646 w 750"/>
              <a:gd name="T3" fmla="*/ 2147483646 h 264"/>
              <a:gd name="T4" fmla="*/ 0 60000 65536"/>
              <a:gd name="T5" fmla="*/ 0 60000 65536"/>
            </a:gdLst>
            <a:ahLst/>
            <a:cxnLst>
              <a:cxn ang="T4">
                <a:pos x="T0" y="T1"/>
              </a:cxn>
              <a:cxn ang="T5">
                <a:pos x="T2" y="T3"/>
              </a:cxn>
            </a:cxnLst>
            <a:rect l="0" t="0" r="r" b="b"/>
            <a:pathLst>
              <a:path w="750" h="264">
                <a:moveTo>
                  <a:pt x="0" y="0"/>
                </a:moveTo>
                <a:lnTo>
                  <a:pt x="750" y="264"/>
                </a:lnTo>
              </a:path>
            </a:pathLst>
          </a:custGeom>
          <a:noFill/>
          <a:ln w="38100" cap="flat" cmpd="sng">
            <a:solidFill>
              <a:schemeClr val="tx1"/>
            </a:solidFill>
            <a:prstDash val="solid"/>
            <a:round/>
            <a:headEnd type="triangle" w="med" len="lg"/>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399" name="Text Box 105"/>
          <p:cNvSpPr txBox="1">
            <a:spLocks noChangeArrowheads="1"/>
          </p:cNvSpPr>
          <p:nvPr/>
        </p:nvSpPr>
        <p:spPr bwMode="auto">
          <a:xfrm>
            <a:off x="5852915" y="4946650"/>
            <a:ext cx="2503487" cy="3968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000" u="sng">
                <a:latin typeface="Arial Narrow" pitchFamily="34" charset="0"/>
              </a:rPr>
              <a:t>Debonding material</a:t>
            </a:r>
          </a:p>
        </p:txBody>
      </p:sp>
      <p:sp>
        <p:nvSpPr>
          <p:cNvPr id="16400" name="Text Box 108"/>
          <p:cNvSpPr txBox="1">
            <a:spLocks noChangeArrowheads="1"/>
          </p:cNvSpPr>
          <p:nvPr/>
        </p:nvSpPr>
        <p:spPr bwMode="auto">
          <a:xfrm>
            <a:off x="539552" y="3732213"/>
            <a:ext cx="1897063" cy="3968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r">
              <a:spcBef>
                <a:spcPct val="50000"/>
              </a:spcBef>
              <a:buClrTx/>
              <a:buSzTx/>
              <a:buFontTx/>
              <a:buNone/>
            </a:pPr>
            <a:r>
              <a:rPr lang="en-US" altLang="en-US" sz="2000" u="sng">
                <a:latin typeface="Arial Narrow" pitchFamily="34" charset="0"/>
              </a:rPr>
              <a:t>Casing</a:t>
            </a:r>
          </a:p>
        </p:txBody>
      </p:sp>
      <p:sp>
        <p:nvSpPr>
          <p:cNvPr id="16401" name="Text Box 109"/>
          <p:cNvSpPr txBox="1">
            <a:spLocks noChangeArrowheads="1"/>
          </p:cNvSpPr>
          <p:nvPr/>
        </p:nvSpPr>
        <p:spPr bwMode="auto">
          <a:xfrm>
            <a:off x="615752" y="4200525"/>
            <a:ext cx="1820863" cy="8540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r">
              <a:spcBef>
                <a:spcPct val="50000"/>
              </a:spcBef>
              <a:buClrTx/>
              <a:buSzTx/>
              <a:buFontTx/>
              <a:buNone/>
            </a:pPr>
            <a:r>
              <a:rPr lang="en-US" altLang="en-US" sz="2000" dirty="0">
                <a:latin typeface="Arial Narrow" pitchFamily="34" charset="0"/>
              </a:rPr>
              <a:t>Steel jacket</a:t>
            </a:r>
          </a:p>
          <a:p>
            <a:pPr algn="r">
              <a:spcBef>
                <a:spcPct val="50000"/>
              </a:spcBef>
              <a:buClrTx/>
              <a:buSzTx/>
              <a:buFontTx/>
              <a:buNone/>
            </a:pPr>
            <a:r>
              <a:rPr lang="en-US" altLang="en-US" sz="2000" dirty="0">
                <a:latin typeface="Arial Narrow" pitchFamily="34" charset="0"/>
              </a:rPr>
              <a:t>Mortar</a:t>
            </a:r>
          </a:p>
        </p:txBody>
      </p:sp>
      <p:sp>
        <p:nvSpPr>
          <p:cNvPr id="16402" name="Line 110"/>
          <p:cNvSpPr>
            <a:spLocks noChangeShapeType="1"/>
          </p:cNvSpPr>
          <p:nvPr/>
        </p:nvSpPr>
        <p:spPr bwMode="auto">
          <a:xfrm flipV="1">
            <a:off x="2436615" y="4129088"/>
            <a:ext cx="682625" cy="28575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403" name="Freeform 111"/>
          <p:cNvSpPr>
            <a:spLocks/>
          </p:cNvSpPr>
          <p:nvPr/>
        </p:nvSpPr>
        <p:spPr bwMode="auto">
          <a:xfrm>
            <a:off x="2381052" y="4500563"/>
            <a:ext cx="890588" cy="347662"/>
          </a:xfrm>
          <a:custGeom>
            <a:avLst/>
            <a:gdLst>
              <a:gd name="T0" fmla="*/ 0 w 561"/>
              <a:gd name="T1" fmla="*/ 2147483646 h 219"/>
              <a:gd name="T2" fmla="*/ 2147483646 w 561"/>
              <a:gd name="T3" fmla="*/ 0 h 219"/>
              <a:gd name="T4" fmla="*/ 0 60000 65536"/>
              <a:gd name="T5" fmla="*/ 0 60000 65536"/>
            </a:gdLst>
            <a:ahLst/>
            <a:cxnLst>
              <a:cxn ang="T4">
                <a:pos x="T0" y="T1"/>
              </a:cxn>
              <a:cxn ang="T5">
                <a:pos x="T2" y="T3"/>
              </a:cxn>
            </a:cxnLst>
            <a:rect l="0" t="0" r="r" b="b"/>
            <a:pathLst>
              <a:path w="561" h="219">
                <a:moveTo>
                  <a:pt x="0" y="219"/>
                </a:moveTo>
                <a:lnTo>
                  <a:pt x="561" y="0"/>
                </a:lnTo>
              </a:path>
            </a:pathLst>
          </a:custGeom>
          <a:noFill/>
          <a:ln w="38100"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 name="Text Placeholder 1"/>
          <p:cNvSpPr>
            <a:spLocks noGrp="1"/>
          </p:cNvSpPr>
          <p:nvPr>
            <p:ph type="body" sz="quarter" idx="38"/>
          </p:nvPr>
        </p:nvSpPr>
        <p:spPr/>
        <p:txBody>
          <a:bodyPr/>
          <a:lstStyle/>
          <a:p>
            <a:r>
              <a:rPr lang="en-US" dirty="0"/>
              <a:t>Buckling-Restrained Brace </a:t>
            </a:r>
          </a:p>
        </p:txBody>
      </p:sp>
      <p:sp>
        <p:nvSpPr>
          <p:cNvPr id="62"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7</a:t>
            </a:fld>
            <a:endParaRPr lang="en-US" altLang="en-US"/>
          </a:p>
        </p:txBody>
      </p:sp>
    </p:spTree>
    <p:extLst>
      <p:ext uri="{BB962C8B-B14F-4D97-AF65-F5344CB8AC3E}">
        <p14:creationId xmlns:p14="http://schemas.microsoft.com/office/powerpoint/2010/main" val="6645949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5" name="Group 43"/>
          <p:cNvGrpSpPr>
            <a:grpSpLocks/>
          </p:cNvGrpSpPr>
          <p:nvPr/>
        </p:nvGrpSpPr>
        <p:grpSpPr bwMode="auto">
          <a:xfrm>
            <a:off x="1516558" y="1980084"/>
            <a:ext cx="6070600" cy="288925"/>
            <a:chOff x="968" y="2067"/>
            <a:chExt cx="3824" cy="182"/>
          </a:xfrm>
        </p:grpSpPr>
        <p:grpSp>
          <p:nvGrpSpPr>
            <p:cNvPr id="18443" name="Group 44"/>
            <p:cNvGrpSpPr>
              <a:grpSpLocks/>
            </p:cNvGrpSpPr>
            <p:nvPr/>
          </p:nvGrpSpPr>
          <p:grpSpPr bwMode="auto">
            <a:xfrm>
              <a:off x="968" y="2067"/>
              <a:ext cx="1912" cy="182"/>
              <a:chOff x="968" y="2070"/>
              <a:chExt cx="1912" cy="182"/>
            </a:xfrm>
          </p:grpSpPr>
          <p:grpSp>
            <p:nvGrpSpPr>
              <p:cNvPr id="18463" name="Group 45"/>
              <p:cNvGrpSpPr>
                <a:grpSpLocks/>
              </p:cNvGrpSpPr>
              <p:nvPr/>
            </p:nvGrpSpPr>
            <p:grpSpPr bwMode="auto">
              <a:xfrm>
                <a:off x="968" y="2070"/>
                <a:ext cx="1912" cy="182"/>
                <a:chOff x="968" y="2070"/>
                <a:chExt cx="1912" cy="182"/>
              </a:xfrm>
            </p:grpSpPr>
            <p:sp>
              <p:nvSpPr>
                <p:cNvPr id="18477" name="Rectangle 46"/>
                <p:cNvSpPr>
                  <a:spLocks noChangeArrowheads="1"/>
                </p:cNvSpPr>
                <p:nvPr/>
              </p:nvSpPr>
              <p:spPr bwMode="auto">
                <a:xfrm>
                  <a:off x="1637" y="2113"/>
                  <a:ext cx="1243" cy="96"/>
                </a:xfrm>
                <a:prstGeom prst="rect">
                  <a:avLst/>
                </a:prstGeom>
                <a:solidFill>
                  <a:srgbClr val="B2B2B2"/>
                </a:solidFill>
                <a:ln w="158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78" name="AutoShape 47"/>
                <p:cNvSpPr>
                  <a:spLocks noChangeArrowheads="1"/>
                </p:cNvSpPr>
                <p:nvPr/>
              </p:nvSpPr>
              <p:spPr bwMode="auto">
                <a:xfrm rot="-5400000">
                  <a:off x="1504" y="2113"/>
                  <a:ext cx="182"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00 h 21600"/>
                    <a:gd name="T14" fmla="*/ 1709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B2B2B2"/>
                </a:solidFill>
                <a:ln w="158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8479" name="Rectangle 48"/>
                <p:cNvSpPr>
                  <a:spLocks noChangeArrowheads="1"/>
                </p:cNvSpPr>
                <p:nvPr/>
              </p:nvSpPr>
              <p:spPr bwMode="auto">
                <a:xfrm>
                  <a:off x="968" y="2070"/>
                  <a:ext cx="579" cy="182"/>
                </a:xfrm>
                <a:prstGeom prst="rect">
                  <a:avLst/>
                </a:prstGeom>
                <a:solidFill>
                  <a:srgbClr val="B2B2B2"/>
                </a:solidFill>
                <a:ln w="158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80" name="Rectangle 49"/>
                <p:cNvSpPr>
                  <a:spLocks noChangeArrowheads="1"/>
                </p:cNvSpPr>
                <p:nvPr/>
              </p:nvSpPr>
              <p:spPr bwMode="auto">
                <a:xfrm>
                  <a:off x="968" y="2149"/>
                  <a:ext cx="621"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8464" name="Group 50"/>
              <p:cNvGrpSpPr>
                <a:grpSpLocks/>
              </p:cNvGrpSpPr>
              <p:nvPr/>
            </p:nvGrpSpPr>
            <p:grpSpPr bwMode="auto">
              <a:xfrm>
                <a:off x="1016" y="2088"/>
                <a:ext cx="320" cy="144"/>
                <a:chOff x="1016" y="2088"/>
                <a:chExt cx="320" cy="144"/>
              </a:xfrm>
            </p:grpSpPr>
            <p:grpSp>
              <p:nvGrpSpPr>
                <p:cNvPr id="18465" name="Group 51"/>
                <p:cNvGrpSpPr>
                  <a:grpSpLocks/>
                </p:cNvGrpSpPr>
                <p:nvPr/>
              </p:nvGrpSpPr>
              <p:grpSpPr bwMode="auto">
                <a:xfrm>
                  <a:off x="1016" y="2088"/>
                  <a:ext cx="320" cy="36"/>
                  <a:chOff x="1016" y="2088"/>
                  <a:chExt cx="320" cy="36"/>
                </a:xfrm>
              </p:grpSpPr>
              <p:sp>
                <p:nvSpPr>
                  <p:cNvPr id="18472" name="Oval 52"/>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73" name="Oval 53"/>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74" name="Oval 54"/>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75" name="Oval 55"/>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76" name="Oval 56"/>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8466" name="Group 57"/>
                <p:cNvGrpSpPr>
                  <a:grpSpLocks/>
                </p:cNvGrpSpPr>
                <p:nvPr/>
              </p:nvGrpSpPr>
              <p:grpSpPr bwMode="auto">
                <a:xfrm>
                  <a:off x="1016" y="2196"/>
                  <a:ext cx="320" cy="36"/>
                  <a:chOff x="1016" y="2088"/>
                  <a:chExt cx="320" cy="36"/>
                </a:xfrm>
              </p:grpSpPr>
              <p:sp>
                <p:nvSpPr>
                  <p:cNvPr id="18467" name="Oval 58"/>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68" name="Oval 59"/>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69" name="Oval 60"/>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70" name="Oval 61"/>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71" name="Oval 62"/>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grpSp>
        <p:grpSp>
          <p:nvGrpSpPr>
            <p:cNvPr id="18444" name="Group 63"/>
            <p:cNvGrpSpPr>
              <a:grpSpLocks/>
            </p:cNvGrpSpPr>
            <p:nvPr/>
          </p:nvGrpSpPr>
          <p:grpSpPr bwMode="auto">
            <a:xfrm flipH="1">
              <a:off x="2880" y="2067"/>
              <a:ext cx="1912" cy="182"/>
              <a:chOff x="968" y="2070"/>
              <a:chExt cx="1912" cy="182"/>
            </a:xfrm>
          </p:grpSpPr>
          <p:grpSp>
            <p:nvGrpSpPr>
              <p:cNvPr id="18445" name="Group 64"/>
              <p:cNvGrpSpPr>
                <a:grpSpLocks/>
              </p:cNvGrpSpPr>
              <p:nvPr/>
            </p:nvGrpSpPr>
            <p:grpSpPr bwMode="auto">
              <a:xfrm>
                <a:off x="968" y="2070"/>
                <a:ext cx="1912" cy="182"/>
                <a:chOff x="968" y="2070"/>
                <a:chExt cx="1912" cy="182"/>
              </a:xfrm>
            </p:grpSpPr>
            <p:sp>
              <p:nvSpPr>
                <p:cNvPr id="18459" name="Rectangle 65"/>
                <p:cNvSpPr>
                  <a:spLocks noChangeArrowheads="1"/>
                </p:cNvSpPr>
                <p:nvPr/>
              </p:nvSpPr>
              <p:spPr bwMode="auto">
                <a:xfrm>
                  <a:off x="1637" y="2113"/>
                  <a:ext cx="1243" cy="96"/>
                </a:xfrm>
                <a:prstGeom prst="rect">
                  <a:avLst/>
                </a:prstGeom>
                <a:solidFill>
                  <a:srgbClr val="B2B2B2"/>
                </a:solidFill>
                <a:ln w="158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60" name="AutoShape 66"/>
                <p:cNvSpPr>
                  <a:spLocks noChangeArrowheads="1"/>
                </p:cNvSpPr>
                <p:nvPr/>
              </p:nvSpPr>
              <p:spPr bwMode="auto">
                <a:xfrm rot="-5400000">
                  <a:off x="1504" y="2113"/>
                  <a:ext cx="182"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00 h 21600"/>
                    <a:gd name="T14" fmla="*/ 1709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B2B2B2"/>
                </a:solidFill>
                <a:ln w="158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8461" name="Rectangle 67"/>
                <p:cNvSpPr>
                  <a:spLocks noChangeArrowheads="1"/>
                </p:cNvSpPr>
                <p:nvPr/>
              </p:nvSpPr>
              <p:spPr bwMode="auto">
                <a:xfrm>
                  <a:off x="968" y="2070"/>
                  <a:ext cx="579" cy="182"/>
                </a:xfrm>
                <a:prstGeom prst="rect">
                  <a:avLst/>
                </a:prstGeom>
                <a:solidFill>
                  <a:srgbClr val="B2B2B2"/>
                </a:solidFill>
                <a:ln w="158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62" name="Rectangle 68"/>
                <p:cNvSpPr>
                  <a:spLocks noChangeArrowheads="1"/>
                </p:cNvSpPr>
                <p:nvPr/>
              </p:nvSpPr>
              <p:spPr bwMode="auto">
                <a:xfrm>
                  <a:off x="968" y="2149"/>
                  <a:ext cx="621"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8446" name="Group 69"/>
              <p:cNvGrpSpPr>
                <a:grpSpLocks/>
              </p:cNvGrpSpPr>
              <p:nvPr/>
            </p:nvGrpSpPr>
            <p:grpSpPr bwMode="auto">
              <a:xfrm>
                <a:off x="1016" y="2088"/>
                <a:ext cx="320" cy="144"/>
                <a:chOff x="1016" y="2088"/>
                <a:chExt cx="320" cy="144"/>
              </a:xfrm>
            </p:grpSpPr>
            <p:grpSp>
              <p:nvGrpSpPr>
                <p:cNvPr id="18447" name="Group 70"/>
                <p:cNvGrpSpPr>
                  <a:grpSpLocks/>
                </p:cNvGrpSpPr>
                <p:nvPr/>
              </p:nvGrpSpPr>
              <p:grpSpPr bwMode="auto">
                <a:xfrm>
                  <a:off x="1016" y="2088"/>
                  <a:ext cx="320" cy="36"/>
                  <a:chOff x="1016" y="2088"/>
                  <a:chExt cx="320" cy="36"/>
                </a:xfrm>
              </p:grpSpPr>
              <p:sp>
                <p:nvSpPr>
                  <p:cNvPr id="18454" name="Oval 71"/>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55" name="Oval 72"/>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56" name="Oval 73"/>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57" name="Oval 74"/>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58" name="Oval 75"/>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18448" name="Group 76"/>
                <p:cNvGrpSpPr>
                  <a:grpSpLocks/>
                </p:cNvGrpSpPr>
                <p:nvPr/>
              </p:nvGrpSpPr>
              <p:grpSpPr bwMode="auto">
                <a:xfrm>
                  <a:off x="1016" y="2196"/>
                  <a:ext cx="320" cy="36"/>
                  <a:chOff x="1016" y="2088"/>
                  <a:chExt cx="320" cy="36"/>
                </a:xfrm>
              </p:grpSpPr>
              <p:sp>
                <p:nvSpPr>
                  <p:cNvPr id="18449" name="Oval 77"/>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50" name="Oval 78"/>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51" name="Oval 79"/>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52" name="Oval 80"/>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53" name="Oval 81"/>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grpSp>
      </p:grpSp>
      <p:sp>
        <p:nvSpPr>
          <p:cNvPr id="18436" name="AutoShape 91"/>
          <p:cNvSpPr>
            <a:spLocks noChangeArrowheads="1"/>
          </p:cNvSpPr>
          <p:nvPr/>
        </p:nvSpPr>
        <p:spPr bwMode="auto">
          <a:xfrm>
            <a:off x="7761783" y="1973734"/>
            <a:ext cx="835025" cy="227012"/>
          </a:xfrm>
          <a:prstGeom prst="leftArrow">
            <a:avLst>
              <a:gd name="adj1" fmla="val 50000"/>
              <a:gd name="adj2" fmla="val 91958"/>
            </a:avLst>
          </a:prstGeom>
          <a:solidFill>
            <a:schemeClr val="accent2"/>
          </a:solidFill>
          <a:ln w="15875" algn="ctr">
            <a:solidFill>
              <a:schemeClr val="tx1"/>
            </a:solidFill>
            <a:miter lim="800000"/>
            <a:headEnd/>
            <a:tailEnd/>
          </a:ln>
          <a:effectLs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37" name="AutoShape 92"/>
          <p:cNvSpPr>
            <a:spLocks noChangeArrowheads="1"/>
          </p:cNvSpPr>
          <p:nvPr/>
        </p:nvSpPr>
        <p:spPr bwMode="auto">
          <a:xfrm flipH="1">
            <a:off x="552946" y="1991196"/>
            <a:ext cx="835025" cy="227013"/>
          </a:xfrm>
          <a:prstGeom prst="leftArrow">
            <a:avLst>
              <a:gd name="adj1" fmla="val 50000"/>
              <a:gd name="adj2" fmla="val 91958"/>
            </a:avLst>
          </a:prstGeom>
          <a:solidFill>
            <a:schemeClr val="accent2"/>
          </a:solidFill>
          <a:ln w="15875" algn="ctr">
            <a:solidFill>
              <a:schemeClr val="tx1"/>
            </a:solidFill>
            <a:miter lim="800000"/>
            <a:headEnd/>
            <a:tailEnd/>
          </a:ln>
          <a:effectLs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38" name="Text Box 93"/>
          <p:cNvSpPr txBox="1">
            <a:spLocks noChangeArrowheads="1"/>
          </p:cNvSpPr>
          <p:nvPr/>
        </p:nvSpPr>
        <p:spPr bwMode="auto">
          <a:xfrm>
            <a:off x="542106" y="1484784"/>
            <a:ext cx="849313" cy="40011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000" dirty="0"/>
              <a:t>P</a:t>
            </a:r>
          </a:p>
        </p:txBody>
      </p:sp>
      <p:sp>
        <p:nvSpPr>
          <p:cNvPr id="18439" name="Text Box 94"/>
          <p:cNvSpPr txBox="1">
            <a:spLocks noChangeArrowheads="1"/>
          </p:cNvSpPr>
          <p:nvPr/>
        </p:nvSpPr>
        <p:spPr bwMode="auto">
          <a:xfrm>
            <a:off x="7827144" y="1560984"/>
            <a:ext cx="849312" cy="40011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000"/>
              <a:t>P</a:t>
            </a:r>
          </a:p>
        </p:txBody>
      </p:sp>
      <p:sp>
        <p:nvSpPr>
          <p:cNvPr id="18440" name="Rectangle 82"/>
          <p:cNvSpPr>
            <a:spLocks noChangeArrowheads="1"/>
          </p:cNvSpPr>
          <p:nvPr/>
        </p:nvSpPr>
        <p:spPr bwMode="auto">
          <a:xfrm>
            <a:off x="2275383" y="1941984"/>
            <a:ext cx="4554538" cy="365125"/>
          </a:xfrm>
          <a:prstGeom prst="rect">
            <a:avLst/>
          </a:prstGeom>
          <a:gradFill rotWithShape="1">
            <a:gsLst>
              <a:gs pos="0">
                <a:srgbClr val="FF6600"/>
              </a:gs>
              <a:gs pos="50000">
                <a:srgbClr val="762F00"/>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18441" name="Text Box 95"/>
          <p:cNvSpPr txBox="1">
            <a:spLocks noChangeArrowheads="1"/>
          </p:cNvSpPr>
          <p:nvPr/>
        </p:nvSpPr>
        <p:spPr bwMode="auto">
          <a:xfrm>
            <a:off x="2275383" y="2929409"/>
            <a:ext cx="5311776" cy="430887"/>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200" i="1" dirty="0">
                <a:solidFill>
                  <a:schemeClr val="tx2"/>
                </a:solidFill>
                <a:latin typeface="+mn-lt"/>
              </a:rPr>
              <a:t>Steel core</a:t>
            </a:r>
            <a:r>
              <a:rPr lang="en-US" altLang="en-US" sz="2200" i="1" dirty="0">
                <a:latin typeface="+mn-lt"/>
              </a:rPr>
              <a:t> </a:t>
            </a:r>
            <a:r>
              <a:rPr lang="en-US" altLang="en-US" sz="2200" b="0" dirty="0">
                <a:latin typeface="+mn-lt"/>
              </a:rPr>
              <a:t>resists entire axial </a:t>
            </a:r>
            <a:r>
              <a:rPr lang="en-US" altLang="en-US" sz="2200" b="0" dirty="0" smtClean="0">
                <a:latin typeface="+mn-lt"/>
              </a:rPr>
              <a:t>force, </a:t>
            </a:r>
            <a:r>
              <a:rPr lang="en-US" altLang="en-US" sz="2200" b="0" dirty="0">
                <a:latin typeface="+mn-lt"/>
              </a:rPr>
              <a:t>P</a:t>
            </a:r>
          </a:p>
        </p:txBody>
      </p:sp>
      <p:sp>
        <p:nvSpPr>
          <p:cNvPr id="18442" name="Text Box 96"/>
          <p:cNvSpPr txBox="1">
            <a:spLocks noChangeArrowheads="1"/>
          </p:cNvSpPr>
          <p:nvPr/>
        </p:nvSpPr>
        <p:spPr bwMode="auto">
          <a:xfrm>
            <a:off x="2275384" y="3534246"/>
            <a:ext cx="5767660" cy="1581972"/>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None/>
            </a:pPr>
            <a:r>
              <a:rPr lang="en-US" altLang="en-US" sz="2200" i="1" dirty="0">
                <a:solidFill>
                  <a:schemeClr val="tx2"/>
                </a:solidFill>
                <a:latin typeface="+mn-lt"/>
              </a:rPr>
              <a:t>Casing</a:t>
            </a:r>
            <a:r>
              <a:rPr lang="en-US" altLang="en-US" sz="2200" b="0" dirty="0">
                <a:latin typeface="+mn-lt"/>
              </a:rPr>
              <a:t> is </a:t>
            </a:r>
            <a:r>
              <a:rPr lang="en-US" altLang="en-US" sz="2200" b="0" dirty="0" err="1">
                <a:latin typeface="+mn-lt"/>
              </a:rPr>
              <a:t>debonded</a:t>
            </a:r>
            <a:r>
              <a:rPr lang="en-US" altLang="en-US" sz="2200" b="0" dirty="0">
                <a:latin typeface="+mn-lt"/>
              </a:rPr>
              <a:t> from steel </a:t>
            </a:r>
            <a:r>
              <a:rPr lang="en-US" altLang="en-US" sz="2200" b="0" dirty="0" smtClean="0">
                <a:latin typeface="+mn-lt"/>
              </a:rPr>
              <a:t>core</a:t>
            </a:r>
            <a:endParaRPr lang="en-US" altLang="en-US" sz="2200" b="0" dirty="0">
              <a:latin typeface="+mn-lt"/>
            </a:endParaRPr>
          </a:p>
          <a:p>
            <a:pPr marL="800100" lvl="1" indent="-342900">
              <a:buClrTx/>
              <a:buFont typeface="Arial" panose="020B0604020202020204" pitchFamily="34" charset="0"/>
              <a:buChar char="•"/>
            </a:pPr>
            <a:r>
              <a:rPr lang="en-US" altLang="en-US" sz="2200" b="0" dirty="0"/>
              <a:t>casing does not resist axial force P</a:t>
            </a:r>
          </a:p>
          <a:p>
            <a:pPr marL="800100" lvl="1" indent="-342900">
              <a:buClrTx/>
              <a:buFont typeface="Arial" panose="020B0604020202020204" pitchFamily="34" charset="0"/>
              <a:buChar char="•"/>
            </a:pPr>
            <a:r>
              <a:rPr lang="en-US" altLang="en-US" sz="2200" b="0" dirty="0"/>
              <a:t>flexural stiffness of casing restrains buckling of core</a:t>
            </a:r>
          </a:p>
        </p:txBody>
      </p:sp>
      <p:sp>
        <p:nvSpPr>
          <p:cNvPr id="2" name="Text Placeholder 1"/>
          <p:cNvSpPr>
            <a:spLocks noGrp="1"/>
          </p:cNvSpPr>
          <p:nvPr>
            <p:ph type="body" sz="quarter" idx="38"/>
          </p:nvPr>
        </p:nvSpPr>
        <p:spPr/>
        <p:txBody>
          <a:bodyPr/>
          <a:lstStyle/>
          <a:p>
            <a:r>
              <a:rPr lang="en-US" dirty="0"/>
              <a:t>Buckling-Restrained Brace </a:t>
            </a:r>
          </a:p>
        </p:txBody>
      </p:sp>
      <p:sp>
        <p:nvSpPr>
          <p:cNvPr id="49"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8</a:t>
            </a:fld>
            <a:endParaRPr lang="en-US" altLang="en-US"/>
          </a:p>
        </p:txBody>
      </p:sp>
    </p:spTree>
    <p:extLst>
      <p:ext uri="{BB962C8B-B14F-4D97-AF65-F5344CB8AC3E}">
        <p14:creationId xmlns:p14="http://schemas.microsoft.com/office/powerpoint/2010/main" val="11261116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3" name="Group 3"/>
          <p:cNvGrpSpPr>
            <a:grpSpLocks/>
          </p:cNvGrpSpPr>
          <p:nvPr/>
        </p:nvGrpSpPr>
        <p:grpSpPr bwMode="auto">
          <a:xfrm>
            <a:off x="539552" y="3319463"/>
            <a:ext cx="6070600" cy="288925"/>
            <a:chOff x="968" y="2067"/>
            <a:chExt cx="3824" cy="182"/>
          </a:xfrm>
        </p:grpSpPr>
        <p:grpSp>
          <p:nvGrpSpPr>
            <p:cNvPr id="20533" name="Group 4"/>
            <p:cNvGrpSpPr>
              <a:grpSpLocks/>
            </p:cNvGrpSpPr>
            <p:nvPr/>
          </p:nvGrpSpPr>
          <p:grpSpPr bwMode="auto">
            <a:xfrm>
              <a:off x="968" y="2067"/>
              <a:ext cx="1912" cy="182"/>
              <a:chOff x="968" y="2070"/>
              <a:chExt cx="1912" cy="182"/>
            </a:xfrm>
          </p:grpSpPr>
          <p:grpSp>
            <p:nvGrpSpPr>
              <p:cNvPr id="20553" name="Group 5"/>
              <p:cNvGrpSpPr>
                <a:grpSpLocks/>
              </p:cNvGrpSpPr>
              <p:nvPr/>
            </p:nvGrpSpPr>
            <p:grpSpPr bwMode="auto">
              <a:xfrm>
                <a:off x="968" y="2070"/>
                <a:ext cx="1912" cy="182"/>
                <a:chOff x="968" y="2070"/>
                <a:chExt cx="1912" cy="182"/>
              </a:xfrm>
            </p:grpSpPr>
            <p:sp>
              <p:nvSpPr>
                <p:cNvPr id="20567" name="Rectangle 6"/>
                <p:cNvSpPr>
                  <a:spLocks noChangeArrowheads="1"/>
                </p:cNvSpPr>
                <p:nvPr/>
              </p:nvSpPr>
              <p:spPr bwMode="auto">
                <a:xfrm>
                  <a:off x="1637" y="2113"/>
                  <a:ext cx="1243" cy="96"/>
                </a:xfrm>
                <a:prstGeom prst="rect">
                  <a:avLst/>
                </a:prstGeom>
                <a:solidFill>
                  <a:srgbClr val="B2B2B2"/>
                </a:solidFill>
                <a:ln w="158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68" name="AutoShape 7"/>
                <p:cNvSpPr>
                  <a:spLocks noChangeArrowheads="1"/>
                </p:cNvSpPr>
                <p:nvPr/>
              </p:nvSpPr>
              <p:spPr bwMode="auto">
                <a:xfrm rot="-5400000">
                  <a:off x="1504" y="2113"/>
                  <a:ext cx="182"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00 h 21600"/>
                    <a:gd name="T14" fmla="*/ 1709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B2B2B2"/>
                </a:solidFill>
                <a:ln w="158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569" name="Rectangle 8"/>
                <p:cNvSpPr>
                  <a:spLocks noChangeArrowheads="1"/>
                </p:cNvSpPr>
                <p:nvPr/>
              </p:nvSpPr>
              <p:spPr bwMode="auto">
                <a:xfrm>
                  <a:off x="968" y="2070"/>
                  <a:ext cx="579" cy="182"/>
                </a:xfrm>
                <a:prstGeom prst="rect">
                  <a:avLst/>
                </a:prstGeom>
                <a:solidFill>
                  <a:srgbClr val="B2B2B2"/>
                </a:solidFill>
                <a:ln w="158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70" name="Rectangle 9"/>
                <p:cNvSpPr>
                  <a:spLocks noChangeArrowheads="1"/>
                </p:cNvSpPr>
                <p:nvPr/>
              </p:nvSpPr>
              <p:spPr bwMode="auto">
                <a:xfrm>
                  <a:off x="968" y="2149"/>
                  <a:ext cx="621"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20554" name="Group 10"/>
              <p:cNvGrpSpPr>
                <a:grpSpLocks/>
              </p:cNvGrpSpPr>
              <p:nvPr/>
            </p:nvGrpSpPr>
            <p:grpSpPr bwMode="auto">
              <a:xfrm>
                <a:off x="1016" y="2088"/>
                <a:ext cx="320" cy="144"/>
                <a:chOff x="1016" y="2088"/>
                <a:chExt cx="320" cy="144"/>
              </a:xfrm>
            </p:grpSpPr>
            <p:grpSp>
              <p:nvGrpSpPr>
                <p:cNvPr id="20555" name="Group 11"/>
                <p:cNvGrpSpPr>
                  <a:grpSpLocks/>
                </p:cNvGrpSpPr>
                <p:nvPr/>
              </p:nvGrpSpPr>
              <p:grpSpPr bwMode="auto">
                <a:xfrm>
                  <a:off x="1016" y="2088"/>
                  <a:ext cx="320" cy="36"/>
                  <a:chOff x="1016" y="2088"/>
                  <a:chExt cx="320" cy="36"/>
                </a:xfrm>
              </p:grpSpPr>
              <p:sp>
                <p:nvSpPr>
                  <p:cNvPr id="20562" name="Oval 12"/>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63" name="Oval 13"/>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64" name="Oval 14"/>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65" name="Oval 15"/>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66" name="Oval 16"/>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20556" name="Group 17"/>
                <p:cNvGrpSpPr>
                  <a:grpSpLocks/>
                </p:cNvGrpSpPr>
                <p:nvPr/>
              </p:nvGrpSpPr>
              <p:grpSpPr bwMode="auto">
                <a:xfrm>
                  <a:off x="1016" y="2196"/>
                  <a:ext cx="320" cy="36"/>
                  <a:chOff x="1016" y="2088"/>
                  <a:chExt cx="320" cy="36"/>
                </a:xfrm>
              </p:grpSpPr>
              <p:sp>
                <p:nvSpPr>
                  <p:cNvPr id="20557" name="Oval 18"/>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58" name="Oval 19"/>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59" name="Oval 20"/>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60" name="Oval 21"/>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61" name="Oval 22"/>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grpSp>
        <p:grpSp>
          <p:nvGrpSpPr>
            <p:cNvPr id="20534" name="Group 23"/>
            <p:cNvGrpSpPr>
              <a:grpSpLocks/>
            </p:cNvGrpSpPr>
            <p:nvPr/>
          </p:nvGrpSpPr>
          <p:grpSpPr bwMode="auto">
            <a:xfrm flipH="1">
              <a:off x="2880" y="2067"/>
              <a:ext cx="1912" cy="182"/>
              <a:chOff x="968" y="2070"/>
              <a:chExt cx="1912" cy="182"/>
            </a:xfrm>
          </p:grpSpPr>
          <p:grpSp>
            <p:nvGrpSpPr>
              <p:cNvPr id="20535" name="Group 24"/>
              <p:cNvGrpSpPr>
                <a:grpSpLocks/>
              </p:cNvGrpSpPr>
              <p:nvPr/>
            </p:nvGrpSpPr>
            <p:grpSpPr bwMode="auto">
              <a:xfrm>
                <a:off x="968" y="2070"/>
                <a:ext cx="1912" cy="182"/>
                <a:chOff x="968" y="2070"/>
                <a:chExt cx="1912" cy="182"/>
              </a:xfrm>
            </p:grpSpPr>
            <p:sp>
              <p:nvSpPr>
                <p:cNvPr id="20549" name="Rectangle 25"/>
                <p:cNvSpPr>
                  <a:spLocks noChangeArrowheads="1"/>
                </p:cNvSpPr>
                <p:nvPr/>
              </p:nvSpPr>
              <p:spPr bwMode="auto">
                <a:xfrm>
                  <a:off x="1637" y="2113"/>
                  <a:ext cx="1243" cy="96"/>
                </a:xfrm>
                <a:prstGeom prst="rect">
                  <a:avLst/>
                </a:prstGeom>
                <a:solidFill>
                  <a:srgbClr val="B2B2B2"/>
                </a:solidFill>
                <a:ln w="158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50" name="AutoShape 26"/>
                <p:cNvSpPr>
                  <a:spLocks noChangeArrowheads="1"/>
                </p:cNvSpPr>
                <p:nvPr/>
              </p:nvSpPr>
              <p:spPr bwMode="auto">
                <a:xfrm rot="-5400000">
                  <a:off x="1504" y="2113"/>
                  <a:ext cx="182"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00 h 21600"/>
                    <a:gd name="T14" fmla="*/ 1709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B2B2B2"/>
                </a:solidFill>
                <a:ln w="158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551" name="Rectangle 27"/>
                <p:cNvSpPr>
                  <a:spLocks noChangeArrowheads="1"/>
                </p:cNvSpPr>
                <p:nvPr/>
              </p:nvSpPr>
              <p:spPr bwMode="auto">
                <a:xfrm>
                  <a:off x="968" y="2070"/>
                  <a:ext cx="579" cy="182"/>
                </a:xfrm>
                <a:prstGeom prst="rect">
                  <a:avLst/>
                </a:prstGeom>
                <a:solidFill>
                  <a:srgbClr val="B2B2B2"/>
                </a:solidFill>
                <a:ln w="158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52" name="Rectangle 28"/>
                <p:cNvSpPr>
                  <a:spLocks noChangeArrowheads="1"/>
                </p:cNvSpPr>
                <p:nvPr/>
              </p:nvSpPr>
              <p:spPr bwMode="auto">
                <a:xfrm>
                  <a:off x="968" y="2149"/>
                  <a:ext cx="621"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20536" name="Group 29"/>
              <p:cNvGrpSpPr>
                <a:grpSpLocks/>
              </p:cNvGrpSpPr>
              <p:nvPr/>
            </p:nvGrpSpPr>
            <p:grpSpPr bwMode="auto">
              <a:xfrm>
                <a:off x="1016" y="2088"/>
                <a:ext cx="320" cy="144"/>
                <a:chOff x="1016" y="2088"/>
                <a:chExt cx="320" cy="144"/>
              </a:xfrm>
            </p:grpSpPr>
            <p:grpSp>
              <p:nvGrpSpPr>
                <p:cNvPr id="20537" name="Group 30"/>
                <p:cNvGrpSpPr>
                  <a:grpSpLocks/>
                </p:cNvGrpSpPr>
                <p:nvPr/>
              </p:nvGrpSpPr>
              <p:grpSpPr bwMode="auto">
                <a:xfrm>
                  <a:off x="1016" y="2088"/>
                  <a:ext cx="320" cy="36"/>
                  <a:chOff x="1016" y="2088"/>
                  <a:chExt cx="320" cy="36"/>
                </a:xfrm>
              </p:grpSpPr>
              <p:sp>
                <p:nvSpPr>
                  <p:cNvPr id="20544" name="Oval 31"/>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45" name="Oval 32"/>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46" name="Oval 33"/>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47" name="Oval 34"/>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48" name="Oval 35"/>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20538" name="Group 36"/>
                <p:cNvGrpSpPr>
                  <a:grpSpLocks/>
                </p:cNvGrpSpPr>
                <p:nvPr/>
              </p:nvGrpSpPr>
              <p:grpSpPr bwMode="auto">
                <a:xfrm>
                  <a:off x="1016" y="2196"/>
                  <a:ext cx="320" cy="36"/>
                  <a:chOff x="1016" y="2088"/>
                  <a:chExt cx="320" cy="36"/>
                </a:xfrm>
              </p:grpSpPr>
              <p:sp>
                <p:nvSpPr>
                  <p:cNvPr id="20539" name="Oval 37"/>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40" name="Oval 38"/>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41" name="Oval 39"/>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42" name="Oval 40"/>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43" name="Oval 41"/>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grpSp>
      </p:grpSp>
      <p:grpSp>
        <p:nvGrpSpPr>
          <p:cNvPr id="20484" name="Group 42"/>
          <p:cNvGrpSpPr>
            <a:grpSpLocks/>
          </p:cNvGrpSpPr>
          <p:nvPr/>
        </p:nvGrpSpPr>
        <p:grpSpPr bwMode="auto">
          <a:xfrm>
            <a:off x="539552" y="1546225"/>
            <a:ext cx="6070600" cy="365125"/>
            <a:chOff x="624" y="1138"/>
            <a:chExt cx="3824" cy="230"/>
          </a:xfrm>
        </p:grpSpPr>
        <p:grpSp>
          <p:nvGrpSpPr>
            <p:cNvPr id="20493" name="Group 43"/>
            <p:cNvGrpSpPr>
              <a:grpSpLocks/>
            </p:cNvGrpSpPr>
            <p:nvPr/>
          </p:nvGrpSpPr>
          <p:grpSpPr bwMode="auto">
            <a:xfrm>
              <a:off x="624" y="1162"/>
              <a:ext cx="3824" cy="182"/>
              <a:chOff x="968" y="2067"/>
              <a:chExt cx="3824" cy="182"/>
            </a:xfrm>
          </p:grpSpPr>
          <p:grpSp>
            <p:nvGrpSpPr>
              <p:cNvPr id="20495" name="Group 44"/>
              <p:cNvGrpSpPr>
                <a:grpSpLocks/>
              </p:cNvGrpSpPr>
              <p:nvPr/>
            </p:nvGrpSpPr>
            <p:grpSpPr bwMode="auto">
              <a:xfrm>
                <a:off x="968" y="2067"/>
                <a:ext cx="1912" cy="182"/>
                <a:chOff x="968" y="2070"/>
                <a:chExt cx="1912" cy="182"/>
              </a:xfrm>
            </p:grpSpPr>
            <p:grpSp>
              <p:nvGrpSpPr>
                <p:cNvPr id="20515" name="Group 45"/>
                <p:cNvGrpSpPr>
                  <a:grpSpLocks/>
                </p:cNvGrpSpPr>
                <p:nvPr/>
              </p:nvGrpSpPr>
              <p:grpSpPr bwMode="auto">
                <a:xfrm>
                  <a:off x="968" y="2070"/>
                  <a:ext cx="1912" cy="182"/>
                  <a:chOff x="968" y="2070"/>
                  <a:chExt cx="1912" cy="182"/>
                </a:xfrm>
              </p:grpSpPr>
              <p:sp>
                <p:nvSpPr>
                  <p:cNvPr id="20529" name="Rectangle 46"/>
                  <p:cNvSpPr>
                    <a:spLocks noChangeArrowheads="1"/>
                  </p:cNvSpPr>
                  <p:nvPr/>
                </p:nvSpPr>
                <p:spPr bwMode="auto">
                  <a:xfrm>
                    <a:off x="1637" y="2113"/>
                    <a:ext cx="1243" cy="96"/>
                  </a:xfrm>
                  <a:prstGeom prst="rect">
                    <a:avLst/>
                  </a:prstGeom>
                  <a:solidFill>
                    <a:srgbClr val="B2B2B2"/>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30" name="AutoShape 47"/>
                  <p:cNvSpPr>
                    <a:spLocks noChangeArrowheads="1"/>
                  </p:cNvSpPr>
                  <p:nvPr/>
                </p:nvSpPr>
                <p:spPr bwMode="auto">
                  <a:xfrm rot="-5400000">
                    <a:off x="1504" y="2113"/>
                    <a:ext cx="182"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00 h 21600"/>
                      <a:gd name="T14" fmla="*/ 1709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B2B2B2"/>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531" name="Rectangle 48"/>
                  <p:cNvSpPr>
                    <a:spLocks noChangeArrowheads="1"/>
                  </p:cNvSpPr>
                  <p:nvPr/>
                </p:nvSpPr>
                <p:spPr bwMode="auto">
                  <a:xfrm>
                    <a:off x="968" y="2070"/>
                    <a:ext cx="579" cy="182"/>
                  </a:xfrm>
                  <a:prstGeom prst="rect">
                    <a:avLst/>
                  </a:prstGeom>
                  <a:solidFill>
                    <a:srgbClr val="B2B2B2"/>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32" name="Rectangle 49"/>
                  <p:cNvSpPr>
                    <a:spLocks noChangeArrowheads="1"/>
                  </p:cNvSpPr>
                  <p:nvPr/>
                </p:nvSpPr>
                <p:spPr bwMode="auto">
                  <a:xfrm>
                    <a:off x="968" y="2149"/>
                    <a:ext cx="621"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20516" name="Group 50"/>
                <p:cNvGrpSpPr>
                  <a:grpSpLocks/>
                </p:cNvGrpSpPr>
                <p:nvPr/>
              </p:nvGrpSpPr>
              <p:grpSpPr bwMode="auto">
                <a:xfrm>
                  <a:off x="1016" y="2088"/>
                  <a:ext cx="320" cy="144"/>
                  <a:chOff x="1016" y="2088"/>
                  <a:chExt cx="320" cy="144"/>
                </a:xfrm>
              </p:grpSpPr>
              <p:grpSp>
                <p:nvGrpSpPr>
                  <p:cNvPr id="20517" name="Group 51"/>
                  <p:cNvGrpSpPr>
                    <a:grpSpLocks/>
                  </p:cNvGrpSpPr>
                  <p:nvPr/>
                </p:nvGrpSpPr>
                <p:grpSpPr bwMode="auto">
                  <a:xfrm>
                    <a:off x="1016" y="2088"/>
                    <a:ext cx="320" cy="36"/>
                    <a:chOff x="1016" y="2088"/>
                    <a:chExt cx="320" cy="36"/>
                  </a:xfrm>
                </p:grpSpPr>
                <p:sp>
                  <p:nvSpPr>
                    <p:cNvPr id="20524" name="Oval 52"/>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25" name="Oval 53"/>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26" name="Oval 54"/>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27" name="Oval 55"/>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28" name="Oval 56"/>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20518" name="Group 57"/>
                  <p:cNvGrpSpPr>
                    <a:grpSpLocks/>
                  </p:cNvGrpSpPr>
                  <p:nvPr/>
                </p:nvGrpSpPr>
                <p:grpSpPr bwMode="auto">
                  <a:xfrm>
                    <a:off x="1016" y="2196"/>
                    <a:ext cx="320" cy="36"/>
                    <a:chOff x="1016" y="2088"/>
                    <a:chExt cx="320" cy="36"/>
                  </a:xfrm>
                </p:grpSpPr>
                <p:sp>
                  <p:nvSpPr>
                    <p:cNvPr id="20519" name="Oval 58"/>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20" name="Oval 59"/>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21" name="Oval 60"/>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22" name="Oval 61"/>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23" name="Oval 62"/>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grpSp>
          <p:grpSp>
            <p:nvGrpSpPr>
              <p:cNvPr id="20496" name="Group 63"/>
              <p:cNvGrpSpPr>
                <a:grpSpLocks/>
              </p:cNvGrpSpPr>
              <p:nvPr/>
            </p:nvGrpSpPr>
            <p:grpSpPr bwMode="auto">
              <a:xfrm flipH="1">
                <a:off x="2880" y="2067"/>
                <a:ext cx="1912" cy="182"/>
                <a:chOff x="968" y="2070"/>
                <a:chExt cx="1912" cy="182"/>
              </a:xfrm>
            </p:grpSpPr>
            <p:grpSp>
              <p:nvGrpSpPr>
                <p:cNvPr id="20497" name="Group 64"/>
                <p:cNvGrpSpPr>
                  <a:grpSpLocks/>
                </p:cNvGrpSpPr>
                <p:nvPr/>
              </p:nvGrpSpPr>
              <p:grpSpPr bwMode="auto">
                <a:xfrm>
                  <a:off x="968" y="2070"/>
                  <a:ext cx="1912" cy="182"/>
                  <a:chOff x="968" y="2070"/>
                  <a:chExt cx="1912" cy="182"/>
                </a:xfrm>
              </p:grpSpPr>
              <p:sp>
                <p:nvSpPr>
                  <p:cNvPr id="20511" name="Rectangle 65"/>
                  <p:cNvSpPr>
                    <a:spLocks noChangeArrowheads="1"/>
                  </p:cNvSpPr>
                  <p:nvPr/>
                </p:nvSpPr>
                <p:spPr bwMode="auto">
                  <a:xfrm>
                    <a:off x="1637" y="2113"/>
                    <a:ext cx="1243" cy="96"/>
                  </a:xfrm>
                  <a:prstGeom prst="rect">
                    <a:avLst/>
                  </a:prstGeom>
                  <a:solidFill>
                    <a:srgbClr val="B2B2B2"/>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12" name="AutoShape 66"/>
                  <p:cNvSpPr>
                    <a:spLocks noChangeArrowheads="1"/>
                  </p:cNvSpPr>
                  <p:nvPr/>
                </p:nvSpPr>
                <p:spPr bwMode="auto">
                  <a:xfrm rot="-5400000">
                    <a:off x="1504" y="2113"/>
                    <a:ext cx="182"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00 h 21600"/>
                      <a:gd name="T14" fmla="*/ 1709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B2B2B2"/>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513" name="Rectangle 67"/>
                  <p:cNvSpPr>
                    <a:spLocks noChangeArrowheads="1"/>
                  </p:cNvSpPr>
                  <p:nvPr/>
                </p:nvSpPr>
                <p:spPr bwMode="auto">
                  <a:xfrm>
                    <a:off x="968" y="2070"/>
                    <a:ext cx="579" cy="182"/>
                  </a:xfrm>
                  <a:prstGeom prst="rect">
                    <a:avLst/>
                  </a:prstGeom>
                  <a:solidFill>
                    <a:srgbClr val="B2B2B2"/>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14" name="Rectangle 68"/>
                  <p:cNvSpPr>
                    <a:spLocks noChangeArrowheads="1"/>
                  </p:cNvSpPr>
                  <p:nvPr/>
                </p:nvSpPr>
                <p:spPr bwMode="auto">
                  <a:xfrm>
                    <a:off x="968" y="2149"/>
                    <a:ext cx="621" cy="23"/>
                  </a:xfrm>
                  <a:prstGeom prst="rect">
                    <a:avLst/>
                  </a:prstGeom>
                  <a:gradFill rotWithShape="1">
                    <a:gsLst>
                      <a:gs pos="0">
                        <a:srgbClr val="B2B2B2"/>
                      </a:gs>
                      <a:gs pos="50000">
                        <a:srgbClr val="525252"/>
                      </a:gs>
                      <a:gs pos="100000">
                        <a:srgbClr val="B2B2B2"/>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20498" name="Group 69"/>
                <p:cNvGrpSpPr>
                  <a:grpSpLocks/>
                </p:cNvGrpSpPr>
                <p:nvPr/>
              </p:nvGrpSpPr>
              <p:grpSpPr bwMode="auto">
                <a:xfrm>
                  <a:off x="1016" y="2088"/>
                  <a:ext cx="320" cy="144"/>
                  <a:chOff x="1016" y="2088"/>
                  <a:chExt cx="320" cy="144"/>
                </a:xfrm>
              </p:grpSpPr>
              <p:grpSp>
                <p:nvGrpSpPr>
                  <p:cNvPr id="20499" name="Group 70"/>
                  <p:cNvGrpSpPr>
                    <a:grpSpLocks/>
                  </p:cNvGrpSpPr>
                  <p:nvPr/>
                </p:nvGrpSpPr>
                <p:grpSpPr bwMode="auto">
                  <a:xfrm>
                    <a:off x="1016" y="2088"/>
                    <a:ext cx="320" cy="36"/>
                    <a:chOff x="1016" y="2088"/>
                    <a:chExt cx="320" cy="36"/>
                  </a:xfrm>
                </p:grpSpPr>
                <p:sp>
                  <p:nvSpPr>
                    <p:cNvPr id="20506" name="Oval 71"/>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07" name="Oval 72"/>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08" name="Oval 73"/>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09" name="Oval 74"/>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10" name="Oval 75"/>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nvGrpSpPr>
                  <p:cNvPr id="20500" name="Group 76"/>
                  <p:cNvGrpSpPr>
                    <a:grpSpLocks/>
                  </p:cNvGrpSpPr>
                  <p:nvPr/>
                </p:nvGrpSpPr>
                <p:grpSpPr bwMode="auto">
                  <a:xfrm>
                    <a:off x="1016" y="2196"/>
                    <a:ext cx="320" cy="36"/>
                    <a:chOff x="1016" y="2088"/>
                    <a:chExt cx="320" cy="36"/>
                  </a:xfrm>
                </p:grpSpPr>
                <p:sp>
                  <p:nvSpPr>
                    <p:cNvPr id="20501" name="Oval 77"/>
                    <p:cNvSpPr>
                      <a:spLocks noChangeAspect="1" noChangeArrowheads="1"/>
                    </p:cNvSpPr>
                    <p:nvPr/>
                  </p:nvSpPr>
                  <p:spPr bwMode="auto">
                    <a:xfrm>
                      <a:off x="1016"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02" name="Oval 78"/>
                    <p:cNvSpPr>
                      <a:spLocks noChangeAspect="1" noChangeArrowheads="1"/>
                    </p:cNvSpPr>
                    <p:nvPr/>
                  </p:nvSpPr>
                  <p:spPr bwMode="auto">
                    <a:xfrm>
                      <a:off x="1087" y="2089"/>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03" name="Oval 79"/>
                    <p:cNvSpPr>
                      <a:spLocks noChangeAspect="1" noChangeArrowheads="1"/>
                    </p:cNvSpPr>
                    <p:nvPr/>
                  </p:nvSpPr>
                  <p:spPr bwMode="auto">
                    <a:xfrm>
                      <a:off x="1158"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04" name="Oval 80"/>
                    <p:cNvSpPr>
                      <a:spLocks noChangeAspect="1" noChangeArrowheads="1"/>
                    </p:cNvSpPr>
                    <p:nvPr/>
                  </p:nvSpPr>
                  <p:spPr bwMode="auto">
                    <a:xfrm>
                      <a:off x="1229"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sp>
                  <p:nvSpPr>
                    <p:cNvPr id="20505" name="Oval 81"/>
                    <p:cNvSpPr>
                      <a:spLocks noChangeAspect="1" noChangeArrowheads="1"/>
                    </p:cNvSpPr>
                    <p:nvPr/>
                  </p:nvSpPr>
                  <p:spPr bwMode="auto">
                    <a:xfrm>
                      <a:off x="1301" y="2088"/>
                      <a:ext cx="35" cy="35"/>
                    </a:xfrm>
                    <a:prstGeom prst="ellipse">
                      <a:avLst/>
                    </a:prstGeom>
                    <a:solidFill>
                      <a:schemeClr val="bg2"/>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grpSp>
          </p:grpSp>
        </p:grpSp>
        <p:sp>
          <p:nvSpPr>
            <p:cNvPr id="20494" name="Rectangle 82"/>
            <p:cNvSpPr>
              <a:spLocks noChangeArrowheads="1"/>
            </p:cNvSpPr>
            <p:nvPr/>
          </p:nvSpPr>
          <p:spPr bwMode="auto">
            <a:xfrm>
              <a:off x="1102" y="1138"/>
              <a:ext cx="2869" cy="230"/>
            </a:xfrm>
            <a:prstGeom prst="rect">
              <a:avLst/>
            </a:prstGeom>
            <a:gradFill rotWithShape="1">
              <a:gsLst>
                <a:gs pos="0">
                  <a:srgbClr val="FF6600"/>
                </a:gs>
                <a:gs pos="50000">
                  <a:srgbClr val="762F00"/>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endParaRPr lang="en-US" altLang="en-US" sz="2400">
                <a:latin typeface="Arial Narrow" pitchFamily="34" charset="0"/>
              </a:endParaRPr>
            </a:p>
          </p:txBody>
        </p:sp>
      </p:grpSp>
      <p:sp>
        <p:nvSpPr>
          <p:cNvPr id="20485" name="Text Box 84"/>
          <p:cNvSpPr txBox="1">
            <a:spLocks noChangeArrowheads="1"/>
          </p:cNvSpPr>
          <p:nvPr/>
        </p:nvSpPr>
        <p:spPr bwMode="auto">
          <a:xfrm>
            <a:off x="6762552" y="808038"/>
            <a:ext cx="2147888" cy="1625600"/>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rgbClr val="96969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000" dirty="0">
                <a:latin typeface="Arial Narrow" pitchFamily="34" charset="0"/>
              </a:rPr>
              <a:t>Buckling- Restrained Brace:</a:t>
            </a:r>
            <a:br>
              <a:rPr lang="en-US" altLang="en-US" sz="2000" dirty="0">
                <a:latin typeface="Arial Narrow" pitchFamily="34" charset="0"/>
              </a:rPr>
            </a:br>
            <a:r>
              <a:rPr lang="en-US" altLang="en-US" sz="2000" dirty="0">
                <a:latin typeface="Arial Narrow" pitchFamily="34" charset="0"/>
              </a:rPr>
              <a:t>Steel Core</a:t>
            </a:r>
            <a:br>
              <a:rPr lang="en-US" altLang="en-US" sz="2000" dirty="0">
                <a:latin typeface="Arial Narrow" pitchFamily="34" charset="0"/>
              </a:rPr>
            </a:br>
            <a:r>
              <a:rPr lang="en-US" altLang="en-US" sz="2000" dirty="0">
                <a:latin typeface="Arial Narrow" pitchFamily="34" charset="0"/>
              </a:rPr>
              <a:t>+</a:t>
            </a:r>
            <a:br>
              <a:rPr lang="en-US" altLang="en-US" sz="2000" dirty="0">
                <a:latin typeface="Arial Narrow" pitchFamily="34" charset="0"/>
              </a:rPr>
            </a:br>
            <a:r>
              <a:rPr lang="en-US" altLang="en-US" sz="2000" dirty="0">
                <a:latin typeface="Arial Narrow" pitchFamily="34" charset="0"/>
              </a:rPr>
              <a:t>Casing</a:t>
            </a:r>
          </a:p>
        </p:txBody>
      </p:sp>
      <p:sp>
        <p:nvSpPr>
          <p:cNvPr id="20486" name="Text Box 87"/>
          <p:cNvSpPr txBox="1">
            <a:spLocks noChangeArrowheads="1"/>
          </p:cNvSpPr>
          <p:nvPr/>
        </p:nvSpPr>
        <p:spPr bwMode="auto">
          <a:xfrm>
            <a:off x="6686352" y="3201988"/>
            <a:ext cx="2147888" cy="406400"/>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rgbClr val="96969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000" dirty="0">
                <a:latin typeface="Arial Narrow" pitchFamily="34" charset="0"/>
              </a:rPr>
              <a:t>Steel Core</a:t>
            </a:r>
          </a:p>
        </p:txBody>
      </p:sp>
      <p:sp>
        <p:nvSpPr>
          <p:cNvPr id="20487" name="Line 88"/>
          <p:cNvSpPr>
            <a:spLocks noChangeShapeType="1"/>
          </p:cNvSpPr>
          <p:nvPr/>
        </p:nvSpPr>
        <p:spPr bwMode="auto">
          <a:xfrm>
            <a:off x="1611115" y="3733800"/>
            <a:ext cx="0" cy="606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488" name="Line 89"/>
          <p:cNvSpPr>
            <a:spLocks noChangeShapeType="1"/>
          </p:cNvSpPr>
          <p:nvPr/>
        </p:nvSpPr>
        <p:spPr bwMode="auto">
          <a:xfrm>
            <a:off x="5548115" y="3732213"/>
            <a:ext cx="0" cy="606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489" name="Line 92"/>
          <p:cNvSpPr>
            <a:spLocks noChangeShapeType="1"/>
          </p:cNvSpPr>
          <p:nvPr/>
        </p:nvSpPr>
        <p:spPr bwMode="auto">
          <a:xfrm>
            <a:off x="1611115" y="4187825"/>
            <a:ext cx="3927475" cy="0"/>
          </a:xfrm>
          <a:prstGeom prst="line">
            <a:avLst/>
          </a:prstGeom>
          <a:noFill/>
          <a:ln w="1905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490" name="Text Box 93"/>
          <p:cNvSpPr txBox="1">
            <a:spLocks noChangeArrowheads="1"/>
          </p:cNvSpPr>
          <p:nvPr/>
        </p:nvSpPr>
        <p:spPr bwMode="auto">
          <a:xfrm>
            <a:off x="1981002" y="3790950"/>
            <a:ext cx="3111500" cy="3968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a:spcBef>
                <a:spcPct val="50000"/>
              </a:spcBef>
              <a:buClrTx/>
              <a:buSzTx/>
              <a:buFontTx/>
              <a:buNone/>
            </a:pPr>
            <a:r>
              <a:rPr lang="en-US" altLang="en-US" sz="2000">
                <a:latin typeface="Arial Narrow" pitchFamily="34" charset="0"/>
              </a:rPr>
              <a:t>Yielding Segment</a:t>
            </a:r>
          </a:p>
        </p:txBody>
      </p:sp>
      <p:sp>
        <p:nvSpPr>
          <p:cNvPr id="20491" name="Line 94"/>
          <p:cNvSpPr>
            <a:spLocks noChangeShapeType="1"/>
          </p:cNvSpPr>
          <p:nvPr/>
        </p:nvSpPr>
        <p:spPr bwMode="auto">
          <a:xfrm>
            <a:off x="6025952" y="3790950"/>
            <a:ext cx="282575" cy="549275"/>
          </a:xfrm>
          <a:prstGeom prst="line">
            <a:avLst/>
          </a:prstGeom>
          <a:noFill/>
          <a:ln w="31750">
            <a:solidFill>
              <a:schemeClr val="tx1"/>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492" name="Text Box 95"/>
          <p:cNvSpPr txBox="1">
            <a:spLocks noChangeArrowheads="1"/>
          </p:cNvSpPr>
          <p:nvPr/>
        </p:nvSpPr>
        <p:spPr bwMode="auto">
          <a:xfrm>
            <a:off x="6313290" y="4340225"/>
            <a:ext cx="2574925" cy="10064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158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50000"/>
              <a:buChar char="•"/>
              <a:defRPr sz="2800" b="1">
                <a:solidFill>
                  <a:schemeClr val="tx1"/>
                </a:solidFill>
                <a:latin typeface="Arial" charset="0"/>
              </a:defRPr>
            </a:lvl1pPr>
            <a:lvl2pPr marL="742950" indent="-285750">
              <a:spcBef>
                <a:spcPct val="20000"/>
              </a:spcBef>
              <a:buClr>
                <a:schemeClr val="tx2"/>
              </a:buClr>
              <a:buSzPct val="100000"/>
              <a:buChar char="–"/>
              <a:defRPr sz="2800" b="1">
                <a:solidFill>
                  <a:schemeClr val="tx1"/>
                </a:solidFill>
                <a:latin typeface="Arial" charset="0"/>
              </a:defRPr>
            </a:lvl2pPr>
            <a:lvl3pPr marL="1143000" indent="-228600">
              <a:spcBef>
                <a:spcPct val="20000"/>
              </a:spcBef>
              <a:buClr>
                <a:schemeClr val="tx2"/>
              </a:buClr>
              <a:buSzPct val="100000"/>
              <a:buChar char="•"/>
              <a:defRPr sz="2400">
                <a:solidFill>
                  <a:schemeClr val="tx1"/>
                </a:solidFill>
                <a:latin typeface="Arial" charset="0"/>
              </a:defRPr>
            </a:lvl3pPr>
            <a:lvl4pPr marL="1600200" indent="-228600">
              <a:spcBef>
                <a:spcPct val="20000"/>
              </a:spcBef>
              <a:buClr>
                <a:schemeClr val="tx2"/>
              </a:buClr>
              <a:buSzPct val="100000"/>
              <a:buChar char="–"/>
              <a:defRPr sz="2000">
                <a:solidFill>
                  <a:schemeClr val="tx1"/>
                </a:solidFill>
                <a:latin typeface="Arial" charset="0"/>
              </a:defRPr>
            </a:lvl4pPr>
            <a:lvl5pPr marL="2057400" indent="-228600">
              <a:spcBef>
                <a:spcPct val="20000"/>
              </a:spcBef>
              <a:buClr>
                <a:schemeClr val="tx2"/>
              </a:buClr>
              <a:buSzPct val="100000"/>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spcBef>
                <a:spcPct val="50000"/>
              </a:spcBef>
              <a:buClrTx/>
              <a:buSzTx/>
              <a:buFontTx/>
              <a:buNone/>
            </a:pPr>
            <a:r>
              <a:rPr lang="en-US" altLang="en-US" sz="2000">
                <a:latin typeface="Arial Narrow" pitchFamily="34" charset="0"/>
              </a:rPr>
              <a:t>Core projection and brace connection segment</a:t>
            </a:r>
          </a:p>
        </p:txBody>
      </p:sp>
      <p:sp>
        <p:nvSpPr>
          <p:cNvPr id="2" name="Text Placeholder 1"/>
          <p:cNvSpPr>
            <a:spLocks noGrp="1"/>
          </p:cNvSpPr>
          <p:nvPr>
            <p:ph type="body" sz="quarter" idx="38"/>
          </p:nvPr>
        </p:nvSpPr>
        <p:spPr/>
        <p:txBody>
          <a:bodyPr/>
          <a:lstStyle/>
          <a:p>
            <a:r>
              <a:rPr lang="en-US" dirty="0"/>
              <a:t>Buckling-Restrained Brace </a:t>
            </a:r>
          </a:p>
        </p:txBody>
      </p:sp>
      <p:sp>
        <p:nvSpPr>
          <p:cNvPr id="91" name="Rectangle 4">
            <a:extLst>
              <a:ext uri="{FF2B5EF4-FFF2-40B4-BE49-F238E27FC236}"/>
            </a:extLst>
          </p:cNvPr>
          <p:cNvSpPr>
            <a:spLocks noGrp="1" noChangeArrowheads="1"/>
          </p:cNvSpPr>
          <p:nvPr>
            <p:ph type="sldNum" sz="quarter" idx="12"/>
          </p:nvPr>
        </p:nvSpPr>
        <p:spPr>
          <a:xfrm>
            <a:off x="6553200" y="6356350"/>
            <a:ext cx="2133600" cy="365125"/>
          </a:xfrm>
          <a:ln/>
        </p:spPr>
        <p:txBody>
          <a:bodyPr/>
          <a:lstStyle>
            <a:lvl1pPr>
              <a:defRPr/>
            </a:lvl1pPr>
          </a:lstStyle>
          <a:p>
            <a:pPr>
              <a:defRPr/>
            </a:pPr>
            <a:fld id="{46425072-6E52-45A8-8A7E-A5B11BCA4176}" type="slidenum">
              <a:rPr lang="en-US" altLang="en-US"/>
              <a:pPr>
                <a:defRPr/>
              </a:pPr>
              <a:t>9</a:t>
            </a:fld>
            <a:endParaRPr lang="en-US" altLang="en-US"/>
          </a:p>
        </p:txBody>
      </p:sp>
    </p:spTree>
    <p:extLst>
      <p:ext uri="{BB962C8B-B14F-4D97-AF65-F5344CB8AC3E}">
        <p14:creationId xmlns:p14="http://schemas.microsoft.com/office/powerpoint/2010/main" val="7015206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AISC">
      <a:dk1>
        <a:sysClr val="windowText" lastClr="000000"/>
      </a:dk1>
      <a:lt1>
        <a:sysClr val="window" lastClr="FFFFFF"/>
      </a:lt1>
      <a:dk2>
        <a:srgbClr val="1F497D"/>
      </a:dk2>
      <a:lt2>
        <a:srgbClr val="EEECE1"/>
      </a:lt2>
      <a:accent1>
        <a:srgbClr val="1F497D"/>
      </a:accent1>
      <a:accent2>
        <a:srgbClr val="366092"/>
      </a:accent2>
      <a:accent3>
        <a:srgbClr val="4F81BD"/>
      </a:accent3>
      <a:accent4>
        <a:srgbClr val="BFBFBF"/>
      </a:accent4>
      <a:accent5>
        <a:srgbClr val="A5A5A5"/>
      </a:accent5>
      <a:accent6>
        <a:srgbClr val="7F7F7F"/>
      </a:accent6>
      <a:hlink>
        <a:srgbClr val="548DD4"/>
      </a:hlink>
      <a:folHlink>
        <a:srgbClr val="0F243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31132</TotalTime>
  <Words>7046</Words>
  <Application>Microsoft Office PowerPoint</Application>
  <PresentationFormat>On-screen Show (4:3)</PresentationFormat>
  <Paragraphs>648</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AISC Presentation Template 4:3</dc:title>
  <dc:creator>AISC</dc:creator>
  <cp:lastModifiedBy>Sattler, Kristi</cp:lastModifiedBy>
  <cp:revision>1031</cp:revision>
  <cp:lastPrinted>2012-06-12T15:24:24Z</cp:lastPrinted>
  <dcterms:created xsi:type="dcterms:W3CDTF">2013-04-09T21:22:02Z</dcterms:created>
  <dcterms:modified xsi:type="dcterms:W3CDTF">2020-07-07T13:39:19Z</dcterms:modified>
</cp:coreProperties>
</file>