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47" r:id="rId1"/>
  </p:sldMasterIdLst>
  <p:notesMasterIdLst>
    <p:notesMasterId r:id="rId141"/>
  </p:notesMasterIdLst>
  <p:sldIdLst>
    <p:sldId id="1131" r:id="rId2"/>
    <p:sldId id="1280" r:id="rId3"/>
    <p:sldId id="1282" r:id="rId4"/>
    <p:sldId id="1283" r:id="rId5"/>
    <p:sldId id="1145" r:id="rId6"/>
    <p:sldId id="1284" r:id="rId7"/>
    <p:sldId id="1285" r:id="rId8"/>
    <p:sldId id="1286" r:id="rId9"/>
    <p:sldId id="1149" r:id="rId10"/>
    <p:sldId id="1150" r:id="rId11"/>
    <p:sldId id="1151" r:id="rId12"/>
    <p:sldId id="1152" r:id="rId13"/>
    <p:sldId id="1153" r:id="rId14"/>
    <p:sldId id="1154" r:id="rId15"/>
    <p:sldId id="1155" r:id="rId16"/>
    <p:sldId id="1287" r:id="rId17"/>
    <p:sldId id="1288" r:id="rId18"/>
    <p:sldId id="1289" r:id="rId19"/>
    <p:sldId id="1290" r:id="rId20"/>
    <p:sldId id="1160" r:id="rId21"/>
    <p:sldId id="1161" r:id="rId22"/>
    <p:sldId id="1162" r:id="rId23"/>
    <p:sldId id="1163" r:id="rId24"/>
    <p:sldId id="1164" r:id="rId25"/>
    <p:sldId id="1165" r:id="rId26"/>
    <p:sldId id="1166" r:id="rId27"/>
    <p:sldId id="1167" r:id="rId28"/>
    <p:sldId id="1168" r:id="rId29"/>
    <p:sldId id="1169" r:id="rId30"/>
    <p:sldId id="1170" r:id="rId31"/>
    <p:sldId id="1171" r:id="rId32"/>
    <p:sldId id="1172" r:id="rId33"/>
    <p:sldId id="1173" r:id="rId34"/>
    <p:sldId id="1174" r:id="rId35"/>
    <p:sldId id="1175" r:id="rId36"/>
    <p:sldId id="1176" r:id="rId37"/>
    <p:sldId id="1177" r:id="rId38"/>
    <p:sldId id="1178" r:id="rId39"/>
    <p:sldId id="1179" r:id="rId40"/>
    <p:sldId id="1180" r:id="rId41"/>
    <p:sldId id="1181" r:id="rId42"/>
    <p:sldId id="1182" r:id="rId43"/>
    <p:sldId id="1183" r:id="rId44"/>
    <p:sldId id="1184" r:id="rId45"/>
    <p:sldId id="1185" r:id="rId46"/>
    <p:sldId id="1186" r:id="rId47"/>
    <p:sldId id="1187" r:id="rId48"/>
    <p:sldId id="1188" r:id="rId49"/>
    <p:sldId id="1189" r:id="rId50"/>
    <p:sldId id="1190" r:id="rId51"/>
    <p:sldId id="1191" r:id="rId52"/>
    <p:sldId id="1192" r:id="rId53"/>
    <p:sldId id="1193" r:id="rId54"/>
    <p:sldId id="1194" r:id="rId55"/>
    <p:sldId id="1195" r:id="rId56"/>
    <p:sldId id="1196" r:id="rId57"/>
    <p:sldId id="1197" r:id="rId58"/>
    <p:sldId id="1198" r:id="rId59"/>
    <p:sldId id="1199" r:id="rId60"/>
    <p:sldId id="1200" r:id="rId61"/>
    <p:sldId id="1201" r:id="rId62"/>
    <p:sldId id="1202" r:id="rId63"/>
    <p:sldId id="1203" r:id="rId64"/>
    <p:sldId id="1204" r:id="rId65"/>
    <p:sldId id="1205" r:id="rId66"/>
    <p:sldId id="1206" r:id="rId67"/>
    <p:sldId id="1207" r:id="rId68"/>
    <p:sldId id="1291" r:id="rId69"/>
    <p:sldId id="1209" r:id="rId70"/>
    <p:sldId id="1210" r:id="rId71"/>
    <p:sldId id="1211" r:id="rId72"/>
    <p:sldId id="1212" r:id="rId73"/>
    <p:sldId id="1213" r:id="rId74"/>
    <p:sldId id="1214" r:id="rId75"/>
    <p:sldId id="1215" r:id="rId76"/>
    <p:sldId id="1216" r:id="rId77"/>
    <p:sldId id="1217" r:id="rId78"/>
    <p:sldId id="1218" r:id="rId79"/>
    <p:sldId id="1219" r:id="rId80"/>
    <p:sldId id="1220" r:id="rId81"/>
    <p:sldId id="1221" r:id="rId82"/>
    <p:sldId id="1222" r:id="rId83"/>
    <p:sldId id="1223" r:id="rId84"/>
    <p:sldId id="1224" r:id="rId85"/>
    <p:sldId id="1225" r:id="rId86"/>
    <p:sldId id="1226" r:id="rId87"/>
    <p:sldId id="1227" r:id="rId88"/>
    <p:sldId id="1228" r:id="rId89"/>
    <p:sldId id="1229" r:id="rId90"/>
    <p:sldId id="1230" r:id="rId91"/>
    <p:sldId id="1231" r:id="rId92"/>
    <p:sldId id="1232" r:id="rId93"/>
    <p:sldId id="1233" r:id="rId94"/>
    <p:sldId id="1234" r:id="rId95"/>
    <p:sldId id="1235" r:id="rId96"/>
    <p:sldId id="1236" r:id="rId97"/>
    <p:sldId id="1237" r:id="rId98"/>
    <p:sldId id="1238" r:id="rId99"/>
    <p:sldId id="1239" r:id="rId100"/>
    <p:sldId id="1240" r:id="rId101"/>
    <p:sldId id="1241" r:id="rId102"/>
    <p:sldId id="1242" r:id="rId103"/>
    <p:sldId id="1243" r:id="rId104"/>
    <p:sldId id="1244" r:id="rId105"/>
    <p:sldId id="1245" r:id="rId106"/>
    <p:sldId id="1246" r:id="rId107"/>
    <p:sldId id="1247" r:id="rId108"/>
    <p:sldId id="1248" r:id="rId109"/>
    <p:sldId id="1249" r:id="rId110"/>
    <p:sldId id="1250" r:id="rId111"/>
    <p:sldId id="1251" r:id="rId112"/>
    <p:sldId id="1252" r:id="rId113"/>
    <p:sldId id="1253" r:id="rId114"/>
    <p:sldId id="1254" r:id="rId115"/>
    <p:sldId id="1255" r:id="rId116"/>
    <p:sldId id="1256" r:id="rId117"/>
    <p:sldId id="1257" r:id="rId118"/>
    <p:sldId id="1258" r:id="rId119"/>
    <p:sldId id="1259" r:id="rId120"/>
    <p:sldId id="1260" r:id="rId121"/>
    <p:sldId id="1261" r:id="rId122"/>
    <p:sldId id="1262" r:id="rId123"/>
    <p:sldId id="1263" r:id="rId124"/>
    <p:sldId id="1264" r:id="rId125"/>
    <p:sldId id="1265" r:id="rId126"/>
    <p:sldId id="1266" r:id="rId127"/>
    <p:sldId id="1267" r:id="rId128"/>
    <p:sldId id="1268" r:id="rId129"/>
    <p:sldId id="1269" r:id="rId130"/>
    <p:sldId id="1270" r:id="rId131"/>
    <p:sldId id="1271" r:id="rId132"/>
    <p:sldId id="1272" r:id="rId133"/>
    <p:sldId id="1273" r:id="rId134"/>
    <p:sldId id="1274" r:id="rId135"/>
    <p:sldId id="1275" r:id="rId136"/>
    <p:sldId id="1276" r:id="rId137"/>
    <p:sldId id="1277" r:id="rId138"/>
    <p:sldId id="1278" r:id="rId139"/>
    <p:sldId id="1292" r:id="rId14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 Title Slide" id="{BEF29D6A-1967-334A-BD90-6A2E587A8F8D}">
          <p14:sldIdLst>
            <p14:sldId id="1131"/>
          </p14:sldIdLst>
        </p14:section>
        <p14:section name="Untitled Section" id="{269CC7A4-100B-4DB8-A53E-29A3382548DF}">
          <p14:sldIdLst>
            <p14:sldId id="1280"/>
            <p14:sldId id="1282"/>
            <p14:sldId id="1283"/>
            <p14:sldId id="1145"/>
            <p14:sldId id="1284"/>
            <p14:sldId id="1285"/>
            <p14:sldId id="1286"/>
            <p14:sldId id="1149"/>
            <p14:sldId id="1150"/>
            <p14:sldId id="1151"/>
            <p14:sldId id="1152"/>
            <p14:sldId id="1153"/>
            <p14:sldId id="1154"/>
            <p14:sldId id="1155"/>
            <p14:sldId id="1287"/>
            <p14:sldId id="1288"/>
            <p14:sldId id="1289"/>
            <p14:sldId id="1290"/>
            <p14:sldId id="1160"/>
            <p14:sldId id="1161"/>
            <p14:sldId id="1162"/>
            <p14:sldId id="1163"/>
            <p14:sldId id="1164"/>
            <p14:sldId id="1165"/>
            <p14:sldId id="1166"/>
            <p14:sldId id="1167"/>
            <p14:sldId id="1168"/>
            <p14:sldId id="1169"/>
            <p14:sldId id="1170"/>
            <p14:sldId id="1171"/>
            <p14:sldId id="1172"/>
            <p14:sldId id="1173"/>
            <p14:sldId id="1174"/>
            <p14:sldId id="1175"/>
            <p14:sldId id="1176"/>
            <p14:sldId id="1177"/>
            <p14:sldId id="1178"/>
            <p14:sldId id="1179"/>
            <p14:sldId id="1180"/>
            <p14:sldId id="1181"/>
            <p14:sldId id="1182"/>
            <p14:sldId id="1183"/>
            <p14:sldId id="1184"/>
            <p14:sldId id="1185"/>
            <p14:sldId id="1186"/>
            <p14:sldId id="1187"/>
            <p14:sldId id="1188"/>
            <p14:sldId id="1189"/>
            <p14:sldId id="1190"/>
            <p14:sldId id="1191"/>
            <p14:sldId id="1192"/>
            <p14:sldId id="1193"/>
            <p14:sldId id="1194"/>
            <p14:sldId id="1195"/>
            <p14:sldId id="1196"/>
            <p14:sldId id="1197"/>
            <p14:sldId id="1198"/>
            <p14:sldId id="1199"/>
            <p14:sldId id="1200"/>
            <p14:sldId id="1201"/>
            <p14:sldId id="1202"/>
            <p14:sldId id="1203"/>
            <p14:sldId id="1204"/>
            <p14:sldId id="1205"/>
            <p14:sldId id="1206"/>
            <p14:sldId id="1207"/>
            <p14:sldId id="1291"/>
            <p14:sldId id="1209"/>
            <p14:sldId id="1210"/>
            <p14:sldId id="1211"/>
            <p14:sldId id="1212"/>
            <p14:sldId id="1213"/>
            <p14:sldId id="1214"/>
            <p14:sldId id="1215"/>
            <p14:sldId id="1216"/>
            <p14:sldId id="1217"/>
            <p14:sldId id="1218"/>
            <p14:sldId id="1219"/>
            <p14:sldId id="1220"/>
            <p14:sldId id="1221"/>
            <p14:sldId id="1222"/>
            <p14:sldId id="1223"/>
            <p14:sldId id="1224"/>
            <p14:sldId id="1225"/>
            <p14:sldId id="1226"/>
            <p14:sldId id="1227"/>
            <p14:sldId id="1228"/>
            <p14:sldId id="1229"/>
            <p14:sldId id="1230"/>
            <p14:sldId id="1231"/>
            <p14:sldId id="1232"/>
            <p14:sldId id="1233"/>
            <p14:sldId id="1234"/>
            <p14:sldId id="1235"/>
            <p14:sldId id="1236"/>
            <p14:sldId id="1237"/>
            <p14:sldId id="1238"/>
            <p14:sldId id="1239"/>
            <p14:sldId id="1240"/>
            <p14:sldId id="1241"/>
            <p14:sldId id="1242"/>
            <p14:sldId id="1243"/>
            <p14:sldId id="1244"/>
            <p14:sldId id="1245"/>
            <p14:sldId id="1246"/>
            <p14:sldId id="1247"/>
            <p14:sldId id="1248"/>
            <p14:sldId id="1249"/>
            <p14:sldId id="1250"/>
            <p14:sldId id="1251"/>
            <p14:sldId id="1252"/>
            <p14:sldId id="1253"/>
            <p14:sldId id="1254"/>
            <p14:sldId id="1255"/>
            <p14:sldId id="1256"/>
            <p14:sldId id="1257"/>
            <p14:sldId id="1258"/>
            <p14:sldId id="1259"/>
            <p14:sldId id="1260"/>
            <p14:sldId id="1261"/>
            <p14:sldId id="1262"/>
            <p14:sldId id="1263"/>
            <p14:sldId id="1264"/>
            <p14:sldId id="1265"/>
            <p14:sldId id="1266"/>
            <p14:sldId id="1267"/>
            <p14:sldId id="1268"/>
            <p14:sldId id="1269"/>
            <p14:sldId id="1270"/>
            <p14:sldId id="1271"/>
            <p14:sldId id="1272"/>
            <p14:sldId id="1273"/>
            <p14:sldId id="1274"/>
            <p14:sldId id="1275"/>
            <p14:sldId id="1276"/>
            <p14:sldId id="1277"/>
            <p14:sldId id="1278"/>
            <p14:sldId id="1292"/>
          </p14:sldIdLst>
        </p14:section>
      </p14:sectionLst>
    </p:ext>
    <p:ext uri="{EFAFB233-063F-42B5-8137-9DF3F51BA10A}">
      <p15:sldGuideLst xmlns="" xmlns:p15="http://schemas.microsoft.com/office/powerpoint/2012/main">
        <p15:guide id="3" orient="horz" pos="2750" userDrawn="1">
          <p15:clr>
            <a:srgbClr val="A4A3A4"/>
          </p15:clr>
        </p15:guide>
        <p15:guide id="4" pos="201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ttler, Kristi" initials="SK" lastIdx="3"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577A"/>
    <a:srgbClr val="16ABEE"/>
    <a:srgbClr val="7CBD32"/>
    <a:srgbClr val="AED87C"/>
    <a:srgbClr val="FC9F2E"/>
    <a:srgbClr val="FAC678"/>
    <a:srgbClr val="FF9A4A"/>
    <a:srgbClr val="CC7D3C"/>
    <a:srgbClr val="0A1013"/>
    <a:srgbClr val="87C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Style léger 1 - Accentuation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1EBBBCC-DAD2-459C-BE2E-F6DE35CF9A28}" styleName="Style foncé 2 - Accentuation 3/Accentuation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78826" autoAdjust="0"/>
  </p:normalViewPr>
  <p:slideViewPr>
    <p:cSldViewPr>
      <p:cViewPr varScale="1">
        <p:scale>
          <a:sx n="53" d="100"/>
          <a:sy n="53" d="100"/>
        </p:scale>
        <p:origin x="-1602" y="-96"/>
      </p:cViewPr>
      <p:guideLst>
        <p:guide orient="horz" pos="2750"/>
        <p:guide pos="2018"/>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notesMaster" Target="notesMasters/notesMaster1.xml"/><Relationship Id="rId14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commentAuthors" Target="commentAuthors.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image" Target="../media/image3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CA"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76EAF8-3271-4142-89B6-932C21916834}" type="datetimeFigureOut">
              <a:rPr lang="fr-FR" smtClean="0"/>
              <a:pPr/>
              <a:t>07/07/2020</a:t>
            </a:fld>
            <a:endParaRPr lang="fr-CA"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CA"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CA"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AD251D-F4B4-477B-AC6C-B1160455DDA7}" type="slidenum">
              <a:rPr lang="fr-CA" smtClean="0"/>
              <a:pPr/>
              <a:t>‹#›</a:t>
            </a:fld>
            <a:endParaRPr lang="fr-CA" dirty="0"/>
          </a:p>
        </p:txBody>
      </p:sp>
    </p:spTree>
    <p:extLst>
      <p:ext uri="{BB962C8B-B14F-4D97-AF65-F5344CB8AC3E}">
        <p14:creationId xmlns:p14="http://schemas.microsoft.com/office/powerpoint/2010/main" val="869386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altLang="en-US" sz="1200" dirty="0" smtClean="0"/>
              <a:t>This series of PowerPoint presentations covers the fundamentals of the design of seismic-resistant steel building structures. The primary focus of the material is on ductile detailing of steel structures for seismic resistance, rather than on calculation of lateral forces, dynamic analysis, or other general topics on earthquake engineering. The material is intended primarily for use at the graduate level, although many portions of the presentations are appropriate for undergraduates. </a:t>
            </a:r>
          </a:p>
          <a:p>
            <a:endParaRPr lang="en-US" altLang="en-US" sz="1200" dirty="0" smtClean="0"/>
          </a:p>
          <a:p>
            <a:r>
              <a:rPr lang="en-US" altLang="en-US" sz="1200" dirty="0" smtClean="0"/>
              <a:t>The presentations are closely tied to the 2016 AISC </a:t>
            </a:r>
            <a:r>
              <a:rPr lang="en-US" altLang="en-US" sz="1200" i="1" dirty="0" smtClean="0"/>
              <a:t>Seismic Provisions for Structural Steel Buildings </a:t>
            </a:r>
            <a:r>
              <a:rPr lang="en-US" altLang="en-US" sz="1200" dirty="0" smtClean="0"/>
              <a:t>(referred to herein as the AISC </a:t>
            </a:r>
            <a:r>
              <a:rPr lang="en-US" altLang="en-US" sz="1200" i="1" dirty="0" smtClean="0"/>
              <a:t>Seismic Provisions</a:t>
            </a:r>
            <a:r>
              <a:rPr lang="en-US" altLang="en-US" sz="1200" dirty="0" smtClean="0"/>
              <a:t>). The presentations discuss basic principles of the behavior of seismic response of steel structures, and show how these principles are treated in the AISC </a:t>
            </a:r>
            <a:r>
              <a:rPr lang="en-US" altLang="en-US" sz="1200" i="1" dirty="0" smtClean="0"/>
              <a:t>Seismic Provisions</a:t>
            </a:r>
            <a:r>
              <a:rPr lang="en-US" altLang="en-US" sz="1200" dirty="0" smtClean="0"/>
              <a:t>. The presentations are most effective if the students have a copy of the AISC </a:t>
            </a:r>
            <a:r>
              <a:rPr lang="en-US" altLang="en-US" sz="1200" i="1" dirty="0" smtClean="0"/>
              <a:t>Seismic Provisions</a:t>
            </a:r>
            <a:r>
              <a:rPr lang="en-US" altLang="en-US" sz="1200" dirty="0" smtClean="0"/>
              <a:t>. A free copy can be downloaded from the AISC website, at: www.aisc.org.</a:t>
            </a:r>
          </a:p>
          <a:p>
            <a:endParaRPr lang="en-US" altLang="en-US" sz="1200" dirty="0" smtClean="0"/>
          </a:p>
          <a:p>
            <a:r>
              <a:rPr lang="en-US" altLang="en-US" sz="1200" dirty="0" smtClean="0"/>
              <a:t>For basic steel design topics, the presentation refers to the 2016 AISC </a:t>
            </a:r>
            <a:r>
              <a:rPr lang="en-US" altLang="en-US" sz="1200" i="1" dirty="0" smtClean="0"/>
              <a:t>Specification for Structural Steel Buildings</a:t>
            </a:r>
            <a:r>
              <a:rPr lang="en-US" altLang="en-US" sz="1200" dirty="0" smtClean="0"/>
              <a:t> (herein referred to as the AISC </a:t>
            </a:r>
            <a:r>
              <a:rPr lang="en-US" altLang="en-US" sz="1200" i="1" dirty="0" smtClean="0"/>
              <a:t>Specification</a:t>
            </a:r>
            <a:r>
              <a:rPr lang="en-US" altLang="en-US" sz="1200" dirty="0" smtClean="0"/>
              <a:t>). Both the 2016 AISC </a:t>
            </a:r>
            <a:r>
              <a:rPr lang="en-US" altLang="en-US" sz="1200" i="1" dirty="0" smtClean="0"/>
              <a:t>Seismic Provisions</a:t>
            </a:r>
            <a:r>
              <a:rPr lang="en-US" altLang="en-US" sz="1200" dirty="0" smtClean="0"/>
              <a:t> and AISC </a:t>
            </a:r>
            <a:r>
              <a:rPr lang="en-US" altLang="en-US" sz="1200" i="1" dirty="0" smtClean="0"/>
              <a:t>Specification </a:t>
            </a:r>
            <a:r>
              <a:rPr lang="en-US" altLang="en-US" sz="1200" dirty="0" smtClean="0"/>
              <a:t>are written in the combined LRFD - ASD format. These PowerPoint presentations, however, present only the LRFD format. For seismic-resistant design, the LRFD format is preferable, in that it more closely follows the element capacity concepts used seismic design. </a:t>
            </a:r>
          </a:p>
          <a:p>
            <a:endParaRPr lang="en-US" altLang="en-US" sz="1200" dirty="0" smtClean="0"/>
          </a:p>
          <a:p>
            <a:r>
              <a:rPr lang="en-US" altLang="en-US" sz="1200" dirty="0" smtClean="0"/>
              <a:t>For code related seismic-design topics not covered in the AISC </a:t>
            </a:r>
            <a:r>
              <a:rPr lang="en-US" altLang="en-US" sz="1200" i="1" dirty="0" smtClean="0"/>
              <a:t>Seismic Provisions </a:t>
            </a:r>
            <a:r>
              <a:rPr lang="en-US" altLang="en-US" sz="1200" dirty="0" smtClean="0"/>
              <a:t>(seismic design categories, R-factors, seismic </a:t>
            </a:r>
            <a:r>
              <a:rPr lang="en-US" altLang="en-US" sz="1200" dirty="0" err="1" smtClean="0"/>
              <a:t>overstrength</a:t>
            </a:r>
            <a:r>
              <a:rPr lang="en-US" altLang="en-US" sz="1200" dirty="0" smtClean="0"/>
              <a:t> factors, etc.), the presentations refer to ASCE 7-16 (with Supplement 1) - </a:t>
            </a:r>
            <a:r>
              <a:rPr lang="en-US" altLang="en-US" sz="1200" i="1" dirty="0" smtClean="0"/>
              <a:t>Minimum Design Loads for Buildings and Other Structures</a:t>
            </a:r>
            <a:r>
              <a:rPr lang="en-US" altLang="en-US" sz="1200" dirty="0" smtClean="0"/>
              <a:t>.</a:t>
            </a:r>
          </a:p>
          <a:p>
            <a:endParaRPr lang="en-US" altLang="en-US" sz="1200" dirty="0" smtClean="0"/>
          </a:p>
          <a:p>
            <a:r>
              <a:rPr lang="en-US" altLang="en-US" sz="1200" dirty="0" smtClean="0"/>
              <a:t>For questions, comments, corrections, or suggestions on these presentations, please contact:</a:t>
            </a:r>
          </a:p>
          <a:p>
            <a:endParaRPr lang="en-US" altLang="en-US" sz="1200" dirty="0" smtClean="0"/>
          </a:p>
          <a:p>
            <a:r>
              <a:rPr lang="en-US" altLang="en-US" sz="1200" dirty="0" smtClean="0"/>
              <a:t>AISC University Programs</a:t>
            </a:r>
          </a:p>
          <a:p>
            <a:r>
              <a:rPr lang="en-US" altLang="en-US" sz="1200" dirty="0" smtClean="0"/>
              <a:t>Email: universityprograms@aisc.org</a:t>
            </a:r>
          </a:p>
          <a:p>
            <a:endParaRPr lang="en-US" altLang="en-US" sz="1200" dirty="0" smtClean="0"/>
          </a:p>
          <a:p>
            <a:endParaRPr lang="en-US" altLang="en-US" sz="1200" dirty="0" smtClean="0"/>
          </a:p>
          <a:p>
            <a:r>
              <a:rPr lang="en-US" altLang="en-US" sz="1200" dirty="0" smtClean="0"/>
              <a:t>Acknowledgments:</a:t>
            </a:r>
          </a:p>
          <a:p>
            <a:r>
              <a:rPr lang="en-US" altLang="en-US" sz="1200" dirty="0" smtClean="0"/>
              <a:t>These presentations were prepared by Michael D. </a:t>
            </a:r>
            <a:r>
              <a:rPr lang="en-US" altLang="en-US" sz="1200" dirty="0" err="1" smtClean="0"/>
              <a:t>Engelhardt</a:t>
            </a:r>
            <a:r>
              <a:rPr lang="en-US" altLang="en-US" sz="1200" dirty="0" smtClean="0"/>
              <a:t> (University of Texas at Austin) with support from the AISC </a:t>
            </a:r>
            <a:r>
              <a:rPr lang="en-US" altLang="en-US" sz="1200" i="1" dirty="0" smtClean="0"/>
              <a:t>Educator Career Enhancement Award</a:t>
            </a:r>
            <a:r>
              <a:rPr lang="en-US" altLang="en-US" sz="1200" dirty="0" smtClean="0"/>
              <a:t>.  The author also gratefully acknowledges contributions and review provided by the AISC Task Group for this project:</a:t>
            </a:r>
          </a:p>
          <a:p>
            <a:r>
              <a:rPr lang="en-US" altLang="en-US" sz="1200" dirty="0" smtClean="0"/>
              <a:t>Mark Bowman - Purdue University</a:t>
            </a:r>
          </a:p>
          <a:p>
            <a:r>
              <a:rPr lang="en-US" altLang="en-US" sz="1200" dirty="0" smtClean="0"/>
              <a:t>Steve </a:t>
            </a:r>
            <a:r>
              <a:rPr lang="en-US" altLang="en-US" sz="1200" dirty="0" err="1" smtClean="0"/>
              <a:t>Mahin</a:t>
            </a:r>
            <a:r>
              <a:rPr lang="en-US" altLang="en-US" sz="1200" dirty="0" smtClean="0"/>
              <a:t> - University of California at Berkeley</a:t>
            </a:r>
          </a:p>
          <a:p>
            <a:r>
              <a:rPr lang="en-US" altLang="en-US" sz="1200" dirty="0" smtClean="0"/>
              <a:t>Brett Manning - PMB 200</a:t>
            </a:r>
          </a:p>
          <a:p>
            <a:r>
              <a:rPr lang="en-US" altLang="en-US" sz="1200" dirty="0" smtClean="0"/>
              <a:t>Carol </a:t>
            </a:r>
            <a:r>
              <a:rPr lang="en-US" altLang="en-US" sz="1200" dirty="0" err="1" smtClean="0"/>
              <a:t>Pivonka</a:t>
            </a:r>
            <a:r>
              <a:rPr lang="en-US" altLang="en-US" sz="1200" dirty="0" smtClean="0"/>
              <a:t> - AISC</a:t>
            </a:r>
          </a:p>
          <a:p>
            <a:r>
              <a:rPr lang="en-US" altLang="en-US" sz="1200" dirty="0" smtClean="0"/>
              <a:t>Larry </a:t>
            </a:r>
            <a:r>
              <a:rPr lang="en-US" altLang="en-US" sz="1200" dirty="0" err="1" smtClean="0"/>
              <a:t>Reaveley</a:t>
            </a:r>
            <a:r>
              <a:rPr lang="en-US" altLang="en-US" sz="1200" dirty="0" smtClean="0"/>
              <a:t> - University of Utah</a:t>
            </a:r>
          </a:p>
          <a:p>
            <a:pPr>
              <a:lnSpc>
                <a:spcPct val="80000"/>
              </a:lnSpc>
            </a:pPr>
            <a:r>
              <a:rPr lang="en-US" altLang="en-US" sz="1200" dirty="0" smtClean="0"/>
              <a:t>Rafael </a:t>
            </a:r>
            <a:r>
              <a:rPr lang="en-US" altLang="en-US" sz="1200" dirty="0" err="1" smtClean="0"/>
              <a:t>Sabelli</a:t>
            </a:r>
            <a:r>
              <a:rPr lang="en-US" altLang="en-US" sz="1200" dirty="0" smtClean="0"/>
              <a:t> - </a:t>
            </a:r>
            <a:r>
              <a:rPr lang="en-US" altLang="en-US" sz="1200" dirty="0" err="1" smtClean="0"/>
              <a:t>Dasse</a:t>
            </a:r>
            <a:r>
              <a:rPr lang="en-US" altLang="en-US" sz="1200" dirty="0" smtClean="0"/>
              <a:t> Design, San Francisco</a:t>
            </a:r>
          </a:p>
          <a:p>
            <a:r>
              <a:rPr lang="en-US" altLang="en-US" sz="1200" dirty="0" smtClean="0"/>
              <a:t>Tom Sabol - </a:t>
            </a:r>
            <a:r>
              <a:rPr lang="en-US" altLang="en-US" sz="1200" dirty="0" err="1" smtClean="0"/>
              <a:t>Englekirk</a:t>
            </a:r>
            <a:r>
              <a:rPr lang="en-US" altLang="en-US" sz="1200" dirty="0" smtClean="0"/>
              <a:t> &amp; Sabol Consulting Engineers, Los Angeles</a:t>
            </a:r>
          </a:p>
          <a:p>
            <a:r>
              <a:rPr lang="en-US" altLang="en-US" sz="1200" dirty="0" smtClean="0"/>
              <a:t>Chia-Ming </a:t>
            </a:r>
            <a:r>
              <a:rPr lang="en-US" altLang="en-US" sz="1200" dirty="0" err="1" smtClean="0"/>
              <a:t>Uang</a:t>
            </a:r>
            <a:r>
              <a:rPr lang="en-US" altLang="en-US" sz="1200" dirty="0" smtClean="0"/>
              <a:t> - University of California at San Diego</a:t>
            </a:r>
          </a:p>
          <a:p>
            <a:endParaRPr lang="en-US" altLang="en-US" sz="1200" dirty="0" smtClean="0"/>
          </a:p>
          <a:p>
            <a:r>
              <a:rPr lang="en-US" altLang="en-US" sz="1200" dirty="0" smtClean="0"/>
              <a:t>The module on Special Plate Shear Walls was prepared by Rafael </a:t>
            </a:r>
            <a:r>
              <a:rPr lang="en-US" altLang="en-US" sz="1200" dirty="0" err="1" smtClean="0"/>
              <a:t>Sabelli</a:t>
            </a:r>
            <a:r>
              <a:rPr lang="en-US" altLang="en-US" sz="1200" dirty="0" smtClean="0"/>
              <a:t> - </a:t>
            </a:r>
            <a:r>
              <a:rPr lang="en-US" altLang="en-US" sz="1200" dirty="0" err="1" smtClean="0"/>
              <a:t>Dasse</a:t>
            </a:r>
            <a:r>
              <a:rPr lang="en-US" altLang="en-US" sz="1200" dirty="0" smtClean="0"/>
              <a:t> Design, San Francisco. The contributions of Prof. Sharon Wood of the University of Texas at Austin to Module 1 are also gratefully acknowledged.</a:t>
            </a:r>
          </a:p>
          <a:p>
            <a:endParaRPr lang="en-US" altLang="en-US" sz="1200" dirty="0" smtClean="0"/>
          </a:p>
          <a:p>
            <a:r>
              <a:rPr lang="en-US" altLang="en-US" sz="1200" dirty="0" smtClean="0"/>
              <a:t>Version 2 (Updates to 2016 AISC </a:t>
            </a:r>
            <a:r>
              <a:rPr lang="en-US" altLang="en-US" sz="1200" i="1" dirty="0" smtClean="0"/>
              <a:t>Seismic Design Provisions</a:t>
            </a:r>
            <a:r>
              <a:rPr lang="en-US" altLang="en-US" sz="1200" dirty="0" smtClean="0"/>
              <a:t>):</a:t>
            </a:r>
          </a:p>
          <a:p>
            <a:r>
              <a:rPr lang="en-US" altLang="en-US" sz="1200" dirty="0" smtClean="0"/>
              <a:t>Patricia Clayton – University of Texas at Austin</a:t>
            </a:r>
          </a:p>
          <a:p>
            <a:r>
              <a:rPr lang="en-US" altLang="en-US" sz="1200" dirty="0" smtClean="0"/>
              <a:t>Larry </a:t>
            </a:r>
            <a:r>
              <a:rPr lang="en-US" altLang="en-US" sz="1200" dirty="0" err="1" smtClean="0"/>
              <a:t>Fahnestock</a:t>
            </a:r>
            <a:r>
              <a:rPr lang="en-US" altLang="en-US" sz="1200" dirty="0" smtClean="0"/>
              <a:t> – University of Illinois at Urbana-Champaign</a:t>
            </a:r>
          </a:p>
          <a:p>
            <a:r>
              <a:rPr lang="en-US" altLang="en-US" sz="1200" dirty="0" smtClean="0"/>
              <a:t>Matthew </a:t>
            </a:r>
            <a:r>
              <a:rPr lang="en-US" altLang="en-US" sz="1200" dirty="0" err="1" smtClean="0"/>
              <a:t>Eatherton</a:t>
            </a:r>
            <a:r>
              <a:rPr lang="en-US" altLang="en-US" sz="1200" dirty="0" smtClean="0"/>
              <a:t> – Virginia Tech</a:t>
            </a:r>
          </a:p>
          <a:p>
            <a:r>
              <a:rPr lang="en-US" altLang="en-US" sz="1200" dirty="0" smtClean="0"/>
              <a:t>Paul Richards – </a:t>
            </a:r>
            <a:r>
              <a:rPr lang="en-US" altLang="en-US" sz="1200" dirty="0" err="1" smtClean="0"/>
              <a:t>DuraFuse</a:t>
            </a:r>
            <a:r>
              <a:rPr lang="en-US" altLang="en-US" sz="1200" dirty="0" smtClean="0"/>
              <a:t> Frames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a:t>
            </a:fld>
            <a:endParaRPr lang="fr-CA" dirty="0"/>
          </a:p>
        </p:txBody>
      </p:sp>
    </p:spTree>
    <p:extLst>
      <p:ext uri="{BB962C8B-B14F-4D97-AF65-F5344CB8AC3E}">
        <p14:creationId xmlns:p14="http://schemas.microsoft.com/office/powerpoint/2010/main" val="780343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FA712651-0568-40DF-A3C5-4B0E400C82D7}" type="slidenum">
              <a:rPr lang="en-US" altLang="en-US" sz="1000" b="0">
                <a:latin typeface="Times New Roman" pitchFamily="18" charset="0"/>
              </a:rPr>
              <a:pPr/>
              <a:t>11</a:t>
            </a:fld>
            <a:endParaRPr lang="en-US" altLang="en-US" sz="1000" b="0">
              <a:latin typeface="Times New Roman" pitchFamily="18" charset="0"/>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p:spPr>
        <p:txBody>
          <a:bodyPr/>
          <a:lstStyle/>
          <a:p>
            <a:r>
              <a:rPr lang="en-US" altLang="en-US" smtClean="0"/>
              <a:t>The link is attached to the steel box column with a fully welded connection.  </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B05EBC78-98D0-4A84-B247-90DBE33E83AA}" type="slidenum">
              <a:rPr lang="en-US" altLang="en-US" sz="1000" b="0">
                <a:latin typeface="Times New Roman" pitchFamily="18" charset="0"/>
              </a:rPr>
              <a:pPr/>
              <a:t>101</a:t>
            </a:fld>
            <a:endParaRPr lang="en-US" altLang="en-US" sz="1000" b="0">
              <a:latin typeface="Times New Roman" pitchFamily="18" charset="0"/>
            </a:endParaRPr>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p:spPr>
        <p:txBody>
          <a:bodyPr/>
          <a:lstStyle/>
          <a:p>
            <a:r>
              <a:rPr lang="en-US" altLang="en-US" smtClean="0"/>
              <a:t>This is a photo of a shear link with intermediate web stiffeners provided in accordance with the requirements of Section F3.5b.4(a). This link has developed very large cyclic plastic rotations without shear buckling of the web.</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2929AAD1-71A1-4849-B11E-68448248C6A5}" type="slidenum">
              <a:rPr lang="en-US" altLang="en-US" sz="1000" b="0">
                <a:latin typeface="Times New Roman" pitchFamily="18" charset="0"/>
              </a:rPr>
              <a:pPr/>
              <a:t>102</a:t>
            </a:fld>
            <a:endParaRPr lang="en-US" altLang="en-US" sz="1000" b="0">
              <a:latin typeface="Times New Roman" pitchFamily="18" charset="0"/>
            </a:endParaRPr>
          </a:p>
        </p:txBody>
      </p:sp>
      <p:sp>
        <p:nvSpPr>
          <p:cNvPr id="248835" name="Rectangle 2"/>
          <p:cNvSpPr>
            <a:spLocks noGrp="1" noRot="1" noChangeAspect="1" noChangeArrowheads="1" noTextEdit="1"/>
          </p:cNvSpPr>
          <p:nvPr>
            <p:ph type="sldImg"/>
          </p:nvPr>
        </p:nvSpPr>
        <p:spPr>
          <a:ln/>
        </p:spPr>
      </p:sp>
      <p:sp>
        <p:nvSpPr>
          <p:cNvPr id="248836" name="Rectangle 3"/>
          <p:cNvSpPr>
            <a:spLocks noGrp="1" noChangeArrowheads="1"/>
          </p:cNvSpPr>
          <p:nvPr>
            <p:ph type="body" idx="1"/>
          </p:nvPr>
        </p:nvSpPr>
        <p:spPr>
          <a:noFill/>
        </p:spPr>
        <p:txBody>
          <a:bodyPr/>
          <a:lstStyle/>
          <a:p>
            <a:r>
              <a:rPr lang="en-US" altLang="en-US" smtClean="0"/>
              <a:t>A typical shear link in an actual EBF. Note the closely spaced intermediate web stiffeners provided per Section F3.5b.4(a) of the AISC </a:t>
            </a:r>
            <a:r>
              <a:rPr lang="en-US" altLang="en-US" i="1" smtClean="0"/>
              <a:t>Seismic Provisions</a:t>
            </a:r>
            <a:r>
              <a:rPr lang="en-US" altLang="en-US" smtClean="0"/>
              <a:t>.</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E40A0920-D744-42B6-990C-0D1721C4AD53}" type="slidenum">
              <a:rPr lang="en-US" altLang="en-US" sz="1000" b="0">
                <a:latin typeface="Times New Roman" pitchFamily="18" charset="0"/>
              </a:rPr>
              <a:pPr/>
              <a:t>103</a:t>
            </a:fld>
            <a:endParaRPr lang="en-US" altLang="en-US" sz="1000" b="0">
              <a:latin typeface="Times New Roman" pitchFamily="18" charset="0"/>
            </a:endParaRPr>
          </a:p>
        </p:txBody>
      </p:sp>
      <p:sp>
        <p:nvSpPr>
          <p:cNvPr id="249859" name="Rectangle 2"/>
          <p:cNvSpPr>
            <a:spLocks noGrp="1" noRot="1" noChangeAspect="1" noChangeArrowheads="1" noTextEdit="1"/>
          </p:cNvSpPr>
          <p:nvPr>
            <p:ph type="sldImg"/>
          </p:nvPr>
        </p:nvSpPr>
        <p:spPr>
          <a:ln/>
        </p:spPr>
      </p:sp>
      <p:sp>
        <p:nvSpPr>
          <p:cNvPr id="249860" name="Rectangle 4"/>
          <p:cNvSpPr>
            <a:spLocks noGrp="1" noChangeArrowheads="1"/>
          </p:cNvSpPr>
          <p:nvPr>
            <p:ph type="body" idx="1"/>
          </p:nvPr>
        </p:nvSpPr>
        <p:spPr>
          <a:noFill/>
        </p:spPr>
        <p:txBody>
          <a:bodyPr/>
          <a:lstStyle/>
          <a:p>
            <a:r>
              <a:rPr lang="en-US" altLang="en-US" smtClean="0"/>
              <a:t>Link stiffener requirements are different for long links that experience flexural hinging at the ends.  </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58DB8E5F-7AE6-4453-B63C-C256E9774A90}" type="slidenum">
              <a:rPr lang="en-US" altLang="en-US" sz="1000" b="0">
                <a:latin typeface="Times New Roman" pitchFamily="18" charset="0"/>
              </a:rPr>
              <a:pPr/>
              <a:t>104</a:t>
            </a:fld>
            <a:endParaRPr lang="en-US" altLang="en-US" sz="1000" b="0">
              <a:latin typeface="Times New Roman" pitchFamily="18" charset="0"/>
            </a:endParaRPr>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p:spPr>
        <p:txBody>
          <a:bodyPr/>
          <a:lstStyle/>
          <a:p>
            <a:r>
              <a:rPr lang="en-US" altLang="en-US" smtClean="0"/>
              <a:t>This figure illustrates the intermediate link web stiffener requirements for flexural yielding links, as given in Section F3.5b.4(b).</a:t>
            </a:r>
          </a:p>
          <a:p>
            <a:endParaRPr lang="en-US" alt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34AF8538-0092-4DDD-AA53-945E66FCF452}" type="slidenum">
              <a:rPr lang="en-US" altLang="en-US" sz="1000" b="0">
                <a:latin typeface="Times New Roman" pitchFamily="18" charset="0"/>
              </a:rPr>
              <a:pPr/>
              <a:t>105</a:t>
            </a:fld>
            <a:endParaRPr lang="en-US" altLang="en-US" sz="1000" b="0">
              <a:latin typeface="Times New Roman" pitchFamily="18" charset="0"/>
            </a:endParaRPr>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p:spPr>
        <p:txBody>
          <a:bodyPr/>
          <a:lstStyle/>
          <a:p>
            <a:r>
              <a:rPr lang="en-US" altLang="en-US" smtClean="0"/>
              <a:t>This is an example of a flexural yielding link with intermediate web stiffeners located at 1.5</a:t>
            </a:r>
            <a:r>
              <a:rPr lang="en-US" altLang="en-US" i="1" smtClean="0"/>
              <a:t>b</a:t>
            </a:r>
            <a:r>
              <a:rPr lang="en-US" altLang="en-US" i="1" baseline="-25000" smtClean="0"/>
              <a:t>f</a:t>
            </a:r>
            <a:r>
              <a:rPr lang="en-US" altLang="en-US" smtClean="0"/>
              <a:t> from each end.</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864515F9-B20B-4C25-874E-D7E7461CF58F}" type="slidenum">
              <a:rPr lang="en-US" altLang="en-US" sz="1000" b="0">
                <a:latin typeface="Times New Roman" pitchFamily="18" charset="0"/>
              </a:rPr>
              <a:pPr/>
              <a:t>106</a:t>
            </a:fld>
            <a:endParaRPr lang="en-US" altLang="en-US" sz="1000" b="0">
              <a:latin typeface="Times New Roman" pitchFamily="18" charset="0"/>
            </a:endParaRPr>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p:spPr>
        <p:txBody>
          <a:bodyPr/>
          <a:lstStyle/>
          <a:p>
            <a:r>
              <a:rPr lang="en-US" altLang="en-US" smtClean="0"/>
              <a:t>Another example of a flexural yielding link test specimen with stiffeners located at 1.5</a:t>
            </a:r>
            <a:r>
              <a:rPr lang="en-US" altLang="en-US" i="1" smtClean="0"/>
              <a:t>b</a:t>
            </a:r>
            <a:r>
              <a:rPr lang="en-US" altLang="en-US" i="1" baseline="-25000" smtClean="0"/>
              <a:t>f</a:t>
            </a:r>
            <a:r>
              <a:rPr lang="en-US" altLang="en-US" smtClean="0"/>
              <a:t> from each end. Note the concentration of yielding and buckling at each of the link.</a:t>
            </a:r>
          </a:p>
          <a:p>
            <a:r>
              <a:rPr lang="en-US" altLang="en-US" smtClean="0"/>
              <a:t>This specimen is an A992 W10x19 link, with </a:t>
            </a:r>
            <a:r>
              <a:rPr lang="en-US" altLang="en-US" i="1" smtClean="0"/>
              <a:t>e</a:t>
            </a:r>
            <a:r>
              <a:rPr lang="en-US" altLang="en-US" smtClean="0"/>
              <a:t> = 48" = 3.8 </a:t>
            </a:r>
            <a:r>
              <a:rPr lang="en-US" altLang="en-US" i="1" smtClean="0"/>
              <a:t>M</a:t>
            </a:r>
            <a:r>
              <a:rPr lang="en-US" altLang="en-US" i="1" baseline="-25000" smtClean="0"/>
              <a:t>p</a:t>
            </a:r>
            <a:r>
              <a:rPr lang="en-US" altLang="en-US" smtClean="0"/>
              <a:t>/</a:t>
            </a:r>
            <a:r>
              <a:rPr lang="en-US" altLang="en-US" i="1" smtClean="0"/>
              <a:t>V</a:t>
            </a:r>
            <a:r>
              <a:rPr lang="en-US" altLang="en-US" i="1" baseline="-25000" smtClean="0"/>
              <a:t>p</a:t>
            </a:r>
            <a:endParaRPr lang="en-US" altLang="en-US"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3FB3C33B-561F-4005-A8EA-BAE3733D0BC2}" type="slidenum">
              <a:rPr lang="en-US" altLang="en-US" sz="1000" b="0">
                <a:latin typeface="Times New Roman" pitchFamily="18" charset="0"/>
              </a:rPr>
              <a:pPr/>
              <a:t>107</a:t>
            </a:fld>
            <a:endParaRPr lang="en-US" altLang="en-US" sz="1000" b="0">
              <a:latin typeface="Times New Roman" pitchFamily="18" charset="0"/>
            </a:endParaRPr>
          </a:p>
        </p:txBody>
      </p:sp>
      <p:sp>
        <p:nvSpPr>
          <p:cNvPr id="253955" name="Rectangle 2"/>
          <p:cNvSpPr>
            <a:spLocks noGrp="1" noRot="1" noChangeAspect="1" noChangeArrowheads="1" noTextEdit="1"/>
          </p:cNvSpPr>
          <p:nvPr>
            <p:ph type="sldImg"/>
          </p:nvPr>
        </p:nvSpPr>
        <p:spPr>
          <a:ln/>
        </p:spPr>
      </p:sp>
      <p:sp>
        <p:nvSpPr>
          <p:cNvPr id="253956" name="Rectangle 4"/>
          <p:cNvSpPr>
            <a:spLocks noGrp="1" noChangeArrowheads="1"/>
          </p:cNvSpPr>
          <p:nvPr>
            <p:ph type="body" idx="1"/>
          </p:nvPr>
        </p:nvSpPr>
        <p:spPr>
          <a:noFill/>
        </p:spPr>
        <p:txBody>
          <a:bodyPr/>
          <a:lstStyle/>
          <a:p>
            <a:r>
              <a:rPr lang="en-US" altLang="en-US" smtClean="0"/>
              <a:t>Intermediate link must satisfy the stiffener requirements for both short links and long links.  </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C2C5981A-E627-451E-8C52-BAD622EF8EB7}" type="slidenum">
              <a:rPr lang="en-US" altLang="en-US" sz="1000" b="0">
                <a:latin typeface="Times New Roman" pitchFamily="18" charset="0"/>
              </a:rPr>
              <a:pPr/>
              <a:t>108</a:t>
            </a:fld>
            <a:endParaRPr lang="en-US" altLang="en-US" sz="1000" b="0">
              <a:latin typeface="Times New Roman" pitchFamily="18" charset="0"/>
            </a:endParaRPr>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p:spPr>
        <p:txBody>
          <a:bodyPr/>
          <a:lstStyle/>
          <a:p>
            <a:r>
              <a:rPr lang="en-US" altLang="en-US" smtClean="0"/>
              <a:t>This figure illustrates the intermediate link web stiffener requirements for combined shear-flexural yielding links, as given in Section F3.5b.4(c).</a:t>
            </a:r>
          </a:p>
          <a:p>
            <a:endParaRPr lang="en-US" altLang="en-U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82808707-23B7-4946-930E-70074A99D05A}" type="slidenum">
              <a:rPr lang="en-US" altLang="en-US" sz="1000" b="0">
                <a:latin typeface="Times New Roman" pitchFamily="18" charset="0"/>
              </a:rPr>
              <a:pPr/>
              <a:t>109</a:t>
            </a:fld>
            <a:endParaRPr lang="en-US" altLang="en-US" sz="1000" b="0">
              <a:latin typeface="Times New Roman" pitchFamily="18" charset="0"/>
            </a:endParaRPr>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p:spPr>
        <p:txBody>
          <a:bodyPr/>
          <a:lstStyle/>
          <a:p>
            <a:r>
              <a:rPr lang="en-US" altLang="en-US" smtClean="0"/>
              <a:t>An example of a combined shear-flexural yielding link test specimen. This specimen is an A992 W10x33 link with </a:t>
            </a:r>
            <a:r>
              <a:rPr lang="en-US" altLang="en-US" i="1" smtClean="0"/>
              <a:t>e</a:t>
            </a:r>
            <a:r>
              <a:rPr lang="en-US" altLang="en-US" smtClean="0"/>
              <a:t> = 48" = 2.3 M</a:t>
            </a:r>
            <a:r>
              <a:rPr lang="en-US" altLang="en-US" baseline="-25000" smtClean="0"/>
              <a:t>p</a:t>
            </a:r>
            <a:r>
              <a:rPr lang="en-US" altLang="en-US" smtClean="0"/>
              <a:t>/V</a:t>
            </a:r>
            <a:r>
              <a:rPr lang="en-US" altLang="en-US" baseline="-25000" smtClean="0"/>
              <a:t>p</a:t>
            </a:r>
            <a:r>
              <a:rPr lang="en-US" altLang="en-US" smtClean="0"/>
              <a:t>. Note that there is web shear yielding along the entire length of the link as well as concentrated flexural yielding and local buckling at the link ends. </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B4AAB147-4353-45F3-9877-D1ADF3446739}" type="slidenum">
              <a:rPr lang="en-US" altLang="en-US" sz="1000" b="0">
                <a:latin typeface="Times New Roman" pitchFamily="18" charset="0"/>
              </a:rPr>
              <a:pPr/>
              <a:t>110</a:t>
            </a:fld>
            <a:endParaRPr lang="en-US" altLang="en-US" sz="1000" b="0">
              <a:latin typeface="Times New Roman" pitchFamily="18" charset="0"/>
            </a:endParaRPr>
          </a:p>
        </p:txBody>
      </p:sp>
      <p:sp>
        <p:nvSpPr>
          <p:cNvPr id="257027" name="Rectangle 2"/>
          <p:cNvSpPr>
            <a:spLocks noGrp="1" noRot="1" noChangeAspect="1" noChangeArrowheads="1" noTextEdit="1"/>
          </p:cNvSpPr>
          <p:nvPr>
            <p:ph type="sldImg"/>
          </p:nvPr>
        </p:nvSpPr>
        <p:spPr>
          <a:ln/>
        </p:spPr>
      </p:sp>
      <p:sp>
        <p:nvSpPr>
          <p:cNvPr id="257028" name="Rectangle 4"/>
          <p:cNvSpPr>
            <a:spLocks noGrp="1" noChangeArrowheads="1"/>
          </p:cNvSpPr>
          <p:nvPr>
            <p:ph type="body" idx="1"/>
          </p:nvPr>
        </p:nvSpPr>
        <p:spPr>
          <a:noFill/>
        </p:spPr>
        <p:txBody>
          <a:bodyPr/>
          <a:lstStyle/>
          <a:p>
            <a:r>
              <a:rPr lang="en-US" altLang="en-US" smtClean="0"/>
              <a:t>Links that are made from Box sections also require end stiffeners and intermediate stiffeners.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8632AFE2-1289-45B6-AAC8-DFE4FBE02453}" type="slidenum">
              <a:rPr lang="en-US" altLang="en-US" sz="1000" b="0">
                <a:latin typeface="Times New Roman" pitchFamily="18" charset="0"/>
              </a:rPr>
              <a:pPr/>
              <a:t>12</a:t>
            </a:fld>
            <a:endParaRPr lang="en-US" altLang="en-US" sz="1000" b="0">
              <a:latin typeface="Times New Roman" pitchFamily="18" charset="0"/>
            </a:endParaRPr>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p:spPr>
        <p:txBody>
          <a:bodyPr/>
          <a:lstStyle/>
          <a:p>
            <a:r>
              <a:rPr lang="en-US" altLang="en-US" smtClean="0"/>
              <a:t>An EBF with the links at mid-span of the beams. This building is located in the San Francisco area.</a:t>
            </a:r>
          </a:p>
          <a:p>
            <a:r>
              <a:rPr lang="en-US" altLang="en-US" smtClean="0"/>
              <a:t>Note the brace to link connections for the wide flange braces. Small segments of the braces were shop welded to the bottom of the beam, with a welded splice provided in the field for connection of the remaining portion of the brace.</a:t>
            </a:r>
          </a:p>
          <a:p>
            <a:r>
              <a:rPr lang="en-US" altLang="en-US" smtClean="0"/>
              <a:t>The adjoining bay to the right is also an EBF, with links attached to the columns.</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3D79E0D3-C20F-4EA5-B5C1-993720515893}" type="slidenum">
              <a:rPr lang="en-US" altLang="en-US" sz="1000" b="0">
                <a:latin typeface="Times New Roman" pitchFamily="18" charset="0"/>
              </a:rPr>
              <a:pPr/>
              <a:t>111</a:t>
            </a:fld>
            <a:endParaRPr lang="en-US" altLang="en-US" sz="1000" b="0">
              <a:latin typeface="Times New Roman" pitchFamily="18" charset="0"/>
            </a:endParaRPr>
          </a:p>
        </p:txBody>
      </p:sp>
      <p:sp>
        <p:nvSpPr>
          <p:cNvPr id="258051" name="Rectangle 2"/>
          <p:cNvSpPr>
            <a:spLocks noGrp="1" noRot="1" noChangeAspect="1" noChangeArrowheads="1" noTextEdit="1"/>
          </p:cNvSpPr>
          <p:nvPr>
            <p:ph type="sldImg"/>
          </p:nvPr>
        </p:nvSpPr>
        <p:spPr>
          <a:ln/>
        </p:spPr>
      </p:sp>
      <p:sp>
        <p:nvSpPr>
          <p:cNvPr id="258052" name="Rectangle 4"/>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CA37B235-D9C0-44EB-A681-F4F4E7F45960}" type="slidenum">
              <a:rPr lang="en-US" altLang="en-US" sz="1000" b="0">
                <a:latin typeface="Times New Roman" pitchFamily="18" charset="0"/>
              </a:rPr>
              <a:pPr/>
              <a:t>112</a:t>
            </a:fld>
            <a:endParaRPr lang="en-US" altLang="en-US" sz="1000" b="0">
              <a:latin typeface="Times New Roman" pitchFamily="18" charset="0"/>
            </a:endParaRPr>
          </a:p>
        </p:txBody>
      </p:sp>
      <p:sp>
        <p:nvSpPr>
          <p:cNvPr id="259075" name="Rectangle 2"/>
          <p:cNvSpPr>
            <a:spLocks noGrp="1" noRot="1" noChangeAspect="1" noChangeArrowheads="1" noTextEdit="1"/>
          </p:cNvSpPr>
          <p:nvPr>
            <p:ph type="sldImg"/>
          </p:nvPr>
        </p:nvSpPr>
        <p:spPr>
          <a:ln/>
        </p:spPr>
      </p:sp>
      <p:sp>
        <p:nvSpPr>
          <p:cNvPr id="259076" name="Rectangle 4"/>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0AEE6F01-4C79-4177-8859-09B08AA9F0BD}" type="slidenum">
              <a:rPr lang="en-US" altLang="en-US" sz="1000" b="0">
                <a:latin typeface="Times New Roman" pitchFamily="18" charset="0"/>
              </a:rPr>
              <a:pPr/>
              <a:t>113</a:t>
            </a:fld>
            <a:endParaRPr lang="en-US" altLang="en-US" sz="1000" b="0">
              <a:latin typeface="Times New Roman" pitchFamily="18" charset="0"/>
            </a:endParaRPr>
          </a:p>
        </p:txBody>
      </p:sp>
      <p:sp>
        <p:nvSpPr>
          <p:cNvPr id="260099" name="Rectangle 2"/>
          <p:cNvSpPr>
            <a:spLocks noGrp="1" noRot="1" noChangeAspect="1" noChangeArrowheads="1" noTextEdit="1"/>
          </p:cNvSpPr>
          <p:nvPr>
            <p:ph type="sldImg"/>
          </p:nvPr>
        </p:nvSpPr>
        <p:spPr>
          <a:ln/>
        </p:spPr>
      </p:sp>
      <p:sp>
        <p:nvSpPr>
          <p:cNvPr id="260100" name="Rectangle 4"/>
          <p:cNvSpPr>
            <a:spLocks noGrp="1" noChangeArrowheads="1"/>
          </p:cNvSpPr>
          <p:nvPr>
            <p:ph type="body" idx="1"/>
          </p:nvPr>
        </p:nvSpPr>
        <p:spPr>
          <a:noFill/>
        </p:spPr>
        <p:txBody>
          <a:bodyPr/>
          <a:lstStyle/>
          <a:p>
            <a:r>
              <a:rPr lang="en-US" altLang="en-US" smtClean="0"/>
              <a:t>Since significant inelastic deformation is expected in the links, so they are designated at protected zone. It is felt that welding, bolting, and penetrations may increase the probability of premature failure in the links.  </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224277C3-37EF-4FDB-9430-428D5EEB7AC4}" type="slidenum">
              <a:rPr lang="en-US" altLang="en-US" sz="1000" b="0">
                <a:latin typeface="Times New Roman" pitchFamily="18" charset="0"/>
              </a:rPr>
              <a:pPr/>
              <a:t>114</a:t>
            </a:fld>
            <a:endParaRPr lang="en-US" altLang="en-US" sz="1000" b="0">
              <a:latin typeface="Times New Roman" pitchFamily="18" charset="0"/>
            </a:endParaRPr>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p:spPr>
        <p:txBody>
          <a:bodyPr/>
          <a:lstStyle/>
          <a:p>
            <a:r>
              <a:rPr lang="en-US" altLang="en-US" smtClean="0"/>
              <a:t>Demand critical welds must satisfy additional requirements pertaining to the electrode and welding procedures.  Many of the welds in EBFs are required to be “demand critical”. </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EDBC1E8A-CECC-40CC-AB60-A49C725067EB}" type="slidenum">
              <a:rPr lang="en-US" altLang="en-US" sz="1000" b="0">
                <a:latin typeface="Times New Roman" pitchFamily="18" charset="0"/>
              </a:rPr>
              <a:pPr/>
              <a:t>115</a:t>
            </a:fld>
            <a:endParaRPr lang="en-US" altLang="en-US" sz="1000" b="0">
              <a:latin typeface="Times New Roman" pitchFamily="18"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54D4F7C1-E07F-4D84-8105-F19F99308916}" type="slidenum">
              <a:rPr lang="en-US" altLang="en-US" sz="1000" b="0">
                <a:latin typeface="Times New Roman" pitchFamily="18" charset="0"/>
              </a:rPr>
              <a:pPr/>
              <a:t>116</a:t>
            </a:fld>
            <a:endParaRPr lang="en-US" altLang="en-US" sz="1000" b="0">
              <a:latin typeface="Times New Roman" pitchFamily="18"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7A12002A-7D38-405C-941B-4B56D6363089}" type="slidenum">
              <a:rPr lang="en-US" altLang="en-US" sz="1000" b="0">
                <a:latin typeface="Times New Roman" pitchFamily="18" charset="0"/>
              </a:rPr>
              <a:pPr/>
              <a:t>117</a:t>
            </a:fld>
            <a:endParaRPr lang="en-US" altLang="en-US" sz="1000" b="0">
              <a:latin typeface="Times New Roman" pitchFamily="18" charset="0"/>
            </a:endParaRPr>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p:spPr>
        <p:txBody>
          <a:bodyPr/>
          <a:lstStyle/>
          <a:p>
            <a:r>
              <a:rPr lang="en-US" altLang="en-US" smtClean="0"/>
              <a:t>This figure highlights the beam-to-column connections away from the links.</a:t>
            </a:r>
          </a:p>
          <a:p>
            <a:r>
              <a:rPr lang="en-US" altLang="en-US" smtClean="0"/>
              <a:t>In most cases, the beam-to-column connections away from the link will also have a brace framing in, as shown in the figure. Because of the very large forces that must be transmitted through this connection, as well as large drag forces that may be entering the EBF through this connection, an all-welded beam-to-column connection detail may be advisable (welded flanges and welded web).</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561B771A-1006-461E-9CDE-62610636F651}" type="slidenum">
              <a:rPr lang="en-US" altLang="en-US" sz="1000" b="0">
                <a:latin typeface="Times New Roman" pitchFamily="18" charset="0"/>
              </a:rPr>
              <a:pPr/>
              <a:t>118</a:t>
            </a:fld>
            <a:endParaRPr lang="en-US" altLang="en-US" sz="1000" b="0">
              <a:latin typeface="Times New Roman" pitchFamily="18" charset="0"/>
            </a:endParaRPr>
          </a:p>
        </p:txBody>
      </p:sp>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1DFF7167-2158-4BD2-921E-8C2C1BB0A8C4}" type="slidenum">
              <a:rPr lang="en-US" altLang="en-US" sz="1000" b="0">
                <a:latin typeface="Times New Roman" pitchFamily="18" charset="0"/>
              </a:rPr>
              <a:pPr/>
              <a:t>119</a:t>
            </a:fld>
            <a:endParaRPr lang="en-US" altLang="en-US" sz="1000" b="0">
              <a:latin typeface="Times New Roman" pitchFamily="18" charset="0"/>
            </a:endParaRPr>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noFill/>
        </p:spPr>
        <p:txBody>
          <a:bodyPr/>
          <a:lstStyle/>
          <a:p>
            <a:r>
              <a:rPr lang="en-US" altLang="en-US" smtClean="0"/>
              <a:t>This figure illustrates brace connection design requirements in Section F3.6c, as discussed in the previous slide.</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9187573B-8539-4114-9D02-5D46AF63DA42}" type="slidenum">
              <a:rPr lang="en-US" altLang="en-US" sz="1000" b="0">
                <a:latin typeface="Times New Roman" pitchFamily="18" charset="0"/>
              </a:rPr>
              <a:pPr/>
              <a:t>120</a:t>
            </a:fld>
            <a:endParaRPr lang="en-US" altLang="en-US" sz="1000" b="0">
              <a:latin typeface="Times New Roman" pitchFamily="18" charset="0"/>
            </a:endParaRPr>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p:spPr>
        <p:txBody>
          <a:bodyPr/>
          <a:lstStyle/>
          <a:p>
            <a:r>
              <a:rPr lang="en-US" altLang="en-US" smtClean="0"/>
              <a:t>This drawing shows some typical brace-to-link connections, when HSS braces are used.</a:t>
            </a:r>
          </a:p>
          <a:p>
            <a:r>
              <a:rPr lang="en-US" altLang="en-US" smtClean="0"/>
              <a:t>Note that there is no fold-line provided in the gusset plate. The ends of the braces are located close to the underside of the beam, in order to minimize the unsupported area of the gusset that may be prone to buckling.</a:t>
            </a:r>
          </a:p>
          <a:p>
            <a:r>
              <a:rPr lang="en-US" altLang="en-US" smtClean="0"/>
              <a:t>Research has shown that the edge of the gusset that faces the link may be prone to buckling, primarily due to bending stresses developed at this edge by the link end bending moment. Consequently, it is advisable to stiffen the edge of the gusset that faces the link, as shown. The back edge of the gusset that faces the beam generally does not need stiffening.</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FA0E6889-ED0F-44BF-B773-E6728842B8FA}" type="slidenum">
              <a:rPr lang="en-US" altLang="en-US" sz="1000" b="0">
                <a:latin typeface="Times New Roman" pitchFamily="18" charset="0"/>
              </a:rPr>
              <a:pPr/>
              <a:t>13</a:t>
            </a:fld>
            <a:endParaRPr lang="en-US" altLang="en-US" sz="1000" b="0">
              <a:latin typeface="Times New Roman" pitchFamily="18" charset="0"/>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p:spPr>
        <p:txBody>
          <a:bodyPr/>
          <a:lstStyle/>
          <a:p>
            <a:r>
              <a:rPr lang="en-US" altLang="en-US" smtClean="0"/>
              <a:t>An EBF with links at mid-span of the beams. This photo was taken during construction of the International Terminal at San Francisco airport.</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48057BFA-773E-46E2-BAAC-29F0055BF9CF}" type="slidenum">
              <a:rPr lang="en-US" altLang="en-US" sz="1000" b="0">
                <a:latin typeface="Times New Roman" pitchFamily="18" charset="0"/>
              </a:rPr>
              <a:pPr/>
              <a:t>121</a:t>
            </a:fld>
            <a:endParaRPr lang="en-US" altLang="en-US" sz="1000" b="0">
              <a:latin typeface="Times New Roman" pitchFamily="18" charset="0"/>
            </a:endParaRPr>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p:spPr>
        <p:txBody>
          <a:bodyPr/>
          <a:lstStyle/>
          <a:p>
            <a:r>
              <a:rPr lang="en-US" altLang="en-US" smtClean="0"/>
              <a:t>An example of a stiffened gusset connection for an HSS brace, from a laboratory experiment.</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290FA5C9-E319-4BEB-AB31-C839EFD5D6F6}" type="slidenum">
              <a:rPr lang="en-US" altLang="en-US" sz="1000" b="0">
                <a:latin typeface="Times New Roman" pitchFamily="18" charset="0"/>
              </a:rPr>
              <a:pPr/>
              <a:t>122</a:t>
            </a:fld>
            <a:endParaRPr lang="en-US" altLang="en-US" sz="1000" b="0">
              <a:latin typeface="Times New Roman" pitchFamily="18" charset="0"/>
            </a:endParaRPr>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p:spPr>
        <p:txBody>
          <a:bodyPr/>
          <a:lstStyle/>
          <a:p>
            <a:r>
              <a:rPr lang="en-US" altLang="en-US" smtClean="0"/>
              <a:t>Another example of a stiffened gusset connection for an HSS brace, from a laboratory experiment.</a:t>
            </a:r>
          </a:p>
          <a:p>
            <a:endParaRPr lang="en-US" altLang="en-US"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A2359770-BE4B-4659-8120-013215414CD2}" type="slidenum">
              <a:rPr lang="en-US" altLang="en-US" sz="1000" b="0">
                <a:latin typeface="Times New Roman" pitchFamily="18" charset="0"/>
              </a:rPr>
              <a:pPr/>
              <a:t>123</a:t>
            </a:fld>
            <a:endParaRPr lang="en-US" altLang="en-US" sz="1000" b="0">
              <a:latin typeface="Times New Roman" pitchFamily="18" charset="0"/>
            </a:endParaRPr>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p:spPr>
        <p:txBody>
          <a:bodyPr/>
          <a:lstStyle/>
          <a:p>
            <a:r>
              <a:rPr lang="en-US" altLang="en-US" smtClean="0"/>
              <a:t>An example of a stiffened gusset connection for an HSS brace, from an actual EBF.</a:t>
            </a:r>
          </a:p>
          <a:p>
            <a:r>
              <a:rPr lang="en-US" altLang="en-US" smtClean="0"/>
              <a:t>Note also the beams framing in at the link ends, serving as link end lateral braces.</a:t>
            </a:r>
          </a:p>
          <a:p>
            <a:endParaRPr lang="en-US" altLang="en-US"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AF388D7E-1415-45F6-9450-48B369B0B864}" type="slidenum">
              <a:rPr lang="en-US" altLang="en-US" sz="1000" b="0">
                <a:latin typeface="Times New Roman" pitchFamily="18" charset="0"/>
              </a:rPr>
              <a:pPr/>
              <a:t>124</a:t>
            </a:fld>
            <a:endParaRPr lang="en-US" altLang="en-US" sz="1000" b="0">
              <a:latin typeface="Times New Roman" pitchFamily="18" charset="0"/>
            </a:endParaRPr>
          </a:p>
        </p:txBody>
      </p:sp>
      <p:sp>
        <p:nvSpPr>
          <p:cNvPr id="271363" name="Rectangle 2"/>
          <p:cNvSpPr>
            <a:spLocks noGrp="1" noRot="1" noChangeAspect="1" noChangeArrowheads="1" noTextEdit="1"/>
          </p:cNvSpPr>
          <p:nvPr>
            <p:ph type="sldImg"/>
          </p:nvPr>
        </p:nvSpPr>
        <p:spPr>
          <a:ln/>
        </p:spPr>
      </p:sp>
      <p:sp>
        <p:nvSpPr>
          <p:cNvPr id="271364" name="Rectangle 3"/>
          <p:cNvSpPr>
            <a:spLocks noGrp="1" noChangeArrowheads="1"/>
          </p:cNvSpPr>
          <p:nvPr>
            <p:ph type="body" idx="1"/>
          </p:nvPr>
        </p:nvSpPr>
        <p:spPr>
          <a:noFill/>
        </p:spPr>
        <p:txBody>
          <a:bodyPr/>
          <a:lstStyle/>
          <a:p>
            <a:r>
              <a:rPr lang="en-US" altLang="en-US" smtClean="0"/>
              <a:t>Another example of a stiffened gusset connection for an HSS brace, from an actual EBF.</a:t>
            </a:r>
          </a:p>
          <a:p>
            <a:endParaRPr lang="en-US" altLang="en-US"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9BBBC465-95B5-4A66-B38E-4A4195073F69}" type="slidenum">
              <a:rPr lang="en-US" altLang="en-US" sz="1000" b="0">
                <a:latin typeface="Times New Roman" pitchFamily="18" charset="0"/>
              </a:rPr>
              <a:pPr/>
              <a:t>125</a:t>
            </a:fld>
            <a:endParaRPr lang="en-US" altLang="en-US" sz="1000" b="0">
              <a:latin typeface="Times New Roman" pitchFamily="18" charset="0"/>
            </a:endParaRPr>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p:spPr>
        <p:txBody>
          <a:bodyPr/>
          <a:lstStyle/>
          <a:p>
            <a:r>
              <a:rPr lang="en-US" altLang="en-US" smtClean="0"/>
              <a:t>The use of wide-flange bracing members can be advantageous in EBF design. The large strong-axis moment of inertia of a wide-flange brace can be used to draw a considerable amount of bending moment away from the beam segment outside of the link, which can help satisfy the capacity design requirement for the beam.</a:t>
            </a:r>
          </a:p>
          <a:p>
            <a:r>
              <a:rPr lang="en-US" altLang="en-US" smtClean="0"/>
              <a:t>When using a wide-flange diagonal brace, a fully welded brace-to-link connection, as shown, may be needed for the large simultaneous axial force and moment that will be developed at the end of the brace. When initially sizing the link, it is advisable to choose a section with a relatively wide flange, so that the width of the wide-flange brace can be matched to the width of the link flange, to facilitate design and fabrication of the brace-to-link connection.</a:t>
            </a:r>
          </a:p>
          <a:p>
            <a:r>
              <a:rPr lang="en-US" altLang="en-US" smtClean="0"/>
              <a:t>This figure also shows an all-welded link-to-column connection. This was the link-to-column connection detail that was specified in the AISC </a:t>
            </a:r>
            <a:r>
              <a:rPr lang="en-US" altLang="en-US" i="1" smtClean="0"/>
              <a:t>Seismic Provisions</a:t>
            </a:r>
            <a:r>
              <a:rPr lang="en-US" altLang="en-US" smtClean="0"/>
              <a:t>, prior to the 1994 Northridge Earthquake. Testing has shown that this all-welded detail cannot satisfy the performance requirements for link-to-column connections specified in the AISC </a:t>
            </a:r>
            <a:r>
              <a:rPr lang="en-US" altLang="en-US" i="1" smtClean="0"/>
              <a:t>Seismic Provisions. </a:t>
            </a:r>
            <a:r>
              <a:rPr lang="en-US" altLang="en-US" smtClean="0"/>
              <a:t>Thus, the link-to-column connection shown in this figure should not be used.</a:t>
            </a: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274D844B-9E19-4E17-A176-92A5F095491F}" type="slidenum">
              <a:rPr lang="en-US" altLang="en-US" sz="1000" b="0">
                <a:latin typeface="Times New Roman" pitchFamily="18" charset="0"/>
              </a:rPr>
              <a:pPr/>
              <a:t>126</a:t>
            </a:fld>
            <a:endParaRPr lang="en-US" altLang="en-US" sz="1000" b="0">
              <a:latin typeface="Times New Roman" pitchFamily="18" charset="0"/>
            </a:endParaRPr>
          </a:p>
        </p:txBody>
      </p:sp>
      <p:sp>
        <p:nvSpPr>
          <p:cNvPr id="273411" name="Rectangle 2"/>
          <p:cNvSpPr>
            <a:spLocks noGrp="1" noRot="1" noChangeAspect="1" noChangeArrowheads="1" noTextEdit="1"/>
          </p:cNvSpPr>
          <p:nvPr>
            <p:ph type="sldImg"/>
          </p:nvPr>
        </p:nvSpPr>
        <p:spPr>
          <a:ln/>
        </p:spPr>
      </p:sp>
      <p:sp>
        <p:nvSpPr>
          <p:cNvPr id="273412" name="Rectangle 3"/>
          <p:cNvSpPr>
            <a:spLocks noGrp="1" noChangeArrowheads="1"/>
          </p:cNvSpPr>
          <p:nvPr>
            <p:ph type="body" idx="1"/>
          </p:nvPr>
        </p:nvSpPr>
        <p:spPr>
          <a:noFill/>
        </p:spPr>
        <p:txBody>
          <a:bodyPr/>
          <a:lstStyle/>
          <a:p>
            <a:r>
              <a:rPr lang="en-US" altLang="en-US" smtClean="0"/>
              <a:t>An example of a fully welded brace-to-link connection for a wide-flange brace, from a laboratory experiment.</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8552F1BD-29EB-4AC8-84CE-AD5957729F0B}" type="slidenum">
              <a:rPr lang="en-US" altLang="en-US" sz="1000" b="0">
                <a:latin typeface="Times New Roman" pitchFamily="18" charset="0"/>
              </a:rPr>
              <a:pPr/>
              <a:t>127</a:t>
            </a:fld>
            <a:endParaRPr lang="en-US" altLang="en-US" sz="1000" b="0">
              <a:latin typeface="Times New Roman" pitchFamily="18" charset="0"/>
            </a:endParaRPr>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noFill/>
        </p:spPr>
        <p:txBody>
          <a:bodyPr/>
          <a:lstStyle/>
          <a:p>
            <a:r>
              <a:rPr lang="en-US" altLang="en-US" smtClean="0"/>
              <a:t>An example of a fully welded brace-to-link connection for a wide-flange brace, from an actual EBF.</a:t>
            </a: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2C768081-1C5F-44C6-90A6-E4A0336C8CD7}" type="slidenum">
              <a:rPr lang="en-US" altLang="en-US" sz="1000" b="0">
                <a:latin typeface="Times New Roman" pitchFamily="18" charset="0"/>
              </a:rPr>
              <a:pPr/>
              <a:t>128</a:t>
            </a:fld>
            <a:endParaRPr lang="en-US" altLang="en-US" sz="1000" b="0">
              <a:latin typeface="Times New Roman" pitchFamily="18" charset="0"/>
            </a:endParaRPr>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p:spPr>
        <p:txBody>
          <a:bodyPr/>
          <a:lstStyle/>
          <a:p>
            <a:r>
              <a:rPr lang="en-US" altLang="en-US" smtClean="0"/>
              <a:t>An example of a gusseted brace-to-link connection for a wide-flange brace, for an actual EBF. The brace will be field-bolted to the brace stubs that have been shop welded to the beam and link.</a:t>
            </a: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334C368C-EA14-41B5-B9DF-6EF7A75FA0C3}" type="slidenum">
              <a:rPr lang="en-US" altLang="en-US" sz="1000" b="0">
                <a:latin typeface="Times New Roman" pitchFamily="18" charset="0"/>
              </a:rPr>
              <a:pPr/>
              <a:t>129</a:t>
            </a:fld>
            <a:endParaRPr lang="en-US" altLang="en-US" sz="1000" b="0">
              <a:latin typeface="Times New Roman" pitchFamily="18" charset="0"/>
            </a:endParaRPr>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p:spPr>
        <p:txBody>
          <a:bodyPr/>
          <a:lstStyle/>
          <a:p>
            <a:r>
              <a:rPr lang="en-US" altLang="en-US" smtClean="0"/>
              <a:t>This is the same EBF shown in the previous slide, after the brace members have been connected at the field-bolted splices.</a:t>
            </a: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2B17E266-91DD-40C8-A39A-17A7140B04D7}" type="slidenum">
              <a:rPr lang="en-US" altLang="en-US" sz="1000" b="0">
                <a:latin typeface="Times New Roman" pitchFamily="18" charset="0"/>
              </a:rPr>
              <a:pPr/>
              <a:t>130</a:t>
            </a:fld>
            <a:endParaRPr lang="en-US" altLang="en-US" sz="1000" b="0">
              <a:latin typeface="Times New Roman" pitchFamily="18" charset="0"/>
            </a:endParaRPr>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p:spPr>
        <p:txBody>
          <a:bodyPr/>
          <a:lstStyle/>
          <a:p>
            <a:r>
              <a:rPr lang="en-US" altLang="en-US" smtClean="0"/>
              <a:t>As with other ductile systems, there are column spice requirements for EBFs to ensure good performance of the columns as the building experiences inelastic drifts.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E508D660-D6CB-4F00-917F-8250BD67828D}" type="slidenum">
              <a:rPr lang="en-US" altLang="en-US" sz="1000" b="0">
                <a:latin typeface="Times New Roman" pitchFamily="18" charset="0"/>
              </a:rPr>
              <a:pPr/>
              <a:t>14</a:t>
            </a:fld>
            <a:endParaRPr lang="en-US" altLang="en-US" sz="1000" b="0">
              <a:latin typeface="Times New Roman" pitchFamily="18" charset="0"/>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p:spPr>
        <p:txBody>
          <a:bodyPr/>
          <a:lstStyle/>
          <a:p>
            <a:r>
              <a:rPr lang="en-US" altLang="en-US" smtClean="0"/>
              <a:t>Another EBF with links at mid-span. This is a control tower at Los Angeles airport.</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5F749E4E-08A6-4D08-ADEB-4FDE4C48DC52}" type="slidenum">
              <a:rPr lang="en-US" altLang="en-US" sz="1000" b="0">
                <a:latin typeface="Times New Roman" pitchFamily="18" charset="0"/>
              </a:rPr>
              <a:pPr/>
              <a:t>131</a:t>
            </a:fld>
            <a:endParaRPr lang="en-US" altLang="en-US" sz="1000" b="0">
              <a:latin typeface="Times New Roman" pitchFamily="18" charset="0"/>
            </a:endParaRPr>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p:spPr>
        <p:txBody>
          <a:bodyPr/>
          <a:lstStyle/>
          <a:p>
            <a:r>
              <a:rPr lang="en-US" altLang="en-US" smtClean="0"/>
              <a:t>Link-to-column connections must be able to accommodate the expected yielding in the link, without failing. </a:t>
            </a: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8EDDD058-BCD8-4CB5-B4FB-CDE4D2621F16}" type="slidenum">
              <a:rPr lang="en-US" altLang="en-US" sz="1000" b="0">
                <a:latin typeface="Times New Roman" pitchFamily="18" charset="0"/>
              </a:rPr>
              <a:pPr/>
              <a:t>132</a:t>
            </a:fld>
            <a:endParaRPr lang="en-US" altLang="en-US" sz="1000" b="0">
              <a:latin typeface="Times New Roman" pitchFamily="18" charset="0"/>
            </a:endParaRPr>
          </a:p>
        </p:txBody>
      </p:sp>
      <p:sp>
        <p:nvSpPr>
          <p:cNvPr id="279555" name="Rectangle 2"/>
          <p:cNvSpPr>
            <a:spLocks noGrp="1" noRot="1" noChangeAspect="1" noChangeArrowheads="1" noTextEdit="1"/>
          </p:cNvSpPr>
          <p:nvPr>
            <p:ph type="sldImg"/>
          </p:nvPr>
        </p:nvSpPr>
        <p:spPr>
          <a:ln/>
        </p:spPr>
      </p:sp>
      <p:sp>
        <p:nvSpPr>
          <p:cNvPr id="279556" name="Rectangle 4"/>
          <p:cNvSpPr>
            <a:spLocks noGrp="1" noChangeArrowheads="1"/>
          </p:cNvSpPr>
          <p:nvPr>
            <p:ph type="body" idx="1"/>
          </p:nvPr>
        </p:nvSpPr>
        <p:spPr>
          <a:noFill/>
        </p:spPr>
        <p:txBody>
          <a:bodyPr/>
          <a:lstStyle/>
          <a:p>
            <a:r>
              <a:rPr lang="en-US" altLang="en-US" smtClean="0"/>
              <a:t>This slide graphically illustrates the plastic rotation performance requirements for link-to-column connections.</a:t>
            </a: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9D2B4522-1AAE-49F5-9FC8-87ADC636652E}" type="slidenum">
              <a:rPr lang="en-US" altLang="en-US" sz="1000" b="0">
                <a:latin typeface="Times New Roman" pitchFamily="18" charset="0"/>
              </a:rPr>
              <a:pPr/>
              <a:t>133</a:t>
            </a:fld>
            <a:endParaRPr lang="en-US" altLang="en-US" sz="1000" b="0">
              <a:latin typeface="Times New Roman" pitchFamily="18" charset="0"/>
            </a:endParaRPr>
          </a:p>
        </p:txBody>
      </p:sp>
      <p:sp>
        <p:nvSpPr>
          <p:cNvPr id="280579" name="Rectangle 2"/>
          <p:cNvSpPr>
            <a:spLocks noGrp="1" noRot="1" noChangeAspect="1" noChangeArrowheads="1" noTextEdit="1"/>
          </p:cNvSpPr>
          <p:nvPr>
            <p:ph type="sldImg"/>
          </p:nvPr>
        </p:nvSpPr>
        <p:spPr>
          <a:ln/>
        </p:spPr>
      </p:sp>
      <p:sp>
        <p:nvSpPr>
          <p:cNvPr id="280580" name="Rectangle 4"/>
          <p:cNvSpPr>
            <a:spLocks noGrp="1" noChangeArrowheads="1"/>
          </p:cNvSpPr>
          <p:nvPr>
            <p:ph type="body" idx="1"/>
          </p:nvPr>
        </p:nvSpPr>
        <p:spPr>
          <a:noFill/>
        </p:spPr>
        <p:txBody>
          <a:bodyPr/>
          <a:lstStyle/>
          <a:p>
            <a:r>
              <a:rPr lang="en-US" altLang="en-US" smtClean="0"/>
              <a:t>Link-to-column connection requirements for EBFs are similar to beam-to-column connection requirements for SMFs. Connection performance must be verified by large-scale testing following the requirements of Section K2, or a connection must be used that has been very thoroughly tested and reviewed so as to be deemed </a:t>
            </a:r>
            <a:r>
              <a:rPr lang="en-US" altLang="en-US" i="1" smtClean="0"/>
              <a:t>prequalified</a:t>
            </a:r>
            <a:r>
              <a:rPr lang="en-US" altLang="en-US" smtClean="0"/>
              <a:t> in accordance with the requirements of Section K1.</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C947FBE7-BEE4-4BFB-A2BF-BEB45CEAB329}" type="slidenum">
              <a:rPr lang="en-US" altLang="en-US" sz="1000" b="0">
                <a:latin typeface="Times New Roman" pitchFamily="18" charset="0"/>
              </a:rPr>
              <a:pPr/>
              <a:t>134</a:t>
            </a:fld>
            <a:endParaRPr lang="en-US" altLang="en-US" sz="1000" b="0">
              <a:latin typeface="Times New Roman" pitchFamily="18" charset="0"/>
            </a:endParaRPr>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p:spPr>
        <p:txBody>
          <a:bodyPr/>
          <a:lstStyle/>
          <a:p>
            <a:r>
              <a:rPr lang="en-US" altLang="en-US" sz="1000"/>
              <a:t>At the time this module was prepared (early 2007) and also when it was updated (2019), development of link-to-column connections for EBFs is still an active area of research. At this time, there are no link-to-column connections that have been deemed to be </a:t>
            </a:r>
            <a:r>
              <a:rPr lang="en-US" altLang="en-US" sz="1000" i="1"/>
              <a:t>prequalified</a:t>
            </a:r>
            <a:r>
              <a:rPr lang="en-US" altLang="en-US" sz="1000"/>
              <a:t>, and essentially no link-to-column connections that have shown consistent satisfactory performance under cyclic testing conducted in accordance with Section K.</a:t>
            </a:r>
          </a:p>
          <a:p>
            <a:r>
              <a:rPr lang="en-US" altLang="en-US" sz="1000"/>
              <a:t>Further, designers are cautioned that connections that perform well in SMFs (such as the beam-to-column connections prequalified for SMF in FEMA 350 - </a:t>
            </a:r>
            <a:r>
              <a:rPr lang="en-US" altLang="en-US" sz="1000" i="1"/>
              <a:t>Recommended Seismic Design Criteria for New Steel Moment-Frame Buildings</a:t>
            </a:r>
            <a:r>
              <a:rPr lang="en-US" altLang="en-US" sz="1000"/>
              <a:t> or in AISC 358 - </a:t>
            </a:r>
            <a:r>
              <a:rPr lang="en-US" altLang="en-US" sz="1000" i="1"/>
              <a:t>Prequalified Connections for Special and Intermediate Steel Moment Frames for Seismic Applications</a:t>
            </a:r>
            <a:r>
              <a:rPr lang="en-US" altLang="en-US" sz="1000"/>
              <a:t>) may not necessarily perform well as link-to-column connections in EBFs. The force and deformation environment experienced by a link-to-column connection in an EBF is substantially different, and generally more severe, than that experienced by a beam-to-column connection in an SMF. Thus, designers should not adopt SMF connections for use in EBFs, without first testing these connections specifically for the demands on a link-to-column connection as specified in Section K.</a:t>
            </a:r>
          </a:p>
          <a:p>
            <a:r>
              <a:rPr lang="en-US" altLang="en-US" sz="1000"/>
              <a:t>As noted in this slide, it is recommended that designers avoid EBF configurations with links attached to columns (such as the single diagonal EBF) until further research is available on link-to-column connections.</a:t>
            </a:r>
          </a:p>
          <a:p>
            <a:r>
              <a:rPr lang="en-US" altLang="en-US" sz="1000"/>
              <a:t>Additional discussion on link-to-column connections is provided in the Commentary of the AISC </a:t>
            </a:r>
            <a:r>
              <a:rPr lang="en-US" altLang="en-US" sz="1000" i="1"/>
              <a:t>Seismic Provisions</a:t>
            </a:r>
            <a:r>
              <a:rPr lang="en-US" altLang="en-US" sz="1000"/>
              <a:t>.</a:t>
            </a:r>
          </a:p>
          <a:p>
            <a:r>
              <a:rPr lang="en-US" altLang="en-US" sz="1000"/>
              <a:t>Information on recent research on link-to-column connections can be found in the following reference:</a:t>
            </a:r>
          </a:p>
          <a:p>
            <a:r>
              <a:rPr lang="en-US" altLang="en-US" sz="1000"/>
              <a:t>Okazaki, T., Engelhardt, M.D., Nakashima, M. and Suita, K., “Experimental Performance of Link-to-Column Connections in Eccentrically Braced Frames,” </a:t>
            </a:r>
            <a:r>
              <a:rPr lang="en-US" altLang="en-US" sz="1000" i="1"/>
              <a:t>Journal of Structural Engineering</a:t>
            </a:r>
            <a:r>
              <a:rPr lang="en-US" altLang="en-US" sz="1000"/>
              <a:t>, ASCE, Vol. 132, No. 8, pp 1201-1211, August 2006.</a:t>
            </a:r>
          </a:p>
          <a:p>
            <a:endParaRPr lang="en-US" altLang="en-US" sz="100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FC63D9A5-19D3-41C6-A1A0-470C891BDEA7}" type="slidenum">
              <a:rPr lang="en-US" altLang="en-US" sz="1000" b="0">
                <a:latin typeface="Times New Roman" pitchFamily="18" charset="0"/>
              </a:rPr>
              <a:pPr/>
              <a:t>135</a:t>
            </a:fld>
            <a:endParaRPr lang="en-US" altLang="en-US" sz="1000" b="0">
              <a:latin typeface="Times New Roman" pitchFamily="18" charset="0"/>
            </a:endParaRPr>
          </a:p>
        </p:txBody>
      </p:sp>
      <p:sp>
        <p:nvSpPr>
          <p:cNvPr id="282627" name="Rectangle 2"/>
          <p:cNvSpPr>
            <a:spLocks noGrp="1" noRot="1" noChangeAspect="1" noChangeArrowheads="1" noTextEdit="1"/>
          </p:cNvSpPr>
          <p:nvPr>
            <p:ph type="sldImg"/>
          </p:nvPr>
        </p:nvSpPr>
        <p:spPr>
          <a:ln/>
        </p:spPr>
      </p:sp>
      <p:sp>
        <p:nvSpPr>
          <p:cNvPr id="282628" name="Rectangle 3"/>
          <p:cNvSpPr>
            <a:spLocks noGrp="1" noChangeArrowheads="1"/>
          </p:cNvSpPr>
          <p:nvPr>
            <p:ph type="body" idx="1"/>
          </p:nvPr>
        </p:nvSpPr>
        <p:spPr>
          <a:noFill/>
        </p:spPr>
        <p:txBody>
          <a:bodyPr/>
          <a:lstStyle/>
          <a:p>
            <a:r>
              <a:rPr lang="en-US" altLang="en-US" smtClean="0"/>
              <a:t>This slide, and the next slide, shows photos from experimental research on link-to-column connections. Each of these photos shows a link-to-column connection that has failed under cyclic load testing conducted per Section K2 of the AISC </a:t>
            </a:r>
            <a:r>
              <a:rPr lang="en-US" altLang="en-US" i="1" smtClean="0"/>
              <a:t>Seismic Provisions</a:t>
            </a:r>
            <a:r>
              <a:rPr lang="en-US" altLang="en-US" smtClean="0"/>
              <a:t>.</a:t>
            </a:r>
          </a:p>
          <a:p>
            <a:r>
              <a:rPr lang="en-US" altLang="en-US" smtClean="0"/>
              <a:t>The various failures shown in these photos reflect the extreme force and deformation demands that occur at link-to-column connections, and the challenge of identifying satisfactory link-to-column connections that perform well (meeting the performance requirements of Section F3.6e) and as practical and economical to construct.</a:t>
            </a:r>
          </a:p>
          <a:p>
            <a:endParaRPr lang="en-US" altLang="en-US" smtClean="0"/>
          </a:p>
          <a:p>
            <a:r>
              <a:rPr lang="en-US" altLang="en-US" smtClean="0"/>
              <a:t>These photos are from research reported in the reference cited on the previous slide.</a:t>
            </a: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2EA42521-1082-4698-A81E-9D9A2018174D}" type="slidenum">
              <a:rPr lang="en-US" altLang="en-US" sz="1000" b="0">
                <a:latin typeface="Times New Roman" pitchFamily="18" charset="0"/>
              </a:rPr>
              <a:pPr/>
              <a:t>136</a:t>
            </a:fld>
            <a:endParaRPr lang="en-US" altLang="en-US" sz="1000" b="0">
              <a:latin typeface="Times New Roman" pitchFamily="18" charset="0"/>
            </a:endParaRPr>
          </a:p>
        </p:txBody>
      </p:sp>
      <p:sp>
        <p:nvSpPr>
          <p:cNvPr id="283651" name="Rectangle 2"/>
          <p:cNvSpPr>
            <a:spLocks noGrp="1" noRot="1" noChangeAspect="1" noChangeArrowheads="1" noTextEdit="1"/>
          </p:cNvSpPr>
          <p:nvPr>
            <p:ph type="sldImg"/>
          </p:nvPr>
        </p:nvSpPr>
        <p:spPr>
          <a:ln/>
        </p:spPr>
      </p:sp>
      <p:sp>
        <p:nvSpPr>
          <p:cNvPr id="283652" name="Rectangle 3"/>
          <p:cNvSpPr>
            <a:spLocks noGrp="1" noChangeArrowheads="1"/>
          </p:cNvSpPr>
          <p:nvPr>
            <p:ph type="body" idx="1"/>
          </p:nvPr>
        </p:nvSpPr>
        <p:spPr>
          <a:noFill/>
        </p:spPr>
        <p:txBody>
          <a:bodyPr/>
          <a:lstStyle/>
          <a:p>
            <a:r>
              <a:rPr lang="en-US" altLang="en-US" smtClean="0"/>
              <a:t>More photos of link-to-column connections that failed in laboratory cyclic load testing.</a:t>
            </a: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2613F1AE-B88E-4F3D-AFB6-916AFF45E4B5}" type="slidenum">
              <a:rPr lang="en-US" altLang="en-US" sz="1000" b="0">
                <a:latin typeface="Times New Roman" pitchFamily="18" charset="0"/>
              </a:rPr>
              <a:pPr/>
              <a:t>137</a:t>
            </a:fld>
            <a:endParaRPr lang="en-US" altLang="en-US" sz="1000" b="0">
              <a:latin typeface="Times New Roman" pitchFamily="18" charset="0"/>
            </a:endParaRPr>
          </a:p>
        </p:txBody>
      </p:sp>
      <p:sp>
        <p:nvSpPr>
          <p:cNvPr id="284675" name="Rectangle 2"/>
          <p:cNvSpPr>
            <a:spLocks noGrp="1" noRot="1" noChangeAspect="1" noChangeArrowheads="1" noTextEdit="1"/>
          </p:cNvSpPr>
          <p:nvPr>
            <p:ph type="sldImg"/>
          </p:nvPr>
        </p:nvSpPr>
        <p:spPr>
          <a:ln/>
        </p:spPr>
      </p:sp>
      <p:sp>
        <p:nvSpPr>
          <p:cNvPr id="284676" name="Rectangle 4"/>
          <p:cNvSpPr>
            <a:spLocks noGrp="1" noChangeArrowheads="1"/>
          </p:cNvSpPr>
          <p:nvPr>
            <p:ph type="body" idx="1"/>
          </p:nvPr>
        </p:nvSpPr>
        <p:spPr>
          <a:noFill/>
        </p:spPr>
        <p:txBody>
          <a:bodyPr/>
          <a:lstStyle/>
          <a:p>
            <a:r>
              <a:rPr lang="en-US" altLang="en-US" smtClean="0"/>
              <a:t>Section F3.6e provides an exception wherein a link-to-column connection can be used in an EBF, without the need for prequalification nor the need for qualifying cyclic tests.</a:t>
            </a:r>
          </a:p>
          <a:p>
            <a:r>
              <a:rPr lang="en-US" altLang="en-US" smtClean="0"/>
              <a:t>This exception requires that a heavily reinforced link-to-column connection be used that precludes yielding within the connection region. This exception is permitted only for shear yielding links.</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877258C5-77FA-4C7A-808D-5D13B9789D5D}" type="slidenum">
              <a:rPr lang="en-US" altLang="en-US" sz="1000" b="0">
                <a:latin typeface="Times New Roman" pitchFamily="18" charset="0"/>
              </a:rPr>
              <a:pPr/>
              <a:t>138</a:t>
            </a:fld>
            <a:endParaRPr lang="en-US" altLang="en-US" sz="1000" b="0">
              <a:latin typeface="Times New Roman" pitchFamily="18" charset="0"/>
            </a:endParaRPr>
          </a:p>
        </p:txBody>
      </p:sp>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noFill/>
        </p:spPr>
        <p:txBody>
          <a:bodyPr/>
          <a:lstStyle/>
          <a:p>
            <a:r>
              <a:rPr lang="en-US" altLang="en-US" smtClean="0"/>
              <a:t>This figure illustrates the type of heavily reinforced connection that is envisaged in the exception in Section F3.6e.</a:t>
            </a: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5FC18A52-5865-49CD-B653-0C040E0CE8EB}" type="slidenum">
              <a:rPr lang="en-US" altLang="en-US" sz="1000" b="0">
                <a:latin typeface="Times New Roman" pitchFamily="18" charset="0"/>
              </a:rPr>
              <a:pPr/>
              <a:t>139</a:t>
            </a:fld>
            <a:endParaRPr lang="en-US" altLang="en-US" sz="1000" b="0">
              <a:latin typeface="Times New Roman" pitchFamily="18"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xfrm>
            <a:off x="914711" y="4342463"/>
            <a:ext cx="5028579" cy="1349115"/>
          </a:xfrm>
          <a:noFill/>
        </p:spPr>
        <p:txBody>
          <a:bodyPr/>
          <a:lstStyle/>
          <a:p>
            <a:pPr>
              <a:lnSpc>
                <a:spcPct val="80000"/>
              </a:lnSpc>
            </a:pPr>
            <a:r>
              <a:rPr lang="en-US" altLang="en-US" dirty="0" smtClean="0"/>
              <a:t>EBF detailing requirements are covered in Section F3 of the </a:t>
            </a:r>
            <a:r>
              <a:rPr lang="en-US" altLang="en-US" i="1" dirty="0" smtClean="0"/>
              <a:t>Seismic Provisions</a:t>
            </a:r>
            <a:r>
              <a:rPr lang="en-US" altLang="en-US" dirty="0" smtClean="0"/>
              <a:t>. </a:t>
            </a:r>
          </a:p>
          <a:p>
            <a:pPr>
              <a:lnSpc>
                <a:spcPct val="80000"/>
              </a:lnSpc>
            </a:pPr>
            <a:endParaRPr lang="en-US" alt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8EED270A-D127-4F0E-AAC4-FECCA245344F}" type="slidenum">
              <a:rPr lang="en-US" altLang="en-US" sz="1000" b="0">
                <a:latin typeface="Times New Roman" pitchFamily="18" charset="0"/>
              </a:rPr>
              <a:pPr/>
              <a:t>15</a:t>
            </a:fld>
            <a:endParaRPr lang="en-US" altLang="en-US" sz="1000" b="0">
              <a:latin typeface="Times New Roman" pitchFamily="18"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p:spPr>
        <p:txBody>
          <a:bodyPr/>
          <a:lstStyle/>
          <a:p>
            <a:r>
              <a:rPr lang="en-US" altLang="en-US" smtClean="0"/>
              <a:t>This is a unique example of an EBF. The EBF is architecturally exposed, with unconventional framing in which there are intersecting links at the corner of the building.</a:t>
            </a:r>
          </a:p>
          <a:p>
            <a:r>
              <a:rPr lang="en-US" altLang="en-US" smtClean="0"/>
              <a:t>This building is located in Taipei, Taiwan.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In the next portion of this module, we will discuss the basic inelastic behavior of EBFs. We will start by looking at inelastic response of the entire frame, followed by a detailed discussion on the inelastic behavior of links.</a:t>
            </a:r>
          </a:p>
        </p:txBody>
      </p:sp>
      <p:sp>
        <p:nvSpPr>
          <p:cNvPr id="4" name="Slide Number Placeholder 3"/>
          <p:cNvSpPr>
            <a:spLocks noGrp="1"/>
          </p:cNvSpPr>
          <p:nvPr>
            <p:ph type="sldNum" sz="quarter" idx="10"/>
          </p:nvPr>
        </p:nvSpPr>
        <p:spPr/>
        <p:txBody>
          <a:bodyPr/>
          <a:lstStyle/>
          <a:p>
            <a:fld id="{FDAD251D-F4B4-477B-AC6C-B1160455DDA7}" type="slidenum">
              <a:rPr lang="fr-CA" smtClean="0"/>
              <a:pPr/>
              <a:t>16</a:t>
            </a:fld>
            <a:endParaRPr lang="fr-CA" dirty="0"/>
          </a:p>
        </p:txBody>
      </p:sp>
    </p:spTree>
    <p:extLst>
      <p:ext uri="{BB962C8B-B14F-4D97-AF65-F5344CB8AC3E}">
        <p14:creationId xmlns:p14="http://schemas.microsoft.com/office/powerpoint/2010/main" val="2935237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7A6EC576-8B3D-4323-8293-1041AF1E28B0}" type="slidenum">
              <a:rPr lang="en-US" altLang="en-US"/>
              <a:pPr/>
              <a:t>17</a:t>
            </a:fld>
            <a:endParaRPr lang="en-US" altLang="en-US"/>
          </a:p>
        </p:txBody>
      </p:sp>
      <p:sp>
        <p:nvSpPr>
          <p:cNvPr id="690178" name="Rectangle 2"/>
          <p:cNvSpPr>
            <a:spLocks noGrp="1" noRot="1" noChangeAspect="1" noChangeArrowheads="1" noTextEdit="1"/>
          </p:cNvSpPr>
          <p:nvPr>
            <p:ph type="sldImg"/>
          </p:nvPr>
        </p:nvSpPr>
        <p:spPr>
          <a:ln/>
        </p:spPr>
      </p:sp>
      <p:sp>
        <p:nvSpPr>
          <p:cNvPr id="690179" name="Rectangle 3"/>
          <p:cNvSpPr>
            <a:spLocks noGrp="1" noChangeArrowheads="1"/>
          </p:cNvSpPr>
          <p:nvPr>
            <p:ph type="body" idx="1"/>
          </p:nvPr>
        </p:nvSpPr>
        <p:spPr>
          <a:xfrm>
            <a:off x="914400" y="4341938"/>
            <a:ext cx="5029200" cy="4114246"/>
          </a:xfrm>
        </p:spPr>
        <p:txBody>
          <a:bodyPr/>
          <a:lstStyle/>
          <a:p>
            <a:r>
              <a:rPr lang="en-US" altLang="en-US"/>
              <a:t>The next several slides illustrate the intended inelastic response of an EBF under lateral loading. Inelastic deformation patterns are shown in the form of a rigid-plastic mechanism.</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951D1F7A-9DA2-41BA-856D-4D7D77B62DDC}" type="slidenum">
              <a:rPr lang="en-US" altLang="en-US"/>
              <a:pPr/>
              <a:t>18</a:t>
            </a:fld>
            <a:endParaRPr lang="en-US" altLang="en-US"/>
          </a:p>
        </p:txBody>
      </p:sp>
      <p:sp>
        <p:nvSpPr>
          <p:cNvPr id="692226" name="Rectangle 2"/>
          <p:cNvSpPr>
            <a:spLocks noGrp="1" noRot="1" noChangeAspect="1" noChangeArrowheads="1" noTextEdit="1"/>
          </p:cNvSpPr>
          <p:nvPr>
            <p:ph type="sldImg"/>
          </p:nvPr>
        </p:nvSpPr>
        <p:spPr>
          <a:ln/>
        </p:spPr>
      </p:sp>
      <p:sp>
        <p:nvSpPr>
          <p:cNvPr id="692227" name="Rectangle 3"/>
          <p:cNvSpPr>
            <a:spLocks noGrp="1" noChangeArrowheads="1"/>
          </p:cNvSpPr>
          <p:nvPr>
            <p:ph type="body" idx="1"/>
          </p:nvPr>
        </p:nvSpPr>
        <p:spPr>
          <a:xfrm>
            <a:off x="914400" y="4341938"/>
            <a:ext cx="5029200" cy="4114246"/>
          </a:xfrm>
        </p:spPr>
        <p:txBody>
          <a:bodyPr/>
          <a:lstStyle/>
          <a:p>
            <a:r>
              <a:rPr lang="en-US" altLang="en-US"/>
              <a:t>Yielding is an EBF is intended to occur within the links. The braces, columns, and beam segments outside of the links are intended to remain essentially elastic.</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3596C8AC-3EAD-4981-AF9A-217D5848CE48}" type="slidenum">
              <a:rPr lang="en-US" altLang="en-US"/>
              <a:pPr/>
              <a:t>19</a:t>
            </a:fld>
            <a:endParaRPr lang="en-US" altLang="en-US"/>
          </a:p>
        </p:txBody>
      </p:sp>
      <p:sp>
        <p:nvSpPr>
          <p:cNvPr id="694274" name="Rectangle 2"/>
          <p:cNvSpPr>
            <a:spLocks noGrp="1" noRot="1" noChangeAspect="1" noChangeArrowheads="1" noTextEdit="1"/>
          </p:cNvSpPr>
          <p:nvPr>
            <p:ph type="sldImg"/>
          </p:nvPr>
        </p:nvSpPr>
        <p:spPr>
          <a:ln/>
        </p:spPr>
      </p:sp>
      <p:sp>
        <p:nvSpPr>
          <p:cNvPr id="694275" name="Rectangle 3"/>
          <p:cNvSpPr>
            <a:spLocks noGrp="1" noChangeArrowheads="1"/>
          </p:cNvSpPr>
          <p:nvPr>
            <p:ph type="body" idx="1"/>
          </p:nvPr>
        </p:nvSpPr>
        <p:spPr>
          <a:xfrm>
            <a:off x="914400" y="4341938"/>
            <a:ext cx="5029200" cy="4114246"/>
          </a:xfrm>
        </p:spPr>
        <p:txBody>
          <a:bodyPr/>
          <a:lstStyle/>
          <a:p>
            <a:r>
              <a:rPr lang="en-US" altLang="en-US"/>
              <a:t>Loading in the reverse direction.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666E5829-3B71-4375-A9F1-E239E5EFF829}" type="slidenum">
              <a:rPr lang="en-US" altLang="en-US" sz="1000" b="0">
                <a:latin typeface="Times New Roman" pitchFamily="18" charset="0"/>
              </a:rPr>
              <a:pPr/>
              <a:t>20</a:t>
            </a:fld>
            <a:endParaRPr lang="en-US" altLang="en-US" sz="1000" b="0">
              <a:latin typeface="Times New Roman" pitchFamily="18" charset="0"/>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p:spPr>
        <p:txBody>
          <a:bodyPr/>
          <a:lstStyle/>
          <a:p>
            <a:r>
              <a:rPr lang="en-US" altLang="en-US" smtClean="0"/>
              <a:t>The next three slides show inelastic deformations for a single diagonal EBF with the link attached to the column.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338F7B57-0666-46F8-A87E-87DF18D37972}" type="slidenum">
              <a:rPr lang="en-US" altLang="en-US" sz="1000" b="0">
                <a:latin typeface="Times New Roman" pitchFamily="18" charset="0"/>
              </a:rPr>
              <a:pPr/>
              <a:t>2</a:t>
            </a:fld>
            <a:endParaRPr lang="en-US" altLang="en-US" sz="1000" b="0">
              <a:latin typeface="Times New Roman" pitchFamily="18"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r>
              <a:rPr lang="en-US" altLang="en-US" dirty="0" smtClean="0"/>
              <a:t>This PowerPoint series is dividing into 6 modules. This is the Module No.4 on: “Eccentrically Braced Frames."</a:t>
            </a:r>
          </a:p>
          <a:p>
            <a:endParaRPr lang="en-US" altLang="en-US" dirty="0" smtClean="0"/>
          </a:p>
          <a:p>
            <a:endParaRPr lang="en-US" alt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9C3830B1-B6C2-48E5-B663-BD905395B88B}" type="slidenum">
              <a:rPr lang="en-US" altLang="en-US" sz="1000" b="0">
                <a:latin typeface="Times New Roman" pitchFamily="18" charset="0"/>
              </a:rPr>
              <a:pPr/>
              <a:t>21</a:t>
            </a:fld>
            <a:endParaRPr lang="en-US" altLang="en-US" sz="1000" b="0">
              <a:latin typeface="Times New Roman" pitchFamily="18" charset="0"/>
            </a:endParaRPr>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p:spPr>
        <p:txBody>
          <a:bodyPr/>
          <a:lstStyle/>
          <a:p>
            <a:r>
              <a:rPr lang="en-US" altLang="en-US" smtClean="0"/>
              <a:t>Yielding is again restricted to the link.</a:t>
            </a:r>
          </a:p>
          <a:p>
            <a:r>
              <a:rPr lang="en-US" altLang="en-US" smtClean="0"/>
              <a:t>For an EBF with links attached to columns, the link-to-column connection must accommodate very large inelastic deformation demands, as suggested by this slide.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549FC8D0-0235-45FF-80A5-00676249DDD1}" type="slidenum">
              <a:rPr lang="en-US" altLang="en-US" sz="1000" b="0">
                <a:latin typeface="Times New Roman" pitchFamily="18" charset="0"/>
              </a:rPr>
              <a:pPr/>
              <a:t>22</a:t>
            </a:fld>
            <a:endParaRPr lang="en-US" altLang="en-US" sz="1000" b="0">
              <a:latin typeface="Times New Roman" pitchFamily="18" charset="0"/>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r>
              <a:rPr lang="en-US" altLang="en-US" smtClean="0"/>
              <a:t>Loading in the reverse direction.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FDF9705E-7D8D-4A41-B03E-671C5E56B4B3}" type="slidenum">
              <a:rPr lang="en-US" altLang="en-US" sz="1000" b="0">
                <a:latin typeface="Times New Roman" pitchFamily="18" charset="0"/>
              </a:rPr>
              <a:pPr/>
              <a:t>23</a:t>
            </a:fld>
            <a:endParaRPr lang="en-US" altLang="en-US" sz="1000" b="0">
              <a:latin typeface="Times New Roman" pitchFamily="18" charset="0"/>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p:spPr>
        <p:txBody>
          <a:bodyPr/>
          <a:lstStyle/>
          <a:p>
            <a:r>
              <a:rPr lang="en-US" altLang="en-US" smtClean="0"/>
              <a:t>This is a portion of an EBF test specimen that was subjected to severe cyclic inelastic loading. The very large localized inelastic deformations within the link are apparent (similar to the pattern shown on the previous slide). The column in this EBF test specimen is a steel box section.</a:t>
            </a:r>
          </a:p>
          <a:p>
            <a:endParaRPr lang="en-US" altLang="en-US" smtClean="0"/>
          </a:p>
          <a:p>
            <a:r>
              <a:rPr lang="en-US" altLang="en-US" smtClean="0"/>
              <a:t>Photo courtesy of K.C. Tsai, National Taiwan University.</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B5AF5155-C265-4590-9359-71267C50559E}" type="slidenum">
              <a:rPr lang="en-US" altLang="en-US" sz="1000" b="0">
                <a:latin typeface="Times New Roman" pitchFamily="18" charset="0"/>
              </a:rPr>
              <a:pPr/>
              <a:t>24</a:t>
            </a:fld>
            <a:endParaRPr lang="en-US" altLang="en-US" sz="1000" b="0">
              <a:latin typeface="Times New Roman" pitchFamily="18" charset="0"/>
            </a:endParaRPr>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p:spPr>
        <p:txBody>
          <a:bodyPr/>
          <a:lstStyle/>
          <a:p>
            <a:r>
              <a:rPr lang="en-US" altLang="en-US" smtClean="0"/>
              <a:t>A comparison of energy dissipation mechanisms and "fuse" locations in EBFs, CBFs and MRFs.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B2CC19BD-92A0-401E-833B-E40E58292BF1}" type="slidenum">
              <a:rPr lang="en-US" altLang="en-US" sz="1000" b="0">
                <a:latin typeface="Times New Roman" pitchFamily="18" charset="0"/>
              </a:rPr>
              <a:pPr/>
              <a:t>25</a:t>
            </a:fld>
            <a:endParaRPr lang="en-US" altLang="en-US" sz="1000" b="0">
              <a:latin typeface="Times New Roman" pitchFamily="18" charset="0"/>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p:spPr>
        <p:txBody>
          <a:bodyPr/>
          <a:lstStyle/>
          <a:p>
            <a:r>
              <a:rPr lang="en-US" altLang="en-US" smtClean="0"/>
              <a:t>An overview of the basic design approach for seismic-resistant EBFs:</a:t>
            </a:r>
          </a:p>
          <a:p>
            <a:r>
              <a:rPr lang="en-US" altLang="en-US" smtClean="0"/>
              <a:t>The links are the "fuse" elements of the frame, and are designed for code level earthquake forces. All other frame members (braces, columns and beam segments outside of links) and connections are designed to be stronger than the links. Thus, the other frame members and connections are not designed for code level earthquake forces. Rather they are designed for the maximum forces generated by the fully yielded and strain hardened links, i.e., to develop the capacity of the links.</a:t>
            </a:r>
          </a:p>
          <a:p>
            <a:r>
              <a:rPr lang="en-US" altLang="en-US" smtClean="0"/>
              <a:t>The links are detailed to provide high levels of ductility under cyclic loading. Obtaining high ductility from links involves proper choice of link length, stiffening of the link, and lateral bracing of the link.</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2A6DF3DA-26A5-454D-A0A5-7DA0B3716CDC}" type="slidenum">
              <a:rPr lang="en-US" altLang="en-US" sz="1000" b="0">
                <a:latin typeface="Times New Roman" pitchFamily="18" charset="0"/>
              </a:rPr>
              <a:pPr/>
              <a:t>26</a:t>
            </a:fld>
            <a:endParaRPr lang="en-US" altLang="en-US" sz="1000" b="0">
              <a:latin typeface="Times New Roman" pitchFamily="18" charset="0"/>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p:spPr>
        <p:txBody>
          <a:bodyPr/>
          <a:lstStyle/>
          <a:p>
            <a:r>
              <a:rPr lang="en-US" altLang="en-US" smtClean="0"/>
              <a:t>The next portion of this module provides an in-depth discussion on link behavior.</a:t>
            </a:r>
          </a:p>
          <a:p>
            <a:r>
              <a:rPr lang="en-US" altLang="en-US" smtClean="0"/>
              <a:t>Links are the critical element of an EBF, and a good understanding of link behavior is needed for proper EBF design.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36253534-7731-435B-89DC-2559BCE0A1DD}" type="slidenum">
              <a:rPr lang="en-US" altLang="en-US" sz="1000" b="0">
                <a:latin typeface="Times New Roman" pitchFamily="18" charset="0"/>
              </a:rPr>
              <a:pPr/>
              <a:t>27</a:t>
            </a:fld>
            <a:endParaRPr lang="en-US" altLang="en-US" sz="1000" b="0">
              <a:latin typeface="Times New Roman" pitchFamily="18" charset="0"/>
            </a:endParaRPr>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p:spPr>
        <p:txBody>
          <a:bodyPr/>
          <a:lstStyle/>
          <a:p>
            <a:r>
              <a:rPr lang="en-US" altLang="en-US" smtClean="0"/>
              <a:t>This slide defines the link plastic rotation angle. The symbol </a:t>
            </a:r>
            <a:r>
              <a:rPr lang="en-US" altLang="en-US" smtClean="0">
                <a:sym typeface="Symbol" pitchFamily="18" charset="2"/>
              </a:rPr>
              <a:t></a:t>
            </a:r>
            <a:r>
              <a:rPr lang="en-US" altLang="en-US" baseline="-25000" smtClean="0">
                <a:sym typeface="Symbol" pitchFamily="18" charset="2"/>
              </a:rPr>
              <a:t>p</a:t>
            </a:r>
            <a:r>
              <a:rPr lang="en-US" altLang="en-US" smtClean="0">
                <a:sym typeface="Symbol" pitchFamily="18" charset="2"/>
              </a:rPr>
              <a:t> is used to denote the link plastic rotation angle.</a:t>
            </a:r>
          </a:p>
          <a:p>
            <a:r>
              <a:rPr lang="en-US" altLang="en-US" smtClean="0">
                <a:sym typeface="Symbol" pitchFamily="18" charset="2"/>
              </a:rPr>
              <a:t>The plastic rotation angle </a:t>
            </a:r>
            <a:r>
              <a:rPr lang="en-US" altLang="en-US" baseline="-25000" smtClean="0">
                <a:sym typeface="Symbol" pitchFamily="18" charset="2"/>
              </a:rPr>
              <a:t>p </a:t>
            </a:r>
            <a:r>
              <a:rPr lang="en-US" altLang="en-US" smtClean="0">
                <a:sym typeface="Symbol" pitchFamily="18" charset="2"/>
              </a:rPr>
              <a:t>is the primary kinematic variable used to characterize inelastic deformation demands on a link. </a:t>
            </a:r>
            <a:r>
              <a:rPr lang="en-US" altLang="en-US" baseline="-25000" smtClean="0">
                <a:sym typeface="Symbol" pitchFamily="18" charset="2"/>
              </a:rPr>
              <a:t>p</a:t>
            </a:r>
            <a:r>
              <a:rPr lang="en-US" altLang="en-US" smtClean="0">
                <a:sym typeface="Symbol" pitchFamily="18" charset="2"/>
              </a:rPr>
              <a:t> is defined as the inelastic angle between the link and adjoining beam, in a rigid-plastic EBF mechanism, as shown in the slide.</a:t>
            </a:r>
          </a:p>
          <a:p>
            <a:r>
              <a:rPr lang="en-US" altLang="en-US" smtClean="0">
                <a:sym typeface="Symbol" pitchFamily="18" charset="2"/>
              </a:rPr>
              <a:t>The link plastic rotation angle is expressed in units of radians.</a:t>
            </a:r>
          </a:p>
          <a:p>
            <a:r>
              <a:rPr lang="en-US" altLang="en-US" smtClean="0">
                <a:sym typeface="Symbol" pitchFamily="18" charset="2"/>
              </a:rPr>
              <a:t>Note that within the literature, the symbol </a:t>
            </a:r>
            <a:r>
              <a:rPr lang="en-US" altLang="en-US" baseline="-25000" smtClean="0">
                <a:sym typeface="Symbol" pitchFamily="18" charset="2"/>
              </a:rPr>
              <a:t> </a:t>
            </a:r>
            <a:r>
              <a:rPr lang="en-US" altLang="en-US" smtClean="0">
                <a:sym typeface="Symbol" pitchFamily="18" charset="2"/>
              </a:rPr>
              <a:t>rather than </a:t>
            </a:r>
            <a:r>
              <a:rPr lang="en-US" altLang="en-US" baseline="-25000" smtClean="0">
                <a:sym typeface="Symbol" pitchFamily="18" charset="2"/>
              </a:rPr>
              <a:t>p</a:t>
            </a:r>
            <a:r>
              <a:rPr lang="en-US" altLang="en-US" smtClean="0">
                <a:sym typeface="Symbol" pitchFamily="18" charset="2"/>
              </a:rPr>
              <a:t> is sometimes used to denote link plastic rotation angle.</a:t>
            </a:r>
            <a:endParaRPr lang="en-US" altLang="en-US" baseline="-25000" smtClean="0">
              <a:sym typeface="Symbol" pitchFamily="18" charset="2"/>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F501D6D7-C58E-4DF1-AE11-35798E9FFCBA}" type="slidenum">
              <a:rPr lang="en-US" altLang="en-US" sz="1000" b="0">
                <a:latin typeface="Times New Roman" pitchFamily="18" charset="0"/>
              </a:rPr>
              <a:pPr/>
              <a:t>28</a:t>
            </a:fld>
            <a:endParaRPr lang="en-US" altLang="en-US" sz="1000" b="0">
              <a:latin typeface="Times New Roman" pitchFamily="18" charset="0"/>
            </a:endParaRP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p:spPr>
        <p:txBody>
          <a:bodyPr/>
          <a:lstStyle/>
          <a:p>
            <a:r>
              <a:rPr lang="en-US" altLang="en-US" smtClean="0"/>
              <a:t>This slide illustrates the link plastic rotation angle for a single diagonal EBF.</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8709F97E-2C0D-4E92-9495-6F4110A1F135}" type="slidenum">
              <a:rPr lang="en-US" altLang="en-US" sz="1000" b="0">
                <a:latin typeface="Times New Roman" pitchFamily="18" charset="0"/>
              </a:rPr>
              <a:pPr/>
              <a:t>29</a:t>
            </a:fld>
            <a:endParaRPr lang="en-US" altLang="en-US" sz="1000" b="0">
              <a:latin typeface="Times New Roman" pitchFamily="18" charset="0"/>
            </a:endParaRPr>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p:spPr>
        <p:txBody>
          <a:bodyPr/>
          <a:lstStyle/>
          <a:p>
            <a:r>
              <a:rPr lang="en-US" altLang="en-US" smtClean="0"/>
              <a:t>The next series of slides discuss the strength and inelastic response of links.</a:t>
            </a:r>
          </a:p>
          <a:p>
            <a:r>
              <a:rPr lang="en-US" altLang="en-US" smtClean="0"/>
              <a:t>This slide qualitatively illustrates the forces generated in a link, when an EBF is subjected to lateral load. Two cases are illustrated: a single diagonal EBF (left) and an EBF with links at mid-span (right). The forces generated in the links are very similar in each case.</a:t>
            </a:r>
          </a:p>
          <a:p>
            <a:r>
              <a:rPr lang="en-US" altLang="en-US" smtClean="0"/>
              <a:t>As shown, links generally see very high shear, which is constant along the length of the link.</a:t>
            </a:r>
          </a:p>
          <a:p>
            <a:r>
              <a:rPr lang="en-US" altLang="en-US" smtClean="0"/>
              <a:t>Links also see very large bending moments. Links are subject to reverse curvature bending, with high end moments of opposite sign.</a:t>
            </a:r>
          </a:p>
          <a:p>
            <a:r>
              <a:rPr lang="en-US" altLang="en-US" smtClean="0"/>
              <a:t>Finally, links generally see very low axial forces. Research has shown that high axial forces can be detrimental to both the strength and ductility of links. Consequently, it is best to avoid EBF arrangements that require large axial forces to be transferred through the links.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934D9F6D-D149-400C-BCE6-AB78D5297ADF}" type="slidenum">
              <a:rPr lang="en-US" altLang="en-US" sz="1000" b="0">
                <a:latin typeface="Times New Roman" pitchFamily="18" charset="0"/>
              </a:rPr>
              <a:pPr/>
              <a:t>30</a:t>
            </a:fld>
            <a:endParaRPr lang="en-US" altLang="en-US" sz="1000" b="0">
              <a:latin typeface="Times New Roman" pitchFamily="18" charset="0"/>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p:spPr>
        <p:txBody>
          <a:bodyPr/>
          <a:lstStyle/>
          <a:p>
            <a:r>
              <a:rPr lang="en-US" altLang="en-US" smtClean="0"/>
              <a:t>As noted on the previous slide, links carry both large shear force and large end moments. Consequently, as a link is loaded beyond its elastic range, it is possible to have either shear yielding or flexural yielding occur.</a:t>
            </a:r>
          </a:p>
          <a:p>
            <a:r>
              <a:rPr lang="en-US" altLang="en-US" smtClean="0"/>
              <a:t>The designer can control if a link will yield in shear, in flexure, or combined shear and flexure. The link length </a:t>
            </a:r>
            <a:r>
              <a:rPr lang="en-US" altLang="en-US" i="1" smtClean="0"/>
              <a:t>e</a:t>
            </a:r>
            <a:r>
              <a:rPr lang="en-US" altLang="en-US" smtClean="0"/>
              <a:t> is a key parameter that controls inelastic behavior. Inelastic response of short links is dominated by shear, whereas the inelastic response of longer links is dominated by flexure.</a:t>
            </a:r>
          </a:p>
          <a:p>
            <a:endParaRPr lang="en-US" altLang="en-US" smtClean="0"/>
          </a:p>
          <a:p>
            <a:r>
              <a:rPr lang="en-US" altLang="en-US" smtClean="0"/>
              <a:t>Understanding how link length can be used to control inelastic behavior can be approached by examining a free-body diagram of a link, as shown in this slide. Shear force </a:t>
            </a:r>
            <a:r>
              <a:rPr lang="en-US" altLang="en-US" i="1" smtClean="0"/>
              <a:t>V</a:t>
            </a:r>
            <a:r>
              <a:rPr lang="en-US" altLang="en-US" smtClean="0"/>
              <a:t> is constant along the length of the link. The link is also subjected to equal and opposite end moments </a:t>
            </a:r>
            <a:r>
              <a:rPr lang="en-US" altLang="en-US" i="1" smtClean="0"/>
              <a:t>M. </a:t>
            </a:r>
          </a:p>
          <a:p>
            <a:r>
              <a:rPr lang="en-US" altLang="en-US" smtClean="0"/>
              <a:t>A simplifying assumption is made that the link end moments are equal in magnitude. This is not completely accurate, but is a reasonable simplifying assumption. It is also assumed that axial force in the link is small, and can be neglected. </a:t>
            </a:r>
            <a:endParaRPr lang="en-US" altLang="en-US" i="1" smtClean="0"/>
          </a:p>
          <a:p>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We will begin this module with a description of Eccentrically Braced Frames (EBFs), and will illustrate common types of EBFs.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4</a:t>
            </a:fld>
            <a:endParaRPr lang="fr-CA" dirty="0"/>
          </a:p>
        </p:txBody>
      </p:sp>
    </p:spTree>
    <p:extLst>
      <p:ext uri="{BB962C8B-B14F-4D97-AF65-F5344CB8AC3E}">
        <p14:creationId xmlns:p14="http://schemas.microsoft.com/office/powerpoint/2010/main" val="29352378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006F1193-056C-475B-B0C0-CF9A689D3E4F}" type="slidenum">
              <a:rPr lang="en-US" altLang="en-US" sz="1000" b="0">
                <a:latin typeface="Times New Roman" pitchFamily="18" charset="0"/>
              </a:rPr>
              <a:pPr/>
              <a:t>31</a:t>
            </a:fld>
            <a:endParaRPr lang="en-US" altLang="en-US" sz="1000" b="0">
              <a:latin typeface="Times New Roman" pitchFamily="18" charset="0"/>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p:spPr>
        <p:txBody>
          <a:bodyPr/>
          <a:lstStyle/>
          <a:p>
            <a:r>
              <a:rPr lang="en-US" altLang="en-US" dirty="0" smtClean="0"/>
              <a:t>Shear yielding of a link will occur when the shear force reaches the fully plastic shear capacity </a:t>
            </a:r>
            <a:r>
              <a:rPr lang="en-US" altLang="en-US" i="1" dirty="0" smtClean="0"/>
              <a:t>V</a:t>
            </a:r>
            <a:r>
              <a:rPr lang="en-US" altLang="en-US" i="1" baseline="-25000" dirty="0" smtClean="0"/>
              <a:t>p</a:t>
            </a:r>
            <a:r>
              <a:rPr lang="en-US" altLang="en-US" dirty="0" smtClean="0"/>
              <a:t> of the link section. Note that shear yielding in a wide-flange section occurs primarily in the web. </a:t>
            </a:r>
            <a:r>
              <a:rPr lang="en-US" altLang="en-US" i="1" dirty="0" smtClean="0"/>
              <a:t>V</a:t>
            </a:r>
            <a:r>
              <a:rPr lang="en-US" altLang="en-US" i="1" baseline="-25000" dirty="0" smtClean="0"/>
              <a:t>p</a:t>
            </a:r>
            <a:r>
              <a:rPr lang="en-US" altLang="en-US" baseline="-25000" dirty="0" smtClean="0"/>
              <a:t> </a:t>
            </a:r>
            <a:r>
              <a:rPr lang="en-US" altLang="en-US" dirty="0" smtClean="0"/>
              <a:t>can be computed by simply multiplying the web area of the section by the yield stress in shear.</a:t>
            </a:r>
          </a:p>
          <a:p>
            <a:endParaRPr lang="en-US" alt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99387B8D-9BC7-4502-A93F-7F0A282D10B5}" type="slidenum">
              <a:rPr lang="en-US" altLang="en-US" sz="1000" b="0">
                <a:latin typeface="Times New Roman" pitchFamily="18" charset="0"/>
              </a:rPr>
              <a:pPr/>
              <a:t>32</a:t>
            </a:fld>
            <a:endParaRPr lang="en-US" altLang="en-US" sz="1000" b="0">
              <a:latin typeface="Times New Roman" pitchFamily="18" charset="0"/>
            </a:endParaRPr>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p:spPr>
        <p:txBody>
          <a:bodyPr/>
          <a:lstStyle/>
          <a:p>
            <a:r>
              <a:rPr lang="en-US" altLang="en-US" dirty="0" smtClean="0"/>
              <a:t>Flexural yielding will occur at the link ends when the end moment reaches </a:t>
            </a:r>
            <a:r>
              <a:rPr lang="en-US" altLang="en-US" i="1" dirty="0" smtClean="0"/>
              <a:t>M</a:t>
            </a:r>
            <a:r>
              <a:rPr lang="en-US" altLang="en-US" i="1" baseline="-25000" dirty="0" smtClean="0"/>
              <a:t>p</a:t>
            </a:r>
            <a:r>
              <a:rPr lang="en-US" altLang="en-US" dirty="0" smtClean="0"/>
              <a:t> of the link section.</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C4E8FC38-DBBA-4B99-B780-4F9595FA0642}" type="slidenum">
              <a:rPr lang="en-US" altLang="en-US" sz="1000" b="0">
                <a:latin typeface="Times New Roman" pitchFamily="18" charset="0"/>
              </a:rPr>
              <a:pPr/>
              <a:t>33</a:t>
            </a:fld>
            <a:endParaRPr lang="en-US" altLang="en-US" sz="1000" b="0">
              <a:latin typeface="Times New Roman" pitchFamily="18" charset="0"/>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p:spPr>
        <p:txBody>
          <a:bodyPr/>
          <a:lstStyle/>
          <a:p>
            <a:r>
              <a:rPr lang="en-US" altLang="en-US" smtClean="0"/>
              <a:t>There is a relationship between link shear, link end moments, and link length that must be satisfied based on static equilibrium of the link. By summing moments for the free body diagram of the link, the relationship that  </a:t>
            </a:r>
            <a:br>
              <a:rPr lang="en-US" altLang="en-US" smtClean="0"/>
            </a:br>
            <a:r>
              <a:rPr lang="en-US" altLang="en-US" i="1" smtClean="0"/>
              <a:t>e</a:t>
            </a:r>
            <a:r>
              <a:rPr lang="en-US" altLang="en-US" smtClean="0"/>
              <a:t> = 2</a:t>
            </a:r>
            <a:r>
              <a:rPr lang="en-US" altLang="en-US" i="1" smtClean="0"/>
              <a:t>M</a:t>
            </a:r>
            <a:r>
              <a:rPr lang="en-US" altLang="en-US" smtClean="0"/>
              <a:t>/</a:t>
            </a:r>
            <a:r>
              <a:rPr lang="en-US" altLang="en-US" i="1" smtClean="0"/>
              <a:t>V</a:t>
            </a:r>
            <a:r>
              <a:rPr lang="en-US" altLang="en-US" smtClean="0"/>
              <a:t> can be derived. This simple equation is a key element in understanding link behavior.</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0DA76E7F-9BE6-4329-8286-5ECEB28A231E}" type="slidenum">
              <a:rPr lang="en-US" altLang="en-US" sz="1000" b="0">
                <a:latin typeface="Times New Roman" pitchFamily="18" charset="0"/>
              </a:rPr>
              <a:pPr/>
              <a:t>34</a:t>
            </a:fld>
            <a:endParaRPr lang="en-US" altLang="en-US" sz="1000" b="0">
              <a:latin typeface="Times New Roman" pitchFamily="18" charset="0"/>
            </a:endParaRPr>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p:spPr>
        <p:txBody>
          <a:bodyPr/>
          <a:lstStyle/>
          <a:p>
            <a:r>
              <a:rPr lang="en-US" altLang="en-US" dirty="0" smtClean="0"/>
              <a:t>To determine the value of link length for which shear and flexural yielding occur simultaneously, we draw a free body diagram with a link shear equal to </a:t>
            </a:r>
            <a:r>
              <a:rPr lang="en-US" altLang="en-US" i="1" dirty="0" smtClean="0"/>
              <a:t>V</a:t>
            </a:r>
            <a:r>
              <a:rPr lang="en-US" altLang="en-US" i="1" baseline="-25000" dirty="0" smtClean="0"/>
              <a:t>p</a:t>
            </a:r>
            <a:r>
              <a:rPr lang="en-US" altLang="en-US" baseline="-25000" dirty="0" smtClean="0"/>
              <a:t> </a:t>
            </a:r>
            <a:r>
              <a:rPr lang="en-US" altLang="en-US" dirty="0" smtClean="0"/>
              <a:t>and link end moments equal to </a:t>
            </a:r>
            <a:r>
              <a:rPr lang="en-US" altLang="en-US" i="1" dirty="0" smtClean="0"/>
              <a:t>M</a:t>
            </a:r>
            <a:r>
              <a:rPr lang="en-US" altLang="en-US" i="1" baseline="-25000" dirty="0" smtClean="0"/>
              <a:t>p</a:t>
            </a:r>
            <a:r>
              <a:rPr lang="en-US" altLang="en-US" dirty="0" smtClean="0"/>
              <a:t>. From static equilibrium of the link, we can derive that shear and flexural yielding will occur simultaneously at a link length of </a:t>
            </a:r>
            <a:r>
              <a:rPr lang="en-US" altLang="en-US" i="1" dirty="0" smtClean="0"/>
              <a:t>e</a:t>
            </a:r>
            <a:r>
              <a:rPr lang="en-US" altLang="en-US" dirty="0" smtClean="0"/>
              <a:t> = 2</a:t>
            </a:r>
            <a:r>
              <a:rPr lang="en-US" altLang="en-US" i="1" dirty="0" smtClean="0"/>
              <a:t>M</a:t>
            </a:r>
            <a:r>
              <a:rPr lang="en-US" altLang="en-US" i="1" baseline="-25000" dirty="0" smtClean="0"/>
              <a:t>p</a:t>
            </a:r>
            <a:r>
              <a:rPr lang="en-US" altLang="en-US" i="1" dirty="0" smtClean="0"/>
              <a:t> </a:t>
            </a:r>
            <a:r>
              <a:rPr lang="en-US" altLang="en-US" dirty="0" smtClean="0"/>
              <a:t>/</a:t>
            </a:r>
            <a:r>
              <a:rPr lang="en-US" altLang="en-US" i="1" dirty="0" smtClean="0"/>
              <a:t>V</a:t>
            </a:r>
            <a:r>
              <a:rPr lang="en-US" altLang="en-US" i="1" baseline="-25000" dirty="0" smtClean="0"/>
              <a:t>p</a:t>
            </a:r>
            <a:r>
              <a:rPr lang="en-US" altLang="en-US" dirty="0" smtClean="0"/>
              <a:t>.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9EF40B38-786A-4442-8284-6E7D60480DC0}" type="slidenum">
              <a:rPr lang="en-US" altLang="en-US" sz="1000" b="0">
                <a:latin typeface="Times New Roman" pitchFamily="18" charset="0"/>
              </a:rPr>
              <a:pPr/>
              <a:t>35</a:t>
            </a:fld>
            <a:endParaRPr lang="en-US" altLang="en-US" sz="1000" b="0">
              <a:latin typeface="Times New Roman" pitchFamily="18" charset="0"/>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p:spPr>
        <p:txBody>
          <a:bodyPr/>
          <a:lstStyle/>
          <a:p>
            <a:r>
              <a:rPr lang="en-US" altLang="en-US" dirty="0" smtClean="0"/>
              <a:t>For links with </a:t>
            </a:r>
            <a:r>
              <a:rPr lang="en-US" altLang="en-US" i="1" dirty="0" smtClean="0"/>
              <a:t>e</a:t>
            </a:r>
            <a:r>
              <a:rPr lang="en-US" altLang="en-US" dirty="0" smtClean="0"/>
              <a:t> &lt; 2</a:t>
            </a:r>
            <a:r>
              <a:rPr lang="en-US" altLang="en-US" i="1" dirty="0" smtClean="0"/>
              <a:t>M</a:t>
            </a:r>
            <a:r>
              <a:rPr lang="en-US" altLang="en-US" i="1" baseline="-25000" dirty="0" smtClean="0"/>
              <a:t>p</a:t>
            </a:r>
            <a:r>
              <a:rPr lang="en-US" altLang="en-US" i="1" dirty="0" smtClean="0"/>
              <a:t> </a:t>
            </a:r>
            <a:r>
              <a:rPr lang="en-US" altLang="en-US" dirty="0" smtClean="0"/>
              <a:t>/</a:t>
            </a:r>
            <a:r>
              <a:rPr lang="en-US" altLang="en-US" i="1" dirty="0" smtClean="0"/>
              <a:t>V</a:t>
            </a:r>
            <a:r>
              <a:rPr lang="en-US" altLang="en-US" i="1" baseline="-25000" dirty="0" smtClean="0"/>
              <a:t>p</a:t>
            </a:r>
            <a:r>
              <a:rPr lang="en-US" altLang="en-US" dirty="0" smtClean="0"/>
              <a:t>, the link shear will reach </a:t>
            </a:r>
            <a:r>
              <a:rPr lang="en-US" altLang="en-US" i="1" dirty="0" smtClean="0"/>
              <a:t>V</a:t>
            </a:r>
            <a:r>
              <a:rPr lang="en-US" altLang="en-US" i="1" baseline="-25000" dirty="0" smtClean="0"/>
              <a:t>p</a:t>
            </a:r>
            <a:r>
              <a:rPr lang="en-US" altLang="en-US" dirty="0" smtClean="0"/>
              <a:t> before the end moments reach </a:t>
            </a:r>
            <a:r>
              <a:rPr lang="en-US" altLang="en-US" i="1" dirty="0" smtClean="0"/>
              <a:t>M</a:t>
            </a:r>
            <a:r>
              <a:rPr lang="en-US" altLang="en-US" i="1" baseline="-25000" dirty="0" smtClean="0"/>
              <a:t>p</a:t>
            </a:r>
            <a:r>
              <a:rPr lang="en-US" altLang="en-US" dirty="0" smtClean="0"/>
              <a:t>, and the link will yield in shear. This can be demonstrated by choosing any arbitrary link length that is less than 2</a:t>
            </a:r>
            <a:r>
              <a:rPr lang="en-US" altLang="en-US" i="1" dirty="0" smtClean="0"/>
              <a:t>M</a:t>
            </a:r>
            <a:r>
              <a:rPr lang="en-US" altLang="en-US" i="1" baseline="-25000" dirty="0" smtClean="0"/>
              <a:t>p</a:t>
            </a:r>
            <a:r>
              <a:rPr lang="en-US" altLang="en-US" i="1" dirty="0" smtClean="0"/>
              <a:t> </a:t>
            </a:r>
            <a:r>
              <a:rPr lang="en-US" altLang="en-US" dirty="0" smtClean="0"/>
              <a:t>/</a:t>
            </a:r>
            <a:r>
              <a:rPr lang="en-US" altLang="en-US" i="1" dirty="0" smtClean="0"/>
              <a:t>V</a:t>
            </a:r>
            <a:r>
              <a:rPr lang="en-US" altLang="en-US" i="1" baseline="-25000" dirty="0" smtClean="0"/>
              <a:t>p</a:t>
            </a:r>
            <a:r>
              <a:rPr lang="en-US" altLang="en-US" i="1" dirty="0" smtClean="0"/>
              <a:t>, </a:t>
            </a:r>
            <a:r>
              <a:rPr lang="en-US" altLang="en-US" dirty="0" smtClean="0"/>
              <a:t>applying a link shear equal to </a:t>
            </a:r>
            <a:r>
              <a:rPr lang="en-US" altLang="en-US" i="1" dirty="0" smtClean="0"/>
              <a:t>V</a:t>
            </a:r>
            <a:r>
              <a:rPr lang="en-US" altLang="en-US" i="1" baseline="-25000" dirty="0" smtClean="0"/>
              <a:t>p</a:t>
            </a:r>
            <a:r>
              <a:rPr lang="en-US" altLang="en-US" dirty="0" smtClean="0"/>
              <a:t>, and then computing the end moment from static equilibrium of the link. You will find that the link end moment is less than </a:t>
            </a:r>
            <a:r>
              <a:rPr lang="en-US" altLang="en-US" i="1" dirty="0" smtClean="0"/>
              <a:t>M</a:t>
            </a:r>
            <a:r>
              <a:rPr lang="en-US" altLang="en-US" i="1" baseline="-25000" dirty="0" smtClean="0"/>
              <a:t>p</a:t>
            </a:r>
            <a:r>
              <a:rPr lang="en-US" altLang="en-US" dirty="0" smtClean="0"/>
              <a:t> .</a:t>
            </a:r>
          </a:p>
          <a:p>
            <a:r>
              <a:rPr lang="en-US" altLang="en-US" dirty="0" smtClean="0"/>
              <a:t>For example, take </a:t>
            </a:r>
            <a:r>
              <a:rPr lang="en-US" altLang="en-US" i="1" dirty="0" smtClean="0"/>
              <a:t>e = </a:t>
            </a:r>
            <a:r>
              <a:rPr lang="en-US" altLang="en-US" dirty="0" smtClean="0"/>
              <a:t>1.0 </a:t>
            </a:r>
            <a:r>
              <a:rPr lang="en-US" altLang="en-US" i="1" dirty="0" smtClean="0"/>
              <a:t>M</a:t>
            </a:r>
            <a:r>
              <a:rPr lang="en-US" altLang="en-US" i="1" baseline="-25000" dirty="0" smtClean="0"/>
              <a:t>p</a:t>
            </a:r>
            <a:r>
              <a:rPr lang="en-US" altLang="en-US" i="1" dirty="0" smtClean="0"/>
              <a:t> </a:t>
            </a:r>
            <a:r>
              <a:rPr lang="en-US" altLang="en-US" dirty="0" smtClean="0"/>
              <a:t>/</a:t>
            </a:r>
            <a:r>
              <a:rPr lang="en-US" altLang="en-US" i="1" dirty="0" smtClean="0"/>
              <a:t>V</a:t>
            </a:r>
            <a:r>
              <a:rPr lang="en-US" altLang="en-US" i="1" baseline="-25000" dirty="0" smtClean="0"/>
              <a:t>p</a:t>
            </a:r>
            <a:r>
              <a:rPr lang="en-US" altLang="en-US" baseline="-25000" dirty="0" smtClean="0"/>
              <a:t> </a:t>
            </a:r>
            <a:r>
              <a:rPr lang="en-US" altLang="en-US" dirty="0" smtClean="0"/>
              <a:t>and take the link shear equal to </a:t>
            </a:r>
            <a:r>
              <a:rPr lang="en-US" altLang="en-US" i="1" dirty="0" smtClean="0"/>
              <a:t>V</a:t>
            </a:r>
            <a:r>
              <a:rPr lang="en-US" altLang="en-US" i="1" baseline="-25000" dirty="0" smtClean="0"/>
              <a:t>p</a:t>
            </a:r>
            <a:r>
              <a:rPr lang="en-US" altLang="en-US" dirty="0" smtClean="0"/>
              <a:t>. From equilibrium of the link, the end moments must equal 0.5 </a:t>
            </a:r>
            <a:r>
              <a:rPr lang="en-US" altLang="en-US" i="1" dirty="0" smtClean="0"/>
              <a:t>M</a:t>
            </a:r>
            <a:r>
              <a:rPr lang="en-US" altLang="en-US" i="1" baseline="-25000" dirty="0" smtClean="0"/>
              <a:t>p</a:t>
            </a:r>
            <a:r>
              <a:rPr lang="en-US" altLang="en-US" i="1" dirty="0" smtClean="0"/>
              <a:t>.</a:t>
            </a:r>
            <a:endParaRPr lang="en-US" altLang="en-US" dirty="0" smtClean="0"/>
          </a:p>
          <a:p>
            <a:r>
              <a:rPr lang="en-US" altLang="en-US" dirty="0" smtClean="0"/>
              <a:t>Note that for a shear yielding link, web yielding occurs along the entire depth of the web (because shear stress is relatively uniform over the depth of the web in the inelastic range), and along the entire length of the section (because shear force is constant along the length of the link). A key reason why shear yielding links provide high levels of ductility is because a large portion of the link yields in a relatively uniform manner. </a:t>
            </a:r>
            <a:endParaRPr lang="en-US" altLang="en-US" i="1" baseline="-25000"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9666BE5E-8277-47BC-A76D-64B0C23280E8}" type="slidenum">
              <a:rPr lang="en-US" altLang="en-US" sz="1000" b="0">
                <a:latin typeface="Times New Roman" pitchFamily="18" charset="0"/>
              </a:rPr>
              <a:pPr/>
              <a:t>36</a:t>
            </a:fld>
            <a:endParaRPr lang="en-US" altLang="en-US" sz="1000" b="0">
              <a:latin typeface="Times New Roman" pitchFamily="18" charset="0"/>
            </a:endParaRPr>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p:spPr>
        <p:txBody>
          <a:bodyPr/>
          <a:lstStyle/>
          <a:p>
            <a:r>
              <a:rPr lang="en-US" altLang="en-US" dirty="0" smtClean="0"/>
              <a:t>For links with </a:t>
            </a:r>
            <a:r>
              <a:rPr lang="en-US" altLang="en-US" i="1" dirty="0" smtClean="0"/>
              <a:t>e</a:t>
            </a:r>
            <a:r>
              <a:rPr lang="en-US" altLang="en-US" dirty="0" smtClean="0"/>
              <a:t> &gt; 2</a:t>
            </a:r>
            <a:r>
              <a:rPr lang="en-US" altLang="en-US" i="1" dirty="0" smtClean="0"/>
              <a:t>M</a:t>
            </a:r>
            <a:r>
              <a:rPr lang="en-US" altLang="en-US" i="1" baseline="-25000" dirty="0" smtClean="0"/>
              <a:t>p</a:t>
            </a:r>
            <a:r>
              <a:rPr lang="en-US" altLang="en-US" i="1" dirty="0" smtClean="0"/>
              <a:t> </a:t>
            </a:r>
            <a:r>
              <a:rPr lang="en-US" altLang="en-US" dirty="0" smtClean="0"/>
              <a:t>/</a:t>
            </a:r>
            <a:r>
              <a:rPr lang="en-US" altLang="en-US" i="1" dirty="0" smtClean="0"/>
              <a:t>V</a:t>
            </a:r>
            <a:r>
              <a:rPr lang="en-US" altLang="en-US" i="1" baseline="-25000" dirty="0" smtClean="0"/>
              <a:t>p</a:t>
            </a:r>
            <a:r>
              <a:rPr lang="en-US" altLang="en-US" dirty="0" smtClean="0"/>
              <a:t>, the link end moments will reach </a:t>
            </a:r>
            <a:r>
              <a:rPr lang="en-US" altLang="en-US" i="1" dirty="0" smtClean="0"/>
              <a:t>M</a:t>
            </a:r>
            <a:r>
              <a:rPr lang="en-US" altLang="en-US" i="1" baseline="-25000" dirty="0" smtClean="0"/>
              <a:t>p</a:t>
            </a:r>
            <a:r>
              <a:rPr lang="en-US" altLang="en-US" dirty="0" smtClean="0"/>
              <a:t> before the link shear reaches </a:t>
            </a:r>
            <a:r>
              <a:rPr lang="en-US" altLang="en-US" i="1" dirty="0" smtClean="0"/>
              <a:t>V</a:t>
            </a:r>
            <a:r>
              <a:rPr lang="en-US" altLang="en-US" i="1" baseline="-25000" dirty="0" smtClean="0"/>
              <a:t>p</a:t>
            </a:r>
            <a:r>
              <a:rPr lang="en-US" altLang="en-US" dirty="0" smtClean="0"/>
              <a:t>, and the link will yield in flexure. This can be demonstrated by choosing any arbitrary link length that is greater than 2</a:t>
            </a:r>
            <a:r>
              <a:rPr lang="en-US" altLang="en-US" i="1" dirty="0" smtClean="0"/>
              <a:t>M</a:t>
            </a:r>
            <a:r>
              <a:rPr lang="en-US" altLang="en-US" i="1" baseline="-25000" dirty="0" smtClean="0"/>
              <a:t>p</a:t>
            </a:r>
            <a:r>
              <a:rPr lang="en-US" altLang="en-US" i="1" dirty="0" smtClean="0"/>
              <a:t> </a:t>
            </a:r>
            <a:r>
              <a:rPr lang="en-US" altLang="en-US" dirty="0" smtClean="0"/>
              <a:t>/</a:t>
            </a:r>
            <a:r>
              <a:rPr lang="en-US" altLang="en-US" i="1" dirty="0" smtClean="0"/>
              <a:t>V</a:t>
            </a:r>
            <a:r>
              <a:rPr lang="en-US" altLang="en-US" i="1" baseline="-25000" dirty="0" smtClean="0"/>
              <a:t>p</a:t>
            </a:r>
            <a:r>
              <a:rPr lang="en-US" altLang="en-US" i="1" dirty="0" smtClean="0"/>
              <a:t>, </a:t>
            </a:r>
            <a:r>
              <a:rPr lang="en-US" altLang="en-US" dirty="0" smtClean="0"/>
              <a:t>applying link end moments equal to </a:t>
            </a:r>
            <a:r>
              <a:rPr lang="en-US" altLang="en-US" i="1" dirty="0" smtClean="0"/>
              <a:t>M</a:t>
            </a:r>
            <a:r>
              <a:rPr lang="en-US" altLang="en-US" i="1" baseline="-25000" dirty="0" smtClean="0"/>
              <a:t>p</a:t>
            </a:r>
            <a:r>
              <a:rPr lang="en-US" altLang="en-US" dirty="0" smtClean="0"/>
              <a:t>, and then computing the link shear from static equilibrium of the link. You will find that the link shear is less than </a:t>
            </a:r>
            <a:r>
              <a:rPr lang="en-US" altLang="en-US" i="1" dirty="0" smtClean="0"/>
              <a:t>V</a:t>
            </a:r>
            <a:r>
              <a:rPr lang="en-US" altLang="en-US" i="1" baseline="-25000" dirty="0" smtClean="0"/>
              <a:t>p</a:t>
            </a:r>
            <a:r>
              <a:rPr lang="en-US" altLang="en-US" dirty="0" smtClean="0"/>
              <a:t> .</a:t>
            </a:r>
          </a:p>
          <a:p>
            <a:r>
              <a:rPr lang="en-US" altLang="en-US" dirty="0" smtClean="0"/>
              <a:t>For example, take </a:t>
            </a:r>
            <a:r>
              <a:rPr lang="en-US" altLang="en-US" i="1" dirty="0" smtClean="0"/>
              <a:t>e = </a:t>
            </a:r>
            <a:r>
              <a:rPr lang="en-US" altLang="en-US" dirty="0" smtClean="0"/>
              <a:t>3.0 </a:t>
            </a:r>
            <a:r>
              <a:rPr lang="en-US" altLang="en-US" i="1" dirty="0" smtClean="0"/>
              <a:t>M</a:t>
            </a:r>
            <a:r>
              <a:rPr lang="en-US" altLang="en-US" i="1" baseline="-25000" dirty="0" smtClean="0"/>
              <a:t>p</a:t>
            </a:r>
            <a:r>
              <a:rPr lang="en-US" altLang="en-US" i="1" dirty="0" smtClean="0"/>
              <a:t> </a:t>
            </a:r>
            <a:r>
              <a:rPr lang="en-US" altLang="en-US" dirty="0" smtClean="0"/>
              <a:t>/</a:t>
            </a:r>
            <a:r>
              <a:rPr lang="en-US" altLang="en-US" i="1" dirty="0" smtClean="0"/>
              <a:t>V</a:t>
            </a:r>
            <a:r>
              <a:rPr lang="en-US" altLang="en-US" i="1" baseline="-25000" dirty="0" smtClean="0"/>
              <a:t>p</a:t>
            </a:r>
            <a:r>
              <a:rPr lang="en-US" altLang="en-US" baseline="-25000" dirty="0" smtClean="0"/>
              <a:t> </a:t>
            </a:r>
            <a:r>
              <a:rPr lang="en-US" altLang="en-US" dirty="0" smtClean="0"/>
              <a:t>and take the link end moments equal to </a:t>
            </a:r>
            <a:r>
              <a:rPr lang="en-US" altLang="en-US" i="1" dirty="0" smtClean="0"/>
              <a:t>M</a:t>
            </a:r>
            <a:r>
              <a:rPr lang="en-US" altLang="en-US" i="1" baseline="-25000" dirty="0" smtClean="0"/>
              <a:t>p</a:t>
            </a:r>
            <a:r>
              <a:rPr lang="en-US" altLang="en-US" dirty="0" smtClean="0"/>
              <a:t>. From equilibrium of the link, the link shear must equal 2/3 </a:t>
            </a:r>
            <a:r>
              <a:rPr lang="en-US" altLang="en-US" i="1" dirty="0" smtClean="0"/>
              <a:t>V</a:t>
            </a:r>
            <a:r>
              <a:rPr lang="en-US" altLang="en-US" i="1" baseline="-25000" dirty="0" smtClean="0"/>
              <a:t>p</a:t>
            </a:r>
            <a:r>
              <a:rPr lang="en-US" altLang="en-US" i="1" dirty="0" smtClean="0"/>
              <a:t>.</a:t>
            </a:r>
            <a:endParaRPr lang="en-US" altLang="en-US" dirty="0" smtClean="0"/>
          </a:p>
          <a:p>
            <a:r>
              <a:rPr lang="en-US" altLang="en-US" dirty="0" smtClean="0"/>
              <a:t>Note that for a flexural yielding link, flexural yielding occurs only at the link ends. Because of the high moment gradient in a link (high shear = high moment gradient), flexural yielding is normally concentrated within a very short length at the link ends. A key reason why flexural yielding links provide lower levels of ductility is because only a relatively small portion of the link yields.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2B7265AE-6A17-4535-9FB5-D77E7931F520}" type="slidenum">
              <a:rPr lang="en-US" altLang="en-US" sz="1000" b="0">
                <a:latin typeface="Times New Roman" pitchFamily="18" charset="0"/>
              </a:rPr>
              <a:pPr/>
              <a:t>37</a:t>
            </a:fld>
            <a:endParaRPr lang="en-US" altLang="en-US" sz="1000" b="0">
              <a:latin typeface="Times New Roman" pitchFamily="18" charset="0"/>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p:spPr>
        <p:txBody>
          <a:bodyPr/>
          <a:lstStyle/>
          <a:p>
            <a:pPr>
              <a:lnSpc>
                <a:spcPct val="90000"/>
              </a:lnSpc>
            </a:pPr>
            <a:r>
              <a:rPr lang="en-US" altLang="en-US" dirty="0" smtClean="0"/>
              <a:t>This slide summarizes the results obtained so far. For </a:t>
            </a:r>
            <a:r>
              <a:rPr lang="en-US" altLang="en-US" i="1" dirty="0" smtClean="0"/>
              <a:t>e</a:t>
            </a:r>
            <a:r>
              <a:rPr lang="en-US" altLang="en-US" dirty="0" smtClean="0"/>
              <a:t> &lt; 2</a:t>
            </a:r>
            <a:r>
              <a:rPr lang="en-US" altLang="en-US" i="1" dirty="0" smtClean="0"/>
              <a:t>M</a:t>
            </a:r>
            <a:r>
              <a:rPr lang="en-US" altLang="en-US" i="1" baseline="-25000" dirty="0" smtClean="0"/>
              <a:t>p</a:t>
            </a:r>
            <a:r>
              <a:rPr lang="en-US" altLang="en-US" i="1" dirty="0" smtClean="0"/>
              <a:t> </a:t>
            </a:r>
            <a:r>
              <a:rPr lang="en-US" altLang="en-US" dirty="0" smtClean="0"/>
              <a:t>/</a:t>
            </a:r>
            <a:r>
              <a:rPr lang="en-US" altLang="en-US" i="1" dirty="0" smtClean="0"/>
              <a:t>V</a:t>
            </a:r>
            <a:r>
              <a:rPr lang="en-US" altLang="en-US" i="1" baseline="-25000" dirty="0" smtClean="0"/>
              <a:t>p</a:t>
            </a:r>
            <a:r>
              <a:rPr lang="en-US" altLang="en-US" dirty="0" smtClean="0"/>
              <a:t>, the link will yield in shear. For </a:t>
            </a:r>
            <a:r>
              <a:rPr lang="en-US" altLang="en-US" i="1" dirty="0" smtClean="0"/>
              <a:t>e</a:t>
            </a:r>
            <a:r>
              <a:rPr lang="en-US" altLang="en-US" dirty="0" smtClean="0"/>
              <a:t> &gt; 2</a:t>
            </a:r>
            <a:r>
              <a:rPr lang="en-US" altLang="en-US" i="1" dirty="0" smtClean="0"/>
              <a:t>M</a:t>
            </a:r>
            <a:r>
              <a:rPr lang="en-US" altLang="en-US" i="1" baseline="-25000" dirty="0" smtClean="0"/>
              <a:t>p</a:t>
            </a:r>
            <a:r>
              <a:rPr lang="en-US" altLang="en-US" i="1" dirty="0" smtClean="0"/>
              <a:t> </a:t>
            </a:r>
            <a:r>
              <a:rPr lang="en-US" altLang="en-US" dirty="0" smtClean="0"/>
              <a:t>/</a:t>
            </a:r>
            <a:r>
              <a:rPr lang="en-US" altLang="en-US" i="1" dirty="0" smtClean="0"/>
              <a:t>V</a:t>
            </a:r>
            <a:r>
              <a:rPr lang="en-US" altLang="en-US" i="1" baseline="-25000" dirty="0" smtClean="0"/>
              <a:t>p</a:t>
            </a:r>
            <a:r>
              <a:rPr lang="en-US" altLang="en-US" dirty="0" smtClean="0"/>
              <a:t>, the link will yield in flexure. For </a:t>
            </a:r>
            <a:r>
              <a:rPr lang="en-US" altLang="en-US" i="1" dirty="0" smtClean="0"/>
              <a:t>e</a:t>
            </a:r>
            <a:r>
              <a:rPr lang="en-US" altLang="en-US" dirty="0" smtClean="0"/>
              <a:t> = 2</a:t>
            </a:r>
            <a:r>
              <a:rPr lang="en-US" altLang="en-US" i="1" dirty="0" smtClean="0"/>
              <a:t>M</a:t>
            </a:r>
            <a:r>
              <a:rPr lang="en-US" altLang="en-US" i="1" baseline="-25000" dirty="0" smtClean="0"/>
              <a:t>p</a:t>
            </a:r>
            <a:r>
              <a:rPr lang="en-US" altLang="en-US" i="1" dirty="0" smtClean="0"/>
              <a:t> </a:t>
            </a:r>
            <a:r>
              <a:rPr lang="en-US" altLang="en-US" dirty="0" smtClean="0"/>
              <a:t>/</a:t>
            </a:r>
            <a:r>
              <a:rPr lang="en-US" altLang="en-US" i="1" dirty="0" smtClean="0"/>
              <a:t>V</a:t>
            </a:r>
            <a:r>
              <a:rPr lang="en-US" altLang="en-US" i="1" baseline="-25000" dirty="0" smtClean="0"/>
              <a:t>p</a:t>
            </a:r>
            <a:r>
              <a:rPr lang="en-US" altLang="en-US" dirty="0" smtClean="0"/>
              <a:t>, the link will yield both in shear and flexure.</a:t>
            </a:r>
          </a:p>
          <a:p>
            <a:pPr>
              <a:lnSpc>
                <a:spcPct val="90000"/>
              </a:lnSpc>
            </a:pPr>
            <a:r>
              <a:rPr lang="en-US" altLang="en-US" dirty="0" smtClean="0"/>
              <a:t>These simple results are based on simple plastic theory, and assume there is no shear-flexure interaction and no strain hardening in the link.</a:t>
            </a:r>
          </a:p>
          <a:p>
            <a:pPr>
              <a:lnSpc>
                <a:spcPct val="90000"/>
              </a:lnSpc>
            </a:pPr>
            <a:r>
              <a:rPr lang="en-US" altLang="en-US" dirty="0" smtClean="0"/>
              <a:t>The assumption of no shear-flexure interaction implies that </a:t>
            </a:r>
            <a:r>
              <a:rPr lang="en-US" altLang="en-US" i="1" dirty="0" smtClean="0"/>
              <a:t>V</a:t>
            </a:r>
            <a:r>
              <a:rPr lang="en-US" altLang="en-US" i="1" baseline="-25000" dirty="0" smtClean="0"/>
              <a:t>p</a:t>
            </a:r>
            <a:r>
              <a:rPr lang="en-US" altLang="en-US" baseline="-25000" dirty="0" smtClean="0"/>
              <a:t> </a:t>
            </a:r>
            <a:r>
              <a:rPr lang="en-US" altLang="en-US" dirty="0" smtClean="0"/>
              <a:t>is not affected by the presence of moment, and that </a:t>
            </a:r>
            <a:r>
              <a:rPr lang="en-US" altLang="en-US" i="1" dirty="0" smtClean="0"/>
              <a:t>M</a:t>
            </a:r>
            <a:r>
              <a:rPr lang="en-US" altLang="en-US" i="1" baseline="-25000" dirty="0" smtClean="0"/>
              <a:t>p</a:t>
            </a:r>
            <a:r>
              <a:rPr lang="en-US" altLang="en-US" dirty="0" smtClean="0"/>
              <a:t> is not affected by the presence of shear. While this is theoretically incorrect, experiments have shown there is, in fact, little shear-flexure interaction at the yield limit state of the link. That is, experiments have shown that a link can develop a shear of </a:t>
            </a:r>
            <a:r>
              <a:rPr lang="en-US" altLang="en-US" i="1" dirty="0" smtClean="0"/>
              <a:t>V</a:t>
            </a:r>
            <a:r>
              <a:rPr lang="en-US" altLang="en-US" i="1" baseline="-25000" dirty="0" smtClean="0"/>
              <a:t>p</a:t>
            </a:r>
            <a:r>
              <a:rPr lang="en-US" altLang="en-US" dirty="0" smtClean="0"/>
              <a:t> even in the presence of very high end moments. Similarly, a link can develop a moment of </a:t>
            </a:r>
            <a:r>
              <a:rPr lang="en-US" altLang="en-US" i="1" dirty="0" smtClean="0"/>
              <a:t>M</a:t>
            </a:r>
            <a:r>
              <a:rPr lang="en-US" altLang="en-US" i="1" baseline="-25000" dirty="0" smtClean="0"/>
              <a:t>p</a:t>
            </a:r>
            <a:r>
              <a:rPr lang="en-US" altLang="en-US" dirty="0" smtClean="0"/>
              <a:t>, even in the presence of very high shear.</a:t>
            </a:r>
          </a:p>
          <a:p>
            <a:pPr>
              <a:lnSpc>
                <a:spcPct val="90000"/>
              </a:lnSpc>
            </a:pPr>
            <a:r>
              <a:rPr lang="en-US" altLang="en-US" dirty="0" smtClean="0"/>
              <a:t>Consequently, from a design perspective, we normally ignore shear flexure interaction when computing the plastic strength of a link.</a:t>
            </a:r>
          </a:p>
          <a:p>
            <a:pPr>
              <a:lnSpc>
                <a:spcPct val="90000"/>
              </a:lnSpc>
            </a:pPr>
            <a:r>
              <a:rPr lang="en-US" altLang="en-US" dirty="0" smtClean="0"/>
              <a:t>As noted above, we have also ignored strain hardening within the link. Experiments have shown that links experience very high degrees of strain hardening. For example, in shear yielding links, ultimate shear forces on the order of 1.25 to 1.5 </a:t>
            </a:r>
            <a:r>
              <a:rPr lang="en-US" altLang="en-US" dirty="0" smtClean="0">
                <a:sym typeface="Symbol" pitchFamily="18" charset="2"/>
              </a:rPr>
              <a:t> </a:t>
            </a:r>
            <a:r>
              <a:rPr lang="en-US" altLang="en-US" i="1" dirty="0" smtClean="0">
                <a:sym typeface="Symbol" pitchFamily="18" charset="2"/>
              </a:rPr>
              <a:t>V</a:t>
            </a:r>
            <a:r>
              <a:rPr lang="en-US" altLang="en-US" i="1" baseline="-25000" dirty="0" smtClean="0">
                <a:sym typeface="Symbol" pitchFamily="18" charset="2"/>
              </a:rPr>
              <a:t>p</a:t>
            </a:r>
            <a:r>
              <a:rPr lang="en-US" altLang="en-US" dirty="0" smtClean="0">
                <a:sym typeface="Symbol" pitchFamily="18" charset="2"/>
              </a:rPr>
              <a:t> are observed in experiments. Similarly, in flexural yielding links, end moments on the order of 1.25 to 1.5  </a:t>
            </a:r>
            <a:r>
              <a:rPr lang="en-US" altLang="en-US" i="1" dirty="0" smtClean="0">
                <a:sym typeface="Symbol" pitchFamily="18" charset="2"/>
              </a:rPr>
              <a:t>M</a:t>
            </a:r>
            <a:r>
              <a:rPr lang="en-US" altLang="en-US" i="1" baseline="-25000" dirty="0" smtClean="0">
                <a:sym typeface="Symbol" pitchFamily="18" charset="2"/>
              </a:rPr>
              <a:t>p</a:t>
            </a:r>
            <a:r>
              <a:rPr lang="en-US" altLang="en-US" dirty="0" smtClean="0">
                <a:sym typeface="Symbol" pitchFamily="18" charset="2"/>
              </a:rPr>
              <a:t> are observed in experiments.</a:t>
            </a:r>
          </a:p>
          <a:p>
            <a:pPr>
              <a:lnSpc>
                <a:spcPct val="90000"/>
              </a:lnSpc>
            </a:pPr>
            <a:r>
              <a:rPr lang="en-US" altLang="en-US" dirty="0" smtClean="0">
                <a:sym typeface="Symbol" pitchFamily="18" charset="2"/>
              </a:rPr>
              <a:t>Consequently, the effects of strain hardening must be considered when evaluating inelastic behavior of links. This will be discussed in greater detail later.</a:t>
            </a:r>
          </a:p>
          <a:p>
            <a:pPr>
              <a:lnSpc>
                <a:spcPct val="90000"/>
              </a:lnSpc>
            </a:pPr>
            <a:endParaRPr lang="en-US" altLang="en-US" i="1" baseline="-25000"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D144524D-955D-4C96-B330-24E827FAD3A4}" type="slidenum">
              <a:rPr lang="en-US" altLang="en-US" sz="1000" b="0">
                <a:latin typeface="Times New Roman" pitchFamily="18" charset="0"/>
              </a:rPr>
              <a:pPr/>
              <a:t>38</a:t>
            </a:fld>
            <a:endParaRPr lang="en-US" altLang="en-US" sz="1000" b="0">
              <a:latin typeface="Times New Roman" pitchFamily="18" charset="0"/>
            </a:endParaRPr>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p:spPr>
        <p:txBody>
          <a:bodyPr/>
          <a:lstStyle/>
          <a:p>
            <a:r>
              <a:rPr lang="en-US" altLang="en-US" dirty="0" smtClean="0"/>
              <a:t>The next several slides discuss the approach taken by the AISC </a:t>
            </a:r>
            <a:r>
              <a:rPr lang="en-US" altLang="en-US" i="1" dirty="0" smtClean="0"/>
              <a:t>Seismic Provisions</a:t>
            </a:r>
            <a:r>
              <a:rPr lang="en-US" altLang="en-US" dirty="0" smtClean="0"/>
              <a:t> for computing the </a:t>
            </a:r>
            <a:r>
              <a:rPr lang="en-US" altLang="en-US" i="1" dirty="0" smtClean="0"/>
              <a:t>link nominal shear strength</a:t>
            </a:r>
            <a:r>
              <a:rPr lang="en-US" altLang="en-US" dirty="0" smtClean="0"/>
              <a:t>, </a:t>
            </a:r>
            <a:r>
              <a:rPr lang="en-US" altLang="en-US" i="1" dirty="0" smtClean="0"/>
              <a:t>V</a:t>
            </a:r>
            <a:r>
              <a:rPr lang="en-US" altLang="en-US" i="1" baseline="-25000" dirty="0" smtClean="0"/>
              <a:t>n</a:t>
            </a:r>
            <a:r>
              <a:rPr lang="en-US" altLang="en-US" dirty="0" smtClean="0"/>
              <a:t>.</a:t>
            </a:r>
          </a:p>
          <a:p>
            <a:r>
              <a:rPr lang="en-US" altLang="en-US" i="1" dirty="0" smtClean="0"/>
              <a:t>V</a:t>
            </a:r>
            <a:r>
              <a:rPr lang="en-US" altLang="en-US" i="1" baseline="-25000" dirty="0" smtClean="0"/>
              <a:t>n</a:t>
            </a:r>
            <a:r>
              <a:rPr lang="en-US" altLang="en-US" dirty="0" smtClean="0"/>
              <a:t> is the link shear that will result in first significant yield of the link, in either shear or flexure. That is, </a:t>
            </a:r>
            <a:r>
              <a:rPr lang="en-US" altLang="en-US" i="1" dirty="0" smtClean="0"/>
              <a:t>V</a:t>
            </a:r>
            <a:r>
              <a:rPr lang="en-US" altLang="en-US" i="1" baseline="-25000" dirty="0" smtClean="0"/>
              <a:t>n</a:t>
            </a:r>
            <a:r>
              <a:rPr lang="en-US" altLang="en-US" dirty="0" smtClean="0"/>
              <a:t> defines the plastic strength of the link, and is the basis for sizing links. (Links are chosen so that </a:t>
            </a:r>
            <a:r>
              <a:rPr lang="en-US" altLang="en-US" dirty="0" smtClean="0">
                <a:sym typeface="Symbol" pitchFamily="18" charset="2"/>
              </a:rPr>
              <a:t></a:t>
            </a:r>
            <a:r>
              <a:rPr lang="en-US" altLang="en-US" i="1" dirty="0" smtClean="0">
                <a:sym typeface="Symbol" pitchFamily="18" charset="2"/>
              </a:rPr>
              <a:t>V</a:t>
            </a:r>
            <a:r>
              <a:rPr lang="en-US" altLang="en-US" i="1" baseline="-25000" dirty="0" smtClean="0">
                <a:sym typeface="Symbol" pitchFamily="18" charset="2"/>
              </a:rPr>
              <a:t>n</a:t>
            </a:r>
            <a:r>
              <a:rPr lang="en-US" altLang="en-US" dirty="0" smtClean="0">
                <a:sym typeface="Symbol" pitchFamily="18" charset="2"/>
              </a:rPr>
              <a:t> is at least equal to the shear in the link under factored code-specified loads).</a:t>
            </a:r>
          </a:p>
          <a:p>
            <a:r>
              <a:rPr lang="en-US" altLang="en-US" dirty="0" smtClean="0">
                <a:sym typeface="Symbol" pitchFamily="18" charset="2"/>
              </a:rPr>
              <a:t>The computation of </a:t>
            </a:r>
            <a:r>
              <a:rPr lang="en-US" altLang="en-US" i="1" dirty="0" smtClean="0">
                <a:sym typeface="Symbol" pitchFamily="18" charset="2"/>
              </a:rPr>
              <a:t>V</a:t>
            </a:r>
            <a:r>
              <a:rPr lang="en-US" altLang="en-US" i="1" baseline="-25000" dirty="0" smtClean="0">
                <a:sym typeface="Symbol" pitchFamily="18" charset="2"/>
              </a:rPr>
              <a:t>n</a:t>
            </a:r>
            <a:r>
              <a:rPr lang="en-US" altLang="en-US" dirty="0" smtClean="0">
                <a:sym typeface="Symbol" pitchFamily="18" charset="2"/>
              </a:rPr>
              <a:t> neglects shear-flexure interaction. As discussed on the previous slide, experiments have shown it is reasonable to neglect shear-flexure interaction for the yield limit state of the link, i.e., for defining the plastic strength of the link.</a:t>
            </a:r>
            <a:endParaRPr lang="en-US" altLang="en-US" i="1" dirty="0" smtClean="0">
              <a:sym typeface="Symbol" pitchFamily="18" charset="2"/>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8844E223-A271-454E-8FA0-4FBDA308E983}" type="slidenum">
              <a:rPr lang="en-US" altLang="en-US" sz="1000" b="0">
                <a:latin typeface="Times New Roman" pitchFamily="18" charset="0"/>
              </a:rPr>
              <a:pPr/>
              <a:t>39</a:t>
            </a:fld>
            <a:endParaRPr lang="en-US" altLang="en-US" sz="1000" b="0">
              <a:latin typeface="Times New Roman" pitchFamily="18" charset="0"/>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p:spPr>
        <p:txBody>
          <a:bodyPr/>
          <a:lstStyle/>
          <a:p>
            <a:r>
              <a:rPr lang="en-US" altLang="en-US" dirty="0" smtClean="0"/>
              <a:t>Shown here are the equations for computing link nominal shear strength. </a:t>
            </a:r>
          </a:p>
          <a:p>
            <a:r>
              <a:rPr lang="en-US" altLang="en-US" dirty="0" smtClean="0"/>
              <a:t>For </a:t>
            </a:r>
            <a:r>
              <a:rPr lang="en-US" altLang="en-US" i="1" dirty="0" smtClean="0"/>
              <a:t>e</a:t>
            </a:r>
            <a:r>
              <a:rPr lang="en-US" altLang="en-US" dirty="0" smtClean="0"/>
              <a:t> &lt; 2</a:t>
            </a:r>
            <a:r>
              <a:rPr lang="en-US" altLang="en-US" i="1" dirty="0" smtClean="0"/>
              <a:t>M</a:t>
            </a:r>
            <a:r>
              <a:rPr lang="en-US" altLang="en-US" i="1" baseline="-25000" dirty="0" smtClean="0"/>
              <a:t>p</a:t>
            </a:r>
            <a:r>
              <a:rPr lang="en-US" altLang="en-US" i="1" dirty="0" smtClean="0"/>
              <a:t> </a:t>
            </a:r>
            <a:r>
              <a:rPr lang="en-US" altLang="en-US" dirty="0" smtClean="0"/>
              <a:t>/</a:t>
            </a:r>
            <a:r>
              <a:rPr lang="en-US" altLang="en-US" i="1" dirty="0" smtClean="0"/>
              <a:t>V</a:t>
            </a:r>
            <a:r>
              <a:rPr lang="en-US" altLang="en-US" i="1" baseline="-25000" dirty="0" smtClean="0"/>
              <a:t>p</a:t>
            </a:r>
            <a:r>
              <a:rPr lang="en-US" altLang="en-US" dirty="0" smtClean="0"/>
              <a:t>, link nominal shear strength will be controlled by shear yielding, and </a:t>
            </a:r>
            <a:r>
              <a:rPr lang="en-US" altLang="en-US" i="1" dirty="0" smtClean="0"/>
              <a:t>V</a:t>
            </a:r>
            <a:r>
              <a:rPr lang="en-US" altLang="en-US" i="1" baseline="-25000" dirty="0" smtClean="0"/>
              <a:t>n</a:t>
            </a:r>
            <a:r>
              <a:rPr lang="en-US" altLang="en-US" dirty="0" smtClean="0"/>
              <a:t> = </a:t>
            </a:r>
            <a:r>
              <a:rPr lang="en-US" altLang="en-US" i="1" dirty="0" smtClean="0"/>
              <a:t>V</a:t>
            </a:r>
            <a:r>
              <a:rPr lang="en-US" altLang="en-US" i="1" baseline="-25000" dirty="0" smtClean="0"/>
              <a:t>p</a:t>
            </a:r>
            <a:r>
              <a:rPr lang="en-US" altLang="en-US" dirty="0" smtClean="0"/>
              <a:t>.</a:t>
            </a:r>
          </a:p>
          <a:p>
            <a:r>
              <a:rPr lang="en-US" altLang="en-US" dirty="0" smtClean="0"/>
              <a:t>For </a:t>
            </a:r>
            <a:r>
              <a:rPr lang="en-US" altLang="en-US" i="1" dirty="0" smtClean="0"/>
              <a:t>e</a:t>
            </a:r>
            <a:r>
              <a:rPr lang="en-US" altLang="en-US" dirty="0" smtClean="0"/>
              <a:t> &gt; 2</a:t>
            </a:r>
            <a:r>
              <a:rPr lang="en-US" altLang="en-US" i="1" dirty="0" smtClean="0"/>
              <a:t>M</a:t>
            </a:r>
            <a:r>
              <a:rPr lang="en-US" altLang="en-US" i="1" baseline="-25000" dirty="0" smtClean="0"/>
              <a:t>p</a:t>
            </a:r>
            <a:r>
              <a:rPr lang="en-US" altLang="en-US" i="1" dirty="0" smtClean="0"/>
              <a:t> </a:t>
            </a:r>
            <a:r>
              <a:rPr lang="en-US" altLang="en-US" dirty="0" smtClean="0"/>
              <a:t>/</a:t>
            </a:r>
            <a:r>
              <a:rPr lang="en-US" altLang="en-US" i="1" dirty="0" smtClean="0"/>
              <a:t>V</a:t>
            </a:r>
            <a:r>
              <a:rPr lang="en-US" altLang="en-US" i="1" baseline="-25000" dirty="0" smtClean="0"/>
              <a:t>p</a:t>
            </a:r>
            <a:r>
              <a:rPr lang="en-US" altLang="en-US" dirty="0" smtClean="0"/>
              <a:t>, link nominal shear strength will be controlled by flexural yielding at the link ends, and </a:t>
            </a:r>
            <a:r>
              <a:rPr lang="en-US" altLang="en-US" i="1" dirty="0" smtClean="0"/>
              <a:t>V</a:t>
            </a:r>
            <a:r>
              <a:rPr lang="en-US" altLang="en-US" i="1" baseline="-25000" dirty="0" smtClean="0"/>
              <a:t>n</a:t>
            </a:r>
            <a:r>
              <a:rPr lang="en-US" altLang="en-US" dirty="0" smtClean="0"/>
              <a:t> = 2 </a:t>
            </a:r>
            <a:r>
              <a:rPr lang="en-US" altLang="en-US" i="1" dirty="0" smtClean="0"/>
              <a:t>M</a:t>
            </a:r>
            <a:r>
              <a:rPr lang="en-US" altLang="en-US" i="1" baseline="-25000" dirty="0" smtClean="0"/>
              <a:t>p</a:t>
            </a:r>
            <a:r>
              <a:rPr lang="en-US" altLang="en-US" dirty="0" smtClean="0"/>
              <a:t>/ </a:t>
            </a:r>
            <a:r>
              <a:rPr lang="en-US" altLang="en-US" i="1" dirty="0" smtClean="0"/>
              <a:t>e</a:t>
            </a:r>
            <a:r>
              <a:rPr lang="en-US" altLang="en-US" dirty="0" smtClean="0"/>
              <a:t>. In this case, the link nominal shear strength represent the value of link shear when the end moments reach </a:t>
            </a:r>
            <a:r>
              <a:rPr lang="en-US" altLang="en-US" i="1" dirty="0" smtClean="0"/>
              <a:t>M</a:t>
            </a:r>
            <a:r>
              <a:rPr lang="en-US" altLang="en-US" i="1" baseline="-25000" dirty="0" smtClean="0"/>
              <a:t>p</a:t>
            </a:r>
            <a:r>
              <a:rPr lang="en-US" altLang="en-US" dirty="0" smtClean="0"/>
              <a:t>.</a:t>
            </a:r>
          </a:p>
          <a:p>
            <a:r>
              <a:rPr lang="en-US" altLang="en-US" dirty="0" smtClean="0"/>
              <a:t>Note that when sizing a link for strength, all computations are done in terms of shear, regardless of whether link strength is controlled by shear yielding or by flexural yielding. For the case where link strength is controlled by flexural yielding, the equation for link nominal shear strength given in this slide automatically takes care of checking flexure.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B579654E-D7C8-452C-893B-B87D54E989C7}" type="slidenum">
              <a:rPr lang="en-US" altLang="en-US" sz="1000" b="0">
                <a:latin typeface="Times New Roman" pitchFamily="18" charset="0"/>
              </a:rPr>
              <a:pPr/>
              <a:t>40</a:t>
            </a:fld>
            <a:endParaRPr lang="en-US" altLang="en-US" sz="1000" b="0">
              <a:latin typeface="Times New Roman" pitchFamily="18" charset="0"/>
            </a:endParaRPr>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p:spPr>
        <p:txBody>
          <a:bodyPr/>
          <a:lstStyle/>
          <a:p>
            <a:r>
              <a:rPr lang="en-US" altLang="en-US" dirty="0" smtClean="0"/>
              <a:t>The next three slides provide a simple example of computing link nominal shear strength, for a W14x82 link of A992 steel</a:t>
            </a:r>
          </a:p>
          <a:p>
            <a:r>
              <a:rPr lang="en-US" altLang="en-US" dirty="0" smtClean="0"/>
              <a:t>Shown in this slide is the calculation of </a:t>
            </a:r>
            <a:r>
              <a:rPr lang="en-US" altLang="en-US" i="1" dirty="0" smtClean="0"/>
              <a:t>M</a:t>
            </a:r>
            <a:r>
              <a:rPr lang="en-US" altLang="en-US" i="1" baseline="-25000" dirty="0" smtClean="0"/>
              <a:t>p</a:t>
            </a:r>
            <a:r>
              <a:rPr lang="en-US" altLang="en-US" dirty="0" smtClean="0"/>
              <a:t>, </a:t>
            </a:r>
            <a:r>
              <a:rPr lang="en-US" altLang="en-US" i="1" dirty="0" smtClean="0"/>
              <a:t>V</a:t>
            </a:r>
            <a:r>
              <a:rPr lang="en-US" altLang="en-US" i="1" baseline="-25000" dirty="0" smtClean="0"/>
              <a:t>p</a:t>
            </a:r>
            <a:r>
              <a:rPr lang="en-US" altLang="en-US" i="1" dirty="0" smtClean="0"/>
              <a:t>, M</a:t>
            </a:r>
            <a:r>
              <a:rPr lang="en-US" altLang="en-US" i="1" baseline="-25000" dirty="0" smtClean="0"/>
              <a:t>p</a:t>
            </a:r>
            <a:r>
              <a:rPr lang="en-US" altLang="en-US" i="1" dirty="0" smtClean="0"/>
              <a:t>/V</a:t>
            </a:r>
            <a:r>
              <a:rPr lang="en-US" altLang="en-US" i="1" baseline="-25000" dirty="0" smtClean="0"/>
              <a:t>p</a:t>
            </a:r>
            <a:r>
              <a:rPr lang="en-US" altLang="en-US" dirty="0" smtClean="0"/>
              <a:t>, and 2 </a:t>
            </a:r>
            <a:r>
              <a:rPr lang="en-US" altLang="en-US" i="1" dirty="0" smtClean="0"/>
              <a:t>M</a:t>
            </a:r>
            <a:r>
              <a:rPr lang="en-US" altLang="en-US" i="1" baseline="-25000" dirty="0" smtClean="0"/>
              <a:t>p</a:t>
            </a:r>
            <a:r>
              <a:rPr lang="en-US" altLang="en-US" i="1" dirty="0" smtClean="0"/>
              <a:t>/V</a:t>
            </a:r>
            <a:r>
              <a:rPr lang="en-US" altLang="en-US" i="1" baseline="-25000" dirty="0" smtClean="0"/>
              <a:t>p</a:t>
            </a:r>
            <a:r>
              <a:rPr lang="en-US" altLang="en-US" baseline="-25000" dirty="0" smtClean="0"/>
              <a:t>.</a:t>
            </a:r>
            <a:endParaRPr lang="en-US" altLang="en-US" dirty="0" smtClean="0"/>
          </a:p>
          <a:p>
            <a:endParaRPr lang="en-US" altLang="en-US" dirty="0" smtClean="0"/>
          </a:p>
          <a:p>
            <a:r>
              <a:rPr lang="en-US" altLang="en-US" dirty="0" smtClean="0"/>
              <a:t>Note that </a:t>
            </a:r>
            <a:r>
              <a:rPr lang="en-US" altLang="en-US" i="1" dirty="0" smtClean="0"/>
              <a:t>M</a:t>
            </a:r>
            <a:r>
              <a:rPr lang="en-US" altLang="en-US" i="1" baseline="-25000" dirty="0" smtClean="0"/>
              <a:t>p</a:t>
            </a:r>
            <a:r>
              <a:rPr lang="en-US" altLang="en-US" i="1" dirty="0" smtClean="0"/>
              <a:t>/</a:t>
            </a:r>
            <a:r>
              <a:rPr lang="en-US" altLang="en-US" i="1" dirty="0" err="1" smtClean="0"/>
              <a:t>V</a:t>
            </a:r>
            <a:r>
              <a:rPr lang="en-US" altLang="en-US" i="1" baseline="-25000" dirty="0" err="1" smtClean="0"/>
              <a:t>p</a:t>
            </a:r>
            <a:r>
              <a:rPr lang="en-US" altLang="en-US" baseline="-25000" dirty="0" smtClean="0"/>
              <a:t> </a:t>
            </a:r>
            <a:r>
              <a:rPr lang="en-US" altLang="en-US" dirty="0" smtClean="0"/>
              <a:t>has units of length.</a:t>
            </a:r>
            <a:endParaRPr lang="en-US" altLang="en-US" i="1" baseline="-25000"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00535460-D475-4683-8947-2C88E6468DCC}" type="slidenum">
              <a:rPr lang="en-US" altLang="en-US" sz="1000" b="0">
                <a:latin typeface="Times New Roman" pitchFamily="18" charset="0"/>
              </a:rPr>
              <a:pPr/>
              <a:t>5</a:t>
            </a:fld>
            <a:endParaRPr lang="en-US" altLang="en-US" sz="1000" b="0">
              <a:latin typeface="Times New Roman" pitchFamily="18"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p:spPr>
        <p:txBody>
          <a:bodyPr/>
          <a:lstStyle/>
          <a:p>
            <a:r>
              <a:rPr lang="en-US" altLang="en-US" smtClean="0"/>
              <a:t>This slide provides a basic definition for EBFs.</a:t>
            </a:r>
          </a:p>
          <a:p>
            <a:r>
              <a:rPr lang="en-US" altLang="en-US" smtClean="0"/>
              <a:t>EBFs are braced frames, consisting of beams, columns, and braces. Unlike conventional concentrically braced frames, an intentional eccentricity is introduced in EBFs, so that the brace-beam-column centerlines do not meet at a single point. The framing is arranged so as to isolate a short segment of beam at one of each brace. This isolated beam segment is called a "link."</a:t>
            </a:r>
          </a:p>
          <a:p>
            <a:r>
              <a:rPr lang="en-US" altLang="en-US" smtClean="0"/>
              <a:t>EBFs are designed so that inelastic action occurs within the links. The links, in turn, can be designed and detailed to provide very high levels of ductility. The braces, columns and beam segments outside of the links are designed to remain essentially elastic, by designing these elements to be stronger than the links.</a:t>
            </a:r>
          </a:p>
          <a:p>
            <a:r>
              <a:rPr lang="en-US" altLang="en-US" smtClean="0"/>
              <a:t>A well designed EBF can combine high stiffness in the elastic range (similar to a concentrically braced frame), with high ductility in the inelastic range (similar to a moment resisting frame). Because of the high elastic stiffness of an EBF, beam and column sizes are generally much smaller than in a moment resisting frame.</a:t>
            </a:r>
          </a:p>
          <a:p>
            <a:endParaRPr lang="en-US" altLang="en-US" smtClean="0"/>
          </a:p>
          <a:p>
            <a:endParaRPr lang="en-US"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C8163E8B-BFB0-482A-A7C5-FBD5007A6A03}" type="slidenum">
              <a:rPr lang="en-US" altLang="en-US" sz="1000" b="0">
                <a:latin typeface="Times New Roman" pitchFamily="18" charset="0"/>
              </a:rPr>
              <a:pPr/>
              <a:t>41</a:t>
            </a:fld>
            <a:endParaRPr lang="en-US" altLang="en-US" sz="1000" b="0">
              <a:latin typeface="Times New Roman" pitchFamily="18" charset="0"/>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p:spPr>
        <p:txBody>
          <a:bodyPr/>
          <a:lstStyle/>
          <a:p>
            <a:r>
              <a:rPr lang="en-US" altLang="en-US" dirty="0" smtClean="0"/>
              <a:t>Shown here is the value of link nominal shear strength for an A992 W14x82 link. </a:t>
            </a:r>
            <a:r>
              <a:rPr lang="en-US" altLang="en-US" i="1" dirty="0" smtClean="0"/>
              <a:t>V</a:t>
            </a:r>
            <a:r>
              <a:rPr lang="en-US" altLang="en-US" i="1" baseline="-25000" dirty="0" smtClean="0"/>
              <a:t>n</a:t>
            </a:r>
            <a:r>
              <a:rPr lang="en-US" altLang="en-US" dirty="0" smtClean="0"/>
              <a:t> =</a:t>
            </a:r>
            <a:r>
              <a:rPr lang="en-US" altLang="en-US" i="1" dirty="0" smtClean="0"/>
              <a:t> V</a:t>
            </a:r>
            <a:r>
              <a:rPr lang="en-US" altLang="en-US" i="1" baseline="-25000" dirty="0" smtClean="0"/>
              <a:t>p</a:t>
            </a:r>
            <a:r>
              <a:rPr lang="en-US" altLang="en-US" dirty="0" smtClean="0"/>
              <a:t> = 193 kips will control when </a:t>
            </a:r>
            <a:r>
              <a:rPr lang="en-US" altLang="en-US" i="1" dirty="0" smtClean="0"/>
              <a:t>e</a:t>
            </a:r>
            <a:r>
              <a:rPr lang="en-US" altLang="en-US" dirty="0" smtClean="0"/>
              <a:t> </a:t>
            </a:r>
            <a:r>
              <a:rPr lang="en-US" altLang="en-US" dirty="0" smtClean="0">
                <a:sym typeface="Symbol" pitchFamily="18" charset="2"/>
              </a:rPr>
              <a:t> 72" (2 </a:t>
            </a:r>
            <a:r>
              <a:rPr lang="en-US" altLang="en-US" i="1" dirty="0" smtClean="0"/>
              <a:t>M</a:t>
            </a:r>
            <a:r>
              <a:rPr lang="en-US" altLang="en-US" i="1" baseline="-25000" dirty="0" smtClean="0"/>
              <a:t>p</a:t>
            </a:r>
            <a:r>
              <a:rPr lang="en-US" altLang="en-US" i="1" dirty="0" smtClean="0"/>
              <a:t>/V</a:t>
            </a:r>
            <a:r>
              <a:rPr lang="en-US" altLang="en-US" i="1" baseline="-25000" dirty="0" smtClean="0"/>
              <a:t>p</a:t>
            </a:r>
            <a:r>
              <a:rPr lang="en-US" altLang="en-US" baseline="-25000" dirty="0" smtClean="0"/>
              <a:t> </a:t>
            </a:r>
            <a:r>
              <a:rPr lang="en-US" altLang="en-US" dirty="0" smtClean="0"/>
              <a:t>). </a:t>
            </a:r>
          </a:p>
          <a:p>
            <a:r>
              <a:rPr lang="en-US" altLang="en-US" i="1" dirty="0" smtClean="0"/>
              <a:t>V</a:t>
            </a:r>
            <a:r>
              <a:rPr lang="en-US" altLang="en-US" i="1" baseline="-25000" dirty="0" smtClean="0"/>
              <a:t>n</a:t>
            </a:r>
            <a:r>
              <a:rPr lang="en-US" altLang="en-US" dirty="0" smtClean="0"/>
              <a:t> = 2 </a:t>
            </a:r>
            <a:r>
              <a:rPr lang="en-US" altLang="en-US" i="1" dirty="0" smtClean="0"/>
              <a:t>M</a:t>
            </a:r>
            <a:r>
              <a:rPr lang="en-US" altLang="en-US" i="1" baseline="-25000" dirty="0" smtClean="0"/>
              <a:t>p</a:t>
            </a:r>
            <a:r>
              <a:rPr lang="en-US" altLang="en-US" dirty="0" smtClean="0"/>
              <a:t> /</a:t>
            </a:r>
            <a:r>
              <a:rPr lang="en-US" altLang="en-US" i="1" dirty="0" smtClean="0"/>
              <a:t>e</a:t>
            </a:r>
            <a:r>
              <a:rPr lang="en-US" altLang="en-US" dirty="0" smtClean="0"/>
              <a:t> = 13900</a:t>
            </a:r>
            <a:r>
              <a:rPr lang="en-US" altLang="en-US" baseline="30000" dirty="0" smtClean="0"/>
              <a:t>in-k</a:t>
            </a:r>
            <a:r>
              <a:rPr lang="en-US" altLang="en-US" dirty="0" smtClean="0"/>
              <a:t> /</a:t>
            </a:r>
            <a:r>
              <a:rPr lang="en-US" altLang="en-US" i="1" dirty="0" smtClean="0"/>
              <a:t>e</a:t>
            </a:r>
            <a:r>
              <a:rPr lang="en-US" altLang="en-US" dirty="0" smtClean="0"/>
              <a:t> will control when </a:t>
            </a:r>
            <a:r>
              <a:rPr lang="en-US" altLang="en-US" i="1" dirty="0" smtClean="0"/>
              <a:t>e</a:t>
            </a:r>
            <a:r>
              <a:rPr lang="en-US" altLang="en-US" dirty="0" smtClean="0"/>
              <a:t> </a:t>
            </a:r>
            <a:r>
              <a:rPr lang="en-US" altLang="en-US" dirty="0" smtClean="0">
                <a:sym typeface="Symbol" pitchFamily="18" charset="2"/>
              </a:rPr>
              <a:t> 72" (2 </a:t>
            </a:r>
            <a:r>
              <a:rPr lang="en-US" altLang="en-US" i="1" dirty="0" smtClean="0"/>
              <a:t>M</a:t>
            </a:r>
            <a:r>
              <a:rPr lang="en-US" altLang="en-US" i="1" baseline="-25000" dirty="0" smtClean="0"/>
              <a:t>p</a:t>
            </a:r>
            <a:r>
              <a:rPr lang="en-US" altLang="en-US" i="1" dirty="0" smtClean="0"/>
              <a:t>/</a:t>
            </a:r>
            <a:r>
              <a:rPr lang="en-US" altLang="en-US" i="1" dirty="0" err="1" smtClean="0"/>
              <a:t>V</a:t>
            </a:r>
            <a:r>
              <a:rPr lang="en-US" altLang="en-US" i="1" baseline="-25000" dirty="0" err="1" smtClean="0"/>
              <a:t>p</a:t>
            </a:r>
            <a:r>
              <a:rPr lang="en-US" altLang="en-US" baseline="-25000" dirty="0" smtClean="0"/>
              <a:t> </a:t>
            </a:r>
            <a:r>
              <a:rPr lang="en-US" altLang="en-US" dirty="0" smtClean="0"/>
              <a:t>).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4A1A7D68-E1FD-4589-8A74-AA1152D67CE6}" type="slidenum">
              <a:rPr lang="en-US" altLang="en-US" sz="1000" b="0">
                <a:latin typeface="Times New Roman" pitchFamily="18" charset="0"/>
              </a:rPr>
              <a:pPr/>
              <a:t>42</a:t>
            </a:fld>
            <a:endParaRPr lang="en-US" altLang="en-US" sz="1000" b="0">
              <a:latin typeface="Times New Roman" pitchFamily="18" charset="0"/>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p:spPr>
        <p:txBody>
          <a:bodyPr/>
          <a:lstStyle/>
          <a:p>
            <a:r>
              <a:rPr lang="en-US" altLang="en-US" smtClean="0"/>
              <a:t>This is a plot of the nominal shear strength of an A992 W14x82 link.</a:t>
            </a:r>
          </a:p>
          <a:p>
            <a:r>
              <a:rPr lang="en-US" altLang="en-US" smtClean="0"/>
              <a:t>Note that the maximum strength of a link is achieved when shear yielding controls. That is, shear yielding links provide greater link strength (and therefore greater lateral frame strength for an EBF) than flexural yielding links.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C0F011AC-03C7-4E9A-AAD2-D3B03BE04EB4}" type="slidenum">
              <a:rPr lang="en-US" altLang="en-US" sz="1000" b="0">
                <a:latin typeface="Times New Roman" pitchFamily="18" charset="0"/>
              </a:rPr>
              <a:pPr/>
              <a:t>43</a:t>
            </a:fld>
            <a:endParaRPr lang="en-US" altLang="en-US" sz="1000" b="0">
              <a:latin typeface="Times New Roman" pitchFamily="18" charset="0"/>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p:spPr>
        <p:txBody>
          <a:bodyPr/>
          <a:lstStyle/>
          <a:p>
            <a:r>
              <a:rPr lang="en-US" altLang="en-US" dirty="0" smtClean="0"/>
              <a:t>As described earlier, links experience a high degree of strain hardening.</a:t>
            </a:r>
          </a:p>
          <a:p>
            <a:r>
              <a:rPr lang="en-US" altLang="en-US" dirty="0" smtClean="0"/>
              <a:t>The plot in this slide shows the result of a cyclic loading experiment on a shear yielding link (This is a W10x33 A992 link with a length e = 1.1 </a:t>
            </a:r>
            <a:r>
              <a:rPr lang="en-US" altLang="en-US" i="1" dirty="0" err="1" smtClean="0"/>
              <a:t>M</a:t>
            </a:r>
            <a:r>
              <a:rPr lang="en-US" altLang="en-US" i="1" baseline="-25000" dirty="0" err="1" smtClean="0"/>
              <a:t>p</a:t>
            </a:r>
            <a:r>
              <a:rPr lang="en-US" altLang="en-US" dirty="0" smtClean="0"/>
              <a:t>/</a:t>
            </a:r>
            <a:r>
              <a:rPr lang="en-US" altLang="en-US" i="1" dirty="0" err="1" smtClean="0"/>
              <a:t>V</a:t>
            </a:r>
            <a:r>
              <a:rPr lang="en-US" altLang="en-US" i="1" baseline="-25000" dirty="0" err="1" smtClean="0"/>
              <a:t>p</a:t>
            </a:r>
            <a:r>
              <a:rPr lang="en-US" altLang="en-US" dirty="0" smtClean="0"/>
              <a:t>).</a:t>
            </a:r>
            <a:br>
              <a:rPr lang="en-US" altLang="en-US" dirty="0" smtClean="0"/>
            </a:br>
            <a:r>
              <a:rPr lang="en-US" altLang="en-US" dirty="0" smtClean="0"/>
              <a:t>The vertical axis plots the shear force applied to the link. The horizontal axis plots the link rotation angle </a:t>
            </a:r>
            <a:r>
              <a:rPr lang="en-US" altLang="en-US" dirty="0" smtClean="0">
                <a:sym typeface="Symbol" pitchFamily="18" charset="2"/>
              </a:rPr>
              <a:t>. (Note that in this plot,  includes both the elastic and plastic portions of the link rotation).</a:t>
            </a:r>
          </a:p>
          <a:p>
            <a:r>
              <a:rPr lang="en-US" altLang="en-US" dirty="0" smtClean="0">
                <a:sym typeface="Symbol" pitchFamily="18" charset="2"/>
              </a:rPr>
              <a:t>The value of </a:t>
            </a:r>
            <a:r>
              <a:rPr lang="en-US" altLang="en-US" i="1" dirty="0" smtClean="0">
                <a:sym typeface="Symbol" pitchFamily="18" charset="2"/>
              </a:rPr>
              <a:t>V</a:t>
            </a:r>
            <a:r>
              <a:rPr lang="en-US" altLang="en-US" i="1" baseline="-25000" dirty="0" smtClean="0">
                <a:sym typeface="Symbol" pitchFamily="18" charset="2"/>
              </a:rPr>
              <a:t>n</a:t>
            </a:r>
            <a:r>
              <a:rPr lang="en-US" altLang="en-US" dirty="0" smtClean="0">
                <a:sym typeface="Symbol" pitchFamily="18" charset="2"/>
              </a:rPr>
              <a:t> (link nominal shear strength) shown in the plot represents the shear at first significant yield of the link. Note that after first significant yield, the link shear continued to increase due to strain hardening. By the end of the test, the link shear </a:t>
            </a:r>
            <a:r>
              <a:rPr lang="en-US" altLang="en-US" i="1" dirty="0" err="1" smtClean="0">
                <a:sym typeface="Symbol" pitchFamily="18" charset="2"/>
              </a:rPr>
              <a:t>V</a:t>
            </a:r>
            <a:r>
              <a:rPr lang="en-US" altLang="en-US" i="1" baseline="-25000" dirty="0" err="1" smtClean="0">
                <a:sym typeface="Symbol" pitchFamily="18" charset="2"/>
              </a:rPr>
              <a:t>ult</a:t>
            </a:r>
            <a:r>
              <a:rPr lang="en-US" altLang="en-US" dirty="0" smtClean="0">
                <a:sym typeface="Symbol" pitchFamily="18" charset="2"/>
              </a:rPr>
              <a:t> is substantially greater than </a:t>
            </a:r>
            <a:r>
              <a:rPr lang="en-US" altLang="en-US" i="1" dirty="0" smtClean="0">
                <a:sym typeface="Symbol" pitchFamily="18" charset="2"/>
              </a:rPr>
              <a:t>V</a:t>
            </a:r>
            <a:r>
              <a:rPr lang="en-US" altLang="en-US" i="1" baseline="-25000" dirty="0" smtClean="0">
                <a:sym typeface="Symbol" pitchFamily="18" charset="2"/>
              </a:rPr>
              <a:t>n</a:t>
            </a:r>
            <a:r>
              <a:rPr lang="en-US" altLang="en-US" dirty="0" smtClean="0">
                <a:sym typeface="Symbol" pitchFamily="18" charset="2"/>
              </a:rPr>
              <a:t>. Experiments have shown that </a:t>
            </a:r>
            <a:r>
              <a:rPr lang="en-US" altLang="en-US" i="1" dirty="0" err="1" smtClean="0">
                <a:sym typeface="Symbol" pitchFamily="18" charset="2"/>
              </a:rPr>
              <a:t>V</a:t>
            </a:r>
            <a:r>
              <a:rPr lang="en-US" altLang="en-US" i="1" baseline="-25000" dirty="0" err="1" smtClean="0">
                <a:sym typeface="Symbol" pitchFamily="18" charset="2"/>
              </a:rPr>
              <a:t>ult</a:t>
            </a:r>
            <a:r>
              <a:rPr lang="en-US" altLang="en-US" i="1" baseline="-25000" dirty="0" smtClean="0">
                <a:sym typeface="Symbol" pitchFamily="18" charset="2"/>
              </a:rPr>
              <a:t> </a:t>
            </a:r>
            <a:r>
              <a:rPr lang="en-US" altLang="en-US" dirty="0" smtClean="0">
                <a:cs typeface="Times New Roman" pitchFamily="18" charset="0"/>
                <a:sym typeface="Symbol" pitchFamily="18" charset="2"/>
              </a:rPr>
              <a:t>≈ 1.25 to 1.5 </a:t>
            </a:r>
            <a:r>
              <a:rPr lang="en-US" altLang="en-US" i="1" dirty="0" smtClean="0">
                <a:cs typeface="Times New Roman" pitchFamily="18" charset="0"/>
                <a:sym typeface="Symbol" pitchFamily="18" charset="2"/>
              </a:rPr>
              <a:t>V</a:t>
            </a:r>
            <a:r>
              <a:rPr lang="en-US" altLang="en-US" i="1" baseline="-25000" dirty="0" smtClean="0">
                <a:cs typeface="Times New Roman" pitchFamily="18" charset="0"/>
                <a:sym typeface="Symbol" pitchFamily="18" charset="2"/>
              </a:rPr>
              <a:t>n</a:t>
            </a:r>
            <a:r>
              <a:rPr lang="en-US" altLang="en-US" dirty="0" smtClean="0">
                <a:cs typeface="Times New Roman" pitchFamily="18" charset="0"/>
                <a:sym typeface="Symbol" pitchFamily="18" charset="2"/>
              </a:rPr>
              <a:t> for both shear and flexural yielding links.</a:t>
            </a:r>
          </a:p>
          <a:p>
            <a:endParaRPr lang="en-US" altLang="en-US" dirty="0" smtClean="0">
              <a:cs typeface="Times New Roman" pitchFamily="18" charset="0"/>
              <a:sym typeface="Symbol" pitchFamily="18" charset="2"/>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657545C0-1099-46AE-AA0D-8C34E966A7D5}" type="slidenum">
              <a:rPr lang="en-US" altLang="en-US" sz="1000" b="0">
                <a:latin typeface="Times New Roman" pitchFamily="18" charset="0"/>
              </a:rPr>
              <a:pPr/>
              <a:t>44</a:t>
            </a:fld>
            <a:endParaRPr lang="en-US" altLang="en-US" sz="1000" b="0">
              <a:latin typeface="Times New Roman" pitchFamily="18" charset="0"/>
            </a:endParaRPr>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p:spPr>
        <p:txBody>
          <a:bodyPr/>
          <a:lstStyle/>
          <a:p>
            <a:r>
              <a:rPr lang="en-US" altLang="en-US" sz="1000" dirty="0"/>
              <a:t>An important effect of strain hardening is that both shear and flexural yielding will occur over a range of link lengths. A link length of </a:t>
            </a:r>
            <a:r>
              <a:rPr lang="en-US" altLang="en-US" sz="1000" i="1" dirty="0"/>
              <a:t>e </a:t>
            </a:r>
            <a:r>
              <a:rPr lang="en-US" altLang="en-US" sz="1000" dirty="0"/>
              <a:t>=</a:t>
            </a:r>
            <a:r>
              <a:rPr lang="en-US" altLang="en-US" sz="1000" i="1" dirty="0"/>
              <a:t> </a:t>
            </a:r>
            <a:r>
              <a:rPr lang="en-US" altLang="en-US" sz="1000" dirty="0"/>
              <a:t>2</a:t>
            </a:r>
            <a:r>
              <a:rPr lang="en-US" altLang="en-US" sz="1000" i="1" dirty="0"/>
              <a:t> M</a:t>
            </a:r>
            <a:r>
              <a:rPr lang="en-US" altLang="en-US" sz="1000" i="1" baseline="-25000" dirty="0"/>
              <a:t>p</a:t>
            </a:r>
            <a:r>
              <a:rPr lang="en-US" altLang="en-US" sz="1000" dirty="0"/>
              <a:t> / </a:t>
            </a:r>
            <a:r>
              <a:rPr lang="en-US" altLang="en-US" sz="1000" i="1" dirty="0"/>
              <a:t>V</a:t>
            </a:r>
            <a:r>
              <a:rPr lang="en-US" altLang="en-US" sz="1000" i="1" baseline="-25000" dirty="0"/>
              <a:t>p</a:t>
            </a:r>
            <a:r>
              <a:rPr lang="en-US" altLang="en-US" sz="1000" baseline="-25000" dirty="0"/>
              <a:t> </a:t>
            </a:r>
            <a:r>
              <a:rPr lang="en-US" altLang="en-US" sz="1000" dirty="0"/>
              <a:t> represents the theoretical dividing line between shear yielding and flexural yielding links, and is used as a basis for computing link nominal shear strength (i.e. link shear at first significant yield). However, once the link has achieved its nominal strength, the link shear will continue to increase due to strain hardening. As a result, a link that initially yielded in shear may still experience flexural yielding, as the link shear (and therefore link end moment) continue to increase. Similarly, a link that initially yielded in flexure may still experience shear yielding, as the link end moments (and therefore the link shear) continue to increase due to strain hardening.</a:t>
            </a:r>
          </a:p>
          <a:p>
            <a:r>
              <a:rPr lang="en-US" altLang="en-US" sz="1000" dirty="0"/>
              <a:t>As an example, consider a link with </a:t>
            </a:r>
            <a:r>
              <a:rPr lang="en-US" altLang="en-US" sz="1000" i="1" dirty="0"/>
              <a:t>e</a:t>
            </a:r>
            <a:r>
              <a:rPr lang="en-US" altLang="en-US" sz="1000" dirty="0"/>
              <a:t> = 1.8</a:t>
            </a:r>
            <a:r>
              <a:rPr lang="en-US" altLang="en-US" sz="1000" i="1" dirty="0"/>
              <a:t>M</a:t>
            </a:r>
            <a:r>
              <a:rPr lang="en-US" altLang="en-US" sz="1000" i="1" baseline="-25000" dirty="0"/>
              <a:t>p</a:t>
            </a:r>
            <a:r>
              <a:rPr lang="en-US" altLang="en-US" sz="1000" dirty="0"/>
              <a:t>/</a:t>
            </a:r>
            <a:r>
              <a:rPr lang="en-US" altLang="en-US" sz="1000" i="1" dirty="0" err="1"/>
              <a:t>V</a:t>
            </a:r>
            <a:r>
              <a:rPr lang="en-US" altLang="en-US" sz="1000" i="1" baseline="-25000" dirty="0" err="1"/>
              <a:t>p</a:t>
            </a:r>
            <a:r>
              <a:rPr lang="en-US" altLang="en-US" sz="1000" dirty="0"/>
              <a:t>.  This link will initially yield in shear, and </a:t>
            </a:r>
            <a:r>
              <a:rPr lang="en-US" altLang="en-US" sz="1000" i="1" dirty="0"/>
              <a:t>V</a:t>
            </a:r>
            <a:r>
              <a:rPr lang="en-US" altLang="en-US" sz="1000" i="1" baseline="-25000" dirty="0"/>
              <a:t>n</a:t>
            </a:r>
            <a:r>
              <a:rPr lang="en-US" altLang="en-US" sz="1000" dirty="0"/>
              <a:t> = </a:t>
            </a:r>
            <a:r>
              <a:rPr lang="en-US" altLang="en-US" sz="1000" i="1" dirty="0"/>
              <a:t>V</a:t>
            </a:r>
            <a:r>
              <a:rPr lang="en-US" altLang="en-US" sz="1000" i="1" baseline="-25000" dirty="0"/>
              <a:t>p</a:t>
            </a:r>
            <a:r>
              <a:rPr lang="en-US" altLang="en-US" sz="1000" dirty="0"/>
              <a:t>. At this point, the link shear will equal </a:t>
            </a:r>
            <a:r>
              <a:rPr lang="en-US" altLang="en-US" sz="1000" i="1" dirty="0"/>
              <a:t>V</a:t>
            </a:r>
            <a:r>
              <a:rPr lang="en-US" altLang="en-US" sz="1000" i="1" baseline="-25000" dirty="0"/>
              <a:t>p</a:t>
            </a:r>
            <a:r>
              <a:rPr lang="en-US" altLang="en-US" sz="1000" dirty="0"/>
              <a:t> and</a:t>
            </a:r>
            <a:r>
              <a:rPr lang="en-US" altLang="en-US" sz="1000" i="1" dirty="0"/>
              <a:t> </a:t>
            </a:r>
            <a:r>
              <a:rPr lang="en-US" altLang="en-US" sz="1000" dirty="0"/>
              <a:t>link end moments will be less than </a:t>
            </a:r>
            <a:r>
              <a:rPr lang="en-US" altLang="en-US" sz="1000" i="1" dirty="0"/>
              <a:t>M</a:t>
            </a:r>
            <a:r>
              <a:rPr lang="en-US" altLang="en-US" sz="1000" i="1" baseline="-25000" dirty="0"/>
              <a:t>p</a:t>
            </a:r>
            <a:r>
              <a:rPr lang="en-US" altLang="en-US" sz="1000" dirty="0"/>
              <a:t>.  Due to strain hardening, say that the link ultimately achieves a shear strength of </a:t>
            </a:r>
            <a:r>
              <a:rPr lang="en-US" altLang="en-US" sz="1000" i="1" dirty="0"/>
              <a:t> </a:t>
            </a:r>
            <a:r>
              <a:rPr lang="en-US" altLang="en-US" sz="1000" i="1" dirty="0" err="1"/>
              <a:t>V</a:t>
            </a:r>
            <a:r>
              <a:rPr lang="en-US" altLang="en-US" sz="1000" i="1" baseline="-25000" dirty="0" err="1"/>
              <a:t>ult</a:t>
            </a:r>
            <a:r>
              <a:rPr lang="en-US" altLang="en-US" sz="1000" dirty="0"/>
              <a:t> =</a:t>
            </a:r>
            <a:r>
              <a:rPr lang="en-US" altLang="en-US" sz="1000" i="1" dirty="0"/>
              <a:t> </a:t>
            </a:r>
            <a:r>
              <a:rPr lang="en-US" altLang="en-US" sz="1000" dirty="0"/>
              <a:t>1.5 </a:t>
            </a:r>
            <a:r>
              <a:rPr lang="en-US" altLang="en-US" sz="1000" i="1" dirty="0"/>
              <a:t>V</a:t>
            </a:r>
            <a:r>
              <a:rPr lang="en-US" altLang="en-US" sz="1000" i="1" baseline="-25000" dirty="0"/>
              <a:t>p</a:t>
            </a:r>
            <a:r>
              <a:rPr lang="en-US" altLang="en-US" sz="1000" i="1" dirty="0"/>
              <a:t>. </a:t>
            </a:r>
            <a:r>
              <a:rPr lang="en-US" altLang="en-US" sz="1000" dirty="0"/>
              <a:t>At this point, the link end moments must equal (by static equilibrium of the link): </a:t>
            </a:r>
            <a:r>
              <a:rPr lang="en-US" altLang="en-US" sz="1000" i="1" dirty="0" err="1"/>
              <a:t>M</a:t>
            </a:r>
            <a:r>
              <a:rPr lang="en-US" altLang="en-US" sz="1000" i="1" baseline="-25000" dirty="0" err="1"/>
              <a:t>ult</a:t>
            </a:r>
            <a:r>
              <a:rPr lang="en-US" altLang="en-US" sz="1000" dirty="0"/>
              <a:t> = (</a:t>
            </a:r>
            <a:r>
              <a:rPr lang="en-US" altLang="en-US" sz="1000" dirty="0" err="1"/>
              <a:t>e</a:t>
            </a:r>
            <a:r>
              <a:rPr lang="en-US" altLang="en-US" sz="1000" dirty="0" err="1">
                <a:sym typeface="Symbol" pitchFamily="18" charset="2"/>
              </a:rPr>
              <a:t></a:t>
            </a:r>
            <a:r>
              <a:rPr lang="en-US" altLang="en-US" sz="1000" i="1" dirty="0" err="1">
                <a:sym typeface="Symbol" pitchFamily="18" charset="2"/>
              </a:rPr>
              <a:t>V</a:t>
            </a:r>
            <a:r>
              <a:rPr lang="en-US" altLang="en-US" sz="1000" i="1" baseline="-25000" dirty="0" err="1">
                <a:sym typeface="Symbol" pitchFamily="18" charset="2"/>
              </a:rPr>
              <a:t>ult</a:t>
            </a:r>
            <a:r>
              <a:rPr lang="en-US" altLang="en-US" sz="1000" dirty="0">
                <a:sym typeface="Symbol" pitchFamily="18" charset="2"/>
              </a:rPr>
              <a:t>)/2 = [(</a:t>
            </a:r>
            <a:r>
              <a:rPr lang="en-US" altLang="en-US" sz="1000" dirty="0"/>
              <a:t>1.8</a:t>
            </a:r>
            <a:r>
              <a:rPr lang="en-US" altLang="en-US" sz="1000" i="1" dirty="0"/>
              <a:t>M</a:t>
            </a:r>
            <a:r>
              <a:rPr lang="en-US" altLang="en-US" sz="1000" i="1" baseline="-25000" dirty="0"/>
              <a:t>p</a:t>
            </a:r>
            <a:r>
              <a:rPr lang="en-US" altLang="en-US" sz="1000" dirty="0"/>
              <a:t>/</a:t>
            </a:r>
            <a:r>
              <a:rPr lang="en-US" altLang="en-US" sz="1000" i="1" dirty="0"/>
              <a:t>V</a:t>
            </a:r>
            <a:r>
              <a:rPr lang="en-US" altLang="en-US" sz="1000" i="1" baseline="-25000" dirty="0"/>
              <a:t>p</a:t>
            </a:r>
            <a:r>
              <a:rPr lang="en-US" altLang="en-US" sz="1000" dirty="0"/>
              <a:t>) </a:t>
            </a:r>
            <a:r>
              <a:rPr lang="en-US" altLang="en-US" sz="1000" dirty="0">
                <a:sym typeface="Symbol" pitchFamily="18" charset="2"/>
              </a:rPr>
              <a:t> (</a:t>
            </a:r>
            <a:r>
              <a:rPr lang="en-US" altLang="en-US" sz="1000" dirty="0"/>
              <a:t>1.5 </a:t>
            </a:r>
            <a:r>
              <a:rPr lang="en-US" altLang="en-US" sz="1000" i="1" dirty="0"/>
              <a:t>V</a:t>
            </a:r>
            <a:r>
              <a:rPr lang="en-US" altLang="en-US" sz="1000" i="1" baseline="-25000" dirty="0"/>
              <a:t>p</a:t>
            </a:r>
            <a:r>
              <a:rPr lang="en-US" altLang="en-US" sz="1000" dirty="0"/>
              <a:t>)]/2 = 1.35 </a:t>
            </a:r>
            <a:r>
              <a:rPr lang="en-US" altLang="en-US" sz="1000" i="1" dirty="0"/>
              <a:t>M</a:t>
            </a:r>
            <a:r>
              <a:rPr lang="en-US" altLang="en-US" sz="1000" i="1" baseline="-25000" dirty="0"/>
              <a:t>p</a:t>
            </a:r>
            <a:r>
              <a:rPr lang="en-US" altLang="en-US" sz="1000" dirty="0"/>
              <a:t>. Thus, even though this link initially yielded in shear, it ultimately also experiences flexural yielding.</a:t>
            </a:r>
          </a:p>
          <a:p>
            <a:r>
              <a:rPr lang="en-US" altLang="en-US" sz="1000" dirty="0"/>
              <a:t>As another example, consider a link with </a:t>
            </a:r>
            <a:r>
              <a:rPr lang="en-US" altLang="en-US" sz="1000" i="1" dirty="0"/>
              <a:t>e</a:t>
            </a:r>
            <a:r>
              <a:rPr lang="en-US" altLang="en-US" sz="1000" dirty="0"/>
              <a:t> = 2.3</a:t>
            </a:r>
            <a:r>
              <a:rPr lang="en-US" altLang="en-US" sz="1000" i="1" dirty="0"/>
              <a:t>M</a:t>
            </a:r>
            <a:r>
              <a:rPr lang="en-US" altLang="en-US" sz="1000" i="1" baseline="-25000" dirty="0"/>
              <a:t>p</a:t>
            </a:r>
            <a:r>
              <a:rPr lang="en-US" altLang="en-US" sz="1000" dirty="0"/>
              <a:t>/</a:t>
            </a:r>
            <a:r>
              <a:rPr lang="en-US" altLang="en-US" sz="1000" i="1" dirty="0" err="1"/>
              <a:t>V</a:t>
            </a:r>
            <a:r>
              <a:rPr lang="en-US" altLang="en-US" sz="1000" i="1" baseline="-25000" dirty="0" err="1"/>
              <a:t>p</a:t>
            </a:r>
            <a:r>
              <a:rPr lang="en-US" altLang="en-US" sz="1000" dirty="0"/>
              <a:t>.  This link will initially yield in flexure, and </a:t>
            </a:r>
            <a:r>
              <a:rPr lang="en-US" altLang="en-US" sz="1000" i="1" dirty="0"/>
              <a:t>V</a:t>
            </a:r>
            <a:r>
              <a:rPr lang="en-US" altLang="en-US" sz="1000" i="1" baseline="-25000" dirty="0"/>
              <a:t>n</a:t>
            </a:r>
            <a:r>
              <a:rPr lang="en-US" altLang="en-US" sz="1000" dirty="0"/>
              <a:t> = 2 </a:t>
            </a:r>
            <a:r>
              <a:rPr lang="en-US" altLang="en-US" sz="1000" i="1" dirty="0"/>
              <a:t>M</a:t>
            </a:r>
            <a:r>
              <a:rPr lang="en-US" altLang="en-US" sz="1000" i="1" baseline="-25000" dirty="0"/>
              <a:t>p </a:t>
            </a:r>
            <a:r>
              <a:rPr lang="en-US" altLang="en-US" sz="1000" dirty="0"/>
              <a:t>/e = 2 </a:t>
            </a:r>
            <a:r>
              <a:rPr lang="en-US" altLang="en-US" sz="1000" i="1" dirty="0"/>
              <a:t>M</a:t>
            </a:r>
            <a:r>
              <a:rPr lang="en-US" altLang="en-US" sz="1000" i="1" baseline="-25000" dirty="0"/>
              <a:t>p</a:t>
            </a:r>
            <a:r>
              <a:rPr lang="en-US" altLang="en-US" sz="1000" dirty="0"/>
              <a:t> / (2.3</a:t>
            </a:r>
            <a:r>
              <a:rPr lang="en-US" altLang="en-US" sz="1000" i="1" dirty="0"/>
              <a:t>M</a:t>
            </a:r>
            <a:r>
              <a:rPr lang="en-US" altLang="en-US" sz="1000" i="1" baseline="-25000" dirty="0"/>
              <a:t>p</a:t>
            </a:r>
            <a:r>
              <a:rPr lang="en-US" altLang="en-US" sz="1000" dirty="0"/>
              <a:t>/</a:t>
            </a:r>
            <a:r>
              <a:rPr lang="en-US" altLang="en-US" sz="1000" i="1" dirty="0"/>
              <a:t>V</a:t>
            </a:r>
            <a:r>
              <a:rPr lang="en-US" altLang="en-US" sz="1000" i="1" baseline="-25000" dirty="0"/>
              <a:t>p</a:t>
            </a:r>
            <a:r>
              <a:rPr lang="en-US" altLang="en-US" sz="1000" dirty="0"/>
              <a:t>) = 0.87 </a:t>
            </a:r>
            <a:r>
              <a:rPr lang="en-US" altLang="en-US" sz="1000" i="1" dirty="0"/>
              <a:t>V</a:t>
            </a:r>
            <a:r>
              <a:rPr lang="en-US" altLang="en-US" sz="1000" i="1" baseline="-25000" dirty="0"/>
              <a:t>p</a:t>
            </a:r>
            <a:r>
              <a:rPr lang="en-US" altLang="en-US" sz="1000" dirty="0"/>
              <a:t>.</a:t>
            </a:r>
            <a:r>
              <a:rPr lang="en-US" altLang="en-US" sz="1000" i="1" baseline="-25000" dirty="0"/>
              <a:t>   </a:t>
            </a:r>
            <a:r>
              <a:rPr lang="en-US" altLang="en-US" sz="1000" dirty="0"/>
              <a:t> At this point, the link end moments will be equal to </a:t>
            </a:r>
            <a:r>
              <a:rPr lang="en-US" altLang="en-US" sz="1000" i="1" dirty="0"/>
              <a:t>M</a:t>
            </a:r>
            <a:r>
              <a:rPr lang="en-US" altLang="en-US" sz="1000" i="1" baseline="-25000" dirty="0"/>
              <a:t>p</a:t>
            </a:r>
            <a:r>
              <a:rPr lang="en-US" altLang="en-US" sz="1000" baseline="-25000" dirty="0"/>
              <a:t>, </a:t>
            </a:r>
            <a:r>
              <a:rPr lang="en-US" altLang="en-US" sz="1000" dirty="0"/>
              <a:t>and the link shear will be less than </a:t>
            </a:r>
            <a:r>
              <a:rPr lang="en-US" altLang="en-US" sz="1000" i="1" dirty="0"/>
              <a:t>V</a:t>
            </a:r>
            <a:r>
              <a:rPr lang="en-US" altLang="en-US" sz="1000" i="1" baseline="-25000" dirty="0"/>
              <a:t>p</a:t>
            </a:r>
            <a:r>
              <a:rPr lang="en-US" altLang="en-US" sz="1000" i="1" dirty="0"/>
              <a:t>.</a:t>
            </a:r>
            <a:r>
              <a:rPr lang="en-US" altLang="en-US" sz="1000" dirty="0"/>
              <a:t>  Due to strain hardening, say that the link end moments ultimately achieve </a:t>
            </a:r>
            <a:r>
              <a:rPr lang="en-US" altLang="en-US" sz="1000" i="1" dirty="0"/>
              <a:t> </a:t>
            </a:r>
            <a:r>
              <a:rPr lang="en-US" altLang="en-US" sz="1000" i="1" dirty="0" err="1"/>
              <a:t>M</a:t>
            </a:r>
            <a:r>
              <a:rPr lang="en-US" altLang="en-US" sz="1000" i="1" baseline="-25000" dirty="0" err="1"/>
              <a:t>ult</a:t>
            </a:r>
            <a:r>
              <a:rPr lang="en-US" altLang="en-US" sz="1000" dirty="0"/>
              <a:t> =</a:t>
            </a:r>
            <a:r>
              <a:rPr lang="en-US" altLang="en-US" sz="1000" i="1" dirty="0"/>
              <a:t> </a:t>
            </a:r>
            <a:r>
              <a:rPr lang="en-US" altLang="en-US" sz="1000" dirty="0"/>
              <a:t>1.5 </a:t>
            </a:r>
            <a:r>
              <a:rPr lang="en-US" altLang="en-US" sz="1000" i="1" dirty="0"/>
              <a:t>M</a:t>
            </a:r>
            <a:r>
              <a:rPr lang="en-US" altLang="en-US" sz="1000" i="1" baseline="-25000" dirty="0"/>
              <a:t>p</a:t>
            </a:r>
            <a:r>
              <a:rPr lang="en-US" altLang="en-US" sz="1000" i="1" dirty="0"/>
              <a:t>. </a:t>
            </a:r>
            <a:r>
              <a:rPr lang="en-US" altLang="en-US" sz="1000" dirty="0"/>
              <a:t>At this point, the link shear must equal (by static equilibrium of the link): </a:t>
            </a:r>
            <a:r>
              <a:rPr lang="en-US" altLang="en-US" sz="1000" dirty="0" err="1"/>
              <a:t>V</a:t>
            </a:r>
            <a:r>
              <a:rPr lang="en-US" altLang="en-US" sz="1000" i="1" baseline="-25000" dirty="0" err="1"/>
              <a:t>ult</a:t>
            </a:r>
            <a:r>
              <a:rPr lang="en-US" altLang="en-US" sz="1000" dirty="0"/>
              <a:t> = (2 </a:t>
            </a:r>
            <a:r>
              <a:rPr lang="en-US" altLang="en-US" sz="1000" i="1" dirty="0" err="1"/>
              <a:t>M</a:t>
            </a:r>
            <a:r>
              <a:rPr lang="en-US" altLang="en-US" sz="1000" i="1" baseline="-25000" dirty="0" err="1">
                <a:sym typeface="Symbol" pitchFamily="18" charset="2"/>
              </a:rPr>
              <a:t>ult</a:t>
            </a:r>
            <a:r>
              <a:rPr lang="en-US" altLang="en-US" sz="1000" dirty="0">
                <a:sym typeface="Symbol" pitchFamily="18" charset="2"/>
              </a:rPr>
              <a:t>)/ </a:t>
            </a:r>
            <a:r>
              <a:rPr lang="en-US" altLang="en-US" sz="1000" i="1" dirty="0">
                <a:sym typeface="Symbol" pitchFamily="18" charset="2"/>
              </a:rPr>
              <a:t>e</a:t>
            </a:r>
            <a:r>
              <a:rPr lang="en-US" altLang="en-US" sz="1000" dirty="0">
                <a:sym typeface="Symbol" pitchFamily="18" charset="2"/>
              </a:rPr>
              <a:t> = ( 2  1.5 </a:t>
            </a:r>
            <a:r>
              <a:rPr lang="en-US" altLang="en-US" sz="1000" i="1" dirty="0">
                <a:sym typeface="Symbol" pitchFamily="18" charset="2"/>
              </a:rPr>
              <a:t>M</a:t>
            </a:r>
            <a:r>
              <a:rPr lang="en-US" altLang="en-US" sz="1000" i="1" baseline="-25000" dirty="0">
                <a:sym typeface="Symbol" pitchFamily="18" charset="2"/>
              </a:rPr>
              <a:t>p</a:t>
            </a:r>
            <a:r>
              <a:rPr lang="en-US" altLang="en-US" sz="1000" dirty="0">
                <a:sym typeface="Symbol" pitchFamily="18" charset="2"/>
              </a:rPr>
              <a:t>) / </a:t>
            </a:r>
            <a:r>
              <a:rPr lang="en-US" altLang="en-US" sz="1000" dirty="0"/>
              <a:t>(2.3</a:t>
            </a:r>
            <a:r>
              <a:rPr lang="en-US" altLang="en-US" sz="1000" i="1" dirty="0"/>
              <a:t>M</a:t>
            </a:r>
            <a:r>
              <a:rPr lang="en-US" altLang="en-US" sz="1000" i="1" baseline="-25000" dirty="0"/>
              <a:t>p</a:t>
            </a:r>
            <a:r>
              <a:rPr lang="en-US" altLang="en-US" sz="1000" dirty="0"/>
              <a:t>/</a:t>
            </a:r>
            <a:r>
              <a:rPr lang="en-US" altLang="en-US" sz="1000" i="1" dirty="0"/>
              <a:t>V</a:t>
            </a:r>
            <a:r>
              <a:rPr lang="en-US" altLang="en-US" sz="1000" i="1" baseline="-25000" dirty="0"/>
              <a:t>p</a:t>
            </a:r>
            <a:r>
              <a:rPr lang="en-US" altLang="en-US" sz="1000" dirty="0"/>
              <a:t>) = 1.3 </a:t>
            </a:r>
            <a:r>
              <a:rPr lang="en-US" altLang="en-US" sz="1000" i="1" dirty="0"/>
              <a:t>V</a:t>
            </a:r>
            <a:r>
              <a:rPr lang="en-US" altLang="en-US" sz="1000" i="1" baseline="-25000" dirty="0"/>
              <a:t>p</a:t>
            </a:r>
            <a:r>
              <a:rPr lang="en-US" altLang="en-US" sz="1000" dirty="0"/>
              <a:t>. Thus, even though this link initially yielded in flexure, it ultimately also experienced shear yielding.</a:t>
            </a:r>
          </a:p>
          <a:p>
            <a:r>
              <a:rPr lang="en-US" altLang="en-US" sz="1000" dirty="0"/>
              <a:t>Thus, whereas </a:t>
            </a:r>
            <a:r>
              <a:rPr lang="en-US" altLang="en-US" sz="1000" i="1" dirty="0"/>
              <a:t>e</a:t>
            </a:r>
            <a:r>
              <a:rPr lang="en-US" altLang="en-US" sz="1000" dirty="0"/>
              <a:t> = 2 </a:t>
            </a:r>
            <a:r>
              <a:rPr lang="en-US" altLang="en-US" sz="1000" i="1" dirty="0"/>
              <a:t>M</a:t>
            </a:r>
            <a:r>
              <a:rPr lang="en-US" altLang="en-US" sz="1000" i="1" baseline="-25000" dirty="0"/>
              <a:t>p</a:t>
            </a:r>
            <a:r>
              <a:rPr lang="en-US" altLang="en-US" sz="1000" baseline="-25000" dirty="0"/>
              <a:t> </a:t>
            </a:r>
            <a:r>
              <a:rPr lang="en-US" altLang="en-US" sz="1000" dirty="0"/>
              <a:t>/ </a:t>
            </a:r>
            <a:r>
              <a:rPr lang="en-US" altLang="en-US" sz="1000" i="1" dirty="0"/>
              <a:t>V</a:t>
            </a:r>
            <a:r>
              <a:rPr lang="en-US" altLang="en-US" sz="1000" i="1" baseline="-25000" dirty="0"/>
              <a:t>p</a:t>
            </a:r>
            <a:r>
              <a:rPr lang="en-US" altLang="en-US" sz="1000" dirty="0"/>
              <a:t> represents the dividing line between shear and flexural yielding links from the point of view of first significant yield, after first yield a combination of shear and flexural yielding will occur over a rather wide range of link lengths.</a:t>
            </a:r>
          </a:p>
          <a:p>
            <a:endParaRPr lang="en-US" altLang="en-US" sz="1000" i="1" baseline="-25000"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7D3B04B6-1AFD-4755-8EA4-B4DE3A6AE368}" type="slidenum">
              <a:rPr lang="en-US" altLang="en-US" sz="1000" b="0">
                <a:latin typeface="Times New Roman" pitchFamily="18" charset="0"/>
              </a:rPr>
              <a:pPr/>
              <a:t>45</a:t>
            </a:fld>
            <a:endParaRPr lang="en-US" altLang="en-US" sz="1000" b="0">
              <a:latin typeface="Times New Roman" pitchFamily="18" charset="0"/>
            </a:endParaRPr>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p:spPr>
        <p:txBody>
          <a:bodyPr/>
          <a:lstStyle/>
          <a:p>
            <a:pPr>
              <a:lnSpc>
                <a:spcPct val="90000"/>
              </a:lnSpc>
            </a:pPr>
            <a:r>
              <a:rPr lang="en-US" altLang="en-US" smtClean="0"/>
              <a:t>As noted in the previous slide, as a result of strain hardening, shear and flexural yielding will occur over a range of link lengths. </a:t>
            </a:r>
          </a:p>
          <a:p>
            <a:pPr>
              <a:lnSpc>
                <a:spcPct val="90000"/>
              </a:lnSpc>
            </a:pPr>
            <a:r>
              <a:rPr lang="en-US" altLang="en-US" smtClean="0"/>
              <a:t>Experiments have shown that to obtain a link that yields predominantly in shear (with little flexural yielding even after strain hardening), the link length should be kept below about 1.6 </a:t>
            </a:r>
            <a:r>
              <a:rPr lang="en-US" altLang="en-US" i="1" smtClean="0"/>
              <a:t>M</a:t>
            </a:r>
            <a:r>
              <a:rPr lang="en-US" altLang="en-US" i="1" baseline="-25000" smtClean="0"/>
              <a:t>p</a:t>
            </a:r>
            <a:r>
              <a:rPr lang="en-US" altLang="en-US" smtClean="0"/>
              <a:t>/</a:t>
            </a:r>
            <a:r>
              <a:rPr lang="en-US" altLang="en-US" i="1" smtClean="0"/>
              <a:t>V</a:t>
            </a:r>
            <a:r>
              <a:rPr lang="en-US" altLang="en-US" i="1" baseline="-25000" smtClean="0"/>
              <a:t>p</a:t>
            </a:r>
            <a:r>
              <a:rPr lang="en-US" altLang="en-US" baseline="-25000" smtClean="0"/>
              <a:t>. </a:t>
            </a:r>
            <a:r>
              <a:rPr lang="en-US" altLang="en-US" smtClean="0"/>
              <a:t>To obtain a link whose inelastic behavior is dominated by flexural yielding (with little shear yielding even after strain hardening), the link length should be greater than about 2.6 </a:t>
            </a:r>
            <a:r>
              <a:rPr lang="en-US" altLang="en-US" i="1" smtClean="0"/>
              <a:t>M</a:t>
            </a:r>
            <a:r>
              <a:rPr lang="en-US" altLang="en-US" i="1" baseline="-25000" smtClean="0"/>
              <a:t>p</a:t>
            </a:r>
            <a:r>
              <a:rPr lang="en-US" altLang="en-US" smtClean="0"/>
              <a:t>/</a:t>
            </a:r>
            <a:r>
              <a:rPr lang="en-US" altLang="en-US" i="1" smtClean="0"/>
              <a:t>V</a:t>
            </a:r>
            <a:r>
              <a:rPr lang="en-US" altLang="en-US" i="1" baseline="-25000" smtClean="0"/>
              <a:t>p</a:t>
            </a:r>
            <a:r>
              <a:rPr lang="en-US" altLang="en-US" baseline="-25000" smtClean="0"/>
              <a:t>.</a:t>
            </a:r>
            <a:endParaRPr lang="en-US" altLang="en-US" smtClean="0"/>
          </a:p>
          <a:p>
            <a:pPr>
              <a:lnSpc>
                <a:spcPct val="90000"/>
              </a:lnSpc>
            </a:pPr>
            <a:r>
              <a:rPr lang="en-US" altLang="en-US" smtClean="0"/>
              <a:t>For link lengths between 1.6 and 2.6 </a:t>
            </a:r>
            <a:r>
              <a:rPr lang="en-US" altLang="en-US" i="1" smtClean="0"/>
              <a:t>M</a:t>
            </a:r>
            <a:r>
              <a:rPr lang="en-US" altLang="en-US" i="1" baseline="-25000" smtClean="0"/>
              <a:t>p</a:t>
            </a:r>
            <a:r>
              <a:rPr lang="en-US" altLang="en-US" smtClean="0"/>
              <a:t>/</a:t>
            </a:r>
            <a:r>
              <a:rPr lang="en-US" altLang="en-US" i="1" smtClean="0"/>
              <a:t>V</a:t>
            </a:r>
            <a:r>
              <a:rPr lang="en-US" altLang="en-US" i="1" baseline="-25000" smtClean="0"/>
              <a:t>p</a:t>
            </a:r>
            <a:r>
              <a:rPr lang="en-US" altLang="en-US" smtClean="0"/>
              <a:t>, the link will experience significant degrees of both shear and flexural yielding as it strain hardens under inelastic cyclic loading.</a:t>
            </a:r>
          </a:p>
          <a:p>
            <a:pPr>
              <a:lnSpc>
                <a:spcPct val="90000"/>
              </a:lnSpc>
            </a:pPr>
            <a:r>
              <a:rPr lang="en-US" altLang="en-US" smtClean="0"/>
              <a:t>The choice of link lengths of 1.6 </a:t>
            </a:r>
            <a:r>
              <a:rPr lang="en-US" altLang="en-US" i="1" smtClean="0"/>
              <a:t>M</a:t>
            </a:r>
            <a:r>
              <a:rPr lang="en-US" altLang="en-US" i="1" baseline="-25000" smtClean="0"/>
              <a:t>p</a:t>
            </a:r>
            <a:r>
              <a:rPr lang="en-US" altLang="en-US" smtClean="0"/>
              <a:t>/</a:t>
            </a:r>
            <a:r>
              <a:rPr lang="en-US" altLang="en-US" i="1" smtClean="0"/>
              <a:t>V</a:t>
            </a:r>
            <a:r>
              <a:rPr lang="en-US" altLang="en-US" i="1" baseline="-25000" smtClean="0"/>
              <a:t>p</a:t>
            </a:r>
            <a:r>
              <a:rPr lang="en-US" altLang="en-US" baseline="-25000" smtClean="0"/>
              <a:t>. </a:t>
            </a:r>
            <a:r>
              <a:rPr lang="en-US" altLang="en-US" smtClean="0"/>
              <a:t> and 2.6 </a:t>
            </a:r>
            <a:r>
              <a:rPr lang="en-US" altLang="en-US" i="1" smtClean="0"/>
              <a:t>M</a:t>
            </a:r>
            <a:r>
              <a:rPr lang="en-US" altLang="en-US" i="1" baseline="-25000" smtClean="0"/>
              <a:t>p</a:t>
            </a:r>
            <a:r>
              <a:rPr lang="en-US" altLang="en-US" smtClean="0"/>
              <a:t>/</a:t>
            </a:r>
            <a:r>
              <a:rPr lang="en-US" altLang="en-US" i="1" smtClean="0"/>
              <a:t>V</a:t>
            </a:r>
            <a:r>
              <a:rPr lang="en-US" altLang="en-US" i="1" baseline="-25000" smtClean="0"/>
              <a:t>p</a:t>
            </a:r>
            <a:r>
              <a:rPr lang="en-US" altLang="en-US" baseline="-25000" smtClean="0"/>
              <a:t> </a:t>
            </a:r>
            <a:r>
              <a:rPr lang="en-US" altLang="en-US" smtClean="0"/>
              <a:t>for demarcating zones of inelastic link behavior is somewhat arbitrary, as there are no sharply defined boundaries between shear and flexural yielding as link length is varied. Nonetheless, these value appear reasonable based on experimental observations of link behavior. </a:t>
            </a:r>
          </a:p>
          <a:p>
            <a:pPr>
              <a:lnSpc>
                <a:spcPct val="90000"/>
              </a:lnSpc>
            </a:pPr>
            <a:r>
              <a:rPr lang="en-US" altLang="en-US" smtClean="0"/>
              <a:t>The links lengths of 1.6 </a:t>
            </a:r>
            <a:r>
              <a:rPr lang="en-US" altLang="en-US" i="1" smtClean="0"/>
              <a:t>M</a:t>
            </a:r>
            <a:r>
              <a:rPr lang="en-US" altLang="en-US" i="1" baseline="-25000" smtClean="0"/>
              <a:t>p</a:t>
            </a:r>
            <a:r>
              <a:rPr lang="en-US" altLang="en-US" smtClean="0"/>
              <a:t>/</a:t>
            </a:r>
            <a:r>
              <a:rPr lang="en-US" altLang="en-US" i="1" smtClean="0"/>
              <a:t>V</a:t>
            </a:r>
            <a:r>
              <a:rPr lang="en-US" altLang="en-US" i="1" baseline="-25000" smtClean="0"/>
              <a:t>p</a:t>
            </a:r>
            <a:r>
              <a:rPr lang="en-US" altLang="en-US" baseline="-25000" smtClean="0"/>
              <a:t>. </a:t>
            </a:r>
            <a:r>
              <a:rPr lang="en-US" altLang="en-US" smtClean="0"/>
              <a:t>and ( </a:t>
            </a:r>
            <a:r>
              <a:rPr lang="en-US" altLang="en-US" i="1" smtClean="0"/>
              <a:t>e </a:t>
            </a:r>
            <a:r>
              <a:rPr lang="en-US" altLang="en-US" smtClean="0">
                <a:sym typeface="Symbol" pitchFamily="18" charset="2"/>
              </a:rPr>
              <a:t> </a:t>
            </a:r>
            <a:r>
              <a:rPr lang="en-US" altLang="en-US" smtClean="0"/>
              <a:t>1.6 </a:t>
            </a:r>
            <a:r>
              <a:rPr lang="en-US" altLang="en-US" i="1" smtClean="0"/>
              <a:t>M</a:t>
            </a:r>
            <a:r>
              <a:rPr lang="en-US" altLang="en-US" i="1" baseline="-25000" smtClean="0"/>
              <a:t>p</a:t>
            </a:r>
            <a:r>
              <a:rPr lang="en-US" altLang="en-US" smtClean="0"/>
              <a:t>/</a:t>
            </a:r>
            <a:r>
              <a:rPr lang="en-US" altLang="en-US" i="1" smtClean="0"/>
              <a:t>V</a:t>
            </a:r>
            <a:r>
              <a:rPr lang="en-US" altLang="en-US" i="1" baseline="-25000" smtClean="0"/>
              <a:t>p</a:t>
            </a:r>
            <a:r>
              <a:rPr lang="en-US" altLang="en-US" baseline="-25000" smtClean="0"/>
              <a:t>.</a:t>
            </a:r>
            <a:r>
              <a:rPr lang="en-US" altLang="en-US" smtClean="0"/>
              <a:t>), are also used by the AISC </a:t>
            </a:r>
            <a:r>
              <a:rPr lang="en-US" altLang="en-US" i="1" smtClean="0"/>
              <a:t>Seismic Provisions</a:t>
            </a:r>
            <a:r>
              <a:rPr lang="en-US" altLang="en-US" smtClean="0"/>
              <a:t> to divide links into three ranges of inelastic behavior: predominantly shear yielding ( </a:t>
            </a:r>
            <a:r>
              <a:rPr lang="en-US" altLang="en-US" i="1" smtClean="0"/>
              <a:t>e </a:t>
            </a:r>
            <a:r>
              <a:rPr lang="en-US" altLang="en-US" smtClean="0">
                <a:sym typeface="Symbol" pitchFamily="18" charset="2"/>
              </a:rPr>
              <a:t> </a:t>
            </a:r>
            <a:r>
              <a:rPr lang="en-US" altLang="en-US" smtClean="0"/>
              <a:t>1.6 </a:t>
            </a:r>
            <a:r>
              <a:rPr lang="en-US" altLang="en-US" i="1" smtClean="0"/>
              <a:t>M</a:t>
            </a:r>
            <a:r>
              <a:rPr lang="en-US" altLang="en-US" i="1" baseline="-25000" smtClean="0"/>
              <a:t>p</a:t>
            </a:r>
            <a:r>
              <a:rPr lang="en-US" altLang="en-US" smtClean="0"/>
              <a:t>/</a:t>
            </a:r>
            <a:r>
              <a:rPr lang="en-US" altLang="en-US" i="1" smtClean="0"/>
              <a:t>V</a:t>
            </a:r>
            <a:r>
              <a:rPr lang="en-US" altLang="en-US" i="1" baseline="-25000" smtClean="0"/>
              <a:t>p</a:t>
            </a:r>
            <a:r>
              <a:rPr lang="en-US" altLang="en-US" baseline="-25000" smtClean="0"/>
              <a:t>.</a:t>
            </a:r>
            <a:r>
              <a:rPr lang="en-US" altLang="en-US" smtClean="0"/>
              <a:t>), predominantly flexural yielding ( </a:t>
            </a:r>
            <a:r>
              <a:rPr lang="en-US" altLang="en-US" i="1" smtClean="0"/>
              <a:t>e </a:t>
            </a:r>
            <a:r>
              <a:rPr lang="en-US" altLang="en-US" smtClean="0">
                <a:sym typeface="Symbol" pitchFamily="18" charset="2"/>
              </a:rPr>
              <a:t> </a:t>
            </a:r>
            <a:r>
              <a:rPr lang="en-US" altLang="en-US" smtClean="0"/>
              <a:t>2.6 </a:t>
            </a:r>
            <a:r>
              <a:rPr lang="en-US" altLang="en-US" i="1" smtClean="0"/>
              <a:t>M</a:t>
            </a:r>
            <a:r>
              <a:rPr lang="en-US" altLang="en-US" i="1" baseline="-25000" smtClean="0"/>
              <a:t>p</a:t>
            </a:r>
            <a:r>
              <a:rPr lang="en-US" altLang="en-US" smtClean="0"/>
              <a:t>/</a:t>
            </a:r>
            <a:r>
              <a:rPr lang="en-US" altLang="en-US" i="1" smtClean="0"/>
              <a:t>V</a:t>
            </a:r>
            <a:r>
              <a:rPr lang="en-US" altLang="en-US" i="1" baseline="-25000" smtClean="0"/>
              <a:t>p</a:t>
            </a:r>
            <a:r>
              <a:rPr lang="en-US" altLang="en-US" baseline="-25000" smtClean="0"/>
              <a:t>.</a:t>
            </a:r>
            <a:r>
              <a:rPr lang="en-US" altLang="en-US" smtClean="0"/>
              <a:t>), and combined shear and flexural yielding (1.6 </a:t>
            </a:r>
            <a:r>
              <a:rPr lang="en-US" altLang="en-US" i="1" smtClean="0"/>
              <a:t>M</a:t>
            </a:r>
            <a:r>
              <a:rPr lang="en-US" altLang="en-US" i="1" baseline="-25000" smtClean="0"/>
              <a:t>p</a:t>
            </a:r>
            <a:r>
              <a:rPr lang="en-US" altLang="en-US" smtClean="0"/>
              <a:t>/</a:t>
            </a:r>
            <a:r>
              <a:rPr lang="en-US" altLang="en-US" i="1" smtClean="0"/>
              <a:t>V</a:t>
            </a:r>
            <a:r>
              <a:rPr lang="en-US" altLang="en-US" i="1" baseline="-25000" smtClean="0"/>
              <a:t>p</a:t>
            </a:r>
            <a:r>
              <a:rPr lang="en-US" altLang="en-US" baseline="-25000" smtClean="0"/>
              <a:t>.</a:t>
            </a:r>
            <a:r>
              <a:rPr lang="en-US" altLang="en-US" smtClean="0"/>
              <a:t> &lt; </a:t>
            </a:r>
            <a:r>
              <a:rPr lang="en-US" altLang="en-US" i="1" smtClean="0"/>
              <a:t>e</a:t>
            </a:r>
            <a:r>
              <a:rPr lang="en-US" altLang="en-US" smtClean="0"/>
              <a:t> &lt; 2.6 </a:t>
            </a:r>
            <a:r>
              <a:rPr lang="en-US" altLang="en-US" i="1" smtClean="0"/>
              <a:t>M</a:t>
            </a:r>
            <a:r>
              <a:rPr lang="en-US" altLang="en-US" i="1" baseline="-25000" smtClean="0"/>
              <a:t>p</a:t>
            </a:r>
            <a:r>
              <a:rPr lang="en-US" altLang="en-US" smtClean="0"/>
              <a:t>/</a:t>
            </a:r>
            <a:r>
              <a:rPr lang="en-US" altLang="en-US" i="1" smtClean="0"/>
              <a:t>V</a:t>
            </a:r>
            <a:r>
              <a:rPr lang="en-US" altLang="en-US" i="1" baseline="-25000" smtClean="0"/>
              <a:t>p</a:t>
            </a:r>
            <a:r>
              <a:rPr lang="en-US" altLang="en-US" baseline="-25000" smtClean="0"/>
              <a:t>.</a:t>
            </a:r>
            <a:r>
              <a:rPr lang="en-US" altLang="en-US" smtClean="0"/>
              <a:t>).</a:t>
            </a:r>
          </a:p>
          <a:p>
            <a:pPr>
              <a:lnSpc>
                <a:spcPct val="90000"/>
              </a:lnSpc>
            </a:pPr>
            <a:r>
              <a:rPr lang="en-US" altLang="en-US" smtClean="0"/>
              <a:t>Designers can use these length limits to control the inelastic behavior of links.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BAD7A607-DDCB-41D3-8A6F-F782EC077D3B}" type="slidenum">
              <a:rPr lang="en-US" altLang="en-US" sz="1000" b="0">
                <a:latin typeface="Times New Roman" pitchFamily="18" charset="0"/>
              </a:rPr>
              <a:pPr/>
              <a:t>46</a:t>
            </a:fld>
            <a:endParaRPr lang="en-US" altLang="en-US" sz="1000" b="0">
              <a:latin typeface="Times New Roman" pitchFamily="18" charset="0"/>
            </a:endParaRPr>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p:spPr>
        <p:txBody>
          <a:bodyPr/>
          <a:lstStyle/>
          <a:p>
            <a:r>
              <a:rPr lang="en-US" altLang="en-US" smtClean="0"/>
              <a:t>The next two slides show the length limits for an A992 W14x82 link to obtain shear yielding, flexural yielding, or combined shear and flexural yielding.</a:t>
            </a:r>
          </a:p>
          <a:p>
            <a:r>
              <a:rPr lang="en-US" altLang="en-US" smtClean="0"/>
              <a:t>For the W18x40 section, </a:t>
            </a:r>
            <a:r>
              <a:rPr lang="en-US" altLang="en-US" i="1" smtClean="0"/>
              <a:t>M</a:t>
            </a:r>
            <a:r>
              <a:rPr lang="en-US" altLang="en-US" i="1" baseline="-25000" smtClean="0"/>
              <a:t>p</a:t>
            </a:r>
            <a:r>
              <a:rPr lang="en-US" altLang="en-US" smtClean="0"/>
              <a:t>/</a:t>
            </a:r>
            <a:r>
              <a:rPr lang="en-US" altLang="en-US" i="1" smtClean="0"/>
              <a:t>V</a:t>
            </a:r>
            <a:r>
              <a:rPr lang="en-US" altLang="en-US" i="1" baseline="-25000" smtClean="0"/>
              <a:t>p</a:t>
            </a:r>
            <a:r>
              <a:rPr lang="en-US" altLang="en-US" smtClean="0"/>
              <a:t> = 36". This is independent of the yield stress of the steel, since </a:t>
            </a:r>
            <a:r>
              <a:rPr lang="en-US" altLang="en-US" i="1" smtClean="0"/>
              <a:t>F</a:t>
            </a:r>
            <a:r>
              <a:rPr lang="en-US" altLang="en-US" i="1" baseline="-25000" smtClean="0"/>
              <a:t>y</a:t>
            </a:r>
            <a:r>
              <a:rPr lang="en-US" altLang="en-US" smtClean="0"/>
              <a:t> appears in both the numerator and the denominator when computing </a:t>
            </a:r>
            <a:r>
              <a:rPr lang="en-US" altLang="en-US" i="1" smtClean="0"/>
              <a:t>M</a:t>
            </a:r>
            <a:r>
              <a:rPr lang="en-US" altLang="en-US" i="1" baseline="-25000" smtClean="0"/>
              <a:t>p</a:t>
            </a:r>
            <a:r>
              <a:rPr lang="en-US" altLang="en-US" smtClean="0"/>
              <a:t>/</a:t>
            </a:r>
            <a:r>
              <a:rPr lang="en-US" altLang="en-US" i="1" smtClean="0"/>
              <a:t>V</a:t>
            </a:r>
            <a:r>
              <a:rPr lang="en-US" altLang="en-US" i="1" baseline="-25000" smtClean="0"/>
              <a:t>p</a:t>
            </a:r>
            <a:r>
              <a:rPr lang="en-US" altLang="en-US" smtClean="0"/>
              <a:t>.</a:t>
            </a:r>
            <a:endParaRPr lang="en-US" altLang="en-US" i="1" baseline="-2500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C1D66A9D-A9A1-4E07-95D8-C027C2A8B72B}" type="slidenum">
              <a:rPr lang="en-US" altLang="en-US" sz="1000" b="0">
                <a:latin typeface="Times New Roman" pitchFamily="18" charset="0"/>
              </a:rPr>
              <a:pPr/>
              <a:t>47</a:t>
            </a:fld>
            <a:endParaRPr lang="en-US" altLang="en-US" sz="1000" b="0">
              <a:latin typeface="Times New Roman" pitchFamily="18" charset="0"/>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p:spPr>
        <p:txBody>
          <a:bodyPr/>
          <a:lstStyle/>
          <a:p>
            <a:r>
              <a:rPr lang="en-US" altLang="en-US" smtClean="0"/>
              <a:t>As indicated in the slide, to obtain predominantly shear yielding behavior from a W14x82 link, the length should be less than about 58."</a:t>
            </a:r>
          </a:p>
          <a:p>
            <a:r>
              <a:rPr lang="en-US" altLang="en-US" smtClean="0"/>
              <a:t>To obtain predominantly flexural yielding behavior from a W14x82 link, the length should be greater than about 94".</a:t>
            </a:r>
          </a:p>
          <a:p>
            <a:r>
              <a:rPr lang="en-US" altLang="en-US" smtClean="0"/>
              <a:t>For lengths between 58" and 94", the W14x82 link will experience significant degrees of both shear and flexural yielding.</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47B4A406-86CC-4F5E-8902-BC99F62D0353}" type="slidenum">
              <a:rPr lang="en-US" altLang="en-US" sz="1000" b="0">
                <a:latin typeface="Times New Roman" pitchFamily="18" charset="0"/>
              </a:rPr>
              <a:pPr/>
              <a:t>48</a:t>
            </a:fld>
            <a:endParaRPr lang="en-US" altLang="en-US" sz="1000" b="0">
              <a:latin typeface="Times New Roman" pitchFamily="18" charset="0"/>
            </a:endParaRPr>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p:spPr>
        <p:txBody>
          <a:bodyPr/>
          <a:lstStyle/>
          <a:p>
            <a:r>
              <a:rPr lang="en-US" altLang="en-US" smtClean="0"/>
              <a:t>The previous slides described how link length can be used to control whether a link will yield primarily in shear, primarily in flexure, or in combined shear and flexure.</a:t>
            </a:r>
          </a:p>
          <a:p>
            <a:r>
              <a:rPr lang="en-US" altLang="en-US" smtClean="0"/>
              <a:t>The next question is which mode of yielding is preferred. The answer to this question is clear from both experimental and analytical evidence: shear yielding links provide for the best overall strength, stiffness and ductility of an EBF. So, in general, for good seismic performance, EBFs with shear yielding links ( </a:t>
            </a:r>
            <a:r>
              <a:rPr lang="en-US" altLang="en-US" i="1" smtClean="0"/>
              <a:t>e </a:t>
            </a:r>
            <a:r>
              <a:rPr lang="en-US" altLang="en-US" smtClean="0">
                <a:sym typeface="Symbol" pitchFamily="18" charset="2"/>
              </a:rPr>
              <a:t> </a:t>
            </a:r>
            <a:r>
              <a:rPr lang="en-US" altLang="en-US" smtClean="0"/>
              <a:t>1.6 </a:t>
            </a:r>
            <a:r>
              <a:rPr lang="en-US" altLang="en-US" i="1" smtClean="0"/>
              <a:t>M</a:t>
            </a:r>
            <a:r>
              <a:rPr lang="en-US" altLang="en-US" i="1" baseline="-25000" smtClean="0"/>
              <a:t>p</a:t>
            </a:r>
            <a:r>
              <a:rPr lang="en-US" altLang="en-US" smtClean="0"/>
              <a:t>/</a:t>
            </a:r>
            <a:r>
              <a:rPr lang="en-US" altLang="en-US" i="1" smtClean="0"/>
              <a:t>V</a:t>
            </a:r>
            <a:r>
              <a:rPr lang="en-US" altLang="en-US" i="1" baseline="-25000" smtClean="0"/>
              <a:t>p</a:t>
            </a:r>
            <a:r>
              <a:rPr lang="en-US" altLang="en-US" baseline="-25000" smtClean="0"/>
              <a:t>.</a:t>
            </a:r>
            <a:r>
              <a:rPr lang="en-US" altLang="en-US" smtClean="0"/>
              <a:t>) are preferred.</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AA99B9BE-5D61-45C8-97AF-CCF2779BD5F0}" type="slidenum">
              <a:rPr lang="en-US" altLang="en-US" sz="1000" b="0">
                <a:latin typeface="Times New Roman" pitchFamily="18" charset="0"/>
              </a:rPr>
              <a:pPr/>
              <a:t>49</a:t>
            </a:fld>
            <a:endParaRPr lang="en-US" altLang="en-US" sz="1000" b="0">
              <a:latin typeface="Times New Roman" pitchFamily="18"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p:spPr>
        <p:txBody>
          <a:bodyPr/>
          <a:lstStyle/>
          <a:p>
            <a:r>
              <a:rPr lang="en-US" altLang="en-US" smtClean="0"/>
              <a:t>To illustrate the superior ductility of shear yielding links, the next few slides show results of cyclic loading experiments on links.</a:t>
            </a:r>
          </a:p>
          <a:p>
            <a:r>
              <a:rPr lang="en-US" altLang="en-US" smtClean="0"/>
              <a:t>This slide shows, in a schematic fashion, how links are typically tested in the laboratory. The ends of the links are restrained against rotation (either complete rotational restraint, or a restraint that provides limited rotational flexibility that simulates rotational restraint provided by an adjoining beam or column). The link is then subject to a cyclic shear forces, as shown. </a:t>
            </a:r>
          </a:p>
          <a:p>
            <a:r>
              <a:rPr lang="en-US" altLang="en-US" smtClean="0"/>
              <a:t>Link deformation is normally characterized by the link rotation angle </a:t>
            </a:r>
            <a:r>
              <a:rPr lang="en-US" altLang="en-US" smtClean="0">
                <a:sym typeface="Symbol" pitchFamily="18" charset="2"/>
              </a:rPr>
              <a:t>. The value of  is normally computed simply by taking the relative end deflection of the link, and dividing by the link length.</a:t>
            </a:r>
          </a:p>
          <a:p>
            <a:r>
              <a:rPr lang="en-US" altLang="en-US" smtClean="0">
                <a:sym typeface="Symbol" pitchFamily="18" charset="2"/>
              </a:rPr>
              <a:t>The link rotation angle  includes both elastic and inelastic contributions. The elastic portion of the link rotation (resulting from elastic link deformations or elastic rotations of the link ends) can be subtracted from the total rotation  to obtain the link plastic rotation angle </a:t>
            </a:r>
            <a:r>
              <a:rPr lang="en-US" altLang="en-US" baseline="-25000" smtClean="0">
                <a:sym typeface="Symbol" pitchFamily="18" charset="2"/>
              </a:rPr>
              <a:t>p</a:t>
            </a:r>
            <a:r>
              <a:rPr lang="en-US" altLang="en-US" smtClean="0">
                <a:sym typeface="Symbol" pitchFamily="18" charset="2"/>
              </a:rPr>
              <a:t>.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43F12056-D896-40AE-83A3-8AB4F4BDA0B8}" type="slidenum">
              <a:rPr lang="en-US" altLang="en-US" sz="1000" b="0">
                <a:latin typeface="Times New Roman" pitchFamily="18" charset="0"/>
              </a:rPr>
              <a:pPr/>
              <a:t>50</a:t>
            </a:fld>
            <a:endParaRPr lang="en-US" altLang="en-US" sz="1000" b="0">
              <a:latin typeface="Times New Roman" pitchFamily="18" charset="0"/>
            </a:endParaRPr>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p:spPr>
        <p:txBody>
          <a:bodyPr/>
          <a:lstStyle/>
          <a:p>
            <a:r>
              <a:rPr lang="en-US" altLang="en-US" smtClean="0"/>
              <a:t>The following slides show the experimental response of a shear yielding link. The link specimen is a W10x33 section with </a:t>
            </a:r>
            <a:r>
              <a:rPr lang="en-US" altLang="en-US" i="1" smtClean="0"/>
              <a:t>e</a:t>
            </a:r>
            <a:r>
              <a:rPr lang="en-US" altLang="en-US" smtClean="0"/>
              <a:t> = 23" = 1.1 </a:t>
            </a:r>
            <a:r>
              <a:rPr lang="en-US" altLang="en-US" i="1" smtClean="0"/>
              <a:t>M</a:t>
            </a:r>
            <a:r>
              <a:rPr lang="en-US" altLang="en-US" i="1" baseline="-25000" smtClean="0"/>
              <a:t>p</a:t>
            </a:r>
            <a:r>
              <a:rPr lang="en-US" altLang="en-US" smtClean="0"/>
              <a:t>/</a:t>
            </a:r>
            <a:r>
              <a:rPr lang="en-US" altLang="en-US" i="1" smtClean="0"/>
              <a:t>V</a:t>
            </a:r>
            <a:r>
              <a:rPr lang="en-US" altLang="en-US" i="1" baseline="-25000" smtClean="0"/>
              <a:t>p</a:t>
            </a:r>
            <a:r>
              <a:rPr lang="en-US" altLang="en-US" smtClean="0"/>
              <a:t>.</a:t>
            </a:r>
          </a:p>
          <a:p>
            <a:r>
              <a:rPr lang="en-US" altLang="en-US" smtClean="0"/>
              <a:t>This link length is well below the limit of 1.6 </a:t>
            </a:r>
            <a:r>
              <a:rPr lang="en-US" altLang="en-US" i="1" smtClean="0"/>
              <a:t>M</a:t>
            </a:r>
            <a:r>
              <a:rPr lang="en-US" altLang="en-US" i="1" baseline="-25000" smtClean="0"/>
              <a:t>p</a:t>
            </a:r>
            <a:r>
              <a:rPr lang="en-US" altLang="en-US" smtClean="0"/>
              <a:t>/</a:t>
            </a:r>
            <a:r>
              <a:rPr lang="en-US" altLang="en-US" i="1" smtClean="0"/>
              <a:t>V</a:t>
            </a:r>
            <a:r>
              <a:rPr lang="en-US" altLang="en-US" i="1" baseline="-25000" smtClean="0"/>
              <a:t>p </a:t>
            </a:r>
            <a:r>
              <a:rPr lang="en-US" altLang="en-US" smtClean="0"/>
              <a:t>. Consequently, this link will be controlled very strongly by shear yielding.</a:t>
            </a:r>
            <a:endParaRPr lang="en-US" altLang="en-US" i="1" baseline="-250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3CDCA99D-0BD8-44B0-9EC1-FF2180F17EC1}" type="slidenum">
              <a:rPr lang="en-US" altLang="en-US"/>
              <a:pPr/>
              <a:t>6</a:t>
            </a:fld>
            <a:endParaRPr lang="en-US" altLang="en-US"/>
          </a:p>
        </p:txBody>
      </p:sp>
      <p:sp>
        <p:nvSpPr>
          <p:cNvPr id="671746" name="Rectangle 2"/>
          <p:cNvSpPr>
            <a:spLocks noGrp="1" noRot="1" noChangeAspect="1" noChangeArrowheads="1" noTextEdit="1"/>
          </p:cNvSpPr>
          <p:nvPr>
            <p:ph type="sldImg"/>
          </p:nvPr>
        </p:nvSpPr>
        <p:spPr>
          <a:ln/>
        </p:spPr>
      </p:sp>
      <p:sp>
        <p:nvSpPr>
          <p:cNvPr id="671747" name="Rectangle 3"/>
          <p:cNvSpPr>
            <a:spLocks noGrp="1" noChangeArrowheads="1"/>
          </p:cNvSpPr>
          <p:nvPr>
            <p:ph type="body" idx="1"/>
          </p:nvPr>
        </p:nvSpPr>
        <p:spPr>
          <a:xfrm>
            <a:off x="914400" y="4341938"/>
            <a:ext cx="5029200" cy="4114246"/>
          </a:xfrm>
        </p:spPr>
        <p:txBody>
          <a:bodyPr/>
          <a:lstStyle/>
          <a:p>
            <a:r>
              <a:rPr lang="en-US" altLang="en-US" dirty="0" smtClean="0"/>
              <a:t>This is an example of an EBF. The links are located at mid-span of the beams. Link length, which is a critical design parameter in EBFs, is denoted by the letter "</a:t>
            </a:r>
            <a:r>
              <a:rPr lang="en-US" altLang="en-US" i="1" dirty="0" smtClean="0"/>
              <a:t>e</a:t>
            </a:r>
            <a:r>
              <a:rPr lang="en-US" altLang="en-US" dirty="0" smtClean="0"/>
              <a:t>."</a:t>
            </a:r>
          </a:p>
          <a:p>
            <a:r>
              <a:rPr lang="en-US" altLang="en-US" dirty="0" smtClean="0"/>
              <a:t>The link is introduced in an EBF for improved seismic performance. However, an additional benefit of the link is that it permits larger frame openings for doors, windows, </a:t>
            </a:r>
            <a:r>
              <a:rPr lang="en-US" altLang="en-US" dirty="0" err="1" smtClean="0"/>
              <a:t>etc</a:t>
            </a:r>
            <a:r>
              <a:rPr lang="en-US" altLang="en-US" dirty="0" smtClean="0"/>
              <a:t>, and therefore can provide some additional architectural flexibility compared to a conventional concentrically braced frame. </a:t>
            </a:r>
          </a:p>
          <a:p>
            <a:r>
              <a:rPr lang="en-US" altLang="en-US" dirty="0" smtClean="0"/>
              <a:t>A common feature of EBFs, shown in this slide, are the stiffeners located within the links. These stiffeners are provided to enhance the ductility of links by delaying shear buckling of the link webs. Stiffener requirements will be discussed later in this module.</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2C79E3E8-E52E-4210-B19E-D710D9D2B7D1}" type="slidenum">
              <a:rPr lang="en-US" altLang="en-US" sz="1000" b="0">
                <a:latin typeface="Times New Roman" pitchFamily="18" charset="0"/>
              </a:rPr>
              <a:pPr/>
              <a:t>51</a:t>
            </a:fld>
            <a:endParaRPr lang="en-US" altLang="en-US" sz="1000" b="0">
              <a:latin typeface="Times New Roman" pitchFamily="18" charset="0"/>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p:spPr>
        <p:txBody>
          <a:bodyPr/>
          <a:lstStyle/>
          <a:p>
            <a:r>
              <a:rPr lang="en-US" altLang="en-US" smtClean="0"/>
              <a:t>This photo shows the link at a very large rotation angle of about </a:t>
            </a:r>
            <a:r>
              <a:rPr lang="en-US" altLang="en-US" smtClean="0">
                <a:sym typeface="Symbol" pitchFamily="18" charset="2"/>
              </a:rPr>
              <a:t> = 0.10 radians. The whitewash that has flaked off of the link web is indicative of the shear yielding that has occurred over the entire depth of the web and the entire length of the link. The parallelogram shape of the yielded link is characteristic of shear yielding.</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C9B0C0BC-829E-4E4A-966D-2E6BD07A7547}" type="slidenum">
              <a:rPr lang="en-US" altLang="en-US" sz="1000" b="0">
                <a:latin typeface="Times New Roman" pitchFamily="18" charset="0"/>
              </a:rPr>
              <a:pPr/>
              <a:t>52</a:t>
            </a:fld>
            <a:endParaRPr lang="en-US" altLang="en-US" sz="1000" b="0">
              <a:latin typeface="Times New Roman" pitchFamily="18" charset="0"/>
            </a:endParaRPr>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p:spPr>
        <p:txBody>
          <a:bodyPr/>
          <a:lstStyle/>
          <a:p>
            <a:r>
              <a:rPr lang="en-US" altLang="en-US" smtClean="0"/>
              <a:t>This slide shows a plot of the measured response of the W10x33 link specimen. This plot shows link shear force versus link rotation angle </a:t>
            </a:r>
            <a:r>
              <a:rPr lang="en-US" altLang="en-US" smtClean="0">
                <a:sym typeface="Symbol" pitchFamily="18" charset="2"/>
              </a:rPr>
              <a:t>. The link rotation angle plotted here is the total link rotation, and includes both elastic and inelastic contributions to link deformations. (This link was tested using the loading sequence specified in Section K2 of the 216 AISC </a:t>
            </a:r>
            <a:r>
              <a:rPr lang="en-US" altLang="en-US" i="1" smtClean="0">
                <a:sym typeface="Symbol" pitchFamily="18" charset="2"/>
              </a:rPr>
              <a:t>Seismic Provisions</a:t>
            </a:r>
            <a:r>
              <a:rPr lang="en-US" altLang="en-US" smtClean="0">
                <a:sym typeface="Symbol" pitchFamily="18" charset="2"/>
              </a:rPr>
              <a:t>)</a:t>
            </a:r>
          </a:p>
          <a:p>
            <a:r>
              <a:rPr lang="en-US" altLang="en-US" smtClean="0">
                <a:sym typeface="Symbol" pitchFamily="18" charset="2"/>
              </a:rPr>
              <a:t>Note the excellent cyclic ductility of this shear yielding link. The link sustained numerous cycles of inelastic loading with no deterioration in strength. This outstanding cyclic ductility is a characteristic of shear yielding links, and a key reason why shear yielding links are preferred in EBFs.</a:t>
            </a:r>
          </a:p>
          <a:p>
            <a:r>
              <a:rPr lang="en-US" altLang="en-US" smtClean="0">
                <a:sym typeface="Symbol" pitchFamily="18" charset="2"/>
              </a:rPr>
              <a:t>This link ultimately failed during the loading cycle at  =  0.13 rad. Failure occurred by tearing of the link web. Ultimate failure of a well stiffened shear link generally occurs by inelastic shear buckling of the web, followed by fracture of the web. In some cases, as for this W10x33 link, web fracture occurred prior to web buckling. In either case, excellent cyclic ductility is normally achieved by a shear yielding link prior to ultimate failure by link web fracture.</a:t>
            </a:r>
          </a:p>
          <a:p>
            <a:endParaRPr lang="en-US" altLang="en-US" smtClean="0">
              <a:sym typeface="Symbol" pitchFamily="18" charset="2"/>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E9F9F5BC-6E2B-4CFD-B96F-18A2230ADF12}" type="slidenum">
              <a:rPr lang="en-US" altLang="en-US" sz="1000" b="0">
                <a:latin typeface="Times New Roman" pitchFamily="18" charset="0"/>
              </a:rPr>
              <a:pPr/>
              <a:t>53</a:t>
            </a:fld>
            <a:endParaRPr lang="en-US" altLang="en-US" sz="1000" b="0">
              <a:latin typeface="Times New Roman" pitchFamily="18" charset="0"/>
            </a:endParaRP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p:spPr>
        <p:txBody>
          <a:bodyPr/>
          <a:lstStyle/>
          <a:p>
            <a:r>
              <a:rPr lang="en-US" altLang="en-US" smtClean="0"/>
              <a:t>This photo shows the ultimate failure of the W10x33 shear link by link web fracture.</a:t>
            </a:r>
            <a:endParaRPr lang="en-US" altLang="en-US" smtClean="0">
              <a:sym typeface="Symbol" pitchFamily="18" charset="2"/>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9A2450BF-5670-40A0-BBAE-0E0E8DCE1266}" type="slidenum">
              <a:rPr lang="en-US" altLang="en-US" sz="1000" b="0">
                <a:latin typeface="Times New Roman" pitchFamily="18" charset="0"/>
              </a:rPr>
              <a:pPr/>
              <a:t>54</a:t>
            </a:fld>
            <a:endParaRPr lang="en-US" altLang="en-US" sz="1000" b="0">
              <a:latin typeface="Times New Roman" pitchFamily="18" charset="0"/>
            </a:endParaRP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p:spPr>
        <p:txBody>
          <a:bodyPr/>
          <a:lstStyle/>
          <a:p>
            <a:r>
              <a:rPr lang="en-US" altLang="en-US" smtClean="0"/>
              <a:t>For the W10x33 shear link specimen, this plot shows the plastic rotation angle </a:t>
            </a:r>
            <a:r>
              <a:rPr lang="en-US" altLang="en-US" smtClean="0">
                <a:sym typeface="Symbol" pitchFamily="18" charset="2"/>
              </a:rPr>
              <a:t></a:t>
            </a:r>
            <a:r>
              <a:rPr lang="en-US" altLang="en-US" baseline="-25000" smtClean="0">
                <a:sym typeface="Symbol" pitchFamily="18" charset="2"/>
              </a:rPr>
              <a:t>p</a:t>
            </a:r>
            <a:r>
              <a:rPr lang="en-US" altLang="en-US" smtClean="0">
                <a:sym typeface="Symbol" pitchFamily="18" charset="2"/>
              </a:rPr>
              <a:t> for the link. This is similar to the previous plot for this link, except that the elastic portion of the link rotation angle has been subtracted from the measured total link rotation angle .</a:t>
            </a:r>
          </a:p>
          <a:p>
            <a:r>
              <a:rPr lang="en-US" altLang="en-US" smtClean="0">
                <a:sym typeface="Symbol" pitchFamily="18" charset="2"/>
              </a:rPr>
              <a:t>Prior to failure by link web fracture, this shear link achieved a plastic rotation capacity of  0.10 rad. (The final half cycle of loading is not included in the plastic rotation capacity because the cycle was not completed prior to failure).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461F54CD-143E-4A2D-8C6E-A3A892CE805D}" type="slidenum">
              <a:rPr lang="en-US" altLang="en-US" sz="1000" b="0">
                <a:latin typeface="Times New Roman" pitchFamily="18" charset="0"/>
              </a:rPr>
              <a:pPr/>
              <a:t>55</a:t>
            </a:fld>
            <a:endParaRPr lang="en-US" altLang="en-US" sz="1000" b="0">
              <a:latin typeface="Times New Roman" pitchFamily="18" charset="0"/>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p:spPr>
        <p:txBody>
          <a:bodyPr/>
          <a:lstStyle/>
          <a:p>
            <a:r>
              <a:rPr lang="en-US" altLang="en-US" smtClean="0"/>
              <a:t>Links with a length beyond 1.6 </a:t>
            </a:r>
            <a:r>
              <a:rPr lang="en-US" altLang="en-US" i="1" smtClean="0"/>
              <a:t>M</a:t>
            </a:r>
            <a:r>
              <a:rPr lang="en-US" altLang="en-US" i="1" baseline="-25000" smtClean="0"/>
              <a:t>p</a:t>
            </a:r>
            <a:r>
              <a:rPr lang="en-US" altLang="en-US" smtClean="0"/>
              <a:t>/</a:t>
            </a:r>
            <a:r>
              <a:rPr lang="en-US" altLang="en-US" i="1" smtClean="0"/>
              <a:t>V</a:t>
            </a:r>
            <a:r>
              <a:rPr lang="en-US" altLang="en-US" i="1" baseline="-25000" smtClean="0"/>
              <a:t>p</a:t>
            </a:r>
            <a:r>
              <a:rPr lang="en-US" altLang="en-US" baseline="-25000" smtClean="0"/>
              <a:t> </a:t>
            </a:r>
            <a:r>
              <a:rPr lang="en-US" altLang="en-US" smtClean="0"/>
              <a:t>are no longer predominantly shear yielding links, and generally result in EBFs will less strength, stiffness and ductility, as compared to EBFs with shear links.</a:t>
            </a:r>
          </a:p>
          <a:p>
            <a:r>
              <a:rPr lang="en-US" altLang="en-US" smtClean="0"/>
              <a:t>Consequently, these longer links should be avoided in EBFs. Nonetheless, longer links are sometimes needed in EBFs to satisfy architectural constraints that call for large frame openings (to accommodate a door, window, etc), or other non-structural constraints.</a:t>
            </a:r>
          </a:p>
          <a:p>
            <a:r>
              <a:rPr lang="en-US" altLang="en-US" smtClean="0"/>
              <a:t>The AISC </a:t>
            </a:r>
            <a:r>
              <a:rPr lang="en-US" altLang="en-US" i="1" smtClean="0"/>
              <a:t>Seismic Provisions</a:t>
            </a:r>
            <a:r>
              <a:rPr lang="en-US" altLang="en-US" smtClean="0"/>
              <a:t> permit EBFs to be designed with any length of link, and appropriate detailing provisions and rotation limits are provided for each length range (shear yielding, flexural yielding, combined shear and flexural yielding). Nonetheless, it should be kept in mind that shear yielding links are preferred for best structural performance of an EBF.</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A3E12F1F-B1E8-4B79-B4D7-4F0FAF308691}" type="slidenum">
              <a:rPr lang="en-US" altLang="en-US" sz="1000" b="0">
                <a:latin typeface="Times New Roman" pitchFamily="18" charset="0"/>
              </a:rPr>
              <a:pPr/>
              <a:t>56</a:t>
            </a:fld>
            <a:endParaRPr lang="en-US" altLang="en-US" sz="1000" b="0">
              <a:latin typeface="Times New Roman" pitchFamily="18" charset="0"/>
            </a:endParaRPr>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p:spPr>
        <p:txBody>
          <a:bodyPr/>
          <a:lstStyle/>
          <a:p>
            <a:r>
              <a:rPr lang="en-US" altLang="en-US" smtClean="0"/>
              <a:t>This slide shows an experiment on a very long flexural yielding link. This is a W12x16 A36 link with </a:t>
            </a:r>
            <a:r>
              <a:rPr lang="en-US" altLang="en-US" i="1" smtClean="0"/>
              <a:t>e</a:t>
            </a:r>
            <a:r>
              <a:rPr lang="en-US" altLang="en-US" smtClean="0"/>
              <a:t> = 44" = 3.4 </a:t>
            </a:r>
            <a:r>
              <a:rPr lang="en-US" altLang="en-US" i="1" smtClean="0"/>
              <a:t>M</a:t>
            </a:r>
            <a:r>
              <a:rPr lang="en-US" altLang="en-US" i="1" baseline="-25000" smtClean="0"/>
              <a:t>p</a:t>
            </a:r>
            <a:r>
              <a:rPr lang="en-US" altLang="en-US" smtClean="0"/>
              <a:t>/</a:t>
            </a:r>
            <a:r>
              <a:rPr lang="en-US" altLang="en-US" i="1" smtClean="0"/>
              <a:t>V</a:t>
            </a:r>
            <a:r>
              <a:rPr lang="en-US" altLang="en-US" i="1" baseline="-25000" smtClean="0"/>
              <a:t>p</a:t>
            </a:r>
            <a:r>
              <a:rPr lang="en-US" altLang="en-US" smtClean="0"/>
              <a:t>.  Note that damage is concentrated at the link ends (and just outside of the link in this case). Ultimate failure of flexural yielding links typically occurs in the form of strength degradation due to local flange and web flexural buckling at the link ends and/or lateral torsional buckling of the link. </a:t>
            </a:r>
          </a:p>
          <a:p>
            <a:r>
              <a:rPr lang="en-US" altLang="en-US" smtClean="0"/>
              <a:t>This specimen exhibited severe local buckling at the link ends, and also experienced fracture at the link-to-column connection.</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D0572814-38D2-4DBC-B723-57DC45D4970D}" type="slidenum">
              <a:rPr lang="en-US" altLang="en-US" sz="1000" b="0">
                <a:latin typeface="Times New Roman" pitchFamily="18" charset="0"/>
              </a:rPr>
              <a:pPr/>
              <a:t>57</a:t>
            </a:fld>
            <a:endParaRPr lang="en-US" altLang="en-US" sz="1000" b="0">
              <a:latin typeface="Times New Roman" pitchFamily="18" charset="0"/>
            </a:endParaRPr>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p:spPr>
        <p:txBody>
          <a:bodyPr/>
          <a:lstStyle/>
          <a:p>
            <a:r>
              <a:rPr lang="en-US" altLang="en-US" smtClean="0"/>
              <a:t>This slide shows the plot of link shear versus link rotation angle for the W12x16 flexural yielding link. Compared to the shear link specimen shown previously, this flexural yielding link exhibited significant strength degradation in the inelastic range (due to local buckling at the link ends), and developed substantially smaller total and plastic rotations.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86CA0173-C16F-47BB-B307-A141D180381C}" type="slidenum">
              <a:rPr lang="en-US" altLang="en-US" sz="1000" b="0">
                <a:latin typeface="Times New Roman" pitchFamily="18" charset="0"/>
              </a:rPr>
              <a:pPr/>
              <a:t>58</a:t>
            </a:fld>
            <a:endParaRPr lang="en-US" altLang="en-US" sz="1000" b="0">
              <a:latin typeface="Times New Roman" pitchFamily="18" charset="0"/>
            </a:endParaRPr>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p:spPr>
        <p:txBody>
          <a:bodyPr/>
          <a:lstStyle/>
          <a:p>
            <a:r>
              <a:rPr lang="en-US" altLang="en-US" smtClean="0"/>
              <a:t>This slide shows a photo of a combined shear-flexural yielding link after laboratory testing. This is a W16x36 A992 link with a length </a:t>
            </a:r>
            <a:r>
              <a:rPr lang="en-US" altLang="en-US" i="1" smtClean="0"/>
              <a:t>e</a:t>
            </a:r>
            <a:r>
              <a:rPr lang="en-US" altLang="en-US" smtClean="0"/>
              <a:t> = 2 </a:t>
            </a:r>
            <a:r>
              <a:rPr lang="en-US" altLang="en-US" i="1" smtClean="0"/>
              <a:t>M</a:t>
            </a:r>
            <a:r>
              <a:rPr lang="en-US" altLang="en-US" i="1" baseline="-25000" smtClean="0"/>
              <a:t>p</a:t>
            </a:r>
            <a:r>
              <a:rPr lang="en-US" altLang="en-US" smtClean="0"/>
              <a:t>/</a:t>
            </a:r>
            <a:r>
              <a:rPr lang="en-US" altLang="en-US" i="1" smtClean="0"/>
              <a:t>V</a:t>
            </a:r>
            <a:r>
              <a:rPr lang="en-US" altLang="en-US" i="1" baseline="-25000" smtClean="0"/>
              <a:t>p</a:t>
            </a:r>
            <a:r>
              <a:rPr lang="en-US" altLang="en-US" smtClean="0"/>
              <a:t>.</a:t>
            </a:r>
          </a:p>
          <a:p>
            <a:r>
              <a:rPr lang="en-US" altLang="en-US" smtClean="0"/>
              <a:t>This exhibited shear yielding of the web (as evidenced by flaking of whitewash in the web), and flexural yielding of the link ends (as evidenced by yielding of the flanges at the link ends).</a:t>
            </a:r>
          </a:p>
          <a:p>
            <a:r>
              <a:rPr lang="en-US" altLang="en-US" smtClean="0"/>
              <a:t>This link ultimately failed by strength degradation from combined shear and flexural buckling at the link ends, followed by tearing of the link web in the end panels.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0AC7DA53-DCB4-48B6-BE25-AE6E4273EB0C}" type="slidenum">
              <a:rPr lang="en-US" altLang="en-US" sz="1000" b="0">
                <a:latin typeface="Times New Roman" pitchFamily="18" charset="0"/>
              </a:rPr>
              <a:pPr/>
              <a:t>59</a:t>
            </a:fld>
            <a:endParaRPr lang="en-US" altLang="en-US" sz="1000" b="0">
              <a:latin typeface="Times New Roman" pitchFamily="18" charset="0"/>
            </a:endParaRPr>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p:spPr>
        <p:txBody>
          <a:bodyPr/>
          <a:lstStyle/>
          <a:p>
            <a:r>
              <a:rPr lang="en-US" altLang="en-US" smtClean="0"/>
              <a:t>This slide shows the plot of link shear versus link rotation angle for the W16x36 combined shear-flexural yielding link. Compared to the shear link specimen shown previously, this link exhibited significant strength degradation in the inelastic range (due to combined shear and flexural local buckling at the link ends), and developed substantially smaller total and plastic rotations. </a:t>
            </a:r>
          </a:p>
          <a:p>
            <a:endParaRPr lang="en-US" alt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B6377476-6059-4DF1-AF36-8BDC8301F906}" type="slidenum">
              <a:rPr lang="en-US" altLang="en-US" sz="1000" b="0">
                <a:latin typeface="Times New Roman" pitchFamily="18" charset="0"/>
              </a:rPr>
              <a:pPr/>
              <a:t>60</a:t>
            </a:fld>
            <a:endParaRPr lang="en-US" altLang="en-US" sz="1000" b="0">
              <a:latin typeface="Times New Roman" pitchFamily="18" charset="0"/>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p:spPr>
        <p:txBody>
          <a:bodyPr/>
          <a:lstStyle/>
          <a:p>
            <a:r>
              <a:rPr lang="en-US" altLang="en-US" smtClean="0"/>
              <a:t>This slide shows the results of many cyclic loading experiments on links. Each point in this plot represents the result of one link test, and shows the plastic rotation achieved by each link specimen prior to ultimate failure by fracture or by excessive strength degradation resulting from local shear or flexural buckling.</a:t>
            </a:r>
          </a:p>
          <a:p>
            <a:r>
              <a:rPr lang="en-US" altLang="en-US" smtClean="0"/>
              <a:t>This plot shows a clear trend that predominantly shear yielding links ( </a:t>
            </a:r>
            <a:r>
              <a:rPr lang="en-US" altLang="en-US" i="1" smtClean="0"/>
              <a:t>e </a:t>
            </a:r>
            <a:r>
              <a:rPr lang="en-US" altLang="en-US" smtClean="0">
                <a:sym typeface="Symbol" pitchFamily="18" charset="2"/>
              </a:rPr>
              <a:t> </a:t>
            </a:r>
            <a:r>
              <a:rPr lang="en-US" altLang="en-US" smtClean="0"/>
              <a:t>1.6 </a:t>
            </a:r>
            <a:r>
              <a:rPr lang="en-US" altLang="en-US" i="1" smtClean="0"/>
              <a:t>M</a:t>
            </a:r>
            <a:r>
              <a:rPr lang="en-US" altLang="en-US" i="1" baseline="-25000" smtClean="0"/>
              <a:t>p</a:t>
            </a:r>
            <a:r>
              <a:rPr lang="en-US" altLang="en-US" smtClean="0"/>
              <a:t>/</a:t>
            </a:r>
            <a:r>
              <a:rPr lang="en-US" altLang="en-US" i="1" smtClean="0"/>
              <a:t>V</a:t>
            </a:r>
            <a:r>
              <a:rPr lang="en-US" altLang="en-US" i="1" baseline="-25000" smtClean="0"/>
              <a:t>p</a:t>
            </a:r>
            <a:r>
              <a:rPr lang="en-US" altLang="en-US" baseline="-25000" smtClean="0"/>
              <a:t>.</a:t>
            </a:r>
            <a:r>
              <a:rPr lang="en-US" altLang="en-US" smtClean="0"/>
              <a:t>) develop that largest plastic rotations, and that plastic rotation capacity tends to decrease as link length increases. This plot provides clear evidence of why shear yielding links are preferred in EBFs.</a:t>
            </a:r>
          </a:p>
          <a:p>
            <a:r>
              <a:rPr lang="en-US" altLang="en-US" smtClean="0"/>
              <a:t>As an additional note of explanation....</a:t>
            </a:r>
          </a:p>
          <a:p>
            <a:r>
              <a:rPr lang="en-US" altLang="en-US" smtClean="0"/>
              <a:t>A number of the points in this plot for shear yielding links show plastic rotation capacities as low as 0.06 radian. These points are for shear link specimens tested to determine stiffening requirements, and are for specimens that do not satisfy the current stiffening requirements for shear links in the AISC </a:t>
            </a:r>
            <a:r>
              <a:rPr lang="en-US" altLang="en-US" i="1" smtClean="0"/>
              <a:t>Seismic Provisions</a:t>
            </a:r>
            <a:r>
              <a:rPr lang="en-US" altLang="en-US" smtClean="0"/>
              <a:t>. Shear link specimens detailed in accordance with present requirements of the AISC </a:t>
            </a:r>
            <a:r>
              <a:rPr lang="en-US" altLang="en-US" i="1" smtClean="0"/>
              <a:t>Seismic Provisions</a:t>
            </a:r>
            <a:r>
              <a:rPr lang="en-US" altLang="en-US" smtClean="0"/>
              <a:t> consistently show plastic rotation capacities of </a:t>
            </a:r>
            <a:r>
              <a:rPr lang="en-US" altLang="en-US" smtClean="0">
                <a:sym typeface="Symbol" pitchFamily="18" charset="2"/>
              </a:rPr>
              <a:t></a:t>
            </a:r>
            <a:r>
              <a:rPr lang="en-US" altLang="en-US" baseline="-25000" smtClean="0">
                <a:sym typeface="Symbol" pitchFamily="18" charset="2"/>
              </a:rPr>
              <a:t>p</a:t>
            </a:r>
            <a:r>
              <a:rPr lang="en-US" altLang="en-US" smtClean="0">
                <a:sym typeface="Symbol" pitchFamily="18" charset="2"/>
              </a:rPr>
              <a:t> =  0.10 radian or better.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DF1FB3EB-91FB-45D6-86C6-B1B7F1E83A1E}" type="slidenum">
              <a:rPr lang="en-US" altLang="en-US"/>
              <a:pPr/>
              <a:t>7</a:t>
            </a:fld>
            <a:endParaRPr lang="en-US" altLang="en-US"/>
          </a:p>
        </p:txBody>
      </p:sp>
      <p:sp>
        <p:nvSpPr>
          <p:cNvPr id="673794" name="Rectangle 2"/>
          <p:cNvSpPr>
            <a:spLocks noGrp="1" noRot="1" noChangeAspect="1" noChangeArrowheads="1" noTextEdit="1"/>
          </p:cNvSpPr>
          <p:nvPr>
            <p:ph type="sldImg"/>
          </p:nvPr>
        </p:nvSpPr>
        <p:spPr>
          <a:ln/>
        </p:spPr>
      </p:sp>
      <p:sp>
        <p:nvSpPr>
          <p:cNvPr id="673795" name="Rectangle 3"/>
          <p:cNvSpPr>
            <a:spLocks noGrp="1" noChangeArrowheads="1"/>
          </p:cNvSpPr>
          <p:nvPr>
            <p:ph type="body" idx="1"/>
          </p:nvPr>
        </p:nvSpPr>
        <p:spPr>
          <a:xfrm>
            <a:off x="914400" y="4341938"/>
            <a:ext cx="5029200" cy="4114246"/>
          </a:xfrm>
        </p:spPr>
        <p:txBody>
          <a:bodyPr/>
          <a:lstStyle/>
          <a:p>
            <a:r>
              <a:rPr lang="en-US" altLang="en-US" dirty="0" smtClean="0"/>
              <a:t>Another example of an EBF. In this case, the links are located adjacent to columns.</a:t>
            </a:r>
            <a:endParaRPr lang="en-US" alt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78A4D4E9-DDEF-4A6C-A558-C980805C4F27}" type="slidenum">
              <a:rPr lang="en-US" altLang="en-US" sz="1000" b="0">
                <a:latin typeface="Times New Roman" pitchFamily="18" charset="0"/>
              </a:rPr>
              <a:pPr/>
              <a:t>61</a:t>
            </a:fld>
            <a:endParaRPr lang="en-US" altLang="en-US" sz="1000" b="0">
              <a:latin typeface="Times New Roman" pitchFamily="18" charset="0"/>
            </a:endParaRP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p:spPr>
        <p:txBody>
          <a:bodyPr/>
          <a:lstStyle/>
          <a:p>
            <a:r>
              <a:rPr lang="en-US" altLang="en-US" smtClean="0"/>
              <a:t>The last item related to EBF behavior that we will examine is the rigid-plastic kinematics of EBFs. The geometry of rigid-plastic mechanisms of EBFs can be used to relate link plastic rotation angle to the frame plastic interstory drift angle. This relationship is needed to estimate link plastic rotation demands in the AISC </a:t>
            </a:r>
            <a:r>
              <a:rPr lang="en-US" altLang="en-US" i="1" smtClean="0"/>
              <a:t>Seismic Provisions</a:t>
            </a:r>
            <a:r>
              <a:rPr lang="en-US" altLang="en-US" smtClean="0"/>
              <a:t>.</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D80B804D-F92A-49A0-B869-948650041549}" type="slidenum">
              <a:rPr lang="en-US" altLang="en-US" sz="1000" b="0">
                <a:latin typeface="Times New Roman" pitchFamily="18" charset="0"/>
              </a:rPr>
              <a:pPr/>
              <a:t>62</a:t>
            </a:fld>
            <a:endParaRPr lang="en-US" altLang="en-US" sz="1000" b="0">
              <a:latin typeface="Times New Roman" pitchFamily="18" charset="0"/>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p:spPr>
        <p:txBody>
          <a:bodyPr/>
          <a:lstStyle/>
          <a:p>
            <a:r>
              <a:rPr lang="en-US" altLang="en-US" smtClean="0"/>
              <a:t>This slide shows the relationship between link plastic rotation angle </a:t>
            </a:r>
            <a:r>
              <a:rPr lang="en-US" altLang="en-US" smtClean="0">
                <a:sym typeface="Symbol" pitchFamily="18" charset="2"/>
              </a:rPr>
              <a:t></a:t>
            </a:r>
            <a:r>
              <a:rPr lang="en-US" altLang="en-US" baseline="-25000" smtClean="0">
                <a:sym typeface="Symbol" pitchFamily="18" charset="2"/>
              </a:rPr>
              <a:t>p</a:t>
            </a:r>
            <a:r>
              <a:rPr lang="en-US" altLang="en-US" smtClean="0">
                <a:sym typeface="Symbol" pitchFamily="18" charset="2"/>
              </a:rPr>
              <a:t> and frame plastic interstory drift angle </a:t>
            </a:r>
            <a:r>
              <a:rPr lang="en-US" altLang="en-US" baseline="-25000" smtClean="0">
                <a:sym typeface="Symbol" pitchFamily="18" charset="2"/>
              </a:rPr>
              <a:t>p</a:t>
            </a:r>
            <a:r>
              <a:rPr lang="en-US" altLang="en-US" smtClean="0">
                <a:sym typeface="Symbol" pitchFamily="18" charset="2"/>
              </a:rPr>
              <a:t> for an EBF with the link at mid-span of the beam.</a:t>
            </a:r>
          </a:p>
          <a:p>
            <a:r>
              <a:rPr lang="en-US" altLang="en-US" smtClean="0">
                <a:sym typeface="Symbol" pitchFamily="18" charset="2"/>
              </a:rPr>
              <a:t>For this type of EBF, </a:t>
            </a:r>
            <a:r>
              <a:rPr lang="en-US" altLang="en-US" baseline="-25000" smtClean="0">
                <a:sym typeface="Symbol" pitchFamily="18" charset="2"/>
              </a:rPr>
              <a:t>p</a:t>
            </a:r>
            <a:r>
              <a:rPr lang="en-US" altLang="en-US" smtClean="0">
                <a:sym typeface="Symbol" pitchFamily="18" charset="2"/>
              </a:rPr>
              <a:t> is obtained by multiplying </a:t>
            </a:r>
            <a:r>
              <a:rPr lang="en-US" altLang="en-US" baseline="-25000" smtClean="0">
                <a:sym typeface="Symbol" pitchFamily="18" charset="2"/>
              </a:rPr>
              <a:t>p</a:t>
            </a:r>
            <a:r>
              <a:rPr lang="en-US" altLang="en-US" smtClean="0">
                <a:sym typeface="Symbol" pitchFamily="18" charset="2"/>
              </a:rPr>
              <a:t> by </a:t>
            </a:r>
            <a:r>
              <a:rPr lang="en-US" altLang="en-US" i="1" smtClean="0">
                <a:sym typeface="Symbol" pitchFamily="18" charset="2"/>
              </a:rPr>
              <a:t>L</a:t>
            </a:r>
            <a:r>
              <a:rPr lang="en-US" altLang="en-US" smtClean="0">
                <a:sym typeface="Symbol" pitchFamily="18" charset="2"/>
              </a:rPr>
              <a:t>/</a:t>
            </a:r>
            <a:r>
              <a:rPr lang="en-US" altLang="en-US" i="1" smtClean="0">
                <a:sym typeface="Symbol" pitchFamily="18" charset="2"/>
              </a:rPr>
              <a:t>e.</a:t>
            </a:r>
            <a:endParaRPr lang="en-US" altLang="en-US" i="1" u="sng" smtClean="0">
              <a:sym typeface="Symbol" pitchFamily="18" charset="2"/>
            </a:endParaRPr>
          </a:p>
          <a:p>
            <a:r>
              <a:rPr lang="en-US" altLang="en-US" i="1" smtClean="0">
                <a:sym typeface="Symbol" pitchFamily="18" charset="2"/>
              </a:rPr>
              <a:t>L</a:t>
            </a:r>
            <a:r>
              <a:rPr lang="en-US" altLang="en-US" smtClean="0">
                <a:sym typeface="Symbol" pitchFamily="18" charset="2"/>
              </a:rPr>
              <a:t> is the span length, and </a:t>
            </a:r>
            <a:r>
              <a:rPr lang="en-US" altLang="en-US" i="1" smtClean="0">
                <a:sym typeface="Symbol" pitchFamily="18" charset="2"/>
              </a:rPr>
              <a:t>e</a:t>
            </a:r>
            <a:r>
              <a:rPr lang="en-US" altLang="en-US" smtClean="0">
                <a:sym typeface="Symbol" pitchFamily="18" charset="2"/>
              </a:rPr>
              <a:t> is the link length. Thus, as </a:t>
            </a:r>
            <a:r>
              <a:rPr lang="en-US" altLang="en-US" i="1" smtClean="0">
                <a:sym typeface="Symbol" pitchFamily="18" charset="2"/>
              </a:rPr>
              <a:t>L</a:t>
            </a:r>
            <a:r>
              <a:rPr lang="en-US" altLang="en-US" smtClean="0">
                <a:sym typeface="Symbol" pitchFamily="18" charset="2"/>
              </a:rPr>
              <a:t>/</a:t>
            </a:r>
            <a:r>
              <a:rPr lang="en-US" altLang="en-US" i="1" smtClean="0">
                <a:sym typeface="Symbol" pitchFamily="18" charset="2"/>
              </a:rPr>
              <a:t>e </a:t>
            </a:r>
            <a:r>
              <a:rPr lang="en-US" altLang="en-US" smtClean="0">
                <a:sym typeface="Symbol" pitchFamily="18" charset="2"/>
              </a:rPr>
              <a:t>increases, deformation demands on the link will increase, for a given </a:t>
            </a:r>
            <a:r>
              <a:rPr lang="en-US" altLang="en-US" baseline="-25000" smtClean="0">
                <a:sym typeface="Symbol" pitchFamily="18" charset="2"/>
              </a:rPr>
              <a:t>p</a:t>
            </a:r>
            <a:r>
              <a:rPr lang="en-US" altLang="en-US" smtClean="0">
                <a:sym typeface="Symbol" pitchFamily="18" charset="2"/>
              </a:rPr>
              <a:t>.</a:t>
            </a:r>
            <a:endParaRPr lang="en-US" altLang="en-US" i="1" u="sng" smtClean="0">
              <a:sym typeface="Symbol" pitchFamily="18" charset="2"/>
            </a:endParaRPr>
          </a:p>
          <a:p>
            <a:endParaRPr lang="en-US" altLang="en-US" i="1" u="sng" smtClean="0">
              <a:sym typeface="Symbol" pitchFamily="18" charset="2"/>
            </a:endParaRPr>
          </a:p>
          <a:p>
            <a:endParaRPr lang="en-US" altLang="en-US" i="1" smtClean="0">
              <a:sym typeface="Symbol" pitchFamily="18" charset="2"/>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77D431D4-71F7-4DD9-843A-CDB01714EC12}" type="slidenum">
              <a:rPr lang="en-US" altLang="en-US" sz="1000" b="0">
                <a:latin typeface="Times New Roman" pitchFamily="18" charset="0"/>
              </a:rPr>
              <a:pPr/>
              <a:t>63</a:t>
            </a:fld>
            <a:endParaRPr lang="en-US" altLang="en-US" sz="1000" b="0">
              <a:latin typeface="Times New Roman" pitchFamily="18" charset="0"/>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p:spPr>
        <p:txBody>
          <a:bodyPr/>
          <a:lstStyle/>
          <a:p>
            <a:r>
              <a:rPr lang="en-US" altLang="en-US" smtClean="0"/>
              <a:t>Next, we will examine a single diagonal EBF.</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55CA9F85-26DE-4ED6-B9B7-1C590EC05A7C}" type="slidenum">
              <a:rPr lang="en-US" altLang="en-US" sz="1000" b="0">
                <a:latin typeface="Times New Roman" pitchFamily="18" charset="0"/>
              </a:rPr>
              <a:pPr/>
              <a:t>64</a:t>
            </a:fld>
            <a:endParaRPr lang="en-US" altLang="en-US" sz="1000" b="0">
              <a:latin typeface="Times New Roman" pitchFamily="18"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p:spPr>
        <p:txBody>
          <a:bodyPr/>
          <a:lstStyle/>
          <a:p>
            <a:r>
              <a:rPr lang="en-US" altLang="en-US" smtClean="0"/>
              <a:t>For the single diagonal EBF, the relationship between link plastic rotation angle </a:t>
            </a:r>
            <a:r>
              <a:rPr lang="en-US" altLang="en-US" smtClean="0">
                <a:sym typeface="Symbol" pitchFamily="18" charset="2"/>
              </a:rPr>
              <a:t></a:t>
            </a:r>
            <a:r>
              <a:rPr lang="en-US" altLang="en-US" baseline="-25000" smtClean="0">
                <a:sym typeface="Symbol" pitchFamily="18" charset="2"/>
              </a:rPr>
              <a:t>p</a:t>
            </a:r>
            <a:r>
              <a:rPr lang="en-US" altLang="en-US" smtClean="0">
                <a:sym typeface="Symbol" pitchFamily="18" charset="2"/>
              </a:rPr>
              <a:t> and frame plastic interstory drift angle </a:t>
            </a:r>
            <a:r>
              <a:rPr lang="en-US" altLang="en-US" baseline="-25000" smtClean="0">
                <a:sym typeface="Symbol" pitchFamily="18" charset="2"/>
              </a:rPr>
              <a:t>p</a:t>
            </a:r>
            <a:r>
              <a:rPr lang="en-US" altLang="en-US" smtClean="0">
                <a:sym typeface="Symbol" pitchFamily="18" charset="2"/>
              </a:rPr>
              <a:t> is the same as for the EBF with a link at mid-span.</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3FDE6F5A-1F43-4105-8645-349EF71388F4}" type="slidenum">
              <a:rPr lang="en-US" altLang="en-US" sz="1000" b="0">
                <a:latin typeface="Times New Roman" pitchFamily="18" charset="0"/>
              </a:rPr>
              <a:pPr/>
              <a:t>65</a:t>
            </a:fld>
            <a:endParaRPr lang="en-US" altLang="en-US" sz="1000" b="0">
              <a:latin typeface="Times New Roman" pitchFamily="18" charset="0"/>
            </a:endParaRPr>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p:spPr>
        <p:txBody>
          <a:bodyPr/>
          <a:lstStyle/>
          <a:p>
            <a:r>
              <a:rPr lang="en-US" altLang="en-US" smtClean="0"/>
              <a:t>Finally, we will examine an inverted V-braced EBF.</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6E897074-5DF4-40FC-A3EF-80A3673A06BD}" type="slidenum">
              <a:rPr lang="en-US" altLang="en-US" sz="1000" b="0">
                <a:latin typeface="Times New Roman" pitchFamily="18" charset="0"/>
              </a:rPr>
              <a:pPr/>
              <a:t>66</a:t>
            </a:fld>
            <a:endParaRPr lang="en-US" altLang="en-US" sz="1000" b="0">
              <a:latin typeface="Times New Roman" pitchFamily="18" charset="0"/>
            </a:endParaRPr>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p:spPr>
        <p:txBody>
          <a:bodyPr/>
          <a:lstStyle/>
          <a:p>
            <a:r>
              <a:rPr lang="en-US" altLang="en-US" smtClean="0"/>
              <a:t>For the inverted V-braced EBF, the link rotation demand is one-half of that for the previous two types of EBF. </a:t>
            </a:r>
          </a:p>
          <a:p>
            <a:endParaRPr lang="en-US" altLang="en-US" smtClean="0"/>
          </a:p>
          <a:p>
            <a:r>
              <a:rPr lang="en-US" altLang="en-US" smtClean="0"/>
              <a:t>For other EBF configurations, the relationship between link plastic rotation angle </a:t>
            </a:r>
            <a:r>
              <a:rPr lang="en-US" altLang="en-US" smtClean="0">
                <a:sym typeface="Symbol" pitchFamily="18" charset="2"/>
              </a:rPr>
              <a:t></a:t>
            </a:r>
            <a:r>
              <a:rPr lang="en-US" altLang="en-US" baseline="-25000" smtClean="0">
                <a:sym typeface="Symbol" pitchFamily="18" charset="2"/>
              </a:rPr>
              <a:t>p</a:t>
            </a:r>
            <a:r>
              <a:rPr lang="en-US" altLang="en-US" smtClean="0">
                <a:sym typeface="Symbol" pitchFamily="18" charset="2"/>
              </a:rPr>
              <a:t> and frame plastic interstory drift angle </a:t>
            </a:r>
            <a:r>
              <a:rPr lang="en-US" altLang="en-US" baseline="-25000" smtClean="0">
                <a:sym typeface="Symbol" pitchFamily="18" charset="2"/>
              </a:rPr>
              <a:t>p</a:t>
            </a:r>
            <a:r>
              <a:rPr lang="en-US" altLang="en-US" smtClean="0">
                <a:sym typeface="Symbol" pitchFamily="18" charset="2"/>
              </a:rPr>
              <a:t> can usually be easily determined from the geometry of a rigid-plastic mechanism.</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BB49774B-9103-44FD-8F42-5BB4C07144F3}" type="slidenum">
              <a:rPr lang="en-US" altLang="en-US" sz="1000" b="0">
                <a:latin typeface="Times New Roman" pitchFamily="18" charset="0"/>
              </a:rPr>
              <a:pPr/>
              <a:t>67</a:t>
            </a:fld>
            <a:endParaRPr lang="en-US" altLang="en-US" sz="1000" b="0">
              <a:latin typeface="Times New Roman" pitchFamily="18" charset="0"/>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p:spPr>
        <p:txBody>
          <a:bodyPr/>
          <a:lstStyle/>
          <a:p>
            <a:r>
              <a:rPr lang="en-US" altLang="en-US" smtClean="0"/>
              <a:t>This slide, in a simplified manner, summarizes the key design steps for an EBF. These steps are covered in the EBF design and detailing requirements in the AISC </a:t>
            </a:r>
            <a:r>
              <a:rPr lang="en-US" altLang="en-US" i="1" smtClean="0"/>
              <a:t>Seismic Provisions, </a:t>
            </a:r>
            <a:r>
              <a:rPr lang="en-US" altLang="en-US" smtClean="0"/>
              <a:t>and will be examined in detail in the remainder of this module.</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 previous slides looked at some basic concepts on the design and behavior of EBFs. The remainder of this module will look at how these concepts are implemented in the AISC </a:t>
            </a:r>
            <a:r>
              <a:rPr lang="en-US" altLang="en-US" i="1" dirty="0" smtClean="0"/>
              <a:t>Seismic Provisions</a:t>
            </a:r>
            <a:r>
              <a:rPr lang="en-US" altLang="en-US" dirty="0" smtClean="0"/>
              <a:t>.</a:t>
            </a:r>
          </a:p>
        </p:txBody>
      </p:sp>
      <p:sp>
        <p:nvSpPr>
          <p:cNvPr id="4" name="Slide Number Placeholder 3"/>
          <p:cNvSpPr>
            <a:spLocks noGrp="1"/>
          </p:cNvSpPr>
          <p:nvPr>
            <p:ph type="sldNum" sz="quarter" idx="10"/>
          </p:nvPr>
        </p:nvSpPr>
        <p:spPr/>
        <p:txBody>
          <a:bodyPr/>
          <a:lstStyle/>
          <a:p>
            <a:fld id="{FDAD251D-F4B4-477B-AC6C-B1160455DDA7}" type="slidenum">
              <a:rPr lang="fr-CA" smtClean="0"/>
              <a:pPr/>
              <a:t>68</a:t>
            </a:fld>
            <a:endParaRPr lang="fr-CA" dirty="0"/>
          </a:p>
        </p:txBody>
      </p:sp>
    </p:spTree>
    <p:extLst>
      <p:ext uri="{BB962C8B-B14F-4D97-AF65-F5344CB8AC3E}">
        <p14:creationId xmlns:p14="http://schemas.microsoft.com/office/powerpoint/2010/main" val="29352378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5FC18A52-5865-49CD-B653-0C040E0CE8EB}" type="slidenum">
              <a:rPr lang="en-US" altLang="en-US" sz="1000" b="0">
                <a:latin typeface="Times New Roman" pitchFamily="18" charset="0"/>
              </a:rPr>
              <a:pPr/>
              <a:t>69</a:t>
            </a:fld>
            <a:endParaRPr lang="en-US" altLang="en-US" sz="1000" b="0">
              <a:latin typeface="Times New Roman" pitchFamily="18"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xfrm>
            <a:off x="914711" y="4342463"/>
            <a:ext cx="5028579" cy="1349115"/>
          </a:xfrm>
          <a:noFill/>
        </p:spPr>
        <p:txBody>
          <a:bodyPr/>
          <a:lstStyle/>
          <a:p>
            <a:pPr>
              <a:lnSpc>
                <a:spcPct val="80000"/>
              </a:lnSpc>
            </a:pPr>
            <a:r>
              <a:rPr lang="en-US" altLang="en-US" dirty="0" smtClean="0"/>
              <a:t>EBF detailing requirements are covered in Chapter F3 of the </a:t>
            </a:r>
            <a:r>
              <a:rPr lang="en-US" altLang="en-US" i="1" dirty="0" smtClean="0"/>
              <a:t>Seismic Provisions</a:t>
            </a:r>
            <a:r>
              <a:rPr lang="en-US" altLang="en-US" dirty="0" smtClean="0"/>
              <a:t>. The remaining slides in this module will cover selected key highlights of Chapter F3.</a:t>
            </a:r>
          </a:p>
          <a:p>
            <a:pPr>
              <a:lnSpc>
                <a:spcPct val="80000"/>
              </a:lnSpc>
            </a:pPr>
            <a:endParaRPr lang="en-US" altLang="en-US" dirty="0"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7ACFA354-C67F-4B37-B908-51C9B46847FB}" type="slidenum">
              <a:rPr lang="en-US" altLang="en-US" sz="1000" b="0">
                <a:latin typeface="Times New Roman" pitchFamily="18" charset="0"/>
              </a:rPr>
              <a:pPr/>
              <a:t>70</a:t>
            </a:fld>
            <a:endParaRPr lang="en-US" altLang="en-US" sz="1000" b="0">
              <a:latin typeface="Times New Roman" pitchFamily="18" charset="0"/>
            </a:endParaRPr>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p:spPr>
        <p:txBody>
          <a:bodyPr/>
          <a:lstStyle/>
          <a:p>
            <a:r>
              <a:rPr lang="en-US" altLang="en-US" smtClean="0"/>
              <a:t>Section F3.2 is a scope statement for EBF. This section states that EBF are expected to withstand </a:t>
            </a:r>
            <a:r>
              <a:rPr lang="en-US" altLang="en-US" i="1" smtClean="0"/>
              <a:t>significant inelastic deformations</a:t>
            </a:r>
            <a:r>
              <a:rPr lang="en-US" altLang="en-US" smtClean="0"/>
              <a:t>, which means the detailing provisions for EBF are intended to result in a ductile system.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D840CDB3-AF4D-4FA6-A041-8E6D55AAE38E}" type="slidenum">
              <a:rPr lang="en-US" altLang="en-US"/>
              <a:pPr/>
              <a:t>8</a:t>
            </a:fld>
            <a:endParaRPr lang="en-US" altLang="en-US"/>
          </a:p>
        </p:txBody>
      </p:sp>
      <p:sp>
        <p:nvSpPr>
          <p:cNvPr id="675842" name="Rectangle 2"/>
          <p:cNvSpPr>
            <a:spLocks noGrp="1" noRot="1" noChangeAspect="1" noChangeArrowheads="1" noTextEdit="1"/>
          </p:cNvSpPr>
          <p:nvPr>
            <p:ph type="sldImg"/>
          </p:nvPr>
        </p:nvSpPr>
        <p:spPr>
          <a:ln/>
        </p:spPr>
      </p:sp>
      <p:sp>
        <p:nvSpPr>
          <p:cNvPr id="675843" name="Rectangle 3"/>
          <p:cNvSpPr>
            <a:spLocks noGrp="1" noChangeArrowheads="1"/>
          </p:cNvSpPr>
          <p:nvPr>
            <p:ph type="body" idx="1"/>
          </p:nvPr>
        </p:nvSpPr>
        <p:spPr>
          <a:xfrm>
            <a:off x="914400" y="4341938"/>
            <a:ext cx="5029200" cy="4114246"/>
          </a:xfrm>
        </p:spPr>
        <p:txBody>
          <a:bodyPr/>
          <a:lstStyle/>
          <a:p>
            <a:r>
              <a:rPr lang="en-US" altLang="en-US" dirty="0" smtClean="0"/>
              <a:t>There are many possible framing arrangements for EBFs, as illustrated in this slide.</a:t>
            </a:r>
          </a:p>
          <a:p>
            <a:endParaRPr lang="en-US" altLang="en-US" dirty="0" smtClean="0"/>
          </a:p>
          <a:p>
            <a:r>
              <a:rPr lang="en-US" altLang="en-US" dirty="0" smtClean="0"/>
              <a:t>The next several slides are photos of actual EBFs.</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EB012078-0D0F-4CA9-9DB6-CB2DD0DBD45F}" type="slidenum">
              <a:rPr lang="en-US" altLang="en-US" sz="1000" b="0">
                <a:latin typeface="Times New Roman" pitchFamily="18" charset="0"/>
              </a:rPr>
              <a:pPr/>
              <a:t>71</a:t>
            </a:fld>
            <a:endParaRPr lang="en-US" altLang="en-US" sz="1000" b="0">
              <a:latin typeface="Times New Roman" pitchFamily="18" charset="0"/>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p:spPr>
        <p:txBody>
          <a:bodyPr/>
          <a:lstStyle/>
          <a:p>
            <a:r>
              <a:rPr lang="en-US" altLang="en-US" smtClean="0"/>
              <a:t>The diagonal braces, columns, and beams outside the link are not intended to yield, so they are proportioned using capacity design.  Section F3.3 provides guidance on how to compute the maximum forces that are expected to be generated within the yielding link.  The 1.25 and 1.4 factors account for strain hardening that occurs in the link as it deforms.  </a:t>
            </a:r>
          </a:p>
          <a:p>
            <a:r>
              <a:rPr lang="en-US" altLang="en-US" smtClean="0"/>
              <a:t>The exception is based on experiments that show acceptable performance when limited yielding occurs in the beam outside of the link.  </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F69801BE-2593-4834-8C23-77070A2A171B}" type="slidenum">
              <a:rPr lang="en-US" altLang="en-US" sz="1000" b="0">
                <a:latin typeface="Times New Roman" pitchFamily="18" charset="0"/>
              </a:rPr>
              <a:pPr/>
              <a:t>72</a:t>
            </a:fld>
            <a:endParaRPr lang="en-US" altLang="en-US" sz="1000" b="0">
              <a:latin typeface="Times New Roman" pitchFamily="18" charset="0"/>
            </a:endParaRPr>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p:spPr>
        <p:txBody>
          <a:bodyPr/>
          <a:lstStyle/>
          <a:p>
            <a:r>
              <a:rPr lang="en-US" altLang="en-US" smtClean="0"/>
              <a:t>This figure shows the diagonal braces and beam segments out side of the link that are covered by Section F3.3.</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FB8727AB-973F-4E3C-B9DA-5F38A9B92508}" type="slidenum">
              <a:rPr lang="en-US" altLang="en-US" sz="1000" b="0">
                <a:latin typeface="Times New Roman" pitchFamily="18" charset="0"/>
              </a:rPr>
              <a:pPr/>
              <a:t>73</a:t>
            </a:fld>
            <a:endParaRPr lang="en-US" altLang="en-US" sz="1000" b="0">
              <a:latin typeface="Times New Roman" pitchFamily="18" charset="0"/>
            </a:endParaRPr>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p:spPr>
        <p:txBody>
          <a:bodyPr/>
          <a:lstStyle/>
          <a:p>
            <a:r>
              <a:rPr lang="en-US" altLang="en-US" smtClean="0"/>
              <a:t>This figure shows the intent of Section F3.3. </a:t>
            </a:r>
            <a:r>
              <a:rPr lang="en-US" altLang="en-US" i="1" smtClean="0"/>
              <a:t>V</a:t>
            </a:r>
            <a:r>
              <a:rPr lang="en-US" altLang="en-US" i="1" baseline="-25000" smtClean="0"/>
              <a:t>ult</a:t>
            </a:r>
            <a:r>
              <a:rPr lang="en-US" altLang="en-US" smtClean="0"/>
              <a:t> and </a:t>
            </a:r>
            <a:r>
              <a:rPr lang="en-US" altLang="en-US" i="1" smtClean="0"/>
              <a:t>M</a:t>
            </a:r>
            <a:r>
              <a:rPr lang="en-US" altLang="en-US" i="1" baseline="-25000" smtClean="0"/>
              <a:t>ult</a:t>
            </a:r>
            <a:r>
              <a:rPr lang="en-US" altLang="en-US" smtClean="0"/>
              <a:t> represent the ultimate shear and end moment that can be generated by a fully yielded and strain hardened link. These ultimate link end forces must then be imposed on the remainder of the framing system, as shown in the figure. The forces generated in the diagonal braces and beam segments outside of the link by </a:t>
            </a:r>
            <a:r>
              <a:rPr lang="en-US" altLang="en-US" i="1" smtClean="0"/>
              <a:t>V</a:t>
            </a:r>
            <a:r>
              <a:rPr lang="en-US" altLang="en-US" i="1" baseline="-25000" smtClean="0"/>
              <a:t>ult</a:t>
            </a:r>
            <a:r>
              <a:rPr lang="en-US" altLang="en-US" smtClean="0"/>
              <a:t> and </a:t>
            </a:r>
            <a:r>
              <a:rPr lang="en-US" altLang="en-US" i="1" smtClean="0"/>
              <a:t>M</a:t>
            </a:r>
            <a:r>
              <a:rPr lang="en-US" altLang="en-US" i="1" baseline="-25000" smtClean="0"/>
              <a:t>ult</a:t>
            </a:r>
            <a:r>
              <a:rPr lang="en-US" altLang="en-US" smtClean="0"/>
              <a:t> must then be determined. These are the forces for which the diagonal braces and beam segments outside of the link are designed.</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12516ACB-2756-4D6F-9B8F-A2E0A8D60632}" type="slidenum">
              <a:rPr lang="en-US" altLang="en-US" sz="1000" b="0">
                <a:latin typeface="Times New Roman" pitchFamily="18" charset="0"/>
              </a:rPr>
              <a:pPr/>
              <a:t>74</a:t>
            </a:fld>
            <a:endParaRPr lang="en-US" altLang="en-US" sz="1000" b="0">
              <a:latin typeface="Times New Roman" pitchFamily="18" charset="0"/>
            </a:endParaRPr>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p:spPr>
        <p:txBody>
          <a:bodyPr/>
          <a:lstStyle/>
          <a:p>
            <a:pPr>
              <a:lnSpc>
                <a:spcPct val="80000"/>
              </a:lnSpc>
            </a:pPr>
            <a:r>
              <a:rPr lang="en-US" altLang="en-US" sz="900" dirty="0"/>
              <a:t>For the design of the diagonal braces, Section F3.3 specifies that the link ultimate shear force should be taken as </a:t>
            </a:r>
            <a:r>
              <a:rPr lang="en-US" altLang="en-US" sz="900" i="1" dirty="0" err="1"/>
              <a:t>V</a:t>
            </a:r>
            <a:r>
              <a:rPr lang="en-US" altLang="en-US" sz="900" i="1" baseline="-25000" dirty="0" err="1"/>
              <a:t>ult</a:t>
            </a:r>
            <a:r>
              <a:rPr lang="en-US" altLang="en-US" sz="900" dirty="0"/>
              <a:t> = 1.25 </a:t>
            </a:r>
            <a:r>
              <a:rPr lang="en-US" altLang="en-US" sz="900" i="1" dirty="0" err="1"/>
              <a:t>R</a:t>
            </a:r>
            <a:r>
              <a:rPr lang="en-US" altLang="en-US" sz="900" i="1" baseline="-25000" dirty="0" err="1"/>
              <a:t>y</a:t>
            </a:r>
            <a:r>
              <a:rPr lang="en-US" altLang="en-US" sz="900" i="1" dirty="0" err="1"/>
              <a:t>V</a:t>
            </a:r>
            <a:r>
              <a:rPr lang="en-US" altLang="en-US" sz="900" i="1" baseline="-25000" dirty="0" err="1"/>
              <a:t>n</a:t>
            </a:r>
            <a:r>
              <a:rPr lang="en-US" altLang="en-US" sz="900" i="1" baseline="-25000" dirty="0"/>
              <a:t>  </a:t>
            </a:r>
            <a:r>
              <a:rPr lang="en-US" altLang="en-US" sz="900" dirty="0"/>
              <a:t>for I-shaped links. </a:t>
            </a:r>
          </a:p>
          <a:p>
            <a:pPr>
              <a:lnSpc>
                <a:spcPct val="80000"/>
              </a:lnSpc>
            </a:pPr>
            <a:r>
              <a:rPr lang="en-US" altLang="en-US" sz="900" dirty="0"/>
              <a:t>For design of the beam segments outside of the link, Section F3.3 specifies that the link ultimate shear force should be taken as </a:t>
            </a:r>
            <a:r>
              <a:rPr lang="en-US" altLang="en-US" sz="900" i="1" dirty="0" err="1"/>
              <a:t>V</a:t>
            </a:r>
            <a:r>
              <a:rPr lang="en-US" altLang="en-US" sz="900" i="1" baseline="-25000" dirty="0" err="1"/>
              <a:t>ult</a:t>
            </a:r>
            <a:r>
              <a:rPr lang="en-US" altLang="en-US" sz="900" dirty="0"/>
              <a:t> = (0.88)1.25 </a:t>
            </a:r>
            <a:r>
              <a:rPr lang="en-US" altLang="en-US" sz="900" i="1" dirty="0" err="1"/>
              <a:t>R</a:t>
            </a:r>
            <a:r>
              <a:rPr lang="en-US" altLang="en-US" sz="900" i="1" baseline="-25000" dirty="0" err="1"/>
              <a:t>y</a:t>
            </a:r>
            <a:r>
              <a:rPr lang="en-US" altLang="en-US" sz="900" i="1" dirty="0" err="1"/>
              <a:t>V</a:t>
            </a:r>
            <a:r>
              <a:rPr lang="en-US" altLang="en-US" sz="900" i="1" baseline="-25000" dirty="0" err="1"/>
              <a:t>n</a:t>
            </a:r>
            <a:r>
              <a:rPr lang="en-US" altLang="en-US" sz="900" dirty="0"/>
              <a:t> for I-shaped links.</a:t>
            </a:r>
          </a:p>
          <a:p>
            <a:pPr>
              <a:lnSpc>
                <a:spcPct val="80000"/>
              </a:lnSpc>
            </a:pPr>
            <a:r>
              <a:rPr lang="en-US" altLang="en-US" sz="900" dirty="0"/>
              <a:t>In these equations, </a:t>
            </a:r>
            <a:r>
              <a:rPr lang="en-US" altLang="en-US" sz="900" i="1" dirty="0"/>
              <a:t>V</a:t>
            </a:r>
            <a:r>
              <a:rPr lang="en-US" altLang="en-US" sz="900" i="1" baseline="-25000" dirty="0"/>
              <a:t>n</a:t>
            </a:r>
            <a:r>
              <a:rPr lang="en-US" altLang="en-US" sz="900" dirty="0"/>
              <a:t> is the nominal shear strength of the link. </a:t>
            </a:r>
            <a:r>
              <a:rPr lang="en-US" altLang="en-US" sz="900" i="1" dirty="0" err="1"/>
              <a:t>R</a:t>
            </a:r>
            <a:r>
              <a:rPr lang="en-US" altLang="en-US" sz="900" i="1" baseline="-25000" dirty="0" err="1"/>
              <a:t>y</a:t>
            </a:r>
            <a:r>
              <a:rPr lang="en-US" altLang="en-US" sz="900" i="1" dirty="0" err="1"/>
              <a:t>V</a:t>
            </a:r>
            <a:r>
              <a:rPr lang="en-US" altLang="en-US" sz="900" i="1" baseline="-25000" dirty="0" err="1"/>
              <a:t>n</a:t>
            </a:r>
            <a:r>
              <a:rPr lang="en-US" altLang="en-US" sz="900" dirty="0"/>
              <a:t> represents the expected shear strength of the link. The factors of 1.25 (for brace design) and (0.88)1.25 (for beam design) account for strain hardening of the link.</a:t>
            </a:r>
          </a:p>
          <a:p>
            <a:pPr>
              <a:lnSpc>
                <a:spcPct val="80000"/>
              </a:lnSpc>
            </a:pPr>
            <a:r>
              <a:rPr lang="en-US" altLang="en-US" sz="900" dirty="0"/>
              <a:t>Experimental data on links subjected to cyclic loading show a range of strain hardening values. A recent study on links constructed of A992 steel (Okazaki, T., Arce, G., </a:t>
            </a:r>
            <a:r>
              <a:rPr lang="en-US" altLang="en-US" sz="900" dirty="0" err="1"/>
              <a:t>Ryu</a:t>
            </a:r>
            <a:r>
              <a:rPr lang="en-US" altLang="en-US" sz="900" dirty="0"/>
              <a:t>, H., and </a:t>
            </a:r>
            <a:r>
              <a:rPr lang="en-US" altLang="en-US" sz="900" dirty="0" err="1"/>
              <a:t>Engelhardt</a:t>
            </a:r>
            <a:r>
              <a:rPr lang="en-US" altLang="en-US" sz="900" dirty="0"/>
              <a:t>, M.D., “Experimental Study of Local Buckling, </a:t>
            </a:r>
            <a:r>
              <a:rPr lang="en-US" altLang="en-US" sz="900" dirty="0" err="1"/>
              <a:t>Overstrength</a:t>
            </a:r>
            <a:r>
              <a:rPr lang="en-US" altLang="en-US" sz="900" dirty="0"/>
              <a:t> and Fracture of Links in EBFs,” </a:t>
            </a:r>
            <a:r>
              <a:rPr lang="en-US" altLang="en-US" sz="900" i="1" dirty="0"/>
              <a:t>Journal of Structural Engineering</a:t>
            </a:r>
            <a:r>
              <a:rPr lang="en-US" altLang="en-US" sz="900" dirty="0"/>
              <a:t>, ASCE, Vol. 131, No. 10, pp 1526-1535, October 2005) showed strain hardening factors in links varying from 1.2 to 1.45, with a mean value of about 1.30.</a:t>
            </a:r>
          </a:p>
          <a:p>
            <a:pPr>
              <a:lnSpc>
                <a:spcPct val="80000"/>
              </a:lnSpc>
            </a:pPr>
            <a:r>
              <a:rPr lang="en-US" altLang="en-US" sz="900" dirty="0"/>
              <a:t>Consequently, the link strain hardening factor of 1.25 specified in Section F3.3 for the design of the brace is close to the mean strain hardening factor measured in experiments. A larger strain hardening factor is not used to avoid being excessively conservative in the design of the brace, since the </a:t>
            </a:r>
            <a:r>
              <a:rPr lang="en-US" altLang="en-US" sz="900" i="1" dirty="0"/>
              <a:t>R</a:t>
            </a:r>
            <a:r>
              <a:rPr lang="en-US" altLang="en-US" sz="900" i="1" baseline="-25000" dirty="0"/>
              <a:t>y</a:t>
            </a:r>
            <a:r>
              <a:rPr lang="en-US" altLang="en-US" sz="900" dirty="0"/>
              <a:t> factor is used to compute </a:t>
            </a:r>
            <a:r>
              <a:rPr lang="en-US" altLang="en-US" sz="900" i="1" dirty="0" err="1"/>
              <a:t>V</a:t>
            </a:r>
            <a:r>
              <a:rPr lang="en-US" altLang="en-US" sz="900" i="1" baseline="-25000" dirty="0" err="1"/>
              <a:t>ult</a:t>
            </a:r>
            <a:r>
              <a:rPr lang="en-US" altLang="en-US" sz="900" dirty="0"/>
              <a:t> but is not used to compute brace strength, and the normal resistance factor is used to design the brace. </a:t>
            </a:r>
          </a:p>
          <a:p>
            <a:pPr>
              <a:lnSpc>
                <a:spcPct val="80000"/>
              </a:lnSpc>
            </a:pPr>
            <a:r>
              <a:rPr lang="en-US" altLang="en-US" sz="900" dirty="0"/>
              <a:t>A link strain hardening factor of (0.88)1.25 is used for the design of the beam segment outside of the link. Clearly, the brace and beam segment outside of the link must see the same ultimate link end forces. Consequently, it may seem somewhat nonsensical to assume different degrees of link strain hardening for the beam and for the brace. However, the lower link strain hardening factor of (0.88)1.25 for beam design is specified in Section F3.3 indirectly accounts for the fact that a limited amount of beam yielding will likely not be detrimental to EBF performance, and that beam strength and stability will likely benefit from the presence of a concrete floor slab. Further, if a more realistic link strain hardening factor of 1.25 were to be specified for the beam, then beam design becomes highly problematic in many practical cases. </a:t>
            </a:r>
          </a:p>
          <a:p>
            <a:pPr>
              <a:lnSpc>
                <a:spcPct val="80000"/>
              </a:lnSpc>
            </a:pPr>
            <a:r>
              <a:rPr lang="en-US" altLang="en-US" sz="900" dirty="0"/>
              <a:t>When computing the design strength of the beam segment outside of the link, the yield stress of the steel may be taken as </a:t>
            </a:r>
            <a:r>
              <a:rPr lang="en-US" altLang="en-US" sz="900" i="1" dirty="0" err="1"/>
              <a:t>R</a:t>
            </a:r>
            <a:r>
              <a:rPr lang="en-US" altLang="en-US" sz="900" i="1" baseline="-25000" dirty="0" err="1"/>
              <a:t>y</a:t>
            </a:r>
            <a:r>
              <a:rPr lang="en-US" altLang="en-US" sz="900" i="1" dirty="0" err="1"/>
              <a:t>F</a:t>
            </a:r>
            <a:r>
              <a:rPr lang="en-US" altLang="en-US" sz="900" i="1" baseline="-25000" dirty="0" err="1"/>
              <a:t>y</a:t>
            </a:r>
            <a:r>
              <a:rPr lang="en-US" altLang="en-US" sz="900" dirty="0"/>
              <a:t> since the beam and the link are the same member. That is, whatever material </a:t>
            </a:r>
            <a:r>
              <a:rPr lang="en-US" altLang="en-US" sz="900" dirty="0" err="1"/>
              <a:t>overstrength</a:t>
            </a:r>
            <a:r>
              <a:rPr lang="en-US" altLang="en-US" sz="900" dirty="0"/>
              <a:t> is present in the link (which increases link ultimate strength and therefore increases the required strength of the beam) is also present in the beam (which increases the ability of the beam to resist the link ultimate end forces). Consequently, the </a:t>
            </a:r>
            <a:r>
              <a:rPr lang="en-US" altLang="en-US" sz="900" i="1" dirty="0"/>
              <a:t>R</a:t>
            </a:r>
            <a:r>
              <a:rPr lang="en-US" altLang="en-US" sz="900" i="1" baseline="-25000" dirty="0"/>
              <a:t>y</a:t>
            </a:r>
            <a:r>
              <a:rPr lang="en-US" altLang="en-US" sz="900" dirty="0"/>
              <a:t> factor essentially cancels out when checking the beam segment outside of the link.</a:t>
            </a:r>
          </a:p>
          <a:p>
            <a:pPr>
              <a:lnSpc>
                <a:spcPct val="80000"/>
              </a:lnSpc>
            </a:pPr>
            <a:endParaRPr lang="en-US" altLang="en-US" sz="900" dirty="0"/>
          </a:p>
          <a:p>
            <a:pPr>
              <a:lnSpc>
                <a:spcPct val="80000"/>
              </a:lnSpc>
            </a:pPr>
            <a:r>
              <a:rPr lang="en-US" altLang="en-US" sz="900" dirty="0"/>
              <a:t> </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595F800F-C513-41A2-8B0A-6BFBE05AB518}" type="slidenum">
              <a:rPr lang="en-US" altLang="en-US" sz="1000" b="0">
                <a:latin typeface="Times New Roman" pitchFamily="18" charset="0"/>
              </a:rPr>
              <a:pPr/>
              <a:t>75</a:t>
            </a:fld>
            <a:endParaRPr lang="en-US" altLang="en-US" sz="1000" b="0">
              <a:latin typeface="Times New Roman" pitchFamily="18" charset="0"/>
            </a:endParaRPr>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p:spPr>
        <p:txBody>
          <a:bodyPr/>
          <a:lstStyle/>
          <a:p>
            <a:r>
              <a:rPr lang="en-US" altLang="en-US" dirty="0" smtClean="0"/>
              <a:t>Once a value of link ultimate shear is established (1.25</a:t>
            </a:r>
            <a:r>
              <a:rPr lang="en-US" altLang="en-US" i="1" dirty="0" smtClean="0"/>
              <a:t>R</a:t>
            </a:r>
            <a:r>
              <a:rPr lang="en-US" altLang="en-US" i="1" baseline="-25000" dirty="0" smtClean="0"/>
              <a:t>y</a:t>
            </a:r>
            <a:r>
              <a:rPr lang="en-US" altLang="en-US" i="1" dirty="0" smtClean="0"/>
              <a:t>V</a:t>
            </a:r>
            <a:r>
              <a:rPr lang="en-US" altLang="en-US" i="1" baseline="-25000" dirty="0" smtClean="0"/>
              <a:t>n</a:t>
            </a:r>
            <a:r>
              <a:rPr lang="en-US" altLang="en-US" dirty="0" smtClean="0"/>
              <a:t> for brace design; (0.88)1.25</a:t>
            </a:r>
            <a:r>
              <a:rPr lang="en-US" altLang="en-US" i="1" dirty="0" smtClean="0"/>
              <a:t>R</a:t>
            </a:r>
            <a:r>
              <a:rPr lang="en-US" altLang="en-US" i="1" baseline="-25000" dirty="0" smtClean="0"/>
              <a:t>y</a:t>
            </a:r>
            <a:r>
              <a:rPr lang="en-US" altLang="en-US" i="1" dirty="0" smtClean="0"/>
              <a:t>V</a:t>
            </a:r>
            <a:r>
              <a:rPr lang="en-US" altLang="en-US" i="1" baseline="-25000" dirty="0" smtClean="0"/>
              <a:t>n</a:t>
            </a:r>
            <a:r>
              <a:rPr lang="en-US" altLang="en-US" dirty="0" smtClean="0"/>
              <a:t> for beam design), then the ultimate link end moment can be computed from static equilibrium of the link.</a:t>
            </a:r>
          </a:p>
          <a:p>
            <a:r>
              <a:rPr lang="en-US" altLang="en-US" dirty="0" smtClean="0"/>
              <a:t>The equation for </a:t>
            </a:r>
            <a:r>
              <a:rPr lang="en-US" altLang="en-US" i="1" dirty="0" err="1" smtClean="0"/>
              <a:t>M</a:t>
            </a:r>
            <a:r>
              <a:rPr lang="en-US" altLang="en-US" i="1" baseline="-25000" dirty="0" err="1" smtClean="0"/>
              <a:t>ult</a:t>
            </a:r>
            <a:r>
              <a:rPr lang="en-US" altLang="en-US" dirty="0" smtClean="0"/>
              <a:t> given in this slide assumes link end moments are equal when the link achieves its ultimate strain hardened strength. This is a reasonable assumption when the link is located at mid-span of the beam, since the stiffness of the adjoining members is the same at each end of the link.</a:t>
            </a:r>
          </a:p>
          <a:p>
            <a:r>
              <a:rPr lang="en-US" altLang="en-US" dirty="0" smtClean="0"/>
              <a:t>However, in cases where the link is attached to a column, the rotational stiffness of the adjoining members may be significantly different at the two ends of the link. That is, one of the link is attached to a column, while the other end is attached to a beam and brace. Typically, the column provides a greater rotational stiffness, and therefore attracts more moment to the column end of the link.</a:t>
            </a:r>
          </a:p>
          <a:p>
            <a:r>
              <a:rPr lang="en-US" altLang="en-US" dirty="0" smtClean="0"/>
              <a:t>Experiments have shown that for shear yielding links (</a:t>
            </a:r>
            <a:r>
              <a:rPr lang="en-US" altLang="en-US" i="1" dirty="0" smtClean="0"/>
              <a:t>e </a:t>
            </a:r>
            <a:r>
              <a:rPr lang="en-US" altLang="en-US" dirty="0" smtClean="0">
                <a:sym typeface="Symbol" pitchFamily="18" charset="2"/>
              </a:rPr>
              <a:t> 1.6 </a:t>
            </a:r>
            <a:r>
              <a:rPr lang="en-US" altLang="en-US" i="1" dirty="0" err="1" smtClean="0">
                <a:sym typeface="Symbol" pitchFamily="18" charset="2"/>
              </a:rPr>
              <a:t>M</a:t>
            </a:r>
            <a:r>
              <a:rPr lang="en-US" altLang="en-US" i="1" baseline="-25000" dirty="0" err="1" smtClean="0">
                <a:sym typeface="Symbol" pitchFamily="18" charset="2"/>
              </a:rPr>
              <a:t>p</a:t>
            </a:r>
            <a:r>
              <a:rPr lang="en-US" altLang="en-US" dirty="0" smtClean="0">
                <a:sym typeface="Symbol" pitchFamily="18" charset="2"/>
              </a:rPr>
              <a:t>/</a:t>
            </a:r>
            <a:r>
              <a:rPr lang="en-US" altLang="en-US" i="1" dirty="0" err="1" smtClean="0">
                <a:sym typeface="Symbol" pitchFamily="18" charset="2"/>
              </a:rPr>
              <a:t>V</a:t>
            </a:r>
            <a:r>
              <a:rPr lang="en-US" altLang="en-US" i="1" baseline="-25000" dirty="0" err="1" smtClean="0">
                <a:sym typeface="Symbol" pitchFamily="18" charset="2"/>
              </a:rPr>
              <a:t>p</a:t>
            </a:r>
            <a:r>
              <a:rPr lang="en-US" altLang="en-US" dirty="0" smtClean="0">
                <a:sym typeface="Symbol" pitchFamily="18" charset="2"/>
              </a:rPr>
              <a:t>) connected to columns, link end moments do not equalize when the link achieves its ultimate strain hardened strength. Thus, for this case, the computation of ultimate link ends moments must account for these unequal end moments. Equations for computing ultimate link end moments for the case of shear links attached to columns are given in the Commentary to Section F3.3.</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D53E4305-848D-41DA-BEAD-4365D2450EC7}" type="slidenum">
              <a:rPr lang="en-US" altLang="en-US" sz="1000" b="0">
                <a:latin typeface="Times New Roman" pitchFamily="18" charset="0"/>
              </a:rPr>
              <a:pPr/>
              <a:t>76</a:t>
            </a:fld>
            <a:endParaRPr lang="en-US" altLang="en-US" sz="1000" b="0">
              <a:latin typeface="Times New Roman" pitchFamily="18" charset="0"/>
            </a:endParaRPr>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p:spPr>
        <p:txBody>
          <a:bodyPr/>
          <a:lstStyle/>
          <a:p>
            <a:r>
              <a:rPr lang="en-US" altLang="en-US" smtClean="0"/>
              <a:t>This figure qualitatively illustrates the forces generated in the diagonal brace and beam segment outside of the link. </a:t>
            </a:r>
          </a:p>
          <a:p>
            <a:r>
              <a:rPr lang="en-US" altLang="en-US" smtClean="0"/>
              <a:t>The beam segment is normally subjected to very high axial force and very high bending moment. The brace is normally subjected to high axial force, and small to moderate levels of bending moment.</a:t>
            </a:r>
          </a:p>
          <a:p>
            <a:r>
              <a:rPr lang="en-US" altLang="en-US" smtClean="0"/>
              <a:t>In general, both the beam segment outside of the link and the diagonal brace are subjected to simultaneous axial force and bending, and should be treated as beam-columns in design.</a:t>
            </a:r>
          </a:p>
          <a:p>
            <a:r>
              <a:rPr lang="en-US" altLang="en-US" smtClean="0"/>
              <a:t>In EBF configurations in which the angle between the brace and the beam is very small, excessively large axial forces will be generated in the beam when the link reaches its ultimate strength. In these cases, calculating that the beam segment outside of the link remains essentially elastic when the link has achieved its ultimate strength becomes highly problematic. Thus, it is preferable to keep the angle between the brace and the beam on the order of about 40 to 45-degrees. Very shallow brace-beam angles may result in the need to strengthen the beam segment outside of the link with cover plates or other reinforcement. It is also beneficial in beam design to keep links very short (say 1.0 to 1.2 </a:t>
            </a:r>
            <a:r>
              <a:rPr lang="en-US" altLang="en-US" i="1" smtClean="0"/>
              <a:t>M</a:t>
            </a:r>
            <a:r>
              <a:rPr lang="en-US" altLang="en-US" i="1" baseline="-25000" smtClean="0"/>
              <a:t>p</a:t>
            </a:r>
            <a:r>
              <a:rPr lang="en-US" altLang="en-US" smtClean="0"/>
              <a:t>/</a:t>
            </a:r>
            <a:r>
              <a:rPr lang="en-US" altLang="en-US" i="1" smtClean="0"/>
              <a:t>V</a:t>
            </a:r>
            <a:r>
              <a:rPr lang="en-US" altLang="en-US" i="1" baseline="-25000" smtClean="0"/>
              <a:t>p</a:t>
            </a:r>
            <a:r>
              <a:rPr lang="en-US" altLang="en-US" smtClean="0"/>
              <a:t>). This reduces the ultimate link end moments (</a:t>
            </a:r>
            <a:r>
              <a:rPr lang="en-US" altLang="en-US" i="1" smtClean="0"/>
              <a:t>M</a:t>
            </a:r>
            <a:r>
              <a:rPr lang="en-US" altLang="en-US" i="1" baseline="-25000" smtClean="0"/>
              <a:t>ult</a:t>
            </a:r>
            <a:r>
              <a:rPr lang="en-US" altLang="en-US" i="1" smtClean="0"/>
              <a:t> = e V</a:t>
            </a:r>
            <a:r>
              <a:rPr lang="en-US" altLang="en-US" i="1" baseline="-25000" smtClean="0"/>
              <a:t>ult</a:t>
            </a:r>
            <a:r>
              <a:rPr lang="en-US" altLang="en-US" smtClean="0"/>
              <a:t>/2.......smaller </a:t>
            </a:r>
            <a:r>
              <a:rPr lang="en-US" altLang="en-US" i="1" smtClean="0"/>
              <a:t>e</a:t>
            </a:r>
            <a:r>
              <a:rPr lang="en-US" altLang="en-US" smtClean="0"/>
              <a:t> results in smaller </a:t>
            </a:r>
            <a:r>
              <a:rPr lang="en-US" altLang="en-US" i="1" smtClean="0"/>
              <a:t>M</a:t>
            </a:r>
            <a:r>
              <a:rPr lang="en-US" altLang="en-US" i="1" baseline="-25000" smtClean="0"/>
              <a:t>ult</a:t>
            </a:r>
            <a:r>
              <a:rPr lang="en-US" altLang="en-US" smtClean="0"/>
              <a:t>) which in turn reduces the moment generated in the beam. Further suggestions for beam design are provided in the Commentary to Section F3.3.  </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6A215F4D-4148-4EBF-91EE-BDC6ED2FE7D7}" type="slidenum">
              <a:rPr lang="en-US" altLang="en-US" sz="1000" b="0">
                <a:latin typeface="Times New Roman" pitchFamily="18" charset="0"/>
              </a:rPr>
              <a:pPr/>
              <a:t>77</a:t>
            </a:fld>
            <a:endParaRPr lang="en-US" altLang="en-US" sz="1000" b="0">
              <a:latin typeface="Times New Roman" pitchFamily="18" charset="0"/>
            </a:endParaRPr>
          </a:p>
        </p:txBody>
      </p:sp>
      <p:sp>
        <p:nvSpPr>
          <p:cNvPr id="223235" name="Rectangle 2"/>
          <p:cNvSpPr>
            <a:spLocks noGrp="1" noRot="1" noChangeAspect="1" noChangeArrowheads="1" noTextEdit="1"/>
          </p:cNvSpPr>
          <p:nvPr>
            <p:ph type="sldImg"/>
          </p:nvPr>
        </p:nvSpPr>
        <p:spPr>
          <a:ln/>
        </p:spPr>
      </p:sp>
      <p:sp>
        <p:nvSpPr>
          <p:cNvPr id="223236" name="Rectangle 4"/>
          <p:cNvSpPr>
            <a:spLocks noGrp="1" noChangeArrowheads="1"/>
          </p:cNvSpPr>
          <p:nvPr>
            <p:ph type="body" idx="1"/>
          </p:nvPr>
        </p:nvSpPr>
        <p:spPr>
          <a:noFill/>
        </p:spPr>
        <p:txBody>
          <a:bodyPr/>
          <a:lstStyle/>
          <a:p>
            <a:r>
              <a:rPr lang="en-US" altLang="en-US" smtClean="0"/>
              <a:t>Section F3.3 covers requirements for the design of the columns in an EBF. Following the capacity design philosophy for EBFs, columns are designed to be stronger than the links. That is, columns should be designed to resist the forces generated by the fully yielded and strain hardened links.</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1881D9F9-9951-4C35-A496-31B5DE40E2D1}" type="slidenum">
              <a:rPr lang="en-US" altLang="en-US" sz="1000" b="0">
                <a:latin typeface="Times New Roman" pitchFamily="18" charset="0"/>
              </a:rPr>
              <a:pPr/>
              <a:t>78</a:t>
            </a:fld>
            <a:endParaRPr lang="en-US" altLang="en-US" sz="1000" b="0">
              <a:latin typeface="Times New Roman" pitchFamily="18" charset="0"/>
            </a:endParaRPr>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p:spPr>
        <p:txBody>
          <a:bodyPr/>
          <a:lstStyle/>
          <a:p>
            <a:r>
              <a:rPr lang="en-US" altLang="en-US" dirty="0" smtClean="0"/>
              <a:t>Columns are to be designed for the forces generated when all links above the level under consideration are assumed to have achieved an ultimate shear force of </a:t>
            </a:r>
            <a:r>
              <a:rPr lang="en-US" altLang="en-US" i="1" dirty="0" err="1" smtClean="0"/>
              <a:t>V</a:t>
            </a:r>
            <a:r>
              <a:rPr lang="en-US" altLang="en-US" i="1" baseline="-25000" dirty="0" err="1" smtClean="0"/>
              <a:t>ult</a:t>
            </a:r>
            <a:r>
              <a:rPr lang="en-US" altLang="en-US" dirty="0" smtClean="0"/>
              <a:t> = 1.25 </a:t>
            </a:r>
            <a:r>
              <a:rPr lang="en-US" altLang="en-US" i="1" dirty="0" err="1" smtClean="0"/>
              <a:t>R</a:t>
            </a:r>
            <a:r>
              <a:rPr lang="en-US" altLang="en-US" i="1" baseline="-25000" dirty="0" err="1" smtClean="0"/>
              <a:t>y</a:t>
            </a:r>
            <a:r>
              <a:rPr lang="en-US" altLang="en-US" i="1" dirty="0" err="1" smtClean="0"/>
              <a:t>V</a:t>
            </a:r>
            <a:r>
              <a:rPr lang="en-US" altLang="en-US" i="1" baseline="-25000" dirty="0" err="1" smtClean="0"/>
              <a:t>n</a:t>
            </a:r>
            <a:r>
              <a:rPr lang="en-US" altLang="en-US" dirty="0" smtClean="0"/>
              <a:t>, where </a:t>
            </a:r>
            <a:r>
              <a:rPr lang="en-US" altLang="en-US" i="1" dirty="0" smtClean="0"/>
              <a:t>V</a:t>
            </a:r>
            <a:r>
              <a:rPr lang="en-US" altLang="en-US" i="1" baseline="-25000" dirty="0" smtClean="0"/>
              <a:t>n</a:t>
            </a:r>
            <a:r>
              <a:rPr lang="en-US" altLang="en-US" dirty="0" smtClean="0"/>
              <a:t> is the link nominal shear strength for I-shaped links. The corresponding link ultimate end moments can be computed from the link ultimate shear based on static equilibrium of the link, as discussed for Section F3.3.</a:t>
            </a:r>
          </a:p>
          <a:p>
            <a:endParaRPr lang="en-US" altLang="en-US" dirty="0" smtClean="0"/>
          </a:p>
          <a:p>
            <a:r>
              <a:rPr lang="en-US" altLang="en-US" dirty="0" smtClean="0"/>
              <a:t>This approach assumed simultaneous yielding and hardening of all of the links.  As buildings get taller than 3 stories, simultaneous yielding and hardening of the links becomes less and less probable, and the approach shown becomes more and more conservative.  For taller buildings, non-linear analysis can likely be used to justify lower column demands.  </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F1ED8F1D-84DB-4629-974F-FAABF5046AC0}" type="slidenum">
              <a:rPr lang="en-US" altLang="en-US" sz="1000" b="0">
                <a:latin typeface="Times New Roman" pitchFamily="18" charset="0"/>
              </a:rPr>
              <a:pPr/>
              <a:t>79</a:t>
            </a:fld>
            <a:endParaRPr lang="en-US" altLang="en-US" sz="1000" b="0">
              <a:latin typeface="Times New Roman" pitchFamily="18" charset="0"/>
            </a:endParaRPr>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p:spPr>
        <p:txBody>
          <a:bodyPr/>
          <a:lstStyle/>
          <a:p>
            <a:r>
              <a:rPr lang="en-US" altLang="en-US" smtClean="0"/>
              <a:t>These are the compactness requirements for links.</a:t>
            </a:r>
          </a:p>
          <a:p>
            <a:r>
              <a:rPr lang="en-US" altLang="en-US" smtClean="0"/>
              <a:t>Shear links ( </a:t>
            </a:r>
            <a:r>
              <a:rPr lang="en-US" altLang="en-US" i="1" smtClean="0"/>
              <a:t>e </a:t>
            </a:r>
            <a:r>
              <a:rPr lang="en-US" altLang="en-US" smtClean="0">
                <a:sym typeface="Symbol" pitchFamily="18" charset="2"/>
              </a:rPr>
              <a:t> </a:t>
            </a:r>
            <a:r>
              <a:rPr lang="en-US" altLang="en-US" smtClean="0"/>
              <a:t>1.6 </a:t>
            </a:r>
            <a:r>
              <a:rPr lang="en-US" altLang="en-US" i="1" smtClean="0"/>
              <a:t>M</a:t>
            </a:r>
            <a:r>
              <a:rPr lang="en-US" altLang="en-US" i="1" baseline="-25000" smtClean="0"/>
              <a:t>p</a:t>
            </a:r>
            <a:r>
              <a:rPr lang="en-US" altLang="en-US" smtClean="0"/>
              <a:t>/</a:t>
            </a:r>
            <a:r>
              <a:rPr lang="en-US" altLang="en-US" i="1" smtClean="0"/>
              <a:t>V</a:t>
            </a:r>
            <a:r>
              <a:rPr lang="en-US" altLang="en-US" i="1" baseline="-25000" smtClean="0"/>
              <a:t>p</a:t>
            </a:r>
            <a:r>
              <a:rPr lang="en-US" altLang="en-US" baseline="-25000" smtClean="0"/>
              <a:t>.</a:t>
            </a:r>
            <a:r>
              <a:rPr lang="en-US" altLang="en-US" smtClean="0"/>
              <a:t>) need only be compact, not seismically compact. Shear yielding links generally do not exhibit flexural instability modes (local flange and flexural web buckling and lateral torsional buckling) and therefore need not meet seismically-compact local buckling requirements.</a:t>
            </a:r>
          </a:p>
          <a:p>
            <a:r>
              <a:rPr lang="en-US" altLang="en-US" smtClean="0"/>
              <a:t>Longer links ( </a:t>
            </a:r>
            <a:r>
              <a:rPr lang="en-US" altLang="en-US" i="1" smtClean="0"/>
              <a:t>e </a:t>
            </a:r>
            <a:r>
              <a:rPr lang="en-US" altLang="en-US" smtClean="0">
                <a:sym typeface="Symbol" pitchFamily="18" charset="2"/>
              </a:rPr>
              <a:t>&gt; </a:t>
            </a:r>
            <a:r>
              <a:rPr lang="en-US" altLang="en-US" smtClean="0"/>
              <a:t>1.6 </a:t>
            </a:r>
            <a:r>
              <a:rPr lang="en-US" altLang="en-US" i="1" smtClean="0"/>
              <a:t>M</a:t>
            </a:r>
            <a:r>
              <a:rPr lang="en-US" altLang="en-US" i="1" baseline="-25000" smtClean="0"/>
              <a:t>p</a:t>
            </a:r>
            <a:r>
              <a:rPr lang="en-US" altLang="en-US" smtClean="0"/>
              <a:t>/</a:t>
            </a:r>
            <a:r>
              <a:rPr lang="en-US" altLang="en-US" i="1" smtClean="0"/>
              <a:t>V</a:t>
            </a:r>
            <a:r>
              <a:rPr lang="en-US" altLang="en-US" i="1" baseline="-25000" smtClean="0"/>
              <a:t>p</a:t>
            </a:r>
            <a:r>
              <a:rPr lang="en-US" altLang="en-US" baseline="-25000" smtClean="0"/>
              <a:t>.</a:t>
            </a:r>
            <a:r>
              <a:rPr lang="en-US" altLang="en-US" smtClean="0"/>
              <a:t>) exhibit flexural instability modes, and must be seismically compact to limit strength degradation resulting from these instability modes. </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9DD10DE1-1B15-43B6-AA46-A4098A1D18D0}" type="slidenum">
              <a:rPr lang="en-US" altLang="en-US" sz="1000" b="0">
                <a:latin typeface="Times New Roman" pitchFamily="18" charset="0"/>
              </a:rPr>
              <a:pPr/>
              <a:t>80</a:t>
            </a:fld>
            <a:endParaRPr lang="en-US" altLang="en-US" sz="1000" b="0">
              <a:latin typeface="Times New Roman" pitchFamily="18" charset="0"/>
            </a:endParaRPr>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p:spPr>
        <p:txBody>
          <a:bodyPr/>
          <a:lstStyle/>
          <a:p>
            <a:r>
              <a:rPr lang="en-US" altLang="en-US" smtClean="0"/>
              <a:t>This slide summarizes the approach for checking the link rotation angle.</a:t>
            </a:r>
          </a:p>
          <a:p>
            <a:r>
              <a:rPr lang="en-US" altLang="en-US" smtClean="0"/>
              <a:t>Note that Step 3 contains a conservative simplification. In Step 3, the plastic story drift angle is taken equal to the design story drift angle. In reality, the design story drift </a:t>
            </a:r>
            <a:r>
              <a:rPr lang="el-GR" altLang="en-US" smtClean="0">
                <a:cs typeface="Times New Roman" pitchFamily="18" charset="0"/>
              </a:rPr>
              <a:t>Δ</a:t>
            </a:r>
            <a:r>
              <a:rPr lang="en-US" altLang="en-US" smtClean="0">
                <a:cs typeface="Times New Roman" pitchFamily="18" charset="0"/>
              </a:rPr>
              <a:t> contains both an elastic and a plastic component. Taking the plastic story drift equal to the design story drift provides some additional conservatism in the EBF design procedure. As an alternative approach, the plastic story drift could more accurately be estimated as: </a:t>
            </a:r>
            <a:r>
              <a:rPr lang="el-GR" altLang="en-US" smtClean="0">
                <a:cs typeface="Times New Roman" pitchFamily="18" charset="0"/>
              </a:rPr>
              <a:t>Δ</a:t>
            </a:r>
            <a:r>
              <a:rPr lang="en-US" altLang="en-US" baseline="-25000" smtClean="0">
                <a:cs typeface="Times New Roman" pitchFamily="18" charset="0"/>
              </a:rPr>
              <a:t>p</a:t>
            </a:r>
            <a:r>
              <a:rPr lang="en-US" altLang="en-US" smtClean="0">
                <a:cs typeface="Times New Roman" pitchFamily="18" charset="0"/>
              </a:rPr>
              <a:t> ≈ (</a:t>
            </a:r>
            <a:r>
              <a:rPr lang="en-US" altLang="en-US" i="1" smtClean="0">
                <a:cs typeface="Times New Roman" pitchFamily="18" charset="0"/>
              </a:rPr>
              <a:t>C</a:t>
            </a:r>
            <a:r>
              <a:rPr lang="en-US" altLang="en-US" i="1" baseline="-25000" smtClean="0">
                <a:cs typeface="Times New Roman" pitchFamily="18" charset="0"/>
              </a:rPr>
              <a:t>d</a:t>
            </a:r>
            <a:r>
              <a:rPr lang="en-US" altLang="en-US" smtClean="0">
                <a:cs typeface="Times New Roman" pitchFamily="18" charset="0"/>
              </a:rPr>
              <a:t> -1) </a:t>
            </a:r>
            <a:r>
              <a:rPr lang="el-GR" altLang="en-US" smtClean="0">
                <a:cs typeface="Times New Roman" pitchFamily="18" charset="0"/>
              </a:rPr>
              <a:t>Δ</a:t>
            </a:r>
            <a:r>
              <a:rPr lang="en-US" altLang="en-US" baseline="-25000" smtClean="0">
                <a:cs typeface="Times New Roman" pitchFamily="18" charset="0"/>
              </a:rPr>
              <a:t>E</a:t>
            </a:r>
            <a:r>
              <a:rPr lang="en-US" altLang="en-US" smtClean="0">
                <a:cs typeface="Times New Roman" pitchFamily="18" charset="0"/>
              </a:rPr>
              <a:t>.</a:t>
            </a:r>
          </a:p>
          <a:p>
            <a:r>
              <a:rPr lang="en-US" altLang="en-US" smtClean="0">
                <a:cs typeface="Times New Roman" pitchFamily="18" charset="0"/>
              </a:rPr>
              <a:t>By using (</a:t>
            </a:r>
            <a:r>
              <a:rPr lang="en-US" altLang="en-US" i="1" smtClean="0">
                <a:cs typeface="Times New Roman" pitchFamily="18" charset="0"/>
              </a:rPr>
              <a:t>C</a:t>
            </a:r>
            <a:r>
              <a:rPr lang="en-US" altLang="en-US" i="1" baseline="-25000" smtClean="0">
                <a:cs typeface="Times New Roman" pitchFamily="18" charset="0"/>
              </a:rPr>
              <a:t>d</a:t>
            </a:r>
            <a:r>
              <a:rPr lang="en-US" altLang="en-US" smtClean="0">
                <a:cs typeface="Times New Roman" pitchFamily="18" charset="0"/>
              </a:rPr>
              <a:t> - 1), the elastic portion of the story drift is removed in an approximate manner.</a:t>
            </a:r>
          </a:p>
          <a:p>
            <a:r>
              <a:rPr lang="en-US" altLang="en-US" smtClean="0">
                <a:cs typeface="Times New Roman" pitchFamily="18" charset="0"/>
              </a:rPr>
              <a:t>Note that the plastic story drift angle </a:t>
            </a:r>
            <a:r>
              <a:rPr lang="en-US" altLang="en-US" smtClean="0">
                <a:cs typeface="Times New Roman" pitchFamily="18" charset="0"/>
                <a:sym typeface="Symbol" pitchFamily="18" charset="2"/>
              </a:rPr>
              <a:t></a:t>
            </a:r>
            <a:r>
              <a:rPr lang="en-US" altLang="en-US" baseline="-25000" smtClean="0">
                <a:cs typeface="Times New Roman" pitchFamily="18" charset="0"/>
                <a:sym typeface="Symbol" pitchFamily="18" charset="2"/>
              </a:rPr>
              <a:t>p</a:t>
            </a:r>
            <a:r>
              <a:rPr lang="en-US" altLang="en-US" smtClean="0">
                <a:cs typeface="Times New Roman" pitchFamily="18" charset="0"/>
                <a:sym typeface="Symbol" pitchFamily="18" charset="2"/>
              </a:rPr>
              <a:t> is intended to be an estimate of the plastic story drift that may occur in an EBF in a major earthquake, i.e., in the </a:t>
            </a:r>
            <a:r>
              <a:rPr lang="en-US" altLang="en-US" i="1" smtClean="0">
                <a:cs typeface="Times New Roman" pitchFamily="18" charset="0"/>
                <a:sym typeface="Symbol" pitchFamily="18" charset="2"/>
              </a:rPr>
              <a:t>design earthquake. </a:t>
            </a:r>
            <a:endParaRPr lang="en-US" altLang="en-US" smtClean="0">
              <a:cs typeface="Times New Roman" pitchFamily="18" charset="0"/>
              <a:sym typeface="Symbol" pitchFamily="18" charset="2"/>
            </a:endParaRPr>
          </a:p>
          <a:p>
            <a:r>
              <a:rPr lang="en-US" altLang="en-US" smtClean="0">
                <a:cs typeface="Times New Roman" pitchFamily="18" charset="0"/>
                <a:sym typeface="Symbol" pitchFamily="18" charset="2"/>
              </a:rPr>
              <a:t>Once the plastic story drift angle </a:t>
            </a:r>
            <a:r>
              <a:rPr lang="en-US" altLang="en-US" baseline="-25000" smtClean="0">
                <a:cs typeface="Times New Roman" pitchFamily="18" charset="0"/>
                <a:sym typeface="Symbol" pitchFamily="18" charset="2"/>
              </a:rPr>
              <a:t>p</a:t>
            </a:r>
            <a:r>
              <a:rPr lang="en-US" altLang="en-US" smtClean="0">
                <a:cs typeface="Times New Roman" pitchFamily="18" charset="0"/>
                <a:sym typeface="Symbol" pitchFamily="18" charset="2"/>
              </a:rPr>
              <a:t> has been estimated, the corresponding link plastic rotation angle </a:t>
            </a:r>
            <a:r>
              <a:rPr lang="en-US" altLang="en-US" baseline="-25000" smtClean="0">
                <a:cs typeface="Times New Roman" pitchFamily="18" charset="0"/>
                <a:sym typeface="Symbol" pitchFamily="18" charset="2"/>
              </a:rPr>
              <a:t>p</a:t>
            </a:r>
            <a:r>
              <a:rPr lang="en-US" altLang="en-US" smtClean="0">
                <a:cs typeface="Times New Roman" pitchFamily="18" charset="0"/>
                <a:sym typeface="Symbol" pitchFamily="18" charset="2"/>
              </a:rPr>
              <a:t> is estimated based on the geometry of a rigid-plastic mechanism of an EBF. This value of </a:t>
            </a:r>
            <a:r>
              <a:rPr lang="en-US" altLang="en-US" baseline="-25000" smtClean="0">
                <a:cs typeface="Times New Roman" pitchFamily="18" charset="0"/>
                <a:sym typeface="Symbol" pitchFamily="18" charset="2"/>
              </a:rPr>
              <a:t>p</a:t>
            </a:r>
            <a:r>
              <a:rPr lang="en-US" altLang="en-US" smtClean="0">
                <a:cs typeface="Times New Roman" pitchFamily="18" charset="0"/>
                <a:sym typeface="Symbol" pitchFamily="18" charset="2"/>
              </a:rPr>
              <a:t> is intended to be an estimate of the maximum plastic rotation that will be imposed on the link in a major earthquake.</a:t>
            </a:r>
          </a:p>
          <a:p>
            <a:r>
              <a:rPr lang="en-US" altLang="en-US" smtClean="0">
                <a:cs typeface="Times New Roman" pitchFamily="18" charset="0"/>
                <a:sym typeface="Symbol" pitchFamily="18" charset="2"/>
              </a:rPr>
              <a:t>Finally, in Step 6, link plastic rotation demand is checked against an estimate of link plastic rotation capacity.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9350A1D6-3EA1-44E5-A552-B016251D5C1C}" type="slidenum">
              <a:rPr lang="en-US" altLang="en-US" sz="1000" b="0">
                <a:latin typeface="Times New Roman" pitchFamily="18" charset="0"/>
              </a:rPr>
              <a:pPr/>
              <a:t>9</a:t>
            </a:fld>
            <a:endParaRPr lang="en-US" altLang="en-US" sz="1000" b="0">
              <a:latin typeface="Times New Roman" pitchFamily="18"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p:spPr>
        <p:txBody>
          <a:bodyPr/>
          <a:lstStyle/>
          <a:p>
            <a:r>
              <a:rPr lang="en-US" altLang="en-US" smtClean="0"/>
              <a:t>An EBF with the links at mid-span of the beams. This building is located in San Francisco.</a:t>
            </a:r>
          </a:p>
          <a:p>
            <a:endParaRPr lang="en-US" altLang="en-US" smtClean="0"/>
          </a:p>
          <a:p>
            <a:r>
              <a:rPr lang="en-US" altLang="en-US" smtClean="0"/>
              <a:t>Note the stiffeners in the link.</a:t>
            </a:r>
          </a:p>
          <a:p>
            <a:r>
              <a:rPr lang="en-US" altLang="en-US" smtClean="0"/>
              <a:t>Note also that the brace connections are not detailed with "fold-lines" as required in SCBFs. The fold-lines are not needed, because braces are not expected to buckle in an EBF.</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DFB0764F-C8CB-47D5-A5D0-1ED354CCA161}" type="slidenum">
              <a:rPr lang="en-US" altLang="en-US" sz="1000" b="0">
                <a:latin typeface="Times New Roman" pitchFamily="18" charset="0"/>
              </a:rPr>
              <a:pPr/>
              <a:t>81</a:t>
            </a:fld>
            <a:endParaRPr lang="en-US" altLang="en-US" sz="1000" b="0">
              <a:latin typeface="Times New Roman" pitchFamily="18" charset="0"/>
            </a:endParaRPr>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p:spPr>
        <p:txBody>
          <a:bodyPr/>
          <a:lstStyle/>
          <a:p>
            <a:r>
              <a:rPr lang="en-US" altLang="en-US" smtClean="0"/>
              <a:t>This slide reviews the EBF rigid-plastic kinematics for several common types of EBFs. The most common EBF configurations are the two EBFs shown at the top of the slide, for which </a:t>
            </a:r>
            <a:r>
              <a:rPr lang="en-US" altLang="en-US" smtClean="0">
                <a:sym typeface="Symbol" pitchFamily="18" charset="2"/>
              </a:rPr>
              <a:t></a:t>
            </a:r>
            <a:r>
              <a:rPr lang="en-US" altLang="en-US" baseline="-25000" smtClean="0">
                <a:sym typeface="Symbol" pitchFamily="18" charset="2"/>
              </a:rPr>
              <a:t>p</a:t>
            </a:r>
            <a:r>
              <a:rPr lang="en-US" altLang="en-US" smtClean="0">
                <a:sym typeface="Symbol" pitchFamily="18" charset="2"/>
              </a:rPr>
              <a:t> = (</a:t>
            </a:r>
            <a:r>
              <a:rPr lang="en-US" altLang="en-US" i="1" smtClean="0">
                <a:sym typeface="Symbol" pitchFamily="18" charset="2"/>
              </a:rPr>
              <a:t>L</a:t>
            </a:r>
            <a:r>
              <a:rPr lang="en-US" altLang="en-US" smtClean="0">
                <a:sym typeface="Symbol" pitchFamily="18" charset="2"/>
              </a:rPr>
              <a:t>/</a:t>
            </a:r>
            <a:r>
              <a:rPr lang="en-US" altLang="en-US" i="1" smtClean="0">
                <a:sym typeface="Symbol" pitchFamily="18" charset="2"/>
              </a:rPr>
              <a:t>e</a:t>
            </a:r>
            <a:r>
              <a:rPr lang="en-US" altLang="en-US" smtClean="0">
                <a:sym typeface="Symbol" pitchFamily="18" charset="2"/>
              </a:rPr>
              <a:t>) </a:t>
            </a:r>
            <a:r>
              <a:rPr lang="en-US" altLang="en-US" baseline="-25000" smtClean="0">
                <a:sym typeface="Symbol" pitchFamily="18" charset="2"/>
              </a:rPr>
              <a:t>p</a:t>
            </a:r>
            <a:r>
              <a:rPr lang="en-US" altLang="en-US" smtClean="0">
                <a:sym typeface="Symbol" pitchFamily="18" charset="2"/>
              </a:rPr>
              <a:t>.</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ADDDD6AD-E7BB-40E1-9AAD-3BB6C54A8F46}" type="slidenum">
              <a:rPr lang="en-US" altLang="en-US" sz="1000" b="0">
                <a:latin typeface="Times New Roman" pitchFamily="18" charset="0"/>
              </a:rPr>
              <a:pPr/>
              <a:t>82</a:t>
            </a:fld>
            <a:endParaRPr lang="en-US" altLang="en-US" sz="1000" b="0">
              <a:latin typeface="Times New Roman" pitchFamily="18" charset="0"/>
            </a:endParaRPr>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p:spPr>
        <p:txBody>
          <a:bodyPr/>
          <a:lstStyle/>
          <a:p>
            <a:r>
              <a:rPr lang="en-US" altLang="en-US" smtClean="0"/>
              <a:t>This slide shows how link rotation demand is related to the ratio of span length to link length (</a:t>
            </a:r>
            <a:r>
              <a:rPr lang="en-US" altLang="en-US" i="1" smtClean="0"/>
              <a:t>L</a:t>
            </a:r>
            <a:r>
              <a:rPr lang="en-US" altLang="en-US" smtClean="0"/>
              <a:t>/</a:t>
            </a:r>
            <a:r>
              <a:rPr lang="en-US" altLang="en-US" i="1" smtClean="0"/>
              <a:t>e</a:t>
            </a:r>
            <a:r>
              <a:rPr lang="en-US" altLang="en-US" smtClean="0"/>
              <a:t>) for an EBF with the link at mid-span, where </a:t>
            </a:r>
            <a:r>
              <a:rPr lang="en-US" altLang="en-US" smtClean="0">
                <a:sym typeface="Symbol" pitchFamily="18" charset="2"/>
              </a:rPr>
              <a:t></a:t>
            </a:r>
            <a:r>
              <a:rPr lang="en-US" altLang="en-US" baseline="-25000" smtClean="0">
                <a:sym typeface="Symbol" pitchFamily="18" charset="2"/>
              </a:rPr>
              <a:t>p</a:t>
            </a:r>
            <a:r>
              <a:rPr lang="en-US" altLang="en-US" smtClean="0">
                <a:sym typeface="Symbol" pitchFamily="18" charset="2"/>
              </a:rPr>
              <a:t> = (</a:t>
            </a:r>
            <a:r>
              <a:rPr lang="en-US" altLang="en-US" i="1" smtClean="0">
                <a:sym typeface="Symbol" pitchFamily="18" charset="2"/>
              </a:rPr>
              <a:t>L</a:t>
            </a:r>
            <a:r>
              <a:rPr lang="en-US" altLang="en-US" smtClean="0">
                <a:sym typeface="Symbol" pitchFamily="18" charset="2"/>
              </a:rPr>
              <a:t>/</a:t>
            </a:r>
            <a:r>
              <a:rPr lang="en-US" altLang="en-US" i="1" smtClean="0">
                <a:sym typeface="Symbol" pitchFamily="18" charset="2"/>
              </a:rPr>
              <a:t>e</a:t>
            </a:r>
            <a:r>
              <a:rPr lang="en-US" altLang="en-US" smtClean="0">
                <a:sym typeface="Symbol" pitchFamily="18" charset="2"/>
              </a:rPr>
              <a:t>) </a:t>
            </a:r>
            <a:r>
              <a:rPr lang="en-US" altLang="en-US" baseline="-25000" smtClean="0">
                <a:sym typeface="Symbol" pitchFamily="18" charset="2"/>
              </a:rPr>
              <a:t>p</a:t>
            </a:r>
            <a:r>
              <a:rPr lang="en-US" altLang="en-US" smtClean="0">
                <a:sym typeface="Symbol" pitchFamily="18" charset="2"/>
              </a:rPr>
              <a:t> or </a:t>
            </a:r>
            <a:r>
              <a:rPr lang="en-US" altLang="en-US" baseline="-25000" smtClean="0">
                <a:sym typeface="Symbol" pitchFamily="18" charset="2"/>
              </a:rPr>
              <a:t>p</a:t>
            </a:r>
            <a:r>
              <a:rPr lang="en-US" altLang="en-US" smtClean="0">
                <a:sym typeface="Symbol" pitchFamily="18" charset="2"/>
              </a:rPr>
              <a:t>/</a:t>
            </a:r>
            <a:r>
              <a:rPr lang="en-US" altLang="en-US" baseline="-25000" smtClean="0">
                <a:sym typeface="Symbol" pitchFamily="18" charset="2"/>
              </a:rPr>
              <a:t>p</a:t>
            </a:r>
            <a:r>
              <a:rPr lang="en-US" altLang="en-US" smtClean="0">
                <a:sym typeface="Symbol" pitchFamily="18" charset="2"/>
              </a:rPr>
              <a:t> = 1/(</a:t>
            </a:r>
            <a:r>
              <a:rPr lang="en-US" altLang="en-US" i="1" smtClean="0">
                <a:sym typeface="Symbol" pitchFamily="18" charset="2"/>
              </a:rPr>
              <a:t>e</a:t>
            </a:r>
            <a:r>
              <a:rPr lang="en-US" altLang="en-US" smtClean="0">
                <a:sym typeface="Symbol" pitchFamily="18" charset="2"/>
              </a:rPr>
              <a:t>/</a:t>
            </a:r>
            <a:r>
              <a:rPr lang="en-US" altLang="en-US" i="1" smtClean="0">
                <a:sym typeface="Symbol" pitchFamily="18" charset="2"/>
              </a:rPr>
              <a:t>L</a:t>
            </a:r>
            <a:r>
              <a:rPr lang="en-US" altLang="en-US" smtClean="0">
                <a:sym typeface="Symbol" pitchFamily="18" charset="2"/>
              </a:rPr>
              <a:t>). The same relationship holds for the single diagonal EBF.</a:t>
            </a:r>
          </a:p>
          <a:p>
            <a:r>
              <a:rPr lang="en-US" altLang="en-US" smtClean="0">
                <a:sym typeface="Symbol" pitchFamily="18" charset="2"/>
              </a:rPr>
              <a:t>This plot shows that if </a:t>
            </a:r>
            <a:r>
              <a:rPr lang="en-US" altLang="en-US" i="1" smtClean="0">
                <a:sym typeface="Symbol" pitchFamily="18" charset="2"/>
              </a:rPr>
              <a:t>e</a:t>
            </a:r>
            <a:r>
              <a:rPr lang="en-US" altLang="en-US" smtClean="0">
                <a:sym typeface="Symbol" pitchFamily="18" charset="2"/>
              </a:rPr>
              <a:t>/</a:t>
            </a:r>
            <a:r>
              <a:rPr lang="en-US" altLang="en-US" i="1" smtClean="0">
                <a:sym typeface="Symbol" pitchFamily="18" charset="2"/>
              </a:rPr>
              <a:t>L</a:t>
            </a:r>
            <a:r>
              <a:rPr lang="en-US" altLang="en-US" smtClean="0">
                <a:sym typeface="Symbol" pitchFamily="18" charset="2"/>
              </a:rPr>
              <a:t> is too small, the link plastic rotation demands may become excessive, and may exceed link plastic rotation capacity. That is, it may be difficult to satisfy the requirements of Section F3.4a if </a:t>
            </a:r>
            <a:r>
              <a:rPr lang="en-US" altLang="en-US" i="1" smtClean="0">
                <a:sym typeface="Symbol" pitchFamily="18" charset="2"/>
              </a:rPr>
              <a:t>e</a:t>
            </a:r>
            <a:r>
              <a:rPr lang="en-US" altLang="en-US" smtClean="0">
                <a:sym typeface="Symbol" pitchFamily="18" charset="2"/>
              </a:rPr>
              <a:t>/</a:t>
            </a:r>
            <a:r>
              <a:rPr lang="en-US" altLang="en-US" i="1" smtClean="0">
                <a:sym typeface="Symbol" pitchFamily="18" charset="2"/>
              </a:rPr>
              <a:t>L</a:t>
            </a:r>
            <a:r>
              <a:rPr lang="en-US" altLang="en-US" smtClean="0">
                <a:sym typeface="Symbol" pitchFamily="18" charset="2"/>
              </a:rPr>
              <a:t> is too small.</a:t>
            </a:r>
          </a:p>
          <a:p>
            <a:r>
              <a:rPr lang="en-US" altLang="en-US" smtClean="0">
                <a:sym typeface="Symbol" pitchFamily="18" charset="2"/>
              </a:rPr>
              <a:t>As discussed earlier, shear yielding links are preferred in EBFs for best overall strength, stiffness and ductility. Providing for shear yielding links generally requires that links be kept short. On the other hand, if the links become too short, then </a:t>
            </a:r>
            <a:r>
              <a:rPr lang="en-US" altLang="en-US" i="1" smtClean="0">
                <a:sym typeface="Symbol" pitchFamily="18" charset="2"/>
              </a:rPr>
              <a:t>e</a:t>
            </a:r>
            <a:r>
              <a:rPr lang="en-US" altLang="en-US" smtClean="0">
                <a:sym typeface="Symbol" pitchFamily="18" charset="2"/>
              </a:rPr>
              <a:t>/</a:t>
            </a:r>
            <a:r>
              <a:rPr lang="en-US" altLang="en-US" i="1" smtClean="0">
                <a:sym typeface="Symbol" pitchFamily="18" charset="2"/>
              </a:rPr>
              <a:t>L</a:t>
            </a:r>
            <a:r>
              <a:rPr lang="en-US" altLang="en-US" smtClean="0">
                <a:sym typeface="Symbol" pitchFamily="18" charset="2"/>
              </a:rPr>
              <a:t> may become too small, and the link plastic rotation angle may become too large. Consequently, EBF design requires a balance between these competing requirements: keep links short enough to stay in the shear yielding range (</a:t>
            </a:r>
            <a:r>
              <a:rPr lang="en-US" altLang="en-US" i="1" smtClean="0">
                <a:sym typeface="Symbol" pitchFamily="18" charset="2"/>
              </a:rPr>
              <a:t>e</a:t>
            </a:r>
            <a:r>
              <a:rPr lang="en-US" altLang="en-US" smtClean="0">
                <a:sym typeface="Symbol" pitchFamily="18" charset="2"/>
              </a:rPr>
              <a:t>  1.6 </a:t>
            </a:r>
            <a:r>
              <a:rPr lang="en-US" altLang="en-US" i="1" smtClean="0">
                <a:sym typeface="Symbol" pitchFamily="18" charset="2"/>
              </a:rPr>
              <a:t>M</a:t>
            </a:r>
            <a:r>
              <a:rPr lang="en-US" altLang="en-US" i="1" baseline="-25000" smtClean="0">
                <a:sym typeface="Symbol" pitchFamily="18" charset="2"/>
              </a:rPr>
              <a:t>p</a:t>
            </a:r>
            <a:r>
              <a:rPr lang="en-US" altLang="en-US" smtClean="0">
                <a:sym typeface="Symbol" pitchFamily="18" charset="2"/>
              </a:rPr>
              <a:t>/</a:t>
            </a:r>
            <a:r>
              <a:rPr lang="en-US" altLang="en-US" i="1" smtClean="0">
                <a:sym typeface="Symbol" pitchFamily="18" charset="2"/>
              </a:rPr>
              <a:t>V</a:t>
            </a:r>
            <a:r>
              <a:rPr lang="en-US" altLang="en-US" i="1" baseline="-25000" smtClean="0">
                <a:sym typeface="Symbol" pitchFamily="18" charset="2"/>
              </a:rPr>
              <a:t>p</a:t>
            </a:r>
            <a:r>
              <a:rPr lang="en-US" altLang="en-US" smtClean="0">
                <a:sym typeface="Symbol" pitchFamily="18" charset="2"/>
              </a:rPr>
              <a:t>) but not so short that link plastic rotation demand exceeds link plastic rotation capacity.</a:t>
            </a:r>
            <a:endParaRPr lang="en-US" altLang="en-US" i="1" smtClean="0">
              <a:sym typeface="Symbol" pitchFamily="18" charset="2"/>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5C8F4751-C71F-4235-ADA4-0C1A6F483278}" type="slidenum">
              <a:rPr lang="en-US" altLang="en-US" sz="1000" b="0">
                <a:latin typeface="Times New Roman" pitchFamily="18" charset="0"/>
              </a:rPr>
              <a:pPr/>
              <a:t>83</a:t>
            </a:fld>
            <a:endParaRPr lang="en-US" altLang="en-US" sz="1000" b="0">
              <a:latin typeface="Times New Roman" pitchFamily="18" charset="0"/>
            </a:endParaRPr>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p:spPr>
        <p:txBody>
          <a:bodyPr/>
          <a:lstStyle/>
          <a:p>
            <a:r>
              <a:rPr lang="en-US" altLang="en-US" smtClean="0"/>
              <a:t>This slide provides a graphical representation of link plastic rotation capacities given in Section F3.4a. Link plastic rotation capacities are based on the results of cyclic loading experiments on links. Note that shear yielding links have substantially greater rotation capacities than longer links.</a:t>
            </a:r>
          </a:p>
          <a:p>
            <a:r>
              <a:rPr lang="en-US" altLang="en-US" smtClean="0"/>
              <a:t>If the plastic rotation capacities shown above are compared to experimentally determined plastic rotation capacities for well detailed links, it will be seen that the AISC </a:t>
            </a:r>
            <a:r>
              <a:rPr lang="en-US" altLang="en-US" i="1" smtClean="0"/>
              <a:t>Seismic Provisions</a:t>
            </a:r>
            <a:r>
              <a:rPr lang="en-US" altLang="en-US" smtClean="0"/>
              <a:t> are somewhat conservative. For example, experiments show that well detailed shear links consistently achieve plastic rotations on the order of </a:t>
            </a:r>
            <a:r>
              <a:rPr lang="en-US" altLang="en-US" smtClean="0">
                <a:sym typeface="Symbol" pitchFamily="18" charset="2"/>
              </a:rPr>
              <a:t></a:t>
            </a:r>
            <a:r>
              <a:rPr lang="en-US" altLang="en-US" baseline="-25000" smtClean="0">
                <a:sym typeface="Symbol" pitchFamily="18" charset="2"/>
              </a:rPr>
              <a:t>p</a:t>
            </a:r>
            <a:r>
              <a:rPr lang="en-US" altLang="en-US" smtClean="0">
                <a:sym typeface="Symbol" pitchFamily="18" charset="2"/>
              </a:rPr>
              <a:t> =  0.10 radian or better. However, the AISC </a:t>
            </a:r>
            <a:r>
              <a:rPr lang="en-US" altLang="en-US" i="1" smtClean="0">
                <a:sym typeface="Symbol" pitchFamily="18" charset="2"/>
              </a:rPr>
              <a:t>Seismic Provisions</a:t>
            </a:r>
            <a:r>
              <a:rPr lang="en-US" altLang="en-US" smtClean="0">
                <a:sym typeface="Symbol" pitchFamily="18" charset="2"/>
              </a:rPr>
              <a:t> limit shear links to </a:t>
            </a:r>
            <a:r>
              <a:rPr lang="en-US" altLang="en-US" baseline="-25000" smtClean="0">
                <a:sym typeface="Symbol" pitchFamily="18" charset="2"/>
              </a:rPr>
              <a:t>p</a:t>
            </a:r>
            <a:r>
              <a:rPr lang="en-US" altLang="en-US" smtClean="0">
                <a:sym typeface="Symbol" pitchFamily="18" charset="2"/>
              </a:rPr>
              <a:t> =  0.08 radian. Considering the numerous uncertainties in predicting both link rotation demand and supply, some conservatism appears well justified.</a:t>
            </a:r>
          </a:p>
          <a:p>
            <a:endParaRPr lang="en-US" alt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F160D88D-954B-4376-B7F5-CAEC8A835415}" type="slidenum">
              <a:rPr lang="en-US" altLang="en-US" sz="1000" b="0">
                <a:latin typeface="Times New Roman" pitchFamily="18" charset="0"/>
              </a:rPr>
              <a:pPr/>
              <a:t>84</a:t>
            </a:fld>
            <a:endParaRPr lang="en-US" altLang="en-US" sz="1000" b="0">
              <a:latin typeface="Times New Roman" pitchFamily="18" charset="0"/>
            </a:endParaRPr>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p:spPr>
        <p:txBody>
          <a:bodyPr/>
          <a:lstStyle/>
          <a:p>
            <a:r>
              <a:rPr lang="en-US" altLang="en-US" smtClean="0"/>
              <a:t>This figure shows the locations when link end lateral bracing is required.</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1D6C23B5-4207-4DD4-B1B1-5F7C5270714E}" type="slidenum">
              <a:rPr lang="en-US" altLang="en-US" sz="1000" b="0">
                <a:latin typeface="Times New Roman" pitchFamily="18" charset="0"/>
              </a:rPr>
              <a:pPr/>
              <a:t>85</a:t>
            </a:fld>
            <a:endParaRPr lang="en-US" altLang="en-US" sz="1000" b="0">
              <a:latin typeface="Times New Roman" pitchFamily="18" charset="0"/>
            </a:endParaRPr>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p:spPr>
        <p:txBody>
          <a:bodyPr/>
          <a:lstStyle/>
          <a:p>
            <a:r>
              <a:rPr lang="en-US" altLang="en-US" smtClean="0"/>
              <a:t>Link bracing is required to maintain stability after the link yields.</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E565543F-9B09-42CA-A783-E7DD2D95170B}" type="slidenum">
              <a:rPr lang="en-US" altLang="en-US" sz="1000" b="0">
                <a:latin typeface="Times New Roman" pitchFamily="18" charset="0"/>
              </a:rPr>
              <a:pPr/>
              <a:t>86</a:t>
            </a:fld>
            <a:endParaRPr lang="en-US" altLang="en-US" sz="1000" b="0">
              <a:latin typeface="Times New Roman" pitchFamily="18" charset="0"/>
            </a:endParaRPr>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p:spPr>
        <p:txBody>
          <a:bodyPr/>
          <a:lstStyle/>
          <a:p>
            <a:r>
              <a:rPr lang="en-US" altLang="en-US" smtClean="0"/>
              <a:t>An example of link end lateral bracing.</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A5273717-77D2-45BB-852C-AB537894E3A7}" type="slidenum">
              <a:rPr lang="en-US" altLang="en-US" sz="1000" b="0">
                <a:latin typeface="Times New Roman" pitchFamily="18" charset="0"/>
              </a:rPr>
              <a:pPr/>
              <a:t>87</a:t>
            </a:fld>
            <a:endParaRPr lang="en-US" altLang="en-US" sz="1000" b="0">
              <a:latin typeface="Times New Roman" pitchFamily="18" charset="0"/>
            </a:endParaRPr>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p:spPr>
        <p:txBody>
          <a:bodyPr/>
          <a:lstStyle/>
          <a:p>
            <a:r>
              <a:rPr lang="en-US" altLang="en-US" smtClean="0"/>
              <a:t>Another example of link end lateral bracing.</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F3F1CB9C-AA5E-48A7-B567-C6D2DA287990}" type="slidenum">
              <a:rPr lang="en-US" altLang="en-US" sz="1000" b="0">
                <a:latin typeface="Times New Roman" pitchFamily="18" charset="0"/>
              </a:rPr>
              <a:pPr/>
              <a:t>88</a:t>
            </a:fld>
            <a:endParaRPr lang="en-US" altLang="en-US" sz="1000" b="0">
              <a:latin typeface="Times New Roman" pitchFamily="18" charset="0"/>
            </a:endParaRPr>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p:spPr>
        <p:txBody>
          <a:bodyPr/>
          <a:lstStyle/>
          <a:p>
            <a:r>
              <a:rPr lang="en-US" altLang="en-US" smtClean="0"/>
              <a:t>This is an example of a link end lateral brace. However, lateral bracing for this link would be improved by moving the top flange brace to the link end, and by providing another brace at the link end bottom flange.</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BE799128-E010-4B36-8C1A-9B4CD87847FC}" type="slidenum">
              <a:rPr lang="en-US" altLang="en-US" sz="1000" b="0">
                <a:latin typeface="Times New Roman" pitchFamily="18" charset="0"/>
              </a:rPr>
              <a:pPr/>
              <a:t>89</a:t>
            </a:fld>
            <a:endParaRPr lang="en-US" altLang="en-US" sz="1000" b="0">
              <a:latin typeface="Times New Roman" pitchFamily="18" charset="0"/>
            </a:endParaRPr>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p:spPr>
        <p:txBody>
          <a:bodyPr/>
          <a:lstStyle/>
          <a:p>
            <a:r>
              <a:rPr lang="en-US" altLang="en-US" smtClean="0"/>
              <a:t>Even though the braces and columns are not expected to experience significant yielding, width-thickness requirements are specified to ensure that they would have ductile response if yielding were to occur.   </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50CF79AF-AB56-4A24-BA87-D2E4F710D019}" type="slidenum">
              <a:rPr lang="en-US" altLang="en-US" sz="1000" b="0">
                <a:latin typeface="Times New Roman" pitchFamily="18" charset="0"/>
              </a:rPr>
              <a:pPr/>
              <a:t>90</a:t>
            </a:fld>
            <a:endParaRPr lang="en-US" altLang="en-US" sz="1000" b="0">
              <a:latin typeface="Times New Roman" pitchFamily="18" charset="0"/>
            </a:endParaRPr>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noFill/>
        </p:spPr>
        <p:txBody>
          <a:bodyPr/>
          <a:lstStyle/>
          <a:p>
            <a:r>
              <a:rPr lang="en-US" altLang="en-US" smtClean="0"/>
              <a:t>This figure shows the diagonal braces and beam segments out side of the link that are covered by Section F3.5a.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0905C0D7-28D9-42C1-B8C9-021F3F91736D}" type="slidenum">
              <a:rPr lang="en-US" altLang="en-US" sz="1000" b="0">
                <a:latin typeface="Times New Roman" pitchFamily="18" charset="0"/>
              </a:rPr>
              <a:pPr/>
              <a:t>10</a:t>
            </a:fld>
            <a:endParaRPr lang="en-US" altLang="en-US" sz="1000" b="0">
              <a:latin typeface="Times New Roman" pitchFamily="18" charset="0"/>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p:spPr>
        <p:txBody>
          <a:bodyPr/>
          <a:lstStyle/>
          <a:p>
            <a:r>
              <a:rPr lang="en-US" altLang="en-US" smtClean="0"/>
              <a:t>An example of a single diagonal EBF is a high-rise steel office building located in Taipei, Taiwan. Columns are steel box sections. </a:t>
            </a:r>
          </a:p>
          <a:p>
            <a:r>
              <a:rPr lang="en-US" altLang="en-US" smtClean="0"/>
              <a:t>A close-up of the link region of this frame is shown on the next slide.</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E72E72FC-51EA-4861-A6D4-3DF6C68CBC18}" type="slidenum">
              <a:rPr lang="en-US" altLang="en-US" sz="1000" b="0">
                <a:latin typeface="Times New Roman" pitchFamily="18" charset="0"/>
              </a:rPr>
              <a:pPr/>
              <a:t>91</a:t>
            </a:fld>
            <a:endParaRPr lang="en-US" altLang="en-US" sz="1000" b="0">
              <a:latin typeface="Times New Roman" pitchFamily="18" charset="0"/>
            </a:endParaRPr>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p:spPr>
        <p:txBody>
          <a:bodyPr/>
          <a:lstStyle/>
          <a:p>
            <a:r>
              <a:rPr lang="en-US" altLang="en-US" smtClean="0"/>
              <a:t>Links are generally required to satisfy the width-thickness requirements for highly ductile members.  However, an analytical study by Richards and Uang (2005) indicated that links can achieve design rotations without satisfying the width-thickness requirements for highly ductile members.  </a:t>
            </a:r>
          </a:p>
          <a:p>
            <a:r>
              <a:rPr lang="en-US" altLang="en-US" smtClean="0"/>
              <a:t>The exception in F3.5b.1 reflects that findings of that study, and the engineering judgement that links that are primarily yielding in shear have relatively low flange strains. </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DAAD34B0-A196-4D98-A3DF-DB06D17E07C5}" type="slidenum">
              <a:rPr lang="en-US" altLang="en-US" sz="1000" b="0">
                <a:latin typeface="Times New Roman" pitchFamily="18" charset="0"/>
              </a:rPr>
              <a:pPr/>
              <a:t>92</a:t>
            </a:fld>
            <a:endParaRPr lang="en-US" altLang="en-US" sz="1000" b="0">
              <a:latin typeface="Times New Roman" pitchFamily="18" charset="0"/>
            </a:endParaRPr>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p:spPr>
        <p:txBody>
          <a:bodyPr/>
          <a:lstStyle/>
          <a:p>
            <a:r>
              <a:rPr lang="en-US" altLang="en-US" smtClean="0"/>
              <a:t>F3.5b.1 outlines some limitations on the use of built-up links. </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52D2B5C2-081A-424B-9C80-78AF80B7B2EF}" type="slidenum">
              <a:rPr lang="en-US" altLang="en-US" sz="1000" b="0">
                <a:latin typeface="Times New Roman" pitchFamily="18" charset="0"/>
              </a:rPr>
              <a:pPr/>
              <a:t>93</a:t>
            </a:fld>
            <a:endParaRPr lang="en-US" altLang="en-US" sz="1000" b="0">
              <a:latin typeface="Times New Roman" pitchFamily="18" charset="0"/>
            </a:endParaRPr>
          </a:p>
        </p:txBody>
      </p:sp>
      <p:sp>
        <p:nvSpPr>
          <p:cNvPr id="239619" name="Rectangle 2"/>
          <p:cNvSpPr>
            <a:spLocks noGrp="1" noRot="1" noChangeAspect="1" noChangeArrowheads="1" noTextEdit="1"/>
          </p:cNvSpPr>
          <p:nvPr>
            <p:ph type="sldImg"/>
          </p:nvPr>
        </p:nvSpPr>
        <p:spPr>
          <a:ln/>
        </p:spPr>
      </p:sp>
      <p:sp>
        <p:nvSpPr>
          <p:cNvPr id="239620" name="Rectangle 4"/>
          <p:cNvSpPr>
            <a:spLocks noGrp="1" noChangeArrowheads="1"/>
          </p:cNvSpPr>
          <p:nvPr>
            <p:ph type="body" idx="1"/>
          </p:nvPr>
        </p:nvSpPr>
        <p:spPr>
          <a:noFill/>
        </p:spPr>
        <p:txBody>
          <a:bodyPr/>
          <a:lstStyle/>
          <a:p>
            <a:pPr>
              <a:lnSpc>
                <a:spcPct val="90000"/>
              </a:lnSpc>
            </a:pPr>
            <a:r>
              <a:rPr lang="en-US" altLang="en-US" dirty="0" smtClean="0"/>
              <a:t>Section F3.5b.2 defines the link nominal shear strength</a:t>
            </a:r>
            <a:r>
              <a:rPr lang="en-US" altLang="en-US" i="1" dirty="0" smtClean="0"/>
              <a:t> V</a:t>
            </a:r>
            <a:r>
              <a:rPr lang="en-US" altLang="en-US" i="1" baseline="-25000" dirty="0" smtClean="0"/>
              <a:t>n</a:t>
            </a:r>
            <a:r>
              <a:rPr lang="en-US" altLang="en-US" dirty="0" smtClean="0"/>
              <a:t>.</a:t>
            </a:r>
          </a:p>
          <a:p>
            <a:pPr>
              <a:lnSpc>
                <a:spcPct val="90000"/>
              </a:lnSpc>
            </a:pPr>
            <a:r>
              <a:rPr lang="en-US" altLang="en-US" dirty="0" smtClean="0"/>
              <a:t>As discussed earlier in this module, </a:t>
            </a:r>
            <a:r>
              <a:rPr lang="en-US" altLang="en-US" i="1" dirty="0" smtClean="0"/>
              <a:t>V</a:t>
            </a:r>
            <a:r>
              <a:rPr lang="en-US" altLang="en-US" i="1" baseline="-25000" dirty="0" smtClean="0"/>
              <a:t>n</a:t>
            </a:r>
            <a:r>
              <a:rPr lang="en-US" altLang="en-US" dirty="0" smtClean="0"/>
              <a:t> is the link shear that will result in first significant yield of the link, in either shear or flexure. That is, </a:t>
            </a:r>
            <a:r>
              <a:rPr lang="en-US" altLang="en-US" i="1" dirty="0" smtClean="0"/>
              <a:t>V</a:t>
            </a:r>
            <a:r>
              <a:rPr lang="en-US" altLang="en-US" i="1" baseline="-25000" dirty="0" smtClean="0"/>
              <a:t>n</a:t>
            </a:r>
            <a:r>
              <a:rPr lang="en-US" altLang="en-US" dirty="0" smtClean="0"/>
              <a:t> defines the plastic strength of the link, and is the basis for sizing links in EBFs.</a:t>
            </a:r>
          </a:p>
          <a:p>
            <a:pPr>
              <a:lnSpc>
                <a:spcPct val="90000"/>
              </a:lnSpc>
            </a:pPr>
            <a:r>
              <a:rPr lang="en-US" altLang="en-US" dirty="0" smtClean="0"/>
              <a:t> For </a:t>
            </a:r>
            <a:r>
              <a:rPr lang="en-US" altLang="en-US" i="1" dirty="0" smtClean="0"/>
              <a:t>e</a:t>
            </a:r>
            <a:r>
              <a:rPr lang="en-US" altLang="en-US" dirty="0" smtClean="0"/>
              <a:t> &lt; 2</a:t>
            </a:r>
            <a:r>
              <a:rPr lang="en-US" altLang="en-US" i="1" dirty="0" smtClean="0"/>
              <a:t>M</a:t>
            </a:r>
            <a:r>
              <a:rPr lang="en-US" altLang="en-US" i="1" baseline="-25000" dirty="0" smtClean="0"/>
              <a:t>p</a:t>
            </a:r>
            <a:r>
              <a:rPr lang="en-US" altLang="en-US" i="1" dirty="0" smtClean="0"/>
              <a:t> </a:t>
            </a:r>
            <a:r>
              <a:rPr lang="en-US" altLang="en-US" dirty="0" smtClean="0"/>
              <a:t>/</a:t>
            </a:r>
            <a:r>
              <a:rPr lang="en-US" altLang="en-US" i="1" dirty="0" smtClean="0"/>
              <a:t>V</a:t>
            </a:r>
            <a:r>
              <a:rPr lang="en-US" altLang="en-US" i="1" baseline="-25000" dirty="0" smtClean="0"/>
              <a:t>p</a:t>
            </a:r>
            <a:r>
              <a:rPr lang="en-US" altLang="en-US" dirty="0" smtClean="0"/>
              <a:t>, link nominal shear strength will be controlled by shear yielding, and </a:t>
            </a:r>
            <a:r>
              <a:rPr lang="en-US" altLang="en-US" i="1" dirty="0" smtClean="0"/>
              <a:t>V</a:t>
            </a:r>
            <a:r>
              <a:rPr lang="en-US" altLang="en-US" i="1" baseline="-25000" dirty="0" smtClean="0"/>
              <a:t>n</a:t>
            </a:r>
            <a:r>
              <a:rPr lang="en-US" altLang="en-US" dirty="0" smtClean="0"/>
              <a:t> = </a:t>
            </a:r>
            <a:r>
              <a:rPr lang="en-US" altLang="en-US" i="1" dirty="0" smtClean="0"/>
              <a:t>V</a:t>
            </a:r>
            <a:r>
              <a:rPr lang="en-US" altLang="en-US" i="1" baseline="-25000" dirty="0" smtClean="0"/>
              <a:t>p</a:t>
            </a:r>
            <a:r>
              <a:rPr lang="en-US" altLang="en-US" dirty="0" smtClean="0"/>
              <a:t>.</a:t>
            </a:r>
          </a:p>
          <a:p>
            <a:pPr>
              <a:lnSpc>
                <a:spcPct val="90000"/>
              </a:lnSpc>
            </a:pPr>
            <a:r>
              <a:rPr lang="en-US" altLang="en-US" dirty="0" smtClean="0"/>
              <a:t>For </a:t>
            </a:r>
            <a:r>
              <a:rPr lang="en-US" altLang="en-US" i="1" dirty="0" smtClean="0"/>
              <a:t>e</a:t>
            </a:r>
            <a:r>
              <a:rPr lang="en-US" altLang="en-US" dirty="0" smtClean="0"/>
              <a:t> &gt; 2</a:t>
            </a:r>
            <a:r>
              <a:rPr lang="en-US" altLang="en-US" i="1" dirty="0" smtClean="0"/>
              <a:t>M</a:t>
            </a:r>
            <a:r>
              <a:rPr lang="en-US" altLang="en-US" i="1" baseline="-25000" dirty="0" smtClean="0"/>
              <a:t>p</a:t>
            </a:r>
            <a:r>
              <a:rPr lang="en-US" altLang="en-US" i="1" dirty="0" smtClean="0"/>
              <a:t> </a:t>
            </a:r>
            <a:r>
              <a:rPr lang="en-US" altLang="en-US" dirty="0" smtClean="0"/>
              <a:t>/</a:t>
            </a:r>
            <a:r>
              <a:rPr lang="en-US" altLang="en-US" i="1" dirty="0" smtClean="0"/>
              <a:t>V</a:t>
            </a:r>
            <a:r>
              <a:rPr lang="en-US" altLang="en-US" i="1" baseline="-25000" dirty="0" smtClean="0"/>
              <a:t>p</a:t>
            </a:r>
            <a:r>
              <a:rPr lang="en-US" altLang="en-US" dirty="0" smtClean="0"/>
              <a:t>, link nominal shear strength will be controlled by flexural yielding at the link ends, and </a:t>
            </a:r>
            <a:r>
              <a:rPr lang="en-US" altLang="en-US" i="1" dirty="0" smtClean="0"/>
              <a:t>V</a:t>
            </a:r>
            <a:r>
              <a:rPr lang="en-US" altLang="en-US" i="1" baseline="-25000" dirty="0" smtClean="0"/>
              <a:t>n</a:t>
            </a:r>
            <a:r>
              <a:rPr lang="en-US" altLang="en-US" dirty="0" smtClean="0"/>
              <a:t> = 2 </a:t>
            </a:r>
            <a:r>
              <a:rPr lang="en-US" altLang="en-US" i="1" dirty="0" smtClean="0"/>
              <a:t>M</a:t>
            </a:r>
            <a:r>
              <a:rPr lang="en-US" altLang="en-US" i="1" baseline="-25000" dirty="0" smtClean="0"/>
              <a:t>p</a:t>
            </a:r>
            <a:r>
              <a:rPr lang="en-US" altLang="en-US" dirty="0" smtClean="0"/>
              <a:t>/ </a:t>
            </a:r>
            <a:r>
              <a:rPr lang="en-US" altLang="en-US" i="1" dirty="0" smtClean="0"/>
              <a:t>e</a:t>
            </a:r>
            <a:r>
              <a:rPr lang="en-US" altLang="en-US" dirty="0" smtClean="0"/>
              <a:t>. In this case, the link nominal shear strength represent the value of link shear when the end moments reach </a:t>
            </a:r>
            <a:r>
              <a:rPr lang="en-US" altLang="en-US" i="1" dirty="0" smtClean="0"/>
              <a:t>M</a:t>
            </a:r>
            <a:r>
              <a:rPr lang="en-US" altLang="en-US" i="1" baseline="-25000" dirty="0" smtClean="0"/>
              <a:t>p</a:t>
            </a:r>
            <a:r>
              <a:rPr lang="en-US" altLang="en-US" dirty="0" smtClean="0"/>
              <a:t>.</a:t>
            </a:r>
          </a:p>
          <a:p>
            <a:pPr>
              <a:lnSpc>
                <a:spcPct val="90000"/>
              </a:lnSpc>
            </a:pPr>
            <a:r>
              <a:rPr lang="en-US" altLang="en-US" dirty="0" smtClean="0"/>
              <a:t>When sizing a link for strength, all computations are done in terms of shear, regardless of whether link strength is controlled by shear yielding or by flexural yielding. For the case where link strength is controlled by flexural yielding, the equation for link nominal shear strength given in this slide automatically takes care of checking flexure.</a:t>
            </a:r>
          </a:p>
          <a:p>
            <a:pPr>
              <a:lnSpc>
                <a:spcPct val="90000"/>
              </a:lnSpc>
            </a:pPr>
            <a:r>
              <a:rPr lang="en-US" altLang="en-US" dirty="0" smtClean="0"/>
              <a:t> When defining the link design strength, </a:t>
            </a:r>
            <a:r>
              <a:rPr lang="en-US" altLang="en-US" dirty="0" smtClean="0">
                <a:sym typeface="Symbol" pitchFamily="18" charset="2"/>
              </a:rPr>
              <a:t></a:t>
            </a:r>
            <a:r>
              <a:rPr lang="en-US" altLang="en-US" i="1" dirty="0" smtClean="0">
                <a:sym typeface="Symbol" pitchFamily="18" charset="2"/>
              </a:rPr>
              <a:t>V</a:t>
            </a:r>
            <a:r>
              <a:rPr lang="en-US" altLang="en-US" i="1" baseline="-25000" dirty="0" smtClean="0">
                <a:sym typeface="Symbol" pitchFamily="18" charset="2"/>
              </a:rPr>
              <a:t>n</a:t>
            </a:r>
            <a:r>
              <a:rPr lang="en-US" altLang="en-US" dirty="0" smtClean="0">
                <a:sym typeface="Symbol" pitchFamily="18" charset="2"/>
              </a:rPr>
              <a:t>, the AISC </a:t>
            </a:r>
            <a:r>
              <a:rPr lang="en-US" altLang="en-US" i="1" dirty="0" smtClean="0">
                <a:sym typeface="Symbol" pitchFamily="18" charset="2"/>
              </a:rPr>
              <a:t>Seismic Provisions</a:t>
            </a:r>
            <a:r>
              <a:rPr lang="en-US" altLang="en-US" dirty="0" smtClean="0">
                <a:sym typeface="Symbol" pitchFamily="18" charset="2"/>
              </a:rPr>
              <a:t> takes =0.9. This is a departure from the main AISC </a:t>
            </a:r>
            <a:r>
              <a:rPr lang="en-US" altLang="en-US" i="1" dirty="0" smtClean="0">
                <a:sym typeface="Symbol" pitchFamily="18" charset="2"/>
              </a:rPr>
              <a:t>Specification</a:t>
            </a:r>
            <a:r>
              <a:rPr lang="en-US" altLang="en-US" dirty="0" smtClean="0">
                <a:sym typeface="Symbol" pitchFamily="18" charset="2"/>
              </a:rPr>
              <a:t>, which permits =1.0 for design shear strength of most wide-flange shapes.</a:t>
            </a:r>
          </a:p>
          <a:p>
            <a:pPr>
              <a:lnSpc>
                <a:spcPct val="90000"/>
              </a:lnSpc>
            </a:pPr>
            <a:r>
              <a:rPr lang="en-US" altLang="en-US" dirty="0" smtClean="0">
                <a:sym typeface="Symbol" pitchFamily="18" charset="2"/>
              </a:rPr>
              <a:t>The use of =0.9 in the AISC </a:t>
            </a:r>
            <a:r>
              <a:rPr lang="en-US" altLang="en-US" i="1" dirty="0" smtClean="0">
                <a:sym typeface="Symbol" pitchFamily="18" charset="2"/>
              </a:rPr>
              <a:t>Seismic Provisions </a:t>
            </a:r>
            <a:r>
              <a:rPr lang="en-US" altLang="en-US" dirty="0" smtClean="0">
                <a:sym typeface="Symbol" pitchFamily="18" charset="2"/>
              </a:rPr>
              <a:t>reflects the importance of the link in EBF behavior. The lateral strength of an EBF is directly related to the link nominal shear strength, so it is believed that using =1.0 would be </a:t>
            </a:r>
            <a:r>
              <a:rPr lang="en-US" altLang="en-US" dirty="0" err="1" smtClean="0">
                <a:sym typeface="Symbol" pitchFamily="18" charset="2"/>
              </a:rPr>
              <a:t>unconservative</a:t>
            </a:r>
            <a:r>
              <a:rPr lang="en-US" altLang="en-US" dirty="0" smtClean="0">
                <a:sym typeface="Symbol" pitchFamily="18" charset="2"/>
              </a:rPr>
              <a:t> and inappropriate.</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897B4B8C-8FC1-4269-9E52-928253A08C48}" type="slidenum">
              <a:rPr lang="en-US" altLang="en-US" sz="1000" b="0">
                <a:latin typeface="Times New Roman" pitchFamily="18" charset="0"/>
              </a:rPr>
              <a:pPr/>
              <a:t>94</a:t>
            </a:fld>
            <a:endParaRPr lang="en-US" altLang="en-US" sz="1000" b="0">
              <a:latin typeface="Times New Roman" pitchFamily="18" charset="0"/>
            </a:endParaRPr>
          </a:p>
        </p:txBody>
      </p:sp>
      <p:sp>
        <p:nvSpPr>
          <p:cNvPr id="240643" name="Rectangle 2"/>
          <p:cNvSpPr>
            <a:spLocks noGrp="1" noRot="1" noChangeAspect="1" noChangeArrowheads="1" noTextEdit="1"/>
          </p:cNvSpPr>
          <p:nvPr>
            <p:ph type="sldImg"/>
          </p:nvPr>
        </p:nvSpPr>
        <p:spPr>
          <a:ln/>
        </p:spPr>
      </p:sp>
      <p:sp>
        <p:nvSpPr>
          <p:cNvPr id="240644" name="Rectangle 4"/>
          <p:cNvSpPr>
            <a:spLocks noGrp="1" noChangeArrowheads="1"/>
          </p:cNvSpPr>
          <p:nvPr>
            <p:ph type="body" idx="1"/>
          </p:nvPr>
        </p:nvSpPr>
        <p:spPr>
          <a:noFill/>
        </p:spPr>
        <p:txBody>
          <a:bodyPr/>
          <a:lstStyle/>
          <a:p>
            <a:r>
              <a:rPr lang="en-US" altLang="en-US" smtClean="0"/>
              <a:t>To size the links in an EBF:</a:t>
            </a:r>
          </a:p>
          <a:p>
            <a:r>
              <a:rPr lang="en-US" altLang="en-US" smtClean="0"/>
              <a:t>1. Determine the required shear strength of the link </a:t>
            </a:r>
            <a:r>
              <a:rPr lang="en-US" altLang="en-US" i="1" smtClean="0"/>
              <a:t>V</a:t>
            </a:r>
            <a:r>
              <a:rPr lang="en-US" altLang="en-US" i="1" baseline="-25000" smtClean="0"/>
              <a:t>u</a:t>
            </a:r>
            <a:r>
              <a:rPr lang="en-US" altLang="en-US" smtClean="0"/>
              <a:t> based on the LRFD load combinations with code specified earthquake and gravity loads. The shear force in the link can be determined from elastic frame analysis. </a:t>
            </a:r>
          </a:p>
          <a:p>
            <a:r>
              <a:rPr lang="en-US" altLang="en-US" smtClean="0"/>
              <a:t>2. Choose a link section with a design strength equal to or greater than the required strength.</a:t>
            </a:r>
          </a:p>
          <a:p>
            <a:endParaRPr lang="en-US" altLang="en-US" smtClean="0"/>
          </a:p>
          <a:p>
            <a:r>
              <a:rPr lang="en-US" altLang="en-US" smtClean="0"/>
              <a:t>When choosing a link section, it is often advantageous to choose sections that would commonly be used for column applications: W10's, W12's and W14's. This is because the beam segment outside of the link (which is the same section as the link) is subjected to very high axial forces for most EBF configurations. The use of column-like sections helps to resist these very large axial forces.</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FFD46829-30C4-42DA-9A83-6D30324ACBAB}" type="slidenum">
              <a:rPr lang="en-US" altLang="en-US" sz="1000" b="0">
                <a:latin typeface="Times New Roman" pitchFamily="18" charset="0"/>
              </a:rPr>
              <a:pPr/>
              <a:t>95</a:t>
            </a:fld>
            <a:endParaRPr lang="en-US" altLang="en-US" sz="1000" b="0">
              <a:latin typeface="Times New Roman" pitchFamily="18" charset="0"/>
            </a:endParaRPr>
          </a:p>
        </p:txBody>
      </p:sp>
      <p:sp>
        <p:nvSpPr>
          <p:cNvPr id="241667" name="Rectangle 2"/>
          <p:cNvSpPr>
            <a:spLocks noGrp="1" noRot="1" noChangeAspect="1" noChangeArrowheads="1" noTextEdit="1"/>
          </p:cNvSpPr>
          <p:nvPr>
            <p:ph type="sldImg"/>
          </p:nvPr>
        </p:nvSpPr>
        <p:spPr>
          <a:ln/>
        </p:spPr>
      </p:sp>
      <p:sp>
        <p:nvSpPr>
          <p:cNvPr id="241668" name="Rectangle 4"/>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EF349D5E-5247-413A-AC5F-9A6E4A78B41E}" type="slidenum">
              <a:rPr lang="en-US" altLang="en-US" sz="1000" b="0">
                <a:latin typeface="Times New Roman" pitchFamily="18" charset="0"/>
              </a:rPr>
              <a:pPr/>
              <a:t>96</a:t>
            </a:fld>
            <a:endParaRPr lang="en-US" altLang="en-US" sz="1000" b="0">
              <a:latin typeface="Times New Roman" pitchFamily="18" charset="0"/>
            </a:endParaRPr>
          </a:p>
        </p:txBody>
      </p:sp>
      <p:sp>
        <p:nvSpPr>
          <p:cNvPr id="242691" name="Rectangle 2"/>
          <p:cNvSpPr>
            <a:spLocks noGrp="1" noRot="1" noChangeAspect="1" noChangeArrowheads="1" noTextEdit="1"/>
          </p:cNvSpPr>
          <p:nvPr>
            <p:ph type="sldImg"/>
          </p:nvPr>
        </p:nvSpPr>
        <p:spPr>
          <a:ln/>
        </p:spPr>
      </p:sp>
      <p:sp>
        <p:nvSpPr>
          <p:cNvPr id="242692" name="Rectangle 4"/>
          <p:cNvSpPr>
            <a:spLocks noGrp="1" noChangeArrowheads="1"/>
          </p:cNvSpPr>
          <p:nvPr>
            <p:ph type="body" idx="1"/>
          </p:nvPr>
        </p:nvSpPr>
        <p:spPr>
          <a:noFill/>
        </p:spPr>
        <p:txBody>
          <a:bodyPr/>
          <a:lstStyle/>
          <a:p>
            <a:r>
              <a:rPr lang="en-US" altLang="en-US" smtClean="0"/>
              <a:t>Stiffeners are required for stable yielding of the links. All links are required to have stiffeners at the ends, on boths sides of the web. </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DC0CBC3B-130D-4593-A30B-15CF27B3DB4C}" type="slidenum">
              <a:rPr lang="en-US" altLang="en-US" sz="1000" b="0">
                <a:latin typeface="Times New Roman" pitchFamily="18" charset="0"/>
              </a:rPr>
              <a:pPr/>
              <a:t>97</a:t>
            </a:fld>
            <a:endParaRPr lang="en-US" altLang="en-US" sz="1000" b="0">
              <a:latin typeface="Times New Roman" pitchFamily="18" charset="0"/>
            </a:endParaRPr>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p:spPr>
        <p:txBody>
          <a:bodyPr/>
          <a:lstStyle/>
          <a:p>
            <a:r>
              <a:rPr lang="en-US" altLang="en-US" smtClean="0"/>
              <a:t>This drawing shows the location of the required link end stiffeners. The figure also  shows stiffeners outside of the link at the far end of the brace connection. These stiffeners are not specifically called out in the AISC </a:t>
            </a:r>
            <a:r>
              <a:rPr lang="en-US" altLang="en-US" i="1" smtClean="0"/>
              <a:t>Seismic Provisions</a:t>
            </a:r>
            <a:r>
              <a:rPr lang="en-US" altLang="en-US" smtClean="0"/>
              <a:t>, but are often provided in EBFs, and may be beneficial in resisting concentrated forces entering the beam at the end of the gusset plate, and may also be beneficial in marinating the stability of the beam segment outside of the link.</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3774617E-E7CA-485C-ADB4-5C55FE8D3170}" type="slidenum">
              <a:rPr lang="en-US" altLang="en-US" sz="1000" b="0">
                <a:latin typeface="Times New Roman" pitchFamily="18" charset="0"/>
              </a:rPr>
              <a:pPr/>
              <a:t>98</a:t>
            </a:fld>
            <a:endParaRPr lang="en-US" altLang="en-US" sz="1000" b="0">
              <a:latin typeface="Times New Roman" pitchFamily="18" charset="0"/>
            </a:endParaRPr>
          </a:p>
        </p:txBody>
      </p:sp>
      <p:sp>
        <p:nvSpPr>
          <p:cNvPr id="244739" name="Rectangle 2"/>
          <p:cNvSpPr>
            <a:spLocks noGrp="1" noRot="1" noChangeAspect="1" noChangeArrowheads="1" noTextEdit="1"/>
          </p:cNvSpPr>
          <p:nvPr>
            <p:ph type="sldImg"/>
          </p:nvPr>
        </p:nvSpPr>
        <p:spPr>
          <a:ln/>
        </p:spPr>
      </p:sp>
      <p:sp>
        <p:nvSpPr>
          <p:cNvPr id="244740" name="Rectangle 4"/>
          <p:cNvSpPr>
            <a:spLocks noGrp="1" noChangeArrowheads="1"/>
          </p:cNvSpPr>
          <p:nvPr>
            <p:ph type="body" idx="1"/>
          </p:nvPr>
        </p:nvSpPr>
        <p:spPr>
          <a:noFill/>
        </p:spPr>
        <p:txBody>
          <a:bodyPr/>
          <a:lstStyle/>
          <a:p>
            <a:r>
              <a:rPr lang="en-US" altLang="en-US" smtClean="0"/>
              <a:t>In addition to the end stiffeners, intermediate stiffeners are required on one side of the web.  The spacing of the stiffeners is based on the design rotation for the link. </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1ED33FC7-B981-433F-9190-C085690C351B}" type="slidenum">
              <a:rPr lang="en-US" altLang="en-US" sz="1000" b="0">
                <a:latin typeface="Times New Roman" pitchFamily="18" charset="0"/>
              </a:rPr>
              <a:pPr/>
              <a:t>99</a:t>
            </a:fld>
            <a:endParaRPr lang="en-US" altLang="en-US" sz="1000" b="0">
              <a:latin typeface="Times New Roman" pitchFamily="18" charset="0"/>
            </a:endParaRPr>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p:spPr>
        <p:txBody>
          <a:bodyPr/>
          <a:lstStyle/>
          <a:p>
            <a:r>
              <a:rPr lang="en-US" altLang="en-US" smtClean="0"/>
              <a:t>This figure illustrates the intermediate link web stiffener requirements for shear links, as given in Section F3.5b.4(a).</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E4D6D505-4ABC-4D39-80AF-28472894E0F8}" type="slidenum">
              <a:rPr lang="en-US" altLang="en-US" sz="1000" b="0">
                <a:latin typeface="Times New Roman" pitchFamily="18" charset="0"/>
              </a:rPr>
              <a:pPr/>
              <a:t>100</a:t>
            </a:fld>
            <a:endParaRPr lang="en-US" altLang="en-US" sz="1000" b="0">
              <a:latin typeface="Times New Roman" pitchFamily="18" charset="0"/>
            </a:endParaRPr>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p:spPr>
        <p:txBody>
          <a:bodyPr/>
          <a:lstStyle/>
          <a:p>
            <a:r>
              <a:rPr lang="en-US" altLang="en-US" smtClean="0"/>
              <a:t>This is a photo of a shear yielding link without adequate web stiffening. Inelastic shear buckling of the web causes premature loss of strength and plastic rotation capacity of the link. The stiffening requirements in Section F3.5b.4(a) are intended to delay the onset of this type of buckling to permit the development of large link plastic rotations without degradation in strength.</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0" y="0"/>
            <a:ext cx="9144000" cy="4797152"/>
          </a:xfrm>
          <a:prstGeom prst="rect">
            <a:avLst/>
          </a:prstGeom>
          <a:blipFill>
            <a:blip r:embed="rId2"/>
            <a:tile tx="0" ty="0" sx="100000" sy="100000" flip="none" algn="tl"/>
          </a:blipFill>
        </p:spPr>
        <p:txBody>
          <a:bodyPr lIns="91429" tIns="45714" rIns="91429" bIns="45714"/>
          <a:lstStyle>
            <a:lvl1pPr>
              <a:defRPr sz="2000"/>
            </a:lvl1pPr>
          </a:lstStyle>
          <a:p>
            <a:r>
              <a:rPr lang="en-US" dirty="0" smtClean="0"/>
              <a:t>Large Image</a:t>
            </a:r>
            <a:endParaRPr lang="en-US" dirty="0"/>
          </a:p>
        </p:txBody>
      </p:sp>
      <p:sp>
        <p:nvSpPr>
          <p:cNvPr id="11" name="Text Placeholder 5"/>
          <p:cNvSpPr>
            <a:spLocks noGrp="1"/>
          </p:cNvSpPr>
          <p:nvPr>
            <p:ph type="body" sz="quarter" idx="4294967295"/>
          </p:nvPr>
        </p:nvSpPr>
        <p:spPr>
          <a:xfrm>
            <a:off x="467545" y="5229200"/>
            <a:ext cx="6192688" cy="1183878"/>
          </a:xfrm>
        </p:spPr>
        <p:txBody>
          <a:bodyPr anchor="b" anchorCtr="0">
            <a:noAutofit/>
          </a:bodyPr>
          <a:lstStyle/>
          <a:p>
            <a:r>
              <a:rPr lang="en-US" dirty="0" smtClean="0"/>
              <a:t>Arial Bold Title </a:t>
            </a:r>
            <a:r>
              <a:rPr lang="en-US" b="0" dirty="0" smtClean="0">
                <a:solidFill>
                  <a:schemeClr val="tx1">
                    <a:lumMod val="65000"/>
                    <a:lumOff val="35000"/>
                  </a:schemeClr>
                </a:solidFill>
                <a:latin typeface="Calibri Light"/>
                <a:cs typeface="Calibri Light"/>
              </a:rPr>
              <a:t>| Calibri Light Subtitle </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76256" y="5695948"/>
            <a:ext cx="1871193" cy="757388"/>
          </a:xfrm>
          <a:prstGeom prst="rect">
            <a:avLst/>
          </a:prstGeom>
        </p:spPr>
      </p:pic>
    </p:spTree>
    <p:extLst>
      <p:ext uri="{BB962C8B-B14F-4D97-AF65-F5344CB8AC3E}">
        <p14:creationId xmlns:p14="http://schemas.microsoft.com/office/powerpoint/2010/main" val="40257343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900B804-E260-45E4-B3A9-3704B31366A3}" type="slidenum">
              <a:rPr lang="en-US" altLang="en-US"/>
              <a:pPr/>
              <a:t>‹#›</a:t>
            </a:fld>
            <a:endParaRPr lang="en-US" altLang="en-US"/>
          </a:p>
        </p:txBody>
      </p:sp>
    </p:spTree>
    <p:extLst>
      <p:ext uri="{BB962C8B-B14F-4D97-AF65-F5344CB8AC3E}">
        <p14:creationId xmlns:p14="http://schemas.microsoft.com/office/powerpoint/2010/main" val="202589318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cxnSp>
        <p:nvCxnSpPr>
          <p:cNvPr id="9" name="Straight Connector 8"/>
          <p:cNvCxnSpPr/>
          <p:nvPr userDrawn="1"/>
        </p:nvCxnSpPr>
        <p:spPr>
          <a:xfrm>
            <a:off x="539552" y="1628800"/>
            <a:ext cx="8064896"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0" name="Text Placeholder 8"/>
          <p:cNvSpPr>
            <a:spLocks noGrp="1"/>
          </p:cNvSpPr>
          <p:nvPr>
            <p:ph type="body" sz="quarter" idx="38" hasCustomPrompt="1"/>
          </p:nvPr>
        </p:nvSpPr>
        <p:spPr>
          <a:xfrm>
            <a:off x="519829" y="431870"/>
            <a:ext cx="8208912" cy="1124922"/>
          </a:xfrm>
          <a:prstGeom prst="rect">
            <a:avLst/>
          </a:prstGeom>
        </p:spPr>
        <p:txBody>
          <a:bodyPr vert="horz" lIns="91429" tIns="45714" rIns="91429" bIns="45714" anchor="b" anchorCtr="0">
            <a:noAutofit/>
          </a:bodyPr>
          <a:lstStyle>
            <a:lvl1pPr marL="0" indent="0" algn="ctr">
              <a:buFontTx/>
              <a:buNone/>
              <a:defRPr sz="32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Title 32 Points</a:t>
            </a:r>
            <a:endParaRPr lang="en-US" dirty="0"/>
          </a:p>
        </p:txBody>
      </p:sp>
      <p:sp>
        <p:nvSpPr>
          <p:cNvPr id="11" name="Text Placeholder 8"/>
          <p:cNvSpPr>
            <a:spLocks noGrp="1"/>
          </p:cNvSpPr>
          <p:nvPr>
            <p:ph type="body" sz="quarter" idx="39" hasCustomPrompt="1"/>
          </p:nvPr>
        </p:nvSpPr>
        <p:spPr>
          <a:xfrm>
            <a:off x="519829" y="1916832"/>
            <a:ext cx="8208912" cy="3960440"/>
          </a:xfrm>
          <a:prstGeom prst="rect">
            <a:avLst/>
          </a:prstGeom>
        </p:spPr>
        <p:txBody>
          <a:bodyPr vert="horz" lIns="91429" tIns="45714" rIns="91429" bIns="45714">
            <a:noAutofit/>
          </a:bodyPr>
          <a:lstStyle>
            <a:lvl1pPr marL="0" indent="0">
              <a:buFontTx/>
              <a:buNone/>
              <a:defRPr sz="2800" b="0" i="0">
                <a:solidFill>
                  <a:srgbClr val="000000"/>
                </a:solidFill>
                <a:latin typeface="+mn-lt"/>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Calibri Light Bold Subhead 28 Points</a:t>
            </a:r>
            <a:endParaRPr lang="en-US" dirty="0"/>
          </a:p>
        </p:txBody>
      </p:sp>
      <p:sp>
        <p:nvSpPr>
          <p:cNvPr id="6"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a:t>
            </a:fld>
            <a:endParaRPr lang="en-US" altLang="en-US"/>
          </a:p>
        </p:txBody>
      </p:sp>
    </p:spTree>
    <p:extLst>
      <p:ext uri="{BB962C8B-B14F-4D97-AF65-F5344CB8AC3E}">
        <p14:creationId xmlns:p14="http://schemas.microsoft.com/office/powerpoint/2010/main" val="225021346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ody Text">
    <p:spTree>
      <p:nvGrpSpPr>
        <p:cNvPr id="1" name=""/>
        <p:cNvGrpSpPr/>
        <p:nvPr/>
      </p:nvGrpSpPr>
      <p:grpSpPr>
        <a:xfrm>
          <a:off x="0" y="0"/>
          <a:ext cx="0" cy="0"/>
          <a:chOff x="0" y="0"/>
          <a:chExt cx="0" cy="0"/>
        </a:xfrm>
      </p:grpSpPr>
      <p:cxnSp>
        <p:nvCxnSpPr>
          <p:cNvPr id="9" name="Straight Connector 8"/>
          <p:cNvCxnSpPr/>
          <p:nvPr userDrawn="1"/>
        </p:nvCxnSpPr>
        <p:spPr>
          <a:xfrm>
            <a:off x="539552" y="980728"/>
            <a:ext cx="8064896"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Text Placeholder 5"/>
          <p:cNvSpPr>
            <a:spLocks noGrp="1"/>
          </p:cNvSpPr>
          <p:nvPr>
            <p:ph type="body" sz="quarter" idx="12" hasCustomPrompt="1"/>
          </p:nvPr>
        </p:nvSpPr>
        <p:spPr>
          <a:xfrm>
            <a:off x="519829" y="1526850"/>
            <a:ext cx="8185388" cy="4854478"/>
          </a:xfrm>
          <a:prstGeom prst="rect">
            <a:avLst/>
          </a:prstGeom>
        </p:spPr>
        <p:txBody>
          <a:bodyPr vert="horz" lIns="91429" tIns="45714" rIns="91429" bIns="45714">
            <a:noAutofit/>
          </a:bodyPr>
          <a:lstStyle>
            <a:lvl1pPr marL="0" indent="0">
              <a:buFontTx/>
              <a:buNone/>
              <a:defRPr sz="2000" b="0" i="0">
                <a:solidFill>
                  <a:schemeClr val="tx1"/>
                </a:solidFill>
                <a:latin typeface="+mj-lt"/>
                <a:cs typeface="Calibri Light"/>
              </a:defRPr>
            </a:lvl1pPr>
            <a:lvl2pPr marL="457146" indent="0">
              <a:buFontTx/>
              <a:buNone/>
              <a:defRPr sz="1400">
                <a:solidFill>
                  <a:srgbClr val="FF0000"/>
                </a:solidFill>
                <a:latin typeface="Akkurat"/>
                <a:cs typeface="Akkurat"/>
              </a:defRPr>
            </a:lvl2pPr>
            <a:lvl3pPr marL="914293" indent="0">
              <a:buFontTx/>
              <a:buNone/>
              <a:defRPr sz="1400">
                <a:solidFill>
                  <a:srgbClr val="FF0000"/>
                </a:solidFill>
                <a:latin typeface="Akkurat"/>
                <a:cs typeface="Akkurat"/>
              </a:defRPr>
            </a:lvl3pPr>
            <a:lvl4pPr marL="1371440" indent="0">
              <a:buFontTx/>
              <a:buNone/>
              <a:defRPr sz="1400">
                <a:solidFill>
                  <a:srgbClr val="FF0000"/>
                </a:solidFill>
                <a:latin typeface="Akkurat"/>
                <a:cs typeface="Akkurat"/>
              </a:defRPr>
            </a:lvl4pPr>
            <a:lvl5pPr marL="1828586" indent="0">
              <a:buFontTx/>
              <a:buNone/>
              <a:defRPr sz="1400">
                <a:solidFill>
                  <a:srgbClr val="FF0000"/>
                </a:solidFill>
                <a:latin typeface="Akkurat"/>
                <a:cs typeface="Akkurat"/>
              </a:defRPr>
            </a:lvl5pPr>
          </a:lstStyle>
          <a:p>
            <a:r>
              <a:rPr lang="en-US" dirty="0" smtClean="0"/>
              <a:t>Calibri Light in black at 20 points. 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labore</a:t>
            </a:r>
            <a:r>
              <a:rPr lang="en-US" dirty="0" smtClean="0"/>
              <a:t> et </a:t>
            </a:r>
            <a:r>
              <a:rPr lang="en-US" dirty="0" err="1" smtClean="0"/>
              <a:t>dolore</a:t>
            </a:r>
            <a:r>
              <a:rPr lang="en-US" dirty="0" smtClean="0"/>
              <a:t> magna</a:t>
            </a:r>
            <a:endParaRPr lang="en-US" dirty="0"/>
          </a:p>
        </p:txBody>
      </p:sp>
      <p:sp>
        <p:nvSpPr>
          <p:cNvPr id="10" name="Text Placeholder 8"/>
          <p:cNvSpPr>
            <a:spLocks noGrp="1"/>
          </p:cNvSpPr>
          <p:nvPr>
            <p:ph type="body" sz="quarter" idx="38" hasCustomPrompt="1"/>
          </p:nvPr>
        </p:nvSpPr>
        <p:spPr>
          <a:xfrm>
            <a:off x="519829" y="431870"/>
            <a:ext cx="8208912" cy="620866"/>
          </a:xfrm>
          <a:prstGeom prst="rect">
            <a:avLst/>
          </a:prstGeom>
        </p:spPr>
        <p:txBody>
          <a:bodyPr vert="horz" lIns="91429" tIns="45714" rIns="91429" bIns="45714">
            <a:noAutofit/>
          </a:bodyPr>
          <a:lstStyle>
            <a:lvl1pPr marL="0" indent="0">
              <a:buFontTx/>
              <a:buNone/>
              <a:defRPr sz="30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Title 30 Points</a:t>
            </a:r>
            <a:endParaRPr lang="en-US" dirty="0"/>
          </a:p>
        </p:txBody>
      </p:sp>
      <p:sp>
        <p:nvSpPr>
          <p:cNvPr id="11" name="Text Placeholder 8"/>
          <p:cNvSpPr>
            <a:spLocks noGrp="1"/>
          </p:cNvSpPr>
          <p:nvPr>
            <p:ph type="body" sz="quarter" idx="39" hasCustomPrompt="1"/>
          </p:nvPr>
        </p:nvSpPr>
        <p:spPr>
          <a:xfrm>
            <a:off x="519829" y="1105942"/>
            <a:ext cx="8208912" cy="450850"/>
          </a:xfrm>
          <a:prstGeom prst="rect">
            <a:avLst/>
          </a:prstGeom>
        </p:spPr>
        <p:txBody>
          <a:bodyPr vert="horz" lIns="91429" tIns="45714" rIns="91429" bIns="45714">
            <a:normAutofit/>
          </a:bodyPr>
          <a:lstStyle>
            <a:lvl1pPr marL="0" indent="0">
              <a:buFontTx/>
              <a:buNone/>
              <a:defRPr sz="20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Subhead 20 Points</a:t>
            </a:r>
            <a:endParaRPr lang="en-US" dirty="0"/>
          </a:p>
        </p:txBody>
      </p:sp>
      <p:sp>
        <p:nvSpPr>
          <p:cNvPr id="6"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a:t>
            </a:fld>
            <a:endParaRPr lang="en-US" altLang="en-US"/>
          </a:p>
        </p:txBody>
      </p:sp>
    </p:spTree>
    <p:extLst>
      <p:ext uri="{BB962C8B-B14F-4D97-AF65-F5344CB8AC3E}">
        <p14:creationId xmlns:p14="http://schemas.microsoft.com/office/powerpoint/2010/main" val="93456357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dyText-LargeHeader">
    <p:spTree>
      <p:nvGrpSpPr>
        <p:cNvPr id="1" name=""/>
        <p:cNvGrpSpPr/>
        <p:nvPr/>
      </p:nvGrpSpPr>
      <p:grpSpPr>
        <a:xfrm>
          <a:off x="0" y="0"/>
          <a:ext cx="0" cy="0"/>
          <a:chOff x="0" y="0"/>
          <a:chExt cx="0" cy="0"/>
        </a:xfrm>
      </p:grpSpPr>
      <p:cxnSp>
        <p:nvCxnSpPr>
          <p:cNvPr id="9" name="Straight Connector 8"/>
          <p:cNvCxnSpPr/>
          <p:nvPr userDrawn="1"/>
        </p:nvCxnSpPr>
        <p:spPr>
          <a:xfrm>
            <a:off x="539552" y="1556792"/>
            <a:ext cx="8064896"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Text Placeholder 5"/>
          <p:cNvSpPr>
            <a:spLocks noGrp="1"/>
          </p:cNvSpPr>
          <p:nvPr>
            <p:ph type="body" sz="quarter" idx="12" hasCustomPrompt="1"/>
          </p:nvPr>
        </p:nvSpPr>
        <p:spPr>
          <a:xfrm>
            <a:off x="519829" y="2060848"/>
            <a:ext cx="8185388" cy="4320480"/>
          </a:xfrm>
          <a:prstGeom prst="rect">
            <a:avLst/>
          </a:prstGeom>
        </p:spPr>
        <p:txBody>
          <a:bodyPr vert="horz" lIns="91429" tIns="45714" rIns="91429" bIns="45714">
            <a:noAutofit/>
          </a:bodyPr>
          <a:lstStyle>
            <a:lvl1pPr marL="0" indent="0">
              <a:buFontTx/>
              <a:buNone/>
              <a:defRPr sz="2000" b="0" i="0">
                <a:solidFill>
                  <a:schemeClr val="tx1"/>
                </a:solidFill>
                <a:latin typeface="+mj-lt"/>
                <a:cs typeface="Calibri Light"/>
              </a:defRPr>
            </a:lvl1pPr>
            <a:lvl2pPr marL="457146" indent="0">
              <a:buFontTx/>
              <a:buNone/>
              <a:defRPr sz="1400">
                <a:solidFill>
                  <a:srgbClr val="FF0000"/>
                </a:solidFill>
                <a:latin typeface="Akkurat"/>
                <a:cs typeface="Akkurat"/>
              </a:defRPr>
            </a:lvl2pPr>
            <a:lvl3pPr marL="914293" indent="0">
              <a:buFontTx/>
              <a:buNone/>
              <a:defRPr sz="1400">
                <a:solidFill>
                  <a:srgbClr val="FF0000"/>
                </a:solidFill>
                <a:latin typeface="Akkurat"/>
                <a:cs typeface="Akkurat"/>
              </a:defRPr>
            </a:lvl3pPr>
            <a:lvl4pPr marL="1371440" indent="0">
              <a:buFontTx/>
              <a:buNone/>
              <a:defRPr sz="1400">
                <a:solidFill>
                  <a:srgbClr val="FF0000"/>
                </a:solidFill>
                <a:latin typeface="Akkurat"/>
                <a:cs typeface="Akkurat"/>
              </a:defRPr>
            </a:lvl4pPr>
            <a:lvl5pPr marL="1828586" indent="0">
              <a:buFontTx/>
              <a:buNone/>
              <a:defRPr sz="1400">
                <a:solidFill>
                  <a:srgbClr val="FF0000"/>
                </a:solidFill>
                <a:latin typeface="Akkurat"/>
                <a:cs typeface="Akkurat"/>
              </a:defRPr>
            </a:lvl5pPr>
          </a:lstStyle>
          <a:p>
            <a:r>
              <a:rPr lang="en-US" dirty="0" smtClean="0"/>
              <a:t>Calibri Light in black at 20 points. 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labore</a:t>
            </a:r>
            <a:r>
              <a:rPr lang="en-US" dirty="0" smtClean="0"/>
              <a:t> et </a:t>
            </a:r>
            <a:r>
              <a:rPr lang="en-US" dirty="0" err="1" smtClean="0"/>
              <a:t>dolore</a:t>
            </a:r>
            <a:r>
              <a:rPr lang="en-US" dirty="0" smtClean="0"/>
              <a:t> magna</a:t>
            </a:r>
            <a:endParaRPr lang="en-US" dirty="0"/>
          </a:p>
        </p:txBody>
      </p:sp>
      <p:sp>
        <p:nvSpPr>
          <p:cNvPr id="10" name="Text Placeholder 8"/>
          <p:cNvSpPr>
            <a:spLocks noGrp="1"/>
          </p:cNvSpPr>
          <p:nvPr>
            <p:ph type="body" sz="quarter" idx="38" hasCustomPrompt="1"/>
          </p:nvPr>
        </p:nvSpPr>
        <p:spPr>
          <a:xfrm>
            <a:off x="519829" y="431870"/>
            <a:ext cx="8208912" cy="980906"/>
          </a:xfrm>
          <a:prstGeom prst="rect">
            <a:avLst/>
          </a:prstGeom>
        </p:spPr>
        <p:txBody>
          <a:bodyPr vert="horz" lIns="91429" tIns="45714" rIns="91429" bIns="45714">
            <a:noAutofit/>
          </a:bodyPr>
          <a:lstStyle>
            <a:lvl1pPr marL="0" indent="0">
              <a:buFontTx/>
              <a:buNone/>
              <a:defRPr sz="30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Title 30 Points</a:t>
            </a:r>
            <a:endParaRPr lang="en-US" dirty="0"/>
          </a:p>
        </p:txBody>
      </p:sp>
      <p:sp>
        <p:nvSpPr>
          <p:cNvPr id="11" name="Text Placeholder 8"/>
          <p:cNvSpPr>
            <a:spLocks noGrp="1"/>
          </p:cNvSpPr>
          <p:nvPr>
            <p:ph type="body" sz="quarter" idx="39" hasCustomPrompt="1"/>
          </p:nvPr>
        </p:nvSpPr>
        <p:spPr>
          <a:xfrm>
            <a:off x="519829" y="1609998"/>
            <a:ext cx="8208912" cy="450850"/>
          </a:xfrm>
          <a:prstGeom prst="rect">
            <a:avLst/>
          </a:prstGeom>
        </p:spPr>
        <p:txBody>
          <a:bodyPr vert="horz" lIns="91429" tIns="45714" rIns="91429" bIns="45714">
            <a:normAutofit/>
          </a:bodyPr>
          <a:lstStyle>
            <a:lvl1pPr marL="0" indent="0">
              <a:buFontTx/>
              <a:buNone/>
              <a:defRPr sz="20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Subhead 20 Points</a:t>
            </a:r>
            <a:endParaRPr lang="en-US" dirty="0"/>
          </a:p>
        </p:txBody>
      </p:sp>
      <p:sp>
        <p:nvSpPr>
          <p:cNvPr id="6"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a:t>
            </a:fld>
            <a:endParaRPr lang="en-US" altLang="en-US"/>
          </a:p>
        </p:txBody>
      </p:sp>
    </p:spTree>
    <p:extLst>
      <p:ext uri="{BB962C8B-B14F-4D97-AF65-F5344CB8AC3E}">
        <p14:creationId xmlns:p14="http://schemas.microsoft.com/office/powerpoint/2010/main" val="320127445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dy Text - Smaller Header">
    <p:spTree>
      <p:nvGrpSpPr>
        <p:cNvPr id="1" name=""/>
        <p:cNvGrpSpPr/>
        <p:nvPr/>
      </p:nvGrpSpPr>
      <p:grpSpPr>
        <a:xfrm>
          <a:off x="0" y="0"/>
          <a:ext cx="0" cy="0"/>
          <a:chOff x="0" y="0"/>
          <a:chExt cx="0" cy="0"/>
        </a:xfrm>
      </p:grpSpPr>
      <p:cxnSp>
        <p:nvCxnSpPr>
          <p:cNvPr id="9" name="Straight Connector 8"/>
          <p:cNvCxnSpPr/>
          <p:nvPr userDrawn="1"/>
        </p:nvCxnSpPr>
        <p:spPr>
          <a:xfrm>
            <a:off x="199235" y="620688"/>
            <a:ext cx="8693245"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0" name="Text Placeholder 8"/>
          <p:cNvSpPr>
            <a:spLocks noGrp="1"/>
          </p:cNvSpPr>
          <p:nvPr>
            <p:ph type="body" sz="quarter" idx="38" hasCustomPrompt="1"/>
          </p:nvPr>
        </p:nvSpPr>
        <p:spPr>
          <a:xfrm>
            <a:off x="179512" y="143838"/>
            <a:ext cx="8208912" cy="404842"/>
          </a:xfrm>
          <a:prstGeom prst="rect">
            <a:avLst/>
          </a:prstGeom>
        </p:spPr>
        <p:txBody>
          <a:bodyPr vert="horz" lIns="91429" tIns="45714" rIns="91429" bIns="45714">
            <a:noAutofit/>
          </a:bodyPr>
          <a:lstStyle>
            <a:lvl1pPr marL="0" indent="0">
              <a:buFontTx/>
              <a:buNone/>
              <a:defRPr sz="24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Title 24 Points</a:t>
            </a:r>
            <a:endParaRPr lang="en-US" dirty="0"/>
          </a:p>
        </p:txBody>
      </p:sp>
      <p:sp>
        <p:nvSpPr>
          <p:cNvPr id="11" name="Text Placeholder 8"/>
          <p:cNvSpPr>
            <a:spLocks noGrp="1"/>
          </p:cNvSpPr>
          <p:nvPr>
            <p:ph type="body" sz="quarter" idx="39" hasCustomPrompt="1"/>
          </p:nvPr>
        </p:nvSpPr>
        <p:spPr>
          <a:xfrm>
            <a:off x="179512" y="620688"/>
            <a:ext cx="8208912" cy="450850"/>
          </a:xfrm>
          <a:prstGeom prst="rect">
            <a:avLst/>
          </a:prstGeom>
        </p:spPr>
        <p:txBody>
          <a:bodyPr vert="horz" lIns="91429" tIns="45714" rIns="91429" bIns="45714">
            <a:normAutofit/>
          </a:bodyPr>
          <a:lstStyle>
            <a:lvl1pPr marL="0" indent="0">
              <a:buFontTx/>
              <a:buNone/>
              <a:defRPr sz="1600" b="1" i="0">
                <a:solidFill>
                  <a:schemeClr val="tx2"/>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Subhead 16 Points</a:t>
            </a:r>
            <a:endParaRPr lang="en-US" dirty="0"/>
          </a:p>
        </p:txBody>
      </p:sp>
      <p:sp>
        <p:nvSpPr>
          <p:cNvPr id="12"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a:t>
            </a:fld>
            <a:endParaRPr lang="en-US" altLang="en-US"/>
          </a:p>
        </p:txBody>
      </p:sp>
    </p:spTree>
    <p:extLst>
      <p:ext uri="{BB962C8B-B14F-4D97-AF65-F5344CB8AC3E}">
        <p14:creationId xmlns:p14="http://schemas.microsoft.com/office/powerpoint/2010/main" val="68386355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dy Text - Smaller Header - Provisions">
    <p:spTree>
      <p:nvGrpSpPr>
        <p:cNvPr id="1" name=""/>
        <p:cNvGrpSpPr/>
        <p:nvPr/>
      </p:nvGrpSpPr>
      <p:grpSpPr>
        <a:xfrm>
          <a:off x="0" y="0"/>
          <a:ext cx="0" cy="0"/>
          <a:chOff x="0" y="0"/>
          <a:chExt cx="0" cy="0"/>
        </a:xfrm>
      </p:grpSpPr>
      <p:cxnSp>
        <p:nvCxnSpPr>
          <p:cNvPr id="9" name="Straight Connector 8"/>
          <p:cNvCxnSpPr/>
          <p:nvPr userDrawn="1"/>
        </p:nvCxnSpPr>
        <p:spPr>
          <a:xfrm>
            <a:off x="199235" y="980728"/>
            <a:ext cx="8693245"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0" name="Text Placeholder 8"/>
          <p:cNvSpPr>
            <a:spLocks noGrp="1"/>
          </p:cNvSpPr>
          <p:nvPr>
            <p:ph type="body" sz="quarter" idx="38" hasCustomPrompt="1"/>
          </p:nvPr>
        </p:nvSpPr>
        <p:spPr>
          <a:xfrm>
            <a:off x="179512" y="503878"/>
            <a:ext cx="8208912" cy="404842"/>
          </a:xfrm>
          <a:prstGeom prst="rect">
            <a:avLst/>
          </a:prstGeom>
        </p:spPr>
        <p:txBody>
          <a:bodyPr vert="horz" lIns="91429" tIns="45714" rIns="91429" bIns="45714">
            <a:noAutofit/>
          </a:bodyPr>
          <a:lstStyle>
            <a:lvl1pPr marL="0" indent="0">
              <a:buFontTx/>
              <a:buNone/>
              <a:defRPr sz="24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Title 24 Points</a:t>
            </a:r>
            <a:endParaRPr lang="en-US" dirty="0"/>
          </a:p>
        </p:txBody>
      </p:sp>
      <p:sp>
        <p:nvSpPr>
          <p:cNvPr id="11" name="Text Placeholder 8"/>
          <p:cNvSpPr>
            <a:spLocks noGrp="1"/>
          </p:cNvSpPr>
          <p:nvPr>
            <p:ph type="body" sz="quarter" idx="39" hasCustomPrompt="1"/>
          </p:nvPr>
        </p:nvSpPr>
        <p:spPr>
          <a:xfrm>
            <a:off x="179512" y="188640"/>
            <a:ext cx="8208912" cy="288032"/>
          </a:xfrm>
          <a:prstGeom prst="rect">
            <a:avLst/>
          </a:prstGeom>
        </p:spPr>
        <p:txBody>
          <a:bodyPr vert="horz" lIns="91429" tIns="45714" rIns="91429" bIns="45714">
            <a:noAutofit/>
          </a:bodyPr>
          <a:lstStyle>
            <a:lvl1pPr marL="0" indent="0">
              <a:buFontTx/>
              <a:buNone/>
              <a:defRPr sz="1800" b="1" i="1">
                <a:solidFill>
                  <a:schemeClr val="tx2"/>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Subhead 18 Points, Italic</a:t>
            </a:r>
            <a:endParaRPr lang="en-US" dirty="0"/>
          </a:p>
        </p:txBody>
      </p:sp>
      <p:sp>
        <p:nvSpPr>
          <p:cNvPr id="12"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a:t>
            </a:fld>
            <a:endParaRPr lang="en-US" altLang="en-US"/>
          </a:p>
        </p:txBody>
      </p:sp>
    </p:spTree>
    <p:extLst>
      <p:ext uri="{BB962C8B-B14F-4D97-AF65-F5344CB8AC3E}">
        <p14:creationId xmlns:p14="http://schemas.microsoft.com/office/powerpoint/2010/main" val="339475478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a:t>
            </a:fld>
            <a:endParaRPr lang="en-US" altLang="en-US"/>
          </a:p>
        </p:txBody>
      </p:sp>
    </p:spTree>
    <p:extLst>
      <p:ext uri="{BB962C8B-B14F-4D97-AF65-F5344CB8AC3E}">
        <p14:creationId xmlns:p14="http://schemas.microsoft.com/office/powerpoint/2010/main" val="409668847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ck Background">
    <p:bg>
      <p:bgRef idx="1001">
        <a:schemeClr val="bg1"/>
      </p:bgRef>
    </p:bg>
    <p:spTree>
      <p:nvGrpSpPr>
        <p:cNvPr id="1" name=""/>
        <p:cNvGrpSpPr/>
        <p:nvPr/>
      </p:nvGrpSpPr>
      <p:grpSpPr>
        <a:xfrm>
          <a:off x="0" y="0"/>
          <a:ext cx="0" cy="0"/>
          <a:chOff x="0" y="0"/>
          <a:chExt cx="0" cy="0"/>
        </a:xfrm>
      </p:grpSpPr>
      <p:sp>
        <p:nvSpPr>
          <p:cNvPr id="2"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solidFill>
                  <a:schemeClr val="accent6"/>
                </a:solidFill>
              </a:defRPr>
            </a:lvl1pPr>
          </a:lstStyle>
          <a:p>
            <a:pPr>
              <a:defRPr/>
            </a:pPr>
            <a:fld id="{46425072-6E52-45A8-8A7E-A5B11BCA4176}" type="slidenum">
              <a:rPr lang="en-US" altLang="en-US" smtClean="0"/>
              <a:pPr>
                <a:defRPr/>
              </a:pPr>
              <a:t>‹#›</a:t>
            </a:fld>
            <a:endParaRPr lang="en-US" altLang="en-US" dirty="0"/>
          </a:p>
        </p:txBody>
      </p:sp>
    </p:spTree>
    <p:extLst>
      <p:ext uri="{BB962C8B-B14F-4D97-AF65-F5344CB8AC3E}">
        <p14:creationId xmlns:p14="http://schemas.microsoft.com/office/powerpoint/2010/main" val="20564858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1F90B020-EA56-4166-88F8-DAEDBE5322A7}" type="slidenum">
              <a:rPr lang="en-US" altLang="en-US"/>
              <a:pPr/>
              <a:t>‹#›</a:t>
            </a:fld>
            <a:endParaRPr lang="en-US" altLang="en-US"/>
          </a:p>
        </p:txBody>
      </p:sp>
    </p:spTree>
    <p:extLst>
      <p:ext uri="{BB962C8B-B14F-4D97-AF65-F5344CB8AC3E}">
        <p14:creationId xmlns:p14="http://schemas.microsoft.com/office/powerpoint/2010/main" val="183091165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022900-6042-614C-B879-FCAC9AB848D4}" type="datetimeFigureOut">
              <a:rPr lang="en-US" smtClean="0"/>
              <a:t>7/7/2020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CEB389-514E-3A4F-9189-069402B7FC3B}" type="slidenum">
              <a:rPr lang="en-US" smtClean="0"/>
              <a:t>‹#›</a:t>
            </a:fld>
            <a:endParaRPr lang="en-US"/>
          </a:p>
        </p:txBody>
      </p:sp>
    </p:spTree>
    <p:extLst>
      <p:ext uri="{BB962C8B-B14F-4D97-AF65-F5344CB8AC3E}">
        <p14:creationId xmlns:p14="http://schemas.microsoft.com/office/powerpoint/2010/main" val="2322386140"/>
      </p:ext>
    </p:extLst>
  </p:cSld>
  <p:clrMap bg1="lt1" tx1="dk1" bg2="lt2" tx2="dk2" accent1="accent1" accent2="accent2" accent3="accent3" accent4="accent4" accent5="accent5" accent6="accent6" hlink="hlink" folHlink="folHlink"/>
  <p:sldLayoutIdLst>
    <p:sldLayoutId id="2147483962" r:id="rId1"/>
    <p:sldLayoutId id="2147483969" r:id="rId2"/>
    <p:sldLayoutId id="2147483959" r:id="rId3"/>
    <p:sldLayoutId id="2147483973" r:id="rId4"/>
    <p:sldLayoutId id="2147483968" r:id="rId5"/>
    <p:sldLayoutId id="2147483974" r:id="rId6"/>
    <p:sldLayoutId id="2147483954" r:id="rId7"/>
    <p:sldLayoutId id="2147483967" r:id="rId8"/>
    <p:sldLayoutId id="2147483970" r:id="rId9"/>
    <p:sldLayoutId id="2147483971" r:id="rId10"/>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txStyles>
    <p:title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457200" rtl="0" eaLnBrk="1" latinLnBrk="0" hangingPunct="1">
        <a:spcBef>
          <a:spcPct val="20000"/>
        </a:spcBef>
        <a:buFontTx/>
        <a:buNone/>
        <a:defRPr sz="2400" b="1"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2pPr>
      <a:lvl3pPr marL="11430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9.xml"/><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0.xml"/><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1.xml"/><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3.xml"/><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4.xml"/><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5.xml"/><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7.xml"/><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0.xml"/><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1.xml"/><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6.xml"/><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9.xml"/><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0.xml"/><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1.xml"/><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2.xml"/><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3.xml"/><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5.xml"/><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6.xml"/><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27.xml"/><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28.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9.xml"/><Relationship Id="rId1" Type="http://schemas.openxmlformats.org/officeDocument/2006/relationships/slideLayout" Target="../slideLayouts/slideLayout6.xml"/><Relationship Id="rId4" Type="http://schemas.openxmlformats.org/officeDocument/2006/relationships/image" Target="../media/image84.png"/></Relationships>
</file>

<file path=ppt/slides/_rels/slide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0.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1.xml"/><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2.xml"/><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34.xml"/><Relationship Id="rId1" Type="http://schemas.openxmlformats.org/officeDocument/2006/relationships/slideLayout" Target="../slideLayouts/slideLayout8.xml"/><Relationship Id="rId4" Type="http://schemas.openxmlformats.org/officeDocument/2006/relationships/image" Target="../media/image59.jpeg"/></Relationships>
</file>

<file path=ppt/slides/_rels/slide1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35.xml"/><Relationship Id="rId1" Type="http://schemas.openxmlformats.org/officeDocument/2006/relationships/slideLayout" Target="../slideLayouts/slideLayout8.xml"/><Relationship Id="rId4" Type="http://schemas.openxmlformats.org/officeDocument/2006/relationships/image" Target="../media/image61.jpeg"/></Relationships>
</file>

<file path=ppt/slides/_rels/slide1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6.xml"/><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137.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21.pn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20.png"/><Relationship Id="rId5" Type="http://schemas.openxmlformats.org/officeDocument/2006/relationships/image" Target="../media/image15.wmf"/><Relationship Id="rId4" Type="http://schemas.openxmlformats.org/officeDocument/2006/relationships/oleObject" Target="../embeddings/oleObject1.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vmlDrawing" Target="../drawings/vmlDrawing2.vml"/><Relationship Id="rId5" Type="http://schemas.openxmlformats.org/officeDocument/2006/relationships/image" Target="../media/image15.wmf"/><Relationship Id="rId4" Type="http://schemas.openxmlformats.org/officeDocument/2006/relationships/oleObject" Target="../embeddings/oleObject2.bin"/></Relationships>
</file>

<file path=ppt/slides/_rels/slide3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38.xml"/><Relationship Id="rId7" Type="http://schemas.openxmlformats.org/officeDocument/2006/relationships/oleObject" Target="../embeddings/oleObject4.bin"/><Relationship Id="rId2" Type="http://schemas.openxmlformats.org/officeDocument/2006/relationships/slideLayout" Target="../slideLayouts/slideLayout3.xml"/><Relationship Id="rId1" Type="http://schemas.openxmlformats.org/officeDocument/2006/relationships/vmlDrawing" Target="../drawings/vmlDrawing3.vml"/><Relationship Id="rId6" Type="http://schemas.openxmlformats.org/officeDocument/2006/relationships/image" Target="../media/image4.png"/><Relationship Id="rId5" Type="http://schemas.openxmlformats.org/officeDocument/2006/relationships/image" Target="../media/image15.wmf"/><Relationship Id="rId4" Type="http://schemas.openxmlformats.org/officeDocument/2006/relationships/oleObject" Target="../embeddings/oleObject3.bin"/><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39.xml"/><Relationship Id="rId7" Type="http://schemas.openxmlformats.org/officeDocument/2006/relationships/image" Target="../media/image24.png"/><Relationship Id="rId2" Type="http://schemas.openxmlformats.org/officeDocument/2006/relationships/slideLayout" Target="../slideLayouts/slideLayout3.xml"/><Relationship Id="rId1" Type="http://schemas.openxmlformats.org/officeDocument/2006/relationships/vmlDrawing" Target="../drawings/vmlDrawing4.v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15.wmf"/><Relationship Id="rId10" Type="http://schemas.openxmlformats.org/officeDocument/2006/relationships/image" Target="../media/image27.png"/><Relationship Id="rId4" Type="http://schemas.openxmlformats.org/officeDocument/2006/relationships/oleObject" Target="../embeddings/oleObject5.bin"/><Relationship Id="rId9" Type="http://schemas.openxmlformats.org/officeDocument/2006/relationships/image" Target="../media/image26.png"/></Relationships>
</file>

<file path=ppt/slides/_rels/slide4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40.xml"/><Relationship Id="rId7" Type="http://schemas.openxmlformats.org/officeDocument/2006/relationships/image" Target="../media/image29.png"/><Relationship Id="rId12" Type="http://schemas.openxmlformats.org/officeDocument/2006/relationships/image" Target="../media/image33.png"/><Relationship Id="rId2" Type="http://schemas.openxmlformats.org/officeDocument/2006/relationships/slideLayout" Target="../slideLayouts/slideLayout3.xml"/><Relationship Id="rId1" Type="http://schemas.openxmlformats.org/officeDocument/2006/relationships/vmlDrawing" Target="../drawings/vmlDrawing5.vml"/><Relationship Id="rId6" Type="http://schemas.openxmlformats.org/officeDocument/2006/relationships/image" Target="../media/image4.png"/><Relationship Id="rId11" Type="http://schemas.openxmlformats.org/officeDocument/2006/relationships/image" Target="../media/image32.png"/><Relationship Id="rId5" Type="http://schemas.openxmlformats.org/officeDocument/2006/relationships/image" Target="../media/image15.wmf"/><Relationship Id="rId10" Type="http://schemas.openxmlformats.org/officeDocument/2006/relationships/image" Target="../media/image31.png"/><Relationship Id="rId4" Type="http://schemas.openxmlformats.org/officeDocument/2006/relationships/oleObject" Target="../embeddings/oleObject6.bin"/><Relationship Id="rId9"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vmlDrawing" Target="../drawings/vmlDrawing6.vml"/><Relationship Id="rId6" Type="http://schemas.openxmlformats.org/officeDocument/2006/relationships/image" Target="../media/image15.wmf"/><Relationship Id="rId5" Type="http://schemas.openxmlformats.org/officeDocument/2006/relationships/oleObject" Target="../embeddings/oleObject7.bin"/><Relationship Id="rId4" Type="http://schemas.openxmlformats.org/officeDocument/2006/relationships/image" Target="../media/image17.emf"/></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vmlDrawing" Target="../drawings/vmlDrawing7.vml"/><Relationship Id="rId6" Type="http://schemas.openxmlformats.org/officeDocument/2006/relationships/image" Target="../media/image4.png"/><Relationship Id="rId5" Type="http://schemas.openxmlformats.org/officeDocument/2006/relationships/image" Target="../media/image15.wmf"/><Relationship Id="rId4" Type="http://schemas.openxmlformats.org/officeDocument/2006/relationships/oleObject" Target="../embeddings/oleObject8.bin"/></Relationships>
</file>

<file path=ppt/slides/_rels/slide45.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notesSlide" Target="../notesSlides/notesSlide44.xml"/><Relationship Id="rId7" Type="http://schemas.openxmlformats.org/officeDocument/2006/relationships/image" Target="../media/image300.png"/><Relationship Id="rId2" Type="http://schemas.openxmlformats.org/officeDocument/2006/relationships/slideLayout" Target="../slideLayouts/slideLayout3.xml"/><Relationship Id="rId1" Type="http://schemas.openxmlformats.org/officeDocument/2006/relationships/vmlDrawing" Target="../drawings/vmlDrawing8.vml"/><Relationship Id="rId6" Type="http://schemas.openxmlformats.org/officeDocument/2006/relationships/image" Target="../media/image290.png"/><Relationship Id="rId5" Type="http://schemas.openxmlformats.org/officeDocument/2006/relationships/image" Target="../media/image15.wmf"/><Relationship Id="rId4" Type="http://schemas.openxmlformats.org/officeDocument/2006/relationships/oleObject" Target="../embeddings/oleObject9.bin"/></Relationships>
</file>

<file path=ppt/slides/_rels/slide4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3.png"/><Relationship Id="rId7"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8" Type="http://schemas.openxmlformats.org/officeDocument/2006/relationships/image" Target="../media/image400.png"/><Relationship Id="rId3" Type="http://schemas.openxmlformats.org/officeDocument/2006/relationships/notesSlide" Target="../notesSlides/notesSlide48.xml"/><Relationship Id="rId7" Type="http://schemas.openxmlformats.org/officeDocument/2006/relationships/image" Target="../media/image18.wmf"/><Relationship Id="rId2" Type="http://schemas.openxmlformats.org/officeDocument/2006/relationships/slideLayout" Target="../slideLayouts/slideLayout3.xml"/><Relationship Id="rId1" Type="http://schemas.openxmlformats.org/officeDocument/2006/relationships/vmlDrawing" Target="../drawings/vmlDrawing9.vml"/><Relationship Id="rId6" Type="http://schemas.openxmlformats.org/officeDocument/2006/relationships/oleObject" Target="../embeddings/oleObject11.bin"/><Relationship Id="rId5" Type="http://schemas.openxmlformats.org/officeDocument/2006/relationships/image" Target="../media/image15.wmf"/><Relationship Id="rId4" Type="http://schemas.openxmlformats.org/officeDocument/2006/relationships/oleObject" Target="../embeddings/oleObject10.bin"/></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450.png"/></Relationships>
</file>

<file path=ppt/slides/_rels/slide5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7"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27.emf"/><Relationship Id="rId5" Type="http://schemas.openxmlformats.org/officeDocument/2006/relationships/oleObject" Target="../embeddings/oleObject12.bin"/><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1.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4.xml"/><Relationship Id="rId1" Type="http://schemas.openxmlformats.org/officeDocument/2006/relationships/slideLayout" Target="../slideLayouts/slideLayout5.xml"/><Relationship Id="rId4" Type="http://schemas.openxmlformats.org/officeDocument/2006/relationships/image" Target="../media/image410.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notesSlide" Target="../notesSlides/notesSlide80.xml"/><Relationship Id="rId7" Type="http://schemas.openxmlformats.org/officeDocument/2006/relationships/oleObject" Target="../embeddings/oleObject14.bin"/><Relationship Id="rId2" Type="http://schemas.openxmlformats.org/officeDocument/2006/relationships/slideLayout" Target="../slideLayouts/slideLayout5.xml"/><Relationship Id="rId1" Type="http://schemas.openxmlformats.org/officeDocument/2006/relationships/vmlDrawing" Target="../drawings/vmlDrawing11.vml"/><Relationship Id="rId6" Type="http://schemas.openxmlformats.org/officeDocument/2006/relationships/image" Target="../media/image4.png"/><Relationship Id="rId5" Type="http://schemas.openxmlformats.org/officeDocument/2006/relationships/image" Target="../media/image35.emf"/><Relationship Id="rId10" Type="http://schemas.openxmlformats.org/officeDocument/2006/relationships/image" Target="../media/image37.emf"/><Relationship Id="rId4" Type="http://schemas.openxmlformats.org/officeDocument/2006/relationships/oleObject" Target="../embeddings/oleObject13.bin"/><Relationship Id="rId9" Type="http://schemas.openxmlformats.org/officeDocument/2006/relationships/oleObject" Target="../embeddings/oleObject15.bin"/></Relationships>
</file>

<file path=ppt/slides/_rels/slide8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81.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8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5.xml"/><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6.xml"/><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7.xm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9.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4.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1.png"/></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9"/>
          <p:cNvSpPr txBox="1">
            <a:spLocks noChangeArrowheads="1"/>
          </p:cNvSpPr>
          <p:nvPr/>
        </p:nvSpPr>
        <p:spPr bwMode="auto">
          <a:xfrm>
            <a:off x="607243" y="2492896"/>
            <a:ext cx="4468813"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b="0" dirty="0">
                <a:latin typeface="Calibri Light" panose="020F0302020204030204" pitchFamily="34" charset="0"/>
                <a:cs typeface="Calibri Light" panose="020F0302020204030204" pitchFamily="34" charset="0"/>
              </a:rPr>
              <a:t>Prepared by:</a:t>
            </a:r>
            <a:br>
              <a:rPr lang="en-US" altLang="en-US" sz="1800" b="0" dirty="0">
                <a:latin typeface="Calibri Light" panose="020F0302020204030204" pitchFamily="34" charset="0"/>
                <a:cs typeface="Calibri Light" panose="020F0302020204030204" pitchFamily="34" charset="0"/>
              </a:rPr>
            </a:br>
            <a:r>
              <a:rPr lang="en-US" altLang="en-US" sz="1800" b="0" dirty="0">
                <a:latin typeface="Calibri Light" panose="020F0302020204030204" pitchFamily="34" charset="0"/>
                <a:cs typeface="Calibri Light" panose="020F0302020204030204" pitchFamily="34" charset="0"/>
              </a:rPr>
              <a:t>Michael D. </a:t>
            </a:r>
            <a:r>
              <a:rPr lang="en-US" altLang="en-US" sz="1800" b="0" dirty="0" err="1">
                <a:latin typeface="Calibri Light" panose="020F0302020204030204" pitchFamily="34" charset="0"/>
                <a:cs typeface="Calibri Light" panose="020F0302020204030204" pitchFamily="34" charset="0"/>
              </a:rPr>
              <a:t>Engelhardt</a:t>
            </a:r>
            <a:r>
              <a:rPr lang="en-US" altLang="en-US" sz="1800" b="0" dirty="0">
                <a:latin typeface="Calibri Light" panose="020F0302020204030204" pitchFamily="34" charset="0"/>
                <a:cs typeface="Calibri Light" panose="020F0302020204030204" pitchFamily="34" charset="0"/>
              </a:rPr>
              <a:t>, PhD</a:t>
            </a:r>
            <a:br>
              <a:rPr lang="en-US" altLang="en-US" sz="1800" b="0" dirty="0">
                <a:latin typeface="Calibri Light" panose="020F0302020204030204" pitchFamily="34" charset="0"/>
                <a:cs typeface="Calibri Light" panose="020F0302020204030204" pitchFamily="34" charset="0"/>
              </a:rPr>
            </a:br>
            <a:r>
              <a:rPr lang="en-US" altLang="en-US" sz="1800" b="0" dirty="0">
                <a:latin typeface="Calibri Light" panose="020F0302020204030204" pitchFamily="34" charset="0"/>
                <a:cs typeface="Calibri Light" panose="020F0302020204030204" pitchFamily="34" charset="0"/>
              </a:rPr>
              <a:t>University of Texas at Austin</a:t>
            </a:r>
          </a:p>
          <a:p>
            <a:pPr>
              <a:spcBef>
                <a:spcPct val="50000"/>
              </a:spcBef>
              <a:buClrTx/>
              <a:buSzTx/>
              <a:buFontTx/>
              <a:buNone/>
            </a:pPr>
            <a:r>
              <a:rPr lang="en-US" altLang="en-US" sz="1800" b="0" dirty="0" smtClean="0">
                <a:latin typeface="Calibri Light" panose="020F0302020204030204" pitchFamily="34" charset="0"/>
                <a:cs typeface="Calibri Light" panose="020F0302020204030204" pitchFamily="34" charset="0"/>
              </a:rPr>
              <a:t>Updated by:</a:t>
            </a:r>
            <a:br>
              <a:rPr lang="en-US" altLang="en-US" sz="1800" b="0" dirty="0" smtClean="0">
                <a:latin typeface="Calibri Light" panose="020F0302020204030204" pitchFamily="34" charset="0"/>
                <a:cs typeface="Calibri Light" panose="020F0302020204030204" pitchFamily="34" charset="0"/>
              </a:rPr>
            </a:br>
            <a:r>
              <a:rPr lang="en-US" altLang="en-US" sz="1800" b="0" dirty="0" smtClean="0">
                <a:latin typeface="Calibri Light" panose="020F0302020204030204" pitchFamily="34" charset="0"/>
                <a:cs typeface="Calibri Light" panose="020F0302020204030204" pitchFamily="34" charset="0"/>
              </a:rPr>
              <a:t>Paul </a:t>
            </a:r>
            <a:r>
              <a:rPr lang="en-US" altLang="en-US" sz="1800" b="0" dirty="0">
                <a:latin typeface="Calibri Light" panose="020F0302020204030204" pitchFamily="34" charset="0"/>
                <a:cs typeface="Calibri Light" panose="020F0302020204030204" pitchFamily="34" charset="0"/>
              </a:rPr>
              <a:t>Richards, PhD, PE</a:t>
            </a:r>
            <a:br>
              <a:rPr lang="en-US" altLang="en-US" sz="1800" b="0" dirty="0">
                <a:latin typeface="Calibri Light" panose="020F0302020204030204" pitchFamily="34" charset="0"/>
                <a:cs typeface="Calibri Light" panose="020F0302020204030204" pitchFamily="34" charset="0"/>
              </a:rPr>
            </a:br>
            <a:r>
              <a:rPr lang="en-US" altLang="en-US" sz="1800" b="0" dirty="0" err="1">
                <a:latin typeface="Calibri Light" panose="020F0302020204030204" pitchFamily="34" charset="0"/>
                <a:cs typeface="Calibri Light" panose="020F0302020204030204" pitchFamily="34" charset="0"/>
              </a:rPr>
              <a:t>DuraFuse</a:t>
            </a:r>
            <a:r>
              <a:rPr lang="en-US" altLang="en-US" sz="1800" b="0" dirty="0">
                <a:latin typeface="Calibri Light" panose="020F0302020204030204" pitchFamily="34" charset="0"/>
                <a:cs typeface="Calibri Light" panose="020F0302020204030204" pitchFamily="34" charset="0"/>
              </a:rPr>
              <a:t> Frames, LLC</a:t>
            </a:r>
          </a:p>
          <a:p>
            <a:pPr>
              <a:spcBef>
                <a:spcPct val="50000"/>
              </a:spcBef>
              <a:buClrTx/>
              <a:buSzTx/>
              <a:buFontTx/>
              <a:buNone/>
            </a:pPr>
            <a:r>
              <a:rPr lang="en-US" altLang="en-US" sz="1800" b="0" dirty="0" smtClean="0">
                <a:latin typeface="Calibri Light" panose="020F0302020204030204" pitchFamily="34" charset="0"/>
                <a:cs typeface="Calibri Light" panose="020F0302020204030204" pitchFamily="34" charset="0"/>
              </a:rPr>
              <a:t/>
            </a:r>
            <a:br>
              <a:rPr lang="en-US" altLang="en-US" sz="1800" b="0" dirty="0" smtClean="0">
                <a:latin typeface="Calibri Light" panose="020F0302020204030204" pitchFamily="34" charset="0"/>
                <a:cs typeface="Calibri Light" panose="020F0302020204030204" pitchFamily="34" charset="0"/>
              </a:rPr>
            </a:br>
            <a:r>
              <a:rPr lang="en-US" altLang="en-US" sz="1800" b="0" dirty="0" smtClean="0">
                <a:latin typeface="Calibri Light" panose="020F0302020204030204" pitchFamily="34" charset="0"/>
                <a:cs typeface="Calibri Light" panose="020F0302020204030204" pitchFamily="34" charset="0"/>
              </a:rPr>
              <a:t>with </a:t>
            </a:r>
            <a:r>
              <a:rPr lang="en-US" altLang="en-US" sz="1800" b="0" dirty="0">
                <a:latin typeface="Calibri Light" panose="020F0302020204030204" pitchFamily="34" charset="0"/>
                <a:cs typeface="Calibri Light" panose="020F0302020204030204" pitchFamily="34" charset="0"/>
              </a:rPr>
              <a:t>the support of the</a:t>
            </a:r>
            <a:br>
              <a:rPr lang="en-US" altLang="en-US" sz="1800" b="0" dirty="0">
                <a:latin typeface="Calibri Light" panose="020F0302020204030204" pitchFamily="34" charset="0"/>
                <a:cs typeface="Calibri Light" panose="020F0302020204030204" pitchFamily="34" charset="0"/>
              </a:rPr>
            </a:br>
            <a:r>
              <a:rPr lang="en-US" altLang="en-US" sz="1800" b="0" dirty="0">
                <a:latin typeface="Calibri Light" panose="020F0302020204030204" pitchFamily="34" charset="0"/>
                <a:cs typeface="Calibri Light" panose="020F0302020204030204" pitchFamily="34" charset="0"/>
              </a:rPr>
              <a:t>American Institute of Steel </a:t>
            </a:r>
            <a:r>
              <a:rPr lang="en-US" altLang="en-US" sz="1800" b="0" dirty="0" smtClean="0">
                <a:latin typeface="Calibri Light" panose="020F0302020204030204" pitchFamily="34" charset="0"/>
                <a:cs typeface="Calibri Light" panose="020F0302020204030204" pitchFamily="34" charset="0"/>
              </a:rPr>
              <a:t>Construction</a:t>
            </a:r>
            <a:endParaRPr lang="en-US" altLang="en-US" sz="1800" b="0" dirty="0">
              <a:latin typeface="Calibri Light" panose="020F0302020204030204" pitchFamily="34" charset="0"/>
              <a:cs typeface="Calibri Light" panose="020F0302020204030204" pitchFamily="34" charset="0"/>
            </a:endParaRPr>
          </a:p>
        </p:txBody>
      </p:sp>
      <p:sp>
        <p:nvSpPr>
          <p:cNvPr id="7" name="Text Box 13"/>
          <p:cNvSpPr txBox="1">
            <a:spLocks noChangeArrowheads="1"/>
          </p:cNvSpPr>
          <p:nvPr/>
        </p:nvSpPr>
        <p:spPr bwMode="auto">
          <a:xfrm>
            <a:off x="607243" y="5570076"/>
            <a:ext cx="32734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None/>
            </a:pPr>
            <a:r>
              <a:rPr lang="en-US" altLang="en-US" sz="1400" i="1" dirty="0">
                <a:latin typeface="Arial Narrow" pitchFamily="34" charset="0"/>
              </a:rPr>
              <a:t>Version 2 – July </a:t>
            </a:r>
            <a:r>
              <a:rPr lang="en-US" altLang="en-US" sz="1400" i="1" dirty="0" smtClean="0">
                <a:latin typeface="Arial Narrow" pitchFamily="34" charset="0"/>
              </a:rPr>
              <a:t>2019</a:t>
            </a:r>
            <a:r>
              <a:rPr lang="en-US" altLang="en-US" sz="2400" dirty="0" smtClean="0">
                <a:latin typeface="Arial Narrow" pitchFamily="34" charset="0"/>
              </a:rPr>
              <a:t/>
            </a:r>
            <a:br>
              <a:rPr lang="en-US" altLang="en-US" sz="2400" dirty="0" smtClean="0">
                <a:latin typeface="Arial Narrow" pitchFamily="34" charset="0"/>
              </a:rPr>
            </a:br>
            <a:r>
              <a:rPr lang="en-US" altLang="en-US" sz="1400" i="1" dirty="0" smtClean="0">
                <a:latin typeface="Arial Narrow" pitchFamily="34" charset="0"/>
              </a:rPr>
              <a:t>Version 1 – March 2007</a:t>
            </a:r>
            <a:endParaRPr lang="en-US" altLang="en-US" sz="2400" dirty="0">
              <a:latin typeface="Arial Narrow" pitchFamily="34" charset="0"/>
            </a:endParaRPr>
          </a:p>
        </p:txBody>
      </p:sp>
      <p:sp>
        <p:nvSpPr>
          <p:cNvPr id="14" name="Text Placeholder 5"/>
          <p:cNvSpPr txBox="1">
            <a:spLocks/>
          </p:cNvSpPr>
          <p:nvPr/>
        </p:nvSpPr>
        <p:spPr>
          <a:xfrm>
            <a:off x="467544" y="476672"/>
            <a:ext cx="8424935" cy="1615926"/>
          </a:xfrm>
          <a:prstGeom prst="rect">
            <a:avLst/>
          </a:prstGeom>
        </p:spPr>
        <p:txBody>
          <a:bodyPr vert="horz" lIns="91440" tIns="45720" rIns="91440" bIns="45720" rtlCol="0" anchor="b" anchorCtr="0">
            <a:noAutofit/>
          </a:bodyPr>
          <a:lstStyle>
            <a:lvl1pPr marL="0" indent="0" algn="l" defTabSz="457200" rtl="0" eaLnBrk="1" latinLnBrk="0" hangingPunct="1">
              <a:spcBef>
                <a:spcPct val="20000"/>
              </a:spcBef>
              <a:buFontTx/>
              <a:buNone/>
              <a:defRPr sz="2400" b="1"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2pPr>
            <a:lvl3pPr marL="11430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3200" dirty="0" smtClean="0"/>
              <a:t>Design of Seismic-Resistant Steel Building Structures</a:t>
            </a:r>
          </a:p>
          <a:p>
            <a:r>
              <a:rPr lang="en-US" sz="2800" b="0" dirty="0" smtClean="0">
                <a:latin typeface="Calibri Light"/>
                <a:cs typeface="Calibri Light"/>
              </a:rPr>
              <a:t>4. Eccentrically Braced Frames</a:t>
            </a:r>
            <a:endParaRPr lang="en-US" sz="2800" b="0" dirty="0">
              <a:latin typeface="Calibri Light"/>
              <a:cs typeface="Calibri Light"/>
            </a:endParaRPr>
          </a:p>
        </p:txBody>
      </p:sp>
      <p:pic>
        <p:nvPicPr>
          <p:cNvPr id="8" name="Picture 15" descr="EBF1"/>
          <p:cNvPicPr>
            <a:picLocks noGrp="1" noChangeAspect="1" noChangeArrowheads="1"/>
          </p:cNvPicPr>
          <p:nvPr>
            <p:ph type="pic" sz="quarter" idx="10"/>
          </p:nvPr>
        </p:nvPicPr>
        <p:blipFill rotWithShape="1">
          <a:blip r:embed="rId3" cstate="print">
            <a:extLst>
              <a:ext uri="{28A0092B-C50C-407E-A947-70E740481C1C}">
                <a14:useLocalDpi xmlns:a14="http://schemas.microsoft.com/office/drawing/2010/main" val="0"/>
              </a:ext>
            </a:extLst>
          </a:blip>
          <a:srcRect l="13537" t="-976" r="9203" b="-2821"/>
          <a:stretch/>
        </p:blipFill>
        <p:spPr bwMode="auto">
          <a:xfrm>
            <a:off x="5260632" y="1284635"/>
            <a:ext cx="3631847" cy="3895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07700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BF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7925" y="0"/>
            <a:ext cx="4608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02978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EBF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4554"/>
            <a:ext cx="9144000" cy="639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623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4" descr="Spec4CRLP-05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863" y="128588"/>
            <a:ext cx="8804275" cy="660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82778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EBF17"/>
          <p:cNvPicPr>
            <a:picLocks noChangeAspect="1" noChangeArrowheads="1"/>
          </p:cNvPicPr>
          <p:nvPr/>
        </p:nvPicPr>
        <p:blipFill>
          <a:blip r:embed="rId3">
            <a:extLst>
              <a:ext uri="{28A0092B-C50C-407E-A947-70E740481C1C}">
                <a14:useLocalDpi xmlns:a14="http://schemas.microsoft.com/office/drawing/2010/main" val="0"/>
              </a:ext>
            </a:extLst>
          </a:blip>
          <a:srcRect l="15936" t="14371" r="15936" b="14371"/>
          <a:stretch>
            <a:fillRect/>
          </a:stretch>
        </p:blipFill>
        <p:spPr bwMode="auto">
          <a:xfrm>
            <a:off x="0" y="232378"/>
            <a:ext cx="9144000" cy="6364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18321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Text Box 5"/>
          <p:cNvSpPr txBox="1">
            <a:spLocks noChangeArrowheads="1"/>
          </p:cNvSpPr>
          <p:nvPr/>
        </p:nvSpPr>
        <p:spPr bwMode="auto">
          <a:xfrm>
            <a:off x="412054" y="1301750"/>
            <a:ext cx="8411343" cy="46166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u="sng" dirty="0">
                <a:latin typeface="+mn-lt"/>
              </a:rPr>
              <a:t>F3.5b.4 Link Stiffeners for I-Shaped Cross Sections</a:t>
            </a:r>
          </a:p>
        </p:txBody>
      </p:sp>
      <p:sp>
        <p:nvSpPr>
          <p:cNvPr id="106500" name="Text Box 41"/>
          <p:cNvSpPr txBox="1">
            <a:spLocks noChangeArrowheads="1"/>
          </p:cNvSpPr>
          <p:nvPr/>
        </p:nvSpPr>
        <p:spPr bwMode="auto">
          <a:xfrm>
            <a:off x="696217" y="1911350"/>
            <a:ext cx="8196263" cy="769441"/>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b="0" dirty="0">
                <a:latin typeface="+mn-lt"/>
              </a:rPr>
              <a:t>Links shall be provided with intermediate web stiffeners as follows:</a:t>
            </a:r>
          </a:p>
        </p:txBody>
      </p:sp>
      <p:sp>
        <p:nvSpPr>
          <p:cNvPr id="106501" name="Text Box 4"/>
          <p:cNvSpPr txBox="1">
            <a:spLocks noChangeArrowheads="1"/>
          </p:cNvSpPr>
          <p:nvPr/>
        </p:nvSpPr>
        <p:spPr bwMode="auto">
          <a:xfrm>
            <a:off x="696217" y="3125788"/>
            <a:ext cx="8196263" cy="430887"/>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lr>
                <a:schemeClr val="tx2"/>
              </a:buClr>
              <a:buSzPct val="150000"/>
              <a:buChar char="•"/>
              <a:defRPr sz="2800" b="1">
                <a:solidFill>
                  <a:schemeClr val="tx1"/>
                </a:solidFill>
                <a:latin typeface="Arial" charset="0"/>
              </a:defRPr>
            </a:lvl1pPr>
            <a:lvl2pPr marL="914400" indent="-457200">
              <a:spcBef>
                <a:spcPct val="20000"/>
              </a:spcBef>
              <a:buClr>
                <a:schemeClr val="tx2"/>
              </a:buClr>
              <a:buSzPct val="100000"/>
              <a:buChar char="–"/>
              <a:defRPr sz="2800" b="1">
                <a:solidFill>
                  <a:schemeClr val="tx1"/>
                </a:solidFill>
                <a:latin typeface="Arial" charset="0"/>
              </a:defRPr>
            </a:lvl2pPr>
            <a:lvl3pPr marL="1371600" indent="-457200">
              <a:spcBef>
                <a:spcPct val="20000"/>
              </a:spcBef>
              <a:buClr>
                <a:schemeClr val="tx2"/>
              </a:buClr>
              <a:buSzPct val="100000"/>
              <a:buChar char="•"/>
              <a:defRPr sz="2400">
                <a:solidFill>
                  <a:schemeClr val="tx1"/>
                </a:solidFill>
                <a:latin typeface="Arial" charset="0"/>
              </a:defRPr>
            </a:lvl3pPr>
            <a:lvl4pPr marL="1828800" indent="-457200">
              <a:spcBef>
                <a:spcPct val="20000"/>
              </a:spcBef>
              <a:buClr>
                <a:schemeClr val="tx2"/>
              </a:buClr>
              <a:buSzPct val="100000"/>
              <a:buChar char="–"/>
              <a:defRPr sz="2000">
                <a:solidFill>
                  <a:schemeClr val="tx1"/>
                </a:solidFill>
                <a:latin typeface="Arial" charset="0"/>
              </a:defRPr>
            </a:lvl4pPr>
            <a:lvl5pPr marL="2286000" indent="-457200">
              <a:spcBef>
                <a:spcPct val="20000"/>
              </a:spcBef>
              <a:buClr>
                <a:schemeClr val="tx2"/>
              </a:buClr>
              <a:buSzPct val="100000"/>
              <a:buChar char="•"/>
              <a:defRPr sz="2000">
                <a:solidFill>
                  <a:schemeClr val="tx1"/>
                </a:solidFill>
                <a:latin typeface="Arial" charset="0"/>
              </a:defRPr>
            </a:lvl5pPr>
            <a:lvl6pPr marL="2743200" indent="-4572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3200400" indent="-4572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657600" indent="-4572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4114800" indent="-4572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AutoNum type="alphaLcParenR" startAt="2"/>
            </a:pPr>
            <a:r>
              <a:rPr lang="en-US" altLang="en-US" sz="2200" dirty="0">
                <a:latin typeface="+mn-lt"/>
              </a:rPr>
              <a:t>Links of length  2.6</a:t>
            </a:r>
            <a:r>
              <a:rPr lang="en-US" altLang="en-US" sz="2200" i="1" dirty="0">
                <a:latin typeface="+mn-lt"/>
              </a:rPr>
              <a:t> </a:t>
            </a:r>
            <a:r>
              <a:rPr lang="en-US" altLang="en-US" sz="2200" i="1" dirty="0">
                <a:latin typeface="+mn-lt"/>
                <a:sym typeface="Symbol" pitchFamily="18" charset="2"/>
              </a:rPr>
              <a:t>M</a:t>
            </a:r>
            <a:r>
              <a:rPr lang="en-US" altLang="en-US" sz="2200" i="1" baseline="-25000" dirty="0">
                <a:latin typeface="+mn-lt"/>
                <a:sym typeface="Symbol" pitchFamily="18" charset="2"/>
              </a:rPr>
              <a:t>p</a:t>
            </a:r>
            <a:r>
              <a:rPr lang="en-US" altLang="en-US" sz="2200" dirty="0">
                <a:latin typeface="+mn-lt"/>
                <a:sym typeface="Symbol" pitchFamily="18" charset="2"/>
              </a:rPr>
              <a:t> / </a:t>
            </a:r>
            <a:r>
              <a:rPr lang="en-US" altLang="en-US" sz="2200" i="1" dirty="0">
                <a:latin typeface="+mn-lt"/>
                <a:sym typeface="Symbol" pitchFamily="18" charset="2"/>
              </a:rPr>
              <a:t>V</a:t>
            </a:r>
            <a:r>
              <a:rPr lang="en-US" altLang="en-US" sz="2200" i="1" baseline="-25000" dirty="0">
                <a:latin typeface="+mn-lt"/>
                <a:sym typeface="Symbol" pitchFamily="18" charset="2"/>
              </a:rPr>
              <a:t>p</a:t>
            </a:r>
            <a:r>
              <a:rPr lang="en-US" altLang="en-US" sz="2200" i="1" dirty="0">
                <a:latin typeface="+mn-lt"/>
              </a:rPr>
              <a:t>  &lt;  e</a:t>
            </a:r>
            <a:r>
              <a:rPr lang="en-US" altLang="en-US" sz="2200" dirty="0">
                <a:latin typeface="+mn-lt"/>
              </a:rPr>
              <a:t>  &lt;</a:t>
            </a:r>
            <a:r>
              <a:rPr lang="en-US" altLang="en-US" sz="2200" dirty="0">
                <a:latin typeface="+mn-lt"/>
                <a:sym typeface="Symbol" pitchFamily="18" charset="2"/>
              </a:rPr>
              <a:t>  5 </a:t>
            </a:r>
            <a:r>
              <a:rPr lang="en-US" altLang="en-US" sz="2200" i="1" dirty="0">
                <a:latin typeface="+mn-lt"/>
                <a:sym typeface="Symbol" pitchFamily="18" charset="2"/>
              </a:rPr>
              <a:t>M</a:t>
            </a:r>
            <a:r>
              <a:rPr lang="en-US" altLang="en-US" sz="2200" i="1" baseline="-25000" dirty="0">
                <a:latin typeface="+mn-lt"/>
                <a:sym typeface="Symbol" pitchFamily="18" charset="2"/>
              </a:rPr>
              <a:t>p</a:t>
            </a:r>
            <a:r>
              <a:rPr lang="en-US" altLang="en-US" sz="2200" baseline="-25000" dirty="0">
                <a:latin typeface="+mn-lt"/>
                <a:sym typeface="Symbol" pitchFamily="18" charset="2"/>
              </a:rPr>
              <a:t> </a:t>
            </a:r>
            <a:r>
              <a:rPr lang="en-US" altLang="en-US" sz="2200" dirty="0">
                <a:latin typeface="+mn-lt"/>
                <a:sym typeface="Symbol" pitchFamily="18" charset="2"/>
              </a:rPr>
              <a:t>/ </a:t>
            </a:r>
            <a:r>
              <a:rPr lang="en-US" altLang="en-US" sz="2200" i="1" dirty="0">
                <a:latin typeface="+mn-lt"/>
                <a:sym typeface="Symbol" pitchFamily="18" charset="2"/>
              </a:rPr>
              <a:t>V</a:t>
            </a:r>
            <a:r>
              <a:rPr lang="en-US" altLang="en-US" sz="2200" i="1" baseline="-25000" dirty="0">
                <a:latin typeface="+mn-lt"/>
                <a:sym typeface="Symbol" pitchFamily="18" charset="2"/>
              </a:rPr>
              <a:t>p</a:t>
            </a:r>
          </a:p>
        </p:txBody>
      </p:sp>
      <p:sp>
        <p:nvSpPr>
          <p:cNvPr id="106502" name="Text Box 9"/>
          <p:cNvSpPr txBox="1">
            <a:spLocks noChangeArrowheads="1"/>
          </p:cNvSpPr>
          <p:nvPr/>
        </p:nvSpPr>
        <p:spPr bwMode="auto">
          <a:xfrm>
            <a:off x="1683642" y="4037013"/>
            <a:ext cx="4979516" cy="769441"/>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b="0" dirty="0">
                <a:latin typeface="+mn-lt"/>
              </a:rPr>
              <a:t>Provide stiffener at a distance of </a:t>
            </a:r>
            <a:r>
              <a:rPr lang="en-US" altLang="en-US" sz="2200" b="0" dirty="0" smtClean="0">
                <a:latin typeface="+mn-lt"/>
              </a:rPr>
              <a:t>1.5</a:t>
            </a:r>
            <a:r>
              <a:rPr lang="en-US" altLang="en-US" sz="2200" b="0" i="1" dirty="0" smtClean="0">
                <a:latin typeface="+mn-lt"/>
              </a:rPr>
              <a:t>b</a:t>
            </a:r>
            <a:r>
              <a:rPr lang="en-US" altLang="en-US" sz="2200" b="0" i="1" baseline="-25000" dirty="0" smtClean="0">
                <a:latin typeface="+mn-lt"/>
              </a:rPr>
              <a:t>f</a:t>
            </a:r>
            <a:r>
              <a:rPr lang="en-US" altLang="en-US" sz="2200" b="0" i="1" dirty="0" smtClean="0">
                <a:latin typeface="+mn-lt"/>
              </a:rPr>
              <a:t> </a:t>
            </a:r>
            <a:r>
              <a:rPr lang="en-US" altLang="en-US" sz="2200" b="0" dirty="0">
                <a:latin typeface="+mn-lt"/>
              </a:rPr>
              <a:t>from each end of link</a:t>
            </a:r>
          </a:p>
        </p:txBody>
      </p:sp>
      <p:sp>
        <p:nvSpPr>
          <p:cNvPr id="106503" name="Rectangle 10"/>
          <p:cNvSpPr>
            <a:spLocks noChangeArrowheads="1"/>
          </p:cNvSpPr>
          <p:nvPr/>
        </p:nvSpPr>
        <p:spPr bwMode="auto">
          <a:xfrm>
            <a:off x="1603250" y="3956621"/>
            <a:ext cx="5059908" cy="984547"/>
          </a:xfrm>
          <a:prstGeom prst="rect">
            <a:avLst/>
          </a:prstGeom>
          <a:noFill/>
          <a:ln w="15875" algn="ctr">
            <a:solidFill>
              <a:schemeClr val="tx2"/>
            </a:solid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 name="Text Placeholder 1"/>
          <p:cNvSpPr>
            <a:spLocks noGrp="1"/>
          </p:cNvSpPr>
          <p:nvPr>
            <p:ph type="body" sz="quarter" idx="38"/>
          </p:nvPr>
        </p:nvSpPr>
        <p:spPr/>
        <p:txBody>
          <a:bodyPr/>
          <a:lstStyle/>
          <a:p>
            <a:r>
              <a:rPr lang="en-US" dirty="0"/>
              <a:t>Members</a:t>
            </a:r>
          </a:p>
        </p:txBody>
      </p:sp>
      <p:sp>
        <p:nvSpPr>
          <p:cNvPr id="3" name="Text Placeholder 2"/>
          <p:cNvSpPr>
            <a:spLocks noGrp="1"/>
          </p:cNvSpPr>
          <p:nvPr>
            <p:ph type="body" sz="quarter" idx="39"/>
          </p:nvPr>
        </p:nvSpPr>
        <p:spPr/>
        <p:txBody>
          <a:bodyPr/>
          <a:lstStyle/>
          <a:p>
            <a:r>
              <a:rPr lang="en-US" dirty="0"/>
              <a:t>AISC Seismic Provisions - </a:t>
            </a:r>
            <a:r>
              <a:rPr lang="en-US" dirty="0" smtClean="0"/>
              <a:t>EBF</a:t>
            </a:r>
            <a:endParaRPr lang="en-US" dirty="0"/>
          </a:p>
        </p:txBody>
      </p:sp>
    </p:spTree>
    <p:extLst>
      <p:ext uri="{BB962C8B-B14F-4D97-AF65-F5344CB8AC3E}">
        <p14:creationId xmlns:p14="http://schemas.microsoft.com/office/powerpoint/2010/main" val="25700280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522" name="Group 2"/>
          <p:cNvGrpSpPr>
            <a:grpSpLocks/>
          </p:cNvGrpSpPr>
          <p:nvPr/>
        </p:nvGrpSpPr>
        <p:grpSpPr bwMode="auto">
          <a:xfrm>
            <a:off x="567382" y="3144539"/>
            <a:ext cx="7893050" cy="909638"/>
            <a:chOff x="815" y="774"/>
            <a:chExt cx="4064" cy="573"/>
          </a:xfrm>
        </p:grpSpPr>
        <p:sp>
          <p:nvSpPr>
            <p:cNvPr id="107563" name="Rectangle 3"/>
            <p:cNvSpPr>
              <a:spLocks noChangeArrowheads="1"/>
            </p:cNvSpPr>
            <p:nvPr/>
          </p:nvSpPr>
          <p:spPr bwMode="auto">
            <a:xfrm>
              <a:off x="815" y="774"/>
              <a:ext cx="4064" cy="573"/>
            </a:xfrm>
            <a:prstGeom prst="rect">
              <a:avLst/>
            </a:prstGeom>
            <a:gradFill rotWithShape="1">
              <a:gsLst>
                <a:gs pos="0">
                  <a:srgbClr val="666666"/>
                </a:gs>
                <a:gs pos="50000">
                  <a:srgbClr val="DDDDDD"/>
                </a:gs>
                <a:gs pos="100000">
                  <a:srgbClr val="666666"/>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107564" name="Group 4"/>
            <p:cNvGrpSpPr>
              <a:grpSpLocks/>
            </p:cNvGrpSpPr>
            <p:nvPr/>
          </p:nvGrpSpPr>
          <p:grpSpPr bwMode="auto">
            <a:xfrm>
              <a:off x="815" y="774"/>
              <a:ext cx="4064" cy="47"/>
              <a:chOff x="815" y="774"/>
              <a:chExt cx="4064" cy="47"/>
            </a:xfrm>
          </p:grpSpPr>
          <p:sp>
            <p:nvSpPr>
              <p:cNvPr id="107568" name="Line 5"/>
              <p:cNvSpPr>
                <a:spLocks noChangeShapeType="1"/>
              </p:cNvSpPr>
              <p:nvPr/>
            </p:nvSpPr>
            <p:spPr bwMode="auto">
              <a:xfrm>
                <a:off x="815" y="774"/>
                <a:ext cx="406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7569" name="Line 6"/>
              <p:cNvSpPr>
                <a:spLocks noChangeShapeType="1"/>
              </p:cNvSpPr>
              <p:nvPr/>
            </p:nvSpPr>
            <p:spPr bwMode="auto">
              <a:xfrm>
                <a:off x="815" y="821"/>
                <a:ext cx="406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107565" name="Group 7"/>
            <p:cNvGrpSpPr>
              <a:grpSpLocks/>
            </p:cNvGrpSpPr>
            <p:nvPr/>
          </p:nvGrpSpPr>
          <p:grpSpPr bwMode="auto">
            <a:xfrm>
              <a:off x="815" y="1300"/>
              <a:ext cx="4064" cy="47"/>
              <a:chOff x="815" y="774"/>
              <a:chExt cx="4064" cy="47"/>
            </a:xfrm>
          </p:grpSpPr>
          <p:sp>
            <p:nvSpPr>
              <p:cNvPr id="107566" name="Line 8"/>
              <p:cNvSpPr>
                <a:spLocks noChangeShapeType="1"/>
              </p:cNvSpPr>
              <p:nvPr/>
            </p:nvSpPr>
            <p:spPr bwMode="auto">
              <a:xfrm>
                <a:off x="815" y="774"/>
                <a:ext cx="406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7567" name="Line 9"/>
              <p:cNvSpPr>
                <a:spLocks noChangeShapeType="1"/>
              </p:cNvSpPr>
              <p:nvPr/>
            </p:nvSpPr>
            <p:spPr bwMode="auto">
              <a:xfrm>
                <a:off x="815" y="821"/>
                <a:ext cx="406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sp>
        <p:nvSpPr>
          <p:cNvPr id="107523" name="Rectangle 10"/>
          <p:cNvSpPr>
            <a:spLocks noChangeArrowheads="1"/>
          </p:cNvSpPr>
          <p:nvPr/>
        </p:nvSpPr>
        <p:spPr bwMode="auto">
          <a:xfrm>
            <a:off x="3072457" y="3238202"/>
            <a:ext cx="46037" cy="731837"/>
          </a:xfrm>
          <a:prstGeom prst="rect">
            <a:avLst/>
          </a:prstGeom>
          <a:gradFill rotWithShape="1">
            <a:gsLst>
              <a:gs pos="0">
                <a:srgbClr val="808080"/>
              </a:gs>
              <a:gs pos="50000">
                <a:srgbClr val="3B3B3B"/>
              </a:gs>
              <a:gs pos="100000">
                <a:srgbClr val="808080"/>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107524" name="Group 11"/>
          <p:cNvGrpSpPr>
            <a:grpSpLocks/>
          </p:cNvGrpSpPr>
          <p:nvPr/>
        </p:nvGrpSpPr>
        <p:grpSpPr bwMode="auto">
          <a:xfrm>
            <a:off x="1250007" y="3219152"/>
            <a:ext cx="1471612" cy="3368675"/>
            <a:chOff x="1192" y="1568"/>
            <a:chExt cx="927" cy="2122"/>
          </a:xfrm>
        </p:grpSpPr>
        <p:grpSp>
          <p:nvGrpSpPr>
            <p:cNvPr id="107555" name="Group 12"/>
            <p:cNvGrpSpPr>
              <a:grpSpLocks/>
            </p:cNvGrpSpPr>
            <p:nvPr/>
          </p:nvGrpSpPr>
          <p:grpSpPr bwMode="auto">
            <a:xfrm>
              <a:off x="1192" y="2035"/>
              <a:ext cx="927" cy="1655"/>
              <a:chOff x="1578" y="1288"/>
              <a:chExt cx="927" cy="1655"/>
            </a:xfrm>
          </p:grpSpPr>
          <p:grpSp>
            <p:nvGrpSpPr>
              <p:cNvPr id="107558" name="Group 13"/>
              <p:cNvGrpSpPr>
                <a:grpSpLocks/>
              </p:cNvGrpSpPr>
              <p:nvPr/>
            </p:nvGrpSpPr>
            <p:grpSpPr bwMode="auto">
              <a:xfrm>
                <a:off x="1733" y="1347"/>
                <a:ext cx="772" cy="632"/>
                <a:chOff x="1733" y="1347"/>
                <a:chExt cx="772" cy="632"/>
              </a:xfrm>
            </p:grpSpPr>
            <p:sp>
              <p:nvSpPr>
                <p:cNvPr id="107560" name="Freeform 14"/>
                <p:cNvSpPr>
                  <a:spLocks noChangeAspect="1"/>
                </p:cNvSpPr>
                <p:nvPr/>
              </p:nvSpPr>
              <p:spPr bwMode="auto">
                <a:xfrm>
                  <a:off x="1733" y="1347"/>
                  <a:ext cx="737" cy="632"/>
                </a:xfrm>
                <a:custGeom>
                  <a:avLst/>
                  <a:gdLst>
                    <a:gd name="T0" fmla="*/ 31169529 w 254"/>
                    <a:gd name="T1" fmla="*/ 22144860 h 218"/>
                    <a:gd name="T2" fmla="*/ 13369319 w 254"/>
                    <a:gd name="T3" fmla="*/ 26500720 h 218"/>
                    <a:gd name="T4" fmla="*/ 4517514 w 254"/>
                    <a:gd name="T5" fmla="*/ 17733134 h 218"/>
                    <a:gd name="T6" fmla="*/ 0 w 254"/>
                    <a:gd name="T7" fmla="*/ 0 h 218"/>
                    <a:gd name="T8" fmla="*/ 31169529 w 254"/>
                    <a:gd name="T9" fmla="*/ 0 h 218"/>
                    <a:gd name="T10" fmla="*/ 31169529 w 254"/>
                    <a:gd name="T11" fmla="*/ 22144860 h 2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4" h="218">
                      <a:moveTo>
                        <a:pt x="254" y="182"/>
                      </a:moveTo>
                      <a:lnTo>
                        <a:pt x="109" y="218"/>
                      </a:lnTo>
                      <a:lnTo>
                        <a:pt x="37" y="146"/>
                      </a:lnTo>
                      <a:lnTo>
                        <a:pt x="0" y="0"/>
                      </a:lnTo>
                      <a:lnTo>
                        <a:pt x="254" y="0"/>
                      </a:lnTo>
                      <a:lnTo>
                        <a:pt x="254" y="182"/>
                      </a:lnTo>
                      <a:close/>
                    </a:path>
                  </a:pathLst>
                </a:custGeom>
                <a:gradFill rotWithShape="1">
                  <a:gsLst>
                    <a:gs pos="0">
                      <a:srgbClr val="939393"/>
                    </a:gs>
                    <a:gs pos="50000">
                      <a:srgbClr val="DDDDDD"/>
                    </a:gs>
                    <a:gs pos="100000">
                      <a:srgbClr val="939393"/>
                    </a:gs>
                  </a:gsLst>
                  <a:lin ang="0" scaled="1"/>
                </a:gradFill>
                <a:ln w="635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7561" name="Rectangle 15"/>
                <p:cNvSpPr>
                  <a:spLocks noChangeAspect="1" noChangeArrowheads="1"/>
                </p:cNvSpPr>
                <p:nvPr/>
              </p:nvSpPr>
              <p:spPr bwMode="auto">
                <a:xfrm>
                  <a:off x="2470" y="1356"/>
                  <a:ext cx="35" cy="501"/>
                </a:xfrm>
                <a:prstGeom prst="rect">
                  <a:avLst/>
                </a:prstGeom>
                <a:gradFill rotWithShape="1">
                  <a:gsLst>
                    <a:gs pos="0">
                      <a:srgbClr val="939393"/>
                    </a:gs>
                    <a:gs pos="50000">
                      <a:srgbClr val="DDDDDD"/>
                    </a:gs>
                    <a:gs pos="100000">
                      <a:srgbClr val="939393"/>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07562" name="Rectangle 16"/>
                <p:cNvSpPr>
                  <a:spLocks noChangeArrowheads="1"/>
                </p:cNvSpPr>
                <p:nvPr/>
              </p:nvSpPr>
              <p:spPr bwMode="auto">
                <a:xfrm rot="4433518" flipV="1">
                  <a:off x="2246" y="1701"/>
                  <a:ext cx="47" cy="461"/>
                </a:xfrm>
                <a:prstGeom prst="rect">
                  <a:avLst/>
                </a:prstGeom>
                <a:gradFill rotWithShape="1">
                  <a:gsLst>
                    <a:gs pos="0">
                      <a:srgbClr val="939393"/>
                    </a:gs>
                    <a:gs pos="50000">
                      <a:srgbClr val="DDDDDD"/>
                    </a:gs>
                    <a:gs pos="100000">
                      <a:srgbClr val="939393"/>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107559" name="Rectangle 17"/>
              <p:cNvSpPr>
                <a:spLocks noChangeArrowheads="1"/>
              </p:cNvSpPr>
              <p:nvPr/>
            </p:nvSpPr>
            <p:spPr bwMode="auto">
              <a:xfrm rot="-3120000">
                <a:off x="867" y="1999"/>
                <a:ext cx="1655" cy="234"/>
              </a:xfrm>
              <a:prstGeom prst="rect">
                <a:avLst/>
              </a:prstGeom>
              <a:gradFill rotWithShape="1">
                <a:gsLst>
                  <a:gs pos="0">
                    <a:srgbClr val="C0C0C0"/>
                  </a:gs>
                  <a:gs pos="50000">
                    <a:srgbClr val="595959"/>
                  </a:gs>
                  <a:gs pos="100000">
                    <a:srgbClr val="C0C0C0"/>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107556" name="Rectangle 18"/>
            <p:cNvSpPr>
              <a:spLocks noChangeArrowheads="1"/>
            </p:cNvSpPr>
            <p:nvPr/>
          </p:nvSpPr>
          <p:spPr bwMode="auto">
            <a:xfrm>
              <a:off x="2085" y="1568"/>
              <a:ext cx="29" cy="461"/>
            </a:xfrm>
            <a:prstGeom prst="rect">
              <a:avLst/>
            </a:prstGeom>
            <a:gradFill rotWithShape="1">
              <a:gsLst>
                <a:gs pos="0">
                  <a:srgbClr val="808080"/>
                </a:gs>
                <a:gs pos="50000">
                  <a:srgbClr val="3B3B3B"/>
                </a:gs>
                <a:gs pos="100000">
                  <a:srgbClr val="808080"/>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07557" name="Rectangle 19"/>
            <p:cNvSpPr>
              <a:spLocks noChangeArrowheads="1"/>
            </p:cNvSpPr>
            <p:nvPr/>
          </p:nvSpPr>
          <p:spPr bwMode="auto">
            <a:xfrm>
              <a:off x="1354" y="1568"/>
              <a:ext cx="29" cy="461"/>
            </a:xfrm>
            <a:prstGeom prst="rect">
              <a:avLst/>
            </a:prstGeom>
            <a:gradFill rotWithShape="1">
              <a:gsLst>
                <a:gs pos="0">
                  <a:srgbClr val="808080"/>
                </a:gs>
                <a:gs pos="50000">
                  <a:srgbClr val="3B3B3B"/>
                </a:gs>
                <a:gs pos="100000">
                  <a:srgbClr val="808080"/>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107525" name="Group 20"/>
          <p:cNvGrpSpPr>
            <a:grpSpLocks/>
          </p:cNvGrpSpPr>
          <p:nvPr/>
        </p:nvGrpSpPr>
        <p:grpSpPr bwMode="auto">
          <a:xfrm flipH="1">
            <a:off x="6334769" y="3228677"/>
            <a:ext cx="1471613" cy="3368675"/>
            <a:chOff x="1192" y="1568"/>
            <a:chExt cx="927" cy="2122"/>
          </a:xfrm>
        </p:grpSpPr>
        <p:grpSp>
          <p:nvGrpSpPr>
            <p:cNvPr id="107547" name="Group 21"/>
            <p:cNvGrpSpPr>
              <a:grpSpLocks/>
            </p:cNvGrpSpPr>
            <p:nvPr/>
          </p:nvGrpSpPr>
          <p:grpSpPr bwMode="auto">
            <a:xfrm>
              <a:off x="1192" y="2035"/>
              <a:ext cx="927" cy="1655"/>
              <a:chOff x="1578" y="1288"/>
              <a:chExt cx="927" cy="1655"/>
            </a:xfrm>
          </p:grpSpPr>
          <p:grpSp>
            <p:nvGrpSpPr>
              <p:cNvPr id="107550" name="Group 22"/>
              <p:cNvGrpSpPr>
                <a:grpSpLocks/>
              </p:cNvGrpSpPr>
              <p:nvPr/>
            </p:nvGrpSpPr>
            <p:grpSpPr bwMode="auto">
              <a:xfrm>
                <a:off x="1733" y="1347"/>
                <a:ext cx="772" cy="632"/>
                <a:chOff x="1733" y="1347"/>
                <a:chExt cx="772" cy="632"/>
              </a:xfrm>
            </p:grpSpPr>
            <p:sp>
              <p:nvSpPr>
                <p:cNvPr id="107552" name="Freeform 23"/>
                <p:cNvSpPr>
                  <a:spLocks noChangeAspect="1"/>
                </p:cNvSpPr>
                <p:nvPr/>
              </p:nvSpPr>
              <p:spPr bwMode="auto">
                <a:xfrm>
                  <a:off x="1733" y="1347"/>
                  <a:ext cx="737" cy="632"/>
                </a:xfrm>
                <a:custGeom>
                  <a:avLst/>
                  <a:gdLst>
                    <a:gd name="T0" fmla="*/ 31169529 w 254"/>
                    <a:gd name="T1" fmla="*/ 22144860 h 218"/>
                    <a:gd name="T2" fmla="*/ 13369319 w 254"/>
                    <a:gd name="T3" fmla="*/ 26500720 h 218"/>
                    <a:gd name="T4" fmla="*/ 4517514 w 254"/>
                    <a:gd name="T5" fmla="*/ 17733134 h 218"/>
                    <a:gd name="T6" fmla="*/ 0 w 254"/>
                    <a:gd name="T7" fmla="*/ 0 h 218"/>
                    <a:gd name="T8" fmla="*/ 31169529 w 254"/>
                    <a:gd name="T9" fmla="*/ 0 h 218"/>
                    <a:gd name="T10" fmla="*/ 31169529 w 254"/>
                    <a:gd name="T11" fmla="*/ 22144860 h 2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4" h="218">
                      <a:moveTo>
                        <a:pt x="254" y="182"/>
                      </a:moveTo>
                      <a:lnTo>
                        <a:pt x="109" y="218"/>
                      </a:lnTo>
                      <a:lnTo>
                        <a:pt x="37" y="146"/>
                      </a:lnTo>
                      <a:lnTo>
                        <a:pt x="0" y="0"/>
                      </a:lnTo>
                      <a:lnTo>
                        <a:pt x="254" y="0"/>
                      </a:lnTo>
                      <a:lnTo>
                        <a:pt x="254" y="182"/>
                      </a:lnTo>
                      <a:close/>
                    </a:path>
                  </a:pathLst>
                </a:custGeom>
                <a:gradFill rotWithShape="1">
                  <a:gsLst>
                    <a:gs pos="0">
                      <a:srgbClr val="939393"/>
                    </a:gs>
                    <a:gs pos="50000">
                      <a:srgbClr val="DDDDDD"/>
                    </a:gs>
                    <a:gs pos="100000">
                      <a:srgbClr val="939393"/>
                    </a:gs>
                  </a:gsLst>
                  <a:lin ang="0" scaled="1"/>
                </a:gradFill>
                <a:ln w="635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7553" name="Rectangle 24"/>
                <p:cNvSpPr>
                  <a:spLocks noChangeAspect="1" noChangeArrowheads="1"/>
                </p:cNvSpPr>
                <p:nvPr/>
              </p:nvSpPr>
              <p:spPr bwMode="auto">
                <a:xfrm>
                  <a:off x="2470" y="1356"/>
                  <a:ext cx="35" cy="501"/>
                </a:xfrm>
                <a:prstGeom prst="rect">
                  <a:avLst/>
                </a:prstGeom>
                <a:gradFill rotWithShape="1">
                  <a:gsLst>
                    <a:gs pos="0">
                      <a:srgbClr val="939393"/>
                    </a:gs>
                    <a:gs pos="50000">
                      <a:srgbClr val="DDDDDD"/>
                    </a:gs>
                    <a:gs pos="100000">
                      <a:srgbClr val="939393"/>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07554" name="Rectangle 25"/>
                <p:cNvSpPr>
                  <a:spLocks noChangeArrowheads="1"/>
                </p:cNvSpPr>
                <p:nvPr/>
              </p:nvSpPr>
              <p:spPr bwMode="auto">
                <a:xfrm rot="4433518" flipV="1">
                  <a:off x="2246" y="1701"/>
                  <a:ext cx="47" cy="461"/>
                </a:xfrm>
                <a:prstGeom prst="rect">
                  <a:avLst/>
                </a:prstGeom>
                <a:gradFill rotWithShape="1">
                  <a:gsLst>
                    <a:gs pos="0">
                      <a:srgbClr val="939393"/>
                    </a:gs>
                    <a:gs pos="50000">
                      <a:srgbClr val="DDDDDD"/>
                    </a:gs>
                    <a:gs pos="100000">
                      <a:srgbClr val="939393"/>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107551" name="Rectangle 26"/>
              <p:cNvSpPr>
                <a:spLocks noChangeArrowheads="1"/>
              </p:cNvSpPr>
              <p:nvPr/>
            </p:nvSpPr>
            <p:spPr bwMode="auto">
              <a:xfrm rot="-3120000">
                <a:off x="867" y="1999"/>
                <a:ext cx="1655" cy="234"/>
              </a:xfrm>
              <a:prstGeom prst="rect">
                <a:avLst/>
              </a:prstGeom>
              <a:gradFill rotWithShape="1">
                <a:gsLst>
                  <a:gs pos="0">
                    <a:srgbClr val="C0C0C0"/>
                  </a:gs>
                  <a:gs pos="50000">
                    <a:srgbClr val="595959"/>
                  </a:gs>
                  <a:gs pos="100000">
                    <a:srgbClr val="C0C0C0"/>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107548" name="Rectangle 27"/>
            <p:cNvSpPr>
              <a:spLocks noChangeArrowheads="1"/>
            </p:cNvSpPr>
            <p:nvPr/>
          </p:nvSpPr>
          <p:spPr bwMode="auto">
            <a:xfrm>
              <a:off x="2085" y="1568"/>
              <a:ext cx="29" cy="461"/>
            </a:xfrm>
            <a:prstGeom prst="rect">
              <a:avLst/>
            </a:prstGeom>
            <a:gradFill rotWithShape="1">
              <a:gsLst>
                <a:gs pos="0">
                  <a:srgbClr val="808080"/>
                </a:gs>
                <a:gs pos="50000">
                  <a:srgbClr val="3B3B3B"/>
                </a:gs>
                <a:gs pos="100000">
                  <a:srgbClr val="808080"/>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07549" name="Rectangle 28"/>
            <p:cNvSpPr>
              <a:spLocks noChangeArrowheads="1"/>
            </p:cNvSpPr>
            <p:nvPr/>
          </p:nvSpPr>
          <p:spPr bwMode="auto">
            <a:xfrm>
              <a:off x="1354" y="1568"/>
              <a:ext cx="29" cy="461"/>
            </a:xfrm>
            <a:prstGeom prst="rect">
              <a:avLst/>
            </a:prstGeom>
            <a:gradFill rotWithShape="1">
              <a:gsLst>
                <a:gs pos="0">
                  <a:srgbClr val="808080"/>
                </a:gs>
                <a:gs pos="50000">
                  <a:srgbClr val="3B3B3B"/>
                </a:gs>
                <a:gs pos="100000">
                  <a:srgbClr val="808080"/>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107526" name="Rectangle 29"/>
          <p:cNvSpPr>
            <a:spLocks noChangeArrowheads="1"/>
          </p:cNvSpPr>
          <p:nvPr/>
        </p:nvSpPr>
        <p:spPr bwMode="auto">
          <a:xfrm>
            <a:off x="5914082" y="3228677"/>
            <a:ext cx="46037" cy="731837"/>
          </a:xfrm>
          <a:prstGeom prst="rect">
            <a:avLst/>
          </a:prstGeom>
          <a:gradFill rotWithShape="1">
            <a:gsLst>
              <a:gs pos="0">
                <a:srgbClr val="808080"/>
              </a:gs>
              <a:gs pos="50000">
                <a:srgbClr val="3B3B3B"/>
              </a:gs>
              <a:gs pos="100000">
                <a:srgbClr val="808080"/>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107528" name="Group 32"/>
          <p:cNvGrpSpPr>
            <a:grpSpLocks/>
          </p:cNvGrpSpPr>
          <p:nvPr/>
        </p:nvGrpSpPr>
        <p:grpSpPr bwMode="auto">
          <a:xfrm>
            <a:off x="2435869" y="1806277"/>
            <a:ext cx="4162425" cy="1165225"/>
            <a:chOff x="1428" y="911"/>
            <a:chExt cx="2622" cy="734"/>
          </a:xfrm>
        </p:grpSpPr>
        <p:sp>
          <p:nvSpPr>
            <p:cNvPr id="107531" name="Line 33"/>
            <p:cNvSpPr>
              <a:spLocks noChangeShapeType="1"/>
            </p:cNvSpPr>
            <p:nvPr/>
          </p:nvSpPr>
          <p:spPr bwMode="auto">
            <a:xfrm>
              <a:off x="1590" y="1045"/>
              <a:ext cx="0" cy="58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7532" name="Line 34"/>
            <p:cNvSpPr>
              <a:spLocks noChangeShapeType="1"/>
            </p:cNvSpPr>
            <p:nvPr/>
          </p:nvSpPr>
          <p:spPr bwMode="auto">
            <a:xfrm>
              <a:off x="3884" y="1045"/>
              <a:ext cx="0" cy="58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7533" name="Line 35"/>
            <p:cNvSpPr>
              <a:spLocks noChangeShapeType="1"/>
            </p:cNvSpPr>
            <p:nvPr/>
          </p:nvSpPr>
          <p:spPr bwMode="auto">
            <a:xfrm>
              <a:off x="1608" y="1188"/>
              <a:ext cx="2276" cy="0"/>
            </a:xfrm>
            <a:prstGeom prst="line">
              <a:avLst/>
            </a:prstGeom>
            <a:noFill/>
            <a:ln w="28575">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7534" name="Text Box 36"/>
            <p:cNvSpPr txBox="1">
              <a:spLocks noChangeArrowheads="1"/>
            </p:cNvSpPr>
            <p:nvPr/>
          </p:nvSpPr>
          <p:spPr bwMode="auto">
            <a:xfrm>
              <a:off x="2163" y="911"/>
              <a:ext cx="1195" cy="250"/>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a:latin typeface="Arial Narrow" pitchFamily="34" charset="0"/>
                </a:rPr>
                <a:t>Link Length = </a:t>
              </a:r>
              <a:r>
                <a:rPr lang="en-US" altLang="en-US" sz="2000" i="1">
                  <a:latin typeface="Arial Narrow" pitchFamily="34" charset="0"/>
                </a:rPr>
                <a:t>e</a:t>
              </a:r>
              <a:endParaRPr lang="en-US" altLang="en-US" sz="2000">
                <a:latin typeface="Arial Narrow" pitchFamily="34" charset="0"/>
              </a:endParaRPr>
            </a:p>
          </p:txBody>
        </p:sp>
        <p:sp>
          <p:nvSpPr>
            <p:cNvPr id="107535" name="Line 37"/>
            <p:cNvSpPr>
              <a:spLocks noChangeShapeType="1"/>
            </p:cNvSpPr>
            <p:nvPr/>
          </p:nvSpPr>
          <p:spPr bwMode="auto">
            <a:xfrm flipV="1">
              <a:off x="1858" y="1443"/>
              <a:ext cx="0" cy="18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7536" name="Line 38"/>
            <p:cNvSpPr>
              <a:spLocks noChangeShapeType="1"/>
            </p:cNvSpPr>
            <p:nvPr/>
          </p:nvSpPr>
          <p:spPr bwMode="auto">
            <a:xfrm flipV="1">
              <a:off x="3621" y="1443"/>
              <a:ext cx="0" cy="18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7537" name="Text Box 39"/>
            <p:cNvSpPr txBox="1">
              <a:spLocks noChangeArrowheads="1"/>
            </p:cNvSpPr>
            <p:nvPr/>
          </p:nvSpPr>
          <p:spPr bwMode="auto">
            <a:xfrm>
              <a:off x="1781" y="1395"/>
              <a:ext cx="860" cy="250"/>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a:solidFill>
                    <a:schemeClr val="tx2"/>
                  </a:solidFill>
                  <a:latin typeface="Arial Narrow" pitchFamily="34" charset="0"/>
                </a:rPr>
                <a:t>1.5 </a:t>
              </a:r>
              <a:r>
                <a:rPr lang="en-US" altLang="en-US" sz="2000" i="1">
                  <a:solidFill>
                    <a:schemeClr val="tx2"/>
                  </a:solidFill>
                  <a:latin typeface="Arial Narrow" pitchFamily="34" charset="0"/>
                </a:rPr>
                <a:t>b</a:t>
              </a:r>
              <a:r>
                <a:rPr lang="en-US" altLang="en-US" sz="2000" i="1" baseline="-25000">
                  <a:solidFill>
                    <a:schemeClr val="tx2"/>
                  </a:solidFill>
                  <a:latin typeface="Arial Narrow" pitchFamily="34" charset="0"/>
                </a:rPr>
                <a:t>f</a:t>
              </a:r>
              <a:endParaRPr lang="en-US" altLang="en-US" sz="2000">
                <a:solidFill>
                  <a:schemeClr val="tx2"/>
                </a:solidFill>
                <a:latin typeface="Arial Narrow" pitchFamily="34" charset="0"/>
              </a:endParaRPr>
            </a:p>
          </p:txBody>
        </p:sp>
        <p:sp>
          <p:nvSpPr>
            <p:cNvPr id="107538" name="Text Box 40"/>
            <p:cNvSpPr txBox="1">
              <a:spLocks noChangeArrowheads="1"/>
            </p:cNvSpPr>
            <p:nvPr/>
          </p:nvSpPr>
          <p:spPr bwMode="auto">
            <a:xfrm>
              <a:off x="2784" y="1395"/>
              <a:ext cx="860" cy="250"/>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a:solidFill>
                    <a:schemeClr val="tx2"/>
                  </a:solidFill>
                  <a:latin typeface="Arial Narrow" pitchFamily="34" charset="0"/>
                </a:rPr>
                <a:t>1.5 </a:t>
              </a:r>
              <a:r>
                <a:rPr lang="en-US" altLang="en-US" sz="2000" i="1">
                  <a:solidFill>
                    <a:schemeClr val="tx2"/>
                  </a:solidFill>
                  <a:latin typeface="Arial Narrow" pitchFamily="34" charset="0"/>
                </a:rPr>
                <a:t>b</a:t>
              </a:r>
              <a:r>
                <a:rPr lang="en-US" altLang="en-US" sz="2000" i="1" baseline="-25000">
                  <a:solidFill>
                    <a:schemeClr val="tx2"/>
                  </a:solidFill>
                  <a:latin typeface="Arial Narrow" pitchFamily="34" charset="0"/>
                </a:rPr>
                <a:t>f</a:t>
              </a:r>
              <a:endParaRPr lang="en-US" altLang="en-US" sz="2000">
                <a:solidFill>
                  <a:schemeClr val="tx2"/>
                </a:solidFill>
                <a:latin typeface="Arial Narrow" pitchFamily="34" charset="0"/>
              </a:endParaRPr>
            </a:p>
          </p:txBody>
        </p:sp>
        <p:grpSp>
          <p:nvGrpSpPr>
            <p:cNvPr id="107539" name="Group 41"/>
            <p:cNvGrpSpPr>
              <a:grpSpLocks/>
            </p:cNvGrpSpPr>
            <p:nvPr/>
          </p:nvGrpSpPr>
          <p:grpSpPr bwMode="auto">
            <a:xfrm>
              <a:off x="1428" y="1539"/>
              <a:ext cx="591" cy="1"/>
              <a:chOff x="1428" y="1539"/>
              <a:chExt cx="591" cy="1"/>
            </a:xfrm>
          </p:grpSpPr>
          <p:sp>
            <p:nvSpPr>
              <p:cNvPr id="107544" name="Line 42"/>
              <p:cNvSpPr>
                <a:spLocks noChangeShapeType="1"/>
              </p:cNvSpPr>
              <p:nvPr/>
            </p:nvSpPr>
            <p:spPr bwMode="auto">
              <a:xfrm flipH="1">
                <a:off x="1858" y="1540"/>
                <a:ext cx="161" cy="0"/>
              </a:xfrm>
              <a:prstGeom prst="line">
                <a:avLst/>
              </a:prstGeom>
              <a:noFill/>
              <a:ln w="15875">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7545" name="Line 43"/>
              <p:cNvSpPr>
                <a:spLocks noChangeShapeType="1"/>
              </p:cNvSpPr>
              <p:nvPr/>
            </p:nvSpPr>
            <p:spPr bwMode="auto">
              <a:xfrm>
                <a:off x="1428" y="1539"/>
                <a:ext cx="161" cy="0"/>
              </a:xfrm>
              <a:prstGeom prst="line">
                <a:avLst/>
              </a:prstGeom>
              <a:noFill/>
              <a:ln w="15875">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7546" name="Line 44"/>
              <p:cNvSpPr>
                <a:spLocks noChangeShapeType="1"/>
              </p:cNvSpPr>
              <p:nvPr/>
            </p:nvSpPr>
            <p:spPr bwMode="auto">
              <a:xfrm>
                <a:off x="1574" y="1540"/>
                <a:ext cx="284" cy="0"/>
              </a:xfrm>
              <a:prstGeom prst="line">
                <a:avLst/>
              </a:prstGeom>
              <a:noFill/>
              <a:ln w="158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107540" name="Group 45"/>
            <p:cNvGrpSpPr>
              <a:grpSpLocks/>
            </p:cNvGrpSpPr>
            <p:nvPr/>
          </p:nvGrpSpPr>
          <p:grpSpPr bwMode="auto">
            <a:xfrm>
              <a:off x="3459" y="1539"/>
              <a:ext cx="591" cy="1"/>
              <a:chOff x="1428" y="1539"/>
              <a:chExt cx="591" cy="1"/>
            </a:xfrm>
          </p:grpSpPr>
          <p:sp>
            <p:nvSpPr>
              <p:cNvPr id="107541" name="Line 46"/>
              <p:cNvSpPr>
                <a:spLocks noChangeShapeType="1"/>
              </p:cNvSpPr>
              <p:nvPr/>
            </p:nvSpPr>
            <p:spPr bwMode="auto">
              <a:xfrm flipH="1">
                <a:off x="1858" y="1540"/>
                <a:ext cx="161" cy="0"/>
              </a:xfrm>
              <a:prstGeom prst="line">
                <a:avLst/>
              </a:prstGeom>
              <a:noFill/>
              <a:ln w="15875">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7542" name="Line 47"/>
              <p:cNvSpPr>
                <a:spLocks noChangeShapeType="1"/>
              </p:cNvSpPr>
              <p:nvPr/>
            </p:nvSpPr>
            <p:spPr bwMode="auto">
              <a:xfrm>
                <a:off x="1428" y="1539"/>
                <a:ext cx="161" cy="0"/>
              </a:xfrm>
              <a:prstGeom prst="line">
                <a:avLst/>
              </a:prstGeom>
              <a:noFill/>
              <a:ln w="15875">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7543" name="Line 48"/>
              <p:cNvSpPr>
                <a:spLocks noChangeShapeType="1"/>
              </p:cNvSpPr>
              <p:nvPr/>
            </p:nvSpPr>
            <p:spPr bwMode="auto">
              <a:xfrm>
                <a:off x="1574" y="1540"/>
                <a:ext cx="284" cy="0"/>
              </a:xfrm>
              <a:prstGeom prst="line">
                <a:avLst/>
              </a:prstGeom>
              <a:noFill/>
              <a:ln w="158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sp>
        <p:nvSpPr>
          <p:cNvPr id="107529" name="Text Box 49"/>
          <p:cNvSpPr txBox="1">
            <a:spLocks noChangeArrowheads="1"/>
          </p:cNvSpPr>
          <p:nvPr/>
        </p:nvSpPr>
        <p:spPr bwMode="auto">
          <a:xfrm>
            <a:off x="3397894" y="5914727"/>
            <a:ext cx="2684463" cy="39687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i="1">
                <a:solidFill>
                  <a:schemeClr val="tx2"/>
                </a:solidFill>
                <a:latin typeface="Arial Narrow" pitchFamily="34" charset="0"/>
              </a:rPr>
              <a:t>b</a:t>
            </a:r>
            <a:r>
              <a:rPr lang="en-US" altLang="en-US" sz="2000" i="1" baseline="-25000">
                <a:solidFill>
                  <a:schemeClr val="tx2"/>
                </a:solidFill>
                <a:latin typeface="Arial Narrow" pitchFamily="34" charset="0"/>
              </a:rPr>
              <a:t>f</a:t>
            </a:r>
            <a:r>
              <a:rPr lang="en-US" altLang="en-US" sz="2000">
                <a:solidFill>
                  <a:schemeClr val="tx2"/>
                </a:solidFill>
                <a:latin typeface="Arial Narrow" pitchFamily="34" charset="0"/>
              </a:rPr>
              <a:t> = link flange width</a:t>
            </a:r>
            <a:endParaRPr lang="en-US" altLang="en-US" sz="2000" i="1">
              <a:solidFill>
                <a:schemeClr val="tx2"/>
              </a:solidFill>
              <a:latin typeface="Arial Narrow" pitchFamily="34" charset="0"/>
            </a:endParaRPr>
          </a:p>
        </p:txBody>
      </p:sp>
      <p:sp>
        <p:nvSpPr>
          <p:cNvPr id="107530" name="Rectangle 50"/>
          <p:cNvSpPr>
            <a:spLocks noChangeArrowheads="1"/>
          </p:cNvSpPr>
          <p:nvPr/>
        </p:nvSpPr>
        <p:spPr bwMode="auto">
          <a:xfrm>
            <a:off x="387623" y="836712"/>
            <a:ext cx="2816225" cy="869950"/>
          </a:xfrm>
          <a:prstGeom prst="rect">
            <a:avLst/>
          </a:prstGeom>
          <a:noFill/>
          <a:ln w="15875" algn="ctr">
            <a:solidFill>
              <a:schemeClr val="tx2"/>
            </a:solid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spcBef>
                <a:spcPct val="20000"/>
              </a:spcBef>
              <a:buClr>
                <a:schemeClr val="tx2"/>
              </a:buClr>
              <a:buSzPct val="150000"/>
              <a:buChar char="•"/>
              <a:defRPr sz="2800" b="1">
                <a:solidFill>
                  <a:schemeClr val="tx1"/>
                </a:solidFill>
                <a:latin typeface="Arial" charset="0"/>
              </a:defRPr>
            </a:lvl1pPr>
            <a:lvl2pPr marL="914400" indent="-457200">
              <a:spcBef>
                <a:spcPct val="20000"/>
              </a:spcBef>
              <a:buClr>
                <a:schemeClr val="tx2"/>
              </a:buClr>
              <a:buSzPct val="100000"/>
              <a:buChar char="–"/>
              <a:defRPr sz="2800" b="1">
                <a:solidFill>
                  <a:schemeClr val="tx1"/>
                </a:solidFill>
                <a:latin typeface="Arial" charset="0"/>
              </a:defRPr>
            </a:lvl2pPr>
            <a:lvl3pPr marL="1371600" indent="-457200">
              <a:spcBef>
                <a:spcPct val="20000"/>
              </a:spcBef>
              <a:buClr>
                <a:schemeClr val="tx2"/>
              </a:buClr>
              <a:buSzPct val="100000"/>
              <a:buChar char="•"/>
              <a:defRPr sz="2400">
                <a:solidFill>
                  <a:schemeClr val="tx1"/>
                </a:solidFill>
                <a:latin typeface="Arial" charset="0"/>
              </a:defRPr>
            </a:lvl3pPr>
            <a:lvl4pPr marL="1828800" indent="-457200">
              <a:spcBef>
                <a:spcPct val="20000"/>
              </a:spcBef>
              <a:buClr>
                <a:schemeClr val="tx2"/>
              </a:buClr>
              <a:buSzPct val="100000"/>
              <a:buChar char="–"/>
              <a:defRPr sz="2000">
                <a:solidFill>
                  <a:schemeClr val="tx1"/>
                </a:solidFill>
                <a:latin typeface="Arial" charset="0"/>
              </a:defRPr>
            </a:lvl4pPr>
            <a:lvl5pPr marL="2286000" indent="-457200">
              <a:spcBef>
                <a:spcPct val="20000"/>
              </a:spcBef>
              <a:buClr>
                <a:schemeClr val="tx2"/>
              </a:buClr>
              <a:buSzPct val="100000"/>
              <a:buChar char="•"/>
              <a:defRPr sz="2000">
                <a:solidFill>
                  <a:schemeClr val="tx1"/>
                </a:solidFill>
                <a:latin typeface="Arial" charset="0"/>
              </a:defRPr>
            </a:lvl5pPr>
            <a:lvl6pPr marL="2743200" indent="-4572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3200400" indent="-4572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657600" indent="-4572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4114800" indent="-4572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dirty="0">
                <a:solidFill>
                  <a:schemeClr val="tx2"/>
                </a:solidFill>
                <a:latin typeface="Arial Narrow" pitchFamily="34" charset="0"/>
              </a:rPr>
              <a:t>2.6</a:t>
            </a:r>
            <a:r>
              <a:rPr lang="en-US" altLang="en-US" sz="2000" i="1" dirty="0">
                <a:solidFill>
                  <a:schemeClr val="tx2"/>
                </a:solidFill>
                <a:latin typeface="Arial Narrow" pitchFamily="34" charset="0"/>
              </a:rPr>
              <a:t> </a:t>
            </a:r>
            <a:r>
              <a:rPr lang="en-US" altLang="en-US" sz="2000" i="1" dirty="0">
                <a:solidFill>
                  <a:schemeClr val="tx2"/>
                </a:solidFill>
                <a:latin typeface="Arial Narrow" pitchFamily="34" charset="0"/>
                <a:sym typeface="Symbol" pitchFamily="18" charset="2"/>
              </a:rPr>
              <a:t>M</a:t>
            </a:r>
            <a:r>
              <a:rPr lang="en-US" altLang="en-US" sz="2000" i="1" baseline="-25000" dirty="0">
                <a:solidFill>
                  <a:schemeClr val="tx2"/>
                </a:solidFill>
                <a:latin typeface="Arial Narrow" pitchFamily="34" charset="0"/>
                <a:sym typeface="Symbol" pitchFamily="18" charset="2"/>
              </a:rPr>
              <a:t>p</a:t>
            </a:r>
            <a:r>
              <a:rPr lang="en-US" altLang="en-US" sz="2000" baseline="-25000" dirty="0">
                <a:solidFill>
                  <a:schemeClr val="tx2"/>
                </a:solidFill>
                <a:latin typeface="Arial Narrow" pitchFamily="34" charset="0"/>
                <a:sym typeface="Symbol" pitchFamily="18" charset="2"/>
              </a:rPr>
              <a:t> </a:t>
            </a:r>
            <a:r>
              <a:rPr lang="en-US" altLang="en-US" sz="2000" dirty="0">
                <a:solidFill>
                  <a:schemeClr val="tx2"/>
                </a:solidFill>
                <a:latin typeface="Arial Narrow" pitchFamily="34" charset="0"/>
                <a:sym typeface="Symbol" pitchFamily="18" charset="2"/>
              </a:rPr>
              <a:t>/ </a:t>
            </a:r>
            <a:r>
              <a:rPr lang="en-US" altLang="en-US" sz="2000" i="1" dirty="0">
                <a:solidFill>
                  <a:schemeClr val="tx2"/>
                </a:solidFill>
                <a:latin typeface="Arial Narrow" pitchFamily="34" charset="0"/>
                <a:sym typeface="Symbol" pitchFamily="18" charset="2"/>
              </a:rPr>
              <a:t>V</a:t>
            </a:r>
            <a:r>
              <a:rPr lang="en-US" altLang="en-US" sz="2000" i="1" baseline="-25000" dirty="0">
                <a:solidFill>
                  <a:schemeClr val="tx2"/>
                </a:solidFill>
                <a:latin typeface="Arial Narrow" pitchFamily="34" charset="0"/>
                <a:sym typeface="Symbol" pitchFamily="18" charset="2"/>
              </a:rPr>
              <a:t>p</a:t>
            </a:r>
            <a:r>
              <a:rPr lang="en-US" altLang="en-US" sz="2000" i="1" dirty="0">
                <a:solidFill>
                  <a:schemeClr val="tx2"/>
                </a:solidFill>
                <a:latin typeface="Arial Narrow" pitchFamily="34" charset="0"/>
              </a:rPr>
              <a:t>  &lt;  e</a:t>
            </a:r>
            <a:r>
              <a:rPr lang="en-US" altLang="en-US" sz="2000" dirty="0">
                <a:solidFill>
                  <a:schemeClr val="tx2"/>
                </a:solidFill>
                <a:latin typeface="Arial Narrow" pitchFamily="34" charset="0"/>
              </a:rPr>
              <a:t>  &lt;</a:t>
            </a:r>
            <a:r>
              <a:rPr lang="en-US" altLang="en-US" sz="2000" dirty="0">
                <a:solidFill>
                  <a:schemeClr val="tx2"/>
                </a:solidFill>
                <a:latin typeface="Arial Narrow" pitchFamily="34" charset="0"/>
                <a:sym typeface="Symbol" pitchFamily="18" charset="2"/>
              </a:rPr>
              <a:t>  5 </a:t>
            </a:r>
            <a:r>
              <a:rPr lang="en-US" altLang="en-US" sz="2000" i="1" dirty="0">
                <a:solidFill>
                  <a:schemeClr val="tx2"/>
                </a:solidFill>
                <a:latin typeface="Arial Narrow" pitchFamily="34" charset="0"/>
                <a:sym typeface="Symbol" pitchFamily="18" charset="2"/>
              </a:rPr>
              <a:t>M</a:t>
            </a:r>
            <a:r>
              <a:rPr lang="en-US" altLang="en-US" sz="2000" i="1" baseline="-25000" dirty="0">
                <a:solidFill>
                  <a:schemeClr val="tx2"/>
                </a:solidFill>
                <a:latin typeface="Arial Narrow" pitchFamily="34" charset="0"/>
                <a:sym typeface="Symbol" pitchFamily="18" charset="2"/>
              </a:rPr>
              <a:t>p</a:t>
            </a:r>
            <a:r>
              <a:rPr lang="en-US" altLang="en-US" sz="2000" dirty="0">
                <a:solidFill>
                  <a:schemeClr val="tx2"/>
                </a:solidFill>
                <a:latin typeface="Arial Narrow" pitchFamily="34" charset="0"/>
                <a:sym typeface="Symbol" pitchFamily="18" charset="2"/>
              </a:rPr>
              <a:t> / </a:t>
            </a:r>
            <a:r>
              <a:rPr lang="en-US" altLang="en-US" sz="2000" i="1" dirty="0">
                <a:solidFill>
                  <a:schemeClr val="tx2"/>
                </a:solidFill>
                <a:latin typeface="Arial Narrow" pitchFamily="34" charset="0"/>
                <a:sym typeface="Symbol" pitchFamily="18" charset="2"/>
              </a:rPr>
              <a:t>V</a:t>
            </a:r>
            <a:r>
              <a:rPr lang="en-US" altLang="en-US" sz="2000" i="1" baseline="-25000" dirty="0">
                <a:solidFill>
                  <a:schemeClr val="tx2"/>
                </a:solidFill>
                <a:latin typeface="Arial Narrow" pitchFamily="34" charset="0"/>
                <a:sym typeface="Symbol" pitchFamily="18" charset="2"/>
              </a:rPr>
              <a:t>p</a:t>
            </a:r>
            <a:endParaRPr lang="en-US" altLang="en-US" sz="2000" i="1" dirty="0">
              <a:solidFill>
                <a:schemeClr val="tx2"/>
              </a:solidFill>
              <a:latin typeface="Arial Narrow" pitchFamily="34" charset="0"/>
              <a:sym typeface="Symbol" pitchFamily="18" charset="2"/>
            </a:endParaRPr>
          </a:p>
          <a:p>
            <a:pPr algn="ctr">
              <a:spcBef>
                <a:spcPct val="50000"/>
              </a:spcBef>
              <a:buClrTx/>
              <a:buSzTx/>
              <a:buFontTx/>
              <a:buNone/>
            </a:pPr>
            <a:r>
              <a:rPr lang="en-US" altLang="en-US" sz="2000" i="1" dirty="0">
                <a:solidFill>
                  <a:schemeClr val="tx2"/>
                </a:solidFill>
                <a:latin typeface="Arial Narrow" pitchFamily="34" charset="0"/>
                <a:sym typeface="Symbol" pitchFamily="18" charset="2"/>
              </a:rPr>
              <a:t>(Flexural Yielding Links)</a:t>
            </a:r>
            <a:endParaRPr lang="en-US" altLang="en-US" sz="2000" i="1" baseline="-25000" dirty="0">
              <a:solidFill>
                <a:schemeClr val="tx2"/>
              </a:solidFill>
              <a:latin typeface="Arial Narrow" pitchFamily="34" charset="0"/>
              <a:sym typeface="Symbol" pitchFamily="18" charset="2"/>
            </a:endParaRPr>
          </a:p>
        </p:txBody>
      </p:sp>
      <p:sp>
        <p:nvSpPr>
          <p:cNvPr id="2" name="Text Placeholder 1"/>
          <p:cNvSpPr>
            <a:spLocks noGrp="1"/>
          </p:cNvSpPr>
          <p:nvPr>
            <p:ph type="body" sz="quarter" idx="38"/>
          </p:nvPr>
        </p:nvSpPr>
        <p:spPr/>
        <p:txBody>
          <a:bodyPr/>
          <a:lstStyle/>
          <a:p>
            <a:r>
              <a:rPr lang="en-US" dirty="0"/>
              <a:t>F3.5b.4 Link </a:t>
            </a:r>
            <a:r>
              <a:rPr lang="en-US" dirty="0" smtClean="0"/>
              <a:t>Stiffeners</a:t>
            </a:r>
            <a:endParaRPr lang="en-US" dirty="0"/>
          </a:p>
        </p:txBody>
      </p:sp>
    </p:spTree>
    <p:extLst>
      <p:ext uri="{BB962C8B-B14F-4D97-AF65-F5344CB8AC3E}">
        <p14:creationId xmlns:p14="http://schemas.microsoft.com/office/powerpoint/2010/main" val="22695042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EBF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9427"/>
            <a:ext cx="9143999" cy="6205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68873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4" descr="IMG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63" y="317500"/>
            <a:ext cx="8804275"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844845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Text Box 5"/>
          <p:cNvSpPr txBox="1">
            <a:spLocks noChangeArrowheads="1"/>
          </p:cNvSpPr>
          <p:nvPr/>
        </p:nvSpPr>
        <p:spPr bwMode="auto">
          <a:xfrm>
            <a:off x="479870" y="1301750"/>
            <a:ext cx="8480425" cy="46166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u="sng">
                <a:latin typeface="+mn-lt"/>
              </a:rPr>
              <a:t>F3.5b.4 Link Stiffeners for I-Shaped Cross Sections</a:t>
            </a:r>
          </a:p>
        </p:txBody>
      </p:sp>
      <p:sp>
        <p:nvSpPr>
          <p:cNvPr id="110596" name="Text Box 41"/>
          <p:cNvSpPr txBox="1">
            <a:spLocks noChangeArrowheads="1"/>
          </p:cNvSpPr>
          <p:nvPr/>
        </p:nvSpPr>
        <p:spPr bwMode="auto">
          <a:xfrm>
            <a:off x="908049" y="1911350"/>
            <a:ext cx="7768407" cy="769441"/>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b="0" dirty="0">
                <a:latin typeface="+mn-lt"/>
              </a:rPr>
              <a:t>Links shall be provided with intermediate web stiffeners as follows:</a:t>
            </a:r>
          </a:p>
        </p:txBody>
      </p:sp>
      <p:sp>
        <p:nvSpPr>
          <p:cNvPr id="110597" name="Text Box 4"/>
          <p:cNvSpPr txBox="1">
            <a:spLocks noChangeArrowheads="1"/>
          </p:cNvSpPr>
          <p:nvPr/>
        </p:nvSpPr>
        <p:spPr bwMode="auto">
          <a:xfrm>
            <a:off x="908049" y="2974975"/>
            <a:ext cx="7336359" cy="430887"/>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spcBef>
                <a:spcPct val="20000"/>
              </a:spcBef>
              <a:buClr>
                <a:schemeClr val="tx2"/>
              </a:buClr>
              <a:buSzPct val="150000"/>
              <a:buChar char="•"/>
              <a:defRPr sz="2800" b="1">
                <a:solidFill>
                  <a:schemeClr val="tx1"/>
                </a:solidFill>
                <a:latin typeface="Arial" charset="0"/>
              </a:defRPr>
            </a:lvl1pPr>
            <a:lvl2pPr marL="914400" indent="-457200">
              <a:spcBef>
                <a:spcPct val="20000"/>
              </a:spcBef>
              <a:buClr>
                <a:schemeClr val="tx2"/>
              </a:buClr>
              <a:buSzPct val="100000"/>
              <a:buChar char="–"/>
              <a:defRPr sz="2800" b="1">
                <a:solidFill>
                  <a:schemeClr val="tx1"/>
                </a:solidFill>
                <a:latin typeface="Arial" charset="0"/>
              </a:defRPr>
            </a:lvl2pPr>
            <a:lvl3pPr marL="1371600" indent="-457200">
              <a:spcBef>
                <a:spcPct val="20000"/>
              </a:spcBef>
              <a:buClr>
                <a:schemeClr val="tx2"/>
              </a:buClr>
              <a:buSzPct val="100000"/>
              <a:buChar char="•"/>
              <a:defRPr sz="2400">
                <a:solidFill>
                  <a:schemeClr val="tx1"/>
                </a:solidFill>
                <a:latin typeface="Arial" charset="0"/>
              </a:defRPr>
            </a:lvl3pPr>
            <a:lvl4pPr marL="1828800" indent="-457200">
              <a:spcBef>
                <a:spcPct val="20000"/>
              </a:spcBef>
              <a:buClr>
                <a:schemeClr val="tx2"/>
              </a:buClr>
              <a:buSzPct val="100000"/>
              <a:buChar char="–"/>
              <a:defRPr sz="2000">
                <a:solidFill>
                  <a:schemeClr val="tx1"/>
                </a:solidFill>
                <a:latin typeface="Arial" charset="0"/>
              </a:defRPr>
            </a:lvl4pPr>
            <a:lvl5pPr marL="2286000" indent="-457200">
              <a:spcBef>
                <a:spcPct val="20000"/>
              </a:spcBef>
              <a:buClr>
                <a:schemeClr val="tx2"/>
              </a:buClr>
              <a:buSzPct val="100000"/>
              <a:buChar char="•"/>
              <a:defRPr sz="2000">
                <a:solidFill>
                  <a:schemeClr val="tx1"/>
                </a:solidFill>
                <a:latin typeface="Arial" charset="0"/>
              </a:defRPr>
            </a:lvl5pPr>
            <a:lvl6pPr marL="2743200" indent="-4572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3200400" indent="-4572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657600" indent="-4572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4114800" indent="-4572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AutoNum type="alphaLcParenR" startAt="3"/>
            </a:pPr>
            <a:r>
              <a:rPr lang="en-US" altLang="en-US" sz="2200" dirty="0">
                <a:latin typeface="+mn-lt"/>
              </a:rPr>
              <a:t>Links of length  1.6</a:t>
            </a:r>
            <a:r>
              <a:rPr lang="en-US" altLang="en-US" sz="2200" i="1" dirty="0">
                <a:latin typeface="+mn-lt"/>
              </a:rPr>
              <a:t> </a:t>
            </a:r>
            <a:r>
              <a:rPr lang="en-US" altLang="en-US" sz="2200" i="1" dirty="0">
                <a:latin typeface="+mn-lt"/>
                <a:sym typeface="Symbol" pitchFamily="18" charset="2"/>
              </a:rPr>
              <a:t>M</a:t>
            </a:r>
            <a:r>
              <a:rPr lang="en-US" altLang="en-US" sz="2200" i="1" baseline="-25000" dirty="0">
                <a:latin typeface="+mn-lt"/>
                <a:sym typeface="Symbol" pitchFamily="18" charset="2"/>
              </a:rPr>
              <a:t>p</a:t>
            </a:r>
            <a:r>
              <a:rPr lang="en-US" altLang="en-US" sz="2200" dirty="0">
                <a:latin typeface="+mn-lt"/>
                <a:sym typeface="Symbol" pitchFamily="18" charset="2"/>
              </a:rPr>
              <a:t> / </a:t>
            </a:r>
            <a:r>
              <a:rPr lang="en-US" altLang="en-US" sz="2200" i="1" dirty="0">
                <a:latin typeface="+mn-lt"/>
                <a:sym typeface="Symbol" pitchFamily="18" charset="2"/>
              </a:rPr>
              <a:t>V</a:t>
            </a:r>
            <a:r>
              <a:rPr lang="en-US" altLang="en-US" sz="2200" i="1" baseline="-25000" dirty="0">
                <a:latin typeface="+mn-lt"/>
                <a:sym typeface="Symbol" pitchFamily="18" charset="2"/>
              </a:rPr>
              <a:t>p</a:t>
            </a:r>
            <a:r>
              <a:rPr lang="en-US" altLang="en-US" sz="2200" i="1" dirty="0">
                <a:latin typeface="+mn-lt"/>
              </a:rPr>
              <a:t>  &lt;  e</a:t>
            </a:r>
            <a:r>
              <a:rPr lang="en-US" altLang="en-US" sz="2200" dirty="0">
                <a:latin typeface="+mn-lt"/>
              </a:rPr>
              <a:t>  &lt;</a:t>
            </a:r>
            <a:r>
              <a:rPr lang="en-US" altLang="en-US" sz="2200" dirty="0">
                <a:latin typeface="+mn-lt"/>
                <a:sym typeface="Symbol" pitchFamily="18" charset="2"/>
              </a:rPr>
              <a:t>  2.6 </a:t>
            </a:r>
            <a:r>
              <a:rPr lang="en-US" altLang="en-US" sz="2200" i="1" dirty="0">
                <a:latin typeface="+mn-lt"/>
                <a:sym typeface="Symbol" pitchFamily="18" charset="2"/>
              </a:rPr>
              <a:t>M</a:t>
            </a:r>
            <a:r>
              <a:rPr lang="en-US" altLang="en-US" sz="2200" i="1" baseline="-25000" dirty="0">
                <a:latin typeface="+mn-lt"/>
                <a:sym typeface="Symbol" pitchFamily="18" charset="2"/>
              </a:rPr>
              <a:t>p</a:t>
            </a:r>
            <a:r>
              <a:rPr lang="en-US" altLang="en-US" sz="2200" baseline="-25000" dirty="0">
                <a:latin typeface="+mn-lt"/>
                <a:sym typeface="Symbol" pitchFamily="18" charset="2"/>
              </a:rPr>
              <a:t> </a:t>
            </a:r>
            <a:r>
              <a:rPr lang="en-US" altLang="en-US" sz="2200" dirty="0">
                <a:latin typeface="+mn-lt"/>
                <a:sym typeface="Symbol" pitchFamily="18" charset="2"/>
              </a:rPr>
              <a:t>/ </a:t>
            </a:r>
            <a:r>
              <a:rPr lang="en-US" altLang="en-US" sz="2200" i="1" dirty="0">
                <a:latin typeface="+mn-lt"/>
                <a:sym typeface="Symbol" pitchFamily="18" charset="2"/>
              </a:rPr>
              <a:t>V</a:t>
            </a:r>
            <a:r>
              <a:rPr lang="en-US" altLang="en-US" sz="2200" i="1" baseline="-25000" dirty="0">
                <a:latin typeface="+mn-lt"/>
                <a:sym typeface="Symbol" pitchFamily="18" charset="2"/>
              </a:rPr>
              <a:t>p</a:t>
            </a:r>
          </a:p>
        </p:txBody>
      </p:sp>
      <p:sp>
        <p:nvSpPr>
          <p:cNvPr id="110598" name="Text Box 5"/>
          <p:cNvSpPr txBox="1">
            <a:spLocks noChangeArrowheads="1"/>
          </p:cNvSpPr>
          <p:nvPr/>
        </p:nvSpPr>
        <p:spPr bwMode="auto">
          <a:xfrm>
            <a:off x="1895474" y="3733800"/>
            <a:ext cx="5289550" cy="769441"/>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b="0" dirty="0">
                <a:latin typeface="+mn-lt"/>
              </a:rPr>
              <a:t>Provide stiffeners meeting the requirements of both (a) and (b)</a:t>
            </a:r>
          </a:p>
        </p:txBody>
      </p:sp>
      <p:sp>
        <p:nvSpPr>
          <p:cNvPr id="110599" name="Rectangle 6"/>
          <p:cNvSpPr>
            <a:spLocks noChangeArrowheads="1"/>
          </p:cNvSpPr>
          <p:nvPr/>
        </p:nvSpPr>
        <p:spPr bwMode="auto">
          <a:xfrm>
            <a:off x="1819274" y="3680951"/>
            <a:ext cx="4983708" cy="972185"/>
          </a:xfrm>
          <a:prstGeom prst="rect">
            <a:avLst/>
          </a:prstGeom>
          <a:noFill/>
          <a:ln w="15875" algn="ctr">
            <a:solidFill>
              <a:schemeClr val="tx2"/>
            </a:solid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200" b="0">
              <a:latin typeface="+mn-lt"/>
            </a:endParaRPr>
          </a:p>
        </p:txBody>
      </p:sp>
      <p:sp>
        <p:nvSpPr>
          <p:cNvPr id="110600" name="Text Box 7"/>
          <p:cNvSpPr txBox="1">
            <a:spLocks noChangeArrowheads="1"/>
          </p:cNvSpPr>
          <p:nvPr/>
        </p:nvSpPr>
        <p:spPr bwMode="auto">
          <a:xfrm>
            <a:off x="984249" y="5175250"/>
            <a:ext cx="7260159" cy="769441"/>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914400" indent="-457200">
              <a:spcBef>
                <a:spcPct val="20000"/>
              </a:spcBef>
              <a:buClr>
                <a:schemeClr val="tx2"/>
              </a:buClr>
              <a:buSzPct val="100000"/>
              <a:buChar char="–"/>
              <a:defRPr sz="2800" b="1">
                <a:solidFill>
                  <a:schemeClr val="tx1"/>
                </a:solidFill>
                <a:latin typeface="Arial" charset="0"/>
              </a:defRPr>
            </a:lvl2pPr>
            <a:lvl3pPr marL="1371600" indent="-457200">
              <a:spcBef>
                <a:spcPct val="20000"/>
              </a:spcBef>
              <a:buClr>
                <a:schemeClr val="tx2"/>
              </a:buClr>
              <a:buSzPct val="100000"/>
              <a:buChar char="•"/>
              <a:defRPr sz="2400">
                <a:solidFill>
                  <a:schemeClr val="tx1"/>
                </a:solidFill>
                <a:latin typeface="Arial" charset="0"/>
              </a:defRPr>
            </a:lvl3pPr>
            <a:lvl4pPr marL="1828800" indent="-457200">
              <a:spcBef>
                <a:spcPct val="20000"/>
              </a:spcBef>
              <a:buClr>
                <a:schemeClr val="tx2"/>
              </a:buClr>
              <a:buSzPct val="100000"/>
              <a:buChar char="–"/>
              <a:defRPr sz="2000">
                <a:solidFill>
                  <a:schemeClr val="tx1"/>
                </a:solidFill>
                <a:latin typeface="Arial" charset="0"/>
              </a:defRPr>
            </a:lvl4pPr>
            <a:lvl5pPr marL="2286000" indent="-457200">
              <a:spcBef>
                <a:spcPct val="20000"/>
              </a:spcBef>
              <a:buClr>
                <a:schemeClr val="tx2"/>
              </a:buClr>
              <a:buSzPct val="100000"/>
              <a:buChar char="•"/>
              <a:defRPr sz="2000">
                <a:solidFill>
                  <a:schemeClr val="tx1"/>
                </a:solidFill>
                <a:latin typeface="Arial" charset="0"/>
              </a:defRPr>
            </a:lvl5pPr>
            <a:lvl6pPr marL="2743200" indent="-4572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3200400" indent="-4572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657600" indent="-4572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4114800" indent="-4572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dirty="0">
                <a:latin typeface="+mn-lt"/>
              </a:rPr>
              <a:t>For links of length  </a:t>
            </a:r>
            <a:r>
              <a:rPr lang="en-US" altLang="en-US" sz="2200" i="1" dirty="0">
                <a:latin typeface="+mn-lt"/>
              </a:rPr>
              <a:t>e</a:t>
            </a:r>
            <a:r>
              <a:rPr lang="en-US" altLang="en-US" sz="2200" dirty="0">
                <a:latin typeface="+mn-lt"/>
              </a:rPr>
              <a:t>  &gt;</a:t>
            </a:r>
            <a:r>
              <a:rPr lang="en-US" altLang="en-US" sz="2200" dirty="0">
                <a:latin typeface="+mn-lt"/>
                <a:sym typeface="Symbol" pitchFamily="18" charset="2"/>
              </a:rPr>
              <a:t>  5 </a:t>
            </a:r>
            <a:r>
              <a:rPr lang="en-US" altLang="en-US" sz="2200" i="1" dirty="0">
                <a:latin typeface="+mn-lt"/>
                <a:sym typeface="Symbol" pitchFamily="18" charset="2"/>
              </a:rPr>
              <a:t>M</a:t>
            </a:r>
            <a:r>
              <a:rPr lang="en-US" altLang="en-US" sz="2200" i="1" baseline="-25000" dirty="0">
                <a:latin typeface="+mn-lt"/>
                <a:sym typeface="Symbol" pitchFamily="18" charset="2"/>
              </a:rPr>
              <a:t>p</a:t>
            </a:r>
            <a:r>
              <a:rPr lang="en-US" altLang="en-US" sz="2200" baseline="-25000" dirty="0">
                <a:latin typeface="+mn-lt"/>
                <a:sym typeface="Symbol" pitchFamily="18" charset="2"/>
              </a:rPr>
              <a:t> </a:t>
            </a:r>
            <a:r>
              <a:rPr lang="en-US" altLang="en-US" sz="2200" dirty="0">
                <a:latin typeface="+mn-lt"/>
                <a:sym typeface="Symbol" pitchFamily="18" charset="2"/>
              </a:rPr>
              <a:t>/ </a:t>
            </a:r>
            <a:r>
              <a:rPr lang="en-US" altLang="en-US" sz="2200" i="1" dirty="0">
                <a:latin typeface="+mn-lt"/>
                <a:sym typeface="Symbol" pitchFamily="18" charset="2"/>
              </a:rPr>
              <a:t>V</a:t>
            </a:r>
            <a:r>
              <a:rPr lang="en-US" altLang="en-US" sz="2200" i="1" baseline="-25000" dirty="0">
                <a:latin typeface="+mn-lt"/>
                <a:sym typeface="Symbol" pitchFamily="18" charset="2"/>
              </a:rPr>
              <a:t>p </a:t>
            </a:r>
            <a:r>
              <a:rPr lang="en-US" altLang="en-US" sz="2200" dirty="0">
                <a:latin typeface="+mn-lt"/>
                <a:sym typeface="Symbol" pitchFamily="18" charset="2"/>
              </a:rPr>
              <a:t>no intermediate web </a:t>
            </a:r>
            <a:r>
              <a:rPr lang="en-US" altLang="en-US" sz="2200" dirty="0" smtClean="0">
                <a:latin typeface="+mn-lt"/>
                <a:sym typeface="Symbol" pitchFamily="18" charset="2"/>
              </a:rPr>
              <a:t>stiffeners </a:t>
            </a:r>
            <a:r>
              <a:rPr lang="en-US" altLang="en-US" sz="2200" dirty="0">
                <a:latin typeface="+mn-lt"/>
                <a:sym typeface="Symbol" pitchFamily="18" charset="2"/>
              </a:rPr>
              <a:t>shall be required.</a:t>
            </a:r>
            <a:endParaRPr lang="en-US" altLang="en-US" sz="2200" baseline="-25000" dirty="0">
              <a:latin typeface="+mn-lt"/>
              <a:sym typeface="Symbol" pitchFamily="18" charset="2"/>
            </a:endParaRPr>
          </a:p>
        </p:txBody>
      </p:sp>
      <p:sp>
        <p:nvSpPr>
          <p:cNvPr id="2" name="Text Placeholder 1"/>
          <p:cNvSpPr>
            <a:spLocks noGrp="1"/>
          </p:cNvSpPr>
          <p:nvPr>
            <p:ph type="body" sz="quarter" idx="38"/>
          </p:nvPr>
        </p:nvSpPr>
        <p:spPr/>
        <p:txBody>
          <a:bodyPr/>
          <a:lstStyle/>
          <a:p>
            <a:r>
              <a:rPr lang="en-US" dirty="0"/>
              <a:t>Members</a:t>
            </a:r>
          </a:p>
        </p:txBody>
      </p:sp>
      <p:sp>
        <p:nvSpPr>
          <p:cNvPr id="3" name="Text Placeholder 2"/>
          <p:cNvSpPr>
            <a:spLocks noGrp="1"/>
          </p:cNvSpPr>
          <p:nvPr>
            <p:ph type="body" sz="quarter" idx="39"/>
          </p:nvPr>
        </p:nvSpPr>
        <p:spPr/>
        <p:txBody>
          <a:bodyPr/>
          <a:lstStyle/>
          <a:p>
            <a:r>
              <a:rPr lang="en-US" dirty="0"/>
              <a:t>AISC Seismic Provisions - </a:t>
            </a:r>
            <a:r>
              <a:rPr lang="en-US" dirty="0" smtClean="0"/>
              <a:t>EBF</a:t>
            </a:r>
            <a:endParaRPr lang="en-US" dirty="0"/>
          </a:p>
        </p:txBody>
      </p:sp>
    </p:spTree>
    <p:extLst>
      <p:ext uri="{BB962C8B-B14F-4D97-AF65-F5344CB8AC3E}">
        <p14:creationId xmlns:p14="http://schemas.microsoft.com/office/powerpoint/2010/main" val="223486844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618" name="Group 2"/>
          <p:cNvGrpSpPr>
            <a:grpSpLocks/>
          </p:cNvGrpSpPr>
          <p:nvPr/>
        </p:nvGrpSpPr>
        <p:grpSpPr bwMode="auto">
          <a:xfrm>
            <a:off x="638100" y="2948062"/>
            <a:ext cx="7893050" cy="909637"/>
            <a:chOff x="815" y="774"/>
            <a:chExt cx="4064" cy="573"/>
          </a:xfrm>
        </p:grpSpPr>
        <p:sp>
          <p:nvSpPr>
            <p:cNvPr id="111679" name="Rectangle 3"/>
            <p:cNvSpPr>
              <a:spLocks noChangeArrowheads="1"/>
            </p:cNvSpPr>
            <p:nvPr/>
          </p:nvSpPr>
          <p:spPr bwMode="auto">
            <a:xfrm>
              <a:off x="815" y="774"/>
              <a:ext cx="4064" cy="573"/>
            </a:xfrm>
            <a:prstGeom prst="rect">
              <a:avLst/>
            </a:prstGeom>
            <a:gradFill rotWithShape="1">
              <a:gsLst>
                <a:gs pos="0">
                  <a:srgbClr val="666666"/>
                </a:gs>
                <a:gs pos="50000">
                  <a:srgbClr val="DDDDDD"/>
                </a:gs>
                <a:gs pos="100000">
                  <a:srgbClr val="666666"/>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111680" name="Group 4"/>
            <p:cNvGrpSpPr>
              <a:grpSpLocks/>
            </p:cNvGrpSpPr>
            <p:nvPr/>
          </p:nvGrpSpPr>
          <p:grpSpPr bwMode="auto">
            <a:xfrm>
              <a:off x="815" y="774"/>
              <a:ext cx="4064" cy="47"/>
              <a:chOff x="815" y="774"/>
              <a:chExt cx="4064" cy="47"/>
            </a:xfrm>
          </p:grpSpPr>
          <p:sp>
            <p:nvSpPr>
              <p:cNvPr id="111684" name="Line 5"/>
              <p:cNvSpPr>
                <a:spLocks noChangeShapeType="1"/>
              </p:cNvSpPr>
              <p:nvPr/>
            </p:nvSpPr>
            <p:spPr bwMode="auto">
              <a:xfrm>
                <a:off x="815" y="774"/>
                <a:ext cx="406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1685" name="Line 6"/>
              <p:cNvSpPr>
                <a:spLocks noChangeShapeType="1"/>
              </p:cNvSpPr>
              <p:nvPr/>
            </p:nvSpPr>
            <p:spPr bwMode="auto">
              <a:xfrm>
                <a:off x="815" y="821"/>
                <a:ext cx="406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111681" name="Group 7"/>
            <p:cNvGrpSpPr>
              <a:grpSpLocks/>
            </p:cNvGrpSpPr>
            <p:nvPr/>
          </p:nvGrpSpPr>
          <p:grpSpPr bwMode="auto">
            <a:xfrm>
              <a:off x="815" y="1300"/>
              <a:ext cx="4064" cy="47"/>
              <a:chOff x="815" y="774"/>
              <a:chExt cx="4064" cy="47"/>
            </a:xfrm>
          </p:grpSpPr>
          <p:sp>
            <p:nvSpPr>
              <p:cNvPr id="111682" name="Line 8"/>
              <p:cNvSpPr>
                <a:spLocks noChangeShapeType="1"/>
              </p:cNvSpPr>
              <p:nvPr/>
            </p:nvSpPr>
            <p:spPr bwMode="auto">
              <a:xfrm>
                <a:off x="815" y="774"/>
                <a:ext cx="406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1683" name="Line 9"/>
              <p:cNvSpPr>
                <a:spLocks noChangeShapeType="1"/>
              </p:cNvSpPr>
              <p:nvPr/>
            </p:nvSpPr>
            <p:spPr bwMode="auto">
              <a:xfrm>
                <a:off x="815" y="821"/>
                <a:ext cx="406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grpSp>
        <p:nvGrpSpPr>
          <p:cNvPr id="111619" name="Group 10"/>
          <p:cNvGrpSpPr>
            <a:grpSpLocks/>
          </p:cNvGrpSpPr>
          <p:nvPr/>
        </p:nvGrpSpPr>
        <p:grpSpPr bwMode="auto">
          <a:xfrm>
            <a:off x="1652512" y="3022674"/>
            <a:ext cx="1471613" cy="3368675"/>
            <a:chOff x="1192" y="1568"/>
            <a:chExt cx="927" cy="2122"/>
          </a:xfrm>
        </p:grpSpPr>
        <p:grpSp>
          <p:nvGrpSpPr>
            <p:cNvPr id="111671" name="Group 11"/>
            <p:cNvGrpSpPr>
              <a:grpSpLocks/>
            </p:cNvGrpSpPr>
            <p:nvPr/>
          </p:nvGrpSpPr>
          <p:grpSpPr bwMode="auto">
            <a:xfrm>
              <a:off x="1192" y="2035"/>
              <a:ext cx="927" cy="1655"/>
              <a:chOff x="1578" y="1288"/>
              <a:chExt cx="927" cy="1655"/>
            </a:xfrm>
          </p:grpSpPr>
          <p:grpSp>
            <p:nvGrpSpPr>
              <p:cNvPr id="111674" name="Group 12"/>
              <p:cNvGrpSpPr>
                <a:grpSpLocks/>
              </p:cNvGrpSpPr>
              <p:nvPr/>
            </p:nvGrpSpPr>
            <p:grpSpPr bwMode="auto">
              <a:xfrm>
                <a:off x="1733" y="1347"/>
                <a:ext cx="772" cy="632"/>
                <a:chOff x="1733" y="1347"/>
                <a:chExt cx="772" cy="632"/>
              </a:xfrm>
            </p:grpSpPr>
            <p:sp>
              <p:nvSpPr>
                <p:cNvPr id="111676" name="Freeform 13"/>
                <p:cNvSpPr>
                  <a:spLocks noChangeAspect="1"/>
                </p:cNvSpPr>
                <p:nvPr/>
              </p:nvSpPr>
              <p:spPr bwMode="auto">
                <a:xfrm>
                  <a:off x="1733" y="1347"/>
                  <a:ext cx="737" cy="632"/>
                </a:xfrm>
                <a:custGeom>
                  <a:avLst/>
                  <a:gdLst>
                    <a:gd name="T0" fmla="*/ 31169529 w 254"/>
                    <a:gd name="T1" fmla="*/ 22144860 h 218"/>
                    <a:gd name="T2" fmla="*/ 13369319 w 254"/>
                    <a:gd name="T3" fmla="*/ 26500720 h 218"/>
                    <a:gd name="T4" fmla="*/ 4517514 w 254"/>
                    <a:gd name="T5" fmla="*/ 17733134 h 218"/>
                    <a:gd name="T6" fmla="*/ 0 w 254"/>
                    <a:gd name="T7" fmla="*/ 0 h 218"/>
                    <a:gd name="T8" fmla="*/ 31169529 w 254"/>
                    <a:gd name="T9" fmla="*/ 0 h 218"/>
                    <a:gd name="T10" fmla="*/ 31169529 w 254"/>
                    <a:gd name="T11" fmla="*/ 22144860 h 2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4" h="218">
                      <a:moveTo>
                        <a:pt x="254" y="182"/>
                      </a:moveTo>
                      <a:lnTo>
                        <a:pt x="109" y="218"/>
                      </a:lnTo>
                      <a:lnTo>
                        <a:pt x="37" y="146"/>
                      </a:lnTo>
                      <a:lnTo>
                        <a:pt x="0" y="0"/>
                      </a:lnTo>
                      <a:lnTo>
                        <a:pt x="254" y="0"/>
                      </a:lnTo>
                      <a:lnTo>
                        <a:pt x="254" y="182"/>
                      </a:lnTo>
                      <a:close/>
                    </a:path>
                  </a:pathLst>
                </a:custGeom>
                <a:gradFill rotWithShape="1">
                  <a:gsLst>
                    <a:gs pos="0">
                      <a:srgbClr val="939393"/>
                    </a:gs>
                    <a:gs pos="50000">
                      <a:srgbClr val="DDDDDD"/>
                    </a:gs>
                    <a:gs pos="100000">
                      <a:srgbClr val="939393"/>
                    </a:gs>
                  </a:gsLst>
                  <a:lin ang="0" scaled="1"/>
                </a:gradFill>
                <a:ln w="635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1677" name="Rectangle 14"/>
                <p:cNvSpPr>
                  <a:spLocks noChangeAspect="1" noChangeArrowheads="1"/>
                </p:cNvSpPr>
                <p:nvPr/>
              </p:nvSpPr>
              <p:spPr bwMode="auto">
                <a:xfrm>
                  <a:off x="2470" y="1356"/>
                  <a:ext cx="35" cy="501"/>
                </a:xfrm>
                <a:prstGeom prst="rect">
                  <a:avLst/>
                </a:prstGeom>
                <a:gradFill rotWithShape="1">
                  <a:gsLst>
                    <a:gs pos="0">
                      <a:srgbClr val="939393"/>
                    </a:gs>
                    <a:gs pos="50000">
                      <a:srgbClr val="DDDDDD"/>
                    </a:gs>
                    <a:gs pos="100000">
                      <a:srgbClr val="939393"/>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11678" name="Rectangle 15"/>
                <p:cNvSpPr>
                  <a:spLocks noChangeArrowheads="1"/>
                </p:cNvSpPr>
                <p:nvPr/>
              </p:nvSpPr>
              <p:spPr bwMode="auto">
                <a:xfrm rot="4433518" flipV="1">
                  <a:off x="2246" y="1701"/>
                  <a:ext cx="47" cy="461"/>
                </a:xfrm>
                <a:prstGeom prst="rect">
                  <a:avLst/>
                </a:prstGeom>
                <a:gradFill rotWithShape="1">
                  <a:gsLst>
                    <a:gs pos="0">
                      <a:srgbClr val="939393"/>
                    </a:gs>
                    <a:gs pos="50000">
                      <a:srgbClr val="DDDDDD"/>
                    </a:gs>
                    <a:gs pos="100000">
                      <a:srgbClr val="939393"/>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111675" name="Rectangle 16"/>
              <p:cNvSpPr>
                <a:spLocks noChangeArrowheads="1"/>
              </p:cNvSpPr>
              <p:nvPr/>
            </p:nvSpPr>
            <p:spPr bwMode="auto">
              <a:xfrm rot="-3120000">
                <a:off x="867" y="1999"/>
                <a:ext cx="1655" cy="234"/>
              </a:xfrm>
              <a:prstGeom prst="rect">
                <a:avLst/>
              </a:prstGeom>
              <a:gradFill rotWithShape="1">
                <a:gsLst>
                  <a:gs pos="0">
                    <a:srgbClr val="C0C0C0"/>
                  </a:gs>
                  <a:gs pos="50000">
                    <a:srgbClr val="595959"/>
                  </a:gs>
                  <a:gs pos="100000">
                    <a:srgbClr val="C0C0C0"/>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111672" name="Rectangle 17"/>
            <p:cNvSpPr>
              <a:spLocks noChangeArrowheads="1"/>
            </p:cNvSpPr>
            <p:nvPr/>
          </p:nvSpPr>
          <p:spPr bwMode="auto">
            <a:xfrm>
              <a:off x="2085" y="1568"/>
              <a:ext cx="29" cy="461"/>
            </a:xfrm>
            <a:prstGeom prst="rect">
              <a:avLst/>
            </a:prstGeom>
            <a:gradFill rotWithShape="1">
              <a:gsLst>
                <a:gs pos="0">
                  <a:srgbClr val="808080"/>
                </a:gs>
                <a:gs pos="50000">
                  <a:srgbClr val="3B3B3B"/>
                </a:gs>
                <a:gs pos="100000">
                  <a:srgbClr val="808080"/>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11673" name="Rectangle 18"/>
            <p:cNvSpPr>
              <a:spLocks noChangeArrowheads="1"/>
            </p:cNvSpPr>
            <p:nvPr/>
          </p:nvSpPr>
          <p:spPr bwMode="auto">
            <a:xfrm>
              <a:off x="1354" y="1568"/>
              <a:ext cx="29" cy="461"/>
            </a:xfrm>
            <a:prstGeom prst="rect">
              <a:avLst/>
            </a:prstGeom>
            <a:gradFill rotWithShape="1">
              <a:gsLst>
                <a:gs pos="0">
                  <a:srgbClr val="808080"/>
                </a:gs>
                <a:gs pos="50000">
                  <a:srgbClr val="3B3B3B"/>
                </a:gs>
                <a:gs pos="100000">
                  <a:srgbClr val="808080"/>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111620" name="Group 19"/>
          <p:cNvGrpSpPr>
            <a:grpSpLocks/>
          </p:cNvGrpSpPr>
          <p:nvPr/>
        </p:nvGrpSpPr>
        <p:grpSpPr bwMode="auto">
          <a:xfrm flipH="1">
            <a:off x="6026075" y="3032199"/>
            <a:ext cx="1471612" cy="3368675"/>
            <a:chOff x="1192" y="1568"/>
            <a:chExt cx="927" cy="2122"/>
          </a:xfrm>
        </p:grpSpPr>
        <p:grpSp>
          <p:nvGrpSpPr>
            <p:cNvPr id="111663" name="Group 20"/>
            <p:cNvGrpSpPr>
              <a:grpSpLocks/>
            </p:cNvGrpSpPr>
            <p:nvPr/>
          </p:nvGrpSpPr>
          <p:grpSpPr bwMode="auto">
            <a:xfrm>
              <a:off x="1192" y="2035"/>
              <a:ext cx="927" cy="1655"/>
              <a:chOff x="1578" y="1288"/>
              <a:chExt cx="927" cy="1655"/>
            </a:xfrm>
          </p:grpSpPr>
          <p:grpSp>
            <p:nvGrpSpPr>
              <p:cNvPr id="111666" name="Group 21"/>
              <p:cNvGrpSpPr>
                <a:grpSpLocks/>
              </p:cNvGrpSpPr>
              <p:nvPr/>
            </p:nvGrpSpPr>
            <p:grpSpPr bwMode="auto">
              <a:xfrm>
                <a:off x="1733" y="1347"/>
                <a:ext cx="772" cy="632"/>
                <a:chOff x="1733" y="1347"/>
                <a:chExt cx="772" cy="632"/>
              </a:xfrm>
            </p:grpSpPr>
            <p:sp>
              <p:nvSpPr>
                <p:cNvPr id="111668" name="Freeform 22"/>
                <p:cNvSpPr>
                  <a:spLocks noChangeAspect="1"/>
                </p:cNvSpPr>
                <p:nvPr/>
              </p:nvSpPr>
              <p:spPr bwMode="auto">
                <a:xfrm>
                  <a:off x="1733" y="1347"/>
                  <a:ext cx="737" cy="632"/>
                </a:xfrm>
                <a:custGeom>
                  <a:avLst/>
                  <a:gdLst>
                    <a:gd name="T0" fmla="*/ 31169529 w 254"/>
                    <a:gd name="T1" fmla="*/ 22144860 h 218"/>
                    <a:gd name="T2" fmla="*/ 13369319 w 254"/>
                    <a:gd name="T3" fmla="*/ 26500720 h 218"/>
                    <a:gd name="T4" fmla="*/ 4517514 w 254"/>
                    <a:gd name="T5" fmla="*/ 17733134 h 218"/>
                    <a:gd name="T6" fmla="*/ 0 w 254"/>
                    <a:gd name="T7" fmla="*/ 0 h 218"/>
                    <a:gd name="T8" fmla="*/ 31169529 w 254"/>
                    <a:gd name="T9" fmla="*/ 0 h 218"/>
                    <a:gd name="T10" fmla="*/ 31169529 w 254"/>
                    <a:gd name="T11" fmla="*/ 22144860 h 2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4" h="218">
                      <a:moveTo>
                        <a:pt x="254" y="182"/>
                      </a:moveTo>
                      <a:lnTo>
                        <a:pt x="109" y="218"/>
                      </a:lnTo>
                      <a:lnTo>
                        <a:pt x="37" y="146"/>
                      </a:lnTo>
                      <a:lnTo>
                        <a:pt x="0" y="0"/>
                      </a:lnTo>
                      <a:lnTo>
                        <a:pt x="254" y="0"/>
                      </a:lnTo>
                      <a:lnTo>
                        <a:pt x="254" y="182"/>
                      </a:lnTo>
                      <a:close/>
                    </a:path>
                  </a:pathLst>
                </a:custGeom>
                <a:gradFill rotWithShape="1">
                  <a:gsLst>
                    <a:gs pos="0">
                      <a:srgbClr val="939393"/>
                    </a:gs>
                    <a:gs pos="50000">
                      <a:srgbClr val="DDDDDD"/>
                    </a:gs>
                    <a:gs pos="100000">
                      <a:srgbClr val="939393"/>
                    </a:gs>
                  </a:gsLst>
                  <a:lin ang="0" scaled="1"/>
                </a:gradFill>
                <a:ln w="635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1669" name="Rectangle 23"/>
                <p:cNvSpPr>
                  <a:spLocks noChangeAspect="1" noChangeArrowheads="1"/>
                </p:cNvSpPr>
                <p:nvPr/>
              </p:nvSpPr>
              <p:spPr bwMode="auto">
                <a:xfrm>
                  <a:off x="2470" y="1356"/>
                  <a:ext cx="35" cy="501"/>
                </a:xfrm>
                <a:prstGeom prst="rect">
                  <a:avLst/>
                </a:prstGeom>
                <a:gradFill rotWithShape="1">
                  <a:gsLst>
                    <a:gs pos="0">
                      <a:srgbClr val="939393"/>
                    </a:gs>
                    <a:gs pos="50000">
                      <a:srgbClr val="DDDDDD"/>
                    </a:gs>
                    <a:gs pos="100000">
                      <a:srgbClr val="939393"/>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11670" name="Rectangle 24"/>
                <p:cNvSpPr>
                  <a:spLocks noChangeArrowheads="1"/>
                </p:cNvSpPr>
                <p:nvPr/>
              </p:nvSpPr>
              <p:spPr bwMode="auto">
                <a:xfrm rot="4433518" flipV="1">
                  <a:off x="2246" y="1701"/>
                  <a:ext cx="47" cy="461"/>
                </a:xfrm>
                <a:prstGeom prst="rect">
                  <a:avLst/>
                </a:prstGeom>
                <a:gradFill rotWithShape="1">
                  <a:gsLst>
                    <a:gs pos="0">
                      <a:srgbClr val="939393"/>
                    </a:gs>
                    <a:gs pos="50000">
                      <a:srgbClr val="DDDDDD"/>
                    </a:gs>
                    <a:gs pos="100000">
                      <a:srgbClr val="939393"/>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111667" name="Rectangle 25"/>
              <p:cNvSpPr>
                <a:spLocks noChangeArrowheads="1"/>
              </p:cNvSpPr>
              <p:nvPr/>
            </p:nvSpPr>
            <p:spPr bwMode="auto">
              <a:xfrm rot="-3120000">
                <a:off x="867" y="1999"/>
                <a:ext cx="1655" cy="234"/>
              </a:xfrm>
              <a:prstGeom prst="rect">
                <a:avLst/>
              </a:prstGeom>
              <a:gradFill rotWithShape="1">
                <a:gsLst>
                  <a:gs pos="0">
                    <a:srgbClr val="C0C0C0"/>
                  </a:gs>
                  <a:gs pos="50000">
                    <a:srgbClr val="595959"/>
                  </a:gs>
                  <a:gs pos="100000">
                    <a:srgbClr val="C0C0C0"/>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111664" name="Rectangle 26"/>
            <p:cNvSpPr>
              <a:spLocks noChangeArrowheads="1"/>
            </p:cNvSpPr>
            <p:nvPr/>
          </p:nvSpPr>
          <p:spPr bwMode="auto">
            <a:xfrm>
              <a:off x="2085" y="1568"/>
              <a:ext cx="29" cy="461"/>
            </a:xfrm>
            <a:prstGeom prst="rect">
              <a:avLst/>
            </a:prstGeom>
            <a:gradFill rotWithShape="1">
              <a:gsLst>
                <a:gs pos="0">
                  <a:srgbClr val="808080"/>
                </a:gs>
                <a:gs pos="50000">
                  <a:srgbClr val="3B3B3B"/>
                </a:gs>
                <a:gs pos="100000">
                  <a:srgbClr val="808080"/>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11665" name="Rectangle 27"/>
            <p:cNvSpPr>
              <a:spLocks noChangeArrowheads="1"/>
            </p:cNvSpPr>
            <p:nvPr/>
          </p:nvSpPr>
          <p:spPr bwMode="auto">
            <a:xfrm>
              <a:off x="1354" y="1568"/>
              <a:ext cx="29" cy="461"/>
            </a:xfrm>
            <a:prstGeom prst="rect">
              <a:avLst/>
            </a:prstGeom>
            <a:gradFill rotWithShape="1">
              <a:gsLst>
                <a:gs pos="0">
                  <a:srgbClr val="808080"/>
                </a:gs>
                <a:gs pos="50000">
                  <a:srgbClr val="3B3B3B"/>
                </a:gs>
                <a:gs pos="100000">
                  <a:srgbClr val="808080"/>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111622" name="Line 30"/>
          <p:cNvSpPr>
            <a:spLocks noChangeShapeType="1"/>
          </p:cNvSpPr>
          <p:nvPr/>
        </p:nvSpPr>
        <p:spPr bwMode="auto">
          <a:xfrm>
            <a:off x="3090787" y="2121416"/>
            <a:ext cx="0" cy="7315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1623" name="Line 31"/>
          <p:cNvSpPr>
            <a:spLocks noChangeShapeType="1"/>
          </p:cNvSpPr>
          <p:nvPr/>
        </p:nvSpPr>
        <p:spPr bwMode="auto">
          <a:xfrm>
            <a:off x="6054650" y="2121416"/>
            <a:ext cx="0" cy="7315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1624" name="Line 32"/>
          <p:cNvSpPr>
            <a:spLocks noChangeShapeType="1"/>
          </p:cNvSpPr>
          <p:nvPr/>
        </p:nvSpPr>
        <p:spPr bwMode="auto">
          <a:xfrm>
            <a:off x="3141587" y="2290466"/>
            <a:ext cx="2884488" cy="0"/>
          </a:xfrm>
          <a:prstGeom prst="line">
            <a:avLst/>
          </a:prstGeom>
          <a:noFill/>
          <a:ln w="28575">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1625" name="Text Box 33"/>
          <p:cNvSpPr txBox="1">
            <a:spLocks noChangeArrowheads="1"/>
          </p:cNvSpPr>
          <p:nvPr/>
        </p:nvSpPr>
        <p:spPr bwMode="auto">
          <a:xfrm>
            <a:off x="3673400" y="1850728"/>
            <a:ext cx="1897062" cy="39687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a:latin typeface="Arial Narrow" pitchFamily="34" charset="0"/>
              </a:rPr>
              <a:t>Link Length = </a:t>
            </a:r>
            <a:r>
              <a:rPr lang="en-US" altLang="en-US" sz="2000" i="1">
                <a:latin typeface="Arial Narrow" pitchFamily="34" charset="0"/>
              </a:rPr>
              <a:t>e</a:t>
            </a:r>
            <a:endParaRPr lang="en-US" altLang="en-US" sz="2000">
              <a:latin typeface="Arial Narrow" pitchFamily="34" charset="0"/>
            </a:endParaRPr>
          </a:p>
        </p:txBody>
      </p:sp>
      <p:sp>
        <p:nvSpPr>
          <p:cNvPr id="111626" name="Text Box 34"/>
          <p:cNvSpPr txBox="1">
            <a:spLocks noChangeArrowheads="1"/>
          </p:cNvSpPr>
          <p:nvPr/>
        </p:nvSpPr>
        <p:spPr bwMode="auto">
          <a:xfrm>
            <a:off x="3370187" y="2456061"/>
            <a:ext cx="1365250" cy="39687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a:solidFill>
                  <a:schemeClr val="tx2"/>
                </a:solidFill>
                <a:latin typeface="Arial Narrow" pitchFamily="34" charset="0"/>
              </a:rPr>
              <a:t>1.5 </a:t>
            </a:r>
            <a:r>
              <a:rPr lang="en-US" altLang="en-US" sz="2000" i="1">
                <a:solidFill>
                  <a:schemeClr val="tx2"/>
                </a:solidFill>
                <a:latin typeface="Arial Narrow" pitchFamily="34" charset="0"/>
              </a:rPr>
              <a:t>b</a:t>
            </a:r>
            <a:r>
              <a:rPr lang="en-US" altLang="en-US" sz="2000" i="1" baseline="-25000">
                <a:solidFill>
                  <a:schemeClr val="tx2"/>
                </a:solidFill>
                <a:latin typeface="Arial Narrow" pitchFamily="34" charset="0"/>
              </a:rPr>
              <a:t>f</a:t>
            </a:r>
            <a:endParaRPr lang="en-US" altLang="en-US" sz="2000">
              <a:solidFill>
                <a:schemeClr val="tx2"/>
              </a:solidFill>
              <a:latin typeface="Arial Narrow" pitchFamily="34" charset="0"/>
            </a:endParaRPr>
          </a:p>
        </p:txBody>
      </p:sp>
      <p:sp>
        <p:nvSpPr>
          <p:cNvPr id="111627" name="Text Box 35"/>
          <p:cNvSpPr txBox="1">
            <a:spLocks noChangeArrowheads="1"/>
          </p:cNvSpPr>
          <p:nvPr/>
        </p:nvSpPr>
        <p:spPr bwMode="auto">
          <a:xfrm>
            <a:off x="4381425" y="2456061"/>
            <a:ext cx="1365250" cy="39687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a:solidFill>
                  <a:schemeClr val="tx2"/>
                </a:solidFill>
                <a:latin typeface="Arial Narrow" pitchFamily="34" charset="0"/>
              </a:rPr>
              <a:t>1.5 </a:t>
            </a:r>
            <a:r>
              <a:rPr lang="en-US" altLang="en-US" sz="2000" i="1">
                <a:solidFill>
                  <a:schemeClr val="tx2"/>
                </a:solidFill>
                <a:latin typeface="Arial Narrow" pitchFamily="34" charset="0"/>
              </a:rPr>
              <a:t>b</a:t>
            </a:r>
            <a:r>
              <a:rPr lang="en-US" altLang="en-US" sz="2000" i="1" baseline="-25000">
                <a:solidFill>
                  <a:schemeClr val="tx2"/>
                </a:solidFill>
                <a:latin typeface="Arial Narrow" pitchFamily="34" charset="0"/>
              </a:rPr>
              <a:t>f</a:t>
            </a:r>
            <a:endParaRPr lang="en-US" altLang="en-US" sz="2000">
              <a:solidFill>
                <a:schemeClr val="tx2"/>
              </a:solidFill>
              <a:latin typeface="Arial Narrow" pitchFamily="34" charset="0"/>
            </a:endParaRPr>
          </a:p>
        </p:txBody>
      </p:sp>
      <p:grpSp>
        <p:nvGrpSpPr>
          <p:cNvPr id="111628" name="Group 36"/>
          <p:cNvGrpSpPr>
            <a:grpSpLocks/>
          </p:cNvGrpSpPr>
          <p:nvPr/>
        </p:nvGrpSpPr>
        <p:grpSpPr bwMode="auto">
          <a:xfrm>
            <a:off x="5395837" y="2532261"/>
            <a:ext cx="893763" cy="293688"/>
            <a:chOff x="3248" y="1443"/>
            <a:chExt cx="563" cy="185"/>
          </a:xfrm>
        </p:grpSpPr>
        <p:sp>
          <p:nvSpPr>
            <p:cNvPr id="111659" name="Line 37"/>
            <p:cNvSpPr>
              <a:spLocks noChangeShapeType="1"/>
            </p:cNvSpPr>
            <p:nvPr/>
          </p:nvSpPr>
          <p:spPr bwMode="auto">
            <a:xfrm flipV="1">
              <a:off x="3422" y="1443"/>
              <a:ext cx="0" cy="18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1660" name="Line 38"/>
            <p:cNvSpPr>
              <a:spLocks noChangeShapeType="1"/>
            </p:cNvSpPr>
            <p:nvPr/>
          </p:nvSpPr>
          <p:spPr bwMode="auto">
            <a:xfrm flipH="1">
              <a:off x="3650" y="1540"/>
              <a:ext cx="161" cy="0"/>
            </a:xfrm>
            <a:prstGeom prst="line">
              <a:avLst/>
            </a:prstGeom>
            <a:noFill/>
            <a:ln w="15875">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1661" name="Line 39"/>
            <p:cNvSpPr>
              <a:spLocks noChangeShapeType="1"/>
            </p:cNvSpPr>
            <p:nvPr/>
          </p:nvSpPr>
          <p:spPr bwMode="auto">
            <a:xfrm>
              <a:off x="3248" y="1539"/>
              <a:ext cx="161" cy="0"/>
            </a:xfrm>
            <a:prstGeom prst="line">
              <a:avLst/>
            </a:prstGeom>
            <a:noFill/>
            <a:ln w="15875">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1662" name="Line 40"/>
            <p:cNvSpPr>
              <a:spLocks noChangeShapeType="1"/>
            </p:cNvSpPr>
            <p:nvPr/>
          </p:nvSpPr>
          <p:spPr bwMode="auto">
            <a:xfrm>
              <a:off x="3366" y="1540"/>
              <a:ext cx="284" cy="0"/>
            </a:xfrm>
            <a:prstGeom prst="line">
              <a:avLst/>
            </a:prstGeom>
            <a:noFill/>
            <a:ln w="158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111629" name="Rectangle 42"/>
          <p:cNvSpPr>
            <a:spLocks noChangeArrowheads="1"/>
          </p:cNvSpPr>
          <p:nvPr/>
        </p:nvSpPr>
        <p:spPr bwMode="auto">
          <a:xfrm>
            <a:off x="5646662" y="3036962"/>
            <a:ext cx="46038" cy="731837"/>
          </a:xfrm>
          <a:prstGeom prst="rect">
            <a:avLst/>
          </a:prstGeom>
          <a:gradFill rotWithShape="1">
            <a:gsLst>
              <a:gs pos="0">
                <a:srgbClr val="808080"/>
              </a:gs>
              <a:gs pos="50000">
                <a:srgbClr val="3B3B3B"/>
              </a:gs>
              <a:gs pos="100000">
                <a:srgbClr val="808080"/>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11630" name="Rectangle 43"/>
          <p:cNvSpPr>
            <a:spLocks noChangeArrowheads="1"/>
          </p:cNvSpPr>
          <p:nvPr/>
        </p:nvSpPr>
        <p:spPr bwMode="auto">
          <a:xfrm>
            <a:off x="5097387" y="3035374"/>
            <a:ext cx="46038" cy="731838"/>
          </a:xfrm>
          <a:prstGeom prst="rect">
            <a:avLst/>
          </a:prstGeom>
          <a:gradFill rotWithShape="1">
            <a:gsLst>
              <a:gs pos="0">
                <a:srgbClr val="808080"/>
              </a:gs>
              <a:gs pos="50000">
                <a:srgbClr val="3B3B3B"/>
              </a:gs>
              <a:gs pos="100000">
                <a:srgbClr val="808080"/>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11631" name="Rectangle 44"/>
          <p:cNvSpPr>
            <a:spLocks noChangeArrowheads="1"/>
          </p:cNvSpPr>
          <p:nvPr/>
        </p:nvSpPr>
        <p:spPr bwMode="auto">
          <a:xfrm>
            <a:off x="4548112" y="3035374"/>
            <a:ext cx="46038" cy="731838"/>
          </a:xfrm>
          <a:prstGeom prst="rect">
            <a:avLst/>
          </a:prstGeom>
          <a:gradFill rotWithShape="1">
            <a:gsLst>
              <a:gs pos="0">
                <a:srgbClr val="808080"/>
              </a:gs>
              <a:gs pos="50000">
                <a:srgbClr val="3B3B3B"/>
              </a:gs>
              <a:gs pos="100000">
                <a:srgbClr val="808080"/>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11632" name="Rectangle 45"/>
          <p:cNvSpPr>
            <a:spLocks noChangeArrowheads="1"/>
          </p:cNvSpPr>
          <p:nvPr/>
        </p:nvSpPr>
        <p:spPr bwMode="auto">
          <a:xfrm>
            <a:off x="3998837" y="3035374"/>
            <a:ext cx="46038" cy="731838"/>
          </a:xfrm>
          <a:prstGeom prst="rect">
            <a:avLst/>
          </a:prstGeom>
          <a:gradFill rotWithShape="1">
            <a:gsLst>
              <a:gs pos="0">
                <a:srgbClr val="808080"/>
              </a:gs>
              <a:gs pos="50000">
                <a:srgbClr val="3B3B3B"/>
              </a:gs>
              <a:gs pos="100000">
                <a:srgbClr val="808080"/>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11633" name="Rectangle 46"/>
          <p:cNvSpPr>
            <a:spLocks noChangeArrowheads="1"/>
          </p:cNvSpPr>
          <p:nvPr/>
        </p:nvSpPr>
        <p:spPr bwMode="auto">
          <a:xfrm>
            <a:off x="3449562" y="3036962"/>
            <a:ext cx="46038" cy="731837"/>
          </a:xfrm>
          <a:prstGeom prst="rect">
            <a:avLst/>
          </a:prstGeom>
          <a:gradFill rotWithShape="1">
            <a:gsLst>
              <a:gs pos="0">
                <a:srgbClr val="808080"/>
              </a:gs>
              <a:gs pos="50000">
                <a:srgbClr val="3B3B3B"/>
              </a:gs>
              <a:gs pos="100000">
                <a:srgbClr val="808080"/>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11634" name="Line 47"/>
          <p:cNvSpPr>
            <a:spLocks noChangeShapeType="1"/>
          </p:cNvSpPr>
          <p:nvPr/>
        </p:nvSpPr>
        <p:spPr bwMode="auto">
          <a:xfrm flipV="1">
            <a:off x="5659362" y="3971999"/>
            <a:ext cx="0" cy="2936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1635" name="Line 48"/>
          <p:cNvSpPr>
            <a:spLocks noChangeShapeType="1"/>
          </p:cNvSpPr>
          <p:nvPr/>
        </p:nvSpPr>
        <p:spPr bwMode="auto">
          <a:xfrm flipV="1">
            <a:off x="5116437" y="3971999"/>
            <a:ext cx="0" cy="2936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1636" name="Line 49"/>
          <p:cNvSpPr>
            <a:spLocks noChangeShapeType="1"/>
          </p:cNvSpPr>
          <p:nvPr/>
        </p:nvSpPr>
        <p:spPr bwMode="auto">
          <a:xfrm flipV="1">
            <a:off x="4573512" y="3971999"/>
            <a:ext cx="0" cy="2936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1637" name="Line 50"/>
          <p:cNvSpPr>
            <a:spLocks noChangeShapeType="1"/>
          </p:cNvSpPr>
          <p:nvPr/>
        </p:nvSpPr>
        <p:spPr bwMode="auto">
          <a:xfrm flipV="1">
            <a:off x="4030587" y="3971999"/>
            <a:ext cx="0" cy="2936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1638" name="Line 51"/>
          <p:cNvSpPr>
            <a:spLocks noChangeShapeType="1"/>
          </p:cNvSpPr>
          <p:nvPr/>
        </p:nvSpPr>
        <p:spPr bwMode="auto">
          <a:xfrm flipV="1">
            <a:off x="3489250" y="3971999"/>
            <a:ext cx="0" cy="2936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111639" name="Group 52"/>
          <p:cNvGrpSpPr>
            <a:grpSpLocks/>
          </p:cNvGrpSpPr>
          <p:nvPr/>
        </p:nvGrpSpPr>
        <p:grpSpPr bwMode="auto">
          <a:xfrm flipH="1">
            <a:off x="2855837" y="2532261"/>
            <a:ext cx="893763" cy="293688"/>
            <a:chOff x="3248" y="1443"/>
            <a:chExt cx="563" cy="185"/>
          </a:xfrm>
        </p:grpSpPr>
        <p:sp>
          <p:nvSpPr>
            <p:cNvPr id="111655" name="Line 53"/>
            <p:cNvSpPr>
              <a:spLocks noChangeShapeType="1"/>
            </p:cNvSpPr>
            <p:nvPr/>
          </p:nvSpPr>
          <p:spPr bwMode="auto">
            <a:xfrm flipV="1">
              <a:off x="3422" y="1443"/>
              <a:ext cx="0" cy="18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1656" name="Line 54"/>
            <p:cNvSpPr>
              <a:spLocks noChangeShapeType="1"/>
            </p:cNvSpPr>
            <p:nvPr/>
          </p:nvSpPr>
          <p:spPr bwMode="auto">
            <a:xfrm flipH="1">
              <a:off x="3650" y="1540"/>
              <a:ext cx="161" cy="0"/>
            </a:xfrm>
            <a:prstGeom prst="line">
              <a:avLst/>
            </a:prstGeom>
            <a:noFill/>
            <a:ln w="15875">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1657" name="Line 55"/>
            <p:cNvSpPr>
              <a:spLocks noChangeShapeType="1"/>
            </p:cNvSpPr>
            <p:nvPr/>
          </p:nvSpPr>
          <p:spPr bwMode="auto">
            <a:xfrm>
              <a:off x="3248" y="1539"/>
              <a:ext cx="161" cy="0"/>
            </a:xfrm>
            <a:prstGeom prst="line">
              <a:avLst/>
            </a:prstGeom>
            <a:noFill/>
            <a:ln w="15875">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1658" name="Line 56"/>
            <p:cNvSpPr>
              <a:spLocks noChangeShapeType="1"/>
            </p:cNvSpPr>
            <p:nvPr/>
          </p:nvSpPr>
          <p:spPr bwMode="auto">
            <a:xfrm>
              <a:off x="3366" y="1540"/>
              <a:ext cx="284" cy="0"/>
            </a:xfrm>
            <a:prstGeom prst="line">
              <a:avLst/>
            </a:prstGeom>
            <a:noFill/>
            <a:ln w="158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111640" name="Line 57"/>
          <p:cNvSpPr>
            <a:spLocks noChangeShapeType="1"/>
          </p:cNvSpPr>
          <p:nvPr/>
        </p:nvSpPr>
        <p:spPr bwMode="auto">
          <a:xfrm>
            <a:off x="3482900" y="4199012"/>
            <a:ext cx="531812" cy="0"/>
          </a:xfrm>
          <a:prstGeom prst="line">
            <a:avLst/>
          </a:prstGeom>
          <a:noFill/>
          <a:ln w="28575">
            <a:solidFill>
              <a:schemeClr val="tx2"/>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1641" name="Line 58"/>
          <p:cNvSpPr>
            <a:spLocks noChangeShapeType="1"/>
          </p:cNvSpPr>
          <p:nvPr/>
        </p:nvSpPr>
        <p:spPr bwMode="auto">
          <a:xfrm>
            <a:off x="4027412" y="4199012"/>
            <a:ext cx="531813" cy="0"/>
          </a:xfrm>
          <a:prstGeom prst="line">
            <a:avLst/>
          </a:prstGeom>
          <a:noFill/>
          <a:ln w="28575">
            <a:solidFill>
              <a:schemeClr val="tx2"/>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1642" name="Line 59"/>
          <p:cNvSpPr>
            <a:spLocks noChangeShapeType="1"/>
          </p:cNvSpPr>
          <p:nvPr/>
        </p:nvSpPr>
        <p:spPr bwMode="auto">
          <a:xfrm>
            <a:off x="4576687" y="4199012"/>
            <a:ext cx="531813" cy="0"/>
          </a:xfrm>
          <a:prstGeom prst="line">
            <a:avLst/>
          </a:prstGeom>
          <a:noFill/>
          <a:ln w="28575">
            <a:solidFill>
              <a:schemeClr val="tx2"/>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1643" name="Line 60"/>
          <p:cNvSpPr>
            <a:spLocks noChangeShapeType="1"/>
          </p:cNvSpPr>
          <p:nvPr/>
        </p:nvSpPr>
        <p:spPr bwMode="auto">
          <a:xfrm>
            <a:off x="5114850" y="4199012"/>
            <a:ext cx="531812" cy="0"/>
          </a:xfrm>
          <a:prstGeom prst="line">
            <a:avLst/>
          </a:prstGeom>
          <a:noFill/>
          <a:ln w="28575">
            <a:solidFill>
              <a:schemeClr val="tx2"/>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1644" name="Text Box 61"/>
          <p:cNvSpPr txBox="1">
            <a:spLocks noChangeArrowheads="1"/>
          </p:cNvSpPr>
          <p:nvPr/>
        </p:nvSpPr>
        <p:spPr bwMode="auto">
          <a:xfrm>
            <a:off x="3419400" y="4167262"/>
            <a:ext cx="684212" cy="39687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i="1">
                <a:solidFill>
                  <a:schemeClr val="tx2"/>
                </a:solidFill>
                <a:latin typeface="Arial Narrow" pitchFamily="34" charset="0"/>
              </a:rPr>
              <a:t>s</a:t>
            </a:r>
          </a:p>
        </p:txBody>
      </p:sp>
      <p:sp>
        <p:nvSpPr>
          <p:cNvPr id="111645" name="Text Box 62"/>
          <p:cNvSpPr txBox="1">
            <a:spLocks noChangeArrowheads="1"/>
          </p:cNvSpPr>
          <p:nvPr/>
        </p:nvSpPr>
        <p:spPr bwMode="auto">
          <a:xfrm>
            <a:off x="3959150" y="4167262"/>
            <a:ext cx="684212" cy="39687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i="1">
                <a:solidFill>
                  <a:schemeClr val="tx2"/>
                </a:solidFill>
                <a:latin typeface="Arial Narrow" pitchFamily="34" charset="0"/>
              </a:rPr>
              <a:t>s</a:t>
            </a:r>
          </a:p>
        </p:txBody>
      </p:sp>
      <p:sp>
        <p:nvSpPr>
          <p:cNvPr id="111646" name="Text Box 63"/>
          <p:cNvSpPr txBox="1">
            <a:spLocks noChangeArrowheads="1"/>
          </p:cNvSpPr>
          <p:nvPr/>
        </p:nvSpPr>
        <p:spPr bwMode="auto">
          <a:xfrm>
            <a:off x="4498900" y="4167262"/>
            <a:ext cx="684212" cy="39687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i="1">
                <a:solidFill>
                  <a:schemeClr val="tx2"/>
                </a:solidFill>
                <a:latin typeface="Arial Narrow" pitchFamily="34" charset="0"/>
              </a:rPr>
              <a:t>s</a:t>
            </a:r>
          </a:p>
        </p:txBody>
      </p:sp>
      <p:sp>
        <p:nvSpPr>
          <p:cNvPr id="111647" name="Text Box 64"/>
          <p:cNvSpPr txBox="1">
            <a:spLocks noChangeArrowheads="1"/>
          </p:cNvSpPr>
          <p:nvPr/>
        </p:nvSpPr>
        <p:spPr bwMode="auto">
          <a:xfrm>
            <a:off x="5038650" y="4167262"/>
            <a:ext cx="684212" cy="39687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i="1">
                <a:solidFill>
                  <a:schemeClr val="tx2"/>
                </a:solidFill>
                <a:latin typeface="Arial Narrow" pitchFamily="34" charset="0"/>
              </a:rPr>
              <a:t>s</a:t>
            </a:r>
          </a:p>
        </p:txBody>
      </p:sp>
      <p:grpSp>
        <p:nvGrpSpPr>
          <p:cNvPr id="111648" name="Group 65"/>
          <p:cNvGrpSpPr>
            <a:grpSpLocks/>
          </p:cNvGrpSpPr>
          <p:nvPr/>
        </p:nvGrpSpPr>
        <p:grpSpPr bwMode="auto">
          <a:xfrm>
            <a:off x="1910258" y="4986734"/>
            <a:ext cx="5973763" cy="1610618"/>
            <a:chOff x="920" y="2723"/>
            <a:chExt cx="3763" cy="1196"/>
          </a:xfrm>
        </p:grpSpPr>
        <p:sp>
          <p:nvSpPr>
            <p:cNvPr id="111650" name="Text Box 66"/>
            <p:cNvSpPr txBox="1">
              <a:spLocks noChangeArrowheads="1"/>
            </p:cNvSpPr>
            <p:nvPr/>
          </p:nvSpPr>
          <p:spPr bwMode="auto">
            <a:xfrm>
              <a:off x="920" y="3200"/>
              <a:ext cx="398" cy="288"/>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i="1">
                  <a:solidFill>
                    <a:schemeClr val="tx2"/>
                  </a:solidFill>
                  <a:latin typeface="Arial Narrow" pitchFamily="34" charset="0"/>
                </a:rPr>
                <a:t>s </a:t>
              </a:r>
              <a:r>
                <a:rPr lang="en-US" altLang="en-US" sz="2400">
                  <a:solidFill>
                    <a:schemeClr val="tx2"/>
                  </a:solidFill>
                  <a:latin typeface="Arial Narrow" pitchFamily="34" charset="0"/>
                  <a:sym typeface="Symbol" pitchFamily="18" charset="2"/>
                </a:rPr>
                <a:t></a:t>
              </a:r>
            </a:p>
          </p:txBody>
        </p:sp>
        <p:sp>
          <p:nvSpPr>
            <p:cNvPr id="111651" name="AutoShape 67"/>
            <p:cNvSpPr>
              <a:spLocks/>
            </p:cNvSpPr>
            <p:nvPr/>
          </p:nvSpPr>
          <p:spPr bwMode="auto">
            <a:xfrm>
              <a:off x="1350" y="2723"/>
              <a:ext cx="221" cy="1196"/>
            </a:xfrm>
            <a:prstGeom prst="leftBrace">
              <a:avLst>
                <a:gd name="adj1" fmla="val 45098"/>
                <a:gd name="adj2" fmla="val 50000"/>
              </a:avLst>
            </a:prstGeom>
            <a:noFill/>
            <a:ln w="28575">
              <a:solidFill>
                <a:schemeClr val="tx2"/>
              </a:solidFill>
              <a:round/>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11652" name="Rectangle 68"/>
            <p:cNvSpPr>
              <a:spLocks noChangeArrowheads="1"/>
            </p:cNvSpPr>
            <p:nvPr/>
          </p:nvSpPr>
          <p:spPr bwMode="auto">
            <a:xfrm>
              <a:off x="1598" y="2808"/>
              <a:ext cx="2430" cy="250"/>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dirty="0">
                  <a:solidFill>
                    <a:schemeClr val="tx2"/>
                  </a:solidFill>
                  <a:latin typeface="Arial Narrow" pitchFamily="34" charset="0"/>
                  <a:sym typeface="Symbol" pitchFamily="18" charset="2"/>
                </a:rPr>
                <a:t>30 </a:t>
              </a:r>
              <a:r>
                <a:rPr lang="en-US" altLang="en-US" sz="2000" i="1" dirty="0" err="1">
                  <a:solidFill>
                    <a:schemeClr val="tx2"/>
                  </a:solidFill>
                  <a:latin typeface="Arial Narrow" pitchFamily="34" charset="0"/>
                  <a:sym typeface="Symbol" pitchFamily="18" charset="2"/>
                </a:rPr>
                <a:t>t</a:t>
              </a:r>
              <a:r>
                <a:rPr lang="en-US" altLang="en-US" sz="2000" i="1" baseline="-25000" dirty="0" err="1">
                  <a:solidFill>
                    <a:schemeClr val="tx2"/>
                  </a:solidFill>
                  <a:latin typeface="Arial Narrow" pitchFamily="34" charset="0"/>
                  <a:sym typeface="Symbol" pitchFamily="18" charset="2"/>
                </a:rPr>
                <a:t>w</a:t>
              </a:r>
              <a:r>
                <a:rPr lang="en-US" altLang="en-US" sz="2000" dirty="0">
                  <a:solidFill>
                    <a:schemeClr val="tx2"/>
                  </a:solidFill>
                  <a:latin typeface="Arial Narrow" pitchFamily="34" charset="0"/>
                  <a:sym typeface="Symbol" pitchFamily="18" charset="2"/>
                </a:rPr>
                <a:t> - </a:t>
              </a:r>
              <a:r>
                <a:rPr lang="en-US" altLang="en-US" sz="2000" i="1" dirty="0">
                  <a:solidFill>
                    <a:schemeClr val="tx2"/>
                  </a:solidFill>
                  <a:latin typeface="Arial Narrow" pitchFamily="34" charset="0"/>
                  <a:sym typeface="Symbol" pitchFamily="18" charset="2"/>
                </a:rPr>
                <a:t>d</a:t>
              </a:r>
              <a:r>
                <a:rPr lang="en-US" altLang="en-US" sz="2000" dirty="0">
                  <a:solidFill>
                    <a:schemeClr val="tx2"/>
                  </a:solidFill>
                  <a:latin typeface="Arial Narrow" pitchFamily="34" charset="0"/>
                  <a:sym typeface="Symbol" pitchFamily="18" charset="2"/>
                </a:rPr>
                <a:t> /5	for </a:t>
              </a:r>
              <a:r>
                <a:rPr lang="en-US" altLang="en-US" sz="2000" baseline="-25000" dirty="0">
                  <a:solidFill>
                    <a:schemeClr val="tx2"/>
                  </a:solidFill>
                  <a:latin typeface="Arial Narrow" pitchFamily="34" charset="0"/>
                  <a:sym typeface="Symbol" pitchFamily="18" charset="2"/>
                </a:rPr>
                <a:t>p</a:t>
              </a:r>
              <a:r>
                <a:rPr lang="en-US" altLang="en-US" sz="2000" dirty="0">
                  <a:solidFill>
                    <a:schemeClr val="tx2"/>
                  </a:solidFill>
                  <a:latin typeface="Arial Narrow" pitchFamily="34" charset="0"/>
                  <a:sym typeface="Symbol" pitchFamily="18" charset="2"/>
                </a:rPr>
                <a:t> = 0.08 radian</a:t>
              </a:r>
            </a:p>
          </p:txBody>
        </p:sp>
        <p:sp>
          <p:nvSpPr>
            <p:cNvPr id="111653" name="Rectangle 69"/>
            <p:cNvSpPr>
              <a:spLocks noChangeArrowheads="1"/>
            </p:cNvSpPr>
            <p:nvPr/>
          </p:nvSpPr>
          <p:spPr bwMode="auto">
            <a:xfrm>
              <a:off x="1598" y="3154"/>
              <a:ext cx="2430" cy="250"/>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dirty="0">
                  <a:solidFill>
                    <a:schemeClr val="tx2"/>
                  </a:solidFill>
                  <a:latin typeface="Arial Narrow" pitchFamily="34" charset="0"/>
                  <a:sym typeface="Symbol" pitchFamily="18" charset="2"/>
                </a:rPr>
                <a:t>52 </a:t>
              </a:r>
              <a:r>
                <a:rPr lang="en-US" altLang="en-US" sz="2000" i="1" dirty="0" err="1">
                  <a:solidFill>
                    <a:schemeClr val="tx2"/>
                  </a:solidFill>
                  <a:latin typeface="Arial Narrow" pitchFamily="34" charset="0"/>
                  <a:sym typeface="Symbol" pitchFamily="18" charset="2"/>
                </a:rPr>
                <a:t>t</a:t>
              </a:r>
              <a:r>
                <a:rPr lang="en-US" altLang="en-US" sz="2000" i="1" baseline="-25000" dirty="0" err="1">
                  <a:solidFill>
                    <a:schemeClr val="tx2"/>
                  </a:solidFill>
                  <a:latin typeface="Arial Narrow" pitchFamily="34" charset="0"/>
                  <a:sym typeface="Symbol" pitchFamily="18" charset="2"/>
                </a:rPr>
                <a:t>w</a:t>
              </a:r>
              <a:r>
                <a:rPr lang="en-US" altLang="en-US" sz="2000" baseline="-25000" dirty="0">
                  <a:solidFill>
                    <a:schemeClr val="tx2"/>
                  </a:solidFill>
                  <a:latin typeface="Arial Narrow" pitchFamily="34" charset="0"/>
                  <a:sym typeface="Symbol" pitchFamily="18" charset="2"/>
                </a:rPr>
                <a:t> </a:t>
              </a:r>
              <a:r>
                <a:rPr lang="en-US" altLang="en-US" sz="2000" dirty="0">
                  <a:solidFill>
                    <a:schemeClr val="tx2"/>
                  </a:solidFill>
                  <a:latin typeface="Arial Narrow" pitchFamily="34" charset="0"/>
                  <a:sym typeface="Symbol" pitchFamily="18" charset="2"/>
                </a:rPr>
                <a:t>- </a:t>
              </a:r>
              <a:r>
                <a:rPr lang="en-US" altLang="en-US" sz="2000" i="1" dirty="0">
                  <a:solidFill>
                    <a:schemeClr val="tx2"/>
                  </a:solidFill>
                  <a:latin typeface="Arial Narrow" pitchFamily="34" charset="0"/>
                  <a:sym typeface="Symbol" pitchFamily="18" charset="2"/>
                </a:rPr>
                <a:t>d</a:t>
              </a:r>
              <a:r>
                <a:rPr lang="en-US" altLang="en-US" sz="2000" dirty="0">
                  <a:solidFill>
                    <a:schemeClr val="tx2"/>
                  </a:solidFill>
                  <a:latin typeface="Arial Narrow" pitchFamily="34" charset="0"/>
                  <a:sym typeface="Symbol" pitchFamily="18" charset="2"/>
                </a:rPr>
                <a:t> /5	for </a:t>
              </a:r>
              <a:r>
                <a:rPr lang="en-US" altLang="en-US" sz="2000" baseline="-25000" dirty="0">
                  <a:solidFill>
                    <a:schemeClr val="tx2"/>
                  </a:solidFill>
                  <a:latin typeface="Arial Narrow" pitchFamily="34" charset="0"/>
                  <a:sym typeface="Symbol" pitchFamily="18" charset="2"/>
                </a:rPr>
                <a:t>p</a:t>
              </a:r>
              <a:r>
                <a:rPr lang="en-US" altLang="en-US" sz="2000" dirty="0">
                  <a:solidFill>
                    <a:schemeClr val="tx2"/>
                  </a:solidFill>
                  <a:latin typeface="Arial Narrow" pitchFamily="34" charset="0"/>
                  <a:sym typeface="Symbol" pitchFamily="18" charset="2"/>
                </a:rPr>
                <a:t> = 0.02 radian</a:t>
              </a:r>
            </a:p>
          </p:txBody>
        </p:sp>
        <p:sp>
          <p:nvSpPr>
            <p:cNvPr id="111654" name="Text Box 70"/>
            <p:cNvSpPr txBox="1">
              <a:spLocks noChangeArrowheads="1"/>
            </p:cNvSpPr>
            <p:nvPr/>
          </p:nvSpPr>
          <p:spPr bwMode="auto">
            <a:xfrm>
              <a:off x="1598" y="3488"/>
              <a:ext cx="3085" cy="250"/>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spcBef>
                  <a:spcPct val="20000"/>
                </a:spcBef>
                <a:buClr>
                  <a:schemeClr val="tx2"/>
                </a:buClr>
                <a:buSzPct val="150000"/>
                <a:buChar char="•"/>
                <a:defRPr sz="2800" b="1">
                  <a:solidFill>
                    <a:schemeClr val="tx1"/>
                  </a:solidFill>
                  <a:latin typeface="Arial" charset="0"/>
                </a:defRPr>
              </a:lvl1pPr>
              <a:lvl2pPr marL="57150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dirty="0">
                  <a:solidFill>
                    <a:schemeClr val="tx2"/>
                  </a:solidFill>
                  <a:latin typeface="Arial Narrow" pitchFamily="34" charset="0"/>
                </a:rPr>
                <a:t>interpolate 	</a:t>
              </a:r>
              <a:r>
                <a:rPr lang="en-US" altLang="en-US" sz="2000" dirty="0">
                  <a:solidFill>
                    <a:schemeClr val="tx2"/>
                  </a:solidFill>
                  <a:latin typeface="Arial Narrow" pitchFamily="34" charset="0"/>
                  <a:sym typeface="Symbol" pitchFamily="18" charset="2"/>
                </a:rPr>
                <a:t>for 0.02 &lt; </a:t>
              </a:r>
              <a:r>
                <a:rPr lang="en-US" altLang="en-US" sz="2000" baseline="-25000" dirty="0">
                  <a:solidFill>
                    <a:schemeClr val="tx2"/>
                  </a:solidFill>
                  <a:latin typeface="Arial Narrow" pitchFamily="34" charset="0"/>
                  <a:sym typeface="Symbol" pitchFamily="18" charset="2"/>
                </a:rPr>
                <a:t>p</a:t>
              </a:r>
              <a:r>
                <a:rPr lang="en-US" altLang="en-US" sz="2000" dirty="0">
                  <a:solidFill>
                    <a:schemeClr val="tx2"/>
                  </a:solidFill>
                  <a:latin typeface="Arial Narrow" pitchFamily="34" charset="0"/>
                  <a:sym typeface="Symbol" pitchFamily="18" charset="2"/>
                </a:rPr>
                <a:t> &lt; 0.08 radian</a:t>
              </a:r>
            </a:p>
          </p:txBody>
        </p:sp>
      </p:grpSp>
      <p:sp>
        <p:nvSpPr>
          <p:cNvPr id="111649" name="Rectangle 71"/>
          <p:cNvSpPr>
            <a:spLocks noChangeArrowheads="1"/>
          </p:cNvSpPr>
          <p:nvPr/>
        </p:nvSpPr>
        <p:spPr bwMode="auto">
          <a:xfrm>
            <a:off x="258391" y="830858"/>
            <a:ext cx="3665537" cy="869950"/>
          </a:xfrm>
          <a:prstGeom prst="rect">
            <a:avLst/>
          </a:prstGeom>
          <a:noFill/>
          <a:ln w="15875" algn="ctr">
            <a:solidFill>
              <a:schemeClr val="tx2"/>
            </a:solid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spcBef>
                <a:spcPct val="20000"/>
              </a:spcBef>
              <a:buClr>
                <a:schemeClr val="tx2"/>
              </a:buClr>
              <a:buSzPct val="150000"/>
              <a:buChar char="•"/>
              <a:defRPr sz="2800" b="1">
                <a:solidFill>
                  <a:schemeClr val="tx1"/>
                </a:solidFill>
                <a:latin typeface="Arial" charset="0"/>
              </a:defRPr>
            </a:lvl1pPr>
            <a:lvl2pPr marL="914400" indent="-457200">
              <a:spcBef>
                <a:spcPct val="20000"/>
              </a:spcBef>
              <a:buClr>
                <a:schemeClr val="tx2"/>
              </a:buClr>
              <a:buSzPct val="100000"/>
              <a:buChar char="–"/>
              <a:defRPr sz="2800" b="1">
                <a:solidFill>
                  <a:schemeClr val="tx1"/>
                </a:solidFill>
                <a:latin typeface="Arial" charset="0"/>
              </a:defRPr>
            </a:lvl2pPr>
            <a:lvl3pPr marL="1371600" indent="-457200">
              <a:spcBef>
                <a:spcPct val="20000"/>
              </a:spcBef>
              <a:buClr>
                <a:schemeClr val="tx2"/>
              </a:buClr>
              <a:buSzPct val="100000"/>
              <a:buChar char="•"/>
              <a:defRPr sz="2400">
                <a:solidFill>
                  <a:schemeClr val="tx1"/>
                </a:solidFill>
                <a:latin typeface="Arial" charset="0"/>
              </a:defRPr>
            </a:lvl3pPr>
            <a:lvl4pPr marL="1828800" indent="-457200">
              <a:spcBef>
                <a:spcPct val="20000"/>
              </a:spcBef>
              <a:buClr>
                <a:schemeClr val="tx2"/>
              </a:buClr>
              <a:buSzPct val="100000"/>
              <a:buChar char="–"/>
              <a:defRPr sz="2000">
                <a:solidFill>
                  <a:schemeClr val="tx1"/>
                </a:solidFill>
                <a:latin typeface="Arial" charset="0"/>
              </a:defRPr>
            </a:lvl4pPr>
            <a:lvl5pPr marL="2286000" indent="-457200">
              <a:spcBef>
                <a:spcPct val="20000"/>
              </a:spcBef>
              <a:buClr>
                <a:schemeClr val="tx2"/>
              </a:buClr>
              <a:buSzPct val="100000"/>
              <a:buChar char="•"/>
              <a:defRPr sz="2000">
                <a:solidFill>
                  <a:schemeClr val="tx1"/>
                </a:solidFill>
                <a:latin typeface="Arial" charset="0"/>
              </a:defRPr>
            </a:lvl5pPr>
            <a:lvl6pPr marL="2743200" indent="-4572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3200400" indent="-4572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657600" indent="-4572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4114800" indent="-4572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dirty="0">
                <a:solidFill>
                  <a:schemeClr val="tx2"/>
                </a:solidFill>
                <a:latin typeface="Arial Narrow" pitchFamily="34" charset="0"/>
              </a:rPr>
              <a:t>1.6</a:t>
            </a:r>
            <a:r>
              <a:rPr lang="en-US" altLang="en-US" sz="2000" i="1" dirty="0">
                <a:solidFill>
                  <a:schemeClr val="tx2"/>
                </a:solidFill>
                <a:latin typeface="Arial Narrow" pitchFamily="34" charset="0"/>
              </a:rPr>
              <a:t> </a:t>
            </a:r>
            <a:r>
              <a:rPr lang="en-US" altLang="en-US" sz="2000" i="1" dirty="0">
                <a:solidFill>
                  <a:schemeClr val="tx2"/>
                </a:solidFill>
                <a:latin typeface="Arial Narrow" pitchFamily="34" charset="0"/>
                <a:sym typeface="Symbol" pitchFamily="18" charset="2"/>
              </a:rPr>
              <a:t>M</a:t>
            </a:r>
            <a:r>
              <a:rPr lang="en-US" altLang="en-US" sz="2000" i="1" baseline="-25000" dirty="0">
                <a:solidFill>
                  <a:schemeClr val="tx2"/>
                </a:solidFill>
                <a:latin typeface="Arial Narrow" pitchFamily="34" charset="0"/>
                <a:sym typeface="Symbol" pitchFamily="18" charset="2"/>
              </a:rPr>
              <a:t>p</a:t>
            </a:r>
            <a:r>
              <a:rPr lang="en-US" altLang="en-US" sz="2000" baseline="-25000" dirty="0">
                <a:solidFill>
                  <a:schemeClr val="tx2"/>
                </a:solidFill>
                <a:latin typeface="Arial Narrow" pitchFamily="34" charset="0"/>
                <a:sym typeface="Symbol" pitchFamily="18" charset="2"/>
              </a:rPr>
              <a:t> </a:t>
            </a:r>
            <a:r>
              <a:rPr lang="en-US" altLang="en-US" sz="2000" dirty="0">
                <a:solidFill>
                  <a:schemeClr val="tx2"/>
                </a:solidFill>
                <a:latin typeface="Arial Narrow" pitchFamily="34" charset="0"/>
                <a:sym typeface="Symbol" pitchFamily="18" charset="2"/>
              </a:rPr>
              <a:t>/ </a:t>
            </a:r>
            <a:r>
              <a:rPr lang="en-US" altLang="en-US" sz="2000" i="1" dirty="0">
                <a:solidFill>
                  <a:schemeClr val="tx2"/>
                </a:solidFill>
                <a:latin typeface="Arial Narrow" pitchFamily="34" charset="0"/>
                <a:sym typeface="Symbol" pitchFamily="18" charset="2"/>
              </a:rPr>
              <a:t>V</a:t>
            </a:r>
            <a:r>
              <a:rPr lang="en-US" altLang="en-US" sz="2000" i="1" baseline="-25000" dirty="0">
                <a:solidFill>
                  <a:schemeClr val="tx2"/>
                </a:solidFill>
                <a:latin typeface="Arial Narrow" pitchFamily="34" charset="0"/>
                <a:sym typeface="Symbol" pitchFamily="18" charset="2"/>
              </a:rPr>
              <a:t>p</a:t>
            </a:r>
            <a:r>
              <a:rPr lang="en-US" altLang="en-US" sz="2000" i="1" dirty="0">
                <a:solidFill>
                  <a:schemeClr val="tx2"/>
                </a:solidFill>
                <a:latin typeface="Arial Narrow" pitchFamily="34" charset="0"/>
              </a:rPr>
              <a:t>  &lt;  e</a:t>
            </a:r>
            <a:r>
              <a:rPr lang="en-US" altLang="en-US" sz="2000" dirty="0">
                <a:solidFill>
                  <a:schemeClr val="tx2"/>
                </a:solidFill>
                <a:latin typeface="Arial Narrow" pitchFamily="34" charset="0"/>
              </a:rPr>
              <a:t>  &lt;</a:t>
            </a:r>
            <a:r>
              <a:rPr lang="en-US" altLang="en-US" sz="2000" dirty="0">
                <a:solidFill>
                  <a:schemeClr val="tx2"/>
                </a:solidFill>
                <a:latin typeface="Arial Narrow" pitchFamily="34" charset="0"/>
                <a:sym typeface="Symbol" pitchFamily="18" charset="2"/>
              </a:rPr>
              <a:t>  2.6 </a:t>
            </a:r>
            <a:r>
              <a:rPr lang="en-US" altLang="en-US" sz="2000" i="1" dirty="0">
                <a:solidFill>
                  <a:schemeClr val="tx2"/>
                </a:solidFill>
                <a:latin typeface="Arial Narrow" pitchFamily="34" charset="0"/>
                <a:sym typeface="Symbol" pitchFamily="18" charset="2"/>
              </a:rPr>
              <a:t>M</a:t>
            </a:r>
            <a:r>
              <a:rPr lang="en-US" altLang="en-US" sz="2000" i="1" baseline="-25000" dirty="0">
                <a:solidFill>
                  <a:schemeClr val="tx2"/>
                </a:solidFill>
                <a:latin typeface="Arial Narrow" pitchFamily="34" charset="0"/>
                <a:sym typeface="Symbol" pitchFamily="18" charset="2"/>
              </a:rPr>
              <a:t>p</a:t>
            </a:r>
            <a:r>
              <a:rPr lang="en-US" altLang="en-US" sz="2000" dirty="0">
                <a:solidFill>
                  <a:schemeClr val="tx2"/>
                </a:solidFill>
                <a:latin typeface="Arial Narrow" pitchFamily="34" charset="0"/>
                <a:sym typeface="Symbol" pitchFamily="18" charset="2"/>
              </a:rPr>
              <a:t> / </a:t>
            </a:r>
            <a:r>
              <a:rPr lang="en-US" altLang="en-US" sz="2000" i="1" dirty="0">
                <a:solidFill>
                  <a:schemeClr val="tx2"/>
                </a:solidFill>
                <a:latin typeface="Arial Narrow" pitchFamily="34" charset="0"/>
                <a:sym typeface="Symbol" pitchFamily="18" charset="2"/>
              </a:rPr>
              <a:t>V</a:t>
            </a:r>
            <a:r>
              <a:rPr lang="en-US" altLang="en-US" sz="2000" i="1" baseline="-25000" dirty="0">
                <a:solidFill>
                  <a:schemeClr val="tx2"/>
                </a:solidFill>
                <a:latin typeface="Arial Narrow" pitchFamily="34" charset="0"/>
                <a:sym typeface="Symbol" pitchFamily="18" charset="2"/>
              </a:rPr>
              <a:t>p</a:t>
            </a:r>
            <a:endParaRPr lang="en-US" altLang="en-US" sz="2000" i="1" dirty="0">
              <a:solidFill>
                <a:schemeClr val="tx2"/>
              </a:solidFill>
              <a:latin typeface="Arial Narrow" pitchFamily="34" charset="0"/>
              <a:sym typeface="Symbol" pitchFamily="18" charset="2"/>
            </a:endParaRPr>
          </a:p>
          <a:p>
            <a:pPr algn="ctr">
              <a:spcBef>
                <a:spcPct val="50000"/>
              </a:spcBef>
              <a:buClrTx/>
              <a:buSzTx/>
              <a:buFontTx/>
              <a:buNone/>
            </a:pPr>
            <a:r>
              <a:rPr lang="en-US" altLang="en-US" sz="2000" i="1" dirty="0">
                <a:solidFill>
                  <a:schemeClr val="tx2"/>
                </a:solidFill>
                <a:latin typeface="Arial Narrow" pitchFamily="34" charset="0"/>
                <a:sym typeface="Symbol" pitchFamily="18" charset="2"/>
              </a:rPr>
              <a:t>(Shear and Flexural Yielding Links)</a:t>
            </a:r>
            <a:endParaRPr lang="en-US" altLang="en-US" sz="2000" i="1" baseline="-25000" dirty="0">
              <a:solidFill>
                <a:schemeClr val="tx2"/>
              </a:solidFill>
              <a:latin typeface="Arial Narrow" pitchFamily="34" charset="0"/>
              <a:sym typeface="Symbol" pitchFamily="18" charset="2"/>
            </a:endParaRPr>
          </a:p>
        </p:txBody>
      </p:sp>
      <p:sp>
        <p:nvSpPr>
          <p:cNvPr id="2" name="Text Placeholder 1"/>
          <p:cNvSpPr>
            <a:spLocks noGrp="1"/>
          </p:cNvSpPr>
          <p:nvPr>
            <p:ph type="body" sz="quarter" idx="38"/>
          </p:nvPr>
        </p:nvSpPr>
        <p:spPr/>
        <p:txBody>
          <a:bodyPr/>
          <a:lstStyle/>
          <a:p>
            <a:r>
              <a:rPr lang="en-US" dirty="0"/>
              <a:t>F3.5b.4 Link </a:t>
            </a:r>
            <a:r>
              <a:rPr lang="en-US" dirty="0" smtClean="0"/>
              <a:t>Stiffeners</a:t>
            </a:r>
            <a:endParaRPr lang="en-US" dirty="0"/>
          </a:p>
        </p:txBody>
      </p:sp>
    </p:spTree>
    <p:extLst>
      <p:ext uri="{BB962C8B-B14F-4D97-AF65-F5344CB8AC3E}">
        <p14:creationId xmlns:p14="http://schemas.microsoft.com/office/powerpoint/2010/main" val="3034110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4" descr="Spec 6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5563"/>
            <a:ext cx="9124951" cy="445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91893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EBF3"/>
          <p:cNvPicPr>
            <a:picLocks noChangeAspect="1" noChangeArrowheads="1"/>
          </p:cNvPicPr>
          <p:nvPr/>
        </p:nvPicPr>
        <p:blipFill>
          <a:blip r:embed="rId3">
            <a:extLst>
              <a:ext uri="{28A0092B-C50C-407E-A947-70E740481C1C}">
                <a14:useLocalDpi xmlns:a14="http://schemas.microsoft.com/office/drawing/2010/main" val="0"/>
              </a:ext>
            </a:extLst>
          </a:blip>
          <a:srcRect t="943" b="943"/>
          <a:stretch>
            <a:fillRect/>
          </a:stretch>
        </p:blipFill>
        <p:spPr bwMode="auto">
          <a:xfrm>
            <a:off x="0" y="323850"/>
            <a:ext cx="9144000" cy="615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73354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Text Box 5"/>
          <p:cNvSpPr txBox="1">
            <a:spLocks noChangeArrowheads="1"/>
          </p:cNvSpPr>
          <p:nvPr/>
        </p:nvSpPr>
        <p:spPr bwMode="auto">
          <a:xfrm>
            <a:off x="440134" y="1301750"/>
            <a:ext cx="7588250" cy="46037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u="sng" dirty="0">
                <a:latin typeface="+mn-lt"/>
              </a:rPr>
              <a:t>F3.5b.5 Link Stiffeners for Box Sections</a:t>
            </a:r>
          </a:p>
        </p:txBody>
      </p:sp>
      <p:sp>
        <p:nvSpPr>
          <p:cNvPr id="113668" name="Text Box 41"/>
          <p:cNvSpPr txBox="1">
            <a:spLocks noChangeArrowheads="1"/>
          </p:cNvSpPr>
          <p:nvPr/>
        </p:nvSpPr>
        <p:spPr bwMode="auto">
          <a:xfrm>
            <a:off x="840233" y="1996385"/>
            <a:ext cx="7764215" cy="2800767"/>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i="1" dirty="0">
                <a:solidFill>
                  <a:schemeClr val="tx2"/>
                </a:solidFill>
                <a:latin typeface="+mn-lt"/>
              </a:rPr>
              <a:t>Full-depth web stiffeners </a:t>
            </a:r>
            <a:r>
              <a:rPr lang="en-US" altLang="en-US" sz="2200" b="0" dirty="0">
                <a:latin typeface="+mn-lt"/>
              </a:rPr>
              <a:t>shall be provided on </a:t>
            </a:r>
            <a:r>
              <a:rPr lang="en-US" altLang="en-US" sz="2200" i="1" dirty="0">
                <a:solidFill>
                  <a:schemeClr val="tx2"/>
                </a:solidFill>
                <a:latin typeface="+mn-lt"/>
              </a:rPr>
              <a:t>one side</a:t>
            </a:r>
            <a:r>
              <a:rPr lang="en-US" altLang="en-US" sz="2200" i="1" dirty="0">
                <a:latin typeface="+mn-lt"/>
              </a:rPr>
              <a:t> </a:t>
            </a:r>
            <a:r>
              <a:rPr lang="en-US" altLang="en-US" sz="2200" b="0" dirty="0">
                <a:latin typeface="+mn-lt"/>
              </a:rPr>
              <a:t>of each link web at the diagonal brace connections. </a:t>
            </a:r>
          </a:p>
          <a:p>
            <a:pPr>
              <a:spcBef>
                <a:spcPct val="50000"/>
              </a:spcBef>
              <a:buClrTx/>
              <a:buSzTx/>
              <a:buFontTx/>
              <a:buNone/>
            </a:pPr>
            <a:r>
              <a:rPr lang="en-US" altLang="en-US" sz="2200" b="0" dirty="0">
                <a:latin typeface="+mn-lt"/>
              </a:rPr>
              <a:t>These stiffeners are permitted to be welded to the outside or inside face of the link webs. </a:t>
            </a:r>
          </a:p>
          <a:p>
            <a:pPr>
              <a:spcBef>
                <a:spcPct val="50000"/>
              </a:spcBef>
              <a:buClrTx/>
              <a:buSzTx/>
              <a:buFontTx/>
              <a:buNone/>
            </a:pPr>
            <a:r>
              <a:rPr lang="en-US" altLang="en-US" sz="2200" b="0" dirty="0">
                <a:latin typeface="+mn-lt"/>
              </a:rPr>
              <a:t>These stiffeners shall each have </a:t>
            </a:r>
            <a:r>
              <a:rPr lang="en-US" altLang="en-US" sz="2200" i="1" dirty="0">
                <a:solidFill>
                  <a:schemeClr val="tx2"/>
                </a:solidFill>
                <a:latin typeface="+mn-lt"/>
              </a:rPr>
              <a:t>a width not less than b/2</a:t>
            </a:r>
            <a:r>
              <a:rPr lang="en-US" altLang="en-US" sz="2200" b="0" dirty="0">
                <a:latin typeface="+mn-lt"/>
              </a:rPr>
              <a:t>, where b is the inside with of the box section and </a:t>
            </a:r>
            <a:r>
              <a:rPr lang="en-US" altLang="en-US" sz="2200" i="1" dirty="0">
                <a:solidFill>
                  <a:schemeClr val="tx2"/>
                </a:solidFill>
                <a:latin typeface="+mn-lt"/>
              </a:rPr>
              <a:t>a thickness not less than 0.75 </a:t>
            </a:r>
            <a:r>
              <a:rPr lang="en-US" altLang="en-US" sz="2200" i="1" dirty="0" err="1">
                <a:solidFill>
                  <a:schemeClr val="tx2"/>
                </a:solidFill>
                <a:latin typeface="+mn-lt"/>
              </a:rPr>
              <a:t>t</a:t>
            </a:r>
            <a:r>
              <a:rPr lang="en-US" altLang="en-US" sz="2200" i="1" baseline="-25000" dirty="0" err="1">
                <a:solidFill>
                  <a:schemeClr val="tx2"/>
                </a:solidFill>
                <a:latin typeface="+mn-lt"/>
              </a:rPr>
              <a:t>w</a:t>
            </a:r>
            <a:r>
              <a:rPr lang="en-US" altLang="en-US" sz="2200" i="1" dirty="0">
                <a:solidFill>
                  <a:schemeClr val="tx2"/>
                </a:solidFill>
                <a:latin typeface="+mn-lt"/>
              </a:rPr>
              <a:t> or 1/2-inch</a:t>
            </a:r>
            <a:r>
              <a:rPr lang="en-US" altLang="en-US" sz="2200" b="0" dirty="0">
                <a:latin typeface="+mn-lt"/>
              </a:rPr>
              <a:t>, whichever is larger. </a:t>
            </a:r>
          </a:p>
        </p:txBody>
      </p:sp>
      <p:sp>
        <p:nvSpPr>
          <p:cNvPr id="2" name="Text Placeholder 1"/>
          <p:cNvSpPr>
            <a:spLocks noGrp="1"/>
          </p:cNvSpPr>
          <p:nvPr>
            <p:ph type="body" sz="quarter" idx="38"/>
          </p:nvPr>
        </p:nvSpPr>
        <p:spPr/>
        <p:txBody>
          <a:bodyPr/>
          <a:lstStyle/>
          <a:p>
            <a:r>
              <a:rPr lang="en-US" dirty="0"/>
              <a:t>Members</a:t>
            </a:r>
          </a:p>
        </p:txBody>
      </p:sp>
      <p:sp>
        <p:nvSpPr>
          <p:cNvPr id="3" name="Text Placeholder 2"/>
          <p:cNvSpPr>
            <a:spLocks noGrp="1"/>
          </p:cNvSpPr>
          <p:nvPr>
            <p:ph type="body" sz="quarter" idx="39"/>
          </p:nvPr>
        </p:nvSpPr>
        <p:spPr/>
        <p:txBody>
          <a:bodyPr/>
          <a:lstStyle/>
          <a:p>
            <a:r>
              <a:rPr lang="en-US" dirty="0"/>
              <a:t>AISC Seismic Provisions - </a:t>
            </a:r>
            <a:r>
              <a:rPr lang="en-US" dirty="0" smtClean="0"/>
              <a:t>EBF</a:t>
            </a:r>
            <a:endParaRPr lang="en-US" dirty="0"/>
          </a:p>
        </p:txBody>
      </p:sp>
    </p:spTree>
    <p:extLst>
      <p:ext uri="{BB962C8B-B14F-4D97-AF65-F5344CB8AC3E}">
        <p14:creationId xmlns:p14="http://schemas.microsoft.com/office/powerpoint/2010/main" val="25114576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Text Box 5"/>
          <p:cNvSpPr txBox="1">
            <a:spLocks noChangeArrowheads="1"/>
          </p:cNvSpPr>
          <p:nvPr/>
        </p:nvSpPr>
        <p:spPr bwMode="auto">
          <a:xfrm>
            <a:off x="512142" y="1301750"/>
            <a:ext cx="7588250" cy="46037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u="sng" dirty="0">
                <a:latin typeface="+mn-lt"/>
              </a:rPr>
              <a:t>F3.5b.5 Link Stiffeners for Box Sections</a:t>
            </a:r>
          </a:p>
        </p:txBody>
      </p:sp>
      <p:sp>
        <p:nvSpPr>
          <p:cNvPr id="114692" name="Text Box 41"/>
          <p:cNvSpPr txBox="1">
            <a:spLocks noChangeArrowheads="1"/>
          </p:cNvSpPr>
          <p:nvPr/>
        </p:nvSpPr>
        <p:spPr bwMode="auto">
          <a:xfrm>
            <a:off x="755576" y="1911350"/>
            <a:ext cx="7548191" cy="769441"/>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b="0" dirty="0">
                <a:latin typeface="+mn-lt"/>
              </a:rPr>
              <a:t>Box links shall be provided with intermediate web stiffeners as follows:</a:t>
            </a:r>
          </a:p>
        </p:txBody>
      </p:sp>
      <p:sp>
        <p:nvSpPr>
          <p:cNvPr id="114693" name="Text Box 42"/>
          <p:cNvSpPr txBox="1">
            <a:spLocks noChangeArrowheads="1"/>
          </p:cNvSpPr>
          <p:nvPr/>
        </p:nvSpPr>
        <p:spPr bwMode="auto">
          <a:xfrm>
            <a:off x="768226" y="2890838"/>
            <a:ext cx="8196262" cy="430887"/>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lr>
                <a:schemeClr val="tx2"/>
              </a:buClr>
              <a:buSzPct val="150000"/>
              <a:buChar char="•"/>
              <a:defRPr sz="2800" b="1">
                <a:solidFill>
                  <a:schemeClr val="tx1"/>
                </a:solidFill>
                <a:latin typeface="Arial" charset="0"/>
              </a:defRPr>
            </a:lvl1pPr>
            <a:lvl2pPr marL="914400" indent="-457200">
              <a:spcBef>
                <a:spcPct val="20000"/>
              </a:spcBef>
              <a:buClr>
                <a:schemeClr val="tx2"/>
              </a:buClr>
              <a:buSzPct val="100000"/>
              <a:buChar char="–"/>
              <a:defRPr sz="2800" b="1">
                <a:solidFill>
                  <a:schemeClr val="tx1"/>
                </a:solidFill>
                <a:latin typeface="Arial" charset="0"/>
              </a:defRPr>
            </a:lvl2pPr>
            <a:lvl3pPr marL="1371600" indent="-457200">
              <a:spcBef>
                <a:spcPct val="20000"/>
              </a:spcBef>
              <a:buClr>
                <a:schemeClr val="tx2"/>
              </a:buClr>
              <a:buSzPct val="100000"/>
              <a:buChar char="•"/>
              <a:defRPr sz="2400">
                <a:solidFill>
                  <a:schemeClr val="tx1"/>
                </a:solidFill>
                <a:latin typeface="Arial" charset="0"/>
              </a:defRPr>
            </a:lvl3pPr>
            <a:lvl4pPr marL="1828800" indent="-457200">
              <a:spcBef>
                <a:spcPct val="20000"/>
              </a:spcBef>
              <a:buClr>
                <a:schemeClr val="tx2"/>
              </a:buClr>
              <a:buSzPct val="100000"/>
              <a:buChar char="–"/>
              <a:defRPr sz="2000">
                <a:solidFill>
                  <a:schemeClr val="tx1"/>
                </a:solidFill>
                <a:latin typeface="Arial" charset="0"/>
              </a:defRPr>
            </a:lvl4pPr>
            <a:lvl5pPr marL="2286000" indent="-457200">
              <a:spcBef>
                <a:spcPct val="20000"/>
              </a:spcBef>
              <a:buClr>
                <a:schemeClr val="tx2"/>
              </a:buClr>
              <a:buSzPct val="100000"/>
              <a:buChar char="•"/>
              <a:defRPr sz="2000">
                <a:solidFill>
                  <a:schemeClr val="tx1"/>
                </a:solidFill>
                <a:latin typeface="Arial" charset="0"/>
              </a:defRPr>
            </a:lvl5pPr>
            <a:lvl6pPr marL="2743200" indent="-4572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3200400" indent="-4572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657600" indent="-4572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4114800" indent="-4572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AutoNum type="alphaLcParenR"/>
            </a:pPr>
            <a:r>
              <a:rPr lang="en-US" altLang="en-US" sz="2200" dirty="0">
                <a:latin typeface="+mn-lt"/>
              </a:rPr>
              <a:t>For links of length  </a:t>
            </a:r>
            <a:r>
              <a:rPr lang="en-US" altLang="en-US" sz="2200" i="1" dirty="0">
                <a:latin typeface="+mn-lt"/>
              </a:rPr>
              <a:t>e</a:t>
            </a:r>
            <a:r>
              <a:rPr lang="en-US" altLang="en-US" sz="2200" dirty="0">
                <a:latin typeface="+mn-lt"/>
              </a:rPr>
              <a:t> </a:t>
            </a:r>
            <a:r>
              <a:rPr lang="en-US" altLang="en-US" sz="2200" dirty="0">
                <a:latin typeface="+mn-lt"/>
                <a:sym typeface="Symbol" pitchFamily="18" charset="2"/>
              </a:rPr>
              <a:t> 1.6 </a:t>
            </a:r>
            <a:r>
              <a:rPr lang="en-US" altLang="en-US" sz="2200" i="1" dirty="0">
                <a:latin typeface="+mn-lt"/>
                <a:sym typeface="Symbol" pitchFamily="18" charset="2"/>
              </a:rPr>
              <a:t>M</a:t>
            </a:r>
            <a:r>
              <a:rPr lang="en-US" altLang="en-US" sz="2200" i="1" baseline="-25000" dirty="0">
                <a:latin typeface="+mn-lt"/>
                <a:sym typeface="Symbol" pitchFamily="18" charset="2"/>
              </a:rPr>
              <a:t>p</a:t>
            </a:r>
            <a:r>
              <a:rPr lang="en-US" altLang="en-US" sz="2200" baseline="-25000" dirty="0">
                <a:latin typeface="+mn-lt"/>
                <a:sym typeface="Symbol" pitchFamily="18" charset="2"/>
              </a:rPr>
              <a:t> </a:t>
            </a:r>
            <a:r>
              <a:rPr lang="en-US" altLang="en-US" sz="2200" dirty="0">
                <a:latin typeface="+mn-lt"/>
                <a:sym typeface="Symbol" pitchFamily="18" charset="2"/>
              </a:rPr>
              <a:t>/ </a:t>
            </a:r>
            <a:r>
              <a:rPr lang="en-US" altLang="en-US" sz="2200" i="1" dirty="0">
                <a:latin typeface="+mn-lt"/>
                <a:sym typeface="Symbol" pitchFamily="18" charset="2"/>
              </a:rPr>
              <a:t>V</a:t>
            </a:r>
            <a:r>
              <a:rPr lang="en-US" altLang="en-US" sz="2200" i="1" baseline="-25000" dirty="0">
                <a:latin typeface="+mn-lt"/>
                <a:sym typeface="Symbol" pitchFamily="18" charset="2"/>
              </a:rPr>
              <a:t>p</a:t>
            </a:r>
            <a:r>
              <a:rPr lang="en-US" altLang="en-US" sz="2200" i="1" dirty="0">
                <a:latin typeface="+mn-lt"/>
                <a:sym typeface="Symbol" pitchFamily="18" charset="2"/>
              </a:rPr>
              <a:t> and h/</a:t>
            </a:r>
            <a:r>
              <a:rPr lang="en-US" altLang="en-US" sz="2200" i="1" dirty="0" err="1">
                <a:latin typeface="+mn-lt"/>
                <a:sym typeface="Symbol" pitchFamily="18" charset="2"/>
              </a:rPr>
              <a:t>t</a:t>
            </a:r>
            <a:r>
              <a:rPr lang="en-US" altLang="en-US" sz="2200" i="1" baseline="-25000" dirty="0" err="1">
                <a:latin typeface="+mn-lt"/>
                <a:sym typeface="Symbol" pitchFamily="18" charset="2"/>
              </a:rPr>
              <a:t>w</a:t>
            </a:r>
            <a:r>
              <a:rPr lang="en-US" altLang="en-US" sz="2200" i="1" dirty="0">
                <a:latin typeface="+mn-lt"/>
                <a:sym typeface="Symbol" pitchFamily="18" charset="2"/>
              </a:rPr>
              <a:t> </a:t>
            </a:r>
            <a:r>
              <a:rPr lang="en-US" altLang="en-US" sz="2200" i="1" dirty="0" smtClean="0">
                <a:latin typeface="+mn-lt"/>
                <a:sym typeface="Symbol" pitchFamily="18" charset="2"/>
              </a:rPr>
              <a:t>≥</a:t>
            </a:r>
            <a:endParaRPr lang="en-US" altLang="en-US" sz="2200" dirty="0">
              <a:latin typeface="+mn-lt"/>
              <a:sym typeface="Symbol" pitchFamily="18" charset="2"/>
            </a:endParaRPr>
          </a:p>
        </p:txBody>
      </p:sp>
      <p:sp>
        <p:nvSpPr>
          <p:cNvPr id="114695" name="Text Box 9"/>
          <p:cNvSpPr txBox="1">
            <a:spLocks noChangeArrowheads="1"/>
          </p:cNvSpPr>
          <p:nvPr/>
        </p:nvSpPr>
        <p:spPr bwMode="auto">
          <a:xfrm>
            <a:off x="1757238" y="3656013"/>
            <a:ext cx="5289550" cy="1107996"/>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b="0" dirty="0">
                <a:latin typeface="+mn-lt"/>
              </a:rPr>
              <a:t>Provide full-depth web stiffeners on one side of each link web at intervals not exceeding 20</a:t>
            </a:r>
            <a:r>
              <a:rPr lang="en-US" altLang="en-US" sz="2200" b="0" i="1" dirty="0">
                <a:latin typeface="+mn-lt"/>
              </a:rPr>
              <a:t>t</a:t>
            </a:r>
            <a:r>
              <a:rPr lang="en-US" altLang="en-US" sz="2200" b="0" i="1" baseline="-25000" dirty="0">
                <a:latin typeface="+mn-lt"/>
              </a:rPr>
              <a:t>w</a:t>
            </a:r>
            <a:r>
              <a:rPr lang="en-US" altLang="en-US" sz="2200" b="0" dirty="0">
                <a:latin typeface="+mn-lt"/>
              </a:rPr>
              <a:t> – (</a:t>
            </a:r>
            <a:r>
              <a:rPr lang="en-US" altLang="en-US" sz="2200" b="0" i="1" dirty="0">
                <a:latin typeface="+mn-lt"/>
              </a:rPr>
              <a:t>d</a:t>
            </a:r>
            <a:r>
              <a:rPr lang="en-US" altLang="en-US" sz="2200" b="0" dirty="0">
                <a:latin typeface="+mn-lt"/>
              </a:rPr>
              <a:t>-2</a:t>
            </a:r>
            <a:r>
              <a:rPr lang="en-US" altLang="en-US" sz="2200" b="0" i="1" dirty="0">
                <a:latin typeface="+mn-lt"/>
              </a:rPr>
              <a:t>t</a:t>
            </a:r>
            <a:r>
              <a:rPr lang="en-US" altLang="en-US" sz="2200" b="0" i="1" baseline="-25000" dirty="0">
                <a:latin typeface="+mn-lt"/>
              </a:rPr>
              <a:t>f</a:t>
            </a:r>
            <a:r>
              <a:rPr lang="en-US" altLang="en-US" sz="2200" b="0" dirty="0">
                <a:latin typeface="+mn-lt"/>
              </a:rPr>
              <a:t>)/8.</a:t>
            </a:r>
          </a:p>
        </p:txBody>
      </p:sp>
      <p:sp>
        <p:nvSpPr>
          <p:cNvPr id="114696" name="Rectangle 10"/>
          <p:cNvSpPr>
            <a:spLocks noChangeArrowheads="1"/>
          </p:cNvSpPr>
          <p:nvPr/>
        </p:nvSpPr>
        <p:spPr bwMode="auto">
          <a:xfrm>
            <a:off x="1664871" y="3645024"/>
            <a:ext cx="5415507" cy="1224136"/>
          </a:xfrm>
          <a:prstGeom prst="rect">
            <a:avLst/>
          </a:prstGeom>
          <a:noFill/>
          <a:ln w="15875" algn="ctr">
            <a:solidFill>
              <a:schemeClr val="tx2"/>
            </a:solid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b="0" dirty="0">
              <a:latin typeface="+mn-lt"/>
            </a:endParaRPr>
          </a:p>
        </p:txBody>
      </p:sp>
      <p:sp>
        <p:nvSpPr>
          <p:cNvPr id="3" name="Text Placeholder 2"/>
          <p:cNvSpPr>
            <a:spLocks noGrp="1"/>
          </p:cNvSpPr>
          <p:nvPr>
            <p:ph type="body" sz="quarter" idx="38"/>
          </p:nvPr>
        </p:nvSpPr>
        <p:spPr/>
        <p:txBody>
          <a:bodyPr/>
          <a:lstStyle/>
          <a:p>
            <a:r>
              <a:rPr lang="en-US" dirty="0" smtClean="0"/>
              <a:t>Members</a:t>
            </a:r>
            <a:endParaRPr lang="en-US" dirty="0"/>
          </a:p>
        </p:txBody>
      </p:sp>
      <p:sp>
        <p:nvSpPr>
          <p:cNvPr id="4" name="Text Placeholder 3"/>
          <p:cNvSpPr>
            <a:spLocks noGrp="1"/>
          </p:cNvSpPr>
          <p:nvPr>
            <p:ph type="body" sz="quarter" idx="39"/>
          </p:nvPr>
        </p:nvSpPr>
        <p:spPr/>
        <p:txBody>
          <a:bodyPr/>
          <a:lstStyle/>
          <a:p>
            <a:r>
              <a:rPr lang="en-US" dirty="0"/>
              <a:t>AISC Seismic Provisions - EBF</a:t>
            </a:r>
          </a:p>
        </p:txBody>
      </p:sp>
      <mc:AlternateContent xmlns:mc="http://schemas.openxmlformats.org/markup-compatibility/2006" xmlns:a14="http://schemas.microsoft.com/office/drawing/2010/main">
        <mc:Choice Requires="a14">
          <p:sp>
            <p:nvSpPr>
              <p:cNvPr id="5" name="TextBox 4"/>
              <p:cNvSpPr txBox="1"/>
              <p:nvPr/>
            </p:nvSpPr>
            <p:spPr>
              <a:xfrm>
                <a:off x="7080379" y="2597878"/>
                <a:ext cx="1668085" cy="10471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2100" b="1" i="1" smtClean="0"/>
                        <m:t>0.67</m:t>
                      </m:r>
                      <m:rad>
                        <m:radPr>
                          <m:degHide m:val="on"/>
                          <m:ctrlPr>
                            <a:rPr lang="en-US" sz="2100" b="1" i="1" smtClean="0">
                              <a:latin typeface="Cambria Math"/>
                            </a:rPr>
                          </m:ctrlPr>
                        </m:radPr>
                        <m:deg/>
                        <m:e>
                          <m:f>
                            <m:fPr>
                              <m:ctrlPr>
                                <a:rPr lang="en-US" sz="2100" b="1" i="1" smtClean="0">
                                  <a:latin typeface="Cambria Math"/>
                                </a:rPr>
                              </m:ctrlPr>
                            </m:fPr>
                            <m:num>
                              <m:r>
                                <m:rPr>
                                  <m:nor/>
                                </m:rPr>
                                <a:rPr lang="en-US" sz="2100" b="1" i="1" smtClean="0"/>
                                <m:t>E</m:t>
                              </m:r>
                            </m:num>
                            <m:den>
                              <m:sSub>
                                <m:sSubPr>
                                  <m:ctrlPr>
                                    <a:rPr lang="en-US" sz="2100" b="1" i="1" smtClean="0">
                                      <a:latin typeface="Cambria Math"/>
                                    </a:rPr>
                                  </m:ctrlPr>
                                </m:sSubPr>
                                <m:e>
                                  <m:r>
                                    <m:rPr>
                                      <m:nor/>
                                    </m:rPr>
                                    <a:rPr lang="en-US" sz="2100" b="1" i="1" smtClean="0"/>
                                    <m:t>R</m:t>
                                  </m:r>
                                </m:e>
                                <m:sub>
                                  <m:r>
                                    <m:rPr>
                                      <m:nor/>
                                    </m:rPr>
                                    <a:rPr lang="en-US" sz="2100" b="1" i="1" smtClean="0"/>
                                    <m:t>y</m:t>
                                  </m:r>
                                </m:sub>
                              </m:sSub>
                              <m:sSub>
                                <m:sSubPr>
                                  <m:ctrlPr>
                                    <a:rPr lang="en-US" sz="2100" b="1" i="1" smtClean="0">
                                      <a:latin typeface="Cambria Math"/>
                                    </a:rPr>
                                  </m:ctrlPr>
                                </m:sSubPr>
                                <m:e>
                                  <m:r>
                                    <m:rPr>
                                      <m:nor/>
                                    </m:rPr>
                                    <a:rPr lang="en-US" sz="2100" b="1" i="1" smtClean="0"/>
                                    <m:t>F</m:t>
                                  </m:r>
                                </m:e>
                                <m:sub>
                                  <m:r>
                                    <m:rPr>
                                      <m:nor/>
                                    </m:rPr>
                                    <a:rPr lang="en-US" sz="2100" b="1" i="1" smtClean="0"/>
                                    <m:t>y</m:t>
                                  </m:r>
                                </m:sub>
                              </m:sSub>
                            </m:den>
                          </m:f>
                        </m:e>
                      </m:rad>
                    </m:oMath>
                  </m:oMathPara>
                </a14:m>
                <a:endParaRPr lang="en-US" sz="2100" b="1" i="1" dirty="0"/>
              </a:p>
            </p:txBody>
          </p:sp>
        </mc:Choice>
        <mc:Fallback xmlns="">
          <p:sp>
            <p:nvSpPr>
              <p:cNvPr id="5" name="TextBox 4"/>
              <p:cNvSpPr txBox="1">
                <a:spLocks noRot="1" noChangeAspect="1" noMove="1" noResize="1" noEditPoints="1" noAdjustHandles="1" noChangeArrowheads="1" noChangeShapeType="1" noTextEdit="1"/>
              </p:cNvSpPr>
              <p:nvPr/>
            </p:nvSpPr>
            <p:spPr>
              <a:xfrm>
                <a:off x="7080379" y="2597878"/>
                <a:ext cx="1668085" cy="1047146"/>
              </a:xfrm>
              <a:prstGeom prst="rect">
                <a:avLst/>
              </a:prstGeom>
              <a:blipFill rotWithShape="1">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037630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6" name="Text Box 41"/>
          <p:cNvSpPr txBox="1">
            <a:spLocks noChangeArrowheads="1"/>
          </p:cNvSpPr>
          <p:nvPr/>
        </p:nvSpPr>
        <p:spPr bwMode="auto">
          <a:xfrm>
            <a:off x="755576" y="1911350"/>
            <a:ext cx="7717607" cy="769441"/>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b="0" dirty="0">
                <a:latin typeface="+mn-lt"/>
              </a:rPr>
              <a:t>Box links shall be provided with intermediate web stiffeners as follows:</a:t>
            </a:r>
          </a:p>
        </p:txBody>
      </p:sp>
      <p:sp>
        <p:nvSpPr>
          <p:cNvPr id="115717" name="Text Box 42"/>
          <p:cNvSpPr txBox="1">
            <a:spLocks noChangeArrowheads="1"/>
          </p:cNvSpPr>
          <p:nvPr/>
        </p:nvSpPr>
        <p:spPr bwMode="auto">
          <a:xfrm>
            <a:off x="780976" y="2890838"/>
            <a:ext cx="8196263" cy="430887"/>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914400" indent="-457200">
              <a:spcBef>
                <a:spcPct val="20000"/>
              </a:spcBef>
              <a:buClr>
                <a:schemeClr val="tx2"/>
              </a:buClr>
              <a:buSzPct val="100000"/>
              <a:buChar char="–"/>
              <a:defRPr sz="2800" b="1">
                <a:solidFill>
                  <a:schemeClr val="tx1"/>
                </a:solidFill>
                <a:latin typeface="Arial" charset="0"/>
              </a:defRPr>
            </a:lvl2pPr>
            <a:lvl3pPr marL="1371600" indent="-457200">
              <a:spcBef>
                <a:spcPct val="20000"/>
              </a:spcBef>
              <a:buClr>
                <a:schemeClr val="tx2"/>
              </a:buClr>
              <a:buSzPct val="100000"/>
              <a:buChar char="•"/>
              <a:defRPr sz="2400">
                <a:solidFill>
                  <a:schemeClr val="tx1"/>
                </a:solidFill>
                <a:latin typeface="Arial" charset="0"/>
              </a:defRPr>
            </a:lvl3pPr>
            <a:lvl4pPr marL="1828800" indent="-457200">
              <a:spcBef>
                <a:spcPct val="20000"/>
              </a:spcBef>
              <a:buClr>
                <a:schemeClr val="tx2"/>
              </a:buClr>
              <a:buSzPct val="100000"/>
              <a:buChar char="–"/>
              <a:defRPr sz="2000">
                <a:solidFill>
                  <a:schemeClr val="tx1"/>
                </a:solidFill>
                <a:latin typeface="Arial" charset="0"/>
              </a:defRPr>
            </a:lvl4pPr>
            <a:lvl5pPr marL="2286000" indent="-457200">
              <a:spcBef>
                <a:spcPct val="20000"/>
              </a:spcBef>
              <a:buClr>
                <a:schemeClr val="tx2"/>
              </a:buClr>
              <a:buSzPct val="100000"/>
              <a:buChar char="•"/>
              <a:defRPr sz="2000">
                <a:solidFill>
                  <a:schemeClr val="tx1"/>
                </a:solidFill>
                <a:latin typeface="Arial" charset="0"/>
              </a:defRPr>
            </a:lvl5pPr>
            <a:lvl6pPr marL="2743200" indent="-4572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3200400" indent="-4572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657600" indent="-4572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4114800" indent="-4572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dirty="0">
                <a:latin typeface="+mn-lt"/>
              </a:rPr>
              <a:t>b)  For links of length  </a:t>
            </a:r>
            <a:r>
              <a:rPr lang="en-US" altLang="en-US" sz="2200" i="1" dirty="0">
                <a:latin typeface="+mn-lt"/>
              </a:rPr>
              <a:t>e</a:t>
            </a:r>
            <a:r>
              <a:rPr lang="en-US" altLang="en-US" sz="2200" dirty="0">
                <a:latin typeface="+mn-lt"/>
              </a:rPr>
              <a:t> </a:t>
            </a:r>
            <a:r>
              <a:rPr lang="en-US" altLang="en-US" sz="2200" dirty="0">
                <a:latin typeface="+mn-lt"/>
                <a:sym typeface="Symbol" pitchFamily="18" charset="2"/>
              </a:rPr>
              <a:t> 1.6 </a:t>
            </a:r>
            <a:r>
              <a:rPr lang="en-US" altLang="en-US" sz="2200" i="1" dirty="0">
                <a:latin typeface="+mn-lt"/>
                <a:sym typeface="Symbol" pitchFamily="18" charset="2"/>
              </a:rPr>
              <a:t>M</a:t>
            </a:r>
            <a:r>
              <a:rPr lang="en-US" altLang="en-US" sz="2200" i="1" baseline="-25000" dirty="0">
                <a:latin typeface="+mn-lt"/>
                <a:sym typeface="Symbol" pitchFamily="18" charset="2"/>
              </a:rPr>
              <a:t>p</a:t>
            </a:r>
            <a:r>
              <a:rPr lang="en-US" altLang="en-US" sz="2200" baseline="-25000" dirty="0">
                <a:latin typeface="+mn-lt"/>
                <a:sym typeface="Symbol" pitchFamily="18" charset="2"/>
              </a:rPr>
              <a:t> </a:t>
            </a:r>
            <a:r>
              <a:rPr lang="en-US" altLang="en-US" sz="2200" dirty="0">
                <a:latin typeface="+mn-lt"/>
                <a:sym typeface="Symbol" pitchFamily="18" charset="2"/>
              </a:rPr>
              <a:t>/ </a:t>
            </a:r>
            <a:r>
              <a:rPr lang="en-US" altLang="en-US" sz="2200" i="1" dirty="0">
                <a:latin typeface="+mn-lt"/>
                <a:sym typeface="Symbol" pitchFamily="18" charset="2"/>
              </a:rPr>
              <a:t>V</a:t>
            </a:r>
            <a:r>
              <a:rPr lang="en-US" altLang="en-US" sz="2200" i="1" baseline="-25000" dirty="0">
                <a:latin typeface="+mn-lt"/>
                <a:sym typeface="Symbol" pitchFamily="18" charset="2"/>
              </a:rPr>
              <a:t>p</a:t>
            </a:r>
            <a:r>
              <a:rPr lang="en-US" altLang="en-US" sz="2200" i="1" dirty="0">
                <a:latin typeface="+mn-lt"/>
                <a:sym typeface="Symbol" pitchFamily="18" charset="2"/>
              </a:rPr>
              <a:t> and h/</a:t>
            </a:r>
            <a:r>
              <a:rPr lang="en-US" altLang="en-US" sz="2200" i="1" dirty="0" err="1">
                <a:latin typeface="+mn-lt"/>
                <a:sym typeface="Symbol" pitchFamily="18" charset="2"/>
              </a:rPr>
              <a:t>t</a:t>
            </a:r>
            <a:r>
              <a:rPr lang="en-US" altLang="en-US" sz="2200" i="1" baseline="-25000" dirty="0" err="1">
                <a:latin typeface="+mn-lt"/>
                <a:sym typeface="Symbol" pitchFamily="18" charset="2"/>
              </a:rPr>
              <a:t>w</a:t>
            </a:r>
            <a:r>
              <a:rPr lang="en-US" altLang="en-US" sz="2200" i="1" dirty="0">
                <a:latin typeface="+mn-lt"/>
                <a:sym typeface="Symbol" pitchFamily="18" charset="2"/>
              </a:rPr>
              <a:t> </a:t>
            </a:r>
            <a:r>
              <a:rPr lang="en-US" altLang="en-US" sz="2200" i="1" dirty="0" smtClean="0">
                <a:latin typeface="+mn-lt"/>
                <a:sym typeface="Symbol" pitchFamily="18" charset="2"/>
              </a:rPr>
              <a:t>&lt; </a:t>
            </a:r>
            <a:endParaRPr lang="en-US" altLang="en-US" sz="2200" dirty="0">
              <a:latin typeface="+mn-lt"/>
              <a:sym typeface="Symbol" pitchFamily="18" charset="2"/>
            </a:endParaRPr>
          </a:p>
        </p:txBody>
      </p:sp>
      <p:sp>
        <p:nvSpPr>
          <p:cNvPr id="115719" name="Text Box 9"/>
          <p:cNvSpPr txBox="1">
            <a:spLocks noChangeArrowheads="1"/>
          </p:cNvSpPr>
          <p:nvPr/>
        </p:nvSpPr>
        <p:spPr bwMode="auto">
          <a:xfrm>
            <a:off x="1549451" y="3656013"/>
            <a:ext cx="5771604" cy="430887"/>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b="0" dirty="0">
                <a:latin typeface="+mn-lt"/>
              </a:rPr>
              <a:t>No intermediate web stiffeners are required</a:t>
            </a:r>
          </a:p>
        </p:txBody>
      </p:sp>
      <p:sp>
        <p:nvSpPr>
          <p:cNvPr id="115720" name="Rectangle 2"/>
          <p:cNvSpPr>
            <a:spLocks noChangeArrowheads="1"/>
          </p:cNvSpPr>
          <p:nvPr/>
        </p:nvSpPr>
        <p:spPr bwMode="auto">
          <a:xfrm>
            <a:off x="1488407" y="3656013"/>
            <a:ext cx="5760640" cy="461665"/>
          </a:xfrm>
          <a:prstGeom prst="rect">
            <a:avLst/>
          </a:prstGeom>
          <a:noFill/>
          <a:ln w="15875" algn="ctr">
            <a:solidFill>
              <a:schemeClr val="tx2"/>
            </a:solidFill>
            <a:round/>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b="0">
              <a:latin typeface="+mn-lt"/>
            </a:endParaRPr>
          </a:p>
        </p:txBody>
      </p:sp>
      <p:sp>
        <p:nvSpPr>
          <p:cNvPr id="115721" name="Text Box 42"/>
          <p:cNvSpPr txBox="1">
            <a:spLocks noChangeArrowheads="1"/>
          </p:cNvSpPr>
          <p:nvPr/>
        </p:nvSpPr>
        <p:spPr bwMode="auto">
          <a:xfrm>
            <a:off x="768327" y="4509120"/>
            <a:ext cx="5221461" cy="430887"/>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914400" indent="-457200">
              <a:spcBef>
                <a:spcPct val="20000"/>
              </a:spcBef>
              <a:buClr>
                <a:schemeClr val="tx2"/>
              </a:buClr>
              <a:buSzPct val="100000"/>
              <a:buChar char="–"/>
              <a:defRPr sz="2800" b="1">
                <a:solidFill>
                  <a:schemeClr val="tx1"/>
                </a:solidFill>
                <a:latin typeface="Arial" charset="0"/>
              </a:defRPr>
            </a:lvl2pPr>
            <a:lvl3pPr marL="1371600" indent="-457200">
              <a:spcBef>
                <a:spcPct val="20000"/>
              </a:spcBef>
              <a:buClr>
                <a:schemeClr val="tx2"/>
              </a:buClr>
              <a:buSzPct val="100000"/>
              <a:buChar char="•"/>
              <a:defRPr sz="2400">
                <a:solidFill>
                  <a:schemeClr val="tx1"/>
                </a:solidFill>
                <a:latin typeface="Arial" charset="0"/>
              </a:defRPr>
            </a:lvl3pPr>
            <a:lvl4pPr marL="1828800" indent="-457200">
              <a:spcBef>
                <a:spcPct val="20000"/>
              </a:spcBef>
              <a:buClr>
                <a:schemeClr val="tx2"/>
              </a:buClr>
              <a:buSzPct val="100000"/>
              <a:buChar char="–"/>
              <a:defRPr sz="2000">
                <a:solidFill>
                  <a:schemeClr val="tx1"/>
                </a:solidFill>
                <a:latin typeface="Arial" charset="0"/>
              </a:defRPr>
            </a:lvl4pPr>
            <a:lvl5pPr marL="2286000" indent="-457200">
              <a:spcBef>
                <a:spcPct val="20000"/>
              </a:spcBef>
              <a:buClr>
                <a:schemeClr val="tx2"/>
              </a:buClr>
              <a:buSzPct val="100000"/>
              <a:buChar char="•"/>
              <a:defRPr sz="2000">
                <a:solidFill>
                  <a:schemeClr val="tx1"/>
                </a:solidFill>
                <a:latin typeface="Arial" charset="0"/>
              </a:defRPr>
            </a:lvl5pPr>
            <a:lvl6pPr marL="2743200" indent="-4572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3200400" indent="-4572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657600" indent="-4572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4114800" indent="-4572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dirty="0">
                <a:latin typeface="+mn-lt"/>
              </a:rPr>
              <a:t>c)  For links of length  </a:t>
            </a:r>
            <a:r>
              <a:rPr lang="en-US" altLang="en-US" sz="2200" i="1" dirty="0">
                <a:latin typeface="+mn-lt"/>
              </a:rPr>
              <a:t>e</a:t>
            </a:r>
            <a:r>
              <a:rPr lang="en-US" altLang="en-US" sz="2200" dirty="0">
                <a:latin typeface="+mn-lt"/>
              </a:rPr>
              <a:t> </a:t>
            </a:r>
            <a:r>
              <a:rPr lang="en-US" altLang="en-US" sz="2200" dirty="0">
                <a:latin typeface="+mn-lt"/>
                <a:sym typeface="Symbol" pitchFamily="18" charset="2"/>
              </a:rPr>
              <a:t>&gt; 1.6 </a:t>
            </a:r>
            <a:r>
              <a:rPr lang="en-US" altLang="en-US" sz="2200" i="1" dirty="0">
                <a:latin typeface="+mn-lt"/>
                <a:sym typeface="Symbol" pitchFamily="18" charset="2"/>
              </a:rPr>
              <a:t>M</a:t>
            </a:r>
            <a:r>
              <a:rPr lang="en-US" altLang="en-US" sz="2200" i="1" baseline="-25000" dirty="0">
                <a:latin typeface="+mn-lt"/>
                <a:sym typeface="Symbol" pitchFamily="18" charset="2"/>
              </a:rPr>
              <a:t>p</a:t>
            </a:r>
            <a:r>
              <a:rPr lang="en-US" altLang="en-US" sz="2200" baseline="-25000" dirty="0">
                <a:latin typeface="+mn-lt"/>
                <a:sym typeface="Symbol" pitchFamily="18" charset="2"/>
              </a:rPr>
              <a:t> </a:t>
            </a:r>
            <a:r>
              <a:rPr lang="en-US" altLang="en-US" sz="2200" dirty="0">
                <a:latin typeface="+mn-lt"/>
                <a:sym typeface="Symbol" pitchFamily="18" charset="2"/>
              </a:rPr>
              <a:t>/ </a:t>
            </a:r>
            <a:r>
              <a:rPr lang="en-US" altLang="en-US" sz="2200" i="1" dirty="0">
                <a:latin typeface="+mn-lt"/>
                <a:sym typeface="Symbol" pitchFamily="18" charset="2"/>
              </a:rPr>
              <a:t>V</a:t>
            </a:r>
            <a:r>
              <a:rPr lang="en-US" altLang="en-US" sz="2200" i="1" baseline="-25000" dirty="0">
                <a:latin typeface="+mn-lt"/>
                <a:sym typeface="Symbol" pitchFamily="18" charset="2"/>
              </a:rPr>
              <a:t>p</a:t>
            </a:r>
            <a:endParaRPr lang="en-US" altLang="en-US" sz="2200" dirty="0">
              <a:latin typeface="+mn-lt"/>
              <a:sym typeface="Symbol" pitchFamily="18" charset="2"/>
            </a:endParaRPr>
          </a:p>
        </p:txBody>
      </p:sp>
      <p:sp>
        <p:nvSpPr>
          <p:cNvPr id="3" name="Text Placeholder 2"/>
          <p:cNvSpPr>
            <a:spLocks noGrp="1"/>
          </p:cNvSpPr>
          <p:nvPr>
            <p:ph type="body" sz="quarter" idx="38"/>
          </p:nvPr>
        </p:nvSpPr>
        <p:spPr/>
        <p:txBody>
          <a:bodyPr/>
          <a:lstStyle/>
          <a:p>
            <a:r>
              <a:rPr lang="en-US" dirty="0" smtClean="0"/>
              <a:t>Members</a:t>
            </a:r>
            <a:endParaRPr lang="en-US" dirty="0"/>
          </a:p>
        </p:txBody>
      </p:sp>
      <p:sp>
        <p:nvSpPr>
          <p:cNvPr id="4" name="Text Placeholder 3"/>
          <p:cNvSpPr>
            <a:spLocks noGrp="1"/>
          </p:cNvSpPr>
          <p:nvPr>
            <p:ph type="body" sz="quarter" idx="39"/>
          </p:nvPr>
        </p:nvSpPr>
        <p:spPr/>
        <p:txBody>
          <a:bodyPr/>
          <a:lstStyle/>
          <a:p>
            <a:r>
              <a:rPr lang="en-US" dirty="0"/>
              <a:t>AISC Seismic Provisions - </a:t>
            </a:r>
            <a:r>
              <a:rPr lang="en-US" dirty="0" smtClean="0"/>
              <a:t>EBF</a:t>
            </a:r>
            <a:endParaRPr lang="en-US" dirty="0"/>
          </a:p>
        </p:txBody>
      </p:sp>
      <mc:AlternateContent xmlns:mc="http://schemas.openxmlformats.org/markup-compatibility/2006" xmlns:a14="http://schemas.microsoft.com/office/drawing/2010/main">
        <mc:Choice Requires="a14">
          <p:sp>
            <p:nvSpPr>
              <p:cNvPr id="14" name="TextBox 13"/>
              <p:cNvSpPr txBox="1"/>
              <p:nvPr/>
            </p:nvSpPr>
            <p:spPr>
              <a:xfrm>
                <a:off x="7093130" y="2597878"/>
                <a:ext cx="1668085" cy="10471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2100" b="1" i="1" smtClean="0"/>
                        <m:t>0.67</m:t>
                      </m:r>
                      <m:rad>
                        <m:radPr>
                          <m:degHide m:val="on"/>
                          <m:ctrlPr>
                            <a:rPr lang="en-US" sz="2100" b="1" i="1" smtClean="0">
                              <a:latin typeface="Cambria Math"/>
                            </a:rPr>
                          </m:ctrlPr>
                        </m:radPr>
                        <m:deg/>
                        <m:e>
                          <m:f>
                            <m:fPr>
                              <m:ctrlPr>
                                <a:rPr lang="en-US" sz="2100" b="1" i="1" smtClean="0">
                                  <a:latin typeface="Cambria Math"/>
                                </a:rPr>
                              </m:ctrlPr>
                            </m:fPr>
                            <m:num>
                              <m:r>
                                <m:rPr>
                                  <m:nor/>
                                </m:rPr>
                                <a:rPr lang="en-US" sz="2100" b="1" i="1" smtClean="0"/>
                                <m:t>E</m:t>
                              </m:r>
                            </m:num>
                            <m:den>
                              <m:sSub>
                                <m:sSubPr>
                                  <m:ctrlPr>
                                    <a:rPr lang="en-US" sz="2100" b="1" i="1" smtClean="0">
                                      <a:latin typeface="Cambria Math"/>
                                    </a:rPr>
                                  </m:ctrlPr>
                                </m:sSubPr>
                                <m:e>
                                  <m:r>
                                    <m:rPr>
                                      <m:nor/>
                                    </m:rPr>
                                    <a:rPr lang="en-US" sz="2100" b="1" i="1" smtClean="0"/>
                                    <m:t>R</m:t>
                                  </m:r>
                                </m:e>
                                <m:sub>
                                  <m:r>
                                    <m:rPr>
                                      <m:nor/>
                                    </m:rPr>
                                    <a:rPr lang="en-US" sz="2100" b="1" i="1" smtClean="0"/>
                                    <m:t>y</m:t>
                                  </m:r>
                                </m:sub>
                              </m:sSub>
                              <m:sSub>
                                <m:sSubPr>
                                  <m:ctrlPr>
                                    <a:rPr lang="en-US" sz="2100" b="1" i="1" smtClean="0">
                                      <a:latin typeface="Cambria Math"/>
                                    </a:rPr>
                                  </m:ctrlPr>
                                </m:sSubPr>
                                <m:e>
                                  <m:r>
                                    <m:rPr>
                                      <m:nor/>
                                    </m:rPr>
                                    <a:rPr lang="en-US" sz="2100" b="1" i="1" smtClean="0"/>
                                    <m:t>F</m:t>
                                  </m:r>
                                </m:e>
                                <m:sub>
                                  <m:r>
                                    <m:rPr>
                                      <m:nor/>
                                    </m:rPr>
                                    <a:rPr lang="en-US" sz="2100" b="1" i="1" smtClean="0"/>
                                    <m:t>y</m:t>
                                  </m:r>
                                </m:sub>
                              </m:sSub>
                            </m:den>
                          </m:f>
                        </m:e>
                      </m:rad>
                    </m:oMath>
                  </m:oMathPara>
                </a14:m>
                <a:endParaRPr lang="en-US" sz="2100" b="1" i="1" dirty="0"/>
              </a:p>
            </p:txBody>
          </p:sp>
        </mc:Choice>
        <mc:Fallback xmlns="">
          <p:sp>
            <p:nvSpPr>
              <p:cNvPr id="14" name="TextBox 13"/>
              <p:cNvSpPr txBox="1">
                <a:spLocks noRot="1" noChangeAspect="1" noMove="1" noResize="1" noEditPoints="1" noAdjustHandles="1" noChangeArrowheads="1" noChangeShapeType="1" noTextEdit="1"/>
              </p:cNvSpPr>
              <p:nvPr/>
            </p:nvSpPr>
            <p:spPr>
              <a:xfrm>
                <a:off x="7093130" y="2597878"/>
                <a:ext cx="1668085" cy="1047146"/>
              </a:xfrm>
              <a:prstGeom prst="rect">
                <a:avLst/>
              </a:prstGeom>
              <a:blipFill rotWithShape="1">
                <a:blip r:embed="rId4"/>
                <a:stretch>
                  <a:fillRect/>
                </a:stretch>
              </a:blipFill>
            </p:spPr>
            <p:txBody>
              <a:bodyPr/>
              <a:lstStyle/>
              <a:p>
                <a:r>
                  <a:rPr lang="en-US">
                    <a:noFill/>
                  </a:rPr>
                  <a:t> </a:t>
                </a:r>
              </a:p>
            </p:txBody>
          </p:sp>
        </mc:Fallback>
      </mc:AlternateContent>
      <p:sp>
        <p:nvSpPr>
          <p:cNvPr id="17" name="Text Box 5"/>
          <p:cNvSpPr txBox="1">
            <a:spLocks noChangeArrowheads="1"/>
          </p:cNvSpPr>
          <p:nvPr/>
        </p:nvSpPr>
        <p:spPr bwMode="auto">
          <a:xfrm>
            <a:off x="512142" y="1301750"/>
            <a:ext cx="7588250" cy="46037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u="sng" dirty="0">
                <a:latin typeface="+mn-lt"/>
              </a:rPr>
              <a:t>F3.5b.5 Link Stiffeners for Box Sections</a:t>
            </a:r>
          </a:p>
        </p:txBody>
      </p:sp>
      <p:sp>
        <p:nvSpPr>
          <p:cNvPr id="18" name="Text Box 9"/>
          <p:cNvSpPr txBox="1">
            <a:spLocks noChangeArrowheads="1"/>
          </p:cNvSpPr>
          <p:nvPr/>
        </p:nvSpPr>
        <p:spPr bwMode="auto">
          <a:xfrm>
            <a:off x="1549451" y="5139779"/>
            <a:ext cx="5771604" cy="430887"/>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b="0" dirty="0">
                <a:latin typeface="+mn-lt"/>
              </a:rPr>
              <a:t>No intermediate web stiffeners are required</a:t>
            </a:r>
          </a:p>
        </p:txBody>
      </p:sp>
      <p:sp>
        <p:nvSpPr>
          <p:cNvPr id="19" name="Rectangle 2"/>
          <p:cNvSpPr>
            <a:spLocks noChangeArrowheads="1"/>
          </p:cNvSpPr>
          <p:nvPr/>
        </p:nvSpPr>
        <p:spPr bwMode="auto">
          <a:xfrm>
            <a:off x="1488407" y="5139779"/>
            <a:ext cx="5760640" cy="461665"/>
          </a:xfrm>
          <a:prstGeom prst="rect">
            <a:avLst/>
          </a:prstGeom>
          <a:noFill/>
          <a:ln w="15875" algn="ctr">
            <a:solidFill>
              <a:schemeClr val="tx2"/>
            </a:solidFill>
            <a:round/>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b="0">
              <a:latin typeface="+mn-lt"/>
            </a:endParaRPr>
          </a:p>
        </p:txBody>
      </p:sp>
    </p:spTree>
    <p:extLst>
      <p:ext uri="{BB962C8B-B14F-4D97-AF65-F5344CB8AC3E}">
        <p14:creationId xmlns:p14="http://schemas.microsoft.com/office/powerpoint/2010/main" val="28861091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Text Box 5"/>
          <p:cNvSpPr txBox="1">
            <a:spLocks noChangeArrowheads="1"/>
          </p:cNvSpPr>
          <p:nvPr/>
        </p:nvSpPr>
        <p:spPr bwMode="auto">
          <a:xfrm>
            <a:off x="391791" y="1196752"/>
            <a:ext cx="7588250" cy="46166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u="sng" dirty="0">
                <a:latin typeface="+mn-lt"/>
              </a:rPr>
              <a:t>F3.5c Link Protected Zone</a:t>
            </a:r>
          </a:p>
        </p:txBody>
      </p:sp>
      <p:sp>
        <p:nvSpPr>
          <p:cNvPr id="116740" name="Text Box 41"/>
          <p:cNvSpPr txBox="1">
            <a:spLocks noChangeArrowheads="1"/>
          </p:cNvSpPr>
          <p:nvPr/>
        </p:nvSpPr>
        <p:spPr bwMode="auto">
          <a:xfrm>
            <a:off x="391791" y="1812702"/>
            <a:ext cx="8196262" cy="769441"/>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i="1" dirty="0">
                <a:solidFill>
                  <a:schemeClr val="tx2"/>
                </a:solidFill>
                <a:latin typeface="+mn-lt"/>
              </a:rPr>
              <a:t>Links in EBF are protected zones</a:t>
            </a:r>
            <a:r>
              <a:rPr lang="en-US" altLang="en-US" sz="2200" b="0" dirty="0">
                <a:latin typeface="+mn-lt"/>
              </a:rPr>
              <a:t>, and shall meet the requirements of Section D1.3 (I2.1). </a:t>
            </a:r>
          </a:p>
        </p:txBody>
      </p:sp>
      <p:grpSp>
        <p:nvGrpSpPr>
          <p:cNvPr id="116741" name="Group 86"/>
          <p:cNvGrpSpPr>
            <a:grpSpLocks/>
          </p:cNvGrpSpPr>
          <p:nvPr/>
        </p:nvGrpSpPr>
        <p:grpSpPr bwMode="auto">
          <a:xfrm>
            <a:off x="4906963" y="2670175"/>
            <a:ext cx="3990975" cy="3581400"/>
            <a:chOff x="1812925" y="1362075"/>
            <a:chExt cx="5461000" cy="4625975"/>
          </a:xfrm>
        </p:grpSpPr>
        <p:sp>
          <p:nvSpPr>
            <p:cNvPr id="116743" name="Text Box 6"/>
            <p:cNvSpPr txBox="1">
              <a:spLocks noChangeArrowheads="1"/>
            </p:cNvSpPr>
            <p:nvPr/>
          </p:nvSpPr>
          <p:spPr bwMode="auto">
            <a:xfrm>
              <a:off x="3070263" y="2528245"/>
              <a:ext cx="2324100" cy="336550"/>
            </a:xfrm>
            <a:prstGeom prst="rect">
              <a:avLst/>
            </a:prstGeom>
            <a:noFill/>
            <a:ln w="1905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600" i="1" dirty="0"/>
                <a:t>Protected Zones</a:t>
              </a:r>
            </a:p>
          </p:txBody>
        </p:sp>
        <p:grpSp>
          <p:nvGrpSpPr>
            <p:cNvPr id="116744" name="Group 7"/>
            <p:cNvGrpSpPr>
              <a:grpSpLocks/>
            </p:cNvGrpSpPr>
            <p:nvPr/>
          </p:nvGrpSpPr>
          <p:grpSpPr bwMode="auto">
            <a:xfrm>
              <a:off x="1812925" y="1362075"/>
              <a:ext cx="5461000" cy="4625975"/>
              <a:chOff x="1142" y="858"/>
              <a:chExt cx="3440" cy="2914"/>
            </a:xfrm>
          </p:grpSpPr>
          <p:grpSp>
            <p:nvGrpSpPr>
              <p:cNvPr id="116749" name="Group 8"/>
              <p:cNvGrpSpPr>
                <a:grpSpLocks/>
              </p:cNvGrpSpPr>
              <p:nvPr/>
            </p:nvGrpSpPr>
            <p:grpSpPr bwMode="auto">
              <a:xfrm>
                <a:off x="1302" y="858"/>
                <a:ext cx="3154" cy="2874"/>
                <a:chOff x="2106" y="858"/>
                <a:chExt cx="3154" cy="2874"/>
              </a:xfrm>
            </p:grpSpPr>
            <p:grpSp>
              <p:nvGrpSpPr>
                <p:cNvPr id="116814" name="Group 9"/>
                <p:cNvGrpSpPr>
                  <a:grpSpLocks/>
                </p:cNvGrpSpPr>
                <p:nvPr/>
              </p:nvGrpSpPr>
              <p:grpSpPr bwMode="auto">
                <a:xfrm>
                  <a:off x="2106" y="858"/>
                  <a:ext cx="144" cy="2874"/>
                  <a:chOff x="1352" y="0"/>
                  <a:chExt cx="144" cy="2674"/>
                </a:xfrm>
              </p:grpSpPr>
              <p:sp>
                <p:nvSpPr>
                  <p:cNvPr id="116827" name="Rectangle 10"/>
                  <p:cNvSpPr>
                    <a:spLocks noChangeArrowheads="1"/>
                  </p:cNvSpPr>
                  <p:nvPr/>
                </p:nvSpPr>
                <p:spPr bwMode="auto">
                  <a:xfrm>
                    <a:off x="1352" y="0"/>
                    <a:ext cx="144" cy="2674"/>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16828" name="Line 11"/>
                  <p:cNvSpPr>
                    <a:spLocks noChangeShapeType="1"/>
                  </p:cNvSpPr>
                  <p:nvPr/>
                </p:nvSpPr>
                <p:spPr bwMode="auto">
                  <a:xfrm>
                    <a:off x="1384" y="0"/>
                    <a:ext cx="0" cy="26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6829" name="Line 12"/>
                  <p:cNvSpPr>
                    <a:spLocks noChangeShapeType="1"/>
                  </p:cNvSpPr>
                  <p:nvPr/>
                </p:nvSpPr>
                <p:spPr bwMode="auto">
                  <a:xfrm>
                    <a:off x="1464" y="0"/>
                    <a:ext cx="0" cy="26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116815" name="Group 13"/>
                <p:cNvGrpSpPr>
                  <a:grpSpLocks/>
                </p:cNvGrpSpPr>
                <p:nvPr/>
              </p:nvGrpSpPr>
              <p:grpSpPr bwMode="auto">
                <a:xfrm>
                  <a:off x="5116" y="858"/>
                  <a:ext cx="144" cy="2874"/>
                  <a:chOff x="1352" y="0"/>
                  <a:chExt cx="144" cy="2674"/>
                </a:xfrm>
              </p:grpSpPr>
              <p:sp>
                <p:nvSpPr>
                  <p:cNvPr id="116824" name="Rectangle 14"/>
                  <p:cNvSpPr>
                    <a:spLocks noChangeArrowheads="1"/>
                  </p:cNvSpPr>
                  <p:nvPr/>
                </p:nvSpPr>
                <p:spPr bwMode="auto">
                  <a:xfrm>
                    <a:off x="1352" y="0"/>
                    <a:ext cx="144" cy="2674"/>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16825" name="Line 15"/>
                  <p:cNvSpPr>
                    <a:spLocks noChangeShapeType="1"/>
                  </p:cNvSpPr>
                  <p:nvPr/>
                </p:nvSpPr>
                <p:spPr bwMode="auto">
                  <a:xfrm>
                    <a:off x="1384" y="0"/>
                    <a:ext cx="0" cy="26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6826" name="Line 16"/>
                  <p:cNvSpPr>
                    <a:spLocks noChangeShapeType="1"/>
                  </p:cNvSpPr>
                  <p:nvPr/>
                </p:nvSpPr>
                <p:spPr bwMode="auto">
                  <a:xfrm>
                    <a:off x="1464" y="0"/>
                    <a:ext cx="0" cy="26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116816" name="Group 17"/>
                <p:cNvGrpSpPr>
                  <a:grpSpLocks/>
                </p:cNvGrpSpPr>
                <p:nvPr/>
              </p:nvGrpSpPr>
              <p:grpSpPr bwMode="auto">
                <a:xfrm>
                  <a:off x="2248" y="2284"/>
                  <a:ext cx="2866" cy="190"/>
                  <a:chOff x="1608" y="856"/>
                  <a:chExt cx="1746" cy="272"/>
                </a:xfrm>
              </p:grpSpPr>
              <p:sp>
                <p:nvSpPr>
                  <p:cNvPr id="116821" name="Rectangle 18"/>
                  <p:cNvSpPr>
                    <a:spLocks noChangeArrowheads="1"/>
                  </p:cNvSpPr>
                  <p:nvPr/>
                </p:nvSpPr>
                <p:spPr bwMode="auto">
                  <a:xfrm>
                    <a:off x="1608" y="856"/>
                    <a:ext cx="1746" cy="272"/>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16822" name="Line 19"/>
                  <p:cNvSpPr>
                    <a:spLocks noChangeShapeType="1"/>
                  </p:cNvSpPr>
                  <p:nvPr/>
                </p:nvSpPr>
                <p:spPr bwMode="auto">
                  <a:xfrm>
                    <a:off x="1608" y="891"/>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6823" name="Line 20"/>
                  <p:cNvSpPr>
                    <a:spLocks noChangeShapeType="1"/>
                  </p:cNvSpPr>
                  <p:nvPr/>
                </p:nvSpPr>
                <p:spPr bwMode="auto">
                  <a:xfrm>
                    <a:off x="1608" y="1095"/>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116817" name="Group 21"/>
                <p:cNvGrpSpPr>
                  <a:grpSpLocks/>
                </p:cNvGrpSpPr>
                <p:nvPr/>
              </p:nvGrpSpPr>
              <p:grpSpPr bwMode="auto">
                <a:xfrm>
                  <a:off x="2248" y="858"/>
                  <a:ext cx="2866" cy="190"/>
                  <a:chOff x="1608" y="856"/>
                  <a:chExt cx="1746" cy="272"/>
                </a:xfrm>
              </p:grpSpPr>
              <p:sp>
                <p:nvSpPr>
                  <p:cNvPr id="116818" name="Rectangle 22"/>
                  <p:cNvSpPr>
                    <a:spLocks noChangeArrowheads="1"/>
                  </p:cNvSpPr>
                  <p:nvPr/>
                </p:nvSpPr>
                <p:spPr bwMode="auto">
                  <a:xfrm>
                    <a:off x="1608" y="856"/>
                    <a:ext cx="1746" cy="272"/>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16819" name="Line 23"/>
                  <p:cNvSpPr>
                    <a:spLocks noChangeShapeType="1"/>
                  </p:cNvSpPr>
                  <p:nvPr/>
                </p:nvSpPr>
                <p:spPr bwMode="auto">
                  <a:xfrm>
                    <a:off x="1608" y="891"/>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6820" name="Line 24"/>
                  <p:cNvSpPr>
                    <a:spLocks noChangeShapeType="1"/>
                  </p:cNvSpPr>
                  <p:nvPr/>
                </p:nvSpPr>
                <p:spPr bwMode="auto">
                  <a:xfrm>
                    <a:off x="1608" y="1095"/>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grpSp>
            <p:nvGrpSpPr>
              <p:cNvPr id="116750" name="Group 25"/>
              <p:cNvGrpSpPr>
                <a:grpSpLocks/>
              </p:cNvGrpSpPr>
              <p:nvPr/>
            </p:nvGrpSpPr>
            <p:grpSpPr bwMode="auto">
              <a:xfrm>
                <a:off x="1447" y="882"/>
                <a:ext cx="2858" cy="1405"/>
                <a:chOff x="1447" y="882"/>
                <a:chExt cx="2858" cy="1405"/>
              </a:xfrm>
            </p:grpSpPr>
            <p:grpSp>
              <p:nvGrpSpPr>
                <p:cNvPr id="116784" name="Group 26"/>
                <p:cNvGrpSpPr>
                  <a:grpSpLocks/>
                </p:cNvGrpSpPr>
                <p:nvPr/>
              </p:nvGrpSpPr>
              <p:grpSpPr bwMode="auto">
                <a:xfrm>
                  <a:off x="2622" y="882"/>
                  <a:ext cx="522" cy="143"/>
                  <a:chOff x="2622" y="882"/>
                  <a:chExt cx="522" cy="143"/>
                </a:xfrm>
              </p:grpSpPr>
              <p:grpSp>
                <p:nvGrpSpPr>
                  <p:cNvPr id="116799" name="Group 27"/>
                  <p:cNvGrpSpPr>
                    <a:grpSpLocks/>
                  </p:cNvGrpSpPr>
                  <p:nvPr/>
                </p:nvGrpSpPr>
                <p:grpSpPr bwMode="auto">
                  <a:xfrm>
                    <a:off x="3126" y="882"/>
                    <a:ext cx="18" cy="143"/>
                    <a:chOff x="3126" y="882"/>
                    <a:chExt cx="18" cy="143"/>
                  </a:xfrm>
                </p:grpSpPr>
                <p:sp>
                  <p:nvSpPr>
                    <p:cNvPr id="116812" name="Line 28"/>
                    <p:cNvSpPr>
                      <a:spLocks noChangeShapeType="1"/>
                    </p:cNvSpPr>
                    <p:nvPr/>
                  </p:nvSpPr>
                  <p:spPr bwMode="auto">
                    <a:xfrm>
                      <a:off x="3126"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6813" name="Line 29"/>
                    <p:cNvSpPr>
                      <a:spLocks noChangeShapeType="1"/>
                    </p:cNvSpPr>
                    <p:nvPr/>
                  </p:nvSpPr>
                  <p:spPr bwMode="auto">
                    <a:xfrm>
                      <a:off x="3144"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116800" name="Group 30"/>
                  <p:cNvGrpSpPr>
                    <a:grpSpLocks/>
                  </p:cNvGrpSpPr>
                  <p:nvPr/>
                </p:nvGrpSpPr>
                <p:grpSpPr bwMode="auto">
                  <a:xfrm>
                    <a:off x="2622" y="882"/>
                    <a:ext cx="18" cy="143"/>
                    <a:chOff x="3126" y="882"/>
                    <a:chExt cx="18" cy="143"/>
                  </a:xfrm>
                </p:grpSpPr>
                <p:sp>
                  <p:nvSpPr>
                    <p:cNvPr id="116810" name="Line 31"/>
                    <p:cNvSpPr>
                      <a:spLocks noChangeShapeType="1"/>
                    </p:cNvSpPr>
                    <p:nvPr/>
                  </p:nvSpPr>
                  <p:spPr bwMode="auto">
                    <a:xfrm>
                      <a:off x="3126"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6811" name="Line 32"/>
                    <p:cNvSpPr>
                      <a:spLocks noChangeShapeType="1"/>
                    </p:cNvSpPr>
                    <p:nvPr/>
                  </p:nvSpPr>
                  <p:spPr bwMode="auto">
                    <a:xfrm>
                      <a:off x="3144"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116801" name="Group 33"/>
                  <p:cNvGrpSpPr>
                    <a:grpSpLocks/>
                  </p:cNvGrpSpPr>
                  <p:nvPr/>
                </p:nvGrpSpPr>
                <p:grpSpPr bwMode="auto">
                  <a:xfrm>
                    <a:off x="3000" y="882"/>
                    <a:ext cx="18" cy="143"/>
                    <a:chOff x="3126" y="882"/>
                    <a:chExt cx="18" cy="143"/>
                  </a:xfrm>
                </p:grpSpPr>
                <p:sp>
                  <p:nvSpPr>
                    <p:cNvPr id="116808" name="Line 34"/>
                    <p:cNvSpPr>
                      <a:spLocks noChangeShapeType="1"/>
                    </p:cNvSpPr>
                    <p:nvPr/>
                  </p:nvSpPr>
                  <p:spPr bwMode="auto">
                    <a:xfrm>
                      <a:off x="3126"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6809" name="Line 35"/>
                    <p:cNvSpPr>
                      <a:spLocks noChangeShapeType="1"/>
                    </p:cNvSpPr>
                    <p:nvPr/>
                  </p:nvSpPr>
                  <p:spPr bwMode="auto">
                    <a:xfrm>
                      <a:off x="3144"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116802" name="Group 36"/>
                  <p:cNvGrpSpPr>
                    <a:grpSpLocks/>
                  </p:cNvGrpSpPr>
                  <p:nvPr/>
                </p:nvGrpSpPr>
                <p:grpSpPr bwMode="auto">
                  <a:xfrm>
                    <a:off x="2874" y="882"/>
                    <a:ext cx="18" cy="143"/>
                    <a:chOff x="3126" y="882"/>
                    <a:chExt cx="18" cy="143"/>
                  </a:xfrm>
                </p:grpSpPr>
                <p:sp>
                  <p:nvSpPr>
                    <p:cNvPr id="116806" name="Line 37"/>
                    <p:cNvSpPr>
                      <a:spLocks noChangeShapeType="1"/>
                    </p:cNvSpPr>
                    <p:nvPr/>
                  </p:nvSpPr>
                  <p:spPr bwMode="auto">
                    <a:xfrm>
                      <a:off x="3126"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6807" name="Line 38"/>
                    <p:cNvSpPr>
                      <a:spLocks noChangeShapeType="1"/>
                    </p:cNvSpPr>
                    <p:nvPr/>
                  </p:nvSpPr>
                  <p:spPr bwMode="auto">
                    <a:xfrm>
                      <a:off x="3144"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116803" name="Group 39"/>
                  <p:cNvGrpSpPr>
                    <a:grpSpLocks/>
                  </p:cNvGrpSpPr>
                  <p:nvPr/>
                </p:nvGrpSpPr>
                <p:grpSpPr bwMode="auto">
                  <a:xfrm>
                    <a:off x="2748" y="882"/>
                    <a:ext cx="18" cy="143"/>
                    <a:chOff x="3126" y="882"/>
                    <a:chExt cx="18" cy="143"/>
                  </a:xfrm>
                </p:grpSpPr>
                <p:sp>
                  <p:nvSpPr>
                    <p:cNvPr id="116804" name="Line 40"/>
                    <p:cNvSpPr>
                      <a:spLocks noChangeShapeType="1"/>
                    </p:cNvSpPr>
                    <p:nvPr/>
                  </p:nvSpPr>
                  <p:spPr bwMode="auto">
                    <a:xfrm>
                      <a:off x="3126"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6805" name="Line 41"/>
                    <p:cNvSpPr>
                      <a:spLocks noChangeShapeType="1"/>
                    </p:cNvSpPr>
                    <p:nvPr/>
                  </p:nvSpPr>
                  <p:spPr bwMode="auto">
                    <a:xfrm>
                      <a:off x="3144"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grpSp>
              <p:nvGrpSpPr>
                <p:cNvPr id="116785" name="Group 42"/>
                <p:cNvGrpSpPr>
                  <a:grpSpLocks/>
                </p:cNvGrpSpPr>
                <p:nvPr/>
              </p:nvGrpSpPr>
              <p:grpSpPr bwMode="auto">
                <a:xfrm>
                  <a:off x="3146" y="882"/>
                  <a:ext cx="1159" cy="1401"/>
                  <a:chOff x="3146" y="882"/>
                  <a:chExt cx="1159" cy="1401"/>
                </a:xfrm>
              </p:grpSpPr>
              <p:sp>
                <p:nvSpPr>
                  <p:cNvPr id="116793" name="Freeform 43"/>
                  <p:cNvSpPr>
                    <a:spLocks/>
                  </p:cNvSpPr>
                  <p:nvPr/>
                </p:nvSpPr>
                <p:spPr bwMode="auto">
                  <a:xfrm>
                    <a:off x="3146" y="1044"/>
                    <a:ext cx="1159" cy="1239"/>
                  </a:xfrm>
                  <a:custGeom>
                    <a:avLst/>
                    <a:gdLst>
                      <a:gd name="T0" fmla="*/ 0 w 1159"/>
                      <a:gd name="T1" fmla="*/ 0 h 1239"/>
                      <a:gd name="T2" fmla="*/ 1066 w 1159"/>
                      <a:gd name="T3" fmla="*/ 1239 h 1239"/>
                      <a:gd name="T4" fmla="*/ 1159 w 1159"/>
                      <a:gd name="T5" fmla="*/ 1239 h 1239"/>
                      <a:gd name="T6" fmla="*/ 1159 w 1159"/>
                      <a:gd name="T7" fmla="*/ 1113 h 1239"/>
                      <a:gd name="T8" fmla="*/ 181 w 1159"/>
                      <a:gd name="T9" fmla="*/ 0 h 1239"/>
                      <a:gd name="T10" fmla="*/ 0 w 1159"/>
                      <a:gd name="T11" fmla="*/ 0 h 12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9" h="1239">
                        <a:moveTo>
                          <a:pt x="0" y="0"/>
                        </a:moveTo>
                        <a:lnTo>
                          <a:pt x="1066" y="1239"/>
                        </a:lnTo>
                        <a:lnTo>
                          <a:pt x="1159" y="1239"/>
                        </a:lnTo>
                        <a:lnTo>
                          <a:pt x="1159" y="1113"/>
                        </a:lnTo>
                        <a:lnTo>
                          <a:pt x="181" y="0"/>
                        </a:lnTo>
                        <a:lnTo>
                          <a:pt x="0" y="0"/>
                        </a:lnTo>
                        <a:close/>
                      </a:path>
                    </a:pathLst>
                  </a:custGeom>
                  <a:solidFill>
                    <a:srgbClr val="DDDDDD"/>
                  </a:solidFill>
                  <a:ln w="1905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6794" name="Line 44"/>
                  <p:cNvSpPr>
                    <a:spLocks noChangeShapeType="1"/>
                  </p:cNvSpPr>
                  <p:nvPr/>
                </p:nvSpPr>
                <p:spPr bwMode="auto">
                  <a:xfrm>
                    <a:off x="3294" y="1048"/>
                    <a:ext cx="1011" cy="1157"/>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6795" name="Freeform 45"/>
                  <p:cNvSpPr>
                    <a:spLocks/>
                  </p:cNvSpPr>
                  <p:nvPr/>
                </p:nvSpPr>
                <p:spPr bwMode="auto">
                  <a:xfrm>
                    <a:off x="3177" y="1038"/>
                    <a:ext cx="1074" cy="1245"/>
                  </a:xfrm>
                  <a:custGeom>
                    <a:avLst/>
                    <a:gdLst>
                      <a:gd name="T0" fmla="*/ 0 w 1074"/>
                      <a:gd name="T1" fmla="*/ 0 h 1245"/>
                      <a:gd name="T2" fmla="*/ 1074 w 1074"/>
                      <a:gd name="T3" fmla="*/ 1245 h 1245"/>
                      <a:gd name="T4" fmla="*/ 0 60000 65536"/>
                      <a:gd name="T5" fmla="*/ 0 60000 65536"/>
                    </a:gdLst>
                    <a:ahLst/>
                    <a:cxnLst>
                      <a:cxn ang="T4">
                        <a:pos x="T0" y="T1"/>
                      </a:cxn>
                      <a:cxn ang="T5">
                        <a:pos x="T2" y="T3"/>
                      </a:cxn>
                    </a:cxnLst>
                    <a:rect l="0" t="0" r="r" b="b"/>
                    <a:pathLst>
                      <a:path w="1074" h="1245">
                        <a:moveTo>
                          <a:pt x="0" y="0"/>
                        </a:moveTo>
                        <a:lnTo>
                          <a:pt x="1074" y="1245"/>
                        </a:lnTo>
                      </a:path>
                    </a:pathLst>
                  </a:custGeom>
                  <a:noFill/>
                  <a:ln w="19050" cap="flat" cmpd="sng">
                    <a:solidFill>
                      <a:schemeClr val="tx1"/>
                    </a:solidFill>
                    <a:prstDash val="solid"/>
                    <a:round/>
                    <a:headEnd type="none" w="med" len="med"/>
                    <a:tailEnd type="non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116796" name="Group 46"/>
                  <p:cNvGrpSpPr>
                    <a:grpSpLocks/>
                  </p:cNvGrpSpPr>
                  <p:nvPr/>
                </p:nvGrpSpPr>
                <p:grpSpPr bwMode="auto">
                  <a:xfrm>
                    <a:off x="3294" y="882"/>
                    <a:ext cx="18" cy="143"/>
                    <a:chOff x="3294" y="882"/>
                    <a:chExt cx="18" cy="143"/>
                  </a:xfrm>
                </p:grpSpPr>
                <p:sp>
                  <p:nvSpPr>
                    <p:cNvPr id="116797" name="Line 47"/>
                    <p:cNvSpPr>
                      <a:spLocks noChangeShapeType="1"/>
                    </p:cNvSpPr>
                    <p:nvPr/>
                  </p:nvSpPr>
                  <p:spPr bwMode="auto">
                    <a:xfrm flipV="1">
                      <a:off x="3294"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6798" name="Line 48"/>
                    <p:cNvSpPr>
                      <a:spLocks noChangeShapeType="1"/>
                    </p:cNvSpPr>
                    <p:nvPr/>
                  </p:nvSpPr>
                  <p:spPr bwMode="auto">
                    <a:xfrm flipV="1">
                      <a:off x="3312"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grpSp>
              <p:nvGrpSpPr>
                <p:cNvPr id="116786" name="Group 49"/>
                <p:cNvGrpSpPr>
                  <a:grpSpLocks/>
                </p:cNvGrpSpPr>
                <p:nvPr/>
              </p:nvGrpSpPr>
              <p:grpSpPr bwMode="auto">
                <a:xfrm flipH="1">
                  <a:off x="1447" y="886"/>
                  <a:ext cx="1159" cy="1401"/>
                  <a:chOff x="3146" y="882"/>
                  <a:chExt cx="1159" cy="1401"/>
                </a:xfrm>
              </p:grpSpPr>
              <p:sp>
                <p:nvSpPr>
                  <p:cNvPr id="116787" name="Freeform 50"/>
                  <p:cNvSpPr>
                    <a:spLocks/>
                  </p:cNvSpPr>
                  <p:nvPr/>
                </p:nvSpPr>
                <p:spPr bwMode="auto">
                  <a:xfrm>
                    <a:off x="3146" y="1044"/>
                    <a:ext cx="1159" cy="1239"/>
                  </a:xfrm>
                  <a:custGeom>
                    <a:avLst/>
                    <a:gdLst>
                      <a:gd name="T0" fmla="*/ 0 w 1159"/>
                      <a:gd name="T1" fmla="*/ 0 h 1239"/>
                      <a:gd name="T2" fmla="*/ 1066 w 1159"/>
                      <a:gd name="T3" fmla="*/ 1239 h 1239"/>
                      <a:gd name="T4" fmla="*/ 1159 w 1159"/>
                      <a:gd name="T5" fmla="*/ 1239 h 1239"/>
                      <a:gd name="T6" fmla="*/ 1159 w 1159"/>
                      <a:gd name="T7" fmla="*/ 1113 h 1239"/>
                      <a:gd name="T8" fmla="*/ 181 w 1159"/>
                      <a:gd name="T9" fmla="*/ 0 h 1239"/>
                      <a:gd name="T10" fmla="*/ 0 w 1159"/>
                      <a:gd name="T11" fmla="*/ 0 h 12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9" h="1239">
                        <a:moveTo>
                          <a:pt x="0" y="0"/>
                        </a:moveTo>
                        <a:lnTo>
                          <a:pt x="1066" y="1239"/>
                        </a:lnTo>
                        <a:lnTo>
                          <a:pt x="1159" y="1239"/>
                        </a:lnTo>
                        <a:lnTo>
                          <a:pt x="1159" y="1113"/>
                        </a:lnTo>
                        <a:lnTo>
                          <a:pt x="181" y="0"/>
                        </a:lnTo>
                        <a:lnTo>
                          <a:pt x="0" y="0"/>
                        </a:lnTo>
                        <a:close/>
                      </a:path>
                    </a:pathLst>
                  </a:custGeom>
                  <a:solidFill>
                    <a:srgbClr val="DDDDDD"/>
                  </a:solidFill>
                  <a:ln w="1905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6788" name="Line 51"/>
                  <p:cNvSpPr>
                    <a:spLocks noChangeShapeType="1"/>
                  </p:cNvSpPr>
                  <p:nvPr/>
                </p:nvSpPr>
                <p:spPr bwMode="auto">
                  <a:xfrm>
                    <a:off x="3294" y="1048"/>
                    <a:ext cx="1011" cy="1157"/>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6789" name="Freeform 52"/>
                  <p:cNvSpPr>
                    <a:spLocks/>
                  </p:cNvSpPr>
                  <p:nvPr/>
                </p:nvSpPr>
                <p:spPr bwMode="auto">
                  <a:xfrm>
                    <a:off x="3177" y="1038"/>
                    <a:ext cx="1074" cy="1245"/>
                  </a:xfrm>
                  <a:custGeom>
                    <a:avLst/>
                    <a:gdLst>
                      <a:gd name="T0" fmla="*/ 0 w 1074"/>
                      <a:gd name="T1" fmla="*/ 0 h 1245"/>
                      <a:gd name="T2" fmla="*/ 1074 w 1074"/>
                      <a:gd name="T3" fmla="*/ 1245 h 1245"/>
                      <a:gd name="T4" fmla="*/ 0 60000 65536"/>
                      <a:gd name="T5" fmla="*/ 0 60000 65536"/>
                    </a:gdLst>
                    <a:ahLst/>
                    <a:cxnLst>
                      <a:cxn ang="T4">
                        <a:pos x="T0" y="T1"/>
                      </a:cxn>
                      <a:cxn ang="T5">
                        <a:pos x="T2" y="T3"/>
                      </a:cxn>
                    </a:cxnLst>
                    <a:rect l="0" t="0" r="r" b="b"/>
                    <a:pathLst>
                      <a:path w="1074" h="1245">
                        <a:moveTo>
                          <a:pt x="0" y="0"/>
                        </a:moveTo>
                        <a:lnTo>
                          <a:pt x="1074" y="1245"/>
                        </a:lnTo>
                      </a:path>
                    </a:pathLst>
                  </a:custGeom>
                  <a:noFill/>
                  <a:ln w="19050" cap="flat" cmpd="sng">
                    <a:solidFill>
                      <a:schemeClr val="tx1"/>
                    </a:solidFill>
                    <a:prstDash val="solid"/>
                    <a:round/>
                    <a:headEnd type="none" w="med" len="med"/>
                    <a:tailEnd type="non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116790" name="Group 53"/>
                  <p:cNvGrpSpPr>
                    <a:grpSpLocks/>
                  </p:cNvGrpSpPr>
                  <p:nvPr/>
                </p:nvGrpSpPr>
                <p:grpSpPr bwMode="auto">
                  <a:xfrm>
                    <a:off x="3294" y="882"/>
                    <a:ext cx="18" cy="143"/>
                    <a:chOff x="3294" y="882"/>
                    <a:chExt cx="18" cy="143"/>
                  </a:xfrm>
                </p:grpSpPr>
                <p:sp>
                  <p:nvSpPr>
                    <p:cNvPr id="116791" name="Line 54"/>
                    <p:cNvSpPr>
                      <a:spLocks noChangeShapeType="1"/>
                    </p:cNvSpPr>
                    <p:nvPr/>
                  </p:nvSpPr>
                  <p:spPr bwMode="auto">
                    <a:xfrm flipV="1">
                      <a:off x="3294"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6792" name="Line 55"/>
                    <p:cNvSpPr>
                      <a:spLocks noChangeShapeType="1"/>
                    </p:cNvSpPr>
                    <p:nvPr/>
                  </p:nvSpPr>
                  <p:spPr bwMode="auto">
                    <a:xfrm flipV="1">
                      <a:off x="3312"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grpSp>
          <p:grpSp>
            <p:nvGrpSpPr>
              <p:cNvPr id="116751" name="Group 56"/>
              <p:cNvGrpSpPr>
                <a:grpSpLocks/>
              </p:cNvGrpSpPr>
              <p:nvPr/>
            </p:nvGrpSpPr>
            <p:grpSpPr bwMode="auto">
              <a:xfrm>
                <a:off x="1444" y="2311"/>
                <a:ext cx="2858" cy="1405"/>
                <a:chOff x="1447" y="882"/>
                <a:chExt cx="2858" cy="1405"/>
              </a:xfrm>
            </p:grpSpPr>
            <p:grpSp>
              <p:nvGrpSpPr>
                <p:cNvPr id="116754" name="Group 57"/>
                <p:cNvGrpSpPr>
                  <a:grpSpLocks/>
                </p:cNvGrpSpPr>
                <p:nvPr/>
              </p:nvGrpSpPr>
              <p:grpSpPr bwMode="auto">
                <a:xfrm>
                  <a:off x="2622" y="882"/>
                  <a:ext cx="522" cy="143"/>
                  <a:chOff x="2622" y="882"/>
                  <a:chExt cx="522" cy="143"/>
                </a:xfrm>
              </p:grpSpPr>
              <p:grpSp>
                <p:nvGrpSpPr>
                  <p:cNvPr id="116769" name="Group 58"/>
                  <p:cNvGrpSpPr>
                    <a:grpSpLocks/>
                  </p:cNvGrpSpPr>
                  <p:nvPr/>
                </p:nvGrpSpPr>
                <p:grpSpPr bwMode="auto">
                  <a:xfrm>
                    <a:off x="3126" y="882"/>
                    <a:ext cx="18" cy="143"/>
                    <a:chOff x="3126" y="882"/>
                    <a:chExt cx="18" cy="143"/>
                  </a:xfrm>
                </p:grpSpPr>
                <p:sp>
                  <p:nvSpPr>
                    <p:cNvPr id="116782" name="Line 59"/>
                    <p:cNvSpPr>
                      <a:spLocks noChangeShapeType="1"/>
                    </p:cNvSpPr>
                    <p:nvPr/>
                  </p:nvSpPr>
                  <p:spPr bwMode="auto">
                    <a:xfrm>
                      <a:off x="3126"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6783" name="Line 60"/>
                    <p:cNvSpPr>
                      <a:spLocks noChangeShapeType="1"/>
                    </p:cNvSpPr>
                    <p:nvPr/>
                  </p:nvSpPr>
                  <p:spPr bwMode="auto">
                    <a:xfrm>
                      <a:off x="3144"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116770" name="Group 61"/>
                  <p:cNvGrpSpPr>
                    <a:grpSpLocks/>
                  </p:cNvGrpSpPr>
                  <p:nvPr/>
                </p:nvGrpSpPr>
                <p:grpSpPr bwMode="auto">
                  <a:xfrm>
                    <a:off x="2622" y="882"/>
                    <a:ext cx="18" cy="143"/>
                    <a:chOff x="3126" y="882"/>
                    <a:chExt cx="18" cy="143"/>
                  </a:xfrm>
                </p:grpSpPr>
                <p:sp>
                  <p:nvSpPr>
                    <p:cNvPr id="116780" name="Line 62"/>
                    <p:cNvSpPr>
                      <a:spLocks noChangeShapeType="1"/>
                    </p:cNvSpPr>
                    <p:nvPr/>
                  </p:nvSpPr>
                  <p:spPr bwMode="auto">
                    <a:xfrm>
                      <a:off x="3126"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6781" name="Line 63"/>
                    <p:cNvSpPr>
                      <a:spLocks noChangeShapeType="1"/>
                    </p:cNvSpPr>
                    <p:nvPr/>
                  </p:nvSpPr>
                  <p:spPr bwMode="auto">
                    <a:xfrm>
                      <a:off x="3144"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116771" name="Group 64"/>
                  <p:cNvGrpSpPr>
                    <a:grpSpLocks/>
                  </p:cNvGrpSpPr>
                  <p:nvPr/>
                </p:nvGrpSpPr>
                <p:grpSpPr bwMode="auto">
                  <a:xfrm>
                    <a:off x="3000" y="882"/>
                    <a:ext cx="18" cy="143"/>
                    <a:chOff x="3126" y="882"/>
                    <a:chExt cx="18" cy="143"/>
                  </a:xfrm>
                </p:grpSpPr>
                <p:sp>
                  <p:nvSpPr>
                    <p:cNvPr id="116778" name="Line 65"/>
                    <p:cNvSpPr>
                      <a:spLocks noChangeShapeType="1"/>
                    </p:cNvSpPr>
                    <p:nvPr/>
                  </p:nvSpPr>
                  <p:spPr bwMode="auto">
                    <a:xfrm>
                      <a:off x="3126"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6779" name="Line 66"/>
                    <p:cNvSpPr>
                      <a:spLocks noChangeShapeType="1"/>
                    </p:cNvSpPr>
                    <p:nvPr/>
                  </p:nvSpPr>
                  <p:spPr bwMode="auto">
                    <a:xfrm>
                      <a:off x="3144"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116772" name="Group 67"/>
                  <p:cNvGrpSpPr>
                    <a:grpSpLocks/>
                  </p:cNvGrpSpPr>
                  <p:nvPr/>
                </p:nvGrpSpPr>
                <p:grpSpPr bwMode="auto">
                  <a:xfrm>
                    <a:off x="2874" y="882"/>
                    <a:ext cx="18" cy="143"/>
                    <a:chOff x="3126" y="882"/>
                    <a:chExt cx="18" cy="143"/>
                  </a:xfrm>
                </p:grpSpPr>
                <p:sp>
                  <p:nvSpPr>
                    <p:cNvPr id="116776" name="Line 68"/>
                    <p:cNvSpPr>
                      <a:spLocks noChangeShapeType="1"/>
                    </p:cNvSpPr>
                    <p:nvPr/>
                  </p:nvSpPr>
                  <p:spPr bwMode="auto">
                    <a:xfrm>
                      <a:off x="3126"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6777" name="Line 69"/>
                    <p:cNvSpPr>
                      <a:spLocks noChangeShapeType="1"/>
                    </p:cNvSpPr>
                    <p:nvPr/>
                  </p:nvSpPr>
                  <p:spPr bwMode="auto">
                    <a:xfrm>
                      <a:off x="3144"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116773" name="Group 70"/>
                  <p:cNvGrpSpPr>
                    <a:grpSpLocks/>
                  </p:cNvGrpSpPr>
                  <p:nvPr/>
                </p:nvGrpSpPr>
                <p:grpSpPr bwMode="auto">
                  <a:xfrm>
                    <a:off x="2748" y="882"/>
                    <a:ext cx="18" cy="143"/>
                    <a:chOff x="3126" y="882"/>
                    <a:chExt cx="18" cy="143"/>
                  </a:xfrm>
                </p:grpSpPr>
                <p:sp>
                  <p:nvSpPr>
                    <p:cNvPr id="116774" name="Line 71"/>
                    <p:cNvSpPr>
                      <a:spLocks noChangeShapeType="1"/>
                    </p:cNvSpPr>
                    <p:nvPr/>
                  </p:nvSpPr>
                  <p:spPr bwMode="auto">
                    <a:xfrm>
                      <a:off x="3126"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6775" name="Line 72"/>
                    <p:cNvSpPr>
                      <a:spLocks noChangeShapeType="1"/>
                    </p:cNvSpPr>
                    <p:nvPr/>
                  </p:nvSpPr>
                  <p:spPr bwMode="auto">
                    <a:xfrm>
                      <a:off x="3144"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grpSp>
              <p:nvGrpSpPr>
                <p:cNvPr id="116755" name="Group 73"/>
                <p:cNvGrpSpPr>
                  <a:grpSpLocks/>
                </p:cNvGrpSpPr>
                <p:nvPr/>
              </p:nvGrpSpPr>
              <p:grpSpPr bwMode="auto">
                <a:xfrm>
                  <a:off x="3146" y="882"/>
                  <a:ext cx="1159" cy="1401"/>
                  <a:chOff x="3146" y="882"/>
                  <a:chExt cx="1159" cy="1401"/>
                </a:xfrm>
              </p:grpSpPr>
              <p:sp>
                <p:nvSpPr>
                  <p:cNvPr id="116763" name="Freeform 74"/>
                  <p:cNvSpPr>
                    <a:spLocks/>
                  </p:cNvSpPr>
                  <p:nvPr/>
                </p:nvSpPr>
                <p:spPr bwMode="auto">
                  <a:xfrm>
                    <a:off x="3146" y="1044"/>
                    <a:ext cx="1159" cy="1239"/>
                  </a:xfrm>
                  <a:custGeom>
                    <a:avLst/>
                    <a:gdLst>
                      <a:gd name="T0" fmla="*/ 0 w 1159"/>
                      <a:gd name="T1" fmla="*/ 0 h 1239"/>
                      <a:gd name="T2" fmla="*/ 1066 w 1159"/>
                      <a:gd name="T3" fmla="*/ 1239 h 1239"/>
                      <a:gd name="T4" fmla="*/ 1159 w 1159"/>
                      <a:gd name="T5" fmla="*/ 1239 h 1239"/>
                      <a:gd name="T6" fmla="*/ 1159 w 1159"/>
                      <a:gd name="T7" fmla="*/ 1113 h 1239"/>
                      <a:gd name="T8" fmla="*/ 181 w 1159"/>
                      <a:gd name="T9" fmla="*/ 0 h 1239"/>
                      <a:gd name="T10" fmla="*/ 0 w 1159"/>
                      <a:gd name="T11" fmla="*/ 0 h 12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9" h="1239">
                        <a:moveTo>
                          <a:pt x="0" y="0"/>
                        </a:moveTo>
                        <a:lnTo>
                          <a:pt x="1066" y="1239"/>
                        </a:lnTo>
                        <a:lnTo>
                          <a:pt x="1159" y="1239"/>
                        </a:lnTo>
                        <a:lnTo>
                          <a:pt x="1159" y="1113"/>
                        </a:lnTo>
                        <a:lnTo>
                          <a:pt x="181" y="0"/>
                        </a:lnTo>
                        <a:lnTo>
                          <a:pt x="0" y="0"/>
                        </a:lnTo>
                        <a:close/>
                      </a:path>
                    </a:pathLst>
                  </a:custGeom>
                  <a:solidFill>
                    <a:srgbClr val="DDDDDD"/>
                  </a:solidFill>
                  <a:ln w="1905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6764" name="Line 75"/>
                  <p:cNvSpPr>
                    <a:spLocks noChangeShapeType="1"/>
                  </p:cNvSpPr>
                  <p:nvPr/>
                </p:nvSpPr>
                <p:spPr bwMode="auto">
                  <a:xfrm>
                    <a:off x="3294" y="1048"/>
                    <a:ext cx="1011" cy="1157"/>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6765" name="Freeform 76"/>
                  <p:cNvSpPr>
                    <a:spLocks/>
                  </p:cNvSpPr>
                  <p:nvPr/>
                </p:nvSpPr>
                <p:spPr bwMode="auto">
                  <a:xfrm>
                    <a:off x="3177" y="1038"/>
                    <a:ext cx="1074" cy="1245"/>
                  </a:xfrm>
                  <a:custGeom>
                    <a:avLst/>
                    <a:gdLst>
                      <a:gd name="T0" fmla="*/ 0 w 1074"/>
                      <a:gd name="T1" fmla="*/ 0 h 1245"/>
                      <a:gd name="T2" fmla="*/ 1074 w 1074"/>
                      <a:gd name="T3" fmla="*/ 1245 h 1245"/>
                      <a:gd name="T4" fmla="*/ 0 60000 65536"/>
                      <a:gd name="T5" fmla="*/ 0 60000 65536"/>
                    </a:gdLst>
                    <a:ahLst/>
                    <a:cxnLst>
                      <a:cxn ang="T4">
                        <a:pos x="T0" y="T1"/>
                      </a:cxn>
                      <a:cxn ang="T5">
                        <a:pos x="T2" y="T3"/>
                      </a:cxn>
                    </a:cxnLst>
                    <a:rect l="0" t="0" r="r" b="b"/>
                    <a:pathLst>
                      <a:path w="1074" h="1245">
                        <a:moveTo>
                          <a:pt x="0" y="0"/>
                        </a:moveTo>
                        <a:lnTo>
                          <a:pt x="1074" y="1245"/>
                        </a:lnTo>
                      </a:path>
                    </a:pathLst>
                  </a:custGeom>
                  <a:noFill/>
                  <a:ln w="19050" cap="flat" cmpd="sng">
                    <a:solidFill>
                      <a:schemeClr val="tx1"/>
                    </a:solidFill>
                    <a:prstDash val="solid"/>
                    <a:round/>
                    <a:headEnd type="none" w="med" len="med"/>
                    <a:tailEnd type="non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116766" name="Group 77"/>
                  <p:cNvGrpSpPr>
                    <a:grpSpLocks/>
                  </p:cNvGrpSpPr>
                  <p:nvPr/>
                </p:nvGrpSpPr>
                <p:grpSpPr bwMode="auto">
                  <a:xfrm>
                    <a:off x="3294" y="882"/>
                    <a:ext cx="18" cy="143"/>
                    <a:chOff x="3294" y="882"/>
                    <a:chExt cx="18" cy="143"/>
                  </a:xfrm>
                </p:grpSpPr>
                <p:sp>
                  <p:nvSpPr>
                    <p:cNvPr id="116767" name="Line 78"/>
                    <p:cNvSpPr>
                      <a:spLocks noChangeShapeType="1"/>
                    </p:cNvSpPr>
                    <p:nvPr/>
                  </p:nvSpPr>
                  <p:spPr bwMode="auto">
                    <a:xfrm flipV="1">
                      <a:off x="3294"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6768" name="Line 79"/>
                    <p:cNvSpPr>
                      <a:spLocks noChangeShapeType="1"/>
                    </p:cNvSpPr>
                    <p:nvPr/>
                  </p:nvSpPr>
                  <p:spPr bwMode="auto">
                    <a:xfrm flipV="1">
                      <a:off x="3312"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grpSp>
              <p:nvGrpSpPr>
                <p:cNvPr id="116756" name="Group 80"/>
                <p:cNvGrpSpPr>
                  <a:grpSpLocks/>
                </p:cNvGrpSpPr>
                <p:nvPr/>
              </p:nvGrpSpPr>
              <p:grpSpPr bwMode="auto">
                <a:xfrm flipH="1">
                  <a:off x="1447" y="886"/>
                  <a:ext cx="1159" cy="1401"/>
                  <a:chOff x="3146" y="882"/>
                  <a:chExt cx="1159" cy="1401"/>
                </a:xfrm>
              </p:grpSpPr>
              <p:sp>
                <p:nvSpPr>
                  <p:cNvPr id="116757" name="Freeform 81"/>
                  <p:cNvSpPr>
                    <a:spLocks/>
                  </p:cNvSpPr>
                  <p:nvPr/>
                </p:nvSpPr>
                <p:spPr bwMode="auto">
                  <a:xfrm>
                    <a:off x="3146" y="1044"/>
                    <a:ext cx="1159" cy="1239"/>
                  </a:xfrm>
                  <a:custGeom>
                    <a:avLst/>
                    <a:gdLst>
                      <a:gd name="T0" fmla="*/ 0 w 1159"/>
                      <a:gd name="T1" fmla="*/ 0 h 1239"/>
                      <a:gd name="T2" fmla="*/ 1066 w 1159"/>
                      <a:gd name="T3" fmla="*/ 1239 h 1239"/>
                      <a:gd name="T4" fmla="*/ 1159 w 1159"/>
                      <a:gd name="T5" fmla="*/ 1239 h 1239"/>
                      <a:gd name="T6" fmla="*/ 1159 w 1159"/>
                      <a:gd name="T7" fmla="*/ 1113 h 1239"/>
                      <a:gd name="T8" fmla="*/ 181 w 1159"/>
                      <a:gd name="T9" fmla="*/ 0 h 1239"/>
                      <a:gd name="T10" fmla="*/ 0 w 1159"/>
                      <a:gd name="T11" fmla="*/ 0 h 12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9" h="1239">
                        <a:moveTo>
                          <a:pt x="0" y="0"/>
                        </a:moveTo>
                        <a:lnTo>
                          <a:pt x="1066" y="1239"/>
                        </a:lnTo>
                        <a:lnTo>
                          <a:pt x="1159" y="1239"/>
                        </a:lnTo>
                        <a:lnTo>
                          <a:pt x="1159" y="1113"/>
                        </a:lnTo>
                        <a:lnTo>
                          <a:pt x="181" y="0"/>
                        </a:lnTo>
                        <a:lnTo>
                          <a:pt x="0" y="0"/>
                        </a:lnTo>
                        <a:close/>
                      </a:path>
                    </a:pathLst>
                  </a:custGeom>
                  <a:solidFill>
                    <a:srgbClr val="DDDDDD"/>
                  </a:solidFill>
                  <a:ln w="1905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6758" name="Line 82"/>
                  <p:cNvSpPr>
                    <a:spLocks noChangeShapeType="1"/>
                  </p:cNvSpPr>
                  <p:nvPr/>
                </p:nvSpPr>
                <p:spPr bwMode="auto">
                  <a:xfrm>
                    <a:off x="3294" y="1048"/>
                    <a:ext cx="1011" cy="1157"/>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6759" name="Freeform 83"/>
                  <p:cNvSpPr>
                    <a:spLocks/>
                  </p:cNvSpPr>
                  <p:nvPr/>
                </p:nvSpPr>
                <p:spPr bwMode="auto">
                  <a:xfrm>
                    <a:off x="3177" y="1038"/>
                    <a:ext cx="1074" cy="1245"/>
                  </a:xfrm>
                  <a:custGeom>
                    <a:avLst/>
                    <a:gdLst>
                      <a:gd name="T0" fmla="*/ 0 w 1074"/>
                      <a:gd name="T1" fmla="*/ 0 h 1245"/>
                      <a:gd name="T2" fmla="*/ 1074 w 1074"/>
                      <a:gd name="T3" fmla="*/ 1245 h 1245"/>
                      <a:gd name="T4" fmla="*/ 0 60000 65536"/>
                      <a:gd name="T5" fmla="*/ 0 60000 65536"/>
                    </a:gdLst>
                    <a:ahLst/>
                    <a:cxnLst>
                      <a:cxn ang="T4">
                        <a:pos x="T0" y="T1"/>
                      </a:cxn>
                      <a:cxn ang="T5">
                        <a:pos x="T2" y="T3"/>
                      </a:cxn>
                    </a:cxnLst>
                    <a:rect l="0" t="0" r="r" b="b"/>
                    <a:pathLst>
                      <a:path w="1074" h="1245">
                        <a:moveTo>
                          <a:pt x="0" y="0"/>
                        </a:moveTo>
                        <a:lnTo>
                          <a:pt x="1074" y="1245"/>
                        </a:lnTo>
                      </a:path>
                    </a:pathLst>
                  </a:custGeom>
                  <a:noFill/>
                  <a:ln w="19050" cap="flat" cmpd="sng">
                    <a:solidFill>
                      <a:schemeClr val="tx1"/>
                    </a:solidFill>
                    <a:prstDash val="solid"/>
                    <a:round/>
                    <a:headEnd type="none" w="med" len="med"/>
                    <a:tailEnd type="non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116760" name="Group 84"/>
                  <p:cNvGrpSpPr>
                    <a:grpSpLocks/>
                  </p:cNvGrpSpPr>
                  <p:nvPr/>
                </p:nvGrpSpPr>
                <p:grpSpPr bwMode="auto">
                  <a:xfrm>
                    <a:off x="3294" y="882"/>
                    <a:ext cx="18" cy="143"/>
                    <a:chOff x="3294" y="882"/>
                    <a:chExt cx="18" cy="143"/>
                  </a:xfrm>
                </p:grpSpPr>
                <p:sp>
                  <p:nvSpPr>
                    <p:cNvPr id="116761" name="Line 85"/>
                    <p:cNvSpPr>
                      <a:spLocks noChangeShapeType="1"/>
                    </p:cNvSpPr>
                    <p:nvPr/>
                  </p:nvSpPr>
                  <p:spPr bwMode="auto">
                    <a:xfrm flipV="1">
                      <a:off x="3294"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6762" name="Line 86"/>
                    <p:cNvSpPr>
                      <a:spLocks noChangeShapeType="1"/>
                    </p:cNvSpPr>
                    <p:nvPr/>
                  </p:nvSpPr>
                  <p:spPr bwMode="auto">
                    <a:xfrm flipV="1">
                      <a:off x="3312"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grpSp>
          <p:sp>
            <p:nvSpPr>
              <p:cNvPr id="116752" name="Rectangle 87"/>
              <p:cNvSpPr>
                <a:spLocks noChangeArrowheads="1"/>
              </p:cNvSpPr>
              <p:nvPr/>
            </p:nvSpPr>
            <p:spPr bwMode="auto">
              <a:xfrm>
                <a:off x="1142" y="3716"/>
                <a:ext cx="544" cy="56"/>
              </a:xfrm>
              <a:prstGeom prst="rect">
                <a:avLst/>
              </a:prstGeom>
              <a:solidFill>
                <a:srgbClr val="DDDDDD"/>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16753" name="Rectangle 88"/>
              <p:cNvSpPr>
                <a:spLocks noChangeArrowheads="1"/>
              </p:cNvSpPr>
              <p:nvPr/>
            </p:nvSpPr>
            <p:spPr bwMode="auto">
              <a:xfrm>
                <a:off x="4038" y="3708"/>
                <a:ext cx="544" cy="56"/>
              </a:xfrm>
              <a:prstGeom prst="rect">
                <a:avLst/>
              </a:prstGeom>
              <a:solidFill>
                <a:srgbClr val="DDDDDD"/>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116745" name="Rectangle 89"/>
            <p:cNvSpPr>
              <a:spLocks noChangeArrowheads="1"/>
            </p:cNvSpPr>
            <p:nvPr/>
          </p:nvSpPr>
          <p:spPr bwMode="auto">
            <a:xfrm>
              <a:off x="4148138" y="1374775"/>
              <a:ext cx="809625" cy="271463"/>
            </a:xfrm>
            <a:prstGeom prst="rect">
              <a:avLst/>
            </a:prstGeom>
            <a:solidFill>
              <a:srgbClr val="FF0000">
                <a:alpha val="7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16746" name="Rectangle 90"/>
            <p:cNvSpPr>
              <a:spLocks noChangeArrowheads="1"/>
            </p:cNvSpPr>
            <p:nvPr/>
          </p:nvSpPr>
          <p:spPr bwMode="auto">
            <a:xfrm>
              <a:off x="4132263" y="3643313"/>
              <a:ext cx="809625" cy="271462"/>
            </a:xfrm>
            <a:prstGeom prst="rect">
              <a:avLst/>
            </a:prstGeom>
            <a:solidFill>
              <a:srgbClr val="FF0000">
                <a:alpha val="7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16747" name="Line 92"/>
            <p:cNvSpPr>
              <a:spLocks noChangeShapeType="1"/>
            </p:cNvSpPr>
            <p:nvPr/>
          </p:nvSpPr>
          <p:spPr bwMode="auto">
            <a:xfrm flipH="1" flipV="1">
              <a:off x="4757738" y="1670050"/>
              <a:ext cx="471487" cy="122555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6748" name="Line 93"/>
            <p:cNvSpPr>
              <a:spLocks noChangeShapeType="1"/>
            </p:cNvSpPr>
            <p:nvPr/>
          </p:nvSpPr>
          <p:spPr bwMode="auto">
            <a:xfrm flipH="1">
              <a:off x="4757738" y="2895600"/>
              <a:ext cx="471487" cy="728663"/>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116742" name="Text Box 6"/>
          <p:cNvSpPr txBox="1">
            <a:spLocks noChangeArrowheads="1"/>
          </p:cNvSpPr>
          <p:nvPr/>
        </p:nvSpPr>
        <p:spPr bwMode="auto">
          <a:xfrm>
            <a:off x="709984" y="2636912"/>
            <a:ext cx="3934024" cy="3139321"/>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8600" indent="-171450">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pPr>
            <a:r>
              <a:rPr lang="en-US" altLang="en-US" sz="2200" b="0" dirty="0">
                <a:latin typeface="+mn-lt"/>
              </a:rPr>
              <a:t>no shear studs</a:t>
            </a:r>
          </a:p>
          <a:p>
            <a:pPr>
              <a:spcBef>
                <a:spcPct val="50000"/>
              </a:spcBef>
              <a:buClrTx/>
              <a:buSzTx/>
            </a:pPr>
            <a:r>
              <a:rPr lang="en-US" altLang="en-US" sz="2200" b="0" dirty="0">
                <a:latin typeface="+mn-lt"/>
              </a:rPr>
              <a:t>no deck attachments that penetrate beam flange</a:t>
            </a:r>
          </a:p>
          <a:p>
            <a:pPr>
              <a:spcBef>
                <a:spcPct val="50000"/>
              </a:spcBef>
              <a:buClrTx/>
              <a:buSzTx/>
            </a:pPr>
            <a:r>
              <a:rPr lang="en-US" altLang="en-US" sz="2200" b="0" dirty="0">
                <a:latin typeface="+mn-lt"/>
              </a:rPr>
              <a:t>no welded, bolted, screwed or shot in attachments for perimeter edge angles, exterior facades, partitions, duct work, piping, etc.</a:t>
            </a:r>
          </a:p>
        </p:txBody>
      </p:sp>
      <p:sp>
        <p:nvSpPr>
          <p:cNvPr id="2" name="Text Placeholder 1"/>
          <p:cNvSpPr>
            <a:spLocks noGrp="1"/>
          </p:cNvSpPr>
          <p:nvPr>
            <p:ph type="body" sz="quarter" idx="38"/>
          </p:nvPr>
        </p:nvSpPr>
        <p:spPr/>
        <p:txBody>
          <a:bodyPr/>
          <a:lstStyle/>
          <a:p>
            <a:r>
              <a:rPr lang="en-US" dirty="0" smtClean="0"/>
              <a:t>Members</a:t>
            </a:r>
            <a:endParaRPr lang="en-US" dirty="0"/>
          </a:p>
        </p:txBody>
      </p:sp>
      <p:sp>
        <p:nvSpPr>
          <p:cNvPr id="3" name="Text Placeholder 2"/>
          <p:cNvSpPr>
            <a:spLocks noGrp="1"/>
          </p:cNvSpPr>
          <p:nvPr>
            <p:ph type="body" sz="quarter" idx="39"/>
          </p:nvPr>
        </p:nvSpPr>
        <p:spPr/>
        <p:txBody>
          <a:bodyPr/>
          <a:lstStyle/>
          <a:p>
            <a:r>
              <a:rPr lang="en-US" dirty="0"/>
              <a:t>AISC Seismic Provisions - </a:t>
            </a:r>
            <a:r>
              <a:rPr lang="en-US" dirty="0" smtClean="0"/>
              <a:t>EBF</a:t>
            </a:r>
            <a:endParaRPr lang="en-US" dirty="0"/>
          </a:p>
        </p:txBody>
      </p:sp>
    </p:spTree>
    <p:extLst>
      <p:ext uri="{BB962C8B-B14F-4D97-AF65-F5344CB8AC3E}">
        <p14:creationId xmlns:p14="http://schemas.microsoft.com/office/powerpoint/2010/main" val="18144913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Text Box 5"/>
          <p:cNvSpPr txBox="1">
            <a:spLocks noChangeArrowheads="1"/>
          </p:cNvSpPr>
          <p:nvPr/>
        </p:nvSpPr>
        <p:spPr bwMode="auto">
          <a:xfrm>
            <a:off x="4953000" y="1981200"/>
            <a:ext cx="2743200"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939393"/>
                    </a:gs>
                    <a:gs pos="100000">
                      <a:srgbClr val="DDDDDD"/>
                    </a:gs>
                  </a:gsLst>
                  <a:lin ang="5400000" scaled="1"/>
                </a:gradFill>
              </a14:hiddenFill>
            </a:ext>
            <a:ext uri="{91240B29-F687-4F45-9708-019B960494DF}">
              <a14:hiddenLine xmlns:a14="http://schemas.microsoft.com/office/drawing/2010/main" w="222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b="0"/>
          </a:p>
        </p:txBody>
      </p:sp>
      <p:sp>
        <p:nvSpPr>
          <p:cNvPr id="117764" name="Text Box 14"/>
          <p:cNvSpPr txBox="1">
            <a:spLocks noChangeArrowheads="1"/>
          </p:cNvSpPr>
          <p:nvPr/>
        </p:nvSpPr>
        <p:spPr bwMode="auto">
          <a:xfrm>
            <a:off x="467544" y="1216560"/>
            <a:ext cx="7588250" cy="461963"/>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u="sng" dirty="0">
                <a:latin typeface="+mn-lt"/>
              </a:rPr>
              <a:t>F3.6a Demand Critical Welds</a:t>
            </a:r>
          </a:p>
        </p:txBody>
      </p:sp>
      <p:sp>
        <p:nvSpPr>
          <p:cNvPr id="221189" name="Text Box 14">
            <a:extLst>
              <a:ext uri="{FF2B5EF4-FFF2-40B4-BE49-F238E27FC236}"/>
            </a:extLst>
          </p:cNvPr>
          <p:cNvSpPr txBox="1">
            <a:spLocks noChangeArrowheads="1"/>
          </p:cNvSpPr>
          <p:nvPr/>
        </p:nvSpPr>
        <p:spPr bwMode="auto">
          <a:xfrm>
            <a:off x="858267" y="1769035"/>
            <a:ext cx="7588250" cy="4324261"/>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panose="020B0604020202020204" pitchFamily="34" charset="0"/>
              </a:defRPr>
            </a:lvl1pPr>
            <a:lvl2pPr marL="742950" indent="-285750">
              <a:spcBef>
                <a:spcPct val="20000"/>
              </a:spcBef>
              <a:buClr>
                <a:schemeClr val="tx2"/>
              </a:buClr>
              <a:buSzPct val="100000"/>
              <a:buChar char="–"/>
              <a:defRPr sz="2800" b="1">
                <a:solidFill>
                  <a:schemeClr val="tx1"/>
                </a:solidFill>
                <a:latin typeface="Arial" panose="020B0604020202020204" pitchFamily="34" charset="0"/>
              </a:defRPr>
            </a:lvl2pPr>
            <a:lvl3pPr marL="1143000" indent="-228600">
              <a:spcBef>
                <a:spcPct val="20000"/>
              </a:spcBef>
              <a:buClr>
                <a:schemeClr val="tx2"/>
              </a:buClr>
              <a:buSzPct val="100000"/>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9pPr>
          </a:lstStyle>
          <a:p>
            <a:pPr>
              <a:spcBef>
                <a:spcPct val="50000"/>
              </a:spcBef>
              <a:buClrTx/>
              <a:buSzTx/>
              <a:buFontTx/>
              <a:buNone/>
              <a:defRPr/>
            </a:pPr>
            <a:r>
              <a:rPr lang="en-US" altLang="en-US" sz="2200" b="0" dirty="0">
                <a:latin typeface="+mn-lt"/>
              </a:rPr>
              <a:t>The following welds are demand critical welds and shall meet the requirements of Sections A3.4b and I2.3:</a:t>
            </a:r>
          </a:p>
          <a:p>
            <a:pPr marL="457200" indent="-457200">
              <a:spcBef>
                <a:spcPct val="50000"/>
              </a:spcBef>
              <a:buClrTx/>
              <a:buSzTx/>
              <a:buFontTx/>
              <a:buAutoNum type="alphaLcParenBoth"/>
              <a:defRPr/>
            </a:pPr>
            <a:r>
              <a:rPr lang="en-US" altLang="en-US" sz="2200" b="0" dirty="0">
                <a:latin typeface="+mn-lt"/>
              </a:rPr>
              <a:t>Groove welds at column splices</a:t>
            </a:r>
          </a:p>
          <a:p>
            <a:pPr marL="457200" indent="-457200">
              <a:spcBef>
                <a:spcPct val="50000"/>
              </a:spcBef>
              <a:buClrTx/>
              <a:buSzTx/>
              <a:buFontTx/>
              <a:buAutoNum type="alphaLcParenBoth"/>
              <a:defRPr/>
            </a:pPr>
            <a:r>
              <a:rPr lang="en-US" altLang="en-US" sz="2200" b="0" dirty="0">
                <a:latin typeface="+mn-lt"/>
              </a:rPr>
              <a:t>Welds at column-to-base plate connections</a:t>
            </a:r>
          </a:p>
          <a:p>
            <a:pPr marL="457200" indent="-457200">
              <a:spcBef>
                <a:spcPct val="50000"/>
              </a:spcBef>
              <a:buClrTx/>
              <a:buSzTx/>
              <a:buFontTx/>
              <a:buAutoNum type="alphaLcParenBoth"/>
              <a:defRPr/>
            </a:pPr>
            <a:r>
              <a:rPr lang="en-US" altLang="en-US" sz="2200" b="0" dirty="0">
                <a:latin typeface="+mn-lt"/>
              </a:rPr>
              <a:t>Welds at beam-to-column connections conforming to Section F3.6b(c)</a:t>
            </a:r>
          </a:p>
          <a:p>
            <a:pPr marL="457200" indent="-457200">
              <a:spcBef>
                <a:spcPct val="50000"/>
              </a:spcBef>
              <a:buClrTx/>
              <a:buSzTx/>
              <a:buFontTx/>
              <a:buAutoNum type="alphaLcParenBoth"/>
              <a:defRPr/>
            </a:pPr>
            <a:r>
              <a:rPr lang="en-US" altLang="en-US" sz="2200" b="0" dirty="0">
                <a:latin typeface="+mn-lt"/>
              </a:rPr>
              <a:t>Where links connect to columns, welds attaching the link flanges and the link web to the column</a:t>
            </a:r>
          </a:p>
          <a:p>
            <a:pPr marL="457200" indent="-457200">
              <a:spcBef>
                <a:spcPct val="50000"/>
              </a:spcBef>
              <a:buClrTx/>
              <a:buSzTx/>
              <a:buFontTx/>
              <a:buAutoNum type="alphaLcParenBoth"/>
              <a:defRPr/>
            </a:pPr>
            <a:r>
              <a:rPr lang="en-US" altLang="en-US" sz="2200" b="0" dirty="0">
                <a:latin typeface="+mn-lt"/>
              </a:rPr>
              <a:t>In built-up beams, welds within the link connecting the webs to the flanges</a:t>
            </a:r>
          </a:p>
        </p:txBody>
      </p:sp>
      <p:sp>
        <p:nvSpPr>
          <p:cNvPr id="2" name="Text Placeholder 1"/>
          <p:cNvSpPr>
            <a:spLocks noGrp="1"/>
          </p:cNvSpPr>
          <p:nvPr>
            <p:ph type="body" sz="quarter" idx="38"/>
          </p:nvPr>
        </p:nvSpPr>
        <p:spPr/>
        <p:txBody>
          <a:bodyPr/>
          <a:lstStyle/>
          <a:p>
            <a:r>
              <a:rPr lang="en-US" dirty="0"/>
              <a:t>Connections</a:t>
            </a:r>
          </a:p>
        </p:txBody>
      </p:sp>
      <p:sp>
        <p:nvSpPr>
          <p:cNvPr id="3" name="Text Placeholder 2"/>
          <p:cNvSpPr>
            <a:spLocks noGrp="1"/>
          </p:cNvSpPr>
          <p:nvPr>
            <p:ph type="body" sz="quarter" idx="39"/>
          </p:nvPr>
        </p:nvSpPr>
        <p:spPr/>
        <p:txBody>
          <a:bodyPr/>
          <a:lstStyle/>
          <a:p>
            <a:r>
              <a:rPr lang="en-US" dirty="0"/>
              <a:t>AISC Seismic Provisions - </a:t>
            </a:r>
            <a:r>
              <a:rPr lang="en-US" dirty="0" smtClean="0"/>
              <a:t>EBF</a:t>
            </a:r>
            <a:endParaRPr lang="en-US" dirty="0"/>
          </a:p>
        </p:txBody>
      </p:sp>
    </p:spTree>
    <p:extLst>
      <p:ext uri="{BB962C8B-B14F-4D97-AF65-F5344CB8AC3E}">
        <p14:creationId xmlns:p14="http://schemas.microsoft.com/office/powerpoint/2010/main" val="27968166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Text Box 5"/>
          <p:cNvSpPr txBox="1">
            <a:spLocks noChangeArrowheads="1"/>
          </p:cNvSpPr>
          <p:nvPr/>
        </p:nvSpPr>
        <p:spPr bwMode="auto">
          <a:xfrm>
            <a:off x="4953000" y="1981200"/>
            <a:ext cx="2743200"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939393"/>
                    </a:gs>
                    <a:gs pos="100000">
                      <a:srgbClr val="DDDDDD"/>
                    </a:gs>
                  </a:gsLst>
                  <a:lin ang="5400000" scaled="1"/>
                </a:gradFill>
              </a14:hiddenFill>
            </a:ext>
            <a:ext uri="{91240B29-F687-4F45-9708-019B960494DF}">
              <a14:hiddenLine xmlns:a14="http://schemas.microsoft.com/office/drawing/2010/main" w="222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b="0"/>
          </a:p>
        </p:txBody>
      </p:sp>
      <p:sp>
        <p:nvSpPr>
          <p:cNvPr id="2" name="Text Placeholder 1"/>
          <p:cNvSpPr>
            <a:spLocks noGrp="1"/>
          </p:cNvSpPr>
          <p:nvPr>
            <p:ph type="body" sz="quarter" idx="38"/>
          </p:nvPr>
        </p:nvSpPr>
        <p:spPr/>
        <p:txBody>
          <a:bodyPr/>
          <a:lstStyle/>
          <a:p>
            <a:r>
              <a:rPr lang="en-US" dirty="0"/>
              <a:t>Connections</a:t>
            </a:r>
          </a:p>
        </p:txBody>
      </p:sp>
      <p:sp>
        <p:nvSpPr>
          <p:cNvPr id="3" name="Text Placeholder 2"/>
          <p:cNvSpPr>
            <a:spLocks noGrp="1"/>
          </p:cNvSpPr>
          <p:nvPr>
            <p:ph type="body" sz="quarter" idx="39"/>
          </p:nvPr>
        </p:nvSpPr>
        <p:spPr/>
        <p:txBody>
          <a:bodyPr/>
          <a:lstStyle/>
          <a:p>
            <a:r>
              <a:rPr lang="en-US" dirty="0"/>
              <a:t>AISC Seismic Provisions - </a:t>
            </a:r>
            <a:r>
              <a:rPr lang="en-US" dirty="0" smtClean="0"/>
              <a:t>EBF</a:t>
            </a:r>
            <a:endParaRPr lang="en-US" dirty="0"/>
          </a:p>
        </p:txBody>
      </p:sp>
      <p:sp>
        <p:nvSpPr>
          <p:cNvPr id="8" name="Text Box 14"/>
          <p:cNvSpPr txBox="1">
            <a:spLocks noChangeArrowheads="1"/>
          </p:cNvSpPr>
          <p:nvPr/>
        </p:nvSpPr>
        <p:spPr bwMode="auto">
          <a:xfrm>
            <a:off x="467544" y="1216560"/>
            <a:ext cx="7588250" cy="461963"/>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u="sng" dirty="0">
                <a:latin typeface="+mn-lt"/>
              </a:rPr>
              <a:t>F3.6b Beam-to-Column Connections</a:t>
            </a:r>
          </a:p>
        </p:txBody>
      </p:sp>
      <p:sp>
        <p:nvSpPr>
          <p:cNvPr id="10" name="Text Box 14">
            <a:extLst>
              <a:ext uri="{FF2B5EF4-FFF2-40B4-BE49-F238E27FC236}"/>
            </a:extLst>
          </p:cNvPr>
          <p:cNvSpPr txBox="1">
            <a:spLocks noChangeArrowheads="1"/>
          </p:cNvSpPr>
          <p:nvPr/>
        </p:nvSpPr>
        <p:spPr bwMode="auto">
          <a:xfrm>
            <a:off x="858267" y="1769035"/>
            <a:ext cx="7588250" cy="2631490"/>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panose="020B0604020202020204" pitchFamily="34" charset="0"/>
              </a:defRPr>
            </a:lvl1pPr>
            <a:lvl2pPr marL="742950" indent="-285750">
              <a:spcBef>
                <a:spcPct val="20000"/>
              </a:spcBef>
              <a:buClr>
                <a:schemeClr val="tx2"/>
              </a:buClr>
              <a:buSzPct val="100000"/>
              <a:buChar char="–"/>
              <a:defRPr sz="2800" b="1">
                <a:solidFill>
                  <a:schemeClr val="tx1"/>
                </a:solidFill>
                <a:latin typeface="Arial" panose="020B0604020202020204" pitchFamily="34" charset="0"/>
              </a:defRPr>
            </a:lvl2pPr>
            <a:lvl3pPr marL="1143000" indent="-228600">
              <a:spcBef>
                <a:spcPct val="20000"/>
              </a:spcBef>
              <a:buClr>
                <a:schemeClr val="tx2"/>
              </a:buClr>
              <a:buSzPct val="100000"/>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9pPr>
          </a:lstStyle>
          <a:p>
            <a:pPr>
              <a:spcBef>
                <a:spcPct val="50000"/>
              </a:spcBef>
              <a:buClrTx/>
              <a:buSzTx/>
              <a:buFontTx/>
              <a:buNone/>
              <a:defRPr/>
            </a:pPr>
            <a:r>
              <a:rPr lang="en-US" altLang="en-US" sz="2200" b="0" dirty="0"/>
              <a:t>Where a brace of gusset plate connects to both members at a beam-to-column connection, the connection shall conform to one of the following:</a:t>
            </a:r>
          </a:p>
          <a:p>
            <a:pPr marL="457200" indent="-457200">
              <a:spcBef>
                <a:spcPct val="50000"/>
              </a:spcBef>
              <a:buClrTx/>
              <a:buSzTx/>
              <a:buFontTx/>
              <a:buAutoNum type="alphaLcParenBoth"/>
              <a:defRPr/>
            </a:pPr>
            <a:r>
              <a:rPr lang="en-US" altLang="en-US" sz="2200" b="0" dirty="0"/>
              <a:t>The connection assembly is a simple connection meeting the requirements of </a:t>
            </a:r>
            <a:r>
              <a:rPr lang="en-US" altLang="en-US" sz="2200" b="0" i="1" dirty="0"/>
              <a:t>Specification</a:t>
            </a:r>
            <a:r>
              <a:rPr lang="en-US" altLang="en-US" sz="2200" b="0" dirty="0"/>
              <a:t> Section B3.4a where the required rotation is taken to be 0.025 rad; or</a:t>
            </a:r>
          </a:p>
        </p:txBody>
      </p:sp>
    </p:spTree>
    <p:extLst>
      <p:ext uri="{BB962C8B-B14F-4D97-AF65-F5344CB8AC3E}">
        <p14:creationId xmlns:p14="http://schemas.microsoft.com/office/powerpoint/2010/main" val="41527955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Text Box 5"/>
          <p:cNvSpPr txBox="1">
            <a:spLocks noChangeArrowheads="1"/>
          </p:cNvSpPr>
          <p:nvPr/>
        </p:nvSpPr>
        <p:spPr bwMode="auto">
          <a:xfrm>
            <a:off x="4953000" y="1981200"/>
            <a:ext cx="2743200"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939393"/>
                    </a:gs>
                    <a:gs pos="100000">
                      <a:srgbClr val="DDDDDD"/>
                    </a:gs>
                  </a:gsLst>
                  <a:lin ang="5400000" scaled="1"/>
                </a:gradFill>
              </a14:hiddenFill>
            </a:ext>
            <a:ext uri="{91240B29-F687-4F45-9708-019B960494DF}">
              <a14:hiddenLine xmlns:a14="http://schemas.microsoft.com/office/drawing/2010/main" w="222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b="0"/>
          </a:p>
        </p:txBody>
      </p:sp>
      <p:sp>
        <p:nvSpPr>
          <p:cNvPr id="2" name="Text Placeholder 1"/>
          <p:cNvSpPr>
            <a:spLocks noGrp="1"/>
          </p:cNvSpPr>
          <p:nvPr>
            <p:ph type="body" sz="quarter" idx="38"/>
          </p:nvPr>
        </p:nvSpPr>
        <p:spPr/>
        <p:txBody>
          <a:bodyPr/>
          <a:lstStyle/>
          <a:p>
            <a:r>
              <a:rPr lang="en-US" dirty="0" smtClean="0"/>
              <a:t>Connections</a:t>
            </a:r>
            <a:endParaRPr lang="en-US" dirty="0"/>
          </a:p>
        </p:txBody>
      </p:sp>
      <p:sp>
        <p:nvSpPr>
          <p:cNvPr id="3" name="Text Placeholder 2"/>
          <p:cNvSpPr>
            <a:spLocks noGrp="1"/>
          </p:cNvSpPr>
          <p:nvPr>
            <p:ph type="body" sz="quarter" idx="39"/>
          </p:nvPr>
        </p:nvSpPr>
        <p:spPr/>
        <p:txBody>
          <a:bodyPr/>
          <a:lstStyle/>
          <a:p>
            <a:r>
              <a:rPr lang="en-US" dirty="0"/>
              <a:t>AISC Seismic Provisions - </a:t>
            </a:r>
            <a:r>
              <a:rPr lang="en-US" dirty="0" smtClean="0"/>
              <a:t>EBF</a:t>
            </a:r>
            <a:endParaRPr lang="en-US" dirty="0"/>
          </a:p>
        </p:txBody>
      </p:sp>
      <p:sp>
        <p:nvSpPr>
          <p:cNvPr id="9" name="Text Box 14"/>
          <p:cNvSpPr txBox="1">
            <a:spLocks noChangeArrowheads="1"/>
          </p:cNvSpPr>
          <p:nvPr/>
        </p:nvSpPr>
        <p:spPr bwMode="auto">
          <a:xfrm>
            <a:off x="467544" y="1216560"/>
            <a:ext cx="7588250" cy="461963"/>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u="sng" dirty="0">
                <a:latin typeface="+mn-lt"/>
              </a:rPr>
              <a:t>F3.6b Beam-to-Column Connections</a:t>
            </a:r>
          </a:p>
        </p:txBody>
      </p:sp>
      <p:sp>
        <p:nvSpPr>
          <p:cNvPr id="10" name="Text Box 14">
            <a:extLst>
              <a:ext uri="{FF2B5EF4-FFF2-40B4-BE49-F238E27FC236}"/>
            </a:extLst>
          </p:cNvPr>
          <p:cNvSpPr txBox="1">
            <a:spLocks noChangeArrowheads="1"/>
          </p:cNvSpPr>
          <p:nvPr/>
        </p:nvSpPr>
        <p:spPr bwMode="auto">
          <a:xfrm>
            <a:off x="858267" y="1772816"/>
            <a:ext cx="7588250" cy="3985706"/>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panose="020B0604020202020204" pitchFamily="34" charset="0"/>
              </a:defRPr>
            </a:lvl1pPr>
            <a:lvl2pPr marL="742950" indent="-285750">
              <a:spcBef>
                <a:spcPct val="20000"/>
              </a:spcBef>
              <a:buClr>
                <a:schemeClr val="tx2"/>
              </a:buClr>
              <a:buSzPct val="100000"/>
              <a:buChar char="–"/>
              <a:defRPr sz="2800" b="1">
                <a:solidFill>
                  <a:schemeClr val="tx1"/>
                </a:solidFill>
                <a:latin typeface="Arial" panose="020B0604020202020204" pitchFamily="34" charset="0"/>
              </a:defRPr>
            </a:lvl2pPr>
            <a:lvl3pPr marL="1143000" indent="-228600">
              <a:spcBef>
                <a:spcPct val="20000"/>
              </a:spcBef>
              <a:buClr>
                <a:schemeClr val="tx2"/>
              </a:buClr>
              <a:buSzPct val="100000"/>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9pPr>
          </a:lstStyle>
          <a:p>
            <a:pPr>
              <a:spcBef>
                <a:spcPct val="50000"/>
              </a:spcBef>
              <a:buClrTx/>
              <a:buSzTx/>
              <a:buFontTx/>
              <a:buNone/>
              <a:defRPr/>
            </a:pPr>
            <a:r>
              <a:rPr lang="en-US" altLang="en-US" sz="2200" b="0" dirty="0" smtClean="0"/>
              <a:t>(</a:t>
            </a:r>
            <a:r>
              <a:rPr lang="en-US" altLang="en-US" sz="2200" b="0" dirty="0"/>
              <a:t>b) The connection is designed to resist a moment equal to the lesser of the following:</a:t>
            </a:r>
          </a:p>
          <a:p>
            <a:pPr marL="914400" lvl="1" indent="-457200">
              <a:spcBef>
                <a:spcPct val="50000"/>
              </a:spcBef>
              <a:buClrTx/>
              <a:buSzTx/>
              <a:buFontTx/>
              <a:buAutoNum type="arabicParenBoth"/>
              <a:defRPr/>
            </a:pPr>
            <a:r>
              <a:rPr lang="en-US" altLang="en-US" sz="2200" b="0" dirty="0"/>
              <a:t>a moment corresponding to 1.1R</a:t>
            </a:r>
            <a:r>
              <a:rPr lang="en-US" altLang="en-US" sz="2200" b="0" baseline="-25000" dirty="0"/>
              <a:t>y</a:t>
            </a:r>
            <a:r>
              <a:rPr lang="en-US" altLang="en-US" sz="2200" b="0" dirty="0"/>
              <a:t>M</a:t>
            </a:r>
            <a:r>
              <a:rPr lang="en-US" altLang="en-US" sz="2200" b="0" baseline="-25000" dirty="0"/>
              <a:t>P</a:t>
            </a:r>
            <a:r>
              <a:rPr lang="en-US" altLang="en-US" sz="2200" b="0" dirty="0"/>
              <a:t>/</a:t>
            </a:r>
            <a:r>
              <a:rPr lang="el-GR" altLang="en-US" sz="2200" b="0" dirty="0"/>
              <a:t>α</a:t>
            </a:r>
            <a:r>
              <a:rPr lang="en-US" altLang="en-US" sz="2200" b="0" baseline="-25000" dirty="0"/>
              <a:t>s </a:t>
            </a:r>
            <a:r>
              <a:rPr lang="en-US" altLang="en-US" sz="2200" b="0" dirty="0"/>
              <a:t>at the potential plastic hinge location in the beam</a:t>
            </a:r>
          </a:p>
          <a:p>
            <a:pPr marL="914400" lvl="1" indent="-457200">
              <a:spcBef>
                <a:spcPct val="50000"/>
              </a:spcBef>
              <a:buClrTx/>
              <a:buSzTx/>
              <a:buFontTx/>
              <a:buAutoNum type="arabicParenBoth"/>
              <a:defRPr/>
            </a:pPr>
            <a:r>
              <a:rPr lang="en-US" altLang="en-US" sz="2200" b="0" dirty="0"/>
              <a:t>a moment corresponding to the sum of the expected column flexural strengths multiplied by 1.1 and divided by </a:t>
            </a:r>
            <a:r>
              <a:rPr lang="el-GR" altLang="en-US" sz="2200" b="0" dirty="0"/>
              <a:t>α</a:t>
            </a:r>
            <a:r>
              <a:rPr lang="en-US" altLang="en-US" sz="2200" b="0" baseline="-25000" dirty="0"/>
              <a:t>s</a:t>
            </a:r>
            <a:r>
              <a:rPr lang="en-US" altLang="en-US" sz="2200" b="0" baseline="-25000" dirty="0" smtClean="0"/>
              <a:t>.</a:t>
            </a:r>
          </a:p>
          <a:p>
            <a:pPr marL="457200" lvl="1" indent="0">
              <a:spcBef>
                <a:spcPct val="50000"/>
              </a:spcBef>
              <a:buClrTx/>
              <a:buSzTx/>
              <a:buNone/>
              <a:defRPr/>
            </a:pPr>
            <a:endParaRPr lang="en-US" altLang="en-US" sz="2200" b="0" baseline="-25000" dirty="0"/>
          </a:p>
          <a:p>
            <a:pPr>
              <a:spcBef>
                <a:spcPct val="50000"/>
              </a:spcBef>
              <a:buClrTx/>
              <a:buSzTx/>
              <a:buFontTx/>
              <a:buNone/>
              <a:defRPr/>
            </a:pPr>
            <a:r>
              <a:rPr lang="en-US" altLang="en-US" sz="2200" b="0" dirty="0"/>
              <a:t>(c) The beam-to-column connection satisfies the requirements of Section E1.6b(c)</a:t>
            </a:r>
          </a:p>
        </p:txBody>
      </p:sp>
    </p:spTree>
    <p:extLst>
      <p:ext uri="{BB962C8B-B14F-4D97-AF65-F5344CB8AC3E}">
        <p14:creationId xmlns:p14="http://schemas.microsoft.com/office/powerpoint/2010/main" val="120037954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835" name="Group 2"/>
          <p:cNvGrpSpPr>
            <a:grpSpLocks noChangeAspect="1"/>
          </p:cNvGrpSpPr>
          <p:nvPr/>
        </p:nvGrpSpPr>
        <p:grpSpPr bwMode="auto">
          <a:xfrm>
            <a:off x="2409825" y="1035050"/>
            <a:ext cx="4368800" cy="4324350"/>
            <a:chOff x="969" y="168"/>
            <a:chExt cx="3822" cy="3782"/>
          </a:xfrm>
        </p:grpSpPr>
        <p:grpSp>
          <p:nvGrpSpPr>
            <p:cNvPr id="120838" name="Group 3"/>
            <p:cNvGrpSpPr>
              <a:grpSpLocks noChangeAspect="1"/>
            </p:cNvGrpSpPr>
            <p:nvPr/>
          </p:nvGrpSpPr>
          <p:grpSpPr bwMode="auto">
            <a:xfrm>
              <a:off x="1053" y="168"/>
              <a:ext cx="3648" cy="3734"/>
              <a:chOff x="1053" y="168"/>
              <a:chExt cx="3648" cy="3734"/>
            </a:xfrm>
          </p:grpSpPr>
          <p:sp>
            <p:nvSpPr>
              <p:cNvPr id="120851" name="Freeform 4"/>
              <p:cNvSpPr>
                <a:spLocks noChangeAspect="1"/>
              </p:cNvSpPr>
              <p:nvPr/>
            </p:nvSpPr>
            <p:spPr bwMode="auto">
              <a:xfrm flipH="1">
                <a:off x="4187" y="3455"/>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120852" name="Group 5"/>
              <p:cNvGrpSpPr>
                <a:grpSpLocks noChangeAspect="1"/>
              </p:cNvGrpSpPr>
              <p:nvPr/>
            </p:nvGrpSpPr>
            <p:grpSpPr bwMode="auto">
              <a:xfrm flipH="1">
                <a:off x="3072" y="2318"/>
                <a:ext cx="355" cy="242"/>
                <a:chOff x="2334" y="1156"/>
                <a:chExt cx="355" cy="242"/>
              </a:xfrm>
            </p:grpSpPr>
            <p:sp>
              <p:nvSpPr>
                <p:cNvPr id="120958" name="Freeform 6"/>
                <p:cNvSpPr>
                  <a:spLocks noChangeAspect="1"/>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0959" name="Rectangle 7"/>
                <p:cNvSpPr>
                  <a:spLocks noChangeAspect="1" noChangeArrowheads="1"/>
                </p:cNvSpPr>
                <p:nvPr/>
              </p:nvSpPr>
              <p:spPr bwMode="auto">
                <a:xfrm>
                  <a:off x="2672" y="1156"/>
                  <a:ext cx="17" cy="196"/>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120853" name="Group 8"/>
              <p:cNvGrpSpPr>
                <a:grpSpLocks noChangeAspect="1"/>
              </p:cNvGrpSpPr>
              <p:nvPr/>
            </p:nvGrpSpPr>
            <p:grpSpPr bwMode="auto">
              <a:xfrm flipH="1">
                <a:off x="3071" y="2031"/>
                <a:ext cx="1435" cy="287"/>
                <a:chOff x="1255" y="869"/>
                <a:chExt cx="1435" cy="287"/>
              </a:xfrm>
            </p:grpSpPr>
            <p:grpSp>
              <p:nvGrpSpPr>
                <p:cNvPr id="120951" name="Group 9"/>
                <p:cNvGrpSpPr>
                  <a:grpSpLocks noChangeAspect="1"/>
                </p:cNvGrpSpPr>
                <p:nvPr/>
              </p:nvGrpSpPr>
              <p:grpSpPr bwMode="auto">
                <a:xfrm>
                  <a:off x="1255" y="869"/>
                  <a:ext cx="1434" cy="287"/>
                  <a:chOff x="1255" y="869"/>
                  <a:chExt cx="1434" cy="287"/>
                </a:xfrm>
              </p:grpSpPr>
              <p:grpSp>
                <p:nvGrpSpPr>
                  <p:cNvPr id="120953" name="Group 10"/>
                  <p:cNvGrpSpPr>
                    <a:grpSpLocks noChangeAspect="1"/>
                  </p:cNvGrpSpPr>
                  <p:nvPr/>
                </p:nvGrpSpPr>
                <p:grpSpPr bwMode="auto">
                  <a:xfrm>
                    <a:off x="1255" y="869"/>
                    <a:ext cx="1434" cy="287"/>
                    <a:chOff x="1255" y="869"/>
                    <a:chExt cx="1434" cy="287"/>
                  </a:xfrm>
                </p:grpSpPr>
                <p:sp>
                  <p:nvSpPr>
                    <p:cNvPr id="120955" name="Rectangle 11"/>
                    <p:cNvSpPr>
                      <a:spLocks noChangeAspect="1" noChangeArrowheads="1"/>
                    </p:cNvSpPr>
                    <p:nvPr/>
                  </p:nvSpPr>
                  <p:spPr bwMode="auto">
                    <a:xfrm>
                      <a:off x="1255" y="869"/>
                      <a:ext cx="1434" cy="287"/>
                    </a:xfrm>
                    <a:prstGeom prst="rect">
                      <a:avLst/>
                    </a:prstGeom>
                    <a:gradFill rotWithShape="1">
                      <a:gsLst>
                        <a:gs pos="0">
                          <a:srgbClr val="666666"/>
                        </a:gs>
                        <a:gs pos="50000">
                          <a:srgbClr val="DDDDDD"/>
                        </a:gs>
                        <a:gs pos="100000">
                          <a:srgbClr val="666666"/>
                        </a:gs>
                      </a:gsLst>
                      <a:lin ang="54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0956" name="Line 12"/>
                    <p:cNvSpPr>
                      <a:spLocks noChangeAspect="1" noChangeShapeType="1"/>
                    </p:cNvSpPr>
                    <p:nvPr/>
                  </p:nvSpPr>
                  <p:spPr bwMode="auto">
                    <a:xfrm>
                      <a:off x="1255" y="901"/>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0957" name="Line 13"/>
                    <p:cNvSpPr>
                      <a:spLocks noChangeAspect="1" noChangeShapeType="1"/>
                    </p:cNvSpPr>
                    <p:nvPr/>
                  </p:nvSpPr>
                  <p:spPr bwMode="auto">
                    <a:xfrm>
                      <a:off x="1255" y="1124"/>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20954" name="Rectangle 14"/>
                  <p:cNvSpPr>
                    <a:spLocks noChangeAspect="1" noChangeArrowheads="1"/>
                  </p:cNvSpPr>
                  <p:nvPr/>
                </p:nvSpPr>
                <p:spPr bwMode="auto">
                  <a:xfrm>
                    <a:off x="1255" y="926"/>
                    <a:ext cx="35" cy="173"/>
                  </a:xfrm>
                  <a:prstGeom prst="rect">
                    <a:avLst/>
                  </a:prstGeom>
                  <a:gradFill rotWithShape="1">
                    <a:gsLst>
                      <a:gs pos="0">
                        <a:srgbClr val="C0C0C0"/>
                      </a:gs>
                      <a:gs pos="100000">
                        <a:srgbClr val="595959"/>
                      </a:gs>
                    </a:gsLst>
                    <a:path path="rect">
                      <a:fillToRect t="100000" r="10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120952" name="Rectangle 15"/>
                <p:cNvSpPr>
                  <a:spLocks noChangeAspect="1" noChangeArrowheads="1"/>
                </p:cNvSpPr>
                <p:nvPr/>
              </p:nvSpPr>
              <p:spPr bwMode="auto">
                <a:xfrm>
                  <a:off x="2673" y="901"/>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120854" name="Rectangle 16"/>
              <p:cNvSpPr>
                <a:spLocks noChangeAspect="1" noChangeArrowheads="1"/>
              </p:cNvSpPr>
              <p:nvPr/>
            </p:nvSpPr>
            <p:spPr bwMode="auto">
              <a:xfrm rot="2897558" flipH="1">
                <a:off x="2989" y="2994"/>
                <a:ext cx="1721" cy="95"/>
              </a:xfrm>
              <a:prstGeom prst="rect">
                <a:avLst/>
              </a:prstGeom>
              <a:gradFill rotWithShape="1">
                <a:gsLst>
                  <a:gs pos="0">
                    <a:srgbClr val="DDDDDD"/>
                  </a:gs>
                  <a:gs pos="50000">
                    <a:srgbClr val="666666"/>
                  </a:gs>
                  <a:gs pos="100000">
                    <a:srgbClr val="DDDDDD"/>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0855" name="Rectangle 17"/>
              <p:cNvSpPr>
                <a:spLocks noChangeAspect="1" noChangeArrowheads="1"/>
              </p:cNvSpPr>
              <p:nvPr/>
            </p:nvSpPr>
            <p:spPr bwMode="auto">
              <a:xfrm flipH="1">
                <a:off x="3410" y="2064"/>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0856" name="Line 18"/>
              <p:cNvSpPr>
                <a:spLocks noChangeAspect="1" noChangeShapeType="1"/>
              </p:cNvSpPr>
              <p:nvPr/>
            </p:nvSpPr>
            <p:spPr bwMode="auto">
              <a:xfrm flipH="1">
                <a:off x="3075" y="2031"/>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0857" name="Line 19"/>
              <p:cNvSpPr>
                <a:spLocks noChangeAspect="1" noChangeShapeType="1"/>
              </p:cNvSpPr>
              <p:nvPr/>
            </p:nvSpPr>
            <p:spPr bwMode="auto">
              <a:xfrm flipH="1">
                <a:off x="3075" y="2064"/>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0858" name="Line 20"/>
              <p:cNvSpPr>
                <a:spLocks noChangeAspect="1" noChangeShapeType="1"/>
              </p:cNvSpPr>
              <p:nvPr/>
            </p:nvSpPr>
            <p:spPr bwMode="auto">
              <a:xfrm flipH="1">
                <a:off x="3075" y="2286"/>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0859" name="Line 21"/>
              <p:cNvSpPr>
                <a:spLocks noChangeAspect="1" noChangeShapeType="1"/>
              </p:cNvSpPr>
              <p:nvPr/>
            </p:nvSpPr>
            <p:spPr bwMode="auto">
              <a:xfrm flipH="1">
                <a:off x="3075" y="2315"/>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0860" name="Freeform 22"/>
              <p:cNvSpPr>
                <a:spLocks noChangeAspect="1"/>
              </p:cNvSpPr>
              <p:nvPr/>
            </p:nvSpPr>
            <p:spPr bwMode="auto">
              <a:xfrm>
                <a:off x="1260" y="3455"/>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120861" name="Group 23"/>
              <p:cNvGrpSpPr>
                <a:grpSpLocks noChangeAspect="1"/>
              </p:cNvGrpSpPr>
              <p:nvPr/>
            </p:nvGrpSpPr>
            <p:grpSpPr bwMode="auto">
              <a:xfrm>
                <a:off x="2335" y="2318"/>
                <a:ext cx="355" cy="242"/>
                <a:chOff x="2334" y="1156"/>
                <a:chExt cx="355" cy="242"/>
              </a:xfrm>
            </p:grpSpPr>
            <p:sp>
              <p:nvSpPr>
                <p:cNvPr id="120949" name="Freeform 24"/>
                <p:cNvSpPr>
                  <a:spLocks noChangeAspect="1"/>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0950" name="Rectangle 25"/>
                <p:cNvSpPr>
                  <a:spLocks noChangeAspect="1" noChangeArrowheads="1"/>
                </p:cNvSpPr>
                <p:nvPr/>
              </p:nvSpPr>
              <p:spPr bwMode="auto">
                <a:xfrm>
                  <a:off x="2672" y="1156"/>
                  <a:ext cx="17" cy="196"/>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120862" name="Group 26"/>
              <p:cNvGrpSpPr>
                <a:grpSpLocks noChangeAspect="1"/>
              </p:cNvGrpSpPr>
              <p:nvPr/>
            </p:nvGrpSpPr>
            <p:grpSpPr bwMode="auto">
              <a:xfrm>
                <a:off x="1256" y="2031"/>
                <a:ext cx="1435" cy="287"/>
                <a:chOff x="1255" y="869"/>
                <a:chExt cx="1435" cy="287"/>
              </a:xfrm>
            </p:grpSpPr>
            <p:grpSp>
              <p:nvGrpSpPr>
                <p:cNvPr id="120942" name="Group 27"/>
                <p:cNvGrpSpPr>
                  <a:grpSpLocks noChangeAspect="1"/>
                </p:cNvGrpSpPr>
                <p:nvPr/>
              </p:nvGrpSpPr>
              <p:grpSpPr bwMode="auto">
                <a:xfrm>
                  <a:off x="1255" y="869"/>
                  <a:ext cx="1434" cy="287"/>
                  <a:chOff x="1255" y="869"/>
                  <a:chExt cx="1434" cy="287"/>
                </a:xfrm>
              </p:grpSpPr>
              <p:grpSp>
                <p:nvGrpSpPr>
                  <p:cNvPr id="120944" name="Group 28"/>
                  <p:cNvGrpSpPr>
                    <a:grpSpLocks noChangeAspect="1"/>
                  </p:cNvGrpSpPr>
                  <p:nvPr/>
                </p:nvGrpSpPr>
                <p:grpSpPr bwMode="auto">
                  <a:xfrm>
                    <a:off x="1255" y="869"/>
                    <a:ext cx="1434" cy="287"/>
                    <a:chOff x="1255" y="869"/>
                    <a:chExt cx="1434" cy="287"/>
                  </a:xfrm>
                </p:grpSpPr>
                <p:sp>
                  <p:nvSpPr>
                    <p:cNvPr id="120946" name="Rectangle 29"/>
                    <p:cNvSpPr>
                      <a:spLocks noChangeAspect="1" noChangeArrowheads="1"/>
                    </p:cNvSpPr>
                    <p:nvPr/>
                  </p:nvSpPr>
                  <p:spPr bwMode="auto">
                    <a:xfrm>
                      <a:off x="1255" y="869"/>
                      <a:ext cx="1434" cy="287"/>
                    </a:xfrm>
                    <a:prstGeom prst="rect">
                      <a:avLst/>
                    </a:prstGeom>
                    <a:gradFill rotWithShape="1">
                      <a:gsLst>
                        <a:gs pos="0">
                          <a:srgbClr val="666666"/>
                        </a:gs>
                        <a:gs pos="50000">
                          <a:srgbClr val="DDDDDD"/>
                        </a:gs>
                        <a:gs pos="100000">
                          <a:srgbClr val="666666"/>
                        </a:gs>
                      </a:gsLst>
                      <a:lin ang="54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0947" name="Line 30"/>
                    <p:cNvSpPr>
                      <a:spLocks noChangeAspect="1" noChangeShapeType="1"/>
                    </p:cNvSpPr>
                    <p:nvPr/>
                  </p:nvSpPr>
                  <p:spPr bwMode="auto">
                    <a:xfrm>
                      <a:off x="1255" y="901"/>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0948" name="Line 31"/>
                    <p:cNvSpPr>
                      <a:spLocks noChangeAspect="1" noChangeShapeType="1"/>
                    </p:cNvSpPr>
                    <p:nvPr/>
                  </p:nvSpPr>
                  <p:spPr bwMode="auto">
                    <a:xfrm>
                      <a:off x="1255" y="1124"/>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20945" name="Rectangle 32"/>
                  <p:cNvSpPr>
                    <a:spLocks noChangeAspect="1" noChangeArrowheads="1"/>
                  </p:cNvSpPr>
                  <p:nvPr/>
                </p:nvSpPr>
                <p:spPr bwMode="auto">
                  <a:xfrm>
                    <a:off x="1255" y="926"/>
                    <a:ext cx="35" cy="173"/>
                  </a:xfrm>
                  <a:prstGeom prst="rect">
                    <a:avLst/>
                  </a:prstGeom>
                  <a:gradFill rotWithShape="1">
                    <a:gsLst>
                      <a:gs pos="0">
                        <a:srgbClr val="C0C0C0"/>
                      </a:gs>
                      <a:gs pos="100000">
                        <a:srgbClr val="595959"/>
                      </a:gs>
                    </a:gsLst>
                    <a:path path="rect">
                      <a:fillToRect t="100000" r="10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120943" name="Rectangle 33"/>
                <p:cNvSpPr>
                  <a:spLocks noChangeAspect="1" noChangeArrowheads="1"/>
                </p:cNvSpPr>
                <p:nvPr/>
              </p:nvSpPr>
              <p:spPr bwMode="auto">
                <a:xfrm>
                  <a:off x="2673" y="901"/>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120863" name="Rectangle 34"/>
              <p:cNvSpPr>
                <a:spLocks noChangeAspect="1" noChangeArrowheads="1"/>
              </p:cNvSpPr>
              <p:nvPr/>
            </p:nvSpPr>
            <p:spPr bwMode="auto">
              <a:xfrm rot="-2897558">
                <a:off x="1052" y="2994"/>
                <a:ext cx="1721" cy="95"/>
              </a:xfrm>
              <a:prstGeom prst="rect">
                <a:avLst/>
              </a:prstGeom>
              <a:gradFill rotWithShape="1">
                <a:gsLst>
                  <a:gs pos="0">
                    <a:srgbClr val="DDDDDD"/>
                  </a:gs>
                  <a:gs pos="50000">
                    <a:srgbClr val="666666"/>
                  </a:gs>
                  <a:gs pos="100000">
                    <a:srgbClr val="DDDDDD"/>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0864" name="Rectangle 35"/>
              <p:cNvSpPr>
                <a:spLocks noChangeAspect="1" noChangeArrowheads="1"/>
              </p:cNvSpPr>
              <p:nvPr/>
            </p:nvSpPr>
            <p:spPr bwMode="auto">
              <a:xfrm>
                <a:off x="2335" y="2064"/>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0865" name="Line 36"/>
              <p:cNvSpPr>
                <a:spLocks noChangeAspect="1" noChangeShapeType="1"/>
              </p:cNvSpPr>
              <p:nvPr/>
            </p:nvSpPr>
            <p:spPr bwMode="auto">
              <a:xfrm>
                <a:off x="1260" y="2031"/>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0866" name="Line 37"/>
              <p:cNvSpPr>
                <a:spLocks noChangeAspect="1" noChangeShapeType="1"/>
              </p:cNvSpPr>
              <p:nvPr/>
            </p:nvSpPr>
            <p:spPr bwMode="auto">
              <a:xfrm>
                <a:off x="1260" y="2064"/>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0867" name="Line 38"/>
              <p:cNvSpPr>
                <a:spLocks noChangeAspect="1" noChangeShapeType="1"/>
              </p:cNvSpPr>
              <p:nvPr/>
            </p:nvSpPr>
            <p:spPr bwMode="auto">
              <a:xfrm>
                <a:off x="1260" y="2286"/>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0868" name="Line 39"/>
              <p:cNvSpPr>
                <a:spLocks noChangeAspect="1" noChangeShapeType="1"/>
              </p:cNvSpPr>
              <p:nvPr/>
            </p:nvSpPr>
            <p:spPr bwMode="auto">
              <a:xfrm>
                <a:off x="1260" y="2315"/>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120869" name="Group 40"/>
              <p:cNvGrpSpPr>
                <a:grpSpLocks noChangeAspect="1"/>
              </p:cNvGrpSpPr>
              <p:nvPr/>
            </p:nvGrpSpPr>
            <p:grpSpPr bwMode="auto">
              <a:xfrm>
                <a:off x="2687" y="2031"/>
                <a:ext cx="392" cy="287"/>
                <a:chOff x="2686" y="869"/>
                <a:chExt cx="392" cy="287"/>
              </a:xfrm>
            </p:grpSpPr>
            <p:sp>
              <p:nvSpPr>
                <p:cNvPr id="120937" name="Rectangle 41"/>
                <p:cNvSpPr>
                  <a:spLocks noChangeAspect="1" noChangeArrowheads="1"/>
                </p:cNvSpPr>
                <p:nvPr/>
              </p:nvSpPr>
              <p:spPr bwMode="auto">
                <a:xfrm>
                  <a:off x="2690" y="869"/>
                  <a:ext cx="381" cy="287"/>
                </a:xfrm>
                <a:prstGeom prst="rect">
                  <a:avLst/>
                </a:prstGeom>
                <a:gradFill rotWithShape="1">
                  <a:gsLst>
                    <a:gs pos="0">
                      <a:srgbClr val="666666"/>
                    </a:gs>
                    <a:gs pos="50000">
                      <a:srgbClr val="DDDDDD"/>
                    </a:gs>
                    <a:gs pos="100000">
                      <a:srgbClr val="666666"/>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0938" name="Line 42"/>
                <p:cNvSpPr>
                  <a:spLocks noChangeAspect="1" noChangeShapeType="1"/>
                </p:cNvSpPr>
                <p:nvPr/>
              </p:nvSpPr>
              <p:spPr bwMode="auto">
                <a:xfrm>
                  <a:off x="2690" y="902"/>
                  <a:ext cx="38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0939" name="Line 43"/>
                <p:cNvSpPr>
                  <a:spLocks noChangeAspect="1" noChangeShapeType="1"/>
                </p:cNvSpPr>
                <p:nvPr/>
              </p:nvSpPr>
              <p:spPr bwMode="auto">
                <a:xfrm>
                  <a:off x="2686" y="1124"/>
                  <a:ext cx="38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0940" name="Line 44"/>
                <p:cNvSpPr>
                  <a:spLocks noChangeAspect="1" noChangeShapeType="1"/>
                </p:cNvSpPr>
                <p:nvPr/>
              </p:nvSpPr>
              <p:spPr bwMode="auto">
                <a:xfrm>
                  <a:off x="2686" y="1153"/>
                  <a:ext cx="39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0941" name="Line 45"/>
                <p:cNvSpPr>
                  <a:spLocks noChangeAspect="1" noChangeShapeType="1"/>
                </p:cNvSpPr>
                <p:nvPr/>
              </p:nvSpPr>
              <p:spPr bwMode="auto">
                <a:xfrm>
                  <a:off x="2686" y="869"/>
                  <a:ext cx="39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20870" name="Rectangle 46"/>
              <p:cNvSpPr>
                <a:spLocks noChangeAspect="1" noChangeArrowheads="1"/>
              </p:cNvSpPr>
              <p:nvPr/>
            </p:nvSpPr>
            <p:spPr bwMode="auto">
              <a:xfrm>
                <a:off x="2753" y="2062"/>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0871" name="Rectangle 47"/>
              <p:cNvSpPr>
                <a:spLocks noChangeAspect="1" noChangeArrowheads="1"/>
              </p:cNvSpPr>
              <p:nvPr/>
            </p:nvSpPr>
            <p:spPr bwMode="auto">
              <a:xfrm>
                <a:off x="2832" y="2062"/>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0872" name="Rectangle 48"/>
              <p:cNvSpPr>
                <a:spLocks noChangeAspect="1" noChangeArrowheads="1"/>
              </p:cNvSpPr>
              <p:nvPr/>
            </p:nvSpPr>
            <p:spPr bwMode="auto">
              <a:xfrm>
                <a:off x="2912" y="2062"/>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0873" name="Rectangle 49"/>
              <p:cNvSpPr>
                <a:spLocks noChangeAspect="1" noChangeArrowheads="1"/>
              </p:cNvSpPr>
              <p:nvPr/>
            </p:nvSpPr>
            <p:spPr bwMode="auto">
              <a:xfrm>
                <a:off x="2991" y="2062"/>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0874" name="Freeform 50"/>
              <p:cNvSpPr>
                <a:spLocks noChangeAspect="1"/>
              </p:cNvSpPr>
              <p:nvPr/>
            </p:nvSpPr>
            <p:spPr bwMode="auto">
              <a:xfrm flipH="1">
                <a:off x="4188" y="1592"/>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0875" name="Freeform 51"/>
              <p:cNvSpPr>
                <a:spLocks noChangeAspect="1"/>
              </p:cNvSpPr>
              <p:nvPr/>
            </p:nvSpPr>
            <p:spPr bwMode="auto">
              <a:xfrm flipH="1">
                <a:off x="3090" y="455"/>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0876" name="Rectangle 52"/>
              <p:cNvSpPr>
                <a:spLocks noChangeAspect="1" noChangeArrowheads="1"/>
              </p:cNvSpPr>
              <p:nvPr/>
            </p:nvSpPr>
            <p:spPr bwMode="auto">
              <a:xfrm flipH="1">
                <a:off x="3073" y="455"/>
                <a:ext cx="17" cy="196"/>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120877" name="Group 53"/>
              <p:cNvGrpSpPr>
                <a:grpSpLocks noChangeAspect="1"/>
              </p:cNvGrpSpPr>
              <p:nvPr/>
            </p:nvGrpSpPr>
            <p:grpSpPr bwMode="auto">
              <a:xfrm flipH="1">
                <a:off x="3073" y="168"/>
                <a:ext cx="1434" cy="287"/>
                <a:chOff x="1255" y="869"/>
                <a:chExt cx="1434" cy="287"/>
              </a:xfrm>
            </p:grpSpPr>
            <p:grpSp>
              <p:nvGrpSpPr>
                <p:cNvPr id="120932" name="Group 54"/>
                <p:cNvGrpSpPr>
                  <a:grpSpLocks noChangeAspect="1"/>
                </p:cNvGrpSpPr>
                <p:nvPr/>
              </p:nvGrpSpPr>
              <p:grpSpPr bwMode="auto">
                <a:xfrm>
                  <a:off x="1255" y="869"/>
                  <a:ext cx="1434" cy="287"/>
                  <a:chOff x="1255" y="869"/>
                  <a:chExt cx="1434" cy="287"/>
                </a:xfrm>
              </p:grpSpPr>
              <p:sp>
                <p:nvSpPr>
                  <p:cNvPr id="120934" name="Rectangle 55"/>
                  <p:cNvSpPr>
                    <a:spLocks noChangeAspect="1" noChangeArrowheads="1"/>
                  </p:cNvSpPr>
                  <p:nvPr/>
                </p:nvSpPr>
                <p:spPr bwMode="auto">
                  <a:xfrm>
                    <a:off x="1255" y="869"/>
                    <a:ext cx="1434" cy="287"/>
                  </a:xfrm>
                  <a:prstGeom prst="rect">
                    <a:avLst/>
                  </a:prstGeom>
                  <a:gradFill rotWithShape="1">
                    <a:gsLst>
                      <a:gs pos="0">
                        <a:srgbClr val="666666"/>
                      </a:gs>
                      <a:gs pos="50000">
                        <a:srgbClr val="DDDDDD"/>
                      </a:gs>
                      <a:gs pos="100000">
                        <a:srgbClr val="666666"/>
                      </a:gs>
                    </a:gsLst>
                    <a:lin ang="54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0935" name="Line 56"/>
                  <p:cNvSpPr>
                    <a:spLocks noChangeAspect="1" noChangeShapeType="1"/>
                  </p:cNvSpPr>
                  <p:nvPr/>
                </p:nvSpPr>
                <p:spPr bwMode="auto">
                  <a:xfrm>
                    <a:off x="1255" y="901"/>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0936" name="Line 57"/>
                  <p:cNvSpPr>
                    <a:spLocks noChangeAspect="1" noChangeShapeType="1"/>
                  </p:cNvSpPr>
                  <p:nvPr/>
                </p:nvSpPr>
                <p:spPr bwMode="auto">
                  <a:xfrm>
                    <a:off x="1255" y="1124"/>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20933" name="Rectangle 58"/>
                <p:cNvSpPr>
                  <a:spLocks noChangeAspect="1" noChangeArrowheads="1"/>
                </p:cNvSpPr>
                <p:nvPr/>
              </p:nvSpPr>
              <p:spPr bwMode="auto">
                <a:xfrm>
                  <a:off x="1255" y="926"/>
                  <a:ext cx="35" cy="173"/>
                </a:xfrm>
                <a:prstGeom prst="rect">
                  <a:avLst/>
                </a:prstGeom>
                <a:gradFill rotWithShape="1">
                  <a:gsLst>
                    <a:gs pos="0">
                      <a:srgbClr val="C0C0C0"/>
                    </a:gs>
                    <a:gs pos="100000">
                      <a:srgbClr val="595959"/>
                    </a:gs>
                  </a:gsLst>
                  <a:path path="rect">
                    <a:fillToRect t="100000" r="10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120878" name="Rectangle 59"/>
              <p:cNvSpPr>
                <a:spLocks noChangeAspect="1" noChangeArrowheads="1"/>
              </p:cNvSpPr>
              <p:nvPr/>
            </p:nvSpPr>
            <p:spPr bwMode="auto">
              <a:xfrm flipH="1">
                <a:off x="3072" y="200"/>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0879" name="Rectangle 60"/>
              <p:cNvSpPr>
                <a:spLocks noChangeAspect="1" noChangeArrowheads="1"/>
              </p:cNvSpPr>
              <p:nvPr/>
            </p:nvSpPr>
            <p:spPr bwMode="auto">
              <a:xfrm rot="2897558" flipH="1">
                <a:off x="2990" y="1131"/>
                <a:ext cx="1721" cy="95"/>
              </a:xfrm>
              <a:prstGeom prst="rect">
                <a:avLst/>
              </a:prstGeom>
              <a:gradFill rotWithShape="1">
                <a:gsLst>
                  <a:gs pos="0">
                    <a:srgbClr val="DDDDDD"/>
                  </a:gs>
                  <a:gs pos="50000">
                    <a:srgbClr val="666666"/>
                  </a:gs>
                  <a:gs pos="100000">
                    <a:srgbClr val="DDDDDD"/>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0880" name="Rectangle 61"/>
              <p:cNvSpPr>
                <a:spLocks noChangeAspect="1" noChangeArrowheads="1"/>
              </p:cNvSpPr>
              <p:nvPr/>
            </p:nvSpPr>
            <p:spPr bwMode="auto">
              <a:xfrm flipH="1">
                <a:off x="3411" y="201"/>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0881" name="Line 62"/>
              <p:cNvSpPr>
                <a:spLocks noChangeAspect="1" noChangeShapeType="1"/>
              </p:cNvSpPr>
              <p:nvPr/>
            </p:nvSpPr>
            <p:spPr bwMode="auto">
              <a:xfrm flipH="1">
                <a:off x="3076" y="168"/>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0882" name="Line 63"/>
              <p:cNvSpPr>
                <a:spLocks noChangeAspect="1" noChangeShapeType="1"/>
              </p:cNvSpPr>
              <p:nvPr/>
            </p:nvSpPr>
            <p:spPr bwMode="auto">
              <a:xfrm flipH="1">
                <a:off x="3076" y="201"/>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0883" name="Line 64"/>
              <p:cNvSpPr>
                <a:spLocks noChangeAspect="1" noChangeShapeType="1"/>
              </p:cNvSpPr>
              <p:nvPr/>
            </p:nvSpPr>
            <p:spPr bwMode="auto">
              <a:xfrm flipH="1">
                <a:off x="3076" y="423"/>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0884" name="Line 65"/>
              <p:cNvSpPr>
                <a:spLocks noChangeAspect="1" noChangeShapeType="1"/>
              </p:cNvSpPr>
              <p:nvPr/>
            </p:nvSpPr>
            <p:spPr bwMode="auto">
              <a:xfrm flipH="1">
                <a:off x="3076" y="452"/>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0885" name="Freeform 66"/>
              <p:cNvSpPr>
                <a:spLocks noChangeAspect="1"/>
              </p:cNvSpPr>
              <p:nvPr/>
            </p:nvSpPr>
            <p:spPr bwMode="auto">
              <a:xfrm>
                <a:off x="1261" y="1592"/>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120886" name="Group 67"/>
              <p:cNvGrpSpPr>
                <a:grpSpLocks noChangeAspect="1"/>
              </p:cNvGrpSpPr>
              <p:nvPr/>
            </p:nvGrpSpPr>
            <p:grpSpPr bwMode="auto">
              <a:xfrm>
                <a:off x="2336" y="455"/>
                <a:ext cx="355" cy="242"/>
                <a:chOff x="2334" y="1156"/>
                <a:chExt cx="355" cy="242"/>
              </a:xfrm>
            </p:grpSpPr>
            <p:sp>
              <p:nvSpPr>
                <p:cNvPr id="120930" name="Freeform 68"/>
                <p:cNvSpPr>
                  <a:spLocks noChangeAspect="1"/>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0931" name="Rectangle 69"/>
                <p:cNvSpPr>
                  <a:spLocks noChangeAspect="1" noChangeArrowheads="1"/>
                </p:cNvSpPr>
                <p:nvPr/>
              </p:nvSpPr>
              <p:spPr bwMode="auto">
                <a:xfrm>
                  <a:off x="2672" y="1156"/>
                  <a:ext cx="17" cy="196"/>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120887" name="Group 70"/>
              <p:cNvGrpSpPr>
                <a:grpSpLocks noChangeAspect="1"/>
              </p:cNvGrpSpPr>
              <p:nvPr/>
            </p:nvGrpSpPr>
            <p:grpSpPr bwMode="auto">
              <a:xfrm>
                <a:off x="1257" y="168"/>
                <a:ext cx="1435" cy="287"/>
                <a:chOff x="1255" y="869"/>
                <a:chExt cx="1435" cy="287"/>
              </a:xfrm>
            </p:grpSpPr>
            <p:grpSp>
              <p:nvGrpSpPr>
                <p:cNvPr id="120923" name="Group 71"/>
                <p:cNvGrpSpPr>
                  <a:grpSpLocks noChangeAspect="1"/>
                </p:cNvGrpSpPr>
                <p:nvPr/>
              </p:nvGrpSpPr>
              <p:grpSpPr bwMode="auto">
                <a:xfrm>
                  <a:off x="1255" y="869"/>
                  <a:ext cx="1434" cy="287"/>
                  <a:chOff x="1255" y="869"/>
                  <a:chExt cx="1434" cy="287"/>
                </a:xfrm>
              </p:grpSpPr>
              <p:grpSp>
                <p:nvGrpSpPr>
                  <p:cNvPr id="120925" name="Group 72"/>
                  <p:cNvGrpSpPr>
                    <a:grpSpLocks noChangeAspect="1"/>
                  </p:cNvGrpSpPr>
                  <p:nvPr/>
                </p:nvGrpSpPr>
                <p:grpSpPr bwMode="auto">
                  <a:xfrm>
                    <a:off x="1255" y="869"/>
                    <a:ext cx="1434" cy="287"/>
                    <a:chOff x="1255" y="869"/>
                    <a:chExt cx="1434" cy="287"/>
                  </a:xfrm>
                </p:grpSpPr>
                <p:sp>
                  <p:nvSpPr>
                    <p:cNvPr id="120927" name="Rectangle 73"/>
                    <p:cNvSpPr>
                      <a:spLocks noChangeAspect="1" noChangeArrowheads="1"/>
                    </p:cNvSpPr>
                    <p:nvPr/>
                  </p:nvSpPr>
                  <p:spPr bwMode="auto">
                    <a:xfrm>
                      <a:off x="1255" y="869"/>
                      <a:ext cx="1434" cy="287"/>
                    </a:xfrm>
                    <a:prstGeom prst="rect">
                      <a:avLst/>
                    </a:prstGeom>
                    <a:gradFill rotWithShape="1">
                      <a:gsLst>
                        <a:gs pos="0">
                          <a:srgbClr val="666666"/>
                        </a:gs>
                        <a:gs pos="50000">
                          <a:srgbClr val="DDDDDD"/>
                        </a:gs>
                        <a:gs pos="100000">
                          <a:srgbClr val="666666"/>
                        </a:gs>
                      </a:gsLst>
                      <a:lin ang="54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0928" name="Line 74"/>
                    <p:cNvSpPr>
                      <a:spLocks noChangeAspect="1" noChangeShapeType="1"/>
                    </p:cNvSpPr>
                    <p:nvPr/>
                  </p:nvSpPr>
                  <p:spPr bwMode="auto">
                    <a:xfrm>
                      <a:off x="1255" y="901"/>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0929" name="Line 75"/>
                    <p:cNvSpPr>
                      <a:spLocks noChangeAspect="1" noChangeShapeType="1"/>
                    </p:cNvSpPr>
                    <p:nvPr/>
                  </p:nvSpPr>
                  <p:spPr bwMode="auto">
                    <a:xfrm>
                      <a:off x="1255" y="1124"/>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20926" name="Rectangle 76"/>
                  <p:cNvSpPr>
                    <a:spLocks noChangeAspect="1" noChangeArrowheads="1"/>
                  </p:cNvSpPr>
                  <p:nvPr/>
                </p:nvSpPr>
                <p:spPr bwMode="auto">
                  <a:xfrm>
                    <a:off x="1255" y="926"/>
                    <a:ext cx="35" cy="173"/>
                  </a:xfrm>
                  <a:prstGeom prst="rect">
                    <a:avLst/>
                  </a:prstGeom>
                  <a:gradFill rotWithShape="1">
                    <a:gsLst>
                      <a:gs pos="0">
                        <a:srgbClr val="C0C0C0"/>
                      </a:gs>
                      <a:gs pos="100000">
                        <a:srgbClr val="595959"/>
                      </a:gs>
                    </a:gsLst>
                    <a:path path="rect">
                      <a:fillToRect t="100000" r="10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120924" name="Rectangle 77"/>
                <p:cNvSpPr>
                  <a:spLocks noChangeAspect="1" noChangeArrowheads="1"/>
                </p:cNvSpPr>
                <p:nvPr/>
              </p:nvSpPr>
              <p:spPr bwMode="auto">
                <a:xfrm>
                  <a:off x="2673" y="901"/>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120888" name="Rectangle 78"/>
              <p:cNvSpPr>
                <a:spLocks noChangeAspect="1" noChangeArrowheads="1"/>
              </p:cNvSpPr>
              <p:nvPr/>
            </p:nvSpPr>
            <p:spPr bwMode="auto">
              <a:xfrm rot="-2897558">
                <a:off x="1053" y="1131"/>
                <a:ext cx="1721" cy="95"/>
              </a:xfrm>
              <a:prstGeom prst="rect">
                <a:avLst/>
              </a:prstGeom>
              <a:gradFill rotWithShape="1">
                <a:gsLst>
                  <a:gs pos="0">
                    <a:srgbClr val="DDDDDD"/>
                  </a:gs>
                  <a:gs pos="50000">
                    <a:srgbClr val="666666"/>
                  </a:gs>
                  <a:gs pos="100000">
                    <a:srgbClr val="DDDDDD"/>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0889" name="Rectangle 79"/>
              <p:cNvSpPr>
                <a:spLocks noChangeAspect="1" noChangeArrowheads="1"/>
              </p:cNvSpPr>
              <p:nvPr/>
            </p:nvSpPr>
            <p:spPr bwMode="auto">
              <a:xfrm>
                <a:off x="2336" y="201"/>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0890" name="Line 80"/>
              <p:cNvSpPr>
                <a:spLocks noChangeAspect="1" noChangeShapeType="1"/>
              </p:cNvSpPr>
              <p:nvPr/>
            </p:nvSpPr>
            <p:spPr bwMode="auto">
              <a:xfrm>
                <a:off x="1261" y="168"/>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0891" name="Line 81"/>
              <p:cNvSpPr>
                <a:spLocks noChangeAspect="1" noChangeShapeType="1"/>
              </p:cNvSpPr>
              <p:nvPr/>
            </p:nvSpPr>
            <p:spPr bwMode="auto">
              <a:xfrm>
                <a:off x="1261" y="201"/>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0892" name="Line 82"/>
              <p:cNvSpPr>
                <a:spLocks noChangeAspect="1" noChangeShapeType="1"/>
              </p:cNvSpPr>
              <p:nvPr/>
            </p:nvSpPr>
            <p:spPr bwMode="auto">
              <a:xfrm>
                <a:off x="1261" y="423"/>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0893" name="Line 83"/>
              <p:cNvSpPr>
                <a:spLocks noChangeAspect="1" noChangeShapeType="1"/>
              </p:cNvSpPr>
              <p:nvPr/>
            </p:nvSpPr>
            <p:spPr bwMode="auto">
              <a:xfrm>
                <a:off x="1261" y="452"/>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0894" name="Rectangle 84"/>
              <p:cNvSpPr>
                <a:spLocks noChangeAspect="1" noChangeArrowheads="1"/>
              </p:cNvSpPr>
              <p:nvPr/>
            </p:nvSpPr>
            <p:spPr bwMode="auto">
              <a:xfrm>
                <a:off x="2692" y="168"/>
                <a:ext cx="381" cy="287"/>
              </a:xfrm>
              <a:prstGeom prst="rect">
                <a:avLst/>
              </a:prstGeom>
              <a:gradFill rotWithShape="1">
                <a:gsLst>
                  <a:gs pos="0">
                    <a:srgbClr val="666666"/>
                  </a:gs>
                  <a:gs pos="50000">
                    <a:srgbClr val="DDDDDD"/>
                  </a:gs>
                  <a:gs pos="100000">
                    <a:srgbClr val="666666"/>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0895" name="Line 85"/>
              <p:cNvSpPr>
                <a:spLocks noChangeAspect="1" noChangeShapeType="1"/>
              </p:cNvSpPr>
              <p:nvPr/>
            </p:nvSpPr>
            <p:spPr bwMode="auto">
              <a:xfrm>
                <a:off x="2692" y="201"/>
                <a:ext cx="38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0896" name="Line 86"/>
              <p:cNvSpPr>
                <a:spLocks noChangeAspect="1" noChangeShapeType="1"/>
              </p:cNvSpPr>
              <p:nvPr/>
            </p:nvSpPr>
            <p:spPr bwMode="auto">
              <a:xfrm>
                <a:off x="2688" y="423"/>
                <a:ext cx="38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0897" name="Line 87"/>
              <p:cNvSpPr>
                <a:spLocks noChangeAspect="1" noChangeShapeType="1"/>
              </p:cNvSpPr>
              <p:nvPr/>
            </p:nvSpPr>
            <p:spPr bwMode="auto">
              <a:xfrm>
                <a:off x="2688" y="452"/>
                <a:ext cx="39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0898" name="Line 88"/>
              <p:cNvSpPr>
                <a:spLocks noChangeAspect="1" noChangeShapeType="1"/>
              </p:cNvSpPr>
              <p:nvPr/>
            </p:nvSpPr>
            <p:spPr bwMode="auto">
              <a:xfrm>
                <a:off x="2688" y="168"/>
                <a:ext cx="39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0899" name="Rectangle 89"/>
              <p:cNvSpPr>
                <a:spLocks noChangeAspect="1" noChangeArrowheads="1"/>
              </p:cNvSpPr>
              <p:nvPr/>
            </p:nvSpPr>
            <p:spPr bwMode="auto">
              <a:xfrm>
                <a:off x="2754" y="199"/>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0900" name="Rectangle 90"/>
              <p:cNvSpPr>
                <a:spLocks noChangeAspect="1" noChangeArrowheads="1"/>
              </p:cNvSpPr>
              <p:nvPr/>
            </p:nvSpPr>
            <p:spPr bwMode="auto">
              <a:xfrm>
                <a:off x="2833" y="199"/>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0901" name="Rectangle 91"/>
              <p:cNvSpPr>
                <a:spLocks noChangeAspect="1" noChangeArrowheads="1"/>
              </p:cNvSpPr>
              <p:nvPr/>
            </p:nvSpPr>
            <p:spPr bwMode="auto">
              <a:xfrm>
                <a:off x="2913" y="199"/>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0902" name="Rectangle 92"/>
              <p:cNvSpPr>
                <a:spLocks noChangeAspect="1" noChangeArrowheads="1"/>
              </p:cNvSpPr>
              <p:nvPr/>
            </p:nvSpPr>
            <p:spPr bwMode="auto">
              <a:xfrm>
                <a:off x="2992" y="199"/>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120903" name="Group 93"/>
              <p:cNvGrpSpPr>
                <a:grpSpLocks noChangeAspect="1"/>
              </p:cNvGrpSpPr>
              <p:nvPr/>
            </p:nvGrpSpPr>
            <p:grpSpPr bwMode="auto">
              <a:xfrm>
                <a:off x="1053" y="168"/>
                <a:ext cx="202" cy="3722"/>
                <a:chOff x="1053" y="168"/>
                <a:chExt cx="202" cy="3722"/>
              </a:xfrm>
            </p:grpSpPr>
            <p:grpSp>
              <p:nvGrpSpPr>
                <p:cNvPr id="120914" name="Group 94"/>
                <p:cNvGrpSpPr>
                  <a:grpSpLocks noChangeAspect="1"/>
                </p:cNvGrpSpPr>
                <p:nvPr/>
              </p:nvGrpSpPr>
              <p:grpSpPr bwMode="auto">
                <a:xfrm>
                  <a:off x="1053" y="168"/>
                  <a:ext cx="202" cy="3722"/>
                  <a:chOff x="1053" y="168"/>
                  <a:chExt cx="202" cy="3722"/>
                </a:xfrm>
              </p:grpSpPr>
              <p:grpSp>
                <p:nvGrpSpPr>
                  <p:cNvPr id="120917" name="Group 95"/>
                  <p:cNvGrpSpPr>
                    <a:grpSpLocks noChangeAspect="1"/>
                  </p:cNvGrpSpPr>
                  <p:nvPr/>
                </p:nvGrpSpPr>
                <p:grpSpPr bwMode="auto">
                  <a:xfrm>
                    <a:off x="1053" y="168"/>
                    <a:ext cx="202" cy="3722"/>
                    <a:chOff x="1053" y="168"/>
                    <a:chExt cx="202" cy="3722"/>
                  </a:xfrm>
                </p:grpSpPr>
                <p:sp>
                  <p:nvSpPr>
                    <p:cNvPr id="120920" name="Rectangle 96"/>
                    <p:cNvSpPr>
                      <a:spLocks noChangeAspect="1" noChangeArrowheads="1"/>
                    </p:cNvSpPr>
                    <p:nvPr/>
                  </p:nvSpPr>
                  <p:spPr bwMode="auto">
                    <a:xfrm>
                      <a:off x="1053" y="168"/>
                      <a:ext cx="202" cy="3722"/>
                    </a:xfrm>
                    <a:prstGeom prst="rect">
                      <a:avLst/>
                    </a:prstGeom>
                    <a:gradFill rotWithShape="1">
                      <a:gsLst>
                        <a:gs pos="0">
                          <a:srgbClr val="666666"/>
                        </a:gs>
                        <a:gs pos="50000">
                          <a:srgbClr val="DDDDDD"/>
                        </a:gs>
                        <a:gs pos="100000">
                          <a:srgbClr val="666666"/>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0921" name="Line 97"/>
                    <p:cNvSpPr>
                      <a:spLocks noChangeAspect="1" noChangeShapeType="1"/>
                    </p:cNvSpPr>
                    <p:nvPr/>
                  </p:nvSpPr>
                  <p:spPr bwMode="auto">
                    <a:xfrm>
                      <a:off x="1079" y="168"/>
                      <a:ext cx="0" cy="372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0922" name="Line 98"/>
                    <p:cNvSpPr>
                      <a:spLocks noChangeAspect="1" noChangeShapeType="1"/>
                    </p:cNvSpPr>
                    <p:nvPr/>
                  </p:nvSpPr>
                  <p:spPr bwMode="auto">
                    <a:xfrm>
                      <a:off x="1229" y="168"/>
                      <a:ext cx="0" cy="372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20918" name="Rectangle 99"/>
                  <p:cNvSpPr>
                    <a:spLocks noChangeAspect="1" noChangeArrowheads="1"/>
                  </p:cNvSpPr>
                  <p:nvPr/>
                </p:nvSpPr>
                <p:spPr bwMode="auto">
                  <a:xfrm>
                    <a:off x="1082" y="422"/>
                    <a:ext cx="144" cy="30"/>
                  </a:xfrm>
                  <a:prstGeom prst="rect">
                    <a:avLst/>
                  </a:prstGeom>
                  <a:gradFill rotWithShape="1">
                    <a:gsLst>
                      <a:gs pos="0">
                        <a:srgbClr val="DDDDDD"/>
                      </a:gs>
                      <a:gs pos="50000">
                        <a:srgbClr val="666666"/>
                      </a:gs>
                      <a:gs pos="100000">
                        <a:srgbClr val="DDDDDD"/>
                      </a:gs>
                    </a:gsLst>
                    <a:lin ang="189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0919" name="Rectangle 100"/>
                  <p:cNvSpPr>
                    <a:spLocks noChangeAspect="1" noChangeArrowheads="1"/>
                  </p:cNvSpPr>
                  <p:nvPr/>
                </p:nvSpPr>
                <p:spPr bwMode="auto">
                  <a:xfrm>
                    <a:off x="1081" y="170"/>
                    <a:ext cx="144" cy="30"/>
                  </a:xfrm>
                  <a:prstGeom prst="rect">
                    <a:avLst/>
                  </a:prstGeom>
                  <a:gradFill rotWithShape="1">
                    <a:gsLst>
                      <a:gs pos="0">
                        <a:srgbClr val="DDDDDD"/>
                      </a:gs>
                      <a:gs pos="50000">
                        <a:srgbClr val="666666"/>
                      </a:gs>
                      <a:gs pos="100000">
                        <a:srgbClr val="DDDDDD"/>
                      </a:gs>
                    </a:gsLst>
                    <a:lin ang="189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120915" name="Rectangle 101"/>
                <p:cNvSpPr>
                  <a:spLocks noChangeAspect="1" noChangeArrowheads="1"/>
                </p:cNvSpPr>
                <p:nvPr/>
              </p:nvSpPr>
              <p:spPr bwMode="auto">
                <a:xfrm>
                  <a:off x="1082" y="2285"/>
                  <a:ext cx="143" cy="30"/>
                </a:xfrm>
                <a:prstGeom prst="rect">
                  <a:avLst/>
                </a:prstGeom>
                <a:gradFill rotWithShape="1">
                  <a:gsLst>
                    <a:gs pos="0">
                      <a:srgbClr val="DDDDDD"/>
                    </a:gs>
                    <a:gs pos="50000">
                      <a:srgbClr val="666666"/>
                    </a:gs>
                    <a:gs pos="100000">
                      <a:srgbClr val="DDDDDD"/>
                    </a:gs>
                  </a:gsLst>
                  <a:lin ang="189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0916" name="Rectangle 102"/>
                <p:cNvSpPr>
                  <a:spLocks noChangeAspect="1" noChangeArrowheads="1"/>
                </p:cNvSpPr>
                <p:nvPr/>
              </p:nvSpPr>
              <p:spPr bwMode="auto">
                <a:xfrm>
                  <a:off x="1082" y="2031"/>
                  <a:ext cx="143" cy="30"/>
                </a:xfrm>
                <a:prstGeom prst="rect">
                  <a:avLst/>
                </a:prstGeom>
                <a:gradFill rotWithShape="1">
                  <a:gsLst>
                    <a:gs pos="0">
                      <a:srgbClr val="DDDDDD"/>
                    </a:gs>
                    <a:gs pos="50000">
                      <a:srgbClr val="666666"/>
                    </a:gs>
                    <a:gs pos="100000">
                      <a:srgbClr val="DDDDDD"/>
                    </a:gs>
                  </a:gsLst>
                  <a:lin ang="189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120904" name="Group 103"/>
              <p:cNvGrpSpPr>
                <a:grpSpLocks noChangeAspect="1"/>
              </p:cNvGrpSpPr>
              <p:nvPr/>
            </p:nvGrpSpPr>
            <p:grpSpPr bwMode="auto">
              <a:xfrm>
                <a:off x="4499" y="168"/>
                <a:ext cx="202" cy="3722"/>
                <a:chOff x="1053" y="168"/>
                <a:chExt cx="202" cy="3722"/>
              </a:xfrm>
            </p:grpSpPr>
            <p:grpSp>
              <p:nvGrpSpPr>
                <p:cNvPr id="120905" name="Group 104"/>
                <p:cNvGrpSpPr>
                  <a:grpSpLocks noChangeAspect="1"/>
                </p:cNvGrpSpPr>
                <p:nvPr/>
              </p:nvGrpSpPr>
              <p:grpSpPr bwMode="auto">
                <a:xfrm>
                  <a:off x="1053" y="168"/>
                  <a:ext cx="202" cy="3722"/>
                  <a:chOff x="1053" y="168"/>
                  <a:chExt cx="202" cy="3722"/>
                </a:xfrm>
              </p:grpSpPr>
              <p:grpSp>
                <p:nvGrpSpPr>
                  <p:cNvPr id="120908" name="Group 105"/>
                  <p:cNvGrpSpPr>
                    <a:grpSpLocks noChangeAspect="1"/>
                  </p:cNvGrpSpPr>
                  <p:nvPr/>
                </p:nvGrpSpPr>
                <p:grpSpPr bwMode="auto">
                  <a:xfrm>
                    <a:off x="1053" y="168"/>
                    <a:ext cx="202" cy="3722"/>
                    <a:chOff x="1053" y="168"/>
                    <a:chExt cx="202" cy="3722"/>
                  </a:xfrm>
                </p:grpSpPr>
                <p:sp>
                  <p:nvSpPr>
                    <p:cNvPr id="120911" name="Rectangle 106"/>
                    <p:cNvSpPr>
                      <a:spLocks noChangeAspect="1" noChangeArrowheads="1"/>
                    </p:cNvSpPr>
                    <p:nvPr/>
                  </p:nvSpPr>
                  <p:spPr bwMode="auto">
                    <a:xfrm>
                      <a:off x="1053" y="168"/>
                      <a:ext cx="202" cy="3722"/>
                    </a:xfrm>
                    <a:prstGeom prst="rect">
                      <a:avLst/>
                    </a:prstGeom>
                    <a:gradFill rotWithShape="1">
                      <a:gsLst>
                        <a:gs pos="0">
                          <a:srgbClr val="666666"/>
                        </a:gs>
                        <a:gs pos="50000">
                          <a:srgbClr val="DDDDDD"/>
                        </a:gs>
                        <a:gs pos="100000">
                          <a:srgbClr val="666666"/>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0912" name="Line 107"/>
                    <p:cNvSpPr>
                      <a:spLocks noChangeAspect="1" noChangeShapeType="1"/>
                    </p:cNvSpPr>
                    <p:nvPr/>
                  </p:nvSpPr>
                  <p:spPr bwMode="auto">
                    <a:xfrm>
                      <a:off x="1079" y="168"/>
                      <a:ext cx="0" cy="372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0913" name="Line 108"/>
                    <p:cNvSpPr>
                      <a:spLocks noChangeAspect="1" noChangeShapeType="1"/>
                    </p:cNvSpPr>
                    <p:nvPr/>
                  </p:nvSpPr>
                  <p:spPr bwMode="auto">
                    <a:xfrm>
                      <a:off x="1229" y="168"/>
                      <a:ext cx="0" cy="372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20909" name="Rectangle 109"/>
                  <p:cNvSpPr>
                    <a:spLocks noChangeAspect="1" noChangeArrowheads="1"/>
                  </p:cNvSpPr>
                  <p:nvPr/>
                </p:nvSpPr>
                <p:spPr bwMode="auto">
                  <a:xfrm>
                    <a:off x="1082" y="422"/>
                    <a:ext cx="144" cy="30"/>
                  </a:xfrm>
                  <a:prstGeom prst="rect">
                    <a:avLst/>
                  </a:prstGeom>
                  <a:gradFill rotWithShape="1">
                    <a:gsLst>
                      <a:gs pos="0">
                        <a:srgbClr val="DDDDDD"/>
                      </a:gs>
                      <a:gs pos="50000">
                        <a:srgbClr val="666666"/>
                      </a:gs>
                      <a:gs pos="100000">
                        <a:srgbClr val="DDDDDD"/>
                      </a:gs>
                    </a:gsLst>
                    <a:lin ang="189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0910" name="Rectangle 110"/>
                  <p:cNvSpPr>
                    <a:spLocks noChangeAspect="1" noChangeArrowheads="1"/>
                  </p:cNvSpPr>
                  <p:nvPr/>
                </p:nvSpPr>
                <p:spPr bwMode="auto">
                  <a:xfrm>
                    <a:off x="1081" y="170"/>
                    <a:ext cx="144" cy="30"/>
                  </a:xfrm>
                  <a:prstGeom prst="rect">
                    <a:avLst/>
                  </a:prstGeom>
                  <a:gradFill rotWithShape="1">
                    <a:gsLst>
                      <a:gs pos="0">
                        <a:srgbClr val="DDDDDD"/>
                      </a:gs>
                      <a:gs pos="50000">
                        <a:srgbClr val="666666"/>
                      </a:gs>
                      <a:gs pos="100000">
                        <a:srgbClr val="DDDDDD"/>
                      </a:gs>
                    </a:gsLst>
                    <a:lin ang="189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120906" name="Rectangle 111"/>
                <p:cNvSpPr>
                  <a:spLocks noChangeAspect="1" noChangeArrowheads="1"/>
                </p:cNvSpPr>
                <p:nvPr/>
              </p:nvSpPr>
              <p:spPr bwMode="auto">
                <a:xfrm>
                  <a:off x="1082" y="2285"/>
                  <a:ext cx="143" cy="30"/>
                </a:xfrm>
                <a:prstGeom prst="rect">
                  <a:avLst/>
                </a:prstGeom>
                <a:gradFill rotWithShape="1">
                  <a:gsLst>
                    <a:gs pos="0">
                      <a:srgbClr val="DDDDDD"/>
                    </a:gs>
                    <a:gs pos="50000">
                      <a:srgbClr val="666666"/>
                    </a:gs>
                    <a:gs pos="100000">
                      <a:srgbClr val="DDDDDD"/>
                    </a:gs>
                  </a:gsLst>
                  <a:lin ang="189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0907" name="Rectangle 112"/>
                <p:cNvSpPr>
                  <a:spLocks noChangeAspect="1" noChangeArrowheads="1"/>
                </p:cNvSpPr>
                <p:nvPr/>
              </p:nvSpPr>
              <p:spPr bwMode="auto">
                <a:xfrm>
                  <a:off x="1082" y="2031"/>
                  <a:ext cx="143" cy="30"/>
                </a:xfrm>
                <a:prstGeom prst="rect">
                  <a:avLst/>
                </a:prstGeom>
                <a:gradFill rotWithShape="1">
                  <a:gsLst>
                    <a:gs pos="0">
                      <a:srgbClr val="DDDDDD"/>
                    </a:gs>
                    <a:gs pos="50000">
                      <a:srgbClr val="666666"/>
                    </a:gs>
                    <a:gs pos="100000">
                      <a:srgbClr val="DDDDDD"/>
                    </a:gs>
                  </a:gsLst>
                  <a:lin ang="189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sp>
          <p:nvSpPr>
            <p:cNvPr id="120839" name="Rectangle 113"/>
            <p:cNvSpPr>
              <a:spLocks noChangeAspect="1" noChangeArrowheads="1"/>
            </p:cNvSpPr>
            <p:nvPr/>
          </p:nvSpPr>
          <p:spPr bwMode="auto">
            <a:xfrm>
              <a:off x="969" y="3890"/>
              <a:ext cx="677" cy="60"/>
            </a:xfrm>
            <a:prstGeom prst="rect">
              <a:avLst/>
            </a:prstGeom>
            <a:gradFill rotWithShape="1">
              <a:gsLst>
                <a:gs pos="0">
                  <a:srgbClr val="C0C0C0"/>
                </a:gs>
                <a:gs pos="100000">
                  <a:srgbClr val="595959"/>
                </a:gs>
              </a:gsLst>
              <a:path path="rect">
                <a:fillToRect t="100000" r="10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120840" name="Group 114"/>
            <p:cNvGrpSpPr>
              <a:grpSpLocks noChangeAspect="1"/>
            </p:cNvGrpSpPr>
            <p:nvPr/>
          </p:nvGrpSpPr>
          <p:grpSpPr bwMode="auto">
            <a:xfrm>
              <a:off x="1053" y="168"/>
              <a:ext cx="202" cy="3722"/>
              <a:chOff x="1053" y="168"/>
              <a:chExt cx="202" cy="3722"/>
            </a:xfrm>
          </p:grpSpPr>
          <p:grpSp>
            <p:nvGrpSpPr>
              <p:cNvPr id="120842" name="Group 115"/>
              <p:cNvGrpSpPr>
                <a:grpSpLocks noChangeAspect="1"/>
              </p:cNvGrpSpPr>
              <p:nvPr/>
            </p:nvGrpSpPr>
            <p:grpSpPr bwMode="auto">
              <a:xfrm>
                <a:off x="1053" y="168"/>
                <a:ext cx="202" cy="3722"/>
                <a:chOff x="1053" y="168"/>
                <a:chExt cx="202" cy="3722"/>
              </a:xfrm>
            </p:grpSpPr>
            <p:grpSp>
              <p:nvGrpSpPr>
                <p:cNvPr id="120845" name="Group 116"/>
                <p:cNvGrpSpPr>
                  <a:grpSpLocks noChangeAspect="1"/>
                </p:cNvGrpSpPr>
                <p:nvPr/>
              </p:nvGrpSpPr>
              <p:grpSpPr bwMode="auto">
                <a:xfrm>
                  <a:off x="1053" y="168"/>
                  <a:ext cx="202" cy="3722"/>
                  <a:chOff x="1053" y="168"/>
                  <a:chExt cx="202" cy="3722"/>
                </a:xfrm>
              </p:grpSpPr>
              <p:sp>
                <p:nvSpPr>
                  <p:cNvPr id="120848" name="Rectangle 117"/>
                  <p:cNvSpPr>
                    <a:spLocks noChangeAspect="1" noChangeArrowheads="1"/>
                  </p:cNvSpPr>
                  <p:nvPr/>
                </p:nvSpPr>
                <p:spPr bwMode="auto">
                  <a:xfrm>
                    <a:off x="1053" y="168"/>
                    <a:ext cx="202" cy="3722"/>
                  </a:xfrm>
                  <a:prstGeom prst="rect">
                    <a:avLst/>
                  </a:prstGeom>
                  <a:gradFill rotWithShape="1">
                    <a:gsLst>
                      <a:gs pos="0">
                        <a:srgbClr val="666666"/>
                      </a:gs>
                      <a:gs pos="50000">
                        <a:srgbClr val="DDDDDD"/>
                      </a:gs>
                      <a:gs pos="100000">
                        <a:srgbClr val="666666"/>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0849" name="Line 118"/>
                  <p:cNvSpPr>
                    <a:spLocks noChangeAspect="1" noChangeShapeType="1"/>
                  </p:cNvSpPr>
                  <p:nvPr/>
                </p:nvSpPr>
                <p:spPr bwMode="auto">
                  <a:xfrm>
                    <a:off x="1079" y="168"/>
                    <a:ext cx="0" cy="372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0850" name="Line 119"/>
                  <p:cNvSpPr>
                    <a:spLocks noChangeAspect="1" noChangeShapeType="1"/>
                  </p:cNvSpPr>
                  <p:nvPr/>
                </p:nvSpPr>
                <p:spPr bwMode="auto">
                  <a:xfrm>
                    <a:off x="1229" y="168"/>
                    <a:ext cx="0" cy="372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20846" name="Rectangle 120"/>
                <p:cNvSpPr>
                  <a:spLocks noChangeAspect="1" noChangeArrowheads="1"/>
                </p:cNvSpPr>
                <p:nvPr/>
              </p:nvSpPr>
              <p:spPr bwMode="auto">
                <a:xfrm>
                  <a:off x="1082" y="422"/>
                  <a:ext cx="144" cy="30"/>
                </a:xfrm>
                <a:prstGeom prst="rect">
                  <a:avLst/>
                </a:prstGeom>
                <a:gradFill rotWithShape="1">
                  <a:gsLst>
                    <a:gs pos="0">
                      <a:srgbClr val="DDDDDD"/>
                    </a:gs>
                    <a:gs pos="50000">
                      <a:srgbClr val="666666"/>
                    </a:gs>
                    <a:gs pos="100000">
                      <a:srgbClr val="DDDDDD"/>
                    </a:gs>
                  </a:gsLst>
                  <a:lin ang="189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0847" name="Rectangle 121"/>
                <p:cNvSpPr>
                  <a:spLocks noChangeAspect="1" noChangeArrowheads="1"/>
                </p:cNvSpPr>
                <p:nvPr/>
              </p:nvSpPr>
              <p:spPr bwMode="auto">
                <a:xfrm>
                  <a:off x="1081" y="170"/>
                  <a:ext cx="144" cy="30"/>
                </a:xfrm>
                <a:prstGeom prst="rect">
                  <a:avLst/>
                </a:prstGeom>
                <a:gradFill rotWithShape="1">
                  <a:gsLst>
                    <a:gs pos="0">
                      <a:srgbClr val="DDDDDD"/>
                    </a:gs>
                    <a:gs pos="50000">
                      <a:srgbClr val="666666"/>
                    </a:gs>
                    <a:gs pos="100000">
                      <a:srgbClr val="DDDDDD"/>
                    </a:gs>
                  </a:gsLst>
                  <a:lin ang="189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120843" name="Rectangle 122"/>
              <p:cNvSpPr>
                <a:spLocks noChangeAspect="1" noChangeArrowheads="1"/>
              </p:cNvSpPr>
              <p:nvPr/>
            </p:nvSpPr>
            <p:spPr bwMode="auto">
              <a:xfrm>
                <a:off x="1082" y="2285"/>
                <a:ext cx="143" cy="30"/>
              </a:xfrm>
              <a:prstGeom prst="rect">
                <a:avLst/>
              </a:prstGeom>
              <a:gradFill rotWithShape="1">
                <a:gsLst>
                  <a:gs pos="0">
                    <a:srgbClr val="DDDDDD"/>
                  </a:gs>
                  <a:gs pos="50000">
                    <a:srgbClr val="666666"/>
                  </a:gs>
                  <a:gs pos="100000">
                    <a:srgbClr val="DDDDDD"/>
                  </a:gs>
                </a:gsLst>
                <a:lin ang="189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0844" name="Rectangle 123"/>
              <p:cNvSpPr>
                <a:spLocks noChangeAspect="1" noChangeArrowheads="1"/>
              </p:cNvSpPr>
              <p:nvPr/>
            </p:nvSpPr>
            <p:spPr bwMode="auto">
              <a:xfrm>
                <a:off x="1082" y="2031"/>
                <a:ext cx="143" cy="30"/>
              </a:xfrm>
              <a:prstGeom prst="rect">
                <a:avLst/>
              </a:prstGeom>
              <a:gradFill rotWithShape="1">
                <a:gsLst>
                  <a:gs pos="0">
                    <a:srgbClr val="DDDDDD"/>
                  </a:gs>
                  <a:gs pos="50000">
                    <a:srgbClr val="666666"/>
                  </a:gs>
                  <a:gs pos="100000">
                    <a:srgbClr val="DDDDDD"/>
                  </a:gs>
                </a:gsLst>
                <a:lin ang="189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120841" name="Rectangle 124"/>
            <p:cNvSpPr>
              <a:spLocks noChangeAspect="1" noChangeArrowheads="1"/>
            </p:cNvSpPr>
            <p:nvPr/>
          </p:nvSpPr>
          <p:spPr bwMode="auto">
            <a:xfrm>
              <a:off x="4114" y="3890"/>
              <a:ext cx="677" cy="60"/>
            </a:xfrm>
            <a:prstGeom prst="rect">
              <a:avLst/>
            </a:prstGeom>
            <a:gradFill rotWithShape="1">
              <a:gsLst>
                <a:gs pos="0">
                  <a:srgbClr val="C0C0C0"/>
                </a:gs>
                <a:gs pos="100000">
                  <a:srgbClr val="595959"/>
                </a:gs>
              </a:gsLst>
              <a:path path="rect">
                <a:fillToRect t="100000" r="10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120836" name="Oval 127"/>
          <p:cNvSpPr>
            <a:spLocks noChangeArrowheads="1"/>
          </p:cNvSpPr>
          <p:nvPr/>
        </p:nvSpPr>
        <p:spPr bwMode="auto">
          <a:xfrm>
            <a:off x="2339752" y="3037012"/>
            <a:ext cx="608013" cy="608012"/>
          </a:xfrm>
          <a:prstGeom prst="ellipse">
            <a:avLst/>
          </a:prstGeom>
          <a:noFill/>
          <a:ln w="38100" algn="ctr">
            <a:solidFill>
              <a:srgbClr val="FF0000"/>
            </a:solidFill>
            <a:round/>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0837" name="Oval 129"/>
          <p:cNvSpPr>
            <a:spLocks noChangeArrowheads="1"/>
          </p:cNvSpPr>
          <p:nvPr/>
        </p:nvSpPr>
        <p:spPr bwMode="auto">
          <a:xfrm>
            <a:off x="6242050" y="3037012"/>
            <a:ext cx="608013" cy="608012"/>
          </a:xfrm>
          <a:prstGeom prst="ellipse">
            <a:avLst/>
          </a:prstGeom>
          <a:noFill/>
          <a:ln w="38100" algn="ctr">
            <a:solidFill>
              <a:srgbClr val="FF0000"/>
            </a:solidFill>
            <a:round/>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4" name="Text Placeholder 3"/>
          <p:cNvSpPr>
            <a:spLocks noGrp="1"/>
          </p:cNvSpPr>
          <p:nvPr>
            <p:ph type="body" sz="quarter" idx="38"/>
          </p:nvPr>
        </p:nvSpPr>
        <p:spPr/>
        <p:txBody>
          <a:bodyPr/>
          <a:lstStyle/>
          <a:p>
            <a:r>
              <a:rPr lang="en-US" dirty="0"/>
              <a:t>F3.6b Beam-to-Column </a:t>
            </a:r>
            <a:r>
              <a:rPr lang="en-US" dirty="0" smtClean="0"/>
              <a:t>Connections</a:t>
            </a:r>
            <a:endParaRPr lang="en-US" dirty="0"/>
          </a:p>
        </p:txBody>
      </p:sp>
    </p:spTree>
    <p:extLst>
      <p:ext uri="{BB962C8B-B14F-4D97-AF65-F5344CB8AC3E}">
        <p14:creationId xmlns:p14="http://schemas.microsoft.com/office/powerpoint/2010/main" val="9840903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4">
            <a:extLst>
              <a:ext uri="{FF2B5EF4-FFF2-40B4-BE49-F238E27FC236}"/>
            </a:extLst>
          </p:cNvPr>
          <p:cNvSpPr txBox="1">
            <a:spLocks noChangeArrowheads="1"/>
          </p:cNvSpPr>
          <p:nvPr/>
        </p:nvSpPr>
        <p:spPr bwMode="auto">
          <a:xfrm>
            <a:off x="858267" y="1769035"/>
            <a:ext cx="7588250" cy="1954381"/>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panose="020B0604020202020204" pitchFamily="34" charset="0"/>
              </a:defRPr>
            </a:lvl1pPr>
            <a:lvl2pPr marL="742950" indent="-285750">
              <a:spcBef>
                <a:spcPct val="20000"/>
              </a:spcBef>
              <a:buClr>
                <a:schemeClr val="tx2"/>
              </a:buClr>
              <a:buSzPct val="100000"/>
              <a:buChar char="–"/>
              <a:defRPr sz="2800" b="1">
                <a:solidFill>
                  <a:schemeClr val="tx1"/>
                </a:solidFill>
                <a:latin typeface="Arial" panose="020B0604020202020204" pitchFamily="34" charset="0"/>
              </a:defRPr>
            </a:lvl2pPr>
            <a:lvl3pPr marL="1143000" indent="-228600">
              <a:spcBef>
                <a:spcPct val="20000"/>
              </a:spcBef>
              <a:buClr>
                <a:schemeClr val="tx2"/>
              </a:buClr>
              <a:buSzPct val="100000"/>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200" b="0" dirty="0"/>
              <a:t>When oversized holes are used, the required strength for the limit state of bolt slip need not exceed the seismic load effect determined using the </a:t>
            </a:r>
            <a:r>
              <a:rPr lang="en-US" altLang="en-US" sz="2200" b="0" dirty="0" err="1"/>
              <a:t>overstrength</a:t>
            </a:r>
            <a:r>
              <a:rPr lang="en-US" altLang="en-US" sz="2200" b="0" dirty="0"/>
              <a:t> seismic load.</a:t>
            </a:r>
          </a:p>
          <a:p>
            <a:pPr>
              <a:spcBef>
                <a:spcPct val="50000"/>
              </a:spcBef>
              <a:buClrTx/>
              <a:buSzTx/>
              <a:buFontTx/>
              <a:buNone/>
            </a:pPr>
            <a:r>
              <a:rPr lang="en-US" altLang="en-US" sz="2200" b="0" dirty="0"/>
              <a:t>Connections of braces designed to resist a portion on the link end moment shall be designed as fully restrained. </a:t>
            </a:r>
          </a:p>
        </p:txBody>
      </p:sp>
      <p:sp>
        <p:nvSpPr>
          <p:cNvPr id="121859" name="Text Box 5"/>
          <p:cNvSpPr txBox="1">
            <a:spLocks noChangeArrowheads="1"/>
          </p:cNvSpPr>
          <p:nvPr/>
        </p:nvSpPr>
        <p:spPr bwMode="auto">
          <a:xfrm>
            <a:off x="4953000" y="1981200"/>
            <a:ext cx="2743200"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939393"/>
                    </a:gs>
                    <a:gs pos="100000">
                      <a:srgbClr val="DDDDDD"/>
                    </a:gs>
                  </a:gsLst>
                  <a:lin ang="5400000" scaled="1"/>
                </a:gradFill>
              </a14:hiddenFill>
            </a:ext>
            <a:ext uri="{91240B29-F687-4F45-9708-019B960494DF}">
              <a14:hiddenLine xmlns:a14="http://schemas.microsoft.com/office/drawing/2010/main" w="222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b="0"/>
          </a:p>
        </p:txBody>
      </p:sp>
      <p:sp>
        <p:nvSpPr>
          <p:cNvPr id="2" name="Text Placeholder 1"/>
          <p:cNvSpPr>
            <a:spLocks noGrp="1"/>
          </p:cNvSpPr>
          <p:nvPr>
            <p:ph type="body" sz="quarter" idx="38"/>
          </p:nvPr>
        </p:nvSpPr>
        <p:spPr/>
        <p:txBody>
          <a:bodyPr/>
          <a:lstStyle/>
          <a:p>
            <a:r>
              <a:rPr lang="en-US" dirty="0"/>
              <a:t>Connections</a:t>
            </a:r>
          </a:p>
        </p:txBody>
      </p:sp>
      <p:sp>
        <p:nvSpPr>
          <p:cNvPr id="3" name="Text Placeholder 2"/>
          <p:cNvSpPr>
            <a:spLocks noGrp="1"/>
          </p:cNvSpPr>
          <p:nvPr>
            <p:ph type="body" sz="quarter" idx="39"/>
          </p:nvPr>
        </p:nvSpPr>
        <p:spPr/>
        <p:txBody>
          <a:bodyPr/>
          <a:lstStyle/>
          <a:p>
            <a:r>
              <a:rPr lang="en-US" dirty="0"/>
              <a:t>AISC Seismic Provisions - </a:t>
            </a:r>
            <a:r>
              <a:rPr lang="en-US" dirty="0" smtClean="0"/>
              <a:t>EBF</a:t>
            </a:r>
            <a:endParaRPr lang="en-US" dirty="0"/>
          </a:p>
        </p:txBody>
      </p:sp>
      <p:sp>
        <p:nvSpPr>
          <p:cNvPr id="8" name="Text Box 14"/>
          <p:cNvSpPr txBox="1">
            <a:spLocks noChangeArrowheads="1"/>
          </p:cNvSpPr>
          <p:nvPr/>
        </p:nvSpPr>
        <p:spPr bwMode="auto">
          <a:xfrm>
            <a:off x="467544" y="1216560"/>
            <a:ext cx="7588250" cy="461963"/>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u="sng" dirty="0">
                <a:latin typeface="+mn-lt"/>
              </a:rPr>
              <a:t>F3.6c Brace Connections</a:t>
            </a:r>
          </a:p>
        </p:txBody>
      </p:sp>
    </p:spTree>
    <p:extLst>
      <p:ext uri="{BB962C8B-B14F-4D97-AF65-F5344CB8AC3E}">
        <p14:creationId xmlns:p14="http://schemas.microsoft.com/office/powerpoint/2010/main" val="7704510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882" name="Group 4"/>
          <p:cNvGrpSpPr>
            <a:grpSpLocks noChangeAspect="1"/>
          </p:cNvGrpSpPr>
          <p:nvPr/>
        </p:nvGrpSpPr>
        <p:grpSpPr bwMode="auto">
          <a:xfrm>
            <a:off x="1763713" y="1290638"/>
            <a:ext cx="3179762" cy="3656012"/>
            <a:chOff x="1063" y="869"/>
            <a:chExt cx="1627" cy="1871"/>
          </a:xfrm>
        </p:grpSpPr>
        <p:grpSp>
          <p:nvGrpSpPr>
            <p:cNvPr id="122894" name="Group 5"/>
            <p:cNvGrpSpPr>
              <a:grpSpLocks noChangeAspect="1"/>
            </p:cNvGrpSpPr>
            <p:nvPr/>
          </p:nvGrpSpPr>
          <p:grpSpPr bwMode="auto">
            <a:xfrm>
              <a:off x="1063" y="869"/>
              <a:ext cx="1627" cy="1871"/>
              <a:chOff x="1063" y="869"/>
              <a:chExt cx="1627" cy="1871"/>
            </a:xfrm>
          </p:grpSpPr>
          <p:sp>
            <p:nvSpPr>
              <p:cNvPr id="122899" name="Freeform 6"/>
              <p:cNvSpPr>
                <a:spLocks noChangeAspect="1"/>
              </p:cNvSpPr>
              <p:nvPr/>
            </p:nvSpPr>
            <p:spPr bwMode="auto">
              <a:xfrm>
                <a:off x="1259" y="2293"/>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122900" name="Group 7"/>
              <p:cNvGrpSpPr>
                <a:grpSpLocks noChangeAspect="1"/>
              </p:cNvGrpSpPr>
              <p:nvPr/>
            </p:nvGrpSpPr>
            <p:grpSpPr bwMode="auto">
              <a:xfrm>
                <a:off x="2334" y="1156"/>
                <a:ext cx="355" cy="242"/>
                <a:chOff x="2334" y="1156"/>
                <a:chExt cx="355" cy="242"/>
              </a:xfrm>
            </p:grpSpPr>
            <p:sp>
              <p:nvSpPr>
                <p:cNvPr id="122915" name="Freeform 8"/>
                <p:cNvSpPr>
                  <a:spLocks noChangeAspect="1"/>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2916" name="Rectangle 9"/>
                <p:cNvSpPr>
                  <a:spLocks noChangeAspect="1" noChangeArrowheads="1"/>
                </p:cNvSpPr>
                <p:nvPr/>
              </p:nvSpPr>
              <p:spPr bwMode="auto">
                <a:xfrm>
                  <a:off x="2672" y="1156"/>
                  <a:ext cx="17" cy="196"/>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122901" name="Group 10"/>
              <p:cNvGrpSpPr>
                <a:grpSpLocks noChangeAspect="1"/>
              </p:cNvGrpSpPr>
              <p:nvPr/>
            </p:nvGrpSpPr>
            <p:grpSpPr bwMode="auto">
              <a:xfrm>
                <a:off x="1063" y="869"/>
                <a:ext cx="192" cy="1865"/>
                <a:chOff x="1063" y="1013"/>
                <a:chExt cx="192" cy="1721"/>
              </a:xfrm>
            </p:grpSpPr>
            <p:sp>
              <p:nvSpPr>
                <p:cNvPr id="122912" name="Rectangle 11"/>
                <p:cNvSpPr>
                  <a:spLocks noChangeAspect="1" noChangeArrowheads="1"/>
                </p:cNvSpPr>
                <p:nvPr/>
              </p:nvSpPr>
              <p:spPr bwMode="auto">
                <a:xfrm>
                  <a:off x="1063" y="1013"/>
                  <a:ext cx="192" cy="1721"/>
                </a:xfrm>
                <a:prstGeom prst="rect">
                  <a:avLst/>
                </a:prstGeom>
                <a:gradFill rotWithShape="1">
                  <a:gsLst>
                    <a:gs pos="0">
                      <a:srgbClr val="8C8C8C"/>
                    </a:gs>
                    <a:gs pos="50000">
                      <a:srgbClr val="DDDDDD"/>
                    </a:gs>
                    <a:gs pos="100000">
                      <a:srgbClr val="8C8C8C"/>
                    </a:gs>
                  </a:gsLst>
                  <a:lin ang="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2913" name="Line 12"/>
                <p:cNvSpPr>
                  <a:spLocks noChangeAspect="1" noChangeShapeType="1"/>
                </p:cNvSpPr>
                <p:nvPr/>
              </p:nvSpPr>
              <p:spPr bwMode="auto">
                <a:xfrm>
                  <a:off x="1223" y="1013"/>
                  <a:ext cx="0" cy="172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2914" name="Line 13"/>
                <p:cNvSpPr>
                  <a:spLocks noChangeAspect="1" noChangeShapeType="1"/>
                </p:cNvSpPr>
                <p:nvPr/>
              </p:nvSpPr>
              <p:spPr bwMode="auto">
                <a:xfrm>
                  <a:off x="1095" y="1013"/>
                  <a:ext cx="0" cy="172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22902" name="Group 14"/>
              <p:cNvGrpSpPr>
                <a:grpSpLocks noChangeAspect="1"/>
              </p:cNvGrpSpPr>
              <p:nvPr/>
            </p:nvGrpSpPr>
            <p:grpSpPr bwMode="auto">
              <a:xfrm>
                <a:off x="1255" y="869"/>
                <a:ext cx="1435" cy="287"/>
                <a:chOff x="1255" y="869"/>
                <a:chExt cx="1435" cy="287"/>
              </a:xfrm>
            </p:grpSpPr>
            <p:grpSp>
              <p:nvGrpSpPr>
                <p:cNvPr id="122905" name="Group 15"/>
                <p:cNvGrpSpPr>
                  <a:grpSpLocks noChangeAspect="1"/>
                </p:cNvGrpSpPr>
                <p:nvPr/>
              </p:nvGrpSpPr>
              <p:grpSpPr bwMode="auto">
                <a:xfrm>
                  <a:off x="1255" y="869"/>
                  <a:ext cx="1434" cy="287"/>
                  <a:chOff x="1255" y="869"/>
                  <a:chExt cx="1434" cy="287"/>
                </a:xfrm>
              </p:grpSpPr>
              <p:grpSp>
                <p:nvGrpSpPr>
                  <p:cNvPr id="122907" name="Group 16"/>
                  <p:cNvGrpSpPr>
                    <a:grpSpLocks noChangeAspect="1"/>
                  </p:cNvGrpSpPr>
                  <p:nvPr/>
                </p:nvGrpSpPr>
                <p:grpSpPr bwMode="auto">
                  <a:xfrm>
                    <a:off x="1255" y="869"/>
                    <a:ext cx="1434" cy="287"/>
                    <a:chOff x="1255" y="869"/>
                    <a:chExt cx="1434" cy="287"/>
                  </a:xfrm>
                </p:grpSpPr>
                <p:sp>
                  <p:nvSpPr>
                    <p:cNvPr id="122909" name="Rectangle 17"/>
                    <p:cNvSpPr>
                      <a:spLocks noChangeAspect="1" noChangeArrowheads="1"/>
                    </p:cNvSpPr>
                    <p:nvPr/>
                  </p:nvSpPr>
                  <p:spPr bwMode="auto">
                    <a:xfrm>
                      <a:off x="1255" y="869"/>
                      <a:ext cx="1434" cy="287"/>
                    </a:xfrm>
                    <a:prstGeom prst="rect">
                      <a:avLst/>
                    </a:prstGeom>
                    <a:gradFill rotWithShape="1">
                      <a:gsLst>
                        <a:gs pos="0">
                          <a:srgbClr val="666666"/>
                        </a:gs>
                        <a:gs pos="50000">
                          <a:srgbClr val="DDDDDD"/>
                        </a:gs>
                        <a:gs pos="100000">
                          <a:srgbClr val="666666"/>
                        </a:gs>
                      </a:gsLst>
                      <a:lin ang="54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2910" name="Line 18"/>
                    <p:cNvSpPr>
                      <a:spLocks noChangeAspect="1" noChangeShapeType="1"/>
                    </p:cNvSpPr>
                    <p:nvPr/>
                  </p:nvSpPr>
                  <p:spPr bwMode="auto">
                    <a:xfrm>
                      <a:off x="1255" y="901"/>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2911" name="Line 19"/>
                    <p:cNvSpPr>
                      <a:spLocks noChangeAspect="1" noChangeShapeType="1"/>
                    </p:cNvSpPr>
                    <p:nvPr/>
                  </p:nvSpPr>
                  <p:spPr bwMode="auto">
                    <a:xfrm>
                      <a:off x="1255" y="1124"/>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22908" name="Rectangle 20"/>
                  <p:cNvSpPr>
                    <a:spLocks noChangeAspect="1" noChangeArrowheads="1"/>
                  </p:cNvSpPr>
                  <p:nvPr/>
                </p:nvSpPr>
                <p:spPr bwMode="auto">
                  <a:xfrm>
                    <a:off x="1255" y="926"/>
                    <a:ext cx="35" cy="173"/>
                  </a:xfrm>
                  <a:prstGeom prst="rect">
                    <a:avLst/>
                  </a:prstGeom>
                  <a:gradFill rotWithShape="1">
                    <a:gsLst>
                      <a:gs pos="0">
                        <a:srgbClr val="C0C0C0"/>
                      </a:gs>
                      <a:gs pos="100000">
                        <a:srgbClr val="595959"/>
                      </a:gs>
                    </a:gsLst>
                    <a:path path="rect">
                      <a:fillToRect t="100000" r="10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122906" name="Rectangle 21"/>
                <p:cNvSpPr>
                  <a:spLocks noChangeAspect="1" noChangeArrowheads="1"/>
                </p:cNvSpPr>
                <p:nvPr/>
              </p:nvSpPr>
              <p:spPr bwMode="auto">
                <a:xfrm>
                  <a:off x="2673" y="901"/>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122903" name="Rectangle 22"/>
              <p:cNvSpPr>
                <a:spLocks noChangeAspect="1" noChangeArrowheads="1"/>
              </p:cNvSpPr>
              <p:nvPr/>
            </p:nvSpPr>
            <p:spPr bwMode="auto">
              <a:xfrm rot="-2897558">
                <a:off x="1051" y="1832"/>
                <a:ext cx="1721" cy="95"/>
              </a:xfrm>
              <a:prstGeom prst="rect">
                <a:avLst/>
              </a:prstGeom>
              <a:gradFill rotWithShape="1">
                <a:gsLst>
                  <a:gs pos="0">
                    <a:srgbClr val="DDDDDD"/>
                  </a:gs>
                  <a:gs pos="50000">
                    <a:srgbClr val="666666"/>
                  </a:gs>
                  <a:gs pos="100000">
                    <a:srgbClr val="DDDDDD"/>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2904" name="Rectangle 23"/>
              <p:cNvSpPr>
                <a:spLocks noChangeAspect="1" noChangeArrowheads="1"/>
              </p:cNvSpPr>
              <p:nvPr/>
            </p:nvSpPr>
            <p:spPr bwMode="auto">
              <a:xfrm>
                <a:off x="2334" y="902"/>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122895" name="Line 24"/>
            <p:cNvSpPr>
              <a:spLocks noChangeAspect="1" noChangeShapeType="1"/>
            </p:cNvSpPr>
            <p:nvPr/>
          </p:nvSpPr>
          <p:spPr bwMode="auto">
            <a:xfrm>
              <a:off x="1259" y="869"/>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2896" name="Line 25"/>
            <p:cNvSpPr>
              <a:spLocks noChangeAspect="1" noChangeShapeType="1"/>
            </p:cNvSpPr>
            <p:nvPr/>
          </p:nvSpPr>
          <p:spPr bwMode="auto">
            <a:xfrm>
              <a:off x="1259" y="902"/>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2897" name="Line 26"/>
            <p:cNvSpPr>
              <a:spLocks noChangeAspect="1" noChangeShapeType="1"/>
            </p:cNvSpPr>
            <p:nvPr/>
          </p:nvSpPr>
          <p:spPr bwMode="auto">
            <a:xfrm>
              <a:off x="1259" y="1124"/>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2898" name="Line 27"/>
            <p:cNvSpPr>
              <a:spLocks noChangeAspect="1" noChangeShapeType="1"/>
            </p:cNvSpPr>
            <p:nvPr/>
          </p:nvSpPr>
          <p:spPr bwMode="auto">
            <a:xfrm>
              <a:off x="1259" y="1153"/>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22883" name="Arc 28"/>
          <p:cNvSpPr>
            <a:spLocks/>
          </p:cNvSpPr>
          <p:nvPr/>
        </p:nvSpPr>
        <p:spPr bwMode="auto">
          <a:xfrm rot="8417152" flipH="1">
            <a:off x="5102225" y="1377950"/>
            <a:ext cx="381000" cy="3810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tx1"/>
            </a:solidFill>
            <a:round/>
            <a:headEnd type="triangle" w="med" len="lg"/>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2884" name="Line 29"/>
          <p:cNvSpPr>
            <a:spLocks noChangeShapeType="1"/>
          </p:cNvSpPr>
          <p:nvPr/>
        </p:nvSpPr>
        <p:spPr bwMode="auto">
          <a:xfrm>
            <a:off x="5103813" y="1303338"/>
            <a:ext cx="0" cy="531812"/>
          </a:xfrm>
          <a:prstGeom prst="line">
            <a:avLst/>
          </a:prstGeom>
          <a:noFill/>
          <a:ln w="28575">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2885" name="Text Box 30"/>
          <p:cNvSpPr txBox="1">
            <a:spLocks noChangeArrowheads="1"/>
          </p:cNvSpPr>
          <p:nvPr/>
        </p:nvSpPr>
        <p:spPr bwMode="auto">
          <a:xfrm>
            <a:off x="4875213" y="849313"/>
            <a:ext cx="531812" cy="366712"/>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a:solidFill>
                  <a:schemeClr val="tx2"/>
                </a:solidFill>
                <a:latin typeface="Arial Narrow" pitchFamily="34" charset="0"/>
              </a:rPr>
              <a:t>V</a:t>
            </a:r>
            <a:r>
              <a:rPr lang="en-US" altLang="en-US" sz="1800" i="1" baseline="-25000">
                <a:solidFill>
                  <a:schemeClr val="tx2"/>
                </a:solidFill>
                <a:latin typeface="Arial Narrow" pitchFamily="34" charset="0"/>
              </a:rPr>
              <a:t>ult</a:t>
            </a:r>
            <a:endParaRPr lang="en-US" altLang="en-US" sz="1800" i="1">
              <a:solidFill>
                <a:schemeClr val="tx2"/>
              </a:solidFill>
              <a:latin typeface="Arial Narrow" pitchFamily="34" charset="0"/>
            </a:endParaRPr>
          </a:p>
        </p:txBody>
      </p:sp>
      <p:sp>
        <p:nvSpPr>
          <p:cNvPr id="122886" name="Text Box 31"/>
          <p:cNvSpPr txBox="1">
            <a:spLocks noChangeArrowheads="1"/>
          </p:cNvSpPr>
          <p:nvPr/>
        </p:nvSpPr>
        <p:spPr bwMode="auto">
          <a:xfrm>
            <a:off x="5408339" y="1304925"/>
            <a:ext cx="531813" cy="366713"/>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dirty="0" err="1">
                <a:solidFill>
                  <a:schemeClr val="tx2"/>
                </a:solidFill>
                <a:latin typeface="Arial Narrow" pitchFamily="34" charset="0"/>
              </a:rPr>
              <a:t>M</a:t>
            </a:r>
            <a:r>
              <a:rPr lang="en-US" altLang="en-US" sz="1800" i="1" baseline="-25000" dirty="0" err="1">
                <a:solidFill>
                  <a:schemeClr val="tx2"/>
                </a:solidFill>
                <a:latin typeface="Arial Narrow" pitchFamily="34" charset="0"/>
              </a:rPr>
              <a:t>ult</a:t>
            </a:r>
            <a:endParaRPr lang="en-US" altLang="en-US" sz="1800" i="1" dirty="0">
              <a:solidFill>
                <a:schemeClr val="tx2"/>
              </a:solidFill>
              <a:latin typeface="Arial Narrow" pitchFamily="34" charset="0"/>
            </a:endParaRPr>
          </a:p>
        </p:txBody>
      </p:sp>
      <p:sp>
        <p:nvSpPr>
          <p:cNvPr id="122888" name="Oval 33"/>
          <p:cNvSpPr>
            <a:spLocks noChangeArrowheads="1"/>
          </p:cNvSpPr>
          <p:nvPr/>
        </p:nvSpPr>
        <p:spPr bwMode="auto">
          <a:xfrm>
            <a:off x="4041775" y="1517650"/>
            <a:ext cx="1062038" cy="1062038"/>
          </a:xfrm>
          <a:prstGeom prst="ellipse">
            <a:avLst/>
          </a:prstGeom>
          <a:noFill/>
          <a:ln w="38100" algn="ctr">
            <a:solidFill>
              <a:srgbClr val="FF0000"/>
            </a:solidFill>
            <a:round/>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2889" name="Oval 34"/>
          <p:cNvSpPr>
            <a:spLocks noChangeArrowheads="1"/>
          </p:cNvSpPr>
          <p:nvPr/>
        </p:nvSpPr>
        <p:spPr bwMode="auto">
          <a:xfrm>
            <a:off x="1916113" y="3795713"/>
            <a:ext cx="1366837" cy="1366837"/>
          </a:xfrm>
          <a:prstGeom prst="ellipse">
            <a:avLst/>
          </a:prstGeom>
          <a:noFill/>
          <a:ln w="38100" algn="ctr">
            <a:solidFill>
              <a:srgbClr val="FF0000"/>
            </a:solidFill>
            <a:round/>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2890" name="Text Box 35"/>
          <p:cNvSpPr txBox="1">
            <a:spLocks noChangeArrowheads="1"/>
          </p:cNvSpPr>
          <p:nvPr/>
        </p:nvSpPr>
        <p:spPr bwMode="auto">
          <a:xfrm>
            <a:off x="5330824" y="2852936"/>
            <a:ext cx="3633663" cy="400110"/>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u="sng" dirty="0">
                <a:latin typeface="+mn-lt"/>
              </a:rPr>
              <a:t>Bracing Connections</a:t>
            </a:r>
          </a:p>
        </p:txBody>
      </p:sp>
      <p:sp>
        <p:nvSpPr>
          <p:cNvPr id="122891" name="Freeform 36"/>
          <p:cNvSpPr>
            <a:spLocks/>
          </p:cNvSpPr>
          <p:nvPr/>
        </p:nvSpPr>
        <p:spPr bwMode="auto">
          <a:xfrm>
            <a:off x="4725987" y="2581275"/>
            <a:ext cx="566737" cy="531507"/>
          </a:xfrm>
          <a:custGeom>
            <a:avLst/>
            <a:gdLst>
              <a:gd name="T0" fmla="*/ 2147483647 w 306"/>
              <a:gd name="T1" fmla="*/ 2147483647 h 486"/>
              <a:gd name="T2" fmla="*/ 0 w 306"/>
              <a:gd name="T3" fmla="*/ 0 h 486"/>
              <a:gd name="T4" fmla="*/ 0 60000 65536"/>
              <a:gd name="T5" fmla="*/ 0 60000 65536"/>
            </a:gdLst>
            <a:ahLst/>
            <a:cxnLst>
              <a:cxn ang="T4">
                <a:pos x="T0" y="T1"/>
              </a:cxn>
              <a:cxn ang="T5">
                <a:pos x="T2" y="T3"/>
              </a:cxn>
            </a:cxnLst>
            <a:rect l="0" t="0" r="r" b="b"/>
            <a:pathLst>
              <a:path w="306" h="486">
                <a:moveTo>
                  <a:pt x="306" y="486"/>
                </a:moveTo>
                <a:lnTo>
                  <a:pt x="0" y="0"/>
                </a:lnTo>
              </a:path>
            </a:pathLst>
          </a:custGeom>
          <a:noFill/>
          <a:ln w="28575"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122892" name="Freeform 37"/>
          <p:cNvSpPr>
            <a:spLocks/>
          </p:cNvSpPr>
          <p:nvPr/>
        </p:nvSpPr>
        <p:spPr bwMode="auto">
          <a:xfrm>
            <a:off x="3297237" y="3112782"/>
            <a:ext cx="1995487" cy="1278243"/>
          </a:xfrm>
          <a:custGeom>
            <a:avLst/>
            <a:gdLst>
              <a:gd name="T0" fmla="*/ 2147483647 w 1212"/>
              <a:gd name="T1" fmla="*/ 0 h 636"/>
              <a:gd name="T2" fmla="*/ 0 w 1212"/>
              <a:gd name="T3" fmla="*/ 2147483647 h 636"/>
              <a:gd name="T4" fmla="*/ 0 60000 65536"/>
              <a:gd name="T5" fmla="*/ 0 60000 65536"/>
            </a:gdLst>
            <a:ahLst/>
            <a:cxnLst>
              <a:cxn ang="T4">
                <a:pos x="T0" y="T1"/>
              </a:cxn>
              <a:cxn ang="T5">
                <a:pos x="T2" y="T3"/>
              </a:cxn>
            </a:cxnLst>
            <a:rect l="0" t="0" r="r" b="b"/>
            <a:pathLst>
              <a:path w="1212" h="636">
                <a:moveTo>
                  <a:pt x="1212" y="0"/>
                </a:moveTo>
                <a:lnTo>
                  <a:pt x="0" y="636"/>
                </a:lnTo>
              </a:path>
            </a:pathLst>
          </a:custGeom>
          <a:noFill/>
          <a:ln w="28575"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122893" name="Text Box 38"/>
          <p:cNvSpPr txBox="1">
            <a:spLocks noChangeArrowheads="1"/>
          </p:cNvSpPr>
          <p:nvPr/>
        </p:nvSpPr>
        <p:spPr bwMode="auto">
          <a:xfrm>
            <a:off x="5330825" y="3308548"/>
            <a:ext cx="3414713" cy="2862322"/>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1450" indent="-171450">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pPr>
            <a:r>
              <a:rPr lang="en-US" altLang="en-US" sz="1800" b="0" dirty="0">
                <a:latin typeface="+mn-lt"/>
              </a:rPr>
              <a:t>Design for forces (</a:t>
            </a:r>
            <a:r>
              <a:rPr lang="en-US" altLang="en-US" sz="1800" b="0" i="1" dirty="0">
                <a:latin typeface="+mn-lt"/>
              </a:rPr>
              <a:t>P</a:t>
            </a:r>
            <a:r>
              <a:rPr lang="en-US" altLang="en-US" sz="1800" b="0" dirty="0">
                <a:latin typeface="+mn-lt"/>
              </a:rPr>
              <a:t> and </a:t>
            </a:r>
            <a:r>
              <a:rPr lang="en-US" altLang="en-US" sz="1800" b="0" i="1" dirty="0">
                <a:latin typeface="+mn-lt"/>
              </a:rPr>
              <a:t>M</a:t>
            </a:r>
            <a:r>
              <a:rPr lang="en-US" altLang="en-US" sz="1800" b="0" dirty="0">
                <a:latin typeface="+mn-lt"/>
              </a:rPr>
              <a:t>) generated in brace by </a:t>
            </a:r>
            <a:r>
              <a:rPr lang="en-US" altLang="en-US" sz="1800" b="0" i="1" dirty="0" err="1">
                <a:latin typeface="+mn-lt"/>
              </a:rPr>
              <a:t>V</a:t>
            </a:r>
            <a:r>
              <a:rPr lang="en-US" altLang="en-US" sz="1800" b="0" i="1" baseline="-25000" dirty="0" err="1">
                <a:latin typeface="+mn-lt"/>
              </a:rPr>
              <a:t>ult</a:t>
            </a:r>
            <a:r>
              <a:rPr lang="en-US" altLang="en-US" sz="1800" b="0" dirty="0">
                <a:latin typeface="+mn-lt"/>
              </a:rPr>
              <a:t> and </a:t>
            </a:r>
            <a:r>
              <a:rPr lang="en-US" altLang="en-US" sz="1800" b="0" i="1" dirty="0" err="1">
                <a:latin typeface="+mn-lt"/>
              </a:rPr>
              <a:t>M</a:t>
            </a:r>
            <a:r>
              <a:rPr lang="en-US" altLang="en-US" sz="1800" b="0" i="1" baseline="-25000" dirty="0" err="1">
                <a:latin typeface="+mn-lt"/>
              </a:rPr>
              <a:t>ult</a:t>
            </a:r>
            <a:r>
              <a:rPr lang="en-US" altLang="en-US" sz="1800" b="0" dirty="0">
                <a:latin typeface="+mn-lt"/>
              </a:rPr>
              <a:t> of link</a:t>
            </a:r>
          </a:p>
          <a:p>
            <a:pPr>
              <a:spcBef>
                <a:spcPct val="50000"/>
              </a:spcBef>
              <a:buClrTx/>
              <a:buSzTx/>
            </a:pPr>
            <a:r>
              <a:rPr lang="en-US" altLang="en-US" sz="1800" b="0" dirty="0">
                <a:latin typeface="+mn-lt"/>
              </a:rPr>
              <a:t>Also check for axial compression force of 1.1 </a:t>
            </a:r>
            <a:r>
              <a:rPr lang="en-US" altLang="en-US" sz="1800" b="0" i="1" dirty="0">
                <a:latin typeface="+mn-lt"/>
              </a:rPr>
              <a:t>R</a:t>
            </a:r>
            <a:r>
              <a:rPr lang="en-US" altLang="en-US" sz="1800" b="0" i="1" baseline="-25000" dirty="0">
                <a:latin typeface="+mn-lt"/>
              </a:rPr>
              <a:t>y</a:t>
            </a:r>
            <a:r>
              <a:rPr lang="en-US" altLang="en-US" sz="1800" b="0" dirty="0">
                <a:latin typeface="+mn-lt"/>
              </a:rPr>
              <a:t> </a:t>
            </a:r>
            <a:r>
              <a:rPr lang="en-US" altLang="en-US" sz="1800" b="0" i="1" dirty="0" err="1">
                <a:latin typeface="+mn-lt"/>
              </a:rPr>
              <a:t>P</a:t>
            </a:r>
            <a:r>
              <a:rPr lang="en-US" altLang="en-US" sz="1800" b="0" i="1" baseline="-25000" dirty="0" err="1">
                <a:latin typeface="+mn-lt"/>
              </a:rPr>
              <a:t>n</a:t>
            </a:r>
            <a:r>
              <a:rPr lang="en-US" altLang="en-US" sz="1800" b="0" dirty="0">
                <a:latin typeface="+mn-lt"/>
              </a:rPr>
              <a:t> of brace</a:t>
            </a:r>
          </a:p>
          <a:p>
            <a:pPr>
              <a:spcBef>
                <a:spcPct val="50000"/>
              </a:spcBef>
              <a:buClrTx/>
              <a:buSzTx/>
            </a:pPr>
            <a:r>
              <a:rPr lang="en-US" altLang="en-US" sz="1800" b="0" dirty="0">
                <a:latin typeface="+mn-lt"/>
              </a:rPr>
              <a:t>No need to provide "fold line," since braces are not designed to buckle, as in SCBF</a:t>
            </a:r>
          </a:p>
        </p:txBody>
      </p:sp>
      <p:sp>
        <p:nvSpPr>
          <p:cNvPr id="4" name="Text Placeholder 3"/>
          <p:cNvSpPr>
            <a:spLocks noGrp="1"/>
          </p:cNvSpPr>
          <p:nvPr>
            <p:ph type="body" sz="quarter" idx="38"/>
          </p:nvPr>
        </p:nvSpPr>
        <p:spPr/>
        <p:txBody>
          <a:bodyPr/>
          <a:lstStyle/>
          <a:p>
            <a:r>
              <a:rPr lang="en-US" dirty="0"/>
              <a:t>F3.6c Bracing </a:t>
            </a:r>
            <a:r>
              <a:rPr lang="en-US" dirty="0" smtClean="0"/>
              <a:t>Connections</a:t>
            </a:r>
            <a:endParaRPr lang="en-US" dirty="0"/>
          </a:p>
        </p:txBody>
      </p:sp>
    </p:spTree>
    <p:extLst>
      <p:ext uri="{BB962C8B-B14F-4D97-AF65-F5344CB8AC3E}">
        <p14:creationId xmlns:p14="http://schemas.microsoft.com/office/powerpoint/2010/main" val="311632522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EBF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8175"/>
            <a:ext cx="9144000" cy="593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37903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7" name="Picture 5" descr="EBF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38" y="1052513"/>
            <a:ext cx="8897937"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p:cNvSpPr>
            <a:spLocks noGrp="1"/>
          </p:cNvSpPr>
          <p:nvPr>
            <p:ph type="body" sz="quarter" idx="38"/>
          </p:nvPr>
        </p:nvSpPr>
        <p:spPr/>
        <p:txBody>
          <a:bodyPr/>
          <a:lstStyle/>
          <a:p>
            <a:r>
              <a:rPr lang="en-US" dirty="0"/>
              <a:t>Bracing Connections - Typical </a:t>
            </a:r>
            <a:r>
              <a:rPr lang="en-US" dirty="0" smtClean="0"/>
              <a:t>Details</a:t>
            </a:r>
            <a:endParaRPr lang="en-US" dirty="0"/>
          </a:p>
        </p:txBody>
      </p:sp>
    </p:spTree>
    <p:extLst>
      <p:ext uri="{BB962C8B-B14F-4D97-AF65-F5344CB8AC3E}">
        <p14:creationId xmlns:p14="http://schemas.microsoft.com/office/powerpoint/2010/main" val="15721829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EBF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632"/>
            <a:ext cx="9144000" cy="663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58563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4" descr="EBF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8" y="332656"/>
            <a:ext cx="9138642" cy="6156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57853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EBF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9398"/>
            <a:ext cx="9144000" cy="608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30012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5" descr="EBF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632"/>
            <a:ext cx="9144000" cy="6640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45230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4" descr="EBF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3" y="180975"/>
            <a:ext cx="8791575"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25604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EBF14"/>
          <p:cNvPicPr>
            <a:picLocks noChangeAspect="1" noChangeArrowheads="1"/>
          </p:cNvPicPr>
          <p:nvPr/>
        </p:nvPicPr>
        <p:blipFill>
          <a:blip r:embed="rId3">
            <a:extLst>
              <a:ext uri="{28A0092B-C50C-407E-A947-70E740481C1C}">
                <a14:useLocalDpi xmlns:a14="http://schemas.microsoft.com/office/drawing/2010/main" val="0"/>
              </a:ext>
            </a:extLst>
          </a:blip>
          <a:srcRect l="748" t="20387" r="14967" b="9785"/>
          <a:stretch>
            <a:fillRect/>
          </a:stretch>
        </p:blipFill>
        <p:spPr bwMode="auto">
          <a:xfrm>
            <a:off x="179512" y="116632"/>
            <a:ext cx="8784976" cy="6678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57462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3" descr="EBF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04664"/>
            <a:ext cx="9144000" cy="59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38857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EBF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9952" y="0"/>
            <a:ext cx="469759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38577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4" descr="EBF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4664"/>
            <a:ext cx="9144000" cy="5928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81044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EBF9"/>
          <p:cNvPicPr>
            <a:picLocks noChangeAspect="1" noChangeArrowheads="1"/>
          </p:cNvPicPr>
          <p:nvPr/>
        </p:nvPicPr>
        <p:blipFill>
          <a:blip r:embed="rId3">
            <a:extLst>
              <a:ext uri="{28A0092B-C50C-407E-A947-70E740481C1C}">
                <a14:useLocalDpi xmlns:a14="http://schemas.microsoft.com/office/drawing/2010/main" val="0"/>
              </a:ext>
            </a:extLst>
          </a:blip>
          <a:srcRect r="629"/>
          <a:stretch>
            <a:fillRect/>
          </a:stretch>
        </p:blipFill>
        <p:spPr bwMode="auto">
          <a:xfrm>
            <a:off x="0" y="498475"/>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46990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14">
            <a:extLst>
              <a:ext uri="{FF2B5EF4-FFF2-40B4-BE49-F238E27FC236}"/>
            </a:extLst>
          </p:cNvPr>
          <p:cNvSpPr txBox="1">
            <a:spLocks noChangeArrowheads="1"/>
          </p:cNvSpPr>
          <p:nvPr/>
        </p:nvSpPr>
        <p:spPr bwMode="auto">
          <a:xfrm>
            <a:off x="858267" y="1769035"/>
            <a:ext cx="7588250" cy="1785104"/>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panose="020B0604020202020204" pitchFamily="34" charset="0"/>
              </a:defRPr>
            </a:lvl1pPr>
            <a:lvl2pPr marL="742950" indent="-285750">
              <a:spcBef>
                <a:spcPct val="20000"/>
              </a:spcBef>
              <a:buClr>
                <a:schemeClr val="tx2"/>
              </a:buClr>
              <a:buSzPct val="100000"/>
              <a:buChar char="–"/>
              <a:defRPr sz="2800" b="1">
                <a:solidFill>
                  <a:schemeClr val="tx1"/>
                </a:solidFill>
                <a:latin typeface="Arial" panose="020B0604020202020204" pitchFamily="34" charset="0"/>
              </a:defRPr>
            </a:lvl2pPr>
            <a:lvl3pPr marL="1143000" indent="-228600">
              <a:spcBef>
                <a:spcPct val="20000"/>
              </a:spcBef>
              <a:buClr>
                <a:schemeClr val="tx2"/>
              </a:buClr>
              <a:buSzPct val="100000"/>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200" b="0" dirty="0"/>
              <a:t>Column splices shall comply with the requirements of Section D2.5. Where groove welds are used to make the splice, they shall be CJP. Column splices shall be designed to develop at least 50% of the lesser plastic bending moment of the connected members, divided </a:t>
            </a:r>
            <a:r>
              <a:rPr lang="en-US" altLang="en-US" sz="2200" b="0" dirty="0" smtClean="0"/>
              <a:t>by </a:t>
            </a:r>
            <a:r>
              <a:rPr lang="el-GR" altLang="en-US" sz="2200" i="1" dirty="0" smtClean="0">
                <a:latin typeface="Cambria Math" panose="02040503050406030204" pitchFamily="18" charset="0"/>
                <a:ea typeface="Cambria Math" panose="02040503050406030204" pitchFamily="18" charset="0"/>
              </a:rPr>
              <a:t>α</a:t>
            </a:r>
            <a:r>
              <a:rPr lang="en-US" altLang="en-US" sz="2200" i="1" baseline="-25000" dirty="0" smtClean="0">
                <a:latin typeface="Cambria Math" panose="02040503050406030204" pitchFamily="18" charset="0"/>
                <a:ea typeface="Cambria Math" panose="02040503050406030204" pitchFamily="18" charset="0"/>
              </a:rPr>
              <a:t>s  </a:t>
            </a:r>
            <a:r>
              <a:rPr lang="en-US" altLang="en-US" sz="2200" b="0" dirty="0" smtClean="0"/>
              <a:t>. </a:t>
            </a:r>
            <a:endParaRPr lang="en-US" altLang="en-US" sz="2200" b="0" dirty="0"/>
          </a:p>
        </p:txBody>
      </p:sp>
      <p:sp>
        <p:nvSpPr>
          <p:cNvPr id="134147" name="Text Box 5"/>
          <p:cNvSpPr txBox="1">
            <a:spLocks noChangeArrowheads="1"/>
          </p:cNvSpPr>
          <p:nvPr/>
        </p:nvSpPr>
        <p:spPr bwMode="auto">
          <a:xfrm>
            <a:off x="4953000" y="1981200"/>
            <a:ext cx="2743200"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939393"/>
                    </a:gs>
                    <a:gs pos="100000">
                      <a:srgbClr val="DDDDDD"/>
                    </a:gs>
                  </a:gsLst>
                  <a:lin ang="5400000" scaled="1"/>
                </a:gradFill>
              </a14:hiddenFill>
            </a:ext>
            <a:ext uri="{91240B29-F687-4F45-9708-019B960494DF}">
              <a14:hiddenLine xmlns:a14="http://schemas.microsoft.com/office/drawing/2010/main" w="222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b="0"/>
          </a:p>
        </p:txBody>
      </p:sp>
      <p:sp>
        <p:nvSpPr>
          <p:cNvPr id="134150" name="Text Box 14"/>
          <p:cNvSpPr txBox="1">
            <a:spLocks noChangeArrowheads="1"/>
          </p:cNvSpPr>
          <p:nvPr/>
        </p:nvSpPr>
        <p:spPr bwMode="auto">
          <a:xfrm>
            <a:off x="858266" y="4005064"/>
            <a:ext cx="4937869" cy="430887"/>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b="0" dirty="0">
                <a:latin typeface="+mn-lt"/>
              </a:rPr>
              <a:t>The required shear strength shall be </a:t>
            </a:r>
          </a:p>
        </p:txBody>
      </p:sp>
      <p:sp>
        <p:nvSpPr>
          <p:cNvPr id="2" name="Text Placeholder 1"/>
          <p:cNvSpPr>
            <a:spLocks noGrp="1"/>
          </p:cNvSpPr>
          <p:nvPr>
            <p:ph type="body" sz="quarter" idx="38"/>
          </p:nvPr>
        </p:nvSpPr>
        <p:spPr/>
        <p:txBody>
          <a:bodyPr/>
          <a:lstStyle/>
          <a:p>
            <a:r>
              <a:rPr lang="en-US" dirty="0"/>
              <a:t>Connections</a:t>
            </a:r>
          </a:p>
        </p:txBody>
      </p:sp>
      <p:sp>
        <p:nvSpPr>
          <p:cNvPr id="5" name="Text Placeholder 4"/>
          <p:cNvSpPr>
            <a:spLocks noGrp="1"/>
          </p:cNvSpPr>
          <p:nvPr>
            <p:ph type="body" sz="quarter" idx="39"/>
          </p:nvPr>
        </p:nvSpPr>
        <p:spPr/>
        <p:txBody>
          <a:bodyPr/>
          <a:lstStyle/>
          <a:p>
            <a:r>
              <a:rPr lang="en-US" dirty="0"/>
              <a:t>AISC Seismic Provisions - </a:t>
            </a:r>
            <a:r>
              <a:rPr lang="en-US" dirty="0" smtClean="0"/>
              <a:t>EBF</a:t>
            </a:r>
            <a:endParaRPr lang="en-US" dirty="0"/>
          </a:p>
        </p:txBody>
      </p:sp>
      <p:sp>
        <p:nvSpPr>
          <p:cNvPr id="12" name="Text Box 14"/>
          <p:cNvSpPr txBox="1">
            <a:spLocks noChangeArrowheads="1"/>
          </p:cNvSpPr>
          <p:nvPr/>
        </p:nvSpPr>
        <p:spPr bwMode="auto">
          <a:xfrm>
            <a:off x="467544" y="1216560"/>
            <a:ext cx="7588250" cy="461963"/>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u="sng" dirty="0">
                <a:latin typeface="+mn-lt"/>
              </a:rPr>
              <a:t>F3.6d Column Splices</a:t>
            </a:r>
          </a:p>
        </p:txBody>
      </p:sp>
      <mc:AlternateContent xmlns:mc="http://schemas.openxmlformats.org/markup-compatibility/2006" xmlns:a14="http://schemas.microsoft.com/office/drawing/2010/main">
        <mc:Choice Requires="a14">
          <p:sp>
            <p:nvSpPr>
              <p:cNvPr id="6" name="TextBox 5"/>
              <p:cNvSpPr txBox="1"/>
              <p:nvPr/>
            </p:nvSpPr>
            <p:spPr>
              <a:xfrm>
                <a:off x="5508104" y="4008333"/>
                <a:ext cx="1665777" cy="46115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l-GR" sz="2200" b="1" i="1" smtClean="0">
                          <a:latin typeface="Cambria Math"/>
                          <a:ea typeface="Cambria Math"/>
                        </a:rPr>
                        <m:t>𝜮</m:t>
                      </m:r>
                      <m:sSub>
                        <m:sSubPr>
                          <m:ctrlPr>
                            <a:rPr lang="el-GR" sz="2200" b="1" i="1" smtClean="0">
                              <a:latin typeface="Cambria Math"/>
                              <a:ea typeface="Cambria Math"/>
                            </a:rPr>
                          </m:ctrlPr>
                        </m:sSubPr>
                        <m:e>
                          <m:r>
                            <a:rPr lang="en-US" sz="2200" b="1" i="1" smtClean="0">
                              <a:latin typeface="Cambria Math"/>
                              <a:ea typeface="Cambria Math"/>
                            </a:rPr>
                            <m:t>𝑴</m:t>
                          </m:r>
                        </m:e>
                        <m:sub>
                          <m:r>
                            <a:rPr lang="en-US" sz="2200" b="1" i="1" smtClean="0">
                              <a:latin typeface="Cambria Math"/>
                              <a:ea typeface="Cambria Math"/>
                            </a:rPr>
                            <m:t>𝒑</m:t>
                          </m:r>
                        </m:sub>
                      </m:sSub>
                      <m:r>
                        <a:rPr lang="en-US" sz="2200" b="1" i="1" smtClean="0">
                          <a:latin typeface="Cambria Math"/>
                          <a:ea typeface="Cambria Math"/>
                        </a:rPr>
                        <m:t>/</m:t>
                      </m:r>
                      <m:sSub>
                        <m:sSubPr>
                          <m:ctrlPr>
                            <a:rPr lang="en-US" sz="2200" b="1" i="1" smtClean="0">
                              <a:latin typeface="Cambria Math"/>
                              <a:ea typeface="Cambria Math"/>
                            </a:rPr>
                          </m:ctrlPr>
                        </m:sSubPr>
                        <m:e>
                          <m:r>
                            <a:rPr lang="en-US" sz="2200" b="1" i="1" smtClean="0">
                              <a:latin typeface="Cambria Math"/>
                              <a:ea typeface="Cambria Math"/>
                            </a:rPr>
                            <m:t>𝜶</m:t>
                          </m:r>
                        </m:e>
                        <m:sub>
                          <m:r>
                            <a:rPr lang="en-US" sz="2200" b="1" i="1" smtClean="0">
                              <a:latin typeface="Cambria Math"/>
                              <a:ea typeface="Cambria Math"/>
                            </a:rPr>
                            <m:t>𝒔</m:t>
                          </m:r>
                          <m:r>
                            <a:rPr lang="en-US" sz="2200" b="1" i="1" smtClean="0">
                              <a:latin typeface="Cambria Math"/>
                              <a:ea typeface="Cambria Math"/>
                            </a:rPr>
                            <m:t> </m:t>
                          </m:r>
                        </m:sub>
                      </m:sSub>
                      <m:sSub>
                        <m:sSubPr>
                          <m:ctrlPr>
                            <a:rPr lang="en-US" sz="2200" b="1" i="1" smtClean="0">
                              <a:latin typeface="Cambria Math"/>
                              <a:ea typeface="Cambria Math"/>
                            </a:rPr>
                          </m:ctrlPr>
                        </m:sSubPr>
                        <m:e>
                          <m:r>
                            <a:rPr lang="en-US" sz="2200" b="1" i="1" smtClean="0">
                              <a:latin typeface="Cambria Math"/>
                              <a:ea typeface="Cambria Math"/>
                            </a:rPr>
                            <m:t>𝑯</m:t>
                          </m:r>
                        </m:e>
                        <m:sub>
                          <m:r>
                            <a:rPr lang="en-US" sz="2200" b="1" i="1" smtClean="0">
                              <a:latin typeface="Cambria Math"/>
                              <a:ea typeface="Cambria Math"/>
                            </a:rPr>
                            <m:t>𝒄</m:t>
                          </m:r>
                        </m:sub>
                      </m:sSub>
                    </m:oMath>
                  </m:oMathPara>
                </a14:m>
                <a:endParaRPr lang="en-US" sz="2200" b="1" dirty="0"/>
              </a:p>
            </p:txBody>
          </p:sp>
        </mc:Choice>
        <mc:Fallback xmlns="">
          <p:sp>
            <p:nvSpPr>
              <p:cNvPr id="6" name="TextBox 5"/>
              <p:cNvSpPr txBox="1">
                <a:spLocks noRot="1" noChangeAspect="1" noMove="1" noResize="1" noEditPoints="1" noAdjustHandles="1" noChangeArrowheads="1" noChangeShapeType="1" noTextEdit="1"/>
              </p:cNvSpPr>
              <p:nvPr/>
            </p:nvSpPr>
            <p:spPr>
              <a:xfrm>
                <a:off x="5508104" y="4008333"/>
                <a:ext cx="1665777" cy="461152"/>
              </a:xfrm>
              <a:prstGeom prst="rect">
                <a:avLst/>
              </a:prstGeom>
              <a:blipFill rotWithShape="1">
                <a:blip r:embed="rId4"/>
                <a:stretch>
                  <a:fillRect b="-10667"/>
                </a:stretch>
              </a:blipFill>
            </p:spPr>
            <p:txBody>
              <a:bodyPr/>
              <a:lstStyle/>
              <a:p>
                <a:r>
                  <a:rPr lang="en-US">
                    <a:noFill/>
                  </a:rPr>
                  <a:t> </a:t>
                </a:r>
              </a:p>
            </p:txBody>
          </p:sp>
        </mc:Fallback>
      </mc:AlternateContent>
    </p:spTree>
    <p:extLst>
      <p:ext uri="{BB962C8B-B14F-4D97-AF65-F5344CB8AC3E}">
        <p14:creationId xmlns:p14="http://schemas.microsoft.com/office/powerpoint/2010/main" val="151491054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Text Box 5"/>
          <p:cNvSpPr txBox="1">
            <a:spLocks noChangeArrowheads="1"/>
          </p:cNvSpPr>
          <p:nvPr/>
        </p:nvSpPr>
        <p:spPr bwMode="auto">
          <a:xfrm>
            <a:off x="4953000" y="1981200"/>
            <a:ext cx="2743200"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939393"/>
                    </a:gs>
                    <a:gs pos="100000">
                      <a:srgbClr val="DDDDDD"/>
                    </a:gs>
                  </a:gsLst>
                  <a:lin ang="5400000" scaled="1"/>
                </a:gradFill>
              </a14:hiddenFill>
            </a:ext>
            <a:ext uri="{91240B29-F687-4F45-9708-019B960494DF}">
              <a14:hiddenLine xmlns:a14="http://schemas.microsoft.com/office/drawing/2010/main" w="222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b="0"/>
          </a:p>
        </p:txBody>
      </p:sp>
      <p:sp>
        <p:nvSpPr>
          <p:cNvPr id="5" name="Text Placeholder 4"/>
          <p:cNvSpPr>
            <a:spLocks noGrp="1"/>
          </p:cNvSpPr>
          <p:nvPr>
            <p:ph type="body" sz="quarter" idx="38"/>
          </p:nvPr>
        </p:nvSpPr>
        <p:spPr/>
        <p:txBody>
          <a:bodyPr/>
          <a:lstStyle/>
          <a:p>
            <a:r>
              <a:rPr lang="en-US" dirty="0" smtClean="0"/>
              <a:t>Connections</a:t>
            </a:r>
            <a:endParaRPr lang="en-US" dirty="0"/>
          </a:p>
        </p:txBody>
      </p:sp>
      <p:sp>
        <p:nvSpPr>
          <p:cNvPr id="6" name="Text Placeholder 5"/>
          <p:cNvSpPr>
            <a:spLocks noGrp="1"/>
          </p:cNvSpPr>
          <p:nvPr>
            <p:ph type="body" sz="quarter" idx="39"/>
          </p:nvPr>
        </p:nvSpPr>
        <p:spPr/>
        <p:txBody>
          <a:bodyPr/>
          <a:lstStyle/>
          <a:p>
            <a:r>
              <a:rPr lang="en-US" dirty="0"/>
              <a:t>AISC Seismic Provisions - </a:t>
            </a:r>
            <a:r>
              <a:rPr lang="en-US" dirty="0" smtClean="0"/>
              <a:t>EBF</a:t>
            </a:r>
            <a:endParaRPr lang="en-US" dirty="0"/>
          </a:p>
        </p:txBody>
      </p:sp>
      <p:sp>
        <p:nvSpPr>
          <p:cNvPr id="11" name="Text Box 14">
            <a:extLst>
              <a:ext uri="{FF2B5EF4-FFF2-40B4-BE49-F238E27FC236}"/>
            </a:extLst>
          </p:cNvPr>
          <p:cNvSpPr txBox="1">
            <a:spLocks noChangeArrowheads="1"/>
          </p:cNvSpPr>
          <p:nvPr/>
        </p:nvSpPr>
        <p:spPr bwMode="auto">
          <a:xfrm>
            <a:off x="858267" y="1769035"/>
            <a:ext cx="7588250" cy="466281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panose="020B0604020202020204" pitchFamily="34" charset="0"/>
              </a:defRPr>
            </a:lvl1pPr>
            <a:lvl2pPr marL="742950" indent="-285750">
              <a:spcBef>
                <a:spcPct val="20000"/>
              </a:spcBef>
              <a:buClr>
                <a:schemeClr val="tx2"/>
              </a:buClr>
              <a:buSzPct val="100000"/>
              <a:buChar char="–"/>
              <a:defRPr sz="2800" b="1">
                <a:solidFill>
                  <a:schemeClr val="tx1"/>
                </a:solidFill>
                <a:latin typeface="Arial" panose="020B0604020202020204" pitchFamily="34" charset="0"/>
              </a:defRPr>
            </a:lvl2pPr>
            <a:lvl3pPr marL="1143000" indent="-228600">
              <a:spcBef>
                <a:spcPct val="20000"/>
              </a:spcBef>
              <a:buClr>
                <a:schemeClr val="tx2"/>
              </a:buClr>
              <a:buSzPct val="100000"/>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200" b="0" dirty="0"/>
              <a:t>Link-to-column connections shall be fully restrained (FR) moment connections and shall meet the following requirements:</a:t>
            </a:r>
          </a:p>
          <a:p>
            <a:pPr>
              <a:spcBef>
                <a:spcPct val="50000"/>
              </a:spcBef>
              <a:buClrTx/>
              <a:buSzTx/>
              <a:buFontTx/>
              <a:buNone/>
            </a:pPr>
            <a:r>
              <a:rPr lang="en-US" altLang="en-US" sz="2200" b="0" dirty="0"/>
              <a:t>(a) The connection shall be capable of sustaining the link rotation angle specified in Section F3.4a.</a:t>
            </a:r>
          </a:p>
          <a:p>
            <a:pPr>
              <a:spcBef>
                <a:spcPct val="50000"/>
              </a:spcBef>
              <a:buClrTx/>
              <a:buSzTx/>
              <a:buFontTx/>
              <a:buNone/>
            </a:pPr>
            <a:r>
              <a:rPr lang="en-US" altLang="en-US" sz="2200" b="0" dirty="0"/>
              <a:t>(b) The shear resistance of the connection, measured at the required link rotation angle, shall be at least equal to the expected shear strength of the link, </a:t>
            </a:r>
            <a:r>
              <a:rPr lang="en-US" altLang="en-US" sz="2200" b="0" i="1" dirty="0" err="1"/>
              <a:t>R</a:t>
            </a:r>
            <a:r>
              <a:rPr lang="en-US" altLang="en-US" sz="2200" b="0" i="1" baseline="-25000" dirty="0" err="1"/>
              <a:t>y</a:t>
            </a:r>
            <a:r>
              <a:rPr lang="en-US" altLang="en-US" sz="2200" b="0" i="1" dirty="0" err="1"/>
              <a:t>V</a:t>
            </a:r>
            <a:r>
              <a:rPr lang="en-US" altLang="en-US" sz="2200" b="0" i="1" baseline="-25000" dirty="0" err="1"/>
              <a:t>n</a:t>
            </a:r>
            <a:r>
              <a:rPr lang="en-US" altLang="en-US" sz="2200" b="0" dirty="0"/>
              <a:t>. </a:t>
            </a:r>
          </a:p>
          <a:p>
            <a:pPr>
              <a:spcBef>
                <a:spcPct val="50000"/>
              </a:spcBef>
              <a:buClrTx/>
              <a:buSzTx/>
              <a:buFontTx/>
              <a:buNone/>
            </a:pPr>
            <a:r>
              <a:rPr lang="en-US" altLang="en-US" sz="2200" b="0" dirty="0"/>
              <a:t>(c) The flexural resistance of the connection, measured at the required link rotation angle, shall be at least equal to the moment corresponding to the nominal shear strength of the link, </a:t>
            </a:r>
            <a:r>
              <a:rPr lang="en-US" altLang="en-US" sz="2200" b="0" i="1" dirty="0"/>
              <a:t>V</a:t>
            </a:r>
            <a:r>
              <a:rPr lang="en-US" altLang="en-US" sz="2200" b="0" i="1" baseline="-25000" dirty="0"/>
              <a:t>n</a:t>
            </a:r>
            <a:r>
              <a:rPr lang="en-US" altLang="en-US" sz="2200" b="0" dirty="0"/>
              <a:t>. </a:t>
            </a:r>
          </a:p>
        </p:txBody>
      </p:sp>
      <p:sp>
        <p:nvSpPr>
          <p:cNvPr id="12" name="Text Box 14"/>
          <p:cNvSpPr txBox="1">
            <a:spLocks noChangeArrowheads="1"/>
          </p:cNvSpPr>
          <p:nvPr/>
        </p:nvSpPr>
        <p:spPr bwMode="auto">
          <a:xfrm>
            <a:off x="467544" y="1216560"/>
            <a:ext cx="7588250" cy="461963"/>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u="sng" dirty="0">
                <a:latin typeface="+mn-lt"/>
              </a:rPr>
              <a:t>F3.6e Link-to-Column Connections</a:t>
            </a:r>
          </a:p>
        </p:txBody>
      </p:sp>
    </p:spTree>
    <p:extLst>
      <p:ext uri="{BB962C8B-B14F-4D97-AF65-F5344CB8AC3E}">
        <p14:creationId xmlns:p14="http://schemas.microsoft.com/office/powerpoint/2010/main" val="19024861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196" name="Group 7"/>
          <p:cNvGrpSpPr>
            <a:grpSpLocks noChangeAspect="1"/>
          </p:cNvGrpSpPr>
          <p:nvPr/>
        </p:nvGrpSpPr>
        <p:grpSpPr bwMode="auto">
          <a:xfrm>
            <a:off x="322263" y="1695450"/>
            <a:ext cx="3254375" cy="4541838"/>
            <a:chOff x="1066" y="446"/>
            <a:chExt cx="2503" cy="3492"/>
          </a:xfrm>
        </p:grpSpPr>
        <p:grpSp>
          <p:nvGrpSpPr>
            <p:cNvPr id="136216" name="Group 8"/>
            <p:cNvGrpSpPr>
              <a:grpSpLocks noChangeAspect="1"/>
            </p:cNvGrpSpPr>
            <p:nvPr/>
          </p:nvGrpSpPr>
          <p:grpSpPr bwMode="auto">
            <a:xfrm>
              <a:off x="1152" y="446"/>
              <a:ext cx="192" cy="3456"/>
              <a:chOff x="1152" y="432"/>
              <a:chExt cx="192" cy="3456"/>
            </a:xfrm>
          </p:grpSpPr>
          <p:sp>
            <p:nvSpPr>
              <p:cNvPr id="136269" name="Rectangle 9"/>
              <p:cNvSpPr>
                <a:spLocks noChangeAspect="1" noChangeArrowheads="1"/>
              </p:cNvSpPr>
              <p:nvPr/>
            </p:nvSpPr>
            <p:spPr bwMode="auto">
              <a:xfrm>
                <a:off x="1152" y="432"/>
                <a:ext cx="192" cy="3456"/>
              </a:xfrm>
              <a:prstGeom prst="rect">
                <a:avLst/>
              </a:prstGeom>
              <a:gradFill rotWithShape="1">
                <a:gsLst>
                  <a:gs pos="0">
                    <a:srgbClr val="939393"/>
                  </a:gs>
                  <a:gs pos="50000">
                    <a:srgbClr val="DDDDDD"/>
                  </a:gs>
                  <a:gs pos="100000">
                    <a:srgbClr val="939393"/>
                  </a:gs>
                </a:gsLst>
                <a:lin ang="0" scaled="1"/>
              </a:gra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36270" name="Line 10"/>
              <p:cNvSpPr>
                <a:spLocks noChangeAspect="1" noChangeShapeType="1"/>
              </p:cNvSpPr>
              <p:nvPr/>
            </p:nvSpPr>
            <p:spPr bwMode="auto">
              <a:xfrm>
                <a:off x="1320" y="432"/>
                <a:ext cx="0" cy="345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6271" name="Line 11"/>
              <p:cNvSpPr>
                <a:spLocks noChangeAspect="1" noChangeShapeType="1"/>
              </p:cNvSpPr>
              <p:nvPr/>
            </p:nvSpPr>
            <p:spPr bwMode="auto">
              <a:xfrm>
                <a:off x="1174" y="432"/>
                <a:ext cx="0" cy="345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36217" name="Group 12"/>
            <p:cNvGrpSpPr>
              <a:grpSpLocks noChangeAspect="1"/>
            </p:cNvGrpSpPr>
            <p:nvPr/>
          </p:nvGrpSpPr>
          <p:grpSpPr bwMode="auto">
            <a:xfrm>
              <a:off x="3315" y="446"/>
              <a:ext cx="192" cy="3456"/>
              <a:chOff x="1152" y="432"/>
              <a:chExt cx="192" cy="3456"/>
            </a:xfrm>
          </p:grpSpPr>
          <p:sp>
            <p:nvSpPr>
              <p:cNvPr id="136266" name="Rectangle 13"/>
              <p:cNvSpPr>
                <a:spLocks noChangeAspect="1" noChangeArrowheads="1"/>
              </p:cNvSpPr>
              <p:nvPr/>
            </p:nvSpPr>
            <p:spPr bwMode="auto">
              <a:xfrm>
                <a:off x="1152" y="432"/>
                <a:ext cx="192" cy="3456"/>
              </a:xfrm>
              <a:prstGeom prst="rect">
                <a:avLst/>
              </a:prstGeom>
              <a:gradFill rotWithShape="1">
                <a:gsLst>
                  <a:gs pos="0">
                    <a:srgbClr val="939393"/>
                  </a:gs>
                  <a:gs pos="50000">
                    <a:srgbClr val="DDDDDD"/>
                  </a:gs>
                  <a:gs pos="100000">
                    <a:srgbClr val="939393"/>
                  </a:gs>
                </a:gsLst>
                <a:lin ang="0" scaled="1"/>
              </a:gra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36267" name="Line 14"/>
              <p:cNvSpPr>
                <a:spLocks noChangeAspect="1" noChangeShapeType="1"/>
              </p:cNvSpPr>
              <p:nvPr/>
            </p:nvSpPr>
            <p:spPr bwMode="auto">
              <a:xfrm>
                <a:off x="1320" y="432"/>
                <a:ext cx="0" cy="345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6268" name="Line 15"/>
              <p:cNvSpPr>
                <a:spLocks noChangeAspect="1" noChangeShapeType="1"/>
              </p:cNvSpPr>
              <p:nvPr/>
            </p:nvSpPr>
            <p:spPr bwMode="auto">
              <a:xfrm>
                <a:off x="1174" y="432"/>
                <a:ext cx="0" cy="345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36218" name="Rectangle 16"/>
            <p:cNvSpPr>
              <a:spLocks noChangeAspect="1" noChangeArrowheads="1"/>
            </p:cNvSpPr>
            <p:nvPr/>
          </p:nvSpPr>
          <p:spPr bwMode="auto">
            <a:xfrm>
              <a:off x="1066" y="3902"/>
              <a:ext cx="725" cy="36"/>
            </a:xfrm>
            <a:prstGeom prst="rect">
              <a:avLst/>
            </a:prstGeom>
            <a:gradFill rotWithShape="1">
              <a:gsLst>
                <a:gs pos="0">
                  <a:srgbClr val="939393"/>
                </a:gs>
                <a:gs pos="50000">
                  <a:srgbClr val="DDDDDD"/>
                </a:gs>
                <a:gs pos="100000">
                  <a:srgbClr val="939393"/>
                </a:gs>
              </a:gsLst>
              <a:lin ang="0" scaled="1"/>
            </a:gra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36219" name="Rectangle 17"/>
            <p:cNvSpPr>
              <a:spLocks noChangeAspect="1" noChangeArrowheads="1"/>
            </p:cNvSpPr>
            <p:nvPr/>
          </p:nvSpPr>
          <p:spPr bwMode="auto">
            <a:xfrm>
              <a:off x="3281" y="3902"/>
              <a:ext cx="288" cy="36"/>
            </a:xfrm>
            <a:prstGeom prst="rect">
              <a:avLst/>
            </a:prstGeom>
            <a:gradFill rotWithShape="1">
              <a:gsLst>
                <a:gs pos="0">
                  <a:srgbClr val="939393"/>
                </a:gs>
                <a:gs pos="50000">
                  <a:srgbClr val="DDDDDD"/>
                </a:gs>
                <a:gs pos="100000">
                  <a:srgbClr val="939393"/>
                </a:gs>
              </a:gsLst>
              <a:lin ang="0" scaled="1"/>
            </a:gra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136220" name="Group 18"/>
            <p:cNvGrpSpPr>
              <a:grpSpLocks noChangeAspect="1"/>
            </p:cNvGrpSpPr>
            <p:nvPr/>
          </p:nvGrpSpPr>
          <p:grpSpPr bwMode="auto">
            <a:xfrm>
              <a:off x="1146" y="446"/>
              <a:ext cx="2167" cy="1739"/>
              <a:chOff x="1146" y="446"/>
              <a:chExt cx="2167" cy="1739"/>
            </a:xfrm>
          </p:grpSpPr>
          <p:grpSp>
            <p:nvGrpSpPr>
              <p:cNvPr id="136250" name="Group 19"/>
              <p:cNvGrpSpPr>
                <a:grpSpLocks noChangeAspect="1"/>
              </p:cNvGrpSpPr>
              <p:nvPr/>
            </p:nvGrpSpPr>
            <p:grpSpPr bwMode="auto">
              <a:xfrm>
                <a:off x="1342" y="446"/>
                <a:ext cx="1971" cy="1739"/>
                <a:chOff x="1344" y="2160"/>
                <a:chExt cx="1971" cy="1739"/>
              </a:xfrm>
            </p:grpSpPr>
            <p:sp>
              <p:nvSpPr>
                <p:cNvPr id="136252" name="Freeform 20"/>
                <p:cNvSpPr>
                  <a:spLocks noChangeAspect="1"/>
                </p:cNvSpPr>
                <p:nvPr/>
              </p:nvSpPr>
              <p:spPr bwMode="auto">
                <a:xfrm>
                  <a:off x="1344" y="3463"/>
                  <a:ext cx="326" cy="436"/>
                </a:xfrm>
                <a:custGeom>
                  <a:avLst/>
                  <a:gdLst>
                    <a:gd name="T0" fmla="*/ 0 w 326"/>
                    <a:gd name="T1" fmla="*/ 0 h 436"/>
                    <a:gd name="T2" fmla="*/ 181 w 326"/>
                    <a:gd name="T3" fmla="*/ 0 h 436"/>
                    <a:gd name="T4" fmla="*/ 326 w 326"/>
                    <a:gd name="T5" fmla="*/ 146 h 436"/>
                    <a:gd name="T6" fmla="*/ 326 w 326"/>
                    <a:gd name="T7" fmla="*/ 436 h 436"/>
                    <a:gd name="T8" fmla="*/ 0 w 326"/>
                    <a:gd name="T9" fmla="*/ 436 h 436"/>
                    <a:gd name="T10" fmla="*/ 0 w 326"/>
                    <a:gd name="T11" fmla="*/ 0 h 4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6" h="436">
                      <a:moveTo>
                        <a:pt x="0" y="0"/>
                      </a:moveTo>
                      <a:lnTo>
                        <a:pt x="181" y="0"/>
                      </a:lnTo>
                      <a:lnTo>
                        <a:pt x="326" y="146"/>
                      </a:lnTo>
                      <a:lnTo>
                        <a:pt x="326" y="436"/>
                      </a:lnTo>
                      <a:lnTo>
                        <a:pt x="0" y="436"/>
                      </a:lnTo>
                      <a:lnTo>
                        <a:pt x="0" y="0"/>
                      </a:lnTo>
                      <a:close/>
                    </a:path>
                  </a:pathLst>
                </a:custGeom>
                <a:gradFill rotWithShape="1">
                  <a:gsLst>
                    <a:gs pos="0">
                      <a:srgbClr val="DDDDDD"/>
                    </a:gs>
                    <a:gs pos="100000">
                      <a:srgbClr val="939393"/>
                    </a:gs>
                  </a:gsLst>
                  <a:path path="rect">
                    <a:fillToRect r="100000" b="10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136253" name="Group 21"/>
                <p:cNvGrpSpPr>
                  <a:grpSpLocks noChangeAspect="1"/>
                </p:cNvGrpSpPr>
                <p:nvPr/>
              </p:nvGrpSpPr>
              <p:grpSpPr bwMode="auto">
                <a:xfrm>
                  <a:off x="1344" y="2160"/>
                  <a:ext cx="1971" cy="181"/>
                  <a:chOff x="1344" y="2160"/>
                  <a:chExt cx="1971" cy="181"/>
                </a:xfrm>
              </p:grpSpPr>
              <p:sp>
                <p:nvSpPr>
                  <p:cNvPr id="136263" name="Rectangle 22"/>
                  <p:cNvSpPr>
                    <a:spLocks noChangeAspect="1" noChangeArrowheads="1"/>
                  </p:cNvSpPr>
                  <p:nvPr/>
                </p:nvSpPr>
                <p:spPr bwMode="auto">
                  <a:xfrm>
                    <a:off x="1344" y="2160"/>
                    <a:ext cx="1971" cy="181"/>
                  </a:xfrm>
                  <a:prstGeom prst="rect">
                    <a:avLst/>
                  </a:prstGeom>
                  <a:gradFill rotWithShape="1">
                    <a:gsLst>
                      <a:gs pos="0">
                        <a:srgbClr val="DDDDDD"/>
                      </a:gs>
                      <a:gs pos="50000">
                        <a:srgbClr val="939393"/>
                      </a:gs>
                      <a:gs pos="100000">
                        <a:srgbClr val="DDDDDD"/>
                      </a:gs>
                    </a:gsLst>
                    <a:lin ang="5400000" scaled="1"/>
                  </a:gra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36264" name="Line 23"/>
                  <p:cNvSpPr>
                    <a:spLocks noChangeAspect="1" noChangeShapeType="1"/>
                  </p:cNvSpPr>
                  <p:nvPr/>
                </p:nvSpPr>
                <p:spPr bwMode="auto">
                  <a:xfrm>
                    <a:off x="1344" y="2187"/>
                    <a:ext cx="19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6265" name="Line 24"/>
                  <p:cNvSpPr>
                    <a:spLocks noChangeAspect="1" noChangeShapeType="1"/>
                  </p:cNvSpPr>
                  <p:nvPr/>
                </p:nvSpPr>
                <p:spPr bwMode="auto">
                  <a:xfrm>
                    <a:off x="1344" y="2311"/>
                    <a:ext cx="19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36254" name="Group 25"/>
                <p:cNvGrpSpPr>
                  <a:grpSpLocks noChangeAspect="1"/>
                </p:cNvGrpSpPr>
                <p:nvPr/>
              </p:nvGrpSpPr>
              <p:grpSpPr bwMode="auto">
                <a:xfrm>
                  <a:off x="2614" y="2341"/>
                  <a:ext cx="266" cy="218"/>
                  <a:chOff x="2408" y="2341"/>
                  <a:chExt cx="266" cy="218"/>
                </a:xfrm>
              </p:grpSpPr>
              <p:sp>
                <p:nvSpPr>
                  <p:cNvPr id="136261" name="Freeform 26"/>
                  <p:cNvSpPr>
                    <a:spLocks noChangeAspect="1"/>
                  </p:cNvSpPr>
                  <p:nvPr/>
                </p:nvSpPr>
                <p:spPr bwMode="auto">
                  <a:xfrm>
                    <a:off x="2408" y="2341"/>
                    <a:ext cx="254" cy="218"/>
                  </a:xfrm>
                  <a:custGeom>
                    <a:avLst/>
                    <a:gdLst>
                      <a:gd name="T0" fmla="*/ 254 w 254"/>
                      <a:gd name="T1" fmla="*/ 182 h 218"/>
                      <a:gd name="T2" fmla="*/ 109 w 254"/>
                      <a:gd name="T3" fmla="*/ 218 h 218"/>
                      <a:gd name="T4" fmla="*/ 37 w 254"/>
                      <a:gd name="T5" fmla="*/ 146 h 218"/>
                      <a:gd name="T6" fmla="*/ 0 w 254"/>
                      <a:gd name="T7" fmla="*/ 0 h 218"/>
                      <a:gd name="T8" fmla="*/ 254 w 254"/>
                      <a:gd name="T9" fmla="*/ 0 h 218"/>
                      <a:gd name="T10" fmla="*/ 254 w 254"/>
                      <a:gd name="T11" fmla="*/ 182 h 2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4" h="218">
                        <a:moveTo>
                          <a:pt x="254" y="182"/>
                        </a:moveTo>
                        <a:lnTo>
                          <a:pt x="109" y="218"/>
                        </a:lnTo>
                        <a:lnTo>
                          <a:pt x="37" y="146"/>
                        </a:lnTo>
                        <a:lnTo>
                          <a:pt x="0" y="0"/>
                        </a:lnTo>
                        <a:lnTo>
                          <a:pt x="254" y="0"/>
                        </a:lnTo>
                        <a:lnTo>
                          <a:pt x="254" y="182"/>
                        </a:lnTo>
                        <a:close/>
                      </a:path>
                    </a:pathLst>
                  </a:custGeom>
                  <a:gradFill rotWithShape="1">
                    <a:gsLst>
                      <a:gs pos="0">
                        <a:srgbClr val="939393"/>
                      </a:gs>
                      <a:gs pos="50000">
                        <a:srgbClr val="DDDDDD"/>
                      </a:gs>
                      <a:gs pos="100000">
                        <a:srgbClr val="939393"/>
                      </a:gs>
                    </a:gsLst>
                    <a:lin ang="0" scaled="1"/>
                  </a:gradFill>
                  <a:ln w="635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6262" name="Rectangle 27"/>
                  <p:cNvSpPr>
                    <a:spLocks noChangeAspect="1" noChangeArrowheads="1"/>
                  </p:cNvSpPr>
                  <p:nvPr/>
                </p:nvSpPr>
                <p:spPr bwMode="auto">
                  <a:xfrm>
                    <a:off x="2662" y="2344"/>
                    <a:ext cx="12" cy="173"/>
                  </a:xfrm>
                  <a:prstGeom prst="rect">
                    <a:avLst/>
                  </a:prstGeom>
                  <a:gradFill rotWithShape="1">
                    <a:gsLst>
                      <a:gs pos="0">
                        <a:srgbClr val="939393"/>
                      </a:gs>
                      <a:gs pos="50000">
                        <a:srgbClr val="DDDDDD"/>
                      </a:gs>
                      <a:gs pos="100000">
                        <a:srgbClr val="939393"/>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136255" name="Rectangle 28"/>
                <p:cNvSpPr>
                  <a:spLocks noChangeAspect="1" noChangeArrowheads="1"/>
                </p:cNvSpPr>
                <p:nvPr/>
              </p:nvSpPr>
              <p:spPr bwMode="auto">
                <a:xfrm>
                  <a:off x="2868" y="2187"/>
                  <a:ext cx="12" cy="124"/>
                </a:xfrm>
                <a:prstGeom prst="rect">
                  <a:avLst/>
                </a:prstGeom>
                <a:gradFill rotWithShape="1">
                  <a:gsLst>
                    <a:gs pos="0">
                      <a:srgbClr val="B2B2B2"/>
                    </a:gs>
                    <a:gs pos="50000">
                      <a:srgbClr val="777777"/>
                    </a:gs>
                    <a:gs pos="100000">
                      <a:srgbClr val="B2B2B2"/>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36256" name="Rectangle 29"/>
                <p:cNvSpPr>
                  <a:spLocks noChangeAspect="1" noChangeArrowheads="1"/>
                </p:cNvSpPr>
                <p:nvPr/>
              </p:nvSpPr>
              <p:spPr bwMode="auto">
                <a:xfrm>
                  <a:off x="2614" y="2186"/>
                  <a:ext cx="12" cy="124"/>
                </a:xfrm>
                <a:prstGeom prst="rect">
                  <a:avLst/>
                </a:prstGeom>
                <a:gradFill rotWithShape="1">
                  <a:gsLst>
                    <a:gs pos="0">
                      <a:srgbClr val="B2B2B2"/>
                    </a:gs>
                    <a:gs pos="50000">
                      <a:srgbClr val="777777"/>
                    </a:gs>
                    <a:gs pos="100000">
                      <a:srgbClr val="B2B2B2"/>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36257" name="Rectangle 30"/>
                <p:cNvSpPr>
                  <a:spLocks noChangeAspect="1" noChangeArrowheads="1"/>
                </p:cNvSpPr>
                <p:nvPr/>
              </p:nvSpPr>
              <p:spPr bwMode="auto">
                <a:xfrm>
                  <a:off x="2956" y="2187"/>
                  <a:ext cx="12" cy="124"/>
                </a:xfrm>
                <a:prstGeom prst="rect">
                  <a:avLst/>
                </a:prstGeom>
                <a:gradFill rotWithShape="1">
                  <a:gsLst>
                    <a:gs pos="0">
                      <a:srgbClr val="B2B2B2"/>
                    </a:gs>
                    <a:gs pos="50000">
                      <a:srgbClr val="777777"/>
                    </a:gs>
                    <a:gs pos="100000">
                      <a:srgbClr val="B2B2B2"/>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36258" name="Rectangle 31"/>
                <p:cNvSpPr>
                  <a:spLocks noChangeAspect="1" noChangeArrowheads="1"/>
                </p:cNvSpPr>
                <p:nvPr/>
              </p:nvSpPr>
              <p:spPr bwMode="auto">
                <a:xfrm>
                  <a:off x="3044" y="2187"/>
                  <a:ext cx="12" cy="124"/>
                </a:xfrm>
                <a:prstGeom prst="rect">
                  <a:avLst/>
                </a:prstGeom>
                <a:gradFill rotWithShape="1">
                  <a:gsLst>
                    <a:gs pos="0">
                      <a:srgbClr val="B2B2B2"/>
                    </a:gs>
                    <a:gs pos="50000">
                      <a:srgbClr val="777777"/>
                    </a:gs>
                    <a:gs pos="100000">
                      <a:srgbClr val="B2B2B2"/>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36259" name="Rectangle 32"/>
                <p:cNvSpPr>
                  <a:spLocks noChangeAspect="1" noChangeArrowheads="1"/>
                </p:cNvSpPr>
                <p:nvPr/>
              </p:nvSpPr>
              <p:spPr bwMode="auto">
                <a:xfrm>
                  <a:off x="3132" y="2187"/>
                  <a:ext cx="12" cy="124"/>
                </a:xfrm>
                <a:prstGeom prst="rect">
                  <a:avLst/>
                </a:prstGeom>
                <a:gradFill rotWithShape="1">
                  <a:gsLst>
                    <a:gs pos="0">
                      <a:srgbClr val="B2B2B2"/>
                    </a:gs>
                    <a:gs pos="50000">
                      <a:srgbClr val="777777"/>
                    </a:gs>
                    <a:gs pos="100000">
                      <a:srgbClr val="B2B2B2"/>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36260" name="Rectangle 33"/>
                <p:cNvSpPr>
                  <a:spLocks noChangeAspect="1" noChangeArrowheads="1"/>
                </p:cNvSpPr>
                <p:nvPr/>
              </p:nvSpPr>
              <p:spPr bwMode="auto">
                <a:xfrm>
                  <a:off x="3220" y="2187"/>
                  <a:ext cx="12" cy="124"/>
                </a:xfrm>
                <a:prstGeom prst="rect">
                  <a:avLst/>
                </a:prstGeom>
                <a:gradFill rotWithShape="1">
                  <a:gsLst>
                    <a:gs pos="0">
                      <a:srgbClr val="B2B2B2"/>
                    </a:gs>
                    <a:gs pos="50000">
                      <a:srgbClr val="777777"/>
                    </a:gs>
                    <a:gs pos="100000">
                      <a:srgbClr val="B2B2B2"/>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136251" name="Rectangle 34"/>
              <p:cNvSpPr>
                <a:spLocks noChangeAspect="1" noChangeArrowheads="1"/>
              </p:cNvSpPr>
              <p:nvPr/>
            </p:nvSpPr>
            <p:spPr bwMode="auto">
              <a:xfrm rot="-2680250">
                <a:off x="1146" y="1305"/>
                <a:ext cx="1892" cy="109"/>
              </a:xfrm>
              <a:prstGeom prst="rect">
                <a:avLst/>
              </a:prstGeom>
              <a:gradFill rotWithShape="1">
                <a:gsLst>
                  <a:gs pos="0">
                    <a:srgbClr val="DDDDDD"/>
                  </a:gs>
                  <a:gs pos="100000">
                    <a:srgbClr val="939393"/>
                  </a:gs>
                </a:gsLst>
                <a:path path="shape">
                  <a:fillToRect l="50000" t="50000" r="50000" b="50000"/>
                </a:path>
              </a:gra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136221" name="Group 35"/>
            <p:cNvGrpSpPr>
              <a:grpSpLocks noChangeAspect="1"/>
            </p:cNvGrpSpPr>
            <p:nvPr/>
          </p:nvGrpSpPr>
          <p:grpSpPr bwMode="auto">
            <a:xfrm>
              <a:off x="1148" y="2160"/>
              <a:ext cx="2167" cy="1739"/>
              <a:chOff x="1148" y="2160"/>
              <a:chExt cx="2167" cy="1739"/>
            </a:xfrm>
          </p:grpSpPr>
          <p:grpSp>
            <p:nvGrpSpPr>
              <p:cNvPr id="136234" name="Group 36"/>
              <p:cNvGrpSpPr>
                <a:grpSpLocks noChangeAspect="1"/>
              </p:cNvGrpSpPr>
              <p:nvPr/>
            </p:nvGrpSpPr>
            <p:grpSpPr bwMode="auto">
              <a:xfrm>
                <a:off x="1344" y="2160"/>
                <a:ext cx="1971" cy="1739"/>
                <a:chOff x="1344" y="2160"/>
                <a:chExt cx="1971" cy="1739"/>
              </a:xfrm>
            </p:grpSpPr>
            <p:sp>
              <p:nvSpPr>
                <p:cNvPr id="136236" name="Freeform 37"/>
                <p:cNvSpPr>
                  <a:spLocks noChangeAspect="1"/>
                </p:cNvSpPr>
                <p:nvPr/>
              </p:nvSpPr>
              <p:spPr bwMode="auto">
                <a:xfrm>
                  <a:off x="1344" y="3463"/>
                  <a:ext cx="326" cy="436"/>
                </a:xfrm>
                <a:custGeom>
                  <a:avLst/>
                  <a:gdLst>
                    <a:gd name="T0" fmla="*/ 0 w 326"/>
                    <a:gd name="T1" fmla="*/ 0 h 436"/>
                    <a:gd name="T2" fmla="*/ 181 w 326"/>
                    <a:gd name="T3" fmla="*/ 0 h 436"/>
                    <a:gd name="T4" fmla="*/ 326 w 326"/>
                    <a:gd name="T5" fmla="*/ 146 h 436"/>
                    <a:gd name="T6" fmla="*/ 326 w 326"/>
                    <a:gd name="T7" fmla="*/ 436 h 436"/>
                    <a:gd name="T8" fmla="*/ 0 w 326"/>
                    <a:gd name="T9" fmla="*/ 436 h 436"/>
                    <a:gd name="T10" fmla="*/ 0 w 326"/>
                    <a:gd name="T11" fmla="*/ 0 h 4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6" h="436">
                      <a:moveTo>
                        <a:pt x="0" y="0"/>
                      </a:moveTo>
                      <a:lnTo>
                        <a:pt x="181" y="0"/>
                      </a:lnTo>
                      <a:lnTo>
                        <a:pt x="326" y="146"/>
                      </a:lnTo>
                      <a:lnTo>
                        <a:pt x="326" y="436"/>
                      </a:lnTo>
                      <a:lnTo>
                        <a:pt x="0" y="436"/>
                      </a:lnTo>
                      <a:lnTo>
                        <a:pt x="0" y="0"/>
                      </a:lnTo>
                      <a:close/>
                    </a:path>
                  </a:pathLst>
                </a:custGeom>
                <a:gradFill rotWithShape="1">
                  <a:gsLst>
                    <a:gs pos="0">
                      <a:srgbClr val="DDDDDD"/>
                    </a:gs>
                    <a:gs pos="100000">
                      <a:srgbClr val="939393"/>
                    </a:gs>
                  </a:gsLst>
                  <a:path path="rect">
                    <a:fillToRect r="100000" b="10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136237" name="Group 38"/>
                <p:cNvGrpSpPr>
                  <a:grpSpLocks noChangeAspect="1"/>
                </p:cNvGrpSpPr>
                <p:nvPr/>
              </p:nvGrpSpPr>
              <p:grpSpPr bwMode="auto">
                <a:xfrm>
                  <a:off x="1344" y="2160"/>
                  <a:ext cx="1971" cy="181"/>
                  <a:chOff x="1344" y="2160"/>
                  <a:chExt cx="1971" cy="181"/>
                </a:xfrm>
              </p:grpSpPr>
              <p:sp>
                <p:nvSpPr>
                  <p:cNvPr id="136247" name="Rectangle 39"/>
                  <p:cNvSpPr>
                    <a:spLocks noChangeAspect="1" noChangeArrowheads="1"/>
                  </p:cNvSpPr>
                  <p:nvPr/>
                </p:nvSpPr>
                <p:spPr bwMode="auto">
                  <a:xfrm>
                    <a:off x="1344" y="2160"/>
                    <a:ext cx="1971" cy="181"/>
                  </a:xfrm>
                  <a:prstGeom prst="rect">
                    <a:avLst/>
                  </a:prstGeom>
                  <a:gradFill rotWithShape="1">
                    <a:gsLst>
                      <a:gs pos="0">
                        <a:srgbClr val="DDDDDD"/>
                      </a:gs>
                      <a:gs pos="50000">
                        <a:srgbClr val="939393"/>
                      </a:gs>
                      <a:gs pos="100000">
                        <a:srgbClr val="DDDDDD"/>
                      </a:gs>
                    </a:gsLst>
                    <a:lin ang="5400000" scaled="1"/>
                  </a:gra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36248" name="Line 40"/>
                  <p:cNvSpPr>
                    <a:spLocks noChangeAspect="1" noChangeShapeType="1"/>
                  </p:cNvSpPr>
                  <p:nvPr/>
                </p:nvSpPr>
                <p:spPr bwMode="auto">
                  <a:xfrm>
                    <a:off x="1344" y="2187"/>
                    <a:ext cx="19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6249" name="Line 41"/>
                  <p:cNvSpPr>
                    <a:spLocks noChangeAspect="1" noChangeShapeType="1"/>
                  </p:cNvSpPr>
                  <p:nvPr/>
                </p:nvSpPr>
                <p:spPr bwMode="auto">
                  <a:xfrm>
                    <a:off x="1344" y="2311"/>
                    <a:ext cx="19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36238" name="Group 42"/>
                <p:cNvGrpSpPr>
                  <a:grpSpLocks noChangeAspect="1"/>
                </p:cNvGrpSpPr>
                <p:nvPr/>
              </p:nvGrpSpPr>
              <p:grpSpPr bwMode="auto">
                <a:xfrm>
                  <a:off x="2614" y="2341"/>
                  <a:ext cx="266" cy="218"/>
                  <a:chOff x="2408" y="2341"/>
                  <a:chExt cx="266" cy="218"/>
                </a:xfrm>
              </p:grpSpPr>
              <p:sp>
                <p:nvSpPr>
                  <p:cNvPr id="136245" name="Freeform 43"/>
                  <p:cNvSpPr>
                    <a:spLocks noChangeAspect="1"/>
                  </p:cNvSpPr>
                  <p:nvPr/>
                </p:nvSpPr>
                <p:spPr bwMode="auto">
                  <a:xfrm>
                    <a:off x="2408" y="2341"/>
                    <a:ext cx="254" cy="218"/>
                  </a:xfrm>
                  <a:custGeom>
                    <a:avLst/>
                    <a:gdLst>
                      <a:gd name="T0" fmla="*/ 254 w 254"/>
                      <a:gd name="T1" fmla="*/ 182 h 218"/>
                      <a:gd name="T2" fmla="*/ 109 w 254"/>
                      <a:gd name="T3" fmla="*/ 218 h 218"/>
                      <a:gd name="T4" fmla="*/ 37 w 254"/>
                      <a:gd name="T5" fmla="*/ 146 h 218"/>
                      <a:gd name="T6" fmla="*/ 0 w 254"/>
                      <a:gd name="T7" fmla="*/ 0 h 218"/>
                      <a:gd name="T8" fmla="*/ 254 w 254"/>
                      <a:gd name="T9" fmla="*/ 0 h 218"/>
                      <a:gd name="T10" fmla="*/ 254 w 254"/>
                      <a:gd name="T11" fmla="*/ 182 h 2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4" h="218">
                        <a:moveTo>
                          <a:pt x="254" y="182"/>
                        </a:moveTo>
                        <a:lnTo>
                          <a:pt x="109" y="218"/>
                        </a:lnTo>
                        <a:lnTo>
                          <a:pt x="37" y="146"/>
                        </a:lnTo>
                        <a:lnTo>
                          <a:pt x="0" y="0"/>
                        </a:lnTo>
                        <a:lnTo>
                          <a:pt x="254" y="0"/>
                        </a:lnTo>
                        <a:lnTo>
                          <a:pt x="254" y="182"/>
                        </a:lnTo>
                        <a:close/>
                      </a:path>
                    </a:pathLst>
                  </a:custGeom>
                  <a:gradFill rotWithShape="1">
                    <a:gsLst>
                      <a:gs pos="0">
                        <a:srgbClr val="939393"/>
                      </a:gs>
                      <a:gs pos="50000">
                        <a:srgbClr val="DDDDDD"/>
                      </a:gs>
                      <a:gs pos="100000">
                        <a:srgbClr val="939393"/>
                      </a:gs>
                    </a:gsLst>
                    <a:lin ang="0" scaled="1"/>
                  </a:gradFill>
                  <a:ln w="635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6246" name="Rectangle 44"/>
                  <p:cNvSpPr>
                    <a:spLocks noChangeAspect="1" noChangeArrowheads="1"/>
                  </p:cNvSpPr>
                  <p:nvPr/>
                </p:nvSpPr>
                <p:spPr bwMode="auto">
                  <a:xfrm>
                    <a:off x="2662" y="2344"/>
                    <a:ext cx="12" cy="173"/>
                  </a:xfrm>
                  <a:prstGeom prst="rect">
                    <a:avLst/>
                  </a:prstGeom>
                  <a:gradFill rotWithShape="1">
                    <a:gsLst>
                      <a:gs pos="0">
                        <a:srgbClr val="939393"/>
                      </a:gs>
                      <a:gs pos="50000">
                        <a:srgbClr val="DDDDDD"/>
                      </a:gs>
                      <a:gs pos="100000">
                        <a:srgbClr val="939393"/>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136239" name="Rectangle 45"/>
                <p:cNvSpPr>
                  <a:spLocks noChangeAspect="1" noChangeArrowheads="1"/>
                </p:cNvSpPr>
                <p:nvPr/>
              </p:nvSpPr>
              <p:spPr bwMode="auto">
                <a:xfrm>
                  <a:off x="2868" y="2187"/>
                  <a:ext cx="12" cy="124"/>
                </a:xfrm>
                <a:prstGeom prst="rect">
                  <a:avLst/>
                </a:prstGeom>
                <a:gradFill rotWithShape="1">
                  <a:gsLst>
                    <a:gs pos="0">
                      <a:srgbClr val="B2B2B2"/>
                    </a:gs>
                    <a:gs pos="50000">
                      <a:srgbClr val="777777"/>
                    </a:gs>
                    <a:gs pos="100000">
                      <a:srgbClr val="B2B2B2"/>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36240" name="Rectangle 46"/>
                <p:cNvSpPr>
                  <a:spLocks noChangeAspect="1" noChangeArrowheads="1"/>
                </p:cNvSpPr>
                <p:nvPr/>
              </p:nvSpPr>
              <p:spPr bwMode="auto">
                <a:xfrm>
                  <a:off x="2614" y="2186"/>
                  <a:ext cx="12" cy="124"/>
                </a:xfrm>
                <a:prstGeom prst="rect">
                  <a:avLst/>
                </a:prstGeom>
                <a:gradFill rotWithShape="1">
                  <a:gsLst>
                    <a:gs pos="0">
                      <a:srgbClr val="B2B2B2"/>
                    </a:gs>
                    <a:gs pos="50000">
                      <a:srgbClr val="777777"/>
                    </a:gs>
                    <a:gs pos="100000">
                      <a:srgbClr val="B2B2B2"/>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36241" name="Rectangle 47"/>
                <p:cNvSpPr>
                  <a:spLocks noChangeAspect="1" noChangeArrowheads="1"/>
                </p:cNvSpPr>
                <p:nvPr/>
              </p:nvSpPr>
              <p:spPr bwMode="auto">
                <a:xfrm>
                  <a:off x="2956" y="2187"/>
                  <a:ext cx="12" cy="124"/>
                </a:xfrm>
                <a:prstGeom prst="rect">
                  <a:avLst/>
                </a:prstGeom>
                <a:gradFill rotWithShape="1">
                  <a:gsLst>
                    <a:gs pos="0">
                      <a:srgbClr val="B2B2B2"/>
                    </a:gs>
                    <a:gs pos="50000">
                      <a:srgbClr val="777777"/>
                    </a:gs>
                    <a:gs pos="100000">
                      <a:srgbClr val="B2B2B2"/>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36242" name="Rectangle 48"/>
                <p:cNvSpPr>
                  <a:spLocks noChangeAspect="1" noChangeArrowheads="1"/>
                </p:cNvSpPr>
                <p:nvPr/>
              </p:nvSpPr>
              <p:spPr bwMode="auto">
                <a:xfrm>
                  <a:off x="3044" y="2187"/>
                  <a:ext cx="12" cy="124"/>
                </a:xfrm>
                <a:prstGeom prst="rect">
                  <a:avLst/>
                </a:prstGeom>
                <a:gradFill rotWithShape="1">
                  <a:gsLst>
                    <a:gs pos="0">
                      <a:srgbClr val="B2B2B2"/>
                    </a:gs>
                    <a:gs pos="50000">
                      <a:srgbClr val="777777"/>
                    </a:gs>
                    <a:gs pos="100000">
                      <a:srgbClr val="B2B2B2"/>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36243" name="Rectangle 49"/>
                <p:cNvSpPr>
                  <a:spLocks noChangeAspect="1" noChangeArrowheads="1"/>
                </p:cNvSpPr>
                <p:nvPr/>
              </p:nvSpPr>
              <p:spPr bwMode="auto">
                <a:xfrm>
                  <a:off x="3132" y="2187"/>
                  <a:ext cx="12" cy="124"/>
                </a:xfrm>
                <a:prstGeom prst="rect">
                  <a:avLst/>
                </a:prstGeom>
                <a:gradFill rotWithShape="1">
                  <a:gsLst>
                    <a:gs pos="0">
                      <a:srgbClr val="B2B2B2"/>
                    </a:gs>
                    <a:gs pos="50000">
                      <a:srgbClr val="777777"/>
                    </a:gs>
                    <a:gs pos="100000">
                      <a:srgbClr val="B2B2B2"/>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36244" name="Rectangle 50"/>
                <p:cNvSpPr>
                  <a:spLocks noChangeAspect="1" noChangeArrowheads="1"/>
                </p:cNvSpPr>
                <p:nvPr/>
              </p:nvSpPr>
              <p:spPr bwMode="auto">
                <a:xfrm>
                  <a:off x="3220" y="2187"/>
                  <a:ext cx="12" cy="124"/>
                </a:xfrm>
                <a:prstGeom prst="rect">
                  <a:avLst/>
                </a:prstGeom>
                <a:gradFill rotWithShape="1">
                  <a:gsLst>
                    <a:gs pos="0">
                      <a:srgbClr val="B2B2B2"/>
                    </a:gs>
                    <a:gs pos="50000">
                      <a:srgbClr val="777777"/>
                    </a:gs>
                    <a:gs pos="100000">
                      <a:srgbClr val="B2B2B2"/>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136235" name="Rectangle 51"/>
              <p:cNvSpPr>
                <a:spLocks noChangeAspect="1" noChangeArrowheads="1"/>
              </p:cNvSpPr>
              <p:nvPr/>
            </p:nvSpPr>
            <p:spPr bwMode="auto">
              <a:xfrm rot="-2680250">
                <a:off x="1148" y="3019"/>
                <a:ext cx="1892" cy="109"/>
              </a:xfrm>
              <a:prstGeom prst="rect">
                <a:avLst/>
              </a:prstGeom>
              <a:gradFill rotWithShape="1">
                <a:gsLst>
                  <a:gs pos="0">
                    <a:srgbClr val="DDDDDD"/>
                  </a:gs>
                  <a:gs pos="100000">
                    <a:srgbClr val="939393"/>
                  </a:gs>
                </a:gsLst>
                <a:path path="shape">
                  <a:fillToRect l="50000" t="50000" r="50000" b="50000"/>
                </a:path>
              </a:gra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136222" name="Group 52"/>
            <p:cNvGrpSpPr>
              <a:grpSpLocks noChangeAspect="1"/>
            </p:cNvGrpSpPr>
            <p:nvPr/>
          </p:nvGrpSpPr>
          <p:grpSpPr bwMode="auto">
            <a:xfrm>
              <a:off x="3337" y="2164"/>
              <a:ext cx="146" cy="170"/>
              <a:chOff x="3337" y="2164"/>
              <a:chExt cx="146" cy="170"/>
            </a:xfrm>
          </p:grpSpPr>
          <p:sp>
            <p:nvSpPr>
              <p:cNvPr id="136232" name="Rectangle 53"/>
              <p:cNvSpPr>
                <a:spLocks noChangeAspect="1" noChangeArrowheads="1"/>
              </p:cNvSpPr>
              <p:nvPr/>
            </p:nvSpPr>
            <p:spPr bwMode="auto">
              <a:xfrm>
                <a:off x="3337" y="2164"/>
                <a:ext cx="146" cy="23"/>
              </a:xfrm>
              <a:prstGeom prst="rect">
                <a:avLst/>
              </a:prstGeom>
              <a:gradFill rotWithShape="1">
                <a:gsLst>
                  <a:gs pos="0">
                    <a:srgbClr val="939393"/>
                  </a:gs>
                  <a:gs pos="50000">
                    <a:srgbClr val="DDDDDD"/>
                  </a:gs>
                  <a:gs pos="100000">
                    <a:srgbClr val="939393"/>
                  </a:gs>
                </a:gsLst>
                <a:lin ang="0" scaled="1"/>
              </a:gra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36233" name="Rectangle 54"/>
              <p:cNvSpPr>
                <a:spLocks noChangeAspect="1" noChangeArrowheads="1"/>
              </p:cNvSpPr>
              <p:nvPr/>
            </p:nvSpPr>
            <p:spPr bwMode="auto">
              <a:xfrm>
                <a:off x="3337" y="2311"/>
                <a:ext cx="146" cy="23"/>
              </a:xfrm>
              <a:prstGeom prst="rect">
                <a:avLst/>
              </a:prstGeom>
              <a:gradFill rotWithShape="1">
                <a:gsLst>
                  <a:gs pos="0">
                    <a:srgbClr val="939393"/>
                  </a:gs>
                  <a:gs pos="50000">
                    <a:srgbClr val="DDDDDD"/>
                  </a:gs>
                  <a:gs pos="100000">
                    <a:srgbClr val="939393"/>
                  </a:gs>
                </a:gsLst>
                <a:lin ang="0" scaled="1"/>
              </a:gra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136223" name="Group 55"/>
            <p:cNvGrpSpPr>
              <a:grpSpLocks noChangeAspect="1"/>
            </p:cNvGrpSpPr>
            <p:nvPr/>
          </p:nvGrpSpPr>
          <p:grpSpPr bwMode="auto">
            <a:xfrm>
              <a:off x="3338" y="452"/>
              <a:ext cx="146" cy="170"/>
              <a:chOff x="3337" y="2164"/>
              <a:chExt cx="146" cy="170"/>
            </a:xfrm>
          </p:grpSpPr>
          <p:sp>
            <p:nvSpPr>
              <p:cNvPr id="136230" name="Rectangle 56"/>
              <p:cNvSpPr>
                <a:spLocks noChangeAspect="1" noChangeArrowheads="1"/>
              </p:cNvSpPr>
              <p:nvPr/>
            </p:nvSpPr>
            <p:spPr bwMode="auto">
              <a:xfrm>
                <a:off x="3337" y="2164"/>
                <a:ext cx="146" cy="23"/>
              </a:xfrm>
              <a:prstGeom prst="rect">
                <a:avLst/>
              </a:prstGeom>
              <a:gradFill rotWithShape="1">
                <a:gsLst>
                  <a:gs pos="0">
                    <a:srgbClr val="939393"/>
                  </a:gs>
                  <a:gs pos="50000">
                    <a:srgbClr val="DDDDDD"/>
                  </a:gs>
                  <a:gs pos="100000">
                    <a:srgbClr val="939393"/>
                  </a:gs>
                </a:gsLst>
                <a:lin ang="0" scaled="1"/>
              </a:gra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36231" name="Rectangle 57"/>
              <p:cNvSpPr>
                <a:spLocks noChangeAspect="1" noChangeArrowheads="1"/>
              </p:cNvSpPr>
              <p:nvPr/>
            </p:nvSpPr>
            <p:spPr bwMode="auto">
              <a:xfrm>
                <a:off x="3337" y="2311"/>
                <a:ext cx="146" cy="23"/>
              </a:xfrm>
              <a:prstGeom prst="rect">
                <a:avLst/>
              </a:prstGeom>
              <a:gradFill rotWithShape="1">
                <a:gsLst>
                  <a:gs pos="0">
                    <a:srgbClr val="939393"/>
                  </a:gs>
                  <a:gs pos="50000">
                    <a:srgbClr val="DDDDDD"/>
                  </a:gs>
                  <a:gs pos="100000">
                    <a:srgbClr val="939393"/>
                  </a:gs>
                </a:gsLst>
                <a:lin ang="0" scaled="1"/>
              </a:gra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136224" name="Group 58"/>
            <p:cNvGrpSpPr>
              <a:grpSpLocks noChangeAspect="1"/>
            </p:cNvGrpSpPr>
            <p:nvPr/>
          </p:nvGrpSpPr>
          <p:grpSpPr bwMode="auto">
            <a:xfrm>
              <a:off x="1174" y="2166"/>
              <a:ext cx="146" cy="170"/>
              <a:chOff x="3337" y="2164"/>
              <a:chExt cx="146" cy="170"/>
            </a:xfrm>
          </p:grpSpPr>
          <p:sp>
            <p:nvSpPr>
              <p:cNvPr id="136228" name="Rectangle 59"/>
              <p:cNvSpPr>
                <a:spLocks noChangeAspect="1" noChangeArrowheads="1"/>
              </p:cNvSpPr>
              <p:nvPr/>
            </p:nvSpPr>
            <p:spPr bwMode="auto">
              <a:xfrm>
                <a:off x="3337" y="2164"/>
                <a:ext cx="146" cy="23"/>
              </a:xfrm>
              <a:prstGeom prst="rect">
                <a:avLst/>
              </a:prstGeom>
              <a:gradFill rotWithShape="1">
                <a:gsLst>
                  <a:gs pos="0">
                    <a:srgbClr val="939393"/>
                  </a:gs>
                  <a:gs pos="50000">
                    <a:srgbClr val="DDDDDD"/>
                  </a:gs>
                  <a:gs pos="100000">
                    <a:srgbClr val="939393"/>
                  </a:gs>
                </a:gsLst>
                <a:lin ang="0" scaled="1"/>
              </a:gra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36229" name="Rectangle 60"/>
              <p:cNvSpPr>
                <a:spLocks noChangeAspect="1" noChangeArrowheads="1"/>
              </p:cNvSpPr>
              <p:nvPr/>
            </p:nvSpPr>
            <p:spPr bwMode="auto">
              <a:xfrm>
                <a:off x="3337" y="2311"/>
                <a:ext cx="146" cy="23"/>
              </a:xfrm>
              <a:prstGeom prst="rect">
                <a:avLst/>
              </a:prstGeom>
              <a:gradFill rotWithShape="1">
                <a:gsLst>
                  <a:gs pos="0">
                    <a:srgbClr val="939393"/>
                  </a:gs>
                  <a:gs pos="50000">
                    <a:srgbClr val="DDDDDD"/>
                  </a:gs>
                  <a:gs pos="100000">
                    <a:srgbClr val="939393"/>
                  </a:gs>
                </a:gsLst>
                <a:lin ang="0" scaled="1"/>
              </a:gra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136225" name="Group 61"/>
            <p:cNvGrpSpPr>
              <a:grpSpLocks noChangeAspect="1"/>
            </p:cNvGrpSpPr>
            <p:nvPr/>
          </p:nvGrpSpPr>
          <p:grpSpPr bwMode="auto">
            <a:xfrm>
              <a:off x="1175" y="454"/>
              <a:ext cx="146" cy="170"/>
              <a:chOff x="3337" y="2164"/>
              <a:chExt cx="146" cy="170"/>
            </a:xfrm>
          </p:grpSpPr>
          <p:sp>
            <p:nvSpPr>
              <p:cNvPr id="136226" name="Rectangle 62"/>
              <p:cNvSpPr>
                <a:spLocks noChangeAspect="1" noChangeArrowheads="1"/>
              </p:cNvSpPr>
              <p:nvPr/>
            </p:nvSpPr>
            <p:spPr bwMode="auto">
              <a:xfrm>
                <a:off x="3337" y="2164"/>
                <a:ext cx="146" cy="23"/>
              </a:xfrm>
              <a:prstGeom prst="rect">
                <a:avLst/>
              </a:prstGeom>
              <a:gradFill rotWithShape="1">
                <a:gsLst>
                  <a:gs pos="0">
                    <a:srgbClr val="939393"/>
                  </a:gs>
                  <a:gs pos="50000">
                    <a:srgbClr val="DDDDDD"/>
                  </a:gs>
                  <a:gs pos="100000">
                    <a:srgbClr val="939393"/>
                  </a:gs>
                </a:gsLst>
                <a:lin ang="0" scaled="1"/>
              </a:gra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36227" name="Rectangle 63"/>
              <p:cNvSpPr>
                <a:spLocks noChangeAspect="1" noChangeArrowheads="1"/>
              </p:cNvSpPr>
              <p:nvPr/>
            </p:nvSpPr>
            <p:spPr bwMode="auto">
              <a:xfrm>
                <a:off x="3337" y="2311"/>
                <a:ext cx="146" cy="23"/>
              </a:xfrm>
              <a:prstGeom prst="rect">
                <a:avLst/>
              </a:prstGeom>
              <a:gradFill rotWithShape="1">
                <a:gsLst>
                  <a:gs pos="0">
                    <a:srgbClr val="939393"/>
                  </a:gs>
                  <a:gs pos="50000">
                    <a:srgbClr val="DDDDDD"/>
                  </a:gs>
                  <a:gs pos="100000">
                    <a:srgbClr val="939393"/>
                  </a:gs>
                </a:gsLst>
                <a:lin ang="0" scaled="1"/>
              </a:gra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grpSp>
        <p:nvGrpSpPr>
          <p:cNvPr id="136197" name="Group 80"/>
          <p:cNvGrpSpPr>
            <a:grpSpLocks/>
          </p:cNvGrpSpPr>
          <p:nvPr/>
        </p:nvGrpSpPr>
        <p:grpSpPr bwMode="auto">
          <a:xfrm>
            <a:off x="2674938" y="3289300"/>
            <a:ext cx="574675" cy="519113"/>
            <a:chOff x="1685" y="2072"/>
            <a:chExt cx="362" cy="327"/>
          </a:xfrm>
        </p:grpSpPr>
        <p:grpSp>
          <p:nvGrpSpPr>
            <p:cNvPr id="136212" name="Group 79"/>
            <p:cNvGrpSpPr>
              <a:grpSpLocks/>
            </p:cNvGrpSpPr>
            <p:nvPr/>
          </p:nvGrpSpPr>
          <p:grpSpPr bwMode="auto">
            <a:xfrm>
              <a:off x="1685" y="2218"/>
              <a:ext cx="362" cy="181"/>
              <a:chOff x="1685" y="2218"/>
              <a:chExt cx="362" cy="181"/>
            </a:xfrm>
          </p:grpSpPr>
          <p:sp>
            <p:nvSpPr>
              <p:cNvPr id="136214" name="Line 66"/>
              <p:cNvSpPr>
                <a:spLocks noChangeShapeType="1"/>
              </p:cNvSpPr>
              <p:nvPr/>
            </p:nvSpPr>
            <p:spPr bwMode="auto">
              <a:xfrm>
                <a:off x="1685" y="2218"/>
                <a:ext cx="0" cy="181"/>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6215" name="Line 67"/>
              <p:cNvSpPr>
                <a:spLocks noChangeShapeType="1"/>
              </p:cNvSpPr>
              <p:nvPr/>
            </p:nvSpPr>
            <p:spPr bwMode="auto">
              <a:xfrm>
                <a:off x="1685" y="2282"/>
                <a:ext cx="362" cy="0"/>
              </a:xfrm>
              <a:prstGeom prst="line">
                <a:avLst/>
              </a:prstGeom>
              <a:noFill/>
              <a:ln w="19050">
                <a:solidFill>
                  <a:schemeClr val="tx2"/>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136213" name="Text Box 68"/>
            <p:cNvSpPr txBox="1">
              <a:spLocks noChangeArrowheads="1"/>
            </p:cNvSpPr>
            <p:nvPr/>
          </p:nvSpPr>
          <p:spPr bwMode="auto">
            <a:xfrm>
              <a:off x="1768" y="2072"/>
              <a:ext cx="190" cy="231"/>
            </a:xfrm>
            <a:prstGeom prst="rect">
              <a:avLst/>
            </a:prstGeom>
            <a:noFill/>
            <a:ln>
              <a:noFill/>
            </a:ln>
            <a:effectLst/>
            <a:extLst>
              <a:ext uri="{909E8E84-426E-40DD-AFC4-6F175D3DCCD1}">
                <a14:hiddenFill xmlns:a14="http://schemas.microsoft.com/office/drawing/2010/main">
                  <a:gradFill rotWithShape="1">
                    <a:gsLst>
                      <a:gs pos="0">
                        <a:srgbClr val="939393"/>
                      </a:gs>
                      <a:gs pos="50000">
                        <a:srgbClr val="DDDDDD"/>
                      </a:gs>
                      <a:gs pos="100000">
                        <a:srgbClr val="939393"/>
                      </a:gs>
                    </a:gsLst>
                    <a:lin ang="0" scaled="1"/>
                  </a:gra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a:solidFill>
                    <a:schemeClr val="tx2"/>
                  </a:solidFill>
                </a:rPr>
                <a:t>e</a:t>
              </a:r>
            </a:p>
          </p:txBody>
        </p:sp>
      </p:grpSp>
      <p:grpSp>
        <p:nvGrpSpPr>
          <p:cNvPr id="136198" name="Group 78"/>
          <p:cNvGrpSpPr>
            <a:grpSpLocks/>
          </p:cNvGrpSpPr>
          <p:nvPr/>
        </p:nvGrpSpPr>
        <p:grpSpPr bwMode="auto">
          <a:xfrm>
            <a:off x="2665413" y="1000125"/>
            <a:ext cx="606425" cy="519113"/>
            <a:chOff x="1679" y="630"/>
            <a:chExt cx="382" cy="327"/>
          </a:xfrm>
        </p:grpSpPr>
        <p:sp>
          <p:nvSpPr>
            <p:cNvPr id="136208" name="Line 72"/>
            <p:cNvSpPr>
              <a:spLocks noChangeShapeType="1"/>
            </p:cNvSpPr>
            <p:nvPr/>
          </p:nvSpPr>
          <p:spPr bwMode="auto">
            <a:xfrm>
              <a:off x="1689" y="776"/>
              <a:ext cx="0" cy="181"/>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6209" name="Line 73"/>
            <p:cNvSpPr>
              <a:spLocks noChangeShapeType="1"/>
            </p:cNvSpPr>
            <p:nvPr/>
          </p:nvSpPr>
          <p:spPr bwMode="auto">
            <a:xfrm>
              <a:off x="1679" y="840"/>
              <a:ext cx="382" cy="0"/>
            </a:xfrm>
            <a:prstGeom prst="line">
              <a:avLst/>
            </a:prstGeom>
            <a:noFill/>
            <a:ln w="19050">
              <a:solidFill>
                <a:schemeClr val="tx2"/>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36210" name="Text Box 74"/>
            <p:cNvSpPr txBox="1">
              <a:spLocks noChangeArrowheads="1"/>
            </p:cNvSpPr>
            <p:nvPr/>
          </p:nvSpPr>
          <p:spPr bwMode="auto">
            <a:xfrm>
              <a:off x="1780" y="630"/>
              <a:ext cx="190" cy="231"/>
            </a:xfrm>
            <a:prstGeom prst="rect">
              <a:avLst/>
            </a:prstGeom>
            <a:noFill/>
            <a:ln>
              <a:noFill/>
            </a:ln>
            <a:effectLst/>
            <a:extLst>
              <a:ext uri="{909E8E84-426E-40DD-AFC4-6F175D3DCCD1}">
                <a14:hiddenFill xmlns:a14="http://schemas.microsoft.com/office/drawing/2010/main">
                  <a:gradFill rotWithShape="1">
                    <a:gsLst>
                      <a:gs pos="0">
                        <a:srgbClr val="939393"/>
                      </a:gs>
                      <a:gs pos="50000">
                        <a:srgbClr val="DDDDDD"/>
                      </a:gs>
                      <a:gs pos="100000">
                        <a:srgbClr val="939393"/>
                      </a:gs>
                    </a:gsLst>
                    <a:lin ang="0" scaled="1"/>
                  </a:gra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a:solidFill>
                    <a:schemeClr val="tx2"/>
                  </a:solidFill>
                </a:rPr>
                <a:t>e</a:t>
              </a:r>
            </a:p>
          </p:txBody>
        </p:sp>
        <p:sp>
          <p:nvSpPr>
            <p:cNvPr id="136211" name="Line 75"/>
            <p:cNvSpPr>
              <a:spLocks noChangeShapeType="1"/>
            </p:cNvSpPr>
            <p:nvPr/>
          </p:nvSpPr>
          <p:spPr bwMode="auto">
            <a:xfrm flipV="1">
              <a:off x="2056" y="776"/>
              <a:ext cx="0" cy="181"/>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36199" name="Oval 76"/>
          <p:cNvSpPr>
            <a:spLocks noChangeArrowheads="1"/>
          </p:cNvSpPr>
          <p:nvPr/>
        </p:nvSpPr>
        <p:spPr bwMode="auto">
          <a:xfrm>
            <a:off x="2978150" y="1608138"/>
            <a:ext cx="455613" cy="455612"/>
          </a:xfrm>
          <a:prstGeom prst="ellipse">
            <a:avLst/>
          </a:prstGeom>
          <a:noFill/>
          <a:ln w="38100" algn="ctr">
            <a:solidFill>
              <a:srgbClr val="FF0000"/>
            </a:solidFill>
            <a:round/>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36200" name="Oval 81"/>
          <p:cNvSpPr>
            <a:spLocks noChangeArrowheads="1"/>
          </p:cNvSpPr>
          <p:nvPr/>
        </p:nvSpPr>
        <p:spPr bwMode="auto">
          <a:xfrm>
            <a:off x="2978150" y="3808413"/>
            <a:ext cx="455613" cy="455612"/>
          </a:xfrm>
          <a:prstGeom prst="ellipse">
            <a:avLst/>
          </a:prstGeom>
          <a:noFill/>
          <a:ln w="38100" algn="ctr">
            <a:solidFill>
              <a:srgbClr val="FF0000"/>
            </a:solidFill>
            <a:round/>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36201" name="Text Box 82"/>
          <p:cNvSpPr txBox="1">
            <a:spLocks noChangeArrowheads="1"/>
          </p:cNvSpPr>
          <p:nvPr/>
        </p:nvSpPr>
        <p:spPr bwMode="auto">
          <a:xfrm>
            <a:off x="4344988" y="1228725"/>
            <a:ext cx="4325937" cy="938719"/>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dirty="0" smtClean="0">
                <a:latin typeface="+mn-lt"/>
              </a:rPr>
              <a:t>Link-to-column connections</a:t>
            </a:r>
            <a:endParaRPr lang="en-US" altLang="en-US" sz="2200" dirty="0">
              <a:latin typeface="+mn-lt"/>
            </a:endParaRPr>
          </a:p>
          <a:p>
            <a:pPr>
              <a:spcBef>
                <a:spcPct val="50000"/>
              </a:spcBef>
              <a:buClrTx/>
              <a:buSzTx/>
              <a:buFontTx/>
              <a:buNone/>
            </a:pPr>
            <a:r>
              <a:rPr lang="en-US" altLang="en-US" sz="2200" b="0" u="sng" dirty="0">
                <a:latin typeface="+mn-lt"/>
              </a:rPr>
              <a:t>Must be capable of sustaining:</a:t>
            </a:r>
          </a:p>
        </p:txBody>
      </p:sp>
      <p:sp>
        <p:nvSpPr>
          <p:cNvPr id="136202" name="Freeform 83"/>
          <p:cNvSpPr>
            <a:spLocks/>
          </p:cNvSpPr>
          <p:nvPr/>
        </p:nvSpPr>
        <p:spPr bwMode="auto">
          <a:xfrm>
            <a:off x="3429000" y="1455738"/>
            <a:ext cx="915988" cy="328612"/>
          </a:xfrm>
          <a:custGeom>
            <a:avLst/>
            <a:gdLst>
              <a:gd name="T0" fmla="*/ 2147483647 w 577"/>
              <a:gd name="T1" fmla="*/ 0 h 207"/>
              <a:gd name="T2" fmla="*/ 0 w 577"/>
              <a:gd name="T3" fmla="*/ 2147483647 h 207"/>
              <a:gd name="T4" fmla="*/ 0 60000 65536"/>
              <a:gd name="T5" fmla="*/ 0 60000 65536"/>
            </a:gdLst>
            <a:ahLst/>
            <a:cxnLst>
              <a:cxn ang="T4">
                <a:pos x="T0" y="T1"/>
              </a:cxn>
              <a:cxn ang="T5">
                <a:pos x="T2" y="T3"/>
              </a:cxn>
            </a:cxnLst>
            <a:rect l="0" t="0" r="r" b="b"/>
            <a:pathLst>
              <a:path w="577" h="207">
                <a:moveTo>
                  <a:pt x="577" y="0"/>
                </a:moveTo>
                <a:lnTo>
                  <a:pt x="0" y="207"/>
                </a:lnTo>
              </a:path>
            </a:pathLst>
          </a:custGeom>
          <a:noFill/>
          <a:ln w="25400">
            <a:solidFill>
              <a:schemeClr val="tx1"/>
            </a:solidFill>
            <a:round/>
            <a:headEn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36203" name="Freeform 84"/>
          <p:cNvSpPr>
            <a:spLocks/>
          </p:cNvSpPr>
          <p:nvPr/>
        </p:nvSpPr>
        <p:spPr bwMode="auto">
          <a:xfrm>
            <a:off x="3378200" y="1466850"/>
            <a:ext cx="965200" cy="2393950"/>
          </a:xfrm>
          <a:custGeom>
            <a:avLst/>
            <a:gdLst>
              <a:gd name="T0" fmla="*/ 2147483647 w 608"/>
              <a:gd name="T1" fmla="*/ 0 h 1508"/>
              <a:gd name="T2" fmla="*/ 0 w 608"/>
              <a:gd name="T3" fmla="*/ 2147483647 h 1508"/>
              <a:gd name="T4" fmla="*/ 0 60000 65536"/>
              <a:gd name="T5" fmla="*/ 0 60000 65536"/>
            </a:gdLst>
            <a:ahLst/>
            <a:cxnLst>
              <a:cxn ang="T4">
                <a:pos x="T0" y="T1"/>
              </a:cxn>
              <a:cxn ang="T5">
                <a:pos x="T2" y="T3"/>
              </a:cxn>
            </a:cxnLst>
            <a:rect l="0" t="0" r="r" b="b"/>
            <a:pathLst>
              <a:path w="608" h="1508">
                <a:moveTo>
                  <a:pt x="608" y="0"/>
                </a:moveTo>
                <a:lnTo>
                  <a:pt x="0" y="1508"/>
                </a:lnTo>
              </a:path>
            </a:pathLst>
          </a:custGeom>
          <a:noFill/>
          <a:ln w="25400">
            <a:solidFill>
              <a:schemeClr val="tx1"/>
            </a:solidFill>
            <a:round/>
            <a:headEn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36204" name="Text Box 85"/>
          <p:cNvSpPr txBox="1">
            <a:spLocks noChangeArrowheads="1"/>
          </p:cNvSpPr>
          <p:nvPr/>
        </p:nvSpPr>
        <p:spPr bwMode="auto">
          <a:xfrm>
            <a:off x="4495800" y="3435747"/>
            <a:ext cx="3624263" cy="82232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971550" indent="-457200">
              <a:spcBef>
                <a:spcPct val="20000"/>
              </a:spcBef>
              <a:buClr>
                <a:schemeClr val="tx2"/>
              </a:buClr>
              <a:buSzPct val="100000"/>
              <a:buChar char="–"/>
              <a:defRPr sz="2800" b="1">
                <a:solidFill>
                  <a:schemeClr val="tx1"/>
                </a:solidFill>
                <a:latin typeface="Arial" charset="0"/>
              </a:defRPr>
            </a:lvl2pPr>
            <a:lvl3pPr marL="1543050" indent="-457200">
              <a:spcBef>
                <a:spcPct val="20000"/>
              </a:spcBef>
              <a:buClr>
                <a:schemeClr val="tx2"/>
              </a:buClr>
              <a:buSzPct val="100000"/>
              <a:buChar char="•"/>
              <a:defRPr sz="2400">
                <a:solidFill>
                  <a:schemeClr val="tx1"/>
                </a:solidFill>
                <a:latin typeface="Arial" charset="0"/>
              </a:defRPr>
            </a:lvl3pPr>
            <a:lvl4pPr marL="2114550" indent="-457200">
              <a:spcBef>
                <a:spcPct val="20000"/>
              </a:spcBef>
              <a:buClr>
                <a:schemeClr val="tx2"/>
              </a:buClr>
              <a:buSzPct val="100000"/>
              <a:buChar char="–"/>
              <a:defRPr sz="2000">
                <a:solidFill>
                  <a:schemeClr val="tx1"/>
                </a:solidFill>
                <a:latin typeface="Arial" charset="0"/>
              </a:defRPr>
            </a:lvl4pPr>
            <a:lvl5pPr marL="2686050" indent="-457200">
              <a:spcBef>
                <a:spcPct val="20000"/>
              </a:spcBef>
              <a:buClr>
                <a:schemeClr val="tx2"/>
              </a:buClr>
              <a:buSzPct val="100000"/>
              <a:buChar char="•"/>
              <a:defRPr sz="2000">
                <a:solidFill>
                  <a:schemeClr val="tx1"/>
                </a:solidFill>
                <a:latin typeface="Arial" charset="0"/>
              </a:defRPr>
            </a:lvl5pPr>
            <a:lvl6pPr marL="3143250" indent="-4572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3600450" indent="-4572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4057650" indent="-4572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4514850" indent="-4572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dirty="0">
                <a:solidFill>
                  <a:schemeClr val="tx2"/>
                </a:solidFill>
                <a:latin typeface="Arial Narrow" pitchFamily="34" charset="0"/>
                <a:sym typeface="Symbol" pitchFamily="18" charset="2"/>
              </a:rPr>
              <a:t>interpolate for </a:t>
            </a:r>
            <a:br>
              <a:rPr lang="en-US" altLang="en-US" sz="2400" dirty="0">
                <a:solidFill>
                  <a:schemeClr val="tx2"/>
                </a:solidFill>
                <a:latin typeface="Arial Narrow" pitchFamily="34" charset="0"/>
                <a:sym typeface="Symbol" pitchFamily="18" charset="2"/>
              </a:rPr>
            </a:br>
            <a:r>
              <a:rPr lang="en-US" altLang="en-US" sz="2400" dirty="0">
                <a:solidFill>
                  <a:schemeClr val="tx2"/>
                </a:solidFill>
                <a:latin typeface="Arial Narrow" pitchFamily="34" charset="0"/>
                <a:sym typeface="Symbol" pitchFamily="18" charset="2"/>
              </a:rPr>
              <a:t>1.6 </a:t>
            </a:r>
            <a:r>
              <a:rPr lang="en-US" altLang="en-US" sz="2400" i="1" dirty="0">
                <a:solidFill>
                  <a:schemeClr val="tx2"/>
                </a:solidFill>
                <a:latin typeface="Arial Narrow" pitchFamily="34" charset="0"/>
                <a:sym typeface="Symbol" pitchFamily="18" charset="2"/>
              </a:rPr>
              <a:t>M</a:t>
            </a:r>
            <a:r>
              <a:rPr lang="en-US" altLang="en-US" sz="2400" i="1" baseline="-25000" dirty="0">
                <a:solidFill>
                  <a:schemeClr val="tx2"/>
                </a:solidFill>
                <a:latin typeface="Arial Narrow" pitchFamily="34" charset="0"/>
                <a:sym typeface="Symbol" pitchFamily="18" charset="2"/>
              </a:rPr>
              <a:t>p</a:t>
            </a:r>
            <a:r>
              <a:rPr lang="en-US" altLang="en-US" sz="2400" baseline="-25000" dirty="0">
                <a:solidFill>
                  <a:schemeClr val="tx2"/>
                </a:solidFill>
                <a:latin typeface="Arial Narrow" pitchFamily="34" charset="0"/>
                <a:sym typeface="Symbol" pitchFamily="18" charset="2"/>
              </a:rPr>
              <a:t> </a:t>
            </a:r>
            <a:r>
              <a:rPr lang="en-US" altLang="en-US" sz="2400" dirty="0">
                <a:solidFill>
                  <a:schemeClr val="tx2"/>
                </a:solidFill>
                <a:latin typeface="Arial Narrow" pitchFamily="34" charset="0"/>
                <a:sym typeface="Symbol" pitchFamily="18" charset="2"/>
              </a:rPr>
              <a:t>/ </a:t>
            </a:r>
            <a:r>
              <a:rPr lang="en-US" altLang="en-US" sz="2400" i="1" dirty="0">
                <a:solidFill>
                  <a:schemeClr val="tx2"/>
                </a:solidFill>
                <a:latin typeface="Arial Narrow" pitchFamily="34" charset="0"/>
                <a:sym typeface="Symbol" pitchFamily="18" charset="2"/>
              </a:rPr>
              <a:t>V</a:t>
            </a:r>
            <a:r>
              <a:rPr lang="en-US" altLang="en-US" sz="2400" i="1" baseline="-25000" dirty="0">
                <a:solidFill>
                  <a:schemeClr val="tx2"/>
                </a:solidFill>
                <a:latin typeface="Arial Narrow" pitchFamily="34" charset="0"/>
                <a:sym typeface="Symbol" pitchFamily="18" charset="2"/>
              </a:rPr>
              <a:t>p</a:t>
            </a:r>
            <a:r>
              <a:rPr lang="en-US" altLang="en-US" sz="2400" dirty="0">
                <a:solidFill>
                  <a:schemeClr val="tx2"/>
                </a:solidFill>
                <a:latin typeface="Arial Narrow" pitchFamily="34" charset="0"/>
                <a:sym typeface="Symbol" pitchFamily="18" charset="2"/>
              </a:rPr>
              <a:t> </a:t>
            </a:r>
            <a:r>
              <a:rPr lang="en-US" altLang="en-US" sz="2400" b="0" dirty="0">
                <a:solidFill>
                  <a:schemeClr val="tx2"/>
                </a:solidFill>
                <a:latin typeface="Arial Narrow" pitchFamily="34" charset="0"/>
                <a:sym typeface="Symbol" pitchFamily="18" charset="2"/>
              </a:rPr>
              <a:t>&lt;</a:t>
            </a:r>
            <a:r>
              <a:rPr lang="en-US" altLang="en-US" sz="2400" dirty="0">
                <a:solidFill>
                  <a:schemeClr val="tx2"/>
                </a:solidFill>
                <a:latin typeface="Arial Narrow" pitchFamily="34" charset="0"/>
                <a:sym typeface="Symbol" pitchFamily="18" charset="2"/>
              </a:rPr>
              <a:t> </a:t>
            </a:r>
            <a:r>
              <a:rPr lang="en-US" altLang="en-US" sz="2400" i="1" dirty="0">
                <a:solidFill>
                  <a:schemeClr val="tx2"/>
                </a:solidFill>
                <a:latin typeface="Arial Narrow" pitchFamily="34" charset="0"/>
                <a:sym typeface="Symbol" pitchFamily="18" charset="2"/>
              </a:rPr>
              <a:t>e</a:t>
            </a:r>
            <a:r>
              <a:rPr lang="en-US" altLang="en-US" sz="2400" dirty="0">
                <a:solidFill>
                  <a:schemeClr val="tx2"/>
                </a:solidFill>
                <a:latin typeface="Arial Narrow" pitchFamily="34" charset="0"/>
                <a:sym typeface="Symbol" pitchFamily="18" charset="2"/>
              </a:rPr>
              <a:t> </a:t>
            </a:r>
            <a:r>
              <a:rPr lang="en-US" altLang="en-US" sz="2400" b="0" dirty="0">
                <a:solidFill>
                  <a:schemeClr val="tx2"/>
                </a:solidFill>
                <a:latin typeface="Arial Narrow" pitchFamily="34" charset="0"/>
                <a:sym typeface="Symbol" pitchFamily="18" charset="2"/>
              </a:rPr>
              <a:t>&lt;</a:t>
            </a:r>
            <a:r>
              <a:rPr lang="en-US" altLang="en-US" sz="2400" dirty="0">
                <a:solidFill>
                  <a:schemeClr val="tx2"/>
                </a:solidFill>
                <a:latin typeface="Arial Narrow" pitchFamily="34" charset="0"/>
                <a:sym typeface="Symbol" pitchFamily="18" charset="2"/>
              </a:rPr>
              <a:t> 2.6 </a:t>
            </a:r>
            <a:r>
              <a:rPr lang="en-US" altLang="en-US" sz="2400" i="1" dirty="0">
                <a:solidFill>
                  <a:schemeClr val="tx2"/>
                </a:solidFill>
                <a:latin typeface="Arial Narrow" pitchFamily="34" charset="0"/>
                <a:sym typeface="Symbol" pitchFamily="18" charset="2"/>
              </a:rPr>
              <a:t>M</a:t>
            </a:r>
            <a:r>
              <a:rPr lang="en-US" altLang="en-US" sz="2400" i="1" baseline="-25000" dirty="0">
                <a:solidFill>
                  <a:schemeClr val="tx2"/>
                </a:solidFill>
                <a:latin typeface="Arial Narrow" pitchFamily="34" charset="0"/>
                <a:sym typeface="Symbol" pitchFamily="18" charset="2"/>
              </a:rPr>
              <a:t>p</a:t>
            </a:r>
            <a:r>
              <a:rPr lang="en-US" altLang="en-US" sz="2400" dirty="0">
                <a:solidFill>
                  <a:schemeClr val="tx2"/>
                </a:solidFill>
                <a:latin typeface="Arial Narrow" pitchFamily="34" charset="0"/>
                <a:sym typeface="Symbol" pitchFamily="18" charset="2"/>
              </a:rPr>
              <a:t> / </a:t>
            </a:r>
            <a:r>
              <a:rPr lang="en-US" altLang="en-US" sz="2400" i="1" dirty="0">
                <a:solidFill>
                  <a:schemeClr val="tx2"/>
                </a:solidFill>
                <a:latin typeface="Arial Narrow" pitchFamily="34" charset="0"/>
                <a:sym typeface="Symbol" pitchFamily="18" charset="2"/>
              </a:rPr>
              <a:t>V</a:t>
            </a:r>
            <a:r>
              <a:rPr lang="en-US" altLang="en-US" sz="2400" i="1" baseline="-25000" dirty="0">
                <a:solidFill>
                  <a:schemeClr val="tx2"/>
                </a:solidFill>
                <a:latin typeface="Arial Narrow" pitchFamily="34" charset="0"/>
                <a:sym typeface="Symbol" pitchFamily="18" charset="2"/>
              </a:rPr>
              <a:t>p</a:t>
            </a:r>
            <a:endParaRPr lang="en-US" altLang="en-US" sz="2400" dirty="0">
              <a:solidFill>
                <a:schemeClr val="tx2"/>
              </a:solidFill>
              <a:latin typeface="Arial Narrow" pitchFamily="34" charset="0"/>
              <a:sym typeface="Symbol" pitchFamily="18" charset="2"/>
            </a:endParaRPr>
          </a:p>
        </p:txBody>
      </p:sp>
      <p:sp>
        <p:nvSpPr>
          <p:cNvPr id="136205" name="Text Box 86"/>
          <p:cNvSpPr txBox="1">
            <a:spLocks noChangeArrowheads="1"/>
          </p:cNvSpPr>
          <p:nvPr/>
        </p:nvSpPr>
        <p:spPr bwMode="auto">
          <a:xfrm>
            <a:off x="4419600" y="2372122"/>
            <a:ext cx="4572000" cy="457200"/>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lr>
                <a:schemeClr val="tx2"/>
              </a:buClr>
              <a:buSzPct val="150000"/>
              <a:buChar char="•"/>
              <a:defRPr sz="2800" b="1">
                <a:solidFill>
                  <a:schemeClr val="tx1"/>
                </a:solidFill>
                <a:latin typeface="Arial" charset="0"/>
              </a:defRPr>
            </a:lvl1pPr>
            <a:lvl2pPr marL="914400" indent="-457200">
              <a:spcBef>
                <a:spcPct val="20000"/>
              </a:spcBef>
              <a:buClr>
                <a:schemeClr val="tx2"/>
              </a:buClr>
              <a:buSzPct val="100000"/>
              <a:buChar char="–"/>
              <a:defRPr sz="2800" b="1">
                <a:solidFill>
                  <a:schemeClr val="tx1"/>
                </a:solidFill>
                <a:latin typeface="Arial" charset="0"/>
              </a:defRPr>
            </a:lvl2pPr>
            <a:lvl3pPr marL="1371600" indent="-457200">
              <a:spcBef>
                <a:spcPct val="20000"/>
              </a:spcBef>
              <a:buClr>
                <a:schemeClr val="tx2"/>
              </a:buClr>
              <a:buSzPct val="100000"/>
              <a:buChar char="•"/>
              <a:defRPr sz="2400">
                <a:solidFill>
                  <a:schemeClr val="tx1"/>
                </a:solidFill>
                <a:latin typeface="Arial" charset="0"/>
              </a:defRPr>
            </a:lvl3pPr>
            <a:lvl4pPr marL="1828800" indent="-457200">
              <a:spcBef>
                <a:spcPct val="20000"/>
              </a:spcBef>
              <a:buClr>
                <a:schemeClr val="tx2"/>
              </a:buClr>
              <a:buSzPct val="100000"/>
              <a:buChar char="–"/>
              <a:defRPr sz="2000">
                <a:solidFill>
                  <a:schemeClr val="tx1"/>
                </a:solidFill>
                <a:latin typeface="Arial" charset="0"/>
              </a:defRPr>
            </a:lvl4pPr>
            <a:lvl5pPr marL="2286000" indent="-457200">
              <a:spcBef>
                <a:spcPct val="20000"/>
              </a:spcBef>
              <a:buClr>
                <a:schemeClr val="tx2"/>
              </a:buClr>
              <a:buSzPct val="100000"/>
              <a:buChar char="•"/>
              <a:defRPr sz="2000">
                <a:solidFill>
                  <a:schemeClr val="tx1"/>
                </a:solidFill>
                <a:latin typeface="Arial" charset="0"/>
              </a:defRPr>
            </a:lvl5pPr>
            <a:lvl6pPr marL="2743200" indent="-4572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3200400" indent="-4572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657600" indent="-4572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4114800" indent="-4572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dirty="0">
                <a:solidFill>
                  <a:schemeClr val="tx2"/>
                </a:solidFill>
                <a:latin typeface="Arial Narrow" pitchFamily="34" charset="0"/>
                <a:sym typeface="Symbol" pitchFamily="18" charset="2"/>
              </a:rPr>
              <a:t></a:t>
            </a:r>
            <a:r>
              <a:rPr lang="en-US" altLang="en-US" sz="2400" baseline="-25000" dirty="0">
                <a:solidFill>
                  <a:schemeClr val="tx2"/>
                </a:solidFill>
                <a:latin typeface="Arial Narrow" pitchFamily="34" charset="0"/>
                <a:sym typeface="Symbol" pitchFamily="18" charset="2"/>
              </a:rPr>
              <a:t>p</a:t>
            </a:r>
            <a:r>
              <a:rPr lang="en-US" altLang="en-US" sz="2400" dirty="0">
                <a:solidFill>
                  <a:schemeClr val="tx2"/>
                </a:solidFill>
                <a:latin typeface="Arial Narrow" pitchFamily="34" charset="0"/>
                <a:sym typeface="Symbol" pitchFamily="18" charset="2"/>
              </a:rPr>
              <a:t>     0.08 rad.  for </a:t>
            </a:r>
            <a:r>
              <a:rPr lang="en-US" altLang="en-US" sz="2400" i="1" dirty="0">
                <a:solidFill>
                  <a:schemeClr val="tx2"/>
                </a:solidFill>
                <a:latin typeface="Arial Narrow" pitchFamily="34" charset="0"/>
              </a:rPr>
              <a:t>e</a:t>
            </a:r>
            <a:r>
              <a:rPr lang="en-US" altLang="en-US" sz="2400" dirty="0">
                <a:solidFill>
                  <a:schemeClr val="tx2"/>
                </a:solidFill>
                <a:latin typeface="Arial Narrow" pitchFamily="34" charset="0"/>
              </a:rPr>
              <a:t> </a:t>
            </a:r>
            <a:r>
              <a:rPr lang="en-US" altLang="en-US" sz="2400" dirty="0">
                <a:solidFill>
                  <a:schemeClr val="tx2"/>
                </a:solidFill>
                <a:latin typeface="Arial Narrow" pitchFamily="34" charset="0"/>
                <a:sym typeface="Symbol" pitchFamily="18" charset="2"/>
              </a:rPr>
              <a:t> 1.6 </a:t>
            </a:r>
            <a:r>
              <a:rPr lang="en-US" altLang="en-US" sz="2400" i="1" dirty="0">
                <a:solidFill>
                  <a:schemeClr val="tx2"/>
                </a:solidFill>
                <a:latin typeface="Arial Narrow" pitchFamily="34" charset="0"/>
                <a:sym typeface="Symbol" pitchFamily="18" charset="2"/>
              </a:rPr>
              <a:t>M</a:t>
            </a:r>
            <a:r>
              <a:rPr lang="en-US" altLang="en-US" sz="2400" i="1" baseline="-25000" dirty="0">
                <a:solidFill>
                  <a:schemeClr val="tx2"/>
                </a:solidFill>
                <a:latin typeface="Arial Narrow" pitchFamily="34" charset="0"/>
                <a:sym typeface="Symbol" pitchFamily="18" charset="2"/>
              </a:rPr>
              <a:t>p</a:t>
            </a:r>
            <a:r>
              <a:rPr lang="en-US" altLang="en-US" sz="2400" dirty="0">
                <a:solidFill>
                  <a:schemeClr val="tx2"/>
                </a:solidFill>
                <a:latin typeface="Arial Narrow" pitchFamily="34" charset="0"/>
                <a:sym typeface="Symbol" pitchFamily="18" charset="2"/>
              </a:rPr>
              <a:t> / </a:t>
            </a:r>
            <a:r>
              <a:rPr lang="en-US" altLang="en-US" sz="2400" i="1" dirty="0">
                <a:solidFill>
                  <a:schemeClr val="tx2"/>
                </a:solidFill>
                <a:latin typeface="Arial Narrow" pitchFamily="34" charset="0"/>
                <a:sym typeface="Symbol" pitchFamily="18" charset="2"/>
              </a:rPr>
              <a:t>V</a:t>
            </a:r>
            <a:r>
              <a:rPr lang="en-US" altLang="en-US" sz="2400" i="1" baseline="-25000" dirty="0">
                <a:solidFill>
                  <a:schemeClr val="tx2"/>
                </a:solidFill>
                <a:latin typeface="Arial Narrow" pitchFamily="34" charset="0"/>
                <a:sym typeface="Symbol" pitchFamily="18" charset="2"/>
              </a:rPr>
              <a:t>p</a:t>
            </a:r>
            <a:endParaRPr lang="en-US" altLang="en-US" sz="2400" baseline="-25000" dirty="0">
              <a:solidFill>
                <a:schemeClr val="tx2"/>
              </a:solidFill>
              <a:latin typeface="Arial Narrow" pitchFamily="34" charset="0"/>
              <a:sym typeface="Symbol" pitchFamily="18" charset="2"/>
            </a:endParaRPr>
          </a:p>
        </p:txBody>
      </p:sp>
      <p:sp>
        <p:nvSpPr>
          <p:cNvPr id="136206" name="Text Box 87"/>
          <p:cNvSpPr txBox="1">
            <a:spLocks noChangeArrowheads="1"/>
          </p:cNvSpPr>
          <p:nvPr/>
        </p:nvSpPr>
        <p:spPr bwMode="auto">
          <a:xfrm>
            <a:off x="4419600" y="2903935"/>
            <a:ext cx="4572000" cy="457200"/>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lr>
                <a:schemeClr val="tx2"/>
              </a:buClr>
              <a:buSzPct val="150000"/>
              <a:buChar char="•"/>
              <a:defRPr sz="2800" b="1">
                <a:solidFill>
                  <a:schemeClr val="tx1"/>
                </a:solidFill>
                <a:latin typeface="Arial" charset="0"/>
              </a:defRPr>
            </a:lvl1pPr>
            <a:lvl2pPr marL="914400" indent="-457200">
              <a:spcBef>
                <a:spcPct val="20000"/>
              </a:spcBef>
              <a:buClr>
                <a:schemeClr val="tx2"/>
              </a:buClr>
              <a:buSzPct val="100000"/>
              <a:buChar char="–"/>
              <a:defRPr sz="2800" b="1">
                <a:solidFill>
                  <a:schemeClr val="tx1"/>
                </a:solidFill>
                <a:latin typeface="Arial" charset="0"/>
              </a:defRPr>
            </a:lvl2pPr>
            <a:lvl3pPr marL="1371600" indent="-457200">
              <a:spcBef>
                <a:spcPct val="20000"/>
              </a:spcBef>
              <a:buClr>
                <a:schemeClr val="tx2"/>
              </a:buClr>
              <a:buSzPct val="100000"/>
              <a:buChar char="•"/>
              <a:defRPr sz="2400">
                <a:solidFill>
                  <a:schemeClr val="tx1"/>
                </a:solidFill>
                <a:latin typeface="Arial" charset="0"/>
              </a:defRPr>
            </a:lvl3pPr>
            <a:lvl4pPr marL="1828800" indent="-457200">
              <a:spcBef>
                <a:spcPct val="20000"/>
              </a:spcBef>
              <a:buClr>
                <a:schemeClr val="tx2"/>
              </a:buClr>
              <a:buSzPct val="100000"/>
              <a:buChar char="–"/>
              <a:defRPr sz="2000">
                <a:solidFill>
                  <a:schemeClr val="tx1"/>
                </a:solidFill>
                <a:latin typeface="Arial" charset="0"/>
              </a:defRPr>
            </a:lvl4pPr>
            <a:lvl5pPr marL="2286000" indent="-457200">
              <a:spcBef>
                <a:spcPct val="20000"/>
              </a:spcBef>
              <a:buClr>
                <a:schemeClr val="tx2"/>
              </a:buClr>
              <a:buSzPct val="100000"/>
              <a:buChar char="•"/>
              <a:defRPr sz="2000">
                <a:solidFill>
                  <a:schemeClr val="tx1"/>
                </a:solidFill>
                <a:latin typeface="Arial" charset="0"/>
              </a:defRPr>
            </a:lvl5pPr>
            <a:lvl6pPr marL="2743200" indent="-4572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3200400" indent="-4572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657600" indent="-4572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4114800" indent="-4572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dirty="0">
                <a:solidFill>
                  <a:schemeClr val="tx2"/>
                </a:solidFill>
                <a:latin typeface="Arial Narrow" pitchFamily="34" charset="0"/>
                <a:sym typeface="Symbol" pitchFamily="18" charset="2"/>
              </a:rPr>
              <a:t></a:t>
            </a:r>
            <a:r>
              <a:rPr lang="en-US" altLang="en-US" sz="2400" baseline="-25000" dirty="0">
                <a:solidFill>
                  <a:schemeClr val="tx2"/>
                </a:solidFill>
                <a:latin typeface="Arial Narrow" pitchFamily="34" charset="0"/>
                <a:sym typeface="Symbol" pitchFamily="18" charset="2"/>
              </a:rPr>
              <a:t>p</a:t>
            </a:r>
            <a:r>
              <a:rPr lang="en-US" altLang="en-US" sz="2400" dirty="0">
                <a:solidFill>
                  <a:schemeClr val="tx2"/>
                </a:solidFill>
                <a:latin typeface="Arial Narrow" pitchFamily="34" charset="0"/>
                <a:sym typeface="Symbol" pitchFamily="18" charset="2"/>
              </a:rPr>
              <a:t>     0.02 rad.  for </a:t>
            </a:r>
            <a:r>
              <a:rPr lang="en-US" altLang="en-US" sz="2400" i="1" dirty="0">
                <a:solidFill>
                  <a:schemeClr val="tx2"/>
                </a:solidFill>
                <a:latin typeface="Arial Narrow" pitchFamily="34" charset="0"/>
              </a:rPr>
              <a:t>e</a:t>
            </a:r>
            <a:r>
              <a:rPr lang="en-US" altLang="en-US" sz="2400" dirty="0">
                <a:solidFill>
                  <a:schemeClr val="tx2"/>
                </a:solidFill>
                <a:latin typeface="Arial Narrow" pitchFamily="34" charset="0"/>
              </a:rPr>
              <a:t> </a:t>
            </a:r>
            <a:r>
              <a:rPr lang="en-US" altLang="en-US" sz="2400" dirty="0">
                <a:solidFill>
                  <a:schemeClr val="tx2"/>
                </a:solidFill>
                <a:latin typeface="Arial Narrow" pitchFamily="34" charset="0"/>
                <a:sym typeface="Symbol" pitchFamily="18" charset="2"/>
              </a:rPr>
              <a:t> 2.6 </a:t>
            </a:r>
            <a:r>
              <a:rPr lang="en-US" altLang="en-US" sz="2400" i="1" dirty="0">
                <a:solidFill>
                  <a:schemeClr val="tx2"/>
                </a:solidFill>
                <a:latin typeface="Arial Narrow" pitchFamily="34" charset="0"/>
                <a:sym typeface="Symbol" pitchFamily="18" charset="2"/>
              </a:rPr>
              <a:t>M</a:t>
            </a:r>
            <a:r>
              <a:rPr lang="en-US" altLang="en-US" sz="2400" i="1" baseline="-25000" dirty="0">
                <a:solidFill>
                  <a:schemeClr val="tx2"/>
                </a:solidFill>
                <a:latin typeface="Arial Narrow" pitchFamily="34" charset="0"/>
                <a:sym typeface="Symbol" pitchFamily="18" charset="2"/>
              </a:rPr>
              <a:t>p</a:t>
            </a:r>
            <a:r>
              <a:rPr lang="en-US" altLang="en-US" sz="2400" dirty="0">
                <a:solidFill>
                  <a:schemeClr val="tx2"/>
                </a:solidFill>
                <a:latin typeface="Arial Narrow" pitchFamily="34" charset="0"/>
                <a:sym typeface="Symbol" pitchFamily="18" charset="2"/>
              </a:rPr>
              <a:t> / </a:t>
            </a:r>
            <a:r>
              <a:rPr lang="en-US" altLang="en-US" sz="2400" i="1" dirty="0">
                <a:solidFill>
                  <a:schemeClr val="tx2"/>
                </a:solidFill>
                <a:latin typeface="Arial Narrow" pitchFamily="34" charset="0"/>
                <a:sym typeface="Symbol" pitchFamily="18" charset="2"/>
              </a:rPr>
              <a:t>V</a:t>
            </a:r>
            <a:r>
              <a:rPr lang="en-US" altLang="en-US" sz="2400" i="1" baseline="-25000" dirty="0">
                <a:solidFill>
                  <a:schemeClr val="tx2"/>
                </a:solidFill>
                <a:latin typeface="Arial Narrow" pitchFamily="34" charset="0"/>
                <a:sym typeface="Symbol" pitchFamily="18" charset="2"/>
              </a:rPr>
              <a:t>p</a:t>
            </a:r>
            <a:endParaRPr lang="en-US" altLang="en-US" sz="2400" baseline="-25000" dirty="0">
              <a:solidFill>
                <a:schemeClr val="tx2"/>
              </a:solidFill>
              <a:latin typeface="Arial Narrow" pitchFamily="34" charset="0"/>
              <a:sym typeface="Symbol" pitchFamily="18" charset="2"/>
            </a:endParaRPr>
          </a:p>
        </p:txBody>
      </p:sp>
      <p:sp>
        <p:nvSpPr>
          <p:cNvPr id="136207" name="Rectangle 88"/>
          <p:cNvSpPr>
            <a:spLocks noChangeArrowheads="1"/>
          </p:cNvSpPr>
          <p:nvPr/>
        </p:nvSpPr>
        <p:spPr bwMode="auto">
          <a:xfrm>
            <a:off x="4419600" y="2276872"/>
            <a:ext cx="4402138" cy="2201863"/>
          </a:xfrm>
          <a:prstGeom prst="rect">
            <a:avLst/>
          </a:prstGeom>
          <a:noFill/>
          <a:ln w="15875" algn="ctr">
            <a:solidFill>
              <a:schemeClr val="tx1"/>
            </a:solid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 name="Text Placeholder 1"/>
          <p:cNvSpPr>
            <a:spLocks noGrp="1"/>
          </p:cNvSpPr>
          <p:nvPr>
            <p:ph type="body" sz="quarter" idx="38"/>
          </p:nvPr>
        </p:nvSpPr>
        <p:spPr/>
        <p:txBody>
          <a:bodyPr/>
          <a:lstStyle/>
          <a:p>
            <a:r>
              <a:rPr lang="en-US" dirty="0"/>
              <a:t>F3.6e Link-to-Column </a:t>
            </a:r>
            <a:r>
              <a:rPr lang="en-US" dirty="0" smtClean="0"/>
              <a:t>Connections</a:t>
            </a:r>
            <a:endParaRPr lang="en-US" dirty="0"/>
          </a:p>
        </p:txBody>
      </p:sp>
    </p:spTree>
    <p:extLst>
      <p:ext uri="{BB962C8B-B14F-4D97-AF65-F5344CB8AC3E}">
        <p14:creationId xmlns:p14="http://schemas.microsoft.com/office/powerpoint/2010/main" val="13419268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Text Box 7"/>
          <p:cNvSpPr txBox="1">
            <a:spLocks noChangeArrowheads="1"/>
          </p:cNvSpPr>
          <p:nvPr/>
        </p:nvSpPr>
        <p:spPr bwMode="auto">
          <a:xfrm>
            <a:off x="549275" y="1152525"/>
            <a:ext cx="7816850" cy="830997"/>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dirty="0">
                <a:latin typeface="+mn-lt"/>
              </a:rPr>
              <a:t>To demonstrate conformance with link-to-column connection performance requirements:</a:t>
            </a:r>
          </a:p>
        </p:txBody>
      </p:sp>
      <p:sp>
        <p:nvSpPr>
          <p:cNvPr id="137220" name="Text Box 8"/>
          <p:cNvSpPr txBox="1">
            <a:spLocks noChangeArrowheads="1"/>
          </p:cNvSpPr>
          <p:nvPr/>
        </p:nvSpPr>
        <p:spPr bwMode="auto">
          <a:xfrm>
            <a:off x="1081087" y="2138363"/>
            <a:ext cx="6947297" cy="2508379"/>
          </a:xfrm>
          <a:prstGeom prst="rect">
            <a:avLst/>
          </a:prstGeom>
          <a:noFill/>
          <a:ln w="15875" algn="ctr">
            <a:solidFill>
              <a:schemeClr val="tx2"/>
            </a:solidFill>
            <a:miter lim="800000"/>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spcBef>
                <a:spcPct val="20000"/>
              </a:spcBef>
              <a:buClr>
                <a:schemeClr val="tx2"/>
              </a:buClr>
              <a:buSzPct val="150000"/>
              <a:buChar char="•"/>
              <a:defRPr sz="2800" b="1">
                <a:solidFill>
                  <a:schemeClr val="tx1"/>
                </a:solidFill>
                <a:latin typeface="Arial" charset="0"/>
              </a:defRPr>
            </a:lvl1pPr>
            <a:lvl2pPr marL="914400" indent="-457200">
              <a:spcBef>
                <a:spcPct val="20000"/>
              </a:spcBef>
              <a:buClr>
                <a:schemeClr val="tx2"/>
              </a:buClr>
              <a:buSzPct val="100000"/>
              <a:buChar char="–"/>
              <a:defRPr sz="2800" b="1">
                <a:solidFill>
                  <a:schemeClr val="tx1"/>
                </a:solidFill>
                <a:latin typeface="Arial" charset="0"/>
              </a:defRPr>
            </a:lvl2pPr>
            <a:lvl3pPr marL="1371600" indent="-457200">
              <a:spcBef>
                <a:spcPct val="20000"/>
              </a:spcBef>
              <a:buClr>
                <a:schemeClr val="tx2"/>
              </a:buClr>
              <a:buSzPct val="100000"/>
              <a:buChar char="•"/>
              <a:defRPr sz="2400">
                <a:solidFill>
                  <a:schemeClr val="tx1"/>
                </a:solidFill>
                <a:latin typeface="Arial" charset="0"/>
              </a:defRPr>
            </a:lvl3pPr>
            <a:lvl4pPr marL="1828800" indent="-457200">
              <a:spcBef>
                <a:spcPct val="20000"/>
              </a:spcBef>
              <a:buClr>
                <a:schemeClr val="tx2"/>
              </a:buClr>
              <a:buSzPct val="100000"/>
              <a:buChar char="–"/>
              <a:defRPr sz="2000">
                <a:solidFill>
                  <a:schemeClr val="tx1"/>
                </a:solidFill>
                <a:latin typeface="Arial" charset="0"/>
              </a:defRPr>
            </a:lvl4pPr>
            <a:lvl5pPr marL="2286000" indent="-457200">
              <a:spcBef>
                <a:spcPct val="20000"/>
              </a:spcBef>
              <a:buClr>
                <a:schemeClr val="tx2"/>
              </a:buClr>
              <a:buSzPct val="100000"/>
              <a:buChar char="•"/>
              <a:defRPr sz="2000">
                <a:solidFill>
                  <a:schemeClr val="tx1"/>
                </a:solidFill>
                <a:latin typeface="Arial" charset="0"/>
              </a:defRPr>
            </a:lvl5pPr>
            <a:lvl6pPr marL="2743200" indent="-4572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3200400" indent="-4572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657600" indent="-4572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4114800" indent="-4572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AutoNum type="alphaLcParenR"/>
            </a:pPr>
            <a:r>
              <a:rPr lang="en-US" altLang="en-US" sz="2200" b="0" dirty="0">
                <a:latin typeface="+mn-lt"/>
              </a:rPr>
              <a:t>Use a connection prequalified for EBF in accordance with Section K1</a:t>
            </a:r>
            <a:r>
              <a:rPr lang="en-US" altLang="en-US" sz="2200" b="0" dirty="0" smtClean="0">
                <a:latin typeface="+mn-lt"/>
              </a:rPr>
              <a:t>.</a:t>
            </a:r>
            <a:br>
              <a:rPr lang="en-US" altLang="en-US" sz="2200" b="0" dirty="0" smtClean="0">
                <a:latin typeface="+mn-lt"/>
              </a:rPr>
            </a:br>
            <a:r>
              <a:rPr lang="en-US" altLang="en-US" sz="1400" b="0" dirty="0" smtClean="0">
                <a:latin typeface="+mn-lt"/>
              </a:rPr>
              <a:t/>
            </a:r>
            <a:br>
              <a:rPr lang="en-US" altLang="en-US" sz="1400" b="0" dirty="0" smtClean="0">
                <a:latin typeface="+mn-lt"/>
              </a:rPr>
            </a:br>
            <a:r>
              <a:rPr lang="en-US" altLang="en-US" sz="2200" b="0" dirty="0" smtClean="0">
                <a:latin typeface="+mn-lt"/>
              </a:rPr>
              <a:t>- or -</a:t>
            </a:r>
          </a:p>
          <a:p>
            <a:pPr>
              <a:spcBef>
                <a:spcPct val="50000"/>
              </a:spcBef>
              <a:buClrTx/>
              <a:buSzTx/>
              <a:buFontTx/>
              <a:buAutoNum type="alphaLcParenR"/>
            </a:pPr>
            <a:r>
              <a:rPr lang="en-US" altLang="en-US" sz="2200" b="0" dirty="0" smtClean="0">
                <a:latin typeface="+mn-lt"/>
              </a:rPr>
              <a:t>Provide qualifying cyclic test results in accordance with Section K2.  Results of at least two cyclic connection tests shall be provided</a:t>
            </a:r>
            <a:endParaRPr lang="en-US" altLang="en-US" sz="2200" b="0" dirty="0">
              <a:latin typeface="+mn-lt"/>
            </a:endParaRPr>
          </a:p>
        </p:txBody>
      </p:sp>
      <p:sp>
        <p:nvSpPr>
          <p:cNvPr id="137221" name="Text Box 7"/>
          <p:cNvSpPr txBox="1">
            <a:spLocks noChangeArrowheads="1"/>
          </p:cNvSpPr>
          <p:nvPr/>
        </p:nvSpPr>
        <p:spPr bwMode="auto">
          <a:xfrm>
            <a:off x="549275" y="5035823"/>
            <a:ext cx="7816850" cy="769441"/>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dirty="0">
                <a:latin typeface="+mn-lt"/>
              </a:rPr>
              <a:t>Exception for short links when yielding is not expected at the connection (four specific conditions).</a:t>
            </a:r>
          </a:p>
        </p:txBody>
      </p:sp>
      <p:sp>
        <p:nvSpPr>
          <p:cNvPr id="2" name="Text Placeholder 1"/>
          <p:cNvSpPr>
            <a:spLocks noGrp="1"/>
          </p:cNvSpPr>
          <p:nvPr>
            <p:ph type="body" sz="quarter" idx="38"/>
          </p:nvPr>
        </p:nvSpPr>
        <p:spPr/>
        <p:txBody>
          <a:bodyPr/>
          <a:lstStyle/>
          <a:p>
            <a:r>
              <a:rPr lang="en-US" dirty="0"/>
              <a:t>F3.6e Link-to-Column </a:t>
            </a:r>
            <a:r>
              <a:rPr lang="en-US" dirty="0" smtClean="0"/>
              <a:t>Connections</a:t>
            </a:r>
            <a:endParaRPr lang="en-US" dirty="0"/>
          </a:p>
        </p:txBody>
      </p:sp>
    </p:spTree>
    <p:extLst>
      <p:ext uri="{BB962C8B-B14F-4D97-AF65-F5344CB8AC3E}">
        <p14:creationId xmlns:p14="http://schemas.microsoft.com/office/powerpoint/2010/main" val="19232728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ChangeArrowheads="1"/>
          </p:cNvSpPr>
          <p:nvPr/>
        </p:nvSpPr>
        <p:spPr bwMode="auto">
          <a:xfrm>
            <a:off x="693738" y="1000125"/>
            <a:ext cx="8054726" cy="3444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spcBef>
                <a:spcPct val="20000"/>
              </a:spcBef>
              <a:buClr>
                <a:schemeClr val="tx2"/>
              </a:buClr>
              <a:buSzPct val="150000"/>
              <a:buChar char="•"/>
              <a:tabLst>
                <a:tab pos="1485900" algn="l"/>
              </a:tabLst>
              <a:defRPr sz="2800" b="1">
                <a:solidFill>
                  <a:schemeClr val="tx1"/>
                </a:solidFill>
                <a:latin typeface="Arial" charset="0"/>
              </a:defRPr>
            </a:lvl1pPr>
            <a:lvl2pPr marL="1028700" indent="-457200">
              <a:spcBef>
                <a:spcPct val="20000"/>
              </a:spcBef>
              <a:buClr>
                <a:schemeClr val="tx2"/>
              </a:buClr>
              <a:buSzPct val="100000"/>
              <a:buChar char="–"/>
              <a:tabLst>
                <a:tab pos="1485900" algn="l"/>
              </a:tabLst>
              <a:defRPr sz="2800" b="1">
                <a:solidFill>
                  <a:schemeClr val="tx1"/>
                </a:solidFill>
                <a:latin typeface="Arial" charset="0"/>
              </a:defRPr>
            </a:lvl2pPr>
            <a:lvl3pPr marL="1714500" indent="-685800">
              <a:spcBef>
                <a:spcPct val="20000"/>
              </a:spcBef>
              <a:buClr>
                <a:schemeClr val="tx2"/>
              </a:buClr>
              <a:buSzPct val="100000"/>
              <a:buChar char="•"/>
              <a:tabLst>
                <a:tab pos="1485900" algn="l"/>
              </a:tabLst>
              <a:defRPr sz="2400">
                <a:solidFill>
                  <a:schemeClr val="tx1"/>
                </a:solidFill>
                <a:latin typeface="Arial" charset="0"/>
              </a:defRPr>
            </a:lvl3pPr>
            <a:lvl4pPr marL="2286000" indent="-457200">
              <a:spcBef>
                <a:spcPct val="20000"/>
              </a:spcBef>
              <a:buClr>
                <a:schemeClr val="tx2"/>
              </a:buClr>
              <a:buSzPct val="100000"/>
              <a:buChar char="–"/>
              <a:tabLst>
                <a:tab pos="1485900" algn="l"/>
              </a:tabLst>
              <a:defRPr sz="2000">
                <a:solidFill>
                  <a:schemeClr val="tx1"/>
                </a:solidFill>
                <a:latin typeface="Arial" charset="0"/>
              </a:defRPr>
            </a:lvl4pPr>
            <a:lvl5pPr marL="2400300" indent="-457200">
              <a:spcBef>
                <a:spcPct val="20000"/>
              </a:spcBef>
              <a:buClr>
                <a:schemeClr val="tx2"/>
              </a:buClr>
              <a:buSzPct val="100000"/>
              <a:buChar char="•"/>
              <a:tabLst>
                <a:tab pos="1485900" algn="l"/>
              </a:tabLst>
              <a:defRPr sz="2000">
                <a:solidFill>
                  <a:schemeClr val="tx1"/>
                </a:solidFill>
                <a:latin typeface="Arial" charset="0"/>
              </a:defRPr>
            </a:lvl5pPr>
            <a:lvl6pPr marL="2857500" indent="-457200" eaLnBrk="0" fontAlgn="base" hangingPunct="0">
              <a:spcBef>
                <a:spcPct val="20000"/>
              </a:spcBef>
              <a:spcAft>
                <a:spcPct val="0"/>
              </a:spcAft>
              <a:buClr>
                <a:schemeClr val="tx2"/>
              </a:buClr>
              <a:buSzPct val="100000"/>
              <a:buChar char="•"/>
              <a:tabLst>
                <a:tab pos="1485900" algn="l"/>
              </a:tabLst>
              <a:defRPr sz="2000">
                <a:solidFill>
                  <a:schemeClr val="tx1"/>
                </a:solidFill>
                <a:latin typeface="Arial" charset="0"/>
              </a:defRPr>
            </a:lvl6pPr>
            <a:lvl7pPr marL="3314700" indent="-457200" eaLnBrk="0" fontAlgn="base" hangingPunct="0">
              <a:spcBef>
                <a:spcPct val="20000"/>
              </a:spcBef>
              <a:spcAft>
                <a:spcPct val="0"/>
              </a:spcAft>
              <a:buClr>
                <a:schemeClr val="tx2"/>
              </a:buClr>
              <a:buSzPct val="100000"/>
              <a:buChar char="•"/>
              <a:tabLst>
                <a:tab pos="1485900" algn="l"/>
              </a:tabLst>
              <a:defRPr sz="2000">
                <a:solidFill>
                  <a:schemeClr val="tx1"/>
                </a:solidFill>
                <a:latin typeface="Arial" charset="0"/>
              </a:defRPr>
            </a:lvl7pPr>
            <a:lvl8pPr marL="3771900" indent="-457200" eaLnBrk="0" fontAlgn="base" hangingPunct="0">
              <a:spcBef>
                <a:spcPct val="20000"/>
              </a:spcBef>
              <a:spcAft>
                <a:spcPct val="0"/>
              </a:spcAft>
              <a:buClr>
                <a:schemeClr val="tx2"/>
              </a:buClr>
              <a:buSzPct val="100000"/>
              <a:buChar char="•"/>
              <a:tabLst>
                <a:tab pos="1485900" algn="l"/>
              </a:tabLst>
              <a:defRPr sz="2000">
                <a:solidFill>
                  <a:schemeClr val="tx1"/>
                </a:solidFill>
                <a:latin typeface="Arial" charset="0"/>
              </a:defRPr>
            </a:lvl8pPr>
            <a:lvl9pPr marL="4229100" indent="-457200" eaLnBrk="0" fontAlgn="base" hangingPunct="0">
              <a:spcBef>
                <a:spcPct val="20000"/>
              </a:spcBef>
              <a:spcAft>
                <a:spcPct val="0"/>
              </a:spcAft>
              <a:buClr>
                <a:schemeClr val="tx2"/>
              </a:buClr>
              <a:buSzPct val="100000"/>
              <a:buChar char="•"/>
              <a:tabLst>
                <a:tab pos="1485900" algn="l"/>
              </a:tabLst>
              <a:defRPr sz="2000">
                <a:solidFill>
                  <a:schemeClr val="tx1"/>
                </a:solidFill>
                <a:latin typeface="Arial" charset="0"/>
              </a:defRPr>
            </a:lvl9pPr>
          </a:lstStyle>
          <a:p>
            <a:pPr>
              <a:lnSpc>
                <a:spcPct val="90000"/>
              </a:lnSpc>
              <a:spcBef>
                <a:spcPct val="0"/>
              </a:spcBef>
              <a:buClrTx/>
              <a:buSzTx/>
              <a:buFontTx/>
              <a:buNone/>
            </a:pPr>
            <a:r>
              <a:rPr lang="en-US" altLang="en-US" sz="2400" dirty="0">
                <a:latin typeface="+mn-lt"/>
              </a:rPr>
              <a:t>Comments:</a:t>
            </a:r>
            <a:r>
              <a:rPr lang="en-US" altLang="en-US" sz="2200" b="0" u="sng" dirty="0">
                <a:latin typeface="+mn-lt"/>
              </a:rPr>
              <a:t/>
            </a:r>
            <a:br>
              <a:rPr lang="en-US" altLang="en-US" sz="2200" b="0" u="sng" dirty="0">
                <a:latin typeface="+mn-lt"/>
              </a:rPr>
            </a:br>
            <a:endParaRPr lang="en-US" altLang="en-US" sz="2200" b="0" u="sng" dirty="0">
              <a:latin typeface="+mn-lt"/>
            </a:endParaRPr>
          </a:p>
          <a:p>
            <a:pPr>
              <a:lnSpc>
                <a:spcPct val="90000"/>
              </a:lnSpc>
              <a:spcBef>
                <a:spcPct val="0"/>
              </a:spcBef>
              <a:spcAft>
                <a:spcPct val="90000"/>
              </a:spcAft>
              <a:buClrTx/>
              <a:buSzTx/>
            </a:pPr>
            <a:r>
              <a:rPr lang="en-US" altLang="en-US" sz="2200" b="0" dirty="0">
                <a:latin typeface="+mn-lt"/>
              </a:rPr>
              <a:t>Currently no prequalified link-to-column connections</a:t>
            </a:r>
          </a:p>
          <a:p>
            <a:pPr>
              <a:lnSpc>
                <a:spcPct val="90000"/>
              </a:lnSpc>
              <a:spcBef>
                <a:spcPct val="0"/>
              </a:spcBef>
              <a:spcAft>
                <a:spcPct val="90000"/>
              </a:spcAft>
              <a:buClrTx/>
              <a:buSzTx/>
            </a:pPr>
            <a:r>
              <a:rPr lang="en-US" altLang="en-US" sz="2200" b="0" dirty="0">
                <a:latin typeface="+mn-lt"/>
              </a:rPr>
              <a:t>FEMA 350 or AISC 358 prequalified SMF moment connections not necessarily suitable for link-to-column connections</a:t>
            </a:r>
          </a:p>
          <a:p>
            <a:pPr>
              <a:lnSpc>
                <a:spcPct val="90000"/>
              </a:lnSpc>
              <a:spcBef>
                <a:spcPct val="0"/>
              </a:spcBef>
              <a:spcAft>
                <a:spcPct val="90000"/>
              </a:spcAft>
              <a:buClrTx/>
              <a:buSzTx/>
            </a:pPr>
            <a:r>
              <a:rPr lang="en-US" altLang="en-US" sz="2200" b="0" dirty="0">
                <a:latin typeface="+mn-lt"/>
              </a:rPr>
              <a:t>Suggest avoiding EBF configurations with links attached to columns until further research available on link-to-column connections</a:t>
            </a:r>
          </a:p>
        </p:txBody>
      </p:sp>
      <p:sp>
        <p:nvSpPr>
          <p:cNvPr id="2" name="Text Placeholder 1"/>
          <p:cNvSpPr>
            <a:spLocks noGrp="1"/>
          </p:cNvSpPr>
          <p:nvPr>
            <p:ph type="body" sz="quarter" idx="38"/>
          </p:nvPr>
        </p:nvSpPr>
        <p:spPr/>
        <p:txBody>
          <a:bodyPr/>
          <a:lstStyle/>
          <a:p>
            <a:r>
              <a:rPr lang="en-US" dirty="0"/>
              <a:t>F3.6e Link-to-Column Connections (</a:t>
            </a:r>
            <a:r>
              <a:rPr lang="en-US" dirty="0" err="1"/>
              <a:t>cont</a:t>
            </a:r>
            <a:r>
              <a:rPr lang="en-US" dirty="0" smtClean="0"/>
              <a:t>)</a:t>
            </a:r>
            <a:endParaRPr lang="en-US" dirty="0"/>
          </a:p>
        </p:txBody>
      </p:sp>
    </p:spTree>
    <p:extLst>
      <p:ext uri="{BB962C8B-B14F-4D97-AF65-F5344CB8AC3E}">
        <p14:creationId xmlns:p14="http://schemas.microsoft.com/office/powerpoint/2010/main" val="34354064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3" descr="031592-R2-E0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99013" cy="312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7" name="Picture 5" descr="SpecNAI-06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8788" y="3203575"/>
            <a:ext cx="4875212"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57586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3" descr="SpecFFI-0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3389" y="3062542"/>
            <a:ext cx="5060611" cy="3795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1" name="Picture 4" descr="031592-R2-E04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3995936" cy="612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68534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Text Box 3"/>
          <p:cNvSpPr txBox="1">
            <a:spLocks noChangeArrowheads="1"/>
          </p:cNvSpPr>
          <p:nvPr/>
        </p:nvSpPr>
        <p:spPr bwMode="auto">
          <a:xfrm>
            <a:off x="914400" y="2286000"/>
            <a:ext cx="5867400"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939393"/>
                    </a:gs>
                    <a:gs pos="100000">
                      <a:srgbClr val="DDDDDD"/>
                    </a:gs>
                  </a:gsLst>
                  <a:lin ang="5400000" scaled="1"/>
                </a:gradFill>
              </a14:hiddenFill>
            </a:ext>
            <a:ext uri="{91240B29-F687-4F45-9708-019B960494DF}">
              <a14:hiddenLine xmlns:a14="http://schemas.microsoft.com/office/drawing/2010/main" w="222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b="0"/>
          </a:p>
        </p:txBody>
      </p:sp>
      <p:sp>
        <p:nvSpPr>
          <p:cNvPr id="141316" name="Text Box 4"/>
          <p:cNvSpPr txBox="1">
            <a:spLocks noChangeArrowheads="1"/>
          </p:cNvSpPr>
          <p:nvPr/>
        </p:nvSpPr>
        <p:spPr bwMode="auto">
          <a:xfrm>
            <a:off x="4953000" y="1981200"/>
            <a:ext cx="2743200"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939393"/>
                    </a:gs>
                    <a:gs pos="100000">
                      <a:srgbClr val="DDDDDD"/>
                    </a:gs>
                  </a:gsLst>
                  <a:lin ang="5400000" scaled="1"/>
                </a:gradFill>
              </a14:hiddenFill>
            </a:ext>
            <a:ext uri="{91240B29-F687-4F45-9708-019B960494DF}">
              <a14:hiddenLine xmlns:a14="http://schemas.microsoft.com/office/drawing/2010/main" w="222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b="0"/>
          </a:p>
        </p:txBody>
      </p:sp>
      <p:sp>
        <p:nvSpPr>
          <p:cNvPr id="141317" name="Text Box 7"/>
          <p:cNvSpPr txBox="1">
            <a:spLocks noChangeArrowheads="1"/>
          </p:cNvSpPr>
          <p:nvPr/>
        </p:nvSpPr>
        <p:spPr bwMode="auto">
          <a:xfrm>
            <a:off x="701675" y="923925"/>
            <a:ext cx="3187700" cy="46166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u="sng" dirty="0">
                <a:latin typeface="+mn-lt"/>
              </a:rPr>
              <a:t>Exception:</a:t>
            </a:r>
          </a:p>
        </p:txBody>
      </p:sp>
      <p:sp>
        <p:nvSpPr>
          <p:cNvPr id="141318" name="Text Box 8"/>
          <p:cNvSpPr txBox="1">
            <a:spLocks noChangeArrowheads="1"/>
          </p:cNvSpPr>
          <p:nvPr/>
        </p:nvSpPr>
        <p:spPr bwMode="auto">
          <a:xfrm>
            <a:off x="852488" y="1531938"/>
            <a:ext cx="7286625" cy="769441"/>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b="0" dirty="0">
                <a:latin typeface="+mn-lt"/>
              </a:rPr>
              <a:t>The link-to-column connection need </a:t>
            </a:r>
            <a:r>
              <a:rPr lang="en-US" altLang="en-US" sz="2200" b="0" u="sng" dirty="0">
                <a:latin typeface="+mn-lt"/>
              </a:rPr>
              <a:t>not</a:t>
            </a:r>
            <a:r>
              <a:rPr lang="en-US" altLang="en-US" sz="2200" b="0" dirty="0">
                <a:latin typeface="+mn-lt"/>
              </a:rPr>
              <a:t> be Prequalified or be qualified by testing if all of the following are met:</a:t>
            </a:r>
          </a:p>
        </p:txBody>
      </p:sp>
      <p:sp>
        <p:nvSpPr>
          <p:cNvPr id="141319" name="Text Box 9"/>
          <p:cNvSpPr txBox="1">
            <a:spLocks noChangeArrowheads="1"/>
          </p:cNvSpPr>
          <p:nvPr/>
        </p:nvSpPr>
        <p:spPr bwMode="auto">
          <a:xfrm>
            <a:off x="928688" y="2564904"/>
            <a:ext cx="7134225" cy="3308598"/>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pPr>
            <a:r>
              <a:rPr lang="en-US" altLang="en-US" sz="2200" b="0" dirty="0">
                <a:latin typeface="+mn-lt"/>
              </a:rPr>
              <a:t>the connection is </a:t>
            </a:r>
            <a:r>
              <a:rPr lang="en-US" altLang="en-US" sz="2200" i="1" dirty="0">
                <a:solidFill>
                  <a:schemeClr val="tx2"/>
                </a:solidFill>
                <a:latin typeface="+mn-lt"/>
              </a:rPr>
              <a:t>reinforced</a:t>
            </a:r>
            <a:r>
              <a:rPr lang="en-US" altLang="en-US" sz="2200" b="0" dirty="0">
                <a:latin typeface="+mn-lt"/>
              </a:rPr>
              <a:t> to preclude yielding within the reinforced section of the link, </a:t>
            </a:r>
          </a:p>
          <a:p>
            <a:pPr>
              <a:spcBef>
                <a:spcPct val="50000"/>
              </a:spcBef>
              <a:buClrTx/>
              <a:buSzTx/>
            </a:pPr>
            <a:r>
              <a:rPr lang="en-US" altLang="en-US" sz="2200" b="0" dirty="0">
                <a:latin typeface="+mn-lt"/>
              </a:rPr>
              <a:t>the strength of the reinforced section and connection equals or exceeds the required strength based up adjusted link shear strength (F3.3)</a:t>
            </a:r>
          </a:p>
          <a:p>
            <a:pPr>
              <a:spcBef>
                <a:spcPct val="50000"/>
              </a:spcBef>
              <a:buClrTx/>
              <a:buSzTx/>
            </a:pPr>
            <a:r>
              <a:rPr lang="en-US" altLang="en-US" sz="2200" b="0" dirty="0">
                <a:latin typeface="+mn-lt"/>
              </a:rPr>
              <a:t>link length  </a:t>
            </a:r>
            <a:r>
              <a:rPr lang="en-US" altLang="en-US" sz="2200" b="0" i="1" dirty="0">
                <a:latin typeface="+mn-lt"/>
              </a:rPr>
              <a:t>e</a:t>
            </a:r>
            <a:r>
              <a:rPr lang="en-US" altLang="en-US" sz="2200" b="0" dirty="0">
                <a:latin typeface="+mn-lt"/>
              </a:rPr>
              <a:t>  </a:t>
            </a:r>
            <a:r>
              <a:rPr lang="en-US" altLang="en-US" sz="2200" b="0" dirty="0">
                <a:latin typeface="+mn-lt"/>
                <a:sym typeface="Symbol" pitchFamily="18" charset="2"/>
              </a:rPr>
              <a:t> 1.6 </a:t>
            </a:r>
            <a:r>
              <a:rPr lang="en-US" altLang="en-US" sz="2200" b="0" i="1" dirty="0">
                <a:latin typeface="+mn-lt"/>
                <a:sym typeface="Symbol" pitchFamily="18" charset="2"/>
              </a:rPr>
              <a:t>M</a:t>
            </a:r>
            <a:r>
              <a:rPr lang="en-US" altLang="en-US" sz="2200" b="0" i="1" baseline="-25000" dirty="0">
                <a:latin typeface="+mn-lt"/>
                <a:sym typeface="Symbol" pitchFamily="18" charset="2"/>
              </a:rPr>
              <a:t>p</a:t>
            </a:r>
            <a:r>
              <a:rPr lang="en-US" altLang="en-US" sz="2200" b="0" i="1" dirty="0">
                <a:latin typeface="+mn-lt"/>
                <a:sym typeface="Symbol" pitchFamily="18" charset="2"/>
              </a:rPr>
              <a:t> </a:t>
            </a:r>
            <a:r>
              <a:rPr lang="en-US" altLang="en-US" sz="2200" b="0" dirty="0">
                <a:latin typeface="+mn-lt"/>
                <a:sym typeface="Symbol" pitchFamily="18" charset="2"/>
              </a:rPr>
              <a:t>/ </a:t>
            </a:r>
            <a:r>
              <a:rPr lang="en-US" altLang="en-US" sz="2200" b="0" i="1" dirty="0">
                <a:latin typeface="+mn-lt"/>
                <a:sym typeface="Symbol" pitchFamily="18" charset="2"/>
              </a:rPr>
              <a:t>V</a:t>
            </a:r>
            <a:r>
              <a:rPr lang="en-US" altLang="en-US" sz="2200" b="0" i="1" baseline="-25000" dirty="0">
                <a:latin typeface="+mn-lt"/>
                <a:sym typeface="Symbol" pitchFamily="18" charset="2"/>
              </a:rPr>
              <a:t>p</a:t>
            </a:r>
            <a:endParaRPr lang="en-US" altLang="en-US" sz="2200" b="0" i="1" dirty="0">
              <a:latin typeface="+mn-lt"/>
              <a:sym typeface="Symbol" pitchFamily="18" charset="2"/>
            </a:endParaRPr>
          </a:p>
          <a:p>
            <a:pPr>
              <a:spcBef>
                <a:spcPct val="50000"/>
              </a:spcBef>
              <a:buClrTx/>
              <a:buSzTx/>
            </a:pPr>
            <a:r>
              <a:rPr lang="en-US" altLang="en-US" sz="2200" b="0" dirty="0">
                <a:latin typeface="+mn-lt"/>
                <a:sym typeface="Symbol" pitchFamily="18" charset="2"/>
              </a:rPr>
              <a:t>full depth stiffeners are provided at interface of link and reinforced section</a:t>
            </a:r>
          </a:p>
        </p:txBody>
      </p:sp>
      <p:sp>
        <p:nvSpPr>
          <p:cNvPr id="2" name="Text Placeholder 1"/>
          <p:cNvSpPr>
            <a:spLocks noGrp="1"/>
          </p:cNvSpPr>
          <p:nvPr>
            <p:ph type="body" sz="quarter" idx="38"/>
          </p:nvPr>
        </p:nvSpPr>
        <p:spPr/>
        <p:txBody>
          <a:bodyPr/>
          <a:lstStyle/>
          <a:p>
            <a:r>
              <a:rPr lang="en-US" dirty="0"/>
              <a:t>F3.6e Link-to-Column </a:t>
            </a:r>
            <a:r>
              <a:rPr lang="en-US" dirty="0" smtClean="0"/>
              <a:t>Connections</a:t>
            </a:r>
            <a:endParaRPr lang="en-US" dirty="0"/>
          </a:p>
        </p:txBody>
      </p:sp>
    </p:spTree>
    <p:extLst>
      <p:ext uri="{BB962C8B-B14F-4D97-AF65-F5344CB8AC3E}">
        <p14:creationId xmlns:p14="http://schemas.microsoft.com/office/powerpoint/2010/main" val="284158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4" descr="Link-to-column connection-2"/>
          <p:cNvPicPr>
            <a:picLocks noChangeAspect="1" noChangeArrowheads="1"/>
          </p:cNvPicPr>
          <p:nvPr/>
        </p:nvPicPr>
        <p:blipFill rotWithShape="1">
          <a:blip r:embed="rId3">
            <a:extLst>
              <a:ext uri="{28A0092B-C50C-407E-A947-70E740481C1C}">
                <a14:useLocalDpi xmlns:a14="http://schemas.microsoft.com/office/drawing/2010/main" val="0"/>
              </a:ext>
            </a:extLst>
          </a:blip>
          <a:srcRect l="13280" t="4259" r="14550" b="4893"/>
          <a:stretch/>
        </p:blipFill>
        <p:spPr bwMode="auto">
          <a:xfrm>
            <a:off x="971600" y="988947"/>
            <a:ext cx="7080201" cy="445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0" name="Text Box 7"/>
          <p:cNvSpPr txBox="1">
            <a:spLocks noChangeArrowheads="1"/>
          </p:cNvSpPr>
          <p:nvPr/>
        </p:nvSpPr>
        <p:spPr bwMode="auto">
          <a:xfrm>
            <a:off x="1555353" y="5477162"/>
            <a:ext cx="5680943" cy="400110"/>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u="sng" dirty="0">
                <a:latin typeface="+mn-lt"/>
              </a:rPr>
              <a:t>Reinforced Link-to-Column Connection</a:t>
            </a:r>
          </a:p>
        </p:txBody>
      </p:sp>
      <p:sp>
        <p:nvSpPr>
          <p:cNvPr id="2" name="Text Placeholder 1"/>
          <p:cNvSpPr>
            <a:spLocks noGrp="1"/>
          </p:cNvSpPr>
          <p:nvPr>
            <p:ph type="body" sz="quarter" idx="38"/>
          </p:nvPr>
        </p:nvSpPr>
        <p:spPr/>
        <p:txBody>
          <a:bodyPr/>
          <a:lstStyle/>
          <a:p>
            <a:r>
              <a:rPr lang="en-US" dirty="0"/>
              <a:t>F3.6e Link-to-Column </a:t>
            </a:r>
            <a:r>
              <a:rPr lang="en-US" dirty="0" smtClean="0"/>
              <a:t>Connections</a:t>
            </a:r>
            <a:endParaRPr lang="en-US" dirty="0"/>
          </a:p>
        </p:txBody>
      </p:sp>
    </p:spTree>
    <p:extLst>
      <p:ext uri="{BB962C8B-B14F-4D97-AF65-F5344CB8AC3E}">
        <p14:creationId xmlns:p14="http://schemas.microsoft.com/office/powerpoint/2010/main" val="5873005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923116" y="1700808"/>
            <a:ext cx="6313180" cy="4680520"/>
          </a:xfrm>
        </p:spPr>
        <p:txBody>
          <a:bodyPr/>
          <a:lstStyle/>
          <a:p>
            <a:pPr>
              <a:spcBef>
                <a:spcPct val="50000"/>
              </a:spcBef>
            </a:pPr>
            <a:r>
              <a:rPr lang="en-US" altLang="en-US" dirty="0">
                <a:latin typeface="+mn-lt"/>
              </a:rPr>
              <a:t>F3.1	Scope</a:t>
            </a:r>
          </a:p>
          <a:p>
            <a:pPr>
              <a:spcBef>
                <a:spcPct val="50000"/>
              </a:spcBef>
            </a:pPr>
            <a:r>
              <a:rPr lang="en-US" altLang="en-US" dirty="0">
                <a:latin typeface="+mn-lt"/>
              </a:rPr>
              <a:t>F3.2	Basis of Design</a:t>
            </a:r>
          </a:p>
          <a:p>
            <a:pPr>
              <a:spcBef>
                <a:spcPct val="50000"/>
              </a:spcBef>
            </a:pPr>
            <a:r>
              <a:rPr lang="en-US" altLang="en-US" dirty="0">
                <a:latin typeface="+mn-lt"/>
              </a:rPr>
              <a:t>F3.3	Analysis</a:t>
            </a:r>
          </a:p>
          <a:p>
            <a:pPr>
              <a:spcBef>
                <a:spcPct val="50000"/>
              </a:spcBef>
            </a:pPr>
            <a:r>
              <a:rPr lang="en-US" altLang="en-US" dirty="0">
                <a:latin typeface="+mn-lt"/>
              </a:rPr>
              <a:t>F3.4	System Requirements</a:t>
            </a:r>
          </a:p>
          <a:p>
            <a:pPr>
              <a:spcBef>
                <a:spcPct val="50000"/>
              </a:spcBef>
            </a:pPr>
            <a:r>
              <a:rPr lang="en-US" altLang="en-US" dirty="0">
                <a:latin typeface="+mn-lt"/>
              </a:rPr>
              <a:t>F3.5	Members</a:t>
            </a:r>
          </a:p>
          <a:p>
            <a:pPr lvl="2">
              <a:spcBef>
                <a:spcPct val="50000"/>
              </a:spcBef>
            </a:pPr>
            <a:r>
              <a:rPr lang="en-US" altLang="en-US" sz="2000" dirty="0">
                <a:solidFill>
                  <a:schemeClr val="tx1"/>
                </a:solidFill>
                <a:latin typeface="+mn-lt"/>
              </a:rPr>
              <a:t>F3.5a	</a:t>
            </a:r>
            <a:r>
              <a:rPr lang="en-US" altLang="en-US" sz="2000" dirty="0" smtClean="0">
                <a:solidFill>
                  <a:schemeClr val="tx1"/>
                </a:solidFill>
                <a:latin typeface="+mn-lt"/>
              </a:rPr>
              <a:t>Basic </a:t>
            </a:r>
            <a:r>
              <a:rPr lang="en-US" altLang="en-US" sz="2000" dirty="0">
                <a:solidFill>
                  <a:schemeClr val="tx1"/>
                </a:solidFill>
                <a:latin typeface="+mn-lt"/>
              </a:rPr>
              <a:t>Requirements</a:t>
            </a:r>
          </a:p>
          <a:p>
            <a:pPr lvl="2">
              <a:spcBef>
                <a:spcPct val="50000"/>
              </a:spcBef>
            </a:pPr>
            <a:r>
              <a:rPr lang="en-US" altLang="en-US" sz="2000" dirty="0">
                <a:solidFill>
                  <a:schemeClr val="tx1"/>
                </a:solidFill>
                <a:latin typeface="+mn-lt"/>
              </a:rPr>
              <a:t>F3.5b 	Links</a:t>
            </a:r>
          </a:p>
          <a:p>
            <a:pPr lvl="2">
              <a:spcBef>
                <a:spcPct val="50000"/>
              </a:spcBef>
            </a:pPr>
            <a:r>
              <a:rPr lang="en-US" altLang="en-US" sz="2000" dirty="0">
                <a:solidFill>
                  <a:schemeClr val="tx1"/>
                </a:solidFill>
                <a:latin typeface="+mn-lt"/>
              </a:rPr>
              <a:t>F3.5c 	Protected Zones</a:t>
            </a:r>
          </a:p>
          <a:p>
            <a:pPr>
              <a:spcBef>
                <a:spcPct val="50000"/>
              </a:spcBef>
            </a:pPr>
            <a:r>
              <a:rPr lang="en-US" altLang="en-US" dirty="0">
                <a:latin typeface="+mn-lt"/>
              </a:rPr>
              <a:t>F3.6 	Connections</a:t>
            </a:r>
          </a:p>
          <a:p>
            <a:pPr>
              <a:spcBef>
                <a:spcPct val="50000"/>
              </a:spcBef>
            </a:pPr>
            <a:endParaRPr lang="en-US" altLang="en-US" sz="2400" dirty="0">
              <a:latin typeface="Arial Narrow" pitchFamily="34" charset="0"/>
            </a:endParaRPr>
          </a:p>
          <a:p>
            <a:endParaRPr lang="en-US" dirty="0"/>
          </a:p>
        </p:txBody>
      </p:sp>
      <p:sp>
        <p:nvSpPr>
          <p:cNvPr id="3" name="Text Placeholder 2"/>
          <p:cNvSpPr>
            <a:spLocks noGrp="1"/>
          </p:cNvSpPr>
          <p:nvPr>
            <p:ph type="body" sz="quarter" idx="38"/>
          </p:nvPr>
        </p:nvSpPr>
        <p:spPr/>
        <p:txBody>
          <a:bodyPr/>
          <a:lstStyle/>
          <a:p>
            <a:pPr algn="ctr"/>
            <a:r>
              <a:rPr lang="en-US" dirty="0" smtClean="0"/>
              <a:t>2016 AISC Seismic Provisions</a:t>
            </a:r>
            <a:endParaRPr lang="en-US" dirty="0"/>
          </a:p>
        </p:txBody>
      </p:sp>
      <p:sp>
        <p:nvSpPr>
          <p:cNvPr id="4" name="Text Placeholder 3"/>
          <p:cNvSpPr>
            <a:spLocks noGrp="1"/>
          </p:cNvSpPr>
          <p:nvPr>
            <p:ph type="body" sz="quarter" idx="39"/>
          </p:nvPr>
        </p:nvSpPr>
        <p:spPr/>
        <p:txBody>
          <a:bodyPr/>
          <a:lstStyle/>
          <a:p>
            <a:r>
              <a:rPr lang="en-US" u="sng" dirty="0"/>
              <a:t>Section F3. Eccentrically Braced Frames (EBF)</a:t>
            </a:r>
          </a:p>
          <a:p>
            <a:endParaRPr lang="en-US" dirty="0"/>
          </a:p>
        </p:txBody>
      </p:sp>
    </p:spTree>
    <p:extLst>
      <p:ext uri="{BB962C8B-B14F-4D97-AF65-F5344CB8AC3E}">
        <p14:creationId xmlns:p14="http://schemas.microsoft.com/office/powerpoint/2010/main" val="863148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EBF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300" y="0"/>
            <a:ext cx="4343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99182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EBF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125" y="0"/>
            <a:ext cx="4575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90429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p:txBody>
          <a:bodyPr/>
          <a:lstStyle/>
          <a:p>
            <a:r>
              <a:rPr lang="en-US" dirty="0" smtClean="0"/>
              <a:t>4 – Eccentrically Braced Frames (EBFs)</a:t>
            </a:r>
            <a:endParaRPr lang="en-US" dirty="0"/>
          </a:p>
        </p:txBody>
      </p:sp>
      <p:sp>
        <p:nvSpPr>
          <p:cNvPr id="3" name="Text Placeholder 2"/>
          <p:cNvSpPr>
            <a:spLocks noGrp="1"/>
          </p:cNvSpPr>
          <p:nvPr>
            <p:ph type="body" sz="quarter" idx="39"/>
          </p:nvPr>
        </p:nvSpPr>
        <p:spPr/>
        <p:txBody>
          <a:bodyPr/>
          <a:lstStyle/>
          <a:p>
            <a:pPr marL="457200" indent="-457200">
              <a:buFont typeface="Arial" panose="020B0604020202020204" pitchFamily="34" charset="0"/>
              <a:buChar char="•"/>
            </a:pPr>
            <a:r>
              <a:rPr lang="en-US" dirty="0" smtClean="0">
                <a:latin typeface="Calibri Light" panose="020F0302020204030204" pitchFamily="34" charset="0"/>
                <a:cs typeface="Calibri Light" panose="020F0302020204030204" pitchFamily="34" charset="0"/>
              </a:rPr>
              <a:t>Description of Eccentrically Braced Frames</a:t>
            </a:r>
          </a:p>
          <a:p>
            <a:pPr marL="457200" indent="-457200">
              <a:buFont typeface="Arial" panose="020B0604020202020204" pitchFamily="34" charset="0"/>
              <a:buChar char="•"/>
            </a:pPr>
            <a:r>
              <a:rPr lang="en-US" dirty="0" smtClean="0">
                <a:latin typeface="Calibri Light" panose="020F0302020204030204" pitchFamily="34" charset="0"/>
                <a:cs typeface="Calibri Light" panose="020F0302020204030204" pitchFamily="34" charset="0"/>
              </a:rPr>
              <a:t>Basic Behavior of Eccentrically Braced Frames</a:t>
            </a:r>
          </a:p>
          <a:p>
            <a:pPr marL="457200" indent="-457200">
              <a:buFont typeface="Arial" panose="020B0604020202020204" pitchFamily="34" charset="0"/>
              <a:buChar char="•"/>
            </a:pPr>
            <a:r>
              <a:rPr lang="en-US" dirty="0" smtClean="0">
                <a:latin typeface="Calibri Light" panose="020F0302020204030204" pitchFamily="34" charset="0"/>
                <a:cs typeface="Calibri Light" panose="020F0302020204030204" pitchFamily="34" charset="0"/>
              </a:rPr>
              <a:t>AISC Seismic Provisions for Eccentrically Braced Frames</a:t>
            </a:r>
            <a:endParaRPr lang="en-US" dirty="0">
              <a:latin typeface="Calibri Light" panose="020F0302020204030204" pitchFamily="34" charset="0"/>
              <a:cs typeface="Calibri Light" panose="020F0302020204030204" pitchFamily="34" charset="0"/>
            </a:endParaRPr>
          </a:p>
        </p:txBody>
      </p:sp>
      <p:sp>
        <p:nvSpPr>
          <p:cNvPr id="4" name="Slide Number Placeholder 3"/>
          <p:cNvSpPr>
            <a:spLocks noGrp="1"/>
          </p:cNvSpPr>
          <p:nvPr>
            <p:ph type="sldNum" sz="quarter" idx="40"/>
          </p:nvPr>
        </p:nvSpPr>
        <p:spPr/>
        <p:txBody>
          <a:bodyPr/>
          <a:lstStyle/>
          <a:p>
            <a:pPr>
              <a:defRPr/>
            </a:pPr>
            <a:fld id="{46425072-6E52-45A8-8A7E-A5B11BCA4176}" type="slidenum">
              <a:rPr lang="en-US" altLang="en-US" smtClean="0"/>
              <a:pPr>
                <a:defRPr/>
              </a:pPr>
              <a:t>16</a:t>
            </a:fld>
            <a:endParaRPr lang="en-US" altLang="en-US"/>
          </a:p>
        </p:txBody>
      </p:sp>
      <p:sp>
        <p:nvSpPr>
          <p:cNvPr id="5" name="Rectangle 5"/>
          <p:cNvSpPr>
            <a:spLocks noChangeArrowheads="1"/>
          </p:cNvSpPr>
          <p:nvPr/>
        </p:nvSpPr>
        <p:spPr bwMode="auto">
          <a:xfrm>
            <a:off x="539552" y="2420888"/>
            <a:ext cx="7272808" cy="524743"/>
          </a:xfrm>
          <a:prstGeom prst="rect">
            <a:avLst/>
          </a:prstGeom>
          <a:noFill/>
          <a:ln w="28575" algn="ctr">
            <a:solidFill>
              <a:schemeClr val="tx2"/>
            </a:solid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Tree>
    <p:extLst>
      <p:ext uri="{BB962C8B-B14F-4D97-AF65-F5344CB8AC3E}">
        <p14:creationId xmlns:p14="http://schemas.microsoft.com/office/powerpoint/2010/main" val="37225526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213" name="AutoShape 61"/>
          <p:cNvSpPr>
            <a:spLocks noChangeArrowheads="1"/>
          </p:cNvSpPr>
          <p:nvPr/>
        </p:nvSpPr>
        <p:spPr bwMode="auto">
          <a:xfrm>
            <a:off x="276225" y="1692275"/>
            <a:ext cx="828675" cy="276225"/>
          </a:xfrm>
          <a:prstGeom prst="rightArrow">
            <a:avLst>
              <a:gd name="adj1" fmla="val 50000"/>
              <a:gd name="adj2" fmla="val 75000"/>
            </a:avLst>
          </a:prstGeom>
          <a:gradFill rotWithShape="1">
            <a:gsLst>
              <a:gs pos="0">
                <a:srgbClr val="FC0128"/>
              </a:gs>
              <a:gs pos="50000">
                <a:srgbClr val="FC0128">
                  <a:gamma/>
                  <a:shade val="68235"/>
                  <a:invGamma/>
                </a:srgbClr>
              </a:gs>
              <a:gs pos="100000">
                <a:srgbClr val="FC0128"/>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63" name="Group 2"/>
          <p:cNvGrpSpPr>
            <a:grpSpLocks noChangeAspect="1"/>
          </p:cNvGrpSpPr>
          <p:nvPr/>
        </p:nvGrpSpPr>
        <p:grpSpPr bwMode="auto">
          <a:xfrm>
            <a:off x="1296988" y="1608138"/>
            <a:ext cx="7102475" cy="3656012"/>
            <a:chOff x="1063" y="869"/>
            <a:chExt cx="3634" cy="1871"/>
          </a:xfrm>
        </p:grpSpPr>
        <p:grpSp>
          <p:nvGrpSpPr>
            <p:cNvPr id="64" name="Group 3"/>
            <p:cNvGrpSpPr>
              <a:grpSpLocks noChangeAspect="1"/>
            </p:cNvGrpSpPr>
            <p:nvPr/>
          </p:nvGrpSpPr>
          <p:grpSpPr bwMode="auto">
            <a:xfrm flipH="1">
              <a:off x="3070" y="869"/>
              <a:ext cx="1627" cy="1871"/>
              <a:chOff x="1063" y="869"/>
              <a:chExt cx="1627" cy="1871"/>
            </a:xfrm>
          </p:grpSpPr>
          <p:grpSp>
            <p:nvGrpSpPr>
              <p:cNvPr id="99" name="Group 4"/>
              <p:cNvGrpSpPr>
                <a:grpSpLocks noChangeAspect="1"/>
              </p:cNvGrpSpPr>
              <p:nvPr/>
            </p:nvGrpSpPr>
            <p:grpSpPr bwMode="auto">
              <a:xfrm>
                <a:off x="1063" y="869"/>
                <a:ext cx="1627" cy="1871"/>
                <a:chOff x="1063" y="869"/>
                <a:chExt cx="1627" cy="1871"/>
              </a:xfrm>
            </p:grpSpPr>
            <p:sp>
              <p:nvSpPr>
                <p:cNvPr id="104" name="Freeform 5"/>
                <p:cNvSpPr>
                  <a:spLocks noChangeAspect="1"/>
                </p:cNvSpPr>
                <p:nvPr/>
              </p:nvSpPr>
              <p:spPr bwMode="auto">
                <a:xfrm>
                  <a:off x="1259" y="2293"/>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Lst>
                  <a:ahLst/>
                  <a:cxnLst>
                    <a:cxn ang="0">
                      <a:pos x="T0" y="T1"/>
                    </a:cxn>
                    <a:cxn ang="0">
                      <a:pos x="T2" y="T3"/>
                    </a:cxn>
                    <a:cxn ang="0">
                      <a:pos x="T4" y="T5"/>
                    </a:cxn>
                    <a:cxn ang="0">
                      <a:pos x="T6" y="T7"/>
                    </a:cxn>
                    <a:cxn ang="0">
                      <a:pos x="T8" y="T9"/>
                    </a:cxn>
                    <a:cxn ang="0">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nvGrpSpPr>
                <p:cNvPr id="105" name="Group 6"/>
                <p:cNvGrpSpPr>
                  <a:grpSpLocks noChangeAspect="1"/>
                </p:cNvGrpSpPr>
                <p:nvPr/>
              </p:nvGrpSpPr>
              <p:grpSpPr bwMode="auto">
                <a:xfrm>
                  <a:off x="2334" y="1156"/>
                  <a:ext cx="355" cy="242"/>
                  <a:chOff x="2334" y="1156"/>
                  <a:chExt cx="355" cy="242"/>
                </a:xfrm>
              </p:grpSpPr>
              <p:sp>
                <p:nvSpPr>
                  <p:cNvPr id="120" name="Freeform 7"/>
                  <p:cNvSpPr>
                    <a:spLocks noChangeAspect="1"/>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Lst>
                    <a:ahLst/>
                    <a:cxnLst>
                      <a:cxn ang="0">
                        <a:pos x="T0" y="T1"/>
                      </a:cxn>
                      <a:cxn ang="0">
                        <a:pos x="T2" y="T3"/>
                      </a:cxn>
                      <a:cxn ang="0">
                        <a:pos x="T4" y="T5"/>
                      </a:cxn>
                      <a:cxn ang="0">
                        <a:pos x="T6" y="T7"/>
                      </a:cxn>
                      <a:cxn ang="0">
                        <a:pos x="T8" y="T9"/>
                      </a:cxn>
                      <a:cxn ang="0">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21" name="Rectangle 8"/>
                  <p:cNvSpPr>
                    <a:spLocks noChangeAspect="1" noChangeArrowheads="1"/>
                  </p:cNvSpPr>
                  <p:nvPr/>
                </p:nvSpPr>
                <p:spPr bwMode="auto">
                  <a:xfrm>
                    <a:off x="2672" y="1156"/>
                    <a:ext cx="17" cy="196"/>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106" name="Group 9"/>
                <p:cNvGrpSpPr>
                  <a:grpSpLocks noChangeAspect="1"/>
                </p:cNvGrpSpPr>
                <p:nvPr/>
              </p:nvGrpSpPr>
              <p:grpSpPr bwMode="auto">
                <a:xfrm>
                  <a:off x="1063" y="869"/>
                  <a:ext cx="192" cy="1865"/>
                  <a:chOff x="1063" y="1013"/>
                  <a:chExt cx="192" cy="1721"/>
                </a:xfrm>
              </p:grpSpPr>
              <p:sp>
                <p:nvSpPr>
                  <p:cNvPr id="117" name="Rectangle 10"/>
                  <p:cNvSpPr>
                    <a:spLocks noChangeAspect="1" noChangeArrowheads="1"/>
                  </p:cNvSpPr>
                  <p:nvPr/>
                </p:nvSpPr>
                <p:spPr bwMode="auto">
                  <a:xfrm>
                    <a:off x="1063" y="1013"/>
                    <a:ext cx="192" cy="1721"/>
                  </a:xfrm>
                  <a:prstGeom prst="rect">
                    <a:avLst/>
                  </a:prstGeom>
                  <a:gradFill rotWithShape="1">
                    <a:gsLst>
                      <a:gs pos="0">
                        <a:srgbClr val="DDDDDD">
                          <a:gamma/>
                          <a:shade val="63137"/>
                          <a:invGamma/>
                        </a:srgbClr>
                      </a:gs>
                      <a:gs pos="50000">
                        <a:srgbClr val="DDDDDD"/>
                      </a:gs>
                      <a:gs pos="100000">
                        <a:srgbClr val="DDDDDD">
                          <a:gamma/>
                          <a:shade val="63137"/>
                          <a:invGamma/>
                        </a:srgbClr>
                      </a:gs>
                    </a:gsLst>
                    <a:lin ang="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18" name="Line 11"/>
                  <p:cNvSpPr>
                    <a:spLocks noChangeAspect="1" noChangeShapeType="1"/>
                  </p:cNvSpPr>
                  <p:nvPr/>
                </p:nvSpPr>
                <p:spPr bwMode="auto">
                  <a:xfrm>
                    <a:off x="1223" y="1013"/>
                    <a:ext cx="0" cy="172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19" name="Line 12"/>
                  <p:cNvSpPr>
                    <a:spLocks noChangeAspect="1" noChangeShapeType="1"/>
                  </p:cNvSpPr>
                  <p:nvPr/>
                </p:nvSpPr>
                <p:spPr bwMode="auto">
                  <a:xfrm>
                    <a:off x="1095" y="1013"/>
                    <a:ext cx="0" cy="172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107" name="Group 13"/>
                <p:cNvGrpSpPr>
                  <a:grpSpLocks noChangeAspect="1"/>
                </p:cNvGrpSpPr>
                <p:nvPr/>
              </p:nvGrpSpPr>
              <p:grpSpPr bwMode="auto">
                <a:xfrm>
                  <a:off x="1255" y="869"/>
                  <a:ext cx="1435" cy="287"/>
                  <a:chOff x="1255" y="869"/>
                  <a:chExt cx="1435" cy="287"/>
                </a:xfrm>
              </p:grpSpPr>
              <p:grpSp>
                <p:nvGrpSpPr>
                  <p:cNvPr id="110" name="Group 14"/>
                  <p:cNvGrpSpPr>
                    <a:grpSpLocks noChangeAspect="1"/>
                  </p:cNvGrpSpPr>
                  <p:nvPr/>
                </p:nvGrpSpPr>
                <p:grpSpPr bwMode="auto">
                  <a:xfrm>
                    <a:off x="1255" y="869"/>
                    <a:ext cx="1434" cy="287"/>
                    <a:chOff x="1255" y="869"/>
                    <a:chExt cx="1434" cy="287"/>
                  </a:xfrm>
                </p:grpSpPr>
                <p:grpSp>
                  <p:nvGrpSpPr>
                    <p:cNvPr id="112" name="Group 15"/>
                    <p:cNvGrpSpPr>
                      <a:grpSpLocks noChangeAspect="1"/>
                    </p:cNvGrpSpPr>
                    <p:nvPr/>
                  </p:nvGrpSpPr>
                  <p:grpSpPr bwMode="auto">
                    <a:xfrm>
                      <a:off x="1255" y="869"/>
                      <a:ext cx="1434" cy="287"/>
                      <a:chOff x="1255" y="869"/>
                      <a:chExt cx="1434" cy="287"/>
                    </a:xfrm>
                  </p:grpSpPr>
                  <p:sp>
                    <p:nvSpPr>
                      <p:cNvPr id="114" name="Rectangle 16"/>
                      <p:cNvSpPr>
                        <a:spLocks noChangeAspect="1" noChangeArrowheads="1"/>
                      </p:cNvSpPr>
                      <p:nvPr/>
                    </p:nvSpPr>
                    <p:spPr bwMode="auto">
                      <a:xfrm>
                        <a:off x="1255" y="869"/>
                        <a:ext cx="1434" cy="287"/>
                      </a:xfrm>
                      <a:prstGeom prst="rect">
                        <a:avLst/>
                      </a:prstGeom>
                      <a:gradFill rotWithShape="1">
                        <a:gsLst>
                          <a:gs pos="0">
                            <a:srgbClr val="DDDDDD">
                              <a:gamma/>
                              <a:shade val="46275"/>
                              <a:invGamma/>
                            </a:srgbClr>
                          </a:gs>
                          <a:gs pos="50000">
                            <a:srgbClr val="DDDDDD"/>
                          </a:gs>
                          <a:gs pos="100000">
                            <a:srgbClr val="DDDDDD">
                              <a:gamma/>
                              <a:shade val="46275"/>
                              <a:invGamma/>
                            </a:srgbClr>
                          </a:gs>
                        </a:gsLst>
                        <a:lin ang="5400000" scaled="1"/>
                      </a:gradFill>
                      <a:ln>
                        <a:noFill/>
                      </a:ln>
                      <a:effectLst/>
                      <a:extLst>
                        <a:ext uri="{91240B29-F687-4F45-9708-019B960494DF}">
                          <a14:hiddenLine xmlns:a14="http://schemas.microsoft.com/office/drawing/2010/main" w="127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15" name="Line 17"/>
                      <p:cNvSpPr>
                        <a:spLocks noChangeAspect="1" noChangeShapeType="1"/>
                      </p:cNvSpPr>
                      <p:nvPr/>
                    </p:nvSpPr>
                    <p:spPr bwMode="auto">
                      <a:xfrm>
                        <a:off x="1255" y="901"/>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16" name="Line 18"/>
                      <p:cNvSpPr>
                        <a:spLocks noChangeAspect="1" noChangeShapeType="1"/>
                      </p:cNvSpPr>
                      <p:nvPr/>
                    </p:nvSpPr>
                    <p:spPr bwMode="auto">
                      <a:xfrm>
                        <a:off x="1255" y="1124"/>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113" name="Rectangle 19"/>
                    <p:cNvSpPr>
                      <a:spLocks noChangeAspect="1" noChangeArrowheads="1"/>
                    </p:cNvSpPr>
                    <p:nvPr/>
                  </p:nvSpPr>
                  <p:spPr bwMode="auto">
                    <a:xfrm>
                      <a:off x="1255" y="926"/>
                      <a:ext cx="35" cy="173"/>
                    </a:xfrm>
                    <a:prstGeom prst="rect">
                      <a:avLst/>
                    </a:prstGeom>
                    <a:gradFill rotWithShape="1">
                      <a:gsLst>
                        <a:gs pos="0">
                          <a:srgbClr val="C0C0C0"/>
                        </a:gs>
                        <a:gs pos="100000">
                          <a:srgbClr val="C0C0C0">
                            <a:gamma/>
                            <a:shade val="46275"/>
                            <a:invGamma/>
                          </a:srgbClr>
                        </a:gs>
                      </a:gsLst>
                      <a:path path="rect">
                        <a:fillToRect t="100000" r="100000"/>
                      </a:path>
                    </a:gradFill>
                    <a:ln>
                      <a:noFill/>
                    </a:ln>
                    <a:effectLst/>
                    <a:extLs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111" name="Rectangle 20"/>
                  <p:cNvSpPr>
                    <a:spLocks noChangeAspect="1" noChangeArrowheads="1"/>
                  </p:cNvSpPr>
                  <p:nvPr/>
                </p:nvSpPr>
                <p:spPr bwMode="auto">
                  <a:xfrm>
                    <a:off x="2673" y="901"/>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108" name="Rectangle 21"/>
                <p:cNvSpPr>
                  <a:spLocks noChangeAspect="1" noChangeArrowheads="1"/>
                </p:cNvSpPr>
                <p:nvPr/>
              </p:nvSpPr>
              <p:spPr bwMode="auto">
                <a:xfrm rot="18702442">
                  <a:off x="1051" y="1832"/>
                  <a:ext cx="1721" cy="95"/>
                </a:xfrm>
                <a:prstGeom prst="rect">
                  <a:avLst/>
                </a:prstGeom>
                <a:gradFill rotWithShape="1">
                  <a:gsLst>
                    <a:gs pos="0">
                      <a:srgbClr val="DDDDDD"/>
                    </a:gs>
                    <a:gs pos="50000">
                      <a:srgbClr val="DDDDDD">
                        <a:gamma/>
                        <a:shade val="46275"/>
                        <a:invGamma/>
                      </a:srgbClr>
                    </a:gs>
                    <a:gs pos="100000">
                      <a:srgbClr val="DDDDDD"/>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09" name="Rectangle 22"/>
                <p:cNvSpPr>
                  <a:spLocks noChangeAspect="1" noChangeArrowheads="1"/>
                </p:cNvSpPr>
                <p:nvPr/>
              </p:nvSpPr>
              <p:spPr bwMode="auto">
                <a:xfrm>
                  <a:off x="2334" y="902"/>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100" name="Line 23"/>
              <p:cNvSpPr>
                <a:spLocks noChangeAspect="1" noChangeShapeType="1"/>
              </p:cNvSpPr>
              <p:nvPr/>
            </p:nvSpPr>
            <p:spPr bwMode="auto">
              <a:xfrm>
                <a:off x="1259" y="869"/>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01" name="Line 24"/>
              <p:cNvSpPr>
                <a:spLocks noChangeAspect="1" noChangeShapeType="1"/>
              </p:cNvSpPr>
              <p:nvPr/>
            </p:nvSpPr>
            <p:spPr bwMode="auto">
              <a:xfrm>
                <a:off x="1259" y="902"/>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02" name="Line 25"/>
              <p:cNvSpPr>
                <a:spLocks noChangeAspect="1" noChangeShapeType="1"/>
              </p:cNvSpPr>
              <p:nvPr/>
            </p:nvSpPr>
            <p:spPr bwMode="auto">
              <a:xfrm>
                <a:off x="1259" y="1124"/>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03" name="Line 26"/>
              <p:cNvSpPr>
                <a:spLocks noChangeAspect="1" noChangeShapeType="1"/>
              </p:cNvSpPr>
              <p:nvPr/>
            </p:nvSpPr>
            <p:spPr bwMode="auto">
              <a:xfrm>
                <a:off x="1259" y="1153"/>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65" name="Group 27"/>
            <p:cNvGrpSpPr>
              <a:grpSpLocks noChangeAspect="1"/>
            </p:cNvGrpSpPr>
            <p:nvPr/>
          </p:nvGrpSpPr>
          <p:grpSpPr bwMode="auto">
            <a:xfrm>
              <a:off x="1063" y="869"/>
              <a:ext cx="1627" cy="1871"/>
              <a:chOff x="1063" y="869"/>
              <a:chExt cx="1627" cy="1871"/>
            </a:xfrm>
          </p:grpSpPr>
          <p:grpSp>
            <p:nvGrpSpPr>
              <p:cNvPr id="76" name="Group 28"/>
              <p:cNvGrpSpPr>
                <a:grpSpLocks noChangeAspect="1"/>
              </p:cNvGrpSpPr>
              <p:nvPr/>
            </p:nvGrpSpPr>
            <p:grpSpPr bwMode="auto">
              <a:xfrm>
                <a:off x="1063" y="869"/>
                <a:ext cx="1627" cy="1871"/>
                <a:chOff x="1063" y="869"/>
                <a:chExt cx="1627" cy="1871"/>
              </a:xfrm>
            </p:grpSpPr>
            <p:sp>
              <p:nvSpPr>
                <p:cNvPr id="81" name="Freeform 29"/>
                <p:cNvSpPr>
                  <a:spLocks noChangeAspect="1"/>
                </p:cNvSpPr>
                <p:nvPr/>
              </p:nvSpPr>
              <p:spPr bwMode="auto">
                <a:xfrm>
                  <a:off x="1259" y="2293"/>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Lst>
                  <a:ahLst/>
                  <a:cxnLst>
                    <a:cxn ang="0">
                      <a:pos x="T0" y="T1"/>
                    </a:cxn>
                    <a:cxn ang="0">
                      <a:pos x="T2" y="T3"/>
                    </a:cxn>
                    <a:cxn ang="0">
                      <a:pos x="T4" y="T5"/>
                    </a:cxn>
                    <a:cxn ang="0">
                      <a:pos x="T6" y="T7"/>
                    </a:cxn>
                    <a:cxn ang="0">
                      <a:pos x="T8" y="T9"/>
                    </a:cxn>
                    <a:cxn ang="0">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nvGrpSpPr>
                <p:cNvPr id="82" name="Group 30"/>
                <p:cNvGrpSpPr>
                  <a:grpSpLocks noChangeAspect="1"/>
                </p:cNvGrpSpPr>
                <p:nvPr/>
              </p:nvGrpSpPr>
              <p:grpSpPr bwMode="auto">
                <a:xfrm>
                  <a:off x="2334" y="1156"/>
                  <a:ext cx="355" cy="242"/>
                  <a:chOff x="2334" y="1156"/>
                  <a:chExt cx="355" cy="242"/>
                </a:xfrm>
              </p:grpSpPr>
              <p:sp>
                <p:nvSpPr>
                  <p:cNvPr id="97" name="Freeform 31"/>
                  <p:cNvSpPr>
                    <a:spLocks noChangeAspect="1"/>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Lst>
                    <a:ahLst/>
                    <a:cxnLst>
                      <a:cxn ang="0">
                        <a:pos x="T0" y="T1"/>
                      </a:cxn>
                      <a:cxn ang="0">
                        <a:pos x="T2" y="T3"/>
                      </a:cxn>
                      <a:cxn ang="0">
                        <a:pos x="T4" y="T5"/>
                      </a:cxn>
                      <a:cxn ang="0">
                        <a:pos x="T6" y="T7"/>
                      </a:cxn>
                      <a:cxn ang="0">
                        <a:pos x="T8" y="T9"/>
                      </a:cxn>
                      <a:cxn ang="0">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98" name="Rectangle 32"/>
                  <p:cNvSpPr>
                    <a:spLocks noChangeAspect="1" noChangeArrowheads="1"/>
                  </p:cNvSpPr>
                  <p:nvPr/>
                </p:nvSpPr>
                <p:spPr bwMode="auto">
                  <a:xfrm>
                    <a:off x="2672" y="1156"/>
                    <a:ext cx="17" cy="196"/>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83" name="Group 33"/>
                <p:cNvGrpSpPr>
                  <a:grpSpLocks noChangeAspect="1"/>
                </p:cNvGrpSpPr>
                <p:nvPr/>
              </p:nvGrpSpPr>
              <p:grpSpPr bwMode="auto">
                <a:xfrm>
                  <a:off x="1063" y="869"/>
                  <a:ext cx="192" cy="1865"/>
                  <a:chOff x="1063" y="1013"/>
                  <a:chExt cx="192" cy="1721"/>
                </a:xfrm>
              </p:grpSpPr>
              <p:sp>
                <p:nvSpPr>
                  <p:cNvPr id="94" name="Rectangle 34"/>
                  <p:cNvSpPr>
                    <a:spLocks noChangeAspect="1" noChangeArrowheads="1"/>
                  </p:cNvSpPr>
                  <p:nvPr/>
                </p:nvSpPr>
                <p:spPr bwMode="auto">
                  <a:xfrm>
                    <a:off x="1063" y="1013"/>
                    <a:ext cx="192" cy="1721"/>
                  </a:xfrm>
                  <a:prstGeom prst="rect">
                    <a:avLst/>
                  </a:prstGeom>
                  <a:gradFill rotWithShape="1">
                    <a:gsLst>
                      <a:gs pos="0">
                        <a:srgbClr val="DDDDDD">
                          <a:gamma/>
                          <a:shade val="63137"/>
                          <a:invGamma/>
                        </a:srgbClr>
                      </a:gs>
                      <a:gs pos="50000">
                        <a:srgbClr val="DDDDDD"/>
                      </a:gs>
                      <a:gs pos="100000">
                        <a:srgbClr val="DDDDDD">
                          <a:gamma/>
                          <a:shade val="63137"/>
                          <a:invGamma/>
                        </a:srgbClr>
                      </a:gs>
                    </a:gsLst>
                    <a:lin ang="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95" name="Line 35"/>
                  <p:cNvSpPr>
                    <a:spLocks noChangeAspect="1" noChangeShapeType="1"/>
                  </p:cNvSpPr>
                  <p:nvPr/>
                </p:nvSpPr>
                <p:spPr bwMode="auto">
                  <a:xfrm>
                    <a:off x="1223" y="1013"/>
                    <a:ext cx="0" cy="172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96" name="Line 36"/>
                  <p:cNvSpPr>
                    <a:spLocks noChangeAspect="1" noChangeShapeType="1"/>
                  </p:cNvSpPr>
                  <p:nvPr/>
                </p:nvSpPr>
                <p:spPr bwMode="auto">
                  <a:xfrm>
                    <a:off x="1095" y="1013"/>
                    <a:ext cx="0" cy="172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84" name="Group 37"/>
                <p:cNvGrpSpPr>
                  <a:grpSpLocks noChangeAspect="1"/>
                </p:cNvGrpSpPr>
                <p:nvPr/>
              </p:nvGrpSpPr>
              <p:grpSpPr bwMode="auto">
                <a:xfrm>
                  <a:off x="1255" y="869"/>
                  <a:ext cx="1435" cy="287"/>
                  <a:chOff x="1255" y="869"/>
                  <a:chExt cx="1435" cy="287"/>
                </a:xfrm>
              </p:grpSpPr>
              <p:grpSp>
                <p:nvGrpSpPr>
                  <p:cNvPr id="87" name="Group 38"/>
                  <p:cNvGrpSpPr>
                    <a:grpSpLocks noChangeAspect="1"/>
                  </p:cNvGrpSpPr>
                  <p:nvPr/>
                </p:nvGrpSpPr>
                <p:grpSpPr bwMode="auto">
                  <a:xfrm>
                    <a:off x="1255" y="869"/>
                    <a:ext cx="1434" cy="287"/>
                    <a:chOff x="1255" y="869"/>
                    <a:chExt cx="1434" cy="287"/>
                  </a:xfrm>
                </p:grpSpPr>
                <p:grpSp>
                  <p:nvGrpSpPr>
                    <p:cNvPr id="89" name="Group 39"/>
                    <p:cNvGrpSpPr>
                      <a:grpSpLocks noChangeAspect="1"/>
                    </p:cNvGrpSpPr>
                    <p:nvPr/>
                  </p:nvGrpSpPr>
                  <p:grpSpPr bwMode="auto">
                    <a:xfrm>
                      <a:off x="1255" y="869"/>
                      <a:ext cx="1434" cy="287"/>
                      <a:chOff x="1255" y="869"/>
                      <a:chExt cx="1434" cy="287"/>
                    </a:xfrm>
                  </p:grpSpPr>
                  <p:sp>
                    <p:nvSpPr>
                      <p:cNvPr id="91" name="Rectangle 40"/>
                      <p:cNvSpPr>
                        <a:spLocks noChangeAspect="1" noChangeArrowheads="1"/>
                      </p:cNvSpPr>
                      <p:nvPr/>
                    </p:nvSpPr>
                    <p:spPr bwMode="auto">
                      <a:xfrm>
                        <a:off x="1255" y="869"/>
                        <a:ext cx="1434" cy="287"/>
                      </a:xfrm>
                      <a:prstGeom prst="rect">
                        <a:avLst/>
                      </a:prstGeom>
                      <a:gradFill rotWithShape="1">
                        <a:gsLst>
                          <a:gs pos="0">
                            <a:srgbClr val="DDDDDD">
                              <a:gamma/>
                              <a:shade val="46275"/>
                              <a:invGamma/>
                            </a:srgbClr>
                          </a:gs>
                          <a:gs pos="50000">
                            <a:srgbClr val="DDDDDD"/>
                          </a:gs>
                          <a:gs pos="100000">
                            <a:srgbClr val="DDDDDD">
                              <a:gamma/>
                              <a:shade val="46275"/>
                              <a:invGamma/>
                            </a:srgbClr>
                          </a:gs>
                        </a:gsLst>
                        <a:lin ang="5400000" scaled="1"/>
                      </a:gradFill>
                      <a:ln>
                        <a:noFill/>
                      </a:ln>
                      <a:effectLst/>
                      <a:extLst>
                        <a:ext uri="{91240B29-F687-4F45-9708-019B960494DF}">
                          <a14:hiddenLine xmlns:a14="http://schemas.microsoft.com/office/drawing/2010/main" w="127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92" name="Line 41"/>
                      <p:cNvSpPr>
                        <a:spLocks noChangeAspect="1" noChangeShapeType="1"/>
                      </p:cNvSpPr>
                      <p:nvPr/>
                    </p:nvSpPr>
                    <p:spPr bwMode="auto">
                      <a:xfrm>
                        <a:off x="1255" y="901"/>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93" name="Line 42"/>
                      <p:cNvSpPr>
                        <a:spLocks noChangeAspect="1" noChangeShapeType="1"/>
                      </p:cNvSpPr>
                      <p:nvPr/>
                    </p:nvSpPr>
                    <p:spPr bwMode="auto">
                      <a:xfrm>
                        <a:off x="1255" y="1124"/>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90" name="Rectangle 43"/>
                    <p:cNvSpPr>
                      <a:spLocks noChangeAspect="1" noChangeArrowheads="1"/>
                    </p:cNvSpPr>
                    <p:nvPr/>
                  </p:nvSpPr>
                  <p:spPr bwMode="auto">
                    <a:xfrm>
                      <a:off x="1255" y="926"/>
                      <a:ext cx="35" cy="173"/>
                    </a:xfrm>
                    <a:prstGeom prst="rect">
                      <a:avLst/>
                    </a:prstGeom>
                    <a:gradFill rotWithShape="1">
                      <a:gsLst>
                        <a:gs pos="0">
                          <a:srgbClr val="C0C0C0"/>
                        </a:gs>
                        <a:gs pos="100000">
                          <a:srgbClr val="C0C0C0">
                            <a:gamma/>
                            <a:shade val="46275"/>
                            <a:invGamma/>
                          </a:srgbClr>
                        </a:gs>
                      </a:gsLst>
                      <a:path path="rect">
                        <a:fillToRect t="100000" r="100000"/>
                      </a:path>
                    </a:gradFill>
                    <a:ln>
                      <a:noFill/>
                    </a:ln>
                    <a:effectLst/>
                    <a:extLs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88" name="Rectangle 44"/>
                  <p:cNvSpPr>
                    <a:spLocks noChangeAspect="1" noChangeArrowheads="1"/>
                  </p:cNvSpPr>
                  <p:nvPr/>
                </p:nvSpPr>
                <p:spPr bwMode="auto">
                  <a:xfrm>
                    <a:off x="2673" y="901"/>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85" name="Rectangle 45"/>
                <p:cNvSpPr>
                  <a:spLocks noChangeAspect="1" noChangeArrowheads="1"/>
                </p:cNvSpPr>
                <p:nvPr/>
              </p:nvSpPr>
              <p:spPr bwMode="auto">
                <a:xfrm rot="18702442">
                  <a:off x="1051" y="1832"/>
                  <a:ext cx="1721" cy="95"/>
                </a:xfrm>
                <a:prstGeom prst="rect">
                  <a:avLst/>
                </a:prstGeom>
                <a:gradFill rotWithShape="1">
                  <a:gsLst>
                    <a:gs pos="0">
                      <a:srgbClr val="DDDDDD"/>
                    </a:gs>
                    <a:gs pos="50000">
                      <a:srgbClr val="DDDDDD">
                        <a:gamma/>
                        <a:shade val="46275"/>
                        <a:invGamma/>
                      </a:srgbClr>
                    </a:gs>
                    <a:gs pos="100000">
                      <a:srgbClr val="DDDDDD"/>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86" name="Rectangle 46"/>
                <p:cNvSpPr>
                  <a:spLocks noChangeAspect="1" noChangeArrowheads="1"/>
                </p:cNvSpPr>
                <p:nvPr/>
              </p:nvSpPr>
              <p:spPr bwMode="auto">
                <a:xfrm>
                  <a:off x="2334" y="902"/>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77" name="Line 47"/>
              <p:cNvSpPr>
                <a:spLocks noChangeAspect="1" noChangeShapeType="1"/>
              </p:cNvSpPr>
              <p:nvPr/>
            </p:nvSpPr>
            <p:spPr bwMode="auto">
              <a:xfrm>
                <a:off x="1259" y="869"/>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78" name="Line 48"/>
              <p:cNvSpPr>
                <a:spLocks noChangeAspect="1" noChangeShapeType="1"/>
              </p:cNvSpPr>
              <p:nvPr/>
            </p:nvSpPr>
            <p:spPr bwMode="auto">
              <a:xfrm>
                <a:off x="1259" y="902"/>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79" name="Line 49"/>
              <p:cNvSpPr>
                <a:spLocks noChangeAspect="1" noChangeShapeType="1"/>
              </p:cNvSpPr>
              <p:nvPr/>
            </p:nvSpPr>
            <p:spPr bwMode="auto">
              <a:xfrm>
                <a:off x="1259" y="1124"/>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80" name="Line 50"/>
              <p:cNvSpPr>
                <a:spLocks noChangeAspect="1" noChangeShapeType="1"/>
              </p:cNvSpPr>
              <p:nvPr/>
            </p:nvSpPr>
            <p:spPr bwMode="auto">
              <a:xfrm>
                <a:off x="1259" y="1153"/>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66" name="Group 51"/>
            <p:cNvGrpSpPr>
              <a:grpSpLocks noChangeAspect="1"/>
            </p:cNvGrpSpPr>
            <p:nvPr/>
          </p:nvGrpSpPr>
          <p:grpSpPr bwMode="auto">
            <a:xfrm>
              <a:off x="2686" y="869"/>
              <a:ext cx="392" cy="287"/>
              <a:chOff x="2686" y="869"/>
              <a:chExt cx="392" cy="287"/>
            </a:xfrm>
          </p:grpSpPr>
          <p:sp>
            <p:nvSpPr>
              <p:cNvPr id="71" name="Rectangle 52"/>
              <p:cNvSpPr>
                <a:spLocks noChangeAspect="1" noChangeArrowheads="1"/>
              </p:cNvSpPr>
              <p:nvPr/>
            </p:nvSpPr>
            <p:spPr bwMode="auto">
              <a:xfrm>
                <a:off x="2690" y="869"/>
                <a:ext cx="381" cy="287"/>
              </a:xfrm>
              <a:prstGeom prst="rect">
                <a:avLst/>
              </a:prstGeom>
              <a:gradFill rotWithShape="1">
                <a:gsLst>
                  <a:gs pos="0">
                    <a:srgbClr val="DDDDDD">
                      <a:gamma/>
                      <a:shade val="46275"/>
                      <a:invGamma/>
                    </a:srgbClr>
                  </a:gs>
                  <a:gs pos="50000">
                    <a:srgbClr val="DDDDDD"/>
                  </a:gs>
                  <a:gs pos="100000">
                    <a:srgbClr val="DDDDDD">
                      <a:gamma/>
                      <a:shade val="46275"/>
                      <a:invGamma/>
                    </a:srgbClr>
                  </a:gs>
                </a:gsLst>
                <a:lin ang="5400000" scaled="1"/>
              </a:gradFill>
              <a:ln>
                <a:noFill/>
              </a:ln>
              <a:effectLst/>
              <a:extLs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72" name="Line 53"/>
              <p:cNvSpPr>
                <a:spLocks noChangeAspect="1" noChangeShapeType="1"/>
              </p:cNvSpPr>
              <p:nvPr/>
            </p:nvSpPr>
            <p:spPr bwMode="auto">
              <a:xfrm>
                <a:off x="2690" y="902"/>
                <a:ext cx="3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73" name="Line 54"/>
              <p:cNvSpPr>
                <a:spLocks noChangeAspect="1" noChangeShapeType="1"/>
              </p:cNvSpPr>
              <p:nvPr/>
            </p:nvSpPr>
            <p:spPr bwMode="auto">
              <a:xfrm>
                <a:off x="2686" y="1124"/>
                <a:ext cx="3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74" name="Line 55"/>
              <p:cNvSpPr>
                <a:spLocks noChangeAspect="1" noChangeShapeType="1"/>
              </p:cNvSpPr>
              <p:nvPr/>
            </p:nvSpPr>
            <p:spPr bwMode="auto">
              <a:xfrm>
                <a:off x="2686" y="1153"/>
                <a:ext cx="392"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75" name="Line 56"/>
              <p:cNvSpPr>
                <a:spLocks noChangeAspect="1" noChangeShapeType="1"/>
              </p:cNvSpPr>
              <p:nvPr/>
            </p:nvSpPr>
            <p:spPr bwMode="auto">
              <a:xfrm>
                <a:off x="2686" y="869"/>
                <a:ext cx="392"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67" name="Rectangle 57"/>
            <p:cNvSpPr>
              <a:spLocks noChangeAspect="1" noChangeArrowheads="1"/>
            </p:cNvSpPr>
            <p:nvPr/>
          </p:nvSpPr>
          <p:spPr bwMode="auto">
            <a:xfrm>
              <a:off x="2752" y="900"/>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68" name="Rectangle 58"/>
            <p:cNvSpPr>
              <a:spLocks noChangeAspect="1" noChangeArrowheads="1"/>
            </p:cNvSpPr>
            <p:nvPr/>
          </p:nvSpPr>
          <p:spPr bwMode="auto">
            <a:xfrm>
              <a:off x="2831" y="900"/>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69" name="Rectangle 59"/>
            <p:cNvSpPr>
              <a:spLocks noChangeAspect="1" noChangeArrowheads="1"/>
            </p:cNvSpPr>
            <p:nvPr/>
          </p:nvSpPr>
          <p:spPr bwMode="auto">
            <a:xfrm>
              <a:off x="2911" y="900"/>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70" name="Rectangle 60"/>
            <p:cNvSpPr>
              <a:spLocks noChangeAspect="1" noChangeArrowheads="1"/>
            </p:cNvSpPr>
            <p:nvPr/>
          </p:nvSpPr>
          <p:spPr bwMode="auto">
            <a:xfrm>
              <a:off x="2990" y="900"/>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2" name="Text Placeholder 1"/>
          <p:cNvSpPr>
            <a:spLocks noGrp="1"/>
          </p:cNvSpPr>
          <p:nvPr>
            <p:ph type="body" sz="quarter" idx="38"/>
          </p:nvPr>
        </p:nvSpPr>
        <p:spPr/>
        <p:txBody>
          <a:bodyPr/>
          <a:lstStyle/>
          <a:p>
            <a:r>
              <a:rPr lang="en-US" dirty="0"/>
              <a:t>Inelastic Response of EBFs</a:t>
            </a:r>
          </a:p>
          <a:p>
            <a:endParaRPr lang="en-US" dirty="0"/>
          </a:p>
        </p:txBody>
      </p:sp>
      <p:sp>
        <p:nvSpPr>
          <p:cNvPr id="124"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17</a:t>
            </a:fld>
            <a:endParaRPr lang="en-US" altLang="en-US"/>
          </a:p>
        </p:txBody>
      </p:sp>
    </p:spTree>
    <p:extLst>
      <p:ext uri="{BB962C8B-B14F-4D97-AF65-F5344CB8AC3E}">
        <p14:creationId xmlns:p14="http://schemas.microsoft.com/office/powerpoint/2010/main" val="18152271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58" name="AutoShape 58"/>
          <p:cNvSpPr>
            <a:spLocks noChangeArrowheads="1"/>
          </p:cNvSpPr>
          <p:nvPr/>
        </p:nvSpPr>
        <p:spPr bwMode="auto">
          <a:xfrm>
            <a:off x="276225" y="1692275"/>
            <a:ext cx="828675" cy="276225"/>
          </a:xfrm>
          <a:prstGeom prst="rightArrow">
            <a:avLst>
              <a:gd name="adj1" fmla="val 50000"/>
              <a:gd name="adj2" fmla="val 75000"/>
            </a:avLst>
          </a:prstGeom>
          <a:gradFill rotWithShape="1">
            <a:gsLst>
              <a:gs pos="0">
                <a:srgbClr val="FC0128"/>
              </a:gs>
              <a:gs pos="50000">
                <a:srgbClr val="FC0128">
                  <a:gamma/>
                  <a:shade val="68235"/>
                  <a:invGamma/>
                </a:srgbClr>
              </a:gs>
              <a:gs pos="100000">
                <a:srgbClr val="FC0128"/>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59" name="Group 2"/>
          <p:cNvGrpSpPr>
            <a:grpSpLocks noChangeAspect="1"/>
          </p:cNvGrpSpPr>
          <p:nvPr/>
        </p:nvGrpSpPr>
        <p:grpSpPr bwMode="auto">
          <a:xfrm>
            <a:off x="1406525" y="1365250"/>
            <a:ext cx="7148513" cy="4024313"/>
            <a:chOff x="1114" y="740"/>
            <a:chExt cx="3683" cy="2073"/>
          </a:xfrm>
        </p:grpSpPr>
        <p:sp>
          <p:nvSpPr>
            <p:cNvPr id="60" name="Freeform 3"/>
            <p:cNvSpPr>
              <a:spLocks noChangeAspect="1"/>
            </p:cNvSpPr>
            <p:nvPr/>
          </p:nvSpPr>
          <p:spPr bwMode="auto">
            <a:xfrm>
              <a:off x="2788" y="740"/>
              <a:ext cx="476" cy="558"/>
            </a:xfrm>
            <a:custGeom>
              <a:avLst/>
              <a:gdLst>
                <a:gd name="T0" fmla="*/ 24 w 476"/>
                <a:gd name="T1" fmla="*/ 270 h 558"/>
                <a:gd name="T2" fmla="*/ 476 w 476"/>
                <a:gd name="T3" fmla="*/ 0 h 558"/>
                <a:gd name="T4" fmla="*/ 444 w 476"/>
                <a:gd name="T5" fmla="*/ 290 h 558"/>
                <a:gd name="T6" fmla="*/ 0 w 476"/>
                <a:gd name="T7" fmla="*/ 558 h 558"/>
                <a:gd name="T8" fmla="*/ 24 w 476"/>
                <a:gd name="T9" fmla="*/ 270 h 558"/>
              </a:gdLst>
              <a:ahLst/>
              <a:cxnLst>
                <a:cxn ang="0">
                  <a:pos x="T0" y="T1"/>
                </a:cxn>
                <a:cxn ang="0">
                  <a:pos x="T2" y="T3"/>
                </a:cxn>
                <a:cxn ang="0">
                  <a:pos x="T4" y="T5"/>
                </a:cxn>
                <a:cxn ang="0">
                  <a:pos x="T6" y="T7"/>
                </a:cxn>
                <a:cxn ang="0">
                  <a:pos x="T8" y="T9"/>
                </a:cxn>
              </a:cxnLst>
              <a:rect l="0" t="0" r="r" b="b"/>
              <a:pathLst>
                <a:path w="476" h="558">
                  <a:moveTo>
                    <a:pt x="24" y="270"/>
                  </a:moveTo>
                  <a:lnTo>
                    <a:pt x="476" y="0"/>
                  </a:lnTo>
                  <a:lnTo>
                    <a:pt x="444" y="290"/>
                  </a:lnTo>
                  <a:lnTo>
                    <a:pt x="0" y="558"/>
                  </a:lnTo>
                  <a:lnTo>
                    <a:pt x="24" y="270"/>
                  </a:lnTo>
                  <a:close/>
                </a:path>
              </a:pathLst>
            </a:custGeom>
            <a:gradFill rotWithShape="1">
              <a:gsLst>
                <a:gs pos="0">
                  <a:srgbClr val="FC0128">
                    <a:alpha val="80000"/>
                  </a:srgbClr>
                </a:gs>
                <a:gs pos="50000">
                  <a:srgbClr val="FC0128">
                    <a:gamma/>
                    <a:shade val="56078"/>
                    <a:invGamma/>
                    <a:alpha val="80000"/>
                  </a:srgbClr>
                </a:gs>
                <a:gs pos="100000">
                  <a:srgbClr val="FC0128">
                    <a:alpha val="80000"/>
                  </a:srgbClr>
                </a:gs>
              </a:gsLst>
              <a:lin ang="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nvGrpSpPr>
            <p:cNvPr id="61" name="Group 4"/>
            <p:cNvGrpSpPr>
              <a:grpSpLocks noChangeAspect="1"/>
            </p:cNvGrpSpPr>
            <p:nvPr/>
          </p:nvGrpSpPr>
          <p:grpSpPr bwMode="auto">
            <a:xfrm rot="320937" flipH="1">
              <a:off x="3170" y="817"/>
              <a:ext cx="1627" cy="1871"/>
              <a:chOff x="1063" y="869"/>
              <a:chExt cx="1627" cy="1871"/>
            </a:xfrm>
          </p:grpSpPr>
          <p:grpSp>
            <p:nvGrpSpPr>
              <p:cNvPr id="92" name="Group 5"/>
              <p:cNvGrpSpPr>
                <a:grpSpLocks noChangeAspect="1"/>
              </p:cNvGrpSpPr>
              <p:nvPr/>
            </p:nvGrpSpPr>
            <p:grpSpPr bwMode="auto">
              <a:xfrm>
                <a:off x="1063" y="869"/>
                <a:ext cx="1627" cy="1871"/>
                <a:chOff x="1063" y="869"/>
                <a:chExt cx="1627" cy="1871"/>
              </a:xfrm>
            </p:grpSpPr>
            <p:sp>
              <p:nvSpPr>
                <p:cNvPr id="97" name="Freeform 6"/>
                <p:cNvSpPr>
                  <a:spLocks noChangeAspect="1"/>
                </p:cNvSpPr>
                <p:nvPr/>
              </p:nvSpPr>
              <p:spPr bwMode="auto">
                <a:xfrm>
                  <a:off x="1259" y="2293"/>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Lst>
                  <a:ahLst/>
                  <a:cxnLst>
                    <a:cxn ang="0">
                      <a:pos x="T0" y="T1"/>
                    </a:cxn>
                    <a:cxn ang="0">
                      <a:pos x="T2" y="T3"/>
                    </a:cxn>
                    <a:cxn ang="0">
                      <a:pos x="T4" y="T5"/>
                    </a:cxn>
                    <a:cxn ang="0">
                      <a:pos x="T6" y="T7"/>
                    </a:cxn>
                    <a:cxn ang="0">
                      <a:pos x="T8" y="T9"/>
                    </a:cxn>
                    <a:cxn ang="0">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nvGrpSpPr>
                <p:cNvPr id="98" name="Group 7"/>
                <p:cNvGrpSpPr>
                  <a:grpSpLocks noChangeAspect="1"/>
                </p:cNvGrpSpPr>
                <p:nvPr/>
              </p:nvGrpSpPr>
              <p:grpSpPr bwMode="auto">
                <a:xfrm>
                  <a:off x="2334" y="1156"/>
                  <a:ext cx="355" cy="242"/>
                  <a:chOff x="2334" y="1156"/>
                  <a:chExt cx="355" cy="242"/>
                </a:xfrm>
              </p:grpSpPr>
              <p:sp>
                <p:nvSpPr>
                  <p:cNvPr id="113" name="Freeform 8"/>
                  <p:cNvSpPr>
                    <a:spLocks noChangeAspect="1"/>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Lst>
                    <a:ahLst/>
                    <a:cxnLst>
                      <a:cxn ang="0">
                        <a:pos x="T0" y="T1"/>
                      </a:cxn>
                      <a:cxn ang="0">
                        <a:pos x="T2" y="T3"/>
                      </a:cxn>
                      <a:cxn ang="0">
                        <a:pos x="T4" y="T5"/>
                      </a:cxn>
                      <a:cxn ang="0">
                        <a:pos x="T6" y="T7"/>
                      </a:cxn>
                      <a:cxn ang="0">
                        <a:pos x="T8" y="T9"/>
                      </a:cxn>
                      <a:cxn ang="0">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14" name="Rectangle 9"/>
                  <p:cNvSpPr>
                    <a:spLocks noChangeAspect="1" noChangeArrowheads="1"/>
                  </p:cNvSpPr>
                  <p:nvPr/>
                </p:nvSpPr>
                <p:spPr bwMode="auto">
                  <a:xfrm>
                    <a:off x="2672" y="1156"/>
                    <a:ext cx="17" cy="196"/>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99" name="Group 10"/>
                <p:cNvGrpSpPr>
                  <a:grpSpLocks noChangeAspect="1"/>
                </p:cNvGrpSpPr>
                <p:nvPr/>
              </p:nvGrpSpPr>
              <p:grpSpPr bwMode="auto">
                <a:xfrm>
                  <a:off x="1063" y="869"/>
                  <a:ext cx="192" cy="1865"/>
                  <a:chOff x="1063" y="1013"/>
                  <a:chExt cx="192" cy="1721"/>
                </a:xfrm>
              </p:grpSpPr>
              <p:sp>
                <p:nvSpPr>
                  <p:cNvPr id="110" name="Rectangle 11"/>
                  <p:cNvSpPr>
                    <a:spLocks noChangeAspect="1" noChangeArrowheads="1"/>
                  </p:cNvSpPr>
                  <p:nvPr/>
                </p:nvSpPr>
                <p:spPr bwMode="auto">
                  <a:xfrm>
                    <a:off x="1063" y="1013"/>
                    <a:ext cx="192" cy="1721"/>
                  </a:xfrm>
                  <a:prstGeom prst="rect">
                    <a:avLst/>
                  </a:prstGeom>
                  <a:gradFill rotWithShape="1">
                    <a:gsLst>
                      <a:gs pos="0">
                        <a:srgbClr val="DDDDDD">
                          <a:gamma/>
                          <a:shade val="63137"/>
                          <a:invGamma/>
                        </a:srgbClr>
                      </a:gs>
                      <a:gs pos="50000">
                        <a:srgbClr val="DDDDDD"/>
                      </a:gs>
                      <a:gs pos="100000">
                        <a:srgbClr val="DDDDDD">
                          <a:gamma/>
                          <a:shade val="63137"/>
                          <a:invGamma/>
                        </a:srgbClr>
                      </a:gs>
                    </a:gsLst>
                    <a:lin ang="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11" name="Line 12"/>
                  <p:cNvSpPr>
                    <a:spLocks noChangeAspect="1" noChangeShapeType="1"/>
                  </p:cNvSpPr>
                  <p:nvPr/>
                </p:nvSpPr>
                <p:spPr bwMode="auto">
                  <a:xfrm>
                    <a:off x="1223" y="1013"/>
                    <a:ext cx="0" cy="172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12" name="Line 13"/>
                  <p:cNvSpPr>
                    <a:spLocks noChangeAspect="1" noChangeShapeType="1"/>
                  </p:cNvSpPr>
                  <p:nvPr/>
                </p:nvSpPr>
                <p:spPr bwMode="auto">
                  <a:xfrm>
                    <a:off x="1095" y="1013"/>
                    <a:ext cx="0" cy="172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100" name="Group 14"/>
                <p:cNvGrpSpPr>
                  <a:grpSpLocks noChangeAspect="1"/>
                </p:cNvGrpSpPr>
                <p:nvPr/>
              </p:nvGrpSpPr>
              <p:grpSpPr bwMode="auto">
                <a:xfrm>
                  <a:off x="1255" y="869"/>
                  <a:ext cx="1435" cy="287"/>
                  <a:chOff x="1255" y="869"/>
                  <a:chExt cx="1435" cy="287"/>
                </a:xfrm>
              </p:grpSpPr>
              <p:grpSp>
                <p:nvGrpSpPr>
                  <p:cNvPr id="103" name="Group 15"/>
                  <p:cNvGrpSpPr>
                    <a:grpSpLocks noChangeAspect="1"/>
                  </p:cNvGrpSpPr>
                  <p:nvPr/>
                </p:nvGrpSpPr>
                <p:grpSpPr bwMode="auto">
                  <a:xfrm>
                    <a:off x="1255" y="869"/>
                    <a:ext cx="1434" cy="287"/>
                    <a:chOff x="1255" y="869"/>
                    <a:chExt cx="1434" cy="287"/>
                  </a:xfrm>
                </p:grpSpPr>
                <p:grpSp>
                  <p:nvGrpSpPr>
                    <p:cNvPr id="105" name="Group 16"/>
                    <p:cNvGrpSpPr>
                      <a:grpSpLocks noChangeAspect="1"/>
                    </p:cNvGrpSpPr>
                    <p:nvPr/>
                  </p:nvGrpSpPr>
                  <p:grpSpPr bwMode="auto">
                    <a:xfrm>
                      <a:off x="1255" y="869"/>
                      <a:ext cx="1434" cy="287"/>
                      <a:chOff x="1255" y="869"/>
                      <a:chExt cx="1434" cy="287"/>
                    </a:xfrm>
                  </p:grpSpPr>
                  <p:sp>
                    <p:nvSpPr>
                      <p:cNvPr id="107" name="Rectangle 17"/>
                      <p:cNvSpPr>
                        <a:spLocks noChangeAspect="1" noChangeArrowheads="1"/>
                      </p:cNvSpPr>
                      <p:nvPr/>
                    </p:nvSpPr>
                    <p:spPr bwMode="auto">
                      <a:xfrm>
                        <a:off x="1255" y="869"/>
                        <a:ext cx="1434" cy="287"/>
                      </a:xfrm>
                      <a:prstGeom prst="rect">
                        <a:avLst/>
                      </a:prstGeom>
                      <a:gradFill rotWithShape="1">
                        <a:gsLst>
                          <a:gs pos="0">
                            <a:srgbClr val="DDDDDD">
                              <a:gamma/>
                              <a:shade val="46275"/>
                              <a:invGamma/>
                            </a:srgbClr>
                          </a:gs>
                          <a:gs pos="50000">
                            <a:srgbClr val="DDDDDD"/>
                          </a:gs>
                          <a:gs pos="100000">
                            <a:srgbClr val="DDDDDD">
                              <a:gamma/>
                              <a:shade val="46275"/>
                              <a:invGamma/>
                            </a:srgbClr>
                          </a:gs>
                        </a:gsLst>
                        <a:lin ang="5400000" scaled="1"/>
                      </a:gradFill>
                      <a:ln>
                        <a:noFill/>
                      </a:ln>
                      <a:effectLst/>
                      <a:extLst>
                        <a:ext uri="{91240B29-F687-4F45-9708-019B960494DF}">
                          <a14:hiddenLine xmlns:a14="http://schemas.microsoft.com/office/drawing/2010/main" w="127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08" name="Line 18"/>
                      <p:cNvSpPr>
                        <a:spLocks noChangeAspect="1" noChangeShapeType="1"/>
                      </p:cNvSpPr>
                      <p:nvPr/>
                    </p:nvSpPr>
                    <p:spPr bwMode="auto">
                      <a:xfrm>
                        <a:off x="1255" y="901"/>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09" name="Line 19"/>
                      <p:cNvSpPr>
                        <a:spLocks noChangeAspect="1" noChangeShapeType="1"/>
                      </p:cNvSpPr>
                      <p:nvPr/>
                    </p:nvSpPr>
                    <p:spPr bwMode="auto">
                      <a:xfrm>
                        <a:off x="1255" y="1124"/>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106" name="Rectangle 20"/>
                    <p:cNvSpPr>
                      <a:spLocks noChangeAspect="1" noChangeArrowheads="1"/>
                    </p:cNvSpPr>
                    <p:nvPr/>
                  </p:nvSpPr>
                  <p:spPr bwMode="auto">
                    <a:xfrm>
                      <a:off x="1255" y="926"/>
                      <a:ext cx="35" cy="173"/>
                    </a:xfrm>
                    <a:prstGeom prst="rect">
                      <a:avLst/>
                    </a:prstGeom>
                    <a:gradFill rotWithShape="1">
                      <a:gsLst>
                        <a:gs pos="0">
                          <a:srgbClr val="C0C0C0"/>
                        </a:gs>
                        <a:gs pos="100000">
                          <a:srgbClr val="C0C0C0">
                            <a:gamma/>
                            <a:shade val="46275"/>
                            <a:invGamma/>
                          </a:srgbClr>
                        </a:gs>
                      </a:gsLst>
                      <a:path path="rect">
                        <a:fillToRect t="100000" r="100000"/>
                      </a:path>
                    </a:gradFill>
                    <a:ln>
                      <a:noFill/>
                    </a:ln>
                    <a:effectLst/>
                    <a:extLs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104" name="Rectangle 21"/>
                  <p:cNvSpPr>
                    <a:spLocks noChangeAspect="1" noChangeArrowheads="1"/>
                  </p:cNvSpPr>
                  <p:nvPr/>
                </p:nvSpPr>
                <p:spPr bwMode="auto">
                  <a:xfrm>
                    <a:off x="2673" y="901"/>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101" name="Rectangle 22"/>
                <p:cNvSpPr>
                  <a:spLocks noChangeAspect="1" noChangeArrowheads="1"/>
                </p:cNvSpPr>
                <p:nvPr/>
              </p:nvSpPr>
              <p:spPr bwMode="auto">
                <a:xfrm rot="-2897558">
                  <a:off x="1051" y="1832"/>
                  <a:ext cx="1721" cy="95"/>
                </a:xfrm>
                <a:prstGeom prst="rect">
                  <a:avLst/>
                </a:prstGeom>
                <a:gradFill rotWithShape="1">
                  <a:gsLst>
                    <a:gs pos="0">
                      <a:srgbClr val="DDDDDD"/>
                    </a:gs>
                    <a:gs pos="50000">
                      <a:srgbClr val="DDDDDD">
                        <a:gamma/>
                        <a:shade val="46275"/>
                        <a:invGamma/>
                      </a:srgbClr>
                    </a:gs>
                    <a:gs pos="100000">
                      <a:srgbClr val="DDDDDD"/>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02" name="Rectangle 23"/>
                <p:cNvSpPr>
                  <a:spLocks noChangeAspect="1" noChangeArrowheads="1"/>
                </p:cNvSpPr>
                <p:nvPr/>
              </p:nvSpPr>
              <p:spPr bwMode="auto">
                <a:xfrm>
                  <a:off x="2334" y="902"/>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93" name="Line 24"/>
              <p:cNvSpPr>
                <a:spLocks noChangeAspect="1" noChangeShapeType="1"/>
              </p:cNvSpPr>
              <p:nvPr/>
            </p:nvSpPr>
            <p:spPr bwMode="auto">
              <a:xfrm>
                <a:off x="1259" y="869"/>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94" name="Line 25"/>
              <p:cNvSpPr>
                <a:spLocks noChangeAspect="1" noChangeShapeType="1"/>
              </p:cNvSpPr>
              <p:nvPr/>
            </p:nvSpPr>
            <p:spPr bwMode="auto">
              <a:xfrm>
                <a:off x="1259" y="902"/>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95" name="Line 26"/>
              <p:cNvSpPr>
                <a:spLocks noChangeAspect="1" noChangeShapeType="1"/>
              </p:cNvSpPr>
              <p:nvPr/>
            </p:nvSpPr>
            <p:spPr bwMode="auto">
              <a:xfrm>
                <a:off x="1259" y="1124"/>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96" name="Line 27"/>
              <p:cNvSpPr>
                <a:spLocks noChangeAspect="1" noChangeShapeType="1"/>
              </p:cNvSpPr>
              <p:nvPr/>
            </p:nvSpPr>
            <p:spPr bwMode="auto">
              <a:xfrm>
                <a:off x="1259" y="1153"/>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62" name="Group 28"/>
            <p:cNvGrpSpPr>
              <a:grpSpLocks noChangeAspect="1"/>
            </p:cNvGrpSpPr>
            <p:nvPr/>
          </p:nvGrpSpPr>
          <p:grpSpPr bwMode="auto">
            <a:xfrm rot="290398">
              <a:off x="1114" y="942"/>
              <a:ext cx="1627" cy="1871"/>
              <a:chOff x="1063" y="869"/>
              <a:chExt cx="1627" cy="1871"/>
            </a:xfrm>
          </p:grpSpPr>
          <p:grpSp>
            <p:nvGrpSpPr>
              <p:cNvPr id="69" name="Group 29"/>
              <p:cNvGrpSpPr>
                <a:grpSpLocks noChangeAspect="1"/>
              </p:cNvGrpSpPr>
              <p:nvPr/>
            </p:nvGrpSpPr>
            <p:grpSpPr bwMode="auto">
              <a:xfrm>
                <a:off x="1063" y="869"/>
                <a:ext cx="1627" cy="1871"/>
                <a:chOff x="1063" y="869"/>
                <a:chExt cx="1627" cy="1871"/>
              </a:xfrm>
            </p:grpSpPr>
            <p:sp>
              <p:nvSpPr>
                <p:cNvPr id="74" name="Freeform 30"/>
                <p:cNvSpPr>
                  <a:spLocks noChangeAspect="1"/>
                </p:cNvSpPr>
                <p:nvPr/>
              </p:nvSpPr>
              <p:spPr bwMode="auto">
                <a:xfrm>
                  <a:off x="1259" y="2293"/>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Lst>
                  <a:ahLst/>
                  <a:cxnLst>
                    <a:cxn ang="0">
                      <a:pos x="T0" y="T1"/>
                    </a:cxn>
                    <a:cxn ang="0">
                      <a:pos x="T2" y="T3"/>
                    </a:cxn>
                    <a:cxn ang="0">
                      <a:pos x="T4" y="T5"/>
                    </a:cxn>
                    <a:cxn ang="0">
                      <a:pos x="T6" y="T7"/>
                    </a:cxn>
                    <a:cxn ang="0">
                      <a:pos x="T8" y="T9"/>
                    </a:cxn>
                    <a:cxn ang="0">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nvGrpSpPr>
                <p:cNvPr id="75" name="Group 31"/>
                <p:cNvGrpSpPr>
                  <a:grpSpLocks noChangeAspect="1"/>
                </p:cNvGrpSpPr>
                <p:nvPr/>
              </p:nvGrpSpPr>
              <p:grpSpPr bwMode="auto">
                <a:xfrm>
                  <a:off x="2334" y="1156"/>
                  <a:ext cx="355" cy="242"/>
                  <a:chOff x="2334" y="1156"/>
                  <a:chExt cx="355" cy="242"/>
                </a:xfrm>
              </p:grpSpPr>
              <p:sp>
                <p:nvSpPr>
                  <p:cNvPr id="90" name="Freeform 32"/>
                  <p:cNvSpPr>
                    <a:spLocks noChangeAspect="1"/>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Lst>
                    <a:ahLst/>
                    <a:cxnLst>
                      <a:cxn ang="0">
                        <a:pos x="T0" y="T1"/>
                      </a:cxn>
                      <a:cxn ang="0">
                        <a:pos x="T2" y="T3"/>
                      </a:cxn>
                      <a:cxn ang="0">
                        <a:pos x="T4" y="T5"/>
                      </a:cxn>
                      <a:cxn ang="0">
                        <a:pos x="T6" y="T7"/>
                      </a:cxn>
                      <a:cxn ang="0">
                        <a:pos x="T8" y="T9"/>
                      </a:cxn>
                      <a:cxn ang="0">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91" name="Rectangle 33"/>
                  <p:cNvSpPr>
                    <a:spLocks noChangeAspect="1" noChangeArrowheads="1"/>
                  </p:cNvSpPr>
                  <p:nvPr/>
                </p:nvSpPr>
                <p:spPr bwMode="auto">
                  <a:xfrm>
                    <a:off x="2672" y="1156"/>
                    <a:ext cx="17" cy="196"/>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76" name="Group 34"/>
                <p:cNvGrpSpPr>
                  <a:grpSpLocks noChangeAspect="1"/>
                </p:cNvGrpSpPr>
                <p:nvPr/>
              </p:nvGrpSpPr>
              <p:grpSpPr bwMode="auto">
                <a:xfrm>
                  <a:off x="1063" y="869"/>
                  <a:ext cx="192" cy="1865"/>
                  <a:chOff x="1063" y="1013"/>
                  <a:chExt cx="192" cy="1721"/>
                </a:xfrm>
              </p:grpSpPr>
              <p:sp>
                <p:nvSpPr>
                  <p:cNvPr id="87" name="Rectangle 35"/>
                  <p:cNvSpPr>
                    <a:spLocks noChangeAspect="1" noChangeArrowheads="1"/>
                  </p:cNvSpPr>
                  <p:nvPr/>
                </p:nvSpPr>
                <p:spPr bwMode="auto">
                  <a:xfrm>
                    <a:off x="1063" y="1013"/>
                    <a:ext cx="192" cy="1721"/>
                  </a:xfrm>
                  <a:prstGeom prst="rect">
                    <a:avLst/>
                  </a:prstGeom>
                  <a:gradFill rotWithShape="1">
                    <a:gsLst>
                      <a:gs pos="0">
                        <a:srgbClr val="DDDDDD">
                          <a:gamma/>
                          <a:shade val="63137"/>
                          <a:invGamma/>
                        </a:srgbClr>
                      </a:gs>
                      <a:gs pos="50000">
                        <a:srgbClr val="DDDDDD"/>
                      </a:gs>
                      <a:gs pos="100000">
                        <a:srgbClr val="DDDDDD">
                          <a:gamma/>
                          <a:shade val="63137"/>
                          <a:invGamma/>
                        </a:srgbClr>
                      </a:gs>
                    </a:gsLst>
                    <a:lin ang="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88" name="Line 36"/>
                  <p:cNvSpPr>
                    <a:spLocks noChangeAspect="1" noChangeShapeType="1"/>
                  </p:cNvSpPr>
                  <p:nvPr/>
                </p:nvSpPr>
                <p:spPr bwMode="auto">
                  <a:xfrm>
                    <a:off x="1223" y="1013"/>
                    <a:ext cx="0" cy="172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89" name="Line 37"/>
                  <p:cNvSpPr>
                    <a:spLocks noChangeAspect="1" noChangeShapeType="1"/>
                  </p:cNvSpPr>
                  <p:nvPr/>
                </p:nvSpPr>
                <p:spPr bwMode="auto">
                  <a:xfrm>
                    <a:off x="1095" y="1013"/>
                    <a:ext cx="0" cy="172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77" name="Group 38"/>
                <p:cNvGrpSpPr>
                  <a:grpSpLocks noChangeAspect="1"/>
                </p:cNvGrpSpPr>
                <p:nvPr/>
              </p:nvGrpSpPr>
              <p:grpSpPr bwMode="auto">
                <a:xfrm>
                  <a:off x="1255" y="869"/>
                  <a:ext cx="1435" cy="287"/>
                  <a:chOff x="1255" y="869"/>
                  <a:chExt cx="1435" cy="287"/>
                </a:xfrm>
              </p:grpSpPr>
              <p:grpSp>
                <p:nvGrpSpPr>
                  <p:cNvPr id="80" name="Group 39"/>
                  <p:cNvGrpSpPr>
                    <a:grpSpLocks noChangeAspect="1"/>
                  </p:cNvGrpSpPr>
                  <p:nvPr/>
                </p:nvGrpSpPr>
                <p:grpSpPr bwMode="auto">
                  <a:xfrm>
                    <a:off x="1255" y="869"/>
                    <a:ext cx="1434" cy="287"/>
                    <a:chOff x="1255" y="869"/>
                    <a:chExt cx="1434" cy="287"/>
                  </a:xfrm>
                </p:grpSpPr>
                <p:grpSp>
                  <p:nvGrpSpPr>
                    <p:cNvPr id="82" name="Group 40"/>
                    <p:cNvGrpSpPr>
                      <a:grpSpLocks noChangeAspect="1"/>
                    </p:cNvGrpSpPr>
                    <p:nvPr/>
                  </p:nvGrpSpPr>
                  <p:grpSpPr bwMode="auto">
                    <a:xfrm>
                      <a:off x="1255" y="869"/>
                      <a:ext cx="1434" cy="287"/>
                      <a:chOff x="1255" y="869"/>
                      <a:chExt cx="1434" cy="287"/>
                    </a:xfrm>
                  </p:grpSpPr>
                  <p:sp>
                    <p:nvSpPr>
                      <p:cNvPr id="84" name="Rectangle 41"/>
                      <p:cNvSpPr>
                        <a:spLocks noChangeAspect="1" noChangeArrowheads="1"/>
                      </p:cNvSpPr>
                      <p:nvPr/>
                    </p:nvSpPr>
                    <p:spPr bwMode="auto">
                      <a:xfrm>
                        <a:off x="1255" y="869"/>
                        <a:ext cx="1434" cy="287"/>
                      </a:xfrm>
                      <a:prstGeom prst="rect">
                        <a:avLst/>
                      </a:prstGeom>
                      <a:gradFill rotWithShape="1">
                        <a:gsLst>
                          <a:gs pos="0">
                            <a:srgbClr val="DDDDDD">
                              <a:gamma/>
                              <a:shade val="46275"/>
                              <a:invGamma/>
                            </a:srgbClr>
                          </a:gs>
                          <a:gs pos="50000">
                            <a:srgbClr val="DDDDDD"/>
                          </a:gs>
                          <a:gs pos="100000">
                            <a:srgbClr val="DDDDDD">
                              <a:gamma/>
                              <a:shade val="46275"/>
                              <a:invGamma/>
                            </a:srgbClr>
                          </a:gs>
                        </a:gsLst>
                        <a:lin ang="5400000" scaled="1"/>
                      </a:gradFill>
                      <a:ln>
                        <a:noFill/>
                      </a:ln>
                      <a:effectLst/>
                      <a:extLst>
                        <a:ext uri="{91240B29-F687-4F45-9708-019B960494DF}">
                          <a14:hiddenLine xmlns:a14="http://schemas.microsoft.com/office/drawing/2010/main" w="127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85" name="Line 42"/>
                      <p:cNvSpPr>
                        <a:spLocks noChangeAspect="1" noChangeShapeType="1"/>
                      </p:cNvSpPr>
                      <p:nvPr/>
                    </p:nvSpPr>
                    <p:spPr bwMode="auto">
                      <a:xfrm>
                        <a:off x="1255" y="901"/>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86" name="Line 43"/>
                      <p:cNvSpPr>
                        <a:spLocks noChangeAspect="1" noChangeShapeType="1"/>
                      </p:cNvSpPr>
                      <p:nvPr/>
                    </p:nvSpPr>
                    <p:spPr bwMode="auto">
                      <a:xfrm>
                        <a:off x="1255" y="1124"/>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83" name="Rectangle 44"/>
                    <p:cNvSpPr>
                      <a:spLocks noChangeAspect="1" noChangeArrowheads="1"/>
                    </p:cNvSpPr>
                    <p:nvPr/>
                  </p:nvSpPr>
                  <p:spPr bwMode="auto">
                    <a:xfrm>
                      <a:off x="1255" y="926"/>
                      <a:ext cx="35" cy="173"/>
                    </a:xfrm>
                    <a:prstGeom prst="rect">
                      <a:avLst/>
                    </a:prstGeom>
                    <a:gradFill rotWithShape="1">
                      <a:gsLst>
                        <a:gs pos="0">
                          <a:srgbClr val="C0C0C0"/>
                        </a:gs>
                        <a:gs pos="100000">
                          <a:srgbClr val="C0C0C0">
                            <a:gamma/>
                            <a:shade val="46275"/>
                            <a:invGamma/>
                          </a:srgbClr>
                        </a:gs>
                      </a:gsLst>
                      <a:path path="rect">
                        <a:fillToRect t="100000" r="100000"/>
                      </a:path>
                    </a:gradFill>
                    <a:ln>
                      <a:noFill/>
                    </a:ln>
                    <a:effectLst/>
                    <a:extLs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81" name="Rectangle 45"/>
                  <p:cNvSpPr>
                    <a:spLocks noChangeAspect="1" noChangeArrowheads="1"/>
                  </p:cNvSpPr>
                  <p:nvPr/>
                </p:nvSpPr>
                <p:spPr bwMode="auto">
                  <a:xfrm>
                    <a:off x="2673" y="901"/>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78" name="Rectangle 46"/>
                <p:cNvSpPr>
                  <a:spLocks noChangeAspect="1" noChangeArrowheads="1"/>
                </p:cNvSpPr>
                <p:nvPr/>
              </p:nvSpPr>
              <p:spPr bwMode="auto">
                <a:xfrm rot="-2897558">
                  <a:off x="1051" y="1832"/>
                  <a:ext cx="1721" cy="95"/>
                </a:xfrm>
                <a:prstGeom prst="rect">
                  <a:avLst/>
                </a:prstGeom>
                <a:gradFill rotWithShape="1">
                  <a:gsLst>
                    <a:gs pos="0">
                      <a:srgbClr val="DDDDDD"/>
                    </a:gs>
                    <a:gs pos="50000">
                      <a:srgbClr val="DDDDDD">
                        <a:gamma/>
                        <a:shade val="46275"/>
                        <a:invGamma/>
                      </a:srgbClr>
                    </a:gs>
                    <a:gs pos="100000">
                      <a:srgbClr val="DDDDDD"/>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79" name="Rectangle 47"/>
                <p:cNvSpPr>
                  <a:spLocks noChangeAspect="1" noChangeArrowheads="1"/>
                </p:cNvSpPr>
                <p:nvPr/>
              </p:nvSpPr>
              <p:spPr bwMode="auto">
                <a:xfrm>
                  <a:off x="2334" y="902"/>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70" name="Line 48"/>
              <p:cNvSpPr>
                <a:spLocks noChangeAspect="1" noChangeShapeType="1"/>
              </p:cNvSpPr>
              <p:nvPr/>
            </p:nvSpPr>
            <p:spPr bwMode="auto">
              <a:xfrm>
                <a:off x="1259" y="869"/>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71" name="Line 49"/>
              <p:cNvSpPr>
                <a:spLocks noChangeAspect="1" noChangeShapeType="1"/>
              </p:cNvSpPr>
              <p:nvPr/>
            </p:nvSpPr>
            <p:spPr bwMode="auto">
              <a:xfrm>
                <a:off x="1259" y="902"/>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72" name="Line 50"/>
              <p:cNvSpPr>
                <a:spLocks noChangeAspect="1" noChangeShapeType="1"/>
              </p:cNvSpPr>
              <p:nvPr/>
            </p:nvSpPr>
            <p:spPr bwMode="auto">
              <a:xfrm>
                <a:off x="1259" y="1124"/>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73" name="Line 51"/>
              <p:cNvSpPr>
                <a:spLocks noChangeAspect="1" noChangeShapeType="1"/>
              </p:cNvSpPr>
              <p:nvPr/>
            </p:nvSpPr>
            <p:spPr bwMode="auto">
              <a:xfrm>
                <a:off x="1259" y="1153"/>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63" name="Line 52"/>
            <p:cNvSpPr>
              <a:spLocks noChangeAspect="1" noChangeShapeType="1"/>
            </p:cNvSpPr>
            <p:nvPr/>
          </p:nvSpPr>
          <p:spPr bwMode="auto">
            <a:xfrm flipV="1">
              <a:off x="2815" y="776"/>
              <a:ext cx="446" cy="27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64" name="Line 53"/>
            <p:cNvSpPr>
              <a:spLocks noChangeAspect="1" noChangeShapeType="1"/>
            </p:cNvSpPr>
            <p:nvPr/>
          </p:nvSpPr>
          <p:spPr bwMode="auto">
            <a:xfrm flipV="1">
              <a:off x="2793" y="994"/>
              <a:ext cx="446" cy="27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65" name="Freeform 54"/>
            <p:cNvSpPr>
              <a:spLocks noChangeAspect="1"/>
            </p:cNvSpPr>
            <p:nvPr/>
          </p:nvSpPr>
          <p:spPr bwMode="auto">
            <a:xfrm>
              <a:off x="2867" y="999"/>
              <a:ext cx="27" cy="219"/>
            </a:xfrm>
            <a:custGeom>
              <a:avLst/>
              <a:gdLst>
                <a:gd name="T0" fmla="*/ 13 w 27"/>
                <a:gd name="T1" fmla="*/ 9 h 219"/>
                <a:gd name="T2" fmla="*/ 27 w 27"/>
                <a:gd name="T3" fmla="*/ 0 h 219"/>
                <a:gd name="T4" fmla="*/ 13 w 27"/>
                <a:gd name="T5" fmla="*/ 215 h 219"/>
                <a:gd name="T6" fmla="*/ 0 w 27"/>
                <a:gd name="T7" fmla="*/ 219 h 219"/>
                <a:gd name="T8" fmla="*/ 13 w 27"/>
                <a:gd name="T9" fmla="*/ 9 h 219"/>
              </a:gdLst>
              <a:ahLst/>
              <a:cxnLst>
                <a:cxn ang="0">
                  <a:pos x="T0" y="T1"/>
                </a:cxn>
                <a:cxn ang="0">
                  <a:pos x="T2" y="T3"/>
                </a:cxn>
                <a:cxn ang="0">
                  <a:pos x="T4" y="T5"/>
                </a:cxn>
                <a:cxn ang="0">
                  <a:pos x="T6" y="T7"/>
                </a:cxn>
                <a:cxn ang="0">
                  <a:pos x="T8" y="T9"/>
                </a:cxn>
              </a:cxnLst>
              <a:rect l="0" t="0" r="r" b="b"/>
              <a:pathLst>
                <a:path w="27" h="219">
                  <a:moveTo>
                    <a:pt x="13" y="9"/>
                  </a:moveTo>
                  <a:lnTo>
                    <a:pt x="27" y="0"/>
                  </a:lnTo>
                  <a:lnTo>
                    <a:pt x="13" y="215"/>
                  </a:lnTo>
                  <a:lnTo>
                    <a:pt x="0" y="219"/>
                  </a:lnTo>
                  <a:lnTo>
                    <a:pt x="13" y="9"/>
                  </a:lnTo>
                  <a:close/>
                </a:path>
              </a:pathLst>
            </a:custGeom>
            <a:gradFill rotWithShape="1">
              <a:gsLst>
                <a:gs pos="0">
                  <a:srgbClr val="DDDDDD"/>
                </a:gs>
                <a:gs pos="50000">
                  <a:srgbClr val="DDDDDD">
                    <a:gamma/>
                    <a:shade val="46275"/>
                    <a:invGamma/>
                  </a:srgbClr>
                </a:gs>
                <a:gs pos="100000">
                  <a:srgbClr val="DDDDDD"/>
                </a:gs>
              </a:gsLst>
              <a:lin ang="540000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66" name="Freeform 55"/>
            <p:cNvSpPr>
              <a:spLocks noChangeAspect="1"/>
            </p:cNvSpPr>
            <p:nvPr/>
          </p:nvSpPr>
          <p:spPr bwMode="auto">
            <a:xfrm>
              <a:off x="2959" y="941"/>
              <a:ext cx="27" cy="219"/>
            </a:xfrm>
            <a:custGeom>
              <a:avLst/>
              <a:gdLst>
                <a:gd name="T0" fmla="*/ 13 w 27"/>
                <a:gd name="T1" fmla="*/ 9 h 219"/>
                <a:gd name="T2" fmla="*/ 27 w 27"/>
                <a:gd name="T3" fmla="*/ 0 h 219"/>
                <a:gd name="T4" fmla="*/ 13 w 27"/>
                <a:gd name="T5" fmla="*/ 215 h 219"/>
                <a:gd name="T6" fmla="*/ 0 w 27"/>
                <a:gd name="T7" fmla="*/ 219 h 219"/>
                <a:gd name="T8" fmla="*/ 13 w 27"/>
                <a:gd name="T9" fmla="*/ 9 h 219"/>
              </a:gdLst>
              <a:ahLst/>
              <a:cxnLst>
                <a:cxn ang="0">
                  <a:pos x="T0" y="T1"/>
                </a:cxn>
                <a:cxn ang="0">
                  <a:pos x="T2" y="T3"/>
                </a:cxn>
                <a:cxn ang="0">
                  <a:pos x="T4" y="T5"/>
                </a:cxn>
                <a:cxn ang="0">
                  <a:pos x="T6" y="T7"/>
                </a:cxn>
                <a:cxn ang="0">
                  <a:pos x="T8" y="T9"/>
                </a:cxn>
              </a:cxnLst>
              <a:rect l="0" t="0" r="r" b="b"/>
              <a:pathLst>
                <a:path w="27" h="219">
                  <a:moveTo>
                    <a:pt x="13" y="9"/>
                  </a:moveTo>
                  <a:lnTo>
                    <a:pt x="27" y="0"/>
                  </a:lnTo>
                  <a:lnTo>
                    <a:pt x="13" y="215"/>
                  </a:lnTo>
                  <a:lnTo>
                    <a:pt x="0" y="219"/>
                  </a:lnTo>
                  <a:lnTo>
                    <a:pt x="13" y="9"/>
                  </a:lnTo>
                  <a:close/>
                </a:path>
              </a:pathLst>
            </a:custGeom>
            <a:gradFill rotWithShape="1">
              <a:gsLst>
                <a:gs pos="0">
                  <a:srgbClr val="DDDDDD"/>
                </a:gs>
                <a:gs pos="50000">
                  <a:srgbClr val="DDDDDD">
                    <a:gamma/>
                    <a:shade val="46275"/>
                    <a:invGamma/>
                  </a:srgbClr>
                </a:gs>
                <a:gs pos="100000">
                  <a:srgbClr val="DDDDDD"/>
                </a:gs>
              </a:gsLst>
              <a:lin ang="540000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67" name="Freeform 56"/>
            <p:cNvSpPr>
              <a:spLocks noChangeAspect="1"/>
            </p:cNvSpPr>
            <p:nvPr/>
          </p:nvSpPr>
          <p:spPr bwMode="auto">
            <a:xfrm>
              <a:off x="3055" y="885"/>
              <a:ext cx="27" cy="219"/>
            </a:xfrm>
            <a:custGeom>
              <a:avLst/>
              <a:gdLst>
                <a:gd name="T0" fmla="*/ 13 w 27"/>
                <a:gd name="T1" fmla="*/ 9 h 219"/>
                <a:gd name="T2" fmla="*/ 27 w 27"/>
                <a:gd name="T3" fmla="*/ 0 h 219"/>
                <a:gd name="T4" fmla="*/ 13 w 27"/>
                <a:gd name="T5" fmla="*/ 215 h 219"/>
                <a:gd name="T6" fmla="*/ 0 w 27"/>
                <a:gd name="T7" fmla="*/ 219 h 219"/>
                <a:gd name="T8" fmla="*/ 13 w 27"/>
                <a:gd name="T9" fmla="*/ 9 h 219"/>
              </a:gdLst>
              <a:ahLst/>
              <a:cxnLst>
                <a:cxn ang="0">
                  <a:pos x="T0" y="T1"/>
                </a:cxn>
                <a:cxn ang="0">
                  <a:pos x="T2" y="T3"/>
                </a:cxn>
                <a:cxn ang="0">
                  <a:pos x="T4" y="T5"/>
                </a:cxn>
                <a:cxn ang="0">
                  <a:pos x="T6" y="T7"/>
                </a:cxn>
                <a:cxn ang="0">
                  <a:pos x="T8" y="T9"/>
                </a:cxn>
              </a:cxnLst>
              <a:rect l="0" t="0" r="r" b="b"/>
              <a:pathLst>
                <a:path w="27" h="219">
                  <a:moveTo>
                    <a:pt x="13" y="9"/>
                  </a:moveTo>
                  <a:lnTo>
                    <a:pt x="27" y="0"/>
                  </a:lnTo>
                  <a:lnTo>
                    <a:pt x="13" y="215"/>
                  </a:lnTo>
                  <a:lnTo>
                    <a:pt x="0" y="219"/>
                  </a:lnTo>
                  <a:lnTo>
                    <a:pt x="13" y="9"/>
                  </a:lnTo>
                  <a:close/>
                </a:path>
              </a:pathLst>
            </a:custGeom>
            <a:gradFill rotWithShape="1">
              <a:gsLst>
                <a:gs pos="0">
                  <a:srgbClr val="DDDDDD"/>
                </a:gs>
                <a:gs pos="50000">
                  <a:srgbClr val="DDDDDD">
                    <a:gamma/>
                    <a:shade val="46275"/>
                    <a:invGamma/>
                  </a:srgbClr>
                </a:gs>
                <a:gs pos="100000">
                  <a:srgbClr val="DDDDDD"/>
                </a:gs>
              </a:gsLst>
              <a:lin ang="540000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68" name="Freeform 57"/>
            <p:cNvSpPr>
              <a:spLocks noChangeAspect="1"/>
            </p:cNvSpPr>
            <p:nvPr/>
          </p:nvSpPr>
          <p:spPr bwMode="auto">
            <a:xfrm>
              <a:off x="3153" y="824"/>
              <a:ext cx="27" cy="219"/>
            </a:xfrm>
            <a:custGeom>
              <a:avLst/>
              <a:gdLst>
                <a:gd name="T0" fmla="*/ 13 w 27"/>
                <a:gd name="T1" fmla="*/ 9 h 219"/>
                <a:gd name="T2" fmla="*/ 27 w 27"/>
                <a:gd name="T3" fmla="*/ 0 h 219"/>
                <a:gd name="T4" fmla="*/ 13 w 27"/>
                <a:gd name="T5" fmla="*/ 215 h 219"/>
                <a:gd name="T6" fmla="*/ 0 w 27"/>
                <a:gd name="T7" fmla="*/ 219 h 219"/>
                <a:gd name="T8" fmla="*/ 13 w 27"/>
                <a:gd name="T9" fmla="*/ 9 h 219"/>
              </a:gdLst>
              <a:ahLst/>
              <a:cxnLst>
                <a:cxn ang="0">
                  <a:pos x="T0" y="T1"/>
                </a:cxn>
                <a:cxn ang="0">
                  <a:pos x="T2" y="T3"/>
                </a:cxn>
                <a:cxn ang="0">
                  <a:pos x="T4" y="T5"/>
                </a:cxn>
                <a:cxn ang="0">
                  <a:pos x="T6" y="T7"/>
                </a:cxn>
                <a:cxn ang="0">
                  <a:pos x="T8" y="T9"/>
                </a:cxn>
              </a:cxnLst>
              <a:rect l="0" t="0" r="r" b="b"/>
              <a:pathLst>
                <a:path w="27" h="219">
                  <a:moveTo>
                    <a:pt x="13" y="9"/>
                  </a:moveTo>
                  <a:lnTo>
                    <a:pt x="27" y="0"/>
                  </a:lnTo>
                  <a:lnTo>
                    <a:pt x="13" y="215"/>
                  </a:lnTo>
                  <a:lnTo>
                    <a:pt x="0" y="219"/>
                  </a:lnTo>
                  <a:lnTo>
                    <a:pt x="13" y="9"/>
                  </a:lnTo>
                  <a:close/>
                </a:path>
              </a:pathLst>
            </a:custGeom>
            <a:gradFill rotWithShape="1">
              <a:gsLst>
                <a:gs pos="0">
                  <a:srgbClr val="DDDDDD"/>
                </a:gs>
                <a:gs pos="50000">
                  <a:srgbClr val="DDDDDD">
                    <a:gamma/>
                    <a:shade val="46275"/>
                    <a:invGamma/>
                  </a:srgbClr>
                </a:gs>
                <a:gs pos="100000">
                  <a:srgbClr val="DDDDDD"/>
                </a:gs>
              </a:gsLst>
              <a:lin ang="540000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2" name="Text Placeholder 1"/>
          <p:cNvSpPr>
            <a:spLocks noGrp="1"/>
          </p:cNvSpPr>
          <p:nvPr>
            <p:ph type="body" sz="quarter" idx="38"/>
          </p:nvPr>
        </p:nvSpPr>
        <p:spPr/>
        <p:txBody>
          <a:bodyPr/>
          <a:lstStyle/>
          <a:p>
            <a:r>
              <a:rPr lang="en-US" dirty="0"/>
              <a:t>Inelastic Response of </a:t>
            </a:r>
            <a:r>
              <a:rPr lang="en-US" dirty="0" smtClean="0"/>
              <a:t>EBFs</a:t>
            </a:r>
            <a:endParaRPr lang="en-US" dirty="0"/>
          </a:p>
        </p:txBody>
      </p:sp>
      <p:sp>
        <p:nvSpPr>
          <p:cNvPr id="117"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18</a:t>
            </a:fld>
            <a:endParaRPr lang="en-US" altLang="en-US"/>
          </a:p>
        </p:txBody>
      </p:sp>
    </p:spTree>
    <p:extLst>
      <p:ext uri="{BB962C8B-B14F-4D97-AF65-F5344CB8AC3E}">
        <p14:creationId xmlns:p14="http://schemas.microsoft.com/office/powerpoint/2010/main" val="16013910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306" name="AutoShape 58"/>
          <p:cNvSpPr>
            <a:spLocks noChangeArrowheads="1"/>
          </p:cNvSpPr>
          <p:nvPr/>
        </p:nvSpPr>
        <p:spPr bwMode="auto">
          <a:xfrm flipH="1">
            <a:off x="276225" y="1692275"/>
            <a:ext cx="828675" cy="276225"/>
          </a:xfrm>
          <a:prstGeom prst="rightArrow">
            <a:avLst>
              <a:gd name="adj1" fmla="val 50000"/>
              <a:gd name="adj2" fmla="val 75000"/>
            </a:avLst>
          </a:prstGeom>
          <a:gradFill rotWithShape="1">
            <a:gsLst>
              <a:gs pos="0">
                <a:srgbClr val="FC0128"/>
              </a:gs>
              <a:gs pos="50000">
                <a:srgbClr val="FC0128">
                  <a:gamma/>
                  <a:shade val="68235"/>
                  <a:invGamma/>
                </a:srgbClr>
              </a:gs>
              <a:gs pos="100000">
                <a:srgbClr val="FC0128"/>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59" name="Group 2"/>
          <p:cNvGrpSpPr>
            <a:grpSpLocks noChangeAspect="1"/>
          </p:cNvGrpSpPr>
          <p:nvPr/>
        </p:nvGrpSpPr>
        <p:grpSpPr bwMode="auto">
          <a:xfrm flipH="1">
            <a:off x="1406525" y="1365250"/>
            <a:ext cx="7148513" cy="4024313"/>
            <a:chOff x="1114" y="740"/>
            <a:chExt cx="3683" cy="2073"/>
          </a:xfrm>
        </p:grpSpPr>
        <p:sp>
          <p:nvSpPr>
            <p:cNvPr id="60" name="Freeform 3"/>
            <p:cNvSpPr>
              <a:spLocks noChangeAspect="1"/>
            </p:cNvSpPr>
            <p:nvPr/>
          </p:nvSpPr>
          <p:spPr bwMode="auto">
            <a:xfrm>
              <a:off x="2788" y="740"/>
              <a:ext cx="476" cy="558"/>
            </a:xfrm>
            <a:custGeom>
              <a:avLst/>
              <a:gdLst>
                <a:gd name="T0" fmla="*/ 24 w 476"/>
                <a:gd name="T1" fmla="*/ 270 h 558"/>
                <a:gd name="T2" fmla="*/ 476 w 476"/>
                <a:gd name="T3" fmla="*/ 0 h 558"/>
                <a:gd name="T4" fmla="*/ 444 w 476"/>
                <a:gd name="T5" fmla="*/ 290 h 558"/>
                <a:gd name="T6" fmla="*/ 0 w 476"/>
                <a:gd name="T7" fmla="*/ 558 h 558"/>
                <a:gd name="T8" fmla="*/ 24 w 476"/>
                <a:gd name="T9" fmla="*/ 270 h 558"/>
              </a:gdLst>
              <a:ahLst/>
              <a:cxnLst>
                <a:cxn ang="0">
                  <a:pos x="T0" y="T1"/>
                </a:cxn>
                <a:cxn ang="0">
                  <a:pos x="T2" y="T3"/>
                </a:cxn>
                <a:cxn ang="0">
                  <a:pos x="T4" y="T5"/>
                </a:cxn>
                <a:cxn ang="0">
                  <a:pos x="T6" y="T7"/>
                </a:cxn>
                <a:cxn ang="0">
                  <a:pos x="T8" y="T9"/>
                </a:cxn>
              </a:cxnLst>
              <a:rect l="0" t="0" r="r" b="b"/>
              <a:pathLst>
                <a:path w="476" h="558">
                  <a:moveTo>
                    <a:pt x="24" y="270"/>
                  </a:moveTo>
                  <a:lnTo>
                    <a:pt x="476" y="0"/>
                  </a:lnTo>
                  <a:lnTo>
                    <a:pt x="444" y="290"/>
                  </a:lnTo>
                  <a:lnTo>
                    <a:pt x="0" y="558"/>
                  </a:lnTo>
                  <a:lnTo>
                    <a:pt x="24" y="270"/>
                  </a:lnTo>
                  <a:close/>
                </a:path>
              </a:pathLst>
            </a:custGeom>
            <a:gradFill rotWithShape="1">
              <a:gsLst>
                <a:gs pos="0">
                  <a:srgbClr val="FC0128">
                    <a:alpha val="80000"/>
                  </a:srgbClr>
                </a:gs>
                <a:gs pos="50000">
                  <a:srgbClr val="FC0128">
                    <a:gamma/>
                    <a:shade val="56078"/>
                    <a:invGamma/>
                    <a:alpha val="80000"/>
                  </a:srgbClr>
                </a:gs>
                <a:gs pos="100000">
                  <a:srgbClr val="FC0128">
                    <a:alpha val="80000"/>
                  </a:srgbClr>
                </a:gs>
              </a:gsLst>
              <a:lin ang="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nvGrpSpPr>
            <p:cNvPr id="61" name="Group 4"/>
            <p:cNvGrpSpPr>
              <a:grpSpLocks noChangeAspect="1"/>
            </p:cNvGrpSpPr>
            <p:nvPr/>
          </p:nvGrpSpPr>
          <p:grpSpPr bwMode="auto">
            <a:xfrm rot="320937" flipH="1">
              <a:off x="3170" y="817"/>
              <a:ext cx="1627" cy="1871"/>
              <a:chOff x="1063" y="869"/>
              <a:chExt cx="1627" cy="1871"/>
            </a:xfrm>
          </p:grpSpPr>
          <p:grpSp>
            <p:nvGrpSpPr>
              <p:cNvPr id="92" name="Group 5"/>
              <p:cNvGrpSpPr>
                <a:grpSpLocks noChangeAspect="1"/>
              </p:cNvGrpSpPr>
              <p:nvPr/>
            </p:nvGrpSpPr>
            <p:grpSpPr bwMode="auto">
              <a:xfrm>
                <a:off x="1063" y="869"/>
                <a:ext cx="1627" cy="1871"/>
                <a:chOff x="1063" y="869"/>
                <a:chExt cx="1627" cy="1871"/>
              </a:xfrm>
            </p:grpSpPr>
            <p:sp>
              <p:nvSpPr>
                <p:cNvPr id="97" name="Freeform 6"/>
                <p:cNvSpPr>
                  <a:spLocks noChangeAspect="1"/>
                </p:cNvSpPr>
                <p:nvPr/>
              </p:nvSpPr>
              <p:spPr bwMode="auto">
                <a:xfrm>
                  <a:off x="1259" y="2293"/>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Lst>
                  <a:ahLst/>
                  <a:cxnLst>
                    <a:cxn ang="0">
                      <a:pos x="T0" y="T1"/>
                    </a:cxn>
                    <a:cxn ang="0">
                      <a:pos x="T2" y="T3"/>
                    </a:cxn>
                    <a:cxn ang="0">
                      <a:pos x="T4" y="T5"/>
                    </a:cxn>
                    <a:cxn ang="0">
                      <a:pos x="T6" y="T7"/>
                    </a:cxn>
                    <a:cxn ang="0">
                      <a:pos x="T8" y="T9"/>
                    </a:cxn>
                    <a:cxn ang="0">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nvGrpSpPr>
                <p:cNvPr id="98" name="Group 7"/>
                <p:cNvGrpSpPr>
                  <a:grpSpLocks noChangeAspect="1"/>
                </p:cNvGrpSpPr>
                <p:nvPr/>
              </p:nvGrpSpPr>
              <p:grpSpPr bwMode="auto">
                <a:xfrm>
                  <a:off x="2334" y="1156"/>
                  <a:ext cx="355" cy="242"/>
                  <a:chOff x="2334" y="1156"/>
                  <a:chExt cx="355" cy="242"/>
                </a:xfrm>
              </p:grpSpPr>
              <p:sp>
                <p:nvSpPr>
                  <p:cNvPr id="113" name="Freeform 8"/>
                  <p:cNvSpPr>
                    <a:spLocks noChangeAspect="1"/>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Lst>
                    <a:ahLst/>
                    <a:cxnLst>
                      <a:cxn ang="0">
                        <a:pos x="T0" y="T1"/>
                      </a:cxn>
                      <a:cxn ang="0">
                        <a:pos x="T2" y="T3"/>
                      </a:cxn>
                      <a:cxn ang="0">
                        <a:pos x="T4" y="T5"/>
                      </a:cxn>
                      <a:cxn ang="0">
                        <a:pos x="T6" y="T7"/>
                      </a:cxn>
                      <a:cxn ang="0">
                        <a:pos x="T8" y="T9"/>
                      </a:cxn>
                      <a:cxn ang="0">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14" name="Rectangle 9"/>
                  <p:cNvSpPr>
                    <a:spLocks noChangeAspect="1" noChangeArrowheads="1"/>
                  </p:cNvSpPr>
                  <p:nvPr/>
                </p:nvSpPr>
                <p:spPr bwMode="auto">
                  <a:xfrm>
                    <a:off x="2672" y="1156"/>
                    <a:ext cx="17" cy="196"/>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99" name="Group 10"/>
                <p:cNvGrpSpPr>
                  <a:grpSpLocks noChangeAspect="1"/>
                </p:cNvGrpSpPr>
                <p:nvPr/>
              </p:nvGrpSpPr>
              <p:grpSpPr bwMode="auto">
                <a:xfrm>
                  <a:off x="1063" y="869"/>
                  <a:ext cx="192" cy="1865"/>
                  <a:chOff x="1063" y="1013"/>
                  <a:chExt cx="192" cy="1721"/>
                </a:xfrm>
              </p:grpSpPr>
              <p:sp>
                <p:nvSpPr>
                  <p:cNvPr id="110" name="Rectangle 11"/>
                  <p:cNvSpPr>
                    <a:spLocks noChangeAspect="1" noChangeArrowheads="1"/>
                  </p:cNvSpPr>
                  <p:nvPr/>
                </p:nvSpPr>
                <p:spPr bwMode="auto">
                  <a:xfrm>
                    <a:off x="1063" y="1013"/>
                    <a:ext cx="192" cy="1721"/>
                  </a:xfrm>
                  <a:prstGeom prst="rect">
                    <a:avLst/>
                  </a:prstGeom>
                  <a:gradFill rotWithShape="1">
                    <a:gsLst>
                      <a:gs pos="0">
                        <a:srgbClr val="DDDDDD">
                          <a:gamma/>
                          <a:shade val="63137"/>
                          <a:invGamma/>
                        </a:srgbClr>
                      </a:gs>
                      <a:gs pos="50000">
                        <a:srgbClr val="DDDDDD"/>
                      </a:gs>
                      <a:gs pos="100000">
                        <a:srgbClr val="DDDDDD">
                          <a:gamma/>
                          <a:shade val="63137"/>
                          <a:invGamma/>
                        </a:srgbClr>
                      </a:gs>
                    </a:gsLst>
                    <a:lin ang="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11" name="Line 12"/>
                  <p:cNvSpPr>
                    <a:spLocks noChangeAspect="1" noChangeShapeType="1"/>
                  </p:cNvSpPr>
                  <p:nvPr/>
                </p:nvSpPr>
                <p:spPr bwMode="auto">
                  <a:xfrm>
                    <a:off x="1223" y="1013"/>
                    <a:ext cx="0" cy="172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12" name="Line 13"/>
                  <p:cNvSpPr>
                    <a:spLocks noChangeAspect="1" noChangeShapeType="1"/>
                  </p:cNvSpPr>
                  <p:nvPr/>
                </p:nvSpPr>
                <p:spPr bwMode="auto">
                  <a:xfrm>
                    <a:off x="1095" y="1013"/>
                    <a:ext cx="0" cy="172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100" name="Group 14"/>
                <p:cNvGrpSpPr>
                  <a:grpSpLocks noChangeAspect="1"/>
                </p:cNvGrpSpPr>
                <p:nvPr/>
              </p:nvGrpSpPr>
              <p:grpSpPr bwMode="auto">
                <a:xfrm>
                  <a:off x="1255" y="869"/>
                  <a:ext cx="1435" cy="287"/>
                  <a:chOff x="1255" y="869"/>
                  <a:chExt cx="1435" cy="287"/>
                </a:xfrm>
              </p:grpSpPr>
              <p:grpSp>
                <p:nvGrpSpPr>
                  <p:cNvPr id="103" name="Group 15"/>
                  <p:cNvGrpSpPr>
                    <a:grpSpLocks noChangeAspect="1"/>
                  </p:cNvGrpSpPr>
                  <p:nvPr/>
                </p:nvGrpSpPr>
                <p:grpSpPr bwMode="auto">
                  <a:xfrm>
                    <a:off x="1255" y="869"/>
                    <a:ext cx="1434" cy="287"/>
                    <a:chOff x="1255" y="869"/>
                    <a:chExt cx="1434" cy="287"/>
                  </a:xfrm>
                </p:grpSpPr>
                <p:grpSp>
                  <p:nvGrpSpPr>
                    <p:cNvPr id="105" name="Group 16"/>
                    <p:cNvGrpSpPr>
                      <a:grpSpLocks noChangeAspect="1"/>
                    </p:cNvGrpSpPr>
                    <p:nvPr/>
                  </p:nvGrpSpPr>
                  <p:grpSpPr bwMode="auto">
                    <a:xfrm>
                      <a:off x="1255" y="869"/>
                      <a:ext cx="1434" cy="287"/>
                      <a:chOff x="1255" y="869"/>
                      <a:chExt cx="1434" cy="287"/>
                    </a:xfrm>
                  </p:grpSpPr>
                  <p:sp>
                    <p:nvSpPr>
                      <p:cNvPr id="107" name="Rectangle 17"/>
                      <p:cNvSpPr>
                        <a:spLocks noChangeAspect="1" noChangeArrowheads="1"/>
                      </p:cNvSpPr>
                      <p:nvPr/>
                    </p:nvSpPr>
                    <p:spPr bwMode="auto">
                      <a:xfrm>
                        <a:off x="1255" y="869"/>
                        <a:ext cx="1434" cy="287"/>
                      </a:xfrm>
                      <a:prstGeom prst="rect">
                        <a:avLst/>
                      </a:prstGeom>
                      <a:gradFill rotWithShape="1">
                        <a:gsLst>
                          <a:gs pos="0">
                            <a:srgbClr val="DDDDDD">
                              <a:gamma/>
                              <a:shade val="46275"/>
                              <a:invGamma/>
                            </a:srgbClr>
                          </a:gs>
                          <a:gs pos="50000">
                            <a:srgbClr val="DDDDDD"/>
                          </a:gs>
                          <a:gs pos="100000">
                            <a:srgbClr val="DDDDDD">
                              <a:gamma/>
                              <a:shade val="46275"/>
                              <a:invGamma/>
                            </a:srgbClr>
                          </a:gs>
                        </a:gsLst>
                        <a:lin ang="5400000" scaled="1"/>
                      </a:gradFill>
                      <a:ln>
                        <a:noFill/>
                      </a:ln>
                      <a:effectLst/>
                      <a:extLst>
                        <a:ext uri="{91240B29-F687-4F45-9708-019B960494DF}">
                          <a14:hiddenLine xmlns:a14="http://schemas.microsoft.com/office/drawing/2010/main" w="127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08" name="Line 18"/>
                      <p:cNvSpPr>
                        <a:spLocks noChangeAspect="1" noChangeShapeType="1"/>
                      </p:cNvSpPr>
                      <p:nvPr/>
                    </p:nvSpPr>
                    <p:spPr bwMode="auto">
                      <a:xfrm>
                        <a:off x="1255" y="901"/>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09" name="Line 19"/>
                      <p:cNvSpPr>
                        <a:spLocks noChangeAspect="1" noChangeShapeType="1"/>
                      </p:cNvSpPr>
                      <p:nvPr/>
                    </p:nvSpPr>
                    <p:spPr bwMode="auto">
                      <a:xfrm>
                        <a:off x="1255" y="1124"/>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106" name="Rectangle 20"/>
                    <p:cNvSpPr>
                      <a:spLocks noChangeAspect="1" noChangeArrowheads="1"/>
                    </p:cNvSpPr>
                    <p:nvPr/>
                  </p:nvSpPr>
                  <p:spPr bwMode="auto">
                    <a:xfrm>
                      <a:off x="1255" y="926"/>
                      <a:ext cx="35" cy="173"/>
                    </a:xfrm>
                    <a:prstGeom prst="rect">
                      <a:avLst/>
                    </a:prstGeom>
                    <a:gradFill rotWithShape="1">
                      <a:gsLst>
                        <a:gs pos="0">
                          <a:srgbClr val="C0C0C0"/>
                        </a:gs>
                        <a:gs pos="100000">
                          <a:srgbClr val="C0C0C0">
                            <a:gamma/>
                            <a:shade val="46275"/>
                            <a:invGamma/>
                          </a:srgbClr>
                        </a:gs>
                      </a:gsLst>
                      <a:path path="rect">
                        <a:fillToRect t="100000" r="100000"/>
                      </a:path>
                    </a:gradFill>
                    <a:ln>
                      <a:noFill/>
                    </a:ln>
                    <a:effectLst/>
                    <a:extLs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104" name="Rectangle 21"/>
                  <p:cNvSpPr>
                    <a:spLocks noChangeAspect="1" noChangeArrowheads="1"/>
                  </p:cNvSpPr>
                  <p:nvPr/>
                </p:nvSpPr>
                <p:spPr bwMode="auto">
                  <a:xfrm>
                    <a:off x="2673" y="901"/>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101" name="Rectangle 22"/>
                <p:cNvSpPr>
                  <a:spLocks noChangeAspect="1" noChangeArrowheads="1"/>
                </p:cNvSpPr>
                <p:nvPr/>
              </p:nvSpPr>
              <p:spPr bwMode="auto">
                <a:xfrm rot="-2897558">
                  <a:off x="1051" y="1832"/>
                  <a:ext cx="1721" cy="95"/>
                </a:xfrm>
                <a:prstGeom prst="rect">
                  <a:avLst/>
                </a:prstGeom>
                <a:gradFill rotWithShape="1">
                  <a:gsLst>
                    <a:gs pos="0">
                      <a:srgbClr val="DDDDDD"/>
                    </a:gs>
                    <a:gs pos="50000">
                      <a:srgbClr val="DDDDDD">
                        <a:gamma/>
                        <a:shade val="46275"/>
                        <a:invGamma/>
                      </a:srgbClr>
                    </a:gs>
                    <a:gs pos="100000">
                      <a:srgbClr val="DDDDDD"/>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02" name="Rectangle 23"/>
                <p:cNvSpPr>
                  <a:spLocks noChangeAspect="1" noChangeArrowheads="1"/>
                </p:cNvSpPr>
                <p:nvPr/>
              </p:nvSpPr>
              <p:spPr bwMode="auto">
                <a:xfrm>
                  <a:off x="2334" y="902"/>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93" name="Line 24"/>
              <p:cNvSpPr>
                <a:spLocks noChangeAspect="1" noChangeShapeType="1"/>
              </p:cNvSpPr>
              <p:nvPr/>
            </p:nvSpPr>
            <p:spPr bwMode="auto">
              <a:xfrm>
                <a:off x="1259" y="869"/>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94" name="Line 25"/>
              <p:cNvSpPr>
                <a:spLocks noChangeAspect="1" noChangeShapeType="1"/>
              </p:cNvSpPr>
              <p:nvPr/>
            </p:nvSpPr>
            <p:spPr bwMode="auto">
              <a:xfrm>
                <a:off x="1259" y="902"/>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95" name="Line 26"/>
              <p:cNvSpPr>
                <a:spLocks noChangeAspect="1" noChangeShapeType="1"/>
              </p:cNvSpPr>
              <p:nvPr/>
            </p:nvSpPr>
            <p:spPr bwMode="auto">
              <a:xfrm>
                <a:off x="1259" y="1124"/>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96" name="Line 27"/>
              <p:cNvSpPr>
                <a:spLocks noChangeAspect="1" noChangeShapeType="1"/>
              </p:cNvSpPr>
              <p:nvPr/>
            </p:nvSpPr>
            <p:spPr bwMode="auto">
              <a:xfrm>
                <a:off x="1259" y="1153"/>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62" name="Group 28"/>
            <p:cNvGrpSpPr>
              <a:grpSpLocks noChangeAspect="1"/>
            </p:cNvGrpSpPr>
            <p:nvPr/>
          </p:nvGrpSpPr>
          <p:grpSpPr bwMode="auto">
            <a:xfrm rot="290398">
              <a:off x="1114" y="942"/>
              <a:ext cx="1627" cy="1871"/>
              <a:chOff x="1063" y="869"/>
              <a:chExt cx="1627" cy="1871"/>
            </a:xfrm>
          </p:grpSpPr>
          <p:grpSp>
            <p:nvGrpSpPr>
              <p:cNvPr id="69" name="Group 29"/>
              <p:cNvGrpSpPr>
                <a:grpSpLocks noChangeAspect="1"/>
              </p:cNvGrpSpPr>
              <p:nvPr/>
            </p:nvGrpSpPr>
            <p:grpSpPr bwMode="auto">
              <a:xfrm>
                <a:off x="1063" y="869"/>
                <a:ext cx="1627" cy="1871"/>
                <a:chOff x="1063" y="869"/>
                <a:chExt cx="1627" cy="1871"/>
              </a:xfrm>
            </p:grpSpPr>
            <p:sp>
              <p:nvSpPr>
                <p:cNvPr id="74" name="Freeform 30"/>
                <p:cNvSpPr>
                  <a:spLocks noChangeAspect="1"/>
                </p:cNvSpPr>
                <p:nvPr/>
              </p:nvSpPr>
              <p:spPr bwMode="auto">
                <a:xfrm>
                  <a:off x="1259" y="2293"/>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Lst>
                  <a:ahLst/>
                  <a:cxnLst>
                    <a:cxn ang="0">
                      <a:pos x="T0" y="T1"/>
                    </a:cxn>
                    <a:cxn ang="0">
                      <a:pos x="T2" y="T3"/>
                    </a:cxn>
                    <a:cxn ang="0">
                      <a:pos x="T4" y="T5"/>
                    </a:cxn>
                    <a:cxn ang="0">
                      <a:pos x="T6" y="T7"/>
                    </a:cxn>
                    <a:cxn ang="0">
                      <a:pos x="T8" y="T9"/>
                    </a:cxn>
                    <a:cxn ang="0">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nvGrpSpPr>
                <p:cNvPr id="75" name="Group 31"/>
                <p:cNvGrpSpPr>
                  <a:grpSpLocks noChangeAspect="1"/>
                </p:cNvGrpSpPr>
                <p:nvPr/>
              </p:nvGrpSpPr>
              <p:grpSpPr bwMode="auto">
                <a:xfrm>
                  <a:off x="2334" y="1156"/>
                  <a:ext cx="355" cy="242"/>
                  <a:chOff x="2334" y="1156"/>
                  <a:chExt cx="355" cy="242"/>
                </a:xfrm>
              </p:grpSpPr>
              <p:sp>
                <p:nvSpPr>
                  <p:cNvPr id="90" name="Freeform 32"/>
                  <p:cNvSpPr>
                    <a:spLocks noChangeAspect="1"/>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Lst>
                    <a:ahLst/>
                    <a:cxnLst>
                      <a:cxn ang="0">
                        <a:pos x="T0" y="T1"/>
                      </a:cxn>
                      <a:cxn ang="0">
                        <a:pos x="T2" y="T3"/>
                      </a:cxn>
                      <a:cxn ang="0">
                        <a:pos x="T4" y="T5"/>
                      </a:cxn>
                      <a:cxn ang="0">
                        <a:pos x="T6" y="T7"/>
                      </a:cxn>
                      <a:cxn ang="0">
                        <a:pos x="T8" y="T9"/>
                      </a:cxn>
                      <a:cxn ang="0">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91" name="Rectangle 33"/>
                  <p:cNvSpPr>
                    <a:spLocks noChangeAspect="1" noChangeArrowheads="1"/>
                  </p:cNvSpPr>
                  <p:nvPr/>
                </p:nvSpPr>
                <p:spPr bwMode="auto">
                  <a:xfrm>
                    <a:off x="2672" y="1156"/>
                    <a:ext cx="17" cy="196"/>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76" name="Group 34"/>
                <p:cNvGrpSpPr>
                  <a:grpSpLocks noChangeAspect="1"/>
                </p:cNvGrpSpPr>
                <p:nvPr/>
              </p:nvGrpSpPr>
              <p:grpSpPr bwMode="auto">
                <a:xfrm>
                  <a:off x="1063" y="869"/>
                  <a:ext cx="192" cy="1865"/>
                  <a:chOff x="1063" y="1013"/>
                  <a:chExt cx="192" cy="1721"/>
                </a:xfrm>
              </p:grpSpPr>
              <p:sp>
                <p:nvSpPr>
                  <p:cNvPr id="87" name="Rectangle 35"/>
                  <p:cNvSpPr>
                    <a:spLocks noChangeAspect="1" noChangeArrowheads="1"/>
                  </p:cNvSpPr>
                  <p:nvPr/>
                </p:nvSpPr>
                <p:spPr bwMode="auto">
                  <a:xfrm>
                    <a:off x="1063" y="1013"/>
                    <a:ext cx="192" cy="1721"/>
                  </a:xfrm>
                  <a:prstGeom prst="rect">
                    <a:avLst/>
                  </a:prstGeom>
                  <a:gradFill rotWithShape="1">
                    <a:gsLst>
                      <a:gs pos="0">
                        <a:srgbClr val="DDDDDD">
                          <a:gamma/>
                          <a:shade val="63137"/>
                          <a:invGamma/>
                        </a:srgbClr>
                      </a:gs>
                      <a:gs pos="50000">
                        <a:srgbClr val="DDDDDD"/>
                      </a:gs>
                      <a:gs pos="100000">
                        <a:srgbClr val="DDDDDD">
                          <a:gamma/>
                          <a:shade val="63137"/>
                          <a:invGamma/>
                        </a:srgbClr>
                      </a:gs>
                    </a:gsLst>
                    <a:lin ang="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88" name="Line 36"/>
                  <p:cNvSpPr>
                    <a:spLocks noChangeAspect="1" noChangeShapeType="1"/>
                  </p:cNvSpPr>
                  <p:nvPr/>
                </p:nvSpPr>
                <p:spPr bwMode="auto">
                  <a:xfrm>
                    <a:off x="1223" y="1013"/>
                    <a:ext cx="0" cy="172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89" name="Line 37"/>
                  <p:cNvSpPr>
                    <a:spLocks noChangeAspect="1" noChangeShapeType="1"/>
                  </p:cNvSpPr>
                  <p:nvPr/>
                </p:nvSpPr>
                <p:spPr bwMode="auto">
                  <a:xfrm>
                    <a:off x="1095" y="1013"/>
                    <a:ext cx="0" cy="172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77" name="Group 38"/>
                <p:cNvGrpSpPr>
                  <a:grpSpLocks noChangeAspect="1"/>
                </p:cNvGrpSpPr>
                <p:nvPr/>
              </p:nvGrpSpPr>
              <p:grpSpPr bwMode="auto">
                <a:xfrm>
                  <a:off x="1255" y="869"/>
                  <a:ext cx="1435" cy="287"/>
                  <a:chOff x="1255" y="869"/>
                  <a:chExt cx="1435" cy="287"/>
                </a:xfrm>
              </p:grpSpPr>
              <p:grpSp>
                <p:nvGrpSpPr>
                  <p:cNvPr id="80" name="Group 39"/>
                  <p:cNvGrpSpPr>
                    <a:grpSpLocks noChangeAspect="1"/>
                  </p:cNvGrpSpPr>
                  <p:nvPr/>
                </p:nvGrpSpPr>
                <p:grpSpPr bwMode="auto">
                  <a:xfrm>
                    <a:off x="1255" y="869"/>
                    <a:ext cx="1434" cy="287"/>
                    <a:chOff x="1255" y="869"/>
                    <a:chExt cx="1434" cy="287"/>
                  </a:xfrm>
                </p:grpSpPr>
                <p:grpSp>
                  <p:nvGrpSpPr>
                    <p:cNvPr id="82" name="Group 40"/>
                    <p:cNvGrpSpPr>
                      <a:grpSpLocks noChangeAspect="1"/>
                    </p:cNvGrpSpPr>
                    <p:nvPr/>
                  </p:nvGrpSpPr>
                  <p:grpSpPr bwMode="auto">
                    <a:xfrm>
                      <a:off x="1255" y="869"/>
                      <a:ext cx="1434" cy="287"/>
                      <a:chOff x="1255" y="869"/>
                      <a:chExt cx="1434" cy="287"/>
                    </a:xfrm>
                  </p:grpSpPr>
                  <p:sp>
                    <p:nvSpPr>
                      <p:cNvPr id="84" name="Rectangle 41"/>
                      <p:cNvSpPr>
                        <a:spLocks noChangeAspect="1" noChangeArrowheads="1"/>
                      </p:cNvSpPr>
                      <p:nvPr/>
                    </p:nvSpPr>
                    <p:spPr bwMode="auto">
                      <a:xfrm>
                        <a:off x="1255" y="869"/>
                        <a:ext cx="1434" cy="287"/>
                      </a:xfrm>
                      <a:prstGeom prst="rect">
                        <a:avLst/>
                      </a:prstGeom>
                      <a:gradFill rotWithShape="1">
                        <a:gsLst>
                          <a:gs pos="0">
                            <a:srgbClr val="DDDDDD">
                              <a:gamma/>
                              <a:shade val="46275"/>
                              <a:invGamma/>
                            </a:srgbClr>
                          </a:gs>
                          <a:gs pos="50000">
                            <a:srgbClr val="DDDDDD"/>
                          </a:gs>
                          <a:gs pos="100000">
                            <a:srgbClr val="DDDDDD">
                              <a:gamma/>
                              <a:shade val="46275"/>
                              <a:invGamma/>
                            </a:srgbClr>
                          </a:gs>
                        </a:gsLst>
                        <a:lin ang="5400000" scaled="1"/>
                      </a:gradFill>
                      <a:ln>
                        <a:noFill/>
                      </a:ln>
                      <a:effectLst/>
                      <a:extLst>
                        <a:ext uri="{91240B29-F687-4F45-9708-019B960494DF}">
                          <a14:hiddenLine xmlns:a14="http://schemas.microsoft.com/office/drawing/2010/main" w="127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85" name="Line 42"/>
                      <p:cNvSpPr>
                        <a:spLocks noChangeAspect="1" noChangeShapeType="1"/>
                      </p:cNvSpPr>
                      <p:nvPr/>
                    </p:nvSpPr>
                    <p:spPr bwMode="auto">
                      <a:xfrm>
                        <a:off x="1255" y="901"/>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86" name="Line 43"/>
                      <p:cNvSpPr>
                        <a:spLocks noChangeAspect="1" noChangeShapeType="1"/>
                      </p:cNvSpPr>
                      <p:nvPr/>
                    </p:nvSpPr>
                    <p:spPr bwMode="auto">
                      <a:xfrm>
                        <a:off x="1255" y="1124"/>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83" name="Rectangle 44"/>
                    <p:cNvSpPr>
                      <a:spLocks noChangeAspect="1" noChangeArrowheads="1"/>
                    </p:cNvSpPr>
                    <p:nvPr/>
                  </p:nvSpPr>
                  <p:spPr bwMode="auto">
                    <a:xfrm>
                      <a:off x="1255" y="926"/>
                      <a:ext cx="35" cy="173"/>
                    </a:xfrm>
                    <a:prstGeom prst="rect">
                      <a:avLst/>
                    </a:prstGeom>
                    <a:gradFill rotWithShape="1">
                      <a:gsLst>
                        <a:gs pos="0">
                          <a:srgbClr val="C0C0C0"/>
                        </a:gs>
                        <a:gs pos="100000">
                          <a:srgbClr val="C0C0C0">
                            <a:gamma/>
                            <a:shade val="46275"/>
                            <a:invGamma/>
                          </a:srgbClr>
                        </a:gs>
                      </a:gsLst>
                      <a:path path="rect">
                        <a:fillToRect t="100000" r="100000"/>
                      </a:path>
                    </a:gradFill>
                    <a:ln>
                      <a:noFill/>
                    </a:ln>
                    <a:effectLst/>
                    <a:extLs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81" name="Rectangle 45"/>
                  <p:cNvSpPr>
                    <a:spLocks noChangeAspect="1" noChangeArrowheads="1"/>
                  </p:cNvSpPr>
                  <p:nvPr/>
                </p:nvSpPr>
                <p:spPr bwMode="auto">
                  <a:xfrm>
                    <a:off x="2673" y="901"/>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78" name="Rectangle 46"/>
                <p:cNvSpPr>
                  <a:spLocks noChangeAspect="1" noChangeArrowheads="1"/>
                </p:cNvSpPr>
                <p:nvPr/>
              </p:nvSpPr>
              <p:spPr bwMode="auto">
                <a:xfrm rot="-2897558">
                  <a:off x="1051" y="1832"/>
                  <a:ext cx="1721" cy="95"/>
                </a:xfrm>
                <a:prstGeom prst="rect">
                  <a:avLst/>
                </a:prstGeom>
                <a:gradFill rotWithShape="1">
                  <a:gsLst>
                    <a:gs pos="0">
                      <a:srgbClr val="DDDDDD"/>
                    </a:gs>
                    <a:gs pos="50000">
                      <a:srgbClr val="DDDDDD">
                        <a:gamma/>
                        <a:shade val="46275"/>
                        <a:invGamma/>
                      </a:srgbClr>
                    </a:gs>
                    <a:gs pos="100000">
                      <a:srgbClr val="DDDDDD"/>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79" name="Rectangle 47"/>
                <p:cNvSpPr>
                  <a:spLocks noChangeAspect="1" noChangeArrowheads="1"/>
                </p:cNvSpPr>
                <p:nvPr/>
              </p:nvSpPr>
              <p:spPr bwMode="auto">
                <a:xfrm>
                  <a:off x="2334" y="902"/>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70" name="Line 48"/>
              <p:cNvSpPr>
                <a:spLocks noChangeAspect="1" noChangeShapeType="1"/>
              </p:cNvSpPr>
              <p:nvPr/>
            </p:nvSpPr>
            <p:spPr bwMode="auto">
              <a:xfrm>
                <a:off x="1259" y="869"/>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71" name="Line 49"/>
              <p:cNvSpPr>
                <a:spLocks noChangeAspect="1" noChangeShapeType="1"/>
              </p:cNvSpPr>
              <p:nvPr/>
            </p:nvSpPr>
            <p:spPr bwMode="auto">
              <a:xfrm>
                <a:off x="1259" y="902"/>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72" name="Line 50"/>
              <p:cNvSpPr>
                <a:spLocks noChangeAspect="1" noChangeShapeType="1"/>
              </p:cNvSpPr>
              <p:nvPr/>
            </p:nvSpPr>
            <p:spPr bwMode="auto">
              <a:xfrm>
                <a:off x="1259" y="1124"/>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73" name="Line 51"/>
              <p:cNvSpPr>
                <a:spLocks noChangeAspect="1" noChangeShapeType="1"/>
              </p:cNvSpPr>
              <p:nvPr/>
            </p:nvSpPr>
            <p:spPr bwMode="auto">
              <a:xfrm>
                <a:off x="1259" y="1153"/>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63" name="Line 52"/>
            <p:cNvSpPr>
              <a:spLocks noChangeAspect="1" noChangeShapeType="1"/>
            </p:cNvSpPr>
            <p:nvPr/>
          </p:nvSpPr>
          <p:spPr bwMode="auto">
            <a:xfrm flipV="1">
              <a:off x="2815" y="776"/>
              <a:ext cx="446" cy="27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64" name="Line 53"/>
            <p:cNvSpPr>
              <a:spLocks noChangeAspect="1" noChangeShapeType="1"/>
            </p:cNvSpPr>
            <p:nvPr/>
          </p:nvSpPr>
          <p:spPr bwMode="auto">
            <a:xfrm flipV="1">
              <a:off x="2793" y="994"/>
              <a:ext cx="446" cy="271"/>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65" name="Freeform 54"/>
            <p:cNvSpPr>
              <a:spLocks noChangeAspect="1"/>
            </p:cNvSpPr>
            <p:nvPr/>
          </p:nvSpPr>
          <p:spPr bwMode="auto">
            <a:xfrm>
              <a:off x="2867" y="999"/>
              <a:ext cx="27" cy="219"/>
            </a:xfrm>
            <a:custGeom>
              <a:avLst/>
              <a:gdLst>
                <a:gd name="T0" fmla="*/ 13 w 27"/>
                <a:gd name="T1" fmla="*/ 9 h 219"/>
                <a:gd name="T2" fmla="*/ 27 w 27"/>
                <a:gd name="T3" fmla="*/ 0 h 219"/>
                <a:gd name="T4" fmla="*/ 13 w 27"/>
                <a:gd name="T5" fmla="*/ 215 h 219"/>
                <a:gd name="T6" fmla="*/ 0 w 27"/>
                <a:gd name="T7" fmla="*/ 219 h 219"/>
                <a:gd name="T8" fmla="*/ 13 w 27"/>
                <a:gd name="T9" fmla="*/ 9 h 219"/>
              </a:gdLst>
              <a:ahLst/>
              <a:cxnLst>
                <a:cxn ang="0">
                  <a:pos x="T0" y="T1"/>
                </a:cxn>
                <a:cxn ang="0">
                  <a:pos x="T2" y="T3"/>
                </a:cxn>
                <a:cxn ang="0">
                  <a:pos x="T4" y="T5"/>
                </a:cxn>
                <a:cxn ang="0">
                  <a:pos x="T6" y="T7"/>
                </a:cxn>
                <a:cxn ang="0">
                  <a:pos x="T8" y="T9"/>
                </a:cxn>
              </a:cxnLst>
              <a:rect l="0" t="0" r="r" b="b"/>
              <a:pathLst>
                <a:path w="27" h="219">
                  <a:moveTo>
                    <a:pt x="13" y="9"/>
                  </a:moveTo>
                  <a:lnTo>
                    <a:pt x="27" y="0"/>
                  </a:lnTo>
                  <a:lnTo>
                    <a:pt x="13" y="215"/>
                  </a:lnTo>
                  <a:lnTo>
                    <a:pt x="0" y="219"/>
                  </a:lnTo>
                  <a:lnTo>
                    <a:pt x="13" y="9"/>
                  </a:lnTo>
                  <a:close/>
                </a:path>
              </a:pathLst>
            </a:custGeom>
            <a:gradFill rotWithShape="1">
              <a:gsLst>
                <a:gs pos="0">
                  <a:srgbClr val="DDDDDD"/>
                </a:gs>
                <a:gs pos="50000">
                  <a:srgbClr val="DDDDDD">
                    <a:gamma/>
                    <a:shade val="46275"/>
                    <a:invGamma/>
                  </a:srgbClr>
                </a:gs>
                <a:gs pos="100000">
                  <a:srgbClr val="DDDDDD"/>
                </a:gs>
              </a:gsLst>
              <a:lin ang="540000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66" name="Freeform 55"/>
            <p:cNvSpPr>
              <a:spLocks noChangeAspect="1"/>
            </p:cNvSpPr>
            <p:nvPr/>
          </p:nvSpPr>
          <p:spPr bwMode="auto">
            <a:xfrm>
              <a:off x="2959" y="941"/>
              <a:ext cx="27" cy="219"/>
            </a:xfrm>
            <a:custGeom>
              <a:avLst/>
              <a:gdLst>
                <a:gd name="T0" fmla="*/ 13 w 27"/>
                <a:gd name="T1" fmla="*/ 9 h 219"/>
                <a:gd name="T2" fmla="*/ 27 w 27"/>
                <a:gd name="T3" fmla="*/ 0 h 219"/>
                <a:gd name="T4" fmla="*/ 13 w 27"/>
                <a:gd name="T5" fmla="*/ 215 h 219"/>
                <a:gd name="T6" fmla="*/ 0 w 27"/>
                <a:gd name="T7" fmla="*/ 219 h 219"/>
                <a:gd name="T8" fmla="*/ 13 w 27"/>
                <a:gd name="T9" fmla="*/ 9 h 219"/>
              </a:gdLst>
              <a:ahLst/>
              <a:cxnLst>
                <a:cxn ang="0">
                  <a:pos x="T0" y="T1"/>
                </a:cxn>
                <a:cxn ang="0">
                  <a:pos x="T2" y="T3"/>
                </a:cxn>
                <a:cxn ang="0">
                  <a:pos x="T4" y="T5"/>
                </a:cxn>
                <a:cxn ang="0">
                  <a:pos x="T6" y="T7"/>
                </a:cxn>
                <a:cxn ang="0">
                  <a:pos x="T8" y="T9"/>
                </a:cxn>
              </a:cxnLst>
              <a:rect l="0" t="0" r="r" b="b"/>
              <a:pathLst>
                <a:path w="27" h="219">
                  <a:moveTo>
                    <a:pt x="13" y="9"/>
                  </a:moveTo>
                  <a:lnTo>
                    <a:pt x="27" y="0"/>
                  </a:lnTo>
                  <a:lnTo>
                    <a:pt x="13" y="215"/>
                  </a:lnTo>
                  <a:lnTo>
                    <a:pt x="0" y="219"/>
                  </a:lnTo>
                  <a:lnTo>
                    <a:pt x="13" y="9"/>
                  </a:lnTo>
                  <a:close/>
                </a:path>
              </a:pathLst>
            </a:custGeom>
            <a:gradFill rotWithShape="1">
              <a:gsLst>
                <a:gs pos="0">
                  <a:srgbClr val="DDDDDD"/>
                </a:gs>
                <a:gs pos="50000">
                  <a:srgbClr val="DDDDDD">
                    <a:gamma/>
                    <a:shade val="46275"/>
                    <a:invGamma/>
                  </a:srgbClr>
                </a:gs>
                <a:gs pos="100000">
                  <a:srgbClr val="DDDDDD"/>
                </a:gs>
              </a:gsLst>
              <a:lin ang="540000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67" name="Freeform 56"/>
            <p:cNvSpPr>
              <a:spLocks noChangeAspect="1"/>
            </p:cNvSpPr>
            <p:nvPr/>
          </p:nvSpPr>
          <p:spPr bwMode="auto">
            <a:xfrm>
              <a:off x="3055" y="885"/>
              <a:ext cx="27" cy="219"/>
            </a:xfrm>
            <a:custGeom>
              <a:avLst/>
              <a:gdLst>
                <a:gd name="T0" fmla="*/ 13 w 27"/>
                <a:gd name="T1" fmla="*/ 9 h 219"/>
                <a:gd name="T2" fmla="*/ 27 w 27"/>
                <a:gd name="T3" fmla="*/ 0 h 219"/>
                <a:gd name="T4" fmla="*/ 13 w 27"/>
                <a:gd name="T5" fmla="*/ 215 h 219"/>
                <a:gd name="T6" fmla="*/ 0 w 27"/>
                <a:gd name="T7" fmla="*/ 219 h 219"/>
                <a:gd name="T8" fmla="*/ 13 w 27"/>
                <a:gd name="T9" fmla="*/ 9 h 219"/>
              </a:gdLst>
              <a:ahLst/>
              <a:cxnLst>
                <a:cxn ang="0">
                  <a:pos x="T0" y="T1"/>
                </a:cxn>
                <a:cxn ang="0">
                  <a:pos x="T2" y="T3"/>
                </a:cxn>
                <a:cxn ang="0">
                  <a:pos x="T4" y="T5"/>
                </a:cxn>
                <a:cxn ang="0">
                  <a:pos x="T6" y="T7"/>
                </a:cxn>
                <a:cxn ang="0">
                  <a:pos x="T8" y="T9"/>
                </a:cxn>
              </a:cxnLst>
              <a:rect l="0" t="0" r="r" b="b"/>
              <a:pathLst>
                <a:path w="27" h="219">
                  <a:moveTo>
                    <a:pt x="13" y="9"/>
                  </a:moveTo>
                  <a:lnTo>
                    <a:pt x="27" y="0"/>
                  </a:lnTo>
                  <a:lnTo>
                    <a:pt x="13" y="215"/>
                  </a:lnTo>
                  <a:lnTo>
                    <a:pt x="0" y="219"/>
                  </a:lnTo>
                  <a:lnTo>
                    <a:pt x="13" y="9"/>
                  </a:lnTo>
                  <a:close/>
                </a:path>
              </a:pathLst>
            </a:custGeom>
            <a:gradFill rotWithShape="1">
              <a:gsLst>
                <a:gs pos="0">
                  <a:srgbClr val="DDDDDD"/>
                </a:gs>
                <a:gs pos="50000">
                  <a:srgbClr val="DDDDDD">
                    <a:gamma/>
                    <a:shade val="46275"/>
                    <a:invGamma/>
                  </a:srgbClr>
                </a:gs>
                <a:gs pos="100000">
                  <a:srgbClr val="DDDDDD"/>
                </a:gs>
              </a:gsLst>
              <a:lin ang="540000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68" name="Freeform 57"/>
            <p:cNvSpPr>
              <a:spLocks noChangeAspect="1"/>
            </p:cNvSpPr>
            <p:nvPr/>
          </p:nvSpPr>
          <p:spPr bwMode="auto">
            <a:xfrm>
              <a:off x="3153" y="824"/>
              <a:ext cx="27" cy="219"/>
            </a:xfrm>
            <a:custGeom>
              <a:avLst/>
              <a:gdLst>
                <a:gd name="T0" fmla="*/ 13 w 27"/>
                <a:gd name="T1" fmla="*/ 9 h 219"/>
                <a:gd name="T2" fmla="*/ 27 w 27"/>
                <a:gd name="T3" fmla="*/ 0 h 219"/>
                <a:gd name="T4" fmla="*/ 13 w 27"/>
                <a:gd name="T5" fmla="*/ 215 h 219"/>
                <a:gd name="T6" fmla="*/ 0 w 27"/>
                <a:gd name="T7" fmla="*/ 219 h 219"/>
                <a:gd name="T8" fmla="*/ 13 w 27"/>
                <a:gd name="T9" fmla="*/ 9 h 219"/>
              </a:gdLst>
              <a:ahLst/>
              <a:cxnLst>
                <a:cxn ang="0">
                  <a:pos x="T0" y="T1"/>
                </a:cxn>
                <a:cxn ang="0">
                  <a:pos x="T2" y="T3"/>
                </a:cxn>
                <a:cxn ang="0">
                  <a:pos x="T4" y="T5"/>
                </a:cxn>
                <a:cxn ang="0">
                  <a:pos x="T6" y="T7"/>
                </a:cxn>
                <a:cxn ang="0">
                  <a:pos x="T8" y="T9"/>
                </a:cxn>
              </a:cxnLst>
              <a:rect l="0" t="0" r="r" b="b"/>
              <a:pathLst>
                <a:path w="27" h="219">
                  <a:moveTo>
                    <a:pt x="13" y="9"/>
                  </a:moveTo>
                  <a:lnTo>
                    <a:pt x="27" y="0"/>
                  </a:lnTo>
                  <a:lnTo>
                    <a:pt x="13" y="215"/>
                  </a:lnTo>
                  <a:lnTo>
                    <a:pt x="0" y="219"/>
                  </a:lnTo>
                  <a:lnTo>
                    <a:pt x="13" y="9"/>
                  </a:lnTo>
                  <a:close/>
                </a:path>
              </a:pathLst>
            </a:custGeom>
            <a:gradFill rotWithShape="1">
              <a:gsLst>
                <a:gs pos="0">
                  <a:srgbClr val="DDDDDD"/>
                </a:gs>
                <a:gs pos="50000">
                  <a:srgbClr val="DDDDDD">
                    <a:gamma/>
                    <a:shade val="46275"/>
                    <a:invGamma/>
                  </a:srgbClr>
                </a:gs>
                <a:gs pos="100000">
                  <a:srgbClr val="DDDDDD"/>
                </a:gs>
              </a:gsLst>
              <a:lin ang="5400000" scaled="1"/>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5" name="Text Placeholder 4"/>
          <p:cNvSpPr>
            <a:spLocks noGrp="1"/>
          </p:cNvSpPr>
          <p:nvPr>
            <p:ph type="body" sz="quarter" idx="38"/>
          </p:nvPr>
        </p:nvSpPr>
        <p:spPr/>
        <p:txBody>
          <a:bodyPr/>
          <a:lstStyle/>
          <a:p>
            <a:r>
              <a:rPr lang="en-US" dirty="0"/>
              <a:t>Inelastic Response of </a:t>
            </a:r>
            <a:r>
              <a:rPr lang="en-US" dirty="0" smtClean="0"/>
              <a:t>EBFs</a:t>
            </a:r>
            <a:endParaRPr lang="en-US" dirty="0"/>
          </a:p>
        </p:txBody>
      </p:sp>
      <p:sp>
        <p:nvSpPr>
          <p:cNvPr id="120"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19</a:t>
            </a:fld>
            <a:endParaRPr lang="en-US" altLang="en-US"/>
          </a:p>
        </p:txBody>
      </p:sp>
    </p:spTree>
    <p:extLst>
      <p:ext uri="{BB962C8B-B14F-4D97-AF65-F5344CB8AC3E}">
        <p14:creationId xmlns:p14="http://schemas.microsoft.com/office/powerpoint/2010/main" val="24119453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38"/>
          </p:nvPr>
        </p:nvSpPr>
        <p:spPr/>
        <p:txBody>
          <a:bodyPr/>
          <a:lstStyle/>
          <a:p>
            <a:r>
              <a:rPr lang="en-US" dirty="0"/>
              <a:t>Design of Seismic-Resistant </a:t>
            </a:r>
            <a:br>
              <a:rPr lang="en-US" dirty="0"/>
            </a:br>
            <a:r>
              <a:rPr lang="en-US" dirty="0"/>
              <a:t>Steel Building </a:t>
            </a:r>
            <a:r>
              <a:rPr lang="en-US" dirty="0" smtClean="0"/>
              <a:t>Structures</a:t>
            </a:r>
            <a:endParaRPr lang="en-US" dirty="0"/>
          </a:p>
        </p:txBody>
      </p:sp>
      <p:sp>
        <p:nvSpPr>
          <p:cNvPr id="5" name="Text Placeholder 4"/>
          <p:cNvSpPr>
            <a:spLocks noGrp="1"/>
          </p:cNvSpPr>
          <p:nvPr>
            <p:ph type="body" sz="quarter" idx="39"/>
          </p:nvPr>
        </p:nvSpPr>
        <p:spPr>
          <a:xfrm>
            <a:off x="519829" y="1916832"/>
            <a:ext cx="8208912" cy="4392488"/>
          </a:xfrm>
        </p:spPr>
        <p:txBody>
          <a:bodyPr/>
          <a:lstStyle/>
          <a:p>
            <a:pPr marL="514350" indent="-514350">
              <a:buFont typeface="+mj-lt"/>
              <a:buAutoNum type="arabicPeriod"/>
            </a:pPr>
            <a:r>
              <a:rPr lang="en-US" altLang="en-US" sz="3200" dirty="0" smtClean="0">
                <a:latin typeface="Calibri Light" panose="020F0302020204030204" pitchFamily="34" charset="0"/>
                <a:cs typeface="Calibri Light" panose="020F0302020204030204" pitchFamily="34" charset="0"/>
              </a:rPr>
              <a:t>Introduction and Basic Principles</a:t>
            </a:r>
          </a:p>
          <a:p>
            <a:pPr marL="514350" indent="-514350">
              <a:buFont typeface="+mj-lt"/>
              <a:buAutoNum type="arabicPeriod"/>
            </a:pPr>
            <a:r>
              <a:rPr lang="en-US" altLang="en-US" sz="3200" dirty="0" smtClean="0">
                <a:latin typeface="Calibri Light" panose="020F0302020204030204" pitchFamily="34" charset="0"/>
                <a:cs typeface="Calibri Light" panose="020F0302020204030204" pitchFamily="34" charset="0"/>
              </a:rPr>
              <a:t>Moment Resisting Frames</a:t>
            </a:r>
          </a:p>
          <a:p>
            <a:pPr marL="514350" indent="-514350">
              <a:buFont typeface="+mj-lt"/>
              <a:buAutoNum type="arabicPeriod"/>
            </a:pPr>
            <a:r>
              <a:rPr lang="en-US" altLang="en-US" sz="3200" dirty="0" smtClean="0">
                <a:latin typeface="Calibri Light" panose="020F0302020204030204" pitchFamily="34" charset="0"/>
                <a:cs typeface="Calibri Light" panose="020F0302020204030204" pitchFamily="34" charset="0"/>
              </a:rPr>
              <a:t>Concentrically Braced Frames</a:t>
            </a:r>
          </a:p>
          <a:p>
            <a:pPr marL="514350" indent="-514350">
              <a:buFont typeface="+mj-lt"/>
              <a:buAutoNum type="arabicPeriod"/>
            </a:pPr>
            <a:r>
              <a:rPr lang="en-US" altLang="en-US" sz="3200" dirty="0" smtClean="0">
                <a:ln>
                  <a:solidFill>
                    <a:schemeClr val="tx2"/>
                  </a:solidFill>
                </a:ln>
                <a:latin typeface="Calibri Light" panose="020F0302020204030204" pitchFamily="34" charset="0"/>
                <a:cs typeface="Calibri Light" panose="020F0302020204030204" pitchFamily="34" charset="0"/>
              </a:rPr>
              <a:t>Eccentrically Braced Frames</a:t>
            </a:r>
          </a:p>
          <a:p>
            <a:pPr marL="514350" indent="-514350">
              <a:buFont typeface="+mj-lt"/>
              <a:buAutoNum type="arabicPeriod"/>
            </a:pPr>
            <a:r>
              <a:rPr lang="en-US" altLang="en-US" sz="3200" dirty="0" smtClean="0">
                <a:latin typeface="Calibri Light" panose="020F0302020204030204" pitchFamily="34" charset="0"/>
                <a:cs typeface="Calibri Light" panose="020F0302020204030204" pitchFamily="34" charset="0"/>
              </a:rPr>
              <a:t>Buckling Restrained Braced Frames</a:t>
            </a:r>
          </a:p>
          <a:p>
            <a:pPr marL="514350" indent="-514350">
              <a:buFont typeface="+mj-lt"/>
              <a:buAutoNum type="arabicPeriod"/>
            </a:pPr>
            <a:r>
              <a:rPr lang="en-US" altLang="en-US" sz="3200" dirty="0" smtClean="0">
                <a:latin typeface="Calibri Light" panose="020F0302020204030204" pitchFamily="34" charset="0"/>
                <a:cs typeface="Calibri Light" panose="020F0302020204030204" pitchFamily="34" charset="0"/>
              </a:rPr>
              <a:t>Special Plate Shear Walls</a:t>
            </a:r>
            <a:endParaRPr lang="en-US" sz="3200" dirty="0"/>
          </a:p>
        </p:txBody>
      </p:sp>
      <p:sp>
        <p:nvSpPr>
          <p:cNvPr id="4100" name="Text Box 6"/>
          <p:cNvSpPr txBox="1">
            <a:spLocks noChangeArrowheads="1"/>
          </p:cNvSpPr>
          <p:nvPr/>
        </p:nvSpPr>
        <p:spPr bwMode="auto">
          <a:xfrm>
            <a:off x="952500" y="1409700"/>
            <a:ext cx="9048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endParaRPr lang="en-US" altLang="en-US" sz="1800" b="0"/>
          </a:p>
        </p:txBody>
      </p:sp>
      <p:sp>
        <p:nvSpPr>
          <p:cNvPr id="6"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2</a:t>
            </a:fld>
            <a:endParaRPr lang="en-US" altLang="en-US"/>
          </a:p>
        </p:txBody>
      </p:sp>
      <p:sp>
        <p:nvSpPr>
          <p:cNvPr id="7" name="Rectangle 5"/>
          <p:cNvSpPr>
            <a:spLocks noChangeArrowheads="1"/>
          </p:cNvSpPr>
          <p:nvPr/>
        </p:nvSpPr>
        <p:spPr bwMode="auto">
          <a:xfrm>
            <a:off x="467544" y="3686671"/>
            <a:ext cx="5688632" cy="606425"/>
          </a:xfrm>
          <a:prstGeom prst="rect">
            <a:avLst/>
          </a:prstGeom>
          <a:noFill/>
          <a:ln w="38100" algn="ctr">
            <a:solidFill>
              <a:schemeClr val="tx2"/>
            </a:solid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Tree>
    <p:extLst>
      <p:ext uri="{BB962C8B-B14F-4D97-AF65-F5344CB8AC3E}">
        <p14:creationId xmlns:p14="http://schemas.microsoft.com/office/powerpoint/2010/main" val="6539621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63"/>
          <p:cNvGrpSpPr>
            <a:grpSpLocks/>
          </p:cNvGrpSpPr>
          <p:nvPr/>
        </p:nvGrpSpPr>
        <p:grpSpPr bwMode="auto">
          <a:xfrm>
            <a:off x="2544763" y="1608138"/>
            <a:ext cx="4302125" cy="3656012"/>
            <a:chOff x="1603" y="1013"/>
            <a:chExt cx="2710" cy="2303"/>
          </a:xfrm>
        </p:grpSpPr>
        <p:grpSp>
          <p:nvGrpSpPr>
            <p:cNvPr id="21508" name="Group 62"/>
            <p:cNvGrpSpPr>
              <a:grpSpLocks/>
            </p:cNvGrpSpPr>
            <p:nvPr/>
          </p:nvGrpSpPr>
          <p:grpSpPr bwMode="auto">
            <a:xfrm>
              <a:off x="4077" y="1013"/>
              <a:ext cx="236" cy="2296"/>
              <a:chOff x="3285" y="1013"/>
              <a:chExt cx="236" cy="2296"/>
            </a:xfrm>
          </p:grpSpPr>
          <p:sp>
            <p:nvSpPr>
              <p:cNvPr id="21543" name="Rectangle 10"/>
              <p:cNvSpPr>
                <a:spLocks noChangeAspect="1" noChangeArrowheads="1"/>
              </p:cNvSpPr>
              <p:nvPr/>
            </p:nvSpPr>
            <p:spPr bwMode="auto">
              <a:xfrm flipH="1">
                <a:off x="3285" y="1013"/>
                <a:ext cx="236" cy="2296"/>
              </a:xfrm>
              <a:prstGeom prst="rect">
                <a:avLst/>
              </a:prstGeom>
              <a:gradFill rotWithShape="1">
                <a:gsLst>
                  <a:gs pos="0">
                    <a:srgbClr val="8C8C8C"/>
                  </a:gs>
                  <a:gs pos="50000">
                    <a:srgbClr val="DDDDDD"/>
                  </a:gs>
                  <a:gs pos="100000">
                    <a:srgbClr val="8C8C8C"/>
                  </a:gs>
                </a:gsLst>
                <a:lin ang="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1544" name="Line 11"/>
              <p:cNvSpPr>
                <a:spLocks noChangeAspect="1" noChangeShapeType="1"/>
              </p:cNvSpPr>
              <p:nvPr/>
            </p:nvSpPr>
            <p:spPr bwMode="auto">
              <a:xfrm flipH="1">
                <a:off x="3324" y="1013"/>
                <a:ext cx="0" cy="22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1545" name="Line 12"/>
              <p:cNvSpPr>
                <a:spLocks noChangeAspect="1" noChangeShapeType="1"/>
              </p:cNvSpPr>
              <p:nvPr/>
            </p:nvSpPr>
            <p:spPr bwMode="auto">
              <a:xfrm flipH="1">
                <a:off x="3485" y="1013"/>
                <a:ext cx="0" cy="22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21509" name="Group 27"/>
            <p:cNvGrpSpPr>
              <a:grpSpLocks noChangeAspect="1"/>
            </p:cNvGrpSpPr>
            <p:nvPr/>
          </p:nvGrpSpPr>
          <p:grpSpPr bwMode="auto">
            <a:xfrm>
              <a:off x="1603" y="1013"/>
              <a:ext cx="2003" cy="2303"/>
              <a:chOff x="1063" y="869"/>
              <a:chExt cx="1627" cy="1871"/>
            </a:xfrm>
          </p:grpSpPr>
          <p:grpSp>
            <p:nvGrpSpPr>
              <p:cNvPr id="21520" name="Group 28"/>
              <p:cNvGrpSpPr>
                <a:grpSpLocks noChangeAspect="1"/>
              </p:cNvGrpSpPr>
              <p:nvPr/>
            </p:nvGrpSpPr>
            <p:grpSpPr bwMode="auto">
              <a:xfrm>
                <a:off x="1063" y="869"/>
                <a:ext cx="1627" cy="1871"/>
                <a:chOff x="1063" y="869"/>
                <a:chExt cx="1627" cy="1871"/>
              </a:xfrm>
            </p:grpSpPr>
            <p:sp>
              <p:nvSpPr>
                <p:cNvPr id="21525" name="Freeform 29"/>
                <p:cNvSpPr>
                  <a:spLocks noChangeAspect="1"/>
                </p:cNvSpPr>
                <p:nvPr/>
              </p:nvSpPr>
              <p:spPr bwMode="auto">
                <a:xfrm>
                  <a:off x="1259" y="2293"/>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21526" name="Group 30"/>
                <p:cNvGrpSpPr>
                  <a:grpSpLocks noChangeAspect="1"/>
                </p:cNvGrpSpPr>
                <p:nvPr/>
              </p:nvGrpSpPr>
              <p:grpSpPr bwMode="auto">
                <a:xfrm>
                  <a:off x="2334" y="1156"/>
                  <a:ext cx="355" cy="242"/>
                  <a:chOff x="2334" y="1156"/>
                  <a:chExt cx="355" cy="242"/>
                </a:xfrm>
              </p:grpSpPr>
              <p:sp>
                <p:nvSpPr>
                  <p:cNvPr id="21541" name="Freeform 31"/>
                  <p:cNvSpPr>
                    <a:spLocks noChangeAspect="1"/>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1542" name="Rectangle 32"/>
                  <p:cNvSpPr>
                    <a:spLocks noChangeAspect="1" noChangeArrowheads="1"/>
                  </p:cNvSpPr>
                  <p:nvPr/>
                </p:nvSpPr>
                <p:spPr bwMode="auto">
                  <a:xfrm>
                    <a:off x="2672" y="1156"/>
                    <a:ext cx="17" cy="196"/>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21527" name="Group 33"/>
                <p:cNvGrpSpPr>
                  <a:grpSpLocks noChangeAspect="1"/>
                </p:cNvGrpSpPr>
                <p:nvPr/>
              </p:nvGrpSpPr>
              <p:grpSpPr bwMode="auto">
                <a:xfrm>
                  <a:off x="1063" y="869"/>
                  <a:ext cx="192" cy="1865"/>
                  <a:chOff x="1063" y="1013"/>
                  <a:chExt cx="192" cy="1721"/>
                </a:xfrm>
              </p:grpSpPr>
              <p:sp>
                <p:nvSpPr>
                  <p:cNvPr id="21538" name="Rectangle 34"/>
                  <p:cNvSpPr>
                    <a:spLocks noChangeAspect="1" noChangeArrowheads="1"/>
                  </p:cNvSpPr>
                  <p:nvPr/>
                </p:nvSpPr>
                <p:spPr bwMode="auto">
                  <a:xfrm>
                    <a:off x="1063" y="1013"/>
                    <a:ext cx="192" cy="1721"/>
                  </a:xfrm>
                  <a:prstGeom prst="rect">
                    <a:avLst/>
                  </a:prstGeom>
                  <a:gradFill rotWithShape="1">
                    <a:gsLst>
                      <a:gs pos="0">
                        <a:srgbClr val="8C8C8C"/>
                      </a:gs>
                      <a:gs pos="50000">
                        <a:srgbClr val="DDDDDD"/>
                      </a:gs>
                      <a:gs pos="100000">
                        <a:srgbClr val="8C8C8C"/>
                      </a:gs>
                    </a:gsLst>
                    <a:lin ang="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1539" name="Line 35"/>
                  <p:cNvSpPr>
                    <a:spLocks noChangeAspect="1" noChangeShapeType="1"/>
                  </p:cNvSpPr>
                  <p:nvPr/>
                </p:nvSpPr>
                <p:spPr bwMode="auto">
                  <a:xfrm>
                    <a:off x="1223" y="1013"/>
                    <a:ext cx="0" cy="172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1540" name="Line 36"/>
                  <p:cNvSpPr>
                    <a:spLocks noChangeAspect="1" noChangeShapeType="1"/>
                  </p:cNvSpPr>
                  <p:nvPr/>
                </p:nvSpPr>
                <p:spPr bwMode="auto">
                  <a:xfrm>
                    <a:off x="1095" y="1013"/>
                    <a:ext cx="0" cy="172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21528" name="Group 37"/>
                <p:cNvGrpSpPr>
                  <a:grpSpLocks noChangeAspect="1"/>
                </p:cNvGrpSpPr>
                <p:nvPr/>
              </p:nvGrpSpPr>
              <p:grpSpPr bwMode="auto">
                <a:xfrm>
                  <a:off x="1255" y="869"/>
                  <a:ext cx="1435" cy="287"/>
                  <a:chOff x="1255" y="869"/>
                  <a:chExt cx="1435" cy="287"/>
                </a:xfrm>
              </p:grpSpPr>
              <p:grpSp>
                <p:nvGrpSpPr>
                  <p:cNvPr id="21531" name="Group 38"/>
                  <p:cNvGrpSpPr>
                    <a:grpSpLocks noChangeAspect="1"/>
                  </p:cNvGrpSpPr>
                  <p:nvPr/>
                </p:nvGrpSpPr>
                <p:grpSpPr bwMode="auto">
                  <a:xfrm>
                    <a:off x="1255" y="869"/>
                    <a:ext cx="1434" cy="287"/>
                    <a:chOff x="1255" y="869"/>
                    <a:chExt cx="1434" cy="287"/>
                  </a:xfrm>
                </p:grpSpPr>
                <p:grpSp>
                  <p:nvGrpSpPr>
                    <p:cNvPr id="21533" name="Group 39"/>
                    <p:cNvGrpSpPr>
                      <a:grpSpLocks noChangeAspect="1"/>
                    </p:cNvGrpSpPr>
                    <p:nvPr/>
                  </p:nvGrpSpPr>
                  <p:grpSpPr bwMode="auto">
                    <a:xfrm>
                      <a:off x="1255" y="869"/>
                      <a:ext cx="1434" cy="287"/>
                      <a:chOff x="1255" y="869"/>
                      <a:chExt cx="1434" cy="287"/>
                    </a:xfrm>
                  </p:grpSpPr>
                  <p:sp>
                    <p:nvSpPr>
                      <p:cNvPr id="21535" name="Rectangle 40"/>
                      <p:cNvSpPr>
                        <a:spLocks noChangeAspect="1" noChangeArrowheads="1"/>
                      </p:cNvSpPr>
                      <p:nvPr/>
                    </p:nvSpPr>
                    <p:spPr bwMode="auto">
                      <a:xfrm>
                        <a:off x="1255" y="869"/>
                        <a:ext cx="1434" cy="287"/>
                      </a:xfrm>
                      <a:prstGeom prst="rect">
                        <a:avLst/>
                      </a:prstGeom>
                      <a:gradFill rotWithShape="1">
                        <a:gsLst>
                          <a:gs pos="0">
                            <a:srgbClr val="666666"/>
                          </a:gs>
                          <a:gs pos="50000">
                            <a:srgbClr val="DDDDDD"/>
                          </a:gs>
                          <a:gs pos="100000">
                            <a:srgbClr val="666666"/>
                          </a:gs>
                        </a:gsLst>
                        <a:lin ang="54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1536" name="Line 41"/>
                      <p:cNvSpPr>
                        <a:spLocks noChangeAspect="1" noChangeShapeType="1"/>
                      </p:cNvSpPr>
                      <p:nvPr/>
                    </p:nvSpPr>
                    <p:spPr bwMode="auto">
                      <a:xfrm>
                        <a:off x="1255" y="901"/>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1537" name="Line 42"/>
                      <p:cNvSpPr>
                        <a:spLocks noChangeAspect="1" noChangeShapeType="1"/>
                      </p:cNvSpPr>
                      <p:nvPr/>
                    </p:nvSpPr>
                    <p:spPr bwMode="auto">
                      <a:xfrm>
                        <a:off x="1255" y="1124"/>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21534" name="Rectangle 43"/>
                    <p:cNvSpPr>
                      <a:spLocks noChangeAspect="1" noChangeArrowheads="1"/>
                    </p:cNvSpPr>
                    <p:nvPr/>
                  </p:nvSpPr>
                  <p:spPr bwMode="auto">
                    <a:xfrm>
                      <a:off x="1255" y="926"/>
                      <a:ext cx="35" cy="173"/>
                    </a:xfrm>
                    <a:prstGeom prst="rect">
                      <a:avLst/>
                    </a:prstGeom>
                    <a:gradFill rotWithShape="1">
                      <a:gsLst>
                        <a:gs pos="0">
                          <a:srgbClr val="C0C0C0"/>
                        </a:gs>
                        <a:gs pos="100000">
                          <a:srgbClr val="595959"/>
                        </a:gs>
                      </a:gsLst>
                      <a:path path="rect">
                        <a:fillToRect t="100000" r="10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21532" name="Rectangle 44"/>
                  <p:cNvSpPr>
                    <a:spLocks noChangeAspect="1" noChangeArrowheads="1"/>
                  </p:cNvSpPr>
                  <p:nvPr/>
                </p:nvSpPr>
                <p:spPr bwMode="auto">
                  <a:xfrm>
                    <a:off x="2673" y="901"/>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21529" name="Rectangle 45"/>
                <p:cNvSpPr>
                  <a:spLocks noChangeAspect="1" noChangeArrowheads="1"/>
                </p:cNvSpPr>
                <p:nvPr/>
              </p:nvSpPr>
              <p:spPr bwMode="auto">
                <a:xfrm rot="-2897558">
                  <a:off x="1051" y="1832"/>
                  <a:ext cx="1721" cy="95"/>
                </a:xfrm>
                <a:prstGeom prst="rect">
                  <a:avLst/>
                </a:prstGeom>
                <a:gradFill rotWithShape="1">
                  <a:gsLst>
                    <a:gs pos="0">
                      <a:srgbClr val="DDDDDD"/>
                    </a:gs>
                    <a:gs pos="50000">
                      <a:srgbClr val="666666"/>
                    </a:gs>
                    <a:gs pos="100000">
                      <a:srgbClr val="DDDDDD"/>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1530" name="Rectangle 46"/>
                <p:cNvSpPr>
                  <a:spLocks noChangeAspect="1" noChangeArrowheads="1"/>
                </p:cNvSpPr>
                <p:nvPr/>
              </p:nvSpPr>
              <p:spPr bwMode="auto">
                <a:xfrm>
                  <a:off x="2334" y="902"/>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21521" name="Line 47"/>
              <p:cNvSpPr>
                <a:spLocks noChangeAspect="1" noChangeShapeType="1"/>
              </p:cNvSpPr>
              <p:nvPr/>
            </p:nvSpPr>
            <p:spPr bwMode="auto">
              <a:xfrm>
                <a:off x="1259" y="869"/>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1522" name="Line 48"/>
              <p:cNvSpPr>
                <a:spLocks noChangeAspect="1" noChangeShapeType="1"/>
              </p:cNvSpPr>
              <p:nvPr/>
            </p:nvSpPr>
            <p:spPr bwMode="auto">
              <a:xfrm>
                <a:off x="1259" y="902"/>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1523" name="Line 49"/>
              <p:cNvSpPr>
                <a:spLocks noChangeAspect="1" noChangeShapeType="1"/>
              </p:cNvSpPr>
              <p:nvPr/>
            </p:nvSpPr>
            <p:spPr bwMode="auto">
              <a:xfrm>
                <a:off x="1259" y="1124"/>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1524" name="Line 50"/>
              <p:cNvSpPr>
                <a:spLocks noChangeAspect="1" noChangeShapeType="1"/>
              </p:cNvSpPr>
              <p:nvPr/>
            </p:nvSpPr>
            <p:spPr bwMode="auto">
              <a:xfrm>
                <a:off x="1259" y="1153"/>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21510" name="Group 51"/>
            <p:cNvGrpSpPr>
              <a:grpSpLocks noChangeAspect="1"/>
            </p:cNvGrpSpPr>
            <p:nvPr/>
          </p:nvGrpSpPr>
          <p:grpSpPr bwMode="auto">
            <a:xfrm>
              <a:off x="3601" y="1013"/>
              <a:ext cx="483" cy="353"/>
              <a:chOff x="2686" y="869"/>
              <a:chExt cx="392" cy="287"/>
            </a:xfrm>
          </p:grpSpPr>
          <p:sp>
            <p:nvSpPr>
              <p:cNvPr id="21515" name="Rectangle 52"/>
              <p:cNvSpPr>
                <a:spLocks noChangeAspect="1" noChangeArrowheads="1"/>
              </p:cNvSpPr>
              <p:nvPr/>
            </p:nvSpPr>
            <p:spPr bwMode="auto">
              <a:xfrm>
                <a:off x="2690" y="869"/>
                <a:ext cx="381" cy="287"/>
              </a:xfrm>
              <a:prstGeom prst="rect">
                <a:avLst/>
              </a:prstGeom>
              <a:gradFill rotWithShape="1">
                <a:gsLst>
                  <a:gs pos="0">
                    <a:srgbClr val="666666"/>
                  </a:gs>
                  <a:gs pos="50000">
                    <a:srgbClr val="DDDDDD"/>
                  </a:gs>
                  <a:gs pos="100000">
                    <a:srgbClr val="666666"/>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1516" name="Line 53"/>
              <p:cNvSpPr>
                <a:spLocks noChangeAspect="1" noChangeShapeType="1"/>
              </p:cNvSpPr>
              <p:nvPr/>
            </p:nvSpPr>
            <p:spPr bwMode="auto">
              <a:xfrm>
                <a:off x="2690" y="902"/>
                <a:ext cx="38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1517" name="Line 54"/>
              <p:cNvSpPr>
                <a:spLocks noChangeAspect="1" noChangeShapeType="1"/>
              </p:cNvSpPr>
              <p:nvPr/>
            </p:nvSpPr>
            <p:spPr bwMode="auto">
              <a:xfrm>
                <a:off x="2686" y="1124"/>
                <a:ext cx="38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1518" name="Line 55"/>
              <p:cNvSpPr>
                <a:spLocks noChangeAspect="1" noChangeShapeType="1"/>
              </p:cNvSpPr>
              <p:nvPr/>
            </p:nvSpPr>
            <p:spPr bwMode="auto">
              <a:xfrm>
                <a:off x="2686" y="1153"/>
                <a:ext cx="39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1519" name="Line 56"/>
              <p:cNvSpPr>
                <a:spLocks noChangeAspect="1" noChangeShapeType="1"/>
              </p:cNvSpPr>
              <p:nvPr/>
            </p:nvSpPr>
            <p:spPr bwMode="auto">
              <a:xfrm>
                <a:off x="2686" y="869"/>
                <a:ext cx="39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21511" name="Rectangle 57"/>
            <p:cNvSpPr>
              <a:spLocks noChangeAspect="1" noChangeArrowheads="1"/>
            </p:cNvSpPr>
            <p:nvPr/>
          </p:nvSpPr>
          <p:spPr bwMode="auto">
            <a:xfrm>
              <a:off x="3682" y="1051"/>
              <a:ext cx="21" cy="275"/>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1512" name="Rectangle 58"/>
            <p:cNvSpPr>
              <a:spLocks noChangeAspect="1" noChangeArrowheads="1"/>
            </p:cNvSpPr>
            <p:nvPr/>
          </p:nvSpPr>
          <p:spPr bwMode="auto">
            <a:xfrm>
              <a:off x="3780" y="1051"/>
              <a:ext cx="21" cy="275"/>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1513" name="Rectangle 59"/>
            <p:cNvSpPr>
              <a:spLocks noChangeAspect="1" noChangeArrowheads="1"/>
            </p:cNvSpPr>
            <p:nvPr/>
          </p:nvSpPr>
          <p:spPr bwMode="auto">
            <a:xfrm>
              <a:off x="3878" y="1051"/>
              <a:ext cx="21" cy="275"/>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1514" name="Rectangle 60"/>
            <p:cNvSpPr>
              <a:spLocks noChangeAspect="1" noChangeArrowheads="1"/>
            </p:cNvSpPr>
            <p:nvPr/>
          </p:nvSpPr>
          <p:spPr bwMode="auto">
            <a:xfrm>
              <a:off x="3975" y="1051"/>
              <a:ext cx="21" cy="275"/>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21507" name="AutoShape 64"/>
          <p:cNvSpPr>
            <a:spLocks noChangeArrowheads="1"/>
          </p:cNvSpPr>
          <p:nvPr/>
        </p:nvSpPr>
        <p:spPr bwMode="auto">
          <a:xfrm>
            <a:off x="1562100" y="1692275"/>
            <a:ext cx="828675" cy="276225"/>
          </a:xfrm>
          <a:prstGeom prst="rightArrow">
            <a:avLst>
              <a:gd name="adj1" fmla="val 50000"/>
              <a:gd name="adj2" fmla="val 75000"/>
            </a:avLst>
          </a:prstGeom>
          <a:gradFill rotWithShape="1">
            <a:gsLst>
              <a:gs pos="0">
                <a:srgbClr val="FC0128"/>
              </a:gs>
              <a:gs pos="50000">
                <a:srgbClr val="AC011B"/>
              </a:gs>
              <a:gs pos="100000">
                <a:srgbClr val="FC0128"/>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 name="Text Placeholder 1"/>
          <p:cNvSpPr>
            <a:spLocks noGrp="1"/>
          </p:cNvSpPr>
          <p:nvPr>
            <p:ph type="body" sz="quarter" idx="38"/>
          </p:nvPr>
        </p:nvSpPr>
        <p:spPr/>
        <p:txBody>
          <a:bodyPr/>
          <a:lstStyle/>
          <a:p>
            <a:r>
              <a:rPr lang="en-US" dirty="0"/>
              <a:t>Inelastic Response of </a:t>
            </a:r>
            <a:r>
              <a:rPr lang="en-US" dirty="0" smtClean="0"/>
              <a:t>EBFs</a:t>
            </a:r>
            <a:endParaRPr lang="en-US" dirty="0"/>
          </a:p>
        </p:txBody>
      </p:sp>
    </p:spTree>
    <p:extLst>
      <p:ext uri="{BB962C8B-B14F-4D97-AF65-F5344CB8AC3E}">
        <p14:creationId xmlns:p14="http://schemas.microsoft.com/office/powerpoint/2010/main" val="36378436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58"/>
          <p:cNvSpPr>
            <a:spLocks noChangeArrowheads="1"/>
          </p:cNvSpPr>
          <p:nvPr/>
        </p:nvSpPr>
        <p:spPr bwMode="auto">
          <a:xfrm>
            <a:off x="1562100" y="1692275"/>
            <a:ext cx="828675" cy="276225"/>
          </a:xfrm>
          <a:prstGeom prst="rightArrow">
            <a:avLst>
              <a:gd name="adj1" fmla="val 50000"/>
              <a:gd name="adj2" fmla="val 75000"/>
            </a:avLst>
          </a:prstGeom>
          <a:gradFill rotWithShape="1">
            <a:gsLst>
              <a:gs pos="0">
                <a:srgbClr val="FC0128"/>
              </a:gs>
              <a:gs pos="50000">
                <a:srgbClr val="AC011B"/>
              </a:gs>
              <a:gs pos="100000">
                <a:srgbClr val="FC0128"/>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22531" name="Group 70"/>
          <p:cNvGrpSpPr>
            <a:grpSpLocks/>
          </p:cNvGrpSpPr>
          <p:nvPr/>
        </p:nvGrpSpPr>
        <p:grpSpPr bwMode="auto">
          <a:xfrm>
            <a:off x="2654300" y="1628775"/>
            <a:ext cx="4379913" cy="3656013"/>
            <a:chOff x="862" y="1026"/>
            <a:chExt cx="2759" cy="2303"/>
          </a:xfrm>
        </p:grpSpPr>
        <p:grpSp>
          <p:nvGrpSpPr>
            <p:cNvPr id="22532" name="Group 10"/>
            <p:cNvGrpSpPr>
              <a:grpSpLocks noChangeAspect="1"/>
            </p:cNvGrpSpPr>
            <p:nvPr/>
          </p:nvGrpSpPr>
          <p:grpSpPr bwMode="auto">
            <a:xfrm rot="320937" flipH="1">
              <a:off x="3386" y="1035"/>
              <a:ext cx="235" cy="2281"/>
              <a:chOff x="1063" y="1013"/>
              <a:chExt cx="192" cy="1721"/>
            </a:xfrm>
          </p:grpSpPr>
          <p:sp>
            <p:nvSpPr>
              <p:cNvPr id="22569" name="Rectangle 11"/>
              <p:cNvSpPr>
                <a:spLocks noChangeAspect="1" noChangeArrowheads="1"/>
              </p:cNvSpPr>
              <p:nvPr/>
            </p:nvSpPr>
            <p:spPr bwMode="auto">
              <a:xfrm>
                <a:off x="1063" y="1013"/>
                <a:ext cx="192" cy="1721"/>
              </a:xfrm>
              <a:prstGeom prst="rect">
                <a:avLst/>
              </a:prstGeom>
              <a:gradFill rotWithShape="1">
                <a:gsLst>
                  <a:gs pos="0">
                    <a:srgbClr val="8C8C8C"/>
                  </a:gs>
                  <a:gs pos="50000">
                    <a:srgbClr val="DDDDDD"/>
                  </a:gs>
                  <a:gs pos="100000">
                    <a:srgbClr val="8C8C8C"/>
                  </a:gs>
                </a:gsLst>
                <a:lin ang="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2570" name="Line 12"/>
              <p:cNvSpPr>
                <a:spLocks noChangeAspect="1" noChangeShapeType="1"/>
              </p:cNvSpPr>
              <p:nvPr/>
            </p:nvSpPr>
            <p:spPr bwMode="auto">
              <a:xfrm>
                <a:off x="1223" y="1013"/>
                <a:ext cx="0" cy="172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2571" name="Line 13"/>
              <p:cNvSpPr>
                <a:spLocks noChangeAspect="1" noChangeShapeType="1"/>
              </p:cNvSpPr>
              <p:nvPr/>
            </p:nvSpPr>
            <p:spPr bwMode="auto">
              <a:xfrm>
                <a:off x="1095" y="1013"/>
                <a:ext cx="0" cy="172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22533" name="Group 63"/>
            <p:cNvGrpSpPr>
              <a:grpSpLocks/>
            </p:cNvGrpSpPr>
            <p:nvPr/>
          </p:nvGrpSpPr>
          <p:grpSpPr bwMode="auto">
            <a:xfrm>
              <a:off x="862" y="1033"/>
              <a:ext cx="2105" cy="2296"/>
              <a:chOff x="862" y="1033"/>
              <a:chExt cx="2105" cy="2296"/>
            </a:xfrm>
          </p:grpSpPr>
          <p:grpSp>
            <p:nvGrpSpPr>
              <p:cNvPr id="22546" name="Group 62"/>
              <p:cNvGrpSpPr>
                <a:grpSpLocks/>
              </p:cNvGrpSpPr>
              <p:nvPr/>
            </p:nvGrpSpPr>
            <p:grpSpPr bwMode="auto">
              <a:xfrm>
                <a:off x="862" y="1033"/>
                <a:ext cx="2105" cy="2296"/>
                <a:chOff x="862" y="1033"/>
                <a:chExt cx="2105" cy="2296"/>
              </a:xfrm>
            </p:grpSpPr>
            <p:sp>
              <p:nvSpPr>
                <p:cNvPr id="22551" name="Freeform 30"/>
                <p:cNvSpPr>
                  <a:spLocks noChangeAspect="1"/>
                </p:cNvSpPr>
                <p:nvPr/>
              </p:nvSpPr>
              <p:spPr bwMode="auto">
                <a:xfrm rot="290398">
                  <a:off x="1055" y="2797"/>
                  <a:ext cx="385" cy="532"/>
                </a:xfrm>
                <a:custGeom>
                  <a:avLst/>
                  <a:gdLst>
                    <a:gd name="T0" fmla="*/ 0 w 315"/>
                    <a:gd name="T1" fmla="*/ 0 h 435"/>
                    <a:gd name="T2" fmla="*/ 1544 w 315"/>
                    <a:gd name="T3" fmla="*/ 0 h 435"/>
                    <a:gd name="T4" fmla="*/ 2869 w 315"/>
                    <a:gd name="T5" fmla="*/ 1322 h 435"/>
                    <a:gd name="T6" fmla="*/ 2869 w 315"/>
                    <a:gd name="T7" fmla="*/ 3980 h 435"/>
                    <a:gd name="T8" fmla="*/ 0 w 315"/>
                    <a:gd name="T9" fmla="*/ 3980 h 435"/>
                    <a:gd name="T10" fmla="*/ 0 w 315"/>
                    <a:gd name="T11" fmla="*/ 0 h 4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22552" name="Group 31"/>
                <p:cNvGrpSpPr>
                  <a:grpSpLocks noChangeAspect="1"/>
                </p:cNvGrpSpPr>
                <p:nvPr/>
              </p:nvGrpSpPr>
              <p:grpSpPr bwMode="auto">
                <a:xfrm rot="290398">
                  <a:off x="2491" y="1525"/>
                  <a:ext cx="434" cy="296"/>
                  <a:chOff x="2334" y="1156"/>
                  <a:chExt cx="355" cy="242"/>
                </a:xfrm>
              </p:grpSpPr>
              <p:sp>
                <p:nvSpPr>
                  <p:cNvPr id="22567" name="Freeform 32"/>
                  <p:cNvSpPr>
                    <a:spLocks noChangeAspect="1"/>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2568" name="Rectangle 33"/>
                  <p:cNvSpPr>
                    <a:spLocks noChangeAspect="1" noChangeArrowheads="1"/>
                  </p:cNvSpPr>
                  <p:nvPr/>
                </p:nvSpPr>
                <p:spPr bwMode="auto">
                  <a:xfrm>
                    <a:off x="2672" y="1156"/>
                    <a:ext cx="17" cy="196"/>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22553" name="Group 34"/>
                <p:cNvGrpSpPr>
                  <a:grpSpLocks noChangeAspect="1"/>
                </p:cNvGrpSpPr>
                <p:nvPr/>
              </p:nvGrpSpPr>
              <p:grpSpPr bwMode="auto">
                <a:xfrm rot="290398">
                  <a:off x="889" y="1033"/>
                  <a:ext cx="235" cy="2281"/>
                  <a:chOff x="1063" y="1013"/>
                  <a:chExt cx="192" cy="1721"/>
                </a:xfrm>
              </p:grpSpPr>
              <p:sp>
                <p:nvSpPr>
                  <p:cNvPr id="22564" name="Rectangle 35"/>
                  <p:cNvSpPr>
                    <a:spLocks noChangeAspect="1" noChangeArrowheads="1"/>
                  </p:cNvSpPr>
                  <p:nvPr/>
                </p:nvSpPr>
                <p:spPr bwMode="auto">
                  <a:xfrm>
                    <a:off x="1063" y="1013"/>
                    <a:ext cx="192" cy="1721"/>
                  </a:xfrm>
                  <a:prstGeom prst="rect">
                    <a:avLst/>
                  </a:prstGeom>
                  <a:gradFill rotWithShape="1">
                    <a:gsLst>
                      <a:gs pos="0">
                        <a:srgbClr val="8C8C8C"/>
                      </a:gs>
                      <a:gs pos="50000">
                        <a:srgbClr val="DDDDDD"/>
                      </a:gs>
                      <a:gs pos="100000">
                        <a:srgbClr val="8C8C8C"/>
                      </a:gs>
                    </a:gsLst>
                    <a:lin ang="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2565" name="Line 36"/>
                  <p:cNvSpPr>
                    <a:spLocks noChangeAspect="1" noChangeShapeType="1"/>
                  </p:cNvSpPr>
                  <p:nvPr/>
                </p:nvSpPr>
                <p:spPr bwMode="auto">
                  <a:xfrm>
                    <a:off x="1223" y="1013"/>
                    <a:ext cx="0" cy="172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2566" name="Line 37"/>
                  <p:cNvSpPr>
                    <a:spLocks noChangeAspect="1" noChangeShapeType="1"/>
                  </p:cNvSpPr>
                  <p:nvPr/>
                </p:nvSpPr>
                <p:spPr bwMode="auto">
                  <a:xfrm>
                    <a:off x="1095" y="1013"/>
                    <a:ext cx="0" cy="172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22554" name="Group 38"/>
                <p:cNvGrpSpPr>
                  <a:grpSpLocks noChangeAspect="1"/>
                </p:cNvGrpSpPr>
                <p:nvPr/>
              </p:nvGrpSpPr>
              <p:grpSpPr bwMode="auto">
                <a:xfrm rot="290398">
                  <a:off x="1202" y="1120"/>
                  <a:ext cx="1754" cy="351"/>
                  <a:chOff x="1255" y="869"/>
                  <a:chExt cx="1435" cy="287"/>
                </a:xfrm>
              </p:grpSpPr>
              <p:grpSp>
                <p:nvGrpSpPr>
                  <p:cNvPr id="22557" name="Group 39"/>
                  <p:cNvGrpSpPr>
                    <a:grpSpLocks noChangeAspect="1"/>
                  </p:cNvGrpSpPr>
                  <p:nvPr/>
                </p:nvGrpSpPr>
                <p:grpSpPr bwMode="auto">
                  <a:xfrm>
                    <a:off x="1255" y="869"/>
                    <a:ext cx="1434" cy="287"/>
                    <a:chOff x="1255" y="869"/>
                    <a:chExt cx="1434" cy="287"/>
                  </a:xfrm>
                </p:grpSpPr>
                <p:grpSp>
                  <p:nvGrpSpPr>
                    <p:cNvPr id="22559" name="Group 40"/>
                    <p:cNvGrpSpPr>
                      <a:grpSpLocks noChangeAspect="1"/>
                    </p:cNvGrpSpPr>
                    <p:nvPr/>
                  </p:nvGrpSpPr>
                  <p:grpSpPr bwMode="auto">
                    <a:xfrm>
                      <a:off x="1255" y="869"/>
                      <a:ext cx="1434" cy="287"/>
                      <a:chOff x="1255" y="869"/>
                      <a:chExt cx="1434" cy="287"/>
                    </a:xfrm>
                  </p:grpSpPr>
                  <p:sp>
                    <p:nvSpPr>
                      <p:cNvPr id="22561" name="Rectangle 41"/>
                      <p:cNvSpPr>
                        <a:spLocks noChangeAspect="1" noChangeArrowheads="1"/>
                      </p:cNvSpPr>
                      <p:nvPr/>
                    </p:nvSpPr>
                    <p:spPr bwMode="auto">
                      <a:xfrm>
                        <a:off x="1255" y="869"/>
                        <a:ext cx="1434" cy="287"/>
                      </a:xfrm>
                      <a:prstGeom prst="rect">
                        <a:avLst/>
                      </a:prstGeom>
                      <a:gradFill rotWithShape="1">
                        <a:gsLst>
                          <a:gs pos="0">
                            <a:srgbClr val="666666"/>
                          </a:gs>
                          <a:gs pos="50000">
                            <a:srgbClr val="DDDDDD"/>
                          </a:gs>
                          <a:gs pos="100000">
                            <a:srgbClr val="666666"/>
                          </a:gs>
                        </a:gsLst>
                        <a:lin ang="5400000" scaled="1"/>
                      </a:gradFill>
                      <a:ln w="12700"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2562" name="Line 42"/>
                      <p:cNvSpPr>
                        <a:spLocks noChangeAspect="1" noChangeShapeType="1"/>
                      </p:cNvSpPr>
                      <p:nvPr/>
                    </p:nvSpPr>
                    <p:spPr bwMode="auto">
                      <a:xfrm>
                        <a:off x="1255" y="901"/>
                        <a:ext cx="1434"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2563" name="Line 43"/>
                      <p:cNvSpPr>
                        <a:spLocks noChangeAspect="1" noChangeShapeType="1"/>
                      </p:cNvSpPr>
                      <p:nvPr/>
                    </p:nvSpPr>
                    <p:spPr bwMode="auto">
                      <a:xfrm>
                        <a:off x="1255" y="1124"/>
                        <a:ext cx="1434"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22560" name="Rectangle 44"/>
                    <p:cNvSpPr>
                      <a:spLocks noChangeAspect="1" noChangeArrowheads="1"/>
                    </p:cNvSpPr>
                    <p:nvPr/>
                  </p:nvSpPr>
                  <p:spPr bwMode="auto">
                    <a:xfrm>
                      <a:off x="1255" y="926"/>
                      <a:ext cx="35" cy="173"/>
                    </a:xfrm>
                    <a:prstGeom prst="rect">
                      <a:avLst/>
                    </a:prstGeom>
                    <a:gradFill rotWithShape="1">
                      <a:gsLst>
                        <a:gs pos="0">
                          <a:srgbClr val="C0C0C0"/>
                        </a:gs>
                        <a:gs pos="100000">
                          <a:srgbClr val="595959"/>
                        </a:gs>
                      </a:gsLst>
                      <a:path path="rect">
                        <a:fillToRect t="100000" r="100000"/>
                      </a:path>
                    </a:grad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22558" name="Rectangle 45"/>
                  <p:cNvSpPr>
                    <a:spLocks noChangeAspect="1" noChangeArrowheads="1"/>
                  </p:cNvSpPr>
                  <p:nvPr/>
                </p:nvSpPr>
                <p:spPr bwMode="auto">
                  <a:xfrm>
                    <a:off x="2673" y="901"/>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22555" name="Rectangle 46"/>
                <p:cNvSpPr>
                  <a:spLocks noChangeAspect="1" noChangeArrowheads="1"/>
                </p:cNvSpPr>
                <p:nvPr/>
              </p:nvSpPr>
              <p:spPr bwMode="auto">
                <a:xfrm rot="-2607160">
                  <a:off x="862" y="2288"/>
                  <a:ext cx="2105" cy="116"/>
                </a:xfrm>
                <a:prstGeom prst="rect">
                  <a:avLst/>
                </a:prstGeom>
                <a:gradFill rotWithShape="1">
                  <a:gsLst>
                    <a:gs pos="0">
                      <a:srgbClr val="DDDDDD"/>
                    </a:gs>
                    <a:gs pos="50000">
                      <a:srgbClr val="666666"/>
                    </a:gs>
                    <a:gs pos="100000">
                      <a:srgbClr val="DDDDDD"/>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2556" name="Rectangle 47"/>
                <p:cNvSpPr>
                  <a:spLocks noChangeAspect="1" noChangeArrowheads="1"/>
                </p:cNvSpPr>
                <p:nvPr/>
              </p:nvSpPr>
              <p:spPr bwMode="auto">
                <a:xfrm rot="290398">
                  <a:off x="2519" y="1198"/>
                  <a:ext cx="21" cy="27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22547" name="Line 48"/>
              <p:cNvSpPr>
                <a:spLocks noChangeAspect="1" noChangeShapeType="1"/>
              </p:cNvSpPr>
              <p:nvPr/>
            </p:nvSpPr>
            <p:spPr bwMode="auto">
              <a:xfrm rot="290398">
                <a:off x="1222" y="1120"/>
                <a:ext cx="174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2548" name="Line 49"/>
              <p:cNvSpPr>
                <a:spLocks noChangeAspect="1" noChangeShapeType="1"/>
              </p:cNvSpPr>
              <p:nvPr/>
            </p:nvSpPr>
            <p:spPr bwMode="auto">
              <a:xfrm rot="290398">
                <a:off x="1218" y="1160"/>
                <a:ext cx="174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2549" name="Line 50"/>
              <p:cNvSpPr>
                <a:spLocks noChangeAspect="1" noChangeShapeType="1"/>
              </p:cNvSpPr>
              <p:nvPr/>
            </p:nvSpPr>
            <p:spPr bwMode="auto">
              <a:xfrm rot="290398">
                <a:off x="1195" y="1431"/>
                <a:ext cx="174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2550" name="Line 51"/>
              <p:cNvSpPr>
                <a:spLocks noChangeAspect="1" noChangeShapeType="1"/>
              </p:cNvSpPr>
              <p:nvPr/>
            </p:nvSpPr>
            <p:spPr bwMode="auto">
              <a:xfrm rot="290398">
                <a:off x="1192" y="1466"/>
                <a:ext cx="174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22534" name="Group 69"/>
            <p:cNvGrpSpPr>
              <a:grpSpLocks/>
            </p:cNvGrpSpPr>
            <p:nvPr/>
          </p:nvGrpSpPr>
          <p:grpSpPr bwMode="auto">
            <a:xfrm>
              <a:off x="2931" y="1026"/>
              <a:ext cx="561" cy="515"/>
              <a:chOff x="2931" y="1026"/>
              <a:chExt cx="561" cy="515"/>
            </a:xfrm>
          </p:grpSpPr>
          <p:sp>
            <p:nvSpPr>
              <p:cNvPr id="1298497" name="Freeform 65">
                <a:extLst>
                  <a:ext uri="{FF2B5EF4-FFF2-40B4-BE49-F238E27FC236}"/>
                </a:extLst>
              </p:cNvPr>
              <p:cNvSpPr>
                <a:spLocks/>
              </p:cNvSpPr>
              <p:nvPr/>
            </p:nvSpPr>
            <p:spPr bwMode="auto">
              <a:xfrm>
                <a:off x="2939" y="1026"/>
                <a:ext cx="553" cy="515"/>
              </a:xfrm>
              <a:custGeom>
                <a:avLst/>
                <a:gdLst>
                  <a:gd name="T0" fmla="*/ 27 w 553"/>
                  <a:gd name="T1" fmla="*/ 165 h 515"/>
                  <a:gd name="T2" fmla="*/ 553 w 553"/>
                  <a:gd name="T3" fmla="*/ 0 h 515"/>
                  <a:gd name="T4" fmla="*/ 523 w 553"/>
                  <a:gd name="T5" fmla="*/ 345 h 515"/>
                  <a:gd name="T6" fmla="*/ 0 w 553"/>
                  <a:gd name="T7" fmla="*/ 515 h 515"/>
                  <a:gd name="T8" fmla="*/ 27 w 553"/>
                  <a:gd name="T9" fmla="*/ 165 h 515"/>
                </a:gdLst>
                <a:ahLst/>
                <a:cxnLst>
                  <a:cxn ang="0">
                    <a:pos x="T0" y="T1"/>
                  </a:cxn>
                  <a:cxn ang="0">
                    <a:pos x="T2" y="T3"/>
                  </a:cxn>
                  <a:cxn ang="0">
                    <a:pos x="T4" y="T5"/>
                  </a:cxn>
                  <a:cxn ang="0">
                    <a:pos x="T6" y="T7"/>
                  </a:cxn>
                  <a:cxn ang="0">
                    <a:pos x="T8" y="T9"/>
                  </a:cxn>
                </a:cxnLst>
                <a:rect l="0" t="0" r="r" b="b"/>
                <a:pathLst>
                  <a:path w="553" h="515">
                    <a:moveTo>
                      <a:pt x="27" y="165"/>
                    </a:moveTo>
                    <a:lnTo>
                      <a:pt x="553" y="0"/>
                    </a:lnTo>
                    <a:lnTo>
                      <a:pt x="523" y="345"/>
                    </a:lnTo>
                    <a:lnTo>
                      <a:pt x="0" y="515"/>
                    </a:lnTo>
                    <a:lnTo>
                      <a:pt x="27" y="165"/>
                    </a:lnTo>
                    <a:close/>
                  </a:path>
                </a:pathLst>
              </a:custGeom>
              <a:gradFill rotWithShape="1">
                <a:gsLst>
                  <a:gs pos="0">
                    <a:srgbClr val="FC0128">
                      <a:alpha val="70000"/>
                    </a:srgbClr>
                  </a:gs>
                  <a:gs pos="50000">
                    <a:srgbClr val="FC0128">
                      <a:gamma/>
                      <a:shade val="24706"/>
                      <a:invGamma/>
                      <a:alpha val="77000"/>
                    </a:srgbClr>
                  </a:gs>
                  <a:gs pos="100000">
                    <a:srgbClr val="FC0128">
                      <a:alpha val="70000"/>
                    </a:srgbClr>
                  </a:gs>
                </a:gsLst>
                <a:lin ang="0" scaled="1"/>
              </a:gradFill>
              <a:ln w="9525" cap="flat" cmpd="sng">
                <a:solidFill>
                  <a:schemeClr val="bg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defRPr/>
                </a:pPr>
                <a:endParaRPr lang="en-US"/>
              </a:p>
            </p:txBody>
          </p:sp>
          <p:sp>
            <p:nvSpPr>
              <p:cNvPr id="22538" name="Freeform 52"/>
              <p:cNvSpPr>
                <a:spLocks noChangeAspect="1"/>
              </p:cNvSpPr>
              <p:nvPr/>
            </p:nvSpPr>
            <p:spPr bwMode="auto">
              <a:xfrm>
                <a:off x="2966" y="1061"/>
                <a:ext cx="522" cy="174"/>
              </a:xfrm>
              <a:custGeom>
                <a:avLst/>
                <a:gdLst>
                  <a:gd name="T0" fmla="*/ 0 w 522"/>
                  <a:gd name="T1" fmla="*/ 174 h 174"/>
                  <a:gd name="T2" fmla="*/ 522 w 522"/>
                  <a:gd name="T3" fmla="*/ 0 h 174"/>
                  <a:gd name="T4" fmla="*/ 0 60000 65536"/>
                  <a:gd name="T5" fmla="*/ 0 60000 65536"/>
                </a:gdLst>
                <a:ahLst/>
                <a:cxnLst>
                  <a:cxn ang="T4">
                    <a:pos x="T0" y="T1"/>
                  </a:cxn>
                  <a:cxn ang="T5">
                    <a:pos x="T2" y="T3"/>
                  </a:cxn>
                </a:cxnLst>
                <a:rect l="0" t="0" r="r" b="b"/>
                <a:pathLst>
                  <a:path w="522" h="174">
                    <a:moveTo>
                      <a:pt x="0" y="174"/>
                    </a:moveTo>
                    <a:lnTo>
                      <a:pt x="522" y="0"/>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2539" name="Freeform 54"/>
              <p:cNvSpPr>
                <a:spLocks noChangeAspect="1"/>
              </p:cNvSpPr>
              <p:nvPr/>
            </p:nvSpPr>
            <p:spPr bwMode="auto">
              <a:xfrm>
                <a:off x="3029" y="1201"/>
                <a:ext cx="33" cy="268"/>
              </a:xfrm>
              <a:custGeom>
                <a:avLst/>
                <a:gdLst>
                  <a:gd name="T0" fmla="*/ 119 w 27"/>
                  <a:gd name="T1" fmla="*/ 80 h 219"/>
                  <a:gd name="T2" fmla="*/ 243 w 27"/>
                  <a:gd name="T3" fmla="*/ 0 h 219"/>
                  <a:gd name="T4" fmla="*/ 119 w 27"/>
                  <a:gd name="T5" fmla="*/ 1982 h 219"/>
                  <a:gd name="T6" fmla="*/ 0 w 27"/>
                  <a:gd name="T7" fmla="*/ 2016 h 219"/>
                  <a:gd name="T8" fmla="*/ 119 w 27"/>
                  <a:gd name="T9" fmla="*/ 80 h 2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19">
                    <a:moveTo>
                      <a:pt x="13" y="9"/>
                    </a:moveTo>
                    <a:lnTo>
                      <a:pt x="27" y="0"/>
                    </a:lnTo>
                    <a:lnTo>
                      <a:pt x="13" y="215"/>
                    </a:lnTo>
                    <a:lnTo>
                      <a:pt x="0" y="219"/>
                    </a:lnTo>
                    <a:lnTo>
                      <a:pt x="13" y="9"/>
                    </a:lnTo>
                    <a:close/>
                  </a:path>
                </a:pathLst>
              </a:custGeom>
              <a:gradFill rotWithShape="1">
                <a:gsLst>
                  <a:gs pos="0">
                    <a:srgbClr val="DDDDDD"/>
                  </a:gs>
                  <a:gs pos="50000">
                    <a:srgbClr val="666666"/>
                  </a:gs>
                  <a:gs pos="100000">
                    <a:srgbClr val="DDDDDD"/>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2540" name="Freeform 55"/>
              <p:cNvSpPr>
                <a:spLocks noChangeAspect="1"/>
              </p:cNvSpPr>
              <p:nvPr/>
            </p:nvSpPr>
            <p:spPr bwMode="auto">
              <a:xfrm>
                <a:off x="3142" y="1164"/>
                <a:ext cx="33" cy="268"/>
              </a:xfrm>
              <a:custGeom>
                <a:avLst/>
                <a:gdLst>
                  <a:gd name="T0" fmla="*/ 119 w 27"/>
                  <a:gd name="T1" fmla="*/ 80 h 219"/>
                  <a:gd name="T2" fmla="*/ 243 w 27"/>
                  <a:gd name="T3" fmla="*/ 0 h 219"/>
                  <a:gd name="T4" fmla="*/ 119 w 27"/>
                  <a:gd name="T5" fmla="*/ 1982 h 219"/>
                  <a:gd name="T6" fmla="*/ 0 w 27"/>
                  <a:gd name="T7" fmla="*/ 2016 h 219"/>
                  <a:gd name="T8" fmla="*/ 119 w 27"/>
                  <a:gd name="T9" fmla="*/ 80 h 2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19">
                    <a:moveTo>
                      <a:pt x="13" y="9"/>
                    </a:moveTo>
                    <a:lnTo>
                      <a:pt x="27" y="0"/>
                    </a:lnTo>
                    <a:lnTo>
                      <a:pt x="13" y="215"/>
                    </a:lnTo>
                    <a:lnTo>
                      <a:pt x="0" y="219"/>
                    </a:lnTo>
                    <a:lnTo>
                      <a:pt x="13" y="9"/>
                    </a:lnTo>
                    <a:close/>
                  </a:path>
                </a:pathLst>
              </a:custGeom>
              <a:gradFill rotWithShape="1">
                <a:gsLst>
                  <a:gs pos="0">
                    <a:srgbClr val="DDDDDD"/>
                  </a:gs>
                  <a:gs pos="50000">
                    <a:srgbClr val="666666"/>
                  </a:gs>
                  <a:gs pos="100000">
                    <a:srgbClr val="DDDDDD"/>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2541" name="Freeform 56"/>
              <p:cNvSpPr>
                <a:spLocks noChangeAspect="1"/>
              </p:cNvSpPr>
              <p:nvPr/>
            </p:nvSpPr>
            <p:spPr bwMode="auto">
              <a:xfrm>
                <a:off x="3259" y="1127"/>
                <a:ext cx="33" cy="268"/>
              </a:xfrm>
              <a:custGeom>
                <a:avLst/>
                <a:gdLst>
                  <a:gd name="T0" fmla="*/ 119 w 27"/>
                  <a:gd name="T1" fmla="*/ 80 h 219"/>
                  <a:gd name="T2" fmla="*/ 243 w 27"/>
                  <a:gd name="T3" fmla="*/ 0 h 219"/>
                  <a:gd name="T4" fmla="*/ 119 w 27"/>
                  <a:gd name="T5" fmla="*/ 1982 h 219"/>
                  <a:gd name="T6" fmla="*/ 0 w 27"/>
                  <a:gd name="T7" fmla="*/ 2016 h 219"/>
                  <a:gd name="T8" fmla="*/ 119 w 27"/>
                  <a:gd name="T9" fmla="*/ 80 h 2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19">
                    <a:moveTo>
                      <a:pt x="13" y="9"/>
                    </a:moveTo>
                    <a:lnTo>
                      <a:pt x="27" y="0"/>
                    </a:lnTo>
                    <a:lnTo>
                      <a:pt x="13" y="215"/>
                    </a:lnTo>
                    <a:lnTo>
                      <a:pt x="0" y="219"/>
                    </a:lnTo>
                    <a:lnTo>
                      <a:pt x="13" y="9"/>
                    </a:lnTo>
                    <a:close/>
                  </a:path>
                </a:pathLst>
              </a:custGeom>
              <a:gradFill rotWithShape="1">
                <a:gsLst>
                  <a:gs pos="0">
                    <a:srgbClr val="DDDDDD"/>
                  </a:gs>
                  <a:gs pos="50000">
                    <a:srgbClr val="666666"/>
                  </a:gs>
                  <a:gs pos="100000">
                    <a:srgbClr val="DDDDDD"/>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2542" name="Freeform 57"/>
              <p:cNvSpPr>
                <a:spLocks noChangeAspect="1"/>
              </p:cNvSpPr>
              <p:nvPr/>
            </p:nvSpPr>
            <p:spPr bwMode="auto">
              <a:xfrm>
                <a:off x="3379" y="1087"/>
                <a:ext cx="33" cy="268"/>
              </a:xfrm>
              <a:custGeom>
                <a:avLst/>
                <a:gdLst>
                  <a:gd name="T0" fmla="*/ 119 w 27"/>
                  <a:gd name="T1" fmla="*/ 80 h 219"/>
                  <a:gd name="T2" fmla="*/ 243 w 27"/>
                  <a:gd name="T3" fmla="*/ 0 h 219"/>
                  <a:gd name="T4" fmla="*/ 119 w 27"/>
                  <a:gd name="T5" fmla="*/ 1982 h 219"/>
                  <a:gd name="T6" fmla="*/ 0 w 27"/>
                  <a:gd name="T7" fmla="*/ 2016 h 219"/>
                  <a:gd name="T8" fmla="*/ 119 w 27"/>
                  <a:gd name="T9" fmla="*/ 80 h 2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19">
                    <a:moveTo>
                      <a:pt x="13" y="9"/>
                    </a:moveTo>
                    <a:lnTo>
                      <a:pt x="27" y="0"/>
                    </a:lnTo>
                    <a:lnTo>
                      <a:pt x="13" y="215"/>
                    </a:lnTo>
                    <a:lnTo>
                      <a:pt x="0" y="219"/>
                    </a:lnTo>
                    <a:lnTo>
                      <a:pt x="13" y="9"/>
                    </a:lnTo>
                    <a:close/>
                  </a:path>
                </a:pathLst>
              </a:custGeom>
              <a:gradFill rotWithShape="1">
                <a:gsLst>
                  <a:gs pos="0">
                    <a:srgbClr val="DDDDDD"/>
                  </a:gs>
                  <a:gs pos="50000">
                    <a:srgbClr val="666666"/>
                  </a:gs>
                  <a:gs pos="100000">
                    <a:srgbClr val="DDDDDD"/>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2543" name="Freeform 64"/>
              <p:cNvSpPr>
                <a:spLocks noChangeAspect="1"/>
              </p:cNvSpPr>
              <p:nvPr/>
            </p:nvSpPr>
            <p:spPr bwMode="auto">
              <a:xfrm>
                <a:off x="2942" y="1331"/>
                <a:ext cx="522" cy="174"/>
              </a:xfrm>
              <a:custGeom>
                <a:avLst/>
                <a:gdLst>
                  <a:gd name="T0" fmla="*/ 0 w 522"/>
                  <a:gd name="T1" fmla="*/ 174 h 174"/>
                  <a:gd name="T2" fmla="*/ 522 w 522"/>
                  <a:gd name="T3" fmla="*/ 0 h 174"/>
                  <a:gd name="T4" fmla="*/ 0 60000 65536"/>
                  <a:gd name="T5" fmla="*/ 0 60000 65536"/>
                </a:gdLst>
                <a:ahLst/>
                <a:cxnLst>
                  <a:cxn ang="T4">
                    <a:pos x="T0" y="T1"/>
                  </a:cxn>
                  <a:cxn ang="T5">
                    <a:pos x="T2" y="T3"/>
                  </a:cxn>
                </a:cxnLst>
                <a:rect l="0" t="0" r="r" b="b"/>
                <a:pathLst>
                  <a:path w="522" h="174">
                    <a:moveTo>
                      <a:pt x="0" y="174"/>
                    </a:moveTo>
                    <a:lnTo>
                      <a:pt x="522" y="0"/>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2544" name="Freeform 67"/>
              <p:cNvSpPr>
                <a:spLocks/>
              </p:cNvSpPr>
              <p:nvPr/>
            </p:nvSpPr>
            <p:spPr bwMode="auto">
              <a:xfrm>
                <a:off x="2961" y="1028"/>
                <a:ext cx="531" cy="168"/>
              </a:xfrm>
              <a:custGeom>
                <a:avLst/>
                <a:gdLst>
                  <a:gd name="T0" fmla="*/ 0 w 531"/>
                  <a:gd name="T1" fmla="*/ 168 h 168"/>
                  <a:gd name="T2" fmla="*/ 531 w 531"/>
                  <a:gd name="T3" fmla="*/ 0 h 168"/>
                  <a:gd name="T4" fmla="*/ 0 60000 65536"/>
                  <a:gd name="T5" fmla="*/ 0 60000 65536"/>
                </a:gdLst>
                <a:ahLst/>
                <a:cxnLst>
                  <a:cxn ang="T4">
                    <a:pos x="T0" y="T1"/>
                  </a:cxn>
                  <a:cxn ang="T5">
                    <a:pos x="T2" y="T3"/>
                  </a:cxn>
                </a:cxnLst>
                <a:rect l="0" t="0" r="r" b="b"/>
                <a:pathLst>
                  <a:path w="531" h="168">
                    <a:moveTo>
                      <a:pt x="0" y="168"/>
                    </a:moveTo>
                    <a:lnTo>
                      <a:pt x="531" y="0"/>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2545" name="Freeform 68"/>
              <p:cNvSpPr>
                <a:spLocks/>
              </p:cNvSpPr>
              <p:nvPr/>
            </p:nvSpPr>
            <p:spPr bwMode="auto">
              <a:xfrm>
                <a:off x="2931" y="1372"/>
                <a:ext cx="531" cy="168"/>
              </a:xfrm>
              <a:custGeom>
                <a:avLst/>
                <a:gdLst>
                  <a:gd name="T0" fmla="*/ 0 w 531"/>
                  <a:gd name="T1" fmla="*/ 168 h 168"/>
                  <a:gd name="T2" fmla="*/ 531 w 531"/>
                  <a:gd name="T3" fmla="*/ 0 h 168"/>
                  <a:gd name="T4" fmla="*/ 0 60000 65536"/>
                  <a:gd name="T5" fmla="*/ 0 60000 65536"/>
                </a:gdLst>
                <a:ahLst/>
                <a:cxnLst>
                  <a:cxn ang="T4">
                    <a:pos x="T0" y="T1"/>
                  </a:cxn>
                  <a:cxn ang="T5">
                    <a:pos x="T2" y="T3"/>
                  </a:cxn>
                </a:cxnLst>
                <a:rect l="0" t="0" r="r" b="b"/>
                <a:pathLst>
                  <a:path w="531" h="168">
                    <a:moveTo>
                      <a:pt x="0" y="168"/>
                    </a:moveTo>
                    <a:lnTo>
                      <a:pt x="531" y="0"/>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sp>
        <p:nvSpPr>
          <p:cNvPr id="2" name="Text Placeholder 1"/>
          <p:cNvSpPr>
            <a:spLocks noGrp="1"/>
          </p:cNvSpPr>
          <p:nvPr>
            <p:ph type="body" sz="quarter" idx="38"/>
          </p:nvPr>
        </p:nvSpPr>
        <p:spPr/>
        <p:txBody>
          <a:bodyPr/>
          <a:lstStyle/>
          <a:p>
            <a:r>
              <a:rPr lang="en-US" dirty="0"/>
              <a:t>Inelastic Response of </a:t>
            </a:r>
            <a:r>
              <a:rPr lang="en-US" dirty="0" smtClean="0"/>
              <a:t>EBFs</a:t>
            </a:r>
            <a:endParaRPr lang="en-US" dirty="0"/>
          </a:p>
        </p:txBody>
      </p:sp>
    </p:spTree>
    <p:extLst>
      <p:ext uri="{BB962C8B-B14F-4D97-AF65-F5344CB8AC3E}">
        <p14:creationId xmlns:p14="http://schemas.microsoft.com/office/powerpoint/2010/main" val="28111162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2"/>
          <p:cNvSpPr>
            <a:spLocks noChangeArrowheads="1"/>
          </p:cNvSpPr>
          <p:nvPr/>
        </p:nvSpPr>
        <p:spPr bwMode="auto">
          <a:xfrm flipH="1">
            <a:off x="581025" y="1692275"/>
            <a:ext cx="828675" cy="276225"/>
          </a:xfrm>
          <a:prstGeom prst="rightArrow">
            <a:avLst>
              <a:gd name="adj1" fmla="val 50000"/>
              <a:gd name="adj2" fmla="val 75000"/>
            </a:avLst>
          </a:prstGeom>
          <a:gradFill rotWithShape="1">
            <a:gsLst>
              <a:gs pos="0">
                <a:srgbClr val="FC0128"/>
              </a:gs>
              <a:gs pos="50000">
                <a:srgbClr val="AC011B"/>
              </a:gs>
              <a:gs pos="100000">
                <a:srgbClr val="FC0128"/>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23555" name="Group 42"/>
          <p:cNvGrpSpPr>
            <a:grpSpLocks/>
          </p:cNvGrpSpPr>
          <p:nvPr/>
        </p:nvGrpSpPr>
        <p:grpSpPr bwMode="auto">
          <a:xfrm>
            <a:off x="2354263" y="1401763"/>
            <a:ext cx="4441825" cy="3890962"/>
            <a:chOff x="1399" y="847"/>
            <a:chExt cx="2798" cy="2451"/>
          </a:xfrm>
        </p:grpSpPr>
        <p:grpSp>
          <p:nvGrpSpPr>
            <p:cNvPr id="23556" name="Group 4"/>
            <p:cNvGrpSpPr>
              <a:grpSpLocks noChangeAspect="1"/>
            </p:cNvGrpSpPr>
            <p:nvPr/>
          </p:nvGrpSpPr>
          <p:grpSpPr bwMode="auto">
            <a:xfrm rot="21305547" flipH="1">
              <a:off x="3962" y="1017"/>
              <a:ext cx="235" cy="2281"/>
              <a:chOff x="1063" y="1013"/>
              <a:chExt cx="192" cy="1721"/>
            </a:xfrm>
          </p:grpSpPr>
          <p:sp>
            <p:nvSpPr>
              <p:cNvPr id="23593" name="Rectangle 5"/>
              <p:cNvSpPr>
                <a:spLocks noChangeAspect="1" noChangeArrowheads="1"/>
              </p:cNvSpPr>
              <p:nvPr/>
            </p:nvSpPr>
            <p:spPr bwMode="auto">
              <a:xfrm>
                <a:off x="1063" y="1013"/>
                <a:ext cx="192" cy="1721"/>
              </a:xfrm>
              <a:prstGeom prst="rect">
                <a:avLst/>
              </a:prstGeom>
              <a:gradFill rotWithShape="1">
                <a:gsLst>
                  <a:gs pos="0">
                    <a:srgbClr val="8C8C8C"/>
                  </a:gs>
                  <a:gs pos="50000">
                    <a:srgbClr val="DDDDDD"/>
                  </a:gs>
                  <a:gs pos="100000">
                    <a:srgbClr val="8C8C8C"/>
                  </a:gs>
                </a:gsLst>
                <a:lin ang="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3594" name="Line 6"/>
              <p:cNvSpPr>
                <a:spLocks noChangeAspect="1" noChangeShapeType="1"/>
              </p:cNvSpPr>
              <p:nvPr/>
            </p:nvSpPr>
            <p:spPr bwMode="auto">
              <a:xfrm>
                <a:off x="1223" y="1013"/>
                <a:ext cx="0" cy="172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595" name="Line 7"/>
              <p:cNvSpPr>
                <a:spLocks noChangeAspect="1" noChangeShapeType="1"/>
              </p:cNvSpPr>
              <p:nvPr/>
            </p:nvSpPr>
            <p:spPr bwMode="auto">
              <a:xfrm>
                <a:off x="1095" y="1013"/>
                <a:ext cx="0" cy="172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23557" name="Group 8"/>
            <p:cNvGrpSpPr>
              <a:grpSpLocks/>
            </p:cNvGrpSpPr>
            <p:nvPr/>
          </p:nvGrpSpPr>
          <p:grpSpPr bwMode="auto">
            <a:xfrm rot="-527750">
              <a:off x="1399" y="847"/>
              <a:ext cx="2105" cy="2296"/>
              <a:chOff x="862" y="1033"/>
              <a:chExt cx="2105" cy="2296"/>
            </a:xfrm>
          </p:grpSpPr>
          <p:grpSp>
            <p:nvGrpSpPr>
              <p:cNvPr id="23570" name="Group 9"/>
              <p:cNvGrpSpPr>
                <a:grpSpLocks/>
              </p:cNvGrpSpPr>
              <p:nvPr/>
            </p:nvGrpSpPr>
            <p:grpSpPr bwMode="auto">
              <a:xfrm>
                <a:off x="862" y="1033"/>
                <a:ext cx="2105" cy="2296"/>
                <a:chOff x="862" y="1033"/>
                <a:chExt cx="2105" cy="2296"/>
              </a:xfrm>
            </p:grpSpPr>
            <p:sp>
              <p:nvSpPr>
                <p:cNvPr id="23575" name="Freeform 10"/>
                <p:cNvSpPr>
                  <a:spLocks noChangeAspect="1"/>
                </p:cNvSpPr>
                <p:nvPr/>
              </p:nvSpPr>
              <p:spPr bwMode="auto">
                <a:xfrm rot="290398">
                  <a:off x="1055" y="2797"/>
                  <a:ext cx="385" cy="532"/>
                </a:xfrm>
                <a:custGeom>
                  <a:avLst/>
                  <a:gdLst>
                    <a:gd name="T0" fmla="*/ 0 w 315"/>
                    <a:gd name="T1" fmla="*/ 0 h 435"/>
                    <a:gd name="T2" fmla="*/ 1544 w 315"/>
                    <a:gd name="T3" fmla="*/ 0 h 435"/>
                    <a:gd name="T4" fmla="*/ 2869 w 315"/>
                    <a:gd name="T5" fmla="*/ 1322 h 435"/>
                    <a:gd name="T6" fmla="*/ 2869 w 315"/>
                    <a:gd name="T7" fmla="*/ 3980 h 435"/>
                    <a:gd name="T8" fmla="*/ 0 w 315"/>
                    <a:gd name="T9" fmla="*/ 3980 h 435"/>
                    <a:gd name="T10" fmla="*/ 0 w 315"/>
                    <a:gd name="T11" fmla="*/ 0 h 4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23576" name="Group 11"/>
                <p:cNvGrpSpPr>
                  <a:grpSpLocks noChangeAspect="1"/>
                </p:cNvGrpSpPr>
                <p:nvPr/>
              </p:nvGrpSpPr>
              <p:grpSpPr bwMode="auto">
                <a:xfrm rot="290398">
                  <a:off x="2491" y="1525"/>
                  <a:ext cx="434" cy="296"/>
                  <a:chOff x="2334" y="1156"/>
                  <a:chExt cx="355" cy="242"/>
                </a:xfrm>
              </p:grpSpPr>
              <p:sp>
                <p:nvSpPr>
                  <p:cNvPr id="23591" name="Freeform 12"/>
                  <p:cNvSpPr>
                    <a:spLocks noChangeAspect="1"/>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592" name="Rectangle 13"/>
                  <p:cNvSpPr>
                    <a:spLocks noChangeAspect="1" noChangeArrowheads="1"/>
                  </p:cNvSpPr>
                  <p:nvPr/>
                </p:nvSpPr>
                <p:spPr bwMode="auto">
                  <a:xfrm>
                    <a:off x="2672" y="1156"/>
                    <a:ext cx="17" cy="196"/>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23577" name="Group 14"/>
                <p:cNvGrpSpPr>
                  <a:grpSpLocks noChangeAspect="1"/>
                </p:cNvGrpSpPr>
                <p:nvPr/>
              </p:nvGrpSpPr>
              <p:grpSpPr bwMode="auto">
                <a:xfrm rot="290398">
                  <a:off x="889" y="1033"/>
                  <a:ext cx="235" cy="2281"/>
                  <a:chOff x="1063" y="1013"/>
                  <a:chExt cx="192" cy="1721"/>
                </a:xfrm>
              </p:grpSpPr>
              <p:sp>
                <p:nvSpPr>
                  <p:cNvPr id="23588" name="Rectangle 15"/>
                  <p:cNvSpPr>
                    <a:spLocks noChangeAspect="1" noChangeArrowheads="1"/>
                  </p:cNvSpPr>
                  <p:nvPr/>
                </p:nvSpPr>
                <p:spPr bwMode="auto">
                  <a:xfrm>
                    <a:off x="1063" y="1013"/>
                    <a:ext cx="192" cy="1721"/>
                  </a:xfrm>
                  <a:prstGeom prst="rect">
                    <a:avLst/>
                  </a:prstGeom>
                  <a:gradFill rotWithShape="1">
                    <a:gsLst>
                      <a:gs pos="0">
                        <a:srgbClr val="8C8C8C"/>
                      </a:gs>
                      <a:gs pos="50000">
                        <a:srgbClr val="DDDDDD"/>
                      </a:gs>
                      <a:gs pos="100000">
                        <a:srgbClr val="8C8C8C"/>
                      </a:gs>
                    </a:gsLst>
                    <a:lin ang="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3589" name="Line 16"/>
                  <p:cNvSpPr>
                    <a:spLocks noChangeAspect="1" noChangeShapeType="1"/>
                  </p:cNvSpPr>
                  <p:nvPr/>
                </p:nvSpPr>
                <p:spPr bwMode="auto">
                  <a:xfrm>
                    <a:off x="1223" y="1013"/>
                    <a:ext cx="0" cy="172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590" name="Line 17"/>
                  <p:cNvSpPr>
                    <a:spLocks noChangeAspect="1" noChangeShapeType="1"/>
                  </p:cNvSpPr>
                  <p:nvPr/>
                </p:nvSpPr>
                <p:spPr bwMode="auto">
                  <a:xfrm>
                    <a:off x="1095" y="1013"/>
                    <a:ext cx="0" cy="172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23578" name="Group 18"/>
                <p:cNvGrpSpPr>
                  <a:grpSpLocks noChangeAspect="1"/>
                </p:cNvGrpSpPr>
                <p:nvPr/>
              </p:nvGrpSpPr>
              <p:grpSpPr bwMode="auto">
                <a:xfrm rot="290398">
                  <a:off x="1202" y="1120"/>
                  <a:ext cx="1754" cy="351"/>
                  <a:chOff x="1255" y="869"/>
                  <a:chExt cx="1435" cy="287"/>
                </a:xfrm>
              </p:grpSpPr>
              <p:grpSp>
                <p:nvGrpSpPr>
                  <p:cNvPr id="23581" name="Group 19"/>
                  <p:cNvGrpSpPr>
                    <a:grpSpLocks noChangeAspect="1"/>
                  </p:cNvGrpSpPr>
                  <p:nvPr/>
                </p:nvGrpSpPr>
                <p:grpSpPr bwMode="auto">
                  <a:xfrm>
                    <a:off x="1255" y="869"/>
                    <a:ext cx="1434" cy="287"/>
                    <a:chOff x="1255" y="869"/>
                    <a:chExt cx="1434" cy="287"/>
                  </a:xfrm>
                </p:grpSpPr>
                <p:grpSp>
                  <p:nvGrpSpPr>
                    <p:cNvPr id="23583" name="Group 20"/>
                    <p:cNvGrpSpPr>
                      <a:grpSpLocks noChangeAspect="1"/>
                    </p:cNvGrpSpPr>
                    <p:nvPr/>
                  </p:nvGrpSpPr>
                  <p:grpSpPr bwMode="auto">
                    <a:xfrm>
                      <a:off x="1255" y="869"/>
                      <a:ext cx="1434" cy="287"/>
                      <a:chOff x="1255" y="869"/>
                      <a:chExt cx="1434" cy="287"/>
                    </a:xfrm>
                  </p:grpSpPr>
                  <p:sp>
                    <p:nvSpPr>
                      <p:cNvPr id="23585" name="Rectangle 21"/>
                      <p:cNvSpPr>
                        <a:spLocks noChangeAspect="1" noChangeArrowheads="1"/>
                      </p:cNvSpPr>
                      <p:nvPr/>
                    </p:nvSpPr>
                    <p:spPr bwMode="auto">
                      <a:xfrm>
                        <a:off x="1255" y="869"/>
                        <a:ext cx="1434" cy="287"/>
                      </a:xfrm>
                      <a:prstGeom prst="rect">
                        <a:avLst/>
                      </a:prstGeom>
                      <a:gradFill rotWithShape="1">
                        <a:gsLst>
                          <a:gs pos="0">
                            <a:srgbClr val="666666"/>
                          </a:gs>
                          <a:gs pos="50000">
                            <a:srgbClr val="DDDDDD"/>
                          </a:gs>
                          <a:gs pos="100000">
                            <a:srgbClr val="666666"/>
                          </a:gs>
                        </a:gsLst>
                        <a:lin ang="5400000" scaled="1"/>
                      </a:gradFill>
                      <a:ln w="12700"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3586" name="Line 22"/>
                      <p:cNvSpPr>
                        <a:spLocks noChangeAspect="1" noChangeShapeType="1"/>
                      </p:cNvSpPr>
                      <p:nvPr/>
                    </p:nvSpPr>
                    <p:spPr bwMode="auto">
                      <a:xfrm>
                        <a:off x="1255" y="901"/>
                        <a:ext cx="1434"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587" name="Line 23"/>
                      <p:cNvSpPr>
                        <a:spLocks noChangeAspect="1" noChangeShapeType="1"/>
                      </p:cNvSpPr>
                      <p:nvPr/>
                    </p:nvSpPr>
                    <p:spPr bwMode="auto">
                      <a:xfrm>
                        <a:off x="1255" y="1124"/>
                        <a:ext cx="1434"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23584" name="Rectangle 24"/>
                    <p:cNvSpPr>
                      <a:spLocks noChangeAspect="1" noChangeArrowheads="1"/>
                    </p:cNvSpPr>
                    <p:nvPr/>
                  </p:nvSpPr>
                  <p:spPr bwMode="auto">
                    <a:xfrm>
                      <a:off x="1255" y="926"/>
                      <a:ext cx="35" cy="173"/>
                    </a:xfrm>
                    <a:prstGeom prst="rect">
                      <a:avLst/>
                    </a:prstGeom>
                    <a:gradFill rotWithShape="1">
                      <a:gsLst>
                        <a:gs pos="0">
                          <a:srgbClr val="C0C0C0"/>
                        </a:gs>
                        <a:gs pos="100000">
                          <a:srgbClr val="595959"/>
                        </a:gs>
                      </a:gsLst>
                      <a:path path="rect">
                        <a:fillToRect t="100000" r="100000"/>
                      </a:path>
                    </a:grad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23582" name="Rectangle 25"/>
                  <p:cNvSpPr>
                    <a:spLocks noChangeAspect="1" noChangeArrowheads="1"/>
                  </p:cNvSpPr>
                  <p:nvPr/>
                </p:nvSpPr>
                <p:spPr bwMode="auto">
                  <a:xfrm>
                    <a:off x="2673" y="901"/>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23579" name="Rectangle 26"/>
                <p:cNvSpPr>
                  <a:spLocks noChangeAspect="1" noChangeArrowheads="1"/>
                </p:cNvSpPr>
                <p:nvPr/>
              </p:nvSpPr>
              <p:spPr bwMode="auto">
                <a:xfrm rot="-2607160">
                  <a:off x="862" y="2288"/>
                  <a:ext cx="2105" cy="116"/>
                </a:xfrm>
                <a:prstGeom prst="rect">
                  <a:avLst/>
                </a:prstGeom>
                <a:gradFill rotWithShape="1">
                  <a:gsLst>
                    <a:gs pos="0">
                      <a:srgbClr val="DDDDDD"/>
                    </a:gs>
                    <a:gs pos="50000">
                      <a:srgbClr val="666666"/>
                    </a:gs>
                    <a:gs pos="100000">
                      <a:srgbClr val="DDDDDD"/>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3580" name="Rectangle 27"/>
                <p:cNvSpPr>
                  <a:spLocks noChangeAspect="1" noChangeArrowheads="1"/>
                </p:cNvSpPr>
                <p:nvPr/>
              </p:nvSpPr>
              <p:spPr bwMode="auto">
                <a:xfrm rot="290398">
                  <a:off x="2519" y="1198"/>
                  <a:ext cx="21" cy="27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23571" name="Line 28"/>
              <p:cNvSpPr>
                <a:spLocks noChangeAspect="1" noChangeShapeType="1"/>
              </p:cNvSpPr>
              <p:nvPr/>
            </p:nvSpPr>
            <p:spPr bwMode="auto">
              <a:xfrm rot="290398">
                <a:off x="1222" y="1120"/>
                <a:ext cx="174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572" name="Line 29"/>
              <p:cNvSpPr>
                <a:spLocks noChangeAspect="1" noChangeShapeType="1"/>
              </p:cNvSpPr>
              <p:nvPr/>
            </p:nvSpPr>
            <p:spPr bwMode="auto">
              <a:xfrm rot="290398">
                <a:off x="1218" y="1160"/>
                <a:ext cx="174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573" name="Line 30"/>
              <p:cNvSpPr>
                <a:spLocks noChangeAspect="1" noChangeShapeType="1"/>
              </p:cNvSpPr>
              <p:nvPr/>
            </p:nvSpPr>
            <p:spPr bwMode="auto">
              <a:xfrm rot="290398">
                <a:off x="1195" y="1431"/>
                <a:ext cx="174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574" name="Line 31"/>
              <p:cNvSpPr>
                <a:spLocks noChangeAspect="1" noChangeShapeType="1"/>
              </p:cNvSpPr>
              <p:nvPr/>
            </p:nvSpPr>
            <p:spPr bwMode="auto">
              <a:xfrm rot="290398">
                <a:off x="1192" y="1466"/>
                <a:ext cx="174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23558" name="Group 32"/>
            <p:cNvGrpSpPr>
              <a:grpSpLocks/>
            </p:cNvGrpSpPr>
            <p:nvPr/>
          </p:nvGrpSpPr>
          <p:grpSpPr bwMode="auto">
            <a:xfrm flipV="1">
              <a:off x="3332" y="859"/>
              <a:ext cx="561" cy="515"/>
              <a:chOff x="2931" y="1026"/>
              <a:chExt cx="561" cy="515"/>
            </a:xfrm>
          </p:grpSpPr>
          <p:sp>
            <p:nvSpPr>
              <p:cNvPr id="1299489" name="Freeform 33">
                <a:extLst>
                  <a:ext uri="{FF2B5EF4-FFF2-40B4-BE49-F238E27FC236}"/>
                </a:extLst>
              </p:cNvPr>
              <p:cNvSpPr>
                <a:spLocks/>
              </p:cNvSpPr>
              <p:nvPr/>
            </p:nvSpPr>
            <p:spPr bwMode="auto">
              <a:xfrm>
                <a:off x="2939" y="1026"/>
                <a:ext cx="553" cy="515"/>
              </a:xfrm>
              <a:custGeom>
                <a:avLst/>
                <a:gdLst>
                  <a:gd name="T0" fmla="*/ 27 w 553"/>
                  <a:gd name="T1" fmla="*/ 165 h 515"/>
                  <a:gd name="T2" fmla="*/ 553 w 553"/>
                  <a:gd name="T3" fmla="*/ 0 h 515"/>
                  <a:gd name="T4" fmla="*/ 523 w 553"/>
                  <a:gd name="T5" fmla="*/ 345 h 515"/>
                  <a:gd name="T6" fmla="*/ 0 w 553"/>
                  <a:gd name="T7" fmla="*/ 515 h 515"/>
                  <a:gd name="T8" fmla="*/ 27 w 553"/>
                  <a:gd name="T9" fmla="*/ 165 h 515"/>
                </a:gdLst>
                <a:ahLst/>
                <a:cxnLst>
                  <a:cxn ang="0">
                    <a:pos x="T0" y="T1"/>
                  </a:cxn>
                  <a:cxn ang="0">
                    <a:pos x="T2" y="T3"/>
                  </a:cxn>
                  <a:cxn ang="0">
                    <a:pos x="T4" y="T5"/>
                  </a:cxn>
                  <a:cxn ang="0">
                    <a:pos x="T6" y="T7"/>
                  </a:cxn>
                  <a:cxn ang="0">
                    <a:pos x="T8" y="T9"/>
                  </a:cxn>
                </a:cxnLst>
                <a:rect l="0" t="0" r="r" b="b"/>
                <a:pathLst>
                  <a:path w="553" h="515">
                    <a:moveTo>
                      <a:pt x="27" y="165"/>
                    </a:moveTo>
                    <a:lnTo>
                      <a:pt x="553" y="0"/>
                    </a:lnTo>
                    <a:lnTo>
                      <a:pt x="523" y="345"/>
                    </a:lnTo>
                    <a:lnTo>
                      <a:pt x="0" y="515"/>
                    </a:lnTo>
                    <a:lnTo>
                      <a:pt x="27" y="165"/>
                    </a:lnTo>
                    <a:close/>
                  </a:path>
                </a:pathLst>
              </a:custGeom>
              <a:gradFill rotWithShape="1">
                <a:gsLst>
                  <a:gs pos="0">
                    <a:srgbClr val="FC0128">
                      <a:alpha val="70000"/>
                    </a:srgbClr>
                  </a:gs>
                  <a:gs pos="50000">
                    <a:srgbClr val="FC0128">
                      <a:gamma/>
                      <a:shade val="24706"/>
                      <a:invGamma/>
                      <a:alpha val="77000"/>
                    </a:srgbClr>
                  </a:gs>
                  <a:gs pos="100000">
                    <a:srgbClr val="FC0128">
                      <a:alpha val="70000"/>
                    </a:srgbClr>
                  </a:gs>
                </a:gsLst>
                <a:lin ang="0" scaled="1"/>
              </a:gradFill>
              <a:ln w="9525" cap="flat" cmpd="sng">
                <a:solidFill>
                  <a:schemeClr val="bg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defRPr/>
                </a:pPr>
                <a:endParaRPr lang="en-US"/>
              </a:p>
            </p:txBody>
          </p:sp>
          <p:sp>
            <p:nvSpPr>
              <p:cNvPr id="23562" name="Freeform 34"/>
              <p:cNvSpPr>
                <a:spLocks noChangeAspect="1"/>
              </p:cNvSpPr>
              <p:nvPr/>
            </p:nvSpPr>
            <p:spPr bwMode="auto">
              <a:xfrm>
                <a:off x="2966" y="1061"/>
                <a:ext cx="522" cy="174"/>
              </a:xfrm>
              <a:custGeom>
                <a:avLst/>
                <a:gdLst>
                  <a:gd name="T0" fmla="*/ 0 w 522"/>
                  <a:gd name="T1" fmla="*/ 174 h 174"/>
                  <a:gd name="T2" fmla="*/ 522 w 522"/>
                  <a:gd name="T3" fmla="*/ 0 h 174"/>
                  <a:gd name="T4" fmla="*/ 0 60000 65536"/>
                  <a:gd name="T5" fmla="*/ 0 60000 65536"/>
                </a:gdLst>
                <a:ahLst/>
                <a:cxnLst>
                  <a:cxn ang="T4">
                    <a:pos x="T0" y="T1"/>
                  </a:cxn>
                  <a:cxn ang="T5">
                    <a:pos x="T2" y="T3"/>
                  </a:cxn>
                </a:cxnLst>
                <a:rect l="0" t="0" r="r" b="b"/>
                <a:pathLst>
                  <a:path w="522" h="174">
                    <a:moveTo>
                      <a:pt x="0" y="174"/>
                    </a:moveTo>
                    <a:lnTo>
                      <a:pt x="522" y="0"/>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3563" name="Freeform 35"/>
              <p:cNvSpPr>
                <a:spLocks noChangeAspect="1"/>
              </p:cNvSpPr>
              <p:nvPr/>
            </p:nvSpPr>
            <p:spPr bwMode="auto">
              <a:xfrm>
                <a:off x="3029" y="1201"/>
                <a:ext cx="33" cy="268"/>
              </a:xfrm>
              <a:custGeom>
                <a:avLst/>
                <a:gdLst>
                  <a:gd name="T0" fmla="*/ 119 w 27"/>
                  <a:gd name="T1" fmla="*/ 80 h 219"/>
                  <a:gd name="T2" fmla="*/ 243 w 27"/>
                  <a:gd name="T3" fmla="*/ 0 h 219"/>
                  <a:gd name="T4" fmla="*/ 119 w 27"/>
                  <a:gd name="T5" fmla="*/ 1982 h 219"/>
                  <a:gd name="T6" fmla="*/ 0 w 27"/>
                  <a:gd name="T7" fmla="*/ 2016 h 219"/>
                  <a:gd name="T8" fmla="*/ 119 w 27"/>
                  <a:gd name="T9" fmla="*/ 80 h 2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19">
                    <a:moveTo>
                      <a:pt x="13" y="9"/>
                    </a:moveTo>
                    <a:lnTo>
                      <a:pt x="27" y="0"/>
                    </a:lnTo>
                    <a:lnTo>
                      <a:pt x="13" y="215"/>
                    </a:lnTo>
                    <a:lnTo>
                      <a:pt x="0" y="219"/>
                    </a:lnTo>
                    <a:lnTo>
                      <a:pt x="13" y="9"/>
                    </a:lnTo>
                    <a:close/>
                  </a:path>
                </a:pathLst>
              </a:custGeom>
              <a:gradFill rotWithShape="1">
                <a:gsLst>
                  <a:gs pos="0">
                    <a:srgbClr val="DDDDDD"/>
                  </a:gs>
                  <a:gs pos="50000">
                    <a:srgbClr val="666666"/>
                  </a:gs>
                  <a:gs pos="100000">
                    <a:srgbClr val="DDDDDD"/>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564" name="Freeform 36"/>
              <p:cNvSpPr>
                <a:spLocks noChangeAspect="1"/>
              </p:cNvSpPr>
              <p:nvPr/>
            </p:nvSpPr>
            <p:spPr bwMode="auto">
              <a:xfrm>
                <a:off x="3142" y="1164"/>
                <a:ext cx="33" cy="268"/>
              </a:xfrm>
              <a:custGeom>
                <a:avLst/>
                <a:gdLst>
                  <a:gd name="T0" fmla="*/ 119 w 27"/>
                  <a:gd name="T1" fmla="*/ 80 h 219"/>
                  <a:gd name="T2" fmla="*/ 243 w 27"/>
                  <a:gd name="T3" fmla="*/ 0 h 219"/>
                  <a:gd name="T4" fmla="*/ 119 w 27"/>
                  <a:gd name="T5" fmla="*/ 1982 h 219"/>
                  <a:gd name="T6" fmla="*/ 0 w 27"/>
                  <a:gd name="T7" fmla="*/ 2016 h 219"/>
                  <a:gd name="T8" fmla="*/ 119 w 27"/>
                  <a:gd name="T9" fmla="*/ 80 h 2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19">
                    <a:moveTo>
                      <a:pt x="13" y="9"/>
                    </a:moveTo>
                    <a:lnTo>
                      <a:pt x="27" y="0"/>
                    </a:lnTo>
                    <a:lnTo>
                      <a:pt x="13" y="215"/>
                    </a:lnTo>
                    <a:lnTo>
                      <a:pt x="0" y="219"/>
                    </a:lnTo>
                    <a:lnTo>
                      <a:pt x="13" y="9"/>
                    </a:lnTo>
                    <a:close/>
                  </a:path>
                </a:pathLst>
              </a:custGeom>
              <a:gradFill rotWithShape="1">
                <a:gsLst>
                  <a:gs pos="0">
                    <a:srgbClr val="DDDDDD"/>
                  </a:gs>
                  <a:gs pos="50000">
                    <a:srgbClr val="666666"/>
                  </a:gs>
                  <a:gs pos="100000">
                    <a:srgbClr val="DDDDDD"/>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565" name="Freeform 37"/>
              <p:cNvSpPr>
                <a:spLocks noChangeAspect="1"/>
              </p:cNvSpPr>
              <p:nvPr/>
            </p:nvSpPr>
            <p:spPr bwMode="auto">
              <a:xfrm>
                <a:off x="3259" y="1127"/>
                <a:ext cx="33" cy="268"/>
              </a:xfrm>
              <a:custGeom>
                <a:avLst/>
                <a:gdLst>
                  <a:gd name="T0" fmla="*/ 119 w 27"/>
                  <a:gd name="T1" fmla="*/ 80 h 219"/>
                  <a:gd name="T2" fmla="*/ 243 w 27"/>
                  <a:gd name="T3" fmla="*/ 0 h 219"/>
                  <a:gd name="T4" fmla="*/ 119 w 27"/>
                  <a:gd name="T5" fmla="*/ 1982 h 219"/>
                  <a:gd name="T6" fmla="*/ 0 w 27"/>
                  <a:gd name="T7" fmla="*/ 2016 h 219"/>
                  <a:gd name="T8" fmla="*/ 119 w 27"/>
                  <a:gd name="T9" fmla="*/ 80 h 2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19">
                    <a:moveTo>
                      <a:pt x="13" y="9"/>
                    </a:moveTo>
                    <a:lnTo>
                      <a:pt x="27" y="0"/>
                    </a:lnTo>
                    <a:lnTo>
                      <a:pt x="13" y="215"/>
                    </a:lnTo>
                    <a:lnTo>
                      <a:pt x="0" y="219"/>
                    </a:lnTo>
                    <a:lnTo>
                      <a:pt x="13" y="9"/>
                    </a:lnTo>
                    <a:close/>
                  </a:path>
                </a:pathLst>
              </a:custGeom>
              <a:gradFill rotWithShape="1">
                <a:gsLst>
                  <a:gs pos="0">
                    <a:srgbClr val="DDDDDD"/>
                  </a:gs>
                  <a:gs pos="50000">
                    <a:srgbClr val="666666"/>
                  </a:gs>
                  <a:gs pos="100000">
                    <a:srgbClr val="DDDDDD"/>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566" name="Freeform 38"/>
              <p:cNvSpPr>
                <a:spLocks noChangeAspect="1"/>
              </p:cNvSpPr>
              <p:nvPr/>
            </p:nvSpPr>
            <p:spPr bwMode="auto">
              <a:xfrm>
                <a:off x="3379" y="1087"/>
                <a:ext cx="33" cy="268"/>
              </a:xfrm>
              <a:custGeom>
                <a:avLst/>
                <a:gdLst>
                  <a:gd name="T0" fmla="*/ 119 w 27"/>
                  <a:gd name="T1" fmla="*/ 80 h 219"/>
                  <a:gd name="T2" fmla="*/ 243 w 27"/>
                  <a:gd name="T3" fmla="*/ 0 h 219"/>
                  <a:gd name="T4" fmla="*/ 119 w 27"/>
                  <a:gd name="T5" fmla="*/ 1982 h 219"/>
                  <a:gd name="T6" fmla="*/ 0 w 27"/>
                  <a:gd name="T7" fmla="*/ 2016 h 219"/>
                  <a:gd name="T8" fmla="*/ 119 w 27"/>
                  <a:gd name="T9" fmla="*/ 80 h 2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19">
                    <a:moveTo>
                      <a:pt x="13" y="9"/>
                    </a:moveTo>
                    <a:lnTo>
                      <a:pt x="27" y="0"/>
                    </a:lnTo>
                    <a:lnTo>
                      <a:pt x="13" y="215"/>
                    </a:lnTo>
                    <a:lnTo>
                      <a:pt x="0" y="219"/>
                    </a:lnTo>
                    <a:lnTo>
                      <a:pt x="13" y="9"/>
                    </a:lnTo>
                    <a:close/>
                  </a:path>
                </a:pathLst>
              </a:custGeom>
              <a:gradFill rotWithShape="1">
                <a:gsLst>
                  <a:gs pos="0">
                    <a:srgbClr val="DDDDDD"/>
                  </a:gs>
                  <a:gs pos="50000">
                    <a:srgbClr val="666666"/>
                  </a:gs>
                  <a:gs pos="100000">
                    <a:srgbClr val="DDDDDD"/>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567" name="Freeform 39"/>
              <p:cNvSpPr>
                <a:spLocks noChangeAspect="1"/>
              </p:cNvSpPr>
              <p:nvPr/>
            </p:nvSpPr>
            <p:spPr bwMode="auto">
              <a:xfrm>
                <a:off x="2942" y="1331"/>
                <a:ext cx="522" cy="174"/>
              </a:xfrm>
              <a:custGeom>
                <a:avLst/>
                <a:gdLst>
                  <a:gd name="T0" fmla="*/ 0 w 522"/>
                  <a:gd name="T1" fmla="*/ 174 h 174"/>
                  <a:gd name="T2" fmla="*/ 522 w 522"/>
                  <a:gd name="T3" fmla="*/ 0 h 174"/>
                  <a:gd name="T4" fmla="*/ 0 60000 65536"/>
                  <a:gd name="T5" fmla="*/ 0 60000 65536"/>
                </a:gdLst>
                <a:ahLst/>
                <a:cxnLst>
                  <a:cxn ang="T4">
                    <a:pos x="T0" y="T1"/>
                  </a:cxn>
                  <a:cxn ang="T5">
                    <a:pos x="T2" y="T3"/>
                  </a:cxn>
                </a:cxnLst>
                <a:rect l="0" t="0" r="r" b="b"/>
                <a:pathLst>
                  <a:path w="522" h="174">
                    <a:moveTo>
                      <a:pt x="0" y="174"/>
                    </a:moveTo>
                    <a:lnTo>
                      <a:pt x="522" y="0"/>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3568" name="Freeform 40"/>
              <p:cNvSpPr>
                <a:spLocks/>
              </p:cNvSpPr>
              <p:nvPr/>
            </p:nvSpPr>
            <p:spPr bwMode="auto">
              <a:xfrm>
                <a:off x="2961" y="1028"/>
                <a:ext cx="531" cy="168"/>
              </a:xfrm>
              <a:custGeom>
                <a:avLst/>
                <a:gdLst>
                  <a:gd name="T0" fmla="*/ 0 w 531"/>
                  <a:gd name="T1" fmla="*/ 168 h 168"/>
                  <a:gd name="T2" fmla="*/ 531 w 531"/>
                  <a:gd name="T3" fmla="*/ 0 h 168"/>
                  <a:gd name="T4" fmla="*/ 0 60000 65536"/>
                  <a:gd name="T5" fmla="*/ 0 60000 65536"/>
                </a:gdLst>
                <a:ahLst/>
                <a:cxnLst>
                  <a:cxn ang="T4">
                    <a:pos x="T0" y="T1"/>
                  </a:cxn>
                  <a:cxn ang="T5">
                    <a:pos x="T2" y="T3"/>
                  </a:cxn>
                </a:cxnLst>
                <a:rect l="0" t="0" r="r" b="b"/>
                <a:pathLst>
                  <a:path w="531" h="168">
                    <a:moveTo>
                      <a:pt x="0" y="168"/>
                    </a:moveTo>
                    <a:lnTo>
                      <a:pt x="531" y="0"/>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569" name="Freeform 41"/>
              <p:cNvSpPr>
                <a:spLocks/>
              </p:cNvSpPr>
              <p:nvPr/>
            </p:nvSpPr>
            <p:spPr bwMode="auto">
              <a:xfrm>
                <a:off x="2931" y="1372"/>
                <a:ext cx="531" cy="168"/>
              </a:xfrm>
              <a:custGeom>
                <a:avLst/>
                <a:gdLst>
                  <a:gd name="T0" fmla="*/ 0 w 531"/>
                  <a:gd name="T1" fmla="*/ 168 h 168"/>
                  <a:gd name="T2" fmla="*/ 531 w 531"/>
                  <a:gd name="T3" fmla="*/ 0 h 168"/>
                  <a:gd name="T4" fmla="*/ 0 60000 65536"/>
                  <a:gd name="T5" fmla="*/ 0 60000 65536"/>
                </a:gdLst>
                <a:ahLst/>
                <a:cxnLst>
                  <a:cxn ang="T4">
                    <a:pos x="T0" y="T1"/>
                  </a:cxn>
                  <a:cxn ang="T5">
                    <a:pos x="T2" y="T3"/>
                  </a:cxn>
                </a:cxnLst>
                <a:rect l="0" t="0" r="r" b="b"/>
                <a:pathLst>
                  <a:path w="531" h="168">
                    <a:moveTo>
                      <a:pt x="0" y="168"/>
                    </a:moveTo>
                    <a:lnTo>
                      <a:pt x="531" y="0"/>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sp>
        <p:nvSpPr>
          <p:cNvPr id="2" name="Text Placeholder 1"/>
          <p:cNvSpPr>
            <a:spLocks noGrp="1"/>
          </p:cNvSpPr>
          <p:nvPr>
            <p:ph type="body" sz="quarter" idx="38"/>
          </p:nvPr>
        </p:nvSpPr>
        <p:spPr/>
        <p:txBody>
          <a:bodyPr/>
          <a:lstStyle/>
          <a:p>
            <a:r>
              <a:rPr lang="en-US" dirty="0"/>
              <a:t>Inelastic Response of EBFs</a:t>
            </a:r>
          </a:p>
          <a:p>
            <a:endParaRPr lang="en-US" dirty="0"/>
          </a:p>
        </p:txBody>
      </p:sp>
    </p:spTree>
    <p:extLst>
      <p:ext uri="{BB962C8B-B14F-4D97-AF65-F5344CB8AC3E}">
        <p14:creationId xmlns:p14="http://schemas.microsoft.com/office/powerpoint/2010/main" val="225692275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EBF12"/>
          <p:cNvPicPr>
            <a:picLocks noChangeAspect="1" noChangeArrowheads="1"/>
          </p:cNvPicPr>
          <p:nvPr/>
        </p:nvPicPr>
        <p:blipFill>
          <a:blip r:embed="rId3">
            <a:extLst>
              <a:ext uri="{28A0092B-C50C-407E-A947-70E740481C1C}">
                <a14:useLocalDpi xmlns:a14="http://schemas.microsoft.com/office/drawing/2010/main" val="0"/>
              </a:ext>
            </a:extLst>
          </a:blip>
          <a:srcRect b="952"/>
          <a:stretch>
            <a:fillRect/>
          </a:stretch>
        </p:blipFill>
        <p:spPr bwMode="auto">
          <a:xfrm>
            <a:off x="0" y="474663"/>
            <a:ext cx="9144000" cy="610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78562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978025" y="5775325"/>
            <a:ext cx="48593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400" dirty="0">
                <a:solidFill>
                  <a:schemeClr val="tx2"/>
                </a:solidFill>
              </a:rPr>
              <a:t>Energy Dissipation Mechanisms</a:t>
            </a:r>
          </a:p>
        </p:txBody>
      </p:sp>
      <p:sp>
        <p:nvSpPr>
          <p:cNvPr id="25603" name="Line 3"/>
          <p:cNvSpPr>
            <a:spLocks noChangeShapeType="1"/>
          </p:cNvSpPr>
          <p:nvPr/>
        </p:nvSpPr>
        <p:spPr bwMode="auto">
          <a:xfrm flipV="1">
            <a:off x="5526088" y="1006475"/>
            <a:ext cx="282575" cy="1549400"/>
          </a:xfrm>
          <a:prstGeom prst="line">
            <a:avLst/>
          </a:prstGeom>
          <a:noFill/>
          <a:ln w="254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5604" name="Group 4"/>
          <p:cNvGrpSpPr>
            <a:grpSpLocks/>
          </p:cNvGrpSpPr>
          <p:nvPr/>
        </p:nvGrpSpPr>
        <p:grpSpPr bwMode="auto">
          <a:xfrm>
            <a:off x="5526088" y="1006475"/>
            <a:ext cx="1920875" cy="1549400"/>
            <a:chOff x="3881" y="634"/>
            <a:chExt cx="1210" cy="976"/>
          </a:xfrm>
        </p:grpSpPr>
        <p:sp>
          <p:nvSpPr>
            <p:cNvPr id="25644" name="Line 5"/>
            <p:cNvSpPr>
              <a:spLocks noChangeShapeType="1"/>
            </p:cNvSpPr>
            <p:nvPr/>
          </p:nvSpPr>
          <p:spPr bwMode="auto">
            <a:xfrm>
              <a:off x="3881" y="634"/>
              <a:ext cx="0" cy="976"/>
            </a:xfrm>
            <a:prstGeom prst="line">
              <a:avLst/>
            </a:prstGeom>
            <a:noFill/>
            <a:ln w="25400">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45" name="Line 6"/>
            <p:cNvSpPr>
              <a:spLocks noChangeShapeType="1"/>
            </p:cNvSpPr>
            <p:nvPr/>
          </p:nvSpPr>
          <p:spPr bwMode="auto">
            <a:xfrm>
              <a:off x="5091" y="634"/>
              <a:ext cx="0" cy="976"/>
            </a:xfrm>
            <a:prstGeom prst="line">
              <a:avLst/>
            </a:prstGeom>
            <a:noFill/>
            <a:ln w="25400">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46" name="Line 7"/>
            <p:cNvSpPr>
              <a:spLocks noChangeShapeType="1"/>
            </p:cNvSpPr>
            <p:nvPr/>
          </p:nvSpPr>
          <p:spPr bwMode="auto">
            <a:xfrm>
              <a:off x="3881" y="634"/>
              <a:ext cx="1210" cy="0"/>
            </a:xfrm>
            <a:prstGeom prst="line">
              <a:avLst/>
            </a:prstGeom>
            <a:noFill/>
            <a:ln w="25400">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47" name="Line 8"/>
            <p:cNvSpPr>
              <a:spLocks noChangeShapeType="1"/>
            </p:cNvSpPr>
            <p:nvPr/>
          </p:nvSpPr>
          <p:spPr bwMode="auto">
            <a:xfrm>
              <a:off x="3881" y="634"/>
              <a:ext cx="1210" cy="976"/>
            </a:xfrm>
            <a:prstGeom prst="line">
              <a:avLst/>
            </a:prstGeom>
            <a:noFill/>
            <a:ln w="25400">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48" name="Line 9"/>
            <p:cNvSpPr>
              <a:spLocks noChangeShapeType="1"/>
            </p:cNvSpPr>
            <p:nvPr/>
          </p:nvSpPr>
          <p:spPr bwMode="auto">
            <a:xfrm flipV="1">
              <a:off x="3881" y="634"/>
              <a:ext cx="1210" cy="976"/>
            </a:xfrm>
            <a:prstGeom prst="line">
              <a:avLst/>
            </a:prstGeom>
            <a:noFill/>
            <a:ln w="25400">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5605" name="Line 10"/>
          <p:cNvSpPr>
            <a:spLocks noChangeShapeType="1"/>
          </p:cNvSpPr>
          <p:nvPr/>
        </p:nvSpPr>
        <p:spPr bwMode="auto">
          <a:xfrm flipV="1">
            <a:off x="7446963" y="1006475"/>
            <a:ext cx="282575" cy="1549400"/>
          </a:xfrm>
          <a:prstGeom prst="line">
            <a:avLst/>
          </a:prstGeom>
          <a:noFill/>
          <a:ln w="254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06" name="Line 11"/>
          <p:cNvSpPr>
            <a:spLocks noChangeShapeType="1"/>
          </p:cNvSpPr>
          <p:nvPr/>
        </p:nvSpPr>
        <p:spPr bwMode="auto">
          <a:xfrm>
            <a:off x="5808663" y="1006475"/>
            <a:ext cx="1920875" cy="0"/>
          </a:xfrm>
          <a:prstGeom prst="line">
            <a:avLst/>
          </a:prstGeom>
          <a:noFill/>
          <a:ln w="254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07" name="Line 12"/>
          <p:cNvSpPr>
            <a:spLocks noChangeShapeType="1"/>
          </p:cNvSpPr>
          <p:nvPr/>
        </p:nvSpPr>
        <p:spPr bwMode="auto">
          <a:xfrm flipV="1">
            <a:off x="5526088" y="1006475"/>
            <a:ext cx="2203450" cy="1549400"/>
          </a:xfrm>
          <a:prstGeom prst="line">
            <a:avLst/>
          </a:prstGeom>
          <a:noFill/>
          <a:ln w="25400">
            <a:solidFill>
              <a:srgbClr val="CC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08" name="Line 13"/>
          <p:cNvSpPr>
            <a:spLocks noChangeShapeType="1"/>
          </p:cNvSpPr>
          <p:nvPr/>
        </p:nvSpPr>
        <p:spPr bwMode="auto">
          <a:xfrm>
            <a:off x="6650038" y="1781175"/>
            <a:ext cx="796925" cy="774700"/>
          </a:xfrm>
          <a:prstGeom prst="line">
            <a:avLst/>
          </a:prstGeom>
          <a:noFill/>
          <a:ln w="25400">
            <a:solidFill>
              <a:srgbClr val="CC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09" name="Line 14"/>
          <p:cNvSpPr>
            <a:spLocks noChangeShapeType="1"/>
          </p:cNvSpPr>
          <p:nvPr/>
        </p:nvSpPr>
        <p:spPr bwMode="auto">
          <a:xfrm>
            <a:off x="5808663" y="1006475"/>
            <a:ext cx="749300" cy="193675"/>
          </a:xfrm>
          <a:prstGeom prst="line">
            <a:avLst/>
          </a:prstGeom>
          <a:noFill/>
          <a:ln w="25400">
            <a:solidFill>
              <a:srgbClr val="CC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0" name="Line 15"/>
          <p:cNvSpPr>
            <a:spLocks noChangeShapeType="1"/>
          </p:cNvSpPr>
          <p:nvPr/>
        </p:nvSpPr>
        <p:spPr bwMode="auto">
          <a:xfrm>
            <a:off x="6557963" y="1200150"/>
            <a:ext cx="92075" cy="581025"/>
          </a:xfrm>
          <a:prstGeom prst="line">
            <a:avLst/>
          </a:prstGeom>
          <a:noFill/>
          <a:ln w="25400">
            <a:solidFill>
              <a:srgbClr val="CC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1" name="Line 16"/>
          <p:cNvSpPr>
            <a:spLocks noChangeShapeType="1"/>
          </p:cNvSpPr>
          <p:nvPr/>
        </p:nvSpPr>
        <p:spPr bwMode="auto">
          <a:xfrm>
            <a:off x="979488" y="1106488"/>
            <a:ext cx="0" cy="1438275"/>
          </a:xfrm>
          <a:prstGeom prst="line">
            <a:avLst/>
          </a:prstGeom>
          <a:noFill/>
          <a:ln w="25400">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2" name="Line 17"/>
          <p:cNvSpPr>
            <a:spLocks noChangeShapeType="1"/>
          </p:cNvSpPr>
          <p:nvPr/>
        </p:nvSpPr>
        <p:spPr bwMode="auto">
          <a:xfrm>
            <a:off x="3122613" y="1106488"/>
            <a:ext cx="0" cy="1438275"/>
          </a:xfrm>
          <a:prstGeom prst="line">
            <a:avLst/>
          </a:prstGeom>
          <a:noFill/>
          <a:ln w="25400">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3" name="Line 18"/>
          <p:cNvSpPr>
            <a:spLocks noChangeShapeType="1"/>
          </p:cNvSpPr>
          <p:nvPr/>
        </p:nvSpPr>
        <p:spPr bwMode="auto">
          <a:xfrm>
            <a:off x="979488" y="1106488"/>
            <a:ext cx="2143125" cy="0"/>
          </a:xfrm>
          <a:prstGeom prst="line">
            <a:avLst/>
          </a:prstGeom>
          <a:noFill/>
          <a:ln w="25400">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4" name="Line 19"/>
          <p:cNvSpPr>
            <a:spLocks noChangeShapeType="1"/>
          </p:cNvSpPr>
          <p:nvPr/>
        </p:nvSpPr>
        <p:spPr bwMode="auto">
          <a:xfrm flipV="1">
            <a:off x="973138" y="1095375"/>
            <a:ext cx="417512" cy="1449388"/>
          </a:xfrm>
          <a:prstGeom prst="line">
            <a:avLst/>
          </a:prstGeom>
          <a:noFill/>
          <a:ln w="254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5" name="Line 20"/>
          <p:cNvSpPr>
            <a:spLocks noChangeShapeType="1"/>
          </p:cNvSpPr>
          <p:nvPr/>
        </p:nvSpPr>
        <p:spPr bwMode="auto">
          <a:xfrm flipV="1">
            <a:off x="3117850" y="1092200"/>
            <a:ext cx="419100" cy="1449388"/>
          </a:xfrm>
          <a:prstGeom prst="line">
            <a:avLst/>
          </a:prstGeom>
          <a:noFill/>
          <a:ln w="254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6" name="Line 21"/>
          <p:cNvSpPr>
            <a:spLocks noChangeShapeType="1"/>
          </p:cNvSpPr>
          <p:nvPr/>
        </p:nvSpPr>
        <p:spPr bwMode="auto">
          <a:xfrm>
            <a:off x="1387475" y="1098550"/>
            <a:ext cx="2138363" cy="0"/>
          </a:xfrm>
          <a:prstGeom prst="line">
            <a:avLst/>
          </a:prstGeom>
          <a:noFill/>
          <a:ln w="254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7" name="Oval 22"/>
          <p:cNvSpPr>
            <a:spLocks noChangeArrowheads="1"/>
          </p:cNvSpPr>
          <p:nvPr/>
        </p:nvSpPr>
        <p:spPr bwMode="auto">
          <a:xfrm>
            <a:off x="1416050" y="1025525"/>
            <a:ext cx="161925" cy="139700"/>
          </a:xfrm>
          <a:prstGeom prst="ellipse">
            <a:avLst/>
          </a:prstGeom>
          <a:solidFill>
            <a:srgbClr val="CC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5618" name="Oval 23"/>
          <p:cNvSpPr>
            <a:spLocks noChangeArrowheads="1"/>
          </p:cNvSpPr>
          <p:nvPr/>
        </p:nvSpPr>
        <p:spPr bwMode="auto">
          <a:xfrm>
            <a:off x="3355975" y="1030288"/>
            <a:ext cx="161925" cy="139700"/>
          </a:xfrm>
          <a:prstGeom prst="ellipse">
            <a:avLst/>
          </a:prstGeom>
          <a:solidFill>
            <a:srgbClr val="CC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5619" name="Oval 24"/>
          <p:cNvSpPr>
            <a:spLocks noChangeArrowheads="1"/>
          </p:cNvSpPr>
          <p:nvPr/>
        </p:nvSpPr>
        <p:spPr bwMode="auto">
          <a:xfrm>
            <a:off x="3046413" y="2416175"/>
            <a:ext cx="163512" cy="139700"/>
          </a:xfrm>
          <a:prstGeom prst="ellipse">
            <a:avLst/>
          </a:prstGeom>
          <a:solidFill>
            <a:srgbClr val="CC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5620" name="Oval 25"/>
          <p:cNvSpPr>
            <a:spLocks noChangeArrowheads="1"/>
          </p:cNvSpPr>
          <p:nvPr/>
        </p:nvSpPr>
        <p:spPr bwMode="auto">
          <a:xfrm>
            <a:off x="908050" y="2403475"/>
            <a:ext cx="161925" cy="141288"/>
          </a:xfrm>
          <a:prstGeom prst="ellipse">
            <a:avLst/>
          </a:prstGeom>
          <a:solidFill>
            <a:srgbClr val="CC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5621" name="Line 26"/>
          <p:cNvSpPr>
            <a:spLocks noChangeShapeType="1"/>
          </p:cNvSpPr>
          <p:nvPr/>
        </p:nvSpPr>
        <p:spPr bwMode="auto">
          <a:xfrm flipV="1">
            <a:off x="3124200" y="3408363"/>
            <a:ext cx="430213" cy="1533525"/>
          </a:xfrm>
          <a:prstGeom prst="line">
            <a:avLst/>
          </a:prstGeom>
          <a:noFill/>
          <a:ln w="254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5622" name="Group 27"/>
          <p:cNvGrpSpPr>
            <a:grpSpLocks/>
          </p:cNvGrpSpPr>
          <p:nvPr/>
        </p:nvGrpSpPr>
        <p:grpSpPr bwMode="auto">
          <a:xfrm>
            <a:off x="3111500" y="3408363"/>
            <a:ext cx="2235200" cy="1546225"/>
            <a:chOff x="2360" y="2147"/>
            <a:chExt cx="1408" cy="974"/>
          </a:xfrm>
        </p:grpSpPr>
        <p:grpSp>
          <p:nvGrpSpPr>
            <p:cNvPr id="25639" name="Group 28"/>
            <p:cNvGrpSpPr>
              <a:grpSpLocks/>
            </p:cNvGrpSpPr>
            <p:nvPr/>
          </p:nvGrpSpPr>
          <p:grpSpPr bwMode="auto">
            <a:xfrm>
              <a:off x="2360" y="2148"/>
              <a:ext cx="1408" cy="973"/>
              <a:chOff x="2360" y="2148"/>
              <a:chExt cx="1408" cy="973"/>
            </a:xfrm>
          </p:grpSpPr>
          <p:sp>
            <p:nvSpPr>
              <p:cNvPr id="25641" name="Line 29"/>
              <p:cNvSpPr>
                <a:spLocks noChangeShapeType="1"/>
              </p:cNvSpPr>
              <p:nvPr/>
            </p:nvSpPr>
            <p:spPr bwMode="auto">
              <a:xfrm>
                <a:off x="2360" y="2148"/>
                <a:ext cx="0" cy="973"/>
              </a:xfrm>
              <a:prstGeom prst="line">
                <a:avLst/>
              </a:prstGeom>
              <a:noFill/>
              <a:ln w="25400">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42" name="Line 30"/>
              <p:cNvSpPr>
                <a:spLocks noChangeShapeType="1"/>
              </p:cNvSpPr>
              <p:nvPr/>
            </p:nvSpPr>
            <p:spPr bwMode="auto">
              <a:xfrm>
                <a:off x="3768" y="2148"/>
                <a:ext cx="0" cy="973"/>
              </a:xfrm>
              <a:prstGeom prst="line">
                <a:avLst/>
              </a:prstGeom>
              <a:noFill/>
              <a:ln w="25400">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43" name="Line 31"/>
              <p:cNvSpPr>
                <a:spLocks noChangeShapeType="1"/>
              </p:cNvSpPr>
              <p:nvPr/>
            </p:nvSpPr>
            <p:spPr bwMode="auto">
              <a:xfrm>
                <a:off x="2360" y="2148"/>
                <a:ext cx="1408" cy="0"/>
              </a:xfrm>
              <a:prstGeom prst="line">
                <a:avLst/>
              </a:prstGeom>
              <a:noFill/>
              <a:ln w="25400">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5640" name="Line 32"/>
            <p:cNvSpPr>
              <a:spLocks noChangeShapeType="1"/>
            </p:cNvSpPr>
            <p:nvPr/>
          </p:nvSpPr>
          <p:spPr bwMode="auto">
            <a:xfrm flipV="1">
              <a:off x="2360" y="2147"/>
              <a:ext cx="1006" cy="970"/>
            </a:xfrm>
            <a:prstGeom prst="line">
              <a:avLst/>
            </a:prstGeom>
            <a:noFill/>
            <a:ln w="25400">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5623" name="Line 33"/>
          <p:cNvSpPr>
            <a:spLocks noChangeShapeType="1"/>
          </p:cNvSpPr>
          <p:nvPr/>
        </p:nvSpPr>
        <p:spPr bwMode="auto">
          <a:xfrm flipV="1">
            <a:off x="5346700" y="3427413"/>
            <a:ext cx="430213" cy="1535112"/>
          </a:xfrm>
          <a:prstGeom prst="line">
            <a:avLst/>
          </a:prstGeom>
          <a:noFill/>
          <a:ln w="254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24" name="Line 34"/>
          <p:cNvSpPr>
            <a:spLocks noChangeShapeType="1"/>
          </p:cNvSpPr>
          <p:nvPr/>
        </p:nvSpPr>
        <p:spPr bwMode="auto">
          <a:xfrm>
            <a:off x="3546475" y="3408363"/>
            <a:ext cx="1462088" cy="269875"/>
          </a:xfrm>
          <a:prstGeom prst="line">
            <a:avLst/>
          </a:prstGeom>
          <a:noFill/>
          <a:ln w="254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25" name="Line 35"/>
          <p:cNvSpPr>
            <a:spLocks noChangeShapeType="1"/>
          </p:cNvSpPr>
          <p:nvPr/>
        </p:nvSpPr>
        <p:spPr bwMode="auto">
          <a:xfrm flipV="1">
            <a:off x="5013325" y="3436938"/>
            <a:ext cx="758825" cy="236537"/>
          </a:xfrm>
          <a:prstGeom prst="line">
            <a:avLst/>
          </a:prstGeom>
          <a:noFill/>
          <a:ln w="50800">
            <a:solidFill>
              <a:srgbClr val="CC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26" name="Line 36"/>
          <p:cNvSpPr>
            <a:spLocks noChangeShapeType="1"/>
          </p:cNvSpPr>
          <p:nvPr/>
        </p:nvSpPr>
        <p:spPr bwMode="auto">
          <a:xfrm flipV="1">
            <a:off x="3111500" y="3683000"/>
            <a:ext cx="1897063" cy="1265238"/>
          </a:xfrm>
          <a:prstGeom prst="line">
            <a:avLst/>
          </a:prstGeom>
          <a:noFill/>
          <a:ln w="254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27" name="Line 37"/>
          <p:cNvSpPr>
            <a:spLocks noChangeShapeType="1"/>
          </p:cNvSpPr>
          <p:nvPr/>
        </p:nvSpPr>
        <p:spPr bwMode="auto">
          <a:xfrm>
            <a:off x="5062538" y="3586163"/>
            <a:ext cx="0" cy="19367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28" name="Line 38"/>
          <p:cNvSpPr>
            <a:spLocks noChangeShapeType="1"/>
          </p:cNvSpPr>
          <p:nvPr/>
        </p:nvSpPr>
        <p:spPr bwMode="auto">
          <a:xfrm>
            <a:off x="5149850" y="3543300"/>
            <a:ext cx="0" cy="19367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29" name="Line 39"/>
          <p:cNvSpPr>
            <a:spLocks noChangeShapeType="1"/>
          </p:cNvSpPr>
          <p:nvPr/>
        </p:nvSpPr>
        <p:spPr bwMode="auto">
          <a:xfrm>
            <a:off x="5232400" y="3511550"/>
            <a:ext cx="0" cy="192088"/>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30" name="Line 40"/>
          <p:cNvSpPr>
            <a:spLocks noChangeShapeType="1"/>
          </p:cNvSpPr>
          <p:nvPr/>
        </p:nvSpPr>
        <p:spPr bwMode="auto">
          <a:xfrm>
            <a:off x="5308600" y="3478213"/>
            <a:ext cx="0" cy="19526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31" name="Line 41"/>
          <p:cNvSpPr>
            <a:spLocks noChangeShapeType="1"/>
          </p:cNvSpPr>
          <p:nvPr/>
        </p:nvSpPr>
        <p:spPr bwMode="auto">
          <a:xfrm>
            <a:off x="5389563" y="3457575"/>
            <a:ext cx="0" cy="19367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32" name="Line 42"/>
          <p:cNvSpPr>
            <a:spLocks noChangeShapeType="1"/>
          </p:cNvSpPr>
          <p:nvPr/>
        </p:nvSpPr>
        <p:spPr bwMode="auto">
          <a:xfrm>
            <a:off x="5472113" y="3435350"/>
            <a:ext cx="0" cy="192088"/>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33" name="Line 43"/>
          <p:cNvSpPr>
            <a:spLocks noChangeShapeType="1"/>
          </p:cNvSpPr>
          <p:nvPr/>
        </p:nvSpPr>
        <p:spPr bwMode="auto">
          <a:xfrm>
            <a:off x="5553075" y="3408363"/>
            <a:ext cx="0" cy="19367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34" name="Line 44"/>
          <p:cNvSpPr>
            <a:spLocks noChangeShapeType="1"/>
          </p:cNvSpPr>
          <p:nvPr/>
        </p:nvSpPr>
        <p:spPr bwMode="auto">
          <a:xfrm>
            <a:off x="5634038" y="3381375"/>
            <a:ext cx="0" cy="19367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35" name="Line 45"/>
          <p:cNvSpPr>
            <a:spLocks noChangeShapeType="1"/>
          </p:cNvSpPr>
          <p:nvPr/>
        </p:nvSpPr>
        <p:spPr bwMode="auto">
          <a:xfrm>
            <a:off x="5716588" y="3359150"/>
            <a:ext cx="0" cy="192088"/>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36" name="Rectangle 46"/>
          <p:cNvSpPr>
            <a:spLocks noChangeArrowheads="1"/>
          </p:cNvSpPr>
          <p:nvPr/>
        </p:nvSpPr>
        <p:spPr bwMode="auto">
          <a:xfrm>
            <a:off x="1655763" y="2636838"/>
            <a:ext cx="844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400"/>
              <a:t>MRF</a:t>
            </a:r>
          </a:p>
        </p:txBody>
      </p:sp>
      <p:sp>
        <p:nvSpPr>
          <p:cNvPr id="25637" name="Rectangle 47"/>
          <p:cNvSpPr>
            <a:spLocks noChangeArrowheads="1"/>
          </p:cNvSpPr>
          <p:nvPr/>
        </p:nvSpPr>
        <p:spPr bwMode="auto">
          <a:xfrm>
            <a:off x="6154738" y="2636838"/>
            <a:ext cx="811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400"/>
              <a:t>CBF</a:t>
            </a:r>
          </a:p>
        </p:txBody>
      </p:sp>
      <p:sp>
        <p:nvSpPr>
          <p:cNvPr id="25638" name="Rectangle 48"/>
          <p:cNvSpPr>
            <a:spLocks noChangeArrowheads="1"/>
          </p:cNvSpPr>
          <p:nvPr/>
        </p:nvSpPr>
        <p:spPr bwMode="auto">
          <a:xfrm>
            <a:off x="4010025" y="5035550"/>
            <a:ext cx="79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400"/>
              <a:t>EBF</a:t>
            </a:r>
          </a:p>
        </p:txBody>
      </p:sp>
    </p:spTree>
    <p:extLst>
      <p:ext uri="{BB962C8B-B14F-4D97-AF65-F5344CB8AC3E}">
        <p14:creationId xmlns:p14="http://schemas.microsoft.com/office/powerpoint/2010/main" val="13412168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3"/>
          <p:cNvSpPr txBox="1">
            <a:spLocks noChangeArrowheads="1"/>
          </p:cNvSpPr>
          <p:nvPr/>
        </p:nvSpPr>
        <p:spPr bwMode="auto">
          <a:xfrm>
            <a:off x="4636765" y="1487265"/>
            <a:ext cx="4246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endParaRPr lang="en-US" altLang="en-US" sz="2400" b="0"/>
          </a:p>
        </p:txBody>
      </p:sp>
      <p:sp>
        <p:nvSpPr>
          <p:cNvPr id="26628" name="Rectangle 4"/>
          <p:cNvSpPr>
            <a:spLocks noChangeArrowheads="1"/>
          </p:cNvSpPr>
          <p:nvPr/>
        </p:nvSpPr>
        <p:spPr bwMode="auto">
          <a:xfrm>
            <a:off x="4636764" y="1375316"/>
            <a:ext cx="4363220" cy="3277820"/>
          </a:xfrm>
          <a:prstGeom prst="rect">
            <a:avLst/>
          </a:prstGeom>
          <a:noFill/>
          <a:ln w="28575" algn="ctr">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8600" indent="-228600">
              <a:spcBef>
                <a:spcPct val="20000"/>
              </a:spcBef>
              <a:buClr>
                <a:schemeClr val="tx2"/>
              </a:buClr>
              <a:buSzPct val="150000"/>
              <a:buChar char="•"/>
              <a:defRPr sz="2800" b="1">
                <a:solidFill>
                  <a:schemeClr val="tx1"/>
                </a:solidFill>
                <a:latin typeface="Arial" charset="0"/>
              </a:defRPr>
            </a:lvl1pPr>
            <a:lvl2pPr marL="628650" indent="-1714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Pct val="125000"/>
            </a:pPr>
            <a:r>
              <a:rPr lang="en-US" altLang="en-US" sz="1800" b="0" dirty="0">
                <a:latin typeface="+mn-lt"/>
              </a:rPr>
              <a:t>Design frame so that inelastic behavior is restricted to links.</a:t>
            </a:r>
          </a:p>
          <a:p>
            <a:pPr lvl="1">
              <a:spcBef>
                <a:spcPct val="50000"/>
              </a:spcBef>
              <a:buClrTx/>
              <a:buSzTx/>
              <a:buFont typeface="Wingdings" pitchFamily="2" charset="2"/>
              <a:buChar char="§"/>
            </a:pPr>
            <a:r>
              <a:rPr lang="en-US" altLang="en-US" sz="1800" b="0" dirty="0">
                <a:latin typeface="+mn-lt"/>
              </a:rPr>
              <a:t>Links are "fuse" elements of frame.</a:t>
            </a:r>
          </a:p>
          <a:p>
            <a:pPr lvl="1">
              <a:spcBef>
                <a:spcPct val="50000"/>
              </a:spcBef>
              <a:buClrTx/>
              <a:buSzTx/>
              <a:buFont typeface="Wingdings" pitchFamily="2" charset="2"/>
              <a:buChar char="§"/>
            </a:pPr>
            <a:r>
              <a:rPr lang="en-US" altLang="en-US" sz="1800" b="0" dirty="0">
                <a:latin typeface="+mn-lt"/>
              </a:rPr>
              <a:t>Links are weakest element of frame. All other frame elements (braces, columns, beam segments outside of link, connections) are stronger than links</a:t>
            </a:r>
            <a:r>
              <a:rPr lang="en-US" altLang="en-US" sz="1800" b="0" dirty="0" smtClean="0">
                <a:latin typeface="+mn-lt"/>
              </a:rPr>
              <a:t>.</a:t>
            </a:r>
          </a:p>
          <a:p>
            <a:pPr>
              <a:spcBef>
                <a:spcPct val="50000"/>
              </a:spcBef>
              <a:buClrTx/>
              <a:buSzPct val="125000"/>
            </a:pPr>
            <a:r>
              <a:rPr lang="en-US" altLang="en-US" sz="1800" b="0" dirty="0" smtClean="0">
                <a:latin typeface="+mn-lt"/>
              </a:rPr>
              <a:t>Detail </a:t>
            </a:r>
            <a:r>
              <a:rPr lang="en-US" altLang="en-US" sz="1800" b="0" dirty="0">
                <a:latin typeface="+mn-lt"/>
              </a:rPr>
              <a:t>links to provide high ductility (stiffeners, lateral bracing).</a:t>
            </a:r>
          </a:p>
        </p:txBody>
      </p:sp>
      <p:grpSp>
        <p:nvGrpSpPr>
          <p:cNvPr id="26629" name="Group 6"/>
          <p:cNvGrpSpPr>
            <a:grpSpLocks noChangeAspect="1"/>
          </p:cNvGrpSpPr>
          <p:nvPr/>
        </p:nvGrpSpPr>
        <p:grpSpPr bwMode="auto">
          <a:xfrm>
            <a:off x="323528" y="1196752"/>
            <a:ext cx="3957637" cy="3916363"/>
            <a:chOff x="969" y="168"/>
            <a:chExt cx="3822" cy="3782"/>
          </a:xfrm>
        </p:grpSpPr>
        <p:grpSp>
          <p:nvGrpSpPr>
            <p:cNvPr id="26632" name="Group 7"/>
            <p:cNvGrpSpPr>
              <a:grpSpLocks noChangeAspect="1"/>
            </p:cNvGrpSpPr>
            <p:nvPr/>
          </p:nvGrpSpPr>
          <p:grpSpPr bwMode="auto">
            <a:xfrm>
              <a:off x="1053" y="168"/>
              <a:ext cx="3648" cy="3734"/>
              <a:chOff x="1053" y="168"/>
              <a:chExt cx="3648" cy="3734"/>
            </a:xfrm>
          </p:grpSpPr>
          <p:sp>
            <p:nvSpPr>
              <p:cNvPr id="26645" name="Freeform 8"/>
              <p:cNvSpPr>
                <a:spLocks noChangeAspect="1"/>
              </p:cNvSpPr>
              <p:nvPr/>
            </p:nvSpPr>
            <p:spPr bwMode="auto">
              <a:xfrm flipH="1">
                <a:off x="4187" y="3455"/>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26646" name="Group 9"/>
              <p:cNvGrpSpPr>
                <a:grpSpLocks noChangeAspect="1"/>
              </p:cNvGrpSpPr>
              <p:nvPr/>
            </p:nvGrpSpPr>
            <p:grpSpPr bwMode="auto">
              <a:xfrm flipH="1">
                <a:off x="3072" y="2318"/>
                <a:ext cx="355" cy="242"/>
                <a:chOff x="2334" y="1156"/>
                <a:chExt cx="355" cy="242"/>
              </a:xfrm>
            </p:grpSpPr>
            <p:sp>
              <p:nvSpPr>
                <p:cNvPr id="26752" name="Freeform 10"/>
                <p:cNvSpPr>
                  <a:spLocks noChangeAspect="1"/>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753" name="Rectangle 11"/>
                <p:cNvSpPr>
                  <a:spLocks noChangeAspect="1" noChangeArrowheads="1"/>
                </p:cNvSpPr>
                <p:nvPr/>
              </p:nvSpPr>
              <p:spPr bwMode="auto">
                <a:xfrm>
                  <a:off x="2672" y="1156"/>
                  <a:ext cx="17" cy="196"/>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26647" name="Group 12"/>
              <p:cNvGrpSpPr>
                <a:grpSpLocks noChangeAspect="1"/>
              </p:cNvGrpSpPr>
              <p:nvPr/>
            </p:nvGrpSpPr>
            <p:grpSpPr bwMode="auto">
              <a:xfrm flipH="1">
                <a:off x="3071" y="2031"/>
                <a:ext cx="1435" cy="287"/>
                <a:chOff x="1255" y="869"/>
                <a:chExt cx="1435" cy="287"/>
              </a:xfrm>
            </p:grpSpPr>
            <p:grpSp>
              <p:nvGrpSpPr>
                <p:cNvPr id="26745" name="Group 13"/>
                <p:cNvGrpSpPr>
                  <a:grpSpLocks noChangeAspect="1"/>
                </p:cNvGrpSpPr>
                <p:nvPr/>
              </p:nvGrpSpPr>
              <p:grpSpPr bwMode="auto">
                <a:xfrm>
                  <a:off x="1255" y="869"/>
                  <a:ext cx="1434" cy="287"/>
                  <a:chOff x="1255" y="869"/>
                  <a:chExt cx="1434" cy="287"/>
                </a:xfrm>
              </p:grpSpPr>
              <p:grpSp>
                <p:nvGrpSpPr>
                  <p:cNvPr id="26747" name="Group 14"/>
                  <p:cNvGrpSpPr>
                    <a:grpSpLocks noChangeAspect="1"/>
                  </p:cNvGrpSpPr>
                  <p:nvPr/>
                </p:nvGrpSpPr>
                <p:grpSpPr bwMode="auto">
                  <a:xfrm>
                    <a:off x="1255" y="869"/>
                    <a:ext cx="1434" cy="287"/>
                    <a:chOff x="1255" y="869"/>
                    <a:chExt cx="1434" cy="287"/>
                  </a:xfrm>
                </p:grpSpPr>
                <p:sp>
                  <p:nvSpPr>
                    <p:cNvPr id="26749" name="Rectangle 15"/>
                    <p:cNvSpPr>
                      <a:spLocks noChangeAspect="1" noChangeArrowheads="1"/>
                    </p:cNvSpPr>
                    <p:nvPr/>
                  </p:nvSpPr>
                  <p:spPr bwMode="auto">
                    <a:xfrm>
                      <a:off x="1255" y="869"/>
                      <a:ext cx="1434" cy="287"/>
                    </a:xfrm>
                    <a:prstGeom prst="rect">
                      <a:avLst/>
                    </a:prstGeom>
                    <a:gradFill rotWithShape="1">
                      <a:gsLst>
                        <a:gs pos="0">
                          <a:srgbClr val="666666"/>
                        </a:gs>
                        <a:gs pos="50000">
                          <a:srgbClr val="DDDDDD"/>
                        </a:gs>
                        <a:gs pos="100000">
                          <a:srgbClr val="666666"/>
                        </a:gs>
                      </a:gsLst>
                      <a:lin ang="54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6750" name="Line 16"/>
                    <p:cNvSpPr>
                      <a:spLocks noChangeAspect="1" noChangeShapeType="1"/>
                    </p:cNvSpPr>
                    <p:nvPr/>
                  </p:nvSpPr>
                  <p:spPr bwMode="auto">
                    <a:xfrm>
                      <a:off x="1255" y="901"/>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751" name="Line 17"/>
                    <p:cNvSpPr>
                      <a:spLocks noChangeAspect="1" noChangeShapeType="1"/>
                    </p:cNvSpPr>
                    <p:nvPr/>
                  </p:nvSpPr>
                  <p:spPr bwMode="auto">
                    <a:xfrm>
                      <a:off x="1255" y="1124"/>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26748" name="Rectangle 18"/>
                  <p:cNvSpPr>
                    <a:spLocks noChangeAspect="1" noChangeArrowheads="1"/>
                  </p:cNvSpPr>
                  <p:nvPr/>
                </p:nvSpPr>
                <p:spPr bwMode="auto">
                  <a:xfrm>
                    <a:off x="1255" y="926"/>
                    <a:ext cx="35" cy="173"/>
                  </a:xfrm>
                  <a:prstGeom prst="rect">
                    <a:avLst/>
                  </a:prstGeom>
                  <a:gradFill rotWithShape="1">
                    <a:gsLst>
                      <a:gs pos="0">
                        <a:srgbClr val="C0C0C0"/>
                      </a:gs>
                      <a:gs pos="100000">
                        <a:srgbClr val="595959"/>
                      </a:gs>
                    </a:gsLst>
                    <a:path path="rect">
                      <a:fillToRect t="100000" r="10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26746" name="Rectangle 19"/>
                <p:cNvSpPr>
                  <a:spLocks noChangeAspect="1" noChangeArrowheads="1"/>
                </p:cNvSpPr>
                <p:nvPr/>
              </p:nvSpPr>
              <p:spPr bwMode="auto">
                <a:xfrm>
                  <a:off x="2673" y="901"/>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26648" name="Rectangle 20"/>
              <p:cNvSpPr>
                <a:spLocks noChangeAspect="1" noChangeArrowheads="1"/>
              </p:cNvSpPr>
              <p:nvPr/>
            </p:nvSpPr>
            <p:spPr bwMode="auto">
              <a:xfrm rot="2897558" flipH="1">
                <a:off x="2989" y="2994"/>
                <a:ext cx="1721" cy="95"/>
              </a:xfrm>
              <a:prstGeom prst="rect">
                <a:avLst/>
              </a:prstGeom>
              <a:gradFill rotWithShape="1">
                <a:gsLst>
                  <a:gs pos="0">
                    <a:srgbClr val="DDDDDD"/>
                  </a:gs>
                  <a:gs pos="50000">
                    <a:srgbClr val="666666"/>
                  </a:gs>
                  <a:gs pos="100000">
                    <a:srgbClr val="DDDDDD"/>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6649" name="Rectangle 21"/>
              <p:cNvSpPr>
                <a:spLocks noChangeAspect="1" noChangeArrowheads="1"/>
              </p:cNvSpPr>
              <p:nvPr/>
            </p:nvSpPr>
            <p:spPr bwMode="auto">
              <a:xfrm flipH="1">
                <a:off x="3410" y="2064"/>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6650" name="Line 22"/>
              <p:cNvSpPr>
                <a:spLocks noChangeAspect="1" noChangeShapeType="1"/>
              </p:cNvSpPr>
              <p:nvPr/>
            </p:nvSpPr>
            <p:spPr bwMode="auto">
              <a:xfrm flipH="1">
                <a:off x="3075" y="2031"/>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651" name="Line 23"/>
              <p:cNvSpPr>
                <a:spLocks noChangeAspect="1" noChangeShapeType="1"/>
              </p:cNvSpPr>
              <p:nvPr/>
            </p:nvSpPr>
            <p:spPr bwMode="auto">
              <a:xfrm flipH="1">
                <a:off x="3075" y="2064"/>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652" name="Line 24"/>
              <p:cNvSpPr>
                <a:spLocks noChangeAspect="1" noChangeShapeType="1"/>
              </p:cNvSpPr>
              <p:nvPr/>
            </p:nvSpPr>
            <p:spPr bwMode="auto">
              <a:xfrm flipH="1">
                <a:off x="3075" y="2286"/>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653" name="Line 25"/>
              <p:cNvSpPr>
                <a:spLocks noChangeAspect="1" noChangeShapeType="1"/>
              </p:cNvSpPr>
              <p:nvPr/>
            </p:nvSpPr>
            <p:spPr bwMode="auto">
              <a:xfrm flipH="1">
                <a:off x="3075" y="2315"/>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654" name="Freeform 26"/>
              <p:cNvSpPr>
                <a:spLocks noChangeAspect="1"/>
              </p:cNvSpPr>
              <p:nvPr/>
            </p:nvSpPr>
            <p:spPr bwMode="auto">
              <a:xfrm>
                <a:off x="1260" y="3455"/>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26655" name="Group 27"/>
              <p:cNvGrpSpPr>
                <a:grpSpLocks noChangeAspect="1"/>
              </p:cNvGrpSpPr>
              <p:nvPr/>
            </p:nvGrpSpPr>
            <p:grpSpPr bwMode="auto">
              <a:xfrm>
                <a:off x="2335" y="2318"/>
                <a:ext cx="355" cy="242"/>
                <a:chOff x="2334" y="1156"/>
                <a:chExt cx="355" cy="242"/>
              </a:xfrm>
            </p:grpSpPr>
            <p:sp>
              <p:nvSpPr>
                <p:cNvPr id="26743" name="Freeform 28"/>
                <p:cNvSpPr>
                  <a:spLocks noChangeAspect="1"/>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744" name="Rectangle 29"/>
                <p:cNvSpPr>
                  <a:spLocks noChangeAspect="1" noChangeArrowheads="1"/>
                </p:cNvSpPr>
                <p:nvPr/>
              </p:nvSpPr>
              <p:spPr bwMode="auto">
                <a:xfrm>
                  <a:off x="2672" y="1156"/>
                  <a:ext cx="17" cy="196"/>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26656" name="Group 30"/>
              <p:cNvGrpSpPr>
                <a:grpSpLocks noChangeAspect="1"/>
              </p:cNvGrpSpPr>
              <p:nvPr/>
            </p:nvGrpSpPr>
            <p:grpSpPr bwMode="auto">
              <a:xfrm>
                <a:off x="1256" y="2031"/>
                <a:ext cx="1435" cy="287"/>
                <a:chOff x="1255" y="869"/>
                <a:chExt cx="1435" cy="287"/>
              </a:xfrm>
            </p:grpSpPr>
            <p:grpSp>
              <p:nvGrpSpPr>
                <p:cNvPr id="26736" name="Group 31"/>
                <p:cNvGrpSpPr>
                  <a:grpSpLocks noChangeAspect="1"/>
                </p:cNvGrpSpPr>
                <p:nvPr/>
              </p:nvGrpSpPr>
              <p:grpSpPr bwMode="auto">
                <a:xfrm>
                  <a:off x="1255" y="869"/>
                  <a:ext cx="1434" cy="287"/>
                  <a:chOff x="1255" y="869"/>
                  <a:chExt cx="1434" cy="287"/>
                </a:xfrm>
              </p:grpSpPr>
              <p:grpSp>
                <p:nvGrpSpPr>
                  <p:cNvPr id="26738" name="Group 32"/>
                  <p:cNvGrpSpPr>
                    <a:grpSpLocks noChangeAspect="1"/>
                  </p:cNvGrpSpPr>
                  <p:nvPr/>
                </p:nvGrpSpPr>
                <p:grpSpPr bwMode="auto">
                  <a:xfrm>
                    <a:off x="1255" y="869"/>
                    <a:ext cx="1434" cy="287"/>
                    <a:chOff x="1255" y="869"/>
                    <a:chExt cx="1434" cy="287"/>
                  </a:xfrm>
                </p:grpSpPr>
                <p:sp>
                  <p:nvSpPr>
                    <p:cNvPr id="26740" name="Rectangle 33"/>
                    <p:cNvSpPr>
                      <a:spLocks noChangeAspect="1" noChangeArrowheads="1"/>
                    </p:cNvSpPr>
                    <p:nvPr/>
                  </p:nvSpPr>
                  <p:spPr bwMode="auto">
                    <a:xfrm>
                      <a:off x="1255" y="869"/>
                      <a:ext cx="1434" cy="287"/>
                    </a:xfrm>
                    <a:prstGeom prst="rect">
                      <a:avLst/>
                    </a:prstGeom>
                    <a:gradFill rotWithShape="1">
                      <a:gsLst>
                        <a:gs pos="0">
                          <a:srgbClr val="666666"/>
                        </a:gs>
                        <a:gs pos="50000">
                          <a:srgbClr val="DDDDDD"/>
                        </a:gs>
                        <a:gs pos="100000">
                          <a:srgbClr val="666666"/>
                        </a:gs>
                      </a:gsLst>
                      <a:lin ang="54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6741" name="Line 34"/>
                    <p:cNvSpPr>
                      <a:spLocks noChangeAspect="1" noChangeShapeType="1"/>
                    </p:cNvSpPr>
                    <p:nvPr/>
                  </p:nvSpPr>
                  <p:spPr bwMode="auto">
                    <a:xfrm>
                      <a:off x="1255" y="901"/>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742" name="Line 35"/>
                    <p:cNvSpPr>
                      <a:spLocks noChangeAspect="1" noChangeShapeType="1"/>
                    </p:cNvSpPr>
                    <p:nvPr/>
                  </p:nvSpPr>
                  <p:spPr bwMode="auto">
                    <a:xfrm>
                      <a:off x="1255" y="1124"/>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26739" name="Rectangle 36"/>
                  <p:cNvSpPr>
                    <a:spLocks noChangeAspect="1" noChangeArrowheads="1"/>
                  </p:cNvSpPr>
                  <p:nvPr/>
                </p:nvSpPr>
                <p:spPr bwMode="auto">
                  <a:xfrm>
                    <a:off x="1255" y="926"/>
                    <a:ext cx="35" cy="173"/>
                  </a:xfrm>
                  <a:prstGeom prst="rect">
                    <a:avLst/>
                  </a:prstGeom>
                  <a:gradFill rotWithShape="1">
                    <a:gsLst>
                      <a:gs pos="0">
                        <a:srgbClr val="C0C0C0"/>
                      </a:gs>
                      <a:gs pos="100000">
                        <a:srgbClr val="595959"/>
                      </a:gs>
                    </a:gsLst>
                    <a:path path="rect">
                      <a:fillToRect t="100000" r="10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26737" name="Rectangle 37"/>
                <p:cNvSpPr>
                  <a:spLocks noChangeAspect="1" noChangeArrowheads="1"/>
                </p:cNvSpPr>
                <p:nvPr/>
              </p:nvSpPr>
              <p:spPr bwMode="auto">
                <a:xfrm>
                  <a:off x="2673" y="901"/>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26657" name="Rectangle 38"/>
              <p:cNvSpPr>
                <a:spLocks noChangeAspect="1" noChangeArrowheads="1"/>
              </p:cNvSpPr>
              <p:nvPr/>
            </p:nvSpPr>
            <p:spPr bwMode="auto">
              <a:xfrm rot="-2897558">
                <a:off x="1052" y="2994"/>
                <a:ext cx="1721" cy="95"/>
              </a:xfrm>
              <a:prstGeom prst="rect">
                <a:avLst/>
              </a:prstGeom>
              <a:gradFill rotWithShape="1">
                <a:gsLst>
                  <a:gs pos="0">
                    <a:srgbClr val="DDDDDD"/>
                  </a:gs>
                  <a:gs pos="50000">
                    <a:srgbClr val="666666"/>
                  </a:gs>
                  <a:gs pos="100000">
                    <a:srgbClr val="DDDDDD"/>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6658" name="Rectangle 39"/>
              <p:cNvSpPr>
                <a:spLocks noChangeAspect="1" noChangeArrowheads="1"/>
              </p:cNvSpPr>
              <p:nvPr/>
            </p:nvSpPr>
            <p:spPr bwMode="auto">
              <a:xfrm>
                <a:off x="2335" y="2064"/>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6659" name="Line 40"/>
              <p:cNvSpPr>
                <a:spLocks noChangeAspect="1" noChangeShapeType="1"/>
              </p:cNvSpPr>
              <p:nvPr/>
            </p:nvSpPr>
            <p:spPr bwMode="auto">
              <a:xfrm>
                <a:off x="1260" y="2031"/>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660" name="Line 41"/>
              <p:cNvSpPr>
                <a:spLocks noChangeAspect="1" noChangeShapeType="1"/>
              </p:cNvSpPr>
              <p:nvPr/>
            </p:nvSpPr>
            <p:spPr bwMode="auto">
              <a:xfrm>
                <a:off x="1260" y="2064"/>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661" name="Line 42"/>
              <p:cNvSpPr>
                <a:spLocks noChangeAspect="1" noChangeShapeType="1"/>
              </p:cNvSpPr>
              <p:nvPr/>
            </p:nvSpPr>
            <p:spPr bwMode="auto">
              <a:xfrm>
                <a:off x="1260" y="2286"/>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662" name="Line 43"/>
              <p:cNvSpPr>
                <a:spLocks noChangeAspect="1" noChangeShapeType="1"/>
              </p:cNvSpPr>
              <p:nvPr/>
            </p:nvSpPr>
            <p:spPr bwMode="auto">
              <a:xfrm>
                <a:off x="1260" y="2315"/>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26663" name="Group 44"/>
              <p:cNvGrpSpPr>
                <a:grpSpLocks noChangeAspect="1"/>
              </p:cNvGrpSpPr>
              <p:nvPr/>
            </p:nvGrpSpPr>
            <p:grpSpPr bwMode="auto">
              <a:xfrm>
                <a:off x="2687" y="2031"/>
                <a:ext cx="392" cy="287"/>
                <a:chOff x="2686" y="869"/>
                <a:chExt cx="392" cy="287"/>
              </a:xfrm>
            </p:grpSpPr>
            <p:sp>
              <p:nvSpPr>
                <p:cNvPr id="26731" name="Rectangle 45"/>
                <p:cNvSpPr>
                  <a:spLocks noChangeAspect="1" noChangeArrowheads="1"/>
                </p:cNvSpPr>
                <p:nvPr/>
              </p:nvSpPr>
              <p:spPr bwMode="auto">
                <a:xfrm>
                  <a:off x="2690" y="869"/>
                  <a:ext cx="381" cy="287"/>
                </a:xfrm>
                <a:prstGeom prst="rect">
                  <a:avLst/>
                </a:prstGeom>
                <a:gradFill rotWithShape="1">
                  <a:gsLst>
                    <a:gs pos="0">
                      <a:srgbClr val="666666"/>
                    </a:gs>
                    <a:gs pos="50000">
                      <a:srgbClr val="DDDDDD"/>
                    </a:gs>
                    <a:gs pos="100000">
                      <a:srgbClr val="666666"/>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6732" name="Line 46"/>
                <p:cNvSpPr>
                  <a:spLocks noChangeAspect="1" noChangeShapeType="1"/>
                </p:cNvSpPr>
                <p:nvPr/>
              </p:nvSpPr>
              <p:spPr bwMode="auto">
                <a:xfrm>
                  <a:off x="2690" y="902"/>
                  <a:ext cx="38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733" name="Line 47"/>
                <p:cNvSpPr>
                  <a:spLocks noChangeAspect="1" noChangeShapeType="1"/>
                </p:cNvSpPr>
                <p:nvPr/>
              </p:nvSpPr>
              <p:spPr bwMode="auto">
                <a:xfrm>
                  <a:off x="2686" y="1124"/>
                  <a:ext cx="38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734" name="Line 48"/>
                <p:cNvSpPr>
                  <a:spLocks noChangeAspect="1" noChangeShapeType="1"/>
                </p:cNvSpPr>
                <p:nvPr/>
              </p:nvSpPr>
              <p:spPr bwMode="auto">
                <a:xfrm>
                  <a:off x="2686" y="1153"/>
                  <a:ext cx="39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735" name="Line 49"/>
                <p:cNvSpPr>
                  <a:spLocks noChangeAspect="1" noChangeShapeType="1"/>
                </p:cNvSpPr>
                <p:nvPr/>
              </p:nvSpPr>
              <p:spPr bwMode="auto">
                <a:xfrm>
                  <a:off x="2686" y="869"/>
                  <a:ext cx="39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26664" name="Rectangle 50"/>
              <p:cNvSpPr>
                <a:spLocks noChangeAspect="1" noChangeArrowheads="1"/>
              </p:cNvSpPr>
              <p:nvPr/>
            </p:nvSpPr>
            <p:spPr bwMode="auto">
              <a:xfrm>
                <a:off x="2753" y="2062"/>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6665" name="Rectangle 51"/>
              <p:cNvSpPr>
                <a:spLocks noChangeAspect="1" noChangeArrowheads="1"/>
              </p:cNvSpPr>
              <p:nvPr/>
            </p:nvSpPr>
            <p:spPr bwMode="auto">
              <a:xfrm>
                <a:off x="2832" y="2062"/>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6666" name="Rectangle 52"/>
              <p:cNvSpPr>
                <a:spLocks noChangeAspect="1" noChangeArrowheads="1"/>
              </p:cNvSpPr>
              <p:nvPr/>
            </p:nvSpPr>
            <p:spPr bwMode="auto">
              <a:xfrm>
                <a:off x="2912" y="2062"/>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6667" name="Rectangle 53"/>
              <p:cNvSpPr>
                <a:spLocks noChangeAspect="1" noChangeArrowheads="1"/>
              </p:cNvSpPr>
              <p:nvPr/>
            </p:nvSpPr>
            <p:spPr bwMode="auto">
              <a:xfrm>
                <a:off x="2991" y="2062"/>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6668" name="Freeform 54"/>
              <p:cNvSpPr>
                <a:spLocks noChangeAspect="1"/>
              </p:cNvSpPr>
              <p:nvPr/>
            </p:nvSpPr>
            <p:spPr bwMode="auto">
              <a:xfrm flipH="1">
                <a:off x="4188" y="1592"/>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669" name="Freeform 55"/>
              <p:cNvSpPr>
                <a:spLocks noChangeAspect="1"/>
              </p:cNvSpPr>
              <p:nvPr/>
            </p:nvSpPr>
            <p:spPr bwMode="auto">
              <a:xfrm flipH="1">
                <a:off x="3090" y="455"/>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670" name="Rectangle 56"/>
              <p:cNvSpPr>
                <a:spLocks noChangeAspect="1" noChangeArrowheads="1"/>
              </p:cNvSpPr>
              <p:nvPr/>
            </p:nvSpPr>
            <p:spPr bwMode="auto">
              <a:xfrm flipH="1">
                <a:off x="3073" y="455"/>
                <a:ext cx="17" cy="196"/>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26671" name="Group 57"/>
              <p:cNvGrpSpPr>
                <a:grpSpLocks noChangeAspect="1"/>
              </p:cNvGrpSpPr>
              <p:nvPr/>
            </p:nvGrpSpPr>
            <p:grpSpPr bwMode="auto">
              <a:xfrm flipH="1">
                <a:off x="3073" y="168"/>
                <a:ext cx="1434" cy="287"/>
                <a:chOff x="1255" y="869"/>
                <a:chExt cx="1434" cy="287"/>
              </a:xfrm>
            </p:grpSpPr>
            <p:grpSp>
              <p:nvGrpSpPr>
                <p:cNvPr id="26726" name="Group 58"/>
                <p:cNvGrpSpPr>
                  <a:grpSpLocks noChangeAspect="1"/>
                </p:cNvGrpSpPr>
                <p:nvPr/>
              </p:nvGrpSpPr>
              <p:grpSpPr bwMode="auto">
                <a:xfrm>
                  <a:off x="1255" y="869"/>
                  <a:ext cx="1434" cy="287"/>
                  <a:chOff x="1255" y="869"/>
                  <a:chExt cx="1434" cy="287"/>
                </a:xfrm>
              </p:grpSpPr>
              <p:sp>
                <p:nvSpPr>
                  <p:cNvPr id="26728" name="Rectangle 59"/>
                  <p:cNvSpPr>
                    <a:spLocks noChangeAspect="1" noChangeArrowheads="1"/>
                  </p:cNvSpPr>
                  <p:nvPr/>
                </p:nvSpPr>
                <p:spPr bwMode="auto">
                  <a:xfrm>
                    <a:off x="1255" y="869"/>
                    <a:ext cx="1434" cy="287"/>
                  </a:xfrm>
                  <a:prstGeom prst="rect">
                    <a:avLst/>
                  </a:prstGeom>
                  <a:gradFill rotWithShape="1">
                    <a:gsLst>
                      <a:gs pos="0">
                        <a:srgbClr val="666666"/>
                      </a:gs>
                      <a:gs pos="50000">
                        <a:srgbClr val="DDDDDD"/>
                      </a:gs>
                      <a:gs pos="100000">
                        <a:srgbClr val="666666"/>
                      </a:gs>
                    </a:gsLst>
                    <a:lin ang="54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6729" name="Line 60"/>
                  <p:cNvSpPr>
                    <a:spLocks noChangeAspect="1" noChangeShapeType="1"/>
                  </p:cNvSpPr>
                  <p:nvPr/>
                </p:nvSpPr>
                <p:spPr bwMode="auto">
                  <a:xfrm>
                    <a:off x="1255" y="901"/>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730" name="Line 61"/>
                  <p:cNvSpPr>
                    <a:spLocks noChangeAspect="1" noChangeShapeType="1"/>
                  </p:cNvSpPr>
                  <p:nvPr/>
                </p:nvSpPr>
                <p:spPr bwMode="auto">
                  <a:xfrm>
                    <a:off x="1255" y="1124"/>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26727" name="Rectangle 62"/>
                <p:cNvSpPr>
                  <a:spLocks noChangeAspect="1" noChangeArrowheads="1"/>
                </p:cNvSpPr>
                <p:nvPr/>
              </p:nvSpPr>
              <p:spPr bwMode="auto">
                <a:xfrm>
                  <a:off x="1255" y="926"/>
                  <a:ext cx="35" cy="173"/>
                </a:xfrm>
                <a:prstGeom prst="rect">
                  <a:avLst/>
                </a:prstGeom>
                <a:gradFill rotWithShape="1">
                  <a:gsLst>
                    <a:gs pos="0">
                      <a:srgbClr val="C0C0C0"/>
                    </a:gs>
                    <a:gs pos="100000">
                      <a:srgbClr val="595959"/>
                    </a:gs>
                  </a:gsLst>
                  <a:path path="rect">
                    <a:fillToRect t="100000" r="10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26672" name="Rectangle 63"/>
              <p:cNvSpPr>
                <a:spLocks noChangeAspect="1" noChangeArrowheads="1"/>
              </p:cNvSpPr>
              <p:nvPr/>
            </p:nvSpPr>
            <p:spPr bwMode="auto">
              <a:xfrm flipH="1">
                <a:off x="3072" y="200"/>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6673" name="Rectangle 64"/>
              <p:cNvSpPr>
                <a:spLocks noChangeAspect="1" noChangeArrowheads="1"/>
              </p:cNvSpPr>
              <p:nvPr/>
            </p:nvSpPr>
            <p:spPr bwMode="auto">
              <a:xfrm rot="2897558" flipH="1">
                <a:off x="2990" y="1131"/>
                <a:ext cx="1721" cy="95"/>
              </a:xfrm>
              <a:prstGeom prst="rect">
                <a:avLst/>
              </a:prstGeom>
              <a:gradFill rotWithShape="1">
                <a:gsLst>
                  <a:gs pos="0">
                    <a:srgbClr val="DDDDDD"/>
                  </a:gs>
                  <a:gs pos="50000">
                    <a:srgbClr val="666666"/>
                  </a:gs>
                  <a:gs pos="100000">
                    <a:srgbClr val="DDDDDD"/>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6674" name="Rectangle 65"/>
              <p:cNvSpPr>
                <a:spLocks noChangeAspect="1" noChangeArrowheads="1"/>
              </p:cNvSpPr>
              <p:nvPr/>
            </p:nvSpPr>
            <p:spPr bwMode="auto">
              <a:xfrm flipH="1">
                <a:off x="3411" y="201"/>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6675" name="Line 66"/>
              <p:cNvSpPr>
                <a:spLocks noChangeAspect="1" noChangeShapeType="1"/>
              </p:cNvSpPr>
              <p:nvPr/>
            </p:nvSpPr>
            <p:spPr bwMode="auto">
              <a:xfrm flipH="1">
                <a:off x="3076" y="168"/>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676" name="Line 67"/>
              <p:cNvSpPr>
                <a:spLocks noChangeAspect="1" noChangeShapeType="1"/>
              </p:cNvSpPr>
              <p:nvPr/>
            </p:nvSpPr>
            <p:spPr bwMode="auto">
              <a:xfrm flipH="1">
                <a:off x="3076" y="201"/>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677" name="Line 68"/>
              <p:cNvSpPr>
                <a:spLocks noChangeAspect="1" noChangeShapeType="1"/>
              </p:cNvSpPr>
              <p:nvPr/>
            </p:nvSpPr>
            <p:spPr bwMode="auto">
              <a:xfrm flipH="1">
                <a:off x="3076" y="423"/>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678" name="Line 69"/>
              <p:cNvSpPr>
                <a:spLocks noChangeAspect="1" noChangeShapeType="1"/>
              </p:cNvSpPr>
              <p:nvPr/>
            </p:nvSpPr>
            <p:spPr bwMode="auto">
              <a:xfrm flipH="1">
                <a:off x="3076" y="452"/>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679" name="Freeform 70"/>
              <p:cNvSpPr>
                <a:spLocks noChangeAspect="1"/>
              </p:cNvSpPr>
              <p:nvPr/>
            </p:nvSpPr>
            <p:spPr bwMode="auto">
              <a:xfrm>
                <a:off x="1261" y="1592"/>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26680" name="Group 71"/>
              <p:cNvGrpSpPr>
                <a:grpSpLocks noChangeAspect="1"/>
              </p:cNvGrpSpPr>
              <p:nvPr/>
            </p:nvGrpSpPr>
            <p:grpSpPr bwMode="auto">
              <a:xfrm>
                <a:off x="2336" y="455"/>
                <a:ext cx="355" cy="242"/>
                <a:chOff x="2334" y="1156"/>
                <a:chExt cx="355" cy="242"/>
              </a:xfrm>
            </p:grpSpPr>
            <p:sp>
              <p:nvSpPr>
                <p:cNvPr id="26724" name="Freeform 72"/>
                <p:cNvSpPr>
                  <a:spLocks noChangeAspect="1"/>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725" name="Rectangle 73"/>
                <p:cNvSpPr>
                  <a:spLocks noChangeAspect="1" noChangeArrowheads="1"/>
                </p:cNvSpPr>
                <p:nvPr/>
              </p:nvSpPr>
              <p:spPr bwMode="auto">
                <a:xfrm>
                  <a:off x="2672" y="1156"/>
                  <a:ext cx="17" cy="196"/>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26681" name="Group 74"/>
              <p:cNvGrpSpPr>
                <a:grpSpLocks noChangeAspect="1"/>
              </p:cNvGrpSpPr>
              <p:nvPr/>
            </p:nvGrpSpPr>
            <p:grpSpPr bwMode="auto">
              <a:xfrm>
                <a:off x="1257" y="168"/>
                <a:ext cx="1435" cy="287"/>
                <a:chOff x="1255" y="869"/>
                <a:chExt cx="1435" cy="287"/>
              </a:xfrm>
            </p:grpSpPr>
            <p:grpSp>
              <p:nvGrpSpPr>
                <p:cNvPr id="26717" name="Group 75"/>
                <p:cNvGrpSpPr>
                  <a:grpSpLocks noChangeAspect="1"/>
                </p:cNvGrpSpPr>
                <p:nvPr/>
              </p:nvGrpSpPr>
              <p:grpSpPr bwMode="auto">
                <a:xfrm>
                  <a:off x="1255" y="869"/>
                  <a:ext cx="1434" cy="287"/>
                  <a:chOff x="1255" y="869"/>
                  <a:chExt cx="1434" cy="287"/>
                </a:xfrm>
              </p:grpSpPr>
              <p:grpSp>
                <p:nvGrpSpPr>
                  <p:cNvPr id="26719" name="Group 76"/>
                  <p:cNvGrpSpPr>
                    <a:grpSpLocks noChangeAspect="1"/>
                  </p:cNvGrpSpPr>
                  <p:nvPr/>
                </p:nvGrpSpPr>
                <p:grpSpPr bwMode="auto">
                  <a:xfrm>
                    <a:off x="1255" y="869"/>
                    <a:ext cx="1434" cy="287"/>
                    <a:chOff x="1255" y="869"/>
                    <a:chExt cx="1434" cy="287"/>
                  </a:xfrm>
                </p:grpSpPr>
                <p:sp>
                  <p:nvSpPr>
                    <p:cNvPr id="26721" name="Rectangle 77"/>
                    <p:cNvSpPr>
                      <a:spLocks noChangeAspect="1" noChangeArrowheads="1"/>
                    </p:cNvSpPr>
                    <p:nvPr/>
                  </p:nvSpPr>
                  <p:spPr bwMode="auto">
                    <a:xfrm>
                      <a:off x="1255" y="869"/>
                      <a:ext cx="1434" cy="287"/>
                    </a:xfrm>
                    <a:prstGeom prst="rect">
                      <a:avLst/>
                    </a:prstGeom>
                    <a:gradFill rotWithShape="1">
                      <a:gsLst>
                        <a:gs pos="0">
                          <a:srgbClr val="666666"/>
                        </a:gs>
                        <a:gs pos="50000">
                          <a:srgbClr val="DDDDDD"/>
                        </a:gs>
                        <a:gs pos="100000">
                          <a:srgbClr val="666666"/>
                        </a:gs>
                      </a:gsLst>
                      <a:lin ang="54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6722" name="Line 78"/>
                    <p:cNvSpPr>
                      <a:spLocks noChangeAspect="1" noChangeShapeType="1"/>
                    </p:cNvSpPr>
                    <p:nvPr/>
                  </p:nvSpPr>
                  <p:spPr bwMode="auto">
                    <a:xfrm>
                      <a:off x="1255" y="901"/>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723" name="Line 79"/>
                    <p:cNvSpPr>
                      <a:spLocks noChangeAspect="1" noChangeShapeType="1"/>
                    </p:cNvSpPr>
                    <p:nvPr/>
                  </p:nvSpPr>
                  <p:spPr bwMode="auto">
                    <a:xfrm>
                      <a:off x="1255" y="1124"/>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26720" name="Rectangle 80"/>
                  <p:cNvSpPr>
                    <a:spLocks noChangeAspect="1" noChangeArrowheads="1"/>
                  </p:cNvSpPr>
                  <p:nvPr/>
                </p:nvSpPr>
                <p:spPr bwMode="auto">
                  <a:xfrm>
                    <a:off x="1255" y="926"/>
                    <a:ext cx="35" cy="173"/>
                  </a:xfrm>
                  <a:prstGeom prst="rect">
                    <a:avLst/>
                  </a:prstGeom>
                  <a:gradFill rotWithShape="1">
                    <a:gsLst>
                      <a:gs pos="0">
                        <a:srgbClr val="C0C0C0"/>
                      </a:gs>
                      <a:gs pos="100000">
                        <a:srgbClr val="595959"/>
                      </a:gs>
                    </a:gsLst>
                    <a:path path="rect">
                      <a:fillToRect t="100000" r="10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26718" name="Rectangle 81"/>
                <p:cNvSpPr>
                  <a:spLocks noChangeAspect="1" noChangeArrowheads="1"/>
                </p:cNvSpPr>
                <p:nvPr/>
              </p:nvSpPr>
              <p:spPr bwMode="auto">
                <a:xfrm>
                  <a:off x="2673" y="901"/>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26682" name="Rectangle 82"/>
              <p:cNvSpPr>
                <a:spLocks noChangeAspect="1" noChangeArrowheads="1"/>
              </p:cNvSpPr>
              <p:nvPr/>
            </p:nvSpPr>
            <p:spPr bwMode="auto">
              <a:xfrm rot="-2897558">
                <a:off x="1053" y="1131"/>
                <a:ext cx="1721" cy="95"/>
              </a:xfrm>
              <a:prstGeom prst="rect">
                <a:avLst/>
              </a:prstGeom>
              <a:gradFill rotWithShape="1">
                <a:gsLst>
                  <a:gs pos="0">
                    <a:srgbClr val="DDDDDD"/>
                  </a:gs>
                  <a:gs pos="50000">
                    <a:srgbClr val="666666"/>
                  </a:gs>
                  <a:gs pos="100000">
                    <a:srgbClr val="DDDDDD"/>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6683" name="Rectangle 83"/>
              <p:cNvSpPr>
                <a:spLocks noChangeAspect="1" noChangeArrowheads="1"/>
              </p:cNvSpPr>
              <p:nvPr/>
            </p:nvSpPr>
            <p:spPr bwMode="auto">
              <a:xfrm>
                <a:off x="2336" y="201"/>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6684" name="Line 84"/>
              <p:cNvSpPr>
                <a:spLocks noChangeAspect="1" noChangeShapeType="1"/>
              </p:cNvSpPr>
              <p:nvPr/>
            </p:nvSpPr>
            <p:spPr bwMode="auto">
              <a:xfrm>
                <a:off x="1261" y="168"/>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685" name="Line 85"/>
              <p:cNvSpPr>
                <a:spLocks noChangeAspect="1" noChangeShapeType="1"/>
              </p:cNvSpPr>
              <p:nvPr/>
            </p:nvSpPr>
            <p:spPr bwMode="auto">
              <a:xfrm>
                <a:off x="1261" y="201"/>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686" name="Line 86"/>
              <p:cNvSpPr>
                <a:spLocks noChangeAspect="1" noChangeShapeType="1"/>
              </p:cNvSpPr>
              <p:nvPr/>
            </p:nvSpPr>
            <p:spPr bwMode="auto">
              <a:xfrm>
                <a:off x="1261" y="423"/>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687" name="Line 87"/>
              <p:cNvSpPr>
                <a:spLocks noChangeAspect="1" noChangeShapeType="1"/>
              </p:cNvSpPr>
              <p:nvPr/>
            </p:nvSpPr>
            <p:spPr bwMode="auto">
              <a:xfrm>
                <a:off x="1261" y="452"/>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688" name="Rectangle 88"/>
              <p:cNvSpPr>
                <a:spLocks noChangeAspect="1" noChangeArrowheads="1"/>
              </p:cNvSpPr>
              <p:nvPr/>
            </p:nvSpPr>
            <p:spPr bwMode="auto">
              <a:xfrm>
                <a:off x="2692" y="168"/>
                <a:ext cx="381" cy="287"/>
              </a:xfrm>
              <a:prstGeom prst="rect">
                <a:avLst/>
              </a:prstGeom>
              <a:gradFill rotWithShape="1">
                <a:gsLst>
                  <a:gs pos="0">
                    <a:srgbClr val="666666"/>
                  </a:gs>
                  <a:gs pos="50000">
                    <a:srgbClr val="DDDDDD"/>
                  </a:gs>
                  <a:gs pos="100000">
                    <a:srgbClr val="666666"/>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6689" name="Line 89"/>
              <p:cNvSpPr>
                <a:spLocks noChangeAspect="1" noChangeShapeType="1"/>
              </p:cNvSpPr>
              <p:nvPr/>
            </p:nvSpPr>
            <p:spPr bwMode="auto">
              <a:xfrm>
                <a:off x="2692" y="201"/>
                <a:ext cx="38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690" name="Line 90"/>
              <p:cNvSpPr>
                <a:spLocks noChangeAspect="1" noChangeShapeType="1"/>
              </p:cNvSpPr>
              <p:nvPr/>
            </p:nvSpPr>
            <p:spPr bwMode="auto">
              <a:xfrm>
                <a:off x="2688" y="423"/>
                <a:ext cx="38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691" name="Line 91"/>
              <p:cNvSpPr>
                <a:spLocks noChangeAspect="1" noChangeShapeType="1"/>
              </p:cNvSpPr>
              <p:nvPr/>
            </p:nvSpPr>
            <p:spPr bwMode="auto">
              <a:xfrm>
                <a:off x="2688" y="452"/>
                <a:ext cx="39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692" name="Line 92"/>
              <p:cNvSpPr>
                <a:spLocks noChangeAspect="1" noChangeShapeType="1"/>
              </p:cNvSpPr>
              <p:nvPr/>
            </p:nvSpPr>
            <p:spPr bwMode="auto">
              <a:xfrm>
                <a:off x="2688" y="168"/>
                <a:ext cx="39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693" name="Rectangle 93"/>
              <p:cNvSpPr>
                <a:spLocks noChangeAspect="1" noChangeArrowheads="1"/>
              </p:cNvSpPr>
              <p:nvPr/>
            </p:nvSpPr>
            <p:spPr bwMode="auto">
              <a:xfrm>
                <a:off x="2754" y="199"/>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6694" name="Rectangle 94"/>
              <p:cNvSpPr>
                <a:spLocks noChangeAspect="1" noChangeArrowheads="1"/>
              </p:cNvSpPr>
              <p:nvPr/>
            </p:nvSpPr>
            <p:spPr bwMode="auto">
              <a:xfrm>
                <a:off x="2833" y="199"/>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6695" name="Rectangle 95"/>
              <p:cNvSpPr>
                <a:spLocks noChangeAspect="1" noChangeArrowheads="1"/>
              </p:cNvSpPr>
              <p:nvPr/>
            </p:nvSpPr>
            <p:spPr bwMode="auto">
              <a:xfrm>
                <a:off x="2913" y="199"/>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6696" name="Rectangle 96"/>
              <p:cNvSpPr>
                <a:spLocks noChangeAspect="1" noChangeArrowheads="1"/>
              </p:cNvSpPr>
              <p:nvPr/>
            </p:nvSpPr>
            <p:spPr bwMode="auto">
              <a:xfrm>
                <a:off x="2992" y="199"/>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26697" name="Group 97"/>
              <p:cNvGrpSpPr>
                <a:grpSpLocks noChangeAspect="1"/>
              </p:cNvGrpSpPr>
              <p:nvPr/>
            </p:nvGrpSpPr>
            <p:grpSpPr bwMode="auto">
              <a:xfrm>
                <a:off x="1053" y="168"/>
                <a:ext cx="202" cy="3722"/>
                <a:chOff x="1053" y="168"/>
                <a:chExt cx="202" cy="3722"/>
              </a:xfrm>
            </p:grpSpPr>
            <p:grpSp>
              <p:nvGrpSpPr>
                <p:cNvPr id="26708" name="Group 98"/>
                <p:cNvGrpSpPr>
                  <a:grpSpLocks noChangeAspect="1"/>
                </p:cNvGrpSpPr>
                <p:nvPr/>
              </p:nvGrpSpPr>
              <p:grpSpPr bwMode="auto">
                <a:xfrm>
                  <a:off x="1053" y="168"/>
                  <a:ext cx="202" cy="3722"/>
                  <a:chOff x="1053" y="168"/>
                  <a:chExt cx="202" cy="3722"/>
                </a:xfrm>
              </p:grpSpPr>
              <p:grpSp>
                <p:nvGrpSpPr>
                  <p:cNvPr id="26711" name="Group 99"/>
                  <p:cNvGrpSpPr>
                    <a:grpSpLocks noChangeAspect="1"/>
                  </p:cNvGrpSpPr>
                  <p:nvPr/>
                </p:nvGrpSpPr>
                <p:grpSpPr bwMode="auto">
                  <a:xfrm>
                    <a:off x="1053" y="168"/>
                    <a:ext cx="202" cy="3722"/>
                    <a:chOff x="1053" y="168"/>
                    <a:chExt cx="202" cy="3722"/>
                  </a:xfrm>
                </p:grpSpPr>
                <p:sp>
                  <p:nvSpPr>
                    <p:cNvPr id="26714" name="Rectangle 100"/>
                    <p:cNvSpPr>
                      <a:spLocks noChangeAspect="1" noChangeArrowheads="1"/>
                    </p:cNvSpPr>
                    <p:nvPr/>
                  </p:nvSpPr>
                  <p:spPr bwMode="auto">
                    <a:xfrm>
                      <a:off x="1053" y="168"/>
                      <a:ext cx="202" cy="3722"/>
                    </a:xfrm>
                    <a:prstGeom prst="rect">
                      <a:avLst/>
                    </a:prstGeom>
                    <a:gradFill rotWithShape="1">
                      <a:gsLst>
                        <a:gs pos="0">
                          <a:srgbClr val="666666"/>
                        </a:gs>
                        <a:gs pos="50000">
                          <a:srgbClr val="DDDDDD"/>
                        </a:gs>
                        <a:gs pos="100000">
                          <a:srgbClr val="666666"/>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6715" name="Line 101"/>
                    <p:cNvSpPr>
                      <a:spLocks noChangeAspect="1" noChangeShapeType="1"/>
                    </p:cNvSpPr>
                    <p:nvPr/>
                  </p:nvSpPr>
                  <p:spPr bwMode="auto">
                    <a:xfrm>
                      <a:off x="1079" y="168"/>
                      <a:ext cx="0" cy="372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716" name="Line 102"/>
                    <p:cNvSpPr>
                      <a:spLocks noChangeAspect="1" noChangeShapeType="1"/>
                    </p:cNvSpPr>
                    <p:nvPr/>
                  </p:nvSpPr>
                  <p:spPr bwMode="auto">
                    <a:xfrm>
                      <a:off x="1229" y="168"/>
                      <a:ext cx="0" cy="372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26712" name="Rectangle 103"/>
                  <p:cNvSpPr>
                    <a:spLocks noChangeAspect="1" noChangeArrowheads="1"/>
                  </p:cNvSpPr>
                  <p:nvPr/>
                </p:nvSpPr>
                <p:spPr bwMode="auto">
                  <a:xfrm>
                    <a:off x="1082" y="422"/>
                    <a:ext cx="144" cy="30"/>
                  </a:xfrm>
                  <a:prstGeom prst="rect">
                    <a:avLst/>
                  </a:prstGeom>
                  <a:gradFill rotWithShape="1">
                    <a:gsLst>
                      <a:gs pos="0">
                        <a:srgbClr val="DDDDDD"/>
                      </a:gs>
                      <a:gs pos="50000">
                        <a:srgbClr val="666666"/>
                      </a:gs>
                      <a:gs pos="100000">
                        <a:srgbClr val="DDDDDD"/>
                      </a:gs>
                    </a:gsLst>
                    <a:lin ang="189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6713" name="Rectangle 104"/>
                  <p:cNvSpPr>
                    <a:spLocks noChangeAspect="1" noChangeArrowheads="1"/>
                  </p:cNvSpPr>
                  <p:nvPr/>
                </p:nvSpPr>
                <p:spPr bwMode="auto">
                  <a:xfrm>
                    <a:off x="1081" y="170"/>
                    <a:ext cx="144" cy="30"/>
                  </a:xfrm>
                  <a:prstGeom prst="rect">
                    <a:avLst/>
                  </a:prstGeom>
                  <a:gradFill rotWithShape="1">
                    <a:gsLst>
                      <a:gs pos="0">
                        <a:srgbClr val="DDDDDD"/>
                      </a:gs>
                      <a:gs pos="50000">
                        <a:srgbClr val="666666"/>
                      </a:gs>
                      <a:gs pos="100000">
                        <a:srgbClr val="DDDDDD"/>
                      </a:gs>
                    </a:gsLst>
                    <a:lin ang="189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26709" name="Rectangle 105"/>
                <p:cNvSpPr>
                  <a:spLocks noChangeAspect="1" noChangeArrowheads="1"/>
                </p:cNvSpPr>
                <p:nvPr/>
              </p:nvSpPr>
              <p:spPr bwMode="auto">
                <a:xfrm>
                  <a:off x="1082" y="2285"/>
                  <a:ext cx="143" cy="30"/>
                </a:xfrm>
                <a:prstGeom prst="rect">
                  <a:avLst/>
                </a:prstGeom>
                <a:gradFill rotWithShape="1">
                  <a:gsLst>
                    <a:gs pos="0">
                      <a:srgbClr val="DDDDDD"/>
                    </a:gs>
                    <a:gs pos="50000">
                      <a:srgbClr val="666666"/>
                    </a:gs>
                    <a:gs pos="100000">
                      <a:srgbClr val="DDDDDD"/>
                    </a:gs>
                  </a:gsLst>
                  <a:lin ang="189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6710" name="Rectangle 106"/>
                <p:cNvSpPr>
                  <a:spLocks noChangeAspect="1" noChangeArrowheads="1"/>
                </p:cNvSpPr>
                <p:nvPr/>
              </p:nvSpPr>
              <p:spPr bwMode="auto">
                <a:xfrm>
                  <a:off x="1082" y="2031"/>
                  <a:ext cx="143" cy="30"/>
                </a:xfrm>
                <a:prstGeom prst="rect">
                  <a:avLst/>
                </a:prstGeom>
                <a:gradFill rotWithShape="1">
                  <a:gsLst>
                    <a:gs pos="0">
                      <a:srgbClr val="DDDDDD"/>
                    </a:gs>
                    <a:gs pos="50000">
                      <a:srgbClr val="666666"/>
                    </a:gs>
                    <a:gs pos="100000">
                      <a:srgbClr val="DDDDDD"/>
                    </a:gs>
                  </a:gsLst>
                  <a:lin ang="189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26698" name="Group 107"/>
              <p:cNvGrpSpPr>
                <a:grpSpLocks noChangeAspect="1"/>
              </p:cNvGrpSpPr>
              <p:nvPr/>
            </p:nvGrpSpPr>
            <p:grpSpPr bwMode="auto">
              <a:xfrm>
                <a:off x="4499" y="168"/>
                <a:ext cx="202" cy="3722"/>
                <a:chOff x="1053" y="168"/>
                <a:chExt cx="202" cy="3722"/>
              </a:xfrm>
            </p:grpSpPr>
            <p:grpSp>
              <p:nvGrpSpPr>
                <p:cNvPr id="26699" name="Group 108"/>
                <p:cNvGrpSpPr>
                  <a:grpSpLocks noChangeAspect="1"/>
                </p:cNvGrpSpPr>
                <p:nvPr/>
              </p:nvGrpSpPr>
              <p:grpSpPr bwMode="auto">
                <a:xfrm>
                  <a:off x="1053" y="168"/>
                  <a:ext cx="202" cy="3722"/>
                  <a:chOff x="1053" y="168"/>
                  <a:chExt cx="202" cy="3722"/>
                </a:xfrm>
              </p:grpSpPr>
              <p:grpSp>
                <p:nvGrpSpPr>
                  <p:cNvPr id="26702" name="Group 109"/>
                  <p:cNvGrpSpPr>
                    <a:grpSpLocks noChangeAspect="1"/>
                  </p:cNvGrpSpPr>
                  <p:nvPr/>
                </p:nvGrpSpPr>
                <p:grpSpPr bwMode="auto">
                  <a:xfrm>
                    <a:off x="1053" y="168"/>
                    <a:ext cx="202" cy="3722"/>
                    <a:chOff x="1053" y="168"/>
                    <a:chExt cx="202" cy="3722"/>
                  </a:xfrm>
                </p:grpSpPr>
                <p:sp>
                  <p:nvSpPr>
                    <p:cNvPr id="26705" name="Rectangle 110"/>
                    <p:cNvSpPr>
                      <a:spLocks noChangeAspect="1" noChangeArrowheads="1"/>
                    </p:cNvSpPr>
                    <p:nvPr/>
                  </p:nvSpPr>
                  <p:spPr bwMode="auto">
                    <a:xfrm>
                      <a:off x="1053" y="168"/>
                      <a:ext cx="202" cy="3722"/>
                    </a:xfrm>
                    <a:prstGeom prst="rect">
                      <a:avLst/>
                    </a:prstGeom>
                    <a:gradFill rotWithShape="1">
                      <a:gsLst>
                        <a:gs pos="0">
                          <a:srgbClr val="666666"/>
                        </a:gs>
                        <a:gs pos="50000">
                          <a:srgbClr val="DDDDDD"/>
                        </a:gs>
                        <a:gs pos="100000">
                          <a:srgbClr val="666666"/>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6706" name="Line 111"/>
                    <p:cNvSpPr>
                      <a:spLocks noChangeAspect="1" noChangeShapeType="1"/>
                    </p:cNvSpPr>
                    <p:nvPr/>
                  </p:nvSpPr>
                  <p:spPr bwMode="auto">
                    <a:xfrm>
                      <a:off x="1079" y="168"/>
                      <a:ext cx="0" cy="372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707" name="Line 112"/>
                    <p:cNvSpPr>
                      <a:spLocks noChangeAspect="1" noChangeShapeType="1"/>
                    </p:cNvSpPr>
                    <p:nvPr/>
                  </p:nvSpPr>
                  <p:spPr bwMode="auto">
                    <a:xfrm>
                      <a:off x="1229" y="168"/>
                      <a:ext cx="0" cy="372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26703" name="Rectangle 113"/>
                  <p:cNvSpPr>
                    <a:spLocks noChangeAspect="1" noChangeArrowheads="1"/>
                  </p:cNvSpPr>
                  <p:nvPr/>
                </p:nvSpPr>
                <p:spPr bwMode="auto">
                  <a:xfrm>
                    <a:off x="1082" y="422"/>
                    <a:ext cx="144" cy="30"/>
                  </a:xfrm>
                  <a:prstGeom prst="rect">
                    <a:avLst/>
                  </a:prstGeom>
                  <a:gradFill rotWithShape="1">
                    <a:gsLst>
                      <a:gs pos="0">
                        <a:srgbClr val="DDDDDD"/>
                      </a:gs>
                      <a:gs pos="50000">
                        <a:srgbClr val="666666"/>
                      </a:gs>
                      <a:gs pos="100000">
                        <a:srgbClr val="DDDDDD"/>
                      </a:gs>
                    </a:gsLst>
                    <a:lin ang="189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6704" name="Rectangle 114"/>
                  <p:cNvSpPr>
                    <a:spLocks noChangeAspect="1" noChangeArrowheads="1"/>
                  </p:cNvSpPr>
                  <p:nvPr/>
                </p:nvSpPr>
                <p:spPr bwMode="auto">
                  <a:xfrm>
                    <a:off x="1081" y="170"/>
                    <a:ext cx="144" cy="30"/>
                  </a:xfrm>
                  <a:prstGeom prst="rect">
                    <a:avLst/>
                  </a:prstGeom>
                  <a:gradFill rotWithShape="1">
                    <a:gsLst>
                      <a:gs pos="0">
                        <a:srgbClr val="DDDDDD"/>
                      </a:gs>
                      <a:gs pos="50000">
                        <a:srgbClr val="666666"/>
                      </a:gs>
                      <a:gs pos="100000">
                        <a:srgbClr val="DDDDDD"/>
                      </a:gs>
                    </a:gsLst>
                    <a:lin ang="189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26700" name="Rectangle 115"/>
                <p:cNvSpPr>
                  <a:spLocks noChangeAspect="1" noChangeArrowheads="1"/>
                </p:cNvSpPr>
                <p:nvPr/>
              </p:nvSpPr>
              <p:spPr bwMode="auto">
                <a:xfrm>
                  <a:off x="1082" y="2285"/>
                  <a:ext cx="143" cy="30"/>
                </a:xfrm>
                <a:prstGeom prst="rect">
                  <a:avLst/>
                </a:prstGeom>
                <a:gradFill rotWithShape="1">
                  <a:gsLst>
                    <a:gs pos="0">
                      <a:srgbClr val="DDDDDD"/>
                    </a:gs>
                    <a:gs pos="50000">
                      <a:srgbClr val="666666"/>
                    </a:gs>
                    <a:gs pos="100000">
                      <a:srgbClr val="DDDDDD"/>
                    </a:gs>
                  </a:gsLst>
                  <a:lin ang="189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6701" name="Rectangle 116"/>
                <p:cNvSpPr>
                  <a:spLocks noChangeAspect="1" noChangeArrowheads="1"/>
                </p:cNvSpPr>
                <p:nvPr/>
              </p:nvSpPr>
              <p:spPr bwMode="auto">
                <a:xfrm>
                  <a:off x="1082" y="2031"/>
                  <a:ext cx="143" cy="30"/>
                </a:xfrm>
                <a:prstGeom prst="rect">
                  <a:avLst/>
                </a:prstGeom>
                <a:gradFill rotWithShape="1">
                  <a:gsLst>
                    <a:gs pos="0">
                      <a:srgbClr val="DDDDDD"/>
                    </a:gs>
                    <a:gs pos="50000">
                      <a:srgbClr val="666666"/>
                    </a:gs>
                    <a:gs pos="100000">
                      <a:srgbClr val="DDDDDD"/>
                    </a:gs>
                  </a:gsLst>
                  <a:lin ang="189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sp>
          <p:nvSpPr>
            <p:cNvPr id="26633" name="Rectangle 117"/>
            <p:cNvSpPr>
              <a:spLocks noChangeAspect="1" noChangeArrowheads="1"/>
            </p:cNvSpPr>
            <p:nvPr/>
          </p:nvSpPr>
          <p:spPr bwMode="auto">
            <a:xfrm>
              <a:off x="969" y="3890"/>
              <a:ext cx="677" cy="60"/>
            </a:xfrm>
            <a:prstGeom prst="rect">
              <a:avLst/>
            </a:prstGeom>
            <a:gradFill rotWithShape="1">
              <a:gsLst>
                <a:gs pos="0">
                  <a:srgbClr val="C0C0C0"/>
                </a:gs>
                <a:gs pos="100000">
                  <a:srgbClr val="595959"/>
                </a:gs>
              </a:gsLst>
              <a:path path="rect">
                <a:fillToRect t="100000" r="10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26634" name="Group 118"/>
            <p:cNvGrpSpPr>
              <a:grpSpLocks noChangeAspect="1"/>
            </p:cNvGrpSpPr>
            <p:nvPr/>
          </p:nvGrpSpPr>
          <p:grpSpPr bwMode="auto">
            <a:xfrm>
              <a:off x="1053" y="168"/>
              <a:ext cx="202" cy="3722"/>
              <a:chOff x="1053" y="168"/>
              <a:chExt cx="202" cy="3722"/>
            </a:xfrm>
          </p:grpSpPr>
          <p:grpSp>
            <p:nvGrpSpPr>
              <p:cNvPr id="26636" name="Group 119"/>
              <p:cNvGrpSpPr>
                <a:grpSpLocks noChangeAspect="1"/>
              </p:cNvGrpSpPr>
              <p:nvPr/>
            </p:nvGrpSpPr>
            <p:grpSpPr bwMode="auto">
              <a:xfrm>
                <a:off x="1053" y="168"/>
                <a:ext cx="202" cy="3722"/>
                <a:chOff x="1053" y="168"/>
                <a:chExt cx="202" cy="3722"/>
              </a:xfrm>
            </p:grpSpPr>
            <p:grpSp>
              <p:nvGrpSpPr>
                <p:cNvPr id="26639" name="Group 120"/>
                <p:cNvGrpSpPr>
                  <a:grpSpLocks noChangeAspect="1"/>
                </p:cNvGrpSpPr>
                <p:nvPr/>
              </p:nvGrpSpPr>
              <p:grpSpPr bwMode="auto">
                <a:xfrm>
                  <a:off x="1053" y="168"/>
                  <a:ext cx="202" cy="3722"/>
                  <a:chOff x="1053" y="168"/>
                  <a:chExt cx="202" cy="3722"/>
                </a:xfrm>
              </p:grpSpPr>
              <p:sp>
                <p:nvSpPr>
                  <p:cNvPr id="26642" name="Rectangle 121"/>
                  <p:cNvSpPr>
                    <a:spLocks noChangeAspect="1" noChangeArrowheads="1"/>
                  </p:cNvSpPr>
                  <p:nvPr/>
                </p:nvSpPr>
                <p:spPr bwMode="auto">
                  <a:xfrm>
                    <a:off x="1053" y="168"/>
                    <a:ext cx="202" cy="3722"/>
                  </a:xfrm>
                  <a:prstGeom prst="rect">
                    <a:avLst/>
                  </a:prstGeom>
                  <a:gradFill rotWithShape="1">
                    <a:gsLst>
                      <a:gs pos="0">
                        <a:srgbClr val="666666"/>
                      </a:gs>
                      <a:gs pos="50000">
                        <a:srgbClr val="DDDDDD"/>
                      </a:gs>
                      <a:gs pos="100000">
                        <a:srgbClr val="666666"/>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6643" name="Line 122"/>
                  <p:cNvSpPr>
                    <a:spLocks noChangeAspect="1" noChangeShapeType="1"/>
                  </p:cNvSpPr>
                  <p:nvPr/>
                </p:nvSpPr>
                <p:spPr bwMode="auto">
                  <a:xfrm>
                    <a:off x="1079" y="168"/>
                    <a:ext cx="0" cy="372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644" name="Line 123"/>
                  <p:cNvSpPr>
                    <a:spLocks noChangeAspect="1" noChangeShapeType="1"/>
                  </p:cNvSpPr>
                  <p:nvPr/>
                </p:nvSpPr>
                <p:spPr bwMode="auto">
                  <a:xfrm>
                    <a:off x="1229" y="168"/>
                    <a:ext cx="0" cy="372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26640" name="Rectangle 124"/>
                <p:cNvSpPr>
                  <a:spLocks noChangeAspect="1" noChangeArrowheads="1"/>
                </p:cNvSpPr>
                <p:nvPr/>
              </p:nvSpPr>
              <p:spPr bwMode="auto">
                <a:xfrm>
                  <a:off x="1082" y="422"/>
                  <a:ext cx="144" cy="30"/>
                </a:xfrm>
                <a:prstGeom prst="rect">
                  <a:avLst/>
                </a:prstGeom>
                <a:gradFill rotWithShape="1">
                  <a:gsLst>
                    <a:gs pos="0">
                      <a:srgbClr val="DDDDDD"/>
                    </a:gs>
                    <a:gs pos="50000">
                      <a:srgbClr val="666666"/>
                    </a:gs>
                    <a:gs pos="100000">
                      <a:srgbClr val="DDDDDD"/>
                    </a:gs>
                  </a:gsLst>
                  <a:lin ang="189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6641" name="Rectangle 125"/>
                <p:cNvSpPr>
                  <a:spLocks noChangeAspect="1" noChangeArrowheads="1"/>
                </p:cNvSpPr>
                <p:nvPr/>
              </p:nvSpPr>
              <p:spPr bwMode="auto">
                <a:xfrm>
                  <a:off x="1081" y="170"/>
                  <a:ext cx="144" cy="30"/>
                </a:xfrm>
                <a:prstGeom prst="rect">
                  <a:avLst/>
                </a:prstGeom>
                <a:gradFill rotWithShape="1">
                  <a:gsLst>
                    <a:gs pos="0">
                      <a:srgbClr val="DDDDDD"/>
                    </a:gs>
                    <a:gs pos="50000">
                      <a:srgbClr val="666666"/>
                    </a:gs>
                    <a:gs pos="100000">
                      <a:srgbClr val="DDDDDD"/>
                    </a:gs>
                  </a:gsLst>
                  <a:lin ang="189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26637" name="Rectangle 126"/>
              <p:cNvSpPr>
                <a:spLocks noChangeAspect="1" noChangeArrowheads="1"/>
              </p:cNvSpPr>
              <p:nvPr/>
            </p:nvSpPr>
            <p:spPr bwMode="auto">
              <a:xfrm>
                <a:off x="1082" y="2285"/>
                <a:ext cx="143" cy="30"/>
              </a:xfrm>
              <a:prstGeom prst="rect">
                <a:avLst/>
              </a:prstGeom>
              <a:gradFill rotWithShape="1">
                <a:gsLst>
                  <a:gs pos="0">
                    <a:srgbClr val="DDDDDD"/>
                  </a:gs>
                  <a:gs pos="50000">
                    <a:srgbClr val="666666"/>
                  </a:gs>
                  <a:gs pos="100000">
                    <a:srgbClr val="DDDDDD"/>
                  </a:gs>
                </a:gsLst>
                <a:lin ang="189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6638" name="Rectangle 127"/>
              <p:cNvSpPr>
                <a:spLocks noChangeAspect="1" noChangeArrowheads="1"/>
              </p:cNvSpPr>
              <p:nvPr/>
            </p:nvSpPr>
            <p:spPr bwMode="auto">
              <a:xfrm>
                <a:off x="1082" y="2031"/>
                <a:ext cx="143" cy="30"/>
              </a:xfrm>
              <a:prstGeom prst="rect">
                <a:avLst/>
              </a:prstGeom>
              <a:gradFill rotWithShape="1">
                <a:gsLst>
                  <a:gs pos="0">
                    <a:srgbClr val="DDDDDD"/>
                  </a:gs>
                  <a:gs pos="50000">
                    <a:srgbClr val="666666"/>
                  </a:gs>
                  <a:gs pos="100000">
                    <a:srgbClr val="DDDDDD"/>
                  </a:gs>
                </a:gsLst>
                <a:lin ang="189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26635" name="Rectangle 128"/>
            <p:cNvSpPr>
              <a:spLocks noChangeAspect="1" noChangeArrowheads="1"/>
            </p:cNvSpPr>
            <p:nvPr/>
          </p:nvSpPr>
          <p:spPr bwMode="auto">
            <a:xfrm>
              <a:off x="4114" y="3890"/>
              <a:ext cx="677" cy="60"/>
            </a:xfrm>
            <a:prstGeom prst="rect">
              <a:avLst/>
            </a:prstGeom>
            <a:gradFill rotWithShape="1">
              <a:gsLst>
                <a:gs pos="0">
                  <a:srgbClr val="C0C0C0"/>
                </a:gs>
                <a:gs pos="100000">
                  <a:srgbClr val="595959"/>
                </a:gs>
              </a:gsLst>
              <a:path path="rect">
                <a:fillToRect t="100000" r="10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26630" name="Freeform 129"/>
          <p:cNvSpPr>
            <a:spLocks/>
          </p:cNvSpPr>
          <p:nvPr/>
        </p:nvSpPr>
        <p:spPr bwMode="auto">
          <a:xfrm>
            <a:off x="2341240" y="2598515"/>
            <a:ext cx="2298700" cy="604837"/>
          </a:xfrm>
          <a:custGeom>
            <a:avLst/>
            <a:gdLst>
              <a:gd name="T0" fmla="*/ 0 w 1448"/>
              <a:gd name="T1" fmla="*/ 2147483647 h 381"/>
              <a:gd name="T2" fmla="*/ 2147483647 w 1448"/>
              <a:gd name="T3" fmla="*/ 0 h 381"/>
              <a:gd name="T4" fmla="*/ 0 60000 65536"/>
              <a:gd name="T5" fmla="*/ 0 60000 65536"/>
            </a:gdLst>
            <a:ahLst/>
            <a:cxnLst>
              <a:cxn ang="T4">
                <a:pos x="T0" y="T1"/>
              </a:cxn>
              <a:cxn ang="T5">
                <a:pos x="T2" y="T3"/>
              </a:cxn>
            </a:cxnLst>
            <a:rect l="0" t="0" r="r" b="b"/>
            <a:pathLst>
              <a:path w="1448" h="381">
                <a:moveTo>
                  <a:pt x="0" y="381"/>
                </a:moveTo>
                <a:lnTo>
                  <a:pt x="1448" y="0"/>
                </a:lnTo>
              </a:path>
            </a:pathLst>
          </a:custGeom>
          <a:noFill/>
          <a:ln w="38100">
            <a:solidFill>
              <a:schemeClr val="tx2"/>
            </a:solidFill>
            <a:round/>
            <a:headEnd type="triangle" w="med"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6631" name="Freeform 130"/>
          <p:cNvSpPr>
            <a:spLocks/>
          </p:cNvSpPr>
          <p:nvPr/>
        </p:nvSpPr>
        <p:spPr bwMode="auto">
          <a:xfrm>
            <a:off x="2360290" y="1365027"/>
            <a:ext cx="2257425" cy="1247775"/>
          </a:xfrm>
          <a:custGeom>
            <a:avLst/>
            <a:gdLst>
              <a:gd name="T0" fmla="*/ 0 w 1422"/>
              <a:gd name="T1" fmla="*/ 0 h 786"/>
              <a:gd name="T2" fmla="*/ 2147483647 w 1422"/>
              <a:gd name="T3" fmla="*/ 2147483647 h 786"/>
              <a:gd name="T4" fmla="*/ 0 60000 65536"/>
              <a:gd name="T5" fmla="*/ 0 60000 65536"/>
            </a:gdLst>
            <a:ahLst/>
            <a:cxnLst>
              <a:cxn ang="T4">
                <a:pos x="T0" y="T1"/>
              </a:cxn>
              <a:cxn ang="T5">
                <a:pos x="T2" y="T3"/>
              </a:cxn>
            </a:cxnLst>
            <a:rect l="0" t="0" r="r" b="b"/>
            <a:pathLst>
              <a:path w="1422" h="786">
                <a:moveTo>
                  <a:pt x="0" y="0"/>
                </a:moveTo>
                <a:lnTo>
                  <a:pt x="1422" y="786"/>
                </a:lnTo>
              </a:path>
            </a:pathLst>
          </a:custGeom>
          <a:noFill/>
          <a:ln w="38100">
            <a:solidFill>
              <a:schemeClr val="tx2"/>
            </a:solidFill>
            <a:round/>
            <a:headEnd type="triangle" w="med"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 name="Text Placeholder 3"/>
          <p:cNvSpPr>
            <a:spLocks noGrp="1"/>
          </p:cNvSpPr>
          <p:nvPr>
            <p:ph type="body" sz="quarter" idx="38"/>
          </p:nvPr>
        </p:nvSpPr>
        <p:spPr/>
        <p:txBody>
          <a:bodyPr/>
          <a:lstStyle/>
          <a:p>
            <a:r>
              <a:rPr lang="en-US" dirty="0"/>
              <a:t>Design of EBFs - General </a:t>
            </a:r>
            <a:r>
              <a:rPr lang="en-US" dirty="0" smtClean="0"/>
              <a:t>Approach</a:t>
            </a:r>
            <a:endParaRPr lang="en-US" dirty="0"/>
          </a:p>
        </p:txBody>
      </p:sp>
    </p:spTree>
    <p:extLst>
      <p:ext uri="{BB962C8B-B14F-4D97-AF65-F5344CB8AC3E}">
        <p14:creationId xmlns:p14="http://schemas.microsoft.com/office/powerpoint/2010/main" val="32312510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 Box 3"/>
          <p:cNvSpPr txBox="1">
            <a:spLocks noChangeArrowheads="1"/>
          </p:cNvSpPr>
          <p:nvPr/>
        </p:nvSpPr>
        <p:spPr bwMode="auto">
          <a:xfrm>
            <a:off x="4406900" y="1760538"/>
            <a:ext cx="4246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endParaRPr lang="en-US" altLang="en-US" sz="2400" b="0"/>
          </a:p>
        </p:txBody>
      </p:sp>
      <p:pic>
        <p:nvPicPr>
          <p:cNvPr id="27653" name="Picture 377" descr="EBF9"/>
          <p:cNvPicPr>
            <a:picLocks noChangeAspect="1" noChangeArrowheads="1"/>
          </p:cNvPicPr>
          <p:nvPr/>
        </p:nvPicPr>
        <p:blipFill>
          <a:blip r:embed="rId3">
            <a:extLst>
              <a:ext uri="{28A0092B-C50C-407E-A947-70E740481C1C}">
                <a14:useLocalDpi xmlns:a14="http://schemas.microsoft.com/office/drawing/2010/main" val="0"/>
              </a:ext>
            </a:extLst>
          </a:blip>
          <a:srcRect r="21701"/>
          <a:stretch>
            <a:fillRect/>
          </a:stretch>
        </p:blipFill>
        <p:spPr bwMode="auto">
          <a:xfrm>
            <a:off x="4644008" y="1340768"/>
            <a:ext cx="4276490" cy="3528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p:cNvSpPr>
            <a:spLocks noGrp="1"/>
          </p:cNvSpPr>
          <p:nvPr>
            <p:ph type="body" sz="quarter" idx="12"/>
          </p:nvPr>
        </p:nvSpPr>
        <p:spPr>
          <a:xfrm>
            <a:off x="519830" y="1526850"/>
            <a:ext cx="4268194" cy="4854478"/>
          </a:xfrm>
        </p:spPr>
        <p:txBody>
          <a:bodyPr/>
          <a:lstStyle/>
          <a:p>
            <a:pPr marL="342900" indent="-342900">
              <a:buFont typeface="Arial" panose="020B0604020202020204" pitchFamily="34" charset="0"/>
              <a:buChar char="•"/>
            </a:pPr>
            <a:r>
              <a:rPr lang="en-US" sz="2200" dirty="0"/>
              <a:t>Link plastic rotation angle</a:t>
            </a:r>
          </a:p>
          <a:p>
            <a:pPr marL="342900" indent="-342900">
              <a:buFont typeface="Arial" panose="020B0604020202020204" pitchFamily="34" charset="0"/>
              <a:buChar char="•"/>
            </a:pPr>
            <a:r>
              <a:rPr lang="en-US" sz="2200" dirty="0"/>
              <a:t>Forces in links</a:t>
            </a:r>
          </a:p>
          <a:p>
            <a:pPr marL="342900" indent="-342900">
              <a:buFont typeface="Arial" panose="020B0604020202020204" pitchFamily="34" charset="0"/>
              <a:buChar char="•"/>
            </a:pPr>
            <a:r>
              <a:rPr lang="en-US" sz="2200" dirty="0"/>
              <a:t>Shear vs flexural yielding links</a:t>
            </a:r>
          </a:p>
          <a:p>
            <a:pPr marL="342900" indent="-342900">
              <a:buFont typeface="Arial" panose="020B0604020202020204" pitchFamily="34" charset="0"/>
              <a:buChar char="•"/>
            </a:pPr>
            <a:r>
              <a:rPr lang="en-US" sz="2200" dirty="0"/>
              <a:t>Link nominal strength</a:t>
            </a:r>
          </a:p>
          <a:p>
            <a:pPr marL="342900" indent="-342900">
              <a:buFont typeface="Arial" panose="020B0604020202020204" pitchFamily="34" charset="0"/>
              <a:buChar char="•"/>
            </a:pPr>
            <a:r>
              <a:rPr lang="en-US" sz="2200" dirty="0"/>
              <a:t>Post-yield behavior of links</a:t>
            </a:r>
          </a:p>
          <a:p>
            <a:pPr marL="342900" indent="-342900">
              <a:buFont typeface="Arial" panose="020B0604020202020204" pitchFamily="34" charset="0"/>
              <a:buChar char="•"/>
            </a:pPr>
            <a:r>
              <a:rPr lang="en-US" sz="2200" dirty="0"/>
              <a:t>Examples of experimental performance of links</a:t>
            </a:r>
          </a:p>
          <a:p>
            <a:pPr marL="342900" indent="-342900">
              <a:buFont typeface="Arial" panose="020B0604020202020204" pitchFamily="34" charset="0"/>
              <a:buChar char="•"/>
            </a:pPr>
            <a:endParaRPr lang="en-US" sz="2800" dirty="0"/>
          </a:p>
        </p:txBody>
      </p:sp>
      <p:sp>
        <p:nvSpPr>
          <p:cNvPr id="3" name="Text Placeholder 2"/>
          <p:cNvSpPr>
            <a:spLocks noGrp="1"/>
          </p:cNvSpPr>
          <p:nvPr>
            <p:ph type="body" sz="quarter" idx="38"/>
          </p:nvPr>
        </p:nvSpPr>
        <p:spPr/>
        <p:txBody>
          <a:bodyPr/>
          <a:lstStyle/>
          <a:p>
            <a:r>
              <a:rPr lang="en-US" dirty="0" smtClean="0"/>
              <a:t>EBFs – Link Behavior</a:t>
            </a:r>
            <a:endParaRPr lang="en-US" dirty="0"/>
          </a:p>
        </p:txBody>
      </p:sp>
    </p:spTree>
    <p:extLst>
      <p:ext uri="{BB962C8B-B14F-4D97-AF65-F5344CB8AC3E}">
        <p14:creationId xmlns:p14="http://schemas.microsoft.com/office/powerpoint/2010/main" val="15332475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oup 2"/>
          <p:cNvGrpSpPr>
            <a:grpSpLocks noChangeAspect="1"/>
          </p:cNvGrpSpPr>
          <p:nvPr/>
        </p:nvGrpSpPr>
        <p:grpSpPr bwMode="auto">
          <a:xfrm>
            <a:off x="1406525" y="1365250"/>
            <a:ext cx="7148513" cy="4024313"/>
            <a:chOff x="1114" y="740"/>
            <a:chExt cx="3683" cy="2073"/>
          </a:xfrm>
        </p:grpSpPr>
        <p:sp>
          <p:nvSpPr>
            <p:cNvPr id="28682" name="Freeform 3"/>
            <p:cNvSpPr>
              <a:spLocks noChangeAspect="1"/>
            </p:cNvSpPr>
            <p:nvPr/>
          </p:nvSpPr>
          <p:spPr bwMode="auto">
            <a:xfrm>
              <a:off x="2788" y="740"/>
              <a:ext cx="476" cy="558"/>
            </a:xfrm>
            <a:custGeom>
              <a:avLst/>
              <a:gdLst>
                <a:gd name="T0" fmla="*/ 24 w 476"/>
                <a:gd name="T1" fmla="*/ 270 h 558"/>
                <a:gd name="T2" fmla="*/ 476 w 476"/>
                <a:gd name="T3" fmla="*/ 0 h 558"/>
                <a:gd name="T4" fmla="*/ 444 w 476"/>
                <a:gd name="T5" fmla="*/ 290 h 558"/>
                <a:gd name="T6" fmla="*/ 0 w 476"/>
                <a:gd name="T7" fmla="*/ 558 h 558"/>
                <a:gd name="T8" fmla="*/ 24 w 476"/>
                <a:gd name="T9" fmla="*/ 270 h 5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6" h="558">
                  <a:moveTo>
                    <a:pt x="24" y="270"/>
                  </a:moveTo>
                  <a:lnTo>
                    <a:pt x="476" y="0"/>
                  </a:lnTo>
                  <a:lnTo>
                    <a:pt x="444" y="290"/>
                  </a:lnTo>
                  <a:lnTo>
                    <a:pt x="0" y="558"/>
                  </a:lnTo>
                  <a:lnTo>
                    <a:pt x="24" y="270"/>
                  </a:lnTo>
                  <a:close/>
                </a:path>
              </a:pathLst>
            </a:custGeom>
            <a:gradFill rotWithShape="1">
              <a:gsLst>
                <a:gs pos="0">
                  <a:srgbClr val="FC0128">
                    <a:alpha val="79999"/>
                  </a:srgbClr>
                </a:gs>
                <a:gs pos="50000">
                  <a:srgbClr val="8D0116">
                    <a:alpha val="79999"/>
                  </a:srgbClr>
                </a:gs>
                <a:gs pos="100000">
                  <a:srgbClr val="FC0128">
                    <a:alpha val="79999"/>
                  </a:srgbClr>
                </a:gs>
              </a:gsLst>
              <a:lin ang="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28683" name="Group 4"/>
            <p:cNvGrpSpPr>
              <a:grpSpLocks noChangeAspect="1"/>
            </p:cNvGrpSpPr>
            <p:nvPr/>
          </p:nvGrpSpPr>
          <p:grpSpPr bwMode="auto">
            <a:xfrm rot="320937" flipH="1">
              <a:off x="3170" y="817"/>
              <a:ext cx="1627" cy="1871"/>
              <a:chOff x="1063" y="869"/>
              <a:chExt cx="1627" cy="1871"/>
            </a:xfrm>
          </p:grpSpPr>
          <p:grpSp>
            <p:nvGrpSpPr>
              <p:cNvPr id="28714" name="Group 5"/>
              <p:cNvGrpSpPr>
                <a:grpSpLocks noChangeAspect="1"/>
              </p:cNvGrpSpPr>
              <p:nvPr/>
            </p:nvGrpSpPr>
            <p:grpSpPr bwMode="auto">
              <a:xfrm>
                <a:off x="1063" y="869"/>
                <a:ext cx="1627" cy="1871"/>
                <a:chOff x="1063" y="869"/>
                <a:chExt cx="1627" cy="1871"/>
              </a:xfrm>
            </p:grpSpPr>
            <p:sp>
              <p:nvSpPr>
                <p:cNvPr id="28719" name="Freeform 6"/>
                <p:cNvSpPr>
                  <a:spLocks noChangeAspect="1"/>
                </p:cNvSpPr>
                <p:nvPr/>
              </p:nvSpPr>
              <p:spPr bwMode="auto">
                <a:xfrm>
                  <a:off x="1259" y="2293"/>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28720" name="Group 7"/>
                <p:cNvGrpSpPr>
                  <a:grpSpLocks noChangeAspect="1"/>
                </p:cNvGrpSpPr>
                <p:nvPr/>
              </p:nvGrpSpPr>
              <p:grpSpPr bwMode="auto">
                <a:xfrm>
                  <a:off x="2334" y="1156"/>
                  <a:ext cx="355" cy="242"/>
                  <a:chOff x="2334" y="1156"/>
                  <a:chExt cx="355" cy="242"/>
                </a:xfrm>
              </p:grpSpPr>
              <p:sp>
                <p:nvSpPr>
                  <p:cNvPr id="28735" name="Freeform 8"/>
                  <p:cNvSpPr>
                    <a:spLocks noChangeAspect="1"/>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736" name="Rectangle 9"/>
                  <p:cNvSpPr>
                    <a:spLocks noChangeAspect="1" noChangeArrowheads="1"/>
                  </p:cNvSpPr>
                  <p:nvPr/>
                </p:nvSpPr>
                <p:spPr bwMode="auto">
                  <a:xfrm>
                    <a:off x="2672" y="1156"/>
                    <a:ext cx="17" cy="196"/>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28721" name="Group 10"/>
                <p:cNvGrpSpPr>
                  <a:grpSpLocks noChangeAspect="1"/>
                </p:cNvGrpSpPr>
                <p:nvPr/>
              </p:nvGrpSpPr>
              <p:grpSpPr bwMode="auto">
                <a:xfrm>
                  <a:off x="1063" y="869"/>
                  <a:ext cx="192" cy="1865"/>
                  <a:chOff x="1063" y="1013"/>
                  <a:chExt cx="192" cy="1721"/>
                </a:xfrm>
              </p:grpSpPr>
              <p:sp>
                <p:nvSpPr>
                  <p:cNvPr id="28732" name="Rectangle 11"/>
                  <p:cNvSpPr>
                    <a:spLocks noChangeAspect="1" noChangeArrowheads="1"/>
                  </p:cNvSpPr>
                  <p:nvPr/>
                </p:nvSpPr>
                <p:spPr bwMode="auto">
                  <a:xfrm>
                    <a:off x="1063" y="1013"/>
                    <a:ext cx="192" cy="1721"/>
                  </a:xfrm>
                  <a:prstGeom prst="rect">
                    <a:avLst/>
                  </a:prstGeom>
                  <a:gradFill rotWithShape="1">
                    <a:gsLst>
                      <a:gs pos="0">
                        <a:srgbClr val="8C8C8C"/>
                      </a:gs>
                      <a:gs pos="50000">
                        <a:srgbClr val="DDDDDD"/>
                      </a:gs>
                      <a:gs pos="100000">
                        <a:srgbClr val="8C8C8C"/>
                      </a:gs>
                    </a:gsLst>
                    <a:lin ang="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8733" name="Line 12"/>
                  <p:cNvSpPr>
                    <a:spLocks noChangeAspect="1" noChangeShapeType="1"/>
                  </p:cNvSpPr>
                  <p:nvPr/>
                </p:nvSpPr>
                <p:spPr bwMode="auto">
                  <a:xfrm>
                    <a:off x="1223" y="1013"/>
                    <a:ext cx="0" cy="172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734" name="Line 13"/>
                  <p:cNvSpPr>
                    <a:spLocks noChangeAspect="1" noChangeShapeType="1"/>
                  </p:cNvSpPr>
                  <p:nvPr/>
                </p:nvSpPr>
                <p:spPr bwMode="auto">
                  <a:xfrm>
                    <a:off x="1095" y="1013"/>
                    <a:ext cx="0" cy="172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28722" name="Group 14"/>
                <p:cNvGrpSpPr>
                  <a:grpSpLocks noChangeAspect="1"/>
                </p:cNvGrpSpPr>
                <p:nvPr/>
              </p:nvGrpSpPr>
              <p:grpSpPr bwMode="auto">
                <a:xfrm>
                  <a:off x="1255" y="869"/>
                  <a:ext cx="1435" cy="287"/>
                  <a:chOff x="1255" y="869"/>
                  <a:chExt cx="1435" cy="287"/>
                </a:xfrm>
              </p:grpSpPr>
              <p:grpSp>
                <p:nvGrpSpPr>
                  <p:cNvPr id="28725" name="Group 15"/>
                  <p:cNvGrpSpPr>
                    <a:grpSpLocks noChangeAspect="1"/>
                  </p:cNvGrpSpPr>
                  <p:nvPr/>
                </p:nvGrpSpPr>
                <p:grpSpPr bwMode="auto">
                  <a:xfrm>
                    <a:off x="1255" y="869"/>
                    <a:ext cx="1434" cy="287"/>
                    <a:chOff x="1255" y="869"/>
                    <a:chExt cx="1434" cy="287"/>
                  </a:xfrm>
                </p:grpSpPr>
                <p:grpSp>
                  <p:nvGrpSpPr>
                    <p:cNvPr id="28727" name="Group 16"/>
                    <p:cNvGrpSpPr>
                      <a:grpSpLocks noChangeAspect="1"/>
                    </p:cNvGrpSpPr>
                    <p:nvPr/>
                  </p:nvGrpSpPr>
                  <p:grpSpPr bwMode="auto">
                    <a:xfrm>
                      <a:off x="1255" y="869"/>
                      <a:ext cx="1434" cy="287"/>
                      <a:chOff x="1255" y="869"/>
                      <a:chExt cx="1434" cy="287"/>
                    </a:xfrm>
                  </p:grpSpPr>
                  <p:sp>
                    <p:nvSpPr>
                      <p:cNvPr id="28729" name="Rectangle 17"/>
                      <p:cNvSpPr>
                        <a:spLocks noChangeAspect="1" noChangeArrowheads="1"/>
                      </p:cNvSpPr>
                      <p:nvPr/>
                    </p:nvSpPr>
                    <p:spPr bwMode="auto">
                      <a:xfrm>
                        <a:off x="1255" y="869"/>
                        <a:ext cx="1434" cy="287"/>
                      </a:xfrm>
                      <a:prstGeom prst="rect">
                        <a:avLst/>
                      </a:prstGeom>
                      <a:gradFill rotWithShape="1">
                        <a:gsLst>
                          <a:gs pos="0">
                            <a:srgbClr val="666666"/>
                          </a:gs>
                          <a:gs pos="50000">
                            <a:srgbClr val="DDDDDD"/>
                          </a:gs>
                          <a:gs pos="100000">
                            <a:srgbClr val="666666"/>
                          </a:gs>
                        </a:gsLst>
                        <a:lin ang="54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8730" name="Line 18"/>
                      <p:cNvSpPr>
                        <a:spLocks noChangeAspect="1" noChangeShapeType="1"/>
                      </p:cNvSpPr>
                      <p:nvPr/>
                    </p:nvSpPr>
                    <p:spPr bwMode="auto">
                      <a:xfrm>
                        <a:off x="1255" y="901"/>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731" name="Line 19"/>
                      <p:cNvSpPr>
                        <a:spLocks noChangeAspect="1" noChangeShapeType="1"/>
                      </p:cNvSpPr>
                      <p:nvPr/>
                    </p:nvSpPr>
                    <p:spPr bwMode="auto">
                      <a:xfrm>
                        <a:off x="1255" y="1124"/>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28728" name="Rectangle 20"/>
                    <p:cNvSpPr>
                      <a:spLocks noChangeAspect="1" noChangeArrowheads="1"/>
                    </p:cNvSpPr>
                    <p:nvPr/>
                  </p:nvSpPr>
                  <p:spPr bwMode="auto">
                    <a:xfrm>
                      <a:off x="1255" y="926"/>
                      <a:ext cx="35" cy="173"/>
                    </a:xfrm>
                    <a:prstGeom prst="rect">
                      <a:avLst/>
                    </a:prstGeom>
                    <a:gradFill rotWithShape="1">
                      <a:gsLst>
                        <a:gs pos="0">
                          <a:srgbClr val="C0C0C0"/>
                        </a:gs>
                        <a:gs pos="100000">
                          <a:srgbClr val="595959"/>
                        </a:gs>
                      </a:gsLst>
                      <a:path path="rect">
                        <a:fillToRect t="100000" r="10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28726" name="Rectangle 21"/>
                  <p:cNvSpPr>
                    <a:spLocks noChangeAspect="1" noChangeArrowheads="1"/>
                  </p:cNvSpPr>
                  <p:nvPr/>
                </p:nvSpPr>
                <p:spPr bwMode="auto">
                  <a:xfrm>
                    <a:off x="2673" y="901"/>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28723" name="Rectangle 22"/>
                <p:cNvSpPr>
                  <a:spLocks noChangeAspect="1" noChangeArrowheads="1"/>
                </p:cNvSpPr>
                <p:nvPr/>
              </p:nvSpPr>
              <p:spPr bwMode="auto">
                <a:xfrm rot="-2897558">
                  <a:off x="1051" y="1832"/>
                  <a:ext cx="1721" cy="95"/>
                </a:xfrm>
                <a:prstGeom prst="rect">
                  <a:avLst/>
                </a:prstGeom>
                <a:gradFill rotWithShape="1">
                  <a:gsLst>
                    <a:gs pos="0">
                      <a:srgbClr val="DDDDDD"/>
                    </a:gs>
                    <a:gs pos="50000">
                      <a:srgbClr val="666666"/>
                    </a:gs>
                    <a:gs pos="100000">
                      <a:srgbClr val="DDDDDD"/>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8724" name="Rectangle 23"/>
                <p:cNvSpPr>
                  <a:spLocks noChangeAspect="1" noChangeArrowheads="1"/>
                </p:cNvSpPr>
                <p:nvPr/>
              </p:nvSpPr>
              <p:spPr bwMode="auto">
                <a:xfrm>
                  <a:off x="2334" y="902"/>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28715" name="Line 24"/>
              <p:cNvSpPr>
                <a:spLocks noChangeAspect="1" noChangeShapeType="1"/>
              </p:cNvSpPr>
              <p:nvPr/>
            </p:nvSpPr>
            <p:spPr bwMode="auto">
              <a:xfrm>
                <a:off x="1259" y="869"/>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716" name="Line 25"/>
              <p:cNvSpPr>
                <a:spLocks noChangeAspect="1" noChangeShapeType="1"/>
              </p:cNvSpPr>
              <p:nvPr/>
            </p:nvSpPr>
            <p:spPr bwMode="auto">
              <a:xfrm>
                <a:off x="1259" y="902"/>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717" name="Line 26"/>
              <p:cNvSpPr>
                <a:spLocks noChangeAspect="1" noChangeShapeType="1"/>
              </p:cNvSpPr>
              <p:nvPr/>
            </p:nvSpPr>
            <p:spPr bwMode="auto">
              <a:xfrm>
                <a:off x="1259" y="1124"/>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718" name="Line 27"/>
              <p:cNvSpPr>
                <a:spLocks noChangeAspect="1" noChangeShapeType="1"/>
              </p:cNvSpPr>
              <p:nvPr/>
            </p:nvSpPr>
            <p:spPr bwMode="auto">
              <a:xfrm>
                <a:off x="1259" y="1153"/>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28684" name="Group 28"/>
            <p:cNvGrpSpPr>
              <a:grpSpLocks noChangeAspect="1"/>
            </p:cNvGrpSpPr>
            <p:nvPr/>
          </p:nvGrpSpPr>
          <p:grpSpPr bwMode="auto">
            <a:xfrm rot="290398">
              <a:off x="1114" y="942"/>
              <a:ext cx="1627" cy="1871"/>
              <a:chOff x="1063" y="869"/>
              <a:chExt cx="1627" cy="1871"/>
            </a:xfrm>
          </p:grpSpPr>
          <p:grpSp>
            <p:nvGrpSpPr>
              <p:cNvPr id="28691" name="Group 29"/>
              <p:cNvGrpSpPr>
                <a:grpSpLocks noChangeAspect="1"/>
              </p:cNvGrpSpPr>
              <p:nvPr/>
            </p:nvGrpSpPr>
            <p:grpSpPr bwMode="auto">
              <a:xfrm>
                <a:off x="1063" y="869"/>
                <a:ext cx="1627" cy="1871"/>
                <a:chOff x="1063" y="869"/>
                <a:chExt cx="1627" cy="1871"/>
              </a:xfrm>
            </p:grpSpPr>
            <p:sp>
              <p:nvSpPr>
                <p:cNvPr id="28696" name="Freeform 30"/>
                <p:cNvSpPr>
                  <a:spLocks noChangeAspect="1"/>
                </p:cNvSpPr>
                <p:nvPr/>
              </p:nvSpPr>
              <p:spPr bwMode="auto">
                <a:xfrm>
                  <a:off x="1259" y="2293"/>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28697" name="Group 31"/>
                <p:cNvGrpSpPr>
                  <a:grpSpLocks noChangeAspect="1"/>
                </p:cNvGrpSpPr>
                <p:nvPr/>
              </p:nvGrpSpPr>
              <p:grpSpPr bwMode="auto">
                <a:xfrm>
                  <a:off x="2334" y="1156"/>
                  <a:ext cx="355" cy="242"/>
                  <a:chOff x="2334" y="1156"/>
                  <a:chExt cx="355" cy="242"/>
                </a:xfrm>
              </p:grpSpPr>
              <p:sp>
                <p:nvSpPr>
                  <p:cNvPr id="28712" name="Freeform 32"/>
                  <p:cNvSpPr>
                    <a:spLocks noChangeAspect="1"/>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713" name="Rectangle 33"/>
                  <p:cNvSpPr>
                    <a:spLocks noChangeAspect="1" noChangeArrowheads="1"/>
                  </p:cNvSpPr>
                  <p:nvPr/>
                </p:nvSpPr>
                <p:spPr bwMode="auto">
                  <a:xfrm>
                    <a:off x="2672" y="1156"/>
                    <a:ext cx="17" cy="196"/>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28698" name="Group 34"/>
                <p:cNvGrpSpPr>
                  <a:grpSpLocks noChangeAspect="1"/>
                </p:cNvGrpSpPr>
                <p:nvPr/>
              </p:nvGrpSpPr>
              <p:grpSpPr bwMode="auto">
                <a:xfrm>
                  <a:off x="1063" y="869"/>
                  <a:ext cx="192" cy="1865"/>
                  <a:chOff x="1063" y="1013"/>
                  <a:chExt cx="192" cy="1721"/>
                </a:xfrm>
              </p:grpSpPr>
              <p:sp>
                <p:nvSpPr>
                  <p:cNvPr id="28709" name="Rectangle 35"/>
                  <p:cNvSpPr>
                    <a:spLocks noChangeAspect="1" noChangeArrowheads="1"/>
                  </p:cNvSpPr>
                  <p:nvPr/>
                </p:nvSpPr>
                <p:spPr bwMode="auto">
                  <a:xfrm>
                    <a:off x="1063" y="1013"/>
                    <a:ext cx="192" cy="1721"/>
                  </a:xfrm>
                  <a:prstGeom prst="rect">
                    <a:avLst/>
                  </a:prstGeom>
                  <a:gradFill rotWithShape="1">
                    <a:gsLst>
                      <a:gs pos="0">
                        <a:srgbClr val="8C8C8C"/>
                      </a:gs>
                      <a:gs pos="50000">
                        <a:srgbClr val="DDDDDD"/>
                      </a:gs>
                      <a:gs pos="100000">
                        <a:srgbClr val="8C8C8C"/>
                      </a:gs>
                    </a:gsLst>
                    <a:lin ang="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8710" name="Line 36"/>
                  <p:cNvSpPr>
                    <a:spLocks noChangeAspect="1" noChangeShapeType="1"/>
                  </p:cNvSpPr>
                  <p:nvPr/>
                </p:nvSpPr>
                <p:spPr bwMode="auto">
                  <a:xfrm>
                    <a:off x="1223" y="1013"/>
                    <a:ext cx="0" cy="172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711" name="Line 37"/>
                  <p:cNvSpPr>
                    <a:spLocks noChangeAspect="1" noChangeShapeType="1"/>
                  </p:cNvSpPr>
                  <p:nvPr/>
                </p:nvSpPr>
                <p:spPr bwMode="auto">
                  <a:xfrm>
                    <a:off x="1095" y="1013"/>
                    <a:ext cx="0" cy="172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28699" name="Group 38"/>
                <p:cNvGrpSpPr>
                  <a:grpSpLocks noChangeAspect="1"/>
                </p:cNvGrpSpPr>
                <p:nvPr/>
              </p:nvGrpSpPr>
              <p:grpSpPr bwMode="auto">
                <a:xfrm>
                  <a:off x="1255" y="869"/>
                  <a:ext cx="1435" cy="287"/>
                  <a:chOff x="1255" y="869"/>
                  <a:chExt cx="1435" cy="287"/>
                </a:xfrm>
              </p:grpSpPr>
              <p:grpSp>
                <p:nvGrpSpPr>
                  <p:cNvPr id="28702" name="Group 39"/>
                  <p:cNvGrpSpPr>
                    <a:grpSpLocks noChangeAspect="1"/>
                  </p:cNvGrpSpPr>
                  <p:nvPr/>
                </p:nvGrpSpPr>
                <p:grpSpPr bwMode="auto">
                  <a:xfrm>
                    <a:off x="1255" y="869"/>
                    <a:ext cx="1434" cy="287"/>
                    <a:chOff x="1255" y="869"/>
                    <a:chExt cx="1434" cy="287"/>
                  </a:xfrm>
                </p:grpSpPr>
                <p:grpSp>
                  <p:nvGrpSpPr>
                    <p:cNvPr id="28704" name="Group 40"/>
                    <p:cNvGrpSpPr>
                      <a:grpSpLocks noChangeAspect="1"/>
                    </p:cNvGrpSpPr>
                    <p:nvPr/>
                  </p:nvGrpSpPr>
                  <p:grpSpPr bwMode="auto">
                    <a:xfrm>
                      <a:off x="1255" y="869"/>
                      <a:ext cx="1434" cy="287"/>
                      <a:chOff x="1255" y="869"/>
                      <a:chExt cx="1434" cy="287"/>
                    </a:xfrm>
                  </p:grpSpPr>
                  <p:sp>
                    <p:nvSpPr>
                      <p:cNvPr id="28706" name="Rectangle 41"/>
                      <p:cNvSpPr>
                        <a:spLocks noChangeAspect="1" noChangeArrowheads="1"/>
                      </p:cNvSpPr>
                      <p:nvPr/>
                    </p:nvSpPr>
                    <p:spPr bwMode="auto">
                      <a:xfrm>
                        <a:off x="1255" y="869"/>
                        <a:ext cx="1434" cy="287"/>
                      </a:xfrm>
                      <a:prstGeom prst="rect">
                        <a:avLst/>
                      </a:prstGeom>
                      <a:gradFill rotWithShape="1">
                        <a:gsLst>
                          <a:gs pos="0">
                            <a:srgbClr val="666666"/>
                          </a:gs>
                          <a:gs pos="50000">
                            <a:srgbClr val="DDDDDD"/>
                          </a:gs>
                          <a:gs pos="100000">
                            <a:srgbClr val="666666"/>
                          </a:gs>
                        </a:gsLst>
                        <a:lin ang="54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8707" name="Line 42"/>
                      <p:cNvSpPr>
                        <a:spLocks noChangeAspect="1" noChangeShapeType="1"/>
                      </p:cNvSpPr>
                      <p:nvPr/>
                    </p:nvSpPr>
                    <p:spPr bwMode="auto">
                      <a:xfrm>
                        <a:off x="1255" y="901"/>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708" name="Line 43"/>
                      <p:cNvSpPr>
                        <a:spLocks noChangeAspect="1" noChangeShapeType="1"/>
                      </p:cNvSpPr>
                      <p:nvPr/>
                    </p:nvSpPr>
                    <p:spPr bwMode="auto">
                      <a:xfrm>
                        <a:off x="1255" y="1124"/>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28705" name="Rectangle 44"/>
                    <p:cNvSpPr>
                      <a:spLocks noChangeAspect="1" noChangeArrowheads="1"/>
                    </p:cNvSpPr>
                    <p:nvPr/>
                  </p:nvSpPr>
                  <p:spPr bwMode="auto">
                    <a:xfrm>
                      <a:off x="1255" y="926"/>
                      <a:ext cx="35" cy="173"/>
                    </a:xfrm>
                    <a:prstGeom prst="rect">
                      <a:avLst/>
                    </a:prstGeom>
                    <a:gradFill rotWithShape="1">
                      <a:gsLst>
                        <a:gs pos="0">
                          <a:srgbClr val="C0C0C0"/>
                        </a:gs>
                        <a:gs pos="100000">
                          <a:srgbClr val="595959"/>
                        </a:gs>
                      </a:gsLst>
                      <a:path path="rect">
                        <a:fillToRect t="100000" r="10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28703" name="Rectangle 45"/>
                  <p:cNvSpPr>
                    <a:spLocks noChangeAspect="1" noChangeArrowheads="1"/>
                  </p:cNvSpPr>
                  <p:nvPr/>
                </p:nvSpPr>
                <p:spPr bwMode="auto">
                  <a:xfrm>
                    <a:off x="2673" y="901"/>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28700" name="Rectangle 46"/>
                <p:cNvSpPr>
                  <a:spLocks noChangeAspect="1" noChangeArrowheads="1"/>
                </p:cNvSpPr>
                <p:nvPr/>
              </p:nvSpPr>
              <p:spPr bwMode="auto">
                <a:xfrm rot="-2897558">
                  <a:off x="1051" y="1832"/>
                  <a:ext cx="1721" cy="95"/>
                </a:xfrm>
                <a:prstGeom prst="rect">
                  <a:avLst/>
                </a:prstGeom>
                <a:gradFill rotWithShape="1">
                  <a:gsLst>
                    <a:gs pos="0">
                      <a:srgbClr val="DDDDDD"/>
                    </a:gs>
                    <a:gs pos="50000">
                      <a:srgbClr val="666666"/>
                    </a:gs>
                    <a:gs pos="100000">
                      <a:srgbClr val="DDDDDD"/>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8701" name="Rectangle 47"/>
                <p:cNvSpPr>
                  <a:spLocks noChangeAspect="1" noChangeArrowheads="1"/>
                </p:cNvSpPr>
                <p:nvPr/>
              </p:nvSpPr>
              <p:spPr bwMode="auto">
                <a:xfrm>
                  <a:off x="2334" y="902"/>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28692" name="Line 48"/>
              <p:cNvSpPr>
                <a:spLocks noChangeAspect="1" noChangeShapeType="1"/>
              </p:cNvSpPr>
              <p:nvPr/>
            </p:nvSpPr>
            <p:spPr bwMode="auto">
              <a:xfrm>
                <a:off x="1259" y="869"/>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693" name="Line 49"/>
              <p:cNvSpPr>
                <a:spLocks noChangeAspect="1" noChangeShapeType="1"/>
              </p:cNvSpPr>
              <p:nvPr/>
            </p:nvSpPr>
            <p:spPr bwMode="auto">
              <a:xfrm>
                <a:off x="1259" y="902"/>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694" name="Line 50"/>
              <p:cNvSpPr>
                <a:spLocks noChangeAspect="1" noChangeShapeType="1"/>
              </p:cNvSpPr>
              <p:nvPr/>
            </p:nvSpPr>
            <p:spPr bwMode="auto">
              <a:xfrm>
                <a:off x="1259" y="1124"/>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695" name="Line 51"/>
              <p:cNvSpPr>
                <a:spLocks noChangeAspect="1" noChangeShapeType="1"/>
              </p:cNvSpPr>
              <p:nvPr/>
            </p:nvSpPr>
            <p:spPr bwMode="auto">
              <a:xfrm>
                <a:off x="1259" y="1153"/>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28685" name="Line 52"/>
            <p:cNvSpPr>
              <a:spLocks noChangeAspect="1" noChangeShapeType="1"/>
            </p:cNvSpPr>
            <p:nvPr/>
          </p:nvSpPr>
          <p:spPr bwMode="auto">
            <a:xfrm flipV="1">
              <a:off x="2815" y="776"/>
              <a:ext cx="446" cy="27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686" name="Line 53"/>
            <p:cNvSpPr>
              <a:spLocks noChangeAspect="1" noChangeShapeType="1"/>
            </p:cNvSpPr>
            <p:nvPr/>
          </p:nvSpPr>
          <p:spPr bwMode="auto">
            <a:xfrm flipV="1">
              <a:off x="2793" y="994"/>
              <a:ext cx="446" cy="27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687" name="Freeform 54"/>
            <p:cNvSpPr>
              <a:spLocks noChangeAspect="1"/>
            </p:cNvSpPr>
            <p:nvPr/>
          </p:nvSpPr>
          <p:spPr bwMode="auto">
            <a:xfrm>
              <a:off x="2867" y="999"/>
              <a:ext cx="27" cy="219"/>
            </a:xfrm>
            <a:custGeom>
              <a:avLst/>
              <a:gdLst>
                <a:gd name="T0" fmla="*/ 13 w 27"/>
                <a:gd name="T1" fmla="*/ 9 h 219"/>
                <a:gd name="T2" fmla="*/ 27 w 27"/>
                <a:gd name="T3" fmla="*/ 0 h 219"/>
                <a:gd name="T4" fmla="*/ 13 w 27"/>
                <a:gd name="T5" fmla="*/ 215 h 219"/>
                <a:gd name="T6" fmla="*/ 0 w 27"/>
                <a:gd name="T7" fmla="*/ 219 h 219"/>
                <a:gd name="T8" fmla="*/ 13 w 27"/>
                <a:gd name="T9" fmla="*/ 9 h 2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19">
                  <a:moveTo>
                    <a:pt x="13" y="9"/>
                  </a:moveTo>
                  <a:lnTo>
                    <a:pt x="27" y="0"/>
                  </a:lnTo>
                  <a:lnTo>
                    <a:pt x="13" y="215"/>
                  </a:lnTo>
                  <a:lnTo>
                    <a:pt x="0" y="219"/>
                  </a:lnTo>
                  <a:lnTo>
                    <a:pt x="13" y="9"/>
                  </a:lnTo>
                  <a:close/>
                </a:path>
              </a:pathLst>
            </a:custGeom>
            <a:gradFill rotWithShape="1">
              <a:gsLst>
                <a:gs pos="0">
                  <a:srgbClr val="DDDDDD"/>
                </a:gs>
                <a:gs pos="50000">
                  <a:srgbClr val="666666"/>
                </a:gs>
                <a:gs pos="100000">
                  <a:srgbClr val="DDDDDD"/>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688" name="Freeform 55"/>
            <p:cNvSpPr>
              <a:spLocks noChangeAspect="1"/>
            </p:cNvSpPr>
            <p:nvPr/>
          </p:nvSpPr>
          <p:spPr bwMode="auto">
            <a:xfrm>
              <a:off x="2959" y="941"/>
              <a:ext cx="27" cy="219"/>
            </a:xfrm>
            <a:custGeom>
              <a:avLst/>
              <a:gdLst>
                <a:gd name="T0" fmla="*/ 13 w 27"/>
                <a:gd name="T1" fmla="*/ 9 h 219"/>
                <a:gd name="T2" fmla="*/ 27 w 27"/>
                <a:gd name="T3" fmla="*/ 0 h 219"/>
                <a:gd name="T4" fmla="*/ 13 w 27"/>
                <a:gd name="T5" fmla="*/ 215 h 219"/>
                <a:gd name="T6" fmla="*/ 0 w 27"/>
                <a:gd name="T7" fmla="*/ 219 h 219"/>
                <a:gd name="T8" fmla="*/ 13 w 27"/>
                <a:gd name="T9" fmla="*/ 9 h 2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19">
                  <a:moveTo>
                    <a:pt x="13" y="9"/>
                  </a:moveTo>
                  <a:lnTo>
                    <a:pt x="27" y="0"/>
                  </a:lnTo>
                  <a:lnTo>
                    <a:pt x="13" y="215"/>
                  </a:lnTo>
                  <a:lnTo>
                    <a:pt x="0" y="219"/>
                  </a:lnTo>
                  <a:lnTo>
                    <a:pt x="13" y="9"/>
                  </a:lnTo>
                  <a:close/>
                </a:path>
              </a:pathLst>
            </a:custGeom>
            <a:gradFill rotWithShape="1">
              <a:gsLst>
                <a:gs pos="0">
                  <a:srgbClr val="DDDDDD"/>
                </a:gs>
                <a:gs pos="50000">
                  <a:srgbClr val="666666"/>
                </a:gs>
                <a:gs pos="100000">
                  <a:srgbClr val="DDDDDD"/>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689" name="Freeform 56"/>
            <p:cNvSpPr>
              <a:spLocks noChangeAspect="1"/>
            </p:cNvSpPr>
            <p:nvPr/>
          </p:nvSpPr>
          <p:spPr bwMode="auto">
            <a:xfrm>
              <a:off x="3055" y="885"/>
              <a:ext cx="27" cy="219"/>
            </a:xfrm>
            <a:custGeom>
              <a:avLst/>
              <a:gdLst>
                <a:gd name="T0" fmla="*/ 13 w 27"/>
                <a:gd name="T1" fmla="*/ 9 h 219"/>
                <a:gd name="T2" fmla="*/ 27 w 27"/>
                <a:gd name="T3" fmla="*/ 0 h 219"/>
                <a:gd name="T4" fmla="*/ 13 w 27"/>
                <a:gd name="T5" fmla="*/ 215 h 219"/>
                <a:gd name="T6" fmla="*/ 0 w 27"/>
                <a:gd name="T7" fmla="*/ 219 h 219"/>
                <a:gd name="T8" fmla="*/ 13 w 27"/>
                <a:gd name="T9" fmla="*/ 9 h 2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19">
                  <a:moveTo>
                    <a:pt x="13" y="9"/>
                  </a:moveTo>
                  <a:lnTo>
                    <a:pt x="27" y="0"/>
                  </a:lnTo>
                  <a:lnTo>
                    <a:pt x="13" y="215"/>
                  </a:lnTo>
                  <a:lnTo>
                    <a:pt x="0" y="219"/>
                  </a:lnTo>
                  <a:lnTo>
                    <a:pt x="13" y="9"/>
                  </a:lnTo>
                  <a:close/>
                </a:path>
              </a:pathLst>
            </a:custGeom>
            <a:gradFill rotWithShape="1">
              <a:gsLst>
                <a:gs pos="0">
                  <a:srgbClr val="DDDDDD"/>
                </a:gs>
                <a:gs pos="50000">
                  <a:srgbClr val="666666"/>
                </a:gs>
                <a:gs pos="100000">
                  <a:srgbClr val="DDDDDD"/>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690" name="Freeform 57"/>
            <p:cNvSpPr>
              <a:spLocks noChangeAspect="1"/>
            </p:cNvSpPr>
            <p:nvPr/>
          </p:nvSpPr>
          <p:spPr bwMode="auto">
            <a:xfrm>
              <a:off x="3153" y="824"/>
              <a:ext cx="27" cy="219"/>
            </a:xfrm>
            <a:custGeom>
              <a:avLst/>
              <a:gdLst>
                <a:gd name="T0" fmla="*/ 13 w 27"/>
                <a:gd name="T1" fmla="*/ 9 h 219"/>
                <a:gd name="T2" fmla="*/ 27 w 27"/>
                <a:gd name="T3" fmla="*/ 0 h 219"/>
                <a:gd name="T4" fmla="*/ 13 w 27"/>
                <a:gd name="T5" fmla="*/ 215 h 219"/>
                <a:gd name="T6" fmla="*/ 0 w 27"/>
                <a:gd name="T7" fmla="*/ 219 h 219"/>
                <a:gd name="T8" fmla="*/ 13 w 27"/>
                <a:gd name="T9" fmla="*/ 9 h 2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19">
                  <a:moveTo>
                    <a:pt x="13" y="9"/>
                  </a:moveTo>
                  <a:lnTo>
                    <a:pt x="27" y="0"/>
                  </a:lnTo>
                  <a:lnTo>
                    <a:pt x="13" y="215"/>
                  </a:lnTo>
                  <a:lnTo>
                    <a:pt x="0" y="219"/>
                  </a:lnTo>
                  <a:lnTo>
                    <a:pt x="13" y="9"/>
                  </a:lnTo>
                  <a:close/>
                </a:path>
              </a:pathLst>
            </a:custGeom>
            <a:gradFill rotWithShape="1">
              <a:gsLst>
                <a:gs pos="0">
                  <a:srgbClr val="DDDDDD"/>
                </a:gs>
                <a:gs pos="50000">
                  <a:srgbClr val="666666"/>
                </a:gs>
                <a:gs pos="100000">
                  <a:srgbClr val="DDDDDD"/>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28675" name="AutoShape 58"/>
          <p:cNvSpPr>
            <a:spLocks noChangeArrowheads="1"/>
          </p:cNvSpPr>
          <p:nvPr/>
        </p:nvSpPr>
        <p:spPr bwMode="auto">
          <a:xfrm>
            <a:off x="276225" y="1692275"/>
            <a:ext cx="828675" cy="276225"/>
          </a:xfrm>
          <a:prstGeom prst="rightArrow">
            <a:avLst>
              <a:gd name="adj1" fmla="val 50000"/>
              <a:gd name="adj2" fmla="val 75000"/>
            </a:avLst>
          </a:prstGeom>
          <a:gradFill rotWithShape="1">
            <a:gsLst>
              <a:gs pos="0">
                <a:srgbClr val="FC0128"/>
              </a:gs>
              <a:gs pos="50000">
                <a:srgbClr val="AC011B"/>
              </a:gs>
              <a:gs pos="100000">
                <a:srgbClr val="FC0128"/>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8676" name="Freeform 59"/>
          <p:cNvSpPr>
            <a:spLocks/>
          </p:cNvSpPr>
          <p:nvPr/>
        </p:nvSpPr>
        <p:spPr bwMode="auto">
          <a:xfrm>
            <a:off x="1916113" y="1912938"/>
            <a:ext cx="3887787" cy="360362"/>
          </a:xfrm>
          <a:custGeom>
            <a:avLst/>
            <a:gdLst>
              <a:gd name="T0" fmla="*/ 2147483647 w 2449"/>
              <a:gd name="T1" fmla="*/ 2147483647 h 227"/>
              <a:gd name="T2" fmla="*/ 0 w 2449"/>
              <a:gd name="T3" fmla="*/ 0 h 227"/>
              <a:gd name="T4" fmla="*/ 0 60000 65536"/>
              <a:gd name="T5" fmla="*/ 0 60000 65536"/>
            </a:gdLst>
            <a:ahLst/>
            <a:cxnLst>
              <a:cxn ang="T4">
                <a:pos x="T0" y="T1"/>
              </a:cxn>
              <a:cxn ang="T5">
                <a:pos x="T2" y="T3"/>
              </a:cxn>
            </a:cxnLst>
            <a:rect l="0" t="0" r="r" b="b"/>
            <a:pathLst>
              <a:path w="2449" h="227">
                <a:moveTo>
                  <a:pt x="2449" y="227"/>
                </a:moveTo>
                <a:lnTo>
                  <a:pt x="0" y="0"/>
                </a:lnTo>
              </a:path>
            </a:pathLst>
          </a:custGeom>
          <a:noFill/>
          <a:ln w="3810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677" name="Line 60"/>
          <p:cNvSpPr>
            <a:spLocks noChangeShapeType="1"/>
          </p:cNvSpPr>
          <p:nvPr/>
        </p:nvSpPr>
        <p:spPr bwMode="auto">
          <a:xfrm flipV="1">
            <a:off x="4686300" y="1630363"/>
            <a:ext cx="873125" cy="55086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678" name="Arc 61"/>
          <p:cNvSpPr>
            <a:spLocks/>
          </p:cNvSpPr>
          <p:nvPr/>
        </p:nvSpPr>
        <p:spPr bwMode="auto">
          <a:xfrm rot="1586517">
            <a:off x="4978400" y="1866900"/>
            <a:ext cx="381000" cy="269875"/>
          </a:xfrm>
          <a:custGeom>
            <a:avLst/>
            <a:gdLst>
              <a:gd name="T0" fmla="*/ 2147483647 w 21600"/>
              <a:gd name="T1" fmla="*/ 0 h 19714"/>
              <a:gd name="T2" fmla="*/ 2147483647 w 21600"/>
              <a:gd name="T3" fmla="*/ 2147483647 h 19714"/>
              <a:gd name="T4" fmla="*/ 0 w 21600"/>
              <a:gd name="T5" fmla="*/ 2147483647 h 19714"/>
              <a:gd name="T6" fmla="*/ 0 60000 65536"/>
              <a:gd name="T7" fmla="*/ 0 60000 65536"/>
              <a:gd name="T8" fmla="*/ 0 60000 65536"/>
            </a:gdLst>
            <a:ahLst/>
            <a:cxnLst>
              <a:cxn ang="T6">
                <a:pos x="T0" y="T1"/>
              </a:cxn>
              <a:cxn ang="T7">
                <a:pos x="T2" y="T3"/>
              </a:cxn>
              <a:cxn ang="T8">
                <a:pos x="T4" y="T5"/>
              </a:cxn>
            </a:cxnLst>
            <a:rect l="0" t="0" r="r" b="b"/>
            <a:pathLst>
              <a:path w="21600" h="19714" fill="none" extrusionOk="0">
                <a:moveTo>
                  <a:pt x="8827" y="-1"/>
                </a:moveTo>
                <a:cubicBezTo>
                  <a:pt x="16598" y="3479"/>
                  <a:pt x="21600" y="11199"/>
                  <a:pt x="21600" y="19714"/>
                </a:cubicBezTo>
              </a:path>
              <a:path w="21600" h="19714" stroke="0" extrusionOk="0">
                <a:moveTo>
                  <a:pt x="8827" y="-1"/>
                </a:moveTo>
                <a:cubicBezTo>
                  <a:pt x="16598" y="3479"/>
                  <a:pt x="21600" y="11199"/>
                  <a:pt x="21600" y="19714"/>
                </a:cubicBezTo>
                <a:lnTo>
                  <a:pt x="0" y="19714"/>
                </a:lnTo>
                <a:lnTo>
                  <a:pt x="8827" y="-1"/>
                </a:lnTo>
                <a:close/>
              </a:path>
            </a:pathLst>
          </a:custGeom>
          <a:noFill/>
          <a:ln w="15875">
            <a:solidFill>
              <a:schemeClr val="tx1"/>
            </a:solidFill>
            <a:round/>
            <a:headEnd type="triangle" w="med" len="med"/>
            <a:tailEnd type="triangle" w="med" len="me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679" name="Text Box 62"/>
          <p:cNvSpPr txBox="1">
            <a:spLocks noChangeArrowheads="1"/>
          </p:cNvSpPr>
          <p:nvPr/>
        </p:nvSpPr>
        <p:spPr bwMode="auto">
          <a:xfrm>
            <a:off x="4987925" y="2138363"/>
            <a:ext cx="515938" cy="584775"/>
          </a:xfrm>
          <a:prstGeom prst="rect">
            <a:avLst/>
          </a:prstGeom>
          <a:noFill/>
          <a:ln w="15875" algn="ctr">
            <a:no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3200" dirty="0">
                <a:solidFill>
                  <a:schemeClr val="tx2"/>
                </a:solidFill>
                <a:latin typeface="Arial Narrow" pitchFamily="34" charset="0"/>
                <a:sym typeface="Symbol" pitchFamily="18" charset="2"/>
              </a:rPr>
              <a:t></a:t>
            </a:r>
            <a:r>
              <a:rPr lang="en-US" altLang="en-US" sz="3200" baseline="-25000" dirty="0">
                <a:solidFill>
                  <a:schemeClr val="tx2"/>
                </a:solidFill>
                <a:latin typeface="Arial Narrow" pitchFamily="34" charset="0"/>
                <a:sym typeface="Symbol" pitchFamily="18" charset="2"/>
              </a:rPr>
              <a:t>p</a:t>
            </a:r>
            <a:endParaRPr lang="en-US" altLang="en-US" sz="3200" dirty="0">
              <a:solidFill>
                <a:schemeClr val="tx2"/>
              </a:solidFill>
              <a:latin typeface="Arial Narrow" pitchFamily="34" charset="0"/>
              <a:sym typeface="Symbol" pitchFamily="18" charset="2"/>
            </a:endParaRPr>
          </a:p>
        </p:txBody>
      </p:sp>
      <p:sp>
        <p:nvSpPr>
          <p:cNvPr id="28680" name="Text Box 63"/>
          <p:cNvSpPr txBox="1">
            <a:spLocks noChangeArrowheads="1"/>
          </p:cNvSpPr>
          <p:nvPr/>
        </p:nvSpPr>
        <p:spPr bwMode="auto">
          <a:xfrm>
            <a:off x="2662238" y="5372100"/>
            <a:ext cx="4957762" cy="89217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dirty="0">
                <a:latin typeface="Arial Narrow" pitchFamily="34" charset="0"/>
                <a:sym typeface="Symbol" pitchFamily="18" charset="2"/>
              </a:rPr>
              <a:t></a:t>
            </a:r>
            <a:r>
              <a:rPr lang="en-US" altLang="en-US" sz="2400" baseline="-25000" dirty="0">
                <a:latin typeface="Arial Narrow" pitchFamily="34" charset="0"/>
                <a:sym typeface="Symbol" pitchFamily="18" charset="2"/>
              </a:rPr>
              <a:t>p</a:t>
            </a:r>
            <a:r>
              <a:rPr lang="en-US" altLang="en-US" sz="2400" dirty="0">
                <a:latin typeface="Arial Narrow" pitchFamily="34" charset="0"/>
                <a:sym typeface="Symbol" pitchFamily="18" charset="2"/>
              </a:rPr>
              <a:t> = inelastic angle between link and the beam outside of link (rad)</a:t>
            </a:r>
          </a:p>
        </p:txBody>
      </p:sp>
      <p:sp>
        <p:nvSpPr>
          <p:cNvPr id="2" name="Text Placeholder 1"/>
          <p:cNvSpPr>
            <a:spLocks noGrp="1"/>
          </p:cNvSpPr>
          <p:nvPr>
            <p:ph type="body" sz="quarter" idx="38"/>
          </p:nvPr>
        </p:nvSpPr>
        <p:spPr/>
        <p:txBody>
          <a:bodyPr/>
          <a:lstStyle/>
          <a:p>
            <a:r>
              <a:rPr lang="en-US" dirty="0" smtClean="0"/>
              <a:t>Link Rotation Angle</a:t>
            </a:r>
            <a:endParaRPr lang="en-US" dirty="0"/>
          </a:p>
        </p:txBody>
      </p:sp>
    </p:spTree>
    <p:extLst>
      <p:ext uri="{BB962C8B-B14F-4D97-AF65-F5344CB8AC3E}">
        <p14:creationId xmlns:p14="http://schemas.microsoft.com/office/powerpoint/2010/main" val="13558341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2"/>
          <p:cNvSpPr>
            <a:spLocks noChangeArrowheads="1"/>
          </p:cNvSpPr>
          <p:nvPr/>
        </p:nvSpPr>
        <p:spPr bwMode="auto">
          <a:xfrm>
            <a:off x="1562100" y="1692275"/>
            <a:ext cx="828675" cy="276225"/>
          </a:xfrm>
          <a:prstGeom prst="rightArrow">
            <a:avLst>
              <a:gd name="adj1" fmla="val 50000"/>
              <a:gd name="adj2" fmla="val 75000"/>
            </a:avLst>
          </a:prstGeom>
          <a:gradFill rotWithShape="1">
            <a:gsLst>
              <a:gs pos="0">
                <a:srgbClr val="FC0128"/>
              </a:gs>
              <a:gs pos="50000">
                <a:srgbClr val="AC011B"/>
              </a:gs>
              <a:gs pos="100000">
                <a:srgbClr val="FC0128"/>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29699" name="Group 3"/>
          <p:cNvGrpSpPr>
            <a:grpSpLocks/>
          </p:cNvGrpSpPr>
          <p:nvPr/>
        </p:nvGrpSpPr>
        <p:grpSpPr bwMode="auto">
          <a:xfrm>
            <a:off x="2654300" y="1628775"/>
            <a:ext cx="4379913" cy="3656013"/>
            <a:chOff x="862" y="1026"/>
            <a:chExt cx="2759" cy="2303"/>
          </a:xfrm>
        </p:grpSpPr>
        <p:grpSp>
          <p:nvGrpSpPr>
            <p:cNvPr id="29707" name="Group 4"/>
            <p:cNvGrpSpPr>
              <a:grpSpLocks noChangeAspect="1"/>
            </p:cNvGrpSpPr>
            <p:nvPr/>
          </p:nvGrpSpPr>
          <p:grpSpPr bwMode="auto">
            <a:xfrm rot="320937" flipH="1">
              <a:off x="3386" y="1035"/>
              <a:ext cx="235" cy="2281"/>
              <a:chOff x="1063" y="1013"/>
              <a:chExt cx="192" cy="1721"/>
            </a:xfrm>
          </p:grpSpPr>
          <p:sp>
            <p:nvSpPr>
              <p:cNvPr id="29744" name="Rectangle 5"/>
              <p:cNvSpPr>
                <a:spLocks noChangeAspect="1" noChangeArrowheads="1"/>
              </p:cNvSpPr>
              <p:nvPr/>
            </p:nvSpPr>
            <p:spPr bwMode="auto">
              <a:xfrm>
                <a:off x="1063" y="1013"/>
                <a:ext cx="192" cy="1721"/>
              </a:xfrm>
              <a:prstGeom prst="rect">
                <a:avLst/>
              </a:prstGeom>
              <a:gradFill rotWithShape="1">
                <a:gsLst>
                  <a:gs pos="0">
                    <a:srgbClr val="8C8C8C"/>
                  </a:gs>
                  <a:gs pos="50000">
                    <a:srgbClr val="DDDDDD"/>
                  </a:gs>
                  <a:gs pos="100000">
                    <a:srgbClr val="8C8C8C"/>
                  </a:gs>
                </a:gsLst>
                <a:lin ang="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9745" name="Line 6"/>
              <p:cNvSpPr>
                <a:spLocks noChangeAspect="1" noChangeShapeType="1"/>
              </p:cNvSpPr>
              <p:nvPr/>
            </p:nvSpPr>
            <p:spPr bwMode="auto">
              <a:xfrm>
                <a:off x="1223" y="1013"/>
                <a:ext cx="0" cy="172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746" name="Line 7"/>
              <p:cNvSpPr>
                <a:spLocks noChangeAspect="1" noChangeShapeType="1"/>
              </p:cNvSpPr>
              <p:nvPr/>
            </p:nvSpPr>
            <p:spPr bwMode="auto">
              <a:xfrm>
                <a:off x="1095" y="1013"/>
                <a:ext cx="0" cy="172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29708" name="Group 8"/>
            <p:cNvGrpSpPr>
              <a:grpSpLocks/>
            </p:cNvGrpSpPr>
            <p:nvPr/>
          </p:nvGrpSpPr>
          <p:grpSpPr bwMode="auto">
            <a:xfrm>
              <a:off x="862" y="1033"/>
              <a:ext cx="2105" cy="2296"/>
              <a:chOff x="862" y="1033"/>
              <a:chExt cx="2105" cy="2296"/>
            </a:xfrm>
          </p:grpSpPr>
          <p:grpSp>
            <p:nvGrpSpPr>
              <p:cNvPr id="29721" name="Group 9"/>
              <p:cNvGrpSpPr>
                <a:grpSpLocks/>
              </p:cNvGrpSpPr>
              <p:nvPr/>
            </p:nvGrpSpPr>
            <p:grpSpPr bwMode="auto">
              <a:xfrm>
                <a:off x="862" y="1033"/>
                <a:ext cx="2105" cy="2296"/>
                <a:chOff x="862" y="1033"/>
                <a:chExt cx="2105" cy="2296"/>
              </a:xfrm>
            </p:grpSpPr>
            <p:sp>
              <p:nvSpPr>
                <p:cNvPr id="29726" name="Freeform 10"/>
                <p:cNvSpPr>
                  <a:spLocks noChangeAspect="1"/>
                </p:cNvSpPr>
                <p:nvPr/>
              </p:nvSpPr>
              <p:spPr bwMode="auto">
                <a:xfrm rot="290398">
                  <a:off x="1055" y="2797"/>
                  <a:ext cx="385" cy="532"/>
                </a:xfrm>
                <a:custGeom>
                  <a:avLst/>
                  <a:gdLst>
                    <a:gd name="T0" fmla="*/ 0 w 315"/>
                    <a:gd name="T1" fmla="*/ 0 h 435"/>
                    <a:gd name="T2" fmla="*/ 1544 w 315"/>
                    <a:gd name="T3" fmla="*/ 0 h 435"/>
                    <a:gd name="T4" fmla="*/ 2869 w 315"/>
                    <a:gd name="T5" fmla="*/ 1322 h 435"/>
                    <a:gd name="T6" fmla="*/ 2869 w 315"/>
                    <a:gd name="T7" fmla="*/ 3980 h 435"/>
                    <a:gd name="T8" fmla="*/ 0 w 315"/>
                    <a:gd name="T9" fmla="*/ 3980 h 435"/>
                    <a:gd name="T10" fmla="*/ 0 w 315"/>
                    <a:gd name="T11" fmla="*/ 0 h 4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29727" name="Group 11"/>
                <p:cNvGrpSpPr>
                  <a:grpSpLocks noChangeAspect="1"/>
                </p:cNvGrpSpPr>
                <p:nvPr/>
              </p:nvGrpSpPr>
              <p:grpSpPr bwMode="auto">
                <a:xfrm rot="290398">
                  <a:off x="2491" y="1525"/>
                  <a:ext cx="434" cy="296"/>
                  <a:chOff x="2334" y="1156"/>
                  <a:chExt cx="355" cy="242"/>
                </a:xfrm>
              </p:grpSpPr>
              <p:sp>
                <p:nvSpPr>
                  <p:cNvPr id="29742" name="Freeform 12"/>
                  <p:cNvSpPr>
                    <a:spLocks noChangeAspect="1"/>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743" name="Rectangle 13"/>
                  <p:cNvSpPr>
                    <a:spLocks noChangeAspect="1" noChangeArrowheads="1"/>
                  </p:cNvSpPr>
                  <p:nvPr/>
                </p:nvSpPr>
                <p:spPr bwMode="auto">
                  <a:xfrm>
                    <a:off x="2672" y="1156"/>
                    <a:ext cx="17" cy="196"/>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29728" name="Group 14"/>
                <p:cNvGrpSpPr>
                  <a:grpSpLocks noChangeAspect="1"/>
                </p:cNvGrpSpPr>
                <p:nvPr/>
              </p:nvGrpSpPr>
              <p:grpSpPr bwMode="auto">
                <a:xfrm rot="290398">
                  <a:off x="889" y="1033"/>
                  <a:ext cx="235" cy="2281"/>
                  <a:chOff x="1063" y="1013"/>
                  <a:chExt cx="192" cy="1721"/>
                </a:xfrm>
              </p:grpSpPr>
              <p:sp>
                <p:nvSpPr>
                  <p:cNvPr id="29739" name="Rectangle 15"/>
                  <p:cNvSpPr>
                    <a:spLocks noChangeAspect="1" noChangeArrowheads="1"/>
                  </p:cNvSpPr>
                  <p:nvPr/>
                </p:nvSpPr>
                <p:spPr bwMode="auto">
                  <a:xfrm>
                    <a:off x="1063" y="1013"/>
                    <a:ext cx="192" cy="1721"/>
                  </a:xfrm>
                  <a:prstGeom prst="rect">
                    <a:avLst/>
                  </a:prstGeom>
                  <a:gradFill rotWithShape="1">
                    <a:gsLst>
                      <a:gs pos="0">
                        <a:srgbClr val="8C8C8C"/>
                      </a:gs>
                      <a:gs pos="50000">
                        <a:srgbClr val="DDDDDD"/>
                      </a:gs>
                      <a:gs pos="100000">
                        <a:srgbClr val="8C8C8C"/>
                      </a:gs>
                    </a:gsLst>
                    <a:lin ang="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9740" name="Line 16"/>
                  <p:cNvSpPr>
                    <a:spLocks noChangeAspect="1" noChangeShapeType="1"/>
                  </p:cNvSpPr>
                  <p:nvPr/>
                </p:nvSpPr>
                <p:spPr bwMode="auto">
                  <a:xfrm>
                    <a:off x="1223" y="1013"/>
                    <a:ext cx="0" cy="172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741" name="Line 17"/>
                  <p:cNvSpPr>
                    <a:spLocks noChangeAspect="1" noChangeShapeType="1"/>
                  </p:cNvSpPr>
                  <p:nvPr/>
                </p:nvSpPr>
                <p:spPr bwMode="auto">
                  <a:xfrm>
                    <a:off x="1095" y="1013"/>
                    <a:ext cx="0" cy="172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29729" name="Group 18"/>
                <p:cNvGrpSpPr>
                  <a:grpSpLocks noChangeAspect="1"/>
                </p:cNvGrpSpPr>
                <p:nvPr/>
              </p:nvGrpSpPr>
              <p:grpSpPr bwMode="auto">
                <a:xfrm rot="290398">
                  <a:off x="1202" y="1120"/>
                  <a:ext cx="1754" cy="351"/>
                  <a:chOff x="1255" y="869"/>
                  <a:chExt cx="1435" cy="287"/>
                </a:xfrm>
              </p:grpSpPr>
              <p:grpSp>
                <p:nvGrpSpPr>
                  <p:cNvPr id="29732" name="Group 19"/>
                  <p:cNvGrpSpPr>
                    <a:grpSpLocks noChangeAspect="1"/>
                  </p:cNvGrpSpPr>
                  <p:nvPr/>
                </p:nvGrpSpPr>
                <p:grpSpPr bwMode="auto">
                  <a:xfrm>
                    <a:off x="1255" y="869"/>
                    <a:ext cx="1434" cy="287"/>
                    <a:chOff x="1255" y="869"/>
                    <a:chExt cx="1434" cy="287"/>
                  </a:xfrm>
                </p:grpSpPr>
                <p:grpSp>
                  <p:nvGrpSpPr>
                    <p:cNvPr id="29734" name="Group 20"/>
                    <p:cNvGrpSpPr>
                      <a:grpSpLocks noChangeAspect="1"/>
                    </p:cNvGrpSpPr>
                    <p:nvPr/>
                  </p:nvGrpSpPr>
                  <p:grpSpPr bwMode="auto">
                    <a:xfrm>
                      <a:off x="1255" y="869"/>
                      <a:ext cx="1434" cy="287"/>
                      <a:chOff x="1255" y="869"/>
                      <a:chExt cx="1434" cy="287"/>
                    </a:xfrm>
                  </p:grpSpPr>
                  <p:sp>
                    <p:nvSpPr>
                      <p:cNvPr id="29736" name="Rectangle 21"/>
                      <p:cNvSpPr>
                        <a:spLocks noChangeAspect="1" noChangeArrowheads="1"/>
                      </p:cNvSpPr>
                      <p:nvPr/>
                    </p:nvSpPr>
                    <p:spPr bwMode="auto">
                      <a:xfrm>
                        <a:off x="1255" y="869"/>
                        <a:ext cx="1434" cy="287"/>
                      </a:xfrm>
                      <a:prstGeom prst="rect">
                        <a:avLst/>
                      </a:prstGeom>
                      <a:gradFill rotWithShape="1">
                        <a:gsLst>
                          <a:gs pos="0">
                            <a:srgbClr val="666666"/>
                          </a:gs>
                          <a:gs pos="50000">
                            <a:srgbClr val="DDDDDD"/>
                          </a:gs>
                          <a:gs pos="100000">
                            <a:srgbClr val="666666"/>
                          </a:gs>
                        </a:gsLst>
                        <a:lin ang="54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9737" name="Line 22"/>
                      <p:cNvSpPr>
                        <a:spLocks noChangeAspect="1" noChangeShapeType="1"/>
                      </p:cNvSpPr>
                      <p:nvPr/>
                    </p:nvSpPr>
                    <p:spPr bwMode="auto">
                      <a:xfrm>
                        <a:off x="1255" y="901"/>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738" name="Line 23"/>
                      <p:cNvSpPr>
                        <a:spLocks noChangeAspect="1" noChangeShapeType="1"/>
                      </p:cNvSpPr>
                      <p:nvPr/>
                    </p:nvSpPr>
                    <p:spPr bwMode="auto">
                      <a:xfrm>
                        <a:off x="1255" y="1124"/>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29735" name="Rectangle 24"/>
                    <p:cNvSpPr>
                      <a:spLocks noChangeAspect="1" noChangeArrowheads="1"/>
                    </p:cNvSpPr>
                    <p:nvPr/>
                  </p:nvSpPr>
                  <p:spPr bwMode="auto">
                    <a:xfrm>
                      <a:off x="1255" y="926"/>
                      <a:ext cx="35" cy="173"/>
                    </a:xfrm>
                    <a:prstGeom prst="rect">
                      <a:avLst/>
                    </a:prstGeom>
                    <a:gradFill rotWithShape="1">
                      <a:gsLst>
                        <a:gs pos="0">
                          <a:srgbClr val="C0C0C0"/>
                        </a:gs>
                        <a:gs pos="100000">
                          <a:srgbClr val="595959"/>
                        </a:gs>
                      </a:gsLst>
                      <a:path path="rect">
                        <a:fillToRect t="100000" r="10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29733" name="Rectangle 25"/>
                  <p:cNvSpPr>
                    <a:spLocks noChangeAspect="1" noChangeArrowheads="1"/>
                  </p:cNvSpPr>
                  <p:nvPr/>
                </p:nvSpPr>
                <p:spPr bwMode="auto">
                  <a:xfrm>
                    <a:off x="2673" y="901"/>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29730" name="Rectangle 26"/>
                <p:cNvSpPr>
                  <a:spLocks noChangeAspect="1" noChangeArrowheads="1"/>
                </p:cNvSpPr>
                <p:nvPr/>
              </p:nvSpPr>
              <p:spPr bwMode="auto">
                <a:xfrm rot="-2607160">
                  <a:off x="862" y="2288"/>
                  <a:ext cx="2105" cy="116"/>
                </a:xfrm>
                <a:prstGeom prst="rect">
                  <a:avLst/>
                </a:prstGeom>
                <a:gradFill rotWithShape="1">
                  <a:gsLst>
                    <a:gs pos="0">
                      <a:srgbClr val="DDDDDD"/>
                    </a:gs>
                    <a:gs pos="50000">
                      <a:srgbClr val="666666"/>
                    </a:gs>
                    <a:gs pos="100000">
                      <a:srgbClr val="DDDDDD"/>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9731" name="Rectangle 27"/>
                <p:cNvSpPr>
                  <a:spLocks noChangeAspect="1" noChangeArrowheads="1"/>
                </p:cNvSpPr>
                <p:nvPr/>
              </p:nvSpPr>
              <p:spPr bwMode="auto">
                <a:xfrm rot="290398">
                  <a:off x="2519" y="1198"/>
                  <a:ext cx="21" cy="27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29722" name="Line 28"/>
              <p:cNvSpPr>
                <a:spLocks noChangeAspect="1" noChangeShapeType="1"/>
              </p:cNvSpPr>
              <p:nvPr/>
            </p:nvSpPr>
            <p:spPr bwMode="auto">
              <a:xfrm rot="290398">
                <a:off x="1222" y="1120"/>
                <a:ext cx="174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723" name="Line 29"/>
              <p:cNvSpPr>
                <a:spLocks noChangeAspect="1" noChangeShapeType="1"/>
              </p:cNvSpPr>
              <p:nvPr/>
            </p:nvSpPr>
            <p:spPr bwMode="auto">
              <a:xfrm rot="290398">
                <a:off x="1218" y="1160"/>
                <a:ext cx="174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724" name="Line 30"/>
              <p:cNvSpPr>
                <a:spLocks noChangeAspect="1" noChangeShapeType="1"/>
              </p:cNvSpPr>
              <p:nvPr/>
            </p:nvSpPr>
            <p:spPr bwMode="auto">
              <a:xfrm rot="290398">
                <a:off x="1195" y="1431"/>
                <a:ext cx="174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725" name="Line 31"/>
              <p:cNvSpPr>
                <a:spLocks noChangeAspect="1" noChangeShapeType="1"/>
              </p:cNvSpPr>
              <p:nvPr/>
            </p:nvSpPr>
            <p:spPr bwMode="auto">
              <a:xfrm rot="290398">
                <a:off x="1192" y="1466"/>
                <a:ext cx="174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29709" name="Group 32"/>
            <p:cNvGrpSpPr>
              <a:grpSpLocks/>
            </p:cNvGrpSpPr>
            <p:nvPr/>
          </p:nvGrpSpPr>
          <p:grpSpPr bwMode="auto">
            <a:xfrm>
              <a:off x="2931" y="1026"/>
              <a:ext cx="561" cy="515"/>
              <a:chOff x="2931" y="1026"/>
              <a:chExt cx="561" cy="515"/>
            </a:xfrm>
          </p:grpSpPr>
          <p:sp>
            <p:nvSpPr>
              <p:cNvPr id="1334305" name="Freeform 33">
                <a:extLst>
                  <a:ext uri="{FF2B5EF4-FFF2-40B4-BE49-F238E27FC236}"/>
                </a:extLst>
              </p:cNvPr>
              <p:cNvSpPr>
                <a:spLocks/>
              </p:cNvSpPr>
              <p:nvPr/>
            </p:nvSpPr>
            <p:spPr bwMode="auto">
              <a:xfrm>
                <a:off x="2939" y="1026"/>
                <a:ext cx="553" cy="515"/>
              </a:xfrm>
              <a:custGeom>
                <a:avLst/>
                <a:gdLst>
                  <a:gd name="T0" fmla="*/ 27 w 553"/>
                  <a:gd name="T1" fmla="*/ 165 h 515"/>
                  <a:gd name="T2" fmla="*/ 553 w 553"/>
                  <a:gd name="T3" fmla="*/ 0 h 515"/>
                  <a:gd name="T4" fmla="*/ 523 w 553"/>
                  <a:gd name="T5" fmla="*/ 345 h 515"/>
                  <a:gd name="T6" fmla="*/ 0 w 553"/>
                  <a:gd name="T7" fmla="*/ 515 h 515"/>
                  <a:gd name="T8" fmla="*/ 27 w 553"/>
                  <a:gd name="T9" fmla="*/ 165 h 515"/>
                </a:gdLst>
                <a:ahLst/>
                <a:cxnLst>
                  <a:cxn ang="0">
                    <a:pos x="T0" y="T1"/>
                  </a:cxn>
                  <a:cxn ang="0">
                    <a:pos x="T2" y="T3"/>
                  </a:cxn>
                  <a:cxn ang="0">
                    <a:pos x="T4" y="T5"/>
                  </a:cxn>
                  <a:cxn ang="0">
                    <a:pos x="T6" y="T7"/>
                  </a:cxn>
                  <a:cxn ang="0">
                    <a:pos x="T8" y="T9"/>
                  </a:cxn>
                </a:cxnLst>
                <a:rect l="0" t="0" r="r" b="b"/>
                <a:pathLst>
                  <a:path w="553" h="515">
                    <a:moveTo>
                      <a:pt x="27" y="165"/>
                    </a:moveTo>
                    <a:lnTo>
                      <a:pt x="553" y="0"/>
                    </a:lnTo>
                    <a:lnTo>
                      <a:pt x="523" y="345"/>
                    </a:lnTo>
                    <a:lnTo>
                      <a:pt x="0" y="515"/>
                    </a:lnTo>
                    <a:lnTo>
                      <a:pt x="27" y="165"/>
                    </a:lnTo>
                    <a:close/>
                  </a:path>
                </a:pathLst>
              </a:custGeom>
              <a:gradFill rotWithShape="1">
                <a:gsLst>
                  <a:gs pos="0">
                    <a:srgbClr val="FC0128">
                      <a:alpha val="70000"/>
                    </a:srgbClr>
                  </a:gs>
                  <a:gs pos="50000">
                    <a:srgbClr val="FC0128">
                      <a:gamma/>
                      <a:shade val="24706"/>
                      <a:invGamma/>
                      <a:alpha val="77000"/>
                    </a:srgbClr>
                  </a:gs>
                  <a:gs pos="100000">
                    <a:srgbClr val="FC0128">
                      <a:alpha val="70000"/>
                    </a:srgbClr>
                  </a:gs>
                </a:gsLst>
                <a:lin ang="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defRPr/>
                </a:pPr>
                <a:endParaRPr lang="en-US"/>
              </a:p>
            </p:txBody>
          </p:sp>
          <p:sp>
            <p:nvSpPr>
              <p:cNvPr id="29713" name="Freeform 34"/>
              <p:cNvSpPr>
                <a:spLocks noChangeAspect="1"/>
              </p:cNvSpPr>
              <p:nvPr/>
            </p:nvSpPr>
            <p:spPr bwMode="auto">
              <a:xfrm>
                <a:off x="2966" y="1061"/>
                <a:ext cx="522" cy="174"/>
              </a:xfrm>
              <a:custGeom>
                <a:avLst/>
                <a:gdLst>
                  <a:gd name="T0" fmla="*/ 0 w 522"/>
                  <a:gd name="T1" fmla="*/ 174 h 174"/>
                  <a:gd name="T2" fmla="*/ 522 w 522"/>
                  <a:gd name="T3" fmla="*/ 0 h 174"/>
                  <a:gd name="T4" fmla="*/ 0 60000 65536"/>
                  <a:gd name="T5" fmla="*/ 0 60000 65536"/>
                </a:gdLst>
                <a:ahLst/>
                <a:cxnLst>
                  <a:cxn ang="T4">
                    <a:pos x="T0" y="T1"/>
                  </a:cxn>
                  <a:cxn ang="T5">
                    <a:pos x="T2" y="T3"/>
                  </a:cxn>
                </a:cxnLst>
                <a:rect l="0" t="0" r="r" b="b"/>
                <a:pathLst>
                  <a:path w="522" h="174">
                    <a:moveTo>
                      <a:pt x="0" y="174"/>
                    </a:moveTo>
                    <a:lnTo>
                      <a:pt x="522" y="0"/>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9714" name="Freeform 35"/>
              <p:cNvSpPr>
                <a:spLocks noChangeAspect="1"/>
              </p:cNvSpPr>
              <p:nvPr/>
            </p:nvSpPr>
            <p:spPr bwMode="auto">
              <a:xfrm>
                <a:off x="3029" y="1201"/>
                <a:ext cx="33" cy="268"/>
              </a:xfrm>
              <a:custGeom>
                <a:avLst/>
                <a:gdLst>
                  <a:gd name="T0" fmla="*/ 119 w 27"/>
                  <a:gd name="T1" fmla="*/ 80 h 219"/>
                  <a:gd name="T2" fmla="*/ 243 w 27"/>
                  <a:gd name="T3" fmla="*/ 0 h 219"/>
                  <a:gd name="T4" fmla="*/ 119 w 27"/>
                  <a:gd name="T5" fmla="*/ 1982 h 219"/>
                  <a:gd name="T6" fmla="*/ 0 w 27"/>
                  <a:gd name="T7" fmla="*/ 2016 h 219"/>
                  <a:gd name="T8" fmla="*/ 119 w 27"/>
                  <a:gd name="T9" fmla="*/ 80 h 2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19">
                    <a:moveTo>
                      <a:pt x="13" y="9"/>
                    </a:moveTo>
                    <a:lnTo>
                      <a:pt x="27" y="0"/>
                    </a:lnTo>
                    <a:lnTo>
                      <a:pt x="13" y="215"/>
                    </a:lnTo>
                    <a:lnTo>
                      <a:pt x="0" y="219"/>
                    </a:lnTo>
                    <a:lnTo>
                      <a:pt x="13" y="9"/>
                    </a:lnTo>
                    <a:close/>
                  </a:path>
                </a:pathLst>
              </a:custGeom>
              <a:gradFill rotWithShape="1">
                <a:gsLst>
                  <a:gs pos="0">
                    <a:srgbClr val="DDDDDD"/>
                  </a:gs>
                  <a:gs pos="50000">
                    <a:srgbClr val="666666"/>
                  </a:gs>
                  <a:gs pos="100000">
                    <a:srgbClr val="DDDDDD"/>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715" name="Freeform 36"/>
              <p:cNvSpPr>
                <a:spLocks noChangeAspect="1"/>
              </p:cNvSpPr>
              <p:nvPr/>
            </p:nvSpPr>
            <p:spPr bwMode="auto">
              <a:xfrm>
                <a:off x="3142" y="1164"/>
                <a:ext cx="33" cy="268"/>
              </a:xfrm>
              <a:custGeom>
                <a:avLst/>
                <a:gdLst>
                  <a:gd name="T0" fmla="*/ 119 w 27"/>
                  <a:gd name="T1" fmla="*/ 80 h 219"/>
                  <a:gd name="T2" fmla="*/ 243 w 27"/>
                  <a:gd name="T3" fmla="*/ 0 h 219"/>
                  <a:gd name="T4" fmla="*/ 119 w 27"/>
                  <a:gd name="T5" fmla="*/ 1982 h 219"/>
                  <a:gd name="T6" fmla="*/ 0 w 27"/>
                  <a:gd name="T7" fmla="*/ 2016 h 219"/>
                  <a:gd name="T8" fmla="*/ 119 w 27"/>
                  <a:gd name="T9" fmla="*/ 80 h 2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19">
                    <a:moveTo>
                      <a:pt x="13" y="9"/>
                    </a:moveTo>
                    <a:lnTo>
                      <a:pt x="27" y="0"/>
                    </a:lnTo>
                    <a:lnTo>
                      <a:pt x="13" y="215"/>
                    </a:lnTo>
                    <a:lnTo>
                      <a:pt x="0" y="219"/>
                    </a:lnTo>
                    <a:lnTo>
                      <a:pt x="13" y="9"/>
                    </a:lnTo>
                    <a:close/>
                  </a:path>
                </a:pathLst>
              </a:custGeom>
              <a:gradFill rotWithShape="1">
                <a:gsLst>
                  <a:gs pos="0">
                    <a:srgbClr val="DDDDDD"/>
                  </a:gs>
                  <a:gs pos="50000">
                    <a:srgbClr val="666666"/>
                  </a:gs>
                  <a:gs pos="100000">
                    <a:srgbClr val="DDDDDD"/>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716" name="Freeform 37"/>
              <p:cNvSpPr>
                <a:spLocks noChangeAspect="1"/>
              </p:cNvSpPr>
              <p:nvPr/>
            </p:nvSpPr>
            <p:spPr bwMode="auto">
              <a:xfrm>
                <a:off x="3259" y="1127"/>
                <a:ext cx="33" cy="268"/>
              </a:xfrm>
              <a:custGeom>
                <a:avLst/>
                <a:gdLst>
                  <a:gd name="T0" fmla="*/ 119 w 27"/>
                  <a:gd name="T1" fmla="*/ 80 h 219"/>
                  <a:gd name="T2" fmla="*/ 243 w 27"/>
                  <a:gd name="T3" fmla="*/ 0 h 219"/>
                  <a:gd name="T4" fmla="*/ 119 w 27"/>
                  <a:gd name="T5" fmla="*/ 1982 h 219"/>
                  <a:gd name="T6" fmla="*/ 0 w 27"/>
                  <a:gd name="T7" fmla="*/ 2016 h 219"/>
                  <a:gd name="T8" fmla="*/ 119 w 27"/>
                  <a:gd name="T9" fmla="*/ 80 h 2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19">
                    <a:moveTo>
                      <a:pt x="13" y="9"/>
                    </a:moveTo>
                    <a:lnTo>
                      <a:pt x="27" y="0"/>
                    </a:lnTo>
                    <a:lnTo>
                      <a:pt x="13" y="215"/>
                    </a:lnTo>
                    <a:lnTo>
                      <a:pt x="0" y="219"/>
                    </a:lnTo>
                    <a:lnTo>
                      <a:pt x="13" y="9"/>
                    </a:lnTo>
                    <a:close/>
                  </a:path>
                </a:pathLst>
              </a:custGeom>
              <a:gradFill rotWithShape="1">
                <a:gsLst>
                  <a:gs pos="0">
                    <a:srgbClr val="DDDDDD"/>
                  </a:gs>
                  <a:gs pos="50000">
                    <a:srgbClr val="666666"/>
                  </a:gs>
                  <a:gs pos="100000">
                    <a:srgbClr val="DDDDDD"/>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717" name="Freeform 38"/>
              <p:cNvSpPr>
                <a:spLocks noChangeAspect="1"/>
              </p:cNvSpPr>
              <p:nvPr/>
            </p:nvSpPr>
            <p:spPr bwMode="auto">
              <a:xfrm>
                <a:off x="3379" y="1087"/>
                <a:ext cx="33" cy="268"/>
              </a:xfrm>
              <a:custGeom>
                <a:avLst/>
                <a:gdLst>
                  <a:gd name="T0" fmla="*/ 119 w 27"/>
                  <a:gd name="T1" fmla="*/ 80 h 219"/>
                  <a:gd name="T2" fmla="*/ 243 w 27"/>
                  <a:gd name="T3" fmla="*/ 0 h 219"/>
                  <a:gd name="T4" fmla="*/ 119 w 27"/>
                  <a:gd name="T5" fmla="*/ 1982 h 219"/>
                  <a:gd name="T6" fmla="*/ 0 w 27"/>
                  <a:gd name="T7" fmla="*/ 2016 h 219"/>
                  <a:gd name="T8" fmla="*/ 119 w 27"/>
                  <a:gd name="T9" fmla="*/ 80 h 2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19">
                    <a:moveTo>
                      <a:pt x="13" y="9"/>
                    </a:moveTo>
                    <a:lnTo>
                      <a:pt x="27" y="0"/>
                    </a:lnTo>
                    <a:lnTo>
                      <a:pt x="13" y="215"/>
                    </a:lnTo>
                    <a:lnTo>
                      <a:pt x="0" y="219"/>
                    </a:lnTo>
                    <a:lnTo>
                      <a:pt x="13" y="9"/>
                    </a:lnTo>
                    <a:close/>
                  </a:path>
                </a:pathLst>
              </a:custGeom>
              <a:gradFill rotWithShape="1">
                <a:gsLst>
                  <a:gs pos="0">
                    <a:srgbClr val="DDDDDD"/>
                  </a:gs>
                  <a:gs pos="50000">
                    <a:srgbClr val="666666"/>
                  </a:gs>
                  <a:gs pos="100000">
                    <a:srgbClr val="DDDDDD"/>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718" name="Freeform 39"/>
              <p:cNvSpPr>
                <a:spLocks noChangeAspect="1"/>
              </p:cNvSpPr>
              <p:nvPr/>
            </p:nvSpPr>
            <p:spPr bwMode="auto">
              <a:xfrm>
                <a:off x="2942" y="1331"/>
                <a:ext cx="522" cy="174"/>
              </a:xfrm>
              <a:custGeom>
                <a:avLst/>
                <a:gdLst>
                  <a:gd name="T0" fmla="*/ 0 w 522"/>
                  <a:gd name="T1" fmla="*/ 174 h 174"/>
                  <a:gd name="T2" fmla="*/ 522 w 522"/>
                  <a:gd name="T3" fmla="*/ 0 h 174"/>
                  <a:gd name="T4" fmla="*/ 0 60000 65536"/>
                  <a:gd name="T5" fmla="*/ 0 60000 65536"/>
                </a:gdLst>
                <a:ahLst/>
                <a:cxnLst>
                  <a:cxn ang="T4">
                    <a:pos x="T0" y="T1"/>
                  </a:cxn>
                  <a:cxn ang="T5">
                    <a:pos x="T2" y="T3"/>
                  </a:cxn>
                </a:cxnLst>
                <a:rect l="0" t="0" r="r" b="b"/>
                <a:pathLst>
                  <a:path w="522" h="174">
                    <a:moveTo>
                      <a:pt x="0" y="174"/>
                    </a:moveTo>
                    <a:lnTo>
                      <a:pt x="522" y="0"/>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9719" name="Freeform 40"/>
              <p:cNvSpPr>
                <a:spLocks/>
              </p:cNvSpPr>
              <p:nvPr/>
            </p:nvSpPr>
            <p:spPr bwMode="auto">
              <a:xfrm>
                <a:off x="2961" y="1028"/>
                <a:ext cx="531" cy="168"/>
              </a:xfrm>
              <a:custGeom>
                <a:avLst/>
                <a:gdLst>
                  <a:gd name="T0" fmla="*/ 0 w 531"/>
                  <a:gd name="T1" fmla="*/ 168 h 168"/>
                  <a:gd name="T2" fmla="*/ 531 w 531"/>
                  <a:gd name="T3" fmla="*/ 0 h 168"/>
                  <a:gd name="T4" fmla="*/ 0 60000 65536"/>
                  <a:gd name="T5" fmla="*/ 0 60000 65536"/>
                </a:gdLst>
                <a:ahLst/>
                <a:cxnLst>
                  <a:cxn ang="T4">
                    <a:pos x="T0" y="T1"/>
                  </a:cxn>
                  <a:cxn ang="T5">
                    <a:pos x="T2" y="T3"/>
                  </a:cxn>
                </a:cxnLst>
                <a:rect l="0" t="0" r="r" b="b"/>
                <a:pathLst>
                  <a:path w="531" h="168">
                    <a:moveTo>
                      <a:pt x="0" y="168"/>
                    </a:moveTo>
                    <a:lnTo>
                      <a:pt x="531" y="0"/>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720" name="Freeform 41"/>
              <p:cNvSpPr>
                <a:spLocks/>
              </p:cNvSpPr>
              <p:nvPr/>
            </p:nvSpPr>
            <p:spPr bwMode="auto">
              <a:xfrm>
                <a:off x="2931" y="1372"/>
                <a:ext cx="531" cy="168"/>
              </a:xfrm>
              <a:custGeom>
                <a:avLst/>
                <a:gdLst>
                  <a:gd name="T0" fmla="*/ 0 w 531"/>
                  <a:gd name="T1" fmla="*/ 168 h 168"/>
                  <a:gd name="T2" fmla="*/ 531 w 531"/>
                  <a:gd name="T3" fmla="*/ 0 h 168"/>
                  <a:gd name="T4" fmla="*/ 0 60000 65536"/>
                  <a:gd name="T5" fmla="*/ 0 60000 65536"/>
                </a:gdLst>
                <a:ahLst/>
                <a:cxnLst>
                  <a:cxn ang="T4">
                    <a:pos x="T0" y="T1"/>
                  </a:cxn>
                  <a:cxn ang="T5">
                    <a:pos x="T2" y="T3"/>
                  </a:cxn>
                </a:cxnLst>
                <a:rect l="0" t="0" r="r" b="b"/>
                <a:pathLst>
                  <a:path w="531" h="168">
                    <a:moveTo>
                      <a:pt x="0" y="168"/>
                    </a:moveTo>
                    <a:lnTo>
                      <a:pt x="531" y="0"/>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sp>
        <p:nvSpPr>
          <p:cNvPr id="29700" name="Freeform 42"/>
          <p:cNvSpPr>
            <a:spLocks/>
          </p:cNvSpPr>
          <p:nvPr/>
        </p:nvSpPr>
        <p:spPr bwMode="auto">
          <a:xfrm>
            <a:off x="3189288" y="1920875"/>
            <a:ext cx="3535362" cy="322263"/>
          </a:xfrm>
          <a:custGeom>
            <a:avLst/>
            <a:gdLst>
              <a:gd name="T0" fmla="*/ 2147483647 w 2227"/>
              <a:gd name="T1" fmla="*/ 2147483647 h 203"/>
              <a:gd name="T2" fmla="*/ 0 w 2227"/>
              <a:gd name="T3" fmla="*/ 0 h 203"/>
              <a:gd name="T4" fmla="*/ 0 60000 65536"/>
              <a:gd name="T5" fmla="*/ 0 60000 65536"/>
            </a:gdLst>
            <a:ahLst/>
            <a:cxnLst>
              <a:cxn ang="T4">
                <a:pos x="T0" y="T1"/>
              </a:cxn>
              <a:cxn ang="T5">
                <a:pos x="T2" y="T3"/>
              </a:cxn>
            </a:cxnLst>
            <a:rect l="0" t="0" r="r" b="b"/>
            <a:pathLst>
              <a:path w="2227" h="203">
                <a:moveTo>
                  <a:pt x="2227" y="203"/>
                </a:moveTo>
                <a:lnTo>
                  <a:pt x="0" y="0"/>
                </a:lnTo>
              </a:path>
            </a:pathLst>
          </a:custGeom>
          <a:noFill/>
          <a:ln w="3810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9701" name="Arc 43"/>
          <p:cNvSpPr>
            <a:spLocks/>
          </p:cNvSpPr>
          <p:nvPr/>
        </p:nvSpPr>
        <p:spPr bwMode="auto">
          <a:xfrm rot="1586517">
            <a:off x="6240463" y="1917700"/>
            <a:ext cx="381000" cy="223838"/>
          </a:xfrm>
          <a:custGeom>
            <a:avLst/>
            <a:gdLst>
              <a:gd name="T0" fmla="*/ 2147483647 w 21600"/>
              <a:gd name="T1" fmla="*/ 0 h 16369"/>
              <a:gd name="T2" fmla="*/ 2147483647 w 21600"/>
              <a:gd name="T3" fmla="*/ 2147483647 h 16369"/>
              <a:gd name="T4" fmla="*/ 0 w 21600"/>
              <a:gd name="T5" fmla="*/ 2147483647 h 16369"/>
              <a:gd name="T6" fmla="*/ 0 60000 65536"/>
              <a:gd name="T7" fmla="*/ 0 60000 65536"/>
              <a:gd name="T8" fmla="*/ 0 60000 65536"/>
            </a:gdLst>
            <a:ahLst/>
            <a:cxnLst>
              <a:cxn ang="T6">
                <a:pos x="T0" y="T1"/>
              </a:cxn>
              <a:cxn ang="T7">
                <a:pos x="T2" y="T3"/>
              </a:cxn>
              <a:cxn ang="T8">
                <a:pos x="T4" y="T5"/>
              </a:cxn>
            </a:cxnLst>
            <a:rect l="0" t="0" r="r" b="b"/>
            <a:pathLst>
              <a:path w="21600" h="16369" fill="none" extrusionOk="0">
                <a:moveTo>
                  <a:pt x="14093" y="-1"/>
                </a:moveTo>
                <a:cubicBezTo>
                  <a:pt x="18859" y="4103"/>
                  <a:pt x="21600" y="10079"/>
                  <a:pt x="21600" y="16369"/>
                </a:cubicBezTo>
              </a:path>
              <a:path w="21600" h="16369" stroke="0" extrusionOk="0">
                <a:moveTo>
                  <a:pt x="14093" y="-1"/>
                </a:moveTo>
                <a:cubicBezTo>
                  <a:pt x="18859" y="4103"/>
                  <a:pt x="21600" y="10079"/>
                  <a:pt x="21600" y="16369"/>
                </a:cubicBezTo>
                <a:lnTo>
                  <a:pt x="0" y="16369"/>
                </a:lnTo>
                <a:lnTo>
                  <a:pt x="14093" y="-1"/>
                </a:lnTo>
                <a:close/>
              </a:path>
            </a:pathLst>
          </a:custGeom>
          <a:noFill/>
          <a:ln w="19050">
            <a:solidFill>
              <a:schemeClr val="tx1"/>
            </a:solidFill>
            <a:round/>
            <a:headEnd type="triangle" w="med" len="med"/>
            <a:tailEnd type="triangle" w="med" len="me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702" name="Text Box 44"/>
          <p:cNvSpPr txBox="1">
            <a:spLocks noChangeArrowheads="1"/>
          </p:cNvSpPr>
          <p:nvPr/>
        </p:nvSpPr>
        <p:spPr bwMode="auto">
          <a:xfrm>
            <a:off x="6261100" y="2146300"/>
            <a:ext cx="515938" cy="584775"/>
          </a:xfrm>
          <a:prstGeom prst="rect">
            <a:avLst/>
          </a:prstGeom>
          <a:noFill/>
          <a:ln w="15875" algn="ctr">
            <a:no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3200" dirty="0">
                <a:solidFill>
                  <a:schemeClr val="tx2"/>
                </a:solidFill>
                <a:latin typeface="Arial Narrow" pitchFamily="34" charset="0"/>
                <a:sym typeface="Symbol" pitchFamily="18" charset="2"/>
              </a:rPr>
              <a:t></a:t>
            </a:r>
            <a:r>
              <a:rPr lang="en-US" altLang="en-US" sz="3200" baseline="-25000" dirty="0">
                <a:solidFill>
                  <a:schemeClr val="tx2"/>
                </a:solidFill>
                <a:latin typeface="Arial Narrow" pitchFamily="34" charset="0"/>
                <a:sym typeface="Symbol" pitchFamily="18" charset="2"/>
              </a:rPr>
              <a:t>p</a:t>
            </a:r>
            <a:endParaRPr lang="en-US" altLang="en-US" sz="3200" dirty="0">
              <a:solidFill>
                <a:schemeClr val="tx2"/>
              </a:solidFill>
              <a:latin typeface="Arial Narrow" pitchFamily="34" charset="0"/>
              <a:sym typeface="Symbol" pitchFamily="18" charset="2"/>
            </a:endParaRPr>
          </a:p>
        </p:txBody>
      </p:sp>
      <p:sp>
        <p:nvSpPr>
          <p:cNvPr id="29704" name="Freeform 46"/>
          <p:cNvSpPr>
            <a:spLocks/>
          </p:cNvSpPr>
          <p:nvPr/>
        </p:nvSpPr>
        <p:spPr bwMode="auto">
          <a:xfrm>
            <a:off x="5946775" y="1847850"/>
            <a:ext cx="882650" cy="330200"/>
          </a:xfrm>
          <a:custGeom>
            <a:avLst/>
            <a:gdLst>
              <a:gd name="T0" fmla="*/ 0 w 640"/>
              <a:gd name="T1" fmla="*/ 2147483647 h 238"/>
              <a:gd name="T2" fmla="*/ 2147483647 w 640"/>
              <a:gd name="T3" fmla="*/ 0 h 238"/>
              <a:gd name="T4" fmla="*/ 0 60000 65536"/>
              <a:gd name="T5" fmla="*/ 0 60000 65536"/>
            </a:gdLst>
            <a:ahLst/>
            <a:cxnLst>
              <a:cxn ang="T4">
                <a:pos x="T0" y="T1"/>
              </a:cxn>
              <a:cxn ang="T5">
                <a:pos x="T2" y="T3"/>
              </a:cxn>
            </a:cxnLst>
            <a:rect l="0" t="0" r="r" b="b"/>
            <a:pathLst>
              <a:path w="640" h="238">
                <a:moveTo>
                  <a:pt x="0" y="238"/>
                </a:moveTo>
                <a:lnTo>
                  <a:pt x="640" y="0"/>
                </a:lnTo>
              </a:path>
            </a:pathLst>
          </a:custGeom>
          <a:noFill/>
          <a:ln w="285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9706" name="Text Box 63"/>
          <p:cNvSpPr txBox="1">
            <a:spLocks noChangeArrowheads="1"/>
          </p:cNvSpPr>
          <p:nvPr/>
        </p:nvSpPr>
        <p:spPr bwMode="auto">
          <a:xfrm>
            <a:off x="2662238" y="5372100"/>
            <a:ext cx="4957762" cy="89217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a:latin typeface="Arial Narrow" pitchFamily="34" charset="0"/>
                <a:sym typeface="Symbol" pitchFamily="18" charset="2"/>
              </a:rPr>
              <a:t></a:t>
            </a:r>
            <a:r>
              <a:rPr lang="en-US" altLang="en-US" sz="2400" baseline="-25000">
                <a:latin typeface="Arial Narrow" pitchFamily="34" charset="0"/>
                <a:sym typeface="Symbol" pitchFamily="18" charset="2"/>
              </a:rPr>
              <a:t>p</a:t>
            </a:r>
            <a:r>
              <a:rPr lang="en-US" altLang="en-US" sz="2400">
                <a:latin typeface="Arial Narrow" pitchFamily="34" charset="0"/>
                <a:sym typeface="Symbol" pitchFamily="18" charset="2"/>
              </a:rPr>
              <a:t> = inelastic angle between link and the beam outside of link (rad)</a:t>
            </a:r>
          </a:p>
        </p:txBody>
      </p:sp>
      <p:sp>
        <p:nvSpPr>
          <p:cNvPr id="5" name="Text Placeholder 4"/>
          <p:cNvSpPr>
            <a:spLocks noGrp="1"/>
          </p:cNvSpPr>
          <p:nvPr>
            <p:ph type="body" sz="quarter" idx="38"/>
          </p:nvPr>
        </p:nvSpPr>
        <p:spPr/>
        <p:txBody>
          <a:bodyPr/>
          <a:lstStyle/>
          <a:p>
            <a:r>
              <a:rPr lang="en-US" dirty="0" smtClean="0"/>
              <a:t>Link Rotation Angle</a:t>
            </a:r>
            <a:endParaRPr lang="en-US" dirty="0"/>
          </a:p>
        </p:txBody>
      </p:sp>
    </p:spTree>
    <p:extLst>
      <p:ext uri="{BB962C8B-B14F-4D97-AF65-F5344CB8AC3E}">
        <p14:creationId xmlns:p14="http://schemas.microsoft.com/office/powerpoint/2010/main" val="10620596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86"/>
          <p:cNvGrpSpPr>
            <a:grpSpLocks/>
          </p:cNvGrpSpPr>
          <p:nvPr/>
        </p:nvGrpSpPr>
        <p:grpSpPr bwMode="auto">
          <a:xfrm>
            <a:off x="766763" y="1000125"/>
            <a:ext cx="3036887" cy="1392238"/>
            <a:chOff x="1063" y="630"/>
            <a:chExt cx="1913" cy="877"/>
          </a:xfrm>
        </p:grpSpPr>
        <p:grpSp>
          <p:nvGrpSpPr>
            <p:cNvPr id="30773" name="Group 78"/>
            <p:cNvGrpSpPr>
              <a:grpSpLocks/>
            </p:cNvGrpSpPr>
            <p:nvPr/>
          </p:nvGrpSpPr>
          <p:grpSpPr bwMode="auto">
            <a:xfrm>
              <a:off x="1159" y="678"/>
              <a:ext cx="1721" cy="765"/>
              <a:chOff x="1159" y="678"/>
              <a:chExt cx="1721" cy="765"/>
            </a:xfrm>
          </p:grpSpPr>
          <p:sp>
            <p:nvSpPr>
              <p:cNvPr id="30779" name="Line 72"/>
              <p:cNvSpPr>
                <a:spLocks noChangeShapeType="1"/>
              </p:cNvSpPr>
              <p:nvPr/>
            </p:nvSpPr>
            <p:spPr bwMode="auto">
              <a:xfrm>
                <a:off x="1159" y="678"/>
                <a:ext cx="0" cy="669"/>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780" name="Line 73"/>
              <p:cNvSpPr>
                <a:spLocks noChangeShapeType="1"/>
              </p:cNvSpPr>
              <p:nvPr/>
            </p:nvSpPr>
            <p:spPr bwMode="auto">
              <a:xfrm>
                <a:off x="2880" y="678"/>
                <a:ext cx="0" cy="669"/>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781" name="Line 75"/>
              <p:cNvSpPr>
                <a:spLocks noChangeShapeType="1"/>
              </p:cNvSpPr>
              <p:nvPr/>
            </p:nvSpPr>
            <p:spPr bwMode="auto">
              <a:xfrm>
                <a:off x="1159" y="1013"/>
                <a:ext cx="1721"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782" name="Line 77"/>
              <p:cNvSpPr>
                <a:spLocks noChangeShapeType="1"/>
              </p:cNvSpPr>
              <p:nvPr/>
            </p:nvSpPr>
            <p:spPr bwMode="auto">
              <a:xfrm flipH="1">
                <a:off x="1972" y="1013"/>
                <a:ext cx="478" cy="43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30774" name="Freeform 80"/>
            <p:cNvSpPr>
              <a:spLocks/>
            </p:cNvSpPr>
            <p:nvPr/>
          </p:nvSpPr>
          <p:spPr bwMode="auto">
            <a:xfrm>
              <a:off x="1063" y="1291"/>
              <a:ext cx="192" cy="112"/>
            </a:xfrm>
            <a:custGeom>
              <a:avLst/>
              <a:gdLst>
                <a:gd name="T0" fmla="*/ 0 w 192"/>
                <a:gd name="T1" fmla="*/ 104 h 112"/>
                <a:gd name="T2" fmla="*/ 48 w 192"/>
                <a:gd name="T3" fmla="*/ 8 h 112"/>
                <a:gd name="T4" fmla="*/ 96 w 192"/>
                <a:gd name="T5" fmla="*/ 56 h 112"/>
                <a:gd name="T6" fmla="*/ 144 w 192"/>
                <a:gd name="T7" fmla="*/ 104 h 112"/>
                <a:gd name="T8" fmla="*/ 192 w 192"/>
                <a:gd name="T9" fmla="*/ 8 h 1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112">
                  <a:moveTo>
                    <a:pt x="0" y="104"/>
                  </a:moveTo>
                  <a:cubicBezTo>
                    <a:pt x="16" y="60"/>
                    <a:pt x="32" y="16"/>
                    <a:pt x="48" y="8"/>
                  </a:cubicBezTo>
                  <a:cubicBezTo>
                    <a:pt x="64" y="0"/>
                    <a:pt x="80" y="40"/>
                    <a:pt x="96" y="56"/>
                  </a:cubicBezTo>
                  <a:cubicBezTo>
                    <a:pt x="112" y="72"/>
                    <a:pt x="128" y="112"/>
                    <a:pt x="144" y="104"/>
                  </a:cubicBezTo>
                  <a:cubicBezTo>
                    <a:pt x="160" y="96"/>
                    <a:pt x="176" y="52"/>
                    <a:pt x="192" y="8"/>
                  </a:cubicBez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775" name="Freeform 81"/>
            <p:cNvSpPr>
              <a:spLocks/>
            </p:cNvSpPr>
            <p:nvPr/>
          </p:nvSpPr>
          <p:spPr bwMode="auto">
            <a:xfrm>
              <a:off x="1063" y="630"/>
              <a:ext cx="192" cy="112"/>
            </a:xfrm>
            <a:custGeom>
              <a:avLst/>
              <a:gdLst>
                <a:gd name="T0" fmla="*/ 0 w 192"/>
                <a:gd name="T1" fmla="*/ 104 h 112"/>
                <a:gd name="T2" fmla="*/ 48 w 192"/>
                <a:gd name="T3" fmla="*/ 8 h 112"/>
                <a:gd name="T4" fmla="*/ 96 w 192"/>
                <a:gd name="T5" fmla="*/ 56 h 112"/>
                <a:gd name="T6" fmla="*/ 144 w 192"/>
                <a:gd name="T7" fmla="*/ 104 h 112"/>
                <a:gd name="T8" fmla="*/ 192 w 192"/>
                <a:gd name="T9" fmla="*/ 8 h 1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112">
                  <a:moveTo>
                    <a:pt x="0" y="104"/>
                  </a:moveTo>
                  <a:cubicBezTo>
                    <a:pt x="16" y="60"/>
                    <a:pt x="32" y="16"/>
                    <a:pt x="48" y="8"/>
                  </a:cubicBezTo>
                  <a:cubicBezTo>
                    <a:pt x="64" y="0"/>
                    <a:pt x="80" y="40"/>
                    <a:pt x="96" y="56"/>
                  </a:cubicBezTo>
                  <a:cubicBezTo>
                    <a:pt x="112" y="72"/>
                    <a:pt x="128" y="112"/>
                    <a:pt x="144" y="104"/>
                  </a:cubicBezTo>
                  <a:cubicBezTo>
                    <a:pt x="160" y="96"/>
                    <a:pt x="176" y="52"/>
                    <a:pt x="192" y="8"/>
                  </a:cubicBez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776" name="Freeform 82"/>
            <p:cNvSpPr>
              <a:spLocks/>
            </p:cNvSpPr>
            <p:nvPr/>
          </p:nvSpPr>
          <p:spPr bwMode="auto">
            <a:xfrm>
              <a:off x="2784" y="1291"/>
              <a:ext cx="192" cy="112"/>
            </a:xfrm>
            <a:custGeom>
              <a:avLst/>
              <a:gdLst>
                <a:gd name="T0" fmla="*/ 0 w 192"/>
                <a:gd name="T1" fmla="*/ 104 h 112"/>
                <a:gd name="T2" fmla="*/ 48 w 192"/>
                <a:gd name="T3" fmla="*/ 8 h 112"/>
                <a:gd name="T4" fmla="*/ 96 w 192"/>
                <a:gd name="T5" fmla="*/ 56 h 112"/>
                <a:gd name="T6" fmla="*/ 144 w 192"/>
                <a:gd name="T7" fmla="*/ 104 h 112"/>
                <a:gd name="T8" fmla="*/ 192 w 192"/>
                <a:gd name="T9" fmla="*/ 8 h 1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112">
                  <a:moveTo>
                    <a:pt x="0" y="104"/>
                  </a:moveTo>
                  <a:cubicBezTo>
                    <a:pt x="16" y="60"/>
                    <a:pt x="32" y="16"/>
                    <a:pt x="48" y="8"/>
                  </a:cubicBezTo>
                  <a:cubicBezTo>
                    <a:pt x="64" y="0"/>
                    <a:pt x="80" y="40"/>
                    <a:pt x="96" y="56"/>
                  </a:cubicBezTo>
                  <a:cubicBezTo>
                    <a:pt x="112" y="72"/>
                    <a:pt x="128" y="112"/>
                    <a:pt x="144" y="104"/>
                  </a:cubicBezTo>
                  <a:cubicBezTo>
                    <a:pt x="160" y="96"/>
                    <a:pt x="176" y="52"/>
                    <a:pt x="192" y="8"/>
                  </a:cubicBez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777" name="Freeform 83"/>
            <p:cNvSpPr>
              <a:spLocks/>
            </p:cNvSpPr>
            <p:nvPr/>
          </p:nvSpPr>
          <p:spPr bwMode="auto">
            <a:xfrm>
              <a:off x="2784" y="630"/>
              <a:ext cx="192" cy="112"/>
            </a:xfrm>
            <a:custGeom>
              <a:avLst/>
              <a:gdLst>
                <a:gd name="T0" fmla="*/ 0 w 192"/>
                <a:gd name="T1" fmla="*/ 104 h 112"/>
                <a:gd name="T2" fmla="*/ 48 w 192"/>
                <a:gd name="T3" fmla="*/ 8 h 112"/>
                <a:gd name="T4" fmla="*/ 96 w 192"/>
                <a:gd name="T5" fmla="*/ 56 h 112"/>
                <a:gd name="T6" fmla="*/ 144 w 192"/>
                <a:gd name="T7" fmla="*/ 104 h 112"/>
                <a:gd name="T8" fmla="*/ 192 w 192"/>
                <a:gd name="T9" fmla="*/ 8 h 1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112">
                  <a:moveTo>
                    <a:pt x="0" y="104"/>
                  </a:moveTo>
                  <a:cubicBezTo>
                    <a:pt x="16" y="60"/>
                    <a:pt x="32" y="16"/>
                    <a:pt x="48" y="8"/>
                  </a:cubicBezTo>
                  <a:cubicBezTo>
                    <a:pt x="64" y="0"/>
                    <a:pt x="80" y="40"/>
                    <a:pt x="96" y="56"/>
                  </a:cubicBezTo>
                  <a:cubicBezTo>
                    <a:pt x="112" y="72"/>
                    <a:pt x="128" y="112"/>
                    <a:pt x="144" y="104"/>
                  </a:cubicBezTo>
                  <a:cubicBezTo>
                    <a:pt x="160" y="96"/>
                    <a:pt x="176" y="52"/>
                    <a:pt x="192" y="8"/>
                  </a:cubicBez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778" name="Freeform 85"/>
            <p:cNvSpPr>
              <a:spLocks/>
            </p:cNvSpPr>
            <p:nvPr/>
          </p:nvSpPr>
          <p:spPr bwMode="auto">
            <a:xfrm>
              <a:off x="1876" y="1382"/>
              <a:ext cx="193" cy="125"/>
            </a:xfrm>
            <a:custGeom>
              <a:avLst/>
              <a:gdLst>
                <a:gd name="T0" fmla="*/ 0 w 193"/>
                <a:gd name="T1" fmla="*/ 28 h 125"/>
                <a:gd name="T2" fmla="*/ 97 w 193"/>
                <a:gd name="T3" fmla="*/ 4 h 125"/>
                <a:gd name="T4" fmla="*/ 97 w 193"/>
                <a:gd name="T5" fmla="*/ 52 h 125"/>
                <a:gd name="T6" fmla="*/ 97 w 193"/>
                <a:gd name="T7" fmla="*/ 125 h 125"/>
                <a:gd name="T8" fmla="*/ 193 w 193"/>
                <a:gd name="T9" fmla="*/ 52 h 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 h="125">
                  <a:moveTo>
                    <a:pt x="0" y="28"/>
                  </a:moveTo>
                  <a:cubicBezTo>
                    <a:pt x="40" y="14"/>
                    <a:pt x="81" y="0"/>
                    <a:pt x="97" y="4"/>
                  </a:cubicBezTo>
                  <a:cubicBezTo>
                    <a:pt x="113" y="8"/>
                    <a:pt x="97" y="32"/>
                    <a:pt x="97" y="52"/>
                  </a:cubicBezTo>
                  <a:cubicBezTo>
                    <a:pt x="97" y="72"/>
                    <a:pt x="81" y="125"/>
                    <a:pt x="97" y="125"/>
                  </a:cubicBezTo>
                  <a:cubicBezTo>
                    <a:pt x="113" y="125"/>
                    <a:pt x="153" y="88"/>
                    <a:pt x="193" y="52"/>
                  </a:cubicBez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30723" name="Group 127"/>
          <p:cNvGrpSpPr>
            <a:grpSpLocks/>
          </p:cNvGrpSpPr>
          <p:nvPr/>
        </p:nvGrpSpPr>
        <p:grpSpPr bwMode="auto">
          <a:xfrm>
            <a:off x="4418013" y="1000125"/>
            <a:ext cx="3949700" cy="1252538"/>
            <a:chOff x="2783" y="630"/>
            <a:chExt cx="2488" cy="789"/>
          </a:xfrm>
        </p:grpSpPr>
        <p:grpSp>
          <p:nvGrpSpPr>
            <p:cNvPr id="30757" name="Group 126"/>
            <p:cNvGrpSpPr>
              <a:grpSpLocks/>
            </p:cNvGrpSpPr>
            <p:nvPr/>
          </p:nvGrpSpPr>
          <p:grpSpPr bwMode="auto">
            <a:xfrm>
              <a:off x="2783" y="630"/>
              <a:ext cx="2488" cy="773"/>
              <a:chOff x="2783" y="630"/>
              <a:chExt cx="2488" cy="773"/>
            </a:xfrm>
          </p:grpSpPr>
          <p:sp>
            <p:nvSpPr>
              <p:cNvPr id="30764" name="Line 91"/>
              <p:cNvSpPr>
                <a:spLocks noChangeShapeType="1"/>
              </p:cNvSpPr>
              <p:nvPr/>
            </p:nvSpPr>
            <p:spPr bwMode="auto">
              <a:xfrm>
                <a:off x="2879" y="1013"/>
                <a:ext cx="22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30765" name="Group 98"/>
              <p:cNvGrpSpPr>
                <a:grpSpLocks/>
              </p:cNvGrpSpPr>
              <p:nvPr/>
            </p:nvGrpSpPr>
            <p:grpSpPr bwMode="auto">
              <a:xfrm>
                <a:off x="2783" y="630"/>
                <a:ext cx="192" cy="773"/>
                <a:chOff x="3098" y="630"/>
                <a:chExt cx="192" cy="773"/>
              </a:xfrm>
            </p:grpSpPr>
            <p:sp>
              <p:nvSpPr>
                <p:cNvPr id="30770" name="Line 89"/>
                <p:cNvSpPr>
                  <a:spLocks noChangeShapeType="1"/>
                </p:cNvSpPr>
                <p:nvPr/>
              </p:nvSpPr>
              <p:spPr bwMode="auto">
                <a:xfrm>
                  <a:off x="3194" y="678"/>
                  <a:ext cx="0" cy="669"/>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771" name="Freeform 93"/>
                <p:cNvSpPr>
                  <a:spLocks/>
                </p:cNvSpPr>
                <p:nvPr/>
              </p:nvSpPr>
              <p:spPr bwMode="auto">
                <a:xfrm>
                  <a:off x="3098" y="1291"/>
                  <a:ext cx="192" cy="112"/>
                </a:xfrm>
                <a:custGeom>
                  <a:avLst/>
                  <a:gdLst>
                    <a:gd name="T0" fmla="*/ 0 w 192"/>
                    <a:gd name="T1" fmla="*/ 104 h 112"/>
                    <a:gd name="T2" fmla="*/ 48 w 192"/>
                    <a:gd name="T3" fmla="*/ 8 h 112"/>
                    <a:gd name="T4" fmla="*/ 96 w 192"/>
                    <a:gd name="T5" fmla="*/ 56 h 112"/>
                    <a:gd name="T6" fmla="*/ 144 w 192"/>
                    <a:gd name="T7" fmla="*/ 104 h 112"/>
                    <a:gd name="T8" fmla="*/ 192 w 192"/>
                    <a:gd name="T9" fmla="*/ 8 h 1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112">
                      <a:moveTo>
                        <a:pt x="0" y="104"/>
                      </a:moveTo>
                      <a:cubicBezTo>
                        <a:pt x="16" y="60"/>
                        <a:pt x="32" y="16"/>
                        <a:pt x="48" y="8"/>
                      </a:cubicBezTo>
                      <a:cubicBezTo>
                        <a:pt x="64" y="0"/>
                        <a:pt x="80" y="40"/>
                        <a:pt x="96" y="56"/>
                      </a:cubicBezTo>
                      <a:cubicBezTo>
                        <a:pt x="112" y="72"/>
                        <a:pt x="128" y="112"/>
                        <a:pt x="144" y="104"/>
                      </a:cubicBezTo>
                      <a:cubicBezTo>
                        <a:pt x="160" y="96"/>
                        <a:pt x="176" y="52"/>
                        <a:pt x="192" y="8"/>
                      </a:cubicBez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772" name="Freeform 94"/>
                <p:cNvSpPr>
                  <a:spLocks/>
                </p:cNvSpPr>
                <p:nvPr/>
              </p:nvSpPr>
              <p:spPr bwMode="auto">
                <a:xfrm>
                  <a:off x="3098" y="630"/>
                  <a:ext cx="192" cy="112"/>
                </a:xfrm>
                <a:custGeom>
                  <a:avLst/>
                  <a:gdLst>
                    <a:gd name="T0" fmla="*/ 0 w 192"/>
                    <a:gd name="T1" fmla="*/ 104 h 112"/>
                    <a:gd name="T2" fmla="*/ 48 w 192"/>
                    <a:gd name="T3" fmla="*/ 8 h 112"/>
                    <a:gd name="T4" fmla="*/ 96 w 192"/>
                    <a:gd name="T5" fmla="*/ 56 h 112"/>
                    <a:gd name="T6" fmla="*/ 144 w 192"/>
                    <a:gd name="T7" fmla="*/ 104 h 112"/>
                    <a:gd name="T8" fmla="*/ 192 w 192"/>
                    <a:gd name="T9" fmla="*/ 8 h 1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112">
                      <a:moveTo>
                        <a:pt x="0" y="104"/>
                      </a:moveTo>
                      <a:cubicBezTo>
                        <a:pt x="16" y="60"/>
                        <a:pt x="32" y="16"/>
                        <a:pt x="48" y="8"/>
                      </a:cubicBezTo>
                      <a:cubicBezTo>
                        <a:pt x="64" y="0"/>
                        <a:pt x="80" y="40"/>
                        <a:pt x="96" y="56"/>
                      </a:cubicBezTo>
                      <a:cubicBezTo>
                        <a:pt x="112" y="72"/>
                        <a:pt x="128" y="112"/>
                        <a:pt x="144" y="104"/>
                      </a:cubicBezTo>
                      <a:cubicBezTo>
                        <a:pt x="160" y="96"/>
                        <a:pt x="176" y="52"/>
                        <a:pt x="192" y="8"/>
                      </a:cubicBez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30766" name="Group 99"/>
              <p:cNvGrpSpPr>
                <a:grpSpLocks/>
              </p:cNvGrpSpPr>
              <p:nvPr/>
            </p:nvGrpSpPr>
            <p:grpSpPr bwMode="auto">
              <a:xfrm>
                <a:off x="5079" y="630"/>
                <a:ext cx="192" cy="773"/>
                <a:chOff x="4819" y="630"/>
                <a:chExt cx="192" cy="773"/>
              </a:xfrm>
            </p:grpSpPr>
            <p:sp>
              <p:nvSpPr>
                <p:cNvPr id="30767" name="Line 90"/>
                <p:cNvSpPr>
                  <a:spLocks noChangeShapeType="1"/>
                </p:cNvSpPr>
                <p:nvPr/>
              </p:nvSpPr>
              <p:spPr bwMode="auto">
                <a:xfrm>
                  <a:off x="4915" y="678"/>
                  <a:ext cx="0" cy="669"/>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768" name="Freeform 95"/>
                <p:cNvSpPr>
                  <a:spLocks/>
                </p:cNvSpPr>
                <p:nvPr/>
              </p:nvSpPr>
              <p:spPr bwMode="auto">
                <a:xfrm>
                  <a:off x="4819" y="1291"/>
                  <a:ext cx="192" cy="112"/>
                </a:xfrm>
                <a:custGeom>
                  <a:avLst/>
                  <a:gdLst>
                    <a:gd name="T0" fmla="*/ 0 w 192"/>
                    <a:gd name="T1" fmla="*/ 104 h 112"/>
                    <a:gd name="T2" fmla="*/ 48 w 192"/>
                    <a:gd name="T3" fmla="*/ 8 h 112"/>
                    <a:gd name="T4" fmla="*/ 96 w 192"/>
                    <a:gd name="T5" fmla="*/ 56 h 112"/>
                    <a:gd name="T6" fmla="*/ 144 w 192"/>
                    <a:gd name="T7" fmla="*/ 104 h 112"/>
                    <a:gd name="T8" fmla="*/ 192 w 192"/>
                    <a:gd name="T9" fmla="*/ 8 h 1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112">
                      <a:moveTo>
                        <a:pt x="0" y="104"/>
                      </a:moveTo>
                      <a:cubicBezTo>
                        <a:pt x="16" y="60"/>
                        <a:pt x="32" y="16"/>
                        <a:pt x="48" y="8"/>
                      </a:cubicBezTo>
                      <a:cubicBezTo>
                        <a:pt x="64" y="0"/>
                        <a:pt x="80" y="40"/>
                        <a:pt x="96" y="56"/>
                      </a:cubicBezTo>
                      <a:cubicBezTo>
                        <a:pt x="112" y="72"/>
                        <a:pt x="128" y="112"/>
                        <a:pt x="144" y="104"/>
                      </a:cubicBezTo>
                      <a:cubicBezTo>
                        <a:pt x="160" y="96"/>
                        <a:pt x="176" y="52"/>
                        <a:pt x="192" y="8"/>
                      </a:cubicBez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769" name="Freeform 96"/>
                <p:cNvSpPr>
                  <a:spLocks/>
                </p:cNvSpPr>
                <p:nvPr/>
              </p:nvSpPr>
              <p:spPr bwMode="auto">
                <a:xfrm>
                  <a:off x="4819" y="630"/>
                  <a:ext cx="192" cy="112"/>
                </a:xfrm>
                <a:custGeom>
                  <a:avLst/>
                  <a:gdLst>
                    <a:gd name="T0" fmla="*/ 0 w 192"/>
                    <a:gd name="T1" fmla="*/ 104 h 112"/>
                    <a:gd name="T2" fmla="*/ 48 w 192"/>
                    <a:gd name="T3" fmla="*/ 8 h 112"/>
                    <a:gd name="T4" fmla="*/ 96 w 192"/>
                    <a:gd name="T5" fmla="*/ 56 h 112"/>
                    <a:gd name="T6" fmla="*/ 144 w 192"/>
                    <a:gd name="T7" fmla="*/ 104 h 112"/>
                    <a:gd name="T8" fmla="*/ 192 w 192"/>
                    <a:gd name="T9" fmla="*/ 8 h 1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112">
                      <a:moveTo>
                        <a:pt x="0" y="104"/>
                      </a:moveTo>
                      <a:cubicBezTo>
                        <a:pt x="16" y="60"/>
                        <a:pt x="32" y="16"/>
                        <a:pt x="48" y="8"/>
                      </a:cubicBezTo>
                      <a:cubicBezTo>
                        <a:pt x="64" y="0"/>
                        <a:pt x="80" y="40"/>
                        <a:pt x="96" y="56"/>
                      </a:cubicBezTo>
                      <a:cubicBezTo>
                        <a:pt x="112" y="72"/>
                        <a:pt x="128" y="112"/>
                        <a:pt x="144" y="104"/>
                      </a:cubicBezTo>
                      <a:cubicBezTo>
                        <a:pt x="160" y="96"/>
                        <a:pt x="176" y="52"/>
                        <a:pt x="192" y="8"/>
                      </a:cubicBez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nvGrpSpPr>
            <p:cNvPr id="30758" name="Group 103"/>
            <p:cNvGrpSpPr>
              <a:grpSpLocks/>
            </p:cNvGrpSpPr>
            <p:nvPr/>
          </p:nvGrpSpPr>
          <p:grpSpPr bwMode="auto">
            <a:xfrm>
              <a:off x="3533" y="1013"/>
              <a:ext cx="339" cy="406"/>
              <a:chOff x="3533" y="1013"/>
              <a:chExt cx="339" cy="406"/>
            </a:xfrm>
          </p:grpSpPr>
          <p:sp>
            <p:nvSpPr>
              <p:cNvPr id="30762" name="Freeform 97"/>
              <p:cNvSpPr>
                <a:spLocks/>
              </p:cNvSpPr>
              <p:nvPr/>
            </p:nvSpPr>
            <p:spPr bwMode="auto">
              <a:xfrm>
                <a:off x="3533" y="1294"/>
                <a:ext cx="193" cy="125"/>
              </a:xfrm>
              <a:custGeom>
                <a:avLst/>
                <a:gdLst>
                  <a:gd name="T0" fmla="*/ 0 w 193"/>
                  <a:gd name="T1" fmla="*/ 28 h 125"/>
                  <a:gd name="T2" fmla="*/ 97 w 193"/>
                  <a:gd name="T3" fmla="*/ 4 h 125"/>
                  <a:gd name="T4" fmla="*/ 97 w 193"/>
                  <a:gd name="T5" fmla="*/ 52 h 125"/>
                  <a:gd name="T6" fmla="*/ 97 w 193"/>
                  <a:gd name="T7" fmla="*/ 125 h 125"/>
                  <a:gd name="T8" fmla="*/ 193 w 193"/>
                  <a:gd name="T9" fmla="*/ 52 h 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 h="125">
                    <a:moveTo>
                      <a:pt x="0" y="28"/>
                    </a:moveTo>
                    <a:cubicBezTo>
                      <a:pt x="40" y="14"/>
                      <a:pt x="81" y="0"/>
                      <a:pt x="97" y="4"/>
                    </a:cubicBezTo>
                    <a:cubicBezTo>
                      <a:pt x="113" y="8"/>
                      <a:pt x="97" y="32"/>
                      <a:pt x="97" y="52"/>
                    </a:cubicBezTo>
                    <a:cubicBezTo>
                      <a:pt x="97" y="72"/>
                      <a:pt x="81" y="125"/>
                      <a:pt x="97" y="125"/>
                    </a:cubicBezTo>
                    <a:cubicBezTo>
                      <a:pt x="113" y="125"/>
                      <a:pt x="153" y="88"/>
                      <a:pt x="193" y="52"/>
                    </a:cubicBez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763" name="Line 102"/>
              <p:cNvSpPr>
                <a:spLocks noChangeShapeType="1"/>
              </p:cNvSpPr>
              <p:nvPr/>
            </p:nvSpPr>
            <p:spPr bwMode="auto">
              <a:xfrm flipH="1">
                <a:off x="3630" y="1013"/>
                <a:ext cx="242" cy="33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30759" name="Group 104"/>
            <p:cNvGrpSpPr>
              <a:grpSpLocks/>
            </p:cNvGrpSpPr>
            <p:nvPr/>
          </p:nvGrpSpPr>
          <p:grpSpPr bwMode="auto">
            <a:xfrm flipH="1">
              <a:off x="4210" y="1004"/>
              <a:ext cx="339" cy="406"/>
              <a:chOff x="3533" y="1013"/>
              <a:chExt cx="339" cy="406"/>
            </a:xfrm>
          </p:grpSpPr>
          <p:sp>
            <p:nvSpPr>
              <p:cNvPr id="30760" name="Freeform 105"/>
              <p:cNvSpPr>
                <a:spLocks/>
              </p:cNvSpPr>
              <p:nvPr/>
            </p:nvSpPr>
            <p:spPr bwMode="auto">
              <a:xfrm>
                <a:off x="3533" y="1294"/>
                <a:ext cx="193" cy="125"/>
              </a:xfrm>
              <a:custGeom>
                <a:avLst/>
                <a:gdLst>
                  <a:gd name="T0" fmla="*/ 0 w 193"/>
                  <a:gd name="T1" fmla="*/ 28 h 125"/>
                  <a:gd name="T2" fmla="*/ 97 w 193"/>
                  <a:gd name="T3" fmla="*/ 4 h 125"/>
                  <a:gd name="T4" fmla="*/ 97 w 193"/>
                  <a:gd name="T5" fmla="*/ 52 h 125"/>
                  <a:gd name="T6" fmla="*/ 97 w 193"/>
                  <a:gd name="T7" fmla="*/ 125 h 125"/>
                  <a:gd name="T8" fmla="*/ 193 w 193"/>
                  <a:gd name="T9" fmla="*/ 52 h 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 h="125">
                    <a:moveTo>
                      <a:pt x="0" y="28"/>
                    </a:moveTo>
                    <a:cubicBezTo>
                      <a:pt x="40" y="14"/>
                      <a:pt x="81" y="0"/>
                      <a:pt x="97" y="4"/>
                    </a:cubicBezTo>
                    <a:cubicBezTo>
                      <a:pt x="113" y="8"/>
                      <a:pt x="97" y="32"/>
                      <a:pt x="97" y="52"/>
                    </a:cubicBezTo>
                    <a:cubicBezTo>
                      <a:pt x="97" y="72"/>
                      <a:pt x="81" y="125"/>
                      <a:pt x="97" y="125"/>
                    </a:cubicBezTo>
                    <a:cubicBezTo>
                      <a:pt x="113" y="125"/>
                      <a:pt x="153" y="88"/>
                      <a:pt x="193" y="52"/>
                    </a:cubicBez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761" name="Line 106"/>
              <p:cNvSpPr>
                <a:spLocks noChangeShapeType="1"/>
              </p:cNvSpPr>
              <p:nvPr/>
            </p:nvSpPr>
            <p:spPr bwMode="auto">
              <a:xfrm flipH="1">
                <a:off x="3630" y="1013"/>
                <a:ext cx="242" cy="33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sp>
        <p:nvSpPr>
          <p:cNvPr id="30724" name="Line 109"/>
          <p:cNvSpPr>
            <a:spLocks noChangeShapeType="1"/>
          </p:cNvSpPr>
          <p:nvPr/>
        </p:nvSpPr>
        <p:spPr bwMode="auto">
          <a:xfrm>
            <a:off x="919163" y="3278188"/>
            <a:ext cx="2732087" cy="0"/>
          </a:xfrm>
          <a:prstGeom prst="line">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725" name="Freeform 114"/>
          <p:cNvSpPr>
            <a:spLocks/>
          </p:cNvSpPr>
          <p:nvPr/>
        </p:nvSpPr>
        <p:spPr bwMode="auto">
          <a:xfrm>
            <a:off x="928688" y="2746375"/>
            <a:ext cx="2732087" cy="1138238"/>
          </a:xfrm>
          <a:custGeom>
            <a:avLst/>
            <a:gdLst>
              <a:gd name="T0" fmla="*/ 0 w 1721"/>
              <a:gd name="T1" fmla="*/ 2147483647 h 717"/>
              <a:gd name="T2" fmla="*/ 0 w 1721"/>
              <a:gd name="T3" fmla="*/ 2147483647 h 717"/>
              <a:gd name="T4" fmla="*/ 2147483647 w 1721"/>
              <a:gd name="T5" fmla="*/ 2147483647 h 717"/>
              <a:gd name="T6" fmla="*/ 2147483647 w 1721"/>
              <a:gd name="T7" fmla="*/ 0 h 717"/>
              <a:gd name="T8" fmla="*/ 2147483647 w 1721"/>
              <a:gd name="T9" fmla="*/ 2147483647 h 717"/>
              <a:gd name="T10" fmla="*/ 2147483647 w 1721"/>
              <a:gd name="T11" fmla="*/ 2147483647 h 717"/>
              <a:gd name="T12" fmla="*/ 0 w 1721"/>
              <a:gd name="T13" fmla="*/ 2147483647 h 7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21" h="717">
                <a:moveTo>
                  <a:pt x="0" y="335"/>
                </a:moveTo>
                <a:lnTo>
                  <a:pt x="0" y="383"/>
                </a:lnTo>
                <a:lnTo>
                  <a:pt x="1291" y="96"/>
                </a:lnTo>
                <a:lnTo>
                  <a:pt x="1291" y="0"/>
                </a:lnTo>
                <a:lnTo>
                  <a:pt x="1721" y="717"/>
                </a:lnTo>
                <a:lnTo>
                  <a:pt x="1721" y="335"/>
                </a:lnTo>
                <a:lnTo>
                  <a:pt x="0" y="335"/>
                </a:lnTo>
                <a:close/>
              </a:path>
            </a:pathLst>
          </a:custGeom>
          <a:blipFill dpi="0" rotWithShape="0">
            <a:blip r:embed="rId3"/>
            <a:srcRect/>
            <a:tile tx="0" ty="0" sx="100000" sy="100000" flip="none" algn="tl"/>
          </a:blipFill>
          <a:ln w="15875" cap="flat" cmpd="sng">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726" name="Line 116"/>
          <p:cNvSpPr>
            <a:spLocks noChangeShapeType="1"/>
          </p:cNvSpPr>
          <p:nvPr/>
        </p:nvSpPr>
        <p:spPr bwMode="auto">
          <a:xfrm>
            <a:off x="919163" y="4414838"/>
            <a:ext cx="2732087" cy="0"/>
          </a:xfrm>
          <a:prstGeom prst="line">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727" name="Freeform 118"/>
          <p:cNvSpPr>
            <a:spLocks/>
          </p:cNvSpPr>
          <p:nvPr/>
        </p:nvSpPr>
        <p:spPr bwMode="auto">
          <a:xfrm>
            <a:off x="928688" y="4264025"/>
            <a:ext cx="2732087" cy="985838"/>
          </a:xfrm>
          <a:custGeom>
            <a:avLst/>
            <a:gdLst>
              <a:gd name="T0" fmla="*/ 0 w 1721"/>
              <a:gd name="T1" fmla="*/ 2147483647 h 621"/>
              <a:gd name="T2" fmla="*/ 0 w 1721"/>
              <a:gd name="T3" fmla="*/ 0 h 621"/>
              <a:gd name="T4" fmla="*/ 2147483647 w 1721"/>
              <a:gd name="T5" fmla="*/ 0 h 621"/>
              <a:gd name="T6" fmla="*/ 2147483647 w 1721"/>
              <a:gd name="T7" fmla="*/ 2147483647 h 621"/>
              <a:gd name="T8" fmla="*/ 2147483647 w 1721"/>
              <a:gd name="T9" fmla="*/ 2147483647 h 621"/>
              <a:gd name="T10" fmla="*/ 2147483647 w 1721"/>
              <a:gd name="T11" fmla="*/ 2147483647 h 621"/>
              <a:gd name="T12" fmla="*/ 0 w 1721"/>
              <a:gd name="T13" fmla="*/ 2147483647 h 6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21" h="621">
                <a:moveTo>
                  <a:pt x="0" y="95"/>
                </a:moveTo>
                <a:lnTo>
                  <a:pt x="0" y="0"/>
                </a:lnTo>
                <a:lnTo>
                  <a:pt x="1291" y="0"/>
                </a:lnTo>
                <a:lnTo>
                  <a:pt x="1291" y="621"/>
                </a:lnTo>
                <a:lnTo>
                  <a:pt x="1721" y="621"/>
                </a:lnTo>
                <a:lnTo>
                  <a:pt x="1721" y="95"/>
                </a:lnTo>
                <a:lnTo>
                  <a:pt x="0" y="95"/>
                </a:lnTo>
                <a:close/>
              </a:path>
            </a:pathLst>
          </a:custGeom>
          <a:blipFill dpi="0" rotWithShape="0">
            <a:blip r:embed="rId3"/>
            <a:srcRect/>
            <a:tile tx="0" ty="0" sx="100000" sy="100000" flip="none" algn="tl"/>
          </a:blipFill>
          <a:ln w="15875" cap="flat" cmpd="sng">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728" name="Line 120"/>
          <p:cNvSpPr>
            <a:spLocks noChangeShapeType="1"/>
          </p:cNvSpPr>
          <p:nvPr/>
        </p:nvSpPr>
        <p:spPr bwMode="auto">
          <a:xfrm>
            <a:off x="919163" y="5934075"/>
            <a:ext cx="2732087" cy="0"/>
          </a:xfrm>
          <a:prstGeom prst="line">
            <a:avLst/>
          </a:prstGeom>
          <a:noFill/>
          <a:ln w="158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729" name="Freeform 121"/>
          <p:cNvSpPr>
            <a:spLocks/>
          </p:cNvSpPr>
          <p:nvPr/>
        </p:nvSpPr>
        <p:spPr bwMode="auto">
          <a:xfrm>
            <a:off x="928688" y="5781675"/>
            <a:ext cx="2732087" cy="758825"/>
          </a:xfrm>
          <a:custGeom>
            <a:avLst/>
            <a:gdLst>
              <a:gd name="T0" fmla="*/ 0 w 1721"/>
              <a:gd name="T1" fmla="*/ 2147483647 h 478"/>
              <a:gd name="T2" fmla="*/ 0 w 1721"/>
              <a:gd name="T3" fmla="*/ 2147483647 h 478"/>
              <a:gd name="T4" fmla="*/ 2147483647 w 1721"/>
              <a:gd name="T5" fmla="*/ 2147483647 h 478"/>
              <a:gd name="T6" fmla="*/ 2147483647 w 1721"/>
              <a:gd name="T7" fmla="*/ 0 h 478"/>
              <a:gd name="T8" fmla="*/ 2147483647 w 1721"/>
              <a:gd name="T9" fmla="*/ 0 h 478"/>
              <a:gd name="T10" fmla="*/ 2147483647 w 1721"/>
              <a:gd name="T11" fmla="*/ 2147483647 h 478"/>
              <a:gd name="T12" fmla="*/ 0 w 1721"/>
              <a:gd name="T13" fmla="*/ 2147483647 h 4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21" h="478">
                <a:moveTo>
                  <a:pt x="0" y="96"/>
                </a:moveTo>
                <a:lnTo>
                  <a:pt x="0" y="478"/>
                </a:lnTo>
                <a:lnTo>
                  <a:pt x="1291" y="478"/>
                </a:lnTo>
                <a:lnTo>
                  <a:pt x="1291" y="0"/>
                </a:lnTo>
                <a:lnTo>
                  <a:pt x="1721" y="0"/>
                </a:lnTo>
                <a:lnTo>
                  <a:pt x="1721" y="96"/>
                </a:lnTo>
                <a:lnTo>
                  <a:pt x="0" y="96"/>
                </a:lnTo>
                <a:close/>
              </a:path>
            </a:pathLst>
          </a:custGeom>
          <a:blipFill dpi="0" rotWithShape="0">
            <a:blip r:embed="rId3"/>
            <a:srcRect/>
            <a:tile tx="0" ty="0" sx="100000" sy="100000" flip="none" algn="tl"/>
          </a:blipFill>
          <a:ln w="15875" cap="flat" cmpd="sng">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730" name="Line 122"/>
          <p:cNvSpPr>
            <a:spLocks noChangeShapeType="1"/>
          </p:cNvSpPr>
          <p:nvPr/>
        </p:nvSpPr>
        <p:spPr bwMode="auto">
          <a:xfrm>
            <a:off x="3660775" y="2366963"/>
            <a:ext cx="0" cy="4325937"/>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0731" name="Line 123"/>
          <p:cNvSpPr>
            <a:spLocks noChangeShapeType="1"/>
          </p:cNvSpPr>
          <p:nvPr/>
        </p:nvSpPr>
        <p:spPr bwMode="auto">
          <a:xfrm>
            <a:off x="928688" y="2366963"/>
            <a:ext cx="0" cy="4325937"/>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0732" name="Line 124"/>
          <p:cNvSpPr>
            <a:spLocks noChangeShapeType="1"/>
          </p:cNvSpPr>
          <p:nvPr/>
        </p:nvSpPr>
        <p:spPr bwMode="auto">
          <a:xfrm>
            <a:off x="4572000" y="2366963"/>
            <a:ext cx="0" cy="4325937"/>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0733" name="Line 125"/>
          <p:cNvSpPr>
            <a:spLocks noChangeShapeType="1"/>
          </p:cNvSpPr>
          <p:nvPr/>
        </p:nvSpPr>
        <p:spPr bwMode="auto">
          <a:xfrm>
            <a:off x="8215313" y="2366963"/>
            <a:ext cx="0" cy="4325937"/>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0734" name="Line 130"/>
          <p:cNvSpPr>
            <a:spLocks noChangeShapeType="1"/>
          </p:cNvSpPr>
          <p:nvPr/>
        </p:nvSpPr>
        <p:spPr bwMode="auto">
          <a:xfrm>
            <a:off x="4570413" y="3276600"/>
            <a:ext cx="3644900" cy="0"/>
          </a:xfrm>
          <a:prstGeom prst="line">
            <a:avLst/>
          </a:prstGeom>
          <a:noFill/>
          <a:ln w="158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735" name="Freeform 133"/>
          <p:cNvSpPr>
            <a:spLocks/>
          </p:cNvSpPr>
          <p:nvPr/>
        </p:nvSpPr>
        <p:spPr bwMode="auto">
          <a:xfrm>
            <a:off x="4572000" y="2670175"/>
            <a:ext cx="3643313" cy="1231900"/>
          </a:xfrm>
          <a:custGeom>
            <a:avLst/>
            <a:gdLst>
              <a:gd name="T0" fmla="*/ 0 w 2295"/>
              <a:gd name="T1" fmla="*/ 2147483647 h 776"/>
              <a:gd name="T2" fmla="*/ 0 w 2295"/>
              <a:gd name="T3" fmla="*/ 2147483647 h 776"/>
              <a:gd name="T4" fmla="*/ 2147483647 w 2295"/>
              <a:gd name="T5" fmla="*/ 2147483647 h 776"/>
              <a:gd name="T6" fmla="*/ 2147483647 w 2295"/>
              <a:gd name="T7" fmla="*/ 2147483647 h 776"/>
              <a:gd name="T8" fmla="*/ 2147483647 w 2295"/>
              <a:gd name="T9" fmla="*/ 0 h 776"/>
              <a:gd name="T10" fmla="*/ 2147483647 w 2295"/>
              <a:gd name="T11" fmla="*/ 2147483647 h 776"/>
              <a:gd name="T12" fmla="*/ 2147483647 w 2295"/>
              <a:gd name="T13" fmla="*/ 2147483647 h 776"/>
              <a:gd name="T14" fmla="*/ 2147483647 w 2295"/>
              <a:gd name="T15" fmla="*/ 2147483647 h 776"/>
              <a:gd name="T16" fmla="*/ 0 w 2295"/>
              <a:gd name="T17" fmla="*/ 2147483647 h 7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95" h="776">
                <a:moveTo>
                  <a:pt x="0" y="384"/>
                </a:moveTo>
                <a:lnTo>
                  <a:pt x="0" y="336"/>
                </a:lnTo>
                <a:lnTo>
                  <a:pt x="1004" y="696"/>
                </a:lnTo>
                <a:lnTo>
                  <a:pt x="1004" y="776"/>
                </a:lnTo>
                <a:lnTo>
                  <a:pt x="1344" y="0"/>
                </a:lnTo>
                <a:lnTo>
                  <a:pt x="1336" y="84"/>
                </a:lnTo>
                <a:lnTo>
                  <a:pt x="2295" y="432"/>
                </a:lnTo>
                <a:lnTo>
                  <a:pt x="2295" y="384"/>
                </a:lnTo>
                <a:lnTo>
                  <a:pt x="0" y="384"/>
                </a:lnTo>
                <a:close/>
              </a:path>
            </a:pathLst>
          </a:custGeom>
          <a:blipFill dpi="0" rotWithShape="0">
            <a:blip r:embed="rId3"/>
            <a:srcRect/>
            <a:tile tx="0" ty="0" sx="100000" sy="100000" flip="none" algn="tl"/>
          </a:blipFill>
          <a:ln w="15875" cap="flat" cmpd="sng">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736" name="Line 134"/>
          <p:cNvSpPr>
            <a:spLocks noChangeShapeType="1"/>
          </p:cNvSpPr>
          <p:nvPr/>
        </p:nvSpPr>
        <p:spPr bwMode="auto">
          <a:xfrm>
            <a:off x="4572000" y="4414838"/>
            <a:ext cx="3644900" cy="0"/>
          </a:xfrm>
          <a:prstGeom prst="line">
            <a:avLst/>
          </a:prstGeom>
          <a:noFill/>
          <a:ln w="158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737" name="Freeform 137"/>
          <p:cNvSpPr>
            <a:spLocks/>
          </p:cNvSpPr>
          <p:nvPr/>
        </p:nvSpPr>
        <p:spPr bwMode="auto">
          <a:xfrm>
            <a:off x="4572000" y="4264025"/>
            <a:ext cx="3643313" cy="1062038"/>
          </a:xfrm>
          <a:custGeom>
            <a:avLst/>
            <a:gdLst>
              <a:gd name="T0" fmla="*/ 0 w 2295"/>
              <a:gd name="T1" fmla="*/ 2147483647 h 669"/>
              <a:gd name="T2" fmla="*/ 0 w 2295"/>
              <a:gd name="T3" fmla="*/ 0 h 669"/>
              <a:gd name="T4" fmla="*/ 2147483647 w 2295"/>
              <a:gd name="T5" fmla="*/ 0 h 669"/>
              <a:gd name="T6" fmla="*/ 2147483647 w 2295"/>
              <a:gd name="T7" fmla="*/ 2147483647 h 669"/>
              <a:gd name="T8" fmla="*/ 2147483647 w 2295"/>
              <a:gd name="T9" fmla="*/ 2147483647 h 669"/>
              <a:gd name="T10" fmla="*/ 2147483647 w 2295"/>
              <a:gd name="T11" fmla="*/ 0 h 669"/>
              <a:gd name="T12" fmla="*/ 2147483647 w 2295"/>
              <a:gd name="T13" fmla="*/ 0 h 669"/>
              <a:gd name="T14" fmla="*/ 2147483647 w 2295"/>
              <a:gd name="T15" fmla="*/ 2147483647 h 669"/>
              <a:gd name="T16" fmla="*/ 0 w 2295"/>
              <a:gd name="T17" fmla="*/ 2147483647 h 6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95" h="669">
                <a:moveTo>
                  <a:pt x="0" y="95"/>
                </a:moveTo>
                <a:lnTo>
                  <a:pt x="0" y="0"/>
                </a:lnTo>
                <a:lnTo>
                  <a:pt x="1004" y="0"/>
                </a:lnTo>
                <a:lnTo>
                  <a:pt x="1004" y="669"/>
                </a:lnTo>
                <a:lnTo>
                  <a:pt x="1339" y="669"/>
                </a:lnTo>
                <a:lnTo>
                  <a:pt x="1339" y="0"/>
                </a:lnTo>
                <a:lnTo>
                  <a:pt x="2295" y="0"/>
                </a:lnTo>
                <a:lnTo>
                  <a:pt x="2295" y="95"/>
                </a:lnTo>
                <a:lnTo>
                  <a:pt x="0" y="95"/>
                </a:lnTo>
                <a:close/>
              </a:path>
            </a:pathLst>
          </a:custGeom>
          <a:blipFill dpi="0" rotWithShape="0">
            <a:blip r:embed="rId3"/>
            <a:srcRect/>
            <a:tile tx="0" ty="0" sx="100000" sy="100000" flip="none" algn="tl"/>
          </a:blipFill>
          <a:ln w="15875" cap="flat" cmpd="sng">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30738" name="Group 141"/>
          <p:cNvGrpSpPr>
            <a:grpSpLocks/>
          </p:cNvGrpSpPr>
          <p:nvPr/>
        </p:nvGrpSpPr>
        <p:grpSpPr bwMode="auto">
          <a:xfrm>
            <a:off x="4570413" y="5478463"/>
            <a:ext cx="3722687" cy="909637"/>
            <a:chOff x="2879" y="3451"/>
            <a:chExt cx="2345" cy="573"/>
          </a:xfrm>
        </p:grpSpPr>
        <p:sp>
          <p:nvSpPr>
            <p:cNvPr id="30754" name="Line 138"/>
            <p:cNvSpPr>
              <a:spLocks noChangeShapeType="1"/>
            </p:cNvSpPr>
            <p:nvPr/>
          </p:nvSpPr>
          <p:spPr bwMode="auto">
            <a:xfrm>
              <a:off x="2879" y="3738"/>
              <a:ext cx="2296" cy="0"/>
            </a:xfrm>
            <a:prstGeom prst="line">
              <a:avLst/>
            </a:prstGeom>
            <a:noFill/>
            <a:ln w="158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755" name="Rectangle 139"/>
            <p:cNvSpPr>
              <a:spLocks noChangeArrowheads="1"/>
            </p:cNvSpPr>
            <p:nvPr/>
          </p:nvSpPr>
          <p:spPr bwMode="auto">
            <a:xfrm>
              <a:off x="2879" y="3738"/>
              <a:ext cx="1005" cy="286"/>
            </a:xfrm>
            <a:prstGeom prst="rect">
              <a:avLst/>
            </a:prstGeom>
            <a:blipFill dpi="0" rotWithShape="0">
              <a:blip r:embed="rId3"/>
              <a:srcRect/>
              <a:tile tx="0" ty="0" sx="100000" sy="100000" flip="none" algn="tl"/>
            </a:blipFill>
            <a:ln w="1587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30756" name="Rectangle 140"/>
            <p:cNvSpPr>
              <a:spLocks noChangeArrowheads="1"/>
            </p:cNvSpPr>
            <p:nvPr/>
          </p:nvSpPr>
          <p:spPr bwMode="auto">
            <a:xfrm>
              <a:off x="4219" y="3451"/>
              <a:ext cx="1005" cy="286"/>
            </a:xfrm>
            <a:prstGeom prst="rect">
              <a:avLst/>
            </a:prstGeom>
            <a:blipFill dpi="0" rotWithShape="0">
              <a:blip r:embed="rId3"/>
              <a:srcRect/>
              <a:tile tx="0" ty="0" sx="100000" sy="100000" flip="none" algn="tl"/>
            </a:blipFill>
            <a:ln w="1587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30739" name="Text Box 142"/>
          <p:cNvSpPr txBox="1">
            <a:spLocks noChangeArrowheads="1"/>
          </p:cNvSpPr>
          <p:nvPr/>
        </p:nvSpPr>
        <p:spPr bwMode="auto">
          <a:xfrm>
            <a:off x="331788" y="3049588"/>
            <a:ext cx="596900" cy="455612"/>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solidFill>
                  <a:schemeClr val="tx2"/>
                </a:solidFill>
                <a:latin typeface="Arial Narrow" pitchFamily="34" charset="0"/>
              </a:rPr>
              <a:t>M</a:t>
            </a:r>
          </a:p>
        </p:txBody>
      </p:sp>
      <p:sp>
        <p:nvSpPr>
          <p:cNvPr id="30740" name="Text Box 143"/>
          <p:cNvSpPr txBox="1">
            <a:spLocks noChangeArrowheads="1"/>
          </p:cNvSpPr>
          <p:nvPr/>
        </p:nvSpPr>
        <p:spPr bwMode="auto">
          <a:xfrm>
            <a:off x="331788" y="4111625"/>
            <a:ext cx="596900" cy="455613"/>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solidFill>
                  <a:schemeClr val="tx2"/>
                </a:solidFill>
                <a:latin typeface="Arial Narrow" pitchFamily="34" charset="0"/>
              </a:rPr>
              <a:t>V</a:t>
            </a:r>
          </a:p>
        </p:txBody>
      </p:sp>
      <p:sp>
        <p:nvSpPr>
          <p:cNvPr id="30741" name="Text Box 144"/>
          <p:cNvSpPr txBox="1">
            <a:spLocks noChangeArrowheads="1"/>
          </p:cNvSpPr>
          <p:nvPr/>
        </p:nvSpPr>
        <p:spPr bwMode="auto">
          <a:xfrm>
            <a:off x="331788" y="5705475"/>
            <a:ext cx="596900" cy="455613"/>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solidFill>
                  <a:schemeClr val="tx2"/>
                </a:solidFill>
                <a:latin typeface="Arial Narrow" pitchFamily="34" charset="0"/>
              </a:rPr>
              <a:t>P</a:t>
            </a:r>
          </a:p>
        </p:txBody>
      </p:sp>
      <p:sp>
        <p:nvSpPr>
          <p:cNvPr id="30744" name="Line 111"/>
          <p:cNvSpPr>
            <a:spLocks noChangeShapeType="1"/>
          </p:cNvSpPr>
          <p:nvPr/>
        </p:nvSpPr>
        <p:spPr bwMode="auto">
          <a:xfrm>
            <a:off x="2968625" y="2366963"/>
            <a:ext cx="0" cy="4325937"/>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0745" name="Line 128"/>
          <p:cNvSpPr>
            <a:spLocks noChangeShapeType="1"/>
          </p:cNvSpPr>
          <p:nvPr/>
        </p:nvSpPr>
        <p:spPr bwMode="auto">
          <a:xfrm>
            <a:off x="6165850" y="1987550"/>
            <a:ext cx="0" cy="470535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0746" name="Line 129"/>
          <p:cNvSpPr>
            <a:spLocks noChangeShapeType="1"/>
          </p:cNvSpPr>
          <p:nvPr/>
        </p:nvSpPr>
        <p:spPr bwMode="auto">
          <a:xfrm>
            <a:off x="6697663" y="1987550"/>
            <a:ext cx="0" cy="470535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0747" name="Line 147"/>
          <p:cNvSpPr>
            <a:spLocks noChangeShapeType="1"/>
          </p:cNvSpPr>
          <p:nvPr/>
        </p:nvSpPr>
        <p:spPr bwMode="auto">
          <a:xfrm flipV="1">
            <a:off x="2968625" y="1303338"/>
            <a:ext cx="0" cy="228600"/>
          </a:xfrm>
          <a:prstGeom prst="line">
            <a:avLst/>
          </a:prstGeom>
          <a:noFill/>
          <a:ln w="158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748" name="Line 148"/>
          <p:cNvSpPr>
            <a:spLocks noChangeShapeType="1"/>
          </p:cNvSpPr>
          <p:nvPr/>
        </p:nvSpPr>
        <p:spPr bwMode="auto">
          <a:xfrm>
            <a:off x="2968625" y="1379538"/>
            <a:ext cx="682625" cy="0"/>
          </a:xfrm>
          <a:prstGeom prst="line">
            <a:avLst/>
          </a:prstGeom>
          <a:noFill/>
          <a:ln w="15875">
            <a:solidFill>
              <a:schemeClr val="tx2"/>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749" name="Text Box 149"/>
          <p:cNvSpPr txBox="1">
            <a:spLocks noChangeArrowheads="1"/>
          </p:cNvSpPr>
          <p:nvPr/>
        </p:nvSpPr>
        <p:spPr bwMode="auto">
          <a:xfrm>
            <a:off x="3149600" y="1038225"/>
            <a:ext cx="303213" cy="366713"/>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a:solidFill>
                  <a:schemeClr val="tx2"/>
                </a:solidFill>
              </a:rPr>
              <a:t>e</a:t>
            </a:r>
          </a:p>
        </p:txBody>
      </p:sp>
      <p:sp>
        <p:nvSpPr>
          <p:cNvPr id="30750" name="Line 150"/>
          <p:cNvSpPr>
            <a:spLocks noChangeShapeType="1"/>
          </p:cNvSpPr>
          <p:nvPr/>
        </p:nvSpPr>
        <p:spPr bwMode="auto">
          <a:xfrm flipV="1">
            <a:off x="6165850" y="1303338"/>
            <a:ext cx="0" cy="228600"/>
          </a:xfrm>
          <a:prstGeom prst="line">
            <a:avLst/>
          </a:prstGeom>
          <a:noFill/>
          <a:ln w="158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751" name="Line 151"/>
          <p:cNvSpPr>
            <a:spLocks noChangeShapeType="1"/>
          </p:cNvSpPr>
          <p:nvPr/>
        </p:nvSpPr>
        <p:spPr bwMode="auto">
          <a:xfrm>
            <a:off x="6165850" y="1379538"/>
            <a:ext cx="517525" cy="0"/>
          </a:xfrm>
          <a:prstGeom prst="line">
            <a:avLst/>
          </a:prstGeom>
          <a:noFill/>
          <a:ln w="15875">
            <a:solidFill>
              <a:schemeClr val="tx2"/>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0752" name="Text Box 152"/>
          <p:cNvSpPr txBox="1">
            <a:spLocks noChangeArrowheads="1"/>
          </p:cNvSpPr>
          <p:nvPr/>
        </p:nvSpPr>
        <p:spPr bwMode="auto">
          <a:xfrm>
            <a:off x="6256338" y="1038225"/>
            <a:ext cx="303212" cy="366713"/>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a:solidFill>
                  <a:schemeClr val="tx2"/>
                </a:solidFill>
              </a:rPr>
              <a:t>e</a:t>
            </a:r>
          </a:p>
        </p:txBody>
      </p:sp>
      <p:sp>
        <p:nvSpPr>
          <p:cNvPr id="30753" name="Line 156"/>
          <p:cNvSpPr>
            <a:spLocks noChangeShapeType="1"/>
          </p:cNvSpPr>
          <p:nvPr/>
        </p:nvSpPr>
        <p:spPr bwMode="auto">
          <a:xfrm flipV="1">
            <a:off x="6697663" y="1303338"/>
            <a:ext cx="0" cy="228600"/>
          </a:xfrm>
          <a:prstGeom prst="line">
            <a:avLst/>
          </a:prstGeom>
          <a:noFill/>
          <a:ln w="158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 name="Text Placeholder 1"/>
          <p:cNvSpPr>
            <a:spLocks noGrp="1"/>
          </p:cNvSpPr>
          <p:nvPr>
            <p:ph type="body" sz="quarter" idx="38"/>
          </p:nvPr>
        </p:nvSpPr>
        <p:spPr/>
        <p:txBody>
          <a:bodyPr/>
          <a:lstStyle/>
          <a:p>
            <a:r>
              <a:rPr lang="en-US" dirty="0" smtClean="0"/>
              <a:t>Link Behavior: Forces in Links</a:t>
            </a:r>
            <a:endParaRPr lang="en-US" dirty="0"/>
          </a:p>
        </p:txBody>
      </p:sp>
    </p:spTree>
    <p:extLst>
      <p:ext uri="{BB962C8B-B14F-4D97-AF65-F5344CB8AC3E}">
        <p14:creationId xmlns:p14="http://schemas.microsoft.com/office/powerpoint/2010/main" val="40612325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p:txBody>
          <a:bodyPr/>
          <a:lstStyle/>
          <a:p>
            <a:r>
              <a:rPr lang="en-US" dirty="0" smtClean="0"/>
              <a:t>4 – Eccentrically Braced Frames (EBFs)</a:t>
            </a:r>
            <a:endParaRPr lang="en-US" dirty="0"/>
          </a:p>
        </p:txBody>
      </p:sp>
      <p:sp>
        <p:nvSpPr>
          <p:cNvPr id="3" name="Text Placeholder 2"/>
          <p:cNvSpPr>
            <a:spLocks noGrp="1"/>
          </p:cNvSpPr>
          <p:nvPr>
            <p:ph type="body" sz="quarter" idx="39"/>
          </p:nvPr>
        </p:nvSpPr>
        <p:spPr/>
        <p:txBody>
          <a:bodyPr/>
          <a:lstStyle/>
          <a:p>
            <a:pPr marL="457200" indent="-457200">
              <a:buFont typeface="Arial" panose="020B0604020202020204" pitchFamily="34" charset="0"/>
              <a:buChar char="•"/>
            </a:pPr>
            <a:r>
              <a:rPr lang="en-US" dirty="0" smtClean="0">
                <a:latin typeface="Calibri Light" panose="020F0302020204030204" pitchFamily="34" charset="0"/>
                <a:cs typeface="Calibri Light" panose="020F0302020204030204" pitchFamily="34" charset="0"/>
              </a:rPr>
              <a:t>Description of Eccentrically Braced Frames</a:t>
            </a:r>
          </a:p>
          <a:p>
            <a:pPr marL="457200" indent="-457200">
              <a:buFont typeface="Arial" panose="020B0604020202020204" pitchFamily="34" charset="0"/>
              <a:buChar char="•"/>
            </a:pPr>
            <a:r>
              <a:rPr lang="en-US" dirty="0" smtClean="0">
                <a:latin typeface="Calibri Light" panose="020F0302020204030204" pitchFamily="34" charset="0"/>
                <a:cs typeface="Calibri Light" panose="020F0302020204030204" pitchFamily="34" charset="0"/>
              </a:rPr>
              <a:t>Basic Behavior of Eccentrically Braced Frames</a:t>
            </a:r>
          </a:p>
          <a:p>
            <a:pPr marL="457200" indent="-457200">
              <a:buFont typeface="Arial" panose="020B0604020202020204" pitchFamily="34" charset="0"/>
              <a:buChar char="•"/>
            </a:pPr>
            <a:r>
              <a:rPr lang="en-US" dirty="0" smtClean="0">
                <a:latin typeface="Calibri Light" panose="020F0302020204030204" pitchFamily="34" charset="0"/>
                <a:cs typeface="Calibri Light" panose="020F0302020204030204" pitchFamily="34" charset="0"/>
              </a:rPr>
              <a:t>AISC Seismic Provisions for Eccentrically Braced Frames</a:t>
            </a:r>
            <a:endParaRPr lang="en-US" dirty="0">
              <a:latin typeface="Calibri Light" panose="020F0302020204030204" pitchFamily="34" charset="0"/>
              <a:cs typeface="Calibri Light" panose="020F0302020204030204" pitchFamily="34" charset="0"/>
            </a:endParaRPr>
          </a:p>
        </p:txBody>
      </p:sp>
      <p:sp>
        <p:nvSpPr>
          <p:cNvPr id="4" name="Slide Number Placeholder 3"/>
          <p:cNvSpPr>
            <a:spLocks noGrp="1"/>
          </p:cNvSpPr>
          <p:nvPr>
            <p:ph type="sldNum" sz="quarter" idx="40"/>
          </p:nvPr>
        </p:nvSpPr>
        <p:spPr/>
        <p:txBody>
          <a:bodyPr/>
          <a:lstStyle/>
          <a:p>
            <a:pPr>
              <a:defRPr/>
            </a:pPr>
            <a:fld id="{46425072-6E52-45A8-8A7E-A5B11BCA4176}" type="slidenum">
              <a:rPr lang="en-US" altLang="en-US" smtClean="0"/>
              <a:pPr>
                <a:defRPr/>
              </a:pPr>
              <a:t>3</a:t>
            </a:fld>
            <a:endParaRPr lang="en-US" altLang="en-US"/>
          </a:p>
        </p:txBody>
      </p:sp>
    </p:spTree>
    <p:extLst>
      <p:ext uri="{BB962C8B-B14F-4D97-AF65-F5344CB8AC3E}">
        <p14:creationId xmlns:p14="http://schemas.microsoft.com/office/powerpoint/2010/main" val="101626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2"/>
          <p:cNvGrpSpPr>
            <a:grpSpLocks/>
          </p:cNvGrpSpPr>
          <p:nvPr/>
        </p:nvGrpSpPr>
        <p:grpSpPr bwMode="auto">
          <a:xfrm>
            <a:off x="246063" y="917575"/>
            <a:ext cx="4781550" cy="1905000"/>
            <a:chOff x="1012" y="854"/>
            <a:chExt cx="3012" cy="1200"/>
          </a:xfrm>
        </p:grpSpPr>
        <p:sp>
          <p:nvSpPr>
            <p:cNvPr id="31761" name="Line 3"/>
            <p:cNvSpPr>
              <a:spLocks noChangeShapeType="1"/>
            </p:cNvSpPr>
            <p:nvPr/>
          </p:nvSpPr>
          <p:spPr bwMode="auto">
            <a:xfrm>
              <a:off x="1838" y="1056"/>
              <a:ext cx="0" cy="144"/>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2" name="Line 4"/>
            <p:cNvSpPr>
              <a:spLocks noChangeShapeType="1"/>
            </p:cNvSpPr>
            <p:nvPr/>
          </p:nvSpPr>
          <p:spPr bwMode="auto">
            <a:xfrm>
              <a:off x="3182" y="1056"/>
              <a:ext cx="0" cy="144"/>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3" name="Line 5"/>
            <p:cNvSpPr>
              <a:spLocks noChangeShapeType="1"/>
            </p:cNvSpPr>
            <p:nvPr/>
          </p:nvSpPr>
          <p:spPr bwMode="auto">
            <a:xfrm>
              <a:off x="1838" y="1104"/>
              <a:ext cx="1344" cy="0"/>
            </a:xfrm>
            <a:prstGeom prst="line">
              <a:avLst/>
            </a:prstGeom>
            <a:noFill/>
            <a:ln w="19050">
              <a:solidFill>
                <a:schemeClr val="tx1"/>
              </a:solidFill>
              <a:round/>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4" name="Rectangle 6"/>
            <p:cNvSpPr>
              <a:spLocks noChangeArrowheads="1"/>
            </p:cNvSpPr>
            <p:nvPr/>
          </p:nvSpPr>
          <p:spPr bwMode="auto">
            <a:xfrm>
              <a:off x="2356" y="854"/>
              <a:ext cx="22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400" i="1" dirty="0">
                  <a:solidFill>
                    <a:schemeClr val="tx2"/>
                  </a:solidFill>
                </a:rPr>
                <a:t>e</a:t>
              </a:r>
            </a:p>
          </p:txBody>
        </p:sp>
        <p:sp>
          <p:nvSpPr>
            <p:cNvPr id="31765" name="Line 7"/>
            <p:cNvSpPr>
              <a:spLocks noChangeShapeType="1"/>
            </p:cNvSpPr>
            <p:nvPr/>
          </p:nvSpPr>
          <p:spPr bwMode="auto">
            <a:xfrm>
              <a:off x="1694" y="1248"/>
              <a:ext cx="0" cy="480"/>
            </a:xfrm>
            <a:prstGeom prst="line">
              <a:avLst/>
            </a:prstGeom>
            <a:noFill/>
            <a:ln w="38100">
              <a:solidFill>
                <a:schemeClr val="tx1"/>
              </a:solidFill>
              <a:round/>
              <a:headEnd type="stealth"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6" name="Line 8"/>
            <p:cNvSpPr>
              <a:spLocks noChangeShapeType="1"/>
            </p:cNvSpPr>
            <p:nvPr/>
          </p:nvSpPr>
          <p:spPr bwMode="auto">
            <a:xfrm flipV="1">
              <a:off x="3326" y="1248"/>
              <a:ext cx="0" cy="480"/>
            </a:xfrm>
            <a:prstGeom prst="line">
              <a:avLst/>
            </a:prstGeom>
            <a:noFill/>
            <a:ln w="38100">
              <a:solidFill>
                <a:schemeClr val="tx1"/>
              </a:solidFill>
              <a:round/>
              <a:headEnd type="stealth"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1767" name="Group 9"/>
            <p:cNvGrpSpPr>
              <a:grpSpLocks/>
            </p:cNvGrpSpPr>
            <p:nvPr/>
          </p:nvGrpSpPr>
          <p:grpSpPr bwMode="auto">
            <a:xfrm>
              <a:off x="1310" y="1248"/>
              <a:ext cx="241" cy="481"/>
              <a:chOff x="1608" y="1248"/>
              <a:chExt cx="241" cy="481"/>
            </a:xfrm>
          </p:grpSpPr>
          <p:sp>
            <p:nvSpPr>
              <p:cNvPr id="31778" name="Arc 10"/>
              <p:cNvSpPr>
                <a:spLocks/>
              </p:cNvSpPr>
              <p:nvPr/>
            </p:nvSpPr>
            <p:spPr bwMode="auto">
              <a:xfrm>
                <a:off x="1608" y="1248"/>
                <a:ext cx="240"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05"/>
                      <a:pt x="9615" y="49"/>
                      <a:pt x="21510" y="0"/>
                    </a:cubicBezTo>
                  </a:path>
                  <a:path w="21600" h="21600" stroke="0" extrusionOk="0">
                    <a:moveTo>
                      <a:pt x="0" y="21600"/>
                    </a:moveTo>
                    <a:cubicBezTo>
                      <a:pt x="0" y="9705"/>
                      <a:pt x="9615" y="49"/>
                      <a:pt x="21510" y="0"/>
                    </a:cubicBezTo>
                    <a:lnTo>
                      <a:pt x="21600" y="21600"/>
                    </a:lnTo>
                    <a:lnTo>
                      <a:pt x="0" y="21600"/>
                    </a:lnTo>
                    <a:close/>
                  </a:path>
                </a:pathLst>
              </a:custGeom>
              <a:noFill/>
              <a:ln w="381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9" name="Arc 11"/>
              <p:cNvSpPr>
                <a:spLocks/>
              </p:cNvSpPr>
              <p:nvPr/>
            </p:nvSpPr>
            <p:spPr bwMode="auto">
              <a:xfrm rot="10800000">
                <a:off x="1608" y="1489"/>
                <a:ext cx="241" cy="240"/>
              </a:xfrm>
              <a:custGeom>
                <a:avLst/>
                <a:gdLst>
                  <a:gd name="T0" fmla="*/ 0 w 21690"/>
                  <a:gd name="T1" fmla="*/ 0 h 21600"/>
                  <a:gd name="T2" fmla="*/ 0 w 21690"/>
                  <a:gd name="T3" fmla="*/ 0 h 21600"/>
                  <a:gd name="T4" fmla="*/ 0 w 21690"/>
                  <a:gd name="T5" fmla="*/ 0 h 21600"/>
                  <a:gd name="T6" fmla="*/ 0 60000 65536"/>
                  <a:gd name="T7" fmla="*/ 0 60000 65536"/>
                  <a:gd name="T8" fmla="*/ 0 60000 65536"/>
                </a:gdLst>
                <a:ahLst/>
                <a:cxnLst>
                  <a:cxn ang="T6">
                    <a:pos x="T0" y="T1"/>
                  </a:cxn>
                  <a:cxn ang="T7">
                    <a:pos x="T2" y="T3"/>
                  </a:cxn>
                  <a:cxn ang="T8">
                    <a:pos x="T4" y="T5"/>
                  </a:cxn>
                </a:cxnLst>
                <a:rect l="0" t="0" r="r" b="b"/>
                <a:pathLst>
                  <a:path w="21690" h="21600" fill="none" extrusionOk="0">
                    <a:moveTo>
                      <a:pt x="0" y="0"/>
                    </a:moveTo>
                    <a:cubicBezTo>
                      <a:pt x="30" y="0"/>
                      <a:pt x="60" y="0"/>
                      <a:pt x="90" y="0"/>
                    </a:cubicBezTo>
                    <a:cubicBezTo>
                      <a:pt x="12019" y="0"/>
                      <a:pt x="21690" y="9670"/>
                      <a:pt x="21690" y="21600"/>
                    </a:cubicBezTo>
                  </a:path>
                  <a:path w="21690" h="21600" stroke="0" extrusionOk="0">
                    <a:moveTo>
                      <a:pt x="0" y="0"/>
                    </a:moveTo>
                    <a:cubicBezTo>
                      <a:pt x="30" y="0"/>
                      <a:pt x="60" y="0"/>
                      <a:pt x="90" y="0"/>
                    </a:cubicBezTo>
                    <a:cubicBezTo>
                      <a:pt x="12019" y="0"/>
                      <a:pt x="21690" y="9670"/>
                      <a:pt x="21690" y="21600"/>
                    </a:cubicBezTo>
                    <a:lnTo>
                      <a:pt x="90" y="21600"/>
                    </a:lnTo>
                    <a:lnTo>
                      <a:pt x="0" y="0"/>
                    </a:lnTo>
                    <a:close/>
                  </a:path>
                </a:pathLst>
              </a:custGeom>
              <a:noFill/>
              <a:ln w="38100" cap="rnd">
                <a:solidFill>
                  <a:schemeClr val="tx1"/>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1768" name="Group 12"/>
            <p:cNvGrpSpPr>
              <a:grpSpLocks/>
            </p:cNvGrpSpPr>
            <p:nvPr/>
          </p:nvGrpSpPr>
          <p:grpSpPr bwMode="auto">
            <a:xfrm>
              <a:off x="3470" y="1249"/>
              <a:ext cx="241" cy="480"/>
              <a:chOff x="3768" y="1249"/>
              <a:chExt cx="241" cy="480"/>
            </a:xfrm>
          </p:grpSpPr>
          <p:sp>
            <p:nvSpPr>
              <p:cNvPr id="31776" name="Arc 13"/>
              <p:cNvSpPr>
                <a:spLocks/>
              </p:cNvSpPr>
              <p:nvPr/>
            </p:nvSpPr>
            <p:spPr bwMode="auto">
              <a:xfrm>
                <a:off x="3768" y="1249"/>
                <a:ext cx="240"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cap="rnd">
                <a:solidFill>
                  <a:schemeClr val="tx1"/>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7" name="Arc 14"/>
              <p:cNvSpPr>
                <a:spLocks/>
              </p:cNvSpPr>
              <p:nvPr/>
            </p:nvSpPr>
            <p:spPr bwMode="auto">
              <a:xfrm rot="10800000">
                <a:off x="3769" y="1489"/>
                <a:ext cx="240"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05"/>
                      <a:pt x="9615" y="49"/>
                      <a:pt x="21510" y="0"/>
                    </a:cubicBezTo>
                  </a:path>
                  <a:path w="21600" h="21600" stroke="0" extrusionOk="0">
                    <a:moveTo>
                      <a:pt x="0" y="21600"/>
                    </a:moveTo>
                    <a:cubicBezTo>
                      <a:pt x="0" y="9705"/>
                      <a:pt x="9615" y="49"/>
                      <a:pt x="21510" y="0"/>
                    </a:cubicBezTo>
                    <a:lnTo>
                      <a:pt x="21600" y="21600"/>
                    </a:lnTo>
                    <a:lnTo>
                      <a:pt x="0" y="21600"/>
                    </a:lnTo>
                    <a:close/>
                  </a:path>
                </a:pathLst>
              </a:custGeom>
              <a:noFill/>
              <a:ln w="381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1769" name="Rectangle 15"/>
            <p:cNvSpPr>
              <a:spLocks noChangeArrowheads="1"/>
            </p:cNvSpPr>
            <p:nvPr/>
          </p:nvSpPr>
          <p:spPr bwMode="auto">
            <a:xfrm>
              <a:off x="1588" y="1766"/>
              <a:ext cx="2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400" i="1"/>
                <a:t>V</a:t>
              </a:r>
            </a:p>
          </p:txBody>
        </p:sp>
        <p:sp>
          <p:nvSpPr>
            <p:cNvPr id="31770" name="Rectangle 16"/>
            <p:cNvSpPr>
              <a:spLocks noChangeArrowheads="1"/>
            </p:cNvSpPr>
            <p:nvPr/>
          </p:nvSpPr>
          <p:spPr bwMode="auto">
            <a:xfrm>
              <a:off x="3220" y="1766"/>
              <a:ext cx="2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400" i="1"/>
                <a:t>V</a:t>
              </a:r>
            </a:p>
          </p:txBody>
        </p:sp>
        <p:sp>
          <p:nvSpPr>
            <p:cNvPr id="31771" name="Rectangle 17"/>
            <p:cNvSpPr>
              <a:spLocks noChangeArrowheads="1"/>
            </p:cNvSpPr>
            <p:nvPr/>
          </p:nvSpPr>
          <p:spPr bwMode="auto">
            <a:xfrm>
              <a:off x="1012" y="1382"/>
              <a:ext cx="2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400" i="1"/>
                <a:t>M</a:t>
              </a:r>
            </a:p>
          </p:txBody>
        </p:sp>
        <p:sp>
          <p:nvSpPr>
            <p:cNvPr id="31772" name="Rectangle 18"/>
            <p:cNvSpPr>
              <a:spLocks noChangeArrowheads="1"/>
            </p:cNvSpPr>
            <p:nvPr/>
          </p:nvSpPr>
          <p:spPr bwMode="auto">
            <a:xfrm>
              <a:off x="3748" y="1382"/>
              <a:ext cx="2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400" i="1"/>
                <a:t>M</a:t>
              </a:r>
            </a:p>
          </p:txBody>
        </p:sp>
        <p:sp>
          <p:nvSpPr>
            <p:cNvPr id="31773" name="Rectangle 19"/>
            <p:cNvSpPr>
              <a:spLocks noChangeArrowheads="1"/>
            </p:cNvSpPr>
            <p:nvPr/>
          </p:nvSpPr>
          <p:spPr bwMode="auto">
            <a:xfrm>
              <a:off x="1832" y="1249"/>
              <a:ext cx="1350" cy="517"/>
            </a:xfrm>
            <a:prstGeom prst="rect">
              <a:avLst/>
            </a:prstGeom>
            <a:gradFill rotWithShape="1">
              <a:gsLst>
                <a:gs pos="0">
                  <a:srgbClr val="DDDDDD"/>
                </a:gs>
                <a:gs pos="50000">
                  <a:srgbClr val="666666"/>
                </a:gs>
                <a:gs pos="100000">
                  <a:srgbClr val="DDDDDD"/>
                </a:gs>
              </a:gsLst>
              <a:lin ang="5400000" scaled="1"/>
            </a:gra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31774" name="Line 20"/>
            <p:cNvSpPr>
              <a:spLocks noChangeShapeType="1"/>
            </p:cNvSpPr>
            <p:nvPr/>
          </p:nvSpPr>
          <p:spPr bwMode="auto">
            <a:xfrm>
              <a:off x="1832" y="1299"/>
              <a:ext cx="135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775" name="Line 21"/>
            <p:cNvSpPr>
              <a:spLocks noChangeShapeType="1"/>
            </p:cNvSpPr>
            <p:nvPr/>
          </p:nvSpPr>
          <p:spPr bwMode="auto">
            <a:xfrm>
              <a:off x="1828" y="1718"/>
              <a:ext cx="135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31747" name="Line 22"/>
          <p:cNvSpPr>
            <a:spLocks noChangeShapeType="1"/>
          </p:cNvSpPr>
          <p:nvPr/>
        </p:nvSpPr>
        <p:spPr bwMode="auto">
          <a:xfrm>
            <a:off x="3684588" y="2593975"/>
            <a:ext cx="0" cy="3719513"/>
          </a:xfrm>
          <a:prstGeom prst="line">
            <a:avLst/>
          </a:prstGeom>
          <a:noFill/>
          <a:ln w="158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1748" name="Line 23"/>
          <p:cNvSpPr>
            <a:spLocks noChangeShapeType="1"/>
          </p:cNvSpPr>
          <p:nvPr/>
        </p:nvSpPr>
        <p:spPr bwMode="auto">
          <a:xfrm>
            <a:off x="1536700" y="2593975"/>
            <a:ext cx="0" cy="3719513"/>
          </a:xfrm>
          <a:prstGeom prst="line">
            <a:avLst/>
          </a:prstGeom>
          <a:noFill/>
          <a:ln w="158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1749" name="Line 24"/>
          <p:cNvSpPr>
            <a:spLocks noChangeShapeType="1"/>
          </p:cNvSpPr>
          <p:nvPr/>
        </p:nvSpPr>
        <p:spPr bwMode="auto">
          <a:xfrm>
            <a:off x="1536700" y="4340225"/>
            <a:ext cx="21478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1750" name="Rectangle 25"/>
          <p:cNvSpPr>
            <a:spLocks noChangeArrowheads="1"/>
          </p:cNvSpPr>
          <p:nvPr/>
        </p:nvSpPr>
        <p:spPr bwMode="auto">
          <a:xfrm>
            <a:off x="1536700" y="3645024"/>
            <a:ext cx="2147888" cy="684212"/>
          </a:xfrm>
          <a:prstGeom prst="rect">
            <a:avLst/>
          </a:prstGeom>
          <a:blipFill dpi="0" rotWithShape="0">
            <a:blip r:embed="rId3"/>
            <a:srcRect/>
            <a:tile tx="0" ty="0" sx="100000" sy="100000" flip="none" algn="tl"/>
          </a:blipFill>
          <a:ln w="1587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31751" name="Group 38"/>
          <p:cNvGrpSpPr>
            <a:grpSpLocks/>
          </p:cNvGrpSpPr>
          <p:nvPr/>
        </p:nvGrpSpPr>
        <p:grpSpPr bwMode="auto">
          <a:xfrm>
            <a:off x="1536700" y="4851400"/>
            <a:ext cx="2147888" cy="1233488"/>
            <a:chOff x="968" y="3056"/>
            <a:chExt cx="1353" cy="777"/>
          </a:xfrm>
        </p:grpSpPr>
        <p:sp>
          <p:nvSpPr>
            <p:cNvPr id="31758" name="Line 26"/>
            <p:cNvSpPr>
              <a:spLocks noChangeShapeType="1"/>
            </p:cNvSpPr>
            <p:nvPr/>
          </p:nvSpPr>
          <p:spPr bwMode="auto">
            <a:xfrm>
              <a:off x="968" y="3451"/>
              <a:ext cx="1353"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1759" name="AutoShape 27"/>
            <p:cNvSpPr>
              <a:spLocks noChangeArrowheads="1"/>
            </p:cNvSpPr>
            <p:nvPr/>
          </p:nvSpPr>
          <p:spPr bwMode="auto">
            <a:xfrm>
              <a:off x="968" y="3056"/>
              <a:ext cx="669" cy="383"/>
            </a:xfrm>
            <a:prstGeom prst="rtTriangle">
              <a:avLst/>
            </a:prstGeom>
            <a:blipFill dpi="0" rotWithShape="0">
              <a:blip r:embed="rId4"/>
              <a:srcRect/>
              <a:tile tx="0" ty="0" sx="100000" sy="100000" flip="none" algn="tl"/>
            </a:blipFill>
            <a:ln w="1587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31760" name="AutoShape 28"/>
            <p:cNvSpPr>
              <a:spLocks noChangeArrowheads="1"/>
            </p:cNvSpPr>
            <p:nvPr/>
          </p:nvSpPr>
          <p:spPr bwMode="auto">
            <a:xfrm flipH="1" flipV="1">
              <a:off x="1649" y="3450"/>
              <a:ext cx="669" cy="383"/>
            </a:xfrm>
            <a:prstGeom prst="rtTriangle">
              <a:avLst/>
            </a:prstGeom>
            <a:blipFill dpi="0" rotWithShape="0">
              <a:blip r:embed="rId4"/>
              <a:srcRect/>
              <a:tile tx="0" ty="0" sx="100000" sy="100000" flip="none" algn="tl"/>
            </a:blipFill>
            <a:ln w="1587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31752" name="Text Box 29"/>
          <p:cNvSpPr txBox="1">
            <a:spLocks noChangeArrowheads="1"/>
          </p:cNvSpPr>
          <p:nvPr/>
        </p:nvSpPr>
        <p:spPr bwMode="auto">
          <a:xfrm>
            <a:off x="850900" y="3732213"/>
            <a:ext cx="609600" cy="455612"/>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a:latin typeface="Arial Narrow" pitchFamily="34" charset="0"/>
              </a:rPr>
              <a:t>V</a:t>
            </a:r>
          </a:p>
        </p:txBody>
      </p:sp>
      <p:sp>
        <p:nvSpPr>
          <p:cNvPr id="31753" name="Text Box 30"/>
          <p:cNvSpPr txBox="1">
            <a:spLocks noChangeArrowheads="1"/>
          </p:cNvSpPr>
          <p:nvPr/>
        </p:nvSpPr>
        <p:spPr bwMode="auto">
          <a:xfrm>
            <a:off x="855663" y="4641850"/>
            <a:ext cx="609600" cy="455613"/>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a:latin typeface="Arial Narrow" pitchFamily="34" charset="0"/>
              </a:rPr>
              <a:t>M</a:t>
            </a:r>
          </a:p>
        </p:txBody>
      </p:sp>
      <p:sp>
        <p:nvSpPr>
          <p:cNvPr id="31754" name="Text Box 31"/>
          <p:cNvSpPr txBox="1">
            <a:spLocks noChangeArrowheads="1"/>
          </p:cNvSpPr>
          <p:nvPr/>
        </p:nvSpPr>
        <p:spPr bwMode="auto">
          <a:xfrm>
            <a:off x="3660775" y="5857875"/>
            <a:ext cx="609600" cy="455613"/>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a:latin typeface="Arial Narrow" pitchFamily="34" charset="0"/>
              </a:rPr>
              <a:t>M</a:t>
            </a:r>
          </a:p>
        </p:txBody>
      </p:sp>
      <p:sp>
        <p:nvSpPr>
          <p:cNvPr id="31755" name="Text Box 36"/>
          <p:cNvSpPr txBox="1">
            <a:spLocks noChangeArrowheads="1"/>
          </p:cNvSpPr>
          <p:nvPr/>
        </p:nvSpPr>
        <p:spPr bwMode="auto">
          <a:xfrm>
            <a:off x="4589463" y="2910006"/>
            <a:ext cx="3946525" cy="1200329"/>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dirty="0">
                <a:latin typeface="+mn-lt"/>
              </a:rPr>
              <a:t>Will link plastic strength be controlled by shear or flexure?</a:t>
            </a:r>
          </a:p>
        </p:txBody>
      </p:sp>
      <p:sp>
        <p:nvSpPr>
          <p:cNvPr id="31756" name="Text Box 37"/>
          <p:cNvSpPr txBox="1">
            <a:spLocks noChangeArrowheads="1"/>
          </p:cNvSpPr>
          <p:nvPr/>
        </p:nvSpPr>
        <p:spPr bwMode="auto">
          <a:xfrm>
            <a:off x="4589463" y="4460919"/>
            <a:ext cx="4232275" cy="1200329"/>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dirty="0">
                <a:latin typeface="+mn-lt"/>
              </a:rPr>
              <a:t>Link length </a:t>
            </a:r>
            <a:r>
              <a:rPr lang="en-US" altLang="en-US" sz="2400" dirty="0">
                <a:solidFill>
                  <a:schemeClr val="tx2"/>
                </a:solidFill>
                <a:latin typeface="+mn-lt"/>
              </a:rPr>
              <a:t>"e" </a:t>
            </a:r>
            <a:r>
              <a:rPr lang="en-US" altLang="en-US" sz="2400" dirty="0">
                <a:latin typeface="+mn-lt"/>
              </a:rPr>
              <a:t>is key parameter that controls inelastic behavior</a:t>
            </a:r>
          </a:p>
        </p:txBody>
      </p:sp>
      <p:sp>
        <p:nvSpPr>
          <p:cNvPr id="2" name="Text Placeholder 1"/>
          <p:cNvSpPr>
            <a:spLocks noGrp="1"/>
          </p:cNvSpPr>
          <p:nvPr>
            <p:ph type="body" sz="quarter" idx="38"/>
          </p:nvPr>
        </p:nvSpPr>
        <p:spPr/>
        <p:txBody>
          <a:bodyPr/>
          <a:lstStyle/>
          <a:p>
            <a:r>
              <a:rPr lang="en-US" dirty="0" smtClean="0"/>
              <a:t>Link Behavior: Shear vs Flexural Yielding Links</a:t>
            </a:r>
            <a:endParaRPr lang="en-US" dirty="0"/>
          </a:p>
        </p:txBody>
      </p:sp>
    </p:spTree>
    <p:extLst>
      <p:ext uri="{BB962C8B-B14F-4D97-AF65-F5344CB8AC3E}">
        <p14:creationId xmlns:p14="http://schemas.microsoft.com/office/powerpoint/2010/main" val="33181924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0" name="Group 11"/>
          <p:cNvGrpSpPr>
            <a:grpSpLocks/>
          </p:cNvGrpSpPr>
          <p:nvPr/>
        </p:nvGrpSpPr>
        <p:grpSpPr bwMode="auto">
          <a:xfrm>
            <a:off x="246063" y="917575"/>
            <a:ext cx="4781550" cy="1905000"/>
            <a:chOff x="1012" y="854"/>
            <a:chExt cx="3012" cy="1200"/>
          </a:xfrm>
        </p:grpSpPr>
        <p:sp>
          <p:nvSpPr>
            <p:cNvPr id="32790" name="Line 12"/>
            <p:cNvSpPr>
              <a:spLocks noChangeShapeType="1"/>
            </p:cNvSpPr>
            <p:nvPr/>
          </p:nvSpPr>
          <p:spPr bwMode="auto">
            <a:xfrm>
              <a:off x="1838" y="1056"/>
              <a:ext cx="0" cy="144"/>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91" name="Line 13"/>
            <p:cNvSpPr>
              <a:spLocks noChangeShapeType="1"/>
            </p:cNvSpPr>
            <p:nvPr/>
          </p:nvSpPr>
          <p:spPr bwMode="auto">
            <a:xfrm>
              <a:off x="3182" y="1056"/>
              <a:ext cx="0" cy="144"/>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92" name="Line 14"/>
            <p:cNvSpPr>
              <a:spLocks noChangeShapeType="1"/>
            </p:cNvSpPr>
            <p:nvPr/>
          </p:nvSpPr>
          <p:spPr bwMode="auto">
            <a:xfrm>
              <a:off x="1838" y="1104"/>
              <a:ext cx="1344" cy="0"/>
            </a:xfrm>
            <a:prstGeom prst="line">
              <a:avLst/>
            </a:prstGeom>
            <a:noFill/>
            <a:ln w="19050">
              <a:solidFill>
                <a:schemeClr val="tx1"/>
              </a:solidFill>
              <a:round/>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93" name="Rectangle 15"/>
            <p:cNvSpPr>
              <a:spLocks noChangeArrowheads="1"/>
            </p:cNvSpPr>
            <p:nvPr/>
          </p:nvSpPr>
          <p:spPr bwMode="auto">
            <a:xfrm>
              <a:off x="2356" y="854"/>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400" i="1"/>
                <a:t>e</a:t>
              </a:r>
            </a:p>
          </p:txBody>
        </p:sp>
        <p:sp>
          <p:nvSpPr>
            <p:cNvPr id="32794" name="Line 16"/>
            <p:cNvSpPr>
              <a:spLocks noChangeShapeType="1"/>
            </p:cNvSpPr>
            <p:nvPr/>
          </p:nvSpPr>
          <p:spPr bwMode="auto">
            <a:xfrm>
              <a:off x="1694" y="1248"/>
              <a:ext cx="0" cy="480"/>
            </a:xfrm>
            <a:prstGeom prst="line">
              <a:avLst/>
            </a:prstGeom>
            <a:noFill/>
            <a:ln w="38100">
              <a:solidFill>
                <a:schemeClr val="tx1"/>
              </a:solidFill>
              <a:round/>
              <a:headEnd type="stealth"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95" name="Line 17"/>
            <p:cNvSpPr>
              <a:spLocks noChangeShapeType="1"/>
            </p:cNvSpPr>
            <p:nvPr/>
          </p:nvSpPr>
          <p:spPr bwMode="auto">
            <a:xfrm flipV="1">
              <a:off x="3326" y="1248"/>
              <a:ext cx="0" cy="480"/>
            </a:xfrm>
            <a:prstGeom prst="line">
              <a:avLst/>
            </a:prstGeom>
            <a:noFill/>
            <a:ln w="38100">
              <a:solidFill>
                <a:schemeClr val="tx1"/>
              </a:solidFill>
              <a:round/>
              <a:headEnd type="stealth"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2796" name="Group 18"/>
            <p:cNvGrpSpPr>
              <a:grpSpLocks/>
            </p:cNvGrpSpPr>
            <p:nvPr/>
          </p:nvGrpSpPr>
          <p:grpSpPr bwMode="auto">
            <a:xfrm>
              <a:off x="1310" y="1248"/>
              <a:ext cx="241" cy="481"/>
              <a:chOff x="1608" y="1248"/>
              <a:chExt cx="241" cy="481"/>
            </a:xfrm>
          </p:grpSpPr>
          <p:sp>
            <p:nvSpPr>
              <p:cNvPr id="32807" name="Arc 19"/>
              <p:cNvSpPr>
                <a:spLocks/>
              </p:cNvSpPr>
              <p:nvPr/>
            </p:nvSpPr>
            <p:spPr bwMode="auto">
              <a:xfrm>
                <a:off x="1608" y="1248"/>
                <a:ext cx="240"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05"/>
                      <a:pt x="9615" y="49"/>
                      <a:pt x="21510" y="0"/>
                    </a:cubicBezTo>
                  </a:path>
                  <a:path w="21600" h="21600" stroke="0" extrusionOk="0">
                    <a:moveTo>
                      <a:pt x="0" y="21600"/>
                    </a:moveTo>
                    <a:cubicBezTo>
                      <a:pt x="0" y="9705"/>
                      <a:pt x="9615" y="49"/>
                      <a:pt x="21510" y="0"/>
                    </a:cubicBezTo>
                    <a:lnTo>
                      <a:pt x="21600" y="21600"/>
                    </a:lnTo>
                    <a:lnTo>
                      <a:pt x="0" y="21600"/>
                    </a:lnTo>
                    <a:close/>
                  </a:path>
                </a:pathLst>
              </a:custGeom>
              <a:noFill/>
              <a:ln w="381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08" name="Arc 20"/>
              <p:cNvSpPr>
                <a:spLocks/>
              </p:cNvSpPr>
              <p:nvPr/>
            </p:nvSpPr>
            <p:spPr bwMode="auto">
              <a:xfrm rot="10800000">
                <a:off x="1608" y="1489"/>
                <a:ext cx="241" cy="240"/>
              </a:xfrm>
              <a:custGeom>
                <a:avLst/>
                <a:gdLst>
                  <a:gd name="T0" fmla="*/ 0 w 21690"/>
                  <a:gd name="T1" fmla="*/ 0 h 21600"/>
                  <a:gd name="T2" fmla="*/ 0 w 21690"/>
                  <a:gd name="T3" fmla="*/ 0 h 21600"/>
                  <a:gd name="T4" fmla="*/ 0 w 21690"/>
                  <a:gd name="T5" fmla="*/ 0 h 21600"/>
                  <a:gd name="T6" fmla="*/ 0 60000 65536"/>
                  <a:gd name="T7" fmla="*/ 0 60000 65536"/>
                  <a:gd name="T8" fmla="*/ 0 60000 65536"/>
                </a:gdLst>
                <a:ahLst/>
                <a:cxnLst>
                  <a:cxn ang="T6">
                    <a:pos x="T0" y="T1"/>
                  </a:cxn>
                  <a:cxn ang="T7">
                    <a:pos x="T2" y="T3"/>
                  </a:cxn>
                  <a:cxn ang="T8">
                    <a:pos x="T4" y="T5"/>
                  </a:cxn>
                </a:cxnLst>
                <a:rect l="0" t="0" r="r" b="b"/>
                <a:pathLst>
                  <a:path w="21690" h="21600" fill="none" extrusionOk="0">
                    <a:moveTo>
                      <a:pt x="0" y="0"/>
                    </a:moveTo>
                    <a:cubicBezTo>
                      <a:pt x="30" y="0"/>
                      <a:pt x="60" y="0"/>
                      <a:pt x="90" y="0"/>
                    </a:cubicBezTo>
                    <a:cubicBezTo>
                      <a:pt x="12019" y="0"/>
                      <a:pt x="21690" y="9670"/>
                      <a:pt x="21690" y="21600"/>
                    </a:cubicBezTo>
                  </a:path>
                  <a:path w="21690" h="21600" stroke="0" extrusionOk="0">
                    <a:moveTo>
                      <a:pt x="0" y="0"/>
                    </a:moveTo>
                    <a:cubicBezTo>
                      <a:pt x="30" y="0"/>
                      <a:pt x="60" y="0"/>
                      <a:pt x="90" y="0"/>
                    </a:cubicBezTo>
                    <a:cubicBezTo>
                      <a:pt x="12019" y="0"/>
                      <a:pt x="21690" y="9670"/>
                      <a:pt x="21690" y="21600"/>
                    </a:cubicBezTo>
                    <a:lnTo>
                      <a:pt x="90" y="21600"/>
                    </a:lnTo>
                    <a:lnTo>
                      <a:pt x="0" y="0"/>
                    </a:lnTo>
                    <a:close/>
                  </a:path>
                </a:pathLst>
              </a:custGeom>
              <a:noFill/>
              <a:ln w="38100" cap="rnd">
                <a:solidFill>
                  <a:schemeClr val="tx1"/>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2797" name="Group 21"/>
            <p:cNvGrpSpPr>
              <a:grpSpLocks/>
            </p:cNvGrpSpPr>
            <p:nvPr/>
          </p:nvGrpSpPr>
          <p:grpSpPr bwMode="auto">
            <a:xfrm>
              <a:off x="3470" y="1249"/>
              <a:ext cx="241" cy="480"/>
              <a:chOff x="3768" y="1249"/>
              <a:chExt cx="241" cy="480"/>
            </a:xfrm>
          </p:grpSpPr>
          <p:sp>
            <p:nvSpPr>
              <p:cNvPr id="32805" name="Arc 22"/>
              <p:cNvSpPr>
                <a:spLocks/>
              </p:cNvSpPr>
              <p:nvPr/>
            </p:nvSpPr>
            <p:spPr bwMode="auto">
              <a:xfrm>
                <a:off x="3768" y="1249"/>
                <a:ext cx="240"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cap="rnd">
                <a:solidFill>
                  <a:schemeClr val="tx1"/>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06" name="Arc 23"/>
              <p:cNvSpPr>
                <a:spLocks/>
              </p:cNvSpPr>
              <p:nvPr/>
            </p:nvSpPr>
            <p:spPr bwMode="auto">
              <a:xfrm rot="10800000">
                <a:off x="3769" y="1489"/>
                <a:ext cx="240"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05"/>
                      <a:pt x="9615" y="49"/>
                      <a:pt x="21510" y="0"/>
                    </a:cubicBezTo>
                  </a:path>
                  <a:path w="21600" h="21600" stroke="0" extrusionOk="0">
                    <a:moveTo>
                      <a:pt x="0" y="21600"/>
                    </a:moveTo>
                    <a:cubicBezTo>
                      <a:pt x="0" y="9705"/>
                      <a:pt x="9615" y="49"/>
                      <a:pt x="21510" y="0"/>
                    </a:cubicBezTo>
                    <a:lnTo>
                      <a:pt x="21600" y="21600"/>
                    </a:lnTo>
                    <a:lnTo>
                      <a:pt x="0" y="21600"/>
                    </a:lnTo>
                    <a:close/>
                  </a:path>
                </a:pathLst>
              </a:custGeom>
              <a:noFill/>
              <a:ln w="381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2798" name="Rectangle 24"/>
            <p:cNvSpPr>
              <a:spLocks noChangeArrowheads="1"/>
            </p:cNvSpPr>
            <p:nvPr/>
          </p:nvSpPr>
          <p:spPr bwMode="auto">
            <a:xfrm>
              <a:off x="1588" y="1766"/>
              <a:ext cx="2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400" i="1"/>
                <a:t>V</a:t>
              </a:r>
            </a:p>
          </p:txBody>
        </p:sp>
        <p:sp>
          <p:nvSpPr>
            <p:cNvPr id="32799" name="Rectangle 25"/>
            <p:cNvSpPr>
              <a:spLocks noChangeArrowheads="1"/>
            </p:cNvSpPr>
            <p:nvPr/>
          </p:nvSpPr>
          <p:spPr bwMode="auto">
            <a:xfrm>
              <a:off x="3220" y="1766"/>
              <a:ext cx="2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400" i="1"/>
                <a:t>V</a:t>
              </a:r>
            </a:p>
          </p:txBody>
        </p:sp>
        <p:sp>
          <p:nvSpPr>
            <p:cNvPr id="32800" name="Rectangle 26"/>
            <p:cNvSpPr>
              <a:spLocks noChangeArrowheads="1"/>
            </p:cNvSpPr>
            <p:nvPr/>
          </p:nvSpPr>
          <p:spPr bwMode="auto">
            <a:xfrm>
              <a:off x="1012" y="1382"/>
              <a:ext cx="2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400" i="1"/>
                <a:t>M</a:t>
              </a:r>
            </a:p>
          </p:txBody>
        </p:sp>
        <p:sp>
          <p:nvSpPr>
            <p:cNvPr id="32801" name="Rectangle 27"/>
            <p:cNvSpPr>
              <a:spLocks noChangeArrowheads="1"/>
            </p:cNvSpPr>
            <p:nvPr/>
          </p:nvSpPr>
          <p:spPr bwMode="auto">
            <a:xfrm>
              <a:off x="3748" y="1382"/>
              <a:ext cx="2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400" i="1"/>
                <a:t>M</a:t>
              </a:r>
            </a:p>
          </p:txBody>
        </p:sp>
        <p:sp>
          <p:nvSpPr>
            <p:cNvPr id="32802" name="Rectangle 28"/>
            <p:cNvSpPr>
              <a:spLocks noChangeArrowheads="1"/>
            </p:cNvSpPr>
            <p:nvPr/>
          </p:nvSpPr>
          <p:spPr bwMode="auto">
            <a:xfrm>
              <a:off x="1832" y="1249"/>
              <a:ext cx="1350" cy="517"/>
            </a:xfrm>
            <a:prstGeom prst="rect">
              <a:avLst/>
            </a:prstGeom>
            <a:gradFill rotWithShape="1">
              <a:gsLst>
                <a:gs pos="0">
                  <a:srgbClr val="DDDDDD"/>
                </a:gs>
                <a:gs pos="50000">
                  <a:srgbClr val="666666"/>
                </a:gs>
                <a:gs pos="100000">
                  <a:srgbClr val="DDDDDD"/>
                </a:gs>
              </a:gsLst>
              <a:lin ang="5400000" scaled="1"/>
            </a:gra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32803" name="Line 29"/>
            <p:cNvSpPr>
              <a:spLocks noChangeShapeType="1"/>
            </p:cNvSpPr>
            <p:nvPr/>
          </p:nvSpPr>
          <p:spPr bwMode="auto">
            <a:xfrm>
              <a:off x="1832" y="1299"/>
              <a:ext cx="135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804" name="Line 30"/>
            <p:cNvSpPr>
              <a:spLocks noChangeShapeType="1"/>
            </p:cNvSpPr>
            <p:nvPr/>
          </p:nvSpPr>
          <p:spPr bwMode="auto">
            <a:xfrm>
              <a:off x="1828" y="1718"/>
              <a:ext cx="135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32771" name="Line 31"/>
          <p:cNvSpPr>
            <a:spLocks noChangeShapeType="1"/>
          </p:cNvSpPr>
          <p:nvPr/>
        </p:nvSpPr>
        <p:spPr bwMode="auto">
          <a:xfrm>
            <a:off x="3684588" y="2593975"/>
            <a:ext cx="0" cy="3719513"/>
          </a:xfrm>
          <a:prstGeom prst="line">
            <a:avLst/>
          </a:prstGeom>
          <a:noFill/>
          <a:ln w="158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2772" name="Line 32"/>
          <p:cNvSpPr>
            <a:spLocks noChangeShapeType="1"/>
          </p:cNvSpPr>
          <p:nvPr/>
        </p:nvSpPr>
        <p:spPr bwMode="auto">
          <a:xfrm>
            <a:off x="1536700" y="2593975"/>
            <a:ext cx="0" cy="3719513"/>
          </a:xfrm>
          <a:prstGeom prst="line">
            <a:avLst/>
          </a:prstGeom>
          <a:noFill/>
          <a:ln w="158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2773" name="Line 33"/>
          <p:cNvSpPr>
            <a:spLocks noChangeShapeType="1"/>
          </p:cNvSpPr>
          <p:nvPr/>
        </p:nvSpPr>
        <p:spPr bwMode="auto">
          <a:xfrm>
            <a:off x="1536700" y="4340225"/>
            <a:ext cx="21478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2774" name="Rectangle 34"/>
          <p:cNvSpPr>
            <a:spLocks noChangeArrowheads="1"/>
          </p:cNvSpPr>
          <p:nvPr/>
        </p:nvSpPr>
        <p:spPr bwMode="auto">
          <a:xfrm>
            <a:off x="1536700" y="3645024"/>
            <a:ext cx="2147888" cy="684212"/>
          </a:xfrm>
          <a:prstGeom prst="rect">
            <a:avLst/>
          </a:prstGeom>
          <a:blipFill dpi="0" rotWithShape="0">
            <a:blip r:embed="rId3"/>
            <a:srcRect/>
            <a:tile tx="0" ty="0" sx="100000" sy="100000" flip="none" algn="tl"/>
          </a:blipFill>
          <a:ln w="1587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32775" name="Line 35"/>
          <p:cNvSpPr>
            <a:spLocks noChangeShapeType="1"/>
          </p:cNvSpPr>
          <p:nvPr/>
        </p:nvSpPr>
        <p:spPr bwMode="auto">
          <a:xfrm>
            <a:off x="1536700" y="5478463"/>
            <a:ext cx="2147888"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2776" name="AutoShape 36"/>
          <p:cNvSpPr>
            <a:spLocks noChangeArrowheads="1"/>
          </p:cNvSpPr>
          <p:nvPr/>
        </p:nvSpPr>
        <p:spPr bwMode="auto">
          <a:xfrm>
            <a:off x="1536700" y="4851400"/>
            <a:ext cx="1062038" cy="608013"/>
          </a:xfrm>
          <a:prstGeom prst="rtTriangle">
            <a:avLst/>
          </a:prstGeom>
          <a:blipFill dpi="0" rotWithShape="0">
            <a:blip r:embed="rId4"/>
            <a:srcRect/>
            <a:tile tx="0" ty="0" sx="100000" sy="100000" flip="none" algn="tl"/>
          </a:blipFill>
          <a:ln w="1587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32777" name="AutoShape 37"/>
          <p:cNvSpPr>
            <a:spLocks noChangeArrowheads="1"/>
          </p:cNvSpPr>
          <p:nvPr/>
        </p:nvSpPr>
        <p:spPr bwMode="auto">
          <a:xfrm flipH="1" flipV="1">
            <a:off x="2617788" y="5476875"/>
            <a:ext cx="1062037" cy="608013"/>
          </a:xfrm>
          <a:prstGeom prst="rtTriangle">
            <a:avLst/>
          </a:prstGeom>
          <a:blipFill dpi="0" rotWithShape="0">
            <a:blip r:embed="rId4"/>
            <a:srcRect/>
            <a:tile tx="0" ty="0" sx="100000" sy="100000" flip="none" algn="tl"/>
          </a:blipFill>
          <a:ln w="1587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32778" name="Text Box 38"/>
          <p:cNvSpPr txBox="1">
            <a:spLocks noChangeArrowheads="1"/>
          </p:cNvSpPr>
          <p:nvPr/>
        </p:nvSpPr>
        <p:spPr bwMode="auto">
          <a:xfrm>
            <a:off x="850900" y="3732213"/>
            <a:ext cx="609600" cy="455612"/>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a:latin typeface="Arial Narrow" pitchFamily="34" charset="0"/>
              </a:rPr>
              <a:t>V</a:t>
            </a:r>
          </a:p>
        </p:txBody>
      </p:sp>
      <p:sp>
        <p:nvSpPr>
          <p:cNvPr id="32779" name="Text Box 39"/>
          <p:cNvSpPr txBox="1">
            <a:spLocks noChangeArrowheads="1"/>
          </p:cNvSpPr>
          <p:nvPr/>
        </p:nvSpPr>
        <p:spPr bwMode="auto">
          <a:xfrm>
            <a:off x="855663" y="4641850"/>
            <a:ext cx="609600" cy="455613"/>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a:latin typeface="Arial Narrow" pitchFamily="34" charset="0"/>
              </a:rPr>
              <a:t>M</a:t>
            </a:r>
          </a:p>
        </p:txBody>
      </p:sp>
      <p:sp>
        <p:nvSpPr>
          <p:cNvPr id="32780" name="Text Box 40"/>
          <p:cNvSpPr txBox="1">
            <a:spLocks noChangeArrowheads="1"/>
          </p:cNvSpPr>
          <p:nvPr/>
        </p:nvSpPr>
        <p:spPr bwMode="auto">
          <a:xfrm>
            <a:off x="3660775" y="5857875"/>
            <a:ext cx="609600" cy="455613"/>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a:latin typeface="Arial Narrow" pitchFamily="34" charset="0"/>
              </a:rPr>
              <a:t>M</a:t>
            </a:r>
          </a:p>
        </p:txBody>
      </p:sp>
      <p:sp>
        <p:nvSpPr>
          <p:cNvPr id="32781" name="Rectangle 42"/>
          <p:cNvSpPr>
            <a:spLocks noChangeArrowheads="1"/>
          </p:cNvSpPr>
          <p:nvPr/>
        </p:nvSpPr>
        <p:spPr bwMode="auto">
          <a:xfrm>
            <a:off x="4541838" y="3049588"/>
            <a:ext cx="4175823" cy="431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200" u="sng" dirty="0">
                <a:latin typeface="+mn-lt"/>
              </a:rPr>
              <a:t>Shear yielding occurs when:  </a:t>
            </a:r>
          </a:p>
        </p:txBody>
      </p:sp>
      <p:sp>
        <p:nvSpPr>
          <p:cNvPr id="32782" name="AutoShape 45"/>
          <p:cNvSpPr>
            <a:spLocks/>
          </p:cNvSpPr>
          <p:nvPr/>
        </p:nvSpPr>
        <p:spPr bwMode="auto">
          <a:xfrm rot="-5400000">
            <a:off x="7387561" y="3291204"/>
            <a:ext cx="152401" cy="1463040"/>
          </a:xfrm>
          <a:prstGeom prst="leftBrace">
            <a:avLst>
              <a:gd name="adj1" fmla="val 74653"/>
              <a:gd name="adj2" fmla="val 50000"/>
            </a:avLst>
          </a:prstGeom>
          <a:noFill/>
          <a:ln w="28575">
            <a:solidFill>
              <a:schemeClr val="tx1"/>
            </a:solidFill>
            <a:round/>
            <a:headEnd/>
            <a:tailEnd/>
          </a:ln>
          <a:effectLst/>
          <a:extLst>
            <a:ext uri="{909E8E84-426E-40DD-AFC4-6F175D3DCCD1}">
              <a14:hiddenFill xmlns:a14="http://schemas.microsoft.com/office/drawing/2010/main">
                <a:blipFill dpi="0" rotWithShape="0">
                  <a:blip r:embed="rId5"/>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mn-lt"/>
            </a:endParaRPr>
          </a:p>
        </p:txBody>
      </p:sp>
      <p:sp>
        <p:nvSpPr>
          <p:cNvPr id="32783" name="AutoShape 46"/>
          <p:cNvSpPr>
            <a:spLocks/>
          </p:cNvSpPr>
          <p:nvPr/>
        </p:nvSpPr>
        <p:spPr bwMode="auto">
          <a:xfrm rot="-5400000">
            <a:off x="6188784" y="3640173"/>
            <a:ext cx="150811" cy="792089"/>
          </a:xfrm>
          <a:prstGeom prst="leftBrace">
            <a:avLst>
              <a:gd name="adj1" fmla="val 44271"/>
              <a:gd name="adj2" fmla="val 50000"/>
            </a:avLst>
          </a:prstGeom>
          <a:noFill/>
          <a:ln w="28575">
            <a:solidFill>
              <a:schemeClr val="tx1"/>
            </a:solidFill>
            <a:round/>
            <a:headEnd/>
            <a:tailEnd/>
          </a:ln>
          <a:effectLst/>
          <a:extLst>
            <a:ext uri="{909E8E84-426E-40DD-AFC4-6F175D3DCCD1}">
              <a14:hiddenFill xmlns:a14="http://schemas.microsoft.com/office/drawing/2010/main">
                <a:blipFill dpi="0" rotWithShape="0">
                  <a:blip r:embed="rId5"/>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mn-lt"/>
            </a:endParaRPr>
          </a:p>
        </p:txBody>
      </p:sp>
      <p:sp>
        <p:nvSpPr>
          <p:cNvPr id="32784" name="Text Box 47"/>
          <p:cNvSpPr txBox="1">
            <a:spLocks noChangeArrowheads="1"/>
          </p:cNvSpPr>
          <p:nvPr/>
        </p:nvSpPr>
        <p:spPr bwMode="auto">
          <a:xfrm>
            <a:off x="4572000" y="4641850"/>
            <a:ext cx="1838325" cy="646331"/>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dirty="0">
                <a:latin typeface="+mn-lt"/>
              </a:rPr>
              <a:t>Shear yield stress of steel</a:t>
            </a:r>
          </a:p>
        </p:txBody>
      </p:sp>
      <p:sp>
        <p:nvSpPr>
          <p:cNvPr id="32785" name="Line 48"/>
          <p:cNvSpPr>
            <a:spLocks noChangeShapeType="1"/>
          </p:cNvSpPr>
          <p:nvPr/>
        </p:nvSpPr>
        <p:spPr bwMode="auto">
          <a:xfrm flipV="1">
            <a:off x="6018758" y="4187824"/>
            <a:ext cx="299491" cy="681831"/>
          </a:xfrm>
          <a:prstGeom prst="line">
            <a:avLst/>
          </a:prstGeom>
          <a:noFill/>
          <a:ln w="381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32786" name="Text Box 49"/>
          <p:cNvSpPr txBox="1">
            <a:spLocks noChangeArrowheads="1"/>
          </p:cNvSpPr>
          <p:nvPr/>
        </p:nvSpPr>
        <p:spPr bwMode="auto">
          <a:xfrm>
            <a:off x="7718575" y="4653136"/>
            <a:ext cx="1271438" cy="646331"/>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dirty="0">
                <a:latin typeface="+mn-lt"/>
              </a:rPr>
              <a:t>web area of link</a:t>
            </a:r>
          </a:p>
        </p:txBody>
      </p:sp>
      <p:sp>
        <p:nvSpPr>
          <p:cNvPr id="32788" name="Text Box 51"/>
          <p:cNvSpPr txBox="1">
            <a:spLocks noChangeArrowheads="1"/>
          </p:cNvSpPr>
          <p:nvPr/>
        </p:nvSpPr>
        <p:spPr bwMode="auto">
          <a:xfrm>
            <a:off x="5027613" y="5629275"/>
            <a:ext cx="3962400" cy="707886"/>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tabLst>
                <a:tab pos="628650" algn="l"/>
              </a:tabLst>
              <a:defRPr sz="2800" b="1">
                <a:solidFill>
                  <a:schemeClr val="tx1"/>
                </a:solidFill>
                <a:latin typeface="Arial" charset="0"/>
              </a:defRPr>
            </a:lvl1pPr>
            <a:lvl2pPr marL="742950" indent="-285750">
              <a:spcBef>
                <a:spcPct val="20000"/>
              </a:spcBef>
              <a:buClr>
                <a:schemeClr val="tx2"/>
              </a:buClr>
              <a:buSzPct val="100000"/>
              <a:buChar char="–"/>
              <a:tabLst>
                <a:tab pos="628650" algn="l"/>
              </a:tabLst>
              <a:defRPr sz="2800" b="1">
                <a:solidFill>
                  <a:schemeClr val="tx1"/>
                </a:solidFill>
                <a:latin typeface="Arial" charset="0"/>
              </a:defRPr>
            </a:lvl2pPr>
            <a:lvl3pPr marL="1143000" indent="-228600">
              <a:spcBef>
                <a:spcPct val="20000"/>
              </a:spcBef>
              <a:buClr>
                <a:schemeClr val="tx2"/>
              </a:buClr>
              <a:buSzPct val="100000"/>
              <a:buChar char="•"/>
              <a:tabLst>
                <a:tab pos="628650" algn="l"/>
              </a:tabLst>
              <a:defRPr sz="2400">
                <a:solidFill>
                  <a:schemeClr val="tx1"/>
                </a:solidFill>
                <a:latin typeface="Arial" charset="0"/>
              </a:defRPr>
            </a:lvl3pPr>
            <a:lvl4pPr marL="1600200" indent="-228600">
              <a:spcBef>
                <a:spcPct val="20000"/>
              </a:spcBef>
              <a:buClr>
                <a:schemeClr val="tx2"/>
              </a:buClr>
              <a:buSzPct val="100000"/>
              <a:buChar char="–"/>
              <a:tabLst>
                <a:tab pos="628650" algn="l"/>
              </a:tabLst>
              <a:defRPr sz="2000">
                <a:solidFill>
                  <a:schemeClr val="tx1"/>
                </a:solidFill>
                <a:latin typeface="Arial" charset="0"/>
              </a:defRPr>
            </a:lvl4pPr>
            <a:lvl5pPr marL="2057400" indent="-228600">
              <a:spcBef>
                <a:spcPct val="20000"/>
              </a:spcBef>
              <a:buClr>
                <a:schemeClr val="tx2"/>
              </a:buClr>
              <a:buSzPct val="100000"/>
              <a:buChar char="•"/>
              <a:tabLst>
                <a:tab pos="628650" algn="l"/>
              </a:tabLst>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tabLst>
                <a:tab pos="628650" algn="l"/>
              </a:tabLst>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tabLst>
                <a:tab pos="628650" algn="l"/>
              </a:tabLst>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tabLst>
                <a:tab pos="628650" algn="l"/>
              </a:tabLst>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tabLst>
                <a:tab pos="628650" algn="l"/>
              </a:tabLst>
              <a:defRPr sz="2000">
                <a:solidFill>
                  <a:schemeClr val="tx1"/>
                </a:solidFill>
                <a:latin typeface="Arial" charset="0"/>
              </a:defRPr>
            </a:lvl9pPr>
          </a:lstStyle>
          <a:p>
            <a:pPr>
              <a:spcBef>
                <a:spcPct val="50000"/>
              </a:spcBef>
              <a:buClrTx/>
              <a:buSzTx/>
              <a:buFontTx/>
              <a:buNone/>
            </a:pPr>
            <a:r>
              <a:rPr lang="en-US" altLang="en-US" sz="2000" dirty="0">
                <a:solidFill>
                  <a:schemeClr val="tx2"/>
                </a:solidFill>
                <a:latin typeface="+mn-lt"/>
              </a:rPr>
              <a:t>V</a:t>
            </a:r>
            <a:r>
              <a:rPr lang="en-US" altLang="en-US" sz="2000" baseline="-25000" dirty="0">
                <a:solidFill>
                  <a:schemeClr val="tx2"/>
                </a:solidFill>
                <a:latin typeface="+mn-lt"/>
              </a:rPr>
              <a:t>p</a:t>
            </a:r>
            <a:r>
              <a:rPr lang="en-US" altLang="en-US" sz="2000" dirty="0">
                <a:solidFill>
                  <a:schemeClr val="tx2"/>
                </a:solidFill>
                <a:latin typeface="+mn-lt"/>
              </a:rPr>
              <a:t> = 	fully plastic shear 	capacity of link section</a:t>
            </a:r>
          </a:p>
        </p:txBody>
      </p:sp>
      <p:sp>
        <p:nvSpPr>
          <p:cNvPr id="32789" name="Text Box 53"/>
          <p:cNvSpPr txBox="1">
            <a:spLocks noChangeArrowheads="1"/>
          </p:cNvSpPr>
          <p:nvPr/>
        </p:nvSpPr>
        <p:spPr bwMode="auto">
          <a:xfrm>
            <a:off x="4529138" y="3503613"/>
            <a:ext cx="4029075" cy="457200"/>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i="1" dirty="0">
                <a:solidFill>
                  <a:schemeClr val="tx2"/>
                </a:solidFill>
                <a:latin typeface="+mn-lt"/>
              </a:rPr>
              <a:t>V </a:t>
            </a:r>
            <a:r>
              <a:rPr lang="en-US" altLang="en-US" sz="2400" dirty="0">
                <a:solidFill>
                  <a:schemeClr val="tx2"/>
                </a:solidFill>
                <a:latin typeface="+mn-lt"/>
              </a:rPr>
              <a:t>=</a:t>
            </a:r>
            <a:r>
              <a:rPr lang="en-US" altLang="en-US" sz="2400" i="1" dirty="0">
                <a:solidFill>
                  <a:schemeClr val="tx2"/>
                </a:solidFill>
                <a:latin typeface="+mn-lt"/>
              </a:rPr>
              <a:t> V</a:t>
            </a:r>
            <a:r>
              <a:rPr lang="en-US" altLang="en-US" sz="2400" i="1" baseline="-25000" dirty="0">
                <a:solidFill>
                  <a:schemeClr val="tx2"/>
                </a:solidFill>
                <a:latin typeface="+mn-lt"/>
              </a:rPr>
              <a:t>p</a:t>
            </a:r>
            <a:r>
              <a:rPr lang="en-US" altLang="en-US" sz="2400" i="1" dirty="0">
                <a:solidFill>
                  <a:schemeClr val="tx2"/>
                </a:solidFill>
                <a:latin typeface="+mn-lt"/>
              </a:rPr>
              <a:t> </a:t>
            </a:r>
            <a:r>
              <a:rPr lang="en-US" altLang="en-US" sz="2400" dirty="0">
                <a:solidFill>
                  <a:schemeClr val="tx2"/>
                </a:solidFill>
                <a:latin typeface="+mn-lt"/>
              </a:rPr>
              <a:t>=</a:t>
            </a:r>
            <a:r>
              <a:rPr lang="en-US" altLang="en-US" sz="2400" i="1" dirty="0">
                <a:solidFill>
                  <a:schemeClr val="tx2"/>
                </a:solidFill>
                <a:latin typeface="+mn-lt"/>
              </a:rPr>
              <a:t> </a:t>
            </a:r>
            <a:r>
              <a:rPr lang="en-US" altLang="en-US" sz="2400" dirty="0">
                <a:solidFill>
                  <a:schemeClr val="tx2"/>
                </a:solidFill>
                <a:latin typeface="+mn-lt"/>
              </a:rPr>
              <a:t>0.6</a:t>
            </a:r>
            <a:r>
              <a:rPr lang="en-US" altLang="en-US" sz="2400" i="1" dirty="0">
                <a:solidFill>
                  <a:schemeClr val="tx2"/>
                </a:solidFill>
                <a:latin typeface="+mn-lt"/>
              </a:rPr>
              <a:t> </a:t>
            </a:r>
            <a:r>
              <a:rPr lang="en-US" altLang="en-US" sz="2400" i="1" dirty="0" err="1">
                <a:solidFill>
                  <a:schemeClr val="tx2"/>
                </a:solidFill>
                <a:latin typeface="+mn-lt"/>
              </a:rPr>
              <a:t>F</a:t>
            </a:r>
            <a:r>
              <a:rPr lang="en-US" altLang="en-US" sz="2400" i="1" baseline="-25000" dirty="0" err="1">
                <a:solidFill>
                  <a:schemeClr val="tx2"/>
                </a:solidFill>
                <a:latin typeface="+mn-lt"/>
              </a:rPr>
              <a:t>y</a:t>
            </a:r>
            <a:r>
              <a:rPr lang="en-US" altLang="en-US" sz="2400" i="1" baseline="-25000" dirty="0">
                <a:solidFill>
                  <a:schemeClr val="tx2"/>
                </a:solidFill>
                <a:latin typeface="+mn-lt"/>
              </a:rPr>
              <a:t> </a:t>
            </a:r>
            <a:r>
              <a:rPr lang="en-US" altLang="en-US" sz="2400" dirty="0">
                <a:solidFill>
                  <a:schemeClr val="tx2"/>
                </a:solidFill>
                <a:latin typeface="+mn-lt"/>
              </a:rPr>
              <a:t>(</a:t>
            </a:r>
            <a:r>
              <a:rPr lang="en-US" altLang="en-US" sz="2400" i="1" dirty="0">
                <a:solidFill>
                  <a:schemeClr val="tx2"/>
                </a:solidFill>
                <a:latin typeface="+mn-lt"/>
              </a:rPr>
              <a:t>d - </a:t>
            </a:r>
            <a:r>
              <a:rPr lang="en-US" altLang="en-US" sz="2400" dirty="0">
                <a:solidFill>
                  <a:schemeClr val="tx2"/>
                </a:solidFill>
                <a:latin typeface="+mn-lt"/>
              </a:rPr>
              <a:t>2</a:t>
            </a:r>
            <a:r>
              <a:rPr lang="en-US" altLang="en-US" sz="2400" i="1" dirty="0">
                <a:solidFill>
                  <a:schemeClr val="tx2"/>
                </a:solidFill>
                <a:latin typeface="+mn-lt"/>
              </a:rPr>
              <a:t>t</a:t>
            </a:r>
            <a:r>
              <a:rPr lang="en-US" altLang="en-US" sz="2400" i="1" baseline="-25000" dirty="0">
                <a:solidFill>
                  <a:schemeClr val="tx2"/>
                </a:solidFill>
                <a:latin typeface="+mn-lt"/>
              </a:rPr>
              <a:t>f</a:t>
            </a:r>
            <a:r>
              <a:rPr lang="en-US" altLang="en-US" sz="2400" dirty="0">
                <a:solidFill>
                  <a:schemeClr val="tx2"/>
                </a:solidFill>
                <a:latin typeface="+mn-lt"/>
              </a:rPr>
              <a:t> ) </a:t>
            </a:r>
            <a:r>
              <a:rPr lang="en-US" altLang="en-US" sz="2400" i="1" dirty="0" err="1">
                <a:solidFill>
                  <a:schemeClr val="tx2"/>
                </a:solidFill>
                <a:latin typeface="+mn-lt"/>
              </a:rPr>
              <a:t>t</a:t>
            </a:r>
            <a:r>
              <a:rPr lang="en-US" altLang="en-US" sz="2400" i="1" baseline="-25000" dirty="0" err="1">
                <a:solidFill>
                  <a:schemeClr val="tx2"/>
                </a:solidFill>
                <a:latin typeface="+mn-lt"/>
              </a:rPr>
              <a:t>w</a:t>
            </a:r>
            <a:endParaRPr lang="en-US" altLang="en-US" sz="2400" i="1" dirty="0">
              <a:solidFill>
                <a:schemeClr val="tx2"/>
              </a:solidFill>
              <a:latin typeface="+mn-lt"/>
            </a:endParaRPr>
          </a:p>
        </p:txBody>
      </p:sp>
      <p:sp>
        <p:nvSpPr>
          <p:cNvPr id="2" name="Text Placeholder 1"/>
          <p:cNvSpPr>
            <a:spLocks noGrp="1"/>
          </p:cNvSpPr>
          <p:nvPr>
            <p:ph type="body" sz="quarter" idx="38"/>
          </p:nvPr>
        </p:nvSpPr>
        <p:spPr/>
        <p:txBody>
          <a:bodyPr/>
          <a:lstStyle/>
          <a:p>
            <a:r>
              <a:rPr lang="en-US" dirty="0" smtClean="0"/>
              <a:t>Link Behavior</a:t>
            </a:r>
            <a:endParaRPr lang="en-US" dirty="0"/>
          </a:p>
        </p:txBody>
      </p:sp>
      <p:sp>
        <p:nvSpPr>
          <p:cNvPr id="43" name="Line 48"/>
          <p:cNvSpPr>
            <a:spLocks noChangeShapeType="1"/>
          </p:cNvSpPr>
          <p:nvPr/>
        </p:nvSpPr>
        <p:spPr bwMode="auto">
          <a:xfrm flipH="1" flipV="1">
            <a:off x="7451179" y="4187824"/>
            <a:ext cx="267396" cy="608014"/>
          </a:xfrm>
          <a:prstGeom prst="line">
            <a:avLst/>
          </a:prstGeom>
          <a:noFill/>
          <a:ln w="381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Tree>
    <p:extLst>
      <p:ext uri="{BB962C8B-B14F-4D97-AF65-F5344CB8AC3E}">
        <p14:creationId xmlns:p14="http://schemas.microsoft.com/office/powerpoint/2010/main" val="33884528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2"/>
          <p:cNvGrpSpPr>
            <a:grpSpLocks/>
          </p:cNvGrpSpPr>
          <p:nvPr/>
        </p:nvGrpSpPr>
        <p:grpSpPr bwMode="auto">
          <a:xfrm>
            <a:off x="246063" y="917575"/>
            <a:ext cx="4781550" cy="1905000"/>
            <a:chOff x="1012" y="854"/>
            <a:chExt cx="3012" cy="1200"/>
          </a:xfrm>
        </p:grpSpPr>
        <p:sp>
          <p:nvSpPr>
            <p:cNvPr id="33808" name="Line 3"/>
            <p:cNvSpPr>
              <a:spLocks noChangeShapeType="1"/>
            </p:cNvSpPr>
            <p:nvPr/>
          </p:nvSpPr>
          <p:spPr bwMode="auto">
            <a:xfrm>
              <a:off x="1838" y="1056"/>
              <a:ext cx="0" cy="144"/>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09" name="Line 4"/>
            <p:cNvSpPr>
              <a:spLocks noChangeShapeType="1"/>
            </p:cNvSpPr>
            <p:nvPr/>
          </p:nvSpPr>
          <p:spPr bwMode="auto">
            <a:xfrm>
              <a:off x="3182" y="1056"/>
              <a:ext cx="0" cy="144"/>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0" name="Line 5"/>
            <p:cNvSpPr>
              <a:spLocks noChangeShapeType="1"/>
            </p:cNvSpPr>
            <p:nvPr/>
          </p:nvSpPr>
          <p:spPr bwMode="auto">
            <a:xfrm>
              <a:off x="1838" y="1104"/>
              <a:ext cx="1344" cy="0"/>
            </a:xfrm>
            <a:prstGeom prst="line">
              <a:avLst/>
            </a:prstGeom>
            <a:noFill/>
            <a:ln w="19050">
              <a:solidFill>
                <a:schemeClr val="tx1"/>
              </a:solidFill>
              <a:round/>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1" name="Rectangle 6"/>
            <p:cNvSpPr>
              <a:spLocks noChangeArrowheads="1"/>
            </p:cNvSpPr>
            <p:nvPr/>
          </p:nvSpPr>
          <p:spPr bwMode="auto">
            <a:xfrm>
              <a:off x="2356" y="854"/>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400" i="1"/>
                <a:t>e</a:t>
              </a:r>
            </a:p>
          </p:txBody>
        </p:sp>
        <p:sp>
          <p:nvSpPr>
            <p:cNvPr id="33812" name="Line 7"/>
            <p:cNvSpPr>
              <a:spLocks noChangeShapeType="1"/>
            </p:cNvSpPr>
            <p:nvPr/>
          </p:nvSpPr>
          <p:spPr bwMode="auto">
            <a:xfrm>
              <a:off x="1694" y="1248"/>
              <a:ext cx="0" cy="480"/>
            </a:xfrm>
            <a:prstGeom prst="line">
              <a:avLst/>
            </a:prstGeom>
            <a:noFill/>
            <a:ln w="38100">
              <a:solidFill>
                <a:schemeClr val="tx1"/>
              </a:solidFill>
              <a:round/>
              <a:headEnd type="stealth"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3" name="Line 8"/>
            <p:cNvSpPr>
              <a:spLocks noChangeShapeType="1"/>
            </p:cNvSpPr>
            <p:nvPr/>
          </p:nvSpPr>
          <p:spPr bwMode="auto">
            <a:xfrm flipV="1">
              <a:off x="3326" y="1248"/>
              <a:ext cx="0" cy="480"/>
            </a:xfrm>
            <a:prstGeom prst="line">
              <a:avLst/>
            </a:prstGeom>
            <a:noFill/>
            <a:ln w="38100">
              <a:solidFill>
                <a:schemeClr val="tx1"/>
              </a:solidFill>
              <a:round/>
              <a:headEnd type="stealth"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3814" name="Group 9"/>
            <p:cNvGrpSpPr>
              <a:grpSpLocks/>
            </p:cNvGrpSpPr>
            <p:nvPr/>
          </p:nvGrpSpPr>
          <p:grpSpPr bwMode="auto">
            <a:xfrm>
              <a:off x="1310" y="1248"/>
              <a:ext cx="241" cy="481"/>
              <a:chOff x="1608" y="1248"/>
              <a:chExt cx="241" cy="481"/>
            </a:xfrm>
          </p:grpSpPr>
          <p:sp>
            <p:nvSpPr>
              <p:cNvPr id="33825" name="Arc 10"/>
              <p:cNvSpPr>
                <a:spLocks/>
              </p:cNvSpPr>
              <p:nvPr/>
            </p:nvSpPr>
            <p:spPr bwMode="auto">
              <a:xfrm>
                <a:off x="1608" y="1248"/>
                <a:ext cx="240"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05"/>
                      <a:pt x="9615" y="49"/>
                      <a:pt x="21510" y="0"/>
                    </a:cubicBezTo>
                  </a:path>
                  <a:path w="21600" h="21600" stroke="0" extrusionOk="0">
                    <a:moveTo>
                      <a:pt x="0" y="21600"/>
                    </a:moveTo>
                    <a:cubicBezTo>
                      <a:pt x="0" y="9705"/>
                      <a:pt x="9615" y="49"/>
                      <a:pt x="21510" y="0"/>
                    </a:cubicBezTo>
                    <a:lnTo>
                      <a:pt x="21600" y="21600"/>
                    </a:lnTo>
                    <a:lnTo>
                      <a:pt x="0" y="21600"/>
                    </a:lnTo>
                    <a:close/>
                  </a:path>
                </a:pathLst>
              </a:custGeom>
              <a:noFill/>
              <a:ln w="381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26" name="Arc 11"/>
              <p:cNvSpPr>
                <a:spLocks/>
              </p:cNvSpPr>
              <p:nvPr/>
            </p:nvSpPr>
            <p:spPr bwMode="auto">
              <a:xfrm rot="10800000">
                <a:off x="1608" y="1489"/>
                <a:ext cx="241" cy="240"/>
              </a:xfrm>
              <a:custGeom>
                <a:avLst/>
                <a:gdLst>
                  <a:gd name="T0" fmla="*/ 0 w 21690"/>
                  <a:gd name="T1" fmla="*/ 0 h 21600"/>
                  <a:gd name="T2" fmla="*/ 0 w 21690"/>
                  <a:gd name="T3" fmla="*/ 0 h 21600"/>
                  <a:gd name="T4" fmla="*/ 0 w 21690"/>
                  <a:gd name="T5" fmla="*/ 0 h 21600"/>
                  <a:gd name="T6" fmla="*/ 0 60000 65536"/>
                  <a:gd name="T7" fmla="*/ 0 60000 65536"/>
                  <a:gd name="T8" fmla="*/ 0 60000 65536"/>
                </a:gdLst>
                <a:ahLst/>
                <a:cxnLst>
                  <a:cxn ang="T6">
                    <a:pos x="T0" y="T1"/>
                  </a:cxn>
                  <a:cxn ang="T7">
                    <a:pos x="T2" y="T3"/>
                  </a:cxn>
                  <a:cxn ang="T8">
                    <a:pos x="T4" y="T5"/>
                  </a:cxn>
                </a:cxnLst>
                <a:rect l="0" t="0" r="r" b="b"/>
                <a:pathLst>
                  <a:path w="21690" h="21600" fill="none" extrusionOk="0">
                    <a:moveTo>
                      <a:pt x="0" y="0"/>
                    </a:moveTo>
                    <a:cubicBezTo>
                      <a:pt x="30" y="0"/>
                      <a:pt x="60" y="0"/>
                      <a:pt x="90" y="0"/>
                    </a:cubicBezTo>
                    <a:cubicBezTo>
                      <a:pt x="12019" y="0"/>
                      <a:pt x="21690" y="9670"/>
                      <a:pt x="21690" y="21600"/>
                    </a:cubicBezTo>
                  </a:path>
                  <a:path w="21690" h="21600" stroke="0" extrusionOk="0">
                    <a:moveTo>
                      <a:pt x="0" y="0"/>
                    </a:moveTo>
                    <a:cubicBezTo>
                      <a:pt x="30" y="0"/>
                      <a:pt x="60" y="0"/>
                      <a:pt x="90" y="0"/>
                    </a:cubicBezTo>
                    <a:cubicBezTo>
                      <a:pt x="12019" y="0"/>
                      <a:pt x="21690" y="9670"/>
                      <a:pt x="21690" y="21600"/>
                    </a:cubicBezTo>
                    <a:lnTo>
                      <a:pt x="90" y="21600"/>
                    </a:lnTo>
                    <a:lnTo>
                      <a:pt x="0" y="0"/>
                    </a:lnTo>
                    <a:close/>
                  </a:path>
                </a:pathLst>
              </a:custGeom>
              <a:noFill/>
              <a:ln w="38100" cap="rnd">
                <a:solidFill>
                  <a:schemeClr val="tx1"/>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3815" name="Group 12"/>
            <p:cNvGrpSpPr>
              <a:grpSpLocks/>
            </p:cNvGrpSpPr>
            <p:nvPr/>
          </p:nvGrpSpPr>
          <p:grpSpPr bwMode="auto">
            <a:xfrm>
              <a:off x="3470" y="1249"/>
              <a:ext cx="241" cy="480"/>
              <a:chOff x="3768" y="1249"/>
              <a:chExt cx="241" cy="480"/>
            </a:xfrm>
          </p:grpSpPr>
          <p:sp>
            <p:nvSpPr>
              <p:cNvPr id="33823" name="Arc 13"/>
              <p:cNvSpPr>
                <a:spLocks/>
              </p:cNvSpPr>
              <p:nvPr/>
            </p:nvSpPr>
            <p:spPr bwMode="auto">
              <a:xfrm>
                <a:off x="3768" y="1249"/>
                <a:ext cx="240"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cap="rnd">
                <a:solidFill>
                  <a:schemeClr val="tx1"/>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24" name="Arc 14"/>
              <p:cNvSpPr>
                <a:spLocks/>
              </p:cNvSpPr>
              <p:nvPr/>
            </p:nvSpPr>
            <p:spPr bwMode="auto">
              <a:xfrm rot="10800000">
                <a:off x="3769" y="1489"/>
                <a:ext cx="240"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05"/>
                      <a:pt x="9615" y="49"/>
                      <a:pt x="21510" y="0"/>
                    </a:cubicBezTo>
                  </a:path>
                  <a:path w="21600" h="21600" stroke="0" extrusionOk="0">
                    <a:moveTo>
                      <a:pt x="0" y="21600"/>
                    </a:moveTo>
                    <a:cubicBezTo>
                      <a:pt x="0" y="9705"/>
                      <a:pt x="9615" y="49"/>
                      <a:pt x="21510" y="0"/>
                    </a:cubicBezTo>
                    <a:lnTo>
                      <a:pt x="21600" y="21600"/>
                    </a:lnTo>
                    <a:lnTo>
                      <a:pt x="0" y="21600"/>
                    </a:lnTo>
                    <a:close/>
                  </a:path>
                </a:pathLst>
              </a:custGeom>
              <a:noFill/>
              <a:ln w="381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3816" name="Rectangle 15"/>
            <p:cNvSpPr>
              <a:spLocks noChangeArrowheads="1"/>
            </p:cNvSpPr>
            <p:nvPr/>
          </p:nvSpPr>
          <p:spPr bwMode="auto">
            <a:xfrm>
              <a:off x="1588" y="1766"/>
              <a:ext cx="2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400" i="1"/>
                <a:t>V</a:t>
              </a:r>
            </a:p>
          </p:txBody>
        </p:sp>
        <p:sp>
          <p:nvSpPr>
            <p:cNvPr id="33817" name="Rectangle 16"/>
            <p:cNvSpPr>
              <a:spLocks noChangeArrowheads="1"/>
            </p:cNvSpPr>
            <p:nvPr/>
          </p:nvSpPr>
          <p:spPr bwMode="auto">
            <a:xfrm>
              <a:off x="3220" y="1766"/>
              <a:ext cx="2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400" i="1"/>
                <a:t>V</a:t>
              </a:r>
            </a:p>
          </p:txBody>
        </p:sp>
        <p:sp>
          <p:nvSpPr>
            <p:cNvPr id="33818" name="Rectangle 17"/>
            <p:cNvSpPr>
              <a:spLocks noChangeArrowheads="1"/>
            </p:cNvSpPr>
            <p:nvPr/>
          </p:nvSpPr>
          <p:spPr bwMode="auto">
            <a:xfrm>
              <a:off x="1012" y="1382"/>
              <a:ext cx="2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400" i="1"/>
                <a:t>M</a:t>
              </a:r>
            </a:p>
          </p:txBody>
        </p:sp>
        <p:sp>
          <p:nvSpPr>
            <p:cNvPr id="33819" name="Rectangle 18"/>
            <p:cNvSpPr>
              <a:spLocks noChangeArrowheads="1"/>
            </p:cNvSpPr>
            <p:nvPr/>
          </p:nvSpPr>
          <p:spPr bwMode="auto">
            <a:xfrm>
              <a:off x="3748" y="1382"/>
              <a:ext cx="2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400" i="1"/>
                <a:t>M</a:t>
              </a:r>
            </a:p>
          </p:txBody>
        </p:sp>
        <p:sp>
          <p:nvSpPr>
            <p:cNvPr id="33820" name="Rectangle 19"/>
            <p:cNvSpPr>
              <a:spLocks noChangeArrowheads="1"/>
            </p:cNvSpPr>
            <p:nvPr/>
          </p:nvSpPr>
          <p:spPr bwMode="auto">
            <a:xfrm>
              <a:off x="1832" y="1249"/>
              <a:ext cx="1350" cy="517"/>
            </a:xfrm>
            <a:prstGeom prst="rect">
              <a:avLst/>
            </a:prstGeom>
            <a:gradFill rotWithShape="1">
              <a:gsLst>
                <a:gs pos="0">
                  <a:srgbClr val="DDDDDD"/>
                </a:gs>
                <a:gs pos="50000">
                  <a:srgbClr val="666666"/>
                </a:gs>
                <a:gs pos="100000">
                  <a:srgbClr val="DDDDDD"/>
                </a:gs>
              </a:gsLst>
              <a:lin ang="5400000" scaled="1"/>
            </a:gra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33821" name="Line 20"/>
            <p:cNvSpPr>
              <a:spLocks noChangeShapeType="1"/>
            </p:cNvSpPr>
            <p:nvPr/>
          </p:nvSpPr>
          <p:spPr bwMode="auto">
            <a:xfrm>
              <a:off x="1832" y="1299"/>
              <a:ext cx="135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822" name="Line 21"/>
            <p:cNvSpPr>
              <a:spLocks noChangeShapeType="1"/>
            </p:cNvSpPr>
            <p:nvPr/>
          </p:nvSpPr>
          <p:spPr bwMode="auto">
            <a:xfrm>
              <a:off x="1828" y="1718"/>
              <a:ext cx="135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33795" name="Line 22"/>
          <p:cNvSpPr>
            <a:spLocks noChangeShapeType="1"/>
          </p:cNvSpPr>
          <p:nvPr/>
        </p:nvSpPr>
        <p:spPr bwMode="auto">
          <a:xfrm>
            <a:off x="3684588" y="2593975"/>
            <a:ext cx="0" cy="3719513"/>
          </a:xfrm>
          <a:prstGeom prst="line">
            <a:avLst/>
          </a:prstGeom>
          <a:noFill/>
          <a:ln w="158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3796" name="Line 23"/>
          <p:cNvSpPr>
            <a:spLocks noChangeShapeType="1"/>
          </p:cNvSpPr>
          <p:nvPr/>
        </p:nvSpPr>
        <p:spPr bwMode="auto">
          <a:xfrm>
            <a:off x="1536700" y="2593975"/>
            <a:ext cx="0" cy="3719513"/>
          </a:xfrm>
          <a:prstGeom prst="line">
            <a:avLst/>
          </a:prstGeom>
          <a:noFill/>
          <a:ln w="158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3797" name="Line 24"/>
          <p:cNvSpPr>
            <a:spLocks noChangeShapeType="1"/>
          </p:cNvSpPr>
          <p:nvPr/>
        </p:nvSpPr>
        <p:spPr bwMode="auto">
          <a:xfrm>
            <a:off x="1536700" y="4340225"/>
            <a:ext cx="21478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3798" name="Rectangle 25"/>
          <p:cNvSpPr>
            <a:spLocks noChangeArrowheads="1"/>
          </p:cNvSpPr>
          <p:nvPr/>
        </p:nvSpPr>
        <p:spPr bwMode="auto">
          <a:xfrm>
            <a:off x="1536700" y="3645024"/>
            <a:ext cx="2147888" cy="684212"/>
          </a:xfrm>
          <a:prstGeom prst="rect">
            <a:avLst/>
          </a:prstGeom>
          <a:blipFill dpi="0" rotWithShape="0">
            <a:blip r:embed="rId3"/>
            <a:srcRect/>
            <a:tile tx="0" ty="0" sx="100000" sy="100000" flip="none" algn="tl"/>
          </a:blipFill>
          <a:ln w="1587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33799" name="Line 26"/>
          <p:cNvSpPr>
            <a:spLocks noChangeShapeType="1"/>
          </p:cNvSpPr>
          <p:nvPr/>
        </p:nvSpPr>
        <p:spPr bwMode="auto">
          <a:xfrm>
            <a:off x="1536700" y="5478463"/>
            <a:ext cx="2147888"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3800" name="AutoShape 27"/>
          <p:cNvSpPr>
            <a:spLocks noChangeArrowheads="1"/>
          </p:cNvSpPr>
          <p:nvPr/>
        </p:nvSpPr>
        <p:spPr bwMode="auto">
          <a:xfrm>
            <a:off x="1536700" y="4851400"/>
            <a:ext cx="1062038" cy="608013"/>
          </a:xfrm>
          <a:prstGeom prst="rtTriangle">
            <a:avLst/>
          </a:prstGeom>
          <a:blipFill dpi="0" rotWithShape="0">
            <a:blip r:embed="rId4"/>
            <a:srcRect/>
            <a:tile tx="0" ty="0" sx="100000" sy="100000" flip="none" algn="tl"/>
          </a:blipFill>
          <a:ln w="1587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33801" name="AutoShape 28"/>
          <p:cNvSpPr>
            <a:spLocks noChangeArrowheads="1"/>
          </p:cNvSpPr>
          <p:nvPr/>
        </p:nvSpPr>
        <p:spPr bwMode="auto">
          <a:xfrm flipH="1" flipV="1">
            <a:off x="2617788" y="5476875"/>
            <a:ext cx="1062037" cy="608013"/>
          </a:xfrm>
          <a:prstGeom prst="rtTriangle">
            <a:avLst/>
          </a:prstGeom>
          <a:blipFill dpi="0" rotWithShape="0">
            <a:blip r:embed="rId4"/>
            <a:srcRect/>
            <a:tile tx="0" ty="0" sx="100000" sy="100000" flip="none" algn="tl"/>
          </a:blipFill>
          <a:ln w="1587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33802" name="Text Box 29"/>
          <p:cNvSpPr txBox="1">
            <a:spLocks noChangeArrowheads="1"/>
          </p:cNvSpPr>
          <p:nvPr/>
        </p:nvSpPr>
        <p:spPr bwMode="auto">
          <a:xfrm>
            <a:off x="850900" y="3732213"/>
            <a:ext cx="609600" cy="455612"/>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a:latin typeface="Arial Narrow" pitchFamily="34" charset="0"/>
              </a:rPr>
              <a:t>V</a:t>
            </a:r>
          </a:p>
        </p:txBody>
      </p:sp>
      <p:sp>
        <p:nvSpPr>
          <p:cNvPr id="33803" name="Text Box 30"/>
          <p:cNvSpPr txBox="1">
            <a:spLocks noChangeArrowheads="1"/>
          </p:cNvSpPr>
          <p:nvPr/>
        </p:nvSpPr>
        <p:spPr bwMode="auto">
          <a:xfrm>
            <a:off x="855663" y="4641850"/>
            <a:ext cx="609600" cy="455613"/>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a:latin typeface="Arial Narrow" pitchFamily="34" charset="0"/>
              </a:rPr>
              <a:t>M</a:t>
            </a:r>
          </a:p>
        </p:txBody>
      </p:sp>
      <p:sp>
        <p:nvSpPr>
          <p:cNvPr id="33804" name="Text Box 31"/>
          <p:cNvSpPr txBox="1">
            <a:spLocks noChangeArrowheads="1"/>
          </p:cNvSpPr>
          <p:nvPr/>
        </p:nvSpPr>
        <p:spPr bwMode="auto">
          <a:xfrm>
            <a:off x="3660775" y="5857875"/>
            <a:ext cx="609600" cy="455613"/>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a:latin typeface="Arial Narrow" pitchFamily="34" charset="0"/>
              </a:rPr>
              <a:t>M</a:t>
            </a:r>
          </a:p>
        </p:txBody>
      </p:sp>
      <p:sp>
        <p:nvSpPr>
          <p:cNvPr id="33805" name="Rectangle 33"/>
          <p:cNvSpPr>
            <a:spLocks noChangeArrowheads="1"/>
          </p:cNvSpPr>
          <p:nvPr/>
        </p:nvSpPr>
        <p:spPr bwMode="auto">
          <a:xfrm>
            <a:off x="4541838" y="3049588"/>
            <a:ext cx="4475584" cy="431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200" u="sng" dirty="0">
                <a:latin typeface="+mn-lt"/>
              </a:rPr>
              <a:t>Flexural yielding occurs when</a:t>
            </a:r>
            <a:r>
              <a:rPr lang="en-US" altLang="en-US" sz="2200" u="sng" dirty="0" smtClean="0">
                <a:latin typeface="+mn-lt"/>
              </a:rPr>
              <a:t>:</a:t>
            </a:r>
            <a:endParaRPr lang="en-US" altLang="en-US" sz="2200" u="sng" dirty="0">
              <a:latin typeface="+mn-lt"/>
            </a:endParaRPr>
          </a:p>
        </p:txBody>
      </p:sp>
      <p:sp>
        <p:nvSpPr>
          <p:cNvPr id="33806" name="Text Box 43"/>
          <p:cNvSpPr txBox="1">
            <a:spLocks noChangeArrowheads="1"/>
          </p:cNvSpPr>
          <p:nvPr/>
        </p:nvSpPr>
        <p:spPr bwMode="auto">
          <a:xfrm>
            <a:off x="5027613" y="3624263"/>
            <a:ext cx="3317875" cy="457200"/>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i="1" dirty="0">
                <a:solidFill>
                  <a:schemeClr val="tx2"/>
                </a:solidFill>
                <a:latin typeface="+mn-lt"/>
              </a:rPr>
              <a:t>M </a:t>
            </a:r>
            <a:r>
              <a:rPr lang="en-US" altLang="en-US" sz="2400" dirty="0">
                <a:solidFill>
                  <a:schemeClr val="tx2"/>
                </a:solidFill>
                <a:latin typeface="+mn-lt"/>
              </a:rPr>
              <a:t>=</a:t>
            </a:r>
            <a:r>
              <a:rPr lang="en-US" altLang="en-US" sz="2400" i="1" dirty="0">
                <a:solidFill>
                  <a:schemeClr val="tx2"/>
                </a:solidFill>
                <a:latin typeface="+mn-lt"/>
              </a:rPr>
              <a:t> M</a:t>
            </a:r>
            <a:r>
              <a:rPr lang="en-US" altLang="en-US" sz="2400" i="1" baseline="-25000" dirty="0">
                <a:solidFill>
                  <a:schemeClr val="tx2"/>
                </a:solidFill>
                <a:latin typeface="+mn-lt"/>
              </a:rPr>
              <a:t>p</a:t>
            </a:r>
            <a:r>
              <a:rPr lang="en-US" altLang="en-US" sz="2400" i="1" dirty="0">
                <a:solidFill>
                  <a:schemeClr val="tx2"/>
                </a:solidFill>
                <a:latin typeface="+mn-lt"/>
              </a:rPr>
              <a:t> </a:t>
            </a:r>
            <a:r>
              <a:rPr lang="en-US" altLang="en-US" sz="2400" dirty="0">
                <a:solidFill>
                  <a:schemeClr val="tx2"/>
                </a:solidFill>
                <a:latin typeface="+mn-lt"/>
              </a:rPr>
              <a:t>=</a:t>
            </a:r>
            <a:r>
              <a:rPr lang="en-US" altLang="en-US" sz="2400" i="1" dirty="0">
                <a:solidFill>
                  <a:schemeClr val="tx2"/>
                </a:solidFill>
                <a:latin typeface="+mn-lt"/>
              </a:rPr>
              <a:t> Z </a:t>
            </a:r>
            <a:r>
              <a:rPr lang="en-US" altLang="en-US" sz="2400" i="1" dirty="0" err="1">
                <a:solidFill>
                  <a:schemeClr val="tx2"/>
                </a:solidFill>
                <a:latin typeface="+mn-lt"/>
              </a:rPr>
              <a:t>F</a:t>
            </a:r>
            <a:r>
              <a:rPr lang="en-US" altLang="en-US" sz="2400" i="1" baseline="-25000" dirty="0" err="1">
                <a:solidFill>
                  <a:schemeClr val="tx2"/>
                </a:solidFill>
                <a:latin typeface="+mn-lt"/>
              </a:rPr>
              <a:t>y</a:t>
            </a:r>
            <a:endParaRPr lang="en-US" altLang="en-US" sz="2400" i="1" dirty="0">
              <a:solidFill>
                <a:schemeClr val="tx2"/>
              </a:solidFill>
              <a:latin typeface="+mn-lt"/>
            </a:endParaRPr>
          </a:p>
        </p:txBody>
      </p:sp>
      <p:sp>
        <p:nvSpPr>
          <p:cNvPr id="33807" name="Text Box 44"/>
          <p:cNvSpPr txBox="1">
            <a:spLocks noChangeArrowheads="1"/>
          </p:cNvSpPr>
          <p:nvPr/>
        </p:nvSpPr>
        <p:spPr bwMode="auto">
          <a:xfrm>
            <a:off x="4706938" y="4440238"/>
            <a:ext cx="4113534" cy="707886"/>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tabLst>
                <a:tab pos="628650" algn="l"/>
              </a:tabLst>
              <a:defRPr sz="2800" b="1">
                <a:solidFill>
                  <a:schemeClr val="tx1"/>
                </a:solidFill>
                <a:latin typeface="Arial" charset="0"/>
              </a:defRPr>
            </a:lvl1pPr>
            <a:lvl2pPr marL="742950" indent="-285750">
              <a:spcBef>
                <a:spcPct val="20000"/>
              </a:spcBef>
              <a:buClr>
                <a:schemeClr val="tx2"/>
              </a:buClr>
              <a:buSzPct val="100000"/>
              <a:buChar char="–"/>
              <a:tabLst>
                <a:tab pos="628650" algn="l"/>
              </a:tabLst>
              <a:defRPr sz="2800" b="1">
                <a:solidFill>
                  <a:schemeClr val="tx1"/>
                </a:solidFill>
                <a:latin typeface="Arial" charset="0"/>
              </a:defRPr>
            </a:lvl2pPr>
            <a:lvl3pPr marL="1143000" indent="-228600">
              <a:spcBef>
                <a:spcPct val="20000"/>
              </a:spcBef>
              <a:buClr>
                <a:schemeClr val="tx2"/>
              </a:buClr>
              <a:buSzPct val="100000"/>
              <a:buChar char="•"/>
              <a:tabLst>
                <a:tab pos="628650" algn="l"/>
              </a:tabLst>
              <a:defRPr sz="2400">
                <a:solidFill>
                  <a:schemeClr val="tx1"/>
                </a:solidFill>
                <a:latin typeface="Arial" charset="0"/>
              </a:defRPr>
            </a:lvl3pPr>
            <a:lvl4pPr marL="1600200" indent="-228600">
              <a:spcBef>
                <a:spcPct val="20000"/>
              </a:spcBef>
              <a:buClr>
                <a:schemeClr val="tx2"/>
              </a:buClr>
              <a:buSzPct val="100000"/>
              <a:buChar char="–"/>
              <a:tabLst>
                <a:tab pos="628650" algn="l"/>
              </a:tabLst>
              <a:defRPr sz="2000">
                <a:solidFill>
                  <a:schemeClr val="tx1"/>
                </a:solidFill>
                <a:latin typeface="Arial" charset="0"/>
              </a:defRPr>
            </a:lvl4pPr>
            <a:lvl5pPr marL="2057400" indent="-228600">
              <a:spcBef>
                <a:spcPct val="20000"/>
              </a:spcBef>
              <a:buClr>
                <a:schemeClr val="tx2"/>
              </a:buClr>
              <a:buSzPct val="100000"/>
              <a:buChar char="•"/>
              <a:tabLst>
                <a:tab pos="628650" algn="l"/>
              </a:tabLst>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tabLst>
                <a:tab pos="628650" algn="l"/>
              </a:tabLst>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tabLst>
                <a:tab pos="628650" algn="l"/>
              </a:tabLst>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tabLst>
                <a:tab pos="628650" algn="l"/>
              </a:tabLst>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tabLst>
                <a:tab pos="628650" algn="l"/>
              </a:tabLst>
              <a:defRPr sz="2000">
                <a:solidFill>
                  <a:schemeClr val="tx1"/>
                </a:solidFill>
                <a:latin typeface="Arial" charset="0"/>
              </a:defRPr>
            </a:lvl9pPr>
          </a:lstStyle>
          <a:p>
            <a:pPr>
              <a:spcBef>
                <a:spcPct val="50000"/>
              </a:spcBef>
              <a:buClrTx/>
              <a:buSzTx/>
              <a:buFontTx/>
              <a:buNone/>
            </a:pPr>
            <a:r>
              <a:rPr lang="en-US" altLang="en-US" sz="2000" i="1" dirty="0">
                <a:solidFill>
                  <a:schemeClr val="tx2"/>
                </a:solidFill>
                <a:latin typeface="+mn-lt"/>
              </a:rPr>
              <a:t>M</a:t>
            </a:r>
            <a:r>
              <a:rPr lang="en-US" altLang="en-US" sz="2000" i="1" baseline="-25000" dirty="0">
                <a:solidFill>
                  <a:schemeClr val="tx2"/>
                </a:solidFill>
                <a:latin typeface="+mn-lt"/>
              </a:rPr>
              <a:t>p</a:t>
            </a:r>
            <a:r>
              <a:rPr lang="en-US" altLang="en-US" sz="2000" dirty="0">
                <a:solidFill>
                  <a:schemeClr val="tx2"/>
                </a:solidFill>
                <a:latin typeface="+mn-lt"/>
              </a:rPr>
              <a:t> = 	fully plastic </a:t>
            </a:r>
            <a:r>
              <a:rPr lang="en-US" altLang="en-US" sz="2000" dirty="0" smtClean="0">
                <a:solidFill>
                  <a:schemeClr val="tx2"/>
                </a:solidFill>
                <a:latin typeface="+mn-lt"/>
              </a:rPr>
              <a:t>moment of </a:t>
            </a:r>
            <a:r>
              <a:rPr lang="en-US" altLang="en-US" sz="2000" dirty="0">
                <a:solidFill>
                  <a:schemeClr val="tx2"/>
                </a:solidFill>
                <a:latin typeface="+mn-lt"/>
              </a:rPr>
              <a:t>	link section</a:t>
            </a:r>
          </a:p>
        </p:txBody>
      </p:sp>
      <p:sp>
        <p:nvSpPr>
          <p:cNvPr id="2" name="Text Placeholder 1"/>
          <p:cNvSpPr>
            <a:spLocks noGrp="1"/>
          </p:cNvSpPr>
          <p:nvPr>
            <p:ph type="body" sz="quarter" idx="38"/>
          </p:nvPr>
        </p:nvSpPr>
        <p:spPr/>
        <p:txBody>
          <a:bodyPr/>
          <a:lstStyle/>
          <a:p>
            <a:r>
              <a:rPr lang="en-US" dirty="0" smtClean="0"/>
              <a:t>Link Behavior</a:t>
            </a:r>
            <a:endParaRPr lang="en-US" dirty="0"/>
          </a:p>
        </p:txBody>
      </p:sp>
    </p:spTree>
    <p:extLst>
      <p:ext uri="{BB962C8B-B14F-4D97-AF65-F5344CB8AC3E}">
        <p14:creationId xmlns:p14="http://schemas.microsoft.com/office/powerpoint/2010/main" val="31303369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6"/>
          <p:cNvSpPr>
            <a:spLocks noChangeArrowheads="1"/>
          </p:cNvSpPr>
          <p:nvPr/>
        </p:nvSpPr>
        <p:spPr bwMode="auto">
          <a:xfrm>
            <a:off x="2484438" y="3451225"/>
            <a:ext cx="51990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000" dirty="0"/>
              <a:t>Static equilibrium of link:    </a:t>
            </a:r>
            <a:r>
              <a:rPr lang="en-US" altLang="en-US" sz="2000" dirty="0" err="1"/>
              <a:t>V</a:t>
            </a:r>
            <a:r>
              <a:rPr lang="en-US" altLang="en-US" sz="2000" i="1" dirty="0" err="1"/>
              <a:t>e</a:t>
            </a:r>
            <a:r>
              <a:rPr lang="en-US" altLang="en-US" sz="2000" dirty="0"/>
              <a:t> = 2M    or:  </a:t>
            </a:r>
          </a:p>
        </p:txBody>
      </p:sp>
      <p:grpSp>
        <p:nvGrpSpPr>
          <p:cNvPr id="34820" name="Group 41"/>
          <p:cNvGrpSpPr>
            <a:grpSpLocks/>
          </p:cNvGrpSpPr>
          <p:nvPr/>
        </p:nvGrpSpPr>
        <p:grpSpPr bwMode="auto">
          <a:xfrm>
            <a:off x="2295525" y="1000125"/>
            <a:ext cx="4781550" cy="1905000"/>
            <a:chOff x="1012" y="854"/>
            <a:chExt cx="3012" cy="1200"/>
          </a:xfrm>
        </p:grpSpPr>
        <p:sp>
          <p:nvSpPr>
            <p:cNvPr id="34821" name="Line 9"/>
            <p:cNvSpPr>
              <a:spLocks noChangeShapeType="1"/>
            </p:cNvSpPr>
            <p:nvPr/>
          </p:nvSpPr>
          <p:spPr bwMode="auto">
            <a:xfrm>
              <a:off x="1838" y="1056"/>
              <a:ext cx="0" cy="144"/>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2" name="Line 10"/>
            <p:cNvSpPr>
              <a:spLocks noChangeShapeType="1"/>
            </p:cNvSpPr>
            <p:nvPr/>
          </p:nvSpPr>
          <p:spPr bwMode="auto">
            <a:xfrm>
              <a:off x="3182" y="1056"/>
              <a:ext cx="0" cy="144"/>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3" name="Line 11"/>
            <p:cNvSpPr>
              <a:spLocks noChangeShapeType="1"/>
            </p:cNvSpPr>
            <p:nvPr/>
          </p:nvSpPr>
          <p:spPr bwMode="auto">
            <a:xfrm>
              <a:off x="1838" y="1104"/>
              <a:ext cx="1344" cy="0"/>
            </a:xfrm>
            <a:prstGeom prst="line">
              <a:avLst/>
            </a:prstGeom>
            <a:noFill/>
            <a:ln w="19050">
              <a:solidFill>
                <a:schemeClr val="tx1"/>
              </a:solidFill>
              <a:round/>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4" name="Rectangle 12"/>
            <p:cNvSpPr>
              <a:spLocks noChangeArrowheads="1"/>
            </p:cNvSpPr>
            <p:nvPr/>
          </p:nvSpPr>
          <p:spPr bwMode="auto">
            <a:xfrm>
              <a:off x="2356" y="854"/>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400" i="1"/>
                <a:t>e</a:t>
              </a:r>
            </a:p>
          </p:txBody>
        </p:sp>
        <p:sp>
          <p:nvSpPr>
            <p:cNvPr id="34825" name="Line 13"/>
            <p:cNvSpPr>
              <a:spLocks noChangeShapeType="1"/>
            </p:cNvSpPr>
            <p:nvPr/>
          </p:nvSpPr>
          <p:spPr bwMode="auto">
            <a:xfrm>
              <a:off x="1694" y="1248"/>
              <a:ext cx="0" cy="480"/>
            </a:xfrm>
            <a:prstGeom prst="line">
              <a:avLst/>
            </a:prstGeom>
            <a:noFill/>
            <a:ln w="38100">
              <a:solidFill>
                <a:schemeClr val="tx1"/>
              </a:solidFill>
              <a:round/>
              <a:headEnd type="stealth"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6" name="Line 14"/>
            <p:cNvSpPr>
              <a:spLocks noChangeShapeType="1"/>
            </p:cNvSpPr>
            <p:nvPr/>
          </p:nvSpPr>
          <p:spPr bwMode="auto">
            <a:xfrm flipV="1">
              <a:off x="3326" y="1248"/>
              <a:ext cx="0" cy="480"/>
            </a:xfrm>
            <a:prstGeom prst="line">
              <a:avLst/>
            </a:prstGeom>
            <a:noFill/>
            <a:ln w="38100">
              <a:solidFill>
                <a:schemeClr val="tx1"/>
              </a:solidFill>
              <a:round/>
              <a:headEnd type="stealth"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4827" name="Group 15"/>
            <p:cNvGrpSpPr>
              <a:grpSpLocks/>
            </p:cNvGrpSpPr>
            <p:nvPr/>
          </p:nvGrpSpPr>
          <p:grpSpPr bwMode="auto">
            <a:xfrm>
              <a:off x="1310" y="1248"/>
              <a:ext cx="241" cy="481"/>
              <a:chOff x="1608" y="1248"/>
              <a:chExt cx="241" cy="481"/>
            </a:xfrm>
          </p:grpSpPr>
          <p:sp>
            <p:nvSpPr>
              <p:cNvPr id="34838" name="Arc 16"/>
              <p:cNvSpPr>
                <a:spLocks/>
              </p:cNvSpPr>
              <p:nvPr/>
            </p:nvSpPr>
            <p:spPr bwMode="auto">
              <a:xfrm>
                <a:off x="1608" y="1248"/>
                <a:ext cx="240"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05"/>
                      <a:pt x="9615" y="49"/>
                      <a:pt x="21510" y="0"/>
                    </a:cubicBezTo>
                  </a:path>
                  <a:path w="21600" h="21600" stroke="0" extrusionOk="0">
                    <a:moveTo>
                      <a:pt x="0" y="21600"/>
                    </a:moveTo>
                    <a:cubicBezTo>
                      <a:pt x="0" y="9705"/>
                      <a:pt x="9615" y="49"/>
                      <a:pt x="21510" y="0"/>
                    </a:cubicBezTo>
                    <a:lnTo>
                      <a:pt x="21600" y="21600"/>
                    </a:lnTo>
                    <a:lnTo>
                      <a:pt x="0" y="21600"/>
                    </a:lnTo>
                    <a:close/>
                  </a:path>
                </a:pathLst>
              </a:custGeom>
              <a:noFill/>
              <a:ln w="381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39" name="Arc 17"/>
              <p:cNvSpPr>
                <a:spLocks/>
              </p:cNvSpPr>
              <p:nvPr/>
            </p:nvSpPr>
            <p:spPr bwMode="auto">
              <a:xfrm rot="10800000">
                <a:off x="1608" y="1489"/>
                <a:ext cx="241" cy="240"/>
              </a:xfrm>
              <a:custGeom>
                <a:avLst/>
                <a:gdLst>
                  <a:gd name="T0" fmla="*/ 0 w 21690"/>
                  <a:gd name="T1" fmla="*/ 0 h 21600"/>
                  <a:gd name="T2" fmla="*/ 0 w 21690"/>
                  <a:gd name="T3" fmla="*/ 0 h 21600"/>
                  <a:gd name="T4" fmla="*/ 0 w 21690"/>
                  <a:gd name="T5" fmla="*/ 0 h 21600"/>
                  <a:gd name="T6" fmla="*/ 0 60000 65536"/>
                  <a:gd name="T7" fmla="*/ 0 60000 65536"/>
                  <a:gd name="T8" fmla="*/ 0 60000 65536"/>
                </a:gdLst>
                <a:ahLst/>
                <a:cxnLst>
                  <a:cxn ang="T6">
                    <a:pos x="T0" y="T1"/>
                  </a:cxn>
                  <a:cxn ang="T7">
                    <a:pos x="T2" y="T3"/>
                  </a:cxn>
                  <a:cxn ang="T8">
                    <a:pos x="T4" y="T5"/>
                  </a:cxn>
                </a:cxnLst>
                <a:rect l="0" t="0" r="r" b="b"/>
                <a:pathLst>
                  <a:path w="21690" h="21600" fill="none" extrusionOk="0">
                    <a:moveTo>
                      <a:pt x="0" y="0"/>
                    </a:moveTo>
                    <a:cubicBezTo>
                      <a:pt x="30" y="0"/>
                      <a:pt x="60" y="0"/>
                      <a:pt x="90" y="0"/>
                    </a:cubicBezTo>
                    <a:cubicBezTo>
                      <a:pt x="12019" y="0"/>
                      <a:pt x="21690" y="9670"/>
                      <a:pt x="21690" y="21600"/>
                    </a:cubicBezTo>
                  </a:path>
                  <a:path w="21690" h="21600" stroke="0" extrusionOk="0">
                    <a:moveTo>
                      <a:pt x="0" y="0"/>
                    </a:moveTo>
                    <a:cubicBezTo>
                      <a:pt x="30" y="0"/>
                      <a:pt x="60" y="0"/>
                      <a:pt x="90" y="0"/>
                    </a:cubicBezTo>
                    <a:cubicBezTo>
                      <a:pt x="12019" y="0"/>
                      <a:pt x="21690" y="9670"/>
                      <a:pt x="21690" y="21600"/>
                    </a:cubicBezTo>
                    <a:lnTo>
                      <a:pt x="90" y="21600"/>
                    </a:lnTo>
                    <a:lnTo>
                      <a:pt x="0" y="0"/>
                    </a:lnTo>
                    <a:close/>
                  </a:path>
                </a:pathLst>
              </a:custGeom>
              <a:noFill/>
              <a:ln w="38100" cap="rnd">
                <a:solidFill>
                  <a:schemeClr val="tx1"/>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4828" name="Group 18"/>
            <p:cNvGrpSpPr>
              <a:grpSpLocks/>
            </p:cNvGrpSpPr>
            <p:nvPr/>
          </p:nvGrpSpPr>
          <p:grpSpPr bwMode="auto">
            <a:xfrm>
              <a:off x="3470" y="1249"/>
              <a:ext cx="241" cy="480"/>
              <a:chOff x="3768" y="1249"/>
              <a:chExt cx="241" cy="480"/>
            </a:xfrm>
          </p:grpSpPr>
          <p:sp>
            <p:nvSpPr>
              <p:cNvPr id="34836" name="Arc 19"/>
              <p:cNvSpPr>
                <a:spLocks/>
              </p:cNvSpPr>
              <p:nvPr/>
            </p:nvSpPr>
            <p:spPr bwMode="auto">
              <a:xfrm>
                <a:off x="3768" y="1249"/>
                <a:ext cx="240"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cap="rnd">
                <a:solidFill>
                  <a:schemeClr val="tx1"/>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37" name="Arc 20"/>
              <p:cNvSpPr>
                <a:spLocks/>
              </p:cNvSpPr>
              <p:nvPr/>
            </p:nvSpPr>
            <p:spPr bwMode="auto">
              <a:xfrm rot="10800000">
                <a:off x="3769" y="1489"/>
                <a:ext cx="240"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05"/>
                      <a:pt x="9615" y="49"/>
                      <a:pt x="21510" y="0"/>
                    </a:cubicBezTo>
                  </a:path>
                  <a:path w="21600" h="21600" stroke="0" extrusionOk="0">
                    <a:moveTo>
                      <a:pt x="0" y="21600"/>
                    </a:moveTo>
                    <a:cubicBezTo>
                      <a:pt x="0" y="9705"/>
                      <a:pt x="9615" y="49"/>
                      <a:pt x="21510" y="0"/>
                    </a:cubicBezTo>
                    <a:lnTo>
                      <a:pt x="21600" y="21600"/>
                    </a:lnTo>
                    <a:lnTo>
                      <a:pt x="0" y="21600"/>
                    </a:lnTo>
                    <a:close/>
                  </a:path>
                </a:pathLst>
              </a:custGeom>
              <a:noFill/>
              <a:ln w="381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4829" name="Rectangle 21"/>
            <p:cNvSpPr>
              <a:spLocks noChangeArrowheads="1"/>
            </p:cNvSpPr>
            <p:nvPr/>
          </p:nvSpPr>
          <p:spPr bwMode="auto">
            <a:xfrm>
              <a:off x="1588" y="1766"/>
              <a:ext cx="2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400" i="1"/>
                <a:t>V</a:t>
              </a:r>
            </a:p>
          </p:txBody>
        </p:sp>
        <p:sp>
          <p:nvSpPr>
            <p:cNvPr id="34830" name="Rectangle 22"/>
            <p:cNvSpPr>
              <a:spLocks noChangeArrowheads="1"/>
            </p:cNvSpPr>
            <p:nvPr/>
          </p:nvSpPr>
          <p:spPr bwMode="auto">
            <a:xfrm>
              <a:off x="3220" y="1766"/>
              <a:ext cx="2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400" i="1"/>
                <a:t>V</a:t>
              </a:r>
            </a:p>
          </p:txBody>
        </p:sp>
        <p:sp>
          <p:nvSpPr>
            <p:cNvPr id="34831" name="Rectangle 23"/>
            <p:cNvSpPr>
              <a:spLocks noChangeArrowheads="1"/>
            </p:cNvSpPr>
            <p:nvPr/>
          </p:nvSpPr>
          <p:spPr bwMode="auto">
            <a:xfrm>
              <a:off x="1012" y="1382"/>
              <a:ext cx="2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400" i="1"/>
                <a:t>M</a:t>
              </a:r>
            </a:p>
          </p:txBody>
        </p:sp>
        <p:sp>
          <p:nvSpPr>
            <p:cNvPr id="34832" name="Rectangle 24"/>
            <p:cNvSpPr>
              <a:spLocks noChangeArrowheads="1"/>
            </p:cNvSpPr>
            <p:nvPr/>
          </p:nvSpPr>
          <p:spPr bwMode="auto">
            <a:xfrm>
              <a:off x="3748" y="1382"/>
              <a:ext cx="2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400" i="1"/>
                <a:t>M</a:t>
              </a:r>
            </a:p>
          </p:txBody>
        </p:sp>
        <p:sp>
          <p:nvSpPr>
            <p:cNvPr id="34833" name="Rectangle 36"/>
            <p:cNvSpPr>
              <a:spLocks noChangeArrowheads="1"/>
            </p:cNvSpPr>
            <p:nvPr/>
          </p:nvSpPr>
          <p:spPr bwMode="auto">
            <a:xfrm>
              <a:off x="1832" y="1249"/>
              <a:ext cx="1350" cy="517"/>
            </a:xfrm>
            <a:prstGeom prst="rect">
              <a:avLst/>
            </a:prstGeom>
            <a:gradFill rotWithShape="1">
              <a:gsLst>
                <a:gs pos="0">
                  <a:srgbClr val="DDDDDD"/>
                </a:gs>
                <a:gs pos="50000">
                  <a:srgbClr val="666666"/>
                </a:gs>
                <a:gs pos="100000">
                  <a:srgbClr val="DDDDDD"/>
                </a:gs>
              </a:gsLst>
              <a:lin ang="5400000" scaled="1"/>
            </a:gra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34834" name="Line 37"/>
            <p:cNvSpPr>
              <a:spLocks noChangeShapeType="1"/>
            </p:cNvSpPr>
            <p:nvPr/>
          </p:nvSpPr>
          <p:spPr bwMode="auto">
            <a:xfrm>
              <a:off x="1832" y="1299"/>
              <a:ext cx="135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4835" name="Line 38"/>
            <p:cNvSpPr>
              <a:spLocks noChangeShapeType="1"/>
            </p:cNvSpPr>
            <p:nvPr/>
          </p:nvSpPr>
          <p:spPr bwMode="auto">
            <a:xfrm>
              <a:off x="1828" y="1718"/>
              <a:ext cx="135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2" name="Text Placeholder 1"/>
          <p:cNvSpPr>
            <a:spLocks noGrp="1"/>
          </p:cNvSpPr>
          <p:nvPr>
            <p:ph type="body" sz="quarter" idx="38"/>
          </p:nvPr>
        </p:nvSpPr>
        <p:spPr/>
        <p:txBody>
          <a:bodyPr/>
          <a:lstStyle/>
          <a:p>
            <a:r>
              <a:rPr lang="en-US" dirty="0" smtClean="0"/>
              <a:t>Link Behavior</a:t>
            </a:r>
            <a:endParaRPr lang="en-US" dirty="0"/>
          </a:p>
        </p:txBody>
      </p:sp>
      <mc:AlternateContent xmlns:mc="http://schemas.openxmlformats.org/markup-compatibility/2006" xmlns:a14="http://schemas.microsoft.com/office/drawing/2010/main">
        <mc:Choice Requires="a14">
          <p:sp>
            <p:nvSpPr>
              <p:cNvPr id="27" name="TextBox 26"/>
              <p:cNvSpPr txBox="1"/>
              <p:nvPr/>
            </p:nvSpPr>
            <p:spPr>
              <a:xfrm>
                <a:off x="4015007" y="4221088"/>
                <a:ext cx="1182247" cy="738728"/>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2200" b="1" i="0" smtClean="0"/>
                        <m:t>e</m:t>
                      </m:r>
                      <m:r>
                        <m:rPr>
                          <m:nor/>
                        </m:rPr>
                        <a:rPr lang="en-US" sz="2200" b="1" i="0" smtClean="0"/>
                        <m:t> = </m:t>
                      </m:r>
                      <m:f>
                        <m:fPr>
                          <m:ctrlPr>
                            <a:rPr lang="en-US" sz="2200" b="1" i="1" smtClean="0">
                              <a:latin typeface="Cambria Math"/>
                            </a:rPr>
                          </m:ctrlPr>
                        </m:fPr>
                        <m:num>
                          <m:r>
                            <m:rPr>
                              <m:nor/>
                            </m:rPr>
                            <a:rPr lang="en-US" sz="2200" b="1" i="0" smtClean="0"/>
                            <m:t>2</m:t>
                          </m:r>
                          <m:r>
                            <m:rPr>
                              <m:nor/>
                            </m:rPr>
                            <a:rPr lang="en-US" sz="2200" b="1" i="0" smtClean="0"/>
                            <m:t>M</m:t>
                          </m:r>
                        </m:num>
                        <m:den>
                          <m:r>
                            <m:rPr>
                              <m:nor/>
                            </m:rPr>
                            <a:rPr lang="en-US" sz="2200" b="1" i="0" smtClean="0"/>
                            <m:t>V</m:t>
                          </m:r>
                        </m:den>
                      </m:f>
                    </m:oMath>
                  </m:oMathPara>
                </a14:m>
                <a:endParaRPr lang="en-US" sz="2200" b="1" i="1" dirty="0"/>
              </a:p>
            </p:txBody>
          </p:sp>
        </mc:Choice>
        <mc:Fallback xmlns="">
          <p:sp>
            <p:nvSpPr>
              <p:cNvPr id="27" name="TextBox 26"/>
              <p:cNvSpPr txBox="1">
                <a:spLocks noRot="1" noChangeAspect="1" noMove="1" noResize="1" noEditPoints="1" noAdjustHandles="1" noChangeArrowheads="1" noChangeShapeType="1" noTextEdit="1"/>
              </p:cNvSpPr>
              <p:nvPr/>
            </p:nvSpPr>
            <p:spPr>
              <a:xfrm>
                <a:off x="4015007" y="4221088"/>
                <a:ext cx="1182247" cy="738728"/>
              </a:xfrm>
              <a:prstGeom prst="rect">
                <a:avLst/>
              </a:prstGeom>
              <a:blipFill rotWithShape="1">
                <a:blip r:embed="rId3"/>
                <a:stretch>
                  <a:fillRect/>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23343383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6"/>
          <p:cNvSpPr>
            <a:spLocks noChangeArrowheads="1"/>
          </p:cNvSpPr>
          <p:nvPr/>
        </p:nvSpPr>
        <p:spPr bwMode="auto">
          <a:xfrm>
            <a:off x="1673225" y="3711575"/>
            <a:ext cx="6222857" cy="708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000" dirty="0"/>
              <a:t>Shear and flexural yielding occur simultaneously </a:t>
            </a:r>
            <a:br>
              <a:rPr lang="en-US" altLang="en-US" sz="2000" dirty="0"/>
            </a:br>
            <a:r>
              <a:rPr lang="en-US" altLang="en-US" sz="2000" dirty="0"/>
              <a:t>when </a:t>
            </a:r>
            <a:r>
              <a:rPr lang="en-US" altLang="en-US" sz="2000" i="1" dirty="0" smtClean="0"/>
              <a:t>V = V</a:t>
            </a:r>
            <a:r>
              <a:rPr lang="en-US" altLang="en-US" sz="2000" i="1" baseline="-25000" dirty="0" smtClean="0"/>
              <a:t>p</a:t>
            </a:r>
            <a:r>
              <a:rPr lang="en-US" altLang="en-US" sz="2000" dirty="0" smtClean="0"/>
              <a:t> </a:t>
            </a:r>
            <a:r>
              <a:rPr lang="en-US" altLang="en-US" sz="2000" dirty="0"/>
              <a:t>and </a:t>
            </a:r>
            <a:r>
              <a:rPr lang="en-US" altLang="en-US" sz="2000" i="1" dirty="0" smtClean="0"/>
              <a:t>M = M</a:t>
            </a:r>
            <a:r>
              <a:rPr lang="en-US" altLang="en-US" sz="2000" i="1" baseline="-25000" dirty="0" smtClean="0"/>
              <a:t>p</a:t>
            </a:r>
            <a:endParaRPr lang="en-US" altLang="en-US" sz="2000" i="1" baseline="-25000" dirty="0"/>
          </a:p>
        </p:txBody>
      </p:sp>
      <p:sp>
        <p:nvSpPr>
          <p:cNvPr id="35844" name="Rectangle 27"/>
          <p:cNvSpPr>
            <a:spLocks noChangeArrowheads="1"/>
          </p:cNvSpPr>
          <p:nvPr/>
        </p:nvSpPr>
        <p:spPr bwMode="auto">
          <a:xfrm>
            <a:off x="2974975" y="5013325"/>
            <a:ext cx="15208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000" dirty="0"/>
              <a:t>or, when:   </a:t>
            </a:r>
          </a:p>
        </p:txBody>
      </p:sp>
      <p:sp>
        <p:nvSpPr>
          <p:cNvPr id="35846" name="Line 32"/>
          <p:cNvSpPr>
            <a:spLocks noChangeShapeType="1"/>
          </p:cNvSpPr>
          <p:nvPr/>
        </p:nvSpPr>
        <p:spPr bwMode="auto">
          <a:xfrm>
            <a:off x="3557588" y="1676400"/>
            <a:ext cx="0" cy="22860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47" name="Line 33"/>
          <p:cNvSpPr>
            <a:spLocks noChangeShapeType="1"/>
          </p:cNvSpPr>
          <p:nvPr/>
        </p:nvSpPr>
        <p:spPr bwMode="auto">
          <a:xfrm>
            <a:off x="5691188" y="1676400"/>
            <a:ext cx="0" cy="22860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48" name="Line 34"/>
          <p:cNvSpPr>
            <a:spLocks noChangeShapeType="1"/>
          </p:cNvSpPr>
          <p:nvPr/>
        </p:nvSpPr>
        <p:spPr bwMode="auto">
          <a:xfrm>
            <a:off x="3557588" y="1752600"/>
            <a:ext cx="2133600" cy="0"/>
          </a:xfrm>
          <a:prstGeom prst="line">
            <a:avLst/>
          </a:prstGeom>
          <a:noFill/>
          <a:ln w="19050">
            <a:solidFill>
              <a:schemeClr val="tx1"/>
            </a:solidFill>
            <a:round/>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49" name="Rectangle 35"/>
          <p:cNvSpPr>
            <a:spLocks noChangeArrowheads="1"/>
          </p:cNvSpPr>
          <p:nvPr/>
        </p:nvSpPr>
        <p:spPr bwMode="auto">
          <a:xfrm>
            <a:off x="4379913" y="1355725"/>
            <a:ext cx="354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400" i="1"/>
              <a:t>e</a:t>
            </a:r>
          </a:p>
        </p:txBody>
      </p:sp>
      <p:sp>
        <p:nvSpPr>
          <p:cNvPr id="35850" name="Line 36"/>
          <p:cNvSpPr>
            <a:spLocks noChangeShapeType="1"/>
          </p:cNvSpPr>
          <p:nvPr/>
        </p:nvSpPr>
        <p:spPr bwMode="auto">
          <a:xfrm>
            <a:off x="3328988" y="1981200"/>
            <a:ext cx="0" cy="762000"/>
          </a:xfrm>
          <a:prstGeom prst="line">
            <a:avLst/>
          </a:prstGeom>
          <a:noFill/>
          <a:ln w="38100">
            <a:solidFill>
              <a:schemeClr val="tx1"/>
            </a:solidFill>
            <a:round/>
            <a:headEnd type="stealth"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51" name="Line 37"/>
          <p:cNvSpPr>
            <a:spLocks noChangeShapeType="1"/>
          </p:cNvSpPr>
          <p:nvPr/>
        </p:nvSpPr>
        <p:spPr bwMode="auto">
          <a:xfrm flipV="1">
            <a:off x="5919788" y="1981200"/>
            <a:ext cx="0" cy="762000"/>
          </a:xfrm>
          <a:prstGeom prst="line">
            <a:avLst/>
          </a:prstGeom>
          <a:noFill/>
          <a:ln w="38100">
            <a:solidFill>
              <a:schemeClr val="tx1"/>
            </a:solidFill>
            <a:round/>
            <a:headEnd type="stealth"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5852" name="Group 38"/>
          <p:cNvGrpSpPr>
            <a:grpSpLocks/>
          </p:cNvGrpSpPr>
          <p:nvPr/>
        </p:nvGrpSpPr>
        <p:grpSpPr bwMode="auto">
          <a:xfrm>
            <a:off x="2719388" y="1981200"/>
            <a:ext cx="382587" cy="763588"/>
            <a:chOff x="1608" y="1248"/>
            <a:chExt cx="241" cy="481"/>
          </a:xfrm>
        </p:grpSpPr>
        <p:sp>
          <p:nvSpPr>
            <p:cNvPr id="35863" name="Arc 39"/>
            <p:cNvSpPr>
              <a:spLocks/>
            </p:cNvSpPr>
            <p:nvPr/>
          </p:nvSpPr>
          <p:spPr bwMode="auto">
            <a:xfrm>
              <a:off x="1608" y="1248"/>
              <a:ext cx="240"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05"/>
                    <a:pt x="9615" y="49"/>
                    <a:pt x="21510" y="0"/>
                  </a:cubicBezTo>
                </a:path>
                <a:path w="21600" h="21600" stroke="0" extrusionOk="0">
                  <a:moveTo>
                    <a:pt x="0" y="21600"/>
                  </a:moveTo>
                  <a:cubicBezTo>
                    <a:pt x="0" y="9705"/>
                    <a:pt x="9615" y="49"/>
                    <a:pt x="21510" y="0"/>
                  </a:cubicBezTo>
                  <a:lnTo>
                    <a:pt x="21600" y="21600"/>
                  </a:lnTo>
                  <a:lnTo>
                    <a:pt x="0" y="21600"/>
                  </a:lnTo>
                  <a:close/>
                </a:path>
              </a:pathLst>
            </a:custGeom>
            <a:noFill/>
            <a:ln w="381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64" name="Arc 40"/>
            <p:cNvSpPr>
              <a:spLocks/>
            </p:cNvSpPr>
            <p:nvPr/>
          </p:nvSpPr>
          <p:spPr bwMode="auto">
            <a:xfrm rot="10800000">
              <a:off x="1608" y="1489"/>
              <a:ext cx="241" cy="240"/>
            </a:xfrm>
            <a:custGeom>
              <a:avLst/>
              <a:gdLst>
                <a:gd name="T0" fmla="*/ 0 w 21690"/>
                <a:gd name="T1" fmla="*/ 0 h 21600"/>
                <a:gd name="T2" fmla="*/ 0 w 21690"/>
                <a:gd name="T3" fmla="*/ 0 h 21600"/>
                <a:gd name="T4" fmla="*/ 0 w 21690"/>
                <a:gd name="T5" fmla="*/ 0 h 21600"/>
                <a:gd name="T6" fmla="*/ 0 60000 65536"/>
                <a:gd name="T7" fmla="*/ 0 60000 65536"/>
                <a:gd name="T8" fmla="*/ 0 60000 65536"/>
              </a:gdLst>
              <a:ahLst/>
              <a:cxnLst>
                <a:cxn ang="T6">
                  <a:pos x="T0" y="T1"/>
                </a:cxn>
                <a:cxn ang="T7">
                  <a:pos x="T2" y="T3"/>
                </a:cxn>
                <a:cxn ang="T8">
                  <a:pos x="T4" y="T5"/>
                </a:cxn>
              </a:cxnLst>
              <a:rect l="0" t="0" r="r" b="b"/>
              <a:pathLst>
                <a:path w="21690" h="21600" fill="none" extrusionOk="0">
                  <a:moveTo>
                    <a:pt x="0" y="0"/>
                  </a:moveTo>
                  <a:cubicBezTo>
                    <a:pt x="30" y="0"/>
                    <a:pt x="60" y="0"/>
                    <a:pt x="90" y="0"/>
                  </a:cubicBezTo>
                  <a:cubicBezTo>
                    <a:pt x="12019" y="0"/>
                    <a:pt x="21690" y="9670"/>
                    <a:pt x="21690" y="21600"/>
                  </a:cubicBezTo>
                </a:path>
                <a:path w="21690" h="21600" stroke="0" extrusionOk="0">
                  <a:moveTo>
                    <a:pt x="0" y="0"/>
                  </a:moveTo>
                  <a:cubicBezTo>
                    <a:pt x="30" y="0"/>
                    <a:pt x="60" y="0"/>
                    <a:pt x="90" y="0"/>
                  </a:cubicBezTo>
                  <a:cubicBezTo>
                    <a:pt x="12019" y="0"/>
                    <a:pt x="21690" y="9670"/>
                    <a:pt x="21690" y="21600"/>
                  </a:cubicBezTo>
                  <a:lnTo>
                    <a:pt x="90" y="21600"/>
                  </a:lnTo>
                  <a:lnTo>
                    <a:pt x="0" y="0"/>
                  </a:lnTo>
                  <a:close/>
                </a:path>
              </a:pathLst>
            </a:custGeom>
            <a:noFill/>
            <a:ln w="38100" cap="rnd">
              <a:solidFill>
                <a:schemeClr val="tx1"/>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53" name="Group 41"/>
          <p:cNvGrpSpPr>
            <a:grpSpLocks/>
          </p:cNvGrpSpPr>
          <p:nvPr/>
        </p:nvGrpSpPr>
        <p:grpSpPr bwMode="auto">
          <a:xfrm>
            <a:off x="6148388" y="1982788"/>
            <a:ext cx="382587" cy="762000"/>
            <a:chOff x="3768" y="1249"/>
            <a:chExt cx="241" cy="480"/>
          </a:xfrm>
        </p:grpSpPr>
        <p:sp>
          <p:nvSpPr>
            <p:cNvPr id="35861" name="Arc 42"/>
            <p:cNvSpPr>
              <a:spLocks/>
            </p:cNvSpPr>
            <p:nvPr/>
          </p:nvSpPr>
          <p:spPr bwMode="auto">
            <a:xfrm>
              <a:off x="3768" y="1249"/>
              <a:ext cx="240"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cap="rnd">
              <a:solidFill>
                <a:schemeClr val="tx1"/>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62" name="Arc 43"/>
            <p:cNvSpPr>
              <a:spLocks/>
            </p:cNvSpPr>
            <p:nvPr/>
          </p:nvSpPr>
          <p:spPr bwMode="auto">
            <a:xfrm rot="10800000">
              <a:off x="3769" y="1489"/>
              <a:ext cx="240"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05"/>
                    <a:pt x="9615" y="49"/>
                    <a:pt x="21510" y="0"/>
                  </a:cubicBezTo>
                </a:path>
                <a:path w="21600" h="21600" stroke="0" extrusionOk="0">
                  <a:moveTo>
                    <a:pt x="0" y="21600"/>
                  </a:moveTo>
                  <a:cubicBezTo>
                    <a:pt x="0" y="9705"/>
                    <a:pt x="9615" y="49"/>
                    <a:pt x="21510" y="0"/>
                  </a:cubicBezTo>
                  <a:lnTo>
                    <a:pt x="21600" y="21600"/>
                  </a:lnTo>
                  <a:lnTo>
                    <a:pt x="0" y="21600"/>
                  </a:lnTo>
                  <a:close/>
                </a:path>
              </a:pathLst>
            </a:custGeom>
            <a:noFill/>
            <a:ln w="381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5854" name="Rectangle 44"/>
          <p:cNvSpPr>
            <a:spLocks noChangeArrowheads="1"/>
          </p:cNvSpPr>
          <p:nvPr/>
        </p:nvSpPr>
        <p:spPr bwMode="auto">
          <a:xfrm>
            <a:off x="3160713" y="2803525"/>
            <a:ext cx="511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400" i="1" dirty="0"/>
              <a:t>V</a:t>
            </a:r>
            <a:r>
              <a:rPr lang="en-US" altLang="en-US" sz="2400" i="1" baseline="-25000" dirty="0"/>
              <a:t>p</a:t>
            </a:r>
            <a:endParaRPr lang="en-US" altLang="en-US" sz="2400" i="1" dirty="0"/>
          </a:p>
        </p:txBody>
      </p:sp>
      <p:sp>
        <p:nvSpPr>
          <p:cNvPr id="35855" name="Rectangle 45"/>
          <p:cNvSpPr>
            <a:spLocks noChangeArrowheads="1"/>
          </p:cNvSpPr>
          <p:nvPr/>
        </p:nvSpPr>
        <p:spPr bwMode="auto">
          <a:xfrm>
            <a:off x="5751513" y="2803525"/>
            <a:ext cx="511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400" i="1" dirty="0"/>
              <a:t>V</a:t>
            </a:r>
            <a:r>
              <a:rPr lang="en-US" altLang="en-US" sz="2400" i="1" baseline="-25000" dirty="0"/>
              <a:t>p</a:t>
            </a:r>
            <a:endParaRPr lang="en-US" altLang="en-US" sz="2400" i="1" dirty="0"/>
          </a:p>
        </p:txBody>
      </p:sp>
      <p:sp>
        <p:nvSpPr>
          <p:cNvPr id="35856" name="Rectangle 46"/>
          <p:cNvSpPr>
            <a:spLocks noChangeArrowheads="1"/>
          </p:cNvSpPr>
          <p:nvPr/>
        </p:nvSpPr>
        <p:spPr bwMode="auto">
          <a:xfrm>
            <a:off x="2246313" y="2193925"/>
            <a:ext cx="561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400" i="1" dirty="0"/>
              <a:t>M</a:t>
            </a:r>
            <a:r>
              <a:rPr lang="en-US" altLang="en-US" sz="2400" i="1" baseline="-25000" dirty="0"/>
              <a:t>p</a:t>
            </a:r>
            <a:endParaRPr lang="en-US" altLang="en-US" sz="2400" i="1" dirty="0"/>
          </a:p>
        </p:txBody>
      </p:sp>
      <p:sp>
        <p:nvSpPr>
          <p:cNvPr id="35857" name="Rectangle 47"/>
          <p:cNvSpPr>
            <a:spLocks noChangeArrowheads="1"/>
          </p:cNvSpPr>
          <p:nvPr/>
        </p:nvSpPr>
        <p:spPr bwMode="auto">
          <a:xfrm>
            <a:off x="6589713" y="2193925"/>
            <a:ext cx="561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400" i="1" dirty="0"/>
              <a:t>M</a:t>
            </a:r>
            <a:r>
              <a:rPr lang="en-US" altLang="en-US" sz="2400" i="1" baseline="-25000" dirty="0"/>
              <a:t>p</a:t>
            </a:r>
            <a:endParaRPr lang="en-US" altLang="en-US" sz="2400" i="1" dirty="0"/>
          </a:p>
        </p:txBody>
      </p:sp>
      <p:sp>
        <p:nvSpPr>
          <p:cNvPr id="35858" name="Rectangle 48"/>
          <p:cNvSpPr>
            <a:spLocks noChangeArrowheads="1"/>
          </p:cNvSpPr>
          <p:nvPr/>
        </p:nvSpPr>
        <p:spPr bwMode="auto">
          <a:xfrm>
            <a:off x="3548063" y="1982788"/>
            <a:ext cx="2143125" cy="820737"/>
          </a:xfrm>
          <a:prstGeom prst="rect">
            <a:avLst/>
          </a:prstGeom>
          <a:gradFill rotWithShape="1">
            <a:gsLst>
              <a:gs pos="0">
                <a:srgbClr val="DDDDDD"/>
              </a:gs>
              <a:gs pos="50000">
                <a:srgbClr val="666666"/>
              </a:gs>
              <a:gs pos="100000">
                <a:srgbClr val="DDDDDD"/>
              </a:gs>
            </a:gsLst>
            <a:lin ang="5400000" scaled="1"/>
          </a:gra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35859" name="Line 49"/>
          <p:cNvSpPr>
            <a:spLocks noChangeShapeType="1"/>
          </p:cNvSpPr>
          <p:nvPr/>
        </p:nvSpPr>
        <p:spPr bwMode="auto">
          <a:xfrm>
            <a:off x="3548063" y="2062163"/>
            <a:ext cx="21431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5860" name="Line 50"/>
          <p:cNvSpPr>
            <a:spLocks noChangeShapeType="1"/>
          </p:cNvSpPr>
          <p:nvPr/>
        </p:nvSpPr>
        <p:spPr bwMode="auto">
          <a:xfrm>
            <a:off x="3541713" y="2727325"/>
            <a:ext cx="21431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 name="Text Placeholder 1"/>
          <p:cNvSpPr>
            <a:spLocks noGrp="1"/>
          </p:cNvSpPr>
          <p:nvPr>
            <p:ph type="body" sz="quarter" idx="38"/>
          </p:nvPr>
        </p:nvSpPr>
        <p:spPr/>
        <p:txBody>
          <a:bodyPr/>
          <a:lstStyle/>
          <a:p>
            <a:r>
              <a:rPr lang="en-US" dirty="0"/>
              <a:t>Shear vs. Flexural Yielding Links</a:t>
            </a:r>
            <a:r>
              <a:rPr lang="en-US" dirty="0" smtClean="0"/>
              <a:t>:</a:t>
            </a:r>
            <a:endParaRPr lang="en-US" dirty="0"/>
          </a:p>
        </p:txBody>
      </p:sp>
      <mc:AlternateContent xmlns:mc="http://schemas.openxmlformats.org/markup-compatibility/2006" xmlns:a14="http://schemas.microsoft.com/office/drawing/2010/main">
        <mc:Choice Requires="a14">
          <p:sp>
            <p:nvSpPr>
              <p:cNvPr id="27" name="TextBox 26"/>
              <p:cNvSpPr txBox="1"/>
              <p:nvPr/>
            </p:nvSpPr>
            <p:spPr>
              <a:xfrm>
                <a:off x="4355976" y="4855386"/>
                <a:ext cx="1254381" cy="805862"/>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2000" b="1" i="0" smtClean="0"/>
                        <m:t>e</m:t>
                      </m:r>
                      <m:r>
                        <m:rPr>
                          <m:nor/>
                        </m:rPr>
                        <a:rPr lang="en-US" sz="2000" b="1" i="0" smtClean="0"/>
                        <m:t> = </m:t>
                      </m:r>
                      <m:f>
                        <m:fPr>
                          <m:ctrlPr>
                            <a:rPr lang="en-US" sz="2000" b="1" i="1" smtClean="0">
                              <a:latin typeface="Cambria Math"/>
                            </a:rPr>
                          </m:ctrlPr>
                        </m:fPr>
                        <m:num>
                          <m:r>
                            <m:rPr>
                              <m:nor/>
                            </m:rPr>
                            <a:rPr lang="en-US" sz="2000" b="1" i="0" smtClean="0"/>
                            <m:t>2</m:t>
                          </m:r>
                          <m:sSub>
                            <m:sSubPr>
                              <m:ctrlPr>
                                <a:rPr lang="en-US" sz="2000" b="1" i="1" smtClean="0">
                                  <a:latin typeface="Cambria Math"/>
                                </a:rPr>
                              </m:ctrlPr>
                            </m:sSubPr>
                            <m:e>
                              <m:r>
                                <m:rPr>
                                  <m:nor/>
                                </m:rPr>
                                <a:rPr lang="en-US" sz="2000" b="1" i="0" smtClean="0"/>
                                <m:t>M</m:t>
                              </m:r>
                            </m:e>
                            <m:sub>
                              <m:r>
                                <m:rPr>
                                  <m:nor/>
                                </m:rPr>
                                <a:rPr lang="en-US" sz="2000" b="1" i="0" smtClean="0"/>
                                <m:t>p</m:t>
                              </m:r>
                            </m:sub>
                          </m:sSub>
                        </m:num>
                        <m:den>
                          <m:sSub>
                            <m:sSubPr>
                              <m:ctrlPr>
                                <a:rPr lang="en-US" sz="2000" b="1" i="1" smtClean="0">
                                  <a:latin typeface="Cambria Math"/>
                                </a:rPr>
                              </m:ctrlPr>
                            </m:sSubPr>
                            <m:e>
                              <m:r>
                                <m:rPr>
                                  <m:nor/>
                                </m:rPr>
                                <a:rPr lang="en-US" sz="2000" b="1" i="0" smtClean="0"/>
                                <m:t>V</m:t>
                              </m:r>
                            </m:e>
                            <m:sub>
                              <m:r>
                                <m:rPr>
                                  <m:nor/>
                                </m:rPr>
                                <a:rPr lang="en-US" sz="2000" b="1" i="0" smtClean="0"/>
                                <m:t>p</m:t>
                              </m:r>
                            </m:sub>
                          </m:sSub>
                        </m:den>
                      </m:f>
                    </m:oMath>
                  </m:oMathPara>
                </a14:m>
                <a:endParaRPr lang="en-US" sz="2000" b="1" i="1" dirty="0"/>
              </a:p>
            </p:txBody>
          </p:sp>
        </mc:Choice>
        <mc:Fallback xmlns="">
          <p:sp>
            <p:nvSpPr>
              <p:cNvPr id="27" name="TextBox 26"/>
              <p:cNvSpPr txBox="1">
                <a:spLocks noRot="1" noChangeAspect="1" noMove="1" noResize="1" noEditPoints="1" noAdjustHandles="1" noChangeArrowheads="1" noChangeShapeType="1" noTextEdit="1"/>
              </p:cNvSpPr>
              <p:nvPr/>
            </p:nvSpPr>
            <p:spPr>
              <a:xfrm>
                <a:off x="4355976" y="4855386"/>
                <a:ext cx="1254381" cy="805862"/>
              </a:xfrm>
              <a:prstGeom prst="rect">
                <a:avLst/>
              </a:prstGeom>
              <a:blipFill rotWithShape="1">
                <a:blip r:embed="rId3"/>
                <a:stretch>
                  <a:fillRect/>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25475394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Line 24"/>
          <p:cNvSpPr>
            <a:spLocks noChangeShapeType="1"/>
          </p:cNvSpPr>
          <p:nvPr/>
        </p:nvSpPr>
        <p:spPr bwMode="auto">
          <a:xfrm>
            <a:off x="2002009" y="4396356"/>
            <a:ext cx="165524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36866" name="Rectangle 26"/>
          <p:cNvSpPr>
            <a:spLocks noChangeArrowheads="1"/>
          </p:cNvSpPr>
          <p:nvPr/>
        </p:nvSpPr>
        <p:spPr bwMode="auto">
          <a:xfrm>
            <a:off x="5019675" y="3171825"/>
            <a:ext cx="3741738" cy="708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000" dirty="0">
                <a:latin typeface="+mn-lt"/>
              </a:rPr>
              <a:t>Shear yielding will occur when </a:t>
            </a:r>
            <a:r>
              <a:rPr lang="en-US" altLang="en-US" sz="2000" dirty="0" smtClean="0">
                <a:latin typeface="+mn-lt"/>
              </a:rPr>
              <a:t>V = V</a:t>
            </a:r>
            <a:r>
              <a:rPr lang="en-US" altLang="en-US" sz="2000" baseline="-25000" dirty="0" smtClean="0">
                <a:latin typeface="+mn-lt"/>
              </a:rPr>
              <a:t>p</a:t>
            </a:r>
            <a:r>
              <a:rPr lang="en-US" altLang="en-US" sz="2000" dirty="0" smtClean="0">
                <a:latin typeface="+mn-lt"/>
              </a:rPr>
              <a:t> </a:t>
            </a:r>
            <a:r>
              <a:rPr lang="en-US" altLang="en-US" sz="2000" dirty="0">
                <a:latin typeface="+mn-lt"/>
              </a:rPr>
              <a:t>and M &lt; M</a:t>
            </a:r>
            <a:r>
              <a:rPr lang="en-US" altLang="en-US" sz="2000" baseline="-25000" dirty="0">
                <a:latin typeface="+mn-lt"/>
              </a:rPr>
              <a:t>p</a:t>
            </a:r>
          </a:p>
        </p:txBody>
      </p:sp>
      <p:sp>
        <p:nvSpPr>
          <p:cNvPr id="36867" name="Rectangle 27"/>
          <p:cNvSpPr>
            <a:spLocks noChangeArrowheads="1"/>
          </p:cNvSpPr>
          <p:nvPr/>
        </p:nvSpPr>
        <p:spPr bwMode="auto">
          <a:xfrm>
            <a:off x="5178425" y="4648200"/>
            <a:ext cx="1521507" cy="400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000">
                <a:latin typeface="+mn-lt"/>
              </a:rPr>
              <a:t>or, when:   </a:t>
            </a:r>
          </a:p>
        </p:txBody>
      </p:sp>
      <p:sp>
        <p:nvSpPr>
          <p:cNvPr id="36869" name="Line 31"/>
          <p:cNvSpPr>
            <a:spLocks noChangeShapeType="1"/>
          </p:cNvSpPr>
          <p:nvPr/>
        </p:nvSpPr>
        <p:spPr bwMode="auto">
          <a:xfrm>
            <a:off x="2012950" y="1397000"/>
            <a:ext cx="0" cy="22860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0" name="Line 32"/>
          <p:cNvSpPr>
            <a:spLocks noChangeShapeType="1"/>
          </p:cNvSpPr>
          <p:nvPr/>
        </p:nvSpPr>
        <p:spPr bwMode="auto">
          <a:xfrm>
            <a:off x="3662363" y="1397000"/>
            <a:ext cx="0" cy="22860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1" name="Line 33"/>
          <p:cNvSpPr>
            <a:spLocks noChangeShapeType="1"/>
          </p:cNvSpPr>
          <p:nvPr/>
        </p:nvSpPr>
        <p:spPr bwMode="auto">
          <a:xfrm>
            <a:off x="2012950" y="1473200"/>
            <a:ext cx="1649413" cy="0"/>
          </a:xfrm>
          <a:prstGeom prst="line">
            <a:avLst/>
          </a:prstGeom>
          <a:noFill/>
          <a:ln w="19050">
            <a:solidFill>
              <a:schemeClr val="tx1"/>
            </a:solidFill>
            <a:round/>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2" name="Rectangle 34"/>
          <p:cNvSpPr>
            <a:spLocks noChangeArrowheads="1"/>
          </p:cNvSpPr>
          <p:nvPr/>
        </p:nvSpPr>
        <p:spPr bwMode="auto">
          <a:xfrm>
            <a:off x="2700338" y="1076325"/>
            <a:ext cx="354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400" i="1"/>
              <a:t>e</a:t>
            </a:r>
          </a:p>
        </p:txBody>
      </p:sp>
      <p:sp>
        <p:nvSpPr>
          <p:cNvPr id="36873" name="Line 35"/>
          <p:cNvSpPr>
            <a:spLocks noChangeShapeType="1"/>
          </p:cNvSpPr>
          <p:nvPr/>
        </p:nvSpPr>
        <p:spPr bwMode="auto">
          <a:xfrm>
            <a:off x="1784350" y="1701800"/>
            <a:ext cx="0" cy="762000"/>
          </a:xfrm>
          <a:prstGeom prst="line">
            <a:avLst/>
          </a:prstGeom>
          <a:noFill/>
          <a:ln w="38100">
            <a:solidFill>
              <a:schemeClr val="tx1"/>
            </a:solidFill>
            <a:round/>
            <a:headEnd type="stealth"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4" name="Line 36"/>
          <p:cNvSpPr>
            <a:spLocks noChangeShapeType="1"/>
          </p:cNvSpPr>
          <p:nvPr/>
        </p:nvSpPr>
        <p:spPr bwMode="auto">
          <a:xfrm flipV="1">
            <a:off x="3911600" y="1701800"/>
            <a:ext cx="0" cy="762000"/>
          </a:xfrm>
          <a:prstGeom prst="line">
            <a:avLst/>
          </a:prstGeom>
          <a:noFill/>
          <a:ln w="38100">
            <a:solidFill>
              <a:schemeClr val="tx1"/>
            </a:solidFill>
            <a:round/>
            <a:headEnd type="stealth"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6875" name="Group 37"/>
          <p:cNvGrpSpPr>
            <a:grpSpLocks/>
          </p:cNvGrpSpPr>
          <p:nvPr/>
        </p:nvGrpSpPr>
        <p:grpSpPr bwMode="auto">
          <a:xfrm>
            <a:off x="1174750" y="1701800"/>
            <a:ext cx="382588" cy="763588"/>
            <a:chOff x="1608" y="1248"/>
            <a:chExt cx="241" cy="481"/>
          </a:xfrm>
        </p:grpSpPr>
        <p:sp>
          <p:nvSpPr>
            <p:cNvPr id="36903" name="Arc 38"/>
            <p:cNvSpPr>
              <a:spLocks/>
            </p:cNvSpPr>
            <p:nvPr/>
          </p:nvSpPr>
          <p:spPr bwMode="auto">
            <a:xfrm>
              <a:off x="1608" y="1248"/>
              <a:ext cx="240"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05"/>
                    <a:pt x="9615" y="49"/>
                    <a:pt x="21510" y="0"/>
                  </a:cubicBezTo>
                </a:path>
                <a:path w="21600" h="21600" stroke="0" extrusionOk="0">
                  <a:moveTo>
                    <a:pt x="0" y="21600"/>
                  </a:moveTo>
                  <a:cubicBezTo>
                    <a:pt x="0" y="9705"/>
                    <a:pt x="9615" y="49"/>
                    <a:pt x="21510" y="0"/>
                  </a:cubicBezTo>
                  <a:lnTo>
                    <a:pt x="21600" y="21600"/>
                  </a:lnTo>
                  <a:lnTo>
                    <a:pt x="0" y="21600"/>
                  </a:lnTo>
                  <a:close/>
                </a:path>
              </a:pathLst>
            </a:custGeom>
            <a:noFill/>
            <a:ln w="381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04" name="Arc 39"/>
            <p:cNvSpPr>
              <a:spLocks/>
            </p:cNvSpPr>
            <p:nvPr/>
          </p:nvSpPr>
          <p:spPr bwMode="auto">
            <a:xfrm rot="10800000">
              <a:off x="1608" y="1489"/>
              <a:ext cx="241" cy="240"/>
            </a:xfrm>
            <a:custGeom>
              <a:avLst/>
              <a:gdLst>
                <a:gd name="T0" fmla="*/ 0 w 21690"/>
                <a:gd name="T1" fmla="*/ 0 h 21600"/>
                <a:gd name="T2" fmla="*/ 0 w 21690"/>
                <a:gd name="T3" fmla="*/ 0 h 21600"/>
                <a:gd name="T4" fmla="*/ 0 w 21690"/>
                <a:gd name="T5" fmla="*/ 0 h 21600"/>
                <a:gd name="T6" fmla="*/ 0 60000 65536"/>
                <a:gd name="T7" fmla="*/ 0 60000 65536"/>
                <a:gd name="T8" fmla="*/ 0 60000 65536"/>
              </a:gdLst>
              <a:ahLst/>
              <a:cxnLst>
                <a:cxn ang="T6">
                  <a:pos x="T0" y="T1"/>
                </a:cxn>
                <a:cxn ang="T7">
                  <a:pos x="T2" y="T3"/>
                </a:cxn>
                <a:cxn ang="T8">
                  <a:pos x="T4" y="T5"/>
                </a:cxn>
              </a:cxnLst>
              <a:rect l="0" t="0" r="r" b="b"/>
              <a:pathLst>
                <a:path w="21690" h="21600" fill="none" extrusionOk="0">
                  <a:moveTo>
                    <a:pt x="0" y="0"/>
                  </a:moveTo>
                  <a:cubicBezTo>
                    <a:pt x="30" y="0"/>
                    <a:pt x="60" y="0"/>
                    <a:pt x="90" y="0"/>
                  </a:cubicBezTo>
                  <a:cubicBezTo>
                    <a:pt x="12019" y="0"/>
                    <a:pt x="21690" y="9670"/>
                    <a:pt x="21690" y="21600"/>
                  </a:cubicBezTo>
                </a:path>
                <a:path w="21690" h="21600" stroke="0" extrusionOk="0">
                  <a:moveTo>
                    <a:pt x="0" y="0"/>
                  </a:moveTo>
                  <a:cubicBezTo>
                    <a:pt x="30" y="0"/>
                    <a:pt x="60" y="0"/>
                    <a:pt x="90" y="0"/>
                  </a:cubicBezTo>
                  <a:cubicBezTo>
                    <a:pt x="12019" y="0"/>
                    <a:pt x="21690" y="9670"/>
                    <a:pt x="21690" y="21600"/>
                  </a:cubicBezTo>
                  <a:lnTo>
                    <a:pt x="90" y="21600"/>
                  </a:lnTo>
                  <a:lnTo>
                    <a:pt x="0" y="0"/>
                  </a:lnTo>
                  <a:close/>
                </a:path>
              </a:pathLst>
            </a:custGeom>
            <a:noFill/>
            <a:ln w="38100" cap="rnd">
              <a:solidFill>
                <a:schemeClr val="tx1"/>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6876" name="Group 40"/>
          <p:cNvGrpSpPr>
            <a:grpSpLocks/>
          </p:cNvGrpSpPr>
          <p:nvPr/>
        </p:nvGrpSpPr>
        <p:grpSpPr bwMode="auto">
          <a:xfrm>
            <a:off x="4140200" y="1703388"/>
            <a:ext cx="382588" cy="762000"/>
            <a:chOff x="3768" y="1249"/>
            <a:chExt cx="241" cy="480"/>
          </a:xfrm>
        </p:grpSpPr>
        <p:sp>
          <p:nvSpPr>
            <p:cNvPr id="36901" name="Arc 41"/>
            <p:cNvSpPr>
              <a:spLocks/>
            </p:cNvSpPr>
            <p:nvPr/>
          </p:nvSpPr>
          <p:spPr bwMode="auto">
            <a:xfrm>
              <a:off x="3768" y="1249"/>
              <a:ext cx="240"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cap="rnd">
              <a:solidFill>
                <a:schemeClr val="tx1"/>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02" name="Arc 42"/>
            <p:cNvSpPr>
              <a:spLocks/>
            </p:cNvSpPr>
            <p:nvPr/>
          </p:nvSpPr>
          <p:spPr bwMode="auto">
            <a:xfrm rot="10800000">
              <a:off x="3769" y="1489"/>
              <a:ext cx="240"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05"/>
                    <a:pt x="9615" y="49"/>
                    <a:pt x="21510" y="0"/>
                  </a:cubicBezTo>
                </a:path>
                <a:path w="21600" h="21600" stroke="0" extrusionOk="0">
                  <a:moveTo>
                    <a:pt x="0" y="21600"/>
                  </a:moveTo>
                  <a:cubicBezTo>
                    <a:pt x="0" y="9705"/>
                    <a:pt x="9615" y="49"/>
                    <a:pt x="21510" y="0"/>
                  </a:cubicBezTo>
                  <a:lnTo>
                    <a:pt x="21600" y="21600"/>
                  </a:lnTo>
                  <a:lnTo>
                    <a:pt x="0" y="21600"/>
                  </a:lnTo>
                  <a:close/>
                </a:path>
              </a:pathLst>
            </a:custGeom>
            <a:noFill/>
            <a:ln w="381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6877" name="Rectangle 43"/>
          <p:cNvSpPr>
            <a:spLocks noChangeArrowheads="1"/>
          </p:cNvSpPr>
          <p:nvPr/>
        </p:nvSpPr>
        <p:spPr bwMode="auto">
          <a:xfrm>
            <a:off x="1536700" y="2524125"/>
            <a:ext cx="511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400" i="1" dirty="0"/>
              <a:t>V</a:t>
            </a:r>
            <a:r>
              <a:rPr lang="en-US" altLang="en-US" sz="2400" i="1" baseline="-25000" dirty="0"/>
              <a:t>p</a:t>
            </a:r>
            <a:endParaRPr lang="en-US" altLang="en-US" sz="2400" i="1" dirty="0"/>
          </a:p>
        </p:txBody>
      </p:sp>
      <p:sp>
        <p:nvSpPr>
          <p:cNvPr id="36878" name="Rectangle 44"/>
          <p:cNvSpPr>
            <a:spLocks noChangeArrowheads="1"/>
          </p:cNvSpPr>
          <p:nvPr/>
        </p:nvSpPr>
        <p:spPr bwMode="auto">
          <a:xfrm>
            <a:off x="3743325" y="2524125"/>
            <a:ext cx="511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400" i="1" dirty="0"/>
              <a:t>V</a:t>
            </a:r>
            <a:r>
              <a:rPr lang="en-US" altLang="en-US" sz="2400" i="1" baseline="-25000" dirty="0"/>
              <a:t>p</a:t>
            </a:r>
            <a:endParaRPr lang="en-US" altLang="en-US" sz="2400" i="1" dirty="0"/>
          </a:p>
        </p:txBody>
      </p:sp>
      <p:sp>
        <p:nvSpPr>
          <p:cNvPr id="36879" name="Rectangle 45"/>
          <p:cNvSpPr>
            <a:spLocks noChangeArrowheads="1"/>
          </p:cNvSpPr>
          <p:nvPr/>
        </p:nvSpPr>
        <p:spPr bwMode="auto">
          <a:xfrm>
            <a:off x="701675" y="1914525"/>
            <a:ext cx="438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400" i="1"/>
              <a:t>M</a:t>
            </a:r>
          </a:p>
        </p:txBody>
      </p:sp>
      <p:sp>
        <p:nvSpPr>
          <p:cNvPr id="36880" name="Rectangle 46"/>
          <p:cNvSpPr>
            <a:spLocks noChangeArrowheads="1"/>
          </p:cNvSpPr>
          <p:nvPr/>
        </p:nvSpPr>
        <p:spPr bwMode="auto">
          <a:xfrm>
            <a:off x="4581525" y="1914525"/>
            <a:ext cx="438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400" i="1"/>
              <a:t>M</a:t>
            </a:r>
          </a:p>
        </p:txBody>
      </p:sp>
      <p:grpSp>
        <p:nvGrpSpPr>
          <p:cNvPr id="36881" name="Group 50"/>
          <p:cNvGrpSpPr>
            <a:grpSpLocks/>
          </p:cNvGrpSpPr>
          <p:nvPr/>
        </p:nvGrpSpPr>
        <p:grpSpPr bwMode="auto">
          <a:xfrm>
            <a:off x="1997075" y="1703388"/>
            <a:ext cx="1670050" cy="820737"/>
            <a:chOff x="1828" y="1249"/>
            <a:chExt cx="1354" cy="517"/>
          </a:xfrm>
        </p:grpSpPr>
        <p:sp>
          <p:nvSpPr>
            <p:cNvPr id="36898" name="Rectangle 47"/>
            <p:cNvSpPr>
              <a:spLocks noChangeArrowheads="1"/>
            </p:cNvSpPr>
            <p:nvPr/>
          </p:nvSpPr>
          <p:spPr bwMode="auto">
            <a:xfrm>
              <a:off x="1832" y="1249"/>
              <a:ext cx="1350" cy="517"/>
            </a:xfrm>
            <a:prstGeom prst="rect">
              <a:avLst/>
            </a:prstGeom>
            <a:gradFill rotWithShape="1">
              <a:gsLst>
                <a:gs pos="0">
                  <a:srgbClr val="DDDDDD"/>
                </a:gs>
                <a:gs pos="50000">
                  <a:srgbClr val="666666"/>
                </a:gs>
                <a:gs pos="100000">
                  <a:srgbClr val="DDDDDD"/>
                </a:gs>
              </a:gsLst>
              <a:lin ang="5400000" scaled="1"/>
            </a:gra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36899" name="Line 48"/>
            <p:cNvSpPr>
              <a:spLocks noChangeShapeType="1"/>
            </p:cNvSpPr>
            <p:nvPr/>
          </p:nvSpPr>
          <p:spPr bwMode="auto">
            <a:xfrm>
              <a:off x="1832" y="1299"/>
              <a:ext cx="135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6900" name="Line 49"/>
            <p:cNvSpPr>
              <a:spLocks noChangeShapeType="1"/>
            </p:cNvSpPr>
            <p:nvPr/>
          </p:nvSpPr>
          <p:spPr bwMode="auto">
            <a:xfrm>
              <a:off x="1828" y="1718"/>
              <a:ext cx="135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36882" name="Line 51"/>
          <p:cNvSpPr>
            <a:spLocks noChangeShapeType="1"/>
          </p:cNvSpPr>
          <p:nvPr/>
        </p:nvSpPr>
        <p:spPr bwMode="auto">
          <a:xfrm>
            <a:off x="3681413" y="2973388"/>
            <a:ext cx="0" cy="3414712"/>
          </a:xfrm>
          <a:prstGeom prst="line">
            <a:avLst/>
          </a:prstGeom>
          <a:noFill/>
          <a:ln w="158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6883" name="Line 52"/>
          <p:cNvSpPr>
            <a:spLocks noChangeShapeType="1"/>
          </p:cNvSpPr>
          <p:nvPr/>
        </p:nvSpPr>
        <p:spPr bwMode="auto">
          <a:xfrm>
            <a:off x="1992313" y="2973388"/>
            <a:ext cx="0" cy="3414712"/>
          </a:xfrm>
          <a:prstGeom prst="line">
            <a:avLst/>
          </a:prstGeom>
          <a:noFill/>
          <a:ln w="158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6897" name="Rectangle 54"/>
          <p:cNvSpPr>
            <a:spLocks noChangeArrowheads="1"/>
          </p:cNvSpPr>
          <p:nvPr/>
        </p:nvSpPr>
        <p:spPr bwMode="auto">
          <a:xfrm>
            <a:off x="2002009" y="3501006"/>
            <a:ext cx="1679404" cy="879475"/>
          </a:xfrm>
          <a:prstGeom prst="rect">
            <a:avLst/>
          </a:prstGeom>
          <a:blipFill dpi="0" rotWithShape="0">
            <a:blip r:embed="rId3"/>
            <a:srcRect/>
            <a:tile tx="0" ty="0" sx="100000" sy="100000" flip="none" algn="tl"/>
          </a:blipFill>
          <a:ln w="1587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36885" name="Rectangle 55"/>
          <p:cNvSpPr>
            <a:spLocks noChangeArrowheads="1"/>
          </p:cNvSpPr>
          <p:nvPr/>
        </p:nvSpPr>
        <p:spPr bwMode="auto">
          <a:xfrm>
            <a:off x="1081088" y="3351213"/>
            <a:ext cx="835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400" i="1" dirty="0">
                <a:latin typeface="Arial Narrow" pitchFamily="34" charset="0"/>
              </a:rPr>
              <a:t>V =V</a:t>
            </a:r>
            <a:r>
              <a:rPr lang="en-US" altLang="en-US" sz="2400" i="1" baseline="-25000" dirty="0">
                <a:latin typeface="Arial Narrow" pitchFamily="34" charset="0"/>
              </a:rPr>
              <a:t>p</a:t>
            </a:r>
            <a:endParaRPr lang="en-US" altLang="en-US" sz="2400" i="1" dirty="0">
              <a:latin typeface="Arial Narrow" pitchFamily="34" charset="0"/>
            </a:endParaRPr>
          </a:p>
        </p:txBody>
      </p:sp>
      <p:grpSp>
        <p:nvGrpSpPr>
          <p:cNvPr id="36886" name="Group 56"/>
          <p:cNvGrpSpPr>
            <a:grpSpLocks/>
          </p:cNvGrpSpPr>
          <p:nvPr/>
        </p:nvGrpSpPr>
        <p:grpSpPr bwMode="auto">
          <a:xfrm>
            <a:off x="1992313" y="5099050"/>
            <a:ext cx="1692275" cy="835025"/>
            <a:chOff x="968" y="3056"/>
            <a:chExt cx="1353" cy="777"/>
          </a:xfrm>
        </p:grpSpPr>
        <p:sp>
          <p:nvSpPr>
            <p:cNvPr id="36893" name="Line 57"/>
            <p:cNvSpPr>
              <a:spLocks noChangeShapeType="1"/>
            </p:cNvSpPr>
            <p:nvPr/>
          </p:nvSpPr>
          <p:spPr bwMode="auto">
            <a:xfrm>
              <a:off x="968" y="3451"/>
              <a:ext cx="135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6894" name="AutoShape 58"/>
            <p:cNvSpPr>
              <a:spLocks noChangeArrowheads="1"/>
            </p:cNvSpPr>
            <p:nvPr/>
          </p:nvSpPr>
          <p:spPr bwMode="auto">
            <a:xfrm>
              <a:off x="968" y="3056"/>
              <a:ext cx="669" cy="383"/>
            </a:xfrm>
            <a:prstGeom prst="rtTriangle">
              <a:avLst/>
            </a:prstGeom>
            <a:blipFill dpi="0" rotWithShape="0">
              <a:blip r:embed="rId4"/>
              <a:srcRect/>
              <a:tile tx="0" ty="0" sx="100000" sy="100000" flip="none" algn="tl"/>
            </a:blipFill>
            <a:ln w="1587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36895" name="AutoShape 59"/>
            <p:cNvSpPr>
              <a:spLocks noChangeArrowheads="1"/>
            </p:cNvSpPr>
            <p:nvPr/>
          </p:nvSpPr>
          <p:spPr bwMode="auto">
            <a:xfrm flipH="1" flipV="1">
              <a:off x="1649" y="3450"/>
              <a:ext cx="669" cy="383"/>
            </a:xfrm>
            <a:prstGeom prst="rtTriangle">
              <a:avLst/>
            </a:prstGeom>
            <a:blipFill dpi="0" rotWithShape="0">
              <a:blip r:embed="rId4"/>
              <a:srcRect/>
              <a:tile tx="0" ty="0" sx="100000" sy="100000" flip="none" algn="tl"/>
            </a:blipFill>
            <a:ln w="1587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36887" name="Rectangle 65"/>
          <p:cNvSpPr>
            <a:spLocks noChangeArrowheads="1"/>
          </p:cNvSpPr>
          <p:nvPr/>
        </p:nvSpPr>
        <p:spPr bwMode="auto">
          <a:xfrm>
            <a:off x="928688" y="4870450"/>
            <a:ext cx="987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400" i="1" dirty="0">
                <a:latin typeface="Arial Narrow" pitchFamily="34" charset="0"/>
              </a:rPr>
              <a:t>M &lt; M</a:t>
            </a:r>
            <a:r>
              <a:rPr lang="en-US" altLang="en-US" sz="2400" i="1" baseline="-25000" dirty="0">
                <a:latin typeface="Arial Narrow" pitchFamily="34" charset="0"/>
              </a:rPr>
              <a:t>p</a:t>
            </a:r>
            <a:endParaRPr lang="en-US" altLang="en-US" sz="2400" i="1" dirty="0">
              <a:latin typeface="Arial Narrow" pitchFamily="34" charset="0"/>
            </a:endParaRPr>
          </a:p>
        </p:txBody>
      </p:sp>
      <p:sp>
        <p:nvSpPr>
          <p:cNvPr id="1225794" name="Rectangle 66">
            <a:extLst>
              <a:ext uri="{FF2B5EF4-FFF2-40B4-BE49-F238E27FC236}"/>
            </a:extLst>
          </p:cNvPr>
          <p:cNvSpPr>
            <a:spLocks noChangeArrowheads="1"/>
          </p:cNvSpPr>
          <p:nvPr/>
        </p:nvSpPr>
        <p:spPr bwMode="auto">
          <a:xfrm>
            <a:off x="2012950" y="1782763"/>
            <a:ext cx="1644650" cy="665162"/>
          </a:xfrm>
          <a:prstGeom prst="rect">
            <a:avLst/>
          </a:prstGeom>
          <a:gradFill rotWithShape="1">
            <a:gsLst>
              <a:gs pos="0">
                <a:srgbClr val="FF0000">
                  <a:alpha val="55000"/>
                </a:srgbClr>
              </a:gs>
              <a:gs pos="50000">
                <a:srgbClr val="FF0000">
                  <a:gamma/>
                  <a:shade val="46275"/>
                  <a:invGamma/>
                </a:srgbClr>
              </a:gs>
              <a:gs pos="100000">
                <a:srgbClr val="FF0000">
                  <a:alpha val="55000"/>
                </a:srgbClr>
              </a:gs>
            </a:gsLst>
            <a:lin ang="5400000" scaled="1"/>
          </a:gradFill>
          <a:ln>
            <a:noFill/>
          </a:ln>
          <a:effectLst/>
          <a:extLst>
            <a:ext uri="{91240B29-F687-4F45-9708-019B960494DF}">
              <a14:hiddenLine xmlns:a14="http://schemas.microsoft.com/office/drawing/2010/main" w="158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spcBef>
                <a:spcPct val="50000"/>
              </a:spcBef>
              <a:defRPr/>
            </a:pPr>
            <a:endParaRPr lang="en-US"/>
          </a:p>
        </p:txBody>
      </p:sp>
      <p:sp>
        <p:nvSpPr>
          <p:cNvPr id="36891" name="Line 67"/>
          <p:cNvSpPr>
            <a:spLocks noChangeShapeType="1"/>
          </p:cNvSpPr>
          <p:nvPr/>
        </p:nvSpPr>
        <p:spPr bwMode="auto">
          <a:xfrm flipV="1">
            <a:off x="3357563" y="1076325"/>
            <a:ext cx="1820862" cy="838200"/>
          </a:xfrm>
          <a:prstGeom prst="line">
            <a:avLst/>
          </a:prstGeom>
          <a:noFill/>
          <a:ln w="28575">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6892" name="Text Box 69"/>
          <p:cNvSpPr txBox="1">
            <a:spLocks noChangeArrowheads="1"/>
          </p:cNvSpPr>
          <p:nvPr/>
        </p:nvSpPr>
        <p:spPr bwMode="auto">
          <a:xfrm>
            <a:off x="5254625" y="849313"/>
            <a:ext cx="3187700" cy="641350"/>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dirty="0">
                <a:latin typeface="+mn-lt"/>
              </a:rPr>
              <a:t>shear yielding of web along entire length of link</a:t>
            </a:r>
          </a:p>
        </p:txBody>
      </p:sp>
      <mc:AlternateContent xmlns:mc="http://schemas.openxmlformats.org/markup-compatibility/2006" xmlns:a14="http://schemas.microsoft.com/office/drawing/2010/main">
        <mc:Choice Requires="a14">
          <p:sp>
            <p:nvSpPr>
              <p:cNvPr id="40" name="TextBox 39"/>
              <p:cNvSpPr txBox="1"/>
              <p:nvPr/>
            </p:nvSpPr>
            <p:spPr>
              <a:xfrm>
                <a:off x="6699932" y="4406207"/>
                <a:ext cx="1294457" cy="805862"/>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2000" b="1" i="0" smtClean="0"/>
                        <m:t>e</m:t>
                      </m:r>
                      <m:r>
                        <m:rPr>
                          <m:nor/>
                        </m:rPr>
                        <a:rPr lang="en-US" sz="2000" b="1" i="0" smtClean="0"/>
                        <m:t> ≤ </m:t>
                      </m:r>
                      <m:f>
                        <m:fPr>
                          <m:ctrlPr>
                            <a:rPr lang="en-US" sz="2000" b="1" i="1" smtClean="0">
                              <a:latin typeface="Cambria Math"/>
                            </a:rPr>
                          </m:ctrlPr>
                        </m:fPr>
                        <m:num>
                          <m:r>
                            <m:rPr>
                              <m:nor/>
                            </m:rPr>
                            <a:rPr lang="en-US" sz="2000" b="1" i="0" smtClean="0"/>
                            <m:t>2</m:t>
                          </m:r>
                          <m:sSub>
                            <m:sSubPr>
                              <m:ctrlPr>
                                <a:rPr lang="en-US" sz="2000" b="1" i="1" smtClean="0">
                                  <a:latin typeface="Cambria Math"/>
                                </a:rPr>
                              </m:ctrlPr>
                            </m:sSubPr>
                            <m:e>
                              <m:r>
                                <m:rPr>
                                  <m:nor/>
                                </m:rPr>
                                <a:rPr lang="en-US" sz="2000" b="1" i="0" smtClean="0"/>
                                <m:t>M</m:t>
                              </m:r>
                            </m:e>
                            <m:sub>
                              <m:r>
                                <m:rPr>
                                  <m:nor/>
                                </m:rPr>
                                <a:rPr lang="en-US" sz="2000" b="1" i="0" smtClean="0"/>
                                <m:t>p</m:t>
                              </m:r>
                            </m:sub>
                          </m:sSub>
                        </m:num>
                        <m:den>
                          <m:sSub>
                            <m:sSubPr>
                              <m:ctrlPr>
                                <a:rPr lang="en-US" sz="2000" b="1" i="1" smtClean="0">
                                  <a:latin typeface="Cambria Math"/>
                                </a:rPr>
                              </m:ctrlPr>
                            </m:sSubPr>
                            <m:e>
                              <m:r>
                                <m:rPr>
                                  <m:nor/>
                                </m:rPr>
                                <a:rPr lang="en-US" sz="2000" b="1" i="0" smtClean="0"/>
                                <m:t>V</m:t>
                              </m:r>
                            </m:e>
                            <m:sub>
                              <m:r>
                                <m:rPr>
                                  <m:nor/>
                                </m:rPr>
                                <a:rPr lang="en-US" sz="2000" b="1" i="0" smtClean="0"/>
                                <m:t>p</m:t>
                              </m:r>
                            </m:sub>
                          </m:sSub>
                        </m:den>
                      </m:f>
                    </m:oMath>
                  </m:oMathPara>
                </a14:m>
                <a:endParaRPr lang="en-US" sz="2000" b="1" i="1" dirty="0"/>
              </a:p>
            </p:txBody>
          </p:sp>
        </mc:Choice>
        <mc:Fallback xmlns="">
          <p:sp>
            <p:nvSpPr>
              <p:cNvPr id="40" name="TextBox 39"/>
              <p:cNvSpPr txBox="1">
                <a:spLocks noRot="1" noChangeAspect="1" noMove="1" noResize="1" noEditPoints="1" noAdjustHandles="1" noChangeArrowheads="1" noChangeShapeType="1" noTextEdit="1"/>
              </p:cNvSpPr>
              <p:nvPr/>
            </p:nvSpPr>
            <p:spPr>
              <a:xfrm>
                <a:off x="6699932" y="4406207"/>
                <a:ext cx="1294457" cy="805862"/>
              </a:xfrm>
              <a:prstGeom prst="rect">
                <a:avLst/>
              </a:prstGeom>
              <a:blipFill rotWithShape="1">
                <a:blip r:embed="rId6"/>
                <a:stretch>
                  <a:fillRect/>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3641462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5457599" y="3215975"/>
            <a:ext cx="3741738" cy="708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000" dirty="0" smtClean="0">
                <a:latin typeface="+mn-lt"/>
              </a:rPr>
              <a:t>Flexural </a:t>
            </a:r>
            <a:r>
              <a:rPr lang="en-US" altLang="en-US" sz="2000" dirty="0">
                <a:latin typeface="+mn-lt"/>
              </a:rPr>
              <a:t>yielding will occur when M = M</a:t>
            </a:r>
            <a:r>
              <a:rPr lang="en-US" altLang="en-US" sz="2000" baseline="-25000" dirty="0">
                <a:latin typeface="+mn-lt"/>
              </a:rPr>
              <a:t>p</a:t>
            </a:r>
            <a:r>
              <a:rPr lang="en-US" altLang="en-US" sz="2000" dirty="0">
                <a:latin typeface="+mn-lt"/>
              </a:rPr>
              <a:t> and V &lt; V</a:t>
            </a:r>
            <a:r>
              <a:rPr lang="en-US" altLang="en-US" sz="2000" baseline="-25000" dirty="0">
                <a:latin typeface="+mn-lt"/>
              </a:rPr>
              <a:t>p</a:t>
            </a:r>
          </a:p>
        </p:txBody>
      </p:sp>
      <p:sp>
        <p:nvSpPr>
          <p:cNvPr id="37891" name="Rectangle 3"/>
          <p:cNvSpPr>
            <a:spLocks noChangeArrowheads="1"/>
          </p:cNvSpPr>
          <p:nvPr/>
        </p:nvSpPr>
        <p:spPr bwMode="auto">
          <a:xfrm>
            <a:off x="5859463" y="4778375"/>
            <a:ext cx="1521507" cy="400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000">
                <a:latin typeface="+mn-lt"/>
              </a:rPr>
              <a:t>or, when:   </a:t>
            </a:r>
          </a:p>
        </p:txBody>
      </p:sp>
      <p:sp>
        <p:nvSpPr>
          <p:cNvPr id="37892" name="Line 5"/>
          <p:cNvSpPr>
            <a:spLocks noChangeShapeType="1"/>
          </p:cNvSpPr>
          <p:nvPr/>
        </p:nvSpPr>
        <p:spPr bwMode="auto">
          <a:xfrm>
            <a:off x="1458913" y="1397000"/>
            <a:ext cx="0" cy="22860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893" name="Line 6"/>
          <p:cNvSpPr>
            <a:spLocks noChangeShapeType="1"/>
          </p:cNvSpPr>
          <p:nvPr/>
        </p:nvSpPr>
        <p:spPr bwMode="auto">
          <a:xfrm>
            <a:off x="4570413" y="1397000"/>
            <a:ext cx="0" cy="22860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894" name="Line 7"/>
          <p:cNvSpPr>
            <a:spLocks noChangeShapeType="1"/>
          </p:cNvSpPr>
          <p:nvPr/>
        </p:nvSpPr>
        <p:spPr bwMode="auto">
          <a:xfrm>
            <a:off x="1458913" y="1473200"/>
            <a:ext cx="3111500" cy="0"/>
          </a:xfrm>
          <a:prstGeom prst="line">
            <a:avLst/>
          </a:prstGeom>
          <a:noFill/>
          <a:ln w="19050">
            <a:solidFill>
              <a:schemeClr val="tx1"/>
            </a:solidFill>
            <a:round/>
            <a:headEnd type="stealth" w="med" len="lg"/>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895" name="Rectangle 8"/>
          <p:cNvSpPr>
            <a:spLocks noChangeArrowheads="1"/>
          </p:cNvSpPr>
          <p:nvPr/>
        </p:nvSpPr>
        <p:spPr bwMode="auto">
          <a:xfrm>
            <a:off x="2927350" y="1076325"/>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400" i="1"/>
              <a:t>e</a:t>
            </a:r>
          </a:p>
        </p:txBody>
      </p:sp>
      <p:sp>
        <p:nvSpPr>
          <p:cNvPr id="37896" name="Line 9"/>
          <p:cNvSpPr>
            <a:spLocks noChangeShapeType="1"/>
          </p:cNvSpPr>
          <p:nvPr/>
        </p:nvSpPr>
        <p:spPr bwMode="auto">
          <a:xfrm>
            <a:off x="1176338" y="1701800"/>
            <a:ext cx="0" cy="762000"/>
          </a:xfrm>
          <a:prstGeom prst="line">
            <a:avLst/>
          </a:prstGeom>
          <a:noFill/>
          <a:ln w="38100">
            <a:solidFill>
              <a:schemeClr val="tx1"/>
            </a:solidFill>
            <a:round/>
            <a:headEnd type="stealth"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897" name="Line 10"/>
          <p:cNvSpPr>
            <a:spLocks noChangeShapeType="1"/>
          </p:cNvSpPr>
          <p:nvPr/>
        </p:nvSpPr>
        <p:spPr bwMode="auto">
          <a:xfrm flipV="1">
            <a:off x="4752975" y="1701800"/>
            <a:ext cx="0" cy="762000"/>
          </a:xfrm>
          <a:prstGeom prst="line">
            <a:avLst/>
          </a:prstGeom>
          <a:noFill/>
          <a:ln w="38100">
            <a:solidFill>
              <a:schemeClr val="tx1"/>
            </a:solidFill>
            <a:round/>
            <a:headEnd type="stealth"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7898" name="Group 11"/>
          <p:cNvGrpSpPr>
            <a:grpSpLocks/>
          </p:cNvGrpSpPr>
          <p:nvPr/>
        </p:nvGrpSpPr>
        <p:grpSpPr bwMode="auto">
          <a:xfrm>
            <a:off x="549275" y="1701800"/>
            <a:ext cx="382588" cy="763588"/>
            <a:chOff x="1608" y="1248"/>
            <a:chExt cx="241" cy="481"/>
          </a:xfrm>
        </p:grpSpPr>
        <p:sp>
          <p:nvSpPr>
            <p:cNvPr id="37928" name="Arc 12"/>
            <p:cNvSpPr>
              <a:spLocks/>
            </p:cNvSpPr>
            <p:nvPr/>
          </p:nvSpPr>
          <p:spPr bwMode="auto">
            <a:xfrm>
              <a:off x="1608" y="1248"/>
              <a:ext cx="240"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05"/>
                    <a:pt x="9615" y="49"/>
                    <a:pt x="21510" y="0"/>
                  </a:cubicBezTo>
                </a:path>
                <a:path w="21600" h="21600" stroke="0" extrusionOk="0">
                  <a:moveTo>
                    <a:pt x="0" y="21600"/>
                  </a:moveTo>
                  <a:cubicBezTo>
                    <a:pt x="0" y="9705"/>
                    <a:pt x="9615" y="49"/>
                    <a:pt x="21510" y="0"/>
                  </a:cubicBezTo>
                  <a:lnTo>
                    <a:pt x="21600" y="21600"/>
                  </a:lnTo>
                  <a:lnTo>
                    <a:pt x="0" y="21600"/>
                  </a:lnTo>
                  <a:close/>
                </a:path>
              </a:pathLst>
            </a:custGeom>
            <a:noFill/>
            <a:ln w="381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29" name="Arc 13"/>
            <p:cNvSpPr>
              <a:spLocks/>
            </p:cNvSpPr>
            <p:nvPr/>
          </p:nvSpPr>
          <p:spPr bwMode="auto">
            <a:xfrm rot="10800000">
              <a:off x="1608" y="1489"/>
              <a:ext cx="241" cy="240"/>
            </a:xfrm>
            <a:custGeom>
              <a:avLst/>
              <a:gdLst>
                <a:gd name="T0" fmla="*/ 0 w 21690"/>
                <a:gd name="T1" fmla="*/ 0 h 21600"/>
                <a:gd name="T2" fmla="*/ 0 w 21690"/>
                <a:gd name="T3" fmla="*/ 0 h 21600"/>
                <a:gd name="T4" fmla="*/ 0 w 21690"/>
                <a:gd name="T5" fmla="*/ 0 h 21600"/>
                <a:gd name="T6" fmla="*/ 0 60000 65536"/>
                <a:gd name="T7" fmla="*/ 0 60000 65536"/>
                <a:gd name="T8" fmla="*/ 0 60000 65536"/>
              </a:gdLst>
              <a:ahLst/>
              <a:cxnLst>
                <a:cxn ang="T6">
                  <a:pos x="T0" y="T1"/>
                </a:cxn>
                <a:cxn ang="T7">
                  <a:pos x="T2" y="T3"/>
                </a:cxn>
                <a:cxn ang="T8">
                  <a:pos x="T4" y="T5"/>
                </a:cxn>
              </a:cxnLst>
              <a:rect l="0" t="0" r="r" b="b"/>
              <a:pathLst>
                <a:path w="21690" h="21600" fill="none" extrusionOk="0">
                  <a:moveTo>
                    <a:pt x="0" y="0"/>
                  </a:moveTo>
                  <a:cubicBezTo>
                    <a:pt x="30" y="0"/>
                    <a:pt x="60" y="0"/>
                    <a:pt x="90" y="0"/>
                  </a:cubicBezTo>
                  <a:cubicBezTo>
                    <a:pt x="12019" y="0"/>
                    <a:pt x="21690" y="9670"/>
                    <a:pt x="21690" y="21600"/>
                  </a:cubicBezTo>
                </a:path>
                <a:path w="21690" h="21600" stroke="0" extrusionOk="0">
                  <a:moveTo>
                    <a:pt x="0" y="0"/>
                  </a:moveTo>
                  <a:cubicBezTo>
                    <a:pt x="30" y="0"/>
                    <a:pt x="60" y="0"/>
                    <a:pt x="90" y="0"/>
                  </a:cubicBezTo>
                  <a:cubicBezTo>
                    <a:pt x="12019" y="0"/>
                    <a:pt x="21690" y="9670"/>
                    <a:pt x="21690" y="21600"/>
                  </a:cubicBezTo>
                  <a:lnTo>
                    <a:pt x="90" y="21600"/>
                  </a:lnTo>
                  <a:lnTo>
                    <a:pt x="0" y="0"/>
                  </a:lnTo>
                  <a:close/>
                </a:path>
              </a:pathLst>
            </a:custGeom>
            <a:noFill/>
            <a:ln w="38100" cap="rnd">
              <a:solidFill>
                <a:schemeClr val="tx1"/>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7899" name="Group 14"/>
          <p:cNvGrpSpPr>
            <a:grpSpLocks/>
          </p:cNvGrpSpPr>
          <p:nvPr/>
        </p:nvGrpSpPr>
        <p:grpSpPr bwMode="auto">
          <a:xfrm>
            <a:off x="4981575" y="1703388"/>
            <a:ext cx="382588" cy="762000"/>
            <a:chOff x="3768" y="1249"/>
            <a:chExt cx="241" cy="480"/>
          </a:xfrm>
        </p:grpSpPr>
        <p:sp>
          <p:nvSpPr>
            <p:cNvPr id="37926" name="Arc 15"/>
            <p:cNvSpPr>
              <a:spLocks/>
            </p:cNvSpPr>
            <p:nvPr/>
          </p:nvSpPr>
          <p:spPr bwMode="auto">
            <a:xfrm>
              <a:off x="3768" y="1249"/>
              <a:ext cx="240"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cap="rnd">
              <a:solidFill>
                <a:schemeClr val="tx1"/>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27" name="Arc 16"/>
            <p:cNvSpPr>
              <a:spLocks/>
            </p:cNvSpPr>
            <p:nvPr/>
          </p:nvSpPr>
          <p:spPr bwMode="auto">
            <a:xfrm rot="10800000">
              <a:off x="3769" y="1489"/>
              <a:ext cx="240"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05"/>
                    <a:pt x="9615" y="49"/>
                    <a:pt x="21510" y="0"/>
                  </a:cubicBezTo>
                </a:path>
                <a:path w="21600" h="21600" stroke="0" extrusionOk="0">
                  <a:moveTo>
                    <a:pt x="0" y="21600"/>
                  </a:moveTo>
                  <a:cubicBezTo>
                    <a:pt x="0" y="9705"/>
                    <a:pt x="9615" y="49"/>
                    <a:pt x="21510" y="0"/>
                  </a:cubicBezTo>
                  <a:lnTo>
                    <a:pt x="21600" y="21600"/>
                  </a:lnTo>
                  <a:lnTo>
                    <a:pt x="0" y="21600"/>
                  </a:lnTo>
                  <a:close/>
                </a:path>
              </a:pathLst>
            </a:custGeom>
            <a:noFill/>
            <a:ln w="381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7900" name="Rectangle 17"/>
          <p:cNvSpPr>
            <a:spLocks noChangeArrowheads="1"/>
          </p:cNvSpPr>
          <p:nvPr/>
        </p:nvSpPr>
        <p:spPr bwMode="auto">
          <a:xfrm>
            <a:off x="928688" y="2524125"/>
            <a:ext cx="387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400" i="1"/>
              <a:t>V</a:t>
            </a:r>
          </a:p>
        </p:txBody>
      </p:sp>
      <p:sp>
        <p:nvSpPr>
          <p:cNvPr id="37901" name="Rectangle 18"/>
          <p:cNvSpPr>
            <a:spLocks noChangeArrowheads="1"/>
          </p:cNvSpPr>
          <p:nvPr/>
        </p:nvSpPr>
        <p:spPr bwMode="auto">
          <a:xfrm>
            <a:off x="4584700" y="2524125"/>
            <a:ext cx="387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400" i="1"/>
              <a:t>V</a:t>
            </a:r>
          </a:p>
        </p:txBody>
      </p:sp>
      <p:sp>
        <p:nvSpPr>
          <p:cNvPr id="37902" name="Rectangle 19"/>
          <p:cNvSpPr>
            <a:spLocks noChangeArrowheads="1"/>
          </p:cNvSpPr>
          <p:nvPr/>
        </p:nvSpPr>
        <p:spPr bwMode="auto">
          <a:xfrm>
            <a:off x="19050" y="1914525"/>
            <a:ext cx="561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400" i="1" dirty="0"/>
              <a:t>M</a:t>
            </a:r>
            <a:r>
              <a:rPr lang="en-US" altLang="en-US" sz="2400" i="1" baseline="-25000" dirty="0"/>
              <a:t>p</a:t>
            </a:r>
            <a:endParaRPr lang="en-US" altLang="en-US" sz="2400" i="1" dirty="0"/>
          </a:p>
        </p:txBody>
      </p:sp>
      <p:sp>
        <p:nvSpPr>
          <p:cNvPr id="37903" name="Rectangle 20"/>
          <p:cNvSpPr>
            <a:spLocks noChangeArrowheads="1"/>
          </p:cNvSpPr>
          <p:nvPr/>
        </p:nvSpPr>
        <p:spPr bwMode="auto">
          <a:xfrm>
            <a:off x="5422900" y="1914525"/>
            <a:ext cx="561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400" i="1" dirty="0"/>
              <a:t>M</a:t>
            </a:r>
            <a:r>
              <a:rPr lang="en-US" altLang="en-US" sz="2400" i="1" baseline="-25000" dirty="0"/>
              <a:t>p</a:t>
            </a:r>
            <a:endParaRPr lang="en-US" altLang="en-US" sz="2400" i="1" dirty="0"/>
          </a:p>
        </p:txBody>
      </p:sp>
      <p:grpSp>
        <p:nvGrpSpPr>
          <p:cNvPr id="37904" name="Group 21"/>
          <p:cNvGrpSpPr>
            <a:grpSpLocks/>
          </p:cNvGrpSpPr>
          <p:nvPr/>
        </p:nvGrpSpPr>
        <p:grpSpPr bwMode="auto">
          <a:xfrm>
            <a:off x="1439863" y="1703388"/>
            <a:ext cx="3144837" cy="820737"/>
            <a:chOff x="1828" y="1249"/>
            <a:chExt cx="1354" cy="517"/>
          </a:xfrm>
        </p:grpSpPr>
        <p:sp>
          <p:nvSpPr>
            <p:cNvPr id="37923" name="Rectangle 22"/>
            <p:cNvSpPr>
              <a:spLocks noChangeArrowheads="1"/>
            </p:cNvSpPr>
            <p:nvPr/>
          </p:nvSpPr>
          <p:spPr bwMode="auto">
            <a:xfrm>
              <a:off x="1832" y="1249"/>
              <a:ext cx="1350" cy="517"/>
            </a:xfrm>
            <a:prstGeom prst="rect">
              <a:avLst/>
            </a:prstGeom>
            <a:gradFill rotWithShape="1">
              <a:gsLst>
                <a:gs pos="0">
                  <a:srgbClr val="DDDDDD"/>
                </a:gs>
                <a:gs pos="50000">
                  <a:srgbClr val="666666"/>
                </a:gs>
                <a:gs pos="100000">
                  <a:srgbClr val="DDDDDD"/>
                </a:gs>
              </a:gsLst>
              <a:lin ang="5400000" scaled="1"/>
            </a:gra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37924" name="Line 23"/>
            <p:cNvSpPr>
              <a:spLocks noChangeShapeType="1"/>
            </p:cNvSpPr>
            <p:nvPr/>
          </p:nvSpPr>
          <p:spPr bwMode="auto">
            <a:xfrm>
              <a:off x="1832" y="1299"/>
              <a:ext cx="135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7925" name="Line 24"/>
            <p:cNvSpPr>
              <a:spLocks noChangeShapeType="1"/>
            </p:cNvSpPr>
            <p:nvPr/>
          </p:nvSpPr>
          <p:spPr bwMode="auto">
            <a:xfrm>
              <a:off x="1828" y="1718"/>
              <a:ext cx="135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37905" name="Line 25"/>
          <p:cNvSpPr>
            <a:spLocks noChangeShapeType="1"/>
          </p:cNvSpPr>
          <p:nvPr/>
        </p:nvSpPr>
        <p:spPr bwMode="auto">
          <a:xfrm>
            <a:off x="4572000" y="2973388"/>
            <a:ext cx="0" cy="3414712"/>
          </a:xfrm>
          <a:prstGeom prst="line">
            <a:avLst/>
          </a:prstGeom>
          <a:noFill/>
          <a:ln w="158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7906" name="Line 26"/>
          <p:cNvSpPr>
            <a:spLocks noChangeShapeType="1"/>
          </p:cNvSpPr>
          <p:nvPr/>
        </p:nvSpPr>
        <p:spPr bwMode="auto">
          <a:xfrm>
            <a:off x="1460500" y="2973388"/>
            <a:ext cx="0" cy="3414712"/>
          </a:xfrm>
          <a:prstGeom prst="line">
            <a:avLst/>
          </a:prstGeom>
          <a:noFill/>
          <a:ln w="158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37907" name="Group 27"/>
          <p:cNvGrpSpPr>
            <a:grpSpLocks/>
          </p:cNvGrpSpPr>
          <p:nvPr/>
        </p:nvGrpSpPr>
        <p:grpSpPr bwMode="auto">
          <a:xfrm>
            <a:off x="1466850" y="3505200"/>
            <a:ext cx="3135313" cy="388938"/>
            <a:chOff x="1255" y="2160"/>
            <a:chExt cx="1066" cy="575"/>
          </a:xfrm>
        </p:grpSpPr>
        <p:sp>
          <p:nvSpPr>
            <p:cNvPr id="37921" name="Line 28"/>
            <p:cNvSpPr>
              <a:spLocks noChangeShapeType="1"/>
            </p:cNvSpPr>
            <p:nvPr/>
          </p:nvSpPr>
          <p:spPr bwMode="auto">
            <a:xfrm>
              <a:off x="1255" y="2734"/>
              <a:ext cx="1066" cy="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7922" name="Rectangle 29"/>
            <p:cNvSpPr>
              <a:spLocks noChangeArrowheads="1"/>
            </p:cNvSpPr>
            <p:nvPr/>
          </p:nvSpPr>
          <p:spPr bwMode="auto">
            <a:xfrm>
              <a:off x="1255" y="2160"/>
              <a:ext cx="1052" cy="554"/>
            </a:xfrm>
            <a:prstGeom prst="rect">
              <a:avLst/>
            </a:prstGeom>
            <a:blipFill dpi="0" rotWithShape="0">
              <a:blip r:embed="rId3"/>
              <a:srcRect/>
              <a:tile tx="0" ty="0" sx="100000" sy="100000" flip="none" algn="tl"/>
            </a:blipFill>
            <a:ln w="1587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37908" name="Rectangle 30"/>
          <p:cNvSpPr>
            <a:spLocks noChangeArrowheads="1"/>
          </p:cNvSpPr>
          <p:nvPr/>
        </p:nvSpPr>
        <p:spPr bwMode="auto">
          <a:xfrm>
            <a:off x="473075" y="3273425"/>
            <a:ext cx="835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400" i="1" dirty="0">
                <a:latin typeface="Arial Narrow" pitchFamily="34" charset="0"/>
              </a:rPr>
              <a:t>V &lt;V</a:t>
            </a:r>
            <a:r>
              <a:rPr lang="en-US" altLang="en-US" sz="2400" i="1" baseline="-25000" dirty="0">
                <a:latin typeface="Arial Narrow" pitchFamily="34" charset="0"/>
              </a:rPr>
              <a:t>p</a:t>
            </a:r>
            <a:endParaRPr lang="en-US" altLang="en-US" sz="2400" i="1" dirty="0">
              <a:latin typeface="Arial Narrow" pitchFamily="34" charset="0"/>
            </a:endParaRPr>
          </a:p>
        </p:txBody>
      </p:sp>
      <p:grpSp>
        <p:nvGrpSpPr>
          <p:cNvPr id="37909" name="Group 31"/>
          <p:cNvGrpSpPr>
            <a:grpSpLocks/>
          </p:cNvGrpSpPr>
          <p:nvPr/>
        </p:nvGrpSpPr>
        <p:grpSpPr bwMode="auto">
          <a:xfrm>
            <a:off x="1460500" y="4500563"/>
            <a:ext cx="3124200" cy="1887537"/>
            <a:chOff x="968" y="3056"/>
            <a:chExt cx="1353" cy="777"/>
          </a:xfrm>
        </p:grpSpPr>
        <p:sp>
          <p:nvSpPr>
            <p:cNvPr id="37918" name="Line 32"/>
            <p:cNvSpPr>
              <a:spLocks noChangeShapeType="1"/>
            </p:cNvSpPr>
            <p:nvPr/>
          </p:nvSpPr>
          <p:spPr bwMode="auto">
            <a:xfrm>
              <a:off x="968" y="3445"/>
              <a:ext cx="135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7919" name="AutoShape 33"/>
            <p:cNvSpPr>
              <a:spLocks noChangeArrowheads="1"/>
            </p:cNvSpPr>
            <p:nvPr/>
          </p:nvSpPr>
          <p:spPr bwMode="auto">
            <a:xfrm>
              <a:off x="968" y="3056"/>
              <a:ext cx="669" cy="383"/>
            </a:xfrm>
            <a:prstGeom prst="rtTriangle">
              <a:avLst/>
            </a:prstGeom>
            <a:blipFill dpi="0" rotWithShape="0">
              <a:blip r:embed="rId4"/>
              <a:srcRect/>
              <a:tile tx="0" ty="0" sx="100000" sy="100000" flip="none" algn="tl"/>
            </a:blipFill>
            <a:ln w="1587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37920" name="AutoShape 34"/>
            <p:cNvSpPr>
              <a:spLocks noChangeArrowheads="1"/>
            </p:cNvSpPr>
            <p:nvPr/>
          </p:nvSpPr>
          <p:spPr bwMode="auto">
            <a:xfrm flipH="1" flipV="1">
              <a:off x="1649" y="3450"/>
              <a:ext cx="669" cy="383"/>
            </a:xfrm>
            <a:prstGeom prst="rtTriangle">
              <a:avLst/>
            </a:prstGeom>
            <a:blipFill dpi="0" rotWithShape="0">
              <a:blip r:embed="rId4"/>
              <a:srcRect/>
              <a:tile tx="0" ty="0" sx="100000" sy="100000" flip="none" algn="tl"/>
            </a:blipFill>
            <a:ln w="1587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37910" name="Rectangle 35"/>
          <p:cNvSpPr>
            <a:spLocks noChangeArrowheads="1"/>
          </p:cNvSpPr>
          <p:nvPr/>
        </p:nvSpPr>
        <p:spPr bwMode="auto">
          <a:xfrm>
            <a:off x="473075" y="4340225"/>
            <a:ext cx="987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400" i="1" dirty="0">
                <a:latin typeface="Arial Narrow" pitchFamily="34" charset="0"/>
              </a:rPr>
              <a:t>M = M</a:t>
            </a:r>
            <a:r>
              <a:rPr lang="en-US" altLang="en-US" sz="2400" i="1" baseline="-25000" dirty="0">
                <a:latin typeface="Arial Narrow" pitchFamily="34" charset="0"/>
              </a:rPr>
              <a:t>p</a:t>
            </a:r>
            <a:endParaRPr lang="en-US" altLang="en-US" sz="2400" i="1" dirty="0">
              <a:latin typeface="Arial Narrow" pitchFamily="34" charset="0"/>
            </a:endParaRPr>
          </a:p>
        </p:txBody>
      </p:sp>
      <p:sp>
        <p:nvSpPr>
          <p:cNvPr id="37912" name="Freeform 37"/>
          <p:cNvSpPr>
            <a:spLocks/>
          </p:cNvSpPr>
          <p:nvPr/>
        </p:nvSpPr>
        <p:spPr bwMode="auto">
          <a:xfrm>
            <a:off x="3965575" y="1682750"/>
            <a:ext cx="606425" cy="835025"/>
          </a:xfrm>
          <a:custGeom>
            <a:avLst/>
            <a:gdLst>
              <a:gd name="T0" fmla="*/ 2147483647 w 382"/>
              <a:gd name="T1" fmla="*/ 0 h 526"/>
              <a:gd name="T2" fmla="*/ 2147483647 w 382"/>
              <a:gd name="T3" fmla="*/ 0 h 526"/>
              <a:gd name="T4" fmla="*/ 2147483647 w 382"/>
              <a:gd name="T5" fmla="*/ 2147483647 h 526"/>
              <a:gd name="T6" fmla="*/ 2147483647 w 382"/>
              <a:gd name="T7" fmla="*/ 2147483647 h 526"/>
              <a:gd name="T8" fmla="*/ 2147483647 w 382"/>
              <a:gd name="T9" fmla="*/ 2147483647 h 526"/>
              <a:gd name="T10" fmla="*/ 0 w 382"/>
              <a:gd name="T11" fmla="*/ 2147483647 h 526"/>
              <a:gd name="T12" fmla="*/ 2147483647 w 382"/>
              <a:gd name="T13" fmla="*/ 2147483647 h 526"/>
              <a:gd name="T14" fmla="*/ 2147483647 w 382"/>
              <a:gd name="T15" fmla="*/ 0 h 5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2" h="526">
                <a:moveTo>
                  <a:pt x="382" y="0"/>
                </a:moveTo>
                <a:lnTo>
                  <a:pt x="47" y="0"/>
                </a:lnTo>
                <a:lnTo>
                  <a:pt x="191" y="96"/>
                </a:lnTo>
                <a:lnTo>
                  <a:pt x="290" y="240"/>
                </a:lnTo>
                <a:lnTo>
                  <a:pt x="191" y="383"/>
                </a:lnTo>
                <a:lnTo>
                  <a:pt x="0" y="526"/>
                </a:lnTo>
                <a:lnTo>
                  <a:pt x="382" y="526"/>
                </a:lnTo>
                <a:lnTo>
                  <a:pt x="382" y="0"/>
                </a:lnTo>
                <a:close/>
              </a:path>
            </a:pathLst>
          </a:custGeom>
          <a:gradFill rotWithShape="1">
            <a:gsLst>
              <a:gs pos="0">
                <a:srgbClr val="FF0000">
                  <a:alpha val="18999"/>
                </a:srgbClr>
              </a:gs>
              <a:gs pos="100000">
                <a:srgbClr val="760000"/>
              </a:gs>
            </a:gsLst>
            <a:lin ang="0" scaled="1"/>
          </a:gradFill>
          <a:ln>
            <a:noFill/>
          </a:ln>
          <a:effectLst/>
          <a:extLst>
            <a:ext uri="{91240B29-F687-4F45-9708-019B960494DF}">
              <a14:hiddenLine xmlns:a14="http://schemas.microsoft.com/office/drawing/2010/main" w="15875" cap="flat" cmpd="sng">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7913" name="Freeform 38"/>
          <p:cNvSpPr>
            <a:spLocks/>
          </p:cNvSpPr>
          <p:nvPr/>
        </p:nvSpPr>
        <p:spPr bwMode="auto">
          <a:xfrm flipH="1">
            <a:off x="1460500" y="1682750"/>
            <a:ext cx="606425" cy="835025"/>
          </a:xfrm>
          <a:custGeom>
            <a:avLst/>
            <a:gdLst>
              <a:gd name="T0" fmla="*/ 2147483647 w 382"/>
              <a:gd name="T1" fmla="*/ 0 h 526"/>
              <a:gd name="T2" fmla="*/ 2147483647 w 382"/>
              <a:gd name="T3" fmla="*/ 0 h 526"/>
              <a:gd name="T4" fmla="*/ 2147483647 w 382"/>
              <a:gd name="T5" fmla="*/ 2147483647 h 526"/>
              <a:gd name="T6" fmla="*/ 2147483647 w 382"/>
              <a:gd name="T7" fmla="*/ 2147483647 h 526"/>
              <a:gd name="T8" fmla="*/ 2147483647 w 382"/>
              <a:gd name="T9" fmla="*/ 2147483647 h 526"/>
              <a:gd name="T10" fmla="*/ 0 w 382"/>
              <a:gd name="T11" fmla="*/ 2147483647 h 526"/>
              <a:gd name="T12" fmla="*/ 2147483647 w 382"/>
              <a:gd name="T13" fmla="*/ 2147483647 h 526"/>
              <a:gd name="T14" fmla="*/ 2147483647 w 382"/>
              <a:gd name="T15" fmla="*/ 0 h 5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2" h="526">
                <a:moveTo>
                  <a:pt x="382" y="0"/>
                </a:moveTo>
                <a:lnTo>
                  <a:pt x="47" y="0"/>
                </a:lnTo>
                <a:lnTo>
                  <a:pt x="191" y="96"/>
                </a:lnTo>
                <a:lnTo>
                  <a:pt x="290" y="240"/>
                </a:lnTo>
                <a:lnTo>
                  <a:pt x="191" y="383"/>
                </a:lnTo>
                <a:lnTo>
                  <a:pt x="0" y="526"/>
                </a:lnTo>
                <a:lnTo>
                  <a:pt x="382" y="526"/>
                </a:lnTo>
                <a:lnTo>
                  <a:pt x="382" y="0"/>
                </a:lnTo>
                <a:close/>
              </a:path>
            </a:pathLst>
          </a:custGeom>
          <a:gradFill rotWithShape="1">
            <a:gsLst>
              <a:gs pos="0">
                <a:srgbClr val="FF0000">
                  <a:alpha val="18999"/>
                </a:srgbClr>
              </a:gs>
              <a:gs pos="100000">
                <a:srgbClr val="760000"/>
              </a:gs>
            </a:gsLst>
            <a:lin ang="0" scaled="1"/>
          </a:gradFill>
          <a:ln>
            <a:noFill/>
          </a:ln>
          <a:effectLst/>
          <a:extLst>
            <a:ext uri="{91240B29-F687-4F45-9708-019B960494DF}">
              <a14:hiddenLine xmlns:a14="http://schemas.microsoft.com/office/drawing/2010/main" w="15875" cap="flat" cmpd="sng">
                <a:solidFill>
                  <a:schemeClr val="tx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7914" name="Rectangle 39"/>
          <p:cNvSpPr>
            <a:spLocks noChangeArrowheads="1"/>
          </p:cNvSpPr>
          <p:nvPr/>
        </p:nvSpPr>
        <p:spPr bwMode="auto">
          <a:xfrm>
            <a:off x="4570413" y="6161088"/>
            <a:ext cx="987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400" i="1" dirty="0">
                <a:latin typeface="Arial Narrow" pitchFamily="34" charset="0"/>
              </a:rPr>
              <a:t>M = M</a:t>
            </a:r>
            <a:r>
              <a:rPr lang="en-US" altLang="en-US" sz="2400" i="1" baseline="-25000" dirty="0">
                <a:latin typeface="Arial Narrow" pitchFamily="34" charset="0"/>
              </a:rPr>
              <a:t>p</a:t>
            </a:r>
            <a:endParaRPr lang="en-US" altLang="en-US" sz="2400" i="1" dirty="0">
              <a:latin typeface="Arial Narrow" pitchFamily="34" charset="0"/>
            </a:endParaRPr>
          </a:p>
        </p:txBody>
      </p:sp>
      <p:sp>
        <p:nvSpPr>
          <p:cNvPr id="37915" name="Text Box 40"/>
          <p:cNvSpPr txBox="1">
            <a:spLocks noChangeArrowheads="1"/>
          </p:cNvSpPr>
          <p:nvPr/>
        </p:nvSpPr>
        <p:spPr bwMode="auto">
          <a:xfrm>
            <a:off x="5330824" y="696913"/>
            <a:ext cx="3561655" cy="369332"/>
          </a:xfrm>
          <a:prstGeom prst="rect">
            <a:avLst/>
          </a:prstGeom>
          <a:noFill/>
          <a:ln>
            <a:noFill/>
          </a:ln>
          <a:effectLst/>
          <a:extLst>
            <a:ext uri="{909E8E84-426E-40DD-AFC4-6F175D3DCCD1}">
              <a14:hiddenFill xmlns:a14="http://schemas.microsoft.com/office/drawing/2010/main">
                <a:blipFill dpi="0" rotWithShape="0">
                  <a:blip r:embed="rId5"/>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dirty="0">
                <a:latin typeface="+mn-lt"/>
              </a:rPr>
              <a:t>flexural yielding at link ends</a:t>
            </a:r>
          </a:p>
        </p:txBody>
      </p:sp>
      <p:sp>
        <p:nvSpPr>
          <p:cNvPr id="37916" name="Freeform 41"/>
          <p:cNvSpPr>
            <a:spLocks/>
          </p:cNvSpPr>
          <p:nvPr/>
        </p:nvSpPr>
        <p:spPr bwMode="auto">
          <a:xfrm>
            <a:off x="4429125" y="923925"/>
            <a:ext cx="901700" cy="952500"/>
          </a:xfrm>
          <a:custGeom>
            <a:avLst/>
            <a:gdLst>
              <a:gd name="T0" fmla="*/ 0 w 568"/>
              <a:gd name="T1" fmla="*/ 2147483647 h 600"/>
              <a:gd name="T2" fmla="*/ 2147483647 w 568"/>
              <a:gd name="T3" fmla="*/ 0 h 600"/>
              <a:gd name="T4" fmla="*/ 0 60000 65536"/>
              <a:gd name="T5" fmla="*/ 0 60000 65536"/>
            </a:gdLst>
            <a:ahLst/>
            <a:cxnLst>
              <a:cxn ang="T4">
                <a:pos x="T0" y="T1"/>
              </a:cxn>
              <a:cxn ang="T5">
                <a:pos x="T2" y="T3"/>
              </a:cxn>
            </a:cxnLst>
            <a:rect l="0" t="0" r="r" b="b"/>
            <a:pathLst>
              <a:path w="568" h="600">
                <a:moveTo>
                  <a:pt x="0" y="600"/>
                </a:moveTo>
                <a:lnTo>
                  <a:pt x="568" y="0"/>
                </a:lnTo>
              </a:path>
            </a:pathLst>
          </a:custGeom>
          <a:noFill/>
          <a:ln w="28575" cap="flat" cmpd="sng">
            <a:solidFill>
              <a:schemeClr val="tx2"/>
            </a:solidFill>
            <a:prstDash val="solid"/>
            <a:round/>
            <a:headEnd type="triangle"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7917" name="Freeform 42"/>
          <p:cNvSpPr>
            <a:spLocks/>
          </p:cNvSpPr>
          <p:nvPr/>
        </p:nvSpPr>
        <p:spPr bwMode="auto">
          <a:xfrm>
            <a:off x="1609724" y="923926"/>
            <a:ext cx="3721099" cy="1028700"/>
          </a:xfrm>
          <a:custGeom>
            <a:avLst/>
            <a:gdLst>
              <a:gd name="T0" fmla="*/ 0 w 2340"/>
              <a:gd name="T1" fmla="*/ 2147483647 h 630"/>
              <a:gd name="T2" fmla="*/ 2147483647 w 2340"/>
              <a:gd name="T3" fmla="*/ 0 h 630"/>
              <a:gd name="T4" fmla="*/ 0 60000 65536"/>
              <a:gd name="T5" fmla="*/ 0 60000 65536"/>
            </a:gdLst>
            <a:ahLst/>
            <a:cxnLst>
              <a:cxn ang="T4">
                <a:pos x="T0" y="T1"/>
              </a:cxn>
              <a:cxn ang="T5">
                <a:pos x="T2" y="T3"/>
              </a:cxn>
            </a:cxnLst>
            <a:rect l="0" t="0" r="r" b="b"/>
            <a:pathLst>
              <a:path w="2340" h="630">
                <a:moveTo>
                  <a:pt x="0" y="630"/>
                </a:moveTo>
                <a:lnTo>
                  <a:pt x="2340" y="0"/>
                </a:lnTo>
              </a:path>
            </a:pathLst>
          </a:custGeom>
          <a:noFill/>
          <a:ln w="28575" cap="flat" cmpd="sng">
            <a:solidFill>
              <a:schemeClr val="tx2"/>
            </a:solidFill>
            <a:prstDash val="solid"/>
            <a:round/>
            <a:headEnd type="triangle"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mc:AlternateContent xmlns:mc="http://schemas.openxmlformats.org/markup-compatibility/2006" xmlns:a14="http://schemas.microsoft.com/office/drawing/2010/main">
        <mc:Choice Requires="a14">
          <p:sp>
            <p:nvSpPr>
              <p:cNvPr id="42" name="TextBox 41"/>
              <p:cNvSpPr txBox="1"/>
              <p:nvPr/>
            </p:nvSpPr>
            <p:spPr>
              <a:xfrm>
                <a:off x="7338010" y="4562836"/>
                <a:ext cx="1294457" cy="805862"/>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2000" b="1" i="0" smtClean="0"/>
                        <m:t>e</m:t>
                      </m:r>
                      <m:r>
                        <m:rPr>
                          <m:nor/>
                        </m:rPr>
                        <a:rPr lang="en-US" sz="2000" b="1" i="0" smtClean="0"/>
                        <m:t> ≥ </m:t>
                      </m:r>
                      <m:f>
                        <m:fPr>
                          <m:ctrlPr>
                            <a:rPr lang="en-US" sz="2000" b="1" i="1" smtClean="0">
                              <a:latin typeface="Cambria Math"/>
                            </a:rPr>
                          </m:ctrlPr>
                        </m:fPr>
                        <m:num>
                          <m:r>
                            <m:rPr>
                              <m:nor/>
                            </m:rPr>
                            <a:rPr lang="en-US" sz="2000" b="1" i="0" smtClean="0"/>
                            <m:t>2</m:t>
                          </m:r>
                          <m:sSub>
                            <m:sSubPr>
                              <m:ctrlPr>
                                <a:rPr lang="en-US" sz="2000" b="1" i="1" smtClean="0">
                                  <a:latin typeface="Cambria Math"/>
                                </a:rPr>
                              </m:ctrlPr>
                            </m:sSubPr>
                            <m:e>
                              <m:r>
                                <m:rPr>
                                  <m:nor/>
                                </m:rPr>
                                <a:rPr lang="en-US" sz="2000" b="1" i="0" smtClean="0"/>
                                <m:t>M</m:t>
                              </m:r>
                            </m:e>
                            <m:sub>
                              <m:r>
                                <m:rPr>
                                  <m:nor/>
                                </m:rPr>
                                <a:rPr lang="en-US" sz="2000" b="1" i="0" smtClean="0"/>
                                <m:t>p</m:t>
                              </m:r>
                            </m:sub>
                          </m:sSub>
                        </m:num>
                        <m:den>
                          <m:sSub>
                            <m:sSubPr>
                              <m:ctrlPr>
                                <a:rPr lang="en-US" sz="2000" b="1" i="1" smtClean="0">
                                  <a:latin typeface="Cambria Math"/>
                                </a:rPr>
                              </m:ctrlPr>
                            </m:sSubPr>
                            <m:e>
                              <m:r>
                                <m:rPr>
                                  <m:nor/>
                                </m:rPr>
                                <a:rPr lang="en-US" sz="2000" b="1" i="0" smtClean="0"/>
                                <m:t>V</m:t>
                              </m:r>
                            </m:e>
                            <m:sub>
                              <m:r>
                                <m:rPr>
                                  <m:nor/>
                                </m:rPr>
                                <a:rPr lang="en-US" sz="2000" b="1" i="0" smtClean="0"/>
                                <m:t>p</m:t>
                              </m:r>
                            </m:sub>
                          </m:sSub>
                        </m:den>
                      </m:f>
                    </m:oMath>
                  </m:oMathPara>
                </a14:m>
                <a:endParaRPr lang="en-US" sz="2000" b="1" i="1" dirty="0"/>
              </a:p>
            </p:txBody>
          </p:sp>
        </mc:Choice>
        <mc:Fallback xmlns="">
          <p:sp>
            <p:nvSpPr>
              <p:cNvPr id="42" name="TextBox 41"/>
              <p:cNvSpPr txBox="1">
                <a:spLocks noRot="1" noChangeAspect="1" noMove="1" noResize="1" noEditPoints="1" noAdjustHandles="1" noChangeArrowheads="1" noChangeShapeType="1" noTextEdit="1"/>
              </p:cNvSpPr>
              <p:nvPr/>
            </p:nvSpPr>
            <p:spPr>
              <a:xfrm>
                <a:off x="7338010" y="4562836"/>
                <a:ext cx="1294457" cy="805862"/>
              </a:xfrm>
              <a:prstGeom prst="rect">
                <a:avLst/>
              </a:prstGeom>
              <a:blipFill rotWithShape="1">
                <a:blip r:embed="rId6"/>
                <a:stretch>
                  <a:fillRect/>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0285283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916" name="Object 4"/>
          <p:cNvGraphicFramePr>
            <a:graphicFrameLocks/>
          </p:cNvGraphicFramePr>
          <p:nvPr/>
        </p:nvGraphicFramePr>
        <p:xfrm>
          <a:off x="5059363" y="4411663"/>
          <a:ext cx="136525" cy="288925"/>
        </p:xfrm>
        <a:graphic>
          <a:graphicData uri="http://schemas.openxmlformats.org/presentationml/2006/ole">
            <mc:AlternateContent xmlns:mc="http://schemas.openxmlformats.org/markup-compatibility/2006">
              <mc:Choice xmlns:v="urn:schemas-microsoft-com:vml" Requires="v">
                <p:oleObj spid="_x0000_s8263" name="Equation" r:id="rId4" imgW="152268" imgH="304536" progId="Equation.2">
                  <p:embed/>
                </p:oleObj>
              </mc:Choice>
              <mc:Fallback>
                <p:oleObj name="Equation" r:id="rId4" imgW="152268" imgH="304536" progId="Equation.2">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9363" y="4411663"/>
                        <a:ext cx="136525"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917" name="Rectangle 5"/>
          <p:cNvSpPr>
            <a:spLocks noChangeArrowheads="1"/>
          </p:cNvSpPr>
          <p:nvPr/>
        </p:nvSpPr>
        <p:spPr bwMode="auto">
          <a:xfrm>
            <a:off x="549275" y="1303338"/>
            <a:ext cx="7437438" cy="708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000" b="0" dirty="0"/>
              <a:t>Simple Plastic Theory (assumes no strain hardening and</a:t>
            </a:r>
          </a:p>
          <a:p>
            <a:pPr>
              <a:spcBef>
                <a:spcPct val="0"/>
              </a:spcBef>
              <a:buClrTx/>
              <a:buSzTx/>
              <a:buFontTx/>
              <a:buNone/>
            </a:pPr>
            <a:r>
              <a:rPr lang="en-US" altLang="en-US" sz="2000" b="0" dirty="0"/>
              <a:t>                                      </a:t>
            </a:r>
            <a:r>
              <a:rPr lang="en-US" altLang="en-US" sz="2000" b="0" dirty="0" smtClean="0"/>
              <a:t>no </a:t>
            </a:r>
            <a:r>
              <a:rPr lang="en-US" altLang="en-US" sz="2000" b="0" dirty="0"/>
              <a:t>shear - flexure interaction)</a:t>
            </a:r>
          </a:p>
        </p:txBody>
      </p:sp>
      <p:sp>
        <p:nvSpPr>
          <p:cNvPr id="38918" name="Rectangle 6"/>
          <p:cNvSpPr>
            <a:spLocks noChangeArrowheads="1"/>
          </p:cNvSpPr>
          <p:nvPr/>
        </p:nvSpPr>
        <p:spPr bwMode="auto">
          <a:xfrm>
            <a:off x="1055688" y="2840038"/>
            <a:ext cx="30940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000"/>
              <a:t>SHEAR YIELDING LINK:</a:t>
            </a:r>
          </a:p>
        </p:txBody>
      </p:sp>
      <p:sp>
        <p:nvSpPr>
          <p:cNvPr id="38919" name="Rectangle 7"/>
          <p:cNvSpPr>
            <a:spLocks noChangeArrowheads="1"/>
          </p:cNvSpPr>
          <p:nvPr/>
        </p:nvSpPr>
        <p:spPr bwMode="auto">
          <a:xfrm>
            <a:off x="1055688" y="4560888"/>
            <a:ext cx="35607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000"/>
              <a:t>FLEXURAL YIELDING LINK:</a:t>
            </a:r>
          </a:p>
        </p:txBody>
      </p:sp>
      <p:sp>
        <p:nvSpPr>
          <p:cNvPr id="7" name="Text Placeholder 6"/>
          <p:cNvSpPr>
            <a:spLocks noGrp="1"/>
          </p:cNvSpPr>
          <p:nvPr>
            <p:ph type="body" sz="quarter" idx="38"/>
          </p:nvPr>
        </p:nvSpPr>
        <p:spPr/>
        <p:txBody>
          <a:bodyPr/>
          <a:lstStyle/>
          <a:p>
            <a:r>
              <a:rPr lang="en-US" dirty="0" smtClean="0"/>
              <a:t>Shear vs. Flexural Yielding Links</a:t>
            </a:r>
            <a:endParaRPr lang="en-US" dirty="0"/>
          </a:p>
        </p:txBody>
      </p:sp>
      <mc:AlternateContent xmlns:mc="http://schemas.openxmlformats.org/markup-compatibility/2006" xmlns:a14="http://schemas.microsoft.com/office/drawing/2010/main">
        <mc:Choice Requires="a14">
          <p:sp>
            <p:nvSpPr>
              <p:cNvPr id="16" name="TextBox 15"/>
              <p:cNvSpPr txBox="1"/>
              <p:nvPr/>
            </p:nvSpPr>
            <p:spPr>
              <a:xfrm>
                <a:off x="5042644" y="2564178"/>
                <a:ext cx="1458989" cy="948593"/>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2400" b="1" i="0" smtClean="0"/>
                        <m:t>e</m:t>
                      </m:r>
                      <m:r>
                        <m:rPr>
                          <m:nor/>
                        </m:rPr>
                        <a:rPr lang="en-US" sz="2400" b="1" i="0" smtClean="0"/>
                        <m:t> ≤ </m:t>
                      </m:r>
                      <m:f>
                        <m:fPr>
                          <m:ctrlPr>
                            <a:rPr lang="en-US" sz="2400" b="1" i="1" smtClean="0">
                              <a:latin typeface="Cambria Math"/>
                            </a:rPr>
                          </m:ctrlPr>
                        </m:fPr>
                        <m:num>
                          <m:r>
                            <m:rPr>
                              <m:nor/>
                            </m:rPr>
                            <a:rPr lang="en-US" sz="2400" b="1" i="0" smtClean="0"/>
                            <m:t>2</m:t>
                          </m:r>
                          <m:sSub>
                            <m:sSubPr>
                              <m:ctrlPr>
                                <a:rPr lang="en-US" sz="2400" b="1" i="1" smtClean="0">
                                  <a:latin typeface="Cambria Math"/>
                                </a:rPr>
                              </m:ctrlPr>
                            </m:sSubPr>
                            <m:e>
                              <m:r>
                                <m:rPr>
                                  <m:nor/>
                                </m:rPr>
                                <a:rPr lang="en-US" sz="2400" b="1" i="0" smtClean="0"/>
                                <m:t>M</m:t>
                              </m:r>
                            </m:e>
                            <m:sub>
                              <m:r>
                                <m:rPr>
                                  <m:nor/>
                                </m:rPr>
                                <a:rPr lang="en-US" sz="2400" b="1" i="0" smtClean="0"/>
                                <m:t>p</m:t>
                              </m:r>
                            </m:sub>
                          </m:sSub>
                        </m:num>
                        <m:den>
                          <m:sSub>
                            <m:sSubPr>
                              <m:ctrlPr>
                                <a:rPr lang="en-US" sz="2400" b="1" i="1" smtClean="0">
                                  <a:latin typeface="Cambria Math"/>
                                </a:rPr>
                              </m:ctrlPr>
                            </m:sSubPr>
                            <m:e>
                              <m:r>
                                <m:rPr>
                                  <m:nor/>
                                </m:rPr>
                                <a:rPr lang="en-US" sz="2400" b="1" i="0" smtClean="0"/>
                                <m:t>V</m:t>
                              </m:r>
                            </m:e>
                            <m:sub>
                              <m:r>
                                <m:rPr>
                                  <m:nor/>
                                </m:rPr>
                                <a:rPr lang="en-US" sz="2400" b="1" i="0" smtClean="0"/>
                                <m:t>p</m:t>
                              </m:r>
                            </m:sub>
                          </m:sSub>
                        </m:den>
                      </m:f>
                    </m:oMath>
                  </m:oMathPara>
                </a14:m>
                <a:endParaRPr lang="en-US" sz="2400" b="1" i="1" dirty="0"/>
              </a:p>
            </p:txBody>
          </p:sp>
        </mc:Choice>
        <mc:Fallback xmlns="">
          <p:sp>
            <p:nvSpPr>
              <p:cNvPr id="16" name="TextBox 15"/>
              <p:cNvSpPr txBox="1">
                <a:spLocks noRot="1" noChangeAspect="1" noMove="1" noResize="1" noEditPoints="1" noAdjustHandles="1" noChangeArrowheads="1" noChangeShapeType="1" noTextEdit="1"/>
              </p:cNvSpPr>
              <p:nvPr/>
            </p:nvSpPr>
            <p:spPr>
              <a:xfrm>
                <a:off x="5042644" y="2564178"/>
                <a:ext cx="1458989" cy="948593"/>
              </a:xfrm>
              <a:prstGeom prst="rect">
                <a:avLst/>
              </a:prstGeom>
              <a:blipFill rotWithShape="1">
                <a:blip r:embed="rId6"/>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5042643" y="4285028"/>
                <a:ext cx="1458989" cy="948593"/>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2400" b="1" i="0" smtClean="0"/>
                        <m:t>e</m:t>
                      </m:r>
                      <m:r>
                        <m:rPr>
                          <m:nor/>
                        </m:rPr>
                        <a:rPr lang="en-US" sz="2400" b="1" i="0" smtClean="0"/>
                        <m:t> ≥ </m:t>
                      </m:r>
                      <m:f>
                        <m:fPr>
                          <m:ctrlPr>
                            <a:rPr lang="en-US" sz="2400" b="1" i="1" smtClean="0">
                              <a:latin typeface="Cambria Math"/>
                            </a:rPr>
                          </m:ctrlPr>
                        </m:fPr>
                        <m:num>
                          <m:r>
                            <m:rPr>
                              <m:nor/>
                            </m:rPr>
                            <a:rPr lang="en-US" sz="2400" b="1" i="0" smtClean="0"/>
                            <m:t>2</m:t>
                          </m:r>
                          <m:sSub>
                            <m:sSubPr>
                              <m:ctrlPr>
                                <a:rPr lang="en-US" sz="2400" b="1" i="1" smtClean="0">
                                  <a:latin typeface="Cambria Math"/>
                                </a:rPr>
                              </m:ctrlPr>
                            </m:sSubPr>
                            <m:e>
                              <m:r>
                                <m:rPr>
                                  <m:nor/>
                                </m:rPr>
                                <a:rPr lang="en-US" sz="2400" b="1" i="0" smtClean="0"/>
                                <m:t>M</m:t>
                              </m:r>
                            </m:e>
                            <m:sub>
                              <m:r>
                                <m:rPr>
                                  <m:nor/>
                                </m:rPr>
                                <a:rPr lang="en-US" sz="2400" b="1" i="0" smtClean="0"/>
                                <m:t>p</m:t>
                              </m:r>
                            </m:sub>
                          </m:sSub>
                        </m:num>
                        <m:den>
                          <m:sSub>
                            <m:sSubPr>
                              <m:ctrlPr>
                                <a:rPr lang="en-US" sz="2400" b="1" i="1" smtClean="0">
                                  <a:latin typeface="Cambria Math"/>
                                </a:rPr>
                              </m:ctrlPr>
                            </m:sSubPr>
                            <m:e>
                              <m:r>
                                <m:rPr>
                                  <m:nor/>
                                </m:rPr>
                                <a:rPr lang="en-US" sz="2400" b="1" i="0" smtClean="0"/>
                                <m:t>V</m:t>
                              </m:r>
                            </m:e>
                            <m:sub>
                              <m:r>
                                <m:rPr>
                                  <m:nor/>
                                </m:rPr>
                                <a:rPr lang="en-US" sz="2400" b="1" i="0" smtClean="0"/>
                                <m:t>p</m:t>
                              </m:r>
                            </m:sub>
                          </m:sSub>
                        </m:den>
                      </m:f>
                    </m:oMath>
                  </m:oMathPara>
                </a14:m>
                <a:endParaRPr lang="en-US" sz="2400" b="1" i="1" dirty="0"/>
              </a:p>
            </p:txBody>
          </p:sp>
        </mc:Choice>
        <mc:Fallback xmlns="">
          <p:sp>
            <p:nvSpPr>
              <p:cNvPr id="17" name="TextBox 16"/>
              <p:cNvSpPr txBox="1">
                <a:spLocks noRot="1" noChangeAspect="1" noMove="1" noResize="1" noEditPoints="1" noAdjustHandles="1" noChangeArrowheads="1" noChangeShapeType="1" noTextEdit="1"/>
              </p:cNvSpPr>
              <p:nvPr/>
            </p:nvSpPr>
            <p:spPr>
              <a:xfrm>
                <a:off x="5042643" y="4285028"/>
                <a:ext cx="1458989" cy="948593"/>
              </a:xfrm>
              <a:prstGeom prst="rect">
                <a:avLst/>
              </a:prstGeom>
              <a:blipFill rotWithShape="1">
                <a:blip r:embed="rId7"/>
                <a:stretch>
                  <a:fillRect/>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12748742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403648" y="1556792"/>
            <a:ext cx="6500443" cy="4854478"/>
          </a:xfrm>
        </p:spPr>
        <p:txBody>
          <a:bodyPr/>
          <a:lstStyle/>
          <a:p>
            <a:pPr marL="342900" indent="-342900">
              <a:spcBef>
                <a:spcPct val="50000"/>
              </a:spcBef>
              <a:buClrTx/>
              <a:buSzTx/>
              <a:buFont typeface="Arial" panose="020B0604020202020204" pitchFamily="34" charset="0"/>
              <a:buChar char="•"/>
            </a:pPr>
            <a:r>
              <a:rPr lang="en-US" altLang="en-US" sz="2800" dirty="0">
                <a:latin typeface="+mn-lt"/>
                <a:cs typeface="Arial" panose="020B0604020202020204" pitchFamily="34" charset="0"/>
              </a:rPr>
              <a:t>Basis for sizing </a:t>
            </a:r>
            <a:r>
              <a:rPr lang="en-US" altLang="en-US" sz="2800" dirty="0" smtClean="0">
                <a:latin typeface="+mn-lt"/>
                <a:cs typeface="Arial" panose="020B0604020202020204" pitchFamily="34" charset="0"/>
              </a:rPr>
              <a:t>links</a:t>
            </a:r>
            <a:endParaRPr lang="en-US" altLang="en-US" sz="2800" dirty="0">
              <a:latin typeface="+mn-lt"/>
              <a:cs typeface="Arial" panose="020B0604020202020204" pitchFamily="34" charset="0"/>
            </a:endParaRPr>
          </a:p>
          <a:p>
            <a:pPr marL="342900" indent="-342900">
              <a:spcBef>
                <a:spcPct val="50000"/>
              </a:spcBef>
              <a:buClrTx/>
              <a:buSzTx/>
              <a:buFont typeface="Arial" panose="020B0604020202020204" pitchFamily="34" charset="0"/>
              <a:buChar char="•"/>
            </a:pPr>
            <a:r>
              <a:rPr lang="en-US" altLang="en-US" sz="2800" dirty="0">
                <a:latin typeface="+mn-lt"/>
                <a:cs typeface="Arial" panose="020B0604020202020204" pitchFamily="34" charset="0"/>
              </a:rPr>
              <a:t>Based on link shear at first significant yield if link (in shear or flexure)</a:t>
            </a:r>
          </a:p>
          <a:p>
            <a:pPr marL="342900" indent="-342900">
              <a:spcBef>
                <a:spcPct val="50000"/>
              </a:spcBef>
              <a:buClrTx/>
              <a:buSzTx/>
              <a:buFont typeface="Arial" panose="020B0604020202020204" pitchFamily="34" charset="0"/>
              <a:buChar char="•"/>
            </a:pPr>
            <a:r>
              <a:rPr lang="en-US" altLang="en-US" sz="2800" dirty="0">
                <a:latin typeface="+mn-lt"/>
                <a:cs typeface="Arial" panose="020B0604020202020204" pitchFamily="34" charset="0"/>
              </a:rPr>
              <a:t>Based on simple plastic theory</a:t>
            </a:r>
            <a:br>
              <a:rPr lang="en-US" altLang="en-US" sz="2800" dirty="0">
                <a:latin typeface="+mn-lt"/>
                <a:cs typeface="Arial" panose="020B0604020202020204" pitchFamily="34" charset="0"/>
              </a:rPr>
            </a:br>
            <a:r>
              <a:rPr lang="en-US" altLang="en-US" sz="2800" dirty="0">
                <a:latin typeface="+mn-lt"/>
                <a:cs typeface="Arial" panose="020B0604020202020204" pitchFamily="34" charset="0"/>
              </a:rPr>
              <a:t>(neglects shear-flexure interaction)</a:t>
            </a:r>
          </a:p>
          <a:p>
            <a:endParaRPr lang="en-US" baseline="-25000" dirty="0"/>
          </a:p>
        </p:txBody>
      </p:sp>
      <p:sp>
        <p:nvSpPr>
          <p:cNvPr id="5" name="Text Placeholder 4"/>
          <p:cNvSpPr>
            <a:spLocks noGrp="1"/>
          </p:cNvSpPr>
          <p:nvPr>
            <p:ph type="body" sz="quarter" idx="38"/>
          </p:nvPr>
        </p:nvSpPr>
        <p:spPr/>
        <p:txBody>
          <a:bodyPr/>
          <a:lstStyle/>
          <a:p>
            <a:r>
              <a:rPr lang="en-US" dirty="0" smtClean="0"/>
              <a:t>Link Nominal Shear Strength, V</a:t>
            </a:r>
            <a:r>
              <a:rPr lang="en-US" baseline="-25000" dirty="0" smtClean="0"/>
              <a:t>n</a:t>
            </a:r>
            <a:endParaRPr lang="en-US" baseline="-25000" dirty="0"/>
          </a:p>
        </p:txBody>
      </p:sp>
      <p:graphicFrame>
        <p:nvGraphicFramePr>
          <p:cNvPr id="39939" name="Object 4"/>
          <p:cNvGraphicFramePr>
            <a:graphicFrameLocks/>
          </p:cNvGraphicFramePr>
          <p:nvPr/>
        </p:nvGraphicFramePr>
        <p:xfrm>
          <a:off x="5059363" y="4411663"/>
          <a:ext cx="136525" cy="288925"/>
        </p:xfrm>
        <a:graphic>
          <a:graphicData uri="http://schemas.openxmlformats.org/presentationml/2006/ole">
            <mc:AlternateContent xmlns:mc="http://schemas.openxmlformats.org/markup-compatibility/2006">
              <mc:Choice xmlns:v="urn:schemas-microsoft-com:vml" Requires="v">
                <p:oleObj spid="_x0000_s9273" name="Equation" r:id="rId4" imgW="152268" imgH="304536" progId="Equation.2">
                  <p:embed/>
                </p:oleObj>
              </mc:Choice>
              <mc:Fallback>
                <p:oleObj name="Equation" r:id="rId4" imgW="152268" imgH="304536" progId="Equation.2">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9363" y="4411663"/>
                        <a:ext cx="136525"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1363706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3" name="Object 3"/>
          <p:cNvGraphicFramePr>
            <a:graphicFrameLocks/>
          </p:cNvGraphicFramePr>
          <p:nvPr>
            <p:extLst>
              <p:ext uri="{D42A27DB-BD31-4B8C-83A1-F6EECF244321}">
                <p14:modId xmlns:p14="http://schemas.microsoft.com/office/powerpoint/2010/main" val="1145536966"/>
              </p:ext>
            </p:extLst>
          </p:nvPr>
        </p:nvGraphicFramePr>
        <p:xfrm>
          <a:off x="5059363" y="4411663"/>
          <a:ext cx="136525" cy="288925"/>
        </p:xfrm>
        <a:graphic>
          <a:graphicData uri="http://schemas.openxmlformats.org/presentationml/2006/ole">
            <mc:AlternateContent xmlns:mc="http://schemas.openxmlformats.org/markup-compatibility/2006">
              <mc:Choice xmlns:v="urn:schemas-microsoft-com:vml" Requires="v">
                <p:oleObj spid="_x0000_s10363" name="Equation" r:id="rId4" imgW="152268" imgH="304536" progId="Equation.2">
                  <p:embed/>
                </p:oleObj>
              </mc:Choice>
              <mc:Fallback>
                <p:oleObj name="Equation" r:id="rId4" imgW="152268" imgH="304536" progId="Equation.2">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9363" y="4411663"/>
                        <a:ext cx="136525"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965" name="Text Box 7"/>
          <p:cNvSpPr txBox="1">
            <a:spLocks noChangeArrowheads="1"/>
          </p:cNvSpPr>
          <p:nvPr/>
        </p:nvSpPr>
        <p:spPr bwMode="auto">
          <a:xfrm>
            <a:off x="549275" y="2670175"/>
            <a:ext cx="2193478" cy="461665"/>
          </a:xfrm>
          <a:prstGeom prst="rect">
            <a:avLst/>
          </a:prstGeom>
          <a:noFill/>
          <a:ln>
            <a:noFill/>
          </a:ln>
          <a:effectLst/>
          <a:extLst>
            <a:ext uri="{909E8E84-426E-40DD-AFC4-6F175D3DCCD1}">
              <a14:hiddenFill xmlns:a14="http://schemas.microsoft.com/office/drawing/2010/main">
                <a:blipFill dpi="0" rotWithShape="0">
                  <a:blip r:embed="rId6"/>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i="1" dirty="0">
                <a:latin typeface="+mn-lt"/>
              </a:rPr>
              <a:t>V</a:t>
            </a:r>
            <a:r>
              <a:rPr lang="en-US" altLang="en-US" sz="2400" i="1" baseline="-25000" dirty="0">
                <a:latin typeface="+mn-lt"/>
              </a:rPr>
              <a:t>n</a:t>
            </a:r>
            <a:r>
              <a:rPr lang="en-US" altLang="en-US" sz="2400" dirty="0">
                <a:latin typeface="+mn-lt"/>
              </a:rPr>
              <a:t> = lesser of</a:t>
            </a:r>
            <a:endParaRPr lang="en-US" altLang="en-US" sz="2400" i="1" dirty="0">
              <a:latin typeface="+mn-lt"/>
            </a:endParaRPr>
          </a:p>
        </p:txBody>
      </p:sp>
      <p:sp>
        <p:nvSpPr>
          <p:cNvPr id="40966" name="AutoShape 8"/>
          <p:cNvSpPr>
            <a:spLocks/>
          </p:cNvSpPr>
          <p:nvPr/>
        </p:nvSpPr>
        <p:spPr bwMode="auto">
          <a:xfrm>
            <a:off x="2771800" y="2065338"/>
            <a:ext cx="227013" cy="1516062"/>
          </a:xfrm>
          <a:prstGeom prst="leftBrace">
            <a:avLst>
              <a:gd name="adj1" fmla="val 55653"/>
              <a:gd name="adj2" fmla="val 50000"/>
            </a:avLst>
          </a:prstGeom>
          <a:noFill/>
          <a:ln w="38100">
            <a:solidFill>
              <a:schemeClr val="tx2"/>
            </a:solidFill>
            <a:round/>
            <a:headEnd/>
            <a:tailEnd/>
          </a:ln>
          <a:effectLst/>
          <a:extLst>
            <a:ext uri="{909E8E84-426E-40DD-AFC4-6F175D3DCCD1}">
              <a14:hiddenFill xmlns:a14="http://schemas.microsoft.com/office/drawing/2010/main">
                <a:blipFill dpi="0" rotWithShape="0">
                  <a:blip r:embed="rId6"/>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40967" name="Text Box 9"/>
          <p:cNvSpPr txBox="1">
            <a:spLocks noChangeArrowheads="1"/>
          </p:cNvSpPr>
          <p:nvPr/>
        </p:nvSpPr>
        <p:spPr bwMode="auto">
          <a:xfrm>
            <a:off x="3198366" y="1903413"/>
            <a:ext cx="1517650" cy="457200"/>
          </a:xfrm>
          <a:prstGeom prst="rect">
            <a:avLst/>
          </a:prstGeom>
          <a:noFill/>
          <a:ln>
            <a:noFill/>
          </a:ln>
          <a:effectLst/>
          <a:extLst>
            <a:ext uri="{909E8E84-426E-40DD-AFC4-6F175D3DCCD1}">
              <a14:hiddenFill xmlns:a14="http://schemas.microsoft.com/office/drawing/2010/main">
                <a:blipFill dpi="0" rotWithShape="0">
                  <a:blip r:embed="rId6"/>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i="1" dirty="0"/>
              <a:t>V</a:t>
            </a:r>
            <a:r>
              <a:rPr lang="en-US" altLang="en-US" sz="2400" i="1" baseline="-25000" dirty="0"/>
              <a:t>p</a:t>
            </a:r>
            <a:endParaRPr lang="en-US" altLang="en-US" sz="2400" i="1" dirty="0"/>
          </a:p>
        </p:txBody>
      </p:sp>
      <p:sp>
        <p:nvSpPr>
          <p:cNvPr id="40968" name="Text Box 10"/>
          <p:cNvSpPr txBox="1">
            <a:spLocks noChangeArrowheads="1"/>
          </p:cNvSpPr>
          <p:nvPr/>
        </p:nvSpPr>
        <p:spPr bwMode="auto">
          <a:xfrm>
            <a:off x="3045966" y="3116263"/>
            <a:ext cx="1517650" cy="457200"/>
          </a:xfrm>
          <a:prstGeom prst="rect">
            <a:avLst/>
          </a:prstGeom>
          <a:noFill/>
          <a:ln>
            <a:noFill/>
          </a:ln>
          <a:effectLst/>
          <a:extLst>
            <a:ext uri="{909E8E84-426E-40DD-AFC4-6F175D3DCCD1}">
              <a14:hiddenFill xmlns:a14="http://schemas.microsoft.com/office/drawing/2010/main">
                <a:blipFill dpi="0" rotWithShape="0">
                  <a:blip r:embed="rId6"/>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i="1" dirty="0"/>
              <a:t>2M</a:t>
            </a:r>
            <a:r>
              <a:rPr lang="en-US" altLang="en-US" sz="2400" i="1" baseline="-25000" dirty="0"/>
              <a:t>p</a:t>
            </a:r>
            <a:r>
              <a:rPr lang="en-US" altLang="en-US" sz="2400" i="1" dirty="0"/>
              <a:t> / e</a:t>
            </a:r>
          </a:p>
        </p:txBody>
      </p:sp>
      <p:sp>
        <p:nvSpPr>
          <p:cNvPr id="40969" name="Line 11"/>
          <p:cNvSpPr>
            <a:spLocks noChangeShapeType="1"/>
          </p:cNvSpPr>
          <p:nvPr/>
        </p:nvSpPr>
        <p:spPr bwMode="auto">
          <a:xfrm>
            <a:off x="4268788" y="2132013"/>
            <a:ext cx="985837" cy="0"/>
          </a:xfrm>
          <a:prstGeom prst="line">
            <a:avLst/>
          </a:prstGeom>
          <a:noFill/>
          <a:ln w="31750">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0970" name="Text Box 12"/>
          <p:cNvSpPr txBox="1">
            <a:spLocks noChangeArrowheads="1"/>
          </p:cNvSpPr>
          <p:nvPr/>
        </p:nvSpPr>
        <p:spPr bwMode="auto">
          <a:xfrm>
            <a:off x="5254624" y="1931988"/>
            <a:ext cx="1837655" cy="400110"/>
          </a:xfrm>
          <a:prstGeom prst="rect">
            <a:avLst/>
          </a:prstGeom>
          <a:noFill/>
          <a:ln>
            <a:noFill/>
          </a:ln>
          <a:effectLst/>
          <a:extLst>
            <a:ext uri="{909E8E84-426E-40DD-AFC4-6F175D3DCCD1}">
              <a14:hiddenFill xmlns:a14="http://schemas.microsoft.com/office/drawing/2010/main">
                <a:blipFill dpi="0" rotWithShape="0">
                  <a:blip r:embed="rId6"/>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dirty="0">
                <a:latin typeface="+mn-lt"/>
              </a:rPr>
              <a:t>controls for:</a:t>
            </a:r>
          </a:p>
        </p:txBody>
      </p:sp>
      <p:sp>
        <p:nvSpPr>
          <p:cNvPr id="40971" name="Line 13"/>
          <p:cNvSpPr>
            <a:spLocks noChangeShapeType="1"/>
          </p:cNvSpPr>
          <p:nvPr/>
        </p:nvSpPr>
        <p:spPr bwMode="auto">
          <a:xfrm>
            <a:off x="4268788" y="3344863"/>
            <a:ext cx="985837" cy="0"/>
          </a:xfrm>
          <a:prstGeom prst="line">
            <a:avLst/>
          </a:prstGeom>
          <a:noFill/>
          <a:ln w="31750">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0972" name="Text Box 14"/>
          <p:cNvSpPr txBox="1">
            <a:spLocks noChangeArrowheads="1"/>
          </p:cNvSpPr>
          <p:nvPr/>
        </p:nvSpPr>
        <p:spPr bwMode="auto">
          <a:xfrm>
            <a:off x="5254625" y="3146425"/>
            <a:ext cx="1837654" cy="400110"/>
          </a:xfrm>
          <a:prstGeom prst="rect">
            <a:avLst/>
          </a:prstGeom>
          <a:noFill/>
          <a:ln>
            <a:noFill/>
          </a:ln>
          <a:effectLst/>
          <a:extLst>
            <a:ext uri="{909E8E84-426E-40DD-AFC4-6F175D3DCCD1}">
              <a14:hiddenFill xmlns:a14="http://schemas.microsoft.com/office/drawing/2010/main">
                <a:blipFill dpi="0" rotWithShape="0">
                  <a:blip r:embed="rId6"/>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dirty="0">
                <a:latin typeface="+mn-lt"/>
              </a:rPr>
              <a:t>controls for:</a:t>
            </a:r>
          </a:p>
        </p:txBody>
      </p:sp>
      <p:sp>
        <p:nvSpPr>
          <p:cNvPr id="6" name="Text Placeholder 5"/>
          <p:cNvSpPr>
            <a:spLocks noGrp="1"/>
          </p:cNvSpPr>
          <p:nvPr>
            <p:ph type="body" sz="quarter" idx="38"/>
          </p:nvPr>
        </p:nvSpPr>
        <p:spPr/>
        <p:txBody>
          <a:bodyPr/>
          <a:lstStyle/>
          <a:p>
            <a:r>
              <a:rPr lang="en-US" dirty="0"/>
              <a:t>Link Nominal Shear Strength, </a:t>
            </a:r>
            <a:r>
              <a:rPr lang="en-US" dirty="0" err="1"/>
              <a:t>V</a:t>
            </a:r>
            <a:r>
              <a:rPr lang="en-US" baseline="-25000" dirty="0" err="1"/>
              <a:t>n</a:t>
            </a:r>
            <a:endParaRPr lang="en-US" baseline="-25000" dirty="0"/>
          </a:p>
          <a:p>
            <a:endParaRPr lang="en-US" dirty="0"/>
          </a:p>
        </p:txBody>
      </p:sp>
      <p:graphicFrame>
        <p:nvGraphicFramePr>
          <p:cNvPr id="21" name="Object 4"/>
          <p:cNvGraphicFramePr>
            <a:graphicFrameLocks/>
          </p:cNvGraphicFramePr>
          <p:nvPr>
            <p:extLst>
              <p:ext uri="{D42A27DB-BD31-4B8C-83A1-F6EECF244321}">
                <p14:modId xmlns:p14="http://schemas.microsoft.com/office/powerpoint/2010/main" val="3421368033"/>
              </p:ext>
            </p:extLst>
          </p:nvPr>
        </p:nvGraphicFramePr>
        <p:xfrm>
          <a:off x="5059363" y="4411663"/>
          <a:ext cx="136525" cy="288925"/>
        </p:xfrm>
        <a:graphic>
          <a:graphicData uri="http://schemas.openxmlformats.org/presentationml/2006/ole">
            <mc:AlternateContent xmlns:mc="http://schemas.openxmlformats.org/markup-compatibility/2006">
              <mc:Choice xmlns:v="urn:schemas-microsoft-com:vml" Requires="v">
                <p:oleObj spid="_x0000_s10364" name="Equation" r:id="rId7" imgW="152268" imgH="304536" progId="Equation.2">
                  <p:embed/>
                </p:oleObj>
              </mc:Choice>
              <mc:Fallback>
                <p:oleObj name="Equation" r:id="rId7" imgW="152268" imgH="304536" progId="Equation.2">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9363" y="4411663"/>
                        <a:ext cx="136525"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22" name="TextBox 21"/>
              <p:cNvSpPr txBox="1"/>
              <p:nvPr/>
            </p:nvSpPr>
            <p:spPr>
              <a:xfrm>
                <a:off x="6998041" y="1743664"/>
                <a:ext cx="1246367" cy="80586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2000" b="1" i="0" smtClean="0"/>
                        <m:t>e</m:t>
                      </m:r>
                      <m:r>
                        <m:rPr>
                          <m:nor/>
                        </m:rPr>
                        <a:rPr lang="en-US" sz="2000" b="1" i="0" smtClean="0"/>
                        <m:t> ≤ </m:t>
                      </m:r>
                      <m:f>
                        <m:fPr>
                          <m:ctrlPr>
                            <a:rPr lang="en-US" sz="2000" b="1" i="1" smtClean="0">
                              <a:latin typeface="Cambria Math"/>
                            </a:rPr>
                          </m:ctrlPr>
                        </m:fPr>
                        <m:num>
                          <m:r>
                            <m:rPr>
                              <m:nor/>
                            </m:rPr>
                            <a:rPr lang="en-US" sz="2000" b="1" i="0" smtClean="0"/>
                            <m:t>2</m:t>
                          </m:r>
                          <m:sSub>
                            <m:sSubPr>
                              <m:ctrlPr>
                                <a:rPr lang="en-US" sz="2000" b="1" i="1" smtClean="0">
                                  <a:latin typeface="Cambria Math"/>
                                </a:rPr>
                              </m:ctrlPr>
                            </m:sSubPr>
                            <m:e>
                              <m:r>
                                <m:rPr>
                                  <m:nor/>
                                </m:rPr>
                                <a:rPr lang="en-US" sz="2000" b="1" i="0" smtClean="0"/>
                                <m:t>M</m:t>
                              </m:r>
                            </m:e>
                            <m:sub>
                              <m:r>
                                <m:rPr>
                                  <m:nor/>
                                </m:rPr>
                                <a:rPr lang="en-US" sz="2000" b="1" i="0" smtClean="0"/>
                                <m:t>p</m:t>
                              </m:r>
                            </m:sub>
                          </m:sSub>
                        </m:num>
                        <m:den>
                          <m:sSub>
                            <m:sSubPr>
                              <m:ctrlPr>
                                <a:rPr lang="en-US" sz="2000" b="1" i="1" smtClean="0">
                                  <a:latin typeface="Cambria Math"/>
                                </a:rPr>
                              </m:ctrlPr>
                            </m:sSubPr>
                            <m:e>
                              <m:r>
                                <m:rPr>
                                  <m:nor/>
                                </m:rPr>
                                <a:rPr lang="en-US" sz="2000" b="1" i="0" smtClean="0"/>
                                <m:t>V</m:t>
                              </m:r>
                            </m:e>
                            <m:sub>
                              <m:r>
                                <m:rPr>
                                  <m:nor/>
                                </m:rPr>
                                <a:rPr lang="en-US" sz="2000" b="1" i="0" smtClean="0"/>
                                <m:t>p</m:t>
                              </m:r>
                            </m:sub>
                          </m:sSub>
                        </m:den>
                      </m:f>
                    </m:oMath>
                  </m:oMathPara>
                </a14:m>
                <a:endParaRPr lang="en-US" sz="2000" b="1" i="1" dirty="0"/>
              </a:p>
            </p:txBody>
          </p:sp>
        </mc:Choice>
        <mc:Fallback xmlns="">
          <p:sp>
            <p:nvSpPr>
              <p:cNvPr id="22" name="TextBox 21"/>
              <p:cNvSpPr txBox="1">
                <a:spLocks noRot="1" noChangeAspect="1" noMove="1" noResize="1" noEditPoints="1" noAdjustHandles="1" noChangeArrowheads="1" noChangeShapeType="1" noTextEdit="1"/>
              </p:cNvSpPr>
              <p:nvPr/>
            </p:nvSpPr>
            <p:spPr>
              <a:xfrm>
                <a:off x="6998041" y="1743664"/>
                <a:ext cx="1246367" cy="805862"/>
              </a:xfrm>
              <a:prstGeom prst="rect">
                <a:avLst/>
              </a:prstGeom>
              <a:blipFill rotWithShape="1">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6998041" y="2941932"/>
                <a:ext cx="1246367" cy="80586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2000" b="1" i="0" smtClean="0"/>
                        <m:t>e</m:t>
                      </m:r>
                      <m:r>
                        <m:rPr>
                          <m:nor/>
                        </m:rPr>
                        <a:rPr lang="en-US" sz="2000" b="1" i="0" smtClean="0"/>
                        <m:t> ≥ </m:t>
                      </m:r>
                      <m:f>
                        <m:fPr>
                          <m:ctrlPr>
                            <a:rPr lang="en-US" sz="2000" b="1" i="1" smtClean="0">
                              <a:latin typeface="Cambria Math"/>
                            </a:rPr>
                          </m:ctrlPr>
                        </m:fPr>
                        <m:num>
                          <m:r>
                            <m:rPr>
                              <m:nor/>
                            </m:rPr>
                            <a:rPr lang="en-US" sz="2000" b="1" i="0" smtClean="0"/>
                            <m:t>2</m:t>
                          </m:r>
                          <m:sSub>
                            <m:sSubPr>
                              <m:ctrlPr>
                                <a:rPr lang="en-US" sz="2000" b="1" i="1" smtClean="0">
                                  <a:latin typeface="Cambria Math"/>
                                </a:rPr>
                              </m:ctrlPr>
                            </m:sSubPr>
                            <m:e>
                              <m:r>
                                <m:rPr>
                                  <m:nor/>
                                </m:rPr>
                                <a:rPr lang="en-US" sz="2000" b="1" i="0" smtClean="0"/>
                                <m:t>M</m:t>
                              </m:r>
                            </m:e>
                            <m:sub>
                              <m:r>
                                <m:rPr>
                                  <m:nor/>
                                </m:rPr>
                                <a:rPr lang="en-US" sz="2000" b="1" i="0" smtClean="0"/>
                                <m:t>p</m:t>
                              </m:r>
                            </m:sub>
                          </m:sSub>
                        </m:num>
                        <m:den>
                          <m:sSub>
                            <m:sSubPr>
                              <m:ctrlPr>
                                <a:rPr lang="en-US" sz="2000" b="1" i="1" smtClean="0">
                                  <a:latin typeface="Cambria Math"/>
                                </a:rPr>
                              </m:ctrlPr>
                            </m:sSubPr>
                            <m:e>
                              <m:r>
                                <m:rPr>
                                  <m:nor/>
                                </m:rPr>
                                <a:rPr lang="en-US" sz="2000" b="1" i="0" smtClean="0"/>
                                <m:t>V</m:t>
                              </m:r>
                            </m:e>
                            <m:sub>
                              <m:r>
                                <m:rPr>
                                  <m:nor/>
                                </m:rPr>
                                <a:rPr lang="en-US" sz="2000" b="1" i="0" smtClean="0"/>
                                <m:t>p</m:t>
                              </m:r>
                            </m:sub>
                          </m:sSub>
                        </m:den>
                      </m:f>
                    </m:oMath>
                  </m:oMathPara>
                </a14:m>
                <a:endParaRPr lang="en-US" sz="2400" b="1" i="1" dirty="0"/>
              </a:p>
            </p:txBody>
          </p:sp>
        </mc:Choice>
        <mc:Fallback xmlns="">
          <p:sp>
            <p:nvSpPr>
              <p:cNvPr id="23" name="TextBox 22"/>
              <p:cNvSpPr txBox="1">
                <a:spLocks noRot="1" noChangeAspect="1" noMove="1" noResize="1" noEditPoints="1" noAdjustHandles="1" noChangeArrowheads="1" noChangeShapeType="1" noTextEdit="1"/>
              </p:cNvSpPr>
              <p:nvPr/>
            </p:nvSpPr>
            <p:spPr>
              <a:xfrm>
                <a:off x="6998041" y="2941932"/>
                <a:ext cx="1246367" cy="805862"/>
              </a:xfrm>
              <a:prstGeom prst="rect">
                <a:avLst/>
              </a:prstGeom>
              <a:blipFill rotWithShape="1">
                <a:blip r:embed="rId9"/>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7838298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p:txBody>
          <a:bodyPr/>
          <a:lstStyle/>
          <a:p>
            <a:r>
              <a:rPr lang="en-US" dirty="0" smtClean="0"/>
              <a:t>4 – Eccentrically Braced Frames (EBFs)</a:t>
            </a:r>
            <a:endParaRPr lang="en-US" dirty="0"/>
          </a:p>
        </p:txBody>
      </p:sp>
      <p:sp>
        <p:nvSpPr>
          <p:cNvPr id="3" name="Text Placeholder 2"/>
          <p:cNvSpPr>
            <a:spLocks noGrp="1"/>
          </p:cNvSpPr>
          <p:nvPr>
            <p:ph type="body" sz="quarter" idx="39"/>
          </p:nvPr>
        </p:nvSpPr>
        <p:spPr/>
        <p:txBody>
          <a:bodyPr/>
          <a:lstStyle/>
          <a:p>
            <a:pPr marL="457200" indent="-457200">
              <a:buFont typeface="Arial" panose="020B0604020202020204" pitchFamily="34" charset="0"/>
              <a:buChar char="•"/>
            </a:pPr>
            <a:r>
              <a:rPr lang="en-US" dirty="0" smtClean="0">
                <a:latin typeface="Calibri Light" panose="020F0302020204030204" pitchFamily="34" charset="0"/>
                <a:cs typeface="Calibri Light" panose="020F0302020204030204" pitchFamily="34" charset="0"/>
              </a:rPr>
              <a:t>Description of Eccentrically Braced Frames</a:t>
            </a:r>
          </a:p>
          <a:p>
            <a:pPr marL="457200" indent="-457200">
              <a:buFont typeface="Arial" panose="020B0604020202020204" pitchFamily="34" charset="0"/>
              <a:buChar char="•"/>
            </a:pPr>
            <a:r>
              <a:rPr lang="en-US" dirty="0" smtClean="0">
                <a:latin typeface="Calibri Light" panose="020F0302020204030204" pitchFamily="34" charset="0"/>
                <a:cs typeface="Calibri Light" panose="020F0302020204030204" pitchFamily="34" charset="0"/>
              </a:rPr>
              <a:t>Basic Behavior of Eccentrically Braced Frames</a:t>
            </a:r>
          </a:p>
          <a:p>
            <a:pPr marL="457200" indent="-457200">
              <a:buFont typeface="Arial" panose="020B0604020202020204" pitchFamily="34" charset="0"/>
              <a:buChar char="•"/>
            </a:pPr>
            <a:r>
              <a:rPr lang="en-US" dirty="0" smtClean="0">
                <a:latin typeface="Calibri Light" panose="020F0302020204030204" pitchFamily="34" charset="0"/>
                <a:cs typeface="Calibri Light" panose="020F0302020204030204" pitchFamily="34" charset="0"/>
              </a:rPr>
              <a:t>AISC Seismic Provisions for Eccentrically Braced Frames</a:t>
            </a:r>
            <a:endParaRPr lang="en-US" dirty="0">
              <a:latin typeface="Calibri Light" panose="020F0302020204030204" pitchFamily="34" charset="0"/>
              <a:cs typeface="Calibri Light" panose="020F0302020204030204" pitchFamily="34" charset="0"/>
            </a:endParaRPr>
          </a:p>
        </p:txBody>
      </p:sp>
      <p:sp>
        <p:nvSpPr>
          <p:cNvPr id="4" name="Slide Number Placeholder 3"/>
          <p:cNvSpPr>
            <a:spLocks noGrp="1"/>
          </p:cNvSpPr>
          <p:nvPr>
            <p:ph type="sldNum" sz="quarter" idx="40"/>
          </p:nvPr>
        </p:nvSpPr>
        <p:spPr/>
        <p:txBody>
          <a:bodyPr/>
          <a:lstStyle/>
          <a:p>
            <a:pPr>
              <a:defRPr/>
            </a:pPr>
            <a:fld id="{46425072-6E52-45A8-8A7E-A5B11BCA4176}" type="slidenum">
              <a:rPr lang="en-US" altLang="en-US" smtClean="0"/>
              <a:pPr>
                <a:defRPr/>
              </a:pPr>
              <a:t>4</a:t>
            </a:fld>
            <a:endParaRPr lang="en-US" altLang="en-US"/>
          </a:p>
        </p:txBody>
      </p:sp>
      <p:sp>
        <p:nvSpPr>
          <p:cNvPr id="5" name="Rectangle 5"/>
          <p:cNvSpPr>
            <a:spLocks noChangeArrowheads="1"/>
          </p:cNvSpPr>
          <p:nvPr/>
        </p:nvSpPr>
        <p:spPr bwMode="auto">
          <a:xfrm>
            <a:off x="539552" y="1916832"/>
            <a:ext cx="6840760" cy="524743"/>
          </a:xfrm>
          <a:prstGeom prst="rect">
            <a:avLst/>
          </a:prstGeom>
          <a:noFill/>
          <a:ln w="28575" algn="ctr">
            <a:solidFill>
              <a:schemeClr val="tx2"/>
            </a:solid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Tree>
    <p:extLst>
      <p:ext uri="{BB962C8B-B14F-4D97-AF65-F5344CB8AC3E}">
        <p14:creationId xmlns:p14="http://schemas.microsoft.com/office/powerpoint/2010/main" val="846715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87" name="Object 3"/>
          <p:cNvGraphicFramePr>
            <a:graphicFrameLocks/>
          </p:cNvGraphicFramePr>
          <p:nvPr>
            <p:extLst>
              <p:ext uri="{D42A27DB-BD31-4B8C-83A1-F6EECF244321}">
                <p14:modId xmlns:p14="http://schemas.microsoft.com/office/powerpoint/2010/main" val="2078205440"/>
              </p:ext>
            </p:extLst>
          </p:nvPr>
        </p:nvGraphicFramePr>
        <p:xfrm>
          <a:off x="4643438" y="4211085"/>
          <a:ext cx="136525" cy="288925"/>
        </p:xfrm>
        <a:graphic>
          <a:graphicData uri="http://schemas.openxmlformats.org/presentationml/2006/ole">
            <mc:AlternateContent xmlns:mc="http://schemas.openxmlformats.org/markup-compatibility/2006">
              <mc:Choice xmlns:v="urn:schemas-microsoft-com:vml" Requires="v">
                <p:oleObj spid="_x0000_s11512" name="Equation" r:id="rId4" imgW="152268" imgH="304536" progId="Equation.2">
                  <p:embed/>
                </p:oleObj>
              </mc:Choice>
              <mc:Fallback>
                <p:oleObj name="Equation" r:id="rId4" imgW="152268" imgH="304536" progId="Equation.2">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4211085"/>
                        <a:ext cx="136525"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Text Placeholder 2"/>
          <p:cNvSpPr>
            <a:spLocks noGrp="1"/>
          </p:cNvSpPr>
          <p:nvPr>
            <p:ph type="body" sz="quarter" idx="38"/>
          </p:nvPr>
        </p:nvSpPr>
        <p:spPr/>
        <p:txBody>
          <a:bodyPr/>
          <a:lstStyle/>
          <a:p>
            <a:r>
              <a:rPr lang="en-US" dirty="0"/>
              <a:t>Example:  W14x82 </a:t>
            </a:r>
            <a:r>
              <a:rPr lang="en-US" dirty="0" smtClean="0"/>
              <a:t> A992</a:t>
            </a:r>
            <a:endParaRPr lang="en-US" dirty="0"/>
          </a:p>
          <a:p>
            <a:endParaRPr lang="en-US" dirty="0"/>
          </a:p>
        </p:txBody>
      </p:sp>
      <mc:AlternateContent xmlns:mc="http://schemas.openxmlformats.org/markup-compatibility/2006" xmlns:a14="http://schemas.microsoft.com/office/drawing/2010/main">
        <mc:Choice Requires="a14">
          <p:sp>
            <p:nvSpPr>
              <p:cNvPr id="2" name="TextBox 1"/>
              <p:cNvSpPr txBox="1"/>
              <p:nvPr/>
            </p:nvSpPr>
            <p:spPr>
              <a:xfrm>
                <a:off x="827584" y="1444866"/>
                <a:ext cx="6504986" cy="5123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latin typeface="Cambria Math"/>
                            </a:rPr>
                          </m:ctrlPr>
                        </m:sSubPr>
                        <m:e>
                          <m:r>
                            <a:rPr lang="en-US" sz="2400" b="1" i="1" smtClean="0">
                              <a:latin typeface="Cambria Math"/>
                            </a:rPr>
                            <m:t>𝑴</m:t>
                          </m:r>
                        </m:e>
                        <m:sub>
                          <m:r>
                            <a:rPr lang="en-US" sz="2400" b="1" i="1" smtClean="0">
                              <a:latin typeface="Cambria Math"/>
                            </a:rPr>
                            <m:t>𝒑</m:t>
                          </m:r>
                        </m:sub>
                      </m:sSub>
                      <m:r>
                        <a:rPr lang="en-US" sz="2400" b="1" i="1" smtClean="0">
                          <a:latin typeface="Cambria Math"/>
                        </a:rPr>
                        <m:t>=</m:t>
                      </m:r>
                      <m:r>
                        <a:rPr lang="en-US" sz="2400" b="1" i="1" smtClean="0">
                          <a:latin typeface="Cambria Math"/>
                        </a:rPr>
                        <m:t>𝒁</m:t>
                      </m:r>
                      <m:sSub>
                        <m:sSubPr>
                          <m:ctrlPr>
                            <a:rPr lang="en-US" sz="2400" b="1" i="1" smtClean="0">
                              <a:latin typeface="Cambria Math"/>
                            </a:rPr>
                          </m:ctrlPr>
                        </m:sSubPr>
                        <m:e>
                          <m:r>
                            <a:rPr lang="en-US" sz="2400" b="1" i="1" smtClean="0">
                              <a:latin typeface="Cambria Math"/>
                            </a:rPr>
                            <m:t>𝑭</m:t>
                          </m:r>
                        </m:e>
                        <m:sub>
                          <m:r>
                            <a:rPr lang="en-US" sz="2400" b="1" i="1" smtClean="0">
                              <a:latin typeface="Cambria Math"/>
                            </a:rPr>
                            <m:t>𝒚</m:t>
                          </m:r>
                        </m:sub>
                      </m:sSub>
                      <m:r>
                        <a:rPr lang="en-US" sz="2400" b="1" i="1" smtClean="0">
                          <a:latin typeface="Cambria Math"/>
                        </a:rPr>
                        <m:t>=</m:t>
                      </m:r>
                      <m:r>
                        <a:rPr lang="en-US" sz="2400" b="1" i="1" smtClean="0">
                          <a:latin typeface="Cambria Math"/>
                        </a:rPr>
                        <m:t>𝟏𝟑𝟗</m:t>
                      </m:r>
                      <m:sSup>
                        <m:sSupPr>
                          <m:ctrlPr>
                            <a:rPr lang="en-US" sz="2400" b="1" i="1" smtClean="0">
                              <a:latin typeface="Cambria Math"/>
                            </a:rPr>
                          </m:ctrlPr>
                        </m:sSupPr>
                        <m:e>
                          <m:r>
                            <a:rPr lang="en-US" sz="2400" b="1" i="1" smtClean="0">
                              <a:latin typeface="Cambria Math"/>
                            </a:rPr>
                            <m:t>𝒊𝒏</m:t>
                          </m:r>
                        </m:e>
                        <m:sup>
                          <m:r>
                            <a:rPr lang="en-US" sz="2400" b="1" i="1" smtClean="0">
                              <a:latin typeface="Cambria Math"/>
                            </a:rPr>
                            <m:t>𝟑</m:t>
                          </m:r>
                        </m:sup>
                      </m:sSup>
                      <m:r>
                        <a:rPr lang="en-US" sz="2400" b="1" i="1" smtClean="0">
                          <a:latin typeface="Cambria Math"/>
                        </a:rPr>
                        <m:t> </m:t>
                      </m:r>
                      <m:r>
                        <a:rPr lang="en-US" sz="2400" b="1" i="1" smtClean="0">
                          <a:latin typeface="Cambria Math"/>
                        </a:rPr>
                        <m:t>𝒙</m:t>
                      </m:r>
                      <m:r>
                        <a:rPr lang="en-US" sz="2400" b="1" i="1" smtClean="0">
                          <a:latin typeface="Cambria Math"/>
                        </a:rPr>
                        <m:t> </m:t>
                      </m:r>
                      <m:r>
                        <a:rPr lang="en-US" sz="2400" b="1" i="1" smtClean="0">
                          <a:latin typeface="Cambria Math"/>
                        </a:rPr>
                        <m:t>𝟓𝟎</m:t>
                      </m:r>
                      <m:r>
                        <a:rPr lang="en-US" sz="2400" b="1" i="1" smtClean="0">
                          <a:latin typeface="Cambria Math"/>
                        </a:rPr>
                        <m:t> </m:t>
                      </m:r>
                      <m:r>
                        <a:rPr lang="en-US" sz="2400" b="1" i="1" smtClean="0">
                          <a:latin typeface="Cambria Math"/>
                        </a:rPr>
                        <m:t>𝒌𝒔𝒊</m:t>
                      </m:r>
                      <m:r>
                        <a:rPr lang="en-US" sz="2400" b="1" i="1" smtClean="0">
                          <a:latin typeface="Cambria Math"/>
                        </a:rPr>
                        <m:t>=</m:t>
                      </m:r>
                      <m:r>
                        <a:rPr lang="en-US" sz="2400" b="1" i="1" smtClean="0">
                          <a:latin typeface="Cambria Math"/>
                        </a:rPr>
                        <m:t>𝟔𝟗𝟓𝟎</m:t>
                      </m:r>
                      <m:r>
                        <a:rPr lang="en-US" sz="2400" b="1" i="1" smtClean="0">
                          <a:latin typeface="Cambria Math"/>
                        </a:rPr>
                        <m:t> </m:t>
                      </m:r>
                      <m:r>
                        <a:rPr lang="en-US" sz="2400" b="1" i="1" smtClean="0">
                          <a:latin typeface="Cambria Math"/>
                        </a:rPr>
                        <m:t>𝒊𝒏</m:t>
                      </m:r>
                      <m:r>
                        <m:rPr>
                          <m:nor/>
                        </m:rPr>
                        <a:rPr lang="en-US" sz="2400" b="1" i="0" smtClean="0">
                          <a:latin typeface="Cambria Math"/>
                        </a:rPr>
                        <m:t>−</m:t>
                      </m:r>
                      <m:r>
                        <a:rPr lang="en-US" sz="2400" b="1" i="1" smtClean="0">
                          <a:latin typeface="Cambria Math"/>
                        </a:rPr>
                        <m:t>𝒌𝒊𝒑𝒔</m:t>
                      </m:r>
                    </m:oMath>
                  </m:oMathPara>
                </a14:m>
                <a:endParaRPr lang="en-US" sz="2400" b="1" i="1" dirty="0">
                  <a:latin typeface="Cambria Math" panose="02040503050406030204" pitchFamily="18" charset="0"/>
                  <a:ea typeface="Cambria Math" panose="02040503050406030204" pitchFamily="18"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827584" y="1444866"/>
                <a:ext cx="6504986" cy="512384"/>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827584" y="2442525"/>
                <a:ext cx="3463320" cy="52309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latin typeface="Cambria Math"/>
                            </a:rPr>
                          </m:ctrlPr>
                        </m:sSubPr>
                        <m:e>
                          <m:r>
                            <a:rPr lang="en-US" sz="2400" b="1" i="1" smtClean="0">
                              <a:latin typeface="Cambria Math"/>
                            </a:rPr>
                            <m:t>𝑽</m:t>
                          </m:r>
                        </m:e>
                        <m:sub>
                          <m:r>
                            <a:rPr lang="en-US" sz="2400" b="1" i="1" smtClean="0">
                              <a:latin typeface="Cambria Math"/>
                            </a:rPr>
                            <m:t>𝒑</m:t>
                          </m:r>
                        </m:sub>
                      </m:sSub>
                      <m:r>
                        <a:rPr lang="en-US" sz="2400" b="1" i="1" smtClean="0">
                          <a:latin typeface="Cambria Math"/>
                        </a:rPr>
                        <m:t>=</m:t>
                      </m:r>
                      <m:r>
                        <a:rPr lang="en-US" sz="2400" b="1" i="1" smtClean="0">
                          <a:latin typeface="Cambria Math"/>
                        </a:rPr>
                        <m:t>𝟎</m:t>
                      </m:r>
                      <m:r>
                        <a:rPr lang="en-US" sz="2400" b="1" i="1" smtClean="0">
                          <a:latin typeface="Cambria Math"/>
                        </a:rPr>
                        <m:t>.</m:t>
                      </m:r>
                      <m:r>
                        <a:rPr lang="en-US" sz="2400" b="1" i="1" smtClean="0">
                          <a:latin typeface="Cambria Math"/>
                        </a:rPr>
                        <m:t>𝟔</m:t>
                      </m:r>
                      <m:sSub>
                        <m:sSubPr>
                          <m:ctrlPr>
                            <a:rPr lang="en-US" sz="2400" b="1" i="1" smtClean="0">
                              <a:latin typeface="Cambria Math"/>
                            </a:rPr>
                          </m:ctrlPr>
                        </m:sSubPr>
                        <m:e>
                          <m:r>
                            <a:rPr lang="en-US" sz="2400" b="1" i="1" smtClean="0">
                              <a:latin typeface="Cambria Math"/>
                            </a:rPr>
                            <m:t>𝑭</m:t>
                          </m:r>
                        </m:e>
                        <m:sub>
                          <m:r>
                            <a:rPr lang="en-US" sz="2400" b="1" i="1" smtClean="0">
                              <a:latin typeface="Cambria Math"/>
                            </a:rPr>
                            <m:t>𝒚</m:t>
                          </m:r>
                        </m:sub>
                      </m:sSub>
                      <m:d>
                        <m:dPr>
                          <m:ctrlPr>
                            <a:rPr lang="en-US" sz="2400" b="1" i="1" smtClean="0">
                              <a:latin typeface="Cambria Math"/>
                            </a:rPr>
                          </m:ctrlPr>
                        </m:dPr>
                        <m:e>
                          <m:r>
                            <a:rPr lang="en-US" sz="2400" b="1" i="1" smtClean="0">
                              <a:latin typeface="Cambria Math"/>
                            </a:rPr>
                            <m:t>𝒅</m:t>
                          </m:r>
                          <m:r>
                            <a:rPr lang="en-US" sz="2400" b="1" i="1" smtClean="0">
                              <a:latin typeface="Cambria Math"/>
                            </a:rPr>
                            <m:t>−</m:t>
                          </m:r>
                          <m:r>
                            <a:rPr lang="en-US" sz="2400" b="1" i="1" smtClean="0">
                              <a:latin typeface="Cambria Math"/>
                            </a:rPr>
                            <m:t>𝟐</m:t>
                          </m:r>
                          <m:sSub>
                            <m:sSubPr>
                              <m:ctrlPr>
                                <a:rPr lang="en-US" sz="2400" b="1" i="1" smtClean="0">
                                  <a:latin typeface="Cambria Math"/>
                                </a:rPr>
                              </m:ctrlPr>
                            </m:sSubPr>
                            <m:e>
                              <m:r>
                                <a:rPr lang="en-US" sz="2400" b="1" i="1" smtClean="0">
                                  <a:latin typeface="Cambria Math"/>
                                </a:rPr>
                                <m:t>𝒕</m:t>
                              </m:r>
                            </m:e>
                            <m:sub>
                              <m:r>
                                <a:rPr lang="en-US" sz="2400" b="1" i="1" smtClean="0">
                                  <a:latin typeface="Cambria Math"/>
                                </a:rPr>
                                <m:t>𝒇</m:t>
                              </m:r>
                            </m:sub>
                          </m:sSub>
                        </m:e>
                      </m:d>
                      <m:sSub>
                        <m:sSubPr>
                          <m:ctrlPr>
                            <a:rPr lang="en-US" sz="2400" b="1" i="1" smtClean="0">
                              <a:latin typeface="Cambria Math"/>
                            </a:rPr>
                          </m:ctrlPr>
                        </m:sSubPr>
                        <m:e>
                          <m:r>
                            <a:rPr lang="en-US" sz="2400" b="1" i="1" smtClean="0">
                              <a:latin typeface="Cambria Math"/>
                            </a:rPr>
                            <m:t>𝒕</m:t>
                          </m:r>
                        </m:e>
                        <m:sub>
                          <m:r>
                            <a:rPr lang="en-US" sz="2400" b="1" i="1" smtClean="0">
                              <a:latin typeface="Cambria Math"/>
                            </a:rPr>
                            <m:t>𝒘</m:t>
                          </m:r>
                        </m:sub>
                      </m:sSub>
                    </m:oMath>
                  </m:oMathPara>
                </a14:m>
                <a:endParaRPr lang="en-US" sz="2400" b="1" dirty="0" smtClean="0"/>
              </a:p>
            </p:txBody>
          </p:sp>
        </mc:Choice>
        <mc:Fallback xmlns="">
          <p:sp>
            <p:nvSpPr>
              <p:cNvPr id="4" name="TextBox 3"/>
              <p:cNvSpPr txBox="1">
                <a:spLocks noRot="1" noChangeAspect="1" noMove="1" noResize="1" noEditPoints="1" noAdjustHandles="1" noChangeArrowheads="1" noChangeShapeType="1" noTextEdit="1"/>
              </p:cNvSpPr>
              <p:nvPr/>
            </p:nvSpPr>
            <p:spPr>
              <a:xfrm>
                <a:off x="827584" y="2442525"/>
                <a:ext cx="3463320" cy="523092"/>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827584" y="2999425"/>
                <a:ext cx="7593810" cy="461665"/>
              </a:xfrm>
              <a:prstGeom prst="rect">
                <a:avLst/>
              </a:prstGeom>
              <a:noFill/>
            </p:spPr>
            <p:txBody>
              <a:bodyPr wrap="none" rtlCol="0">
                <a:spAutoFit/>
              </a:bodyPr>
              <a:lstStyle/>
              <a:p>
                <a:r>
                  <a:rPr lang="en-US" sz="2400" b="1" dirty="0" smtClean="0"/>
                  <a:t>     </a:t>
                </a:r>
                <a14:m>
                  <m:oMath xmlns:m="http://schemas.openxmlformats.org/officeDocument/2006/math">
                    <m:r>
                      <a:rPr lang="en-US" sz="2400" b="1" i="1" smtClean="0">
                        <a:latin typeface="Cambria Math"/>
                      </a:rPr>
                      <m:t>=</m:t>
                    </m:r>
                    <m:r>
                      <a:rPr lang="en-US" sz="2400" b="1" i="1" smtClean="0">
                        <a:latin typeface="Cambria Math"/>
                      </a:rPr>
                      <m:t>𝟎</m:t>
                    </m:r>
                    <m:r>
                      <a:rPr lang="en-US" sz="2400" b="1" i="1" smtClean="0">
                        <a:latin typeface="Cambria Math"/>
                      </a:rPr>
                      <m:t>.</m:t>
                    </m:r>
                    <m:r>
                      <a:rPr lang="en-US" sz="2400" b="1" i="1" smtClean="0">
                        <a:latin typeface="Cambria Math"/>
                      </a:rPr>
                      <m:t>𝟔</m:t>
                    </m:r>
                    <m:r>
                      <a:rPr lang="en-US" sz="2400" b="1" i="1" smtClean="0">
                        <a:latin typeface="Cambria Math"/>
                      </a:rPr>
                      <m:t> </m:t>
                    </m:r>
                    <m:r>
                      <a:rPr lang="en-US" sz="2400" b="1" i="1" smtClean="0">
                        <a:latin typeface="Cambria Math"/>
                      </a:rPr>
                      <m:t>𝒙</m:t>
                    </m:r>
                    <m:r>
                      <a:rPr lang="en-US" sz="2400" b="1" i="1" smtClean="0">
                        <a:latin typeface="Cambria Math"/>
                      </a:rPr>
                      <m:t> </m:t>
                    </m:r>
                    <m:r>
                      <a:rPr lang="en-US" sz="2400" b="1" i="1" smtClean="0">
                        <a:latin typeface="Cambria Math"/>
                      </a:rPr>
                      <m:t>𝟓𝟎</m:t>
                    </m:r>
                    <m:r>
                      <a:rPr lang="en-US" sz="2400" b="1" i="1" smtClean="0">
                        <a:latin typeface="Cambria Math"/>
                      </a:rPr>
                      <m:t>𝒌𝒔𝒊</m:t>
                    </m:r>
                    <m:r>
                      <a:rPr lang="en-US" sz="2400" b="1" i="1" smtClean="0">
                        <a:latin typeface="Cambria Math"/>
                      </a:rPr>
                      <m:t> </m:t>
                    </m:r>
                    <m:r>
                      <a:rPr lang="en-US" sz="2400" b="1" i="1" smtClean="0">
                        <a:latin typeface="Cambria Math"/>
                      </a:rPr>
                      <m:t>𝒙</m:t>
                    </m:r>
                    <m:r>
                      <a:rPr lang="en-US" sz="2400" b="1" i="1" smtClean="0">
                        <a:latin typeface="Cambria Math"/>
                      </a:rPr>
                      <m:t> </m:t>
                    </m:r>
                    <m:d>
                      <m:dPr>
                        <m:ctrlPr>
                          <a:rPr lang="en-US" sz="2400" b="1" i="1" smtClean="0">
                            <a:latin typeface="Cambria Math"/>
                          </a:rPr>
                        </m:ctrlPr>
                      </m:dPr>
                      <m:e>
                        <m:r>
                          <a:rPr lang="en-US" sz="2400" b="1" i="1" smtClean="0">
                            <a:latin typeface="Cambria Math"/>
                          </a:rPr>
                          <m:t>𝟏𝟒</m:t>
                        </m:r>
                        <m:r>
                          <a:rPr lang="en-US" sz="2400" b="1" i="1" smtClean="0">
                            <a:latin typeface="Cambria Math"/>
                          </a:rPr>
                          <m:t>.</m:t>
                        </m:r>
                        <m:r>
                          <a:rPr lang="en-US" sz="2400" b="1" i="1" smtClean="0">
                            <a:latin typeface="Cambria Math"/>
                          </a:rPr>
                          <m:t>𝟑</m:t>
                        </m:r>
                        <m:r>
                          <a:rPr lang="en-US" sz="2400" b="1" i="1" smtClean="0">
                            <a:latin typeface="Cambria Math"/>
                          </a:rPr>
                          <m:t>𝒊𝒏</m:t>
                        </m:r>
                        <m:r>
                          <a:rPr lang="en-US" sz="2400" b="1" i="1" smtClean="0">
                            <a:latin typeface="Cambria Math"/>
                          </a:rPr>
                          <m:t>−</m:t>
                        </m:r>
                        <m:r>
                          <a:rPr lang="en-US" sz="2400" b="1" i="1" smtClean="0">
                            <a:latin typeface="Cambria Math"/>
                          </a:rPr>
                          <m:t>𝟐</m:t>
                        </m:r>
                        <m:r>
                          <a:rPr lang="en-US" sz="2400" b="1" i="1" smtClean="0">
                            <a:latin typeface="Cambria Math"/>
                          </a:rPr>
                          <m:t> </m:t>
                        </m:r>
                        <m:r>
                          <a:rPr lang="en-US" sz="2400" b="1" i="1" smtClean="0">
                            <a:latin typeface="Cambria Math"/>
                          </a:rPr>
                          <m:t>𝒙</m:t>
                        </m:r>
                        <m:r>
                          <a:rPr lang="en-US" sz="2400" b="1" i="1" smtClean="0">
                            <a:latin typeface="Cambria Math"/>
                          </a:rPr>
                          <m:t> </m:t>
                        </m:r>
                        <m:r>
                          <a:rPr lang="en-US" sz="2400" b="1" i="1" smtClean="0">
                            <a:latin typeface="Cambria Math"/>
                          </a:rPr>
                          <m:t>𝟎</m:t>
                        </m:r>
                        <m:r>
                          <a:rPr lang="en-US" sz="2400" b="1" i="1" smtClean="0">
                            <a:latin typeface="Cambria Math"/>
                          </a:rPr>
                          <m:t>.</m:t>
                        </m:r>
                        <m:r>
                          <a:rPr lang="en-US" sz="2400" b="1" i="1" smtClean="0">
                            <a:latin typeface="Cambria Math"/>
                          </a:rPr>
                          <m:t>𝟖𝟓𝟓</m:t>
                        </m:r>
                        <m:r>
                          <a:rPr lang="en-US" sz="2400" b="1" i="1" smtClean="0">
                            <a:latin typeface="Cambria Math"/>
                          </a:rPr>
                          <m:t>𝒊𝒏</m:t>
                        </m:r>
                      </m:e>
                    </m:d>
                    <m:r>
                      <a:rPr lang="en-US" sz="2400" b="1" i="1" smtClean="0">
                        <a:latin typeface="Cambria Math"/>
                      </a:rPr>
                      <m:t> </m:t>
                    </m:r>
                    <m:r>
                      <a:rPr lang="en-US" sz="2400" b="1" i="1" smtClean="0">
                        <a:latin typeface="Cambria Math"/>
                      </a:rPr>
                      <m:t>𝒙</m:t>
                    </m:r>
                    <m:r>
                      <a:rPr lang="en-US" sz="2400" b="1" i="1" smtClean="0">
                        <a:latin typeface="Cambria Math"/>
                      </a:rPr>
                      <m:t> </m:t>
                    </m:r>
                    <m:r>
                      <a:rPr lang="en-US" sz="2400" b="1" i="1" smtClean="0">
                        <a:latin typeface="Cambria Math"/>
                      </a:rPr>
                      <m:t>𝟎</m:t>
                    </m:r>
                    <m:r>
                      <a:rPr lang="en-US" sz="2400" b="1" i="1" smtClean="0">
                        <a:latin typeface="Cambria Math"/>
                      </a:rPr>
                      <m:t>.</m:t>
                    </m:r>
                    <m:r>
                      <a:rPr lang="en-US" sz="2400" b="1" i="1" smtClean="0">
                        <a:latin typeface="Cambria Math"/>
                      </a:rPr>
                      <m:t>𝟓𝟏𝟎</m:t>
                    </m:r>
                    <m:r>
                      <a:rPr lang="en-US" sz="2400" b="1" i="1" smtClean="0">
                        <a:latin typeface="Cambria Math"/>
                      </a:rPr>
                      <m:t>𝒊𝒏</m:t>
                    </m:r>
                  </m:oMath>
                </a14:m>
                <a:endParaRPr lang="en-US" sz="2400" b="1" dirty="0" smtClean="0"/>
              </a:p>
            </p:txBody>
          </p:sp>
        </mc:Choice>
        <mc:Fallback xmlns="">
          <p:sp>
            <p:nvSpPr>
              <p:cNvPr id="10" name="TextBox 9"/>
              <p:cNvSpPr txBox="1">
                <a:spLocks noRot="1" noChangeAspect="1" noMove="1" noResize="1" noEditPoints="1" noAdjustHandles="1" noChangeArrowheads="1" noChangeShapeType="1" noTextEdit="1"/>
              </p:cNvSpPr>
              <p:nvPr/>
            </p:nvSpPr>
            <p:spPr>
              <a:xfrm>
                <a:off x="827584" y="2999425"/>
                <a:ext cx="7593810" cy="461665"/>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827584" y="3503481"/>
                <a:ext cx="2190536" cy="461665"/>
              </a:xfrm>
              <a:prstGeom prst="rect">
                <a:avLst/>
              </a:prstGeom>
              <a:noFill/>
            </p:spPr>
            <p:txBody>
              <a:bodyPr wrap="none" rtlCol="0">
                <a:spAutoFit/>
              </a:bodyPr>
              <a:lstStyle/>
              <a:p>
                <a:r>
                  <a:rPr lang="en-US" sz="2400" b="1" dirty="0" smtClean="0"/>
                  <a:t>     </a:t>
                </a:r>
                <a14:m>
                  <m:oMath xmlns:m="http://schemas.openxmlformats.org/officeDocument/2006/math">
                    <m:r>
                      <a:rPr lang="en-US" sz="2400" b="1" i="1" smtClean="0">
                        <a:latin typeface="Cambria Math"/>
                      </a:rPr>
                      <m:t>=</m:t>
                    </m:r>
                    <m:r>
                      <a:rPr lang="en-US" sz="2400" b="1" i="1" smtClean="0">
                        <a:latin typeface="Cambria Math"/>
                      </a:rPr>
                      <m:t>𝟏𝟗𝟑</m:t>
                    </m:r>
                    <m:r>
                      <a:rPr lang="en-US" sz="2400" b="1" i="1" smtClean="0">
                        <a:latin typeface="Cambria Math"/>
                      </a:rPr>
                      <m:t> </m:t>
                    </m:r>
                    <m:r>
                      <a:rPr lang="en-US" sz="2400" b="1" i="1" smtClean="0">
                        <a:latin typeface="Cambria Math"/>
                      </a:rPr>
                      <m:t>𝒌𝒊𝒑𝒔</m:t>
                    </m:r>
                  </m:oMath>
                </a14:m>
                <a:endParaRPr lang="en-US" sz="2400" b="1" i="1" dirty="0">
                  <a:latin typeface="Cambria Math" panose="02040503050406030204" pitchFamily="18" charset="0"/>
                  <a:ea typeface="Cambria Math" panose="02040503050406030204" pitchFamily="18"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827584" y="3503481"/>
                <a:ext cx="2190536" cy="461665"/>
              </a:xfrm>
              <a:prstGeom prst="rect">
                <a:avLst/>
              </a:prstGeom>
              <a:blipFill rotWithShape="1">
                <a:blip r:embed="rId9"/>
                <a:stretch>
                  <a:fillRect r="-1950" b="-2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827584" y="4541210"/>
                <a:ext cx="4115614" cy="9053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400" b="1" i="1" smtClean="0">
                              <a:latin typeface="Cambria Math"/>
                            </a:rPr>
                          </m:ctrlPr>
                        </m:fPr>
                        <m:num>
                          <m:sSub>
                            <m:sSubPr>
                              <m:ctrlPr>
                                <a:rPr lang="en-US" sz="2400" b="1" i="1" smtClean="0">
                                  <a:latin typeface="Cambria Math"/>
                                </a:rPr>
                              </m:ctrlPr>
                            </m:sSubPr>
                            <m:e>
                              <m:r>
                                <a:rPr lang="en-US" sz="2400" b="1" i="1" smtClean="0">
                                  <a:latin typeface="Cambria Math"/>
                                </a:rPr>
                                <m:t>𝑴</m:t>
                              </m:r>
                            </m:e>
                            <m:sub>
                              <m:r>
                                <a:rPr lang="en-US" sz="2400" b="1" i="1" smtClean="0">
                                  <a:latin typeface="Cambria Math"/>
                                </a:rPr>
                                <m:t>𝒑</m:t>
                              </m:r>
                            </m:sub>
                          </m:sSub>
                        </m:num>
                        <m:den>
                          <m:sSub>
                            <m:sSubPr>
                              <m:ctrlPr>
                                <a:rPr lang="en-US" sz="2400" b="1" i="1" smtClean="0">
                                  <a:latin typeface="Cambria Math"/>
                                </a:rPr>
                              </m:ctrlPr>
                            </m:sSubPr>
                            <m:e>
                              <m:r>
                                <a:rPr lang="en-US" sz="2400" b="1" i="1" smtClean="0">
                                  <a:latin typeface="Cambria Math"/>
                                </a:rPr>
                                <m:t>𝑽</m:t>
                              </m:r>
                            </m:e>
                            <m:sub>
                              <m:r>
                                <a:rPr lang="en-US" sz="2400" b="1" i="1" smtClean="0">
                                  <a:latin typeface="Cambria Math"/>
                                </a:rPr>
                                <m:t>𝒑</m:t>
                              </m:r>
                            </m:sub>
                          </m:sSub>
                        </m:den>
                      </m:f>
                      <m:r>
                        <a:rPr lang="en-US" sz="2400" b="1" i="1" smtClean="0">
                          <a:latin typeface="Cambria Math"/>
                        </a:rPr>
                        <m:t>= </m:t>
                      </m:r>
                      <m:f>
                        <m:fPr>
                          <m:ctrlPr>
                            <a:rPr lang="en-US" sz="2400" b="1" i="1" smtClean="0">
                              <a:latin typeface="Cambria Math"/>
                            </a:rPr>
                          </m:ctrlPr>
                        </m:fPr>
                        <m:num>
                          <m:r>
                            <a:rPr lang="en-US" sz="2400" b="1" i="1" smtClean="0">
                              <a:latin typeface="Cambria Math"/>
                            </a:rPr>
                            <m:t>𝟔𝟗𝟓𝟎</m:t>
                          </m:r>
                          <m:r>
                            <a:rPr lang="en-US" sz="2400" b="1" i="1" smtClean="0">
                              <a:latin typeface="Cambria Math"/>
                            </a:rPr>
                            <m:t> </m:t>
                          </m:r>
                          <m:r>
                            <a:rPr lang="en-US" sz="2400" b="1" i="1" smtClean="0">
                              <a:latin typeface="Cambria Math"/>
                            </a:rPr>
                            <m:t>𝒊𝒏</m:t>
                          </m:r>
                          <m:r>
                            <m:rPr>
                              <m:nor/>
                            </m:rPr>
                            <a:rPr lang="en-US" sz="2400" b="1" i="0" smtClean="0">
                              <a:latin typeface="Cambria Math"/>
                            </a:rPr>
                            <m:t>−</m:t>
                          </m:r>
                          <m:r>
                            <a:rPr lang="en-US" sz="2400" b="1" i="1" smtClean="0">
                              <a:latin typeface="Cambria Math"/>
                            </a:rPr>
                            <m:t>𝒌𝒊𝒑𝒔</m:t>
                          </m:r>
                        </m:num>
                        <m:den>
                          <m:r>
                            <a:rPr lang="en-US" sz="2400" b="1" i="1" smtClean="0">
                              <a:latin typeface="Cambria Math"/>
                            </a:rPr>
                            <m:t>𝟏𝟗𝟑</m:t>
                          </m:r>
                          <m:r>
                            <a:rPr lang="en-US" sz="2400" b="1" i="1" smtClean="0">
                              <a:latin typeface="Cambria Math"/>
                            </a:rPr>
                            <m:t> </m:t>
                          </m:r>
                          <m:r>
                            <a:rPr lang="en-US" sz="2400" b="1" i="1" smtClean="0">
                              <a:latin typeface="Cambria Math"/>
                            </a:rPr>
                            <m:t>𝒌𝒊𝒑𝒔</m:t>
                          </m:r>
                        </m:den>
                      </m:f>
                      <m:r>
                        <a:rPr lang="en-US" sz="2400" b="1" i="1" smtClean="0">
                          <a:latin typeface="Cambria Math"/>
                        </a:rPr>
                        <m:t>=</m:t>
                      </m:r>
                      <m:r>
                        <a:rPr lang="en-US" sz="2400" b="1" i="1" smtClean="0">
                          <a:latin typeface="Cambria Math"/>
                        </a:rPr>
                        <m:t>𝟑𝟔</m:t>
                      </m:r>
                      <m:r>
                        <a:rPr lang="en-US" sz="2400" b="1" i="1" smtClean="0">
                          <a:latin typeface="Cambria Math"/>
                        </a:rPr>
                        <m:t>𝒊𝒏</m:t>
                      </m:r>
                    </m:oMath>
                  </m:oMathPara>
                </a14:m>
                <a:endParaRPr lang="en-US" sz="2400" b="1" dirty="0"/>
              </a:p>
            </p:txBody>
          </p:sp>
        </mc:Choice>
        <mc:Fallback xmlns="">
          <p:sp>
            <p:nvSpPr>
              <p:cNvPr id="6" name="TextBox 5"/>
              <p:cNvSpPr txBox="1">
                <a:spLocks noRot="1" noChangeAspect="1" noMove="1" noResize="1" noEditPoints="1" noAdjustHandles="1" noChangeArrowheads="1" noChangeShapeType="1" noTextEdit="1"/>
              </p:cNvSpPr>
              <p:nvPr/>
            </p:nvSpPr>
            <p:spPr>
              <a:xfrm>
                <a:off x="827584" y="4541210"/>
                <a:ext cx="4115614" cy="905312"/>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5129908" y="4541706"/>
                <a:ext cx="3546548" cy="9077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400" b="1" i="1" smtClean="0">
                              <a:latin typeface="Cambria Math"/>
                            </a:rPr>
                          </m:ctrlPr>
                        </m:fPr>
                        <m:num>
                          <m:sSub>
                            <m:sSubPr>
                              <m:ctrlPr>
                                <a:rPr lang="en-US" sz="2400" b="1" i="1" smtClean="0">
                                  <a:latin typeface="Cambria Math"/>
                                </a:rPr>
                              </m:ctrlPr>
                            </m:sSubPr>
                            <m:e>
                              <m:r>
                                <a:rPr lang="en-US" sz="2400" b="1" i="1" smtClean="0">
                                  <a:latin typeface="Cambria Math"/>
                                </a:rPr>
                                <m:t>𝟐</m:t>
                              </m:r>
                              <m:r>
                                <a:rPr lang="en-US" sz="2400" b="1" i="1" smtClean="0">
                                  <a:latin typeface="Cambria Math"/>
                                </a:rPr>
                                <m:t>𝑴</m:t>
                              </m:r>
                            </m:e>
                            <m:sub>
                              <m:r>
                                <a:rPr lang="en-US" sz="2400" b="1" i="1" smtClean="0">
                                  <a:latin typeface="Cambria Math"/>
                                </a:rPr>
                                <m:t>𝒑</m:t>
                              </m:r>
                            </m:sub>
                          </m:sSub>
                        </m:num>
                        <m:den>
                          <m:sSub>
                            <m:sSubPr>
                              <m:ctrlPr>
                                <a:rPr lang="en-US" sz="2400" b="1" i="1" smtClean="0">
                                  <a:latin typeface="Cambria Math"/>
                                </a:rPr>
                              </m:ctrlPr>
                            </m:sSubPr>
                            <m:e>
                              <m:r>
                                <a:rPr lang="en-US" sz="2400" b="1" i="1" smtClean="0">
                                  <a:latin typeface="Cambria Math"/>
                                </a:rPr>
                                <m:t>𝑽</m:t>
                              </m:r>
                            </m:e>
                            <m:sub>
                              <m:r>
                                <a:rPr lang="en-US" sz="2400" b="1" i="1" smtClean="0">
                                  <a:latin typeface="Cambria Math"/>
                                </a:rPr>
                                <m:t>𝒑</m:t>
                              </m:r>
                            </m:sub>
                          </m:sSub>
                        </m:den>
                      </m:f>
                      <m:r>
                        <a:rPr lang="en-US" sz="2400" b="1" i="1" smtClean="0">
                          <a:latin typeface="Cambria Math"/>
                        </a:rPr>
                        <m:t>=</m:t>
                      </m:r>
                      <m:r>
                        <a:rPr lang="en-US" sz="2400" b="1" i="1" smtClean="0">
                          <a:latin typeface="Cambria Math"/>
                        </a:rPr>
                        <m:t>𝟐</m:t>
                      </m:r>
                      <m:r>
                        <a:rPr lang="en-US" sz="2400" b="1" i="1" smtClean="0">
                          <a:latin typeface="Cambria Math"/>
                        </a:rPr>
                        <m:t> </m:t>
                      </m:r>
                      <m:r>
                        <a:rPr lang="en-US" sz="2400" b="1" i="1" smtClean="0">
                          <a:latin typeface="Cambria Math"/>
                        </a:rPr>
                        <m:t>𝒙</m:t>
                      </m:r>
                      <m:r>
                        <a:rPr lang="en-US" sz="2400" b="1" i="1" smtClean="0">
                          <a:latin typeface="Cambria Math"/>
                        </a:rPr>
                        <m:t> </m:t>
                      </m:r>
                      <m:r>
                        <a:rPr lang="en-US" sz="2400" b="1" i="1" smtClean="0">
                          <a:latin typeface="Cambria Math"/>
                        </a:rPr>
                        <m:t>𝟑𝟔</m:t>
                      </m:r>
                      <m:r>
                        <a:rPr lang="en-US" sz="2400" b="1" i="1" smtClean="0">
                          <a:latin typeface="Cambria Math"/>
                        </a:rPr>
                        <m:t>𝒊𝒏</m:t>
                      </m:r>
                      <m:r>
                        <a:rPr lang="en-US" sz="2400" b="1" i="1" smtClean="0">
                          <a:latin typeface="Cambria Math"/>
                        </a:rPr>
                        <m:t>=</m:t>
                      </m:r>
                      <m:r>
                        <a:rPr lang="en-US" sz="2400" b="1" i="1" smtClean="0">
                          <a:latin typeface="Cambria Math"/>
                        </a:rPr>
                        <m:t>𝟕𝟐</m:t>
                      </m:r>
                      <m:r>
                        <a:rPr lang="en-US" sz="2400" b="1" i="1" smtClean="0">
                          <a:latin typeface="Cambria Math"/>
                        </a:rPr>
                        <m:t>𝒊𝒏</m:t>
                      </m:r>
                    </m:oMath>
                  </m:oMathPara>
                </a14:m>
                <a:endParaRPr lang="en-US" sz="2400" b="1" dirty="0"/>
              </a:p>
            </p:txBody>
          </p:sp>
        </mc:Choice>
        <mc:Fallback xmlns="">
          <p:sp>
            <p:nvSpPr>
              <p:cNvPr id="13" name="TextBox 12"/>
              <p:cNvSpPr txBox="1">
                <a:spLocks noRot="1" noChangeAspect="1" noMove="1" noResize="1" noEditPoints="1" noAdjustHandles="1" noChangeArrowheads="1" noChangeShapeType="1" noTextEdit="1"/>
              </p:cNvSpPr>
              <p:nvPr/>
            </p:nvSpPr>
            <p:spPr>
              <a:xfrm>
                <a:off x="5129908" y="4541706"/>
                <a:ext cx="3546548" cy="907749"/>
              </a:xfrm>
              <a:prstGeom prst="rect">
                <a:avLst/>
              </a:prstGeom>
              <a:blipFill rotWithShape="1">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59572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1" name="Object 3"/>
          <p:cNvGraphicFramePr>
            <a:graphicFrameLocks/>
          </p:cNvGraphicFramePr>
          <p:nvPr>
            <p:extLst>
              <p:ext uri="{D42A27DB-BD31-4B8C-83A1-F6EECF244321}">
                <p14:modId xmlns:p14="http://schemas.microsoft.com/office/powerpoint/2010/main" val="1872333124"/>
              </p:ext>
            </p:extLst>
          </p:nvPr>
        </p:nvGraphicFramePr>
        <p:xfrm>
          <a:off x="5155902" y="3677370"/>
          <a:ext cx="136525" cy="288925"/>
        </p:xfrm>
        <a:graphic>
          <a:graphicData uri="http://schemas.openxmlformats.org/presentationml/2006/ole">
            <mc:AlternateContent xmlns:mc="http://schemas.openxmlformats.org/markup-compatibility/2006">
              <mc:Choice xmlns:v="urn:schemas-microsoft-com:vml" Requires="v">
                <p:oleObj spid="_x0000_s12346" name="Equation" r:id="rId4" imgW="152268" imgH="304536" progId="Equation.2">
                  <p:embed/>
                </p:oleObj>
              </mc:Choice>
              <mc:Fallback>
                <p:oleObj name="Equation" r:id="rId4" imgW="152268" imgH="304536" progId="Equation.2">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5902" y="3677370"/>
                        <a:ext cx="136525"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43012" name="Text Box 4"/>
              <p:cNvSpPr txBox="1">
                <a:spLocks noChangeArrowheads="1"/>
              </p:cNvSpPr>
              <p:nvPr/>
            </p:nvSpPr>
            <p:spPr bwMode="auto">
              <a:xfrm>
                <a:off x="549275" y="2611587"/>
                <a:ext cx="2334914" cy="461665"/>
              </a:xfrm>
              <a:prstGeom prst="rect">
                <a:avLst/>
              </a:prstGeom>
              <a:noFill/>
              <a:ln>
                <a:noFill/>
              </a:ln>
              <a:effectLst/>
              <a:extLst>
                <a:ext uri="{909E8E84-426E-40DD-AFC4-6F175D3DCCD1}">
                  <a14:hiddenFill>
                    <a:blipFill dpi="0" rotWithShape="0">
                      <a:blip r:embed="rId6"/>
                      <a:srcRect/>
                      <a:tile tx="0" ty="0" sx="100000" sy="100000" flip="none" algn="tl"/>
                    </a:blipFill>
                  </a14:hiddenFill>
                </a:ext>
                <a:ext uri="{91240B29-F687-4F45-9708-019B960494DF}">
                  <a14:hiddenLine w="15875" algn="ctr">
                    <a:solidFill>
                      <a:schemeClr val="tx2"/>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14:m>
                  <m:oMath xmlns:m="http://schemas.openxmlformats.org/officeDocument/2006/math">
                    <m:r>
                      <a:rPr lang="en-US" altLang="en-US" sz="2400" b="1" i="1" dirty="0" smtClean="0">
                        <a:latin typeface="Cambria Math"/>
                      </a:rPr>
                      <m:t>𝑽</m:t>
                    </m:r>
                    <m:r>
                      <a:rPr lang="en-US" altLang="en-US" sz="2400" b="1" i="1" baseline="-25000" dirty="0">
                        <a:latin typeface="Cambria Math"/>
                      </a:rPr>
                      <m:t>𝒏</m:t>
                    </m:r>
                  </m:oMath>
                </a14:m>
                <a:r>
                  <a:rPr lang="en-US" altLang="en-US" sz="2400" dirty="0">
                    <a:latin typeface="+mn-lt"/>
                  </a:rPr>
                  <a:t> </a:t>
                </a:r>
                <a:r>
                  <a:rPr lang="en-US" altLang="en-US" sz="2400" dirty="0">
                    <a:latin typeface="Cambria Math" panose="02040503050406030204" pitchFamily="18" charset="0"/>
                    <a:ea typeface="Cambria Math" panose="02040503050406030204" pitchFamily="18" charset="0"/>
                  </a:rPr>
                  <a:t>= </a:t>
                </a:r>
                <a:r>
                  <a:rPr lang="en-US" altLang="en-US" sz="2400" dirty="0" smtClean="0">
                    <a:latin typeface="Cambria Math" panose="02040503050406030204" pitchFamily="18" charset="0"/>
                    <a:ea typeface="Cambria Math" panose="02040503050406030204" pitchFamily="18" charset="0"/>
                  </a:rPr>
                  <a:t> lesser </a:t>
                </a:r>
                <a:r>
                  <a:rPr lang="en-US" altLang="en-US" sz="2400" dirty="0">
                    <a:latin typeface="Cambria Math" panose="02040503050406030204" pitchFamily="18" charset="0"/>
                    <a:ea typeface="Cambria Math" panose="02040503050406030204" pitchFamily="18" charset="0"/>
                  </a:rPr>
                  <a:t>of</a:t>
                </a:r>
                <a:endParaRPr lang="en-US" altLang="en-US" sz="2400" i="1" dirty="0">
                  <a:latin typeface="Cambria Math" panose="02040503050406030204" pitchFamily="18" charset="0"/>
                  <a:ea typeface="Cambria Math" panose="02040503050406030204" pitchFamily="18" charset="0"/>
                </a:endParaRPr>
              </a:p>
            </p:txBody>
          </p:sp>
        </mc:Choice>
        <mc:Fallback xmlns="">
          <p:sp>
            <p:nvSpPr>
              <p:cNvPr id="43012" name="Text Box 4"/>
              <p:cNvSpPr txBox="1">
                <a:spLocks noRot="1" noChangeAspect="1" noMove="1" noResize="1" noEditPoints="1" noAdjustHandles="1" noChangeArrowheads="1" noChangeShapeType="1" noTextEdit="1"/>
              </p:cNvSpPr>
              <p:nvPr/>
            </p:nvSpPr>
            <p:spPr bwMode="auto">
              <a:xfrm>
                <a:off x="549275" y="2611587"/>
                <a:ext cx="2334914" cy="461665"/>
              </a:xfrm>
              <a:prstGeom prst="rect">
                <a:avLst/>
              </a:prstGeom>
              <a:blipFill rotWithShape="1">
                <a:blip r:embed="rId7"/>
                <a:stretch>
                  <a:fillRect l="-522" t="-10526" b="-28947"/>
                </a:stretch>
              </a:blipFill>
              <a:ln>
                <a:noFill/>
              </a:ln>
              <a:effectLst/>
              <a:extLst>
                <a:ext uri="{909E8E84-426E-40DD-AFC4-6F175D3DCCD1}">
                  <a14:hiddenFill xmlns:a14="http://schemas.microsoft.com/office/drawing/2010/main">
                    <a:blipFill dpi="0" rotWithShape="0">
                      <a:blip r:embed="rId8"/>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43013" name="AutoShape 5"/>
          <p:cNvSpPr>
            <a:spLocks/>
          </p:cNvSpPr>
          <p:nvPr/>
        </p:nvSpPr>
        <p:spPr bwMode="auto">
          <a:xfrm>
            <a:off x="2884189" y="2078757"/>
            <a:ext cx="227013" cy="1516063"/>
          </a:xfrm>
          <a:prstGeom prst="leftBrace">
            <a:avLst>
              <a:gd name="adj1" fmla="val 55653"/>
              <a:gd name="adj2" fmla="val 50000"/>
            </a:avLst>
          </a:prstGeom>
          <a:noFill/>
          <a:ln w="38100">
            <a:solidFill>
              <a:schemeClr val="tx2"/>
            </a:solidFill>
            <a:round/>
            <a:headEnd/>
            <a:tailEnd/>
          </a:ln>
          <a:effectLst/>
          <a:extLst>
            <a:ext uri="{909E8E84-426E-40DD-AFC4-6F175D3DCCD1}">
              <a14:hiddenFill xmlns:a14="http://schemas.microsoft.com/office/drawing/2010/main">
                <a:blipFill dpi="0" rotWithShape="0">
                  <a:blip r:embed="rId8"/>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mc:AlternateContent xmlns:mc="http://schemas.openxmlformats.org/markup-compatibility/2006" xmlns:a14="http://schemas.microsoft.com/office/drawing/2010/main">
        <mc:Choice Requires="a14">
          <p:sp>
            <p:nvSpPr>
              <p:cNvPr id="43014" name="Text Box 6"/>
              <p:cNvSpPr txBox="1">
                <a:spLocks noChangeArrowheads="1"/>
              </p:cNvSpPr>
              <p:nvPr/>
            </p:nvSpPr>
            <p:spPr bwMode="auto">
              <a:xfrm>
                <a:off x="3339802" y="1916832"/>
                <a:ext cx="606425" cy="457200"/>
              </a:xfrm>
              <a:prstGeom prst="rect">
                <a:avLst/>
              </a:prstGeom>
              <a:noFill/>
              <a:ln>
                <a:noFill/>
              </a:ln>
              <a:effectLst/>
              <a:extLst>
                <a:ext uri="{909E8E84-426E-40DD-AFC4-6F175D3DCCD1}">
                  <a14:hiddenFill>
                    <a:blipFill dpi="0" rotWithShape="0">
                      <a:blip r:embed="rId8"/>
                      <a:srcRect/>
                      <a:tile tx="0" ty="0" sx="100000" sy="100000" flip="none" algn="tl"/>
                    </a:blipFill>
                  </a14:hiddenFill>
                </a:ext>
                <a:ext uri="{91240B29-F687-4F45-9708-019B960494DF}">
                  <a14:hiddenLine w="15875" algn="ctr">
                    <a:solidFill>
                      <a:schemeClr val="tx2"/>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en-US" sz="2400" b="1" i="1" dirty="0" smtClean="0">
                          <a:latin typeface="Cambria Math"/>
                          <a:ea typeface="Cambria Math" panose="02040503050406030204" pitchFamily="18" charset="0"/>
                        </a:rPr>
                        <m:t>𝑽</m:t>
                      </m:r>
                      <m:r>
                        <a:rPr lang="en-US" altLang="en-US" sz="2400" b="1" i="1" baseline="-25000" dirty="0">
                          <a:latin typeface="Cambria Math"/>
                          <a:ea typeface="Cambria Math" panose="02040503050406030204" pitchFamily="18" charset="0"/>
                        </a:rPr>
                        <m:t>𝒑</m:t>
                      </m:r>
                    </m:oMath>
                  </m:oMathPara>
                </a14:m>
                <a:endParaRPr lang="en-US" altLang="en-US" sz="2400" dirty="0">
                  <a:latin typeface="Cambria Math" panose="02040503050406030204" pitchFamily="18" charset="0"/>
                  <a:ea typeface="Cambria Math" panose="02040503050406030204" pitchFamily="18" charset="0"/>
                </a:endParaRPr>
              </a:p>
            </p:txBody>
          </p:sp>
        </mc:Choice>
        <mc:Fallback xmlns="">
          <p:sp>
            <p:nvSpPr>
              <p:cNvPr id="43014" name="Text Box 6"/>
              <p:cNvSpPr txBox="1">
                <a:spLocks noRot="1" noChangeAspect="1" noMove="1" noResize="1" noEditPoints="1" noAdjustHandles="1" noChangeArrowheads="1" noChangeShapeType="1" noTextEdit="1"/>
              </p:cNvSpPr>
              <p:nvPr/>
            </p:nvSpPr>
            <p:spPr bwMode="auto">
              <a:xfrm>
                <a:off x="3339802" y="1916832"/>
                <a:ext cx="606425" cy="457200"/>
              </a:xfrm>
              <a:prstGeom prst="rect">
                <a:avLst/>
              </a:prstGeom>
              <a:blipFill rotWithShape="1">
                <a:blip r:embed="rId9"/>
                <a:stretch>
                  <a:fillRect b="-16000"/>
                </a:stretch>
              </a:blipFill>
              <a:ln>
                <a:noFill/>
              </a:ln>
              <a:effectLst/>
              <a:extLst>
                <a:ext uri="{909E8E84-426E-40DD-AFC4-6F175D3DCCD1}">
                  <a14:hiddenFill xmlns:a14="http://schemas.microsoft.com/office/drawing/2010/main">
                    <a:blipFill dpi="0" rotWithShape="0">
                      <a:blip r:embed="rId8"/>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015" name="Text Box 7"/>
              <p:cNvSpPr txBox="1">
                <a:spLocks noChangeArrowheads="1"/>
              </p:cNvSpPr>
              <p:nvPr/>
            </p:nvSpPr>
            <p:spPr bwMode="auto">
              <a:xfrm>
                <a:off x="3187402" y="3129682"/>
                <a:ext cx="1517650" cy="457200"/>
              </a:xfrm>
              <a:prstGeom prst="rect">
                <a:avLst/>
              </a:prstGeom>
              <a:noFill/>
              <a:ln>
                <a:noFill/>
              </a:ln>
              <a:effectLst/>
              <a:extLst>
                <a:ext uri="{909E8E84-426E-40DD-AFC4-6F175D3DCCD1}">
                  <a14:hiddenFill>
                    <a:blipFill dpi="0" rotWithShape="0">
                      <a:blip r:embed="rId8"/>
                      <a:srcRect/>
                      <a:tile tx="0" ty="0" sx="100000" sy="100000" flip="none" algn="tl"/>
                    </a:blipFill>
                  </a14:hiddenFill>
                </a:ext>
                <a:ext uri="{91240B29-F687-4F45-9708-019B960494DF}">
                  <a14:hiddenLine w="15875" algn="ctr">
                    <a:solidFill>
                      <a:schemeClr val="tx2"/>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14:m>
                  <m:oMathPara xmlns:m="http://schemas.openxmlformats.org/officeDocument/2006/math">
                    <m:oMathParaPr>
                      <m:jc m:val="centerGroup"/>
                    </m:oMathParaPr>
                    <m:oMath xmlns:m="http://schemas.openxmlformats.org/officeDocument/2006/math">
                      <m:r>
                        <a:rPr lang="en-US" altLang="en-US" sz="2400" b="1" i="1" dirty="0" smtClean="0">
                          <a:latin typeface="Cambria Math"/>
                          <a:ea typeface="Cambria Math" panose="02040503050406030204" pitchFamily="18" charset="0"/>
                        </a:rPr>
                        <m:t>𝟐</m:t>
                      </m:r>
                      <m:r>
                        <a:rPr lang="en-US" altLang="en-US" sz="2400" b="1" i="1" dirty="0" smtClean="0">
                          <a:latin typeface="Cambria Math"/>
                          <a:ea typeface="Cambria Math" panose="02040503050406030204" pitchFamily="18" charset="0"/>
                        </a:rPr>
                        <m:t>𝑴𝒑</m:t>
                      </m:r>
                      <m:r>
                        <a:rPr lang="en-US" altLang="en-US" sz="2400" b="1" i="1" dirty="0">
                          <a:latin typeface="Cambria Math"/>
                          <a:ea typeface="Cambria Math" panose="02040503050406030204" pitchFamily="18" charset="0"/>
                        </a:rPr>
                        <m:t> / </m:t>
                      </m:r>
                      <m:r>
                        <a:rPr lang="en-US" altLang="en-US" sz="2400" b="1" i="1" dirty="0">
                          <a:latin typeface="Cambria Math"/>
                          <a:ea typeface="Cambria Math" panose="02040503050406030204" pitchFamily="18" charset="0"/>
                        </a:rPr>
                        <m:t>𝒆</m:t>
                      </m:r>
                    </m:oMath>
                  </m:oMathPara>
                </a14:m>
                <a:endParaRPr lang="en-US" altLang="en-US" sz="2400" dirty="0">
                  <a:latin typeface="Cambria Math" panose="02040503050406030204" pitchFamily="18" charset="0"/>
                  <a:ea typeface="Cambria Math" panose="02040503050406030204" pitchFamily="18" charset="0"/>
                </a:endParaRPr>
              </a:p>
            </p:txBody>
          </p:sp>
        </mc:Choice>
        <mc:Fallback xmlns="">
          <p:sp>
            <p:nvSpPr>
              <p:cNvPr id="43015" name="Text Box 7"/>
              <p:cNvSpPr txBox="1">
                <a:spLocks noRot="1" noChangeAspect="1" noMove="1" noResize="1" noEditPoints="1" noAdjustHandles="1" noChangeArrowheads="1" noChangeShapeType="1" noTextEdit="1"/>
              </p:cNvSpPr>
              <p:nvPr/>
            </p:nvSpPr>
            <p:spPr bwMode="auto">
              <a:xfrm>
                <a:off x="3187402" y="3129682"/>
                <a:ext cx="1517650" cy="457200"/>
              </a:xfrm>
              <a:prstGeom prst="rect">
                <a:avLst/>
              </a:prstGeom>
              <a:blipFill rotWithShape="1">
                <a:blip r:embed="rId10"/>
                <a:stretch>
                  <a:fillRect b="-21333"/>
                </a:stretch>
              </a:blipFill>
              <a:ln>
                <a:noFill/>
              </a:ln>
              <a:effectLst/>
              <a:extLst>
                <a:ext uri="{909E8E84-426E-40DD-AFC4-6F175D3DCCD1}">
                  <a14:hiddenFill xmlns:a14="http://schemas.microsoft.com/office/drawing/2010/main">
                    <a:blipFill dpi="0" rotWithShape="0">
                      <a:blip r:embed="rId8"/>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017" name="Text Box 9"/>
              <p:cNvSpPr txBox="1">
                <a:spLocks noChangeArrowheads="1"/>
              </p:cNvSpPr>
              <p:nvPr/>
            </p:nvSpPr>
            <p:spPr bwMode="auto">
              <a:xfrm>
                <a:off x="5084464" y="1924770"/>
                <a:ext cx="2655888" cy="457200"/>
              </a:xfrm>
              <a:prstGeom prst="rect">
                <a:avLst/>
              </a:prstGeom>
              <a:noFill/>
              <a:ln>
                <a:noFill/>
              </a:ln>
              <a:effectLst/>
              <a:extLst>
                <a:ext uri="{909E8E84-426E-40DD-AFC4-6F175D3DCCD1}">
                  <a14:hiddenFill>
                    <a:blipFill dpi="0" rotWithShape="0">
                      <a:blip r:embed="rId8"/>
                      <a:srcRect/>
                      <a:tile tx="0" ty="0" sx="100000" sy="100000" flip="none" algn="tl"/>
                    </a:blipFill>
                  </a14:hiddenFill>
                </a:ext>
                <a:ext uri="{91240B29-F687-4F45-9708-019B960494DF}">
                  <a14:hiddenLine w="15875" algn="ctr">
                    <a:solidFill>
                      <a:schemeClr val="tx2"/>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dirty="0" smtClean="0">
                    <a:latin typeface="Cambria Math" panose="02040503050406030204" pitchFamily="18" charset="0"/>
                    <a:ea typeface="Cambria Math" panose="02040503050406030204" pitchFamily="18" charset="0"/>
                  </a:rPr>
                  <a:t>= </a:t>
                </a:r>
                <a14:m>
                  <m:oMath xmlns:m="http://schemas.openxmlformats.org/officeDocument/2006/math">
                    <m:r>
                      <a:rPr lang="en-US" altLang="en-US" sz="2400" b="1" i="0" dirty="0" smtClean="0">
                        <a:latin typeface="Cambria Math"/>
                        <a:ea typeface="Cambria Math" panose="02040503050406030204" pitchFamily="18" charset="0"/>
                      </a:rPr>
                      <m:t> </m:t>
                    </m:r>
                    <m:r>
                      <a:rPr lang="en-US" altLang="en-US" sz="2400" b="1" i="1" dirty="0" smtClean="0">
                        <a:latin typeface="Cambria Math"/>
                        <a:ea typeface="Cambria Math" panose="02040503050406030204" pitchFamily="18" charset="0"/>
                      </a:rPr>
                      <m:t>𝟏𝟗𝟑</m:t>
                    </m:r>
                    <m:r>
                      <a:rPr lang="en-US" altLang="en-US" sz="2400" b="1" i="1" dirty="0" smtClean="0">
                        <a:latin typeface="Cambria Math"/>
                        <a:ea typeface="Cambria Math" panose="02040503050406030204" pitchFamily="18" charset="0"/>
                      </a:rPr>
                      <m:t> </m:t>
                    </m:r>
                    <m:r>
                      <a:rPr lang="en-US" altLang="en-US" sz="2400" b="1" i="1" dirty="0" smtClean="0">
                        <a:latin typeface="Cambria Math"/>
                        <a:ea typeface="Cambria Math" panose="02040503050406030204" pitchFamily="18" charset="0"/>
                      </a:rPr>
                      <m:t>𝒌𝒊𝒑𝒔</m:t>
                    </m:r>
                  </m:oMath>
                </a14:m>
                <a:endParaRPr lang="en-US" altLang="en-US" sz="2400" i="1" baseline="30000" dirty="0">
                  <a:latin typeface="Cambria Math" panose="02040503050406030204" pitchFamily="18" charset="0"/>
                  <a:ea typeface="Cambria Math" panose="02040503050406030204" pitchFamily="18" charset="0"/>
                </a:endParaRPr>
              </a:p>
            </p:txBody>
          </p:sp>
        </mc:Choice>
        <mc:Fallback xmlns="">
          <p:sp>
            <p:nvSpPr>
              <p:cNvPr id="43017" name="Text Box 9"/>
              <p:cNvSpPr txBox="1">
                <a:spLocks noRot="1" noChangeAspect="1" noMove="1" noResize="1" noEditPoints="1" noAdjustHandles="1" noChangeArrowheads="1" noChangeShapeType="1" noTextEdit="1"/>
              </p:cNvSpPr>
              <p:nvPr/>
            </p:nvSpPr>
            <p:spPr bwMode="auto">
              <a:xfrm>
                <a:off x="5084464" y="1924770"/>
                <a:ext cx="2655888" cy="457200"/>
              </a:xfrm>
              <a:prstGeom prst="rect">
                <a:avLst/>
              </a:prstGeom>
              <a:blipFill rotWithShape="1">
                <a:blip r:embed="rId11"/>
                <a:stretch>
                  <a:fillRect l="-3440" t="-10667" b="-30667"/>
                </a:stretch>
              </a:blipFill>
              <a:ln>
                <a:noFill/>
              </a:ln>
              <a:effectLst/>
              <a:extLst>
                <a:ext uri="{909E8E84-426E-40DD-AFC4-6F175D3DCCD1}">
                  <a14:hiddenFill xmlns:a14="http://schemas.microsoft.com/office/drawing/2010/main">
                    <a:blipFill dpi="0" rotWithShape="0">
                      <a:blip r:embed="rId8"/>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018" name="Text Box 10"/>
              <p:cNvSpPr txBox="1">
                <a:spLocks noChangeArrowheads="1"/>
              </p:cNvSpPr>
              <p:nvPr/>
            </p:nvSpPr>
            <p:spPr bwMode="auto">
              <a:xfrm>
                <a:off x="5084464" y="3063007"/>
                <a:ext cx="3447976" cy="461665"/>
              </a:xfrm>
              <a:prstGeom prst="rect">
                <a:avLst/>
              </a:prstGeom>
              <a:noFill/>
              <a:ln>
                <a:noFill/>
              </a:ln>
              <a:effectLst/>
              <a:extLst>
                <a:ext uri="{909E8E84-426E-40DD-AFC4-6F175D3DCCD1}">
                  <a14:hiddenFill>
                    <a:blipFill dpi="0" rotWithShape="0">
                      <a:blip r:embed="rId8"/>
                      <a:srcRect/>
                      <a:tile tx="0" ty="0" sx="100000" sy="100000" flip="none" algn="tl"/>
                    </a:blipFill>
                  </a14:hiddenFill>
                </a:ext>
                <a:ext uri="{91240B29-F687-4F45-9708-019B960494DF}">
                  <a14:hiddenLine w="15875" algn="ctr">
                    <a:solidFill>
                      <a:schemeClr val="tx2"/>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dirty="0" smtClean="0">
                    <a:latin typeface="Cambria Math" panose="02040503050406030204" pitchFamily="18" charset="0"/>
                    <a:ea typeface="Cambria Math" panose="02040503050406030204" pitchFamily="18" charset="0"/>
                    <a:sym typeface="Symbol" pitchFamily="18" charset="2"/>
                  </a:rPr>
                  <a:t>= </a:t>
                </a:r>
                <a14:m>
                  <m:oMath xmlns:m="http://schemas.openxmlformats.org/officeDocument/2006/math">
                    <m:r>
                      <a:rPr lang="en-US" altLang="en-US" sz="2400" b="1" i="0" dirty="0" smtClean="0">
                        <a:latin typeface="Cambria Math"/>
                        <a:ea typeface="Cambria Math" panose="02040503050406030204" pitchFamily="18" charset="0"/>
                        <a:sym typeface="Symbol" pitchFamily="18" charset="2"/>
                      </a:rPr>
                      <m:t> </m:t>
                    </m:r>
                    <m:r>
                      <a:rPr lang="en-US" altLang="en-US" sz="2400" b="1" i="1" dirty="0" smtClean="0">
                        <a:latin typeface="Cambria Math"/>
                        <a:ea typeface="Cambria Math" panose="02040503050406030204" pitchFamily="18" charset="0"/>
                        <a:sym typeface="Symbol" pitchFamily="18" charset="2"/>
                      </a:rPr>
                      <m:t>𝟏𝟑</m:t>
                    </m:r>
                    <m:r>
                      <a:rPr lang="en-US" altLang="en-US" sz="2400" b="1" i="1" dirty="0" smtClean="0">
                        <a:latin typeface="Cambria Math"/>
                        <a:ea typeface="Cambria Math" panose="02040503050406030204" pitchFamily="18" charset="0"/>
                        <a:sym typeface="Symbol" pitchFamily="18" charset="2"/>
                      </a:rPr>
                      <m:t>,</m:t>
                    </m:r>
                    <m:r>
                      <a:rPr lang="en-US" altLang="en-US" sz="2400" b="1" i="1" dirty="0" smtClean="0">
                        <a:latin typeface="Cambria Math"/>
                        <a:ea typeface="Cambria Math" panose="02040503050406030204" pitchFamily="18" charset="0"/>
                        <a:sym typeface="Symbol" pitchFamily="18" charset="2"/>
                      </a:rPr>
                      <m:t>𝟗𝟎𝟎</m:t>
                    </m:r>
                    <m:r>
                      <a:rPr lang="en-US" altLang="en-US" sz="2400" b="1" i="1" dirty="0" smtClean="0">
                        <a:latin typeface="Cambria Math"/>
                        <a:ea typeface="Cambria Math" panose="02040503050406030204" pitchFamily="18" charset="0"/>
                        <a:sym typeface="Symbol" pitchFamily="18" charset="2"/>
                      </a:rPr>
                      <m:t> </m:t>
                    </m:r>
                    <m:r>
                      <a:rPr lang="en-US" altLang="en-US" sz="2400" b="1" i="1" dirty="0" smtClean="0">
                        <a:latin typeface="Cambria Math"/>
                        <a:ea typeface="Cambria Math" panose="02040503050406030204" pitchFamily="18" charset="0"/>
                        <a:sym typeface="Symbol" pitchFamily="18" charset="2"/>
                      </a:rPr>
                      <m:t>𝒊𝒏</m:t>
                    </m:r>
                    <m:r>
                      <m:rPr>
                        <m:nor/>
                      </m:rPr>
                      <a:rPr lang="en-US" altLang="en-US" sz="2400" i="0" dirty="0" smtClean="0">
                        <a:latin typeface="Cambria Math"/>
                        <a:ea typeface="Cambria Math" panose="02040503050406030204" pitchFamily="18" charset="0"/>
                        <a:sym typeface="Symbol" pitchFamily="18" charset="2"/>
                      </a:rPr>
                      <m:t>−</m:t>
                    </m:r>
                    <m:r>
                      <a:rPr lang="en-US" altLang="en-US" sz="2400" b="1" i="1" dirty="0" smtClean="0">
                        <a:latin typeface="Cambria Math"/>
                        <a:ea typeface="Cambria Math" panose="02040503050406030204" pitchFamily="18" charset="0"/>
                        <a:sym typeface="Symbol" pitchFamily="18" charset="2"/>
                      </a:rPr>
                      <m:t>𝒌𝒊𝒑𝒔</m:t>
                    </m:r>
                    <m:r>
                      <a:rPr lang="en-US" altLang="en-US" sz="2400" b="1" i="1" dirty="0" smtClean="0">
                        <a:latin typeface="Cambria Math"/>
                        <a:ea typeface="Cambria Math" panose="02040503050406030204" pitchFamily="18" charset="0"/>
                        <a:sym typeface="Symbol" pitchFamily="18" charset="2"/>
                      </a:rPr>
                      <m:t> / </m:t>
                    </m:r>
                    <m:r>
                      <a:rPr lang="en-US" altLang="en-US" sz="2400" b="1" i="1" dirty="0">
                        <a:latin typeface="Cambria Math"/>
                        <a:ea typeface="Cambria Math" panose="02040503050406030204" pitchFamily="18" charset="0"/>
                      </a:rPr>
                      <m:t>𝒆</m:t>
                    </m:r>
                  </m:oMath>
                </a14:m>
                <a:endParaRPr lang="en-US" altLang="en-US" sz="2400" baseline="30000" dirty="0">
                  <a:latin typeface="Cambria Math" panose="02040503050406030204" pitchFamily="18" charset="0"/>
                  <a:ea typeface="Cambria Math" panose="02040503050406030204" pitchFamily="18" charset="0"/>
                </a:endParaRPr>
              </a:p>
            </p:txBody>
          </p:sp>
        </mc:Choice>
        <mc:Fallback xmlns="">
          <p:sp>
            <p:nvSpPr>
              <p:cNvPr id="43018" name="Text Box 10"/>
              <p:cNvSpPr txBox="1">
                <a:spLocks noRot="1" noChangeAspect="1" noMove="1" noResize="1" noEditPoints="1" noAdjustHandles="1" noChangeArrowheads="1" noChangeShapeType="1" noTextEdit="1"/>
              </p:cNvSpPr>
              <p:nvPr/>
            </p:nvSpPr>
            <p:spPr bwMode="auto">
              <a:xfrm>
                <a:off x="5084464" y="3063007"/>
                <a:ext cx="3447976" cy="461665"/>
              </a:xfrm>
              <a:prstGeom prst="rect">
                <a:avLst/>
              </a:prstGeom>
              <a:blipFill rotWithShape="1">
                <a:blip r:embed="rId12"/>
                <a:stretch>
                  <a:fillRect l="-2650" t="-10526" b="-28947"/>
                </a:stretch>
              </a:blipFill>
              <a:ln>
                <a:noFill/>
              </a:ln>
              <a:effectLst/>
              <a:extLst>
                <a:ext uri="{909E8E84-426E-40DD-AFC4-6F175D3DCCD1}">
                  <a14:hiddenFill xmlns:a14="http://schemas.microsoft.com/office/drawing/2010/main">
                    <a:blipFill dpi="0" rotWithShape="0">
                      <a:blip r:embed="rId8"/>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5" name="Text Placeholder 4"/>
          <p:cNvSpPr>
            <a:spLocks noGrp="1"/>
          </p:cNvSpPr>
          <p:nvPr>
            <p:ph type="body" sz="quarter" idx="38"/>
          </p:nvPr>
        </p:nvSpPr>
        <p:spPr/>
        <p:txBody>
          <a:bodyPr/>
          <a:lstStyle/>
          <a:p>
            <a:r>
              <a:rPr lang="en-US" dirty="0"/>
              <a:t>Example:  W14x82  A992</a:t>
            </a:r>
          </a:p>
          <a:p>
            <a:endParaRPr lang="en-US" dirty="0"/>
          </a:p>
        </p:txBody>
      </p:sp>
      <p:sp>
        <p:nvSpPr>
          <p:cNvPr id="6" name="Text Placeholder 5"/>
          <p:cNvSpPr>
            <a:spLocks noGrp="1"/>
          </p:cNvSpPr>
          <p:nvPr>
            <p:ph type="body" sz="quarter" idx="39"/>
          </p:nvPr>
        </p:nvSpPr>
        <p:spPr/>
        <p:txBody>
          <a:bodyPr/>
          <a:lstStyle/>
          <a:p>
            <a:r>
              <a:rPr lang="en-US" dirty="0"/>
              <a:t>Link nominal shear strength:</a:t>
            </a:r>
          </a:p>
          <a:p>
            <a:endParaRPr lang="en-US" dirty="0"/>
          </a:p>
        </p:txBody>
      </p:sp>
    </p:spTree>
    <p:extLst>
      <p:ext uri="{BB962C8B-B14F-4D97-AF65-F5344CB8AC3E}">
        <p14:creationId xmlns:p14="http://schemas.microsoft.com/office/powerpoint/2010/main" val="26691893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9"/>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blackGray">
          <a:xfrm>
            <a:off x="688616" y="1563801"/>
            <a:ext cx="7115893" cy="4850680"/>
          </a:xfrm>
          <a:prstGeom prst="rect">
            <a:avLst/>
          </a:prstGeom>
          <a:solidFill>
            <a:schemeClr val="tx1"/>
          </a:solidFill>
          <a:ln>
            <a:noFill/>
          </a:ln>
          <a:effectLst/>
          <a:extLst/>
        </p:spPr>
      </p:pic>
      <p:sp>
        <p:nvSpPr>
          <p:cNvPr id="44037" name="Line 10"/>
          <p:cNvSpPr>
            <a:spLocks noChangeShapeType="1"/>
          </p:cNvSpPr>
          <p:nvPr/>
        </p:nvSpPr>
        <p:spPr bwMode="auto">
          <a:xfrm>
            <a:off x="4139952" y="2366963"/>
            <a:ext cx="0" cy="3200400"/>
          </a:xfrm>
          <a:prstGeom prst="line">
            <a:avLst/>
          </a:prstGeom>
          <a:noFill/>
          <a:ln w="57150">
            <a:solidFill>
              <a:schemeClr val="tx2"/>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4038" name="Text Box 11"/>
          <p:cNvSpPr txBox="1">
            <a:spLocks noChangeArrowheads="1"/>
          </p:cNvSpPr>
          <p:nvPr/>
        </p:nvSpPr>
        <p:spPr bwMode="auto">
          <a:xfrm>
            <a:off x="2195736" y="2704429"/>
            <a:ext cx="1670050" cy="366713"/>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dirty="0" err="1">
                <a:solidFill>
                  <a:sysClr val="windowText" lastClr="000000"/>
                </a:solidFill>
                <a:latin typeface="Arial Narrow" pitchFamily="34" charset="0"/>
              </a:rPr>
              <a:t>V</a:t>
            </a:r>
            <a:r>
              <a:rPr lang="en-US" altLang="en-US" sz="1800" i="1" baseline="-25000" dirty="0" err="1">
                <a:solidFill>
                  <a:sysClr val="windowText" lastClr="000000"/>
                </a:solidFill>
                <a:latin typeface="Arial Narrow" pitchFamily="34" charset="0"/>
              </a:rPr>
              <a:t>n</a:t>
            </a:r>
            <a:r>
              <a:rPr lang="en-US" altLang="en-US" sz="1800" dirty="0">
                <a:solidFill>
                  <a:sysClr val="windowText" lastClr="000000"/>
                </a:solidFill>
                <a:latin typeface="Arial Narrow" pitchFamily="34" charset="0"/>
              </a:rPr>
              <a:t>=</a:t>
            </a:r>
            <a:r>
              <a:rPr lang="en-US" altLang="en-US" sz="1800" i="1" dirty="0" err="1">
                <a:solidFill>
                  <a:sysClr val="windowText" lastClr="000000"/>
                </a:solidFill>
                <a:latin typeface="Arial Narrow" pitchFamily="34" charset="0"/>
              </a:rPr>
              <a:t>V</a:t>
            </a:r>
            <a:r>
              <a:rPr lang="en-US" altLang="en-US" sz="1800" i="1" baseline="-25000" dirty="0" err="1">
                <a:solidFill>
                  <a:sysClr val="windowText" lastClr="000000"/>
                </a:solidFill>
                <a:latin typeface="Arial Narrow" pitchFamily="34" charset="0"/>
              </a:rPr>
              <a:t>p</a:t>
            </a:r>
            <a:endParaRPr lang="en-US" altLang="en-US" sz="1800" i="1" dirty="0">
              <a:solidFill>
                <a:sysClr val="windowText" lastClr="000000"/>
              </a:solidFill>
              <a:latin typeface="Arial Narrow" pitchFamily="34" charset="0"/>
            </a:endParaRPr>
          </a:p>
        </p:txBody>
      </p:sp>
      <p:sp>
        <p:nvSpPr>
          <p:cNvPr id="44039" name="Line 12"/>
          <p:cNvSpPr>
            <a:spLocks noChangeShapeType="1"/>
          </p:cNvSpPr>
          <p:nvPr/>
        </p:nvSpPr>
        <p:spPr bwMode="auto">
          <a:xfrm>
            <a:off x="3359373" y="2920329"/>
            <a:ext cx="127000" cy="303213"/>
          </a:xfrm>
          <a:prstGeom prst="line">
            <a:avLst/>
          </a:prstGeom>
          <a:noFill/>
          <a:ln w="15875">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solidFill>
                <a:sysClr val="windowText" lastClr="000000"/>
              </a:solidFill>
            </a:endParaRPr>
          </a:p>
        </p:txBody>
      </p:sp>
      <p:sp>
        <p:nvSpPr>
          <p:cNvPr id="44040" name="Text Box 13"/>
          <p:cNvSpPr txBox="1">
            <a:spLocks noChangeArrowheads="1"/>
          </p:cNvSpPr>
          <p:nvPr/>
        </p:nvSpPr>
        <p:spPr bwMode="auto">
          <a:xfrm>
            <a:off x="5724128" y="3597160"/>
            <a:ext cx="1670050" cy="366712"/>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dirty="0" err="1">
                <a:solidFill>
                  <a:sysClr val="windowText" lastClr="000000"/>
                </a:solidFill>
                <a:latin typeface="Arial Narrow" pitchFamily="34" charset="0"/>
              </a:rPr>
              <a:t>V</a:t>
            </a:r>
            <a:r>
              <a:rPr lang="en-US" altLang="en-US" sz="1800" i="1" baseline="-25000" dirty="0" err="1">
                <a:solidFill>
                  <a:sysClr val="windowText" lastClr="000000"/>
                </a:solidFill>
                <a:latin typeface="Arial Narrow" pitchFamily="34" charset="0"/>
              </a:rPr>
              <a:t>n</a:t>
            </a:r>
            <a:r>
              <a:rPr lang="en-US" altLang="en-US" sz="1800" dirty="0">
                <a:solidFill>
                  <a:sysClr val="windowText" lastClr="000000"/>
                </a:solidFill>
                <a:latin typeface="Arial Narrow" pitchFamily="34" charset="0"/>
              </a:rPr>
              <a:t>=2</a:t>
            </a:r>
            <a:r>
              <a:rPr lang="en-US" altLang="en-US" sz="1800" i="1" dirty="0">
                <a:solidFill>
                  <a:sysClr val="windowText" lastClr="000000"/>
                </a:solidFill>
                <a:latin typeface="Arial Narrow" pitchFamily="34" charset="0"/>
              </a:rPr>
              <a:t>M</a:t>
            </a:r>
            <a:r>
              <a:rPr lang="en-US" altLang="en-US" sz="1800" i="1" baseline="-25000" dirty="0">
                <a:solidFill>
                  <a:sysClr val="windowText" lastClr="000000"/>
                </a:solidFill>
                <a:latin typeface="Arial Narrow" pitchFamily="34" charset="0"/>
              </a:rPr>
              <a:t>p</a:t>
            </a:r>
            <a:r>
              <a:rPr lang="en-US" altLang="en-US" sz="1800" i="1" dirty="0">
                <a:solidFill>
                  <a:sysClr val="windowText" lastClr="000000"/>
                </a:solidFill>
                <a:latin typeface="Arial Narrow" pitchFamily="34" charset="0"/>
              </a:rPr>
              <a:t> /e</a:t>
            </a:r>
          </a:p>
        </p:txBody>
      </p:sp>
      <p:sp>
        <p:nvSpPr>
          <p:cNvPr id="44041" name="Line 14"/>
          <p:cNvSpPr>
            <a:spLocks noChangeShapeType="1"/>
          </p:cNvSpPr>
          <p:nvPr/>
        </p:nvSpPr>
        <p:spPr bwMode="auto">
          <a:xfrm flipH="1">
            <a:off x="5724128" y="3824172"/>
            <a:ext cx="379412" cy="303213"/>
          </a:xfrm>
          <a:prstGeom prst="line">
            <a:avLst/>
          </a:prstGeom>
          <a:noFill/>
          <a:ln w="15875">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solidFill>
                <a:sysClr val="windowText" lastClr="000000"/>
              </a:solidFill>
            </a:endParaRPr>
          </a:p>
        </p:txBody>
      </p:sp>
      <p:sp>
        <p:nvSpPr>
          <p:cNvPr id="3" name="Text Placeholder 2"/>
          <p:cNvSpPr>
            <a:spLocks noGrp="1"/>
          </p:cNvSpPr>
          <p:nvPr>
            <p:ph type="body" sz="quarter" idx="38"/>
          </p:nvPr>
        </p:nvSpPr>
        <p:spPr/>
        <p:txBody>
          <a:bodyPr/>
          <a:lstStyle/>
          <a:p>
            <a:r>
              <a:rPr lang="en-US" dirty="0" smtClean="0"/>
              <a:t>Example:  W14x82  A992</a:t>
            </a:r>
            <a:endParaRPr lang="en-US" dirty="0"/>
          </a:p>
        </p:txBody>
      </p:sp>
      <p:sp>
        <p:nvSpPr>
          <p:cNvPr id="4" name="Text Placeholder 3"/>
          <p:cNvSpPr>
            <a:spLocks noGrp="1"/>
          </p:cNvSpPr>
          <p:nvPr>
            <p:ph type="body" sz="quarter" idx="39"/>
          </p:nvPr>
        </p:nvSpPr>
        <p:spPr/>
        <p:txBody>
          <a:bodyPr/>
          <a:lstStyle/>
          <a:p>
            <a:r>
              <a:rPr lang="en-US" dirty="0"/>
              <a:t>Link nominal shear strength:</a:t>
            </a:r>
          </a:p>
          <a:p>
            <a:endParaRPr lang="en-US" dirty="0"/>
          </a:p>
        </p:txBody>
      </p:sp>
    </p:spTree>
    <p:extLst>
      <p:ext uri="{BB962C8B-B14F-4D97-AF65-F5344CB8AC3E}">
        <p14:creationId xmlns:p14="http://schemas.microsoft.com/office/powerpoint/2010/main" val="34659526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1"/>
          <p:cNvPicPr>
            <a:picLocks noChangeAspect="1" noChangeArrowheads="1"/>
          </p:cNvPicPr>
          <p:nvPr/>
        </p:nvPicPr>
        <p:blipFill>
          <a:blip r:embed="rId4">
            <a:biLevel thresh="25000"/>
            <a:extLst>
              <a:ext uri="{28A0092B-C50C-407E-A947-70E740481C1C}">
                <a14:useLocalDpi xmlns:a14="http://schemas.microsoft.com/office/drawing/2010/main" val="0"/>
              </a:ext>
            </a:extLst>
          </a:blip>
          <a:srcRect/>
          <a:stretch>
            <a:fillRect/>
          </a:stretch>
        </p:blipFill>
        <p:spPr bwMode="blackWhite">
          <a:xfrm>
            <a:off x="899592" y="1608138"/>
            <a:ext cx="6070600" cy="4151312"/>
          </a:xfrm>
          <a:prstGeom prst="rect">
            <a:avLst/>
          </a:prstGeom>
          <a:solidFill>
            <a:schemeClr val="tx1"/>
          </a:solidFill>
          <a:ln>
            <a:noFill/>
          </a:ln>
          <a:effectLst/>
          <a:extLst/>
        </p:spPr>
      </p:pic>
      <p:graphicFrame>
        <p:nvGraphicFramePr>
          <p:cNvPr id="45059" name="Object 4"/>
          <p:cNvGraphicFramePr>
            <a:graphicFrameLocks/>
          </p:cNvGraphicFramePr>
          <p:nvPr/>
        </p:nvGraphicFramePr>
        <p:xfrm>
          <a:off x="4643438" y="3890963"/>
          <a:ext cx="136525" cy="288925"/>
        </p:xfrm>
        <a:graphic>
          <a:graphicData uri="http://schemas.openxmlformats.org/presentationml/2006/ole">
            <mc:AlternateContent xmlns:mc="http://schemas.openxmlformats.org/markup-compatibility/2006">
              <mc:Choice xmlns:v="urn:schemas-microsoft-com:vml" Requires="v">
                <p:oleObj spid="_x0000_s13370" name="Equation" r:id="rId5" imgW="152268" imgH="304536" progId="Equation.2">
                  <p:embed/>
                </p:oleObj>
              </mc:Choice>
              <mc:Fallback>
                <p:oleObj name="Equation" r:id="rId5" imgW="152268" imgH="304536" progId="Equation.2">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3890963"/>
                        <a:ext cx="136525"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061" name="Line 14"/>
          <p:cNvSpPr>
            <a:spLocks noChangeShapeType="1"/>
          </p:cNvSpPr>
          <p:nvPr/>
        </p:nvSpPr>
        <p:spPr bwMode="auto">
          <a:xfrm>
            <a:off x="5992292" y="1957388"/>
            <a:ext cx="2705100" cy="0"/>
          </a:xfrm>
          <a:prstGeom prst="line">
            <a:avLst/>
          </a:prstGeom>
          <a:noFill/>
          <a:ln w="28575">
            <a:solidFill>
              <a:srgbClr val="FF0000"/>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45062" name="Line 15"/>
          <p:cNvSpPr>
            <a:spLocks noChangeShapeType="1"/>
          </p:cNvSpPr>
          <p:nvPr/>
        </p:nvSpPr>
        <p:spPr bwMode="auto">
          <a:xfrm>
            <a:off x="3788842" y="3381375"/>
            <a:ext cx="5003800" cy="0"/>
          </a:xfrm>
          <a:prstGeom prst="line">
            <a:avLst/>
          </a:prstGeom>
          <a:noFill/>
          <a:ln w="28575">
            <a:solidFill>
              <a:srgbClr val="FF0000"/>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45063" name="Line 16"/>
          <p:cNvSpPr>
            <a:spLocks noChangeShapeType="1"/>
          </p:cNvSpPr>
          <p:nvPr/>
        </p:nvSpPr>
        <p:spPr bwMode="auto">
          <a:xfrm>
            <a:off x="3871392" y="2427288"/>
            <a:ext cx="3868960" cy="0"/>
          </a:xfrm>
          <a:prstGeom prst="line">
            <a:avLst/>
          </a:prstGeom>
          <a:noFill/>
          <a:ln w="28575">
            <a:solidFill>
              <a:srgbClr val="FF0000"/>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sp>
        <p:nvSpPr>
          <p:cNvPr id="45064" name="Line 17"/>
          <p:cNvSpPr>
            <a:spLocks noChangeShapeType="1"/>
          </p:cNvSpPr>
          <p:nvPr/>
        </p:nvSpPr>
        <p:spPr bwMode="auto">
          <a:xfrm>
            <a:off x="7236296" y="2448942"/>
            <a:ext cx="0" cy="908050"/>
          </a:xfrm>
          <a:prstGeom prst="line">
            <a:avLst/>
          </a:prstGeom>
          <a:noFill/>
          <a:ln w="28575">
            <a:solidFill>
              <a:srgbClr val="FF0000"/>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45065" name="Line 18"/>
          <p:cNvSpPr>
            <a:spLocks noChangeShapeType="1"/>
          </p:cNvSpPr>
          <p:nvPr/>
        </p:nvSpPr>
        <p:spPr bwMode="auto">
          <a:xfrm>
            <a:off x="8073504" y="1993900"/>
            <a:ext cx="0" cy="1358900"/>
          </a:xfrm>
          <a:prstGeom prst="line">
            <a:avLst/>
          </a:prstGeom>
          <a:noFill/>
          <a:ln w="28575">
            <a:solidFill>
              <a:srgbClr val="FF0000"/>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45066" name="Text Box 19"/>
          <p:cNvSpPr txBox="1">
            <a:spLocks noChangeArrowheads="1"/>
          </p:cNvSpPr>
          <p:nvPr/>
        </p:nvSpPr>
        <p:spPr bwMode="auto">
          <a:xfrm>
            <a:off x="7240860" y="2516138"/>
            <a:ext cx="5715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eaLnBrk="1" hangingPunct="1">
              <a:spcBef>
                <a:spcPct val="50000"/>
              </a:spcBef>
              <a:buClrTx/>
              <a:buSzTx/>
              <a:buFontTx/>
              <a:buNone/>
            </a:pPr>
            <a:r>
              <a:rPr lang="en-US" altLang="en-US" i="1" dirty="0">
                <a:latin typeface="Arial Narrow" pitchFamily="34" charset="0"/>
              </a:rPr>
              <a:t>V</a:t>
            </a:r>
            <a:r>
              <a:rPr lang="en-US" altLang="en-US" i="1" baseline="-25000" dirty="0">
                <a:latin typeface="Arial Narrow" pitchFamily="34" charset="0"/>
              </a:rPr>
              <a:t>n</a:t>
            </a:r>
            <a:endParaRPr lang="en-US" altLang="en-US" i="1" dirty="0">
              <a:latin typeface="Arial Narrow" pitchFamily="34" charset="0"/>
            </a:endParaRPr>
          </a:p>
        </p:txBody>
      </p:sp>
      <p:sp>
        <p:nvSpPr>
          <p:cNvPr id="45067" name="Text Box 20"/>
          <p:cNvSpPr txBox="1">
            <a:spLocks noChangeArrowheads="1"/>
          </p:cNvSpPr>
          <p:nvPr/>
        </p:nvSpPr>
        <p:spPr bwMode="auto">
          <a:xfrm>
            <a:off x="8054454" y="2322513"/>
            <a:ext cx="889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eaLnBrk="1" hangingPunct="1">
              <a:spcBef>
                <a:spcPct val="50000"/>
              </a:spcBef>
              <a:buClrTx/>
              <a:buSzTx/>
              <a:buFontTx/>
              <a:buNone/>
            </a:pPr>
            <a:r>
              <a:rPr lang="en-US" altLang="en-US" i="1">
                <a:latin typeface="Arial Narrow" pitchFamily="34" charset="0"/>
              </a:rPr>
              <a:t>V</a:t>
            </a:r>
            <a:r>
              <a:rPr lang="en-US" altLang="en-US" i="1" baseline="-25000">
                <a:latin typeface="Arial Narrow" pitchFamily="34" charset="0"/>
              </a:rPr>
              <a:t>ult</a:t>
            </a:r>
            <a:endParaRPr lang="en-US" altLang="en-US" i="1">
              <a:latin typeface="Arial Narrow" pitchFamily="34" charset="0"/>
            </a:endParaRPr>
          </a:p>
        </p:txBody>
      </p:sp>
      <p:sp>
        <p:nvSpPr>
          <p:cNvPr id="3" name="Text Placeholder 2"/>
          <p:cNvSpPr>
            <a:spLocks noGrp="1"/>
          </p:cNvSpPr>
          <p:nvPr>
            <p:ph type="body" sz="quarter" idx="38"/>
          </p:nvPr>
        </p:nvSpPr>
        <p:spPr/>
        <p:txBody>
          <a:bodyPr/>
          <a:lstStyle/>
          <a:p>
            <a:r>
              <a:rPr lang="en-US" dirty="0"/>
              <a:t>Post-yield behavior of </a:t>
            </a:r>
            <a:r>
              <a:rPr lang="en-US" dirty="0" smtClean="0"/>
              <a:t>links</a:t>
            </a:r>
            <a:endParaRPr lang="en-US" dirty="0"/>
          </a:p>
        </p:txBody>
      </p:sp>
      <p:sp>
        <p:nvSpPr>
          <p:cNvPr id="4" name="Text Placeholder 3"/>
          <p:cNvSpPr>
            <a:spLocks noGrp="1"/>
          </p:cNvSpPr>
          <p:nvPr>
            <p:ph type="body" sz="quarter" idx="39"/>
          </p:nvPr>
        </p:nvSpPr>
        <p:spPr/>
        <p:txBody>
          <a:bodyPr/>
          <a:lstStyle/>
          <a:p>
            <a:r>
              <a:rPr lang="en-US" dirty="0"/>
              <a:t>Strain hardening</a:t>
            </a:r>
          </a:p>
          <a:p>
            <a:endParaRPr lang="en-US" dirty="0"/>
          </a:p>
        </p:txBody>
      </p:sp>
    </p:spTree>
    <p:extLst>
      <p:ext uri="{BB962C8B-B14F-4D97-AF65-F5344CB8AC3E}">
        <p14:creationId xmlns:p14="http://schemas.microsoft.com/office/powerpoint/2010/main" val="25554338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2" name="Object 2"/>
          <p:cNvGraphicFramePr>
            <a:graphicFrameLocks/>
          </p:cNvGraphicFramePr>
          <p:nvPr>
            <p:extLst>
              <p:ext uri="{D42A27DB-BD31-4B8C-83A1-F6EECF244321}">
                <p14:modId xmlns:p14="http://schemas.microsoft.com/office/powerpoint/2010/main" val="3841513264"/>
              </p:ext>
            </p:extLst>
          </p:nvPr>
        </p:nvGraphicFramePr>
        <p:xfrm>
          <a:off x="4643438" y="3890963"/>
          <a:ext cx="143914" cy="288925"/>
        </p:xfrm>
        <a:graphic>
          <a:graphicData uri="http://schemas.openxmlformats.org/presentationml/2006/ole">
            <mc:AlternateContent xmlns:mc="http://schemas.openxmlformats.org/markup-compatibility/2006">
              <mc:Choice xmlns:v="urn:schemas-microsoft-com:vml" Requires="v">
                <p:oleObj spid="_x0000_s14395" name="Equation" r:id="rId4" imgW="152268" imgH="304536" progId="Equation.2">
                  <p:embed/>
                </p:oleObj>
              </mc:Choice>
              <mc:Fallback>
                <p:oleObj name="Equation" r:id="rId4" imgW="152268" imgH="304536" progId="Equation.2">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3890963"/>
                        <a:ext cx="143914" cy="288925"/>
                      </a:xfrm>
                      <a:prstGeom prst="rect">
                        <a:avLst/>
                      </a:prstGeom>
                      <a:noFill/>
                      <a:ln>
                        <a:noFill/>
                      </a:ln>
                      <a:effectLst/>
                      <a:extLst/>
                    </p:spPr>
                  </p:pic>
                </p:oleObj>
              </mc:Fallback>
            </mc:AlternateContent>
          </a:graphicData>
        </a:graphic>
      </p:graphicFrame>
      <p:sp>
        <p:nvSpPr>
          <p:cNvPr id="46085" name="Text Box 13"/>
          <p:cNvSpPr txBox="1">
            <a:spLocks noChangeArrowheads="1"/>
          </p:cNvSpPr>
          <p:nvPr/>
        </p:nvSpPr>
        <p:spPr bwMode="auto">
          <a:xfrm>
            <a:off x="1157288" y="2062163"/>
            <a:ext cx="6799088" cy="769441"/>
          </a:xfrm>
          <a:prstGeom prst="rect">
            <a:avLst/>
          </a:prstGeom>
          <a:noFill/>
          <a:ln>
            <a:noFill/>
          </a:ln>
          <a:effectLst/>
          <a:extLst>
            <a:ext uri="{909E8E84-426E-40DD-AFC4-6F175D3DCCD1}">
              <a14:hiddenFill xmlns:a14="http://schemas.microsoft.com/office/drawing/2010/main">
                <a:blipFill dpi="0" rotWithShape="0">
                  <a:blip r:embed="rId6"/>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pPr>
            <a:r>
              <a:rPr lang="en-US" altLang="en-US" sz="2200" b="0" dirty="0">
                <a:latin typeface="+mn-lt"/>
              </a:rPr>
              <a:t>At large inelastic deformations, link shear resistance will significantly exceed </a:t>
            </a:r>
            <a:r>
              <a:rPr lang="en-US" altLang="en-US" sz="2200" b="0" i="1" dirty="0">
                <a:latin typeface="+mn-lt"/>
              </a:rPr>
              <a:t>V</a:t>
            </a:r>
            <a:r>
              <a:rPr lang="en-US" altLang="en-US" sz="2200" b="0" i="1" baseline="-25000" dirty="0">
                <a:latin typeface="+mn-lt"/>
              </a:rPr>
              <a:t>n</a:t>
            </a:r>
            <a:endParaRPr lang="en-US" altLang="en-US" sz="2200" b="0" i="1" dirty="0">
              <a:latin typeface="+mn-lt"/>
            </a:endParaRPr>
          </a:p>
        </p:txBody>
      </p:sp>
      <p:sp>
        <p:nvSpPr>
          <p:cNvPr id="46086" name="Text Box 14"/>
          <p:cNvSpPr txBox="1">
            <a:spLocks noChangeArrowheads="1"/>
          </p:cNvSpPr>
          <p:nvPr/>
        </p:nvSpPr>
        <p:spPr bwMode="auto">
          <a:xfrm>
            <a:off x="2371725" y="3049588"/>
            <a:ext cx="3919140" cy="430887"/>
          </a:xfrm>
          <a:prstGeom prst="rect">
            <a:avLst/>
          </a:prstGeom>
          <a:noFill/>
          <a:ln>
            <a:noFill/>
          </a:ln>
          <a:effectLst/>
          <a:extLst>
            <a:ext uri="{909E8E84-426E-40DD-AFC4-6F175D3DCCD1}">
              <a14:hiddenFill xmlns:a14="http://schemas.microsoft.com/office/drawing/2010/main">
                <a:blipFill dpi="0" rotWithShape="0">
                  <a:blip r:embed="rId6"/>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200" i="1" dirty="0" err="1" smtClean="0">
                <a:latin typeface="+mn-lt"/>
              </a:rPr>
              <a:t>V</a:t>
            </a:r>
            <a:r>
              <a:rPr lang="en-US" altLang="en-US" sz="2200" i="1" baseline="-25000" dirty="0" err="1" smtClean="0">
                <a:latin typeface="+mn-lt"/>
              </a:rPr>
              <a:t>ult</a:t>
            </a:r>
            <a:r>
              <a:rPr lang="en-US" altLang="en-US" sz="2200" i="1" baseline="-25000" dirty="0" smtClean="0">
                <a:latin typeface="+mn-lt"/>
              </a:rPr>
              <a:t>  </a:t>
            </a:r>
            <a:r>
              <a:rPr lang="en-US" altLang="en-US" sz="2200" dirty="0">
                <a:latin typeface="+mn-lt"/>
              </a:rPr>
              <a:t>≈ </a:t>
            </a:r>
            <a:r>
              <a:rPr lang="en-US" altLang="en-US" sz="2200" dirty="0" smtClean="0">
                <a:latin typeface="+mn-lt"/>
              </a:rPr>
              <a:t> (</a:t>
            </a:r>
            <a:r>
              <a:rPr lang="en-US" altLang="en-US" sz="2200" dirty="0">
                <a:latin typeface="+mn-lt"/>
              </a:rPr>
              <a:t>1.25 to 1.5) </a:t>
            </a:r>
            <a:r>
              <a:rPr lang="en-US" altLang="en-US" sz="2200" dirty="0">
                <a:latin typeface="+mn-lt"/>
                <a:sym typeface="Symbol" pitchFamily="18" charset="2"/>
              </a:rPr>
              <a:t> </a:t>
            </a:r>
            <a:r>
              <a:rPr lang="en-US" altLang="en-US" sz="2200" i="1" dirty="0">
                <a:latin typeface="+mn-lt"/>
                <a:sym typeface="Symbol" pitchFamily="18" charset="2"/>
              </a:rPr>
              <a:t>V</a:t>
            </a:r>
            <a:r>
              <a:rPr lang="en-US" altLang="en-US" sz="2200" i="1" baseline="-25000" dirty="0">
                <a:latin typeface="+mn-lt"/>
                <a:sym typeface="Symbol" pitchFamily="18" charset="2"/>
              </a:rPr>
              <a:t>n</a:t>
            </a:r>
            <a:endParaRPr lang="en-US" altLang="en-US" sz="2200" i="1" dirty="0">
              <a:latin typeface="+mn-lt"/>
              <a:sym typeface="Symbol" pitchFamily="18" charset="2"/>
            </a:endParaRPr>
          </a:p>
        </p:txBody>
      </p:sp>
      <p:sp>
        <p:nvSpPr>
          <p:cNvPr id="46087" name="Text Box 15"/>
          <p:cNvSpPr txBox="1">
            <a:spLocks noChangeArrowheads="1"/>
          </p:cNvSpPr>
          <p:nvPr/>
        </p:nvSpPr>
        <p:spPr bwMode="auto">
          <a:xfrm>
            <a:off x="1157288" y="3744913"/>
            <a:ext cx="6799088" cy="769441"/>
          </a:xfrm>
          <a:prstGeom prst="rect">
            <a:avLst/>
          </a:prstGeom>
          <a:noFill/>
          <a:ln>
            <a:noFill/>
          </a:ln>
          <a:effectLst/>
          <a:extLst>
            <a:ext uri="{909E8E84-426E-40DD-AFC4-6F175D3DCCD1}">
              <a14:hiddenFill xmlns:a14="http://schemas.microsoft.com/office/drawing/2010/main">
                <a:blipFill dpi="0" rotWithShape="0">
                  <a:blip r:embed="rId6"/>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pPr>
            <a:r>
              <a:rPr lang="en-US" altLang="en-US" sz="2200" b="0" dirty="0">
                <a:latin typeface="+mn-lt"/>
              </a:rPr>
              <a:t>Combined shear and flexural yielding will occur over a range of link lengths.</a:t>
            </a:r>
            <a:endParaRPr lang="en-US" altLang="en-US" sz="2200" b="0" i="1" dirty="0">
              <a:latin typeface="+mn-lt"/>
            </a:endParaRPr>
          </a:p>
        </p:txBody>
      </p:sp>
      <p:sp>
        <p:nvSpPr>
          <p:cNvPr id="3" name="Text Placeholder 2"/>
          <p:cNvSpPr>
            <a:spLocks noGrp="1"/>
          </p:cNvSpPr>
          <p:nvPr>
            <p:ph type="body" sz="quarter" idx="38"/>
          </p:nvPr>
        </p:nvSpPr>
        <p:spPr/>
        <p:txBody>
          <a:bodyPr/>
          <a:lstStyle/>
          <a:p>
            <a:r>
              <a:rPr lang="en-US" dirty="0"/>
              <a:t>Post-yield behavior of </a:t>
            </a:r>
            <a:r>
              <a:rPr lang="en-US" dirty="0" smtClean="0"/>
              <a:t>links</a:t>
            </a:r>
            <a:endParaRPr lang="en-US" dirty="0"/>
          </a:p>
        </p:txBody>
      </p:sp>
      <p:sp>
        <p:nvSpPr>
          <p:cNvPr id="4" name="Text Placeholder 3"/>
          <p:cNvSpPr>
            <a:spLocks noGrp="1"/>
          </p:cNvSpPr>
          <p:nvPr>
            <p:ph type="body" sz="quarter" idx="39"/>
          </p:nvPr>
        </p:nvSpPr>
        <p:spPr>
          <a:xfrm>
            <a:off x="519829" y="1321966"/>
            <a:ext cx="8208912" cy="450850"/>
          </a:xfrm>
        </p:spPr>
        <p:txBody>
          <a:bodyPr>
            <a:normAutofit/>
          </a:bodyPr>
          <a:lstStyle/>
          <a:p>
            <a:r>
              <a:rPr lang="en-US" sz="2200" u="sng" dirty="0"/>
              <a:t>Effects of Strain Hardening:</a:t>
            </a:r>
          </a:p>
          <a:p>
            <a:endParaRPr lang="en-US" dirty="0"/>
          </a:p>
        </p:txBody>
      </p:sp>
    </p:spTree>
    <p:extLst>
      <p:ext uri="{BB962C8B-B14F-4D97-AF65-F5344CB8AC3E}">
        <p14:creationId xmlns:p14="http://schemas.microsoft.com/office/powerpoint/2010/main" val="386414805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107" name="Object 4"/>
          <p:cNvGraphicFramePr>
            <a:graphicFrameLocks/>
          </p:cNvGraphicFramePr>
          <p:nvPr>
            <p:extLst>
              <p:ext uri="{D42A27DB-BD31-4B8C-83A1-F6EECF244321}">
                <p14:modId xmlns:p14="http://schemas.microsoft.com/office/powerpoint/2010/main" val="1265275599"/>
              </p:ext>
            </p:extLst>
          </p:nvPr>
        </p:nvGraphicFramePr>
        <p:xfrm>
          <a:off x="5209655" y="2996952"/>
          <a:ext cx="136525" cy="288925"/>
        </p:xfrm>
        <a:graphic>
          <a:graphicData uri="http://schemas.openxmlformats.org/presentationml/2006/ole">
            <mc:AlternateContent xmlns:mc="http://schemas.openxmlformats.org/markup-compatibility/2006">
              <mc:Choice xmlns:v="urn:schemas-microsoft-com:vml" Requires="v">
                <p:oleObj spid="_x0000_s15459" name="Equation" r:id="rId4" imgW="152268" imgH="304536" progId="Equation.2">
                  <p:embed/>
                </p:oleObj>
              </mc:Choice>
              <mc:Fallback>
                <p:oleObj name="Equation" r:id="rId4" imgW="152268" imgH="304536" progId="Equation.2">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9655" y="2996952"/>
                        <a:ext cx="136525"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108" name="Rectangle 6"/>
          <p:cNvSpPr>
            <a:spLocks noChangeArrowheads="1"/>
          </p:cNvSpPr>
          <p:nvPr/>
        </p:nvSpPr>
        <p:spPr bwMode="auto">
          <a:xfrm>
            <a:off x="899592" y="1825629"/>
            <a:ext cx="44465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000">
                <a:latin typeface="Arial Narrow" pitchFamily="34" charset="0"/>
              </a:rPr>
              <a:t>PREDOMINANTLY SHEAR YIELDING LINK:</a:t>
            </a:r>
          </a:p>
        </p:txBody>
      </p:sp>
      <p:sp>
        <p:nvSpPr>
          <p:cNvPr id="47109" name="Rectangle 7"/>
          <p:cNvSpPr>
            <a:spLocks noChangeArrowheads="1"/>
          </p:cNvSpPr>
          <p:nvPr/>
        </p:nvSpPr>
        <p:spPr bwMode="auto">
          <a:xfrm>
            <a:off x="899592" y="3366839"/>
            <a:ext cx="48847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000" dirty="0">
                <a:latin typeface="Arial Narrow" pitchFamily="34" charset="0"/>
              </a:rPr>
              <a:t>PREDOMINANTLY  FLEXURAL YIELDING LINK:</a:t>
            </a:r>
          </a:p>
        </p:txBody>
      </p:sp>
      <p:sp>
        <p:nvSpPr>
          <p:cNvPr id="47111" name="Rectangle 9"/>
          <p:cNvSpPr>
            <a:spLocks noChangeArrowheads="1"/>
          </p:cNvSpPr>
          <p:nvPr/>
        </p:nvSpPr>
        <p:spPr bwMode="auto">
          <a:xfrm>
            <a:off x="899592" y="4867116"/>
            <a:ext cx="4899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000" dirty="0">
                <a:latin typeface="Arial Narrow" pitchFamily="34" charset="0"/>
              </a:rPr>
              <a:t>COMBINED SHEAR AND FLEXURAL YIELDING:</a:t>
            </a:r>
          </a:p>
        </p:txBody>
      </p:sp>
      <p:sp>
        <p:nvSpPr>
          <p:cNvPr id="3" name="Text Placeholder 2"/>
          <p:cNvSpPr>
            <a:spLocks noGrp="1"/>
          </p:cNvSpPr>
          <p:nvPr>
            <p:ph type="body" sz="quarter" idx="38"/>
          </p:nvPr>
        </p:nvSpPr>
        <p:spPr/>
        <p:txBody>
          <a:bodyPr/>
          <a:lstStyle/>
          <a:p>
            <a:r>
              <a:rPr lang="en-US" dirty="0"/>
              <a:t>Post-yield behavior of </a:t>
            </a:r>
            <a:r>
              <a:rPr lang="en-US" dirty="0" smtClean="0"/>
              <a:t>links</a:t>
            </a:r>
            <a:endParaRPr lang="en-US" dirty="0"/>
          </a:p>
        </p:txBody>
      </p:sp>
      <mc:AlternateContent xmlns:mc="http://schemas.openxmlformats.org/markup-compatibility/2006" xmlns:a14="http://schemas.microsoft.com/office/drawing/2010/main">
        <mc:Choice Requires="a14">
          <p:sp>
            <p:nvSpPr>
              <p:cNvPr id="13" name="TextBox 12"/>
              <p:cNvSpPr txBox="1"/>
              <p:nvPr/>
            </p:nvSpPr>
            <p:spPr>
              <a:xfrm>
                <a:off x="6542024" y="1628800"/>
                <a:ext cx="1459566" cy="80586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2000" b="1" i="0" smtClean="0"/>
                        <m:t>e</m:t>
                      </m:r>
                      <m:r>
                        <m:rPr>
                          <m:nor/>
                        </m:rPr>
                        <a:rPr lang="en-US" sz="2000" b="1" i="0" smtClean="0"/>
                        <m:t> ≤ </m:t>
                      </m:r>
                      <m:f>
                        <m:fPr>
                          <m:ctrlPr>
                            <a:rPr lang="en-US" sz="2000" b="1" i="1" smtClean="0">
                              <a:latin typeface="Cambria Math"/>
                            </a:rPr>
                          </m:ctrlPr>
                        </m:fPr>
                        <m:num>
                          <m:r>
                            <m:rPr>
                              <m:nor/>
                            </m:rPr>
                            <a:rPr lang="en-US" sz="2000" b="1" i="0" smtClean="0"/>
                            <m:t>1.6</m:t>
                          </m:r>
                          <m:sSub>
                            <m:sSubPr>
                              <m:ctrlPr>
                                <a:rPr lang="en-US" sz="2000" b="1" i="1" smtClean="0">
                                  <a:latin typeface="Cambria Math"/>
                                </a:rPr>
                              </m:ctrlPr>
                            </m:sSubPr>
                            <m:e>
                              <m:r>
                                <m:rPr>
                                  <m:nor/>
                                </m:rPr>
                                <a:rPr lang="en-US" sz="2000" b="1" i="0" smtClean="0"/>
                                <m:t>M</m:t>
                              </m:r>
                            </m:e>
                            <m:sub>
                              <m:r>
                                <m:rPr>
                                  <m:nor/>
                                </m:rPr>
                                <a:rPr lang="en-US" sz="2000" b="1" i="0" smtClean="0"/>
                                <m:t>p</m:t>
                              </m:r>
                            </m:sub>
                          </m:sSub>
                        </m:num>
                        <m:den>
                          <m:sSub>
                            <m:sSubPr>
                              <m:ctrlPr>
                                <a:rPr lang="en-US" sz="2000" b="1" i="1" smtClean="0">
                                  <a:latin typeface="Cambria Math"/>
                                </a:rPr>
                              </m:ctrlPr>
                            </m:sSubPr>
                            <m:e>
                              <m:r>
                                <m:rPr>
                                  <m:nor/>
                                </m:rPr>
                                <a:rPr lang="en-US" sz="2000" b="1" i="0" smtClean="0"/>
                                <m:t>V</m:t>
                              </m:r>
                            </m:e>
                            <m:sub>
                              <m:r>
                                <m:rPr>
                                  <m:nor/>
                                </m:rPr>
                                <a:rPr lang="en-US" sz="2000" b="1" i="0" smtClean="0"/>
                                <m:t>p</m:t>
                              </m:r>
                            </m:sub>
                          </m:sSub>
                        </m:den>
                      </m:f>
                    </m:oMath>
                  </m:oMathPara>
                </a14:m>
                <a:endParaRPr lang="en-US" sz="2000" b="1" i="1" dirty="0"/>
              </a:p>
            </p:txBody>
          </p:sp>
        </mc:Choice>
        <mc:Fallback xmlns="">
          <p:sp>
            <p:nvSpPr>
              <p:cNvPr id="13" name="TextBox 12"/>
              <p:cNvSpPr txBox="1">
                <a:spLocks noRot="1" noChangeAspect="1" noMove="1" noResize="1" noEditPoints="1" noAdjustHandles="1" noChangeArrowheads="1" noChangeShapeType="1" noTextEdit="1"/>
              </p:cNvSpPr>
              <p:nvPr/>
            </p:nvSpPr>
            <p:spPr>
              <a:xfrm>
                <a:off x="6542024" y="1628800"/>
                <a:ext cx="1459566" cy="805862"/>
              </a:xfrm>
              <a:prstGeom prst="rect">
                <a:avLst/>
              </a:prstGeom>
              <a:blipFill rotWithShape="1">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6542023" y="3170010"/>
                <a:ext cx="1459567" cy="80586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2000" b="1" i="0" smtClean="0"/>
                        <m:t>e</m:t>
                      </m:r>
                      <m:r>
                        <m:rPr>
                          <m:nor/>
                        </m:rPr>
                        <a:rPr lang="en-US" sz="2000" b="1" i="0" smtClean="0"/>
                        <m:t> ≥ </m:t>
                      </m:r>
                      <m:f>
                        <m:fPr>
                          <m:ctrlPr>
                            <a:rPr lang="en-US" sz="2000" b="1" i="1" smtClean="0">
                              <a:latin typeface="Cambria Math"/>
                            </a:rPr>
                          </m:ctrlPr>
                        </m:fPr>
                        <m:num>
                          <m:r>
                            <m:rPr>
                              <m:nor/>
                            </m:rPr>
                            <a:rPr lang="en-US" sz="2000" b="1" i="0" smtClean="0"/>
                            <m:t>2.6</m:t>
                          </m:r>
                          <m:sSub>
                            <m:sSubPr>
                              <m:ctrlPr>
                                <a:rPr lang="en-US" sz="2000" b="1" i="1" smtClean="0">
                                  <a:latin typeface="Cambria Math"/>
                                </a:rPr>
                              </m:ctrlPr>
                            </m:sSubPr>
                            <m:e>
                              <m:r>
                                <m:rPr>
                                  <m:nor/>
                                </m:rPr>
                                <a:rPr lang="en-US" sz="2000" b="1" i="0" smtClean="0"/>
                                <m:t>M</m:t>
                              </m:r>
                            </m:e>
                            <m:sub>
                              <m:r>
                                <m:rPr>
                                  <m:nor/>
                                </m:rPr>
                                <a:rPr lang="en-US" sz="2000" b="1" i="0" smtClean="0"/>
                                <m:t>p</m:t>
                              </m:r>
                            </m:sub>
                          </m:sSub>
                        </m:num>
                        <m:den>
                          <m:sSub>
                            <m:sSubPr>
                              <m:ctrlPr>
                                <a:rPr lang="en-US" sz="2000" b="1" i="1" smtClean="0">
                                  <a:latin typeface="Cambria Math"/>
                                </a:rPr>
                              </m:ctrlPr>
                            </m:sSubPr>
                            <m:e>
                              <m:r>
                                <m:rPr>
                                  <m:nor/>
                                </m:rPr>
                                <a:rPr lang="en-US" sz="2000" b="1" i="0" smtClean="0"/>
                                <m:t>V</m:t>
                              </m:r>
                            </m:e>
                            <m:sub>
                              <m:r>
                                <m:rPr>
                                  <m:nor/>
                                </m:rPr>
                                <a:rPr lang="en-US" sz="2000" b="1" i="0" smtClean="0"/>
                                <m:t>p</m:t>
                              </m:r>
                            </m:sub>
                          </m:sSub>
                        </m:den>
                      </m:f>
                    </m:oMath>
                  </m:oMathPara>
                </a14:m>
                <a:endParaRPr lang="en-US" sz="2400" b="1" i="1" dirty="0"/>
              </a:p>
            </p:txBody>
          </p:sp>
        </mc:Choice>
        <mc:Fallback xmlns="">
          <p:sp>
            <p:nvSpPr>
              <p:cNvPr id="14" name="TextBox 13"/>
              <p:cNvSpPr txBox="1">
                <a:spLocks noRot="1" noChangeAspect="1" noMove="1" noResize="1" noEditPoints="1" noAdjustHandles="1" noChangeArrowheads="1" noChangeShapeType="1" noTextEdit="1"/>
              </p:cNvSpPr>
              <p:nvPr/>
            </p:nvSpPr>
            <p:spPr>
              <a:xfrm>
                <a:off x="6542023" y="3170010"/>
                <a:ext cx="1459567" cy="805862"/>
              </a:xfrm>
              <a:prstGeom prst="rect">
                <a:avLst/>
              </a:prstGeom>
              <a:blipFill rotWithShape="1">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6011173" y="4682178"/>
                <a:ext cx="2521267" cy="80586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000" b="1" i="1" smtClean="0">
                              <a:latin typeface="Cambria Math"/>
                            </a:rPr>
                          </m:ctrlPr>
                        </m:fPr>
                        <m:num>
                          <m:r>
                            <m:rPr>
                              <m:nor/>
                            </m:rPr>
                            <a:rPr lang="en-US" sz="2000" b="1" i="0" smtClean="0"/>
                            <m:t>1.6</m:t>
                          </m:r>
                          <m:sSub>
                            <m:sSubPr>
                              <m:ctrlPr>
                                <a:rPr lang="en-US" sz="2000" b="1" i="1" smtClean="0">
                                  <a:latin typeface="Cambria Math"/>
                                </a:rPr>
                              </m:ctrlPr>
                            </m:sSubPr>
                            <m:e>
                              <m:r>
                                <m:rPr>
                                  <m:nor/>
                                </m:rPr>
                                <a:rPr lang="en-US" sz="2000" b="1" i="0" smtClean="0"/>
                                <m:t>M</m:t>
                              </m:r>
                            </m:e>
                            <m:sub>
                              <m:r>
                                <m:rPr>
                                  <m:nor/>
                                </m:rPr>
                                <a:rPr lang="en-US" sz="2000" b="1" i="0" smtClean="0"/>
                                <m:t>p</m:t>
                              </m:r>
                            </m:sub>
                          </m:sSub>
                        </m:num>
                        <m:den>
                          <m:sSub>
                            <m:sSubPr>
                              <m:ctrlPr>
                                <a:rPr lang="en-US" sz="2000" b="1" i="1" smtClean="0">
                                  <a:latin typeface="Cambria Math"/>
                                </a:rPr>
                              </m:ctrlPr>
                            </m:sSubPr>
                            <m:e>
                              <m:r>
                                <m:rPr>
                                  <m:nor/>
                                </m:rPr>
                                <a:rPr lang="en-US" sz="2000" b="1" i="0" smtClean="0"/>
                                <m:t>V</m:t>
                              </m:r>
                            </m:e>
                            <m:sub>
                              <m:r>
                                <m:rPr>
                                  <m:nor/>
                                </m:rPr>
                                <a:rPr lang="en-US" sz="2000" b="1" i="0" smtClean="0"/>
                                <m:t>p</m:t>
                              </m:r>
                            </m:sub>
                          </m:sSub>
                        </m:den>
                      </m:f>
                      <m:r>
                        <m:rPr>
                          <m:nor/>
                        </m:rPr>
                        <a:rPr lang="en-US" sz="2000" b="1" i="0" smtClean="0"/>
                        <m:t> </m:t>
                      </m:r>
                      <m:r>
                        <m:rPr>
                          <m:nor/>
                        </m:rPr>
                        <a:rPr lang="en-US" sz="2000" b="1" i="0" smtClean="0">
                          <a:ea typeface="Cambria Math"/>
                        </a:rPr>
                        <m:t>≤ </m:t>
                      </m:r>
                      <m:r>
                        <m:rPr>
                          <m:nor/>
                        </m:rPr>
                        <a:rPr lang="en-US" sz="2000" b="1" i="0" smtClean="0"/>
                        <m:t>e</m:t>
                      </m:r>
                      <m:r>
                        <m:rPr>
                          <m:nor/>
                        </m:rPr>
                        <a:rPr lang="en-US" sz="2000" b="1" i="0" smtClean="0"/>
                        <m:t> ≤ </m:t>
                      </m:r>
                      <m:f>
                        <m:fPr>
                          <m:ctrlPr>
                            <a:rPr lang="en-US" sz="2000" b="1" i="1" smtClean="0">
                              <a:latin typeface="Cambria Math"/>
                            </a:rPr>
                          </m:ctrlPr>
                        </m:fPr>
                        <m:num>
                          <m:r>
                            <m:rPr>
                              <m:nor/>
                            </m:rPr>
                            <a:rPr lang="en-US" sz="2000" b="1" i="0" smtClean="0"/>
                            <m:t>2.6</m:t>
                          </m:r>
                          <m:sSub>
                            <m:sSubPr>
                              <m:ctrlPr>
                                <a:rPr lang="en-US" sz="2000" b="1" i="1" smtClean="0">
                                  <a:latin typeface="Cambria Math"/>
                                </a:rPr>
                              </m:ctrlPr>
                            </m:sSubPr>
                            <m:e>
                              <m:r>
                                <m:rPr>
                                  <m:nor/>
                                </m:rPr>
                                <a:rPr lang="en-US" sz="2000" b="1" i="0" smtClean="0"/>
                                <m:t>M</m:t>
                              </m:r>
                            </m:e>
                            <m:sub>
                              <m:r>
                                <m:rPr>
                                  <m:nor/>
                                </m:rPr>
                                <a:rPr lang="en-US" sz="2000" b="1" i="0" smtClean="0"/>
                                <m:t>p</m:t>
                              </m:r>
                            </m:sub>
                          </m:sSub>
                        </m:num>
                        <m:den>
                          <m:sSub>
                            <m:sSubPr>
                              <m:ctrlPr>
                                <a:rPr lang="en-US" sz="2000" b="1" i="1" smtClean="0">
                                  <a:latin typeface="Cambria Math"/>
                                </a:rPr>
                              </m:ctrlPr>
                            </m:sSubPr>
                            <m:e>
                              <m:r>
                                <m:rPr>
                                  <m:nor/>
                                </m:rPr>
                                <a:rPr lang="en-US" sz="2000" b="1" i="0" smtClean="0"/>
                                <m:t>V</m:t>
                              </m:r>
                            </m:e>
                            <m:sub>
                              <m:r>
                                <m:rPr>
                                  <m:nor/>
                                </m:rPr>
                                <a:rPr lang="en-US" sz="2000" b="1" i="0" smtClean="0"/>
                                <m:t>p</m:t>
                              </m:r>
                            </m:sub>
                          </m:sSub>
                        </m:den>
                      </m:f>
                    </m:oMath>
                  </m:oMathPara>
                </a14:m>
                <a:endParaRPr lang="en-US" sz="2000" b="1" i="1" dirty="0"/>
              </a:p>
            </p:txBody>
          </p:sp>
        </mc:Choice>
        <mc:Fallback xmlns="">
          <p:sp>
            <p:nvSpPr>
              <p:cNvPr id="15" name="TextBox 14"/>
              <p:cNvSpPr txBox="1">
                <a:spLocks noRot="1" noChangeAspect="1" noMove="1" noResize="1" noEditPoints="1" noAdjustHandles="1" noChangeArrowheads="1" noChangeShapeType="1" noTextEdit="1"/>
              </p:cNvSpPr>
              <p:nvPr/>
            </p:nvSpPr>
            <p:spPr>
              <a:xfrm>
                <a:off x="6011173" y="4682178"/>
                <a:ext cx="2521267" cy="805862"/>
              </a:xfrm>
              <a:prstGeom prst="rect">
                <a:avLst/>
              </a:prstGeom>
              <a:blipFill rotWithShape="1">
                <a:blip r:embed="rId8"/>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4092885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38"/>
          </p:nvPr>
        </p:nvSpPr>
        <p:spPr/>
        <p:txBody>
          <a:bodyPr/>
          <a:lstStyle/>
          <a:p>
            <a:r>
              <a:rPr lang="en-US" dirty="0"/>
              <a:t>Example:  W14x82  </a:t>
            </a:r>
            <a:r>
              <a:rPr lang="en-US" dirty="0" smtClean="0"/>
              <a:t>A992</a:t>
            </a:r>
            <a:endParaRPr lang="en-US" dirty="0"/>
          </a:p>
        </p:txBody>
      </p:sp>
      <mc:AlternateContent xmlns:mc="http://schemas.openxmlformats.org/markup-compatibility/2006" xmlns:a14="http://schemas.microsoft.com/office/drawing/2010/main">
        <mc:Choice Requires="a14">
          <p:sp>
            <p:nvSpPr>
              <p:cNvPr id="7" name="TextBox 6"/>
              <p:cNvSpPr txBox="1"/>
              <p:nvPr/>
            </p:nvSpPr>
            <p:spPr>
              <a:xfrm>
                <a:off x="827584" y="1444866"/>
                <a:ext cx="6504986" cy="5123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latin typeface="Cambria Math"/>
                            </a:rPr>
                          </m:ctrlPr>
                        </m:sSubPr>
                        <m:e>
                          <m:r>
                            <a:rPr lang="en-US" sz="2400" b="1" i="1" smtClean="0">
                              <a:latin typeface="Cambria Math"/>
                            </a:rPr>
                            <m:t>𝑴</m:t>
                          </m:r>
                        </m:e>
                        <m:sub>
                          <m:r>
                            <a:rPr lang="en-US" sz="2400" b="1" i="1" smtClean="0">
                              <a:latin typeface="Cambria Math"/>
                            </a:rPr>
                            <m:t>𝒑</m:t>
                          </m:r>
                        </m:sub>
                      </m:sSub>
                      <m:r>
                        <a:rPr lang="en-US" sz="2400" b="1" i="1" smtClean="0">
                          <a:latin typeface="Cambria Math"/>
                        </a:rPr>
                        <m:t>=</m:t>
                      </m:r>
                      <m:r>
                        <a:rPr lang="en-US" sz="2400" b="1" i="1" smtClean="0">
                          <a:latin typeface="Cambria Math"/>
                        </a:rPr>
                        <m:t>𝒁</m:t>
                      </m:r>
                      <m:sSub>
                        <m:sSubPr>
                          <m:ctrlPr>
                            <a:rPr lang="en-US" sz="2400" b="1" i="1" smtClean="0">
                              <a:latin typeface="Cambria Math"/>
                            </a:rPr>
                          </m:ctrlPr>
                        </m:sSubPr>
                        <m:e>
                          <m:r>
                            <a:rPr lang="en-US" sz="2400" b="1" i="1" smtClean="0">
                              <a:latin typeface="Cambria Math"/>
                            </a:rPr>
                            <m:t>𝑭</m:t>
                          </m:r>
                        </m:e>
                        <m:sub>
                          <m:r>
                            <a:rPr lang="en-US" sz="2400" b="1" i="1" smtClean="0">
                              <a:latin typeface="Cambria Math"/>
                            </a:rPr>
                            <m:t>𝒚</m:t>
                          </m:r>
                        </m:sub>
                      </m:sSub>
                      <m:r>
                        <a:rPr lang="en-US" sz="2400" b="1" i="1" smtClean="0">
                          <a:latin typeface="Cambria Math"/>
                        </a:rPr>
                        <m:t>=</m:t>
                      </m:r>
                      <m:r>
                        <a:rPr lang="en-US" sz="2400" b="1" i="1" smtClean="0">
                          <a:latin typeface="Cambria Math"/>
                        </a:rPr>
                        <m:t>𝟏𝟑𝟗</m:t>
                      </m:r>
                      <m:sSup>
                        <m:sSupPr>
                          <m:ctrlPr>
                            <a:rPr lang="en-US" sz="2400" b="1" i="1" smtClean="0">
                              <a:latin typeface="Cambria Math"/>
                            </a:rPr>
                          </m:ctrlPr>
                        </m:sSupPr>
                        <m:e>
                          <m:r>
                            <a:rPr lang="en-US" sz="2400" b="1" i="1" smtClean="0">
                              <a:latin typeface="Cambria Math"/>
                            </a:rPr>
                            <m:t>𝒊𝒏</m:t>
                          </m:r>
                        </m:e>
                        <m:sup>
                          <m:r>
                            <a:rPr lang="en-US" sz="2400" b="1" i="1" smtClean="0">
                              <a:latin typeface="Cambria Math"/>
                            </a:rPr>
                            <m:t>𝟑</m:t>
                          </m:r>
                        </m:sup>
                      </m:sSup>
                      <m:r>
                        <a:rPr lang="en-US" sz="2400" b="1" i="1" smtClean="0">
                          <a:latin typeface="Cambria Math"/>
                        </a:rPr>
                        <m:t> </m:t>
                      </m:r>
                      <m:r>
                        <a:rPr lang="en-US" sz="2400" b="1" i="1" smtClean="0">
                          <a:latin typeface="Cambria Math"/>
                        </a:rPr>
                        <m:t>𝒙</m:t>
                      </m:r>
                      <m:r>
                        <a:rPr lang="en-US" sz="2400" b="1" i="1" smtClean="0">
                          <a:latin typeface="Cambria Math"/>
                        </a:rPr>
                        <m:t> </m:t>
                      </m:r>
                      <m:r>
                        <a:rPr lang="en-US" sz="2400" b="1" i="1" smtClean="0">
                          <a:latin typeface="Cambria Math"/>
                        </a:rPr>
                        <m:t>𝟓𝟎</m:t>
                      </m:r>
                      <m:r>
                        <a:rPr lang="en-US" sz="2400" b="1" i="1" smtClean="0">
                          <a:latin typeface="Cambria Math"/>
                        </a:rPr>
                        <m:t> </m:t>
                      </m:r>
                      <m:r>
                        <a:rPr lang="en-US" sz="2400" b="1" i="1" smtClean="0">
                          <a:latin typeface="Cambria Math"/>
                        </a:rPr>
                        <m:t>𝒌𝒔𝒊</m:t>
                      </m:r>
                      <m:r>
                        <a:rPr lang="en-US" sz="2400" b="1" i="1" smtClean="0">
                          <a:latin typeface="Cambria Math"/>
                        </a:rPr>
                        <m:t>=</m:t>
                      </m:r>
                      <m:r>
                        <a:rPr lang="en-US" sz="2400" b="1" i="1" smtClean="0">
                          <a:latin typeface="Cambria Math"/>
                        </a:rPr>
                        <m:t>𝟔𝟗𝟓𝟎</m:t>
                      </m:r>
                      <m:r>
                        <a:rPr lang="en-US" sz="2400" b="1" i="1" smtClean="0">
                          <a:latin typeface="Cambria Math"/>
                        </a:rPr>
                        <m:t> </m:t>
                      </m:r>
                      <m:r>
                        <a:rPr lang="en-US" sz="2400" b="1" i="1" smtClean="0">
                          <a:latin typeface="Cambria Math"/>
                        </a:rPr>
                        <m:t>𝒊𝒏</m:t>
                      </m:r>
                      <m:r>
                        <m:rPr>
                          <m:nor/>
                        </m:rPr>
                        <a:rPr lang="en-US" sz="2400" b="1" i="0" smtClean="0">
                          <a:latin typeface="Cambria Math"/>
                        </a:rPr>
                        <m:t>−</m:t>
                      </m:r>
                      <m:r>
                        <a:rPr lang="en-US" sz="2400" b="1" i="1" smtClean="0">
                          <a:latin typeface="Cambria Math"/>
                        </a:rPr>
                        <m:t>𝒌𝒊𝒑𝒔</m:t>
                      </m:r>
                    </m:oMath>
                  </m:oMathPara>
                </a14:m>
                <a:endParaRPr lang="en-US" sz="2400" b="1" i="1" dirty="0">
                  <a:latin typeface="Cambria Math" panose="02040503050406030204" pitchFamily="18" charset="0"/>
                  <a:ea typeface="Cambria Math" panose="02040503050406030204" pitchFamily="18"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827584" y="1444866"/>
                <a:ext cx="6504986" cy="512384"/>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827584" y="2654318"/>
                <a:ext cx="3463320" cy="52309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latin typeface="Cambria Math"/>
                            </a:rPr>
                          </m:ctrlPr>
                        </m:sSubPr>
                        <m:e>
                          <m:r>
                            <a:rPr lang="en-US" sz="2400" b="1" i="1" smtClean="0">
                              <a:latin typeface="Cambria Math"/>
                            </a:rPr>
                            <m:t>𝑽</m:t>
                          </m:r>
                        </m:e>
                        <m:sub>
                          <m:r>
                            <a:rPr lang="en-US" sz="2400" b="1" i="1" smtClean="0">
                              <a:latin typeface="Cambria Math"/>
                            </a:rPr>
                            <m:t>𝒑</m:t>
                          </m:r>
                        </m:sub>
                      </m:sSub>
                      <m:r>
                        <a:rPr lang="en-US" sz="2400" b="1" i="1" smtClean="0">
                          <a:latin typeface="Cambria Math"/>
                        </a:rPr>
                        <m:t>=</m:t>
                      </m:r>
                      <m:r>
                        <a:rPr lang="en-US" sz="2400" b="1" i="1" smtClean="0">
                          <a:latin typeface="Cambria Math"/>
                        </a:rPr>
                        <m:t>𝟎</m:t>
                      </m:r>
                      <m:r>
                        <a:rPr lang="en-US" sz="2400" b="1" i="1" smtClean="0">
                          <a:latin typeface="Cambria Math"/>
                        </a:rPr>
                        <m:t>.</m:t>
                      </m:r>
                      <m:r>
                        <a:rPr lang="en-US" sz="2400" b="1" i="1" smtClean="0">
                          <a:latin typeface="Cambria Math"/>
                        </a:rPr>
                        <m:t>𝟔</m:t>
                      </m:r>
                      <m:sSub>
                        <m:sSubPr>
                          <m:ctrlPr>
                            <a:rPr lang="en-US" sz="2400" b="1" i="1" smtClean="0">
                              <a:latin typeface="Cambria Math"/>
                            </a:rPr>
                          </m:ctrlPr>
                        </m:sSubPr>
                        <m:e>
                          <m:r>
                            <a:rPr lang="en-US" sz="2400" b="1" i="1" smtClean="0">
                              <a:latin typeface="Cambria Math"/>
                            </a:rPr>
                            <m:t>𝑭</m:t>
                          </m:r>
                        </m:e>
                        <m:sub>
                          <m:r>
                            <a:rPr lang="en-US" sz="2400" b="1" i="1" smtClean="0">
                              <a:latin typeface="Cambria Math"/>
                            </a:rPr>
                            <m:t>𝒚</m:t>
                          </m:r>
                        </m:sub>
                      </m:sSub>
                      <m:d>
                        <m:dPr>
                          <m:ctrlPr>
                            <a:rPr lang="en-US" sz="2400" b="1" i="1" smtClean="0">
                              <a:latin typeface="Cambria Math"/>
                            </a:rPr>
                          </m:ctrlPr>
                        </m:dPr>
                        <m:e>
                          <m:r>
                            <a:rPr lang="en-US" sz="2400" b="1" i="1" smtClean="0">
                              <a:latin typeface="Cambria Math"/>
                            </a:rPr>
                            <m:t>𝒅</m:t>
                          </m:r>
                          <m:r>
                            <a:rPr lang="en-US" sz="2400" b="1" i="1" smtClean="0">
                              <a:latin typeface="Cambria Math"/>
                            </a:rPr>
                            <m:t>−</m:t>
                          </m:r>
                          <m:r>
                            <a:rPr lang="en-US" sz="2400" b="1" i="1" smtClean="0">
                              <a:latin typeface="Cambria Math"/>
                            </a:rPr>
                            <m:t>𝟐</m:t>
                          </m:r>
                          <m:sSub>
                            <m:sSubPr>
                              <m:ctrlPr>
                                <a:rPr lang="en-US" sz="2400" b="1" i="1" smtClean="0">
                                  <a:latin typeface="Cambria Math"/>
                                </a:rPr>
                              </m:ctrlPr>
                            </m:sSubPr>
                            <m:e>
                              <m:r>
                                <a:rPr lang="en-US" sz="2400" b="1" i="1" smtClean="0">
                                  <a:latin typeface="Cambria Math"/>
                                </a:rPr>
                                <m:t>𝒕</m:t>
                              </m:r>
                            </m:e>
                            <m:sub>
                              <m:r>
                                <a:rPr lang="en-US" sz="2400" b="1" i="1" smtClean="0">
                                  <a:latin typeface="Cambria Math"/>
                                </a:rPr>
                                <m:t>𝒇</m:t>
                              </m:r>
                            </m:sub>
                          </m:sSub>
                        </m:e>
                      </m:d>
                      <m:sSub>
                        <m:sSubPr>
                          <m:ctrlPr>
                            <a:rPr lang="en-US" sz="2400" b="1" i="1" smtClean="0">
                              <a:latin typeface="Cambria Math"/>
                            </a:rPr>
                          </m:ctrlPr>
                        </m:sSubPr>
                        <m:e>
                          <m:r>
                            <a:rPr lang="en-US" sz="2400" b="1" i="1" smtClean="0">
                              <a:latin typeface="Cambria Math"/>
                            </a:rPr>
                            <m:t>𝒕</m:t>
                          </m:r>
                        </m:e>
                        <m:sub>
                          <m:r>
                            <a:rPr lang="en-US" sz="2400" b="1" i="1" smtClean="0">
                              <a:latin typeface="Cambria Math"/>
                            </a:rPr>
                            <m:t>𝒘</m:t>
                          </m:r>
                        </m:sub>
                      </m:sSub>
                    </m:oMath>
                  </m:oMathPara>
                </a14:m>
                <a:endParaRPr lang="en-US" sz="2400" b="1" dirty="0" smtClean="0"/>
              </a:p>
            </p:txBody>
          </p:sp>
        </mc:Choice>
        <mc:Fallback xmlns="">
          <p:sp>
            <p:nvSpPr>
              <p:cNvPr id="8" name="TextBox 7"/>
              <p:cNvSpPr txBox="1">
                <a:spLocks noRot="1" noChangeAspect="1" noMove="1" noResize="1" noEditPoints="1" noAdjustHandles="1" noChangeArrowheads="1" noChangeShapeType="1" noTextEdit="1"/>
              </p:cNvSpPr>
              <p:nvPr/>
            </p:nvSpPr>
            <p:spPr>
              <a:xfrm>
                <a:off x="827584" y="2654318"/>
                <a:ext cx="3463320" cy="523092"/>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827584" y="3211218"/>
                <a:ext cx="7593810" cy="461665"/>
              </a:xfrm>
              <a:prstGeom prst="rect">
                <a:avLst/>
              </a:prstGeom>
              <a:noFill/>
            </p:spPr>
            <p:txBody>
              <a:bodyPr wrap="none" rtlCol="0">
                <a:spAutoFit/>
              </a:bodyPr>
              <a:lstStyle/>
              <a:p>
                <a:r>
                  <a:rPr lang="en-US" sz="2400" b="1" dirty="0" smtClean="0"/>
                  <a:t>     </a:t>
                </a:r>
                <a14:m>
                  <m:oMath xmlns:m="http://schemas.openxmlformats.org/officeDocument/2006/math">
                    <m:r>
                      <a:rPr lang="en-US" sz="2400" b="1" i="1" smtClean="0">
                        <a:latin typeface="Cambria Math"/>
                      </a:rPr>
                      <m:t>=</m:t>
                    </m:r>
                    <m:r>
                      <a:rPr lang="en-US" sz="2400" b="1" i="1" smtClean="0">
                        <a:latin typeface="Cambria Math"/>
                      </a:rPr>
                      <m:t>𝟎</m:t>
                    </m:r>
                    <m:r>
                      <a:rPr lang="en-US" sz="2400" b="1" i="1" smtClean="0">
                        <a:latin typeface="Cambria Math"/>
                      </a:rPr>
                      <m:t>.</m:t>
                    </m:r>
                    <m:r>
                      <a:rPr lang="en-US" sz="2400" b="1" i="1" smtClean="0">
                        <a:latin typeface="Cambria Math"/>
                      </a:rPr>
                      <m:t>𝟔</m:t>
                    </m:r>
                    <m:r>
                      <a:rPr lang="en-US" sz="2400" b="1" i="1" smtClean="0">
                        <a:latin typeface="Cambria Math"/>
                      </a:rPr>
                      <m:t> </m:t>
                    </m:r>
                    <m:r>
                      <a:rPr lang="en-US" sz="2400" b="1" i="1" smtClean="0">
                        <a:latin typeface="Cambria Math"/>
                      </a:rPr>
                      <m:t>𝒙</m:t>
                    </m:r>
                    <m:r>
                      <a:rPr lang="en-US" sz="2400" b="1" i="1" smtClean="0">
                        <a:latin typeface="Cambria Math"/>
                      </a:rPr>
                      <m:t> </m:t>
                    </m:r>
                    <m:r>
                      <a:rPr lang="en-US" sz="2400" b="1" i="1" smtClean="0">
                        <a:latin typeface="Cambria Math"/>
                      </a:rPr>
                      <m:t>𝟓𝟎</m:t>
                    </m:r>
                    <m:r>
                      <a:rPr lang="en-US" sz="2400" b="1" i="1" smtClean="0">
                        <a:latin typeface="Cambria Math"/>
                      </a:rPr>
                      <m:t>𝒌𝒔𝒊</m:t>
                    </m:r>
                    <m:r>
                      <a:rPr lang="en-US" sz="2400" b="1" i="1" smtClean="0">
                        <a:latin typeface="Cambria Math"/>
                      </a:rPr>
                      <m:t> </m:t>
                    </m:r>
                    <m:r>
                      <a:rPr lang="en-US" sz="2400" b="1" i="1" smtClean="0">
                        <a:latin typeface="Cambria Math"/>
                      </a:rPr>
                      <m:t>𝒙</m:t>
                    </m:r>
                    <m:r>
                      <a:rPr lang="en-US" sz="2400" b="1" i="1" smtClean="0">
                        <a:latin typeface="Cambria Math"/>
                      </a:rPr>
                      <m:t> </m:t>
                    </m:r>
                    <m:d>
                      <m:dPr>
                        <m:ctrlPr>
                          <a:rPr lang="en-US" sz="2400" b="1" i="1" smtClean="0">
                            <a:latin typeface="Cambria Math"/>
                          </a:rPr>
                        </m:ctrlPr>
                      </m:dPr>
                      <m:e>
                        <m:r>
                          <a:rPr lang="en-US" sz="2400" b="1" i="1" smtClean="0">
                            <a:latin typeface="Cambria Math"/>
                          </a:rPr>
                          <m:t>𝟏𝟒</m:t>
                        </m:r>
                        <m:r>
                          <a:rPr lang="en-US" sz="2400" b="1" i="1" smtClean="0">
                            <a:latin typeface="Cambria Math"/>
                          </a:rPr>
                          <m:t>.</m:t>
                        </m:r>
                        <m:r>
                          <a:rPr lang="en-US" sz="2400" b="1" i="1" smtClean="0">
                            <a:latin typeface="Cambria Math"/>
                          </a:rPr>
                          <m:t>𝟑</m:t>
                        </m:r>
                        <m:r>
                          <a:rPr lang="en-US" sz="2400" b="1" i="1" smtClean="0">
                            <a:latin typeface="Cambria Math"/>
                          </a:rPr>
                          <m:t>𝒊𝒏</m:t>
                        </m:r>
                        <m:r>
                          <a:rPr lang="en-US" sz="2400" b="1" i="1" smtClean="0">
                            <a:latin typeface="Cambria Math"/>
                          </a:rPr>
                          <m:t>−</m:t>
                        </m:r>
                        <m:r>
                          <a:rPr lang="en-US" sz="2400" b="1" i="1" smtClean="0">
                            <a:latin typeface="Cambria Math"/>
                          </a:rPr>
                          <m:t>𝟐</m:t>
                        </m:r>
                        <m:r>
                          <a:rPr lang="en-US" sz="2400" b="1" i="1" smtClean="0">
                            <a:latin typeface="Cambria Math"/>
                          </a:rPr>
                          <m:t> </m:t>
                        </m:r>
                        <m:r>
                          <a:rPr lang="en-US" sz="2400" b="1" i="1" smtClean="0">
                            <a:latin typeface="Cambria Math"/>
                          </a:rPr>
                          <m:t>𝒙</m:t>
                        </m:r>
                        <m:r>
                          <a:rPr lang="en-US" sz="2400" b="1" i="1" smtClean="0">
                            <a:latin typeface="Cambria Math"/>
                          </a:rPr>
                          <m:t> </m:t>
                        </m:r>
                        <m:r>
                          <a:rPr lang="en-US" sz="2400" b="1" i="1" smtClean="0">
                            <a:latin typeface="Cambria Math"/>
                          </a:rPr>
                          <m:t>𝟎</m:t>
                        </m:r>
                        <m:r>
                          <a:rPr lang="en-US" sz="2400" b="1" i="1" smtClean="0">
                            <a:latin typeface="Cambria Math"/>
                          </a:rPr>
                          <m:t>.</m:t>
                        </m:r>
                        <m:r>
                          <a:rPr lang="en-US" sz="2400" b="1" i="1" smtClean="0">
                            <a:latin typeface="Cambria Math"/>
                          </a:rPr>
                          <m:t>𝟖𝟓𝟓</m:t>
                        </m:r>
                        <m:r>
                          <a:rPr lang="en-US" sz="2400" b="1" i="1" smtClean="0">
                            <a:latin typeface="Cambria Math"/>
                          </a:rPr>
                          <m:t>𝒊𝒏</m:t>
                        </m:r>
                      </m:e>
                    </m:d>
                    <m:r>
                      <a:rPr lang="en-US" sz="2400" b="1" i="1" smtClean="0">
                        <a:latin typeface="Cambria Math"/>
                      </a:rPr>
                      <m:t> </m:t>
                    </m:r>
                    <m:r>
                      <a:rPr lang="en-US" sz="2400" b="1" i="1" smtClean="0">
                        <a:latin typeface="Cambria Math"/>
                      </a:rPr>
                      <m:t>𝒙</m:t>
                    </m:r>
                    <m:r>
                      <a:rPr lang="en-US" sz="2400" b="1" i="1" smtClean="0">
                        <a:latin typeface="Cambria Math"/>
                      </a:rPr>
                      <m:t> </m:t>
                    </m:r>
                    <m:r>
                      <a:rPr lang="en-US" sz="2400" b="1" i="1" smtClean="0">
                        <a:latin typeface="Cambria Math"/>
                      </a:rPr>
                      <m:t>𝟎</m:t>
                    </m:r>
                    <m:r>
                      <a:rPr lang="en-US" sz="2400" b="1" i="1" smtClean="0">
                        <a:latin typeface="Cambria Math"/>
                      </a:rPr>
                      <m:t>.</m:t>
                    </m:r>
                    <m:r>
                      <a:rPr lang="en-US" sz="2400" b="1" i="1" smtClean="0">
                        <a:latin typeface="Cambria Math"/>
                      </a:rPr>
                      <m:t>𝟓𝟏𝟎</m:t>
                    </m:r>
                    <m:r>
                      <a:rPr lang="en-US" sz="2400" b="1" i="1" smtClean="0">
                        <a:latin typeface="Cambria Math"/>
                      </a:rPr>
                      <m:t>𝒊𝒏</m:t>
                    </m:r>
                  </m:oMath>
                </a14:m>
                <a:endParaRPr lang="en-US" sz="2400" b="1" dirty="0" smtClean="0"/>
              </a:p>
            </p:txBody>
          </p:sp>
        </mc:Choice>
        <mc:Fallback xmlns="">
          <p:sp>
            <p:nvSpPr>
              <p:cNvPr id="9" name="TextBox 8"/>
              <p:cNvSpPr txBox="1">
                <a:spLocks noRot="1" noChangeAspect="1" noMove="1" noResize="1" noEditPoints="1" noAdjustHandles="1" noChangeArrowheads="1" noChangeShapeType="1" noTextEdit="1"/>
              </p:cNvSpPr>
              <p:nvPr/>
            </p:nvSpPr>
            <p:spPr>
              <a:xfrm>
                <a:off x="827584" y="3211218"/>
                <a:ext cx="7593810" cy="461665"/>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827584" y="3715274"/>
                <a:ext cx="2190536" cy="461665"/>
              </a:xfrm>
              <a:prstGeom prst="rect">
                <a:avLst/>
              </a:prstGeom>
              <a:noFill/>
            </p:spPr>
            <p:txBody>
              <a:bodyPr wrap="none" rtlCol="0">
                <a:spAutoFit/>
              </a:bodyPr>
              <a:lstStyle/>
              <a:p>
                <a:r>
                  <a:rPr lang="en-US" sz="2400" b="1" dirty="0" smtClean="0"/>
                  <a:t>     </a:t>
                </a:r>
                <a14:m>
                  <m:oMath xmlns:m="http://schemas.openxmlformats.org/officeDocument/2006/math">
                    <m:r>
                      <a:rPr lang="en-US" sz="2400" b="1" i="1" smtClean="0">
                        <a:latin typeface="Cambria Math"/>
                      </a:rPr>
                      <m:t>=</m:t>
                    </m:r>
                    <m:r>
                      <a:rPr lang="en-US" sz="2400" b="1" i="1" smtClean="0">
                        <a:latin typeface="Cambria Math"/>
                      </a:rPr>
                      <m:t>𝟏𝟗𝟑</m:t>
                    </m:r>
                    <m:r>
                      <a:rPr lang="en-US" sz="2400" b="1" i="1" smtClean="0">
                        <a:latin typeface="Cambria Math"/>
                      </a:rPr>
                      <m:t> </m:t>
                    </m:r>
                    <m:r>
                      <a:rPr lang="en-US" sz="2400" b="1" i="1" smtClean="0">
                        <a:latin typeface="Cambria Math"/>
                      </a:rPr>
                      <m:t>𝒌𝒊𝒑𝒔</m:t>
                    </m:r>
                  </m:oMath>
                </a14:m>
                <a:endParaRPr lang="en-US" sz="2400" b="1" i="1" dirty="0">
                  <a:latin typeface="Cambria Math" panose="02040503050406030204" pitchFamily="18" charset="0"/>
                  <a:ea typeface="Cambria Math" panose="02040503050406030204" pitchFamily="18"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827584" y="3715274"/>
                <a:ext cx="2190536" cy="461665"/>
              </a:xfrm>
              <a:prstGeom prst="rect">
                <a:avLst/>
              </a:prstGeom>
              <a:blipFill rotWithShape="1">
                <a:blip r:embed="rId6"/>
                <a:stretch>
                  <a:fillRect r="-1950" b="-19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827584" y="4897019"/>
                <a:ext cx="4115614" cy="9053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400" b="1" i="1" smtClean="0">
                              <a:latin typeface="Cambria Math"/>
                            </a:rPr>
                          </m:ctrlPr>
                        </m:fPr>
                        <m:num>
                          <m:sSub>
                            <m:sSubPr>
                              <m:ctrlPr>
                                <a:rPr lang="en-US" sz="2400" b="1" i="1" smtClean="0">
                                  <a:latin typeface="Cambria Math"/>
                                </a:rPr>
                              </m:ctrlPr>
                            </m:sSubPr>
                            <m:e>
                              <m:r>
                                <a:rPr lang="en-US" sz="2400" b="1" i="1" smtClean="0">
                                  <a:latin typeface="Cambria Math"/>
                                </a:rPr>
                                <m:t>𝑴</m:t>
                              </m:r>
                            </m:e>
                            <m:sub>
                              <m:r>
                                <a:rPr lang="en-US" sz="2400" b="1" i="1" smtClean="0">
                                  <a:latin typeface="Cambria Math"/>
                                </a:rPr>
                                <m:t>𝒑</m:t>
                              </m:r>
                            </m:sub>
                          </m:sSub>
                        </m:num>
                        <m:den>
                          <m:sSub>
                            <m:sSubPr>
                              <m:ctrlPr>
                                <a:rPr lang="en-US" sz="2400" b="1" i="1" smtClean="0">
                                  <a:latin typeface="Cambria Math"/>
                                </a:rPr>
                              </m:ctrlPr>
                            </m:sSubPr>
                            <m:e>
                              <m:r>
                                <a:rPr lang="en-US" sz="2400" b="1" i="1" smtClean="0">
                                  <a:latin typeface="Cambria Math"/>
                                </a:rPr>
                                <m:t>𝑽</m:t>
                              </m:r>
                            </m:e>
                            <m:sub>
                              <m:r>
                                <a:rPr lang="en-US" sz="2400" b="1" i="1" smtClean="0">
                                  <a:latin typeface="Cambria Math"/>
                                </a:rPr>
                                <m:t>𝒑</m:t>
                              </m:r>
                            </m:sub>
                          </m:sSub>
                        </m:den>
                      </m:f>
                      <m:r>
                        <a:rPr lang="en-US" sz="2400" b="1" i="1" smtClean="0">
                          <a:latin typeface="Cambria Math"/>
                        </a:rPr>
                        <m:t>= </m:t>
                      </m:r>
                      <m:f>
                        <m:fPr>
                          <m:ctrlPr>
                            <a:rPr lang="en-US" sz="2400" b="1" i="1" smtClean="0">
                              <a:latin typeface="Cambria Math"/>
                            </a:rPr>
                          </m:ctrlPr>
                        </m:fPr>
                        <m:num>
                          <m:r>
                            <a:rPr lang="en-US" sz="2400" b="1" i="1" smtClean="0">
                              <a:latin typeface="Cambria Math"/>
                            </a:rPr>
                            <m:t>𝟔𝟗𝟓𝟎</m:t>
                          </m:r>
                          <m:r>
                            <a:rPr lang="en-US" sz="2400" b="1" i="1" smtClean="0">
                              <a:latin typeface="Cambria Math"/>
                            </a:rPr>
                            <m:t> </m:t>
                          </m:r>
                          <m:r>
                            <a:rPr lang="en-US" sz="2400" b="1" i="1" smtClean="0">
                              <a:latin typeface="Cambria Math"/>
                            </a:rPr>
                            <m:t>𝒊𝒏</m:t>
                          </m:r>
                          <m:r>
                            <m:rPr>
                              <m:nor/>
                            </m:rPr>
                            <a:rPr lang="en-US" sz="2400" b="1" i="0" smtClean="0">
                              <a:latin typeface="Cambria Math"/>
                            </a:rPr>
                            <m:t>−</m:t>
                          </m:r>
                          <m:r>
                            <a:rPr lang="en-US" sz="2400" b="1" i="1" smtClean="0">
                              <a:latin typeface="Cambria Math"/>
                            </a:rPr>
                            <m:t>𝒌𝒊𝒑𝒔</m:t>
                          </m:r>
                        </m:num>
                        <m:den>
                          <m:r>
                            <a:rPr lang="en-US" sz="2400" b="1" i="1" smtClean="0">
                              <a:latin typeface="Cambria Math"/>
                            </a:rPr>
                            <m:t>𝟏𝟗𝟑</m:t>
                          </m:r>
                          <m:r>
                            <a:rPr lang="en-US" sz="2400" b="1" i="1" smtClean="0">
                              <a:latin typeface="Cambria Math"/>
                            </a:rPr>
                            <m:t> </m:t>
                          </m:r>
                          <m:r>
                            <a:rPr lang="en-US" sz="2400" b="1" i="1" smtClean="0">
                              <a:latin typeface="Cambria Math"/>
                            </a:rPr>
                            <m:t>𝒌𝒊𝒑𝒔</m:t>
                          </m:r>
                        </m:den>
                      </m:f>
                      <m:r>
                        <a:rPr lang="en-US" sz="2400" b="1" i="1" smtClean="0">
                          <a:latin typeface="Cambria Math"/>
                        </a:rPr>
                        <m:t>=</m:t>
                      </m:r>
                      <m:r>
                        <a:rPr lang="en-US" sz="2400" b="1" i="1" smtClean="0">
                          <a:latin typeface="Cambria Math"/>
                        </a:rPr>
                        <m:t>𝟑𝟔</m:t>
                      </m:r>
                      <m:r>
                        <a:rPr lang="en-US" sz="2400" b="1" i="1" smtClean="0">
                          <a:latin typeface="Cambria Math"/>
                        </a:rPr>
                        <m:t>𝒊𝒏</m:t>
                      </m:r>
                    </m:oMath>
                  </m:oMathPara>
                </a14:m>
                <a:endParaRPr lang="en-US" sz="2400" b="1" dirty="0"/>
              </a:p>
            </p:txBody>
          </p:sp>
        </mc:Choice>
        <mc:Fallback xmlns="">
          <p:sp>
            <p:nvSpPr>
              <p:cNvPr id="11" name="TextBox 10"/>
              <p:cNvSpPr txBox="1">
                <a:spLocks noRot="1" noChangeAspect="1" noMove="1" noResize="1" noEditPoints="1" noAdjustHandles="1" noChangeArrowheads="1" noChangeShapeType="1" noTextEdit="1"/>
              </p:cNvSpPr>
              <p:nvPr/>
            </p:nvSpPr>
            <p:spPr>
              <a:xfrm>
                <a:off x="827584" y="4897019"/>
                <a:ext cx="4115614" cy="905312"/>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5129908" y="4897515"/>
                <a:ext cx="3546548" cy="9077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400" b="1" i="1" smtClean="0">
                              <a:latin typeface="Cambria Math"/>
                            </a:rPr>
                          </m:ctrlPr>
                        </m:fPr>
                        <m:num>
                          <m:sSub>
                            <m:sSubPr>
                              <m:ctrlPr>
                                <a:rPr lang="en-US" sz="2400" b="1" i="1" smtClean="0">
                                  <a:latin typeface="Cambria Math"/>
                                </a:rPr>
                              </m:ctrlPr>
                            </m:sSubPr>
                            <m:e>
                              <m:r>
                                <a:rPr lang="en-US" sz="2400" b="1" i="1" smtClean="0">
                                  <a:latin typeface="Cambria Math"/>
                                </a:rPr>
                                <m:t>𝟐</m:t>
                              </m:r>
                              <m:r>
                                <a:rPr lang="en-US" sz="2400" b="1" i="1" smtClean="0">
                                  <a:latin typeface="Cambria Math"/>
                                </a:rPr>
                                <m:t>𝑴</m:t>
                              </m:r>
                            </m:e>
                            <m:sub>
                              <m:r>
                                <a:rPr lang="en-US" sz="2400" b="1" i="1" smtClean="0">
                                  <a:latin typeface="Cambria Math"/>
                                </a:rPr>
                                <m:t>𝒑</m:t>
                              </m:r>
                            </m:sub>
                          </m:sSub>
                        </m:num>
                        <m:den>
                          <m:sSub>
                            <m:sSubPr>
                              <m:ctrlPr>
                                <a:rPr lang="en-US" sz="2400" b="1" i="1" smtClean="0">
                                  <a:latin typeface="Cambria Math"/>
                                </a:rPr>
                              </m:ctrlPr>
                            </m:sSubPr>
                            <m:e>
                              <m:r>
                                <a:rPr lang="en-US" sz="2400" b="1" i="1" smtClean="0">
                                  <a:latin typeface="Cambria Math"/>
                                </a:rPr>
                                <m:t>𝑽</m:t>
                              </m:r>
                            </m:e>
                            <m:sub>
                              <m:r>
                                <a:rPr lang="en-US" sz="2400" b="1" i="1" smtClean="0">
                                  <a:latin typeface="Cambria Math"/>
                                </a:rPr>
                                <m:t>𝒑</m:t>
                              </m:r>
                            </m:sub>
                          </m:sSub>
                        </m:den>
                      </m:f>
                      <m:r>
                        <a:rPr lang="en-US" sz="2400" b="1" i="1" smtClean="0">
                          <a:latin typeface="Cambria Math"/>
                        </a:rPr>
                        <m:t>=</m:t>
                      </m:r>
                      <m:r>
                        <a:rPr lang="en-US" sz="2400" b="1" i="1" smtClean="0">
                          <a:latin typeface="Cambria Math"/>
                        </a:rPr>
                        <m:t>𝟐</m:t>
                      </m:r>
                      <m:r>
                        <a:rPr lang="en-US" sz="2400" b="1" i="1" smtClean="0">
                          <a:latin typeface="Cambria Math"/>
                        </a:rPr>
                        <m:t> </m:t>
                      </m:r>
                      <m:r>
                        <a:rPr lang="en-US" sz="2400" b="1" i="1" smtClean="0">
                          <a:latin typeface="Cambria Math"/>
                        </a:rPr>
                        <m:t>𝒙</m:t>
                      </m:r>
                      <m:r>
                        <a:rPr lang="en-US" sz="2400" b="1" i="1" smtClean="0">
                          <a:latin typeface="Cambria Math"/>
                        </a:rPr>
                        <m:t> </m:t>
                      </m:r>
                      <m:r>
                        <a:rPr lang="en-US" sz="2400" b="1" i="1" smtClean="0">
                          <a:latin typeface="Cambria Math"/>
                        </a:rPr>
                        <m:t>𝟑𝟔</m:t>
                      </m:r>
                      <m:r>
                        <a:rPr lang="en-US" sz="2400" b="1" i="1" smtClean="0">
                          <a:latin typeface="Cambria Math"/>
                        </a:rPr>
                        <m:t>𝒊𝒏</m:t>
                      </m:r>
                      <m:r>
                        <a:rPr lang="en-US" sz="2400" b="1" i="1" smtClean="0">
                          <a:latin typeface="Cambria Math"/>
                        </a:rPr>
                        <m:t>=</m:t>
                      </m:r>
                      <m:r>
                        <a:rPr lang="en-US" sz="2400" b="1" i="1" smtClean="0">
                          <a:latin typeface="Cambria Math"/>
                        </a:rPr>
                        <m:t>𝟕𝟐</m:t>
                      </m:r>
                      <m:r>
                        <a:rPr lang="en-US" sz="2400" b="1" i="1" smtClean="0">
                          <a:latin typeface="Cambria Math"/>
                        </a:rPr>
                        <m:t>𝒊𝒏</m:t>
                      </m:r>
                    </m:oMath>
                  </m:oMathPara>
                </a14:m>
                <a:endParaRPr lang="en-US" sz="2400" b="1" dirty="0"/>
              </a:p>
            </p:txBody>
          </p:sp>
        </mc:Choice>
        <mc:Fallback xmlns="">
          <p:sp>
            <p:nvSpPr>
              <p:cNvPr id="12" name="TextBox 11"/>
              <p:cNvSpPr txBox="1">
                <a:spLocks noRot="1" noChangeAspect="1" noMove="1" noResize="1" noEditPoints="1" noAdjustHandles="1" noChangeArrowheads="1" noChangeShapeType="1" noTextEdit="1"/>
              </p:cNvSpPr>
              <p:nvPr/>
            </p:nvSpPr>
            <p:spPr>
              <a:xfrm>
                <a:off x="5129908" y="4897515"/>
                <a:ext cx="3546548" cy="907749"/>
              </a:xfrm>
              <a:prstGeom prst="rect">
                <a:avLst/>
              </a:prstGeom>
              <a:blipFill rotWithShape="1">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917940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9159" name="Rectangle 7"/>
              <p:cNvSpPr>
                <a:spLocks noChangeArrowheads="1"/>
              </p:cNvSpPr>
              <p:nvPr/>
            </p:nvSpPr>
            <p:spPr bwMode="auto">
              <a:xfrm>
                <a:off x="539552" y="3845049"/>
                <a:ext cx="7221336" cy="40075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000" dirty="0" smtClean="0">
                    <a:solidFill>
                      <a:schemeClr val="tx2"/>
                    </a:solidFill>
                    <a:latin typeface="Arial Narrow" panose="020B0606020202030204" pitchFamily="34" charset="0"/>
                  </a:rPr>
                  <a:t>PREDOMINANTLY SHEAR YIELDING LINK:</a:t>
                </a:r>
                <a:r>
                  <a:rPr lang="en-US" altLang="en-US" sz="2000" dirty="0">
                    <a:latin typeface="Arial Narrow" panose="020B0606020202030204" pitchFamily="34" charset="0"/>
                  </a:rPr>
                  <a:t>   </a:t>
                </a:r>
                <a:r>
                  <a:rPr lang="en-US" altLang="en-US" sz="2000" dirty="0">
                    <a:latin typeface="+mn-lt"/>
                  </a:rPr>
                  <a:t>		</a:t>
                </a:r>
                <a:r>
                  <a:rPr lang="en-US" altLang="en-US" sz="2000" dirty="0" smtClean="0">
                    <a:latin typeface="+mn-lt"/>
                  </a:rPr>
                  <a:t>    </a:t>
                </a:r>
                <a14:m>
                  <m:oMath xmlns:m="http://schemas.openxmlformats.org/officeDocument/2006/math">
                    <m:r>
                      <a:rPr lang="en-US" altLang="en-US" sz="2000" b="1" i="1" dirty="0" smtClean="0">
                        <a:latin typeface="Cambria Math"/>
                      </a:rPr>
                      <m:t>𝒆</m:t>
                    </m:r>
                    <m:r>
                      <a:rPr lang="en-US" altLang="en-US" sz="2000" b="1" i="1" dirty="0" smtClean="0">
                        <a:latin typeface="Cambria Math"/>
                      </a:rPr>
                      <m:t> ≤  </m:t>
                    </m:r>
                    <m:r>
                      <a:rPr lang="en-US" altLang="en-US" sz="2000" b="1" i="1" dirty="0">
                        <a:latin typeface="Cambria Math"/>
                        <a:sym typeface="Symbol" pitchFamily="18" charset="2"/>
                      </a:rPr>
                      <m:t>𝟓𝟖</m:t>
                    </m:r>
                    <m:r>
                      <a:rPr lang="en-US" altLang="en-US" sz="2000" b="1" i="1" dirty="0" smtClean="0">
                        <a:latin typeface="Cambria Math"/>
                        <a:sym typeface="Symbol" pitchFamily="18" charset="2"/>
                      </a:rPr>
                      <m:t>𝒊𝒏</m:t>
                    </m:r>
                  </m:oMath>
                </a14:m>
                <a:endParaRPr lang="en-US" altLang="en-US" sz="2000" dirty="0">
                  <a:latin typeface="+mn-lt"/>
                </a:endParaRPr>
              </a:p>
            </p:txBody>
          </p:sp>
        </mc:Choice>
        <mc:Fallback xmlns="">
          <p:sp>
            <p:nvSpPr>
              <p:cNvPr id="49159" name="Rectangle 7"/>
              <p:cNvSpPr>
                <a:spLocks noRot="1" noChangeAspect="1" noMove="1" noResize="1" noEditPoints="1" noAdjustHandles="1" noChangeArrowheads="1" noChangeShapeType="1" noTextEdit="1"/>
              </p:cNvSpPr>
              <p:nvPr/>
            </p:nvSpPr>
            <p:spPr bwMode="auto">
              <a:xfrm>
                <a:off x="539552" y="3845049"/>
                <a:ext cx="7221336" cy="400752"/>
              </a:xfrm>
              <a:prstGeom prst="rect">
                <a:avLst/>
              </a:prstGeom>
              <a:blipFill rotWithShape="1">
                <a:blip r:embed="rId3"/>
                <a:stretch>
                  <a:fillRect l="-929" t="-7692" b="-2769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160" name="Rectangle 8"/>
              <p:cNvSpPr>
                <a:spLocks noChangeArrowheads="1"/>
              </p:cNvSpPr>
              <p:nvPr/>
            </p:nvSpPr>
            <p:spPr bwMode="auto">
              <a:xfrm>
                <a:off x="539552" y="4381624"/>
                <a:ext cx="7221336" cy="40075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000" dirty="0" smtClean="0">
                    <a:solidFill>
                      <a:schemeClr val="tx2"/>
                    </a:solidFill>
                    <a:latin typeface="Arial Narrow" panose="020B0606020202030204" pitchFamily="34" charset="0"/>
                  </a:rPr>
                  <a:t>PREDOMINANTLY FLEXURAL YIELDING LINK:</a:t>
                </a:r>
                <a:r>
                  <a:rPr lang="en-US" altLang="en-US" sz="2000" dirty="0">
                    <a:latin typeface="Arial Narrow" panose="020B0606020202030204" pitchFamily="34" charset="0"/>
                  </a:rPr>
                  <a:t>  </a:t>
                </a:r>
                <a:r>
                  <a:rPr lang="en-US" altLang="en-US" sz="2000" dirty="0">
                    <a:latin typeface="+mn-lt"/>
                  </a:rPr>
                  <a:t>	 </a:t>
                </a:r>
                <a:r>
                  <a:rPr lang="en-US" altLang="en-US" sz="2000" dirty="0" smtClean="0">
                    <a:latin typeface="+mn-lt"/>
                  </a:rPr>
                  <a:t>   </a:t>
                </a:r>
                <a14:m>
                  <m:oMath xmlns:m="http://schemas.openxmlformats.org/officeDocument/2006/math">
                    <m:r>
                      <a:rPr lang="en-US" altLang="en-US" sz="2000" b="1" i="1" dirty="0" smtClean="0">
                        <a:latin typeface="Cambria Math"/>
                      </a:rPr>
                      <m:t>𝒆</m:t>
                    </m:r>
                    <m:r>
                      <a:rPr lang="en-US" altLang="en-US" sz="2000" b="1" i="1" dirty="0" smtClean="0">
                        <a:latin typeface="Cambria Math"/>
                      </a:rPr>
                      <m:t> ≥  </m:t>
                    </m:r>
                    <m:r>
                      <a:rPr lang="en-US" altLang="en-US" sz="2000" b="1" i="1" dirty="0">
                        <a:latin typeface="Cambria Math"/>
                        <a:sym typeface="Symbol" pitchFamily="18" charset="2"/>
                      </a:rPr>
                      <m:t>𝟗𝟒</m:t>
                    </m:r>
                    <m:r>
                      <a:rPr lang="en-US" altLang="en-US" sz="2000" b="1" i="1" dirty="0" smtClean="0">
                        <a:latin typeface="Cambria Math"/>
                        <a:sym typeface="Symbol" pitchFamily="18" charset="2"/>
                      </a:rPr>
                      <m:t>𝒊𝒏</m:t>
                    </m:r>
                  </m:oMath>
                </a14:m>
                <a:endParaRPr lang="en-US" altLang="en-US" sz="2000" dirty="0">
                  <a:latin typeface="+mn-lt"/>
                </a:endParaRPr>
              </a:p>
            </p:txBody>
          </p:sp>
        </mc:Choice>
        <mc:Fallback xmlns="">
          <p:sp>
            <p:nvSpPr>
              <p:cNvPr id="49160" name="Rectangle 8"/>
              <p:cNvSpPr>
                <a:spLocks noRot="1" noChangeAspect="1" noMove="1" noResize="1" noEditPoints="1" noAdjustHandles="1" noChangeArrowheads="1" noChangeShapeType="1" noTextEdit="1"/>
              </p:cNvSpPr>
              <p:nvPr/>
            </p:nvSpPr>
            <p:spPr bwMode="auto">
              <a:xfrm>
                <a:off x="539552" y="4381624"/>
                <a:ext cx="7221336" cy="400752"/>
              </a:xfrm>
              <a:prstGeom prst="rect">
                <a:avLst/>
              </a:prstGeom>
              <a:blipFill rotWithShape="1">
                <a:blip r:embed="rId4"/>
                <a:stretch>
                  <a:fillRect l="-929" t="-7576" b="-2575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161" name="Rectangle 9"/>
              <p:cNvSpPr>
                <a:spLocks noChangeArrowheads="1"/>
              </p:cNvSpPr>
              <p:nvPr/>
            </p:nvSpPr>
            <p:spPr bwMode="auto">
              <a:xfrm>
                <a:off x="539552" y="4919786"/>
                <a:ext cx="8397235" cy="40075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000" dirty="0" smtClean="0">
                    <a:solidFill>
                      <a:schemeClr val="tx2"/>
                    </a:solidFill>
                    <a:latin typeface="Arial Narrow" panose="020B0606020202030204" pitchFamily="34" charset="0"/>
                  </a:rPr>
                  <a:t>COMBINED SHEAR AND FLEXURAL YIELDING LINK:</a:t>
                </a:r>
                <a:r>
                  <a:rPr lang="en-US" altLang="en-US" sz="2000" dirty="0">
                    <a:latin typeface="Arial Narrow" panose="020B0606020202030204" pitchFamily="34" charset="0"/>
                  </a:rPr>
                  <a:t>    </a:t>
                </a:r>
                <a:r>
                  <a:rPr lang="en-US" altLang="en-US" sz="2000" dirty="0" smtClean="0">
                    <a:latin typeface="Arial Narrow" panose="020B0606020202030204" pitchFamily="34" charset="0"/>
                  </a:rPr>
                  <a:t>     </a:t>
                </a:r>
                <a14:m>
                  <m:oMath xmlns:m="http://schemas.openxmlformats.org/officeDocument/2006/math">
                    <m:r>
                      <a:rPr lang="en-US" altLang="en-US" sz="2000" b="1" i="1" dirty="0" smtClean="0">
                        <a:latin typeface="Cambria Math"/>
                      </a:rPr>
                      <m:t>𝟓𝟖</m:t>
                    </m:r>
                    <m:r>
                      <a:rPr lang="en-US" altLang="en-US" sz="2000" b="1" i="1" dirty="0" smtClean="0">
                        <a:latin typeface="Cambria Math"/>
                      </a:rPr>
                      <m:t>𝒊𝒏</m:t>
                    </m:r>
                    <m:r>
                      <a:rPr lang="en-US" altLang="en-US" sz="2000" b="1" i="1" dirty="0" smtClean="0">
                        <a:latin typeface="Cambria Math"/>
                      </a:rPr>
                      <m:t>  &lt;  </m:t>
                    </m:r>
                    <m:r>
                      <a:rPr lang="en-US" altLang="en-US" sz="2000" b="1" i="1" dirty="0">
                        <a:latin typeface="Cambria Math"/>
                      </a:rPr>
                      <m:t>𝒆</m:t>
                    </m:r>
                    <m:r>
                      <a:rPr lang="en-US" altLang="en-US" sz="2000" b="1" i="1" dirty="0">
                        <a:latin typeface="Cambria Math"/>
                      </a:rPr>
                      <m:t>  &lt;  </m:t>
                    </m:r>
                    <m:r>
                      <a:rPr lang="en-US" altLang="en-US" sz="2000" b="1" i="1" dirty="0">
                        <a:latin typeface="Cambria Math"/>
                        <a:sym typeface="Symbol" pitchFamily="18" charset="2"/>
                      </a:rPr>
                      <m:t>𝟗𝟒</m:t>
                    </m:r>
                    <m:r>
                      <a:rPr lang="en-US" altLang="en-US" sz="2000" b="1" i="1" dirty="0" smtClean="0">
                        <a:latin typeface="Cambria Math"/>
                        <a:sym typeface="Symbol" pitchFamily="18" charset="2"/>
                      </a:rPr>
                      <m:t>𝒊𝒏</m:t>
                    </m:r>
                  </m:oMath>
                </a14:m>
                <a:endParaRPr lang="en-US" altLang="en-US" sz="2000" dirty="0">
                  <a:latin typeface="+mn-lt"/>
                </a:endParaRPr>
              </a:p>
            </p:txBody>
          </p:sp>
        </mc:Choice>
        <mc:Fallback xmlns="">
          <p:sp>
            <p:nvSpPr>
              <p:cNvPr id="49161" name="Rectangle 9"/>
              <p:cNvSpPr>
                <a:spLocks noRot="1" noChangeAspect="1" noMove="1" noResize="1" noEditPoints="1" noAdjustHandles="1" noChangeArrowheads="1" noChangeShapeType="1" noTextEdit="1"/>
              </p:cNvSpPr>
              <p:nvPr/>
            </p:nvSpPr>
            <p:spPr bwMode="auto">
              <a:xfrm>
                <a:off x="539552" y="4919786"/>
                <a:ext cx="8397235" cy="400752"/>
              </a:xfrm>
              <a:prstGeom prst="rect">
                <a:avLst/>
              </a:prstGeom>
              <a:blipFill rotWithShape="1">
                <a:blip r:embed="rId5"/>
                <a:stretch>
                  <a:fillRect l="-799" t="-7576" b="-2575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3" name="Text Placeholder 2"/>
          <p:cNvSpPr>
            <a:spLocks noGrp="1"/>
          </p:cNvSpPr>
          <p:nvPr>
            <p:ph type="body" sz="quarter" idx="38"/>
          </p:nvPr>
        </p:nvSpPr>
        <p:spPr/>
        <p:txBody>
          <a:bodyPr/>
          <a:lstStyle/>
          <a:p>
            <a:r>
              <a:rPr lang="en-US" dirty="0"/>
              <a:t>Example:  W14x82  </a:t>
            </a:r>
            <a:r>
              <a:rPr lang="en-US" dirty="0" smtClean="0"/>
              <a:t>A992 (continued)</a:t>
            </a:r>
            <a:endParaRPr lang="en-US" dirty="0"/>
          </a:p>
        </p:txBody>
      </p:sp>
      <p:sp>
        <p:nvSpPr>
          <p:cNvPr id="4" name="Text Placeholder 3"/>
          <p:cNvSpPr>
            <a:spLocks noGrp="1"/>
          </p:cNvSpPr>
          <p:nvPr>
            <p:ph type="body" sz="quarter" idx="39"/>
          </p:nvPr>
        </p:nvSpPr>
        <p:spPr/>
        <p:txBody>
          <a:bodyPr/>
          <a:lstStyle/>
          <a:p>
            <a:r>
              <a:rPr lang="en-US" dirty="0"/>
              <a:t>Link post-yield </a:t>
            </a:r>
            <a:r>
              <a:rPr lang="en-US" dirty="0" smtClean="0"/>
              <a:t>behavior</a:t>
            </a:r>
            <a:endParaRPr lang="en-US" dirty="0"/>
          </a:p>
          <a:p>
            <a:endParaRPr lang="en-US" dirty="0"/>
          </a:p>
        </p:txBody>
      </p:sp>
      <mc:AlternateContent xmlns:mc="http://schemas.openxmlformats.org/markup-compatibility/2006" xmlns:a14="http://schemas.microsoft.com/office/drawing/2010/main">
        <mc:Choice Requires="a14">
          <p:sp>
            <p:nvSpPr>
              <p:cNvPr id="2" name="TextBox 1"/>
              <p:cNvSpPr txBox="1"/>
              <p:nvPr/>
            </p:nvSpPr>
            <p:spPr>
              <a:xfrm>
                <a:off x="539552" y="2067418"/>
                <a:ext cx="1783822" cy="9053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400" b="1" i="1" smtClean="0">
                              <a:latin typeface="Cambria Math"/>
                            </a:rPr>
                          </m:ctrlPr>
                        </m:fPr>
                        <m:num>
                          <m:sSub>
                            <m:sSubPr>
                              <m:ctrlPr>
                                <a:rPr lang="en-US" sz="2400" b="1" i="1" smtClean="0">
                                  <a:latin typeface="Cambria Math"/>
                                </a:rPr>
                              </m:ctrlPr>
                            </m:sSubPr>
                            <m:e>
                              <m:r>
                                <a:rPr lang="en-US" sz="2400" b="1" i="1" smtClean="0">
                                  <a:latin typeface="Cambria Math"/>
                                </a:rPr>
                                <m:t>𝑴</m:t>
                              </m:r>
                            </m:e>
                            <m:sub>
                              <m:r>
                                <a:rPr lang="en-US" sz="2400" b="1" i="1" smtClean="0">
                                  <a:latin typeface="Cambria Math"/>
                                </a:rPr>
                                <m:t>𝒑</m:t>
                              </m:r>
                            </m:sub>
                          </m:sSub>
                        </m:num>
                        <m:den>
                          <m:sSub>
                            <m:sSubPr>
                              <m:ctrlPr>
                                <a:rPr lang="en-US" sz="2400" b="1" i="1" smtClean="0">
                                  <a:latin typeface="Cambria Math"/>
                                </a:rPr>
                              </m:ctrlPr>
                            </m:sSubPr>
                            <m:e>
                              <m:r>
                                <a:rPr lang="en-US" sz="2400" b="1" i="1" smtClean="0">
                                  <a:latin typeface="Cambria Math"/>
                                </a:rPr>
                                <m:t>𝑽</m:t>
                              </m:r>
                            </m:e>
                            <m:sub>
                              <m:r>
                                <a:rPr lang="en-US" sz="2400" b="1" i="1" smtClean="0">
                                  <a:latin typeface="Cambria Math"/>
                                </a:rPr>
                                <m:t>𝒑</m:t>
                              </m:r>
                            </m:sub>
                          </m:sSub>
                        </m:den>
                      </m:f>
                      <m:r>
                        <a:rPr lang="en-US" sz="2400" b="1" i="1" smtClean="0">
                          <a:latin typeface="Cambria Math"/>
                        </a:rPr>
                        <m:t>=</m:t>
                      </m:r>
                      <m:r>
                        <a:rPr lang="en-US" sz="2400" b="1" i="1" smtClean="0">
                          <a:latin typeface="Cambria Math"/>
                        </a:rPr>
                        <m:t>𝟑𝟔</m:t>
                      </m:r>
                      <m:r>
                        <a:rPr lang="en-US" sz="2400" b="1" i="1" smtClean="0">
                          <a:latin typeface="Cambria Math"/>
                        </a:rPr>
                        <m:t>𝒊𝒏</m:t>
                      </m:r>
                    </m:oMath>
                  </m:oMathPara>
                </a14:m>
                <a:endParaRPr lang="en-US" sz="2400" b="1" dirty="0"/>
              </a:p>
            </p:txBody>
          </p:sp>
        </mc:Choice>
        <mc:Fallback xmlns="">
          <p:sp>
            <p:nvSpPr>
              <p:cNvPr id="2" name="TextBox 1"/>
              <p:cNvSpPr txBox="1">
                <a:spLocks noRot="1" noChangeAspect="1" noMove="1" noResize="1" noEditPoints="1" noAdjustHandles="1" noChangeArrowheads="1" noChangeShapeType="1" noTextEdit="1"/>
              </p:cNvSpPr>
              <p:nvPr/>
            </p:nvSpPr>
            <p:spPr>
              <a:xfrm>
                <a:off x="539552" y="2067418"/>
                <a:ext cx="1783822" cy="905312"/>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3077562" y="2060848"/>
                <a:ext cx="2317622" cy="9053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1" i="1" smtClean="0">
                          <a:latin typeface="Cambria Math"/>
                        </a:rPr>
                        <m:t>𝟏</m:t>
                      </m:r>
                      <m:r>
                        <a:rPr lang="en-US" sz="2400" b="1" i="1" smtClean="0">
                          <a:latin typeface="Cambria Math"/>
                        </a:rPr>
                        <m:t>.</m:t>
                      </m:r>
                      <m:r>
                        <a:rPr lang="en-US" sz="2400" b="1" i="1" smtClean="0">
                          <a:latin typeface="Cambria Math"/>
                        </a:rPr>
                        <m:t>𝟔</m:t>
                      </m:r>
                      <m:f>
                        <m:fPr>
                          <m:ctrlPr>
                            <a:rPr lang="en-US" sz="2400" b="1" i="1" smtClean="0">
                              <a:latin typeface="Cambria Math"/>
                            </a:rPr>
                          </m:ctrlPr>
                        </m:fPr>
                        <m:num>
                          <m:sSub>
                            <m:sSubPr>
                              <m:ctrlPr>
                                <a:rPr lang="en-US" sz="2400" b="1" i="1" smtClean="0">
                                  <a:latin typeface="Cambria Math"/>
                                </a:rPr>
                              </m:ctrlPr>
                            </m:sSubPr>
                            <m:e>
                              <m:r>
                                <a:rPr lang="en-US" sz="2400" b="1" i="1" smtClean="0">
                                  <a:latin typeface="Cambria Math"/>
                                </a:rPr>
                                <m:t>𝑴</m:t>
                              </m:r>
                            </m:e>
                            <m:sub>
                              <m:r>
                                <a:rPr lang="en-US" sz="2400" b="1" i="1" smtClean="0">
                                  <a:latin typeface="Cambria Math"/>
                                </a:rPr>
                                <m:t>𝒑</m:t>
                              </m:r>
                            </m:sub>
                          </m:sSub>
                        </m:num>
                        <m:den>
                          <m:sSub>
                            <m:sSubPr>
                              <m:ctrlPr>
                                <a:rPr lang="en-US" sz="2400" b="1" i="1" smtClean="0">
                                  <a:latin typeface="Cambria Math"/>
                                </a:rPr>
                              </m:ctrlPr>
                            </m:sSubPr>
                            <m:e>
                              <m:r>
                                <a:rPr lang="en-US" sz="2400" b="1" i="1" smtClean="0">
                                  <a:latin typeface="Cambria Math"/>
                                </a:rPr>
                                <m:t>𝑽</m:t>
                              </m:r>
                            </m:e>
                            <m:sub>
                              <m:r>
                                <a:rPr lang="en-US" sz="2400" b="1" i="1" smtClean="0">
                                  <a:latin typeface="Cambria Math"/>
                                </a:rPr>
                                <m:t>𝒑</m:t>
                              </m:r>
                            </m:sub>
                          </m:sSub>
                        </m:den>
                      </m:f>
                      <m:r>
                        <a:rPr lang="en-US" sz="2400" b="1" i="1" smtClean="0">
                          <a:latin typeface="Cambria Math"/>
                        </a:rPr>
                        <m:t>=</m:t>
                      </m:r>
                      <m:r>
                        <a:rPr lang="en-US" sz="2400" b="1" i="1" smtClean="0">
                          <a:latin typeface="Cambria Math"/>
                        </a:rPr>
                        <m:t>𝟓𝟖</m:t>
                      </m:r>
                      <m:r>
                        <a:rPr lang="en-US" sz="2400" b="1" i="1" smtClean="0">
                          <a:latin typeface="Cambria Math"/>
                        </a:rPr>
                        <m:t>𝒊𝒏</m:t>
                      </m:r>
                    </m:oMath>
                  </m:oMathPara>
                </a14:m>
                <a:endParaRPr lang="en-US" sz="2400" b="1" dirty="0"/>
              </a:p>
            </p:txBody>
          </p:sp>
        </mc:Choice>
        <mc:Fallback xmlns="">
          <p:sp>
            <p:nvSpPr>
              <p:cNvPr id="12" name="TextBox 11"/>
              <p:cNvSpPr txBox="1">
                <a:spLocks noRot="1" noChangeAspect="1" noMove="1" noResize="1" noEditPoints="1" noAdjustHandles="1" noChangeArrowheads="1" noChangeShapeType="1" noTextEdit="1"/>
              </p:cNvSpPr>
              <p:nvPr/>
            </p:nvSpPr>
            <p:spPr>
              <a:xfrm>
                <a:off x="3077562" y="2060848"/>
                <a:ext cx="2317622" cy="905312"/>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6142810" y="2060848"/>
                <a:ext cx="2317622" cy="9053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1" i="1" smtClean="0">
                          <a:latin typeface="Cambria Math"/>
                        </a:rPr>
                        <m:t>𝟐</m:t>
                      </m:r>
                      <m:r>
                        <a:rPr lang="en-US" sz="2400" b="1" i="1" smtClean="0">
                          <a:latin typeface="Cambria Math"/>
                        </a:rPr>
                        <m:t>.</m:t>
                      </m:r>
                      <m:r>
                        <a:rPr lang="en-US" sz="2400" b="1" i="1" smtClean="0">
                          <a:latin typeface="Cambria Math"/>
                        </a:rPr>
                        <m:t>𝟔</m:t>
                      </m:r>
                      <m:f>
                        <m:fPr>
                          <m:ctrlPr>
                            <a:rPr lang="en-US" sz="2400" b="1" i="1" smtClean="0">
                              <a:latin typeface="Cambria Math"/>
                            </a:rPr>
                          </m:ctrlPr>
                        </m:fPr>
                        <m:num>
                          <m:sSub>
                            <m:sSubPr>
                              <m:ctrlPr>
                                <a:rPr lang="en-US" sz="2400" b="1" i="1" smtClean="0">
                                  <a:latin typeface="Cambria Math"/>
                                </a:rPr>
                              </m:ctrlPr>
                            </m:sSubPr>
                            <m:e>
                              <m:r>
                                <a:rPr lang="en-US" sz="2400" b="1" i="1" smtClean="0">
                                  <a:latin typeface="Cambria Math"/>
                                </a:rPr>
                                <m:t>𝑴</m:t>
                              </m:r>
                            </m:e>
                            <m:sub>
                              <m:r>
                                <a:rPr lang="en-US" sz="2400" b="1" i="1" smtClean="0">
                                  <a:latin typeface="Cambria Math"/>
                                </a:rPr>
                                <m:t>𝒑</m:t>
                              </m:r>
                            </m:sub>
                          </m:sSub>
                        </m:num>
                        <m:den>
                          <m:sSub>
                            <m:sSubPr>
                              <m:ctrlPr>
                                <a:rPr lang="en-US" sz="2400" b="1" i="1" smtClean="0">
                                  <a:latin typeface="Cambria Math"/>
                                </a:rPr>
                              </m:ctrlPr>
                            </m:sSubPr>
                            <m:e>
                              <m:r>
                                <a:rPr lang="en-US" sz="2400" b="1" i="1" smtClean="0">
                                  <a:latin typeface="Cambria Math"/>
                                </a:rPr>
                                <m:t>𝑽</m:t>
                              </m:r>
                            </m:e>
                            <m:sub>
                              <m:r>
                                <a:rPr lang="en-US" sz="2400" b="1" i="1" smtClean="0">
                                  <a:latin typeface="Cambria Math"/>
                                </a:rPr>
                                <m:t>𝒑</m:t>
                              </m:r>
                            </m:sub>
                          </m:sSub>
                        </m:den>
                      </m:f>
                      <m:r>
                        <a:rPr lang="en-US" sz="2400" b="1" i="1" smtClean="0">
                          <a:latin typeface="Cambria Math"/>
                        </a:rPr>
                        <m:t>=</m:t>
                      </m:r>
                      <m:r>
                        <a:rPr lang="en-US" sz="2400" b="1" i="1" smtClean="0">
                          <a:latin typeface="Cambria Math"/>
                        </a:rPr>
                        <m:t>𝟗𝟒</m:t>
                      </m:r>
                      <m:r>
                        <a:rPr lang="en-US" sz="2400" b="1" i="1" smtClean="0">
                          <a:latin typeface="Cambria Math"/>
                        </a:rPr>
                        <m:t>𝒊𝒏</m:t>
                      </m:r>
                    </m:oMath>
                  </m:oMathPara>
                </a14:m>
                <a:endParaRPr lang="en-US" sz="2400" b="1" dirty="0"/>
              </a:p>
            </p:txBody>
          </p:sp>
        </mc:Choice>
        <mc:Fallback xmlns="">
          <p:sp>
            <p:nvSpPr>
              <p:cNvPr id="13" name="TextBox 12"/>
              <p:cNvSpPr txBox="1">
                <a:spLocks noRot="1" noChangeAspect="1" noMove="1" noResize="1" noEditPoints="1" noAdjustHandles="1" noChangeArrowheads="1" noChangeShapeType="1" noTextEdit="1"/>
              </p:cNvSpPr>
              <p:nvPr/>
            </p:nvSpPr>
            <p:spPr>
              <a:xfrm>
                <a:off x="6142810" y="2060848"/>
                <a:ext cx="2317622" cy="905312"/>
              </a:xfrm>
              <a:prstGeom prst="rect">
                <a:avLst/>
              </a:prstGeom>
              <a:blipFill rotWithShape="1">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935881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4"/>
          <p:cNvSpPr>
            <a:spLocks noChangeArrowheads="1"/>
          </p:cNvSpPr>
          <p:nvPr/>
        </p:nvSpPr>
        <p:spPr bwMode="auto">
          <a:xfrm>
            <a:off x="1292820" y="3645024"/>
            <a:ext cx="6591548" cy="431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200" dirty="0">
                <a:latin typeface="+mn-lt"/>
              </a:rPr>
              <a:t>Provide best overall structural performance for:</a:t>
            </a:r>
          </a:p>
        </p:txBody>
      </p:sp>
      <p:sp>
        <p:nvSpPr>
          <p:cNvPr id="50181" name="Rectangle 5"/>
          <p:cNvSpPr>
            <a:spLocks noChangeArrowheads="1"/>
          </p:cNvSpPr>
          <p:nvPr/>
        </p:nvSpPr>
        <p:spPr bwMode="auto">
          <a:xfrm>
            <a:off x="2531070" y="4008562"/>
            <a:ext cx="1811393" cy="1460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nSpc>
                <a:spcPct val="140000"/>
              </a:lnSpc>
              <a:spcBef>
                <a:spcPct val="0"/>
              </a:spcBef>
            </a:pPr>
            <a:r>
              <a:rPr lang="en-US" altLang="en-US" sz="2200" dirty="0">
                <a:latin typeface="+mn-lt"/>
              </a:rPr>
              <a:t>    strength</a:t>
            </a:r>
          </a:p>
          <a:p>
            <a:pPr>
              <a:lnSpc>
                <a:spcPct val="140000"/>
              </a:lnSpc>
              <a:spcBef>
                <a:spcPct val="0"/>
              </a:spcBef>
            </a:pPr>
            <a:r>
              <a:rPr lang="en-US" altLang="en-US" sz="2200" dirty="0">
                <a:latin typeface="+mn-lt"/>
              </a:rPr>
              <a:t>    stiffness</a:t>
            </a:r>
          </a:p>
          <a:p>
            <a:pPr>
              <a:lnSpc>
                <a:spcPct val="140000"/>
              </a:lnSpc>
              <a:spcBef>
                <a:spcPct val="0"/>
              </a:spcBef>
            </a:pPr>
            <a:r>
              <a:rPr lang="en-US" altLang="en-US" sz="2200" dirty="0">
                <a:latin typeface="+mn-lt"/>
              </a:rPr>
              <a:t>    ductility</a:t>
            </a:r>
          </a:p>
        </p:txBody>
      </p:sp>
      <p:sp>
        <p:nvSpPr>
          <p:cNvPr id="3" name="Text Placeholder 2"/>
          <p:cNvSpPr>
            <a:spLocks noGrp="1"/>
          </p:cNvSpPr>
          <p:nvPr>
            <p:ph type="body" sz="quarter" idx="38"/>
          </p:nvPr>
        </p:nvSpPr>
        <p:spPr/>
        <p:txBody>
          <a:bodyPr/>
          <a:lstStyle/>
          <a:p>
            <a:r>
              <a:rPr lang="en-US" dirty="0" smtClean="0"/>
              <a:t>Shear Yielding Links</a:t>
            </a:r>
            <a:endParaRPr lang="en-US" dirty="0"/>
          </a:p>
        </p:txBody>
      </p:sp>
      <mc:AlternateContent xmlns:mc="http://schemas.openxmlformats.org/markup-compatibility/2006" xmlns:a14="http://schemas.microsoft.com/office/drawing/2010/main">
        <mc:Choice Requires="a14">
          <p:sp>
            <p:nvSpPr>
              <p:cNvPr id="2" name="TextBox 1"/>
              <p:cNvSpPr txBox="1"/>
              <p:nvPr/>
            </p:nvSpPr>
            <p:spPr>
              <a:xfrm>
                <a:off x="3370493" y="1988840"/>
                <a:ext cx="2097177" cy="1043684"/>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1" i="1" smtClean="0">
                          <a:latin typeface="Cambria Math"/>
                        </a:rPr>
                        <m:t>𝒆</m:t>
                      </m:r>
                      <m:r>
                        <a:rPr lang="en-US" sz="2800" b="1" i="1" smtClean="0">
                          <a:latin typeface="Cambria Math"/>
                          <a:ea typeface="Cambria Math"/>
                        </a:rPr>
                        <m:t>≤</m:t>
                      </m:r>
                      <m:r>
                        <a:rPr lang="en-US" sz="2800" b="1" i="1" smtClean="0">
                          <a:latin typeface="Cambria Math"/>
                        </a:rPr>
                        <m:t> </m:t>
                      </m:r>
                      <m:f>
                        <m:fPr>
                          <m:ctrlPr>
                            <a:rPr lang="en-US" sz="2800" b="1" i="1" smtClean="0">
                              <a:latin typeface="Cambria Math"/>
                            </a:rPr>
                          </m:ctrlPr>
                        </m:fPr>
                        <m:num>
                          <m:r>
                            <a:rPr lang="en-US" sz="2800" b="1" i="1" smtClean="0">
                              <a:latin typeface="Cambria Math"/>
                            </a:rPr>
                            <m:t>𝟏</m:t>
                          </m:r>
                          <m:r>
                            <a:rPr lang="en-US" sz="2800" b="1" i="1" smtClean="0">
                              <a:latin typeface="Cambria Math"/>
                            </a:rPr>
                            <m:t>.</m:t>
                          </m:r>
                          <m:r>
                            <a:rPr lang="en-US" sz="2800" b="1" i="1" smtClean="0">
                              <a:latin typeface="Cambria Math"/>
                            </a:rPr>
                            <m:t>𝟔</m:t>
                          </m:r>
                          <m:sSub>
                            <m:sSubPr>
                              <m:ctrlPr>
                                <a:rPr lang="en-US" sz="2800" b="1" i="1" smtClean="0">
                                  <a:latin typeface="Cambria Math"/>
                                </a:rPr>
                              </m:ctrlPr>
                            </m:sSubPr>
                            <m:e>
                              <m:r>
                                <a:rPr lang="en-US" sz="2800" b="1" i="1" smtClean="0">
                                  <a:latin typeface="Cambria Math"/>
                                </a:rPr>
                                <m:t>𝑴</m:t>
                              </m:r>
                            </m:e>
                            <m:sub>
                              <m:r>
                                <a:rPr lang="en-US" sz="2800" b="1" i="1" smtClean="0">
                                  <a:latin typeface="Cambria Math"/>
                                </a:rPr>
                                <m:t>𝒑</m:t>
                              </m:r>
                            </m:sub>
                          </m:sSub>
                        </m:num>
                        <m:den>
                          <m:sSub>
                            <m:sSubPr>
                              <m:ctrlPr>
                                <a:rPr lang="en-US" sz="2800" b="1" i="1" smtClean="0">
                                  <a:latin typeface="Cambria Math"/>
                                </a:rPr>
                              </m:ctrlPr>
                            </m:sSubPr>
                            <m:e>
                              <m:r>
                                <a:rPr lang="en-US" sz="2800" b="1" i="1" smtClean="0">
                                  <a:latin typeface="Cambria Math"/>
                                </a:rPr>
                                <m:t>𝑽</m:t>
                              </m:r>
                            </m:e>
                            <m:sub>
                              <m:r>
                                <a:rPr lang="en-US" sz="2800" b="1" i="1" smtClean="0">
                                  <a:latin typeface="Cambria Math"/>
                                </a:rPr>
                                <m:t>𝒑</m:t>
                              </m:r>
                            </m:sub>
                          </m:sSub>
                        </m:den>
                      </m:f>
                    </m:oMath>
                  </m:oMathPara>
                </a14:m>
                <a:endParaRPr lang="en-US" sz="2800" b="1" dirty="0"/>
              </a:p>
            </p:txBody>
          </p:sp>
        </mc:Choice>
        <mc:Fallback xmlns="">
          <p:sp>
            <p:nvSpPr>
              <p:cNvPr id="2" name="TextBox 1"/>
              <p:cNvSpPr txBox="1">
                <a:spLocks noRot="1" noChangeAspect="1" noMove="1" noResize="1" noEditPoints="1" noAdjustHandles="1" noChangeArrowheads="1" noChangeShapeType="1" noTextEdit="1"/>
              </p:cNvSpPr>
              <p:nvPr/>
            </p:nvSpPr>
            <p:spPr>
              <a:xfrm>
                <a:off x="3370493" y="1988840"/>
                <a:ext cx="2097177" cy="1043684"/>
              </a:xfrm>
              <a:prstGeom prst="rect">
                <a:avLst/>
              </a:prstGeom>
              <a:blipFill rotWithShape="1">
                <a:blip r:embed="rId3"/>
                <a:stretch>
                  <a:fillRect/>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21106665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3390900" y="2151757"/>
            <a:ext cx="2362200" cy="955675"/>
          </a:xfrm>
          <a:prstGeom prst="rect">
            <a:avLst/>
          </a:prstGeom>
          <a:solidFill>
            <a:srgbClr val="CECEC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51203" name="Group 3"/>
          <p:cNvGrpSpPr>
            <a:grpSpLocks/>
          </p:cNvGrpSpPr>
          <p:nvPr/>
        </p:nvGrpSpPr>
        <p:grpSpPr bwMode="auto">
          <a:xfrm>
            <a:off x="3390900" y="2151757"/>
            <a:ext cx="2362200" cy="73025"/>
            <a:chOff x="2136" y="1174"/>
            <a:chExt cx="1488" cy="46"/>
          </a:xfrm>
        </p:grpSpPr>
        <p:sp>
          <p:nvSpPr>
            <p:cNvPr id="51264" name="Line 4"/>
            <p:cNvSpPr>
              <a:spLocks noChangeShapeType="1"/>
            </p:cNvSpPr>
            <p:nvPr/>
          </p:nvSpPr>
          <p:spPr bwMode="auto">
            <a:xfrm>
              <a:off x="2136" y="1174"/>
              <a:ext cx="1488" cy="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65" name="Line 5"/>
            <p:cNvSpPr>
              <a:spLocks noChangeShapeType="1"/>
            </p:cNvSpPr>
            <p:nvPr/>
          </p:nvSpPr>
          <p:spPr bwMode="auto">
            <a:xfrm>
              <a:off x="2136" y="1220"/>
              <a:ext cx="1488" cy="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1204" name="Group 6"/>
          <p:cNvGrpSpPr>
            <a:grpSpLocks/>
          </p:cNvGrpSpPr>
          <p:nvPr/>
        </p:nvGrpSpPr>
        <p:grpSpPr bwMode="auto">
          <a:xfrm>
            <a:off x="3390900" y="3034407"/>
            <a:ext cx="2362200" cy="73025"/>
            <a:chOff x="2136" y="1730"/>
            <a:chExt cx="1488" cy="46"/>
          </a:xfrm>
        </p:grpSpPr>
        <p:sp>
          <p:nvSpPr>
            <p:cNvPr id="51262" name="Line 7"/>
            <p:cNvSpPr>
              <a:spLocks noChangeShapeType="1"/>
            </p:cNvSpPr>
            <p:nvPr/>
          </p:nvSpPr>
          <p:spPr bwMode="auto">
            <a:xfrm>
              <a:off x="2136" y="1730"/>
              <a:ext cx="1488" cy="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63" name="Line 8"/>
            <p:cNvSpPr>
              <a:spLocks noChangeShapeType="1"/>
            </p:cNvSpPr>
            <p:nvPr/>
          </p:nvSpPr>
          <p:spPr bwMode="auto">
            <a:xfrm>
              <a:off x="2136" y="1776"/>
              <a:ext cx="1488" cy="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1205" name="Rectangle 9"/>
          <p:cNvSpPr>
            <a:spLocks noChangeArrowheads="1"/>
          </p:cNvSpPr>
          <p:nvPr/>
        </p:nvSpPr>
        <p:spPr bwMode="auto">
          <a:xfrm>
            <a:off x="5759450" y="2018407"/>
            <a:ext cx="139700" cy="1311275"/>
          </a:xfrm>
          <a:prstGeom prst="rect">
            <a:avLst/>
          </a:prstGeom>
          <a:solidFill>
            <a:srgbClr val="CC3300"/>
          </a:solidFill>
          <a:ln w="127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1206" name="Oval 10"/>
          <p:cNvSpPr>
            <a:spLocks noChangeArrowheads="1"/>
          </p:cNvSpPr>
          <p:nvPr/>
        </p:nvSpPr>
        <p:spPr bwMode="auto">
          <a:xfrm>
            <a:off x="5911850" y="2204145"/>
            <a:ext cx="139700" cy="134937"/>
          </a:xfrm>
          <a:prstGeom prst="ellipse">
            <a:avLst/>
          </a:prstGeom>
          <a:solidFill>
            <a:srgbClr val="CC3300"/>
          </a:solidFill>
          <a:ln w="12700">
            <a:solidFill>
              <a:srgbClr val="CC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1207" name="Oval 11"/>
          <p:cNvSpPr>
            <a:spLocks noChangeArrowheads="1"/>
          </p:cNvSpPr>
          <p:nvPr/>
        </p:nvSpPr>
        <p:spPr bwMode="auto">
          <a:xfrm>
            <a:off x="5911850" y="2508945"/>
            <a:ext cx="139700" cy="134937"/>
          </a:xfrm>
          <a:prstGeom prst="ellipse">
            <a:avLst/>
          </a:prstGeom>
          <a:solidFill>
            <a:srgbClr val="CC3300"/>
          </a:solidFill>
          <a:ln w="12700">
            <a:solidFill>
              <a:srgbClr val="CC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1208" name="Oval 12"/>
          <p:cNvSpPr>
            <a:spLocks noChangeArrowheads="1"/>
          </p:cNvSpPr>
          <p:nvPr/>
        </p:nvSpPr>
        <p:spPr bwMode="auto">
          <a:xfrm>
            <a:off x="5911850" y="2737545"/>
            <a:ext cx="139700" cy="134937"/>
          </a:xfrm>
          <a:prstGeom prst="ellipse">
            <a:avLst/>
          </a:prstGeom>
          <a:solidFill>
            <a:srgbClr val="CC3300"/>
          </a:solidFill>
          <a:ln w="12700">
            <a:solidFill>
              <a:srgbClr val="CC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1209" name="Oval 13"/>
          <p:cNvSpPr>
            <a:spLocks noChangeArrowheads="1"/>
          </p:cNvSpPr>
          <p:nvPr/>
        </p:nvSpPr>
        <p:spPr bwMode="auto">
          <a:xfrm>
            <a:off x="5911850" y="3042345"/>
            <a:ext cx="139700" cy="134937"/>
          </a:xfrm>
          <a:prstGeom prst="ellipse">
            <a:avLst/>
          </a:prstGeom>
          <a:solidFill>
            <a:srgbClr val="CC3300"/>
          </a:solidFill>
          <a:ln w="12700">
            <a:solidFill>
              <a:srgbClr val="CC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1210" name="AutoShape 14"/>
          <p:cNvSpPr>
            <a:spLocks noChangeArrowheads="1"/>
          </p:cNvSpPr>
          <p:nvPr/>
        </p:nvSpPr>
        <p:spPr bwMode="auto">
          <a:xfrm>
            <a:off x="5759450" y="1453257"/>
            <a:ext cx="215900" cy="428625"/>
          </a:xfrm>
          <a:prstGeom prst="downArrow">
            <a:avLst>
              <a:gd name="adj1" fmla="val 50000"/>
              <a:gd name="adj2" fmla="val 99274"/>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1211" name="Rectangle 15"/>
          <p:cNvSpPr>
            <a:spLocks noChangeArrowheads="1"/>
          </p:cNvSpPr>
          <p:nvPr/>
        </p:nvSpPr>
        <p:spPr bwMode="auto">
          <a:xfrm>
            <a:off x="6056313" y="1359595"/>
            <a:ext cx="42068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a:t>V</a:t>
            </a:r>
          </a:p>
        </p:txBody>
      </p:sp>
      <p:sp>
        <p:nvSpPr>
          <p:cNvPr id="51212" name="Rectangle 16"/>
          <p:cNvSpPr>
            <a:spLocks noChangeArrowheads="1"/>
          </p:cNvSpPr>
          <p:nvPr/>
        </p:nvSpPr>
        <p:spPr bwMode="auto">
          <a:xfrm>
            <a:off x="3244850" y="2018407"/>
            <a:ext cx="139700" cy="1311275"/>
          </a:xfrm>
          <a:prstGeom prst="rect">
            <a:avLst/>
          </a:prstGeom>
          <a:solidFill>
            <a:srgbClr val="CC3300"/>
          </a:solidFill>
          <a:ln w="127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1213" name="Line 17"/>
          <p:cNvSpPr>
            <a:spLocks noChangeShapeType="1"/>
          </p:cNvSpPr>
          <p:nvPr/>
        </p:nvSpPr>
        <p:spPr bwMode="auto">
          <a:xfrm>
            <a:off x="3086100" y="2040632"/>
            <a:ext cx="152400" cy="152400"/>
          </a:xfrm>
          <a:prstGeom prst="line">
            <a:avLst/>
          </a:prstGeom>
          <a:noFill/>
          <a:ln w="25400">
            <a:solidFill>
              <a:srgbClr val="CC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14" name="Line 18"/>
          <p:cNvSpPr>
            <a:spLocks noChangeShapeType="1"/>
          </p:cNvSpPr>
          <p:nvPr/>
        </p:nvSpPr>
        <p:spPr bwMode="auto">
          <a:xfrm>
            <a:off x="3086100" y="2193032"/>
            <a:ext cx="152400" cy="152400"/>
          </a:xfrm>
          <a:prstGeom prst="line">
            <a:avLst/>
          </a:prstGeom>
          <a:noFill/>
          <a:ln w="25400">
            <a:solidFill>
              <a:srgbClr val="CC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15" name="Line 19"/>
          <p:cNvSpPr>
            <a:spLocks noChangeShapeType="1"/>
          </p:cNvSpPr>
          <p:nvPr/>
        </p:nvSpPr>
        <p:spPr bwMode="auto">
          <a:xfrm>
            <a:off x="3086100" y="2345432"/>
            <a:ext cx="152400" cy="152400"/>
          </a:xfrm>
          <a:prstGeom prst="line">
            <a:avLst/>
          </a:prstGeom>
          <a:noFill/>
          <a:ln w="25400">
            <a:solidFill>
              <a:srgbClr val="CC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16" name="Line 20"/>
          <p:cNvSpPr>
            <a:spLocks noChangeShapeType="1"/>
          </p:cNvSpPr>
          <p:nvPr/>
        </p:nvSpPr>
        <p:spPr bwMode="auto">
          <a:xfrm>
            <a:off x="3086100" y="2497832"/>
            <a:ext cx="152400" cy="152400"/>
          </a:xfrm>
          <a:prstGeom prst="line">
            <a:avLst/>
          </a:prstGeom>
          <a:noFill/>
          <a:ln w="25400">
            <a:solidFill>
              <a:srgbClr val="CC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17" name="Line 21"/>
          <p:cNvSpPr>
            <a:spLocks noChangeShapeType="1"/>
          </p:cNvSpPr>
          <p:nvPr/>
        </p:nvSpPr>
        <p:spPr bwMode="auto">
          <a:xfrm>
            <a:off x="3086100" y="2650232"/>
            <a:ext cx="152400" cy="152400"/>
          </a:xfrm>
          <a:prstGeom prst="line">
            <a:avLst/>
          </a:prstGeom>
          <a:noFill/>
          <a:ln w="25400">
            <a:solidFill>
              <a:srgbClr val="CC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18" name="Line 22"/>
          <p:cNvSpPr>
            <a:spLocks noChangeShapeType="1"/>
          </p:cNvSpPr>
          <p:nvPr/>
        </p:nvSpPr>
        <p:spPr bwMode="auto">
          <a:xfrm>
            <a:off x="3086100" y="2802632"/>
            <a:ext cx="152400" cy="152400"/>
          </a:xfrm>
          <a:prstGeom prst="line">
            <a:avLst/>
          </a:prstGeom>
          <a:noFill/>
          <a:ln w="25400">
            <a:solidFill>
              <a:srgbClr val="CC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19" name="Line 23"/>
          <p:cNvSpPr>
            <a:spLocks noChangeShapeType="1"/>
          </p:cNvSpPr>
          <p:nvPr/>
        </p:nvSpPr>
        <p:spPr bwMode="auto">
          <a:xfrm>
            <a:off x="3086100" y="2955032"/>
            <a:ext cx="152400" cy="152400"/>
          </a:xfrm>
          <a:prstGeom prst="line">
            <a:avLst/>
          </a:prstGeom>
          <a:noFill/>
          <a:ln w="25400">
            <a:solidFill>
              <a:srgbClr val="CC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20" name="Line 24"/>
          <p:cNvSpPr>
            <a:spLocks noChangeShapeType="1"/>
          </p:cNvSpPr>
          <p:nvPr/>
        </p:nvSpPr>
        <p:spPr bwMode="auto">
          <a:xfrm>
            <a:off x="3086100" y="3107432"/>
            <a:ext cx="152400" cy="152400"/>
          </a:xfrm>
          <a:prstGeom prst="line">
            <a:avLst/>
          </a:prstGeom>
          <a:noFill/>
          <a:ln w="25400">
            <a:solidFill>
              <a:srgbClr val="CC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21" name="Rectangle 25"/>
          <p:cNvSpPr>
            <a:spLocks noChangeArrowheads="1"/>
          </p:cNvSpPr>
          <p:nvPr/>
        </p:nvSpPr>
        <p:spPr bwMode="auto">
          <a:xfrm>
            <a:off x="6064250" y="2018407"/>
            <a:ext cx="139700" cy="1311275"/>
          </a:xfrm>
          <a:prstGeom prst="rect">
            <a:avLst/>
          </a:prstGeom>
          <a:solidFill>
            <a:srgbClr val="CC3300"/>
          </a:solidFill>
          <a:ln w="127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1222" name="Line 26"/>
          <p:cNvSpPr>
            <a:spLocks noChangeShapeType="1"/>
          </p:cNvSpPr>
          <p:nvPr/>
        </p:nvSpPr>
        <p:spPr bwMode="auto">
          <a:xfrm flipH="1">
            <a:off x="6210300" y="2040632"/>
            <a:ext cx="152400" cy="152400"/>
          </a:xfrm>
          <a:prstGeom prst="line">
            <a:avLst/>
          </a:prstGeom>
          <a:noFill/>
          <a:ln w="25400">
            <a:solidFill>
              <a:srgbClr val="CC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23" name="Line 27"/>
          <p:cNvSpPr>
            <a:spLocks noChangeShapeType="1"/>
          </p:cNvSpPr>
          <p:nvPr/>
        </p:nvSpPr>
        <p:spPr bwMode="auto">
          <a:xfrm flipH="1">
            <a:off x="6210300" y="2193032"/>
            <a:ext cx="152400" cy="152400"/>
          </a:xfrm>
          <a:prstGeom prst="line">
            <a:avLst/>
          </a:prstGeom>
          <a:noFill/>
          <a:ln w="25400">
            <a:solidFill>
              <a:srgbClr val="CC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24" name="Line 28"/>
          <p:cNvSpPr>
            <a:spLocks noChangeShapeType="1"/>
          </p:cNvSpPr>
          <p:nvPr/>
        </p:nvSpPr>
        <p:spPr bwMode="auto">
          <a:xfrm flipH="1">
            <a:off x="6210300" y="2345432"/>
            <a:ext cx="152400" cy="152400"/>
          </a:xfrm>
          <a:prstGeom prst="line">
            <a:avLst/>
          </a:prstGeom>
          <a:noFill/>
          <a:ln w="25400">
            <a:solidFill>
              <a:srgbClr val="CC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25" name="Line 29"/>
          <p:cNvSpPr>
            <a:spLocks noChangeShapeType="1"/>
          </p:cNvSpPr>
          <p:nvPr/>
        </p:nvSpPr>
        <p:spPr bwMode="auto">
          <a:xfrm flipH="1">
            <a:off x="6210300" y="2497832"/>
            <a:ext cx="152400" cy="152400"/>
          </a:xfrm>
          <a:prstGeom prst="line">
            <a:avLst/>
          </a:prstGeom>
          <a:noFill/>
          <a:ln w="25400">
            <a:solidFill>
              <a:srgbClr val="CC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26" name="Line 30"/>
          <p:cNvSpPr>
            <a:spLocks noChangeShapeType="1"/>
          </p:cNvSpPr>
          <p:nvPr/>
        </p:nvSpPr>
        <p:spPr bwMode="auto">
          <a:xfrm flipH="1">
            <a:off x="6210300" y="2650232"/>
            <a:ext cx="152400" cy="152400"/>
          </a:xfrm>
          <a:prstGeom prst="line">
            <a:avLst/>
          </a:prstGeom>
          <a:noFill/>
          <a:ln w="25400">
            <a:solidFill>
              <a:srgbClr val="CC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27" name="Line 31"/>
          <p:cNvSpPr>
            <a:spLocks noChangeShapeType="1"/>
          </p:cNvSpPr>
          <p:nvPr/>
        </p:nvSpPr>
        <p:spPr bwMode="auto">
          <a:xfrm flipH="1">
            <a:off x="6210300" y="2802632"/>
            <a:ext cx="152400" cy="152400"/>
          </a:xfrm>
          <a:prstGeom prst="line">
            <a:avLst/>
          </a:prstGeom>
          <a:noFill/>
          <a:ln w="25400">
            <a:solidFill>
              <a:srgbClr val="CC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28" name="Line 32"/>
          <p:cNvSpPr>
            <a:spLocks noChangeShapeType="1"/>
          </p:cNvSpPr>
          <p:nvPr/>
        </p:nvSpPr>
        <p:spPr bwMode="auto">
          <a:xfrm flipH="1">
            <a:off x="6210300" y="2955032"/>
            <a:ext cx="152400" cy="152400"/>
          </a:xfrm>
          <a:prstGeom prst="line">
            <a:avLst/>
          </a:prstGeom>
          <a:noFill/>
          <a:ln w="25400">
            <a:solidFill>
              <a:srgbClr val="CC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29" name="Line 33"/>
          <p:cNvSpPr>
            <a:spLocks noChangeShapeType="1"/>
          </p:cNvSpPr>
          <p:nvPr/>
        </p:nvSpPr>
        <p:spPr bwMode="auto">
          <a:xfrm flipH="1">
            <a:off x="6210300" y="3107432"/>
            <a:ext cx="152400" cy="152400"/>
          </a:xfrm>
          <a:prstGeom prst="line">
            <a:avLst/>
          </a:prstGeom>
          <a:noFill/>
          <a:ln w="25400">
            <a:solidFill>
              <a:srgbClr val="CC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30" name="Line 34"/>
          <p:cNvSpPr>
            <a:spLocks noChangeShapeType="1"/>
          </p:cNvSpPr>
          <p:nvPr/>
        </p:nvSpPr>
        <p:spPr bwMode="auto">
          <a:xfrm>
            <a:off x="3390900" y="2148582"/>
            <a:ext cx="2362200" cy="45720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31" name="Line 35"/>
          <p:cNvSpPr>
            <a:spLocks noChangeShapeType="1"/>
          </p:cNvSpPr>
          <p:nvPr/>
        </p:nvSpPr>
        <p:spPr bwMode="auto">
          <a:xfrm>
            <a:off x="3392488" y="2229545"/>
            <a:ext cx="2362200" cy="45720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32" name="Line 36"/>
          <p:cNvSpPr>
            <a:spLocks noChangeShapeType="1"/>
          </p:cNvSpPr>
          <p:nvPr/>
        </p:nvSpPr>
        <p:spPr bwMode="auto">
          <a:xfrm>
            <a:off x="3392488" y="3023295"/>
            <a:ext cx="2362200" cy="45720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33" name="Line 37"/>
          <p:cNvSpPr>
            <a:spLocks noChangeShapeType="1"/>
          </p:cNvSpPr>
          <p:nvPr/>
        </p:nvSpPr>
        <p:spPr bwMode="auto">
          <a:xfrm>
            <a:off x="3394075" y="3104257"/>
            <a:ext cx="2362200" cy="45720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34" name="Line 38"/>
          <p:cNvSpPr>
            <a:spLocks noChangeShapeType="1"/>
          </p:cNvSpPr>
          <p:nvPr/>
        </p:nvSpPr>
        <p:spPr bwMode="auto">
          <a:xfrm>
            <a:off x="5753100" y="2594670"/>
            <a:ext cx="0" cy="974725"/>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1235" name="Group 39"/>
          <p:cNvGrpSpPr>
            <a:grpSpLocks/>
          </p:cNvGrpSpPr>
          <p:nvPr/>
        </p:nvGrpSpPr>
        <p:grpSpPr bwMode="auto">
          <a:xfrm>
            <a:off x="3868738" y="2223195"/>
            <a:ext cx="49212" cy="800100"/>
            <a:chOff x="2437" y="1219"/>
            <a:chExt cx="31" cy="504"/>
          </a:xfrm>
        </p:grpSpPr>
        <p:sp>
          <p:nvSpPr>
            <p:cNvPr id="51260" name="Line 40"/>
            <p:cNvSpPr>
              <a:spLocks noChangeShapeType="1"/>
            </p:cNvSpPr>
            <p:nvPr/>
          </p:nvSpPr>
          <p:spPr bwMode="auto">
            <a:xfrm>
              <a:off x="2437" y="1219"/>
              <a:ext cx="0" cy="504"/>
            </a:xfrm>
            <a:prstGeom prst="line">
              <a:avLst/>
            </a:prstGeom>
            <a:noFill/>
            <a:ln w="127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61" name="Line 41"/>
            <p:cNvSpPr>
              <a:spLocks noChangeShapeType="1"/>
            </p:cNvSpPr>
            <p:nvPr/>
          </p:nvSpPr>
          <p:spPr bwMode="auto">
            <a:xfrm>
              <a:off x="2468" y="1219"/>
              <a:ext cx="0" cy="504"/>
            </a:xfrm>
            <a:prstGeom prst="line">
              <a:avLst/>
            </a:prstGeom>
            <a:noFill/>
            <a:ln w="127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1236" name="Group 42"/>
          <p:cNvGrpSpPr>
            <a:grpSpLocks/>
          </p:cNvGrpSpPr>
          <p:nvPr/>
        </p:nvGrpSpPr>
        <p:grpSpPr bwMode="auto">
          <a:xfrm>
            <a:off x="4560888" y="2224782"/>
            <a:ext cx="49212" cy="800100"/>
            <a:chOff x="2873" y="1220"/>
            <a:chExt cx="31" cy="504"/>
          </a:xfrm>
        </p:grpSpPr>
        <p:sp>
          <p:nvSpPr>
            <p:cNvPr id="51258" name="Line 43"/>
            <p:cNvSpPr>
              <a:spLocks noChangeShapeType="1"/>
            </p:cNvSpPr>
            <p:nvPr/>
          </p:nvSpPr>
          <p:spPr bwMode="auto">
            <a:xfrm>
              <a:off x="2873" y="1220"/>
              <a:ext cx="0" cy="504"/>
            </a:xfrm>
            <a:prstGeom prst="line">
              <a:avLst/>
            </a:prstGeom>
            <a:noFill/>
            <a:ln w="127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59" name="Line 44"/>
            <p:cNvSpPr>
              <a:spLocks noChangeShapeType="1"/>
            </p:cNvSpPr>
            <p:nvPr/>
          </p:nvSpPr>
          <p:spPr bwMode="auto">
            <a:xfrm>
              <a:off x="2904" y="1220"/>
              <a:ext cx="0" cy="504"/>
            </a:xfrm>
            <a:prstGeom prst="line">
              <a:avLst/>
            </a:prstGeom>
            <a:noFill/>
            <a:ln w="127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1237" name="Group 45"/>
          <p:cNvGrpSpPr>
            <a:grpSpLocks/>
          </p:cNvGrpSpPr>
          <p:nvPr/>
        </p:nvGrpSpPr>
        <p:grpSpPr bwMode="auto">
          <a:xfrm>
            <a:off x="5268913" y="2226370"/>
            <a:ext cx="49212" cy="800100"/>
            <a:chOff x="3319" y="1221"/>
            <a:chExt cx="31" cy="504"/>
          </a:xfrm>
        </p:grpSpPr>
        <p:sp>
          <p:nvSpPr>
            <p:cNvPr id="51256" name="Line 46"/>
            <p:cNvSpPr>
              <a:spLocks noChangeShapeType="1"/>
            </p:cNvSpPr>
            <p:nvPr/>
          </p:nvSpPr>
          <p:spPr bwMode="auto">
            <a:xfrm>
              <a:off x="3319" y="1221"/>
              <a:ext cx="0" cy="504"/>
            </a:xfrm>
            <a:prstGeom prst="line">
              <a:avLst/>
            </a:prstGeom>
            <a:noFill/>
            <a:ln w="127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57" name="Line 47"/>
            <p:cNvSpPr>
              <a:spLocks noChangeShapeType="1"/>
            </p:cNvSpPr>
            <p:nvPr/>
          </p:nvSpPr>
          <p:spPr bwMode="auto">
            <a:xfrm>
              <a:off x="3350" y="1221"/>
              <a:ext cx="0" cy="504"/>
            </a:xfrm>
            <a:prstGeom prst="line">
              <a:avLst/>
            </a:prstGeom>
            <a:noFill/>
            <a:ln w="127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1238" name="Line 48"/>
          <p:cNvSpPr>
            <a:spLocks noChangeShapeType="1"/>
          </p:cNvSpPr>
          <p:nvPr/>
        </p:nvSpPr>
        <p:spPr bwMode="auto">
          <a:xfrm>
            <a:off x="6065838" y="3602732"/>
            <a:ext cx="86836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39" name="Line 49"/>
          <p:cNvSpPr>
            <a:spLocks noChangeShapeType="1"/>
          </p:cNvSpPr>
          <p:nvPr/>
        </p:nvSpPr>
        <p:spPr bwMode="auto">
          <a:xfrm>
            <a:off x="6354763" y="3086795"/>
            <a:ext cx="579437"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40" name="Line 50"/>
          <p:cNvSpPr>
            <a:spLocks noChangeShapeType="1"/>
          </p:cNvSpPr>
          <p:nvPr/>
        </p:nvSpPr>
        <p:spPr bwMode="auto">
          <a:xfrm>
            <a:off x="6797675" y="3080445"/>
            <a:ext cx="0" cy="522287"/>
          </a:xfrm>
          <a:prstGeom prst="line">
            <a:avLst/>
          </a:prstGeom>
          <a:noFill/>
          <a:ln w="127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42" name="Line 52"/>
          <p:cNvSpPr>
            <a:spLocks noChangeShapeType="1"/>
          </p:cNvSpPr>
          <p:nvPr/>
        </p:nvSpPr>
        <p:spPr bwMode="auto">
          <a:xfrm>
            <a:off x="3397250" y="3670995"/>
            <a:ext cx="0" cy="5715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43" name="Line 53"/>
          <p:cNvSpPr>
            <a:spLocks noChangeShapeType="1"/>
          </p:cNvSpPr>
          <p:nvPr/>
        </p:nvSpPr>
        <p:spPr bwMode="auto">
          <a:xfrm>
            <a:off x="5751513" y="3670995"/>
            <a:ext cx="0" cy="5715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44" name="Line 54"/>
          <p:cNvSpPr>
            <a:spLocks noChangeShapeType="1"/>
          </p:cNvSpPr>
          <p:nvPr/>
        </p:nvSpPr>
        <p:spPr bwMode="auto">
          <a:xfrm>
            <a:off x="3398838" y="4021832"/>
            <a:ext cx="2324100" cy="0"/>
          </a:xfrm>
          <a:prstGeom prst="line">
            <a:avLst/>
          </a:prstGeom>
          <a:noFill/>
          <a:ln w="127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45" name="Rectangle 55"/>
          <p:cNvSpPr>
            <a:spLocks noChangeArrowheads="1"/>
          </p:cNvSpPr>
          <p:nvPr/>
        </p:nvSpPr>
        <p:spPr bwMode="auto">
          <a:xfrm>
            <a:off x="4283075" y="3640832"/>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000"/>
              <a:t>e</a:t>
            </a:r>
          </a:p>
        </p:txBody>
      </p:sp>
      <p:graphicFrame>
        <p:nvGraphicFramePr>
          <p:cNvPr id="51247" name="Object 57"/>
          <p:cNvGraphicFramePr>
            <a:graphicFrameLocks/>
          </p:cNvGraphicFramePr>
          <p:nvPr>
            <p:extLst>
              <p:ext uri="{D42A27DB-BD31-4B8C-83A1-F6EECF244321}">
                <p14:modId xmlns:p14="http://schemas.microsoft.com/office/powerpoint/2010/main" val="4292040626"/>
              </p:ext>
            </p:extLst>
          </p:nvPr>
        </p:nvGraphicFramePr>
        <p:xfrm>
          <a:off x="5059363" y="3556695"/>
          <a:ext cx="136525" cy="288925"/>
        </p:xfrm>
        <a:graphic>
          <a:graphicData uri="http://schemas.openxmlformats.org/presentationml/2006/ole">
            <mc:AlternateContent xmlns:mc="http://schemas.openxmlformats.org/markup-compatibility/2006">
              <mc:Choice xmlns:v="urn:schemas-microsoft-com:vml" Requires="v">
                <p:oleObj spid="_x0000_s19600" name="Equation" r:id="rId4" imgW="152268" imgH="304536" progId="Equation.2">
                  <p:embed/>
                </p:oleObj>
              </mc:Choice>
              <mc:Fallback>
                <p:oleObj name="Equation" r:id="rId4" imgW="152268" imgH="304536" progId="Equation.2">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9363" y="3556695"/>
                        <a:ext cx="136525"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48" name="Rectangle 58"/>
          <p:cNvSpPr>
            <a:spLocks noChangeArrowheads="1"/>
          </p:cNvSpPr>
          <p:nvPr/>
        </p:nvSpPr>
        <p:spPr bwMode="auto">
          <a:xfrm>
            <a:off x="2345779" y="5120104"/>
            <a:ext cx="2357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000"/>
              <a:t>Link Deformation:</a:t>
            </a:r>
          </a:p>
        </p:txBody>
      </p:sp>
      <p:sp>
        <p:nvSpPr>
          <p:cNvPr id="51249" name="Rectangle 59"/>
          <p:cNvSpPr>
            <a:spLocks noChangeArrowheads="1"/>
          </p:cNvSpPr>
          <p:nvPr/>
        </p:nvSpPr>
        <p:spPr bwMode="auto">
          <a:xfrm>
            <a:off x="6192291" y="5118516"/>
            <a:ext cx="1116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000" dirty="0">
                <a:solidFill>
                  <a:schemeClr val="tx2"/>
                </a:solidFill>
              </a:rPr>
              <a:t>(radian)</a:t>
            </a:r>
          </a:p>
        </p:txBody>
      </p:sp>
      <p:graphicFrame>
        <p:nvGraphicFramePr>
          <p:cNvPr id="51250" name="Object 60"/>
          <p:cNvGraphicFramePr>
            <a:graphicFrameLocks/>
          </p:cNvGraphicFramePr>
          <p:nvPr>
            <p:extLst>
              <p:ext uri="{D42A27DB-BD31-4B8C-83A1-F6EECF244321}">
                <p14:modId xmlns:p14="http://schemas.microsoft.com/office/powerpoint/2010/main" val="802279608"/>
              </p:ext>
            </p:extLst>
          </p:nvPr>
        </p:nvGraphicFramePr>
        <p:xfrm>
          <a:off x="3482975" y="2291457"/>
          <a:ext cx="174625" cy="225425"/>
        </p:xfrm>
        <a:graphic>
          <a:graphicData uri="http://schemas.openxmlformats.org/presentationml/2006/ole">
            <mc:AlternateContent xmlns:mc="http://schemas.openxmlformats.org/markup-compatibility/2006">
              <mc:Choice xmlns:v="urn:schemas-microsoft-com:vml" Requires="v">
                <p:oleObj spid="_x0000_s19601" name="Equation" r:id="rId6" imgW="190417" imgH="241195" progId="Equation.2">
                  <p:embed/>
                </p:oleObj>
              </mc:Choice>
              <mc:Fallback>
                <p:oleObj name="Equation" r:id="rId6" imgW="190417" imgH="241195" progId="Equation.2">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82975" y="2291457"/>
                        <a:ext cx="1746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51" name="Line 61"/>
          <p:cNvSpPr>
            <a:spLocks noChangeShapeType="1"/>
          </p:cNvSpPr>
          <p:nvPr/>
        </p:nvSpPr>
        <p:spPr bwMode="auto">
          <a:xfrm>
            <a:off x="3386138" y="2599432"/>
            <a:ext cx="369887"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52" name="Line 62"/>
          <p:cNvSpPr>
            <a:spLocks noChangeShapeType="1"/>
          </p:cNvSpPr>
          <p:nvPr/>
        </p:nvSpPr>
        <p:spPr bwMode="auto">
          <a:xfrm>
            <a:off x="3379788" y="2608957"/>
            <a:ext cx="361950" cy="762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53" name="Arc 63"/>
          <p:cNvSpPr>
            <a:spLocks/>
          </p:cNvSpPr>
          <p:nvPr/>
        </p:nvSpPr>
        <p:spPr bwMode="auto">
          <a:xfrm>
            <a:off x="3643313" y="2431157"/>
            <a:ext cx="61912" cy="163513"/>
          </a:xfrm>
          <a:custGeom>
            <a:avLst/>
            <a:gdLst>
              <a:gd name="T0" fmla="*/ 0 w 22168"/>
              <a:gd name="T1" fmla="*/ 2147483647 h 21600"/>
              <a:gd name="T2" fmla="*/ 1787545805 w 22168"/>
              <a:gd name="T3" fmla="*/ 2147483647 h 21600"/>
              <a:gd name="T4" fmla="*/ 45789219 w 22168"/>
              <a:gd name="T5" fmla="*/ 2147483647 h 21600"/>
              <a:gd name="T6" fmla="*/ 0 60000 65536"/>
              <a:gd name="T7" fmla="*/ 0 60000 65536"/>
              <a:gd name="T8" fmla="*/ 0 60000 65536"/>
            </a:gdLst>
            <a:ahLst/>
            <a:cxnLst>
              <a:cxn ang="T6">
                <a:pos x="T0" y="T1"/>
              </a:cxn>
              <a:cxn ang="T7">
                <a:pos x="T2" y="T3"/>
              </a:cxn>
              <a:cxn ang="T8">
                <a:pos x="T4" y="T5"/>
              </a:cxn>
            </a:cxnLst>
            <a:rect l="0" t="0" r="r" b="b"/>
            <a:pathLst>
              <a:path w="22168" h="21600" fill="none" extrusionOk="0">
                <a:moveTo>
                  <a:pt x="0" y="7"/>
                </a:moveTo>
                <a:cubicBezTo>
                  <a:pt x="189" y="2"/>
                  <a:pt x="378" y="0"/>
                  <a:pt x="568" y="0"/>
                </a:cubicBezTo>
                <a:cubicBezTo>
                  <a:pt x="12497" y="0"/>
                  <a:pt x="22168" y="9670"/>
                  <a:pt x="22168" y="21600"/>
                </a:cubicBezTo>
              </a:path>
              <a:path w="22168" h="21600" stroke="0" extrusionOk="0">
                <a:moveTo>
                  <a:pt x="0" y="7"/>
                </a:moveTo>
                <a:cubicBezTo>
                  <a:pt x="189" y="2"/>
                  <a:pt x="378" y="0"/>
                  <a:pt x="568" y="0"/>
                </a:cubicBezTo>
                <a:cubicBezTo>
                  <a:pt x="12497" y="0"/>
                  <a:pt x="22168" y="9670"/>
                  <a:pt x="22168" y="21600"/>
                </a:cubicBezTo>
                <a:lnTo>
                  <a:pt x="568" y="21600"/>
                </a:lnTo>
                <a:lnTo>
                  <a:pt x="0" y="7"/>
                </a:lnTo>
                <a:close/>
              </a:path>
            </a:pathLst>
          </a:custGeom>
          <a:noFill/>
          <a:ln w="12700" cap="rnd">
            <a:solidFill>
              <a:schemeClr val="tx1"/>
            </a:solidFill>
            <a:round/>
            <a:headEnd type="none" w="sm" len="sm"/>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54" name="Arc 64"/>
          <p:cNvSpPr>
            <a:spLocks/>
          </p:cNvSpPr>
          <p:nvPr/>
        </p:nvSpPr>
        <p:spPr bwMode="auto">
          <a:xfrm rot="10800000">
            <a:off x="3630613" y="2675632"/>
            <a:ext cx="60325" cy="163513"/>
          </a:xfrm>
          <a:custGeom>
            <a:avLst/>
            <a:gdLst>
              <a:gd name="T0" fmla="*/ 0 w 21600"/>
              <a:gd name="T1" fmla="*/ 2147483647 h 21593"/>
              <a:gd name="T2" fmla="*/ 1695754833 w 21600"/>
              <a:gd name="T3" fmla="*/ 0 h 21593"/>
              <a:gd name="T4" fmla="*/ 1741538643 w 21600"/>
              <a:gd name="T5" fmla="*/ 2147483647 h 21593"/>
              <a:gd name="T6" fmla="*/ 0 60000 65536"/>
              <a:gd name="T7" fmla="*/ 0 60000 65536"/>
              <a:gd name="T8" fmla="*/ 0 60000 65536"/>
            </a:gdLst>
            <a:ahLst/>
            <a:cxnLst>
              <a:cxn ang="T6">
                <a:pos x="T0" y="T1"/>
              </a:cxn>
              <a:cxn ang="T7">
                <a:pos x="T2" y="T3"/>
              </a:cxn>
              <a:cxn ang="T8">
                <a:pos x="T4" y="T5"/>
              </a:cxn>
            </a:cxnLst>
            <a:rect l="0" t="0" r="r" b="b"/>
            <a:pathLst>
              <a:path w="21600" h="21593" fill="none" extrusionOk="0">
                <a:moveTo>
                  <a:pt x="0" y="21593"/>
                </a:moveTo>
                <a:cubicBezTo>
                  <a:pt x="0" y="9884"/>
                  <a:pt x="9327" y="308"/>
                  <a:pt x="21032" y="0"/>
                </a:cubicBezTo>
              </a:path>
              <a:path w="21600" h="21593" stroke="0" extrusionOk="0">
                <a:moveTo>
                  <a:pt x="0" y="21593"/>
                </a:moveTo>
                <a:cubicBezTo>
                  <a:pt x="0" y="9884"/>
                  <a:pt x="9327" y="308"/>
                  <a:pt x="21032" y="0"/>
                </a:cubicBezTo>
                <a:lnTo>
                  <a:pt x="21600" y="21593"/>
                </a:lnTo>
                <a:lnTo>
                  <a:pt x="0" y="21593"/>
                </a:lnTo>
                <a:close/>
              </a:path>
            </a:pathLst>
          </a:custGeom>
          <a:noFill/>
          <a:ln w="12700" cap="rnd">
            <a:solidFill>
              <a:schemeClr val="tx1"/>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TextBox 1"/>
          <p:cNvSpPr txBox="1"/>
          <p:nvPr/>
        </p:nvSpPr>
        <p:spPr>
          <a:xfrm>
            <a:off x="6917407" y="3156922"/>
            <a:ext cx="432048" cy="369332"/>
          </a:xfrm>
          <a:prstGeom prst="rect">
            <a:avLst/>
          </a:prstGeom>
          <a:noFill/>
        </p:spPr>
        <p:txBody>
          <a:bodyPr wrap="square" rtlCol="0">
            <a:spAutoFit/>
          </a:bodyPr>
          <a:lstStyle/>
          <a:p>
            <a:r>
              <a:rPr lang="el-GR" dirty="0" smtClean="0"/>
              <a:t>Δ</a:t>
            </a:r>
            <a:endParaRPr lang="en-US" dirty="0"/>
          </a:p>
        </p:txBody>
      </p:sp>
      <mc:AlternateContent xmlns:mc="http://schemas.openxmlformats.org/markup-compatibility/2006" xmlns:a14="http://schemas.microsoft.com/office/drawing/2010/main">
        <mc:Choice Requires="a14">
          <p:sp>
            <p:nvSpPr>
              <p:cNvPr id="3" name="TextBox 2"/>
              <p:cNvSpPr txBox="1"/>
              <p:nvPr/>
            </p:nvSpPr>
            <p:spPr>
              <a:xfrm>
                <a:off x="4852441" y="4725144"/>
                <a:ext cx="1264577" cy="10200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3200" b="1" smtClean="0">
                          <a:solidFill>
                            <a:schemeClr val="tx2"/>
                          </a:solidFill>
                          <a:latin typeface="Cambria Math" panose="02040503050406030204" pitchFamily="18" charset="0"/>
                          <a:ea typeface="Cambria Math" panose="02040503050406030204" pitchFamily="18" charset="0"/>
                        </a:rPr>
                        <m:t>γ</m:t>
                      </m:r>
                      <m:r>
                        <m:rPr>
                          <m:nor/>
                        </m:rPr>
                        <a:rPr lang="en-US" sz="3200" b="1" i="0" smtClean="0">
                          <a:solidFill>
                            <a:schemeClr val="tx2"/>
                          </a:solidFill>
                          <a:latin typeface="Cambria Math" panose="02040503050406030204" pitchFamily="18" charset="0"/>
                          <a:ea typeface="Cambria Math" panose="02040503050406030204" pitchFamily="18" charset="0"/>
                        </a:rPr>
                        <m:t> </m:t>
                      </m:r>
                      <m:r>
                        <m:rPr>
                          <m:nor/>
                        </m:rPr>
                        <a:rPr lang="en-US" sz="3200" b="1" smtClean="0">
                          <a:solidFill>
                            <a:schemeClr val="tx2"/>
                          </a:solidFill>
                          <a:latin typeface="Cambria Math" panose="02040503050406030204" pitchFamily="18" charset="0"/>
                          <a:ea typeface="Cambria Math" panose="02040503050406030204" pitchFamily="18" charset="0"/>
                        </a:rPr>
                        <m:t>=</m:t>
                      </m:r>
                      <m:r>
                        <a:rPr lang="en-US" sz="3200" b="1" i="0" smtClean="0">
                          <a:solidFill>
                            <a:schemeClr val="tx2"/>
                          </a:solidFill>
                          <a:latin typeface="Cambria Math"/>
                          <a:ea typeface="Cambria Math" panose="02040503050406030204" pitchFamily="18" charset="0"/>
                        </a:rPr>
                        <m:t> </m:t>
                      </m:r>
                      <m:f>
                        <m:fPr>
                          <m:ctrlPr>
                            <a:rPr lang="en-US" sz="3200" b="1" i="1" smtClean="0">
                              <a:solidFill>
                                <a:schemeClr val="tx2"/>
                              </a:solidFill>
                              <a:latin typeface="Cambria Math"/>
                              <a:ea typeface="Cambria Math" panose="02040503050406030204" pitchFamily="18" charset="0"/>
                            </a:rPr>
                          </m:ctrlPr>
                        </m:fPr>
                        <m:num>
                          <m:r>
                            <m:rPr>
                              <m:nor/>
                            </m:rPr>
                            <a:rPr lang="en-US" sz="3200" b="1" smtClean="0">
                              <a:solidFill>
                                <a:schemeClr val="tx2"/>
                              </a:solidFill>
                              <a:latin typeface="Cambria Math" panose="02040503050406030204" pitchFamily="18" charset="0"/>
                              <a:ea typeface="Cambria Math" panose="02040503050406030204" pitchFamily="18" charset="0"/>
                            </a:rPr>
                            <m:t>∆</m:t>
                          </m:r>
                        </m:num>
                        <m:den>
                          <m:r>
                            <m:rPr>
                              <m:nor/>
                            </m:rPr>
                            <a:rPr lang="en-US" sz="3200" b="1" smtClean="0">
                              <a:solidFill>
                                <a:schemeClr val="tx2"/>
                              </a:solidFill>
                              <a:latin typeface="Cambria Math" panose="02040503050406030204" pitchFamily="18" charset="0"/>
                              <a:ea typeface="Cambria Math" panose="02040503050406030204" pitchFamily="18" charset="0"/>
                            </a:rPr>
                            <m:t>e</m:t>
                          </m:r>
                        </m:den>
                      </m:f>
                    </m:oMath>
                  </m:oMathPara>
                </a14:m>
                <a:endParaRPr lang="en-US" sz="2000" b="1" dirty="0">
                  <a:solidFill>
                    <a:schemeClr val="tx2"/>
                  </a:solidFill>
                  <a:latin typeface="Cambria Math" panose="02040503050406030204" pitchFamily="18" charset="0"/>
                  <a:ea typeface="Cambria Math" panose="02040503050406030204" pitchFamily="18"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4852441" y="4725144"/>
                <a:ext cx="1264577" cy="1020087"/>
              </a:xfrm>
              <a:prstGeom prst="rect">
                <a:avLst/>
              </a:prstGeom>
              <a:blipFill rotWithShape="1">
                <a:blip r:embed="rId8"/>
                <a:stretch>
                  <a:fillRect/>
                </a:stretch>
              </a:blipFill>
            </p:spPr>
            <p:txBody>
              <a:bodyPr/>
              <a:lstStyle/>
              <a:p>
                <a:r>
                  <a:rPr lang="en-US">
                    <a:noFill/>
                  </a:rPr>
                  <a:t> </a:t>
                </a:r>
              </a:p>
            </p:txBody>
          </p:sp>
        </mc:Fallback>
      </mc:AlternateContent>
      <p:sp>
        <p:nvSpPr>
          <p:cNvPr id="5" name="Text Placeholder 4"/>
          <p:cNvSpPr>
            <a:spLocks noGrp="1"/>
          </p:cNvSpPr>
          <p:nvPr>
            <p:ph type="body" sz="quarter" idx="38"/>
          </p:nvPr>
        </p:nvSpPr>
        <p:spPr/>
        <p:txBody>
          <a:bodyPr/>
          <a:lstStyle/>
          <a:p>
            <a:r>
              <a:rPr lang="en-US" dirty="0"/>
              <a:t>Experimental Performance of Shear </a:t>
            </a:r>
            <a:r>
              <a:rPr lang="en-US" dirty="0" smtClean="0"/>
              <a:t>Links</a:t>
            </a:r>
            <a:endParaRPr lang="en-US" dirty="0"/>
          </a:p>
        </p:txBody>
      </p:sp>
    </p:spTree>
    <p:extLst>
      <p:ext uri="{BB962C8B-B14F-4D97-AF65-F5344CB8AC3E}">
        <p14:creationId xmlns:p14="http://schemas.microsoft.com/office/powerpoint/2010/main" val="244717755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519829" y="1268760"/>
            <a:ext cx="8185388" cy="4854478"/>
          </a:xfrm>
        </p:spPr>
        <p:txBody>
          <a:bodyPr/>
          <a:lstStyle/>
          <a:p>
            <a:pPr marL="342900" indent="-342900">
              <a:buFont typeface="Arial" panose="020B0604020202020204" pitchFamily="34" charset="0"/>
              <a:buChar char="•"/>
            </a:pPr>
            <a:r>
              <a:rPr lang="en-US" sz="2200" dirty="0">
                <a:latin typeface="+mn-lt"/>
              </a:rPr>
              <a:t>Framing system with beam, columns and braces. At least one end of every brace is connected to isolate a segment of the beam called a </a:t>
            </a:r>
            <a:r>
              <a:rPr lang="en-US" sz="2200" b="1" i="1" dirty="0">
                <a:solidFill>
                  <a:schemeClr val="tx2"/>
                </a:solidFill>
                <a:latin typeface="+mn-lt"/>
              </a:rPr>
              <a:t>link</a:t>
            </a:r>
            <a:r>
              <a:rPr lang="en-US" sz="2200" dirty="0" smtClean="0">
                <a:latin typeface="+mn-lt"/>
              </a:rPr>
              <a:t>.</a:t>
            </a:r>
          </a:p>
          <a:p>
            <a:endParaRPr lang="en-US" sz="2200" dirty="0">
              <a:latin typeface="+mn-lt"/>
            </a:endParaRPr>
          </a:p>
          <a:p>
            <a:pPr marL="342900" indent="-342900">
              <a:buFont typeface="Arial" panose="020B0604020202020204" pitchFamily="34" charset="0"/>
              <a:buChar char="•"/>
            </a:pPr>
            <a:r>
              <a:rPr lang="en-US" sz="2200" dirty="0">
                <a:latin typeface="+mn-lt"/>
              </a:rPr>
              <a:t>Resist lateral load through a combination of frame action and truss action. EBFs can be viewed as a hybrid system between moment frames and concentrically braced frames.</a:t>
            </a:r>
          </a:p>
          <a:p>
            <a:pPr marL="342900" indent="-342900">
              <a:buFont typeface="Arial" panose="020B0604020202020204" pitchFamily="34" charset="0"/>
              <a:buChar char="•"/>
            </a:pPr>
            <a:endParaRPr lang="en-US" sz="2200" dirty="0">
              <a:latin typeface="+mn-lt"/>
            </a:endParaRPr>
          </a:p>
          <a:p>
            <a:pPr marL="342900" indent="-342900">
              <a:buFont typeface="Arial" panose="020B0604020202020204" pitchFamily="34" charset="0"/>
              <a:buChar char="•"/>
            </a:pPr>
            <a:r>
              <a:rPr lang="en-US" sz="2200" dirty="0">
                <a:latin typeface="+mn-lt"/>
              </a:rPr>
              <a:t>Develop ductility through inelastic action in the </a:t>
            </a:r>
            <a:r>
              <a:rPr lang="en-US" sz="2200" b="1" i="1" dirty="0">
                <a:solidFill>
                  <a:schemeClr val="tx2"/>
                </a:solidFill>
                <a:latin typeface="+mn-lt"/>
              </a:rPr>
              <a:t>links</a:t>
            </a:r>
            <a:r>
              <a:rPr lang="en-US" sz="2200" dirty="0">
                <a:latin typeface="+mn-lt"/>
              </a:rPr>
              <a:t>.</a:t>
            </a:r>
          </a:p>
          <a:p>
            <a:pPr marL="342900" indent="-342900">
              <a:buFont typeface="Arial" panose="020B0604020202020204" pitchFamily="34" charset="0"/>
              <a:buChar char="•"/>
            </a:pPr>
            <a:endParaRPr lang="en-US" sz="2200" dirty="0">
              <a:latin typeface="+mn-lt"/>
            </a:endParaRPr>
          </a:p>
          <a:p>
            <a:pPr marL="342900" indent="-342900">
              <a:buFont typeface="Arial" panose="020B0604020202020204" pitchFamily="34" charset="0"/>
              <a:buChar char="•"/>
            </a:pPr>
            <a:r>
              <a:rPr lang="en-US" sz="2200" dirty="0">
                <a:latin typeface="+mn-lt"/>
              </a:rPr>
              <a:t>EBFs can supply high levels of ductility (similar to MRFs), but can also provide high levels of elastic stiffness (similar to CBFs)</a:t>
            </a:r>
          </a:p>
          <a:p>
            <a:pPr marL="342900" indent="-342900">
              <a:buFont typeface="Arial" panose="020B0604020202020204" pitchFamily="34" charset="0"/>
              <a:buChar char="•"/>
            </a:pPr>
            <a:endParaRPr lang="en-US" sz="2200" dirty="0">
              <a:latin typeface="+mn-lt"/>
            </a:endParaRPr>
          </a:p>
        </p:txBody>
      </p:sp>
      <p:sp>
        <p:nvSpPr>
          <p:cNvPr id="5" name="Text Placeholder 4"/>
          <p:cNvSpPr>
            <a:spLocks noGrp="1"/>
          </p:cNvSpPr>
          <p:nvPr>
            <p:ph type="body" sz="quarter" idx="38"/>
          </p:nvPr>
        </p:nvSpPr>
        <p:spPr/>
        <p:txBody>
          <a:bodyPr/>
          <a:lstStyle/>
          <a:p>
            <a:r>
              <a:rPr lang="en-US" dirty="0" smtClean="0"/>
              <a:t>Eccentrically Braced Frames (EBFs)</a:t>
            </a:r>
            <a:endParaRPr lang="en-US" dirty="0"/>
          </a:p>
        </p:txBody>
      </p:sp>
    </p:spTree>
    <p:extLst>
      <p:ext uri="{BB962C8B-B14F-4D97-AF65-F5344CB8AC3E}">
        <p14:creationId xmlns:p14="http://schemas.microsoft.com/office/powerpoint/2010/main" val="21035806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Spec4ARLP-0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688" y="1076325"/>
            <a:ext cx="7486650" cy="561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p:cNvSpPr>
            <a:spLocks noGrp="1"/>
          </p:cNvSpPr>
          <p:nvPr>
            <p:ph type="body" sz="quarter" idx="38"/>
          </p:nvPr>
        </p:nvSpPr>
        <p:spPr/>
        <p:txBody>
          <a:bodyPr/>
          <a:lstStyle/>
          <a:p>
            <a:r>
              <a:rPr lang="en-US" dirty="0" smtClean="0"/>
              <a:t>Experimental Performance of a Shear Link</a:t>
            </a:r>
            <a:endParaRPr lang="en-US" dirty="0"/>
          </a:p>
        </p:txBody>
      </p:sp>
      <p:sp>
        <p:nvSpPr>
          <p:cNvPr id="3" name="Text Placeholder 2"/>
          <p:cNvSpPr>
            <a:spLocks noGrp="1"/>
          </p:cNvSpPr>
          <p:nvPr>
            <p:ph type="body" sz="quarter" idx="39"/>
          </p:nvPr>
        </p:nvSpPr>
        <p:spPr/>
        <p:txBody>
          <a:bodyPr/>
          <a:lstStyle/>
          <a:p>
            <a:r>
              <a:rPr lang="en-US" dirty="0"/>
              <a:t>W10x33 (A992)  e = 23" = 1.1 M</a:t>
            </a:r>
            <a:r>
              <a:rPr lang="en-US" baseline="-25000" dirty="0"/>
              <a:t>p</a:t>
            </a:r>
            <a:r>
              <a:rPr lang="en-US" dirty="0"/>
              <a:t>/V</a:t>
            </a:r>
            <a:r>
              <a:rPr lang="en-US" baseline="-25000" dirty="0"/>
              <a:t>p</a:t>
            </a:r>
          </a:p>
          <a:p>
            <a:endParaRPr lang="en-US" dirty="0"/>
          </a:p>
        </p:txBody>
      </p:sp>
    </p:spTree>
    <p:extLst>
      <p:ext uri="{BB962C8B-B14F-4D97-AF65-F5344CB8AC3E}">
        <p14:creationId xmlns:p14="http://schemas.microsoft.com/office/powerpoint/2010/main" val="426451178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Spec4ARLP-0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531" y="1106488"/>
            <a:ext cx="7446963" cy="558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p:cNvSpPr>
            <a:spLocks noGrp="1"/>
          </p:cNvSpPr>
          <p:nvPr>
            <p:ph type="body" sz="quarter" idx="38"/>
          </p:nvPr>
        </p:nvSpPr>
        <p:spPr/>
        <p:txBody>
          <a:bodyPr/>
          <a:lstStyle/>
          <a:p>
            <a:r>
              <a:rPr lang="en-US" dirty="0"/>
              <a:t>Experimental Performance of a Shear </a:t>
            </a:r>
            <a:r>
              <a:rPr lang="en-US" dirty="0" smtClean="0"/>
              <a:t>Link</a:t>
            </a:r>
            <a:endParaRPr lang="en-US" dirty="0"/>
          </a:p>
        </p:txBody>
      </p:sp>
      <p:sp>
        <p:nvSpPr>
          <p:cNvPr id="3" name="Text Placeholder 2"/>
          <p:cNvSpPr>
            <a:spLocks noGrp="1"/>
          </p:cNvSpPr>
          <p:nvPr>
            <p:ph type="body" sz="quarter" idx="39"/>
          </p:nvPr>
        </p:nvSpPr>
        <p:spPr/>
        <p:txBody>
          <a:bodyPr/>
          <a:lstStyle/>
          <a:p>
            <a:r>
              <a:rPr lang="en-US" dirty="0"/>
              <a:t>W10x33 (A992)  e = 23" = 1.1 </a:t>
            </a:r>
            <a:r>
              <a:rPr lang="en-US" dirty="0" smtClean="0"/>
              <a:t>M</a:t>
            </a:r>
            <a:r>
              <a:rPr lang="en-US" baseline="-25000" dirty="0" smtClean="0"/>
              <a:t>p</a:t>
            </a:r>
            <a:r>
              <a:rPr lang="en-US" dirty="0" smtClean="0"/>
              <a:t>/V</a:t>
            </a:r>
            <a:r>
              <a:rPr lang="en-US" baseline="-25000" dirty="0" smtClean="0"/>
              <a:t>p</a:t>
            </a:r>
            <a:endParaRPr lang="en-US" baseline="-25000" dirty="0"/>
          </a:p>
        </p:txBody>
      </p:sp>
    </p:spTree>
    <p:extLst>
      <p:ext uri="{BB962C8B-B14F-4D97-AF65-F5344CB8AC3E}">
        <p14:creationId xmlns:p14="http://schemas.microsoft.com/office/powerpoint/2010/main" val="9080670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6"/>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blackWhite">
          <a:xfrm>
            <a:off x="1259632" y="1412776"/>
            <a:ext cx="6691312" cy="4575175"/>
          </a:xfrm>
          <a:prstGeom prst="rect">
            <a:avLst/>
          </a:prstGeom>
          <a:solidFill>
            <a:schemeClr val="tx1"/>
          </a:solidFill>
          <a:ln>
            <a:noFill/>
          </a:ln>
          <a:effectLst/>
          <a:extLst/>
        </p:spPr>
      </p:pic>
      <p:sp>
        <p:nvSpPr>
          <p:cNvPr id="2" name="Text Placeholder 1"/>
          <p:cNvSpPr>
            <a:spLocks noGrp="1"/>
          </p:cNvSpPr>
          <p:nvPr>
            <p:ph type="body" sz="quarter" idx="38"/>
          </p:nvPr>
        </p:nvSpPr>
        <p:spPr/>
        <p:txBody>
          <a:bodyPr/>
          <a:lstStyle/>
          <a:p>
            <a:r>
              <a:rPr lang="en-US" dirty="0"/>
              <a:t>Experimental Performance of a Shear Link</a:t>
            </a:r>
          </a:p>
        </p:txBody>
      </p:sp>
      <p:sp>
        <p:nvSpPr>
          <p:cNvPr id="3" name="Text Placeholder 2"/>
          <p:cNvSpPr>
            <a:spLocks noGrp="1"/>
          </p:cNvSpPr>
          <p:nvPr>
            <p:ph type="body" sz="quarter" idx="39"/>
          </p:nvPr>
        </p:nvSpPr>
        <p:spPr/>
        <p:txBody>
          <a:bodyPr/>
          <a:lstStyle/>
          <a:p>
            <a:r>
              <a:rPr lang="en-US" dirty="0"/>
              <a:t>W10x33 (A992)  e = 23" = 1.1 M</a:t>
            </a:r>
            <a:r>
              <a:rPr lang="en-US" baseline="-25000" dirty="0"/>
              <a:t>p</a:t>
            </a:r>
            <a:r>
              <a:rPr lang="en-US" dirty="0"/>
              <a:t>/V</a:t>
            </a:r>
            <a:r>
              <a:rPr lang="en-US" baseline="-25000" dirty="0"/>
              <a:t>p</a:t>
            </a:r>
          </a:p>
          <a:p>
            <a:endParaRPr lang="en-US" dirty="0"/>
          </a:p>
        </p:txBody>
      </p:sp>
    </p:spTree>
    <p:extLst>
      <p:ext uri="{BB962C8B-B14F-4D97-AF65-F5344CB8AC3E}">
        <p14:creationId xmlns:p14="http://schemas.microsoft.com/office/powerpoint/2010/main" val="9608301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5" descr="Spec4CRLP-0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633" y="1052736"/>
            <a:ext cx="7089775" cy="531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38"/>
          </p:nvPr>
        </p:nvSpPr>
        <p:spPr/>
        <p:txBody>
          <a:bodyPr/>
          <a:lstStyle/>
          <a:p>
            <a:r>
              <a:rPr lang="en-US" dirty="0"/>
              <a:t>Experimental Performance of a Shear </a:t>
            </a:r>
            <a:r>
              <a:rPr lang="en-US" dirty="0" smtClean="0"/>
              <a:t>Link</a:t>
            </a:r>
            <a:endParaRPr lang="en-US" dirty="0"/>
          </a:p>
        </p:txBody>
      </p:sp>
      <p:sp>
        <p:nvSpPr>
          <p:cNvPr id="6" name="Text Placeholder 5"/>
          <p:cNvSpPr>
            <a:spLocks noGrp="1"/>
          </p:cNvSpPr>
          <p:nvPr>
            <p:ph type="body" sz="quarter" idx="39"/>
          </p:nvPr>
        </p:nvSpPr>
        <p:spPr/>
        <p:txBody>
          <a:bodyPr/>
          <a:lstStyle/>
          <a:p>
            <a:r>
              <a:rPr lang="en-US" dirty="0"/>
              <a:t>W10x33 (A992)  e = 23" = 1.1 </a:t>
            </a:r>
            <a:r>
              <a:rPr lang="en-US" dirty="0" smtClean="0"/>
              <a:t>M</a:t>
            </a:r>
            <a:r>
              <a:rPr lang="en-US" baseline="-25000" dirty="0" smtClean="0"/>
              <a:t>p</a:t>
            </a:r>
            <a:r>
              <a:rPr lang="en-US" dirty="0" smtClean="0"/>
              <a:t>/V</a:t>
            </a:r>
            <a:r>
              <a:rPr lang="en-US" baseline="-25000" dirty="0" smtClean="0"/>
              <a:t>p</a:t>
            </a:r>
            <a:endParaRPr lang="en-US" baseline="-25000" dirty="0"/>
          </a:p>
        </p:txBody>
      </p:sp>
    </p:spTree>
    <p:extLst>
      <p:ext uri="{BB962C8B-B14F-4D97-AF65-F5344CB8AC3E}">
        <p14:creationId xmlns:p14="http://schemas.microsoft.com/office/powerpoint/2010/main" val="39508086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5"/>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blackWhite">
          <a:xfrm>
            <a:off x="1205756" y="1828378"/>
            <a:ext cx="6678612" cy="4552950"/>
          </a:xfrm>
          <a:prstGeom prst="rect">
            <a:avLst/>
          </a:prstGeom>
          <a:solidFill>
            <a:schemeClr val="tx1"/>
          </a:solidFill>
          <a:ln>
            <a:noFill/>
          </a:ln>
          <a:effectLst/>
          <a:extLst/>
        </p:spPr>
      </p:pic>
      <p:sp>
        <p:nvSpPr>
          <p:cNvPr id="56324" name="Line 6"/>
          <p:cNvSpPr>
            <a:spLocks noChangeShapeType="1"/>
          </p:cNvSpPr>
          <p:nvPr/>
        </p:nvSpPr>
        <p:spPr bwMode="auto">
          <a:xfrm flipV="1">
            <a:off x="3102818" y="1486420"/>
            <a:ext cx="0" cy="2352675"/>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6325" name="Line 7"/>
          <p:cNvSpPr>
            <a:spLocks noChangeShapeType="1"/>
          </p:cNvSpPr>
          <p:nvPr/>
        </p:nvSpPr>
        <p:spPr bwMode="auto">
          <a:xfrm flipV="1">
            <a:off x="6669931" y="1486420"/>
            <a:ext cx="0" cy="2352675"/>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6326" name="Line 8"/>
          <p:cNvSpPr>
            <a:spLocks noChangeShapeType="1"/>
          </p:cNvSpPr>
          <p:nvPr/>
        </p:nvSpPr>
        <p:spPr bwMode="auto">
          <a:xfrm>
            <a:off x="3102818" y="1606847"/>
            <a:ext cx="3567113" cy="0"/>
          </a:xfrm>
          <a:prstGeom prst="line">
            <a:avLst/>
          </a:prstGeom>
          <a:noFill/>
          <a:ln w="28575">
            <a:solidFill>
              <a:srgbClr val="FF0000"/>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6327" name="Text Box 9"/>
          <p:cNvSpPr txBox="1">
            <a:spLocks noChangeArrowheads="1"/>
          </p:cNvSpPr>
          <p:nvPr/>
        </p:nvSpPr>
        <p:spPr bwMode="auto">
          <a:xfrm>
            <a:off x="3785443" y="1076622"/>
            <a:ext cx="2201863" cy="457200"/>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latin typeface="Arial Narrow" pitchFamily="34" charset="0"/>
                <a:sym typeface="Symbol" pitchFamily="18" charset="2"/>
              </a:rPr>
              <a:t></a:t>
            </a:r>
            <a:r>
              <a:rPr lang="en-US" altLang="en-US" sz="2400" baseline="-25000">
                <a:latin typeface="Arial Narrow" pitchFamily="34" charset="0"/>
                <a:sym typeface="Symbol" pitchFamily="18" charset="2"/>
              </a:rPr>
              <a:t>p</a:t>
            </a:r>
            <a:r>
              <a:rPr lang="en-US" altLang="en-US" sz="2400">
                <a:latin typeface="Arial Narrow" pitchFamily="34" charset="0"/>
                <a:sym typeface="Symbol" pitchFamily="18" charset="2"/>
              </a:rPr>
              <a:t> =  0.10 rad</a:t>
            </a:r>
          </a:p>
        </p:txBody>
      </p:sp>
      <p:sp>
        <p:nvSpPr>
          <p:cNvPr id="2" name="Text Placeholder 1"/>
          <p:cNvSpPr>
            <a:spLocks noGrp="1"/>
          </p:cNvSpPr>
          <p:nvPr>
            <p:ph type="body" sz="quarter" idx="38"/>
          </p:nvPr>
        </p:nvSpPr>
        <p:spPr/>
        <p:txBody>
          <a:bodyPr/>
          <a:lstStyle/>
          <a:p>
            <a:r>
              <a:rPr lang="en-US" dirty="0"/>
              <a:t>Experimental Performance of a Shear </a:t>
            </a:r>
            <a:r>
              <a:rPr lang="en-US" dirty="0" smtClean="0"/>
              <a:t>Link</a:t>
            </a:r>
            <a:endParaRPr lang="en-US" dirty="0"/>
          </a:p>
        </p:txBody>
      </p:sp>
      <p:sp>
        <p:nvSpPr>
          <p:cNvPr id="3" name="Text Placeholder 2"/>
          <p:cNvSpPr>
            <a:spLocks noGrp="1"/>
          </p:cNvSpPr>
          <p:nvPr>
            <p:ph type="body" sz="quarter" idx="39"/>
          </p:nvPr>
        </p:nvSpPr>
        <p:spPr/>
        <p:txBody>
          <a:bodyPr/>
          <a:lstStyle/>
          <a:p>
            <a:r>
              <a:rPr lang="en-US" dirty="0"/>
              <a:t>W10x33 (A992)  e = 23" = 1.1 </a:t>
            </a:r>
            <a:r>
              <a:rPr lang="en-US" dirty="0" smtClean="0"/>
              <a:t>M</a:t>
            </a:r>
            <a:r>
              <a:rPr lang="en-US" baseline="-25000" dirty="0" smtClean="0"/>
              <a:t>p</a:t>
            </a:r>
            <a:r>
              <a:rPr lang="en-US" dirty="0" smtClean="0"/>
              <a:t>/V</a:t>
            </a:r>
            <a:r>
              <a:rPr lang="en-US" baseline="-25000" dirty="0" smtClean="0"/>
              <a:t>p</a:t>
            </a:r>
            <a:endParaRPr lang="en-US" baseline="-25000" dirty="0"/>
          </a:p>
        </p:txBody>
      </p:sp>
    </p:spTree>
    <p:extLst>
      <p:ext uri="{BB962C8B-B14F-4D97-AF65-F5344CB8AC3E}">
        <p14:creationId xmlns:p14="http://schemas.microsoft.com/office/powerpoint/2010/main" val="9053452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Text Box 6"/>
          <p:cNvSpPr txBox="1">
            <a:spLocks noChangeArrowheads="1"/>
          </p:cNvSpPr>
          <p:nvPr/>
        </p:nvSpPr>
        <p:spPr bwMode="auto">
          <a:xfrm>
            <a:off x="1299783" y="3789040"/>
            <a:ext cx="6375400" cy="1754326"/>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342900" indent="-342900">
              <a:spcBef>
                <a:spcPct val="50000"/>
              </a:spcBef>
              <a:buClrTx/>
              <a:buSzTx/>
            </a:pPr>
            <a:r>
              <a:rPr lang="en-US" altLang="en-US" sz="2400" dirty="0">
                <a:latin typeface="+mn-lt"/>
              </a:rPr>
              <a:t>Longer links provide less strength, stiffness and ductility</a:t>
            </a:r>
          </a:p>
          <a:p>
            <a:pPr marL="342900" indent="-342900">
              <a:spcBef>
                <a:spcPct val="50000"/>
              </a:spcBef>
              <a:buClrTx/>
              <a:buSzTx/>
            </a:pPr>
            <a:r>
              <a:rPr lang="en-US" altLang="en-US" sz="2400" dirty="0">
                <a:latin typeface="+mn-lt"/>
              </a:rPr>
              <a:t>Use longer links only when needed for architectural constraints</a:t>
            </a:r>
          </a:p>
        </p:txBody>
      </p:sp>
      <mc:AlternateContent xmlns:mc="http://schemas.openxmlformats.org/markup-compatibility/2006" xmlns:a14="http://schemas.microsoft.com/office/drawing/2010/main">
        <mc:Choice Requires="a14">
          <p:sp>
            <p:nvSpPr>
              <p:cNvPr id="5" name="TextBox 4"/>
              <p:cNvSpPr txBox="1"/>
              <p:nvPr/>
            </p:nvSpPr>
            <p:spPr>
              <a:xfrm>
                <a:off x="3601304" y="2019688"/>
                <a:ext cx="2041906" cy="1091196"/>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2800" b="1" i="0" smtClean="0"/>
                        <m:t>e</m:t>
                      </m:r>
                      <m:r>
                        <m:rPr>
                          <m:nor/>
                        </m:rPr>
                        <a:rPr lang="en-US" sz="2800" b="1" i="0" smtClean="0"/>
                        <m:t> &gt; </m:t>
                      </m:r>
                      <m:f>
                        <m:fPr>
                          <m:ctrlPr>
                            <a:rPr lang="en-US" sz="2800" b="1" i="1" smtClean="0">
                              <a:latin typeface="Cambria Math"/>
                            </a:rPr>
                          </m:ctrlPr>
                        </m:fPr>
                        <m:num>
                          <m:r>
                            <m:rPr>
                              <m:nor/>
                            </m:rPr>
                            <a:rPr lang="en-US" sz="2800" b="1" i="0" smtClean="0"/>
                            <m:t>1.6</m:t>
                          </m:r>
                          <m:sSub>
                            <m:sSubPr>
                              <m:ctrlPr>
                                <a:rPr lang="en-US" sz="2800" b="1" i="1" smtClean="0">
                                  <a:latin typeface="Cambria Math"/>
                                </a:rPr>
                              </m:ctrlPr>
                            </m:sSubPr>
                            <m:e>
                              <m:r>
                                <m:rPr>
                                  <m:nor/>
                                </m:rPr>
                                <a:rPr lang="en-US" sz="2800" b="1" i="0" smtClean="0"/>
                                <m:t>M</m:t>
                              </m:r>
                            </m:e>
                            <m:sub>
                              <m:r>
                                <m:rPr>
                                  <m:nor/>
                                </m:rPr>
                                <a:rPr lang="en-US" sz="2800" b="1" i="0" smtClean="0"/>
                                <m:t>p</m:t>
                              </m:r>
                            </m:sub>
                          </m:sSub>
                        </m:num>
                        <m:den>
                          <m:sSub>
                            <m:sSubPr>
                              <m:ctrlPr>
                                <a:rPr lang="en-US" sz="2800" b="1" i="1" smtClean="0">
                                  <a:latin typeface="Cambria Math"/>
                                </a:rPr>
                              </m:ctrlPr>
                            </m:sSubPr>
                            <m:e>
                              <m:r>
                                <m:rPr>
                                  <m:nor/>
                                </m:rPr>
                                <a:rPr lang="en-US" sz="2800" b="1" i="0" smtClean="0"/>
                                <m:t>V</m:t>
                              </m:r>
                            </m:e>
                            <m:sub>
                              <m:r>
                                <m:rPr>
                                  <m:nor/>
                                </m:rPr>
                                <a:rPr lang="en-US" sz="2800" b="1" i="0" smtClean="0"/>
                                <m:t>p</m:t>
                              </m:r>
                            </m:sub>
                          </m:sSub>
                        </m:den>
                      </m:f>
                    </m:oMath>
                  </m:oMathPara>
                </a14:m>
                <a:endParaRPr lang="en-US" sz="2800" b="1" i="1" dirty="0"/>
              </a:p>
            </p:txBody>
          </p:sp>
        </mc:Choice>
        <mc:Fallback xmlns="">
          <p:sp>
            <p:nvSpPr>
              <p:cNvPr id="5" name="TextBox 4"/>
              <p:cNvSpPr txBox="1">
                <a:spLocks noRot="1" noChangeAspect="1" noMove="1" noResize="1" noEditPoints="1" noAdjustHandles="1" noChangeArrowheads="1" noChangeShapeType="1" noTextEdit="1"/>
              </p:cNvSpPr>
              <p:nvPr/>
            </p:nvSpPr>
            <p:spPr>
              <a:xfrm>
                <a:off x="3601304" y="2019688"/>
                <a:ext cx="2041906" cy="1091196"/>
              </a:xfrm>
              <a:prstGeom prst="rect">
                <a:avLst/>
              </a:prstGeom>
              <a:blipFill rotWithShape="1">
                <a:blip r:embed="rId4"/>
                <a:stretch>
                  <a:fillRect/>
                </a:stretch>
              </a:blipFill>
              <a:ln>
                <a:solidFill>
                  <a:schemeClr val="tx1"/>
                </a:solidFill>
              </a:ln>
            </p:spPr>
            <p:txBody>
              <a:bodyPr/>
              <a:lstStyle/>
              <a:p>
                <a:r>
                  <a:rPr lang="en-US">
                    <a:noFill/>
                  </a:rPr>
                  <a:t> </a:t>
                </a:r>
              </a:p>
            </p:txBody>
          </p:sp>
        </mc:Fallback>
      </mc:AlternateContent>
      <p:sp>
        <p:nvSpPr>
          <p:cNvPr id="9" name="Text Placeholder 8"/>
          <p:cNvSpPr>
            <a:spLocks noGrp="1"/>
          </p:cNvSpPr>
          <p:nvPr>
            <p:ph type="body" sz="quarter" idx="38"/>
          </p:nvPr>
        </p:nvSpPr>
        <p:spPr/>
        <p:txBody>
          <a:bodyPr/>
          <a:lstStyle/>
          <a:p>
            <a:r>
              <a:rPr lang="en-US" dirty="0" smtClean="0"/>
              <a:t>Longer Links</a:t>
            </a:r>
            <a:endParaRPr lang="en-US" dirty="0"/>
          </a:p>
        </p:txBody>
      </p:sp>
    </p:spTree>
    <p:extLst>
      <p:ext uri="{BB962C8B-B14F-4D97-AF65-F5344CB8AC3E}">
        <p14:creationId xmlns:p14="http://schemas.microsoft.com/office/powerpoint/2010/main" val="9172563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5" descr="EBF13"/>
          <p:cNvPicPr>
            <a:picLocks noChangeAspect="1" noChangeArrowheads="1"/>
          </p:cNvPicPr>
          <p:nvPr/>
        </p:nvPicPr>
        <p:blipFill>
          <a:blip r:embed="rId3">
            <a:extLst>
              <a:ext uri="{28A0092B-C50C-407E-A947-70E740481C1C}">
                <a14:useLocalDpi xmlns:a14="http://schemas.microsoft.com/office/drawing/2010/main" val="0"/>
              </a:ext>
            </a:extLst>
          </a:blip>
          <a:srcRect t="11374"/>
          <a:stretch>
            <a:fillRect/>
          </a:stretch>
        </p:blipFill>
        <p:spPr bwMode="auto">
          <a:xfrm>
            <a:off x="0" y="1185863"/>
            <a:ext cx="9144000"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p:cNvSpPr>
            <a:spLocks noGrp="1"/>
          </p:cNvSpPr>
          <p:nvPr>
            <p:ph type="body" sz="quarter" idx="38"/>
          </p:nvPr>
        </p:nvSpPr>
        <p:spPr/>
        <p:txBody>
          <a:bodyPr/>
          <a:lstStyle/>
          <a:p>
            <a:r>
              <a:rPr lang="en-US" dirty="0"/>
              <a:t>Experimental Performance of a Flexural Yielding Link</a:t>
            </a:r>
          </a:p>
        </p:txBody>
      </p:sp>
      <p:sp>
        <p:nvSpPr>
          <p:cNvPr id="3" name="Text Placeholder 2"/>
          <p:cNvSpPr>
            <a:spLocks noGrp="1"/>
          </p:cNvSpPr>
          <p:nvPr>
            <p:ph type="body" sz="quarter" idx="39"/>
          </p:nvPr>
        </p:nvSpPr>
        <p:spPr/>
        <p:txBody>
          <a:bodyPr/>
          <a:lstStyle/>
          <a:p>
            <a:r>
              <a:rPr lang="en-US" dirty="0"/>
              <a:t>W12x16 (A36)  e = 44" = 3.4 M</a:t>
            </a:r>
            <a:r>
              <a:rPr lang="en-US" baseline="-25000" dirty="0"/>
              <a:t>p</a:t>
            </a:r>
            <a:r>
              <a:rPr lang="en-US" dirty="0"/>
              <a:t>/V</a:t>
            </a:r>
            <a:r>
              <a:rPr lang="en-US" baseline="-25000" dirty="0"/>
              <a:t>p</a:t>
            </a:r>
          </a:p>
          <a:p>
            <a:endParaRPr lang="en-US" dirty="0"/>
          </a:p>
        </p:txBody>
      </p:sp>
    </p:spTree>
    <p:extLst>
      <p:ext uri="{BB962C8B-B14F-4D97-AF65-F5344CB8AC3E}">
        <p14:creationId xmlns:p14="http://schemas.microsoft.com/office/powerpoint/2010/main" val="948746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sp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blackGray">
          <a:xfrm>
            <a:off x="1547664" y="1124744"/>
            <a:ext cx="6552728" cy="5294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38"/>
          </p:nvPr>
        </p:nvSpPr>
        <p:spPr/>
        <p:txBody>
          <a:bodyPr/>
          <a:lstStyle/>
          <a:p>
            <a:r>
              <a:rPr lang="en-US" dirty="0"/>
              <a:t>Experimental Performance of a Flexural Yielding Link</a:t>
            </a:r>
          </a:p>
          <a:p>
            <a:endParaRPr lang="en-US" dirty="0"/>
          </a:p>
        </p:txBody>
      </p:sp>
      <p:sp>
        <p:nvSpPr>
          <p:cNvPr id="5" name="Text Placeholder 4"/>
          <p:cNvSpPr>
            <a:spLocks noGrp="1"/>
          </p:cNvSpPr>
          <p:nvPr>
            <p:ph type="body" sz="quarter" idx="39"/>
          </p:nvPr>
        </p:nvSpPr>
        <p:spPr/>
        <p:txBody>
          <a:bodyPr/>
          <a:lstStyle/>
          <a:p>
            <a:r>
              <a:rPr lang="en-US" dirty="0"/>
              <a:t>W12x16 (A36)  e = 44" = 3.4 </a:t>
            </a:r>
            <a:r>
              <a:rPr lang="en-US" dirty="0" smtClean="0"/>
              <a:t>M</a:t>
            </a:r>
            <a:r>
              <a:rPr lang="en-US" baseline="-25000" dirty="0" smtClean="0"/>
              <a:t>p</a:t>
            </a:r>
            <a:r>
              <a:rPr lang="en-US" dirty="0" smtClean="0"/>
              <a:t>/V</a:t>
            </a:r>
            <a:r>
              <a:rPr lang="en-US" baseline="-25000" dirty="0" smtClean="0"/>
              <a:t>p</a:t>
            </a:r>
            <a:endParaRPr lang="en-US" baseline="-25000" dirty="0"/>
          </a:p>
        </p:txBody>
      </p:sp>
    </p:spTree>
    <p:extLst>
      <p:ext uri="{BB962C8B-B14F-4D97-AF65-F5344CB8AC3E}">
        <p14:creationId xmlns:p14="http://schemas.microsoft.com/office/powerpoint/2010/main" val="28535293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9" name="Picture 5" descr="Spec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263" y="1228725"/>
            <a:ext cx="8464550" cy="55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p:cNvSpPr>
            <a:spLocks noGrp="1"/>
          </p:cNvSpPr>
          <p:nvPr>
            <p:ph type="body" sz="quarter" idx="38"/>
          </p:nvPr>
        </p:nvSpPr>
        <p:spPr>
          <a:xfrm>
            <a:off x="179512" y="287854"/>
            <a:ext cx="8784976" cy="404842"/>
          </a:xfrm>
        </p:spPr>
        <p:txBody>
          <a:bodyPr/>
          <a:lstStyle/>
          <a:p>
            <a:r>
              <a:rPr lang="en-US" sz="1800" dirty="0"/>
              <a:t>Experimental Performance of an Intermediate (Shear </a:t>
            </a:r>
            <a:r>
              <a:rPr lang="en-US" sz="1800" dirty="0" smtClean="0"/>
              <a:t>&amp; </a:t>
            </a:r>
            <a:r>
              <a:rPr lang="en-US" sz="1800" dirty="0"/>
              <a:t>Flexural Yielding) </a:t>
            </a:r>
            <a:r>
              <a:rPr lang="en-US" sz="1800" dirty="0" smtClean="0"/>
              <a:t>Link</a:t>
            </a:r>
            <a:endParaRPr lang="en-US" sz="1800" dirty="0"/>
          </a:p>
          <a:p>
            <a:endParaRPr lang="en-US" sz="1800" dirty="0"/>
          </a:p>
        </p:txBody>
      </p:sp>
      <p:sp>
        <p:nvSpPr>
          <p:cNvPr id="3" name="Text Placeholder 2"/>
          <p:cNvSpPr>
            <a:spLocks noGrp="1"/>
          </p:cNvSpPr>
          <p:nvPr>
            <p:ph type="body" sz="quarter" idx="39"/>
          </p:nvPr>
        </p:nvSpPr>
        <p:spPr/>
        <p:txBody>
          <a:bodyPr/>
          <a:lstStyle/>
          <a:p>
            <a:r>
              <a:rPr lang="en-US" dirty="0"/>
              <a:t>W16x36 (A992)  e = 48" = 2 M</a:t>
            </a:r>
            <a:r>
              <a:rPr lang="en-US" baseline="-25000" dirty="0"/>
              <a:t>p</a:t>
            </a:r>
            <a:r>
              <a:rPr lang="en-US" dirty="0"/>
              <a:t>/V</a:t>
            </a:r>
            <a:r>
              <a:rPr lang="en-US" baseline="-25000" dirty="0"/>
              <a:t>p</a:t>
            </a:r>
          </a:p>
          <a:p>
            <a:endParaRPr lang="en-US" dirty="0"/>
          </a:p>
        </p:txBody>
      </p:sp>
    </p:spTree>
    <p:extLst>
      <p:ext uri="{BB962C8B-B14F-4D97-AF65-F5344CB8AC3E}">
        <p14:creationId xmlns:p14="http://schemas.microsoft.com/office/powerpoint/2010/main" val="4801553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7"/>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blackWhite">
          <a:xfrm>
            <a:off x="1079061" y="1412776"/>
            <a:ext cx="6996113" cy="4784725"/>
          </a:xfrm>
          <a:prstGeom prst="rect">
            <a:avLst/>
          </a:prstGeom>
          <a:solidFill>
            <a:schemeClr val="tx1"/>
          </a:solidFill>
          <a:ln>
            <a:noFill/>
          </a:ln>
          <a:effectLst/>
          <a:extLst/>
        </p:spPr>
      </p:pic>
      <p:sp>
        <p:nvSpPr>
          <p:cNvPr id="2" name="Text Placeholder 1"/>
          <p:cNvSpPr>
            <a:spLocks noGrp="1"/>
          </p:cNvSpPr>
          <p:nvPr>
            <p:ph type="body" sz="quarter" idx="38"/>
          </p:nvPr>
        </p:nvSpPr>
        <p:spPr>
          <a:xfrm>
            <a:off x="179512" y="287854"/>
            <a:ext cx="8712968" cy="404842"/>
          </a:xfrm>
        </p:spPr>
        <p:txBody>
          <a:bodyPr/>
          <a:lstStyle/>
          <a:p>
            <a:r>
              <a:rPr lang="en-US" sz="1800" dirty="0"/>
              <a:t>Experimental Performance of an Intermediate (Shear &amp; Flexural Yielding) Link</a:t>
            </a:r>
          </a:p>
        </p:txBody>
      </p:sp>
      <p:sp>
        <p:nvSpPr>
          <p:cNvPr id="3" name="Text Placeholder 2"/>
          <p:cNvSpPr>
            <a:spLocks noGrp="1"/>
          </p:cNvSpPr>
          <p:nvPr>
            <p:ph type="body" sz="quarter" idx="39"/>
          </p:nvPr>
        </p:nvSpPr>
        <p:spPr/>
        <p:txBody>
          <a:bodyPr/>
          <a:lstStyle/>
          <a:p>
            <a:r>
              <a:rPr lang="en-US" dirty="0"/>
              <a:t>W16x36 (A992)  e = 48" = 2 M</a:t>
            </a:r>
            <a:r>
              <a:rPr lang="en-US" baseline="-25000" dirty="0"/>
              <a:t>p</a:t>
            </a:r>
            <a:r>
              <a:rPr lang="en-US" dirty="0"/>
              <a:t>/V</a:t>
            </a:r>
            <a:r>
              <a:rPr lang="en-US" baseline="-25000" dirty="0"/>
              <a:t>p</a:t>
            </a:r>
          </a:p>
          <a:p>
            <a:endParaRPr lang="en-US" dirty="0"/>
          </a:p>
        </p:txBody>
      </p:sp>
    </p:spTree>
    <p:extLst>
      <p:ext uri="{BB962C8B-B14F-4D97-AF65-F5344CB8AC3E}">
        <p14:creationId xmlns:p14="http://schemas.microsoft.com/office/powerpoint/2010/main" val="7835820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4" name="Group 2"/>
          <p:cNvGrpSpPr>
            <a:grpSpLocks/>
          </p:cNvGrpSpPr>
          <p:nvPr/>
        </p:nvGrpSpPr>
        <p:grpSpPr bwMode="auto">
          <a:xfrm>
            <a:off x="1614487" y="624976"/>
            <a:ext cx="6067425" cy="6003925"/>
            <a:chOff x="969" y="168"/>
            <a:chExt cx="3822" cy="3782"/>
          </a:xfrm>
        </p:grpSpPr>
        <p:grpSp>
          <p:nvGrpSpPr>
            <p:cNvPr id="265" name="Group 3"/>
            <p:cNvGrpSpPr>
              <a:grpSpLocks/>
            </p:cNvGrpSpPr>
            <p:nvPr/>
          </p:nvGrpSpPr>
          <p:grpSpPr bwMode="auto">
            <a:xfrm>
              <a:off x="1053" y="168"/>
              <a:ext cx="3648" cy="3734"/>
              <a:chOff x="1053" y="168"/>
              <a:chExt cx="3648" cy="3734"/>
            </a:xfrm>
          </p:grpSpPr>
          <p:sp>
            <p:nvSpPr>
              <p:cNvPr id="278" name="Freeform 4"/>
              <p:cNvSpPr>
                <a:spLocks/>
              </p:cNvSpPr>
              <p:nvPr/>
            </p:nvSpPr>
            <p:spPr bwMode="auto">
              <a:xfrm flipH="1">
                <a:off x="4187" y="3455"/>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Lst>
                <a:ahLst/>
                <a:cxnLst>
                  <a:cxn ang="0">
                    <a:pos x="T0" y="T1"/>
                  </a:cxn>
                  <a:cxn ang="0">
                    <a:pos x="T2" y="T3"/>
                  </a:cxn>
                  <a:cxn ang="0">
                    <a:pos x="T4" y="T5"/>
                  </a:cxn>
                  <a:cxn ang="0">
                    <a:pos x="T6" y="T7"/>
                  </a:cxn>
                  <a:cxn ang="0">
                    <a:pos x="T8" y="T9"/>
                  </a:cxn>
                  <a:cxn ang="0">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nvGrpSpPr>
              <p:cNvPr id="279" name="Group 5"/>
              <p:cNvGrpSpPr>
                <a:grpSpLocks/>
              </p:cNvGrpSpPr>
              <p:nvPr/>
            </p:nvGrpSpPr>
            <p:grpSpPr bwMode="auto">
              <a:xfrm flipH="1">
                <a:off x="3072" y="2318"/>
                <a:ext cx="355" cy="242"/>
                <a:chOff x="2334" y="1156"/>
                <a:chExt cx="355" cy="242"/>
              </a:xfrm>
            </p:grpSpPr>
            <p:sp>
              <p:nvSpPr>
                <p:cNvPr id="385" name="Freeform 6"/>
                <p:cNvSpPr>
                  <a:spLocks/>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Lst>
                  <a:ahLst/>
                  <a:cxnLst>
                    <a:cxn ang="0">
                      <a:pos x="T0" y="T1"/>
                    </a:cxn>
                    <a:cxn ang="0">
                      <a:pos x="T2" y="T3"/>
                    </a:cxn>
                    <a:cxn ang="0">
                      <a:pos x="T4" y="T5"/>
                    </a:cxn>
                    <a:cxn ang="0">
                      <a:pos x="T6" y="T7"/>
                    </a:cxn>
                    <a:cxn ang="0">
                      <a:pos x="T8" y="T9"/>
                    </a:cxn>
                    <a:cxn ang="0">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86" name="Rectangle 7"/>
                <p:cNvSpPr>
                  <a:spLocks noChangeArrowheads="1"/>
                </p:cNvSpPr>
                <p:nvPr/>
              </p:nvSpPr>
              <p:spPr bwMode="auto">
                <a:xfrm>
                  <a:off x="2672" y="1156"/>
                  <a:ext cx="17" cy="196"/>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280" name="Group 8"/>
              <p:cNvGrpSpPr>
                <a:grpSpLocks/>
              </p:cNvGrpSpPr>
              <p:nvPr/>
            </p:nvGrpSpPr>
            <p:grpSpPr bwMode="auto">
              <a:xfrm flipH="1">
                <a:off x="3071" y="2031"/>
                <a:ext cx="1435" cy="287"/>
                <a:chOff x="1255" y="869"/>
                <a:chExt cx="1435" cy="287"/>
              </a:xfrm>
            </p:grpSpPr>
            <p:grpSp>
              <p:nvGrpSpPr>
                <p:cNvPr id="378" name="Group 9"/>
                <p:cNvGrpSpPr>
                  <a:grpSpLocks/>
                </p:cNvGrpSpPr>
                <p:nvPr/>
              </p:nvGrpSpPr>
              <p:grpSpPr bwMode="auto">
                <a:xfrm>
                  <a:off x="1255" y="869"/>
                  <a:ext cx="1434" cy="287"/>
                  <a:chOff x="1255" y="869"/>
                  <a:chExt cx="1434" cy="287"/>
                </a:xfrm>
              </p:grpSpPr>
              <p:grpSp>
                <p:nvGrpSpPr>
                  <p:cNvPr id="380" name="Group 10"/>
                  <p:cNvGrpSpPr>
                    <a:grpSpLocks/>
                  </p:cNvGrpSpPr>
                  <p:nvPr/>
                </p:nvGrpSpPr>
                <p:grpSpPr bwMode="auto">
                  <a:xfrm>
                    <a:off x="1255" y="869"/>
                    <a:ext cx="1434" cy="287"/>
                    <a:chOff x="1255" y="869"/>
                    <a:chExt cx="1434" cy="287"/>
                  </a:xfrm>
                </p:grpSpPr>
                <p:sp>
                  <p:nvSpPr>
                    <p:cNvPr id="382" name="Rectangle 11"/>
                    <p:cNvSpPr>
                      <a:spLocks noChangeArrowheads="1"/>
                    </p:cNvSpPr>
                    <p:nvPr/>
                  </p:nvSpPr>
                  <p:spPr bwMode="auto">
                    <a:xfrm>
                      <a:off x="1255" y="869"/>
                      <a:ext cx="1434" cy="287"/>
                    </a:xfrm>
                    <a:prstGeom prst="rect">
                      <a:avLst/>
                    </a:prstGeom>
                    <a:gradFill rotWithShape="1">
                      <a:gsLst>
                        <a:gs pos="0">
                          <a:srgbClr val="DDDDDD">
                            <a:gamma/>
                            <a:shade val="46275"/>
                            <a:invGamma/>
                          </a:srgbClr>
                        </a:gs>
                        <a:gs pos="50000">
                          <a:srgbClr val="DDDDDD"/>
                        </a:gs>
                        <a:gs pos="100000">
                          <a:srgbClr val="DDDDDD">
                            <a:gamma/>
                            <a:shade val="46275"/>
                            <a:invGamma/>
                          </a:srgbClr>
                        </a:gs>
                      </a:gsLst>
                      <a:lin ang="5400000" scaled="1"/>
                    </a:gradFill>
                    <a:ln>
                      <a:noFill/>
                    </a:ln>
                    <a:effectLst/>
                    <a:extLst>
                      <a:ext uri="{91240B29-F687-4F45-9708-019B960494DF}">
                        <a14:hiddenLine xmlns:a14="http://schemas.microsoft.com/office/drawing/2010/main" w="127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83" name="Line 12"/>
                    <p:cNvSpPr>
                      <a:spLocks noChangeShapeType="1"/>
                    </p:cNvSpPr>
                    <p:nvPr/>
                  </p:nvSpPr>
                  <p:spPr bwMode="auto">
                    <a:xfrm>
                      <a:off x="1255" y="901"/>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84" name="Line 13"/>
                    <p:cNvSpPr>
                      <a:spLocks noChangeShapeType="1"/>
                    </p:cNvSpPr>
                    <p:nvPr/>
                  </p:nvSpPr>
                  <p:spPr bwMode="auto">
                    <a:xfrm>
                      <a:off x="1255" y="1124"/>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381" name="Rectangle 14"/>
                  <p:cNvSpPr>
                    <a:spLocks noChangeArrowheads="1"/>
                  </p:cNvSpPr>
                  <p:nvPr/>
                </p:nvSpPr>
                <p:spPr bwMode="auto">
                  <a:xfrm>
                    <a:off x="1255" y="926"/>
                    <a:ext cx="35" cy="173"/>
                  </a:xfrm>
                  <a:prstGeom prst="rect">
                    <a:avLst/>
                  </a:prstGeom>
                  <a:gradFill rotWithShape="1">
                    <a:gsLst>
                      <a:gs pos="0">
                        <a:srgbClr val="C0C0C0"/>
                      </a:gs>
                      <a:gs pos="100000">
                        <a:srgbClr val="C0C0C0">
                          <a:gamma/>
                          <a:shade val="46275"/>
                          <a:invGamma/>
                        </a:srgbClr>
                      </a:gs>
                    </a:gsLst>
                    <a:path path="rect">
                      <a:fillToRect t="100000" r="100000"/>
                    </a:path>
                  </a:gradFill>
                  <a:ln>
                    <a:noFill/>
                  </a:ln>
                  <a:effectLst/>
                  <a:extLs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379" name="Rectangle 15"/>
                <p:cNvSpPr>
                  <a:spLocks noChangeArrowheads="1"/>
                </p:cNvSpPr>
                <p:nvPr/>
              </p:nvSpPr>
              <p:spPr bwMode="auto">
                <a:xfrm>
                  <a:off x="2673" y="901"/>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281" name="Rectangle 16"/>
              <p:cNvSpPr>
                <a:spLocks noChangeArrowheads="1"/>
              </p:cNvSpPr>
              <p:nvPr/>
            </p:nvSpPr>
            <p:spPr bwMode="auto">
              <a:xfrm rot="2897558" flipH="1">
                <a:off x="2989" y="2994"/>
                <a:ext cx="1721" cy="95"/>
              </a:xfrm>
              <a:prstGeom prst="rect">
                <a:avLst/>
              </a:prstGeom>
              <a:gradFill rotWithShape="1">
                <a:gsLst>
                  <a:gs pos="0">
                    <a:srgbClr val="DDDDDD"/>
                  </a:gs>
                  <a:gs pos="50000">
                    <a:srgbClr val="DDDDDD">
                      <a:gamma/>
                      <a:shade val="46275"/>
                      <a:invGamma/>
                    </a:srgbClr>
                  </a:gs>
                  <a:gs pos="100000">
                    <a:srgbClr val="DDDDDD"/>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82" name="Rectangle 17"/>
              <p:cNvSpPr>
                <a:spLocks noChangeArrowheads="1"/>
              </p:cNvSpPr>
              <p:nvPr/>
            </p:nvSpPr>
            <p:spPr bwMode="auto">
              <a:xfrm flipH="1">
                <a:off x="3410" y="2064"/>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83" name="Line 18"/>
              <p:cNvSpPr>
                <a:spLocks noChangeShapeType="1"/>
              </p:cNvSpPr>
              <p:nvPr/>
            </p:nvSpPr>
            <p:spPr bwMode="auto">
              <a:xfrm flipH="1">
                <a:off x="3075" y="2031"/>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84" name="Line 19"/>
              <p:cNvSpPr>
                <a:spLocks noChangeShapeType="1"/>
              </p:cNvSpPr>
              <p:nvPr/>
            </p:nvSpPr>
            <p:spPr bwMode="auto">
              <a:xfrm flipH="1">
                <a:off x="3075" y="2064"/>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85" name="Line 20"/>
              <p:cNvSpPr>
                <a:spLocks noChangeShapeType="1"/>
              </p:cNvSpPr>
              <p:nvPr/>
            </p:nvSpPr>
            <p:spPr bwMode="auto">
              <a:xfrm flipH="1">
                <a:off x="3075" y="2286"/>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86" name="Line 21"/>
              <p:cNvSpPr>
                <a:spLocks noChangeShapeType="1"/>
              </p:cNvSpPr>
              <p:nvPr/>
            </p:nvSpPr>
            <p:spPr bwMode="auto">
              <a:xfrm flipH="1">
                <a:off x="3075" y="2315"/>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87" name="Freeform 22"/>
              <p:cNvSpPr>
                <a:spLocks/>
              </p:cNvSpPr>
              <p:nvPr/>
            </p:nvSpPr>
            <p:spPr bwMode="auto">
              <a:xfrm>
                <a:off x="1260" y="3455"/>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Lst>
                <a:ahLst/>
                <a:cxnLst>
                  <a:cxn ang="0">
                    <a:pos x="T0" y="T1"/>
                  </a:cxn>
                  <a:cxn ang="0">
                    <a:pos x="T2" y="T3"/>
                  </a:cxn>
                  <a:cxn ang="0">
                    <a:pos x="T4" y="T5"/>
                  </a:cxn>
                  <a:cxn ang="0">
                    <a:pos x="T6" y="T7"/>
                  </a:cxn>
                  <a:cxn ang="0">
                    <a:pos x="T8" y="T9"/>
                  </a:cxn>
                  <a:cxn ang="0">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nvGrpSpPr>
              <p:cNvPr id="288" name="Group 23"/>
              <p:cNvGrpSpPr>
                <a:grpSpLocks/>
              </p:cNvGrpSpPr>
              <p:nvPr/>
            </p:nvGrpSpPr>
            <p:grpSpPr bwMode="auto">
              <a:xfrm>
                <a:off x="2335" y="2318"/>
                <a:ext cx="355" cy="242"/>
                <a:chOff x="2334" y="1156"/>
                <a:chExt cx="355" cy="242"/>
              </a:xfrm>
            </p:grpSpPr>
            <p:sp>
              <p:nvSpPr>
                <p:cNvPr id="376" name="Freeform 24"/>
                <p:cNvSpPr>
                  <a:spLocks/>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Lst>
                  <a:ahLst/>
                  <a:cxnLst>
                    <a:cxn ang="0">
                      <a:pos x="T0" y="T1"/>
                    </a:cxn>
                    <a:cxn ang="0">
                      <a:pos x="T2" y="T3"/>
                    </a:cxn>
                    <a:cxn ang="0">
                      <a:pos x="T4" y="T5"/>
                    </a:cxn>
                    <a:cxn ang="0">
                      <a:pos x="T6" y="T7"/>
                    </a:cxn>
                    <a:cxn ang="0">
                      <a:pos x="T8" y="T9"/>
                    </a:cxn>
                    <a:cxn ang="0">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77" name="Rectangle 25"/>
                <p:cNvSpPr>
                  <a:spLocks noChangeArrowheads="1"/>
                </p:cNvSpPr>
                <p:nvPr/>
              </p:nvSpPr>
              <p:spPr bwMode="auto">
                <a:xfrm>
                  <a:off x="2672" y="1156"/>
                  <a:ext cx="17" cy="196"/>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289" name="Group 26"/>
              <p:cNvGrpSpPr>
                <a:grpSpLocks/>
              </p:cNvGrpSpPr>
              <p:nvPr/>
            </p:nvGrpSpPr>
            <p:grpSpPr bwMode="auto">
              <a:xfrm>
                <a:off x="1256" y="2031"/>
                <a:ext cx="1435" cy="287"/>
                <a:chOff x="1255" y="869"/>
                <a:chExt cx="1435" cy="287"/>
              </a:xfrm>
            </p:grpSpPr>
            <p:grpSp>
              <p:nvGrpSpPr>
                <p:cNvPr id="369" name="Group 27"/>
                <p:cNvGrpSpPr>
                  <a:grpSpLocks/>
                </p:cNvGrpSpPr>
                <p:nvPr/>
              </p:nvGrpSpPr>
              <p:grpSpPr bwMode="auto">
                <a:xfrm>
                  <a:off x="1255" y="869"/>
                  <a:ext cx="1434" cy="287"/>
                  <a:chOff x="1255" y="869"/>
                  <a:chExt cx="1434" cy="287"/>
                </a:xfrm>
              </p:grpSpPr>
              <p:grpSp>
                <p:nvGrpSpPr>
                  <p:cNvPr id="371" name="Group 28"/>
                  <p:cNvGrpSpPr>
                    <a:grpSpLocks/>
                  </p:cNvGrpSpPr>
                  <p:nvPr/>
                </p:nvGrpSpPr>
                <p:grpSpPr bwMode="auto">
                  <a:xfrm>
                    <a:off x="1255" y="869"/>
                    <a:ext cx="1434" cy="287"/>
                    <a:chOff x="1255" y="869"/>
                    <a:chExt cx="1434" cy="287"/>
                  </a:xfrm>
                </p:grpSpPr>
                <p:sp>
                  <p:nvSpPr>
                    <p:cNvPr id="373" name="Rectangle 29"/>
                    <p:cNvSpPr>
                      <a:spLocks noChangeArrowheads="1"/>
                    </p:cNvSpPr>
                    <p:nvPr/>
                  </p:nvSpPr>
                  <p:spPr bwMode="auto">
                    <a:xfrm>
                      <a:off x="1255" y="869"/>
                      <a:ext cx="1434" cy="287"/>
                    </a:xfrm>
                    <a:prstGeom prst="rect">
                      <a:avLst/>
                    </a:prstGeom>
                    <a:gradFill rotWithShape="1">
                      <a:gsLst>
                        <a:gs pos="0">
                          <a:srgbClr val="DDDDDD">
                            <a:gamma/>
                            <a:shade val="46275"/>
                            <a:invGamma/>
                          </a:srgbClr>
                        </a:gs>
                        <a:gs pos="50000">
                          <a:srgbClr val="DDDDDD"/>
                        </a:gs>
                        <a:gs pos="100000">
                          <a:srgbClr val="DDDDDD">
                            <a:gamma/>
                            <a:shade val="46275"/>
                            <a:invGamma/>
                          </a:srgbClr>
                        </a:gs>
                      </a:gsLst>
                      <a:lin ang="5400000" scaled="1"/>
                    </a:gradFill>
                    <a:ln>
                      <a:noFill/>
                    </a:ln>
                    <a:effectLst/>
                    <a:extLst>
                      <a:ext uri="{91240B29-F687-4F45-9708-019B960494DF}">
                        <a14:hiddenLine xmlns:a14="http://schemas.microsoft.com/office/drawing/2010/main" w="127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74" name="Line 30"/>
                    <p:cNvSpPr>
                      <a:spLocks noChangeShapeType="1"/>
                    </p:cNvSpPr>
                    <p:nvPr/>
                  </p:nvSpPr>
                  <p:spPr bwMode="auto">
                    <a:xfrm>
                      <a:off x="1255" y="901"/>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75" name="Line 31"/>
                    <p:cNvSpPr>
                      <a:spLocks noChangeShapeType="1"/>
                    </p:cNvSpPr>
                    <p:nvPr/>
                  </p:nvSpPr>
                  <p:spPr bwMode="auto">
                    <a:xfrm>
                      <a:off x="1255" y="1124"/>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372" name="Rectangle 32"/>
                  <p:cNvSpPr>
                    <a:spLocks noChangeArrowheads="1"/>
                  </p:cNvSpPr>
                  <p:nvPr/>
                </p:nvSpPr>
                <p:spPr bwMode="auto">
                  <a:xfrm>
                    <a:off x="1255" y="926"/>
                    <a:ext cx="35" cy="173"/>
                  </a:xfrm>
                  <a:prstGeom prst="rect">
                    <a:avLst/>
                  </a:prstGeom>
                  <a:gradFill rotWithShape="1">
                    <a:gsLst>
                      <a:gs pos="0">
                        <a:srgbClr val="C0C0C0"/>
                      </a:gs>
                      <a:gs pos="100000">
                        <a:srgbClr val="C0C0C0">
                          <a:gamma/>
                          <a:shade val="46275"/>
                          <a:invGamma/>
                        </a:srgbClr>
                      </a:gs>
                    </a:gsLst>
                    <a:path path="rect">
                      <a:fillToRect t="100000" r="100000"/>
                    </a:path>
                  </a:gradFill>
                  <a:ln>
                    <a:noFill/>
                  </a:ln>
                  <a:effectLst/>
                  <a:extLs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370" name="Rectangle 33"/>
                <p:cNvSpPr>
                  <a:spLocks noChangeArrowheads="1"/>
                </p:cNvSpPr>
                <p:nvPr/>
              </p:nvSpPr>
              <p:spPr bwMode="auto">
                <a:xfrm>
                  <a:off x="2673" y="901"/>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290" name="Rectangle 34"/>
              <p:cNvSpPr>
                <a:spLocks noChangeArrowheads="1"/>
              </p:cNvSpPr>
              <p:nvPr/>
            </p:nvSpPr>
            <p:spPr bwMode="auto">
              <a:xfrm rot="-2897558">
                <a:off x="1052" y="2994"/>
                <a:ext cx="1721" cy="95"/>
              </a:xfrm>
              <a:prstGeom prst="rect">
                <a:avLst/>
              </a:prstGeom>
              <a:gradFill rotWithShape="1">
                <a:gsLst>
                  <a:gs pos="0">
                    <a:srgbClr val="DDDDDD"/>
                  </a:gs>
                  <a:gs pos="50000">
                    <a:srgbClr val="DDDDDD">
                      <a:gamma/>
                      <a:shade val="46275"/>
                      <a:invGamma/>
                    </a:srgbClr>
                  </a:gs>
                  <a:gs pos="100000">
                    <a:srgbClr val="DDDDDD"/>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91" name="Rectangle 35"/>
              <p:cNvSpPr>
                <a:spLocks noChangeArrowheads="1"/>
              </p:cNvSpPr>
              <p:nvPr/>
            </p:nvSpPr>
            <p:spPr bwMode="auto">
              <a:xfrm>
                <a:off x="2335" y="2064"/>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92" name="Line 36"/>
              <p:cNvSpPr>
                <a:spLocks noChangeShapeType="1"/>
              </p:cNvSpPr>
              <p:nvPr/>
            </p:nvSpPr>
            <p:spPr bwMode="auto">
              <a:xfrm>
                <a:off x="1260" y="2031"/>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93" name="Line 37"/>
              <p:cNvSpPr>
                <a:spLocks noChangeShapeType="1"/>
              </p:cNvSpPr>
              <p:nvPr/>
            </p:nvSpPr>
            <p:spPr bwMode="auto">
              <a:xfrm>
                <a:off x="1260" y="2064"/>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94" name="Line 38"/>
              <p:cNvSpPr>
                <a:spLocks noChangeShapeType="1"/>
              </p:cNvSpPr>
              <p:nvPr/>
            </p:nvSpPr>
            <p:spPr bwMode="auto">
              <a:xfrm>
                <a:off x="1260" y="2286"/>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95" name="Line 39"/>
              <p:cNvSpPr>
                <a:spLocks noChangeShapeType="1"/>
              </p:cNvSpPr>
              <p:nvPr/>
            </p:nvSpPr>
            <p:spPr bwMode="auto">
              <a:xfrm>
                <a:off x="1260" y="2315"/>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nvGrpSpPr>
              <p:cNvPr id="296" name="Group 40"/>
              <p:cNvGrpSpPr>
                <a:grpSpLocks/>
              </p:cNvGrpSpPr>
              <p:nvPr/>
            </p:nvGrpSpPr>
            <p:grpSpPr bwMode="auto">
              <a:xfrm>
                <a:off x="2687" y="2031"/>
                <a:ext cx="392" cy="287"/>
                <a:chOff x="2686" y="869"/>
                <a:chExt cx="392" cy="287"/>
              </a:xfrm>
            </p:grpSpPr>
            <p:sp>
              <p:nvSpPr>
                <p:cNvPr id="364" name="Rectangle 41"/>
                <p:cNvSpPr>
                  <a:spLocks noChangeArrowheads="1"/>
                </p:cNvSpPr>
                <p:nvPr/>
              </p:nvSpPr>
              <p:spPr bwMode="auto">
                <a:xfrm>
                  <a:off x="2690" y="869"/>
                  <a:ext cx="381" cy="287"/>
                </a:xfrm>
                <a:prstGeom prst="rect">
                  <a:avLst/>
                </a:prstGeom>
                <a:gradFill rotWithShape="1">
                  <a:gsLst>
                    <a:gs pos="0">
                      <a:srgbClr val="DDDDDD">
                        <a:gamma/>
                        <a:shade val="46275"/>
                        <a:invGamma/>
                      </a:srgbClr>
                    </a:gs>
                    <a:gs pos="50000">
                      <a:srgbClr val="DDDDDD"/>
                    </a:gs>
                    <a:gs pos="100000">
                      <a:srgbClr val="DDDDDD">
                        <a:gamma/>
                        <a:shade val="46275"/>
                        <a:invGamma/>
                      </a:srgbClr>
                    </a:gs>
                  </a:gsLst>
                  <a:lin ang="5400000" scaled="1"/>
                </a:gradFill>
                <a:ln>
                  <a:noFill/>
                </a:ln>
                <a:effectLst/>
                <a:extLs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65" name="Line 42"/>
                <p:cNvSpPr>
                  <a:spLocks noChangeShapeType="1"/>
                </p:cNvSpPr>
                <p:nvPr/>
              </p:nvSpPr>
              <p:spPr bwMode="auto">
                <a:xfrm>
                  <a:off x="2690" y="902"/>
                  <a:ext cx="3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66" name="Line 43"/>
                <p:cNvSpPr>
                  <a:spLocks noChangeShapeType="1"/>
                </p:cNvSpPr>
                <p:nvPr/>
              </p:nvSpPr>
              <p:spPr bwMode="auto">
                <a:xfrm>
                  <a:off x="2686" y="1124"/>
                  <a:ext cx="3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67" name="Line 44"/>
                <p:cNvSpPr>
                  <a:spLocks noChangeShapeType="1"/>
                </p:cNvSpPr>
                <p:nvPr/>
              </p:nvSpPr>
              <p:spPr bwMode="auto">
                <a:xfrm>
                  <a:off x="2686" y="1153"/>
                  <a:ext cx="392"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68" name="Line 45"/>
                <p:cNvSpPr>
                  <a:spLocks noChangeShapeType="1"/>
                </p:cNvSpPr>
                <p:nvPr/>
              </p:nvSpPr>
              <p:spPr bwMode="auto">
                <a:xfrm>
                  <a:off x="2686" y="869"/>
                  <a:ext cx="392"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297" name="Rectangle 46"/>
              <p:cNvSpPr>
                <a:spLocks noChangeArrowheads="1"/>
              </p:cNvSpPr>
              <p:nvPr/>
            </p:nvSpPr>
            <p:spPr bwMode="auto">
              <a:xfrm>
                <a:off x="2753" y="2062"/>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98" name="Rectangle 47"/>
              <p:cNvSpPr>
                <a:spLocks noChangeArrowheads="1"/>
              </p:cNvSpPr>
              <p:nvPr/>
            </p:nvSpPr>
            <p:spPr bwMode="auto">
              <a:xfrm>
                <a:off x="2832" y="2062"/>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99" name="Rectangle 48"/>
              <p:cNvSpPr>
                <a:spLocks noChangeArrowheads="1"/>
              </p:cNvSpPr>
              <p:nvPr/>
            </p:nvSpPr>
            <p:spPr bwMode="auto">
              <a:xfrm>
                <a:off x="2912" y="2062"/>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00" name="Rectangle 49"/>
              <p:cNvSpPr>
                <a:spLocks noChangeArrowheads="1"/>
              </p:cNvSpPr>
              <p:nvPr/>
            </p:nvSpPr>
            <p:spPr bwMode="auto">
              <a:xfrm>
                <a:off x="2991" y="2062"/>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01" name="Freeform 50"/>
              <p:cNvSpPr>
                <a:spLocks/>
              </p:cNvSpPr>
              <p:nvPr/>
            </p:nvSpPr>
            <p:spPr bwMode="auto">
              <a:xfrm flipH="1">
                <a:off x="4188" y="1592"/>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Lst>
                <a:ahLst/>
                <a:cxnLst>
                  <a:cxn ang="0">
                    <a:pos x="T0" y="T1"/>
                  </a:cxn>
                  <a:cxn ang="0">
                    <a:pos x="T2" y="T3"/>
                  </a:cxn>
                  <a:cxn ang="0">
                    <a:pos x="T4" y="T5"/>
                  </a:cxn>
                  <a:cxn ang="0">
                    <a:pos x="T6" y="T7"/>
                  </a:cxn>
                  <a:cxn ang="0">
                    <a:pos x="T8" y="T9"/>
                  </a:cxn>
                  <a:cxn ang="0">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02" name="Freeform 51"/>
              <p:cNvSpPr>
                <a:spLocks/>
              </p:cNvSpPr>
              <p:nvPr/>
            </p:nvSpPr>
            <p:spPr bwMode="auto">
              <a:xfrm flipH="1">
                <a:off x="3090" y="455"/>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Lst>
                <a:ahLst/>
                <a:cxnLst>
                  <a:cxn ang="0">
                    <a:pos x="T0" y="T1"/>
                  </a:cxn>
                  <a:cxn ang="0">
                    <a:pos x="T2" y="T3"/>
                  </a:cxn>
                  <a:cxn ang="0">
                    <a:pos x="T4" y="T5"/>
                  </a:cxn>
                  <a:cxn ang="0">
                    <a:pos x="T6" y="T7"/>
                  </a:cxn>
                  <a:cxn ang="0">
                    <a:pos x="T8" y="T9"/>
                  </a:cxn>
                  <a:cxn ang="0">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03" name="Rectangle 52"/>
              <p:cNvSpPr>
                <a:spLocks noChangeArrowheads="1"/>
              </p:cNvSpPr>
              <p:nvPr/>
            </p:nvSpPr>
            <p:spPr bwMode="auto">
              <a:xfrm flipH="1">
                <a:off x="3073" y="455"/>
                <a:ext cx="17" cy="196"/>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nvGrpSpPr>
              <p:cNvPr id="304" name="Group 53"/>
              <p:cNvGrpSpPr>
                <a:grpSpLocks/>
              </p:cNvGrpSpPr>
              <p:nvPr/>
            </p:nvGrpSpPr>
            <p:grpSpPr bwMode="auto">
              <a:xfrm flipH="1">
                <a:off x="3073" y="168"/>
                <a:ext cx="1434" cy="287"/>
                <a:chOff x="1255" y="869"/>
                <a:chExt cx="1434" cy="287"/>
              </a:xfrm>
            </p:grpSpPr>
            <p:grpSp>
              <p:nvGrpSpPr>
                <p:cNvPr id="359" name="Group 54"/>
                <p:cNvGrpSpPr>
                  <a:grpSpLocks/>
                </p:cNvGrpSpPr>
                <p:nvPr/>
              </p:nvGrpSpPr>
              <p:grpSpPr bwMode="auto">
                <a:xfrm>
                  <a:off x="1255" y="869"/>
                  <a:ext cx="1434" cy="287"/>
                  <a:chOff x="1255" y="869"/>
                  <a:chExt cx="1434" cy="287"/>
                </a:xfrm>
              </p:grpSpPr>
              <p:sp>
                <p:nvSpPr>
                  <p:cNvPr id="361" name="Rectangle 55"/>
                  <p:cNvSpPr>
                    <a:spLocks noChangeArrowheads="1"/>
                  </p:cNvSpPr>
                  <p:nvPr/>
                </p:nvSpPr>
                <p:spPr bwMode="auto">
                  <a:xfrm>
                    <a:off x="1255" y="869"/>
                    <a:ext cx="1434" cy="287"/>
                  </a:xfrm>
                  <a:prstGeom prst="rect">
                    <a:avLst/>
                  </a:prstGeom>
                  <a:gradFill rotWithShape="1">
                    <a:gsLst>
                      <a:gs pos="0">
                        <a:srgbClr val="DDDDDD">
                          <a:gamma/>
                          <a:shade val="46275"/>
                          <a:invGamma/>
                        </a:srgbClr>
                      </a:gs>
                      <a:gs pos="50000">
                        <a:srgbClr val="DDDDDD"/>
                      </a:gs>
                      <a:gs pos="100000">
                        <a:srgbClr val="DDDDDD">
                          <a:gamma/>
                          <a:shade val="46275"/>
                          <a:invGamma/>
                        </a:srgbClr>
                      </a:gs>
                    </a:gsLst>
                    <a:lin ang="5400000" scaled="1"/>
                  </a:gradFill>
                  <a:ln>
                    <a:noFill/>
                  </a:ln>
                  <a:effectLst/>
                  <a:extLst>
                    <a:ext uri="{91240B29-F687-4F45-9708-019B960494DF}">
                      <a14:hiddenLine xmlns:a14="http://schemas.microsoft.com/office/drawing/2010/main" w="127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62" name="Line 56"/>
                  <p:cNvSpPr>
                    <a:spLocks noChangeShapeType="1"/>
                  </p:cNvSpPr>
                  <p:nvPr/>
                </p:nvSpPr>
                <p:spPr bwMode="auto">
                  <a:xfrm>
                    <a:off x="1255" y="901"/>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63" name="Line 57"/>
                  <p:cNvSpPr>
                    <a:spLocks noChangeShapeType="1"/>
                  </p:cNvSpPr>
                  <p:nvPr/>
                </p:nvSpPr>
                <p:spPr bwMode="auto">
                  <a:xfrm>
                    <a:off x="1255" y="1124"/>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360" name="Rectangle 58"/>
                <p:cNvSpPr>
                  <a:spLocks noChangeArrowheads="1"/>
                </p:cNvSpPr>
                <p:nvPr/>
              </p:nvSpPr>
              <p:spPr bwMode="auto">
                <a:xfrm>
                  <a:off x="1255" y="926"/>
                  <a:ext cx="35" cy="173"/>
                </a:xfrm>
                <a:prstGeom prst="rect">
                  <a:avLst/>
                </a:prstGeom>
                <a:gradFill rotWithShape="1">
                  <a:gsLst>
                    <a:gs pos="0">
                      <a:srgbClr val="C0C0C0"/>
                    </a:gs>
                    <a:gs pos="100000">
                      <a:srgbClr val="C0C0C0">
                        <a:gamma/>
                        <a:shade val="46275"/>
                        <a:invGamma/>
                      </a:srgbClr>
                    </a:gs>
                  </a:gsLst>
                  <a:path path="rect">
                    <a:fillToRect t="100000" r="100000"/>
                  </a:path>
                </a:gradFill>
                <a:ln>
                  <a:noFill/>
                </a:ln>
                <a:effectLst/>
                <a:extLs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305" name="Rectangle 59"/>
              <p:cNvSpPr>
                <a:spLocks noChangeArrowheads="1"/>
              </p:cNvSpPr>
              <p:nvPr/>
            </p:nvSpPr>
            <p:spPr bwMode="auto">
              <a:xfrm flipH="1">
                <a:off x="3072" y="200"/>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06" name="Rectangle 60"/>
              <p:cNvSpPr>
                <a:spLocks noChangeArrowheads="1"/>
              </p:cNvSpPr>
              <p:nvPr/>
            </p:nvSpPr>
            <p:spPr bwMode="auto">
              <a:xfrm rot="2897558" flipH="1">
                <a:off x="2990" y="1131"/>
                <a:ext cx="1721" cy="95"/>
              </a:xfrm>
              <a:prstGeom prst="rect">
                <a:avLst/>
              </a:prstGeom>
              <a:gradFill rotWithShape="1">
                <a:gsLst>
                  <a:gs pos="0">
                    <a:srgbClr val="DDDDDD"/>
                  </a:gs>
                  <a:gs pos="50000">
                    <a:srgbClr val="DDDDDD">
                      <a:gamma/>
                      <a:shade val="46275"/>
                      <a:invGamma/>
                    </a:srgbClr>
                  </a:gs>
                  <a:gs pos="100000">
                    <a:srgbClr val="DDDDDD"/>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07" name="Rectangle 61"/>
              <p:cNvSpPr>
                <a:spLocks noChangeArrowheads="1"/>
              </p:cNvSpPr>
              <p:nvPr/>
            </p:nvSpPr>
            <p:spPr bwMode="auto">
              <a:xfrm flipH="1">
                <a:off x="3411" y="201"/>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08" name="Line 62"/>
              <p:cNvSpPr>
                <a:spLocks noChangeShapeType="1"/>
              </p:cNvSpPr>
              <p:nvPr/>
            </p:nvSpPr>
            <p:spPr bwMode="auto">
              <a:xfrm flipH="1">
                <a:off x="3076" y="168"/>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09" name="Line 63"/>
              <p:cNvSpPr>
                <a:spLocks noChangeShapeType="1"/>
              </p:cNvSpPr>
              <p:nvPr/>
            </p:nvSpPr>
            <p:spPr bwMode="auto">
              <a:xfrm flipH="1">
                <a:off x="3076" y="201"/>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10" name="Line 64"/>
              <p:cNvSpPr>
                <a:spLocks noChangeShapeType="1"/>
              </p:cNvSpPr>
              <p:nvPr/>
            </p:nvSpPr>
            <p:spPr bwMode="auto">
              <a:xfrm flipH="1">
                <a:off x="3076" y="423"/>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11" name="Line 65"/>
              <p:cNvSpPr>
                <a:spLocks noChangeShapeType="1"/>
              </p:cNvSpPr>
              <p:nvPr/>
            </p:nvSpPr>
            <p:spPr bwMode="auto">
              <a:xfrm flipH="1">
                <a:off x="3076" y="452"/>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12" name="Freeform 66"/>
              <p:cNvSpPr>
                <a:spLocks/>
              </p:cNvSpPr>
              <p:nvPr/>
            </p:nvSpPr>
            <p:spPr bwMode="auto">
              <a:xfrm>
                <a:off x="1261" y="1592"/>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Lst>
                <a:ahLst/>
                <a:cxnLst>
                  <a:cxn ang="0">
                    <a:pos x="T0" y="T1"/>
                  </a:cxn>
                  <a:cxn ang="0">
                    <a:pos x="T2" y="T3"/>
                  </a:cxn>
                  <a:cxn ang="0">
                    <a:pos x="T4" y="T5"/>
                  </a:cxn>
                  <a:cxn ang="0">
                    <a:pos x="T6" y="T7"/>
                  </a:cxn>
                  <a:cxn ang="0">
                    <a:pos x="T8" y="T9"/>
                  </a:cxn>
                  <a:cxn ang="0">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nvGrpSpPr>
              <p:cNvPr id="313" name="Group 67"/>
              <p:cNvGrpSpPr>
                <a:grpSpLocks/>
              </p:cNvGrpSpPr>
              <p:nvPr/>
            </p:nvGrpSpPr>
            <p:grpSpPr bwMode="auto">
              <a:xfrm>
                <a:off x="2336" y="455"/>
                <a:ext cx="355" cy="242"/>
                <a:chOff x="2334" y="1156"/>
                <a:chExt cx="355" cy="242"/>
              </a:xfrm>
            </p:grpSpPr>
            <p:sp>
              <p:nvSpPr>
                <p:cNvPr id="357" name="Freeform 68"/>
                <p:cNvSpPr>
                  <a:spLocks/>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Lst>
                  <a:ahLst/>
                  <a:cxnLst>
                    <a:cxn ang="0">
                      <a:pos x="T0" y="T1"/>
                    </a:cxn>
                    <a:cxn ang="0">
                      <a:pos x="T2" y="T3"/>
                    </a:cxn>
                    <a:cxn ang="0">
                      <a:pos x="T4" y="T5"/>
                    </a:cxn>
                    <a:cxn ang="0">
                      <a:pos x="T6" y="T7"/>
                    </a:cxn>
                    <a:cxn ang="0">
                      <a:pos x="T8" y="T9"/>
                    </a:cxn>
                    <a:cxn ang="0">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58" name="Rectangle 69"/>
                <p:cNvSpPr>
                  <a:spLocks noChangeArrowheads="1"/>
                </p:cNvSpPr>
                <p:nvPr/>
              </p:nvSpPr>
              <p:spPr bwMode="auto">
                <a:xfrm>
                  <a:off x="2672" y="1156"/>
                  <a:ext cx="17" cy="196"/>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314" name="Group 70"/>
              <p:cNvGrpSpPr>
                <a:grpSpLocks/>
              </p:cNvGrpSpPr>
              <p:nvPr/>
            </p:nvGrpSpPr>
            <p:grpSpPr bwMode="auto">
              <a:xfrm>
                <a:off x="1257" y="168"/>
                <a:ext cx="1435" cy="287"/>
                <a:chOff x="1255" y="869"/>
                <a:chExt cx="1435" cy="287"/>
              </a:xfrm>
            </p:grpSpPr>
            <p:grpSp>
              <p:nvGrpSpPr>
                <p:cNvPr id="350" name="Group 71"/>
                <p:cNvGrpSpPr>
                  <a:grpSpLocks/>
                </p:cNvGrpSpPr>
                <p:nvPr/>
              </p:nvGrpSpPr>
              <p:grpSpPr bwMode="auto">
                <a:xfrm>
                  <a:off x="1255" y="869"/>
                  <a:ext cx="1434" cy="287"/>
                  <a:chOff x="1255" y="869"/>
                  <a:chExt cx="1434" cy="287"/>
                </a:xfrm>
              </p:grpSpPr>
              <p:grpSp>
                <p:nvGrpSpPr>
                  <p:cNvPr id="352" name="Group 72"/>
                  <p:cNvGrpSpPr>
                    <a:grpSpLocks/>
                  </p:cNvGrpSpPr>
                  <p:nvPr/>
                </p:nvGrpSpPr>
                <p:grpSpPr bwMode="auto">
                  <a:xfrm>
                    <a:off x="1255" y="869"/>
                    <a:ext cx="1434" cy="287"/>
                    <a:chOff x="1255" y="869"/>
                    <a:chExt cx="1434" cy="287"/>
                  </a:xfrm>
                </p:grpSpPr>
                <p:sp>
                  <p:nvSpPr>
                    <p:cNvPr id="354" name="Rectangle 73"/>
                    <p:cNvSpPr>
                      <a:spLocks noChangeArrowheads="1"/>
                    </p:cNvSpPr>
                    <p:nvPr/>
                  </p:nvSpPr>
                  <p:spPr bwMode="auto">
                    <a:xfrm>
                      <a:off x="1255" y="869"/>
                      <a:ext cx="1434" cy="287"/>
                    </a:xfrm>
                    <a:prstGeom prst="rect">
                      <a:avLst/>
                    </a:prstGeom>
                    <a:gradFill rotWithShape="1">
                      <a:gsLst>
                        <a:gs pos="0">
                          <a:srgbClr val="DDDDDD">
                            <a:gamma/>
                            <a:shade val="46275"/>
                            <a:invGamma/>
                          </a:srgbClr>
                        </a:gs>
                        <a:gs pos="50000">
                          <a:srgbClr val="DDDDDD"/>
                        </a:gs>
                        <a:gs pos="100000">
                          <a:srgbClr val="DDDDDD">
                            <a:gamma/>
                            <a:shade val="46275"/>
                            <a:invGamma/>
                          </a:srgbClr>
                        </a:gs>
                      </a:gsLst>
                      <a:lin ang="5400000" scaled="1"/>
                    </a:gradFill>
                    <a:ln>
                      <a:noFill/>
                    </a:ln>
                    <a:effectLst/>
                    <a:extLst>
                      <a:ext uri="{91240B29-F687-4F45-9708-019B960494DF}">
                        <a14:hiddenLine xmlns:a14="http://schemas.microsoft.com/office/drawing/2010/main" w="127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55" name="Line 74"/>
                    <p:cNvSpPr>
                      <a:spLocks noChangeShapeType="1"/>
                    </p:cNvSpPr>
                    <p:nvPr/>
                  </p:nvSpPr>
                  <p:spPr bwMode="auto">
                    <a:xfrm>
                      <a:off x="1255" y="901"/>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56" name="Line 75"/>
                    <p:cNvSpPr>
                      <a:spLocks noChangeShapeType="1"/>
                    </p:cNvSpPr>
                    <p:nvPr/>
                  </p:nvSpPr>
                  <p:spPr bwMode="auto">
                    <a:xfrm>
                      <a:off x="1255" y="1124"/>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353" name="Rectangle 76"/>
                  <p:cNvSpPr>
                    <a:spLocks noChangeArrowheads="1"/>
                  </p:cNvSpPr>
                  <p:nvPr/>
                </p:nvSpPr>
                <p:spPr bwMode="auto">
                  <a:xfrm>
                    <a:off x="1255" y="926"/>
                    <a:ext cx="35" cy="173"/>
                  </a:xfrm>
                  <a:prstGeom prst="rect">
                    <a:avLst/>
                  </a:prstGeom>
                  <a:gradFill rotWithShape="1">
                    <a:gsLst>
                      <a:gs pos="0">
                        <a:srgbClr val="C0C0C0"/>
                      </a:gs>
                      <a:gs pos="100000">
                        <a:srgbClr val="C0C0C0">
                          <a:gamma/>
                          <a:shade val="46275"/>
                          <a:invGamma/>
                        </a:srgbClr>
                      </a:gs>
                    </a:gsLst>
                    <a:path path="rect">
                      <a:fillToRect t="100000" r="100000"/>
                    </a:path>
                  </a:gradFill>
                  <a:ln>
                    <a:noFill/>
                  </a:ln>
                  <a:effectLst/>
                  <a:extLs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351" name="Rectangle 77"/>
                <p:cNvSpPr>
                  <a:spLocks noChangeArrowheads="1"/>
                </p:cNvSpPr>
                <p:nvPr/>
              </p:nvSpPr>
              <p:spPr bwMode="auto">
                <a:xfrm>
                  <a:off x="2673" y="901"/>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315" name="Rectangle 78"/>
              <p:cNvSpPr>
                <a:spLocks noChangeArrowheads="1"/>
              </p:cNvSpPr>
              <p:nvPr/>
            </p:nvSpPr>
            <p:spPr bwMode="auto">
              <a:xfrm rot="-2897558">
                <a:off x="1053" y="1131"/>
                <a:ext cx="1721" cy="95"/>
              </a:xfrm>
              <a:prstGeom prst="rect">
                <a:avLst/>
              </a:prstGeom>
              <a:gradFill rotWithShape="1">
                <a:gsLst>
                  <a:gs pos="0">
                    <a:srgbClr val="DDDDDD"/>
                  </a:gs>
                  <a:gs pos="50000">
                    <a:srgbClr val="DDDDDD">
                      <a:gamma/>
                      <a:shade val="46275"/>
                      <a:invGamma/>
                    </a:srgbClr>
                  </a:gs>
                  <a:gs pos="100000">
                    <a:srgbClr val="DDDDDD"/>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16" name="Rectangle 79"/>
              <p:cNvSpPr>
                <a:spLocks noChangeArrowheads="1"/>
              </p:cNvSpPr>
              <p:nvPr/>
            </p:nvSpPr>
            <p:spPr bwMode="auto">
              <a:xfrm>
                <a:off x="2336" y="201"/>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17" name="Line 80"/>
              <p:cNvSpPr>
                <a:spLocks noChangeShapeType="1"/>
              </p:cNvSpPr>
              <p:nvPr/>
            </p:nvSpPr>
            <p:spPr bwMode="auto">
              <a:xfrm>
                <a:off x="1261" y="168"/>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18" name="Line 81"/>
              <p:cNvSpPr>
                <a:spLocks noChangeShapeType="1"/>
              </p:cNvSpPr>
              <p:nvPr/>
            </p:nvSpPr>
            <p:spPr bwMode="auto">
              <a:xfrm>
                <a:off x="1261" y="201"/>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19" name="Line 82"/>
              <p:cNvSpPr>
                <a:spLocks noChangeShapeType="1"/>
              </p:cNvSpPr>
              <p:nvPr/>
            </p:nvSpPr>
            <p:spPr bwMode="auto">
              <a:xfrm>
                <a:off x="1261" y="423"/>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20" name="Line 83"/>
              <p:cNvSpPr>
                <a:spLocks noChangeShapeType="1"/>
              </p:cNvSpPr>
              <p:nvPr/>
            </p:nvSpPr>
            <p:spPr bwMode="auto">
              <a:xfrm>
                <a:off x="1261" y="452"/>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21" name="Rectangle 84"/>
              <p:cNvSpPr>
                <a:spLocks noChangeArrowheads="1"/>
              </p:cNvSpPr>
              <p:nvPr/>
            </p:nvSpPr>
            <p:spPr bwMode="auto">
              <a:xfrm>
                <a:off x="2692" y="168"/>
                <a:ext cx="381" cy="287"/>
              </a:xfrm>
              <a:prstGeom prst="rect">
                <a:avLst/>
              </a:prstGeom>
              <a:gradFill rotWithShape="1">
                <a:gsLst>
                  <a:gs pos="0">
                    <a:srgbClr val="DDDDDD">
                      <a:gamma/>
                      <a:shade val="46275"/>
                      <a:invGamma/>
                    </a:srgbClr>
                  </a:gs>
                  <a:gs pos="50000">
                    <a:srgbClr val="DDDDDD"/>
                  </a:gs>
                  <a:gs pos="100000">
                    <a:srgbClr val="DDDDDD">
                      <a:gamma/>
                      <a:shade val="46275"/>
                      <a:invGamma/>
                    </a:srgbClr>
                  </a:gs>
                </a:gsLst>
                <a:lin ang="5400000" scaled="1"/>
              </a:gradFill>
              <a:ln>
                <a:noFill/>
              </a:ln>
              <a:effectLst/>
              <a:extLs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22" name="Line 85"/>
              <p:cNvSpPr>
                <a:spLocks noChangeShapeType="1"/>
              </p:cNvSpPr>
              <p:nvPr/>
            </p:nvSpPr>
            <p:spPr bwMode="auto">
              <a:xfrm>
                <a:off x="2692" y="201"/>
                <a:ext cx="3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23" name="Line 86"/>
              <p:cNvSpPr>
                <a:spLocks noChangeShapeType="1"/>
              </p:cNvSpPr>
              <p:nvPr/>
            </p:nvSpPr>
            <p:spPr bwMode="auto">
              <a:xfrm>
                <a:off x="2688" y="423"/>
                <a:ext cx="3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24" name="Line 87"/>
              <p:cNvSpPr>
                <a:spLocks noChangeShapeType="1"/>
              </p:cNvSpPr>
              <p:nvPr/>
            </p:nvSpPr>
            <p:spPr bwMode="auto">
              <a:xfrm>
                <a:off x="2688" y="452"/>
                <a:ext cx="392"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25" name="Line 88"/>
              <p:cNvSpPr>
                <a:spLocks noChangeShapeType="1"/>
              </p:cNvSpPr>
              <p:nvPr/>
            </p:nvSpPr>
            <p:spPr bwMode="auto">
              <a:xfrm>
                <a:off x="2688" y="168"/>
                <a:ext cx="392"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26" name="Rectangle 89"/>
              <p:cNvSpPr>
                <a:spLocks noChangeArrowheads="1"/>
              </p:cNvSpPr>
              <p:nvPr/>
            </p:nvSpPr>
            <p:spPr bwMode="auto">
              <a:xfrm>
                <a:off x="2754" y="199"/>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27" name="Rectangle 90"/>
              <p:cNvSpPr>
                <a:spLocks noChangeArrowheads="1"/>
              </p:cNvSpPr>
              <p:nvPr/>
            </p:nvSpPr>
            <p:spPr bwMode="auto">
              <a:xfrm>
                <a:off x="2833" y="199"/>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28" name="Rectangle 91"/>
              <p:cNvSpPr>
                <a:spLocks noChangeArrowheads="1"/>
              </p:cNvSpPr>
              <p:nvPr/>
            </p:nvSpPr>
            <p:spPr bwMode="auto">
              <a:xfrm>
                <a:off x="2913" y="199"/>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29" name="Rectangle 92"/>
              <p:cNvSpPr>
                <a:spLocks noChangeArrowheads="1"/>
              </p:cNvSpPr>
              <p:nvPr/>
            </p:nvSpPr>
            <p:spPr bwMode="auto">
              <a:xfrm>
                <a:off x="2992" y="199"/>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nvGrpSpPr>
              <p:cNvPr id="330" name="Group 93"/>
              <p:cNvGrpSpPr>
                <a:grpSpLocks/>
              </p:cNvGrpSpPr>
              <p:nvPr/>
            </p:nvGrpSpPr>
            <p:grpSpPr bwMode="auto">
              <a:xfrm>
                <a:off x="1053" y="168"/>
                <a:ext cx="202" cy="3722"/>
                <a:chOff x="1053" y="168"/>
                <a:chExt cx="202" cy="3722"/>
              </a:xfrm>
            </p:grpSpPr>
            <p:grpSp>
              <p:nvGrpSpPr>
                <p:cNvPr id="341" name="Group 94"/>
                <p:cNvGrpSpPr>
                  <a:grpSpLocks/>
                </p:cNvGrpSpPr>
                <p:nvPr/>
              </p:nvGrpSpPr>
              <p:grpSpPr bwMode="auto">
                <a:xfrm>
                  <a:off x="1053" y="168"/>
                  <a:ext cx="202" cy="3722"/>
                  <a:chOff x="1053" y="168"/>
                  <a:chExt cx="202" cy="3722"/>
                </a:xfrm>
              </p:grpSpPr>
              <p:grpSp>
                <p:nvGrpSpPr>
                  <p:cNvPr id="344" name="Group 95"/>
                  <p:cNvGrpSpPr>
                    <a:grpSpLocks/>
                  </p:cNvGrpSpPr>
                  <p:nvPr/>
                </p:nvGrpSpPr>
                <p:grpSpPr bwMode="auto">
                  <a:xfrm>
                    <a:off x="1053" y="168"/>
                    <a:ext cx="202" cy="3722"/>
                    <a:chOff x="1053" y="168"/>
                    <a:chExt cx="202" cy="3722"/>
                  </a:xfrm>
                </p:grpSpPr>
                <p:sp>
                  <p:nvSpPr>
                    <p:cNvPr id="347" name="Rectangle 96"/>
                    <p:cNvSpPr>
                      <a:spLocks noChangeArrowheads="1"/>
                    </p:cNvSpPr>
                    <p:nvPr/>
                  </p:nvSpPr>
                  <p:spPr bwMode="auto">
                    <a:xfrm>
                      <a:off x="1053" y="168"/>
                      <a:ext cx="202" cy="3722"/>
                    </a:xfrm>
                    <a:prstGeom prst="rect">
                      <a:avLst/>
                    </a:prstGeom>
                    <a:gradFill rotWithShape="1">
                      <a:gsLst>
                        <a:gs pos="0">
                          <a:srgbClr val="DDDDDD">
                            <a:gamma/>
                            <a:shade val="46275"/>
                            <a:invGamma/>
                          </a:srgbClr>
                        </a:gs>
                        <a:gs pos="50000">
                          <a:srgbClr val="DDDDDD"/>
                        </a:gs>
                        <a:gs pos="100000">
                          <a:srgbClr val="DDDDDD">
                            <a:gamma/>
                            <a:shade val="46275"/>
                            <a:invGamma/>
                          </a:srgbClr>
                        </a:gs>
                      </a:gsLst>
                      <a:lin ang="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48" name="Line 97"/>
                    <p:cNvSpPr>
                      <a:spLocks noChangeShapeType="1"/>
                    </p:cNvSpPr>
                    <p:nvPr/>
                  </p:nvSpPr>
                  <p:spPr bwMode="auto">
                    <a:xfrm>
                      <a:off x="1079" y="168"/>
                      <a:ext cx="0" cy="3722"/>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49" name="Line 98"/>
                    <p:cNvSpPr>
                      <a:spLocks noChangeShapeType="1"/>
                    </p:cNvSpPr>
                    <p:nvPr/>
                  </p:nvSpPr>
                  <p:spPr bwMode="auto">
                    <a:xfrm>
                      <a:off x="1229" y="168"/>
                      <a:ext cx="0" cy="3722"/>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345" name="Rectangle 99"/>
                  <p:cNvSpPr>
                    <a:spLocks noChangeArrowheads="1"/>
                  </p:cNvSpPr>
                  <p:nvPr/>
                </p:nvSpPr>
                <p:spPr bwMode="auto">
                  <a:xfrm>
                    <a:off x="1082" y="422"/>
                    <a:ext cx="144"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46" name="Rectangle 100"/>
                  <p:cNvSpPr>
                    <a:spLocks noChangeArrowheads="1"/>
                  </p:cNvSpPr>
                  <p:nvPr/>
                </p:nvSpPr>
                <p:spPr bwMode="auto">
                  <a:xfrm>
                    <a:off x="1081" y="170"/>
                    <a:ext cx="144"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342" name="Rectangle 101"/>
                <p:cNvSpPr>
                  <a:spLocks noChangeArrowheads="1"/>
                </p:cNvSpPr>
                <p:nvPr/>
              </p:nvSpPr>
              <p:spPr bwMode="auto">
                <a:xfrm>
                  <a:off x="1082" y="2285"/>
                  <a:ext cx="143"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43" name="Rectangle 102"/>
                <p:cNvSpPr>
                  <a:spLocks noChangeArrowheads="1"/>
                </p:cNvSpPr>
                <p:nvPr/>
              </p:nvSpPr>
              <p:spPr bwMode="auto">
                <a:xfrm>
                  <a:off x="1082" y="2031"/>
                  <a:ext cx="143"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331" name="Group 103"/>
              <p:cNvGrpSpPr>
                <a:grpSpLocks/>
              </p:cNvGrpSpPr>
              <p:nvPr/>
            </p:nvGrpSpPr>
            <p:grpSpPr bwMode="auto">
              <a:xfrm>
                <a:off x="4499" y="168"/>
                <a:ext cx="202" cy="3722"/>
                <a:chOff x="1053" y="168"/>
                <a:chExt cx="202" cy="3722"/>
              </a:xfrm>
            </p:grpSpPr>
            <p:grpSp>
              <p:nvGrpSpPr>
                <p:cNvPr id="332" name="Group 104"/>
                <p:cNvGrpSpPr>
                  <a:grpSpLocks/>
                </p:cNvGrpSpPr>
                <p:nvPr/>
              </p:nvGrpSpPr>
              <p:grpSpPr bwMode="auto">
                <a:xfrm>
                  <a:off x="1053" y="168"/>
                  <a:ext cx="202" cy="3722"/>
                  <a:chOff x="1053" y="168"/>
                  <a:chExt cx="202" cy="3722"/>
                </a:xfrm>
              </p:grpSpPr>
              <p:grpSp>
                <p:nvGrpSpPr>
                  <p:cNvPr id="335" name="Group 105"/>
                  <p:cNvGrpSpPr>
                    <a:grpSpLocks/>
                  </p:cNvGrpSpPr>
                  <p:nvPr/>
                </p:nvGrpSpPr>
                <p:grpSpPr bwMode="auto">
                  <a:xfrm>
                    <a:off x="1053" y="168"/>
                    <a:ext cx="202" cy="3722"/>
                    <a:chOff x="1053" y="168"/>
                    <a:chExt cx="202" cy="3722"/>
                  </a:xfrm>
                </p:grpSpPr>
                <p:sp>
                  <p:nvSpPr>
                    <p:cNvPr id="338" name="Rectangle 106"/>
                    <p:cNvSpPr>
                      <a:spLocks noChangeArrowheads="1"/>
                    </p:cNvSpPr>
                    <p:nvPr/>
                  </p:nvSpPr>
                  <p:spPr bwMode="auto">
                    <a:xfrm>
                      <a:off x="1053" y="168"/>
                      <a:ext cx="202" cy="3722"/>
                    </a:xfrm>
                    <a:prstGeom prst="rect">
                      <a:avLst/>
                    </a:prstGeom>
                    <a:gradFill rotWithShape="1">
                      <a:gsLst>
                        <a:gs pos="0">
                          <a:srgbClr val="DDDDDD">
                            <a:gamma/>
                            <a:shade val="46275"/>
                            <a:invGamma/>
                          </a:srgbClr>
                        </a:gs>
                        <a:gs pos="50000">
                          <a:srgbClr val="DDDDDD"/>
                        </a:gs>
                        <a:gs pos="100000">
                          <a:srgbClr val="DDDDDD">
                            <a:gamma/>
                            <a:shade val="46275"/>
                            <a:invGamma/>
                          </a:srgbClr>
                        </a:gs>
                      </a:gsLst>
                      <a:lin ang="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39" name="Line 107"/>
                    <p:cNvSpPr>
                      <a:spLocks noChangeShapeType="1"/>
                    </p:cNvSpPr>
                    <p:nvPr/>
                  </p:nvSpPr>
                  <p:spPr bwMode="auto">
                    <a:xfrm>
                      <a:off x="1079" y="168"/>
                      <a:ext cx="0" cy="3722"/>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40" name="Line 108"/>
                    <p:cNvSpPr>
                      <a:spLocks noChangeShapeType="1"/>
                    </p:cNvSpPr>
                    <p:nvPr/>
                  </p:nvSpPr>
                  <p:spPr bwMode="auto">
                    <a:xfrm>
                      <a:off x="1229" y="168"/>
                      <a:ext cx="0" cy="3722"/>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336" name="Rectangle 109"/>
                  <p:cNvSpPr>
                    <a:spLocks noChangeArrowheads="1"/>
                  </p:cNvSpPr>
                  <p:nvPr/>
                </p:nvSpPr>
                <p:spPr bwMode="auto">
                  <a:xfrm>
                    <a:off x="1082" y="422"/>
                    <a:ext cx="144"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37" name="Rectangle 110"/>
                  <p:cNvSpPr>
                    <a:spLocks noChangeArrowheads="1"/>
                  </p:cNvSpPr>
                  <p:nvPr/>
                </p:nvSpPr>
                <p:spPr bwMode="auto">
                  <a:xfrm>
                    <a:off x="1081" y="170"/>
                    <a:ext cx="144"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333" name="Rectangle 111"/>
                <p:cNvSpPr>
                  <a:spLocks noChangeArrowheads="1"/>
                </p:cNvSpPr>
                <p:nvPr/>
              </p:nvSpPr>
              <p:spPr bwMode="auto">
                <a:xfrm>
                  <a:off x="1082" y="2285"/>
                  <a:ext cx="143"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34" name="Rectangle 112"/>
                <p:cNvSpPr>
                  <a:spLocks noChangeArrowheads="1"/>
                </p:cNvSpPr>
                <p:nvPr/>
              </p:nvSpPr>
              <p:spPr bwMode="auto">
                <a:xfrm>
                  <a:off x="1082" y="2031"/>
                  <a:ext cx="143"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sp>
          <p:nvSpPr>
            <p:cNvPr id="266" name="Rectangle 113"/>
            <p:cNvSpPr>
              <a:spLocks noChangeArrowheads="1"/>
            </p:cNvSpPr>
            <p:nvPr/>
          </p:nvSpPr>
          <p:spPr bwMode="auto">
            <a:xfrm>
              <a:off x="969" y="3890"/>
              <a:ext cx="677" cy="60"/>
            </a:xfrm>
            <a:prstGeom prst="rect">
              <a:avLst/>
            </a:prstGeom>
            <a:gradFill rotWithShape="1">
              <a:gsLst>
                <a:gs pos="0">
                  <a:srgbClr val="C0C0C0"/>
                </a:gs>
                <a:gs pos="100000">
                  <a:srgbClr val="C0C0C0">
                    <a:gamma/>
                    <a:shade val="46275"/>
                    <a:invGamma/>
                  </a:srgbClr>
                </a:gs>
              </a:gsLst>
              <a:path path="rect">
                <a:fillToRect t="100000" r="100000"/>
              </a:path>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nvGrpSpPr>
            <p:cNvPr id="267" name="Group 114"/>
            <p:cNvGrpSpPr>
              <a:grpSpLocks/>
            </p:cNvGrpSpPr>
            <p:nvPr/>
          </p:nvGrpSpPr>
          <p:grpSpPr bwMode="auto">
            <a:xfrm>
              <a:off x="1053" y="168"/>
              <a:ext cx="202" cy="3722"/>
              <a:chOff x="1053" y="168"/>
              <a:chExt cx="202" cy="3722"/>
            </a:xfrm>
          </p:grpSpPr>
          <p:grpSp>
            <p:nvGrpSpPr>
              <p:cNvPr id="269" name="Group 115"/>
              <p:cNvGrpSpPr>
                <a:grpSpLocks/>
              </p:cNvGrpSpPr>
              <p:nvPr/>
            </p:nvGrpSpPr>
            <p:grpSpPr bwMode="auto">
              <a:xfrm>
                <a:off x="1053" y="168"/>
                <a:ext cx="202" cy="3722"/>
                <a:chOff x="1053" y="168"/>
                <a:chExt cx="202" cy="3722"/>
              </a:xfrm>
            </p:grpSpPr>
            <p:grpSp>
              <p:nvGrpSpPr>
                <p:cNvPr id="272" name="Group 116"/>
                <p:cNvGrpSpPr>
                  <a:grpSpLocks/>
                </p:cNvGrpSpPr>
                <p:nvPr/>
              </p:nvGrpSpPr>
              <p:grpSpPr bwMode="auto">
                <a:xfrm>
                  <a:off x="1053" y="168"/>
                  <a:ext cx="202" cy="3722"/>
                  <a:chOff x="1053" y="168"/>
                  <a:chExt cx="202" cy="3722"/>
                </a:xfrm>
              </p:grpSpPr>
              <p:sp>
                <p:nvSpPr>
                  <p:cNvPr id="275" name="Rectangle 117"/>
                  <p:cNvSpPr>
                    <a:spLocks noChangeArrowheads="1"/>
                  </p:cNvSpPr>
                  <p:nvPr/>
                </p:nvSpPr>
                <p:spPr bwMode="auto">
                  <a:xfrm>
                    <a:off x="1053" y="168"/>
                    <a:ext cx="202" cy="3722"/>
                  </a:xfrm>
                  <a:prstGeom prst="rect">
                    <a:avLst/>
                  </a:prstGeom>
                  <a:gradFill rotWithShape="1">
                    <a:gsLst>
                      <a:gs pos="0">
                        <a:srgbClr val="DDDDDD">
                          <a:gamma/>
                          <a:shade val="46275"/>
                          <a:invGamma/>
                        </a:srgbClr>
                      </a:gs>
                      <a:gs pos="50000">
                        <a:srgbClr val="DDDDDD"/>
                      </a:gs>
                      <a:gs pos="100000">
                        <a:srgbClr val="DDDDDD">
                          <a:gamma/>
                          <a:shade val="46275"/>
                          <a:invGamma/>
                        </a:srgbClr>
                      </a:gs>
                    </a:gsLst>
                    <a:lin ang="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76" name="Line 118"/>
                  <p:cNvSpPr>
                    <a:spLocks noChangeShapeType="1"/>
                  </p:cNvSpPr>
                  <p:nvPr/>
                </p:nvSpPr>
                <p:spPr bwMode="auto">
                  <a:xfrm>
                    <a:off x="1079" y="168"/>
                    <a:ext cx="0" cy="3722"/>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77" name="Line 119"/>
                  <p:cNvSpPr>
                    <a:spLocks noChangeShapeType="1"/>
                  </p:cNvSpPr>
                  <p:nvPr/>
                </p:nvSpPr>
                <p:spPr bwMode="auto">
                  <a:xfrm>
                    <a:off x="1229" y="168"/>
                    <a:ext cx="0" cy="3722"/>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273" name="Rectangle 120"/>
                <p:cNvSpPr>
                  <a:spLocks noChangeArrowheads="1"/>
                </p:cNvSpPr>
                <p:nvPr/>
              </p:nvSpPr>
              <p:spPr bwMode="auto">
                <a:xfrm>
                  <a:off x="1082" y="422"/>
                  <a:ext cx="144"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74" name="Rectangle 121"/>
                <p:cNvSpPr>
                  <a:spLocks noChangeArrowheads="1"/>
                </p:cNvSpPr>
                <p:nvPr/>
              </p:nvSpPr>
              <p:spPr bwMode="auto">
                <a:xfrm>
                  <a:off x="1081" y="170"/>
                  <a:ext cx="144"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270" name="Rectangle 122"/>
              <p:cNvSpPr>
                <a:spLocks noChangeArrowheads="1"/>
              </p:cNvSpPr>
              <p:nvPr/>
            </p:nvSpPr>
            <p:spPr bwMode="auto">
              <a:xfrm>
                <a:off x="1082" y="2285"/>
                <a:ext cx="143"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71" name="Rectangle 123"/>
              <p:cNvSpPr>
                <a:spLocks noChangeArrowheads="1"/>
              </p:cNvSpPr>
              <p:nvPr/>
            </p:nvSpPr>
            <p:spPr bwMode="auto">
              <a:xfrm>
                <a:off x="1082" y="2031"/>
                <a:ext cx="143"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268" name="Rectangle 124"/>
            <p:cNvSpPr>
              <a:spLocks noChangeArrowheads="1"/>
            </p:cNvSpPr>
            <p:nvPr/>
          </p:nvSpPr>
          <p:spPr bwMode="auto">
            <a:xfrm>
              <a:off x="4114" y="3890"/>
              <a:ext cx="677" cy="60"/>
            </a:xfrm>
            <a:prstGeom prst="rect">
              <a:avLst/>
            </a:prstGeom>
            <a:gradFill rotWithShape="1">
              <a:gsLst>
                <a:gs pos="0">
                  <a:srgbClr val="C0C0C0"/>
                </a:gs>
                <a:gs pos="100000">
                  <a:srgbClr val="C0C0C0">
                    <a:gamma/>
                    <a:shade val="46275"/>
                    <a:invGamma/>
                  </a:srgbClr>
                </a:gs>
              </a:gsLst>
              <a:path path="rect">
                <a:fillToRect t="100000" r="100000"/>
              </a:path>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670845" name="Group 125"/>
          <p:cNvGrpSpPr>
            <a:grpSpLocks/>
          </p:cNvGrpSpPr>
          <p:nvPr/>
        </p:nvGrpSpPr>
        <p:grpSpPr bwMode="auto">
          <a:xfrm>
            <a:off x="4344988" y="-27384"/>
            <a:ext cx="636587" cy="519112"/>
            <a:chOff x="2737" y="55"/>
            <a:chExt cx="401" cy="327"/>
          </a:xfrm>
        </p:grpSpPr>
        <p:sp>
          <p:nvSpPr>
            <p:cNvPr id="670846" name="Line 126"/>
            <p:cNvSpPr>
              <a:spLocks noChangeShapeType="1"/>
            </p:cNvSpPr>
            <p:nvPr/>
          </p:nvSpPr>
          <p:spPr bwMode="auto">
            <a:xfrm>
              <a:off x="2737" y="201"/>
              <a:ext cx="0" cy="181"/>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0847" name="Line 127"/>
            <p:cNvSpPr>
              <a:spLocks noChangeShapeType="1"/>
            </p:cNvSpPr>
            <p:nvPr/>
          </p:nvSpPr>
          <p:spPr bwMode="auto">
            <a:xfrm>
              <a:off x="2740" y="265"/>
              <a:ext cx="389" cy="0"/>
            </a:xfrm>
            <a:prstGeom prst="line">
              <a:avLst/>
            </a:prstGeom>
            <a:noFill/>
            <a:ln w="19050">
              <a:solidFill>
                <a:schemeClr val="tx2"/>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70848" name="Text Box 128"/>
            <p:cNvSpPr txBox="1">
              <a:spLocks noChangeArrowheads="1"/>
            </p:cNvSpPr>
            <p:nvPr/>
          </p:nvSpPr>
          <p:spPr bwMode="auto">
            <a:xfrm>
              <a:off x="2835" y="55"/>
              <a:ext cx="190" cy="231"/>
            </a:xfrm>
            <a:prstGeom prst="rect">
              <a:avLst/>
            </a:prstGeom>
            <a:noFill/>
            <a:ln>
              <a:noFill/>
            </a:ln>
            <a:effectLst/>
            <a:extLst>
              <a:ext uri="{909E8E84-426E-40DD-AFC4-6F175D3DCCD1}">
                <a14:hiddenFill xmlns:a14="http://schemas.microsoft.com/office/drawing/2010/main">
                  <a:gradFill rotWithShape="1">
                    <a:gsLst>
                      <a:gs pos="0">
                        <a:srgbClr val="DDDDDD">
                          <a:gamma/>
                          <a:shade val="66667"/>
                          <a:invGamma/>
                        </a:srgbClr>
                      </a:gs>
                      <a:gs pos="50000">
                        <a:srgbClr val="DDDDDD"/>
                      </a:gs>
                      <a:gs pos="100000">
                        <a:srgbClr val="DDDDDD">
                          <a:gamma/>
                          <a:shade val="66667"/>
                          <a:invGamma/>
                        </a:srgbClr>
                      </a:gs>
                    </a:gsLst>
                    <a:lin ang="0" scaled="1"/>
                  </a:gradFill>
                </a14:hiddenFill>
              </a:ext>
              <a:ext uri="{91240B29-F687-4F45-9708-019B960494DF}">
                <a14:hiddenLine xmlns:a14="http://schemas.microsoft.com/office/drawing/2010/main" w="1905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b="1" i="1">
                  <a:solidFill>
                    <a:schemeClr val="tx2"/>
                  </a:solidFill>
                </a:rPr>
                <a:t>e</a:t>
              </a:r>
            </a:p>
          </p:txBody>
        </p:sp>
        <p:sp>
          <p:nvSpPr>
            <p:cNvPr id="670849" name="Line 129"/>
            <p:cNvSpPr>
              <a:spLocks noChangeShapeType="1"/>
            </p:cNvSpPr>
            <p:nvPr/>
          </p:nvSpPr>
          <p:spPr bwMode="auto">
            <a:xfrm flipV="1">
              <a:off x="3138" y="201"/>
              <a:ext cx="0" cy="181"/>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670850" name="Group 130"/>
          <p:cNvGrpSpPr>
            <a:grpSpLocks/>
          </p:cNvGrpSpPr>
          <p:nvPr/>
        </p:nvGrpSpPr>
        <p:grpSpPr bwMode="auto">
          <a:xfrm>
            <a:off x="4344988" y="2987278"/>
            <a:ext cx="636587" cy="519113"/>
            <a:chOff x="2737" y="55"/>
            <a:chExt cx="401" cy="327"/>
          </a:xfrm>
        </p:grpSpPr>
        <p:sp>
          <p:nvSpPr>
            <p:cNvPr id="670851" name="Line 131"/>
            <p:cNvSpPr>
              <a:spLocks noChangeShapeType="1"/>
            </p:cNvSpPr>
            <p:nvPr/>
          </p:nvSpPr>
          <p:spPr bwMode="auto">
            <a:xfrm>
              <a:off x="2737" y="201"/>
              <a:ext cx="0" cy="181"/>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0852" name="Line 132"/>
            <p:cNvSpPr>
              <a:spLocks noChangeShapeType="1"/>
            </p:cNvSpPr>
            <p:nvPr/>
          </p:nvSpPr>
          <p:spPr bwMode="auto">
            <a:xfrm>
              <a:off x="2740" y="265"/>
              <a:ext cx="389" cy="0"/>
            </a:xfrm>
            <a:prstGeom prst="line">
              <a:avLst/>
            </a:prstGeom>
            <a:noFill/>
            <a:ln w="19050">
              <a:solidFill>
                <a:schemeClr val="tx2"/>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70853" name="Text Box 133"/>
            <p:cNvSpPr txBox="1">
              <a:spLocks noChangeArrowheads="1"/>
            </p:cNvSpPr>
            <p:nvPr/>
          </p:nvSpPr>
          <p:spPr bwMode="auto">
            <a:xfrm>
              <a:off x="2835" y="55"/>
              <a:ext cx="190" cy="231"/>
            </a:xfrm>
            <a:prstGeom prst="rect">
              <a:avLst/>
            </a:prstGeom>
            <a:noFill/>
            <a:ln>
              <a:noFill/>
            </a:ln>
            <a:effectLst/>
            <a:extLst>
              <a:ext uri="{909E8E84-426E-40DD-AFC4-6F175D3DCCD1}">
                <a14:hiddenFill xmlns:a14="http://schemas.microsoft.com/office/drawing/2010/main">
                  <a:gradFill rotWithShape="1">
                    <a:gsLst>
                      <a:gs pos="0">
                        <a:srgbClr val="DDDDDD">
                          <a:gamma/>
                          <a:shade val="66667"/>
                          <a:invGamma/>
                        </a:srgbClr>
                      </a:gs>
                      <a:gs pos="50000">
                        <a:srgbClr val="DDDDDD"/>
                      </a:gs>
                      <a:gs pos="100000">
                        <a:srgbClr val="DDDDDD">
                          <a:gamma/>
                          <a:shade val="66667"/>
                          <a:invGamma/>
                        </a:srgbClr>
                      </a:gs>
                    </a:gsLst>
                    <a:lin ang="0" scaled="1"/>
                  </a:gra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b="1" i="1" dirty="0">
                  <a:solidFill>
                    <a:schemeClr val="tx2"/>
                  </a:solidFill>
                </a:rPr>
                <a:t>e</a:t>
              </a:r>
            </a:p>
          </p:txBody>
        </p:sp>
        <p:sp>
          <p:nvSpPr>
            <p:cNvPr id="670854" name="Line 134"/>
            <p:cNvSpPr>
              <a:spLocks noChangeShapeType="1"/>
            </p:cNvSpPr>
            <p:nvPr/>
          </p:nvSpPr>
          <p:spPr bwMode="auto">
            <a:xfrm flipV="1">
              <a:off x="3138" y="201"/>
              <a:ext cx="0" cy="181"/>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670855" name="Oval 135"/>
          <p:cNvSpPr>
            <a:spLocks noChangeArrowheads="1"/>
          </p:cNvSpPr>
          <p:nvPr/>
        </p:nvSpPr>
        <p:spPr bwMode="auto">
          <a:xfrm>
            <a:off x="4116388" y="491728"/>
            <a:ext cx="987425" cy="696913"/>
          </a:xfrm>
          <a:prstGeom prst="ellipse">
            <a:avLst/>
          </a:prstGeom>
          <a:noFill/>
          <a:ln w="41275" algn="ctr">
            <a:solidFill>
              <a:srgbClr val="FF0000"/>
            </a:solidFill>
            <a:round/>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0856" name="Oval 136"/>
          <p:cNvSpPr>
            <a:spLocks noChangeArrowheads="1"/>
          </p:cNvSpPr>
          <p:nvPr/>
        </p:nvSpPr>
        <p:spPr bwMode="auto">
          <a:xfrm>
            <a:off x="4154488" y="3469878"/>
            <a:ext cx="987425" cy="696913"/>
          </a:xfrm>
          <a:prstGeom prst="ellipse">
            <a:avLst/>
          </a:prstGeom>
          <a:noFill/>
          <a:ln w="41275" algn="ctr">
            <a:solidFill>
              <a:srgbClr val="FF0000"/>
            </a:solidFill>
            <a:round/>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0857" name="Text Box 137"/>
          <p:cNvSpPr txBox="1">
            <a:spLocks noChangeArrowheads="1"/>
          </p:cNvSpPr>
          <p:nvPr/>
        </p:nvSpPr>
        <p:spPr bwMode="auto">
          <a:xfrm>
            <a:off x="5634038" y="0"/>
            <a:ext cx="1204913" cy="457200"/>
          </a:xfrm>
          <a:prstGeom prst="rect">
            <a:avLst/>
          </a:prstGeom>
          <a:noFill/>
          <a:ln>
            <a:noFill/>
          </a:ln>
          <a:effectLst/>
          <a:extLst>
            <a:ext uri="{909E8E84-426E-40DD-AFC4-6F175D3DCCD1}">
              <a14:hiddenFill xmlns:a14="http://schemas.microsoft.com/office/drawing/2010/main">
                <a:pattFill prst="pct75">
                  <a:fgClr>
                    <a:srgbClr val="969696"/>
                  </a:fgClr>
                  <a:bgClr>
                    <a:srgbClr val="DDDDDD"/>
                  </a:bgClr>
                </a:patt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dirty="0">
                <a:solidFill>
                  <a:schemeClr val="tx2"/>
                </a:solidFill>
                <a:latin typeface="Arial Narrow" pitchFamily="34" charset="0"/>
              </a:rPr>
              <a:t>Link</a:t>
            </a:r>
          </a:p>
        </p:txBody>
      </p:sp>
      <p:sp>
        <p:nvSpPr>
          <p:cNvPr id="670858" name="Line 138"/>
          <p:cNvSpPr>
            <a:spLocks noChangeShapeType="1"/>
          </p:cNvSpPr>
          <p:nvPr/>
        </p:nvSpPr>
        <p:spPr bwMode="auto">
          <a:xfrm flipH="1">
            <a:off x="4967288" y="204391"/>
            <a:ext cx="666750" cy="409575"/>
          </a:xfrm>
          <a:prstGeom prst="line">
            <a:avLst/>
          </a:prstGeom>
          <a:noFill/>
          <a:ln w="25400">
            <a:solidFill>
              <a:schemeClr val="tx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70859" name="Text Box 139"/>
          <p:cNvSpPr txBox="1">
            <a:spLocks noChangeArrowheads="1"/>
          </p:cNvSpPr>
          <p:nvPr/>
        </p:nvSpPr>
        <p:spPr bwMode="auto">
          <a:xfrm>
            <a:off x="5694363" y="2907923"/>
            <a:ext cx="1204913" cy="457200"/>
          </a:xfrm>
          <a:prstGeom prst="rect">
            <a:avLst/>
          </a:prstGeom>
          <a:noFill/>
          <a:ln>
            <a:noFill/>
          </a:ln>
          <a:effectLst/>
          <a:extLst>
            <a:ext uri="{909E8E84-426E-40DD-AFC4-6F175D3DCCD1}">
              <a14:hiddenFill xmlns:a14="http://schemas.microsoft.com/office/drawing/2010/main">
                <a:pattFill prst="pct75">
                  <a:fgClr>
                    <a:srgbClr val="969696"/>
                  </a:fgClr>
                  <a:bgClr>
                    <a:srgbClr val="DDDDDD"/>
                  </a:bgClr>
                </a:patt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dirty="0">
                <a:solidFill>
                  <a:schemeClr val="tx2"/>
                </a:solidFill>
                <a:latin typeface="Arial Narrow" pitchFamily="34" charset="0"/>
              </a:rPr>
              <a:t>Link</a:t>
            </a:r>
          </a:p>
        </p:txBody>
      </p:sp>
      <p:sp>
        <p:nvSpPr>
          <p:cNvPr id="670860" name="Line 140"/>
          <p:cNvSpPr>
            <a:spLocks noChangeShapeType="1"/>
          </p:cNvSpPr>
          <p:nvPr/>
        </p:nvSpPr>
        <p:spPr bwMode="auto">
          <a:xfrm flipH="1">
            <a:off x="5027613" y="3131741"/>
            <a:ext cx="666750" cy="409575"/>
          </a:xfrm>
          <a:prstGeom prst="line">
            <a:avLst/>
          </a:prstGeom>
          <a:noFill/>
          <a:ln w="25400">
            <a:solidFill>
              <a:schemeClr val="tx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87"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6</a:t>
            </a:fld>
            <a:endParaRPr lang="en-US" altLang="en-US" dirty="0"/>
          </a:p>
        </p:txBody>
      </p:sp>
    </p:spTree>
    <p:extLst>
      <p:ext uri="{BB962C8B-B14F-4D97-AF65-F5344CB8AC3E}">
        <p14:creationId xmlns:p14="http://schemas.microsoft.com/office/powerpoint/2010/main" val="10316581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39"/>
          <p:cNvSpPr>
            <a:spLocks noChangeArrowheads="1"/>
          </p:cNvSpPr>
          <p:nvPr/>
        </p:nvSpPr>
        <p:spPr bwMode="auto">
          <a:xfrm>
            <a:off x="2159000" y="1144588"/>
            <a:ext cx="5716588" cy="4165600"/>
          </a:xfrm>
          <a:prstGeom prst="rect">
            <a:avLst/>
          </a:prstGeom>
          <a:solidFill>
            <a:srgbClr val="EAEAEA">
              <a:alpha val="39999"/>
            </a:srgbClr>
          </a:solidFill>
          <a:ln w="1587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467" name="Rectangle 7"/>
          <p:cNvSpPr>
            <a:spLocks noChangeArrowheads="1"/>
          </p:cNvSpPr>
          <p:nvPr/>
        </p:nvSpPr>
        <p:spPr bwMode="auto">
          <a:xfrm>
            <a:off x="2157413" y="1122363"/>
            <a:ext cx="5721350"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468" name="Line 8"/>
          <p:cNvSpPr>
            <a:spLocks noChangeShapeType="1"/>
          </p:cNvSpPr>
          <p:nvPr/>
        </p:nvSpPr>
        <p:spPr bwMode="auto">
          <a:xfrm>
            <a:off x="2157413" y="3910013"/>
            <a:ext cx="5721350" cy="1587"/>
          </a:xfrm>
          <a:prstGeom prst="line">
            <a:avLst/>
          </a:prstGeom>
          <a:noFill/>
          <a:ln w="28575" cap="rnd">
            <a:solidFill>
              <a:schemeClr val="tx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62469" name="Line 9"/>
          <p:cNvSpPr>
            <a:spLocks noChangeShapeType="1"/>
          </p:cNvSpPr>
          <p:nvPr/>
        </p:nvSpPr>
        <p:spPr bwMode="auto">
          <a:xfrm>
            <a:off x="2157413" y="2522538"/>
            <a:ext cx="5721350" cy="1587"/>
          </a:xfrm>
          <a:prstGeom prst="line">
            <a:avLst/>
          </a:prstGeom>
          <a:noFill/>
          <a:ln w="28575" cap="rnd">
            <a:solidFill>
              <a:schemeClr val="tx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62470" name="Line 10"/>
          <p:cNvSpPr>
            <a:spLocks noChangeShapeType="1"/>
          </p:cNvSpPr>
          <p:nvPr/>
        </p:nvSpPr>
        <p:spPr bwMode="auto">
          <a:xfrm>
            <a:off x="2157413" y="1122363"/>
            <a:ext cx="572135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71" name="Line 11"/>
          <p:cNvSpPr>
            <a:spLocks noChangeShapeType="1"/>
          </p:cNvSpPr>
          <p:nvPr/>
        </p:nvSpPr>
        <p:spPr bwMode="auto">
          <a:xfrm>
            <a:off x="3302000" y="1122363"/>
            <a:ext cx="1588" cy="4187825"/>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62472" name="Line 12"/>
          <p:cNvSpPr>
            <a:spLocks noChangeShapeType="1"/>
          </p:cNvSpPr>
          <p:nvPr/>
        </p:nvSpPr>
        <p:spPr bwMode="auto">
          <a:xfrm>
            <a:off x="4446588" y="1122363"/>
            <a:ext cx="1587" cy="4187825"/>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62473" name="Line 13"/>
          <p:cNvSpPr>
            <a:spLocks noChangeShapeType="1"/>
          </p:cNvSpPr>
          <p:nvPr/>
        </p:nvSpPr>
        <p:spPr bwMode="auto">
          <a:xfrm>
            <a:off x="5589588" y="1122363"/>
            <a:ext cx="1587" cy="4187825"/>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62474" name="Line 14"/>
          <p:cNvSpPr>
            <a:spLocks noChangeShapeType="1"/>
          </p:cNvSpPr>
          <p:nvPr/>
        </p:nvSpPr>
        <p:spPr bwMode="auto">
          <a:xfrm>
            <a:off x="6734175" y="1122363"/>
            <a:ext cx="1588" cy="4187825"/>
          </a:xfrm>
          <a:prstGeom prst="line">
            <a:avLst/>
          </a:prstGeom>
          <a:noFill/>
          <a:ln w="19050" cap="rnd">
            <a:solidFill>
              <a:schemeClr val="tx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62475" name="Line 15"/>
          <p:cNvSpPr>
            <a:spLocks noChangeShapeType="1"/>
          </p:cNvSpPr>
          <p:nvPr/>
        </p:nvSpPr>
        <p:spPr bwMode="auto">
          <a:xfrm>
            <a:off x="7878763" y="1122363"/>
            <a:ext cx="1587" cy="41878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76" name="Rectangle 16"/>
          <p:cNvSpPr>
            <a:spLocks noChangeArrowheads="1"/>
          </p:cNvSpPr>
          <p:nvPr/>
        </p:nvSpPr>
        <p:spPr bwMode="auto">
          <a:xfrm>
            <a:off x="2157413" y="1122363"/>
            <a:ext cx="5721350" cy="4187825"/>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477" name="Line 17"/>
          <p:cNvSpPr>
            <a:spLocks noChangeShapeType="1"/>
          </p:cNvSpPr>
          <p:nvPr/>
        </p:nvSpPr>
        <p:spPr bwMode="auto">
          <a:xfrm>
            <a:off x="2157413" y="1122363"/>
            <a:ext cx="1587" cy="4187825"/>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78" name="Line 18"/>
          <p:cNvSpPr>
            <a:spLocks noChangeShapeType="1"/>
          </p:cNvSpPr>
          <p:nvPr/>
        </p:nvSpPr>
        <p:spPr bwMode="auto">
          <a:xfrm>
            <a:off x="2157413" y="5310188"/>
            <a:ext cx="5721350" cy="1587"/>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79" name="Rectangle 20"/>
          <p:cNvSpPr>
            <a:spLocks noChangeArrowheads="1"/>
          </p:cNvSpPr>
          <p:nvPr/>
        </p:nvSpPr>
        <p:spPr bwMode="auto">
          <a:xfrm>
            <a:off x="3502025" y="2878138"/>
            <a:ext cx="144463" cy="1444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480" name="Line 21"/>
          <p:cNvSpPr>
            <a:spLocks noChangeShapeType="1"/>
          </p:cNvSpPr>
          <p:nvPr/>
        </p:nvSpPr>
        <p:spPr bwMode="auto">
          <a:xfrm flipH="1" flipV="1">
            <a:off x="3513138" y="2889250"/>
            <a:ext cx="55562" cy="555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81" name="Line 22"/>
          <p:cNvSpPr>
            <a:spLocks noChangeShapeType="1"/>
          </p:cNvSpPr>
          <p:nvPr/>
        </p:nvSpPr>
        <p:spPr bwMode="auto">
          <a:xfrm>
            <a:off x="3568700" y="2944813"/>
            <a:ext cx="55563" cy="555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82" name="Line 23"/>
          <p:cNvSpPr>
            <a:spLocks noChangeShapeType="1"/>
          </p:cNvSpPr>
          <p:nvPr/>
        </p:nvSpPr>
        <p:spPr bwMode="auto">
          <a:xfrm flipH="1">
            <a:off x="3513138" y="2944813"/>
            <a:ext cx="55562" cy="555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83" name="Line 24"/>
          <p:cNvSpPr>
            <a:spLocks noChangeShapeType="1"/>
          </p:cNvSpPr>
          <p:nvPr/>
        </p:nvSpPr>
        <p:spPr bwMode="auto">
          <a:xfrm flipV="1">
            <a:off x="3568700" y="2889250"/>
            <a:ext cx="55563" cy="555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84" name="Rectangle 25"/>
          <p:cNvSpPr>
            <a:spLocks noChangeArrowheads="1"/>
          </p:cNvSpPr>
          <p:nvPr/>
        </p:nvSpPr>
        <p:spPr bwMode="auto">
          <a:xfrm>
            <a:off x="3502025" y="1633538"/>
            <a:ext cx="144463" cy="1444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485" name="Line 26"/>
          <p:cNvSpPr>
            <a:spLocks noChangeShapeType="1"/>
          </p:cNvSpPr>
          <p:nvPr/>
        </p:nvSpPr>
        <p:spPr bwMode="auto">
          <a:xfrm flipH="1" flipV="1">
            <a:off x="3513138" y="1644650"/>
            <a:ext cx="55562" cy="555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86" name="Line 27"/>
          <p:cNvSpPr>
            <a:spLocks noChangeShapeType="1"/>
          </p:cNvSpPr>
          <p:nvPr/>
        </p:nvSpPr>
        <p:spPr bwMode="auto">
          <a:xfrm>
            <a:off x="3568700" y="1700213"/>
            <a:ext cx="55563" cy="555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87" name="Line 28"/>
          <p:cNvSpPr>
            <a:spLocks noChangeShapeType="1"/>
          </p:cNvSpPr>
          <p:nvPr/>
        </p:nvSpPr>
        <p:spPr bwMode="auto">
          <a:xfrm flipH="1">
            <a:off x="3513138" y="1700213"/>
            <a:ext cx="55562" cy="555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88" name="Line 29"/>
          <p:cNvSpPr>
            <a:spLocks noChangeShapeType="1"/>
          </p:cNvSpPr>
          <p:nvPr/>
        </p:nvSpPr>
        <p:spPr bwMode="auto">
          <a:xfrm flipV="1">
            <a:off x="3568700" y="1644650"/>
            <a:ext cx="55563" cy="555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89" name="Rectangle 30"/>
          <p:cNvSpPr>
            <a:spLocks noChangeArrowheads="1"/>
          </p:cNvSpPr>
          <p:nvPr/>
        </p:nvSpPr>
        <p:spPr bwMode="auto">
          <a:xfrm>
            <a:off x="3502025" y="2378075"/>
            <a:ext cx="144463" cy="1444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490" name="Line 31"/>
          <p:cNvSpPr>
            <a:spLocks noChangeShapeType="1"/>
          </p:cNvSpPr>
          <p:nvPr/>
        </p:nvSpPr>
        <p:spPr bwMode="auto">
          <a:xfrm flipH="1" flipV="1">
            <a:off x="3513138" y="2389188"/>
            <a:ext cx="55562" cy="555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91" name="Line 32"/>
          <p:cNvSpPr>
            <a:spLocks noChangeShapeType="1"/>
          </p:cNvSpPr>
          <p:nvPr/>
        </p:nvSpPr>
        <p:spPr bwMode="auto">
          <a:xfrm>
            <a:off x="3568700" y="2444750"/>
            <a:ext cx="55563" cy="555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92" name="Line 33"/>
          <p:cNvSpPr>
            <a:spLocks noChangeShapeType="1"/>
          </p:cNvSpPr>
          <p:nvPr/>
        </p:nvSpPr>
        <p:spPr bwMode="auto">
          <a:xfrm flipH="1">
            <a:off x="3513138" y="2444750"/>
            <a:ext cx="55562" cy="555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93" name="Line 34"/>
          <p:cNvSpPr>
            <a:spLocks noChangeShapeType="1"/>
          </p:cNvSpPr>
          <p:nvPr/>
        </p:nvSpPr>
        <p:spPr bwMode="auto">
          <a:xfrm flipV="1">
            <a:off x="3568700" y="2389188"/>
            <a:ext cx="55563" cy="555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94" name="Rectangle 35"/>
          <p:cNvSpPr>
            <a:spLocks noChangeArrowheads="1"/>
          </p:cNvSpPr>
          <p:nvPr/>
        </p:nvSpPr>
        <p:spPr bwMode="auto">
          <a:xfrm>
            <a:off x="3890963" y="2444750"/>
            <a:ext cx="144462" cy="1444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495" name="Line 36"/>
          <p:cNvSpPr>
            <a:spLocks noChangeShapeType="1"/>
          </p:cNvSpPr>
          <p:nvPr/>
        </p:nvSpPr>
        <p:spPr bwMode="auto">
          <a:xfrm flipH="1" flipV="1">
            <a:off x="3902075" y="2455863"/>
            <a:ext cx="55563" cy="555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96" name="Line 37"/>
          <p:cNvSpPr>
            <a:spLocks noChangeShapeType="1"/>
          </p:cNvSpPr>
          <p:nvPr/>
        </p:nvSpPr>
        <p:spPr bwMode="auto">
          <a:xfrm>
            <a:off x="3957638" y="2511425"/>
            <a:ext cx="55562" cy="555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97" name="Line 38"/>
          <p:cNvSpPr>
            <a:spLocks noChangeShapeType="1"/>
          </p:cNvSpPr>
          <p:nvPr/>
        </p:nvSpPr>
        <p:spPr bwMode="auto">
          <a:xfrm flipH="1">
            <a:off x="3902075" y="2511425"/>
            <a:ext cx="55563" cy="555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98" name="Line 39"/>
          <p:cNvSpPr>
            <a:spLocks noChangeShapeType="1"/>
          </p:cNvSpPr>
          <p:nvPr/>
        </p:nvSpPr>
        <p:spPr bwMode="auto">
          <a:xfrm flipV="1">
            <a:off x="3957638" y="2455863"/>
            <a:ext cx="55562" cy="555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99" name="Rectangle 40"/>
          <p:cNvSpPr>
            <a:spLocks noChangeArrowheads="1"/>
          </p:cNvSpPr>
          <p:nvPr/>
        </p:nvSpPr>
        <p:spPr bwMode="auto">
          <a:xfrm>
            <a:off x="3924300" y="3111500"/>
            <a:ext cx="144463" cy="1444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500" name="Line 41"/>
          <p:cNvSpPr>
            <a:spLocks noChangeShapeType="1"/>
          </p:cNvSpPr>
          <p:nvPr/>
        </p:nvSpPr>
        <p:spPr bwMode="auto">
          <a:xfrm flipH="1" flipV="1">
            <a:off x="3935413" y="3122613"/>
            <a:ext cx="55562" cy="555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01" name="Line 42"/>
          <p:cNvSpPr>
            <a:spLocks noChangeShapeType="1"/>
          </p:cNvSpPr>
          <p:nvPr/>
        </p:nvSpPr>
        <p:spPr bwMode="auto">
          <a:xfrm>
            <a:off x="3990975" y="3178175"/>
            <a:ext cx="55563" cy="555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02" name="Line 43"/>
          <p:cNvSpPr>
            <a:spLocks noChangeShapeType="1"/>
          </p:cNvSpPr>
          <p:nvPr/>
        </p:nvSpPr>
        <p:spPr bwMode="auto">
          <a:xfrm flipH="1">
            <a:off x="3935413" y="3178175"/>
            <a:ext cx="55562" cy="555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03" name="Line 44"/>
          <p:cNvSpPr>
            <a:spLocks noChangeShapeType="1"/>
          </p:cNvSpPr>
          <p:nvPr/>
        </p:nvSpPr>
        <p:spPr bwMode="auto">
          <a:xfrm flipV="1">
            <a:off x="3990975" y="3122613"/>
            <a:ext cx="55563" cy="555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04" name="Rectangle 45"/>
          <p:cNvSpPr>
            <a:spLocks noChangeArrowheads="1"/>
          </p:cNvSpPr>
          <p:nvPr/>
        </p:nvSpPr>
        <p:spPr bwMode="auto">
          <a:xfrm>
            <a:off x="4179888" y="3598863"/>
            <a:ext cx="144462" cy="1444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505" name="Line 46"/>
          <p:cNvSpPr>
            <a:spLocks noChangeShapeType="1"/>
          </p:cNvSpPr>
          <p:nvPr/>
        </p:nvSpPr>
        <p:spPr bwMode="auto">
          <a:xfrm flipH="1" flipV="1">
            <a:off x="4191000" y="3609975"/>
            <a:ext cx="55563" cy="555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06" name="Line 47"/>
          <p:cNvSpPr>
            <a:spLocks noChangeShapeType="1"/>
          </p:cNvSpPr>
          <p:nvPr/>
        </p:nvSpPr>
        <p:spPr bwMode="auto">
          <a:xfrm>
            <a:off x="4246563" y="3665538"/>
            <a:ext cx="55562" cy="555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07" name="Line 48"/>
          <p:cNvSpPr>
            <a:spLocks noChangeShapeType="1"/>
          </p:cNvSpPr>
          <p:nvPr/>
        </p:nvSpPr>
        <p:spPr bwMode="auto">
          <a:xfrm flipH="1">
            <a:off x="4191000" y="3665538"/>
            <a:ext cx="55563" cy="555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08" name="Line 49"/>
          <p:cNvSpPr>
            <a:spLocks noChangeShapeType="1"/>
          </p:cNvSpPr>
          <p:nvPr/>
        </p:nvSpPr>
        <p:spPr bwMode="auto">
          <a:xfrm flipV="1">
            <a:off x="4246563" y="3609975"/>
            <a:ext cx="55562" cy="555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09" name="Rectangle 50"/>
          <p:cNvSpPr>
            <a:spLocks noChangeArrowheads="1"/>
          </p:cNvSpPr>
          <p:nvPr/>
        </p:nvSpPr>
        <p:spPr bwMode="auto">
          <a:xfrm>
            <a:off x="4402138" y="3598863"/>
            <a:ext cx="144462" cy="1444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510" name="Line 51"/>
          <p:cNvSpPr>
            <a:spLocks noChangeShapeType="1"/>
          </p:cNvSpPr>
          <p:nvPr/>
        </p:nvSpPr>
        <p:spPr bwMode="auto">
          <a:xfrm flipH="1" flipV="1">
            <a:off x="4413250" y="3609975"/>
            <a:ext cx="55563" cy="555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11" name="Line 52"/>
          <p:cNvSpPr>
            <a:spLocks noChangeShapeType="1"/>
          </p:cNvSpPr>
          <p:nvPr/>
        </p:nvSpPr>
        <p:spPr bwMode="auto">
          <a:xfrm>
            <a:off x="4468813" y="3665538"/>
            <a:ext cx="55562" cy="555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12" name="Line 53"/>
          <p:cNvSpPr>
            <a:spLocks noChangeShapeType="1"/>
          </p:cNvSpPr>
          <p:nvPr/>
        </p:nvSpPr>
        <p:spPr bwMode="auto">
          <a:xfrm flipH="1">
            <a:off x="4413250" y="3665538"/>
            <a:ext cx="55563" cy="555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13" name="Line 54"/>
          <p:cNvSpPr>
            <a:spLocks noChangeShapeType="1"/>
          </p:cNvSpPr>
          <p:nvPr/>
        </p:nvSpPr>
        <p:spPr bwMode="auto">
          <a:xfrm flipV="1">
            <a:off x="4468813" y="3609975"/>
            <a:ext cx="55562" cy="555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14" name="Rectangle 55"/>
          <p:cNvSpPr>
            <a:spLocks noChangeArrowheads="1"/>
          </p:cNvSpPr>
          <p:nvPr/>
        </p:nvSpPr>
        <p:spPr bwMode="auto">
          <a:xfrm>
            <a:off x="5156200" y="3643313"/>
            <a:ext cx="144463" cy="14446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515" name="Line 56"/>
          <p:cNvSpPr>
            <a:spLocks noChangeShapeType="1"/>
          </p:cNvSpPr>
          <p:nvPr/>
        </p:nvSpPr>
        <p:spPr bwMode="auto">
          <a:xfrm flipH="1" flipV="1">
            <a:off x="5167313" y="3654425"/>
            <a:ext cx="55562" cy="555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16" name="Line 57"/>
          <p:cNvSpPr>
            <a:spLocks noChangeShapeType="1"/>
          </p:cNvSpPr>
          <p:nvPr/>
        </p:nvSpPr>
        <p:spPr bwMode="auto">
          <a:xfrm>
            <a:off x="5222875" y="3709988"/>
            <a:ext cx="55563" cy="555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17" name="Line 58"/>
          <p:cNvSpPr>
            <a:spLocks noChangeShapeType="1"/>
          </p:cNvSpPr>
          <p:nvPr/>
        </p:nvSpPr>
        <p:spPr bwMode="auto">
          <a:xfrm flipH="1">
            <a:off x="5167313" y="3709988"/>
            <a:ext cx="55562" cy="555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18" name="Line 59"/>
          <p:cNvSpPr>
            <a:spLocks noChangeShapeType="1"/>
          </p:cNvSpPr>
          <p:nvPr/>
        </p:nvSpPr>
        <p:spPr bwMode="auto">
          <a:xfrm flipV="1">
            <a:off x="5222875" y="3654425"/>
            <a:ext cx="55563" cy="555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19" name="Rectangle 60"/>
          <p:cNvSpPr>
            <a:spLocks noChangeArrowheads="1"/>
          </p:cNvSpPr>
          <p:nvPr/>
        </p:nvSpPr>
        <p:spPr bwMode="auto">
          <a:xfrm>
            <a:off x="3346450" y="3089275"/>
            <a:ext cx="144463" cy="1444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520" name="Line 61"/>
          <p:cNvSpPr>
            <a:spLocks noChangeShapeType="1"/>
          </p:cNvSpPr>
          <p:nvPr/>
        </p:nvSpPr>
        <p:spPr bwMode="auto">
          <a:xfrm flipH="1" flipV="1">
            <a:off x="3357563" y="3100388"/>
            <a:ext cx="55562" cy="555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21" name="Line 62"/>
          <p:cNvSpPr>
            <a:spLocks noChangeShapeType="1"/>
          </p:cNvSpPr>
          <p:nvPr/>
        </p:nvSpPr>
        <p:spPr bwMode="auto">
          <a:xfrm>
            <a:off x="3413125" y="3155950"/>
            <a:ext cx="55563" cy="555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22" name="Line 63"/>
          <p:cNvSpPr>
            <a:spLocks noChangeShapeType="1"/>
          </p:cNvSpPr>
          <p:nvPr/>
        </p:nvSpPr>
        <p:spPr bwMode="auto">
          <a:xfrm flipH="1">
            <a:off x="3357563" y="3155950"/>
            <a:ext cx="55562" cy="555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23" name="Line 64"/>
          <p:cNvSpPr>
            <a:spLocks noChangeShapeType="1"/>
          </p:cNvSpPr>
          <p:nvPr/>
        </p:nvSpPr>
        <p:spPr bwMode="auto">
          <a:xfrm flipV="1">
            <a:off x="3413125" y="3100388"/>
            <a:ext cx="55563" cy="555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24" name="Rectangle 65"/>
          <p:cNvSpPr>
            <a:spLocks noChangeArrowheads="1"/>
          </p:cNvSpPr>
          <p:nvPr/>
        </p:nvSpPr>
        <p:spPr bwMode="auto">
          <a:xfrm>
            <a:off x="3346450" y="2222500"/>
            <a:ext cx="144463" cy="1444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525" name="Line 66"/>
          <p:cNvSpPr>
            <a:spLocks noChangeShapeType="1"/>
          </p:cNvSpPr>
          <p:nvPr/>
        </p:nvSpPr>
        <p:spPr bwMode="auto">
          <a:xfrm flipH="1" flipV="1">
            <a:off x="3357563" y="2233613"/>
            <a:ext cx="55562" cy="555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26" name="Line 67"/>
          <p:cNvSpPr>
            <a:spLocks noChangeShapeType="1"/>
          </p:cNvSpPr>
          <p:nvPr/>
        </p:nvSpPr>
        <p:spPr bwMode="auto">
          <a:xfrm>
            <a:off x="3413125" y="2289175"/>
            <a:ext cx="55563" cy="555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27" name="Line 68"/>
          <p:cNvSpPr>
            <a:spLocks noChangeShapeType="1"/>
          </p:cNvSpPr>
          <p:nvPr/>
        </p:nvSpPr>
        <p:spPr bwMode="auto">
          <a:xfrm flipH="1">
            <a:off x="3357563" y="2289175"/>
            <a:ext cx="55562" cy="555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28" name="Line 69"/>
          <p:cNvSpPr>
            <a:spLocks noChangeShapeType="1"/>
          </p:cNvSpPr>
          <p:nvPr/>
        </p:nvSpPr>
        <p:spPr bwMode="auto">
          <a:xfrm flipV="1">
            <a:off x="3413125" y="2233613"/>
            <a:ext cx="55563" cy="555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29" name="Rectangle 70"/>
          <p:cNvSpPr>
            <a:spLocks noChangeArrowheads="1"/>
          </p:cNvSpPr>
          <p:nvPr/>
        </p:nvSpPr>
        <p:spPr bwMode="auto">
          <a:xfrm>
            <a:off x="3346450" y="3133725"/>
            <a:ext cx="144463" cy="1444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530" name="Line 71"/>
          <p:cNvSpPr>
            <a:spLocks noChangeShapeType="1"/>
          </p:cNvSpPr>
          <p:nvPr/>
        </p:nvSpPr>
        <p:spPr bwMode="auto">
          <a:xfrm flipH="1" flipV="1">
            <a:off x="3357563" y="3144838"/>
            <a:ext cx="55562" cy="555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31" name="Line 72"/>
          <p:cNvSpPr>
            <a:spLocks noChangeShapeType="1"/>
          </p:cNvSpPr>
          <p:nvPr/>
        </p:nvSpPr>
        <p:spPr bwMode="auto">
          <a:xfrm>
            <a:off x="3413125" y="3200400"/>
            <a:ext cx="55563" cy="555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32" name="Line 73"/>
          <p:cNvSpPr>
            <a:spLocks noChangeShapeType="1"/>
          </p:cNvSpPr>
          <p:nvPr/>
        </p:nvSpPr>
        <p:spPr bwMode="auto">
          <a:xfrm flipH="1">
            <a:off x="3357563" y="3200400"/>
            <a:ext cx="55562" cy="555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33" name="Line 74"/>
          <p:cNvSpPr>
            <a:spLocks noChangeShapeType="1"/>
          </p:cNvSpPr>
          <p:nvPr/>
        </p:nvSpPr>
        <p:spPr bwMode="auto">
          <a:xfrm flipV="1">
            <a:off x="3413125" y="3144838"/>
            <a:ext cx="55563" cy="555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34" name="Rectangle 75"/>
          <p:cNvSpPr>
            <a:spLocks noChangeArrowheads="1"/>
          </p:cNvSpPr>
          <p:nvPr/>
        </p:nvSpPr>
        <p:spPr bwMode="auto">
          <a:xfrm>
            <a:off x="3346450" y="2989263"/>
            <a:ext cx="144463" cy="1444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535" name="Line 76"/>
          <p:cNvSpPr>
            <a:spLocks noChangeShapeType="1"/>
          </p:cNvSpPr>
          <p:nvPr/>
        </p:nvSpPr>
        <p:spPr bwMode="auto">
          <a:xfrm flipH="1" flipV="1">
            <a:off x="3357563" y="3000375"/>
            <a:ext cx="55562" cy="555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36" name="Line 77"/>
          <p:cNvSpPr>
            <a:spLocks noChangeShapeType="1"/>
          </p:cNvSpPr>
          <p:nvPr/>
        </p:nvSpPr>
        <p:spPr bwMode="auto">
          <a:xfrm>
            <a:off x="3413125" y="3055938"/>
            <a:ext cx="55563" cy="555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37" name="Line 78"/>
          <p:cNvSpPr>
            <a:spLocks noChangeShapeType="1"/>
          </p:cNvSpPr>
          <p:nvPr/>
        </p:nvSpPr>
        <p:spPr bwMode="auto">
          <a:xfrm flipH="1">
            <a:off x="3357563" y="3055938"/>
            <a:ext cx="55562" cy="555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38" name="Line 79"/>
          <p:cNvSpPr>
            <a:spLocks noChangeShapeType="1"/>
          </p:cNvSpPr>
          <p:nvPr/>
        </p:nvSpPr>
        <p:spPr bwMode="auto">
          <a:xfrm flipV="1">
            <a:off x="3413125" y="3000375"/>
            <a:ext cx="55563" cy="555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39" name="Rectangle 80"/>
          <p:cNvSpPr>
            <a:spLocks noChangeArrowheads="1"/>
          </p:cNvSpPr>
          <p:nvPr/>
        </p:nvSpPr>
        <p:spPr bwMode="auto">
          <a:xfrm>
            <a:off x="3346450" y="3000375"/>
            <a:ext cx="144463" cy="1444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540" name="Line 81"/>
          <p:cNvSpPr>
            <a:spLocks noChangeShapeType="1"/>
          </p:cNvSpPr>
          <p:nvPr/>
        </p:nvSpPr>
        <p:spPr bwMode="auto">
          <a:xfrm flipH="1" flipV="1">
            <a:off x="3357563" y="3011488"/>
            <a:ext cx="55562" cy="555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41" name="Line 82"/>
          <p:cNvSpPr>
            <a:spLocks noChangeShapeType="1"/>
          </p:cNvSpPr>
          <p:nvPr/>
        </p:nvSpPr>
        <p:spPr bwMode="auto">
          <a:xfrm>
            <a:off x="3413125" y="3067050"/>
            <a:ext cx="55563" cy="555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42" name="Line 83"/>
          <p:cNvSpPr>
            <a:spLocks noChangeShapeType="1"/>
          </p:cNvSpPr>
          <p:nvPr/>
        </p:nvSpPr>
        <p:spPr bwMode="auto">
          <a:xfrm flipH="1">
            <a:off x="3357563" y="3067050"/>
            <a:ext cx="55562" cy="555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43" name="Line 84"/>
          <p:cNvSpPr>
            <a:spLocks noChangeShapeType="1"/>
          </p:cNvSpPr>
          <p:nvPr/>
        </p:nvSpPr>
        <p:spPr bwMode="auto">
          <a:xfrm flipV="1">
            <a:off x="3413125" y="3011488"/>
            <a:ext cx="55563" cy="555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44" name="Rectangle 85"/>
          <p:cNvSpPr>
            <a:spLocks noChangeArrowheads="1"/>
          </p:cNvSpPr>
          <p:nvPr/>
        </p:nvSpPr>
        <p:spPr bwMode="auto">
          <a:xfrm>
            <a:off x="3346450" y="2722563"/>
            <a:ext cx="144463" cy="1444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545" name="Line 86"/>
          <p:cNvSpPr>
            <a:spLocks noChangeShapeType="1"/>
          </p:cNvSpPr>
          <p:nvPr/>
        </p:nvSpPr>
        <p:spPr bwMode="auto">
          <a:xfrm flipH="1" flipV="1">
            <a:off x="3357563" y="2733675"/>
            <a:ext cx="55562" cy="555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46" name="Line 87"/>
          <p:cNvSpPr>
            <a:spLocks noChangeShapeType="1"/>
          </p:cNvSpPr>
          <p:nvPr/>
        </p:nvSpPr>
        <p:spPr bwMode="auto">
          <a:xfrm>
            <a:off x="3413125" y="2789238"/>
            <a:ext cx="55563" cy="555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47" name="Line 88"/>
          <p:cNvSpPr>
            <a:spLocks noChangeShapeType="1"/>
          </p:cNvSpPr>
          <p:nvPr/>
        </p:nvSpPr>
        <p:spPr bwMode="auto">
          <a:xfrm flipH="1">
            <a:off x="3357563" y="2789238"/>
            <a:ext cx="55562" cy="555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48" name="Line 89"/>
          <p:cNvSpPr>
            <a:spLocks noChangeShapeType="1"/>
          </p:cNvSpPr>
          <p:nvPr/>
        </p:nvSpPr>
        <p:spPr bwMode="auto">
          <a:xfrm flipV="1">
            <a:off x="3413125" y="2733675"/>
            <a:ext cx="55563" cy="555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49" name="Rectangle 90"/>
          <p:cNvSpPr>
            <a:spLocks noChangeArrowheads="1"/>
          </p:cNvSpPr>
          <p:nvPr/>
        </p:nvSpPr>
        <p:spPr bwMode="auto">
          <a:xfrm>
            <a:off x="3346450" y="2522538"/>
            <a:ext cx="144463" cy="1444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550" name="Line 91"/>
          <p:cNvSpPr>
            <a:spLocks noChangeShapeType="1"/>
          </p:cNvSpPr>
          <p:nvPr/>
        </p:nvSpPr>
        <p:spPr bwMode="auto">
          <a:xfrm flipH="1" flipV="1">
            <a:off x="3357563" y="2533650"/>
            <a:ext cx="55562" cy="555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51" name="Line 92"/>
          <p:cNvSpPr>
            <a:spLocks noChangeShapeType="1"/>
          </p:cNvSpPr>
          <p:nvPr/>
        </p:nvSpPr>
        <p:spPr bwMode="auto">
          <a:xfrm>
            <a:off x="3413125" y="2589213"/>
            <a:ext cx="55563" cy="555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52" name="Line 93"/>
          <p:cNvSpPr>
            <a:spLocks noChangeShapeType="1"/>
          </p:cNvSpPr>
          <p:nvPr/>
        </p:nvSpPr>
        <p:spPr bwMode="auto">
          <a:xfrm flipH="1">
            <a:off x="3357563" y="2589213"/>
            <a:ext cx="55562" cy="555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53" name="Line 94"/>
          <p:cNvSpPr>
            <a:spLocks noChangeShapeType="1"/>
          </p:cNvSpPr>
          <p:nvPr/>
        </p:nvSpPr>
        <p:spPr bwMode="auto">
          <a:xfrm flipV="1">
            <a:off x="3413125" y="2533650"/>
            <a:ext cx="55563" cy="555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54" name="Rectangle 95"/>
          <p:cNvSpPr>
            <a:spLocks noChangeArrowheads="1"/>
          </p:cNvSpPr>
          <p:nvPr/>
        </p:nvSpPr>
        <p:spPr bwMode="auto">
          <a:xfrm>
            <a:off x="3346450" y="3000375"/>
            <a:ext cx="144463" cy="1444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555" name="Line 96"/>
          <p:cNvSpPr>
            <a:spLocks noChangeShapeType="1"/>
          </p:cNvSpPr>
          <p:nvPr/>
        </p:nvSpPr>
        <p:spPr bwMode="auto">
          <a:xfrm flipH="1" flipV="1">
            <a:off x="3357563" y="3011488"/>
            <a:ext cx="55562" cy="555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56" name="Line 97"/>
          <p:cNvSpPr>
            <a:spLocks noChangeShapeType="1"/>
          </p:cNvSpPr>
          <p:nvPr/>
        </p:nvSpPr>
        <p:spPr bwMode="auto">
          <a:xfrm>
            <a:off x="3413125" y="3067050"/>
            <a:ext cx="55563" cy="555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57" name="Line 98"/>
          <p:cNvSpPr>
            <a:spLocks noChangeShapeType="1"/>
          </p:cNvSpPr>
          <p:nvPr/>
        </p:nvSpPr>
        <p:spPr bwMode="auto">
          <a:xfrm flipH="1">
            <a:off x="3357563" y="3067050"/>
            <a:ext cx="55562" cy="555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58" name="Line 99"/>
          <p:cNvSpPr>
            <a:spLocks noChangeShapeType="1"/>
          </p:cNvSpPr>
          <p:nvPr/>
        </p:nvSpPr>
        <p:spPr bwMode="auto">
          <a:xfrm flipV="1">
            <a:off x="3413125" y="3011488"/>
            <a:ext cx="55563" cy="555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59" name="Rectangle 100"/>
          <p:cNvSpPr>
            <a:spLocks noChangeArrowheads="1"/>
          </p:cNvSpPr>
          <p:nvPr/>
        </p:nvSpPr>
        <p:spPr bwMode="auto">
          <a:xfrm>
            <a:off x="3657600" y="2655888"/>
            <a:ext cx="122238" cy="12223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560" name="Line 101"/>
          <p:cNvSpPr>
            <a:spLocks noChangeShapeType="1"/>
          </p:cNvSpPr>
          <p:nvPr/>
        </p:nvSpPr>
        <p:spPr bwMode="auto">
          <a:xfrm flipH="1" flipV="1">
            <a:off x="3668713" y="2667000"/>
            <a:ext cx="44450" cy="444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61" name="Line 102"/>
          <p:cNvSpPr>
            <a:spLocks noChangeShapeType="1"/>
          </p:cNvSpPr>
          <p:nvPr/>
        </p:nvSpPr>
        <p:spPr bwMode="auto">
          <a:xfrm>
            <a:off x="3713163" y="2711450"/>
            <a:ext cx="44450" cy="444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62" name="Line 103"/>
          <p:cNvSpPr>
            <a:spLocks noChangeShapeType="1"/>
          </p:cNvSpPr>
          <p:nvPr/>
        </p:nvSpPr>
        <p:spPr bwMode="auto">
          <a:xfrm flipH="1">
            <a:off x="3668713" y="2711450"/>
            <a:ext cx="44450" cy="444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63" name="Line 104"/>
          <p:cNvSpPr>
            <a:spLocks noChangeShapeType="1"/>
          </p:cNvSpPr>
          <p:nvPr/>
        </p:nvSpPr>
        <p:spPr bwMode="auto">
          <a:xfrm flipV="1">
            <a:off x="3713163" y="2667000"/>
            <a:ext cx="44450" cy="444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64" name="Freeform 105"/>
          <p:cNvSpPr>
            <a:spLocks/>
          </p:cNvSpPr>
          <p:nvPr/>
        </p:nvSpPr>
        <p:spPr bwMode="auto">
          <a:xfrm>
            <a:off x="3990975" y="2778125"/>
            <a:ext cx="88900" cy="88900"/>
          </a:xfrm>
          <a:custGeom>
            <a:avLst/>
            <a:gdLst>
              <a:gd name="T0" fmla="*/ 2147483647 w 56"/>
              <a:gd name="T1" fmla="*/ 0 h 56"/>
              <a:gd name="T2" fmla="*/ 2147483647 w 56"/>
              <a:gd name="T3" fmla="*/ 2147483647 h 56"/>
              <a:gd name="T4" fmla="*/ 0 w 56"/>
              <a:gd name="T5" fmla="*/ 2147483647 h 56"/>
              <a:gd name="T6" fmla="*/ 2147483647 w 56"/>
              <a:gd name="T7" fmla="*/ 0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 h="56">
                <a:moveTo>
                  <a:pt x="28" y="0"/>
                </a:moveTo>
                <a:lnTo>
                  <a:pt x="56" y="56"/>
                </a:lnTo>
                <a:lnTo>
                  <a:pt x="0" y="56"/>
                </a:lnTo>
                <a:lnTo>
                  <a:pt x="28" y="0"/>
                </a:lnTo>
                <a:close/>
              </a:path>
            </a:pathLst>
          </a:custGeom>
          <a:noFill/>
          <a:ln w="19050"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565" name="Rectangle 106"/>
          <p:cNvSpPr>
            <a:spLocks noChangeArrowheads="1"/>
          </p:cNvSpPr>
          <p:nvPr/>
        </p:nvSpPr>
        <p:spPr bwMode="auto">
          <a:xfrm>
            <a:off x="3335338" y="2589213"/>
            <a:ext cx="122237" cy="12223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566" name="Line 107"/>
          <p:cNvSpPr>
            <a:spLocks noChangeShapeType="1"/>
          </p:cNvSpPr>
          <p:nvPr/>
        </p:nvSpPr>
        <p:spPr bwMode="auto">
          <a:xfrm flipH="1" flipV="1">
            <a:off x="3346450" y="2600325"/>
            <a:ext cx="44450" cy="444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67" name="Line 108"/>
          <p:cNvSpPr>
            <a:spLocks noChangeShapeType="1"/>
          </p:cNvSpPr>
          <p:nvPr/>
        </p:nvSpPr>
        <p:spPr bwMode="auto">
          <a:xfrm>
            <a:off x="3390900" y="2644775"/>
            <a:ext cx="44450" cy="444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68" name="Line 109"/>
          <p:cNvSpPr>
            <a:spLocks noChangeShapeType="1"/>
          </p:cNvSpPr>
          <p:nvPr/>
        </p:nvSpPr>
        <p:spPr bwMode="auto">
          <a:xfrm flipH="1">
            <a:off x="3346450" y="2644775"/>
            <a:ext cx="44450" cy="444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69" name="Line 110"/>
          <p:cNvSpPr>
            <a:spLocks noChangeShapeType="1"/>
          </p:cNvSpPr>
          <p:nvPr/>
        </p:nvSpPr>
        <p:spPr bwMode="auto">
          <a:xfrm flipV="1">
            <a:off x="3390900" y="2600325"/>
            <a:ext cx="44450" cy="444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70" name="Rectangle 111"/>
          <p:cNvSpPr>
            <a:spLocks noChangeArrowheads="1"/>
          </p:cNvSpPr>
          <p:nvPr/>
        </p:nvSpPr>
        <p:spPr bwMode="auto">
          <a:xfrm>
            <a:off x="3702050" y="2900363"/>
            <a:ext cx="122238" cy="12223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571" name="Line 112"/>
          <p:cNvSpPr>
            <a:spLocks noChangeShapeType="1"/>
          </p:cNvSpPr>
          <p:nvPr/>
        </p:nvSpPr>
        <p:spPr bwMode="auto">
          <a:xfrm flipH="1" flipV="1">
            <a:off x="3713163" y="2911475"/>
            <a:ext cx="44450" cy="444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72" name="Line 113"/>
          <p:cNvSpPr>
            <a:spLocks noChangeShapeType="1"/>
          </p:cNvSpPr>
          <p:nvPr/>
        </p:nvSpPr>
        <p:spPr bwMode="auto">
          <a:xfrm>
            <a:off x="3757613" y="2955925"/>
            <a:ext cx="44450" cy="444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73" name="Line 114"/>
          <p:cNvSpPr>
            <a:spLocks noChangeShapeType="1"/>
          </p:cNvSpPr>
          <p:nvPr/>
        </p:nvSpPr>
        <p:spPr bwMode="auto">
          <a:xfrm flipH="1">
            <a:off x="3713163" y="2955925"/>
            <a:ext cx="44450" cy="444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74" name="Line 115"/>
          <p:cNvSpPr>
            <a:spLocks noChangeShapeType="1"/>
          </p:cNvSpPr>
          <p:nvPr/>
        </p:nvSpPr>
        <p:spPr bwMode="auto">
          <a:xfrm flipV="1">
            <a:off x="3757613" y="2911475"/>
            <a:ext cx="44450" cy="444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75" name="Freeform 116"/>
          <p:cNvSpPr>
            <a:spLocks/>
          </p:cNvSpPr>
          <p:nvPr/>
        </p:nvSpPr>
        <p:spPr bwMode="auto">
          <a:xfrm>
            <a:off x="3713163" y="2200275"/>
            <a:ext cx="88900" cy="88900"/>
          </a:xfrm>
          <a:custGeom>
            <a:avLst/>
            <a:gdLst>
              <a:gd name="T0" fmla="*/ 2147483647 w 56"/>
              <a:gd name="T1" fmla="*/ 0 h 56"/>
              <a:gd name="T2" fmla="*/ 2147483647 w 56"/>
              <a:gd name="T3" fmla="*/ 2147483647 h 56"/>
              <a:gd name="T4" fmla="*/ 0 w 56"/>
              <a:gd name="T5" fmla="*/ 2147483647 h 56"/>
              <a:gd name="T6" fmla="*/ 2147483647 w 56"/>
              <a:gd name="T7" fmla="*/ 0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 h="56">
                <a:moveTo>
                  <a:pt x="28" y="0"/>
                </a:moveTo>
                <a:lnTo>
                  <a:pt x="56" y="56"/>
                </a:lnTo>
                <a:lnTo>
                  <a:pt x="0" y="56"/>
                </a:lnTo>
                <a:lnTo>
                  <a:pt x="28" y="0"/>
                </a:lnTo>
                <a:close/>
              </a:path>
            </a:pathLst>
          </a:custGeom>
          <a:noFill/>
          <a:ln w="12700"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576" name="Rectangle 117"/>
          <p:cNvSpPr>
            <a:spLocks noChangeArrowheads="1"/>
          </p:cNvSpPr>
          <p:nvPr/>
        </p:nvSpPr>
        <p:spPr bwMode="auto">
          <a:xfrm>
            <a:off x="3690938" y="2800350"/>
            <a:ext cx="144462" cy="1444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577" name="Line 118"/>
          <p:cNvSpPr>
            <a:spLocks noChangeShapeType="1"/>
          </p:cNvSpPr>
          <p:nvPr/>
        </p:nvSpPr>
        <p:spPr bwMode="auto">
          <a:xfrm flipH="1" flipV="1">
            <a:off x="3702050" y="2811463"/>
            <a:ext cx="55563" cy="555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78" name="Line 119"/>
          <p:cNvSpPr>
            <a:spLocks noChangeShapeType="1"/>
          </p:cNvSpPr>
          <p:nvPr/>
        </p:nvSpPr>
        <p:spPr bwMode="auto">
          <a:xfrm>
            <a:off x="3757613" y="2867025"/>
            <a:ext cx="55562" cy="555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79" name="Line 120"/>
          <p:cNvSpPr>
            <a:spLocks noChangeShapeType="1"/>
          </p:cNvSpPr>
          <p:nvPr/>
        </p:nvSpPr>
        <p:spPr bwMode="auto">
          <a:xfrm flipH="1">
            <a:off x="3702050" y="2867025"/>
            <a:ext cx="55563" cy="555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80" name="Line 121"/>
          <p:cNvSpPr>
            <a:spLocks noChangeShapeType="1"/>
          </p:cNvSpPr>
          <p:nvPr/>
        </p:nvSpPr>
        <p:spPr bwMode="auto">
          <a:xfrm flipV="1">
            <a:off x="3757613" y="2811463"/>
            <a:ext cx="55562" cy="555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81" name="Rectangle 122"/>
          <p:cNvSpPr>
            <a:spLocks noChangeArrowheads="1"/>
          </p:cNvSpPr>
          <p:nvPr/>
        </p:nvSpPr>
        <p:spPr bwMode="auto">
          <a:xfrm>
            <a:off x="3690938" y="2233613"/>
            <a:ext cx="144462" cy="1444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582" name="Line 123"/>
          <p:cNvSpPr>
            <a:spLocks noChangeShapeType="1"/>
          </p:cNvSpPr>
          <p:nvPr/>
        </p:nvSpPr>
        <p:spPr bwMode="auto">
          <a:xfrm flipH="1" flipV="1">
            <a:off x="3702050" y="2244725"/>
            <a:ext cx="55563" cy="555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83" name="Line 124"/>
          <p:cNvSpPr>
            <a:spLocks noChangeShapeType="1"/>
          </p:cNvSpPr>
          <p:nvPr/>
        </p:nvSpPr>
        <p:spPr bwMode="auto">
          <a:xfrm>
            <a:off x="3757613" y="2300288"/>
            <a:ext cx="55562" cy="555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84" name="Line 125"/>
          <p:cNvSpPr>
            <a:spLocks noChangeShapeType="1"/>
          </p:cNvSpPr>
          <p:nvPr/>
        </p:nvSpPr>
        <p:spPr bwMode="auto">
          <a:xfrm flipH="1">
            <a:off x="3702050" y="2300288"/>
            <a:ext cx="55563" cy="555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85" name="Line 126"/>
          <p:cNvSpPr>
            <a:spLocks noChangeShapeType="1"/>
          </p:cNvSpPr>
          <p:nvPr/>
        </p:nvSpPr>
        <p:spPr bwMode="auto">
          <a:xfrm flipV="1">
            <a:off x="3757613" y="2244725"/>
            <a:ext cx="55562" cy="555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86" name="Rectangle 127"/>
          <p:cNvSpPr>
            <a:spLocks noChangeArrowheads="1"/>
          </p:cNvSpPr>
          <p:nvPr/>
        </p:nvSpPr>
        <p:spPr bwMode="auto">
          <a:xfrm>
            <a:off x="3690938" y="2678113"/>
            <a:ext cx="144462" cy="1444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587" name="Line 128"/>
          <p:cNvSpPr>
            <a:spLocks noChangeShapeType="1"/>
          </p:cNvSpPr>
          <p:nvPr/>
        </p:nvSpPr>
        <p:spPr bwMode="auto">
          <a:xfrm flipH="1" flipV="1">
            <a:off x="3702050" y="2689225"/>
            <a:ext cx="55563" cy="555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88" name="Line 129"/>
          <p:cNvSpPr>
            <a:spLocks noChangeShapeType="1"/>
          </p:cNvSpPr>
          <p:nvPr/>
        </p:nvSpPr>
        <p:spPr bwMode="auto">
          <a:xfrm>
            <a:off x="3757613" y="2744788"/>
            <a:ext cx="55562" cy="555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89" name="Line 130"/>
          <p:cNvSpPr>
            <a:spLocks noChangeShapeType="1"/>
          </p:cNvSpPr>
          <p:nvPr/>
        </p:nvSpPr>
        <p:spPr bwMode="auto">
          <a:xfrm flipH="1">
            <a:off x="3702050" y="2744788"/>
            <a:ext cx="55563" cy="555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90" name="Line 131"/>
          <p:cNvSpPr>
            <a:spLocks noChangeShapeType="1"/>
          </p:cNvSpPr>
          <p:nvPr/>
        </p:nvSpPr>
        <p:spPr bwMode="auto">
          <a:xfrm flipV="1">
            <a:off x="3757613" y="2689225"/>
            <a:ext cx="55562" cy="555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91" name="Rectangle 132"/>
          <p:cNvSpPr>
            <a:spLocks noChangeArrowheads="1"/>
          </p:cNvSpPr>
          <p:nvPr/>
        </p:nvSpPr>
        <p:spPr bwMode="auto">
          <a:xfrm>
            <a:off x="3690938" y="2744788"/>
            <a:ext cx="144462" cy="1444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592" name="Line 133"/>
          <p:cNvSpPr>
            <a:spLocks noChangeShapeType="1"/>
          </p:cNvSpPr>
          <p:nvPr/>
        </p:nvSpPr>
        <p:spPr bwMode="auto">
          <a:xfrm flipH="1" flipV="1">
            <a:off x="3702050" y="2755900"/>
            <a:ext cx="55563" cy="555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93" name="Line 134"/>
          <p:cNvSpPr>
            <a:spLocks noChangeShapeType="1"/>
          </p:cNvSpPr>
          <p:nvPr/>
        </p:nvSpPr>
        <p:spPr bwMode="auto">
          <a:xfrm>
            <a:off x="3757613" y="2811463"/>
            <a:ext cx="55562" cy="555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94" name="Line 135"/>
          <p:cNvSpPr>
            <a:spLocks noChangeShapeType="1"/>
          </p:cNvSpPr>
          <p:nvPr/>
        </p:nvSpPr>
        <p:spPr bwMode="auto">
          <a:xfrm flipH="1">
            <a:off x="3702050" y="2811463"/>
            <a:ext cx="55563" cy="555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95" name="Line 136"/>
          <p:cNvSpPr>
            <a:spLocks noChangeShapeType="1"/>
          </p:cNvSpPr>
          <p:nvPr/>
        </p:nvSpPr>
        <p:spPr bwMode="auto">
          <a:xfrm flipV="1">
            <a:off x="3757613" y="2755900"/>
            <a:ext cx="55562" cy="555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96" name="Rectangle 137"/>
          <p:cNvSpPr>
            <a:spLocks noChangeArrowheads="1"/>
          </p:cNvSpPr>
          <p:nvPr/>
        </p:nvSpPr>
        <p:spPr bwMode="auto">
          <a:xfrm>
            <a:off x="3690938" y="2355850"/>
            <a:ext cx="144462" cy="1444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597" name="Line 138"/>
          <p:cNvSpPr>
            <a:spLocks noChangeShapeType="1"/>
          </p:cNvSpPr>
          <p:nvPr/>
        </p:nvSpPr>
        <p:spPr bwMode="auto">
          <a:xfrm flipH="1" flipV="1">
            <a:off x="3702050" y="2366963"/>
            <a:ext cx="55563" cy="555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98" name="Line 139"/>
          <p:cNvSpPr>
            <a:spLocks noChangeShapeType="1"/>
          </p:cNvSpPr>
          <p:nvPr/>
        </p:nvSpPr>
        <p:spPr bwMode="auto">
          <a:xfrm>
            <a:off x="3757613" y="2422525"/>
            <a:ext cx="55562" cy="555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99" name="Line 140"/>
          <p:cNvSpPr>
            <a:spLocks noChangeShapeType="1"/>
          </p:cNvSpPr>
          <p:nvPr/>
        </p:nvSpPr>
        <p:spPr bwMode="auto">
          <a:xfrm flipH="1">
            <a:off x="3702050" y="2422525"/>
            <a:ext cx="55563" cy="555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600" name="Line 141"/>
          <p:cNvSpPr>
            <a:spLocks noChangeShapeType="1"/>
          </p:cNvSpPr>
          <p:nvPr/>
        </p:nvSpPr>
        <p:spPr bwMode="auto">
          <a:xfrm flipV="1">
            <a:off x="3757613" y="2366963"/>
            <a:ext cx="55562" cy="555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601" name="Rectangle 142"/>
          <p:cNvSpPr>
            <a:spLocks noChangeArrowheads="1"/>
          </p:cNvSpPr>
          <p:nvPr/>
        </p:nvSpPr>
        <p:spPr bwMode="auto">
          <a:xfrm>
            <a:off x="3690938" y="2955925"/>
            <a:ext cx="144462" cy="1444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602" name="Line 143"/>
          <p:cNvSpPr>
            <a:spLocks noChangeShapeType="1"/>
          </p:cNvSpPr>
          <p:nvPr/>
        </p:nvSpPr>
        <p:spPr bwMode="auto">
          <a:xfrm flipH="1" flipV="1">
            <a:off x="3702050" y="2967038"/>
            <a:ext cx="55563" cy="555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603" name="Line 144"/>
          <p:cNvSpPr>
            <a:spLocks noChangeShapeType="1"/>
          </p:cNvSpPr>
          <p:nvPr/>
        </p:nvSpPr>
        <p:spPr bwMode="auto">
          <a:xfrm>
            <a:off x="3757613" y="3022600"/>
            <a:ext cx="55562" cy="555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604" name="Line 145"/>
          <p:cNvSpPr>
            <a:spLocks noChangeShapeType="1"/>
          </p:cNvSpPr>
          <p:nvPr/>
        </p:nvSpPr>
        <p:spPr bwMode="auto">
          <a:xfrm flipH="1">
            <a:off x="3702050" y="3022600"/>
            <a:ext cx="55563" cy="555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605" name="Line 146"/>
          <p:cNvSpPr>
            <a:spLocks noChangeShapeType="1"/>
          </p:cNvSpPr>
          <p:nvPr/>
        </p:nvSpPr>
        <p:spPr bwMode="auto">
          <a:xfrm flipV="1">
            <a:off x="3757613" y="2967038"/>
            <a:ext cx="55562" cy="555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606" name="Freeform 147"/>
          <p:cNvSpPr>
            <a:spLocks/>
          </p:cNvSpPr>
          <p:nvPr/>
        </p:nvSpPr>
        <p:spPr bwMode="auto">
          <a:xfrm>
            <a:off x="4767263" y="3409950"/>
            <a:ext cx="111125" cy="111125"/>
          </a:xfrm>
          <a:custGeom>
            <a:avLst/>
            <a:gdLst>
              <a:gd name="T0" fmla="*/ 2147483647 w 70"/>
              <a:gd name="T1" fmla="*/ 0 h 70"/>
              <a:gd name="T2" fmla="*/ 2147483647 w 70"/>
              <a:gd name="T3" fmla="*/ 2147483647 h 70"/>
              <a:gd name="T4" fmla="*/ 0 w 70"/>
              <a:gd name="T5" fmla="*/ 2147483647 h 70"/>
              <a:gd name="T6" fmla="*/ 2147483647 w 70"/>
              <a:gd name="T7" fmla="*/ 0 h 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70">
                <a:moveTo>
                  <a:pt x="35" y="0"/>
                </a:moveTo>
                <a:lnTo>
                  <a:pt x="70" y="70"/>
                </a:lnTo>
                <a:lnTo>
                  <a:pt x="0" y="70"/>
                </a:lnTo>
                <a:lnTo>
                  <a:pt x="35" y="0"/>
                </a:lnTo>
                <a:close/>
              </a:path>
            </a:pathLst>
          </a:custGeom>
          <a:noFill/>
          <a:ln w="19050"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607" name="Rectangle 148"/>
          <p:cNvSpPr>
            <a:spLocks noChangeArrowheads="1"/>
          </p:cNvSpPr>
          <p:nvPr/>
        </p:nvSpPr>
        <p:spPr bwMode="auto">
          <a:xfrm>
            <a:off x="4833938" y="3954463"/>
            <a:ext cx="144462" cy="1444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608" name="Line 149"/>
          <p:cNvSpPr>
            <a:spLocks noChangeShapeType="1"/>
          </p:cNvSpPr>
          <p:nvPr/>
        </p:nvSpPr>
        <p:spPr bwMode="auto">
          <a:xfrm flipH="1" flipV="1">
            <a:off x="4845050" y="3965575"/>
            <a:ext cx="55563" cy="555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609" name="Line 150"/>
          <p:cNvSpPr>
            <a:spLocks noChangeShapeType="1"/>
          </p:cNvSpPr>
          <p:nvPr/>
        </p:nvSpPr>
        <p:spPr bwMode="auto">
          <a:xfrm>
            <a:off x="4900613" y="4021138"/>
            <a:ext cx="55562" cy="555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610" name="Line 151"/>
          <p:cNvSpPr>
            <a:spLocks noChangeShapeType="1"/>
          </p:cNvSpPr>
          <p:nvPr/>
        </p:nvSpPr>
        <p:spPr bwMode="auto">
          <a:xfrm flipH="1">
            <a:off x="4845050" y="4021138"/>
            <a:ext cx="55563" cy="555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611" name="Line 152"/>
          <p:cNvSpPr>
            <a:spLocks noChangeShapeType="1"/>
          </p:cNvSpPr>
          <p:nvPr/>
        </p:nvSpPr>
        <p:spPr bwMode="auto">
          <a:xfrm flipV="1">
            <a:off x="4900613" y="3965575"/>
            <a:ext cx="55562" cy="555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612" name="Freeform 158"/>
          <p:cNvSpPr>
            <a:spLocks/>
          </p:cNvSpPr>
          <p:nvPr/>
        </p:nvSpPr>
        <p:spPr bwMode="auto">
          <a:xfrm>
            <a:off x="6122988" y="4354513"/>
            <a:ext cx="111125" cy="111125"/>
          </a:xfrm>
          <a:custGeom>
            <a:avLst/>
            <a:gdLst>
              <a:gd name="T0" fmla="*/ 2147483647 w 70"/>
              <a:gd name="T1" fmla="*/ 0 h 70"/>
              <a:gd name="T2" fmla="*/ 2147483647 w 70"/>
              <a:gd name="T3" fmla="*/ 2147483647 h 70"/>
              <a:gd name="T4" fmla="*/ 0 w 70"/>
              <a:gd name="T5" fmla="*/ 2147483647 h 70"/>
              <a:gd name="T6" fmla="*/ 2147483647 w 70"/>
              <a:gd name="T7" fmla="*/ 0 h 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70">
                <a:moveTo>
                  <a:pt x="35" y="0"/>
                </a:moveTo>
                <a:lnTo>
                  <a:pt x="70" y="70"/>
                </a:lnTo>
                <a:lnTo>
                  <a:pt x="0" y="70"/>
                </a:lnTo>
                <a:lnTo>
                  <a:pt x="35" y="0"/>
                </a:lnTo>
                <a:close/>
              </a:path>
            </a:pathLst>
          </a:custGeom>
          <a:noFill/>
          <a:ln w="19050"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613" name="Freeform 164"/>
          <p:cNvSpPr>
            <a:spLocks/>
          </p:cNvSpPr>
          <p:nvPr/>
        </p:nvSpPr>
        <p:spPr bwMode="auto">
          <a:xfrm>
            <a:off x="5100638" y="4298950"/>
            <a:ext cx="111125" cy="111125"/>
          </a:xfrm>
          <a:custGeom>
            <a:avLst/>
            <a:gdLst>
              <a:gd name="T0" fmla="*/ 2147483647 w 70"/>
              <a:gd name="T1" fmla="*/ 0 h 70"/>
              <a:gd name="T2" fmla="*/ 2147483647 w 70"/>
              <a:gd name="T3" fmla="*/ 2147483647 h 70"/>
              <a:gd name="T4" fmla="*/ 0 w 70"/>
              <a:gd name="T5" fmla="*/ 2147483647 h 70"/>
              <a:gd name="T6" fmla="*/ 2147483647 w 70"/>
              <a:gd name="T7" fmla="*/ 0 h 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70">
                <a:moveTo>
                  <a:pt x="35" y="0"/>
                </a:moveTo>
                <a:lnTo>
                  <a:pt x="70" y="70"/>
                </a:lnTo>
                <a:lnTo>
                  <a:pt x="0" y="70"/>
                </a:lnTo>
                <a:lnTo>
                  <a:pt x="35" y="0"/>
                </a:lnTo>
                <a:close/>
              </a:path>
            </a:pathLst>
          </a:custGeom>
          <a:noFill/>
          <a:ln w="19050"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614" name="Rectangle 165"/>
          <p:cNvSpPr>
            <a:spLocks noChangeArrowheads="1"/>
          </p:cNvSpPr>
          <p:nvPr/>
        </p:nvSpPr>
        <p:spPr bwMode="auto">
          <a:xfrm>
            <a:off x="4335463" y="3854450"/>
            <a:ext cx="122237" cy="1222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615" name="Line 166"/>
          <p:cNvSpPr>
            <a:spLocks noChangeShapeType="1"/>
          </p:cNvSpPr>
          <p:nvPr/>
        </p:nvSpPr>
        <p:spPr bwMode="auto">
          <a:xfrm flipH="1" flipV="1">
            <a:off x="4346575" y="3865563"/>
            <a:ext cx="44450" cy="444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616" name="Line 167"/>
          <p:cNvSpPr>
            <a:spLocks noChangeShapeType="1"/>
          </p:cNvSpPr>
          <p:nvPr/>
        </p:nvSpPr>
        <p:spPr bwMode="auto">
          <a:xfrm>
            <a:off x="4391025" y="3910013"/>
            <a:ext cx="44450" cy="444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617" name="Line 168"/>
          <p:cNvSpPr>
            <a:spLocks noChangeShapeType="1"/>
          </p:cNvSpPr>
          <p:nvPr/>
        </p:nvSpPr>
        <p:spPr bwMode="auto">
          <a:xfrm flipH="1">
            <a:off x="4346575" y="3910013"/>
            <a:ext cx="44450" cy="444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618" name="Line 169"/>
          <p:cNvSpPr>
            <a:spLocks noChangeShapeType="1"/>
          </p:cNvSpPr>
          <p:nvPr/>
        </p:nvSpPr>
        <p:spPr bwMode="auto">
          <a:xfrm flipV="1">
            <a:off x="4391025" y="3865563"/>
            <a:ext cx="44450" cy="444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619" name="Freeform 170"/>
          <p:cNvSpPr>
            <a:spLocks/>
          </p:cNvSpPr>
          <p:nvPr/>
        </p:nvSpPr>
        <p:spPr bwMode="auto">
          <a:xfrm>
            <a:off x="7123113" y="4243388"/>
            <a:ext cx="88900" cy="88900"/>
          </a:xfrm>
          <a:custGeom>
            <a:avLst/>
            <a:gdLst>
              <a:gd name="T0" fmla="*/ 2147483647 w 56"/>
              <a:gd name="T1" fmla="*/ 0 h 56"/>
              <a:gd name="T2" fmla="*/ 2147483647 w 56"/>
              <a:gd name="T3" fmla="*/ 2147483647 h 56"/>
              <a:gd name="T4" fmla="*/ 0 w 56"/>
              <a:gd name="T5" fmla="*/ 2147483647 h 56"/>
              <a:gd name="T6" fmla="*/ 2147483647 w 56"/>
              <a:gd name="T7" fmla="*/ 0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 h="56">
                <a:moveTo>
                  <a:pt x="28" y="0"/>
                </a:moveTo>
                <a:lnTo>
                  <a:pt x="56" y="56"/>
                </a:lnTo>
                <a:lnTo>
                  <a:pt x="0" y="56"/>
                </a:lnTo>
                <a:lnTo>
                  <a:pt x="28" y="0"/>
                </a:lnTo>
                <a:close/>
              </a:path>
            </a:pathLst>
          </a:custGeom>
          <a:noFill/>
          <a:ln w="19050"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620" name="Freeform 171"/>
          <p:cNvSpPr>
            <a:spLocks/>
          </p:cNvSpPr>
          <p:nvPr/>
        </p:nvSpPr>
        <p:spPr bwMode="auto">
          <a:xfrm>
            <a:off x="3690938" y="2478088"/>
            <a:ext cx="88900" cy="88900"/>
          </a:xfrm>
          <a:custGeom>
            <a:avLst/>
            <a:gdLst>
              <a:gd name="T0" fmla="*/ 2147483647 w 56"/>
              <a:gd name="T1" fmla="*/ 0 h 56"/>
              <a:gd name="T2" fmla="*/ 2147483647 w 56"/>
              <a:gd name="T3" fmla="*/ 2147483647 h 56"/>
              <a:gd name="T4" fmla="*/ 0 w 56"/>
              <a:gd name="T5" fmla="*/ 2147483647 h 56"/>
              <a:gd name="T6" fmla="*/ 2147483647 w 56"/>
              <a:gd name="T7" fmla="*/ 0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 h="56">
                <a:moveTo>
                  <a:pt x="28" y="0"/>
                </a:moveTo>
                <a:lnTo>
                  <a:pt x="56" y="56"/>
                </a:lnTo>
                <a:lnTo>
                  <a:pt x="0" y="56"/>
                </a:lnTo>
                <a:lnTo>
                  <a:pt x="28" y="0"/>
                </a:lnTo>
                <a:close/>
              </a:path>
            </a:pathLst>
          </a:custGeom>
          <a:noFill/>
          <a:ln w="12700"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621" name="Freeform 172"/>
          <p:cNvSpPr>
            <a:spLocks/>
          </p:cNvSpPr>
          <p:nvPr/>
        </p:nvSpPr>
        <p:spPr bwMode="auto">
          <a:xfrm>
            <a:off x="3702050" y="2055813"/>
            <a:ext cx="88900" cy="88900"/>
          </a:xfrm>
          <a:custGeom>
            <a:avLst/>
            <a:gdLst>
              <a:gd name="T0" fmla="*/ 2147483647 w 56"/>
              <a:gd name="T1" fmla="*/ 0 h 56"/>
              <a:gd name="T2" fmla="*/ 2147483647 w 56"/>
              <a:gd name="T3" fmla="*/ 2147483647 h 56"/>
              <a:gd name="T4" fmla="*/ 0 w 56"/>
              <a:gd name="T5" fmla="*/ 2147483647 h 56"/>
              <a:gd name="T6" fmla="*/ 2147483647 w 56"/>
              <a:gd name="T7" fmla="*/ 0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 h="56">
                <a:moveTo>
                  <a:pt x="28" y="0"/>
                </a:moveTo>
                <a:lnTo>
                  <a:pt x="56" y="56"/>
                </a:lnTo>
                <a:lnTo>
                  <a:pt x="0" y="56"/>
                </a:lnTo>
                <a:lnTo>
                  <a:pt x="28" y="0"/>
                </a:lnTo>
                <a:close/>
              </a:path>
            </a:pathLst>
          </a:custGeom>
          <a:noFill/>
          <a:ln w="19050"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622" name="Freeform 173"/>
          <p:cNvSpPr>
            <a:spLocks/>
          </p:cNvSpPr>
          <p:nvPr/>
        </p:nvSpPr>
        <p:spPr bwMode="auto">
          <a:xfrm>
            <a:off x="2990850" y="3055938"/>
            <a:ext cx="111125" cy="111125"/>
          </a:xfrm>
          <a:custGeom>
            <a:avLst/>
            <a:gdLst>
              <a:gd name="T0" fmla="*/ 2147483647 w 70"/>
              <a:gd name="T1" fmla="*/ 0 h 70"/>
              <a:gd name="T2" fmla="*/ 2147483647 w 70"/>
              <a:gd name="T3" fmla="*/ 2147483647 h 70"/>
              <a:gd name="T4" fmla="*/ 0 w 70"/>
              <a:gd name="T5" fmla="*/ 2147483647 h 70"/>
              <a:gd name="T6" fmla="*/ 2147483647 w 70"/>
              <a:gd name="T7" fmla="*/ 0 h 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70">
                <a:moveTo>
                  <a:pt x="35" y="0"/>
                </a:moveTo>
                <a:lnTo>
                  <a:pt x="70" y="70"/>
                </a:lnTo>
                <a:lnTo>
                  <a:pt x="0" y="70"/>
                </a:lnTo>
                <a:lnTo>
                  <a:pt x="35" y="0"/>
                </a:lnTo>
                <a:close/>
              </a:path>
            </a:pathLst>
          </a:custGeom>
          <a:noFill/>
          <a:ln w="19050"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623" name="Freeform 174"/>
          <p:cNvSpPr>
            <a:spLocks/>
          </p:cNvSpPr>
          <p:nvPr/>
        </p:nvSpPr>
        <p:spPr bwMode="auto">
          <a:xfrm>
            <a:off x="2635250" y="2844800"/>
            <a:ext cx="111125" cy="111125"/>
          </a:xfrm>
          <a:custGeom>
            <a:avLst/>
            <a:gdLst>
              <a:gd name="T0" fmla="*/ 2147483647 w 70"/>
              <a:gd name="T1" fmla="*/ 0 h 70"/>
              <a:gd name="T2" fmla="*/ 2147483647 w 70"/>
              <a:gd name="T3" fmla="*/ 2147483647 h 70"/>
              <a:gd name="T4" fmla="*/ 0 w 70"/>
              <a:gd name="T5" fmla="*/ 2147483647 h 70"/>
              <a:gd name="T6" fmla="*/ 2147483647 w 70"/>
              <a:gd name="T7" fmla="*/ 0 h 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70">
                <a:moveTo>
                  <a:pt x="35" y="0"/>
                </a:moveTo>
                <a:lnTo>
                  <a:pt x="70" y="70"/>
                </a:lnTo>
                <a:lnTo>
                  <a:pt x="0" y="70"/>
                </a:lnTo>
                <a:lnTo>
                  <a:pt x="35" y="0"/>
                </a:lnTo>
                <a:close/>
              </a:path>
            </a:pathLst>
          </a:custGeom>
          <a:noFill/>
          <a:ln w="19050"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624" name="Oval 175"/>
          <p:cNvSpPr>
            <a:spLocks noChangeArrowheads="1"/>
          </p:cNvSpPr>
          <p:nvPr/>
        </p:nvSpPr>
        <p:spPr bwMode="auto">
          <a:xfrm>
            <a:off x="4079875" y="2500313"/>
            <a:ext cx="100013" cy="100012"/>
          </a:xfrm>
          <a:prstGeom prst="ellipse">
            <a:avLst/>
          </a:prstGeom>
          <a:solidFill>
            <a:schemeClr val="tx1"/>
          </a:solidFill>
          <a:ln w="12700">
            <a:solidFill>
              <a:schemeClr val="tx1"/>
            </a:solidFill>
            <a:round/>
            <a:headEnd/>
            <a:tailEnd/>
          </a:ln>
        </p:spPr>
        <p:txBody>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625" name="Oval 176"/>
          <p:cNvSpPr>
            <a:spLocks noChangeArrowheads="1"/>
          </p:cNvSpPr>
          <p:nvPr/>
        </p:nvSpPr>
        <p:spPr bwMode="auto">
          <a:xfrm>
            <a:off x="4679950" y="2778125"/>
            <a:ext cx="98425" cy="100013"/>
          </a:xfrm>
          <a:prstGeom prst="ellipse">
            <a:avLst/>
          </a:prstGeom>
          <a:solidFill>
            <a:schemeClr val="tx1"/>
          </a:solidFill>
          <a:ln w="12700">
            <a:solidFill>
              <a:schemeClr val="tx1"/>
            </a:solidFill>
            <a:round/>
            <a:headEnd/>
            <a:tailEnd/>
          </a:ln>
        </p:spPr>
        <p:txBody>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626" name="Oval 177"/>
          <p:cNvSpPr>
            <a:spLocks noChangeArrowheads="1"/>
          </p:cNvSpPr>
          <p:nvPr/>
        </p:nvSpPr>
        <p:spPr bwMode="auto">
          <a:xfrm>
            <a:off x="6223000" y="3887788"/>
            <a:ext cx="100013" cy="100012"/>
          </a:xfrm>
          <a:prstGeom prst="ellipse">
            <a:avLst/>
          </a:prstGeom>
          <a:solidFill>
            <a:schemeClr val="tx1"/>
          </a:solidFill>
          <a:ln w="12700">
            <a:solidFill>
              <a:schemeClr val="tx1"/>
            </a:solidFill>
            <a:round/>
            <a:headEnd/>
            <a:tailEnd/>
          </a:ln>
        </p:spPr>
        <p:txBody>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627" name="Oval 178"/>
          <p:cNvSpPr>
            <a:spLocks noChangeArrowheads="1"/>
          </p:cNvSpPr>
          <p:nvPr/>
        </p:nvSpPr>
        <p:spPr bwMode="auto">
          <a:xfrm>
            <a:off x="3290888" y="3167063"/>
            <a:ext cx="100012" cy="100012"/>
          </a:xfrm>
          <a:prstGeom prst="ellipse">
            <a:avLst/>
          </a:prstGeom>
          <a:solidFill>
            <a:schemeClr val="tx1"/>
          </a:solidFill>
          <a:ln w="12700">
            <a:solidFill>
              <a:schemeClr val="tx1"/>
            </a:solidFill>
            <a:round/>
            <a:headEnd/>
            <a:tailEnd/>
          </a:ln>
        </p:spPr>
        <p:txBody>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628" name="Oval 179"/>
          <p:cNvSpPr>
            <a:spLocks noChangeArrowheads="1"/>
          </p:cNvSpPr>
          <p:nvPr/>
        </p:nvSpPr>
        <p:spPr bwMode="auto">
          <a:xfrm>
            <a:off x="3290888" y="2844800"/>
            <a:ext cx="100012" cy="100013"/>
          </a:xfrm>
          <a:prstGeom prst="ellipse">
            <a:avLst/>
          </a:prstGeom>
          <a:solidFill>
            <a:schemeClr val="tx1"/>
          </a:solidFill>
          <a:ln w="12700">
            <a:solidFill>
              <a:schemeClr val="tx1"/>
            </a:solidFill>
            <a:round/>
            <a:headEnd/>
            <a:tailEnd/>
          </a:ln>
        </p:spPr>
        <p:txBody>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629" name="Oval 180"/>
          <p:cNvSpPr>
            <a:spLocks noChangeArrowheads="1"/>
          </p:cNvSpPr>
          <p:nvPr/>
        </p:nvSpPr>
        <p:spPr bwMode="auto">
          <a:xfrm>
            <a:off x="3290888" y="2500313"/>
            <a:ext cx="100012" cy="100012"/>
          </a:xfrm>
          <a:prstGeom prst="ellipse">
            <a:avLst/>
          </a:prstGeom>
          <a:solidFill>
            <a:schemeClr val="tx1"/>
          </a:solidFill>
          <a:ln w="12700">
            <a:solidFill>
              <a:schemeClr val="tx1"/>
            </a:solidFill>
            <a:round/>
            <a:headEnd/>
            <a:tailEnd/>
          </a:ln>
        </p:spPr>
        <p:txBody>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630" name="Oval 181"/>
          <p:cNvSpPr>
            <a:spLocks noChangeArrowheads="1"/>
          </p:cNvSpPr>
          <p:nvPr/>
        </p:nvSpPr>
        <p:spPr bwMode="auto">
          <a:xfrm>
            <a:off x="3990975" y="2955925"/>
            <a:ext cx="100013" cy="100013"/>
          </a:xfrm>
          <a:prstGeom prst="ellipse">
            <a:avLst/>
          </a:prstGeom>
          <a:solidFill>
            <a:schemeClr val="tx1"/>
          </a:solidFill>
          <a:ln w="12700">
            <a:solidFill>
              <a:schemeClr val="tx1"/>
            </a:solidFill>
            <a:round/>
            <a:headEnd/>
            <a:tailEnd/>
          </a:ln>
        </p:spPr>
        <p:txBody>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631" name="Oval 182"/>
          <p:cNvSpPr>
            <a:spLocks noChangeArrowheads="1"/>
          </p:cNvSpPr>
          <p:nvPr/>
        </p:nvSpPr>
        <p:spPr bwMode="auto">
          <a:xfrm>
            <a:off x="4579938" y="3267075"/>
            <a:ext cx="100012" cy="98425"/>
          </a:xfrm>
          <a:prstGeom prst="ellipse">
            <a:avLst/>
          </a:prstGeom>
          <a:solidFill>
            <a:schemeClr val="tx1"/>
          </a:solidFill>
          <a:ln w="12700">
            <a:solidFill>
              <a:schemeClr val="tx1"/>
            </a:solidFill>
            <a:round/>
            <a:headEnd/>
            <a:tailEnd/>
          </a:ln>
        </p:spPr>
        <p:txBody>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632" name="Oval 183"/>
          <p:cNvSpPr>
            <a:spLocks noChangeArrowheads="1"/>
          </p:cNvSpPr>
          <p:nvPr/>
        </p:nvSpPr>
        <p:spPr bwMode="auto">
          <a:xfrm>
            <a:off x="5867400" y="4032250"/>
            <a:ext cx="100013" cy="100013"/>
          </a:xfrm>
          <a:prstGeom prst="ellipse">
            <a:avLst/>
          </a:prstGeom>
          <a:solidFill>
            <a:schemeClr val="tx1"/>
          </a:solidFill>
          <a:ln w="12700">
            <a:solidFill>
              <a:schemeClr val="tx1"/>
            </a:solidFill>
            <a:round/>
            <a:headEnd/>
            <a:tailEnd/>
          </a:ln>
        </p:spPr>
        <p:txBody>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633" name="Oval 184"/>
          <p:cNvSpPr>
            <a:spLocks noChangeArrowheads="1"/>
          </p:cNvSpPr>
          <p:nvPr/>
        </p:nvSpPr>
        <p:spPr bwMode="auto">
          <a:xfrm>
            <a:off x="3802063" y="2533650"/>
            <a:ext cx="100012" cy="100013"/>
          </a:xfrm>
          <a:prstGeom prst="ellipse">
            <a:avLst/>
          </a:prstGeom>
          <a:solidFill>
            <a:srgbClr val="FF00FF"/>
          </a:solidFill>
          <a:ln w="12700">
            <a:solidFill>
              <a:schemeClr val="tx1"/>
            </a:solidFill>
            <a:round/>
            <a:headEnd/>
            <a:tailEnd/>
          </a:ln>
        </p:spPr>
        <p:txBody>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634" name="Oval 185"/>
          <p:cNvSpPr>
            <a:spLocks noChangeArrowheads="1"/>
          </p:cNvSpPr>
          <p:nvPr/>
        </p:nvSpPr>
        <p:spPr bwMode="auto">
          <a:xfrm>
            <a:off x="4335463" y="3609975"/>
            <a:ext cx="100012" cy="100013"/>
          </a:xfrm>
          <a:prstGeom prst="ellipse">
            <a:avLst/>
          </a:prstGeom>
          <a:solidFill>
            <a:schemeClr val="tx1"/>
          </a:solidFill>
          <a:ln w="12700">
            <a:solidFill>
              <a:schemeClr val="tx1"/>
            </a:solidFill>
            <a:round/>
            <a:headEnd/>
            <a:tailEnd/>
          </a:ln>
        </p:spPr>
        <p:txBody>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635" name="Oval 186"/>
          <p:cNvSpPr>
            <a:spLocks noChangeArrowheads="1"/>
          </p:cNvSpPr>
          <p:nvPr/>
        </p:nvSpPr>
        <p:spPr bwMode="auto">
          <a:xfrm>
            <a:off x="3535363" y="2744788"/>
            <a:ext cx="100012" cy="100012"/>
          </a:xfrm>
          <a:prstGeom prst="ellipse">
            <a:avLst/>
          </a:prstGeom>
          <a:solidFill>
            <a:schemeClr val="tx1"/>
          </a:solidFill>
          <a:ln w="12700">
            <a:solidFill>
              <a:schemeClr val="tx1"/>
            </a:solidFill>
            <a:round/>
            <a:headEnd/>
            <a:tailEnd/>
          </a:ln>
        </p:spPr>
        <p:txBody>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636" name="Oval 187"/>
          <p:cNvSpPr>
            <a:spLocks noChangeArrowheads="1"/>
          </p:cNvSpPr>
          <p:nvPr/>
        </p:nvSpPr>
        <p:spPr bwMode="auto">
          <a:xfrm>
            <a:off x="3979863" y="2922588"/>
            <a:ext cx="100012" cy="100012"/>
          </a:xfrm>
          <a:prstGeom prst="ellipse">
            <a:avLst/>
          </a:prstGeom>
          <a:solidFill>
            <a:schemeClr val="tx1"/>
          </a:solidFill>
          <a:ln w="12700">
            <a:solidFill>
              <a:schemeClr val="tx1"/>
            </a:solidFill>
            <a:round/>
            <a:headEnd/>
            <a:tailEnd/>
          </a:ln>
        </p:spPr>
        <p:txBody>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637" name="Oval 188"/>
          <p:cNvSpPr>
            <a:spLocks noChangeArrowheads="1"/>
          </p:cNvSpPr>
          <p:nvPr/>
        </p:nvSpPr>
        <p:spPr bwMode="auto">
          <a:xfrm>
            <a:off x="3290888" y="1766888"/>
            <a:ext cx="100012" cy="100012"/>
          </a:xfrm>
          <a:prstGeom prst="ellipse">
            <a:avLst/>
          </a:prstGeom>
          <a:solidFill>
            <a:schemeClr val="tx1"/>
          </a:solidFill>
          <a:ln w="12700">
            <a:solidFill>
              <a:schemeClr val="tx1"/>
            </a:solidFill>
            <a:round/>
            <a:headEnd/>
            <a:tailEnd/>
          </a:ln>
        </p:spPr>
        <p:txBody>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638" name="Oval 189"/>
          <p:cNvSpPr>
            <a:spLocks noChangeArrowheads="1"/>
          </p:cNvSpPr>
          <p:nvPr/>
        </p:nvSpPr>
        <p:spPr bwMode="auto">
          <a:xfrm>
            <a:off x="3290888" y="1100138"/>
            <a:ext cx="100012" cy="100012"/>
          </a:xfrm>
          <a:prstGeom prst="ellipse">
            <a:avLst/>
          </a:prstGeom>
          <a:solidFill>
            <a:srgbClr val="00FFFF"/>
          </a:solidFill>
          <a:ln w="11113">
            <a:solidFill>
              <a:srgbClr val="00FFFF"/>
            </a:solidFill>
            <a:round/>
            <a:headEnd/>
            <a:tailEnd/>
          </a:ln>
        </p:spPr>
        <p:txBody>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639" name="Oval 190"/>
          <p:cNvSpPr>
            <a:spLocks noChangeArrowheads="1"/>
          </p:cNvSpPr>
          <p:nvPr/>
        </p:nvSpPr>
        <p:spPr bwMode="auto">
          <a:xfrm>
            <a:off x="3802063" y="1166813"/>
            <a:ext cx="100012" cy="100012"/>
          </a:xfrm>
          <a:prstGeom prst="ellipse">
            <a:avLst/>
          </a:prstGeom>
          <a:solidFill>
            <a:schemeClr val="tx1"/>
          </a:solidFill>
          <a:ln w="11113">
            <a:solidFill>
              <a:srgbClr val="00FFFF"/>
            </a:solidFill>
            <a:round/>
            <a:headEnd/>
            <a:tailEnd/>
          </a:ln>
        </p:spPr>
        <p:txBody>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640" name="Oval 191"/>
          <p:cNvSpPr>
            <a:spLocks noChangeArrowheads="1"/>
          </p:cNvSpPr>
          <p:nvPr/>
        </p:nvSpPr>
        <p:spPr bwMode="auto">
          <a:xfrm>
            <a:off x="3535363" y="1311275"/>
            <a:ext cx="100012" cy="100013"/>
          </a:xfrm>
          <a:prstGeom prst="ellipse">
            <a:avLst/>
          </a:prstGeom>
          <a:solidFill>
            <a:schemeClr val="tx1"/>
          </a:solidFill>
          <a:ln w="12700">
            <a:solidFill>
              <a:srgbClr val="00FFFF"/>
            </a:solidFill>
            <a:round/>
            <a:headEnd/>
            <a:tailEnd/>
          </a:ln>
        </p:spPr>
        <p:txBody>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641" name="Oval 192"/>
          <p:cNvSpPr>
            <a:spLocks noChangeArrowheads="1"/>
          </p:cNvSpPr>
          <p:nvPr/>
        </p:nvSpPr>
        <p:spPr bwMode="auto">
          <a:xfrm>
            <a:off x="3979863" y="2433638"/>
            <a:ext cx="100012" cy="100012"/>
          </a:xfrm>
          <a:prstGeom prst="ellipse">
            <a:avLst/>
          </a:prstGeom>
          <a:solidFill>
            <a:schemeClr val="tx1"/>
          </a:solidFill>
          <a:ln w="12700">
            <a:solidFill>
              <a:schemeClr val="tx1"/>
            </a:solidFill>
            <a:round/>
            <a:headEnd/>
            <a:tailEnd/>
          </a:ln>
        </p:spPr>
        <p:txBody>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642" name="Oval 193"/>
          <p:cNvSpPr>
            <a:spLocks noChangeArrowheads="1"/>
          </p:cNvSpPr>
          <p:nvPr/>
        </p:nvSpPr>
        <p:spPr bwMode="auto">
          <a:xfrm>
            <a:off x="3268663" y="2111375"/>
            <a:ext cx="100012" cy="100013"/>
          </a:xfrm>
          <a:prstGeom prst="ellipse">
            <a:avLst/>
          </a:prstGeom>
          <a:solidFill>
            <a:srgbClr val="00FFFF"/>
          </a:solidFill>
          <a:ln w="12700">
            <a:solidFill>
              <a:schemeClr val="tx1"/>
            </a:solidFill>
            <a:round/>
            <a:headEnd/>
            <a:tailEnd/>
          </a:ln>
        </p:spPr>
        <p:txBody>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643" name="Oval 194"/>
          <p:cNvSpPr>
            <a:spLocks noChangeArrowheads="1"/>
          </p:cNvSpPr>
          <p:nvPr/>
        </p:nvSpPr>
        <p:spPr bwMode="auto">
          <a:xfrm>
            <a:off x="3268663" y="1066800"/>
            <a:ext cx="100012" cy="100013"/>
          </a:xfrm>
          <a:prstGeom prst="ellipse">
            <a:avLst/>
          </a:prstGeom>
          <a:solidFill>
            <a:schemeClr val="tx1"/>
          </a:solidFill>
          <a:ln w="11113">
            <a:solidFill>
              <a:srgbClr val="00FFFF"/>
            </a:solidFill>
            <a:round/>
            <a:headEnd/>
            <a:tailEnd/>
          </a:ln>
        </p:spPr>
        <p:txBody>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644" name="Oval 195"/>
          <p:cNvSpPr>
            <a:spLocks noChangeArrowheads="1"/>
          </p:cNvSpPr>
          <p:nvPr/>
        </p:nvSpPr>
        <p:spPr bwMode="auto">
          <a:xfrm>
            <a:off x="4335463" y="3244850"/>
            <a:ext cx="100012" cy="98425"/>
          </a:xfrm>
          <a:prstGeom prst="ellipse">
            <a:avLst/>
          </a:prstGeom>
          <a:solidFill>
            <a:schemeClr val="tx1"/>
          </a:solidFill>
          <a:ln w="12700">
            <a:solidFill>
              <a:schemeClr val="tx1"/>
            </a:solidFill>
            <a:round/>
            <a:headEnd/>
            <a:tailEnd/>
          </a:ln>
        </p:spPr>
        <p:txBody>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645" name="Rectangle 196"/>
          <p:cNvSpPr>
            <a:spLocks noChangeArrowheads="1"/>
          </p:cNvSpPr>
          <p:nvPr/>
        </p:nvSpPr>
        <p:spPr bwMode="auto">
          <a:xfrm>
            <a:off x="1898650" y="5187950"/>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a:t>0</a:t>
            </a:r>
            <a:endParaRPr lang="en-US" altLang="en-US" sz="2400">
              <a:latin typeface="Arial Narrow" pitchFamily="34" charset="0"/>
            </a:endParaRPr>
          </a:p>
        </p:txBody>
      </p:sp>
      <p:sp>
        <p:nvSpPr>
          <p:cNvPr id="62646" name="Rectangle 197"/>
          <p:cNvSpPr>
            <a:spLocks noChangeArrowheads="1"/>
          </p:cNvSpPr>
          <p:nvPr/>
        </p:nvSpPr>
        <p:spPr bwMode="auto">
          <a:xfrm>
            <a:off x="1579563" y="3787775"/>
            <a:ext cx="444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a:t>0.04</a:t>
            </a:r>
            <a:endParaRPr lang="en-US" altLang="en-US" sz="2400">
              <a:latin typeface="Arial Narrow" pitchFamily="34" charset="0"/>
            </a:endParaRPr>
          </a:p>
        </p:txBody>
      </p:sp>
      <p:sp>
        <p:nvSpPr>
          <p:cNvPr id="62647" name="Rectangle 198"/>
          <p:cNvSpPr>
            <a:spLocks noChangeArrowheads="1"/>
          </p:cNvSpPr>
          <p:nvPr/>
        </p:nvSpPr>
        <p:spPr bwMode="auto">
          <a:xfrm>
            <a:off x="1579563" y="2400300"/>
            <a:ext cx="444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dirty="0"/>
              <a:t>0.08</a:t>
            </a:r>
            <a:endParaRPr lang="en-US" altLang="en-US" sz="2400" dirty="0">
              <a:latin typeface="Arial Narrow" pitchFamily="34" charset="0"/>
            </a:endParaRPr>
          </a:p>
        </p:txBody>
      </p:sp>
      <p:sp>
        <p:nvSpPr>
          <p:cNvPr id="62648" name="Rectangle 199"/>
          <p:cNvSpPr>
            <a:spLocks noChangeArrowheads="1"/>
          </p:cNvSpPr>
          <p:nvPr/>
        </p:nvSpPr>
        <p:spPr bwMode="auto">
          <a:xfrm>
            <a:off x="1579563" y="1000125"/>
            <a:ext cx="444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dirty="0"/>
              <a:t>0.12</a:t>
            </a:r>
            <a:endParaRPr lang="en-US" altLang="en-US" sz="2400" dirty="0">
              <a:latin typeface="Arial Narrow" pitchFamily="34" charset="0"/>
            </a:endParaRPr>
          </a:p>
        </p:txBody>
      </p:sp>
      <p:sp>
        <p:nvSpPr>
          <p:cNvPr id="62649" name="Rectangle 200"/>
          <p:cNvSpPr>
            <a:spLocks noChangeArrowheads="1"/>
          </p:cNvSpPr>
          <p:nvPr/>
        </p:nvSpPr>
        <p:spPr bwMode="auto">
          <a:xfrm>
            <a:off x="2154238" y="5543550"/>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a:t>0</a:t>
            </a:r>
            <a:endParaRPr lang="en-US" altLang="en-US" sz="2400">
              <a:latin typeface="Arial Narrow" pitchFamily="34" charset="0"/>
            </a:endParaRPr>
          </a:p>
        </p:txBody>
      </p:sp>
      <p:sp>
        <p:nvSpPr>
          <p:cNvPr id="62650" name="Rectangle 201"/>
          <p:cNvSpPr>
            <a:spLocks noChangeArrowheads="1"/>
          </p:cNvSpPr>
          <p:nvPr/>
        </p:nvSpPr>
        <p:spPr bwMode="auto">
          <a:xfrm>
            <a:off x="3298825" y="5543550"/>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a:t>1</a:t>
            </a:r>
            <a:endParaRPr lang="en-US" altLang="en-US" sz="2400">
              <a:latin typeface="Arial Narrow" pitchFamily="34" charset="0"/>
            </a:endParaRPr>
          </a:p>
        </p:txBody>
      </p:sp>
      <p:sp>
        <p:nvSpPr>
          <p:cNvPr id="62651" name="Rectangle 202"/>
          <p:cNvSpPr>
            <a:spLocks noChangeArrowheads="1"/>
          </p:cNvSpPr>
          <p:nvPr/>
        </p:nvSpPr>
        <p:spPr bwMode="auto">
          <a:xfrm>
            <a:off x="4443413" y="5543550"/>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a:t>2</a:t>
            </a:r>
            <a:endParaRPr lang="en-US" altLang="en-US" sz="2400">
              <a:latin typeface="Arial Narrow" pitchFamily="34" charset="0"/>
            </a:endParaRPr>
          </a:p>
        </p:txBody>
      </p:sp>
      <p:sp>
        <p:nvSpPr>
          <p:cNvPr id="62652" name="Rectangle 203"/>
          <p:cNvSpPr>
            <a:spLocks noChangeArrowheads="1"/>
          </p:cNvSpPr>
          <p:nvPr/>
        </p:nvSpPr>
        <p:spPr bwMode="auto">
          <a:xfrm>
            <a:off x="5586413" y="5543550"/>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a:t>3</a:t>
            </a:r>
            <a:endParaRPr lang="en-US" altLang="en-US" sz="2400">
              <a:latin typeface="Arial Narrow" pitchFamily="34" charset="0"/>
            </a:endParaRPr>
          </a:p>
        </p:txBody>
      </p:sp>
      <p:sp>
        <p:nvSpPr>
          <p:cNvPr id="62653" name="Rectangle 204"/>
          <p:cNvSpPr>
            <a:spLocks noChangeArrowheads="1"/>
          </p:cNvSpPr>
          <p:nvPr/>
        </p:nvSpPr>
        <p:spPr bwMode="auto">
          <a:xfrm>
            <a:off x="6731000" y="5543550"/>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a:t>4</a:t>
            </a:r>
            <a:endParaRPr lang="en-US" altLang="en-US" sz="2400">
              <a:latin typeface="Arial Narrow" pitchFamily="34" charset="0"/>
            </a:endParaRPr>
          </a:p>
        </p:txBody>
      </p:sp>
      <p:sp>
        <p:nvSpPr>
          <p:cNvPr id="62654" name="Rectangle 205"/>
          <p:cNvSpPr>
            <a:spLocks noChangeArrowheads="1"/>
          </p:cNvSpPr>
          <p:nvPr/>
        </p:nvSpPr>
        <p:spPr bwMode="auto">
          <a:xfrm>
            <a:off x="7875588" y="5543550"/>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a:t>5</a:t>
            </a:r>
            <a:endParaRPr lang="en-US" altLang="en-US" sz="2400">
              <a:latin typeface="Arial Narrow" pitchFamily="34" charset="0"/>
            </a:endParaRPr>
          </a:p>
        </p:txBody>
      </p:sp>
      <p:sp>
        <p:nvSpPr>
          <p:cNvPr id="62655" name="Rectangle 217"/>
          <p:cNvSpPr>
            <a:spLocks noChangeArrowheads="1"/>
          </p:cNvSpPr>
          <p:nvPr/>
        </p:nvSpPr>
        <p:spPr bwMode="auto">
          <a:xfrm>
            <a:off x="5311775" y="1022350"/>
            <a:ext cx="144463"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656" name="Line 218"/>
          <p:cNvSpPr>
            <a:spLocks noChangeShapeType="1"/>
          </p:cNvSpPr>
          <p:nvPr/>
        </p:nvSpPr>
        <p:spPr bwMode="auto">
          <a:xfrm flipH="1" flipV="1">
            <a:off x="5322888" y="1033463"/>
            <a:ext cx="55562" cy="5556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657" name="Line 220"/>
          <p:cNvSpPr>
            <a:spLocks noChangeShapeType="1"/>
          </p:cNvSpPr>
          <p:nvPr/>
        </p:nvSpPr>
        <p:spPr bwMode="auto">
          <a:xfrm flipH="1">
            <a:off x="5322888" y="1089025"/>
            <a:ext cx="55562" cy="5556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658" name="Line 221"/>
          <p:cNvSpPr>
            <a:spLocks noChangeShapeType="1"/>
          </p:cNvSpPr>
          <p:nvPr/>
        </p:nvSpPr>
        <p:spPr bwMode="auto">
          <a:xfrm flipV="1">
            <a:off x="5378450" y="1033463"/>
            <a:ext cx="55563" cy="5556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659" name="Rectangle 229"/>
          <p:cNvSpPr>
            <a:spLocks noChangeArrowheads="1"/>
          </p:cNvSpPr>
          <p:nvPr/>
        </p:nvSpPr>
        <p:spPr bwMode="auto">
          <a:xfrm>
            <a:off x="4518025" y="3687763"/>
            <a:ext cx="57150" cy="2254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b="0">
                <a:solidFill>
                  <a:schemeClr val="tx2"/>
                </a:solidFill>
                <a:latin typeface="Times New Roman" pitchFamily="18" charset="0"/>
              </a:rPr>
              <a:t> </a:t>
            </a:r>
            <a:endParaRPr lang="en-US" altLang="en-US" sz="2400">
              <a:solidFill>
                <a:schemeClr val="tx2"/>
              </a:solidFill>
              <a:latin typeface="Arial Narrow" pitchFamily="34" charset="0"/>
            </a:endParaRPr>
          </a:p>
        </p:txBody>
      </p:sp>
      <p:sp>
        <p:nvSpPr>
          <p:cNvPr id="62660" name="Text Box 237"/>
          <p:cNvSpPr txBox="1">
            <a:spLocks noChangeArrowheads="1"/>
          </p:cNvSpPr>
          <p:nvPr/>
        </p:nvSpPr>
        <p:spPr bwMode="auto">
          <a:xfrm>
            <a:off x="3435350" y="5856288"/>
            <a:ext cx="3095625" cy="39687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dirty="0">
                <a:latin typeface="Arial Narrow" pitchFamily="34" charset="0"/>
              </a:rPr>
              <a:t>Link Length:  e/ (M</a:t>
            </a:r>
            <a:r>
              <a:rPr lang="en-US" altLang="en-US" sz="2000" baseline="-25000" dirty="0">
                <a:latin typeface="Arial Narrow" pitchFamily="34" charset="0"/>
              </a:rPr>
              <a:t>p</a:t>
            </a:r>
            <a:r>
              <a:rPr lang="en-US" altLang="en-US" sz="2000" dirty="0">
                <a:latin typeface="Arial Narrow" pitchFamily="34" charset="0"/>
              </a:rPr>
              <a:t>/ V</a:t>
            </a:r>
            <a:r>
              <a:rPr lang="en-US" altLang="en-US" sz="2000" baseline="-25000" dirty="0">
                <a:latin typeface="Arial Narrow" pitchFamily="34" charset="0"/>
              </a:rPr>
              <a:t>p</a:t>
            </a:r>
            <a:r>
              <a:rPr lang="en-US" altLang="en-US" sz="2000" dirty="0">
                <a:latin typeface="Arial Narrow" pitchFamily="34" charset="0"/>
              </a:rPr>
              <a:t>)</a:t>
            </a:r>
          </a:p>
        </p:txBody>
      </p:sp>
      <p:sp>
        <p:nvSpPr>
          <p:cNvPr id="62661" name="Text Box 238"/>
          <p:cNvSpPr txBox="1">
            <a:spLocks noChangeArrowheads="1"/>
          </p:cNvSpPr>
          <p:nvPr/>
        </p:nvSpPr>
        <p:spPr bwMode="auto">
          <a:xfrm rot="-5400000">
            <a:off x="-1440656" y="2839244"/>
            <a:ext cx="5151438" cy="412750"/>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100" dirty="0">
                <a:latin typeface="Arial Narrow" pitchFamily="34" charset="0"/>
              </a:rPr>
              <a:t>Link Plastic Rotation Capacity: </a:t>
            </a:r>
            <a:r>
              <a:rPr lang="en-US" altLang="en-US" sz="2100" dirty="0">
                <a:latin typeface="Arial Narrow" pitchFamily="34" charset="0"/>
                <a:sym typeface="Symbol" pitchFamily="18" charset="2"/>
              </a:rPr>
              <a:t></a:t>
            </a:r>
            <a:r>
              <a:rPr lang="en-US" altLang="en-US" sz="2100" baseline="-25000" dirty="0">
                <a:latin typeface="Arial Narrow" pitchFamily="34" charset="0"/>
                <a:sym typeface="Symbol" pitchFamily="18" charset="2"/>
              </a:rPr>
              <a:t>p</a:t>
            </a:r>
            <a:r>
              <a:rPr lang="en-US" altLang="en-US" sz="2100" dirty="0">
                <a:latin typeface="Arial Narrow" pitchFamily="34" charset="0"/>
                <a:sym typeface="Symbol" pitchFamily="18" charset="2"/>
              </a:rPr>
              <a:t> (rad)</a:t>
            </a:r>
          </a:p>
        </p:txBody>
      </p:sp>
      <p:sp>
        <p:nvSpPr>
          <p:cNvPr id="62663" name="Line 241"/>
          <p:cNvSpPr>
            <a:spLocks noChangeShapeType="1"/>
          </p:cNvSpPr>
          <p:nvPr/>
        </p:nvSpPr>
        <p:spPr bwMode="auto">
          <a:xfrm>
            <a:off x="2154238" y="5099050"/>
            <a:ext cx="1781175" cy="0"/>
          </a:xfrm>
          <a:prstGeom prst="line">
            <a:avLst/>
          </a:prstGeom>
          <a:noFill/>
          <a:ln w="28575">
            <a:solidFill>
              <a:schemeClr val="tx1"/>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2664" name="Line 242"/>
          <p:cNvSpPr>
            <a:spLocks noChangeShapeType="1"/>
          </p:cNvSpPr>
          <p:nvPr/>
        </p:nvSpPr>
        <p:spPr bwMode="auto">
          <a:xfrm>
            <a:off x="3965575" y="5099050"/>
            <a:ext cx="1201738" cy="0"/>
          </a:xfrm>
          <a:prstGeom prst="line">
            <a:avLst/>
          </a:prstGeom>
          <a:noFill/>
          <a:ln w="28575">
            <a:solidFill>
              <a:schemeClr val="tx1"/>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2665" name="Line 243"/>
          <p:cNvSpPr>
            <a:spLocks noChangeShapeType="1"/>
          </p:cNvSpPr>
          <p:nvPr/>
        </p:nvSpPr>
        <p:spPr bwMode="auto">
          <a:xfrm>
            <a:off x="5191125" y="5099050"/>
            <a:ext cx="2684463" cy="0"/>
          </a:xfrm>
          <a:prstGeom prst="line">
            <a:avLst/>
          </a:prstGeom>
          <a:noFill/>
          <a:ln w="28575">
            <a:solidFill>
              <a:schemeClr val="tx1"/>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2666" name="Text Box 244"/>
          <p:cNvSpPr txBox="1">
            <a:spLocks noChangeArrowheads="1"/>
          </p:cNvSpPr>
          <p:nvPr/>
        </p:nvSpPr>
        <p:spPr bwMode="auto">
          <a:xfrm>
            <a:off x="2214563" y="4762500"/>
            <a:ext cx="1609725" cy="336550"/>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600">
                <a:solidFill>
                  <a:schemeClr val="tx2"/>
                </a:solidFill>
                <a:latin typeface="Arial Narrow" pitchFamily="34" charset="0"/>
              </a:rPr>
              <a:t>Shear Yielding</a:t>
            </a:r>
          </a:p>
        </p:txBody>
      </p:sp>
      <p:sp>
        <p:nvSpPr>
          <p:cNvPr id="62667" name="Text Box 245"/>
          <p:cNvSpPr txBox="1">
            <a:spLocks noChangeArrowheads="1"/>
          </p:cNvSpPr>
          <p:nvPr/>
        </p:nvSpPr>
        <p:spPr bwMode="auto">
          <a:xfrm>
            <a:off x="5846763" y="4767263"/>
            <a:ext cx="1609725" cy="336550"/>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600">
                <a:solidFill>
                  <a:schemeClr val="tx2"/>
                </a:solidFill>
                <a:latin typeface="Arial Narrow" pitchFamily="34" charset="0"/>
              </a:rPr>
              <a:t>Flexural Yielding</a:t>
            </a:r>
          </a:p>
        </p:txBody>
      </p:sp>
      <p:sp>
        <p:nvSpPr>
          <p:cNvPr id="62668" name="Text Box 246"/>
          <p:cNvSpPr txBox="1">
            <a:spLocks noChangeArrowheads="1"/>
          </p:cNvSpPr>
          <p:nvPr/>
        </p:nvSpPr>
        <p:spPr bwMode="auto">
          <a:xfrm>
            <a:off x="4013200" y="4533900"/>
            <a:ext cx="1173163" cy="58102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600">
                <a:solidFill>
                  <a:schemeClr val="tx2"/>
                </a:solidFill>
                <a:latin typeface="Arial Narrow" pitchFamily="34" charset="0"/>
              </a:rPr>
              <a:t>Shear + Flexure</a:t>
            </a:r>
          </a:p>
        </p:txBody>
      </p:sp>
      <p:sp>
        <p:nvSpPr>
          <p:cNvPr id="5" name="Text Placeholder 4"/>
          <p:cNvSpPr>
            <a:spLocks noGrp="1"/>
          </p:cNvSpPr>
          <p:nvPr>
            <p:ph type="body" sz="quarter" idx="38"/>
          </p:nvPr>
        </p:nvSpPr>
        <p:spPr>
          <a:xfrm>
            <a:off x="179512" y="143838"/>
            <a:ext cx="8856984" cy="404842"/>
          </a:xfrm>
        </p:spPr>
        <p:txBody>
          <a:bodyPr/>
          <a:lstStyle/>
          <a:p>
            <a:r>
              <a:rPr lang="en-US" dirty="0"/>
              <a:t>Experimentally Determined Link Plastic Rotation Capacities</a:t>
            </a:r>
          </a:p>
          <a:p>
            <a:endParaRPr lang="en-US" dirty="0"/>
          </a:p>
        </p:txBody>
      </p:sp>
    </p:spTree>
    <p:extLst>
      <p:ext uri="{BB962C8B-B14F-4D97-AF65-F5344CB8AC3E}">
        <p14:creationId xmlns:p14="http://schemas.microsoft.com/office/powerpoint/2010/main" val="35756574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8"/>
          <p:cNvSpPr txBox="1">
            <a:spLocks noChangeArrowheads="1"/>
          </p:cNvSpPr>
          <p:nvPr/>
        </p:nvSpPr>
        <p:spPr bwMode="auto">
          <a:xfrm>
            <a:off x="4419600" y="955576"/>
            <a:ext cx="379413" cy="457200"/>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dirty="0">
                <a:latin typeface="Arial Narrow" pitchFamily="34" charset="0"/>
              </a:rPr>
              <a:t>e</a:t>
            </a:r>
          </a:p>
        </p:txBody>
      </p:sp>
      <p:grpSp>
        <p:nvGrpSpPr>
          <p:cNvPr id="63492" name="Group 32"/>
          <p:cNvGrpSpPr>
            <a:grpSpLocks/>
          </p:cNvGrpSpPr>
          <p:nvPr/>
        </p:nvGrpSpPr>
        <p:grpSpPr bwMode="auto">
          <a:xfrm>
            <a:off x="1687513" y="1340768"/>
            <a:ext cx="5919787" cy="4030662"/>
            <a:chOff x="1063" y="577"/>
            <a:chExt cx="3729" cy="2539"/>
          </a:xfrm>
        </p:grpSpPr>
        <p:grpSp>
          <p:nvGrpSpPr>
            <p:cNvPr id="63493" name="Group 2"/>
            <p:cNvGrpSpPr>
              <a:grpSpLocks/>
            </p:cNvGrpSpPr>
            <p:nvPr/>
          </p:nvGrpSpPr>
          <p:grpSpPr bwMode="auto">
            <a:xfrm>
              <a:off x="1159" y="869"/>
              <a:ext cx="3538" cy="1774"/>
              <a:chOff x="1159" y="1347"/>
              <a:chExt cx="3538" cy="1774"/>
            </a:xfrm>
          </p:grpSpPr>
          <p:grpSp>
            <p:nvGrpSpPr>
              <p:cNvPr id="63503" name="Group 3"/>
              <p:cNvGrpSpPr>
                <a:grpSpLocks/>
              </p:cNvGrpSpPr>
              <p:nvPr/>
            </p:nvGrpSpPr>
            <p:grpSpPr bwMode="auto">
              <a:xfrm>
                <a:off x="1159" y="1347"/>
                <a:ext cx="1578" cy="1774"/>
                <a:chOff x="1159" y="1773"/>
                <a:chExt cx="1578" cy="1774"/>
              </a:xfrm>
            </p:grpSpPr>
            <p:sp>
              <p:nvSpPr>
                <p:cNvPr id="63509" name="Line 4"/>
                <p:cNvSpPr>
                  <a:spLocks noChangeShapeType="1"/>
                </p:cNvSpPr>
                <p:nvPr/>
              </p:nvSpPr>
              <p:spPr bwMode="auto">
                <a:xfrm flipV="1">
                  <a:off x="1159" y="1778"/>
                  <a:ext cx="0" cy="1768"/>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3510" name="Line 5"/>
                <p:cNvSpPr>
                  <a:spLocks noChangeShapeType="1"/>
                </p:cNvSpPr>
                <p:nvPr/>
              </p:nvSpPr>
              <p:spPr bwMode="auto">
                <a:xfrm>
                  <a:off x="1159" y="1778"/>
                  <a:ext cx="1578"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3511" name="Freeform 6"/>
                <p:cNvSpPr>
                  <a:spLocks/>
                </p:cNvSpPr>
                <p:nvPr/>
              </p:nvSpPr>
              <p:spPr bwMode="auto">
                <a:xfrm>
                  <a:off x="1159" y="1773"/>
                  <a:ext cx="1574" cy="1774"/>
                </a:xfrm>
                <a:custGeom>
                  <a:avLst/>
                  <a:gdLst>
                    <a:gd name="T0" fmla="*/ 0 w 1574"/>
                    <a:gd name="T1" fmla="*/ 1774 h 1774"/>
                    <a:gd name="T2" fmla="*/ 1574 w 1574"/>
                    <a:gd name="T3" fmla="*/ 0 h 1774"/>
                    <a:gd name="T4" fmla="*/ 0 60000 65536"/>
                    <a:gd name="T5" fmla="*/ 0 60000 65536"/>
                  </a:gdLst>
                  <a:ahLst/>
                  <a:cxnLst>
                    <a:cxn ang="T4">
                      <a:pos x="T0" y="T1"/>
                    </a:cxn>
                    <a:cxn ang="T5">
                      <a:pos x="T2" y="T3"/>
                    </a:cxn>
                  </a:cxnLst>
                  <a:rect l="0" t="0" r="r" b="b"/>
                  <a:pathLst>
                    <a:path w="1574" h="1774">
                      <a:moveTo>
                        <a:pt x="0" y="1774"/>
                      </a:moveTo>
                      <a:lnTo>
                        <a:pt x="1574" y="0"/>
                      </a:lnTo>
                    </a:path>
                  </a:pathLst>
                </a:custGeom>
                <a:noFill/>
                <a:ln w="3810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63504" name="Group 7"/>
              <p:cNvGrpSpPr>
                <a:grpSpLocks/>
              </p:cNvGrpSpPr>
              <p:nvPr/>
            </p:nvGrpSpPr>
            <p:grpSpPr bwMode="auto">
              <a:xfrm flipH="1">
                <a:off x="3119" y="1347"/>
                <a:ext cx="1578" cy="1774"/>
                <a:chOff x="1159" y="1773"/>
                <a:chExt cx="1578" cy="1774"/>
              </a:xfrm>
            </p:grpSpPr>
            <p:sp>
              <p:nvSpPr>
                <p:cNvPr id="63506" name="Line 8"/>
                <p:cNvSpPr>
                  <a:spLocks noChangeShapeType="1"/>
                </p:cNvSpPr>
                <p:nvPr/>
              </p:nvSpPr>
              <p:spPr bwMode="auto">
                <a:xfrm flipV="1">
                  <a:off x="1159" y="1778"/>
                  <a:ext cx="0" cy="1768"/>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3507" name="Line 9"/>
                <p:cNvSpPr>
                  <a:spLocks noChangeShapeType="1"/>
                </p:cNvSpPr>
                <p:nvPr/>
              </p:nvSpPr>
              <p:spPr bwMode="auto">
                <a:xfrm>
                  <a:off x="1159" y="1778"/>
                  <a:ext cx="1578"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3508" name="Freeform 10"/>
                <p:cNvSpPr>
                  <a:spLocks/>
                </p:cNvSpPr>
                <p:nvPr/>
              </p:nvSpPr>
              <p:spPr bwMode="auto">
                <a:xfrm>
                  <a:off x="1159" y="1773"/>
                  <a:ext cx="1574" cy="1774"/>
                </a:xfrm>
                <a:custGeom>
                  <a:avLst/>
                  <a:gdLst>
                    <a:gd name="T0" fmla="*/ 0 w 1574"/>
                    <a:gd name="T1" fmla="*/ 1774 h 1774"/>
                    <a:gd name="T2" fmla="*/ 1574 w 1574"/>
                    <a:gd name="T3" fmla="*/ 0 h 1774"/>
                    <a:gd name="T4" fmla="*/ 0 60000 65536"/>
                    <a:gd name="T5" fmla="*/ 0 60000 65536"/>
                  </a:gdLst>
                  <a:ahLst/>
                  <a:cxnLst>
                    <a:cxn ang="T4">
                      <a:pos x="T0" y="T1"/>
                    </a:cxn>
                    <a:cxn ang="T5">
                      <a:pos x="T2" y="T3"/>
                    </a:cxn>
                  </a:cxnLst>
                  <a:rect l="0" t="0" r="r" b="b"/>
                  <a:pathLst>
                    <a:path w="1574" h="1774">
                      <a:moveTo>
                        <a:pt x="0" y="1774"/>
                      </a:moveTo>
                      <a:lnTo>
                        <a:pt x="1574" y="0"/>
                      </a:lnTo>
                    </a:path>
                  </a:pathLst>
                </a:custGeom>
                <a:noFill/>
                <a:ln w="3810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63505" name="Line 11"/>
              <p:cNvSpPr>
                <a:spLocks noChangeShapeType="1"/>
              </p:cNvSpPr>
              <p:nvPr/>
            </p:nvSpPr>
            <p:spPr bwMode="auto">
              <a:xfrm>
                <a:off x="2733" y="1352"/>
                <a:ext cx="390"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63494" name="Line 21"/>
            <p:cNvSpPr>
              <a:spLocks noChangeShapeType="1"/>
            </p:cNvSpPr>
            <p:nvPr/>
          </p:nvSpPr>
          <p:spPr bwMode="auto">
            <a:xfrm flipV="1">
              <a:off x="1159" y="2734"/>
              <a:ext cx="0" cy="38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3495" name="Line 22"/>
            <p:cNvSpPr>
              <a:spLocks noChangeShapeType="1"/>
            </p:cNvSpPr>
            <p:nvPr/>
          </p:nvSpPr>
          <p:spPr bwMode="auto">
            <a:xfrm flipV="1">
              <a:off x="4697" y="2734"/>
              <a:ext cx="0" cy="38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3496" name="Line 23"/>
            <p:cNvSpPr>
              <a:spLocks noChangeShapeType="1"/>
            </p:cNvSpPr>
            <p:nvPr/>
          </p:nvSpPr>
          <p:spPr bwMode="auto">
            <a:xfrm>
              <a:off x="1159" y="2925"/>
              <a:ext cx="3538" cy="0"/>
            </a:xfrm>
            <a:prstGeom prst="line">
              <a:avLst/>
            </a:prstGeom>
            <a:noFill/>
            <a:ln w="22225">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3497" name="Text Box 24"/>
            <p:cNvSpPr txBox="1">
              <a:spLocks noChangeArrowheads="1"/>
            </p:cNvSpPr>
            <p:nvPr/>
          </p:nvSpPr>
          <p:spPr bwMode="auto">
            <a:xfrm>
              <a:off x="2641" y="2589"/>
              <a:ext cx="669" cy="288"/>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a:latin typeface="Arial Narrow" pitchFamily="34" charset="0"/>
                </a:rPr>
                <a:t>L</a:t>
              </a:r>
            </a:p>
          </p:txBody>
        </p:sp>
        <p:sp>
          <p:nvSpPr>
            <p:cNvPr id="63498" name="Line 25"/>
            <p:cNvSpPr>
              <a:spLocks noChangeShapeType="1"/>
            </p:cNvSpPr>
            <p:nvPr/>
          </p:nvSpPr>
          <p:spPr bwMode="auto">
            <a:xfrm flipV="1">
              <a:off x="2719" y="577"/>
              <a:ext cx="0" cy="19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3499" name="Line 26"/>
            <p:cNvSpPr>
              <a:spLocks noChangeShapeType="1"/>
            </p:cNvSpPr>
            <p:nvPr/>
          </p:nvSpPr>
          <p:spPr bwMode="auto">
            <a:xfrm flipV="1">
              <a:off x="3119" y="577"/>
              <a:ext cx="0" cy="19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3500" name="Line 27"/>
            <p:cNvSpPr>
              <a:spLocks noChangeShapeType="1"/>
            </p:cNvSpPr>
            <p:nvPr/>
          </p:nvSpPr>
          <p:spPr bwMode="auto">
            <a:xfrm>
              <a:off x="2719" y="630"/>
              <a:ext cx="400" cy="0"/>
            </a:xfrm>
            <a:prstGeom prst="line">
              <a:avLst/>
            </a:prstGeom>
            <a:noFill/>
            <a:ln w="15875">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3501" name="Line 30"/>
            <p:cNvSpPr>
              <a:spLocks noChangeShapeType="1"/>
            </p:cNvSpPr>
            <p:nvPr/>
          </p:nvSpPr>
          <p:spPr bwMode="auto">
            <a:xfrm>
              <a:off x="1063" y="2642"/>
              <a:ext cx="239" cy="0"/>
            </a:xfrm>
            <a:prstGeom prst="line">
              <a:avLst/>
            </a:prstGeom>
            <a:noFill/>
            <a:ln w="158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3502" name="Line 31"/>
            <p:cNvSpPr>
              <a:spLocks noChangeShapeType="1"/>
            </p:cNvSpPr>
            <p:nvPr/>
          </p:nvSpPr>
          <p:spPr bwMode="auto">
            <a:xfrm>
              <a:off x="4553" y="2638"/>
              <a:ext cx="239" cy="0"/>
            </a:xfrm>
            <a:prstGeom prst="line">
              <a:avLst/>
            </a:prstGeom>
            <a:noFill/>
            <a:ln w="158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3" name="Text Placeholder 2"/>
          <p:cNvSpPr>
            <a:spLocks noGrp="1"/>
          </p:cNvSpPr>
          <p:nvPr>
            <p:ph type="body" sz="quarter" idx="38"/>
          </p:nvPr>
        </p:nvSpPr>
        <p:spPr/>
        <p:txBody>
          <a:bodyPr/>
          <a:lstStyle/>
          <a:p>
            <a:r>
              <a:rPr lang="en-US" dirty="0"/>
              <a:t>EBF Rigid-Plastic </a:t>
            </a:r>
            <a:r>
              <a:rPr lang="en-US" dirty="0" smtClean="0"/>
              <a:t>Kinematics</a:t>
            </a:r>
            <a:endParaRPr lang="en-US" dirty="0"/>
          </a:p>
        </p:txBody>
      </p:sp>
    </p:spTree>
    <p:extLst>
      <p:ext uri="{BB962C8B-B14F-4D97-AF65-F5344CB8AC3E}">
        <p14:creationId xmlns:p14="http://schemas.microsoft.com/office/powerpoint/2010/main" val="37426805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5" name="Group 61"/>
          <p:cNvGrpSpPr>
            <a:grpSpLocks/>
          </p:cNvGrpSpPr>
          <p:nvPr/>
        </p:nvGrpSpPr>
        <p:grpSpPr bwMode="auto">
          <a:xfrm>
            <a:off x="1081088" y="928464"/>
            <a:ext cx="6564312" cy="4859337"/>
            <a:chOff x="681" y="439"/>
            <a:chExt cx="4135" cy="3061"/>
          </a:xfrm>
        </p:grpSpPr>
        <p:sp>
          <p:nvSpPr>
            <p:cNvPr id="64516" name="Text Box 39"/>
            <p:cNvSpPr txBox="1">
              <a:spLocks noChangeArrowheads="1"/>
            </p:cNvSpPr>
            <p:nvPr/>
          </p:nvSpPr>
          <p:spPr bwMode="auto">
            <a:xfrm>
              <a:off x="2784" y="439"/>
              <a:ext cx="239" cy="288"/>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a:latin typeface="Arial Narrow" pitchFamily="34" charset="0"/>
                </a:rPr>
                <a:t>e</a:t>
              </a:r>
            </a:p>
          </p:txBody>
        </p:sp>
        <p:sp>
          <p:nvSpPr>
            <p:cNvPr id="64517" name="Text Box 49"/>
            <p:cNvSpPr txBox="1">
              <a:spLocks noChangeArrowheads="1"/>
            </p:cNvSpPr>
            <p:nvPr/>
          </p:nvSpPr>
          <p:spPr bwMode="auto">
            <a:xfrm>
              <a:off x="1541" y="3212"/>
              <a:ext cx="2773" cy="288"/>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64518" name="Group 60"/>
            <p:cNvGrpSpPr>
              <a:grpSpLocks/>
            </p:cNvGrpSpPr>
            <p:nvPr/>
          </p:nvGrpSpPr>
          <p:grpSpPr bwMode="auto">
            <a:xfrm>
              <a:off x="681" y="678"/>
              <a:ext cx="4135" cy="2539"/>
              <a:chOff x="681" y="816"/>
              <a:chExt cx="4135" cy="2539"/>
            </a:xfrm>
          </p:grpSpPr>
          <p:grpSp>
            <p:nvGrpSpPr>
              <p:cNvPr id="64519" name="Group 26"/>
              <p:cNvGrpSpPr>
                <a:grpSpLocks/>
              </p:cNvGrpSpPr>
              <p:nvPr/>
            </p:nvGrpSpPr>
            <p:grpSpPr bwMode="auto">
              <a:xfrm>
                <a:off x="1159" y="1108"/>
                <a:ext cx="3538" cy="1774"/>
                <a:chOff x="1159" y="1347"/>
                <a:chExt cx="3538" cy="1774"/>
              </a:xfrm>
            </p:grpSpPr>
            <p:grpSp>
              <p:nvGrpSpPr>
                <p:cNvPr id="64552" name="Group 7"/>
                <p:cNvGrpSpPr>
                  <a:grpSpLocks/>
                </p:cNvGrpSpPr>
                <p:nvPr/>
              </p:nvGrpSpPr>
              <p:grpSpPr bwMode="auto">
                <a:xfrm>
                  <a:off x="1159" y="1347"/>
                  <a:ext cx="1578" cy="1774"/>
                  <a:chOff x="1159" y="1773"/>
                  <a:chExt cx="1578" cy="1774"/>
                </a:xfrm>
              </p:grpSpPr>
              <p:sp>
                <p:nvSpPr>
                  <p:cNvPr id="64558" name="Line 4"/>
                  <p:cNvSpPr>
                    <a:spLocks noChangeShapeType="1"/>
                  </p:cNvSpPr>
                  <p:nvPr/>
                </p:nvSpPr>
                <p:spPr bwMode="auto">
                  <a:xfrm flipV="1">
                    <a:off x="1159" y="1778"/>
                    <a:ext cx="0" cy="1768"/>
                  </a:xfrm>
                  <a:prstGeom prst="line">
                    <a:avLst/>
                  </a:prstGeom>
                  <a:noFill/>
                  <a:ln w="190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559" name="Line 5"/>
                  <p:cNvSpPr>
                    <a:spLocks noChangeShapeType="1"/>
                  </p:cNvSpPr>
                  <p:nvPr/>
                </p:nvSpPr>
                <p:spPr bwMode="auto">
                  <a:xfrm>
                    <a:off x="1159" y="1778"/>
                    <a:ext cx="1578" cy="0"/>
                  </a:xfrm>
                  <a:prstGeom prst="line">
                    <a:avLst/>
                  </a:prstGeom>
                  <a:noFill/>
                  <a:ln w="190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560" name="Freeform 6"/>
                  <p:cNvSpPr>
                    <a:spLocks/>
                  </p:cNvSpPr>
                  <p:nvPr/>
                </p:nvSpPr>
                <p:spPr bwMode="auto">
                  <a:xfrm>
                    <a:off x="1159" y="1773"/>
                    <a:ext cx="1574" cy="1774"/>
                  </a:xfrm>
                  <a:custGeom>
                    <a:avLst/>
                    <a:gdLst>
                      <a:gd name="T0" fmla="*/ 0 w 1574"/>
                      <a:gd name="T1" fmla="*/ 1774 h 1774"/>
                      <a:gd name="T2" fmla="*/ 1574 w 1574"/>
                      <a:gd name="T3" fmla="*/ 0 h 1774"/>
                      <a:gd name="T4" fmla="*/ 0 60000 65536"/>
                      <a:gd name="T5" fmla="*/ 0 60000 65536"/>
                    </a:gdLst>
                    <a:ahLst/>
                    <a:cxnLst>
                      <a:cxn ang="T4">
                        <a:pos x="T0" y="T1"/>
                      </a:cxn>
                      <a:cxn ang="T5">
                        <a:pos x="T2" y="T3"/>
                      </a:cxn>
                    </a:cxnLst>
                    <a:rect l="0" t="0" r="r" b="b"/>
                    <a:pathLst>
                      <a:path w="1574" h="1774">
                        <a:moveTo>
                          <a:pt x="0" y="1774"/>
                        </a:moveTo>
                        <a:lnTo>
                          <a:pt x="1574" y="0"/>
                        </a:lnTo>
                      </a:path>
                    </a:pathLst>
                  </a:custGeom>
                  <a:noFill/>
                  <a:ln w="19050" cap="flat" cmpd="sng">
                    <a:solidFill>
                      <a:schemeClr val="tx2"/>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64553" name="Group 8"/>
                <p:cNvGrpSpPr>
                  <a:grpSpLocks/>
                </p:cNvGrpSpPr>
                <p:nvPr/>
              </p:nvGrpSpPr>
              <p:grpSpPr bwMode="auto">
                <a:xfrm flipH="1">
                  <a:off x="3119" y="1347"/>
                  <a:ext cx="1578" cy="1774"/>
                  <a:chOff x="1159" y="1773"/>
                  <a:chExt cx="1578" cy="1774"/>
                </a:xfrm>
              </p:grpSpPr>
              <p:sp>
                <p:nvSpPr>
                  <p:cNvPr id="64555" name="Line 9"/>
                  <p:cNvSpPr>
                    <a:spLocks noChangeShapeType="1"/>
                  </p:cNvSpPr>
                  <p:nvPr/>
                </p:nvSpPr>
                <p:spPr bwMode="auto">
                  <a:xfrm flipV="1">
                    <a:off x="1159" y="1778"/>
                    <a:ext cx="0" cy="1768"/>
                  </a:xfrm>
                  <a:prstGeom prst="line">
                    <a:avLst/>
                  </a:prstGeom>
                  <a:noFill/>
                  <a:ln w="190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556" name="Line 10"/>
                  <p:cNvSpPr>
                    <a:spLocks noChangeShapeType="1"/>
                  </p:cNvSpPr>
                  <p:nvPr/>
                </p:nvSpPr>
                <p:spPr bwMode="auto">
                  <a:xfrm>
                    <a:off x="1159" y="1778"/>
                    <a:ext cx="1578" cy="0"/>
                  </a:xfrm>
                  <a:prstGeom prst="line">
                    <a:avLst/>
                  </a:prstGeom>
                  <a:noFill/>
                  <a:ln w="190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557" name="Freeform 11"/>
                  <p:cNvSpPr>
                    <a:spLocks/>
                  </p:cNvSpPr>
                  <p:nvPr/>
                </p:nvSpPr>
                <p:spPr bwMode="auto">
                  <a:xfrm>
                    <a:off x="1159" y="1773"/>
                    <a:ext cx="1574" cy="1774"/>
                  </a:xfrm>
                  <a:custGeom>
                    <a:avLst/>
                    <a:gdLst>
                      <a:gd name="T0" fmla="*/ 0 w 1574"/>
                      <a:gd name="T1" fmla="*/ 1774 h 1774"/>
                      <a:gd name="T2" fmla="*/ 1574 w 1574"/>
                      <a:gd name="T3" fmla="*/ 0 h 1774"/>
                      <a:gd name="T4" fmla="*/ 0 60000 65536"/>
                      <a:gd name="T5" fmla="*/ 0 60000 65536"/>
                    </a:gdLst>
                    <a:ahLst/>
                    <a:cxnLst>
                      <a:cxn ang="T4">
                        <a:pos x="T0" y="T1"/>
                      </a:cxn>
                      <a:cxn ang="T5">
                        <a:pos x="T2" y="T3"/>
                      </a:cxn>
                    </a:cxnLst>
                    <a:rect l="0" t="0" r="r" b="b"/>
                    <a:pathLst>
                      <a:path w="1574" h="1774">
                        <a:moveTo>
                          <a:pt x="0" y="1774"/>
                        </a:moveTo>
                        <a:lnTo>
                          <a:pt x="1574" y="0"/>
                        </a:lnTo>
                      </a:path>
                    </a:pathLst>
                  </a:custGeom>
                  <a:noFill/>
                  <a:ln w="19050" cap="flat" cmpd="sng">
                    <a:solidFill>
                      <a:schemeClr val="tx2"/>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64554" name="Line 12"/>
                <p:cNvSpPr>
                  <a:spLocks noChangeShapeType="1"/>
                </p:cNvSpPr>
                <p:nvPr/>
              </p:nvSpPr>
              <p:spPr bwMode="auto">
                <a:xfrm>
                  <a:off x="2733" y="1352"/>
                  <a:ext cx="390" cy="0"/>
                </a:xfrm>
                <a:prstGeom prst="line">
                  <a:avLst/>
                </a:prstGeom>
                <a:noFill/>
                <a:ln w="190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64520" name="Group 13"/>
              <p:cNvGrpSpPr>
                <a:grpSpLocks/>
              </p:cNvGrpSpPr>
              <p:nvPr/>
            </p:nvGrpSpPr>
            <p:grpSpPr bwMode="auto">
              <a:xfrm rot="446720">
                <a:off x="1278" y="1205"/>
                <a:ext cx="1578" cy="1774"/>
                <a:chOff x="1159" y="1773"/>
                <a:chExt cx="1578" cy="1774"/>
              </a:xfrm>
            </p:grpSpPr>
            <p:sp>
              <p:nvSpPr>
                <p:cNvPr id="64549" name="Line 14"/>
                <p:cNvSpPr>
                  <a:spLocks noChangeShapeType="1"/>
                </p:cNvSpPr>
                <p:nvPr/>
              </p:nvSpPr>
              <p:spPr bwMode="auto">
                <a:xfrm flipV="1">
                  <a:off x="1159" y="1778"/>
                  <a:ext cx="0" cy="176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550" name="Line 15"/>
                <p:cNvSpPr>
                  <a:spLocks noChangeShapeType="1"/>
                </p:cNvSpPr>
                <p:nvPr/>
              </p:nvSpPr>
              <p:spPr bwMode="auto">
                <a:xfrm>
                  <a:off x="1159" y="1778"/>
                  <a:ext cx="1578"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551" name="Freeform 16"/>
                <p:cNvSpPr>
                  <a:spLocks/>
                </p:cNvSpPr>
                <p:nvPr/>
              </p:nvSpPr>
              <p:spPr bwMode="auto">
                <a:xfrm>
                  <a:off x="1159" y="1773"/>
                  <a:ext cx="1574" cy="1774"/>
                </a:xfrm>
                <a:custGeom>
                  <a:avLst/>
                  <a:gdLst>
                    <a:gd name="T0" fmla="*/ 0 w 1574"/>
                    <a:gd name="T1" fmla="*/ 1774 h 1774"/>
                    <a:gd name="T2" fmla="*/ 1574 w 1574"/>
                    <a:gd name="T3" fmla="*/ 0 h 1774"/>
                    <a:gd name="T4" fmla="*/ 0 60000 65536"/>
                    <a:gd name="T5" fmla="*/ 0 60000 65536"/>
                  </a:gdLst>
                  <a:ahLst/>
                  <a:cxnLst>
                    <a:cxn ang="T4">
                      <a:pos x="T0" y="T1"/>
                    </a:cxn>
                    <a:cxn ang="T5">
                      <a:pos x="T2" y="T3"/>
                    </a:cxn>
                  </a:cxnLst>
                  <a:rect l="0" t="0" r="r" b="b"/>
                  <a:pathLst>
                    <a:path w="1574" h="1774">
                      <a:moveTo>
                        <a:pt x="0" y="1774"/>
                      </a:moveTo>
                      <a:lnTo>
                        <a:pt x="1574" y="0"/>
                      </a:lnTo>
                    </a:path>
                  </a:pathLst>
                </a:custGeom>
                <a:noFill/>
                <a:ln w="28575"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64521" name="Group 27"/>
              <p:cNvGrpSpPr>
                <a:grpSpLocks/>
              </p:cNvGrpSpPr>
              <p:nvPr/>
            </p:nvGrpSpPr>
            <p:grpSpPr bwMode="auto">
              <a:xfrm rot="444426" flipH="1">
                <a:off x="3238" y="1008"/>
                <a:ext cx="1578" cy="1774"/>
                <a:chOff x="1159" y="1773"/>
                <a:chExt cx="1578" cy="1774"/>
              </a:xfrm>
            </p:grpSpPr>
            <p:sp>
              <p:nvSpPr>
                <p:cNvPr id="64546" name="Line 28"/>
                <p:cNvSpPr>
                  <a:spLocks noChangeShapeType="1"/>
                </p:cNvSpPr>
                <p:nvPr/>
              </p:nvSpPr>
              <p:spPr bwMode="auto">
                <a:xfrm flipV="1">
                  <a:off x="1159" y="1778"/>
                  <a:ext cx="0" cy="176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547" name="Line 29"/>
                <p:cNvSpPr>
                  <a:spLocks noChangeShapeType="1"/>
                </p:cNvSpPr>
                <p:nvPr/>
              </p:nvSpPr>
              <p:spPr bwMode="auto">
                <a:xfrm>
                  <a:off x="1159" y="1778"/>
                  <a:ext cx="1578"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548" name="Freeform 30"/>
                <p:cNvSpPr>
                  <a:spLocks/>
                </p:cNvSpPr>
                <p:nvPr/>
              </p:nvSpPr>
              <p:spPr bwMode="auto">
                <a:xfrm>
                  <a:off x="1159" y="1773"/>
                  <a:ext cx="1574" cy="1774"/>
                </a:xfrm>
                <a:custGeom>
                  <a:avLst/>
                  <a:gdLst>
                    <a:gd name="T0" fmla="*/ 0 w 1574"/>
                    <a:gd name="T1" fmla="*/ 1774 h 1774"/>
                    <a:gd name="T2" fmla="*/ 1574 w 1574"/>
                    <a:gd name="T3" fmla="*/ 0 h 1774"/>
                    <a:gd name="T4" fmla="*/ 0 60000 65536"/>
                    <a:gd name="T5" fmla="*/ 0 60000 65536"/>
                  </a:gdLst>
                  <a:ahLst/>
                  <a:cxnLst>
                    <a:cxn ang="T4">
                      <a:pos x="T0" y="T1"/>
                    </a:cxn>
                    <a:cxn ang="T5">
                      <a:pos x="T2" y="T3"/>
                    </a:cxn>
                  </a:cxnLst>
                  <a:rect l="0" t="0" r="r" b="b"/>
                  <a:pathLst>
                    <a:path w="1574" h="1774">
                      <a:moveTo>
                        <a:pt x="0" y="1774"/>
                      </a:moveTo>
                      <a:lnTo>
                        <a:pt x="1574" y="0"/>
                      </a:lnTo>
                    </a:path>
                  </a:pathLst>
                </a:custGeom>
                <a:noFill/>
                <a:ln w="28575"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64522" name="Freeform 31"/>
              <p:cNvSpPr>
                <a:spLocks/>
              </p:cNvSpPr>
              <p:nvPr/>
            </p:nvSpPr>
            <p:spPr bwMode="auto">
              <a:xfrm>
                <a:off x="2961" y="917"/>
                <a:ext cx="390" cy="401"/>
              </a:xfrm>
              <a:custGeom>
                <a:avLst/>
                <a:gdLst>
                  <a:gd name="T0" fmla="*/ 0 w 390"/>
                  <a:gd name="T1" fmla="*/ 401 h 401"/>
                  <a:gd name="T2" fmla="*/ 390 w 390"/>
                  <a:gd name="T3" fmla="*/ 0 h 401"/>
                  <a:gd name="T4" fmla="*/ 0 60000 65536"/>
                  <a:gd name="T5" fmla="*/ 0 60000 65536"/>
                </a:gdLst>
                <a:ahLst/>
                <a:cxnLst>
                  <a:cxn ang="T4">
                    <a:pos x="T0" y="T1"/>
                  </a:cxn>
                  <a:cxn ang="T5">
                    <a:pos x="T2" y="T3"/>
                  </a:cxn>
                </a:cxnLst>
                <a:rect l="0" t="0" r="r" b="b"/>
                <a:pathLst>
                  <a:path w="390" h="401">
                    <a:moveTo>
                      <a:pt x="0" y="401"/>
                    </a:moveTo>
                    <a:lnTo>
                      <a:pt x="390" y="0"/>
                    </a:lnTo>
                  </a:path>
                </a:pathLst>
              </a:custGeom>
              <a:noFill/>
              <a:ln w="5715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523" name="Line 32"/>
              <p:cNvSpPr>
                <a:spLocks noChangeShapeType="1"/>
              </p:cNvSpPr>
              <p:nvPr/>
            </p:nvSpPr>
            <p:spPr bwMode="auto">
              <a:xfrm flipV="1">
                <a:off x="1159" y="2973"/>
                <a:ext cx="0" cy="38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524" name="Line 33"/>
              <p:cNvSpPr>
                <a:spLocks noChangeShapeType="1"/>
              </p:cNvSpPr>
              <p:nvPr/>
            </p:nvSpPr>
            <p:spPr bwMode="auto">
              <a:xfrm flipV="1">
                <a:off x="4697" y="2973"/>
                <a:ext cx="0" cy="38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525" name="Line 34"/>
              <p:cNvSpPr>
                <a:spLocks noChangeShapeType="1"/>
              </p:cNvSpPr>
              <p:nvPr/>
            </p:nvSpPr>
            <p:spPr bwMode="auto">
              <a:xfrm>
                <a:off x="1159" y="3164"/>
                <a:ext cx="3538" cy="0"/>
              </a:xfrm>
              <a:prstGeom prst="line">
                <a:avLst/>
              </a:prstGeom>
              <a:noFill/>
              <a:ln w="22225">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526" name="Text Box 35"/>
              <p:cNvSpPr txBox="1">
                <a:spLocks noChangeArrowheads="1"/>
              </p:cNvSpPr>
              <p:nvPr/>
            </p:nvSpPr>
            <p:spPr bwMode="auto">
              <a:xfrm>
                <a:off x="2641" y="2828"/>
                <a:ext cx="669" cy="288"/>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a:latin typeface="Arial Narrow" pitchFamily="34" charset="0"/>
                  </a:rPr>
                  <a:t>L</a:t>
                </a:r>
              </a:p>
            </p:txBody>
          </p:sp>
          <p:sp>
            <p:nvSpPr>
              <p:cNvPr id="64527" name="Line 36"/>
              <p:cNvSpPr>
                <a:spLocks noChangeShapeType="1"/>
              </p:cNvSpPr>
              <p:nvPr/>
            </p:nvSpPr>
            <p:spPr bwMode="auto">
              <a:xfrm flipV="1">
                <a:off x="2719" y="816"/>
                <a:ext cx="0" cy="19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528" name="Line 37"/>
              <p:cNvSpPr>
                <a:spLocks noChangeShapeType="1"/>
              </p:cNvSpPr>
              <p:nvPr/>
            </p:nvSpPr>
            <p:spPr bwMode="auto">
              <a:xfrm flipV="1">
                <a:off x="3119" y="816"/>
                <a:ext cx="0" cy="19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529" name="Line 38"/>
              <p:cNvSpPr>
                <a:spLocks noChangeShapeType="1"/>
              </p:cNvSpPr>
              <p:nvPr/>
            </p:nvSpPr>
            <p:spPr bwMode="auto">
              <a:xfrm>
                <a:off x="2719" y="869"/>
                <a:ext cx="400" cy="0"/>
              </a:xfrm>
              <a:prstGeom prst="line">
                <a:avLst/>
              </a:prstGeom>
              <a:noFill/>
              <a:ln w="15875">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530" name="Arc 41"/>
              <p:cNvSpPr>
                <a:spLocks/>
              </p:cNvSpPr>
              <p:nvPr/>
            </p:nvSpPr>
            <p:spPr bwMode="auto">
              <a:xfrm flipH="1">
                <a:off x="998" y="2399"/>
                <a:ext cx="161" cy="191"/>
              </a:xfrm>
              <a:custGeom>
                <a:avLst/>
                <a:gdLst>
                  <a:gd name="T0" fmla="*/ 0 w 18171"/>
                  <a:gd name="T1" fmla="*/ 0 h 21600"/>
                  <a:gd name="T2" fmla="*/ 0 w 18171"/>
                  <a:gd name="T3" fmla="*/ 0 h 21600"/>
                  <a:gd name="T4" fmla="*/ 0 w 18171"/>
                  <a:gd name="T5" fmla="*/ 0 h 21600"/>
                  <a:gd name="T6" fmla="*/ 0 60000 65536"/>
                  <a:gd name="T7" fmla="*/ 0 60000 65536"/>
                  <a:gd name="T8" fmla="*/ 0 60000 65536"/>
                </a:gdLst>
                <a:ahLst/>
                <a:cxnLst>
                  <a:cxn ang="T6">
                    <a:pos x="T0" y="T1"/>
                  </a:cxn>
                  <a:cxn ang="T7">
                    <a:pos x="T2" y="T3"/>
                  </a:cxn>
                  <a:cxn ang="T8">
                    <a:pos x="T4" y="T5"/>
                  </a:cxn>
                </a:cxnLst>
                <a:rect l="0" t="0" r="r" b="b"/>
                <a:pathLst>
                  <a:path w="18171" h="21600" fill="none" extrusionOk="0">
                    <a:moveTo>
                      <a:pt x="-1" y="0"/>
                    </a:moveTo>
                    <a:cubicBezTo>
                      <a:pt x="7350" y="0"/>
                      <a:pt x="14196" y="3738"/>
                      <a:pt x="18170" y="9922"/>
                    </a:cubicBezTo>
                  </a:path>
                  <a:path w="18171" h="21600" stroke="0" extrusionOk="0">
                    <a:moveTo>
                      <a:pt x="-1" y="0"/>
                    </a:moveTo>
                    <a:cubicBezTo>
                      <a:pt x="7350" y="0"/>
                      <a:pt x="14196" y="3738"/>
                      <a:pt x="18170" y="9922"/>
                    </a:cubicBezTo>
                    <a:lnTo>
                      <a:pt x="0" y="21600"/>
                    </a:lnTo>
                    <a:lnTo>
                      <a:pt x="-1" y="0"/>
                    </a:lnTo>
                    <a:close/>
                  </a:path>
                </a:pathLst>
              </a:custGeom>
              <a:noFill/>
              <a:ln w="1587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4531" name="Arc 42"/>
              <p:cNvSpPr>
                <a:spLocks/>
              </p:cNvSpPr>
              <p:nvPr/>
            </p:nvSpPr>
            <p:spPr bwMode="auto">
              <a:xfrm>
                <a:off x="1237" y="2399"/>
                <a:ext cx="161" cy="191"/>
              </a:xfrm>
              <a:custGeom>
                <a:avLst/>
                <a:gdLst>
                  <a:gd name="T0" fmla="*/ 0 w 18171"/>
                  <a:gd name="T1" fmla="*/ 0 h 21600"/>
                  <a:gd name="T2" fmla="*/ 0 w 18171"/>
                  <a:gd name="T3" fmla="*/ 0 h 21600"/>
                  <a:gd name="T4" fmla="*/ 0 w 18171"/>
                  <a:gd name="T5" fmla="*/ 0 h 21600"/>
                  <a:gd name="T6" fmla="*/ 0 60000 65536"/>
                  <a:gd name="T7" fmla="*/ 0 60000 65536"/>
                  <a:gd name="T8" fmla="*/ 0 60000 65536"/>
                </a:gdLst>
                <a:ahLst/>
                <a:cxnLst>
                  <a:cxn ang="T6">
                    <a:pos x="T0" y="T1"/>
                  </a:cxn>
                  <a:cxn ang="T7">
                    <a:pos x="T2" y="T3"/>
                  </a:cxn>
                  <a:cxn ang="T8">
                    <a:pos x="T4" y="T5"/>
                  </a:cxn>
                </a:cxnLst>
                <a:rect l="0" t="0" r="r" b="b"/>
                <a:pathLst>
                  <a:path w="18171" h="21600" fill="none" extrusionOk="0">
                    <a:moveTo>
                      <a:pt x="-1" y="0"/>
                    </a:moveTo>
                    <a:cubicBezTo>
                      <a:pt x="7350" y="0"/>
                      <a:pt x="14196" y="3738"/>
                      <a:pt x="18170" y="9922"/>
                    </a:cubicBezTo>
                  </a:path>
                  <a:path w="18171" h="21600" stroke="0" extrusionOk="0">
                    <a:moveTo>
                      <a:pt x="-1" y="0"/>
                    </a:moveTo>
                    <a:cubicBezTo>
                      <a:pt x="7350" y="0"/>
                      <a:pt x="14196" y="3738"/>
                      <a:pt x="18170" y="9922"/>
                    </a:cubicBezTo>
                    <a:lnTo>
                      <a:pt x="0" y="21600"/>
                    </a:lnTo>
                    <a:lnTo>
                      <a:pt x="-1" y="0"/>
                    </a:lnTo>
                    <a:close/>
                  </a:path>
                </a:pathLst>
              </a:custGeom>
              <a:noFill/>
              <a:ln w="1587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4532" name="Text Box 43"/>
              <p:cNvSpPr txBox="1">
                <a:spLocks noChangeArrowheads="1"/>
              </p:cNvSpPr>
              <p:nvPr/>
            </p:nvSpPr>
            <p:spPr bwMode="auto">
              <a:xfrm>
                <a:off x="681" y="2351"/>
                <a:ext cx="335" cy="288"/>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a:latin typeface="Arial Narrow" pitchFamily="34" charset="0"/>
                    <a:sym typeface="Symbol" pitchFamily="18" charset="2"/>
                  </a:rPr>
                  <a:t></a:t>
                </a:r>
                <a:r>
                  <a:rPr lang="en-US" altLang="en-US" sz="2400" i="1" baseline="-25000">
                    <a:latin typeface="Arial Narrow" pitchFamily="34" charset="0"/>
                    <a:sym typeface="Symbol" pitchFamily="18" charset="2"/>
                  </a:rPr>
                  <a:t>p</a:t>
                </a:r>
                <a:endParaRPr lang="en-US" altLang="en-US" sz="2400" i="1">
                  <a:latin typeface="Arial Narrow" pitchFamily="34" charset="0"/>
                  <a:sym typeface="Symbol" pitchFamily="18" charset="2"/>
                </a:endParaRPr>
              </a:p>
            </p:txBody>
          </p:sp>
          <p:sp>
            <p:nvSpPr>
              <p:cNvPr id="64533" name="Freeform 44"/>
              <p:cNvSpPr>
                <a:spLocks/>
              </p:cNvSpPr>
              <p:nvPr/>
            </p:nvSpPr>
            <p:spPr bwMode="auto">
              <a:xfrm>
                <a:off x="2988" y="1336"/>
                <a:ext cx="213" cy="39"/>
              </a:xfrm>
              <a:custGeom>
                <a:avLst/>
                <a:gdLst>
                  <a:gd name="T0" fmla="*/ 0 w 213"/>
                  <a:gd name="T1" fmla="*/ 0 h 39"/>
                  <a:gd name="T2" fmla="*/ 213 w 213"/>
                  <a:gd name="T3" fmla="*/ 39 h 39"/>
                  <a:gd name="T4" fmla="*/ 0 60000 65536"/>
                  <a:gd name="T5" fmla="*/ 0 60000 65536"/>
                </a:gdLst>
                <a:ahLst/>
                <a:cxnLst>
                  <a:cxn ang="T4">
                    <a:pos x="T0" y="T1"/>
                  </a:cxn>
                  <a:cxn ang="T5">
                    <a:pos x="T2" y="T3"/>
                  </a:cxn>
                </a:cxnLst>
                <a:rect l="0" t="0" r="r" b="b"/>
                <a:pathLst>
                  <a:path w="213" h="39">
                    <a:moveTo>
                      <a:pt x="0" y="0"/>
                    </a:moveTo>
                    <a:lnTo>
                      <a:pt x="213" y="39"/>
                    </a:lnTo>
                  </a:path>
                </a:pathLst>
              </a:custGeom>
              <a:noFill/>
              <a:ln w="285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534" name="Arc 46"/>
              <p:cNvSpPr>
                <a:spLocks/>
              </p:cNvSpPr>
              <p:nvPr/>
            </p:nvSpPr>
            <p:spPr bwMode="auto">
              <a:xfrm rot="3578149" flipH="1">
                <a:off x="2806" y="1113"/>
                <a:ext cx="163" cy="191"/>
              </a:xfrm>
              <a:custGeom>
                <a:avLst/>
                <a:gdLst>
                  <a:gd name="T0" fmla="*/ 0 w 18407"/>
                  <a:gd name="T1" fmla="*/ 0 h 21600"/>
                  <a:gd name="T2" fmla="*/ 0 w 18407"/>
                  <a:gd name="T3" fmla="*/ 0 h 21600"/>
                  <a:gd name="T4" fmla="*/ 0 w 18407"/>
                  <a:gd name="T5" fmla="*/ 0 h 21600"/>
                  <a:gd name="T6" fmla="*/ 0 60000 65536"/>
                  <a:gd name="T7" fmla="*/ 0 60000 65536"/>
                  <a:gd name="T8" fmla="*/ 0 60000 65536"/>
                </a:gdLst>
                <a:ahLst/>
                <a:cxnLst>
                  <a:cxn ang="T6">
                    <a:pos x="T0" y="T1"/>
                  </a:cxn>
                  <a:cxn ang="T7">
                    <a:pos x="T2" y="T3"/>
                  </a:cxn>
                  <a:cxn ang="T8">
                    <a:pos x="T4" y="T5"/>
                  </a:cxn>
                </a:cxnLst>
                <a:rect l="0" t="0" r="r" b="b"/>
                <a:pathLst>
                  <a:path w="18407" h="21600" fill="none" extrusionOk="0">
                    <a:moveTo>
                      <a:pt x="-1" y="0"/>
                    </a:moveTo>
                    <a:cubicBezTo>
                      <a:pt x="7508" y="0"/>
                      <a:pt x="14477" y="3898"/>
                      <a:pt x="18406" y="10297"/>
                    </a:cubicBezTo>
                  </a:path>
                  <a:path w="18407" h="21600" stroke="0" extrusionOk="0">
                    <a:moveTo>
                      <a:pt x="-1" y="0"/>
                    </a:moveTo>
                    <a:cubicBezTo>
                      <a:pt x="7508" y="0"/>
                      <a:pt x="14477" y="3898"/>
                      <a:pt x="18406" y="10297"/>
                    </a:cubicBezTo>
                    <a:lnTo>
                      <a:pt x="0" y="21600"/>
                    </a:lnTo>
                    <a:lnTo>
                      <a:pt x="-1" y="0"/>
                    </a:lnTo>
                    <a:close/>
                  </a:path>
                </a:pathLst>
              </a:custGeom>
              <a:noFill/>
              <a:ln w="2222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4535" name="Arc 47"/>
              <p:cNvSpPr>
                <a:spLocks/>
              </p:cNvSpPr>
              <p:nvPr/>
            </p:nvSpPr>
            <p:spPr bwMode="auto">
              <a:xfrm rot="8504767" flipH="1">
                <a:off x="2863" y="1281"/>
                <a:ext cx="195" cy="191"/>
              </a:xfrm>
              <a:custGeom>
                <a:avLst/>
                <a:gdLst>
                  <a:gd name="T0" fmla="*/ 0 w 22032"/>
                  <a:gd name="T1" fmla="*/ 0 h 21600"/>
                  <a:gd name="T2" fmla="*/ 0 w 22032"/>
                  <a:gd name="T3" fmla="*/ 0 h 21600"/>
                  <a:gd name="T4" fmla="*/ 0 w 22032"/>
                  <a:gd name="T5" fmla="*/ 0 h 21600"/>
                  <a:gd name="T6" fmla="*/ 0 60000 65536"/>
                  <a:gd name="T7" fmla="*/ 0 60000 65536"/>
                  <a:gd name="T8" fmla="*/ 0 60000 65536"/>
                </a:gdLst>
                <a:ahLst/>
                <a:cxnLst>
                  <a:cxn ang="T6">
                    <a:pos x="T0" y="T1"/>
                  </a:cxn>
                  <a:cxn ang="T7">
                    <a:pos x="T2" y="T3"/>
                  </a:cxn>
                  <a:cxn ang="T8">
                    <a:pos x="T4" y="T5"/>
                  </a:cxn>
                </a:cxnLst>
                <a:rect l="0" t="0" r="r" b="b"/>
                <a:pathLst>
                  <a:path w="22032" h="21600" fill="none" extrusionOk="0">
                    <a:moveTo>
                      <a:pt x="-1" y="907"/>
                    </a:moveTo>
                    <a:cubicBezTo>
                      <a:pt x="2010" y="305"/>
                      <a:pt x="4097" y="0"/>
                      <a:pt x="6196" y="0"/>
                    </a:cubicBezTo>
                    <a:cubicBezTo>
                      <a:pt x="12206" y="0"/>
                      <a:pt x="17944" y="2504"/>
                      <a:pt x="22031" y="6910"/>
                    </a:cubicBezTo>
                  </a:path>
                  <a:path w="22032" h="21600" stroke="0" extrusionOk="0">
                    <a:moveTo>
                      <a:pt x="-1" y="907"/>
                    </a:moveTo>
                    <a:cubicBezTo>
                      <a:pt x="2010" y="305"/>
                      <a:pt x="4097" y="0"/>
                      <a:pt x="6196" y="0"/>
                    </a:cubicBezTo>
                    <a:cubicBezTo>
                      <a:pt x="12206" y="0"/>
                      <a:pt x="17944" y="2504"/>
                      <a:pt x="22031" y="6910"/>
                    </a:cubicBezTo>
                    <a:lnTo>
                      <a:pt x="6196" y="21600"/>
                    </a:lnTo>
                    <a:lnTo>
                      <a:pt x="-1" y="907"/>
                    </a:lnTo>
                    <a:close/>
                  </a:path>
                </a:pathLst>
              </a:custGeom>
              <a:noFill/>
              <a:ln w="22225">
                <a:solidFill>
                  <a:schemeClr val="tx1"/>
                </a:solidFill>
                <a:round/>
                <a:headEnd/>
                <a:tailEnd type="triangle" w="med" len="me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4536" name="Text Box 48"/>
              <p:cNvSpPr txBox="1">
                <a:spLocks noChangeArrowheads="1"/>
              </p:cNvSpPr>
              <p:nvPr/>
            </p:nvSpPr>
            <p:spPr bwMode="auto">
              <a:xfrm>
                <a:off x="2790" y="1443"/>
                <a:ext cx="377" cy="288"/>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a:latin typeface="Arial Narrow" pitchFamily="34" charset="0"/>
                    <a:sym typeface="Symbol" pitchFamily="18" charset="2"/>
                  </a:rPr>
                  <a:t></a:t>
                </a:r>
                <a:r>
                  <a:rPr lang="en-US" altLang="en-US" sz="2400" i="1" baseline="-25000">
                    <a:latin typeface="Arial Narrow" pitchFamily="34" charset="0"/>
                    <a:sym typeface="Symbol" pitchFamily="18" charset="2"/>
                  </a:rPr>
                  <a:t>p</a:t>
                </a:r>
                <a:endParaRPr lang="en-US" altLang="en-US" sz="2400" i="1">
                  <a:latin typeface="Arial Narrow" pitchFamily="34" charset="0"/>
                  <a:sym typeface="Symbol" pitchFamily="18" charset="2"/>
                </a:endParaRPr>
              </a:p>
            </p:txBody>
          </p:sp>
          <p:sp>
            <p:nvSpPr>
              <p:cNvPr id="64537" name="Line 51"/>
              <p:cNvSpPr>
                <a:spLocks noChangeShapeType="1"/>
              </p:cNvSpPr>
              <p:nvPr/>
            </p:nvSpPr>
            <p:spPr bwMode="auto">
              <a:xfrm>
                <a:off x="3262" y="917"/>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538" name="Line 52"/>
              <p:cNvSpPr>
                <a:spLocks noChangeShapeType="1"/>
              </p:cNvSpPr>
              <p:nvPr/>
            </p:nvSpPr>
            <p:spPr bwMode="auto">
              <a:xfrm>
                <a:off x="3310" y="870"/>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539" name="Line 53"/>
              <p:cNvSpPr>
                <a:spLocks noChangeShapeType="1"/>
              </p:cNvSpPr>
              <p:nvPr/>
            </p:nvSpPr>
            <p:spPr bwMode="auto">
              <a:xfrm>
                <a:off x="3215" y="964"/>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540" name="Line 54"/>
              <p:cNvSpPr>
                <a:spLocks noChangeShapeType="1"/>
              </p:cNvSpPr>
              <p:nvPr/>
            </p:nvSpPr>
            <p:spPr bwMode="auto">
              <a:xfrm>
                <a:off x="3118" y="1062"/>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541" name="Line 55"/>
              <p:cNvSpPr>
                <a:spLocks noChangeShapeType="1"/>
              </p:cNvSpPr>
              <p:nvPr/>
            </p:nvSpPr>
            <p:spPr bwMode="auto">
              <a:xfrm>
                <a:off x="3166" y="1015"/>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542" name="Line 56"/>
              <p:cNvSpPr>
                <a:spLocks noChangeShapeType="1"/>
              </p:cNvSpPr>
              <p:nvPr/>
            </p:nvSpPr>
            <p:spPr bwMode="auto">
              <a:xfrm>
                <a:off x="3071" y="1109"/>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543" name="Line 57"/>
              <p:cNvSpPr>
                <a:spLocks noChangeShapeType="1"/>
              </p:cNvSpPr>
              <p:nvPr/>
            </p:nvSpPr>
            <p:spPr bwMode="auto">
              <a:xfrm>
                <a:off x="3023" y="1157"/>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544" name="Line 58"/>
              <p:cNvSpPr>
                <a:spLocks noChangeShapeType="1"/>
              </p:cNvSpPr>
              <p:nvPr/>
            </p:nvSpPr>
            <p:spPr bwMode="auto">
              <a:xfrm>
                <a:off x="1063" y="2880"/>
                <a:ext cx="239" cy="0"/>
              </a:xfrm>
              <a:prstGeom prst="line">
                <a:avLst/>
              </a:prstGeom>
              <a:noFill/>
              <a:ln w="158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545" name="Line 59"/>
              <p:cNvSpPr>
                <a:spLocks noChangeShapeType="1"/>
              </p:cNvSpPr>
              <p:nvPr/>
            </p:nvSpPr>
            <p:spPr bwMode="auto">
              <a:xfrm>
                <a:off x="4553" y="2876"/>
                <a:ext cx="239" cy="0"/>
              </a:xfrm>
              <a:prstGeom prst="line">
                <a:avLst/>
              </a:prstGeom>
              <a:noFill/>
              <a:ln w="158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mc:AlternateContent xmlns:mc="http://schemas.openxmlformats.org/markup-compatibility/2006" xmlns:a14="http://schemas.microsoft.com/office/drawing/2010/main">
        <mc:Choice Requires="a14">
          <p:sp>
            <p:nvSpPr>
              <p:cNvPr id="2" name="TextBox 1"/>
              <p:cNvSpPr txBox="1"/>
              <p:nvPr/>
            </p:nvSpPr>
            <p:spPr>
              <a:xfrm>
                <a:off x="3830402" y="5482364"/>
                <a:ext cx="1809085" cy="8989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b="1" i="1" smtClean="0">
                              <a:latin typeface="Cambria Math"/>
                            </a:rPr>
                          </m:ctrlPr>
                        </m:sSubPr>
                        <m:e>
                          <m:r>
                            <a:rPr lang="en-US" sz="2800" b="1" i="1" smtClean="0">
                              <a:latin typeface="Cambria Math"/>
                              <a:ea typeface="Cambria Math"/>
                            </a:rPr>
                            <m:t>𝜸</m:t>
                          </m:r>
                        </m:e>
                        <m:sub>
                          <m:r>
                            <a:rPr lang="en-US" sz="2800" b="1" i="1" smtClean="0">
                              <a:latin typeface="Cambria Math"/>
                            </a:rPr>
                            <m:t>𝒑</m:t>
                          </m:r>
                        </m:sub>
                      </m:sSub>
                      <m:r>
                        <a:rPr lang="en-US" sz="2800" b="1" i="1" smtClean="0">
                          <a:latin typeface="Cambria Math"/>
                        </a:rPr>
                        <m:t>=</m:t>
                      </m:r>
                      <m:f>
                        <m:fPr>
                          <m:ctrlPr>
                            <a:rPr lang="en-US" sz="2800" b="1" i="1" smtClean="0">
                              <a:latin typeface="Cambria Math"/>
                            </a:rPr>
                          </m:ctrlPr>
                        </m:fPr>
                        <m:num>
                          <m:r>
                            <a:rPr lang="en-US" sz="2800" b="1" i="1" smtClean="0">
                              <a:latin typeface="Cambria Math"/>
                            </a:rPr>
                            <m:t>𝑳</m:t>
                          </m:r>
                        </m:num>
                        <m:den>
                          <m:r>
                            <a:rPr lang="en-US" sz="2800" b="1" i="1" smtClean="0">
                              <a:latin typeface="Cambria Math"/>
                            </a:rPr>
                            <m:t>𝒆</m:t>
                          </m:r>
                        </m:den>
                      </m:f>
                      <m:sSub>
                        <m:sSubPr>
                          <m:ctrlPr>
                            <a:rPr lang="en-US" sz="2800" b="1" i="1" smtClean="0">
                              <a:latin typeface="Cambria Math"/>
                            </a:rPr>
                          </m:ctrlPr>
                        </m:sSubPr>
                        <m:e>
                          <m:r>
                            <a:rPr lang="en-US" sz="2800" b="1" i="1" smtClean="0">
                              <a:latin typeface="Cambria Math"/>
                              <a:ea typeface="Cambria Math"/>
                            </a:rPr>
                            <m:t>𝜽</m:t>
                          </m:r>
                        </m:e>
                        <m:sub>
                          <m:r>
                            <a:rPr lang="en-US" sz="2800" b="1" i="1" smtClean="0">
                              <a:latin typeface="Cambria Math"/>
                            </a:rPr>
                            <m:t>𝒑</m:t>
                          </m:r>
                        </m:sub>
                      </m:sSub>
                    </m:oMath>
                  </m:oMathPara>
                </a14:m>
                <a:endParaRPr lang="en-US" sz="2800" b="1" i="1" dirty="0"/>
              </a:p>
            </p:txBody>
          </p:sp>
        </mc:Choice>
        <mc:Fallback xmlns="">
          <p:sp>
            <p:nvSpPr>
              <p:cNvPr id="2" name="TextBox 1"/>
              <p:cNvSpPr txBox="1">
                <a:spLocks noRot="1" noChangeAspect="1" noMove="1" noResize="1" noEditPoints="1" noAdjustHandles="1" noChangeArrowheads="1" noChangeShapeType="1" noTextEdit="1"/>
              </p:cNvSpPr>
              <p:nvPr/>
            </p:nvSpPr>
            <p:spPr>
              <a:xfrm>
                <a:off x="3830402" y="5482364"/>
                <a:ext cx="1809085" cy="898964"/>
              </a:xfrm>
              <a:prstGeom prst="rect">
                <a:avLst/>
              </a:prstGeom>
              <a:blipFill rotWithShape="1">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131467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29"/>
          <p:cNvGrpSpPr>
            <a:grpSpLocks/>
          </p:cNvGrpSpPr>
          <p:nvPr/>
        </p:nvGrpSpPr>
        <p:grpSpPr bwMode="auto">
          <a:xfrm>
            <a:off x="2598738" y="899071"/>
            <a:ext cx="3416300" cy="4402137"/>
            <a:chOff x="1637" y="439"/>
            <a:chExt cx="2152" cy="2773"/>
          </a:xfrm>
        </p:grpSpPr>
        <p:sp>
          <p:nvSpPr>
            <p:cNvPr id="65539" name="Text Box 19"/>
            <p:cNvSpPr txBox="1">
              <a:spLocks noChangeArrowheads="1"/>
            </p:cNvSpPr>
            <p:nvPr/>
          </p:nvSpPr>
          <p:spPr bwMode="auto">
            <a:xfrm>
              <a:off x="3358" y="439"/>
              <a:ext cx="239" cy="288"/>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a:latin typeface="Arial Narrow" pitchFamily="34" charset="0"/>
                </a:rPr>
                <a:t>e</a:t>
              </a:r>
            </a:p>
          </p:txBody>
        </p:sp>
        <p:grpSp>
          <p:nvGrpSpPr>
            <p:cNvPr id="65540" name="Group 28"/>
            <p:cNvGrpSpPr>
              <a:grpSpLocks/>
            </p:cNvGrpSpPr>
            <p:nvPr/>
          </p:nvGrpSpPr>
          <p:grpSpPr bwMode="auto">
            <a:xfrm>
              <a:off x="1637" y="673"/>
              <a:ext cx="2152" cy="2539"/>
              <a:chOff x="1780" y="1055"/>
              <a:chExt cx="2152" cy="2539"/>
            </a:xfrm>
          </p:grpSpPr>
          <p:grpSp>
            <p:nvGrpSpPr>
              <p:cNvPr id="65541" name="Group 3"/>
              <p:cNvGrpSpPr>
                <a:grpSpLocks/>
              </p:cNvGrpSpPr>
              <p:nvPr/>
            </p:nvGrpSpPr>
            <p:grpSpPr bwMode="auto">
              <a:xfrm>
                <a:off x="1872" y="1347"/>
                <a:ext cx="1578" cy="1774"/>
                <a:chOff x="1159" y="1773"/>
                <a:chExt cx="1578" cy="1774"/>
              </a:xfrm>
            </p:grpSpPr>
            <p:sp>
              <p:nvSpPr>
                <p:cNvPr id="65553" name="Line 4"/>
                <p:cNvSpPr>
                  <a:spLocks noChangeShapeType="1"/>
                </p:cNvSpPr>
                <p:nvPr/>
              </p:nvSpPr>
              <p:spPr bwMode="auto">
                <a:xfrm flipV="1">
                  <a:off x="1159" y="1778"/>
                  <a:ext cx="0" cy="1768"/>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5554" name="Line 5"/>
                <p:cNvSpPr>
                  <a:spLocks noChangeShapeType="1"/>
                </p:cNvSpPr>
                <p:nvPr/>
              </p:nvSpPr>
              <p:spPr bwMode="auto">
                <a:xfrm>
                  <a:off x="1159" y="1778"/>
                  <a:ext cx="1578"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5555" name="Freeform 6"/>
                <p:cNvSpPr>
                  <a:spLocks/>
                </p:cNvSpPr>
                <p:nvPr/>
              </p:nvSpPr>
              <p:spPr bwMode="auto">
                <a:xfrm>
                  <a:off x="1159" y="1773"/>
                  <a:ext cx="1574" cy="1774"/>
                </a:xfrm>
                <a:custGeom>
                  <a:avLst/>
                  <a:gdLst>
                    <a:gd name="T0" fmla="*/ 0 w 1574"/>
                    <a:gd name="T1" fmla="*/ 1774 h 1774"/>
                    <a:gd name="T2" fmla="*/ 1574 w 1574"/>
                    <a:gd name="T3" fmla="*/ 0 h 1774"/>
                    <a:gd name="T4" fmla="*/ 0 60000 65536"/>
                    <a:gd name="T5" fmla="*/ 0 60000 65536"/>
                  </a:gdLst>
                  <a:ahLst/>
                  <a:cxnLst>
                    <a:cxn ang="T4">
                      <a:pos x="T0" y="T1"/>
                    </a:cxn>
                    <a:cxn ang="T5">
                      <a:pos x="T2" y="T3"/>
                    </a:cxn>
                  </a:cxnLst>
                  <a:rect l="0" t="0" r="r" b="b"/>
                  <a:pathLst>
                    <a:path w="1574" h="1774">
                      <a:moveTo>
                        <a:pt x="0" y="1774"/>
                      </a:moveTo>
                      <a:lnTo>
                        <a:pt x="1574" y="0"/>
                      </a:lnTo>
                    </a:path>
                  </a:pathLst>
                </a:custGeom>
                <a:noFill/>
                <a:ln w="3810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65542" name="Line 11"/>
              <p:cNvSpPr>
                <a:spLocks noChangeShapeType="1"/>
              </p:cNvSpPr>
              <p:nvPr/>
            </p:nvSpPr>
            <p:spPr bwMode="auto">
              <a:xfrm>
                <a:off x="3446" y="1352"/>
                <a:ext cx="390"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5543" name="Line 12"/>
              <p:cNvSpPr>
                <a:spLocks noChangeShapeType="1"/>
              </p:cNvSpPr>
              <p:nvPr/>
            </p:nvSpPr>
            <p:spPr bwMode="auto">
              <a:xfrm flipV="1">
                <a:off x="1872" y="3212"/>
                <a:ext cx="0" cy="38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5544" name="Line 13"/>
              <p:cNvSpPr>
                <a:spLocks noChangeShapeType="1"/>
              </p:cNvSpPr>
              <p:nvPr/>
            </p:nvSpPr>
            <p:spPr bwMode="auto">
              <a:xfrm flipV="1">
                <a:off x="3825" y="3212"/>
                <a:ext cx="0" cy="38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5545" name="Line 14"/>
              <p:cNvSpPr>
                <a:spLocks noChangeShapeType="1"/>
              </p:cNvSpPr>
              <p:nvPr/>
            </p:nvSpPr>
            <p:spPr bwMode="auto">
              <a:xfrm>
                <a:off x="1872" y="3403"/>
                <a:ext cx="1960" cy="0"/>
              </a:xfrm>
              <a:prstGeom prst="line">
                <a:avLst/>
              </a:prstGeom>
              <a:noFill/>
              <a:ln w="22225">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5546" name="Text Box 15"/>
              <p:cNvSpPr txBox="1">
                <a:spLocks noChangeArrowheads="1"/>
              </p:cNvSpPr>
              <p:nvPr/>
            </p:nvSpPr>
            <p:spPr bwMode="auto">
              <a:xfrm>
                <a:off x="2542" y="3067"/>
                <a:ext cx="669" cy="288"/>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a:latin typeface="Arial Narrow" pitchFamily="34" charset="0"/>
                  </a:rPr>
                  <a:t>L</a:t>
                </a:r>
              </a:p>
            </p:txBody>
          </p:sp>
          <p:sp>
            <p:nvSpPr>
              <p:cNvPr id="65547" name="Line 16"/>
              <p:cNvSpPr>
                <a:spLocks noChangeShapeType="1"/>
              </p:cNvSpPr>
              <p:nvPr/>
            </p:nvSpPr>
            <p:spPr bwMode="auto">
              <a:xfrm flipV="1">
                <a:off x="3432" y="1055"/>
                <a:ext cx="0" cy="19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5548" name="Line 17"/>
              <p:cNvSpPr>
                <a:spLocks noChangeShapeType="1"/>
              </p:cNvSpPr>
              <p:nvPr/>
            </p:nvSpPr>
            <p:spPr bwMode="auto">
              <a:xfrm flipV="1">
                <a:off x="3832" y="1055"/>
                <a:ext cx="0" cy="19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5549" name="Line 18"/>
              <p:cNvSpPr>
                <a:spLocks noChangeShapeType="1"/>
              </p:cNvSpPr>
              <p:nvPr/>
            </p:nvSpPr>
            <p:spPr bwMode="auto">
              <a:xfrm>
                <a:off x="3432" y="1108"/>
                <a:ext cx="400" cy="0"/>
              </a:xfrm>
              <a:prstGeom prst="line">
                <a:avLst/>
              </a:prstGeom>
              <a:noFill/>
              <a:ln w="15875">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5550" name="Line 23"/>
              <p:cNvSpPr>
                <a:spLocks noChangeShapeType="1"/>
              </p:cNvSpPr>
              <p:nvPr/>
            </p:nvSpPr>
            <p:spPr bwMode="auto">
              <a:xfrm flipV="1">
                <a:off x="3832" y="1352"/>
                <a:ext cx="0" cy="1768"/>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5551" name="Line 26"/>
              <p:cNvSpPr>
                <a:spLocks noChangeShapeType="1"/>
              </p:cNvSpPr>
              <p:nvPr/>
            </p:nvSpPr>
            <p:spPr bwMode="auto">
              <a:xfrm>
                <a:off x="1780" y="3120"/>
                <a:ext cx="192" cy="0"/>
              </a:xfrm>
              <a:prstGeom prst="line">
                <a:avLst/>
              </a:prstGeom>
              <a:noFill/>
              <a:ln w="158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5552" name="Line 27"/>
              <p:cNvSpPr>
                <a:spLocks noChangeShapeType="1"/>
              </p:cNvSpPr>
              <p:nvPr/>
            </p:nvSpPr>
            <p:spPr bwMode="auto">
              <a:xfrm>
                <a:off x="3740" y="3122"/>
                <a:ext cx="192" cy="0"/>
              </a:xfrm>
              <a:prstGeom prst="line">
                <a:avLst/>
              </a:prstGeom>
              <a:noFill/>
              <a:ln w="158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spTree>
    <p:extLst>
      <p:ext uri="{BB962C8B-B14F-4D97-AF65-F5344CB8AC3E}">
        <p14:creationId xmlns:p14="http://schemas.microsoft.com/office/powerpoint/2010/main" val="42494844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36"/>
          <p:cNvSpPr txBox="1">
            <a:spLocks noChangeArrowheads="1"/>
          </p:cNvSpPr>
          <p:nvPr/>
        </p:nvSpPr>
        <p:spPr bwMode="auto">
          <a:xfrm>
            <a:off x="2446338" y="5310906"/>
            <a:ext cx="4402137" cy="457200"/>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66564" name="Group 61"/>
          <p:cNvGrpSpPr>
            <a:grpSpLocks/>
          </p:cNvGrpSpPr>
          <p:nvPr/>
        </p:nvGrpSpPr>
        <p:grpSpPr bwMode="auto">
          <a:xfrm>
            <a:off x="1992313" y="908769"/>
            <a:ext cx="4278312" cy="4449762"/>
            <a:chOff x="1571" y="248"/>
            <a:chExt cx="2695" cy="2803"/>
          </a:xfrm>
        </p:grpSpPr>
        <p:sp>
          <p:nvSpPr>
            <p:cNvPr id="66565" name="Line 13"/>
            <p:cNvSpPr>
              <a:spLocks noChangeShapeType="1"/>
            </p:cNvSpPr>
            <p:nvPr/>
          </p:nvSpPr>
          <p:spPr bwMode="auto">
            <a:xfrm rot="446720" flipV="1">
              <a:off x="2174" y="773"/>
              <a:ext cx="0" cy="176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566" name="Line 14"/>
            <p:cNvSpPr>
              <a:spLocks noChangeShapeType="1"/>
            </p:cNvSpPr>
            <p:nvPr/>
          </p:nvSpPr>
          <p:spPr bwMode="auto">
            <a:xfrm rot="446720">
              <a:off x="2282" y="883"/>
              <a:ext cx="1578"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567" name="Freeform 15"/>
            <p:cNvSpPr>
              <a:spLocks/>
            </p:cNvSpPr>
            <p:nvPr/>
          </p:nvSpPr>
          <p:spPr bwMode="auto">
            <a:xfrm rot="446720">
              <a:off x="2168" y="870"/>
              <a:ext cx="1574" cy="1774"/>
            </a:xfrm>
            <a:custGeom>
              <a:avLst/>
              <a:gdLst>
                <a:gd name="T0" fmla="*/ 0 w 1574"/>
                <a:gd name="T1" fmla="*/ 1774 h 1774"/>
                <a:gd name="T2" fmla="*/ 1574 w 1574"/>
                <a:gd name="T3" fmla="*/ 0 h 1774"/>
                <a:gd name="T4" fmla="*/ 0 60000 65536"/>
                <a:gd name="T5" fmla="*/ 0 60000 65536"/>
              </a:gdLst>
              <a:ahLst/>
              <a:cxnLst>
                <a:cxn ang="T4">
                  <a:pos x="T0" y="T1"/>
                </a:cxn>
                <a:cxn ang="T5">
                  <a:pos x="T2" y="T3"/>
                </a:cxn>
              </a:cxnLst>
              <a:rect l="0" t="0" r="r" b="b"/>
              <a:pathLst>
                <a:path w="1574" h="1774">
                  <a:moveTo>
                    <a:pt x="0" y="1774"/>
                  </a:moveTo>
                  <a:lnTo>
                    <a:pt x="1574" y="0"/>
                  </a:lnTo>
                </a:path>
              </a:pathLst>
            </a:custGeom>
            <a:noFill/>
            <a:ln w="28575"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568" name="Freeform 20"/>
            <p:cNvSpPr>
              <a:spLocks/>
            </p:cNvSpPr>
            <p:nvPr/>
          </p:nvSpPr>
          <p:spPr bwMode="auto">
            <a:xfrm>
              <a:off x="3851" y="780"/>
              <a:ext cx="415" cy="204"/>
            </a:xfrm>
            <a:custGeom>
              <a:avLst/>
              <a:gdLst>
                <a:gd name="T0" fmla="*/ 0 w 415"/>
                <a:gd name="T1" fmla="*/ 204 h 204"/>
                <a:gd name="T2" fmla="*/ 415 w 415"/>
                <a:gd name="T3" fmla="*/ 0 h 204"/>
                <a:gd name="T4" fmla="*/ 0 60000 65536"/>
                <a:gd name="T5" fmla="*/ 0 60000 65536"/>
              </a:gdLst>
              <a:ahLst/>
              <a:cxnLst>
                <a:cxn ang="T4">
                  <a:pos x="T0" y="T1"/>
                </a:cxn>
                <a:cxn ang="T5">
                  <a:pos x="T2" y="T3"/>
                </a:cxn>
              </a:cxnLst>
              <a:rect l="0" t="0" r="r" b="b"/>
              <a:pathLst>
                <a:path w="415" h="204">
                  <a:moveTo>
                    <a:pt x="0" y="204"/>
                  </a:moveTo>
                  <a:lnTo>
                    <a:pt x="415" y="0"/>
                  </a:lnTo>
                </a:path>
              </a:pathLst>
            </a:custGeom>
            <a:noFill/>
            <a:ln w="5715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569" name="Line 21"/>
            <p:cNvSpPr>
              <a:spLocks noChangeShapeType="1"/>
            </p:cNvSpPr>
            <p:nvPr/>
          </p:nvSpPr>
          <p:spPr bwMode="auto">
            <a:xfrm flipV="1">
              <a:off x="2049" y="2639"/>
              <a:ext cx="0" cy="38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570" name="Line 22"/>
            <p:cNvSpPr>
              <a:spLocks noChangeShapeType="1"/>
            </p:cNvSpPr>
            <p:nvPr/>
          </p:nvSpPr>
          <p:spPr bwMode="auto">
            <a:xfrm flipV="1">
              <a:off x="4025" y="2669"/>
              <a:ext cx="0" cy="38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571" name="Line 23"/>
            <p:cNvSpPr>
              <a:spLocks noChangeShapeType="1"/>
            </p:cNvSpPr>
            <p:nvPr/>
          </p:nvSpPr>
          <p:spPr bwMode="auto">
            <a:xfrm>
              <a:off x="2049" y="2830"/>
              <a:ext cx="1976" cy="0"/>
            </a:xfrm>
            <a:prstGeom prst="line">
              <a:avLst/>
            </a:prstGeom>
            <a:noFill/>
            <a:ln w="22225">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572" name="Text Box 24"/>
            <p:cNvSpPr txBox="1">
              <a:spLocks noChangeArrowheads="1"/>
            </p:cNvSpPr>
            <p:nvPr/>
          </p:nvSpPr>
          <p:spPr bwMode="auto">
            <a:xfrm>
              <a:off x="2766" y="2495"/>
              <a:ext cx="669" cy="288"/>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a:latin typeface="Arial Narrow" pitchFamily="34" charset="0"/>
                </a:rPr>
                <a:t>L</a:t>
              </a:r>
            </a:p>
          </p:txBody>
        </p:sp>
        <p:sp>
          <p:nvSpPr>
            <p:cNvPr id="66573" name="Line 25"/>
            <p:cNvSpPr>
              <a:spLocks noChangeShapeType="1"/>
            </p:cNvSpPr>
            <p:nvPr/>
          </p:nvSpPr>
          <p:spPr bwMode="auto">
            <a:xfrm flipV="1">
              <a:off x="3609" y="482"/>
              <a:ext cx="0" cy="19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574" name="Line 26"/>
            <p:cNvSpPr>
              <a:spLocks noChangeShapeType="1"/>
            </p:cNvSpPr>
            <p:nvPr/>
          </p:nvSpPr>
          <p:spPr bwMode="auto">
            <a:xfrm flipV="1">
              <a:off x="4009" y="482"/>
              <a:ext cx="0" cy="19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575" name="Line 27"/>
            <p:cNvSpPr>
              <a:spLocks noChangeShapeType="1"/>
            </p:cNvSpPr>
            <p:nvPr/>
          </p:nvSpPr>
          <p:spPr bwMode="auto">
            <a:xfrm>
              <a:off x="3609" y="535"/>
              <a:ext cx="400" cy="0"/>
            </a:xfrm>
            <a:prstGeom prst="line">
              <a:avLst/>
            </a:prstGeom>
            <a:noFill/>
            <a:ln w="15875">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576" name="Text Box 28"/>
            <p:cNvSpPr txBox="1">
              <a:spLocks noChangeArrowheads="1"/>
            </p:cNvSpPr>
            <p:nvPr/>
          </p:nvSpPr>
          <p:spPr bwMode="auto">
            <a:xfrm>
              <a:off x="3674" y="248"/>
              <a:ext cx="239" cy="288"/>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a:latin typeface="Arial Narrow" pitchFamily="34" charset="0"/>
                </a:rPr>
                <a:t>e</a:t>
              </a:r>
            </a:p>
          </p:txBody>
        </p:sp>
        <p:sp>
          <p:nvSpPr>
            <p:cNvPr id="66577" name="Arc 29"/>
            <p:cNvSpPr>
              <a:spLocks/>
            </p:cNvSpPr>
            <p:nvPr/>
          </p:nvSpPr>
          <p:spPr bwMode="auto">
            <a:xfrm flipH="1">
              <a:off x="1888" y="2065"/>
              <a:ext cx="161" cy="191"/>
            </a:xfrm>
            <a:custGeom>
              <a:avLst/>
              <a:gdLst>
                <a:gd name="T0" fmla="*/ 0 w 18171"/>
                <a:gd name="T1" fmla="*/ 0 h 21600"/>
                <a:gd name="T2" fmla="*/ 0 w 18171"/>
                <a:gd name="T3" fmla="*/ 0 h 21600"/>
                <a:gd name="T4" fmla="*/ 0 w 18171"/>
                <a:gd name="T5" fmla="*/ 0 h 21600"/>
                <a:gd name="T6" fmla="*/ 0 60000 65536"/>
                <a:gd name="T7" fmla="*/ 0 60000 65536"/>
                <a:gd name="T8" fmla="*/ 0 60000 65536"/>
              </a:gdLst>
              <a:ahLst/>
              <a:cxnLst>
                <a:cxn ang="T6">
                  <a:pos x="T0" y="T1"/>
                </a:cxn>
                <a:cxn ang="T7">
                  <a:pos x="T2" y="T3"/>
                </a:cxn>
                <a:cxn ang="T8">
                  <a:pos x="T4" y="T5"/>
                </a:cxn>
              </a:cxnLst>
              <a:rect l="0" t="0" r="r" b="b"/>
              <a:pathLst>
                <a:path w="18171" h="21600" fill="none" extrusionOk="0">
                  <a:moveTo>
                    <a:pt x="-1" y="0"/>
                  </a:moveTo>
                  <a:cubicBezTo>
                    <a:pt x="7350" y="0"/>
                    <a:pt x="14196" y="3738"/>
                    <a:pt x="18170" y="9922"/>
                  </a:cubicBezTo>
                </a:path>
                <a:path w="18171" h="21600" stroke="0" extrusionOk="0">
                  <a:moveTo>
                    <a:pt x="-1" y="0"/>
                  </a:moveTo>
                  <a:cubicBezTo>
                    <a:pt x="7350" y="0"/>
                    <a:pt x="14196" y="3738"/>
                    <a:pt x="18170" y="9922"/>
                  </a:cubicBezTo>
                  <a:lnTo>
                    <a:pt x="0" y="21600"/>
                  </a:lnTo>
                  <a:lnTo>
                    <a:pt x="-1" y="0"/>
                  </a:lnTo>
                  <a:close/>
                </a:path>
              </a:pathLst>
            </a:custGeom>
            <a:noFill/>
            <a:ln w="1587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6578" name="Arc 30"/>
            <p:cNvSpPr>
              <a:spLocks/>
            </p:cNvSpPr>
            <p:nvPr/>
          </p:nvSpPr>
          <p:spPr bwMode="auto">
            <a:xfrm>
              <a:off x="2127" y="2065"/>
              <a:ext cx="161" cy="191"/>
            </a:xfrm>
            <a:custGeom>
              <a:avLst/>
              <a:gdLst>
                <a:gd name="T0" fmla="*/ 0 w 18171"/>
                <a:gd name="T1" fmla="*/ 0 h 21600"/>
                <a:gd name="T2" fmla="*/ 0 w 18171"/>
                <a:gd name="T3" fmla="*/ 0 h 21600"/>
                <a:gd name="T4" fmla="*/ 0 w 18171"/>
                <a:gd name="T5" fmla="*/ 0 h 21600"/>
                <a:gd name="T6" fmla="*/ 0 60000 65536"/>
                <a:gd name="T7" fmla="*/ 0 60000 65536"/>
                <a:gd name="T8" fmla="*/ 0 60000 65536"/>
              </a:gdLst>
              <a:ahLst/>
              <a:cxnLst>
                <a:cxn ang="T6">
                  <a:pos x="T0" y="T1"/>
                </a:cxn>
                <a:cxn ang="T7">
                  <a:pos x="T2" y="T3"/>
                </a:cxn>
                <a:cxn ang="T8">
                  <a:pos x="T4" y="T5"/>
                </a:cxn>
              </a:cxnLst>
              <a:rect l="0" t="0" r="r" b="b"/>
              <a:pathLst>
                <a:path w="18171" h="21600" fill="none" extrusionOk="0">
                  <a:moveTo>
                    <a:pt x="-1" y="0"/>
                  </a:moveTo>
                  <a:cubicBezTo>
                    <a:pt x="7350" y="0"/>
                    <a:pt x="14196" y="3738"/>
                    <a:pt x="18170" y="9922"/>
                  </a:cubicBezTo>
                </a:path>
                <a:path w="18171" h="21600" stroke="0" extrusionOk="0">
                  <a:moveTo>
                    <a:pt x="-1" y="0"/>
                  </a:moveTo>
                  <a:cubicBezTo>
                    <a:pt x="7350" y="0"/>
                    <a:pt x="14196" y="3738"/>
                    <a:pt x="18170" y="9922"/>
                  </a:cubicBezTo>
                  <a:lnTo>
                    <a:pt x="0" y="21600"/>
                  </a:lnTo>
                  <a:lnTo>
                    <a:pt x="-1" y="0"/>
                  </a:lnTo>
                  <a:close/>
                </a:path>
              </a:pathLst>
            </a:custGeom>
            <a:noFill/>
            <a:ln w="1587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6579" name="Text Box 31"/>
            <p:cNvSpPr txBox="1">
              <a:spLocks noChangeArrowheads="1"/>
            </p:cNvSpPr>
            <p:nvPr/>
          </p:nvSpPr>
          <p:spPr bwMode="auto">
            <a:xfrm>
              <a:off x="1571" y="2017"/>
              <a:ext cx="335" cy="288"/>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a:latin typeface="Arial Narrow" pitchFamily="34" charset="0"/>
                  <a:sym typeface="Symbol" pitchFamily="18" charset="2"/>
                </a:rPr>
                <a:t></a:t>
              </a:r>
              <a:r>
                <a:rPr lang="en-US" altLang="en-US" sz="2400" i="1" baseline="-25000">
                  <a:latin typeface="Arial Narrow" pitchFamily="34" charset="0"/>
                  <a:sym typeface="Symbol" pitchFamily="18" charset="2"/>
                </a:rPr>
                <a:t>p</a:t>
              </a:r>
              <a:endParaRPr lang="en-US" altLang="en-US" sz="2400" i="1">
                <a:latin typeface="Arial Narrow" pitchFamily="34" charset="0"/>
                <a:sym typeface="Symbol" pitchFamily="18" charset="2"/>
              </a:endParaRPr>
            </a:p>
          </p:txBody>
        </p:sp>
        <p:sp>
          <p:nvSpPr>
            <p:cNvPr id="66580" name="Freeform 32"/>
            <p:cNvSpPr>
              <a:spLocks/>
            </p:cNvSpPr>
            <p:nvPr/>
          </p:nvSpPr>
          <p:spPr bwMode="auto">
            <a:xfrm>
              <a:off x="3878" y="1002"/>
              <a:ext cx="213" cy="39"/>
            </a:xfrm>
            <a:custGeom>
              <a:avLst/>
              <a:gdLst>
                <a:gd name="T0" fmla="*/ 0 w 213"/>
                <a:gd name="T1" fmla="*/ 0 h 39"/>
                <a:gd name="T2" fmla="*/ 213 w 213"/>
                <a:gd name="T3" fmla="*/ 39 h 39"/>
                <a:gd name="T4" fmla="*/ 0 60000 65536"/>
                <a:gd name="T5" fmla="*/ 0 60000 65536"/>
              </a:gdLst>
              <a:ahLst/>
              <a:cxnLst>
                <a:cxn ang="T4">
                  <a:pos x="T0" y="T1"/>
                </a:cxn>
                <a:cxn ang="T5">
                  <a:pos x="T2" y="T3"/>
                </a:cxn>
              </a:cxnLst>
              <a:rect l="0" t="0" r="r" b="b"/>
              <a:pathLst>
                <a:path w="213" h="39">
                  <a:moveTo>
                    <a:pt x="0" y="0"/>
                  </a:moveTo>
                  <a:lnTo>
                    <a:pt x="213" y="39"/>
                  </a:lnTo>
                </a:path>
              </a:pathLst>
            </a:custGeom>
            <a:noFill/>
            <a:ln w="285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581" name="Arc 33"/>
            <p:cNvSpPr>
              <a:spLocks/>
            </p:cNvSpPr>
            <p:nvPr/>
          </p:nvSpPr>
          <p:spPr bwMode="auto">
            <a:xfrm rot="4271472" flipH="1">
              <a:off x="3736" y="779"/>
              <a:ext cx="163" cy="191"/>
            </a:xfrm>
            <a:custGeom>
              <a:avLst/>
              <a:gdLst>
                <a:gd name="T0" fmla="*/ 0 w 18407"/>
                <a:gd name="T1" fmla="*/ 0 h 21600"/>
                <a:gd name="T2" fmla="*/ 0 w 18407"/>
                <a:gd name="T3" fmla="*/ 0 h 21600"/>
                <a:gd name="T4" fmla="*/ 0 w 18407"/>
                <a:gd name="T5" fmla="*/ 0 h 21600"/>
                <a:gd name="T6" fmla="*/ 0 60000 65536"/>
                <a:gd name="T7" fmla="*/ 0 60000 65536"/>
                <a:gd name="T8" fmla="*/ 0 60000 65536"/>
              </a:gdLst>
              <a:ahLst/>
              <a:cxnLst>
                <a:cxn ang="T6">
                  <a:pos x="T0" y="T1"/>
                </a:cxn>
                <a:cxn ang="T7">
                  <a:pos x="T2" y="T3"/>
                </a:cxn>
                <a:cxn ang="T8">
                  <a:pos x="T4" y="T5"/>
                </a:cxn>
              </a:cxnLst>
              <a:rect l="0" t="0" r="r" b="b"/>
              <a:pathLst>
                <a:path w="18407" h="21600" fill="none" extrusionOk="0">
                  <a:moveTo>
                    <a:pt x="-1" y="0"/>
                  </a:moveTo>
                  <a:cubicBezTo>
                    <a:pt x="7508" y="0"/>
                    <a:pt x="14477" y="3898"/>
                    <a:pt x="18406" y="10297"/>
                  </a:cubicBezTo>
                </a:path>
                <a:path w="18407" h="21600" stroke="0" extrusionOk="0">
                  <a:moveTo>
                    <a:pt x="-1" y="0"/>
                  </a:moveTo>
                  <a:cubicBezTo>
                    <a:pt x="7508" y="0"/>
                    <a:pt x="14477" y="3898"/>
                    <a:pt x="18406" y="10297"/>
                  </a:cubicBezTo>
                  <a:lnTo>
                    <a:pt x="0" y="21600"/>
                  </a:lnTo>
                  <a:lnTo>
                    <a:pt x="-1" y="0"/>
                  </a:lnTo>
                  <a:close/>
                </a:path>
              </a:pathLst>
            </a:custGeom>
            <a:noFill/>
            <a:ln w="2222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6582" name="Arc 34"/>
            <p:cNvSpPr>
              <a:spLocks/>
            </p:cNvSpPr>
            <p:nvPr/>
          </p:nvSpPr>
          <p:spPr bwMode="auto">
            <a:xfrm rot="8504767" flipH="1">
              <a:off x="3753" y="947"/>
              <a:ext cx="195" cy="191"/>
            </a:xfrm>
            <a:custGeom>
              <a:avLst/>
              <a:gdLst>
                <a:gd name="T0" fmla="*/ 0 w 22032"/>
                <a:gd name="T1" fmla="*/ 0 h 21600"/>
                <a:gd name="T2" fmla="*/ 0 w 22032"/>
                <a:gd name="T3" fmla="*/ 0 h 21600"/>
                <a:gd name="T4" fmla="*/ 0 w 22032"/>
                <a:gd name="T5" fmla="*/ 0 h 21600"/>
                <a:gd name="T6" fmla="*/ 0 60000 65536"/>
                <a:gd name="T7" fmla="*/ 0 60000 65536"/>
                <a:gd name="T8" fmla="*/ 0 60000 65536"/>
              </a:gdLst>
              <a:ahLst/>
              <a:cxnLst>
                <a:cxn ang="T6">
                  <a:pos x="T0" y="T1"/>
                </a:cxn>
                <a:cxn ang="T7">
                  <a:pos x="T2" y="T3"/>
                </a:cxn>
                <a:cxn ang="T8">
                  <a:pos x="T4" y="T5"/>
                </a:cxn>
              </a:cxnLst>
              <a:rect l="0" t="0" r="r" b="b"/>
              <a:pathLst>
                <a:path w="22032" h="21600" fill="none" extrusionOk="0">
                  <a:moveTo>
                    <a:pt x="-1" y="907"/>
                  </a:moveTo>
                  <a:cubicBezTo>
                    <a:pt x="2010" y="305"/>
                    <a:pt x="4097" y="0"/>
                    <a:pt x="6196" y="0"/>
                  </a:cubicBezTo>
                  <a:cubicBezTo>
                    <a:pt x="12206" y="0"/>
                    <a:pt x="17944" y="2504"/>
                    <a:pt x="22031" y="6910"/>
                  </a:cubicBezTo>
                </a:path>
                <a:path w="22032" h="21600" stroke="0" extrusionOk="0">
                  <a:moveTo>
                    <a:pt x="-1" y="907"/>
                  </a:moveTo>
                  <a:cubicBezTo>
                    <a:pt x="2010" y="305"/>
                    <a:pt x="4097" y="0"/>
                    <a:pt x="6196" y="0"/>
                  </a:cubicBezTo>
                  <a:cubicBezTo>
                    <a:pt x="12206" y="0"/>
                    <a:pt x="17944" y="2504"/>
                    <a:pt x="22031" y="6910"/>
                  </a:cubicBezTo>
                  <a:lnTo>
                    <a:pt x="6196" y="21600"/>
                  </a:lnTo>
                  <a:lnTo>
                    <a:pt x="-1" y="907"/>
                  </a:lnTo>
                  <a:close/>
                </a:path>
              </a:pathLst>
            </a:custGeom>
            <a:noFill/>
            <a:ln w="22225">
              <a:solidFill>
                <a:schemeClr val="tx1"/>
              </a:solidFill>
              <a:round/>
              <a:headEnd/>
              <a:tailEnd type="triangle" w="med" len="me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6583" name="Text Box 35"/>
            <p:cNvSpPr txBox="1">
              <a:spLocks noChangeArrowheads="1"/>
            </p:cNvSpPr>
            <p:nvPr/>
          </p:nvSpPr>
          <p:spPr bwMode="auto">
            <a:xfrm>
              <a:off x="3680" y="1109"/>
              <a:ext cx="377" cy="288"/>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a:latin typeface="Arial Narrow" pitchFamily="34" charset="0"/>
                  <a:sym typeface="Symbol" pitchFamily="18" charset="2"/>
                </a:rPr>
                <a:t></a:t>
              </a:r>
              <a:r>
                <a:rPr lang="en-US" altLang="en-US" sz="2400" i="1" baseline="-25000">
                  <a:latin typeface="Arial Narrow" pitchFamily="34" charset="0"/>
                  <a:sym typeface="Symbol" pitchFamily="18" charset="2"/>
                </a:rPr>
                <a:t>p</a:t>
              </a:r>
              <a:endParaRPr lang="en-US" altLang="en-US" sz="2400" i="1">
                <a:latin typeface="Arial Narrow" pitchFamily="34" charset="0"/>
                <a:sym typeface="Symbol" pitchFamily="18" charset="2"/>
              </a:endParaRPr>
            </a:p>
          </p:txBody>
        </p:sp>
        <p:grpSp>
          <p:nvGrpSpPr>
            <p:cNvPr id="66584" name="Group 45"/>
            <p:cNvGrpSpPr>
              <a:grpSpLocks/>
            </p:cNvGrpSpPr>
            <p:nvPr/>
          </p:nvGrpSpPr>
          <p:grpSpPr bwMode="auto">
            <a:xfrm>
              <a:off x="2061" y="762"/>
              <a:ext cx="1578" cy="1774"/>
              <a:chOff x="1159" y="1773"/>
              <a:chExt cx="1578" cy="1774"/>
            </a:xfrm>
          </p:grpSpPr>
          <p:sp>
            <p:nvSpPr>
              <p:cNvPr id="66597" name="Line 46"/>
              <p:cNvSpPr>
                <a:spLocks noChangeShapeType="1"/>
              </p:cNvSpPr>
              <p:nvPr/>
            </p:nvSpPr>
            <p:spPr bwMode="auto">
              <a:xfrm flipV="1">
                <a:off x="1159" y="1778"/>
                <a:ext cx="0" cy="1768"/>
              </a:xfrm>
              <a:prstGeom prst="line">
                <a:avLst/>
              </a:prstGeom>
              <a:noFill/>
              <a:ln w="190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598" name="Line 47"/>
              <p:cNvSpPr>
                <a:spLocks noChangeShapeType="1"/>
              </p:cNvSpPr>
              <p:nvPr/>
            </p:nvSpPr>
            <p:spPr bwMode="auto">
              <a:xfrm>
                <a:off x="1159" y="1778"/>
                <a:ext cx="1578" cy="0"/>
              </a:xfrm>
              <a:prstGeom prst="line">
                <a:avLst/>
              </a:prstGeom>
              <a:noFill/>
              <a:ln w="190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599" name="Freeform 48"/>
              <p:cNvSpPr>
                <a:spLocks/>
              </p:cNvSpPr>
              <p:nvPr/>
            </p:nvSpPr>
            <p:spPr bwMode="auto">
              <a:xfrm>
                <a:off x="1159" y="1773"/>
                <a:ext cx="1574" cy="1774"/>
              </a:xfrm>
              <a:custGeom>
                <a:avLst/>
                <a:gdLst>
                  <a:gd name="T0" fmla="*/ 0 w 1574"/>
                  <a:gd name="T1" fmla="*/ 1774 h 1774"/>
                  <a:gd name="T2" fmla="*/ 1574 w 1574"/>
                  <a:gd name="T3" fmla="*/ 0 h 1774"/>
                  <a:gd name="T4" fmla="*/ 0 60000 65536"/>
                  <a:gd name="T5" fmla="*/ 0 60000 65536"/>
                </a:gdLst>
                <a:ahLst/>
                <a:cxnLst>
                  <a:cxn ang="T4">
                    <a:pos x="T0" y="T1"/>
                  </a:cxn>
                  <a:cxn ang="T5">
                    <a:pos x="T2" y="T3"/>
                  </a:cxn>
                </a:cxnLst>
                <a:rect l="0" t="0" r="r" b="b"/>
                <a:pathLst>
                  <a:path w="1574" h="1774">
                    <a:moveTo>
                      <a:pt x="0" y="1774"/>
                    </a:moveTo>
                    <a:lnTo>
                      <a:pt x="1574" y="0"/>
                    </a:lnTo>
                  </a:path>
                </a:pathLst>
              </a:custGeom>
              <a:noFill/>
              <a:ln w="19050" cap="flat" cmpd="sng">
                <a:solidFill>
                  <a:schemeClr val="tx2"/>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66585" name="Line 49"/>
            <p:cNvSpPr>
              <a:spLocks noChangeShapeType="1"/>
            </p:cNvSpPr>
            <p:nvPr/>
          </p:nvSpPr>
          <p:spPr bwMode="auto">
            <a:xfrm>
              <a:off x="3635" y="767"/>
              <a:ext cx="390" cy="0"/>
            </a:xfrm>
            <a:prstGeom prst="line">
              <a:avLst/>
            </a:prstGeom>
            <a:noFill/>
            <a:ln w="190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586" name="Line 50"/>
            <p:cNvSpPr>
              <a:spLocks noChangeShapeType="1"/>
            </p:cNvSpPr>
            <p:nvPr/>
          </p:nvSpPr>
          <p:spPr bwMode="auto">
            <a:xfrm flipV="1">
              <a:off x="4021" y="767"/>
              <a:ext cx="0" cy="1768"/>
            </a:xfrm>
            <a:prstGeom prst="line">
              <a:avLst/>
            </a:prstGeom>
            <a:noFill/>
            <a:ln w="190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587" name="Line 51"/>
            <p:cNvSpPr>
              <a:spLocks noChangeShapeType="1"/>
            </p:cNvSpPr>
            <p:nvPr/>
          </p:nvSpPr>
          <p:spPr bwMode="auto">
            <a:xfrm rot="446720" flipV="1">
              <a:off x="4152" y="774"/>
              <a:ext cx="0" cy="176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588" name="Line 52"/>
            <p:cNvSpPr>
              <a:spLocks noChangeShapeType="1"/>
            </p:cNvSpPr>
            <p:nvPr/>
          </p:nvSpPr>
          <p:spPr bwMode="auto">
            <a:xfrm>
              <a:off x="1971" y="2542"/>
              <a:ext cx="192" cy="0"/>
            </a:xfrm>
            <a:prstGeom prst="line">
              <a:avLst/>
            </a:prstGeom>
            <a:noFill/>
            <a:ln w="158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589" name="Line 53"/>
            <p:cNvSpPr>
              <a:spLocks noChangeShapeType="1"/>
            </p:cNvSpPr>
            <p:nvPr/>
          </p:nvSpPr>
          <p:spPr bwMode="auto">
            <a:xfrm>
              <a:off x="3931" y="2544"/>
              <a:ext cx="192" cy="0"/>
            </a:xfrm>
            <a:prstGeom prst="line">
              <a:avLst/>
            </a:prstGeom>
            <a:noFill/>
            <a:ln w="158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590" name="Line 54"/>
            <p:cNvSpPr>
              <a:spLocks noChangeShapeType="1"/>
            </p:cNvSpPr>
            <p:nvPr/>
          </p:nvSpPr>
          <p:spPr bwMode="auto">
            <a:xfrm>
              <a:off x="4219" y="709"/>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591" name="Line 55"/>
            <p:cNvSpPr>
              <a:spLocks noChangeShapeType="1"/>
            </p:cNvSpPr>
            <p:nvPr/>
          </p:nvSpPr>
          <p:spPr bwMode="auto">
            <a:xfrm>
              <a:off x="4171" y="728"/>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592" name="Line 56"/>
            <p:cNvSpPr>
              <a:spLocks noChangeShapeType="1"/>
            </p:cNvSpPr>
            <p:nvPr/>
          </p:nvSpPr>
          <p:spPr bwMode="auto">
            <a:xfrm>
              <a:off x="4123" y="760"/>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593" name="Line 57"/>
            <p:cNvSpPr>
              <a:spLocks noChangeShapeType="1"/>
            </p:cNvSpPr>
            <p:nvPr/>
          </p:nvSpPr>
          <p:spPr bwMode="auto">
            <a:xfrm>
              <a:off x="4075" y="779"/>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594" name="Line 58"/>
            <p:cNvSpPr>
              <a:spLocks noChangeShapeType="1"/>
            </p:cNvSpPr>
            <p:nvPr/>
          </p:nvSpPr>
          <p:spPr bwMode="auto">
            <a:xfrm>
              <a:off x="4028" y="809"/>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595" name="Line 59"/>
            <p:cNvSpPr>
              <a:spLocks noChangeShapeType="1"/>
            </p:cNvSpPr>
            <p:nvPr/>
          </p:nvSpPr>
          <p:spPr bwMode="auto">
            <a:xfrm>
              <a:off x="3980" y="828"/>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596" name="Line 60"/>
            <p:cNvSpPr>
              <a:spLocks noChangeShapeType="1"/>
            </p:cNvSpPr>
            <p:nvPr/>
          </p:nvSpPr>
          <p:spPr bwMode="auto">
            <a:xfrm>
              <a:off x="3932" y="870"/>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mc:AlternateContent xmlns:mc="http://schemas.openxmlformats.org/markup-compatibility/2006" xmlns:a14="http://schemas.microsoft.com/office/drawing/2010/main">
        <mc:Choice Requires="a14">
          <p:sp>
            <p:nvSpPr>
              <p:cNvPr id="40" name="TextBox 39"/>
              <p:cNvSpPr txBox="1"/>
              <p:nvPr/>
            </p:nvSpPr>
            <p:spPr>
              <a:xfrm>
                <a:off x="3830402" y="5482364"/>
                <a:ext cx="1809085" cy="8989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b="1" i="1" smtClean="0">
                              <a:latin typeface="Cambria Math"/>
                            </a:rPr>
                          </m:ctrlPr>
                        </m:sSubPr>
                        <m:e>
                          <m:r>
                            <a:rPr lang="en-US" sz="2800" b="1" i="1" smtClean="0">
                              <a:latin typeface="Cambria Math"/>
                              <a:ea typeface="Cambria Math"/>
                            </a:rPr>
                            <m:t>𝜸</m:t>
                          </m:r>
                        </m:e>
                        <m:sub>
                          <m:r>
                            <a:rPr lang="en-US" sz="2800" b="1" i="1" smtClean="0">
                              <a:latin typeface="Cambria Math"/>
                            </a:rPr>
                            <m:t>𝒑</m:t>
                          </m:r>
                        </m:sub>
                      </m:sSub>
                      <m:r>
                        <a:rPr lang="en-US" sz="2800" b="1" i="1" smtClean="0">
                          <a:latin typeface="Cambria Math"/>
                        </a:rPr>
                        <m:t>=</m:t>
                      </m:r>
                      <m:f>
                        <m:fPr>
                          <m:ctrlPr>
                            <a:rPr lang="en-US" sz="2800" b="1" i="1" smtClean="0">
                              <a:latin typeface="Cambria Math"/>
                            </a:rPr>
                          </m:ctrlPr>
                        </m:fPr>
                        <m:num>
                          <m:r>
                            <a:rPr lang="en-US" sz="2800" b="1" i="1" smtClean="0">
                              <a:latin typeface="Cambria Math"/>
                            </a:rPr>
                            <m:t>𝑳</m:t>
                          </m:r>
                        </m:num>
                        <m:den>
                          <m:r>
                            <a:rPr lang="en-US" sz="2800" b="1" i="1" smtClean="0">
                              <a:latin typeface="Cambria Math"/>
                            </a:rPr>
                            <m:t>𝒆</m:t>
                          </m:r>
                        </m:den>
                      </m:f>
                      <m:sSub>
                        <m:sSubPr>
                          <m:ctrlPr>
                            <a:rPr lang="en-US" sz="2800" b="1" i="1" smtClean="0">
                              <a:latin typeface="Cambria Math"/>
                            </a:rPr>
                          </m:ctrlPr>
                        </m:sSubPr>
                        <m:e>
                          <m:r>
                            <a:rPr lang="en-US" sz="2800" b="1" i="1" smtClean="0">
                              <a:latin typeface="Cambria Math"/>
                              <a:ea typeface="Cambria Math"/>
                            </a:rPr>
                            <m:t>𝜽</m:t>
                          </m:r>
                        </m:e>
                        <m:sub>
                          <m:r>
                            <a:rPr lang="en-US" sz="2800" b="1" i="1" smtClean="0">
                              <a:latin typeface="Cambria Math"/>
                            </a:rPr>
                            <m:t>𝒑</m:t>
                          </m:r>
                        </m:sub>
                      </m:sSub>
                    </m:oMath>
                  </m:oMathPara>
                </a14:m>
                <a:endParaRPr lang="en-US" sz="2800" b="1" i="1" dirty="0"/>
              </a:p>
            </p:txBody>
          </p:sp>
        </mc:Choice>
        <mc:Fallback xmlns="">
          <p:sp>
            <p:nvSpPr>
              <p:cNvPr id="40" name="TextBox 39"/>
              <p:cNvSpPr txBox="1">
                <a:spLocks noRot="1" noChangeAspect="1" noMove="1" noResize="1" noEditPoints="1" noAdjustHandles="1" noChangeArrowheads="1" noChangeShapeType="1" noTextEdit="1"/>
              </p:cNvSpPr>
              <p:nvPr/>
            </p:nvSpPr>
            <p:spPr>
              <a:xfrm>
                <a:off x="3830402" y="5482364"/>
                <a:ext cx="1809085" cy="898964"/>
              </a:xfrm>
              <a:prstGeom prst="rect">
                <a:avLst/>
              </a:prstGeom>
              <a:blipFill rotWithShape="1">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286351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37"/>
          <p:cNvGrpSpPr>
            <a:grpSpLocks/>
          </p:cNvGrpSpPr>
          <p:nvPr/>
        </p:nvGrpSpPr>
        <p:grpSpPr bwMode="auto">
          <a:xfrm>
            <a:off x="1687513" y="695325"/>
            <a:ext cx="5919787" cy="4554538"/>
            <a:chOff x="1063" y="821"/>
            <a:chExt cx="3729" cy="2869"/>
          </a:xfrm>
        </p:grpSpPr>
        <p:sp>
          <p:nvSpPr>
            <p:cNvPr id="67587" name="Line 4"/>
            <p:cNvSpPr>
              <a:spLocks noChangeShapeType="1"/>
            </p:cNvSpPr>
            <p:nvPr/>
          </p:nvSpPr>
          <p:spPr bwMode="auto">
            <a:xfrm flipV="1">
              <a:off x="1159" y="1352"/>
              <a:ext cx="0" cy="1768"/>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7588" name="Line 5"/>
            <p:cNvSpPr>
              <a:spLocks noChangeShapeType="1"/>
            </p:cNvSpPr>
            <p:nvPr/>
          </p:nvSpPr>
          <p:spPr bwMode="auto">
            <a:xfrm>
              <a:off x="1159" y="1352"/>
              <a:ext cx="1578"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7589" name="Freeform 6"/>
            <p:cNvSpPr>
              <a:spLocks/>
            </p:cNvSpPr>
            <p:nvPr/>
          </p:nvSpPr>
          <p:spPr bwMode="auto">
            <a:xfrm>
              <a:off x="1602" y="1350"/>
              <a:ext cx="1320" cy="1764"/>
            </a:xfrm>
            <a:custGeom>
              <a:avLst/>
              <a:gdLst>
                <a:gd name="T0" fmla="*/ 0 w 1320"/>
                <a:gd name="T1" fmla="*/ 0 h 1764"/>
                <a:gd name="T2" fmla="*/ 1320 w 1320"/>
                <a:gd name="T3" fmla="*/ 1764 h 1764"/>
                <a:gd name="T4" fmla="*/ 0 60000 65536"/>
                <a:gd name="T5" fmla="*/ 0 60000 65536"/>
              </a:gdLst>
              <a:ahLst/>
              <a:cxnLst>
                <a:cxn ang="T4">
                  <a:pos x="T0" y="T1"/>
                </a:cxn>
                <a:cxn ang="T5">
                  <a:pos x="T2" y="T3"/>
                </a:cxn>
              </a:cxnLst>
              <a:rect l="0" t="0" r="r" b="b"/>
              <a:pathLst>
                <a:path w="1320" h="1764">
                  <a:moveTo>
                    <a:pt x="0" y="0"/>
                  </a:moveTo>
                  <a:lnTo>
                    <a:pt x="1320" y="1764"/>
                  </a:lnTo>
                </a:path>
              </a:pathLst>
            </a:custGeom>
            <a:noFill/>
            <a:ln w="3810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7590" name="Line 8"/>
            <p:cNvSpPr>
              <a:spLocks noChangeShapeType="1"/>
            </p:cNvSpPr>
            <p:nvPr/>
          </p:nvSpPr>
          <p:spPr bwMode="auto">
            <a:xfrm flipH="1" flipV="1">
              <a:off x="4697" y="1352"/>
              <a:ext cx="0" cy="1768"/>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7591" name="Line 9"/>
            <p:cNvSpPr>
              <a:spLocks noChangeShapeType="1"/>
            </p:cNvSpPr>
            <p:nvPr/>
          </p:nvSpPr>
          <p:spPr bwMode="auto">
            <a:xfrm flipH="1">
              <a:off x="3119" y="1352"/>
              <a:ext cx="1578"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7592" name="Line 11"/>
            <p:cNvSpPr>
              <a:spLocks noChangeShapeType="1"/>
            </p:cNvSpPr>
            <p:nvPr/>
          </p:nvSpPr>
          <p:spPr bwMode="auto">
            <a:xfrm>
              <a:off x="2733" y="1352"/>
              <a:ext cx="390"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7593" name="Line 12"/>
            <p:cNvSpPr>
              <a:spLocks noChangeShapeType="1"/>
            </p:cNvSpPr>
            <p:nvPr/>
          </p:nvSpPr>
          <p:spPr bwMode="auto">
            <a:xfrm flipV="1">
              <a:off x="1159" y="3308"/>
              <a:ext cx="0" cy="38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7594" name="Line 13"/>
            <p:cNvSpPr>
              <a:spLocks noChangeShapeType="1"/>
            </p:cNvSpPr>
            <p:nvPr/>
          </p:nvSpPr>
          <p:spPr bwMode="auto">
            <a:xfrm flipV="1">
              <a:off x="4697" y="3308"/>
              <a:ext cx="0" cy="38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7595" name="Line 14"/>
            <p:cNvSpPr>
              <a:spLocks noChangeShapeType="1"/>
            </p:cNvSpPr>
            <p:nvPr/>
          </p:nvSpPr>
          <p:spPr bwMode="auto">
            <a:xfrm>
              <a:off x="1159" y="3499"/>
              <a:ext cx="3538" cy="0"/>
            </a:xfrm>
            <a:prstGeom prst="line">
              <a:avLst/>
            </a:prstGeom>
            <a:noFill/>
            <a:ln w="22225">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7596" name="Text Box 15"/>
            <p:cNvSpPr txBox="1">
              <a:spLocks noChangeArrowheads="1"/>
            </p:cNvSpPr>
            <p:nvPr/>
          </p:nvSpPr>
          <p:spPr bwMode="auto">
            <a:xfrm>
              <a:off x="2641" y="3163"/>
              <a:ext cx="669" cy="288"/>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a:latin typeface="Arial Narrow" pitchFamily="34" charset="0"/>
                </a:rPr>
                <a:t>L</a:t>
              </a:r>
            </a:p>
          </p:txBody>
        </p:sp>
        <p:grpSp>
          <p:nvGrpSpPr>
            <p:cNvPr id="67597" name="Group 23"/>
            <p:cNvGrpSpPr>
              <a:grpSpLocks/>
            </p:cNvGrpSpPr>
            <p:nvPr/>
          </p:nvGrpSpPr>
          <p:grpSpPr bwMode="auto">
            <a:xfrm>
              <a:off x="1159" y="821"/>
              <a:ext cx="443" cy="431"/>
              <a:chOff x="1159" y="821"/>
              <a:chExt cx="443" cy="431"/>
            </a:xfrm>
          </p:grpSpPr>
          <p:sp>
            <p:nvSpPr>
              <p:cNvPr id="67607" name="Line 16"/>
              <p:cNvSpPr>
                <a:spLocks noChangeShapeType="1"/>
              </p:cNvSpPr>
              <p:nvPr/>
            </p:nvSpPr>
            <p:spPr bwMode="auto">
              <a:xfrm flipV="1">
                <a:off x="1159" y="1055"/>
                <a:ext cx="0" cy="19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7608" name="Line 17"/>
              <p:cNvSpPr>
                <a:spLocks noChangeShapeType="1"/>
              </p:cNvSpPr>
              <p:nvPr/>
            </p:nvSpPr>
            <p:spPr bwMode="auto">
              <a:xfrm flipV="1">
                <a:off x="1598" y="1055"/>
                <a:ext cx="0" cy="19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7609" name="Line 18"/>
              <p:cNvSpPr>
                <a:spLocks noChangeShapeType="1"/>
              </p:cNvSpPr>
              <p:nvPr/>
            </p:nvSpPr>
            <p:spPr bwMode="auto">
              <a:xfrm>
                <a:off x="1159" y="1108"/>
                <a:ext cx="443" cy="0"/>
              </a:xfrm>
              <a:prstGeom prst="line">
                <a:avLst/>
              </a:prstGeom>
              <a:noFill/>
              <a:ln w="15875">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7610" name="Text Box 19"/>
              <p:cNvSpPr txBox="1">
                <a:spLocks noChangeArrowheads="1"/>
              </p:cNvSpPr>
              <p:nvPr/>
            </p:nvSpPr>
            <p:spPr bwMode="auto">
              <a:xfrm>
                <a:off x="1263" y="821"/>
                <a:ext cx="239" cy="288"/>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a:latin typeface="Arial Narrow" pitchFamily="34" charset="0"/>
                  </a:rPr>
                  <a:t>e</a:t>
                </a:r>
              </a:p>
            </p:txBody>
          </p:sp>
        </p:grpSp>
        <p:sp>
          <p:nvSpPr>
            <p:cNvPr id="67598" name="Freeform 22"/>
            <p:cNvSpPr>
              <a:spLocks/>
            </p:cNvSpPr>
            <p:nvPr/>
          </p:nvSpPr>
          <p:spPr bwMode="auto">
            <a:xfrm flipH="1">
              <a:off x="2928" y="1347"/>
              <a:ext cx="1320" cy="1764"/>
            </a:xfrm>
            <a:custGeom>
              <a:avLst/>
              <a:gdLst>
                <a:gd name="T0" fmla="*/ 0 w 1320"/>
                <a:gd name="T1" fmla="*/ 0 h 1764"/>
                <a:gd name="T2" fmla="*/ 1320 w 1320"/>
                <a:gd name="T3" fmla="*/ 1764 h 1764"/>
                <a:gd name="T4" fmla="*/ 0 60000 65536"/>
                <a:gd name="T5" fmla="*/ 0 60000 65536"/>
              </a:gdLst>
              <a:ahLst/>
              <a:cxnLst>
                <a:cxn ang="T4">
                  <a:pos x="T0" y="T1"/>
                </a:cxn>
                <a:cxn ang="T5">
                  <a:pos x="T2" y="T3"/>
                </a:cxn>
              </a:cxnLst>
              <a:rect l="0" t="0" r="r" b="b"/>
              <a:pathLst>
                <a:path w="1320" h="1764">
                  <a:moveTo>
                    <a:pt x="0" y="0"/>
                  </a:moveTo>
                  <a:lnTo>
                    <a:pt x="1320" y="1764"/>
                  </a:lnTo>
                </a:path>
              </a:pathLst>
            </a:custGeom>
            <a:noFill/>
            <a:ln w="3810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67599" name="Group 24"/>
            <p:cNvGrpSpPr>
              <a:grpSpLocks/>
            </p:cNvGrpSpPr>
            <p:nvPr/>
          </p:nvGrpSpPr>
          <p:grpSpPr bwMode="auto">
            <a:xfrm>
              <a:off x="4254" y="821"/>
              <a:ext cx="443" cy="431"/>
              <a:chOff x="1159" y="821"/>
              <a:chExt cx="443" cy="431"/>
            </a:xfrm>
          </p:grpSpPr>
          <p:sp>
            <p:nvSpPr>
              <p:cNvPr id="67603" name="Line 25"/>
              <p:cNvSpPr>
                <a:spLocks noChangeShapeType="1"/>
              </p:cNvSpPr>
              <p:nvPr/>
            </p:nvSpPr>
            <p:spPr bwMode="auto">
              <a:xfrm flipV="1">
                <a:off x="1159" y="1055"/>
                <a:ext cx="0" cy="19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7604" name="Line 26"/>
              <p:cNvSpPr>
                <a:spLocks noChangeShapeType="1"/>
              </p:cNvSpPr>
              <p:nvPr/>
            </p:nvSpPr>
            <p:spPr bwMode="auto">
              <a:xfrm flipV="1">
                <a:off x="1598" y="1055"/>
                <a:ext cx="0" cy="19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7605" name="Line 27"/>
              <p:cNvSpPr>
                <a:spLocks noChangeShapeType="1"/>
              </p:cNvSpPr>
              <p:nvPr/>
            </p:nvSpPr>
            <p:spPr bwMode="auto">
              <a:xfrm>
                <a:off x="1159" y="1108"/>
                <a:ext cx="443" cy="0"/>
              </a:xfrm>
              <a:prstGeom prst="line">
                <a:avLst/>
              </a:prstGeom>
              <a:noFill/>
              <a:ln w="15875">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7606" name="Text Box 28"/>
              <p:cNvSpPr txBox="1">
                <a:spLocks noChangeArrowheads="1"/>
              </p:cNvSpPr>
              <p:nvPr/>
            </p:nvSpPr>
            <p:spPr bwMode="auto">
              <a:xfrm>
                <a:off x="1263" y="821"/>
                <a:ext cx="239" cy="288"/>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a:latin typeface="Arial Narrow" pitchFamily="34" charset="0"/>
                  </a:rPr>
                  <a:t>e</a:t>
                </a:r>
              </a:p>
            </p:txBody>
          </p:sp>
        </p:grpSp>
        <p:sp>
          <p:nvSpPr>
            <p:cNvPr id="67600" name="Line 29"/>
            <p:cNvSpPr>
              <a:spLocks noChangeShapeType="1"/>
            </p:cNvSpPr>
            <p:nvPr/>
          </p:nvSpPr>
          <p:spPr bwMode="auto">
            <a:xfrm>
              <a:off x="1063" y="3120"/>
              <a:ext cx="200" cy="0"/>
            </a:xfrm>
            <a:prstGeom prst="line">
              <a:avLst/>
            </a:prstGeom>
            <a:noFill/>
            <a:ln w="158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7601" name="Line 35"/>
            <p:cNvSpPr>
              <a:spLocks noChangeShapeType="1"/>
            </p:cNvSpPr>
            <p:nvPr/>
          </p:nvSpPr>
          <p:spPr bwMode="auto">
            <a:xfrm>
              <a:off x="2832" y="3116"/>
              <a:ext cx="200" cy="0"/>
            </a:xfrm>
            <a:prstGeom prst="line">
              <a:avLst/>
            </a:prstGeom>
            <a:noFill/>
            <a:ln w="158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7602" name="Line 36"/>
            <p:cNvSpPr>
              <a:spLocks noChangeShapeType="1"/>
            </p:cNvSpPr>
            <p:nvPr/>
          </p:nvSpPr>
          <p:spPr bwMode="auto">
            <a:xfrm>
              <a:off x="4592" y="3116"/>
              <a:ext cx="200" cy="0"/>
            </a:xfrm>
            <a:prstGeom prst="line">
              <a:avLst/>
            </a:prstGeom>
            <a:noFill/>
            <a:ln w="158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Tree>
    <p:extLst>
      <p:ext uri="{BB962C8B-B14F-4D97-AF65-F5344CB8AC3E}">
        <p14:creationId xmlns:p14="http://schemas.microsoft.com/office/powerpoint/2010/main" val="377105582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12"/>
          <p:cNvGrpSpPr>
            <a:grpSpLocks/>
          </p:cNvGrpSpPr>
          <p:nvPr/>
        </p:nvGrpSpPr>
        <p:grpSpPr bwMode="auto">
          <a:xfrm>
            <a:off x="1839913" y="393700"/>
            <a:ext cx="703262" cy="684213"/>
            <a:chOff x="1159" y="821"/>
            <a:chExt cx="443" cy="431"/>
          </a:xfrm>
        </p:grpSpPr>
        <p:sp>
          <p:nvSpPr>
            <p:cNvPr id="68669" name="Line 13"/>
            <p:cNvSpPr>
              <a:spLocks noChangeShapeType="1"/>
            </p:cNvSpPr>
            <p:nvPr/>
          </p:nvSpPr>
          <p:spPr bwMode="auto">
            <a:xfrm flipV="1">
              <a:off x="1159" y="1055"/>
              <a:ext cx="0" cy="19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70" name="Line 14"/>
            <p:cNvSpPr>
              <a:spLocks noChangeShapeType="1"/>
            </p:cNvSpPr>
            <p:nvPr/>
          </p:nvSpPr>
          <p:spPr bwMode="auto">
            <a:xfrm flipV="1">
              <a:off x="1598" y="1055"/>
              <a:ext cx="0" cy="19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71" name="Line 15"/>
            <p:cNvSpPr>
              <a:spLocks noChangeShapeType="1"/>
            </p:cNvSpPr>
            <p:nvPr/>
          </p:nvSpPr>
          <p:spPr bwMode="auto">
            <a:xfrm>
              <a:off x="1159" y="1108"/>
              <a:ext cx="443" cy="0"/>
            </a:xfrm>
            <a:prstGeom prst="line">
              <a:avLst/>
            </a:prstGeom>
            <a:noFill/>
            <a:ln w="15875">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72" name="Text Box 16"/>
            <p:cNvSpPr txBox="1">
              <a:spLocks noChangeArrowheads="1"/>
            </p:cNvSpPr>
            <p:nvPr/>
          </p:nvSpPr>
          <p:spPr bwMode="auto">
            <a:xfrm>
              <a:off x="1263" y="821"/>
              <a:ext cx="239" cy="288"/>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a:latin typeface="Arial Narrow" pitchFamily="34" charset="0"/>
                </a:rPr>
                <a:t>e</a:t>
              </a:r>
            </a:p>
          </p:txBody>
        </p:sp>
      </p:grpSp>
      <p:grpSp>
        <p:nvGrpSpPr>
          <p:cNvPr id="68611" name="Group 19"/>
          <p:cNvGrpSpPr>
            <a:grpSpLocks/>
          </p:cNvGrpSpPr>
          <p:nvPr/>
        </p:nvGrpSpPr>
        <p:grpSpPr bwMode="auto">
          <a:xfrm>
            <a:off x="6753225" y="393700"/>
            <a:ext cx="703263" cy="684213"/>
            <a:chOff x="1159" y="821"/>
            <a:chExt cx="443" cy="431"/>
          </a:xfrm>
        </p:grpSpPr>
        <p:sp>
          <p:nvSpPr>
            <p:cNvPr id="68665" name="Line 20"/>
            <p:cNvSpPr>
              <a:spLocks noChangeShapeType="1"/>
            </p:cNvSpPr>
            <p:nvPr/>
          </p:nvSpPr>
          <p:spPr bwMode="auto">
            <a:xfrm flipV="1">
              <a:off x="1159" y="1055"/>
              <a:ext cx="0" cy="19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66" name="Line 21"/>
            <p:cNvSpPr>
              <a:spLocks noChangeShapeType="1"/>
            </p:cNvSpPr>
            <p:nvPr/>
          </p:nvSpPr>
          <p:spPr bwMode="auto">
            <a:xfrm flipV="1">
              <a:off x="1598" y="1055"/>
              <a:ext cx="0" cy="19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67" name="Line 22"/>
            <p:cNvSpPr>
              <a:spLocks noChangeShapeType="1"/>
            </p:cNvSpPr>
            <p:nvPr/>
          </p:nvSpPr>
          <p:spPr bwMode="auto">
            <a:xfrm>
              <a:off x="1159" y="1108"/>
              <a:ext cx="443" cy="0"/>
            </a:xfrm>
            <a:prstGeom prst="line">
              <a:avLst/>
            </a:prstGeom>
            <a:noFill/>
            <a:ln w="15875">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68" name="Text Box 23"/>
            <p:cNvSpPr txBox="1">
              <a:spLocks noChangeArrowheads="1"/>
            </p:cNvSpPr>
            <p:nvPr/>
          </p:nvSpPr>
          <p:spPr bwMode="auto">
            <a:xfrm>
              <a:off x="1263" y="821"/>
              <a:ext cx="239" cy="288"/>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a:latin typeface="Arial Narrow" pitchFamily="34" charset="0"/>
                </a:rPr>
                <a:t>e</a:t>
              </a:r>
            </a:p>
          </p:txBody>
        </p:sp>
      </p:grpSp>
      <p:grpSp>
        <p:nvGrpSpPr>
          <p:cNvPr id="68612" name="Group 73"/>
          <p:cNvGrpSpPr>
            <a:grpSpLocks/>
          </p:cNvGrpSpPr>
          <p:nvPr/>
        </p:nvGrpSpPr>
        <p:grpSpPr bwMode="auto">
          <a:xfrm>
            <a:off x="1081088" y="773113"/>
            <a:ext cx="6724650" cy="4478337"/>
            <a:chOff x="681" y="487"/>
            <a:chExt cx="4236" cy="2821"/>
          </a:xfrm>
        </p:grpSpPr>
        <p:sp>
          <p:nvSpPr>
            <p:cNvPr id="68614" name="Line 2"/>
            <p:cNvSpPr>
              <a:spLocks noChangeShapeType="1"/>
            </p:cNvSpPr>
            <p:nvPr/>
          </p:nvSpPr>
          <p:spPr bwMode="auto">
            <a:xfrm flipV="1">
              <a:off x="1159" y="970"/>
              <a:ext cx="0" cy="1768"/>
            </a:xfrm>
            <a:prstGeom prst="line">
              <a:avLst/>
            </a:prstGeom>
            <a:noFill/>
            <a:ln w="28575">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15" name="Line 3"/>
            <p:cNvSpPr>
              <a:spLocks noChangeShapeType="1"/>
            </p:cNvSpPr>
            <p:nvPr/>
          </p:nvSpPr>
          <p:spPr bwMode="auto">
            <a:xfrm>
              <a:off x="1159" y="970"/>
              <a:ext cx="1578" cy="0"/>
            </a:xfrm>
            <a:prstGeom prst="line">
              <a:avLst/>
            </a:prstGeom>
            <a:noFill/>
            <a:ln w="28575">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16" name="Freeform 4"/>
            <p:cNvSpPr>
              <a:spLocks/>
            </p:cNvSpPr>
            <p:nvPr/>
          </p:nvSpPr>
          <p:spPr bwMode="auto">
            <a:xfrm>
              <a:off x="1602" y="968"/>
              <a:ext cx="1320" cy="1764"/>
            </a:xfrm>
            <a:custGeom>
              <a:avLst/>
              <a:gdLst>
                <a:gd name="T0" fmla="*/ 0 w 1320"/>
                <a:gd name="T1" fmla="*/ 0 h 1764"/>
                <a:gd name="T2" fmla="*/ 1320 w 1320"/>
                <a:gd name="T3" fmla="*/ 1764 h 1764"/>
                <a:gd name="T4" fmla="*/ 0 60000 65536"/>
                <a:gd name="T5" fmla="*/ 0 60000 65536"/>
              </a:gdLst>
              <a:ahLst/>
              <a:cxnLst>
                <a:cxn ang="T4">
                  <a:pos x="T0" y="T1"/>
                </a:cxn>
                <a:cxn ang="T5">
                  <a:pos x="T2" y="T3"/>
                </a:cxn>
              </a:cxnLst>
              <a:rect l="0" t="0" r="r" b="b"/>
              <a:pathLst>
                <a:path w="1320" h="1764">
                  <a:moveTo>
                    <a:pt x="0" y="0"/>
                  </a:moveTo>
                  <a:lnTo>
                    <a:pt x="1320" y="1764"/>
                  </a:lnTo>
                </a:path>
              </a:pathLst>
            </a:custGeom>
            <a:noFill/>
            <a:ln w="28575" cap="flat" cmpd="sng">
              <a:solidFill>
                <a:schemeClr val="tx2"/>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17" name="Line 5"/>
            <p:cNvSpPr>
              <a:spLocks noChangeShapeType="1"/>
            </p:cNvSpPr>
            <p:nvPr/>
          </p:nvSpPr>
          <p:spPr bwMode="auto">
            <a:xfrm flipH="1" flipV="1">
              <a:off x="4697" y="970"/>
              <a:ext cx="0" cy="1768"/>
            </a:xfrm>
            <a:prstGeom prst="line">
              <a:avLst/>
            </a:prstGeom>
            <a:noFill/>
            <a:ln w="28575">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18" name="Line 6"/>
            <p:cNvSpPr>
              <a:spLocks noChangeShapeType="1"/>
            </p:cNvSpPr>
            <p:nvPr/>
          </p:nvSpPr>
          <p:spPr bwMode="auto">
            <a:xfrm flipH="1">
              <a:off x="3119" y="970"/>
              <a:ext cx="1578" cy="0"/>
            </a:xfrm>
            <a:prstGeom prst="line">
              <a:avLst/>
            </a:prstGeom>
            <a:noFill/>
            <a:ln w="28575">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19" name="Line 7"/>
            <p:cNvSpPr>
              <a:spLocks noChangeShapeType="1"/>
            </p:cNvSpPr>
            <p:nvPr/>
          </p:nvSpPr>
          <p:spPr bwMode="auto">
            <a:xfrm>
              <a:off x="2733" y="970"/>
              <a:ext cx="390" cy="0"/>
            </a:xfrm>
            <a:prstGeom prst="line">
              <a:avLst/>
            </a:prstGeom>
            <a:noFill/>
            <a:ln w="28575">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20" name="Line 8"/>
            <p:cNvSpPr>
              <a:spLocks noChangeShapeType="1"/>
            </p:cNvSpPr>
            <p:nvPr/>
          </p:nvSpPr>
          <p:spPr bwMode="auto">
            <a:xfrm flipV="1">
              <a:off x="1159" y="2926"/>
              <a:ext cx="0" cy="38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21" name="Line 9"/>
            <p:cNvSpPr>
              <a:spLocks noChangeShapeType="1"/>
            </p:cNvSpPr>
            <p:nvPr/>
          </p:nvSpPr>
          <p:spPr bwMode="auto">
            <a:xfrm flipV="1">
              <a:off x="4697" y="2926"/>
              <a:ext cx="0" cy="38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22" name="Line 10"/>
            <p:cNvSpPr>
              <a:spLocks noChangeShapeType="1"/>
            </p:cNvSpPr>
            <p:nvPr/>
          </p:nvSpPr>
          <p:spPr bwMode="auto">
            <a:xfrm>
              <a:off x="1159" y="3117"/>
              <a:ext cx="3538" cy="0"/>
            </a:xfrm>
            <a:prstGeom prst="line">
              <a:avLst/>
            </a:prstGeom>
            <a:noFill/>
            <a:ln w="22225">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23" name="Text Box 11"/>
            <p:cNvSpPr txBox="1">
              <a:spLocks noChangeArrowheads="1"/>
            </p:cNvSpPr>
            <p:nvPr/>
          </p:nvSpPr>
          <p:spPr bwMode="auto">
            <a:xfrm>
              <a:off x="2641" y="2781"/>
              <a:ext cx="669" cy="288"/>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a:latin typeface="Arial Narrow" pitchFamily="34" charset="0"/>
                </a:rPr>
                <a:t>L</a:t>
              </a:r>
            </a:p>
          </p:txBody>
        </p:sp>
        <p:sp>
          <p:nvSpPr>
            <p:cNvPr id="68624" name="Freeform 18"/>
            <p:cNvSpPr>
              <a:spLocks/>
            </p:cNvSpPr>
            <p:nvPr/>
          </p:nvSpPr>
          <p:spPr bwMode="auto">
            <a:xfrm flipH="1">
              <a:off x="2928" y="965"/>
              <a:ext cx="1320" cy="1764"/>
            </a:xfrm>
            <a:custGeom>
              <a:avLst/>
              <a:gdLst>
                <a:gd name="T0" fmla="*/ 0 w 1320"/>
                <a:gd name="T1" fmla="*/ 0 h 1764"/>
                <a:gd name="T2" fmla="*/ 1320 w 1320"/>
                <a:gd name="T3" fmla="*/ 1764 h 1764"/>
                <a:gd name="T4" fmla="*/ 0 60000 65536"/>
                <a:gd name="T5" fmla="*/ 0 60000 65536"/>
              </a:gdLst>
              <a:ahLst/>
              <a:cxnLst>
                <a:cxn ang="T4">
                  <a:pos x="T0" y="T1"/>
                </a:cxn>
                <a:cxn ang="T5">
                  <a:pos x="T2" y="T3"/>
                </a:cxn>
              </a:cxnLst>
              <a:rect l="0" t="0" r="r" b="b"/>
              <a:pathLst>
                <a:path w="1320" h="1764">
                  <a:moveTo>
                    <a:pt x="0" y="0"/>
                  </a:moveTo>
                  <a:lnTo>
                    <a:pt x="1320" y="1764"/>
                  </a:lnTo>
                </a:path>
              </a:pathLst>
            </a:custGeom>
            <a:noFill/>
            <a:ln w="28575" cap="flat" cmpd="sng">
              <a:solidFill>
                <a:schemeClr val="tx2"/>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25" name="Line 24"/>
            <p:cNvSpPr>
              <a:spLocks noChangeShapeType="1"/>
            </p:cNvSpPr>
            <p:nvPr/>
          </p:nvSpPr>
          <p:spPr bwMode="auto">
            <a:xfrm>
              <a:off x="1063" y="2738"/>
              <a:ext cx="200" cy="0"/>
            </a:xfrm>
            <a:prstGeom prst="line">
              <a:avLst/>
            </a:prstGeom>
            <a:noFill/>
            <a:ln w="158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26" name="Line 25"/>
            <p:cNvSpPr>
              <a:spLocks noChangeShapeType="1"/>
            </p:cNvSpPr>
            <p:nvPr/>
          </p:nvSpPr>
          <p:spPr bwMode="auto">
            <a:xfrm>
              <a:off x="2832" y="2734"/>
              <a:ext cx="200" cy="0"/>
            </a:xfrm>
            <a:prstGeom prst="line">
              <a:avLst/>
            </a:prstGeom>
            <a:noFill/>
            <a:ln w="158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27" name="Line 26"/>
            <p:cNvSpPr>
              <a:spLocks noChangeShapeType="1"/>
            </p:cNvSpPr>
            <p:nvPr/>
          </p:nvSpPr>
          <p:spPr bwMode="auto">
            <a:xfrm>
              <a:off x="4592" y="2734"/>
              <a:ext cx="200" cy="0"/>
            </a:xfrm>
            <a:prstGeom prst="line">
              <a:avLst/>
            </a:prstGeom>
            <a:noFill/>
            <a:ln w="158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68628" name="Group 30"/>
            <p:cNvGrpSpPr>
              <a:grpSpLocks/>
            </p:cNvGrpSpPr>
            <p:nvPr/>
          </p:nvGrpSpPr>
          <p:grpSpPr bwMode="auto">
            <a:xfrm rot="372709">
              <a:off x="1685" y="961"/>
              <a:ext cx="2650" cy="1773"/>
              <a:chOff x="1598" y="1347"/>
              <a:chExt cx="2650" cy="1773"/>
            </a:xfrm>
          </p:grpSpPr>
          <p:sp>
            <p:nvSpPr>
              <p:cNvPr id="68662" name="Line 27"/>
              <p:cNvSpPr>
                <a:spLocks noChangeShapeType="1"/>
              </p:cNvSpPr>
              <p:nvPr/>
            </p:nvSpPr>
            <p:spPr bwMode="auto">
              <a:xfrm>
                <a:off x="1602" y="1352"/>
                <a:ext cx="2646"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63" name="Line 28"/>
              <p:cNvSpPr>
                <a:spLocks noChangeShapeType="1"/>
              </p:cNvSpPr>
              <p:nvPr/>
            </p:nvSpPr>
            <p:spPr bwMode="auto">
              <a:xfrm>
                <a:off x="1598" y="1347"/>
                <a:ext cx="1330" cy="1773"/>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64" name="Line 29"/>
              <p:cNvSpPr>
                <a:spLocks noChangeShapeType="1"/>
              </p:cNvSpPr>
              <p:nvPr/>
            </p:nvSpPr>
            <p:spPr bwMode="auto">
              <a:xfrm flipH="1">
                <a:off x="2928" y="1350"/>
                <a:ext cx="1320" cy="1761"/>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68629" name="Freeform 31"/>
            <p:cNvSpPr>
              <a:spLocks/>
            </p:cNvSpPr>
            <p:nvPr/>
          </p:nvSpPr>
          <p:spPr bwMode="auto">
            <a:xfrm>
              <a:off x="4699" y="962"/>
              <a:ext cx="215" cy="1772"/>
            </a:xfrm>
            <a:custGeom>
              <a:avLst/>
              <a:gdLst>
                <a:gd name="T0" fmla="*/ 0 w 215"/>
                <a:gd name="T1" fmla="*/ 1772 h 1772"/>
                <a:gd name="T2" fmla="*/ 215 w 215"/>
                <a:gd name="T3" fmla="*/ 0 h 1772"/>
                <a:gd name="T4" fmla="*/ 0 60000 65536"/>
                <a:gd name="T5" fmla="*/ 0 60000 65536"/>
              </a:gdLst>
              <a:ahLst/>
              <a:cxnLst>
                <a:cxn ang="T4">
                  <a:pos x="T0" y="T1"/>
                </a:cxn>
                <a:cxn ang="T5">
                  <a:pos x="T2" y="T3"/>
                </a:cxn>
              </a:cxnLst>
              <a:rect l="0" t="0" r="r" b="b"/>
              <a:pathLst>
                <a:path w="215" h="1772">
                  <a:moveTo>
                    <a:pt x="0" y="1772"/>
                  </a:moveTo>
                  <a:lnTo>
                    <a:pt x="215" y="0"/>
                  </a:lnTo>
                </a:path>
              </a:pathLst>
            </a:custGeom>
            <a:noFill/>
            <a:ln w="3810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30" name="Freeform 32"/>
            <p:cNvSpPr>
              <a:spLocks/>
            </p:cNvSpPr>
            <p:nvPr/>
          </p:nvSpPr>
          <p:spPr bwMode="auto">
            <a:xfrm>
              <a:off x="1159" y="965"/>
              <a:ext cx="215" cy="1772"/>
            </a:xfrm>
            <a:custGeom>
              <a:avLst/>
              <a:gdLst>
                <a:gd name="T0" fmla="*/ 0 w 215"/>
                <a:gd name="T1" fmla="*/ 1772 h 1772"/>
                <a:gd name="T2" fmla="*/ 215 w 215"/>
                <a:gd name="T3" fmla="*/ 0 h 1772"/>
                <a:gd name="T4" fmla="*/ 0 60000 65536"/>
                <a:gd name="T5" fmla="*/ 0 60000 65536"/>
              </a:gdLst>
              <a:ahLst/>
              <a:cxnLst>
                <a:cxn ang="T4">
                  <a:pos x="T0" y="T1"/>
                </a:cxn>
                <a:cxn ang="T5">
                  <a:pos x="T2" y="T3"/>
                </a:cxn>
              </a:cxnLst>
              <a:rect l="0" t="0" r="r" b="b"/>
              <a:pathLst>
                <a:path w="215" h="1772">
                  <a:moveTo>
                    <a:pt x="0" y="1772"/>
                  </a:moveTo>
                  <a:lnTo>
                    <a:pt x="215" y="0"/>
                  </a:lnTo>
                </a:path>
              </a:pathLst>
            </a:custGeom>
            <a:noFill/>
            <a:ln w="3810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31" name="Freeform 33"/>
            <p:cNvSpPr>
              <a:spLocks/>
            </p:cNvSpPr>
            <p:nvPr/>
          </p:nvSpPr>
          <p:spPr bwMode="auto">
            <a:xfrm>
              <a:off x="1374" y="824"/>
              <a:ext cx="426" cy="148"/>
            </a:xfrm>
            <a:custGeom>
              <a:avLst/>
              <a:gdLst>
                <a:gd name="T0" fmla="*/ 0 w 426"/>
                <a:gd name="T1" fmla="*/ 148 h 148"/>
                <a:gd name="T2" fmla="*/ 426 w 426"/>
                <a:gd name="T3" fmla="*/ 0 h 148"/>
                <a:gd name="T4" fmla="*/ 0 60000 65536"/>
                <a:gd name="T5" fmla="*/ 0 60000 65536"/>
              </a:gdLst>
              <a:ahLst/>
              <a:cxnLst>
                <a:cxn ang="T4">
                  <a:pos x="T0" y="T1"/>
                </a:cxn>
                <a:cxn ang="T5">
                  <a:pos x="T2" y="T3"/>
                </a:cxn>
              </a:cxnLst>
              <a:rect l="0" t="0" r="r" b="b"/>
              <a:pathLst>
                <a:path w="426" h="148">
                  <a:moveTo>
                    <a:pt x="0" y="148"/>
                  </a:moveTo>
                  <a:lnTo>
                    <a:pt x="426" y="0"/>
                  </a:lnTo>
                </a:path>
              </a:pathLst>
            </a:custGeom>
            <a:noFill/>
            <a:ln w="3810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32" name="Freeform 36"/>
            <p:cNvSpPr>
              <a:spLocks/>
            </p:cNvSpPr>
            <p:nvPr/>
          </p:nvSpPr>
          <p:spPr bwMode="auto">
            <a:xfrm>
              <a:off x="4422" y="965"/>
              <a:ext cx="495" cy="150"/>
            </a:xfrm>
            <a:custGeom>
              <a:avLst/>
              <a:gdLst>
                <a:gd name="T0" fmla="*/ 0 w 495"/>
                <a:gd name="T1" fmla="*/ 150 h 150"/>
                <a:gd name="T2" fmla="*/ 495 w 495"/>
                <a:gd name="T3" fmla="*/ 0 h 150"/>
                <a:gd name="T4" fmla="*/ 0 60000 65536"/>
                <a:gd name="T5" fmla="*/ 0 60000 65536"/>
              </a:gdLst>
              <a:ahLst/>
              <a:cxnLst>
                <a:cxn ang="T4">
                  <a:pos x="T0" y="T1"/>
                </a:cxn>
                <a:cxn ang="T5">
                  <a:pos x="T2" y="T3"/>
                </a:cxn>
              </a:cxnLst>
              <a:rect l="0" t="0" r="r" b="b"/>
              <a:pathLst>
                <a:path w="495" h="150">
                  <a:moveTo>
                    <a:pt x="0" y="150"/>
                  </a:moveTo>
                  <a:lnTo>
                    <a:pt x="495" y="0"/>
                  </a:lnTo>
                </a:path>
              </a:pathLst>
            </a:custGeom>
            <a:noFill/>
            <a:ln w="3810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33" name="Arc 37"/>
            <p:cNvSpPr>
              <a:spLocks/>
            </p:cNvSpPr>
            <p:nvPr/>
          </p:nvSpPr>
          <p:spPr bwMode="auto">
            <a:xfrm flipH="1">
              <a:off x="998" y="2064"/>
              <a:ext cx="161" cy="191"/>
            </a:xfrm>
            <a:custGeom>
              <a:avLst/>
              <a:gdLst>
                <a:gd name="T0" fmla="*/ 0 w 18171"/>
                <a:gd name="T1" fmla="*/ 0 h 21600"/>
                <a:gd name="T2" fmla="*/ 0 w 18171"/>
                <a:gd name="T3" fmla="*/ 0 h 21600"/>
                <a:gd name="T4" fmla="*/ 0 w 18171"/>
                <a:gd name="T5" fmla="*/ 0 h 21600"/>
                <a:gd name="T6" fmla="*/ 0 60000 65536"/>
                <a:gd name="T7" fmla="*/ 0 60000 65536"/>
                <a:gd name="T8" fmla="*/ 0 60000 65536"/>
              </a:gdLst>
              <a:ahLst/>
              <a:cxnLst>
                <a:cxn ang="T6">
                  <a:pos x="T0" y="T1"/>
                </a:cxn>
                <a:cxn ang="T7">
                  <a:pos x="T2" y="T3"/>
                </a:cxn>
                <a:cxn ang="T8">
                  <a:pos x="T4" y="T5"/>
                </a:cxn>
              </a:cxnLst>
              <a:rect l="0" t="0" r="r" b="b"/>
              <a:pathLst>
                <a:path w="18171" h="21600" fill="none" extrusionOk="0">
                  <a:moveTo>
                    <a:pt x="-1" y="0"/>
                  </a:moveTo>
                  <a:cubicBezTo>
                    <a:pt x="7350" y="0"/>
                    <a:pt x="14196" y="3738"/>
                    <a:pt x="18170" y="9922"/>
                  </a:cubicBezTo>
                </a:path>
                <a:path w="18171" h="21600" stroke="0" extrusionOk="0">
                  <a:moveTo>
                    <a:pt x="-1" y="0"/>
                  </a:moveTo>
                  <a:cubicBezTo>
                    <a:pt x="7350" y="0"/>
                    <a:pt x="14196" y="3738"/>
                    <a:pt x="18170" y="9922"/>
                  </a:cubicBezTo>
                  <a:lnTo>
                    <a:pt x="0" y="21600"/>
                  </a:lnTo>
                  <a:lnTo>
                    <a:pt x="-1" y="0"/>
                  </a:lnTo>
                  <a:close/>
                </a:path>
              </a:pathLst>
            </a:custGeom>
            <a:noFill/>
            <a:ln w="1587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8634" name="Arc 38"/>
            <p:cNvSpPr>
              <a:spLocks/>
            </p:cNvSpPr>
            <p:nvPr/>
          </p:nvSpPr>
          <p:spPr bwMode="auto">
            <a:xfrm>
              <a:off x="1237" y="2064"/>
              <a:ext cx="161" cy="191"/>
            </a:xfrm>
            <a:custGeom>
              <a:avLst/>
              <a:gdLst>
                <a:gd name="T0" fmla="*/ 0 w 18171"/>
                <a:gd name="T1" fmla="*/ 0 h 21600"/>
                <a:gd name="T2" fmla="*/ 0 w 18171"/>
                <a:gd name="T3" fmla="*/ 0 h 21600"/>
                <a:gd name="T4" fmla="*/ 0 w 18171"/>
                <a:gd name="T5" fmla="*/ 0 h 21600"/>
                <a:gd name="T6" fmla="*/ 0 60000 65536"/>
                <a:gd name="T7" fmla="*/ 0 60000 65536"/>
                <a:gd name="T8" fmla="*/ 0 60000 65536"/>
              </a:gdLst>
              <a:ahLst/>
              <a:cxnLst>
                <a:cxn ang="T6">
                  <a:pos x="T0" y="T1"/>
                </a:cxn>
                <a:cxn ang="T7">
                  <a:pos x="T2" y="T3"/>
                </a:cxn>
                <a:cxn ang="T8">
                  <a:pos x="T4" y="T5"/>
                </a:cxn>
              </a:cxnLst>
              <a:rect l="0" t="0" r="r" b="b"/>
              <a:pathLst>
                <a:path w="18171" h="21600" fill="none" extrusionOk="0">
                  <a:moveTo>
                    <a:pt x="-1" y="0"/>
                  </a:moveTo>
                  <a:cubicBezTo>
                    <a:pt x="7350" y="0"/>
                    <a:pt x="14196" y="3738"/>
                    <a:pt x="18170" y="9922"/>
                  </a:cubicBezTo>
                </a:path>
                <a:path w="18171" h="21600" stroke="0" extrusionOk="0">
                  <a:moveTo>
                    <a:pt x="-1" y="0"/>
                  </a:moveTo>
                  <a:cubicBezTo>
                    <a:pt x="7350" y="0"/>
                    <a:pt x="14196" y="3738"/>
                    <a:pt x="18170" y="9922"/>
                  </a:cubicBezTo>
                  <a:lnTo>
                    <a:pt x="0" y="21600"/>
                  </a:lnTo>
                  <a:lnTo>
                    <a:pt x="-1" y="0"/>
                  </a:lnTo>
                  <a:close/>
                </a:path>
              </a:pathLst>
            </a:custGeom>
            <a:noFill/>
            <a:ln w="1587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8635" name="Text Box 39"/>
            <p:cNvSpPr txBox="1">
              <a:spLocks noChangeArrowheads="1"/>
            </p:cNvSpPr>
            <p:nvPr/>
          </p:nvSpPr>
          <p:spPr bwMode="auto">
            <a:xfrm>
              <a:off x="681" y="2016"/>
              <a:ext cx="335" cy="288"/>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a:latin typeface="Arial Narrow" pitchFamily="34" charset="0"/>
                  <a:sym typeface="Symbol" pitchFamily="18" charset="2"/>
                </a:rPr>
                <a:t></a:t>
              </a:r>
              <a:r>
                <a:rPr lang="en-US" altLang="en-US" sz="2400" i="1" baseline="-25000">
                  <a:latin typeface="Arial Narrow" pitchFamily="34" charset="0"/>
                  <a:sym typeface="Symbol" pitchFamily="18" charset="2"/>
                </a:rPr>
                <a:t>p</a:t>
              </a:r>
              <a:endParaRPr lang="en-US" altLang="en-US" sz="2400" i="1">
                <a:latin typeface="Arial Narrow" pitchFamily="34" charset="0"/>
                <a:sym typeface="Symbol" pitchFamily="18" charset="2"/>
              </a:endParaRPr>
            </a:p>
          </p:txBody>
        </p:sp>
        <p:sp>
          <p:nvSpPr>
            <p:cNvPr id="68636" name="Freeform 40"/>
            <p:cNvSpPr>
              <a:spLocks/>
            </p:cNvSpPr>
            <p:nvPr/>
          </p:nvSpPr>
          <p:spPr bwMode="auto">
            <a:xfrm>
              <a:off x="4464" y="1144"/>
              <a:ext cx="213" cy="39"/>
            </a:xfrm>
            <a:custGeom>
              <a:avLst/>
              <a:gdLst>
                <a:gd name="T0" fmla="*/ 0 w 213"/>
                <a:gd name="T1" fmla="*/ 0 h 39"/>
                <a:gd name="T2" fmla="*/ 213 w 213"/>
                <a:gd name="T3" fmla="*/ 39 h 39"/>
                <a:gd name="T4" fmla="*/ 0 60000 65536"/>
                <a:gd name="T5" fmla="*/ 0 60000 65536"/>
              </a:gdLst>
              <a:ahLst/>
              <a:cxnLst>
                <a:cxn ang="T4">
                  <a:pos x="T0" y="T1"/>
                </a:cxn>
                <a:cxn ang="T5">
                  <a:pos x="T2" y="T3"/>
                </a:cxn>
              </a:cxnLst>
              <a:rect l="0" t="0" r="r" b="b"/>
              <a:pathLst>
                <a:path w="213" h="39">
                  <a:moveTo>
                    <a:pt x="0" y="0"/>
                  </a:moveTo>
                  <a:lnTo>
                    <a:pt x="213" y="39"/>
                  </a:lnTo>
                </a:path>
              </a:pathLst>
            </a:custGeom>
            <a:noFill/>
            <a:ln w="285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37" name="Arc 41"/>
            <p:cNvSpPr>
              <a:spLocks/>
            </p:cNvSpPr>
            <p:nvPr/>
          </p:nvSpPr>
          <p:spPr bwMode="auto">
            <a:xfrm rot="4271472" flipH="1">
              <a:off x="4325" y="927"/>
              <a:ext cx="163" cy="191"/>
            </a:xfrm>
            <a:custGeom>
              <a:avLst/>
              <a:gdLst>
                <a:gd name="T0" fmla="*/ 0 w 18407"/>
                <a:gd name="T1" fmla="*/ 0 h 21600"/>
                <a:gd name="T2" fmla="*/ 0 w 18407"/>
                <a:gd name="T3" fmla="*/ 0 h 21600"/>
                <a:gd name="T4" fmla="*/ 0 w 18407"/>
                <a:gd name="T5" fmla="*/ 0 h 21600"/>
                <a:gd name="T6" fmla="*/ 0 60000 65536"/>
                <a:gd name="T7" fmla="*/ 0 60000 65536"/>
                <a:gd name="T8" fmla="*/ 0 60000 65536"/>
              </a:gdLst>
              <a:ahLst/>
              <a:cxnLst>
                <a:cxn ang="T6">
                  <a:pos x="T0" y="T1"/>
                </a:cxn>
                <a:cxn ang="T7">
                  <a:pos x="T2" y="T3"/>
                </a:cxn>
                <a:cxn ang="T8">
                  <a:pos x="T4" y="T5"/>
                </a:cxn>
              </a:cxnLst>
              <a:rect l="0" t="0" r="r" b="b"/>
              <a:pathLst>
                <a:path w="18407" h="21600" fill="none" extrusionOk="0">
                  <a:moveTo>
                    <a:pt x="-1" y="0"/>
                  </a:moveTo>
                  <a:cubicBezTo>
                    <a:pt x="7508" y="0"/>
                    <a:pt x="14477" y="3898"/>
                    <a:pt x="18406" y="10297"/>
                  </a:cubicBezTo>
                </a:path>
                <a:path w="18407" h="21600" stroke="0" extrusionOk="0">
                  <a:moveTo>
                    <a:pt x="-1" y="0"/>
                  </a:moveTo>
                  <a:cubicBezTo>
                    <a:pt x="7508" y="0"/>
                    <a:pt x="14477" y="3898"/>
                    <a:pt x="18406" y="10297"/>
                  </a:cubicBezTo>
                  <a:lnTo>
                    <a:pt x="0" y="21600"/>
                  </a:lnTo>
                  <a:lnTo>
                    <a:pt x="-1" y="0"/>
                  </a:lnTo>
                  <a:close/>
                </a:path>
              </a:pathLst>
            </a:custGeom>
            <a:noFill/>
            <a:ln w="2222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8638" name="Arc 42"/>
            <p:cNvSpPr>
              <a:spLocks/>
            </p:cNvSpPr>
            <p:nvPr/>
          </p:nvSpPr>
          <p:spPr bwMode="auto">
            <a:xfrm rot="8504767" flipH="1">
              <a:off x="4339" y="1089"/>
              <a:ext cx="195" cy="191"/>
            </a:xfrm>
            <a:custGeom>
              <a:avLst/>
              <a:gdLst>
                <a:gd name="T0" fmla="*/ 0 w 22032"/>
                <a:gd name="T1" fmla="*/ 0 h 21600"/>
                <a:gd name="T2" fmla="*/ 0 w 22032"/>
                <a:gd name="T3" fmla="*/ 0 h 21600"/>
                <a:gd name="T4" fmla="*/ 0 w 22032"/>
                <a:gd name="T5" fmla="*/ 0 h 21600"/>
                <a:gd name="T6" fmla="*/ 0 60000 65536"/>
                <a:gd name="T7" fmla="*/ 0 60000 65536"/>
                <a:gd name="T8" fmla="*/ 0 60000 65536"/>
              </a:gdLst>
              <a:ahLst/>
              <a:cxnLst>
                <a:cxn ang="T6">
                  <a:pos x="T0" y="T1"/>
                </a:cxn>
                <a:cxn ang="T7">
                  <a:pos x="T2" y="T3"/>
                </a:cxn>
                <a:cxn ang="T8">
                  <a:pos x="T4" y="T5"/>
                </a:cxn>
              </a:cxnLst>
              <a:rect l="0" t="0" r="r" b="b"/>
              <a:pathLst>
                <a:path w="22032" h="21600" fill="none" extrusionOk="0">
                  <a:moveTo>
                    <a:pt x="-1" y="907"/>
                  </a:moveTo>
                  <a:cubicBezTo>
                    <a:pt x="2010" y="305"/>
                    <a:pt x="4097" y="0"/>
                    <a:pt x="6196" y="0"/>
                  </a:cubicBezTo>
                  <a:cubicBezTo>
                    <a:pt x="12206" y="0"/>
                    <a:pt x="17944" y="2504"/>
                    <a:pt x="22031" y="6910"/>
                  </a:cubicBezTo>
                </a:path>
                <a:path w="22032" h="21600" stroke="0" extrusionOk="0">
                  <a:moveTo>
                    <a:pt x="-1" y="907"/>
                  </a:moveTo>
                  <a:cubicBezTo>
                    <a:pt x="2010" y="305"/>
                    <a:pt x="4097" y="0"/>
                    <a:pt x="6196" y="0"/>
                  </a:cubicBezTo>
                  <a:cubicBezTo>
                    <a:pt x="12206" y="0"/>
                    <a:pt x="17944" y="2504"/>
                    <a:pt x="22031" y="6910"/>
                  </a:cubicBezTo>
                  <a:lnTo>
                    <a:pt x="6196" y="21600"/>
                  </a:lnTo>
                  <a:lnTo>
                    <a:pt x="-1" y="907"/>
                  </a:lnTo>
                  <a:close/>
                </a:path>
              </a:pathLst>
            </a:custGeom>
            <a:noFill/>
            <a:ln w="22225">
              <a:solidFill>
                <a:schemeClr val="tx1"/>
              </a:solidFill>
              <a:round/>
              <a:headEnd/>
              <a:tailEnd type="triangle" w="med" len="me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8639" name="Text Box 43"/>
            <p:cNvSpPr txBox="1">
              <a:spLocks noChangeArrowheads="1"/>
            </p:cNvSpPr>
            <p:nvPr/>
          </p:nvSpPr>
          <p:spPr bwMode="auto">
            <a:xfrm>
              <a:off x="4266" y="1251"/>
              <a:ext cx="377" cy="288"/>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a:latin typeface="Arial Narrow" pitchFamily="34" charset="0"/>
                  <a:sym typeface="Symbol" pitchFamily="18" charset="2"/>
                </a:rPr>
                <a:t></a:t>
              </a:r>
              <a:r>
                <a:rPr lang="en-US" altLang="en-US" sz="2400" i="1" baseline="-25000">
                  <a:latin typeface="Arial Narrow" pitchFamily="34" charset="0"/>
                  <a:sym typeface="Symbol" pitchFamily="18" charset="2"/>
                </a:rPr>
                <a:t>p</a:t>
              </a:r>
              <a:endParaRPr lang="en-US" altLang="en-US" sz="2400" i="1">
                <a:latin typeface="Arial Narrow" pitchFamily="34" charset="0"/>
                <a:sym typeface="Symbol" pitchFamily="18" charset="2"/>
              </a:endParaRPr>
            </a:p>
          </p:txBody>
        </p:sp>
        <p:sp>
          <p:nvSpPr>
            <p:cNvPr id="68640" name="Freeform 44"/>
            <p:cNvSpPr>
              <a:spLocks/>
            </p:cNvSpPr>
            <p:nvPr/>
          </p:nvSpPr>
          <p:spPr bwMode="auto">
            <a:xfrm>
              <a:off x="1541" y="774"/>
              <a:ext cx="213" cy="39"/>
            </a:xfrm>
            <a:custGeom>
              <a:avLst/>
              <a:gdLst>
                <a:gd name="T0" fmla="*/ 0 w 213"/>
                <a:gd name="T1" fmla="*/ 0 h 39"/>
                <a:gd name="T2" fmla="*/ 213 w 213"/>
                <a:gd name="T3" fmla="*/ 39 h 39"/>
                <a:gd name="T4" fmla="*/ 0 60000 65536"/>
                <a:gd name="T5" fmla="*/ 0 60000 65536"/>
              </a:gdLst>
              <a:ahLst/>
              <a:cxnLst>
                <a:cxn ang="T4">
                  <a:pos x="T0" y="T1"/>
                </a:cxn>
                <a:cxn ang="T5">
                  <a:pos x="T2" y="T3"/>
                </a:cxn>
              </a:cxnLst>
              <a:rect l="0" t="0" r="r" b="b"/>
              <a:pathLst>
                <a:path w="213" h="39">
                  <a:moveTo>
                    <a:pt x="0" y="0"/>
                  </a:moveTo>
                  <a:lnTo>
                    <a:pt x="213" y="39"/>
                  </a:lnTo>
                </a:path>
              </a:pathLst>
            </a:custGeom>
            <a:noFill/>
            <a:ln w="285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41" name="Arc 45"/>
            <p:cNvSpPr>
              <a:spLocks/>
            </p:cNvSpPr>
            <p:nvPr/>
          </p:nvSpPr>
          <p:spPr bwMode="auto">
            <a:xfrm rot="-4271472">
              <a:off x="1699" y="660"/>
              <a:ext cx="163" cy="191"/>
            </a:xfrm>
            <a:custGeom>
              <a:avLst/>
              <a:gdLst>
                <a:gd name="T0" fmla="*/ 0 w 18407"/>
                <a:gd name="T1" fmla="*/ 0 h 21600"/>
                <a:gd name="T2" fmla="*/ 0 w 18407"/>
                <a:gd name="T3" fmla="*/ 0 h 21600"/>
                <a:gd name="T4" fmla="*/ 0 w 18407"/>
                <a:gd name="T5" fmla="*/ 0 h 21600"/>
                <a:gd name="T6" fmla="*/ 0 60000 65536"/>
                <a:gd name="T7" fmla="*/ 0 60000 65536"/>
                <a:gd name="T8" fmla="*/ 0 60000 65536"/>
              </a:gdLst>
              <a:ahLst/>
              <a:cxnLst>
                <a:cxn ang="T6">
                  <a:pos x="T0" y="T1"/>
                </a:cxn>
                <a:cxn ang="T7">
                  <a:pos x="T2" y="T3"/>
                </a:cxn>
                <a:cxn ang="T8">
                  <a:pos x="T4" y="T5"/>
                </a:cxn>
              </a:cxnLst>
              <a:rect l="0" t="0" r="r" b="b"/>
              <a:pathLst>
                <a:path w="18407" h="21600" fill="none" extrusionOk="0">
                  <a:moveTo>
                    <a:pt x="-1" y="0"/>
                  </a:moveTo>
                  <a:cubicBezTo>
                    <a:pt x="7508" y="0"/>
                    <a:pt x="14477" y="3898"/>
                    <a:pt x="18406" y="10297"/>
                  </a:cubicBezTo>
                </a:path>
                <a:path w="18407" h="21600" stroke="0" extrusionOk="0">
                  <a:moveTo>
                    <a:pt x="-1" y="0"/>
                  </a:moveTo>
                  <a:cubicBezTo>
                    <a:pt x="7508" y="0"/>
                    <a:pt x="14477" y="3898"/>
                    <a:pt x="18406" y="10297"/>
                  </a:cubicBezTo>
                  <a:lnTo>
                    <a:pt x="0" y="21600"/>
                  </a:lnTo>
                  <a:lnTo>
                    <a:pt x="-1" y="0"/>
                  </a:lnTo>
                  <a:close/>
                </a:path>
              </a:pathLst>
            </a:custGeom>
            <a:noFill/>
            <a:ln w="2222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8642" name="Arc 46"/>
            <p:cNvSpPr>
              <a:spLocks/>
            </p:cNvSpPr>
            <p:nvPr/>
          </p:nvSpPr>
          <p:spPr bwMode="auto">
            <a:xfrm rot="-9090693">
              <a:off x="1672" y="798"/>
              <a:ext cx="195" cy="191"/>
            </a:xfrm>
            <a:custGeom>
              <a:avLst/>
              <a:gdLst>
                <a:gd name="T0" fmla="*/ 0 w 22032"/>
                <a:gd name="T1" fmla="*/ 0 h 21600"/>
                <a:gd name="T2" fmla="*/ 0 w 22032"/>
                <a:gd name="T3" fmla="*/ 0 h 21600"/>
                <a:gd name="T4" fmla="*/ 0 w 22032"/>
                <a:gd name="T5" fmla="*/ 0 h 21600"/>
                <a:gd name="T6" fmla="*/ 0 60000 65536"/>
                <a:gd name="T7" fmla="*/ 0 60000 65536"/>
                <a:gd name="T8" fmla="*/ 0 60000 65536"/>
              </a:gdLst>
              <a:ahLst/>
              <a:cxnLst>
                <a:cxn ang="T6">
                  <a:pos x="T0" y="T1"/>
                </a:cxn>
                <a:cxn ang="T7">
                  <a:pos x="T2" y="T3"/>
                </a:cxn>
                <a:cxn ang="T8">
                  <a:pos x="T4" y="T5"/>
                </a:cxn>
              </a:cxnLst>
              <a:rect l="0" t="0" r="r" b="b"/>
              <a:pathLst>
                <a:path w="22032" h="21600" fill="none" extrusionOk="0">
                  <a:moveTo>
                    <a:pt x="-1" y="907"/>
                  </a:moveTo>
                  <a:cubicBezTo>
                    <a:pt x="2010" y="305"/>
                    <a:pt x="4097" y="0"/>
                    <a:pt x="6196" y="0"/>
                  </a:cubicBezTo>
                  <a:cubicBezTo>
                    <a:pt x="12206" y="0"/>
                    <a:pt x="17944" y="2504"/>
                    <a:pt x="22031" y="6910"/>
                  </a:cubicBezTo>
                </a:path>
                <a:path w="22032" h="21600" stroke="0" extrusionOk="0">
                  <a:moveTo>
                    <a:pt x="-1" y="907"/>
                  </a:moveTo>
                  <a:cubicBezTo>
                    <a:pt x="2010" y="305"/>
                    <a:pt x="4097" y="0"/>
                    <a:pt x="6196" y="0"/>
                  </a:cubicBezTo>
                  <a:cubicBezTo>
                    <a:pt x="12206" y="0"/>
                    <a:pt x="17944" y="2504"/>
                    <a:pt x="22031" y="6910"/>
                  </a:cubicBezTo>
                  <a:lnTo>
                    <a:pt x="6196" y="21600"/>
                  </a:lnTo>
                  <a:lnTo>
                    <a:pt x="-1" y="907"/>
                  </a:lnTo>
                  <a:close/>
                </a:path>
              </a:pathLst>
            </a:custGeom>
            <a:noFill/>
            <a:ln w="22225">
              <a:solidFill>
                <a:schemeClr val="tx1"/>
              </a:solidFill>
              <a:round/>
              <a:headEnd/>
              <a:tailEnd type="triangle" w="med" len="me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8643" name="Text Box 47"/>
            <p:cNvSpPr txBox="1">
              <a:spLocks noChangeArrowheads="1"/>
            </p:cNvSpPr>
            <p:nvPr/>
          </p:nvSpPr>
          <p:spPr bwMode="auto">
            <a:xfrm>
              <a:off x="1690" y="487"/>
              <a:ext cx="377" cy="288"/>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a:latin typeface="Arial Narrow" pitchFamily="34" charset="0"/>
                  <a:sym typeface="Symbol" pitchFamily="18" charset="2"/>
                </a:rPr>
                <a:t></a:t>
              </a:r>
              <a:r>
                <a:rPr lang="en-US" altLang="en-US" sz="2400" i="1" baseline="-25000">
                  <a:latin typeface="Arial Narrow" pitchFamily="34" charset="0"/>
                  <a:sym typeface="Symbol" pitchFamily="18" charset="2"/>
                </a:rPr>
                <a:t>p</a:t>
              </a:r>
              <a:endParaRPr lang="en-US" altLang="en-US" sz="2400" i="1">
                <a:latin typeface="Arial Narrow" pitchFamily="34" charset="0"/>
                <a:sym typeface="Symbol" pitchFamily="18" charset="2"/>
              </a:endParaRPr>
            </a:p>
          </p:txBody>
        </p:sp>
        <p:grpSp>
          <p:nvGrpSpPr>
            <p:cNvPr id="68644" name="Group 62"/>
            <p:cNvGrpSpPr>
              <a:grpSpLocks/>
            </p:cNvGrpSpPr>
            <p:nvPr/>
          </p:nvGrpSpPr>
          <p:grpSpPr bwMode="auto">
            <a:xfrm>
              <a:off x="4489" y="907"/>
              <a:ext cx="357" cy="286"/>
              <a:chOff x="4489" y="1289"/>
              <a:chExt cx="357" cy="286"/>
            </a:xfrm>
          </p:grpSpPr>
          <p:sp>
            <p:nvSpPr>
              <p:cNvPr id="68654" name="Line 48"/>
              <p:cNvSpPr>
                <a:spLocks noChangeShapeType="1"/>
              </p:cNvSpPr>
              <p:nvPr/>
            </p:nvSpPr>
            <p:spPr bwMode="auto">
              <a:xfrm>
                <a:off x="4846" y="1289"/>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55" name="Line 55"/>
              <p:cNvSpPr>
                <a:spLocks noChangeShapeType="1"/>
              </p:cNvSpPr>
              <p:nvPr/>
            </p:nvSpPr>
            <p:spPr bwMode="auto">
              <a:xfrm>
                <a:off x="4792" y="1307"/>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56" name="Line 56"/>
              <p:cNvSpPr>
                <a:spLocks noChangeShapeType="1"/>
              </p:cNvSpPr>
              <p:nvPr/>
            </p:nvSpPr>
            <p:spPr bwMode="auto">
              <a:xfrm>
                <a:off x="4740" y="1321"/>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57" name="Line 57"/>
              <p:cNvSpPr>
                <a:spLocks noChangeShapeType="1"/>
              </p:cNvSpPr>
              <p:nvPr/>
            </p:nvSpPr>
            <p:spPr bwMode="auto">
              <a:xfrm>
                <a:off x="4695" y="1331"/>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58" name="Line 58"/>
              <p:cNvSpPr>
                <a:spLocks noChangeShapeType="1"/>
              </p:cNvSpPr>
              <p:nvPr/>
            </p:nvSpPr>
            <p:spPr bwMode="auto">
              <a:xfrm>
                <a:off x="4641" y="1353"/>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59" name="Line 59"/>
              <p:cNvSpPr>
                <a:spLocks noChangeShapeType="1"/>
              </p:cNvSpPr>
              <p:nvPr/>
            </p:nvSpPr>
            <p:spPr bwMode="auto">
              <a:xfrm>
                <a:off x="4589" y="1367"/>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60" name="Line 60"/>
              <p:cNvSpPr>
                <a:spLocks noChangeShapeType="1"/>
              </p:cNvSpPr>
              <p:nvPr/>
            </p:nvSpPr>
            <p:spPr bwMode="auto">
              <a:xfrm>
                <a:off x="4541" y="1377"/>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61" name="Line 61"/>
              <p:cNvSpPr>
                <a:spLocks noChangeShapeType="1"/>
              </p:cNvSpPr>
              <p:nvPr/>
            </p:nvSpPr>
            <p:spPr bwMode="auto">
              <a:xfrm>
                <a:off x="4489" y="1385"/>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68645" name="Group 63"/>
            <p:cNvGrpSpPr>
              <a:grpSpLocks/>
            </p:cNvGrpSpPr>
            <p:nvPr/>
          </p:nvGrpSpPr>
          <p:grpSpPr bwMode="auto">
            <a:xfrm flipH="1" flipV="1">
              <a:off x="1423" y="775"/>
              <a:ext cx="357" cy="286"/>
              <a:chOff x="4489" y="1289"/>
              <a:chExt cx="357" cy="286"/>
            </a:xfrm>
          </p:grpSpPr>
          <p:sp>
            <p:nvSpPr>
              <p:cNvPr id="68646" name="Line 64"/>
              <p:cNvSpPr>
                <a:spLocks noChangeShapeType="1"/>
              </p:cNvSpPr>
              <p:nvPr/>
            </p:nvSpPr>
            <p:spPr bwMode="auto">
              <a:xfrm>
                <a:off x="4846" y="1289"/>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47" name="Line 65"/>
              <p:cNvSpPr>
                <a:spLocks noChangeShapeType="1"/>
              </p:cNvSpPr>
              <p:nvPr/>
            </p:nvSpPr>
            <p:spPr bwMode="auto">
              <a:xfrm>
                <a:off x="4792" y="1307"/>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48" name="Line 66"/>
              <p:cNvSpPr>
                <a:spLocks noChangeShapeType="1"/>
              </p:cNvSpPr>
              <p:nvPr/>
            </p:nvSpPr>
            <p:spPr bwMode="auto">
              <a:xfrm>
                <a:off x="4740" y="1321"/>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49" name="Line 67"/>
              <p:cNvSpPr>
                <a:spLocks noChangeShapeType="1"/>
              </p:cNvSpPr>
              <p:nvPr/>
            </p:nvSpPr>
            <p:spPr bwMode="auto">
              <a:xfrm>
                <a:off x="4695" y="1331"/>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50" name="Line 68"/>
              <p:cNvSpPr>
                <a:spLocks noChangeShapeType="1"/>
              </p:cNvSpPr>
              <p:nvPr/>
            </p:nvSpPr>
            <p:spPr bwMode="auto">
              <a:xfrm>
                <a:off x="4641" y="1353"/>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51" name="Line 69"/>
              <p:cNvSpPr>
                <a:spLocks noChangeShapeType="1"/>
              </p:cNvSpPr>
              <p:nvPr/>
            </p:nvSpPr>
            <p:spPr bwMode="auto">
              <a:xfrm>
                <a:off x="4589" y="1367"/>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52" name="Line 70"/>
              <p:cNvSpPr>
                <a:spLocks noChangeShapeType="1"/>
              </p:cNvSpPr>
              <p:nvPr/>
            </p:nvSpPr>
            <p:spPr bwMode="auto">
              <a:xfrm>
                <a:off x="4541" y="1377"/>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53" name="Line 71"/>
              <p:cNvSpPr>
                <a:spLocks noChangeShapeType="1"/>
              </p:cNvSpPr>
              <p:nvPr/>
            </p:nvSpPr>
            <p:spPr bwMode="auto">
              <a:xfrm>
                <a:off x="4489" y="1385"/>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graphicFrame>
        <p:nvGraphicFramePr>
          <p:cNvPr id="68613" name="Object 72"/>
          <p:cNvGraphicFramePr>
            <a:graphicFrameLocks noChangeAspect="1"/>
          </p:cNvGraphicFramePr>
          <p:nvPr/>
        </p:nvGraphicFramePr>
        <p:xfrm>
          <a:off x="3660775" y="5610225"/>
          <a:ext cx="1922463" cy="1158875"/>
        </p:xfrm>
        <a:graphic>
          <a:graphicData uri="http://schemas.openxmlformats.org/presentationml/2006/ole">
            <mc:AlternateContent xmlns:mc="http://schemas.openxmlformats.org/markup-compatibility/2006">
              <mc:Choice xmlns:v="urn:schemas-microsoft-com:vml" Requires="v">
                <p:oleObj spid="_x0000_s23609" name="Equation" r:id="rId5" imgW="666558" imgH="371680" progId="Equation.3">
                  <p:embed/>
                </p:oleObj>
              </mc:Choice>
              <mc:Fallback>
                <p:oleObj name="Equation" r:id="rId5" imgW="666558" imgH="3716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0775" y="5610225"/>
                        <a:ext cx="1922463" cy="1158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65" name="TextBox 64"/>
              <p:cNvSpPr txBox="1"/>
              <p:nvPr/>
            </p:nvSpPr>
            <p:spPr>
              <a:xfrm>
                <a:off x="3830402" y="5482364"/>
                <a:ext cx="2017475" cy="8989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b="1" i="1" smtClean="0">
                              <a:latin typeface="Cambria Math"/>
                            </a:rPr>
                          </m:ctrlPr>
                        </m:sSubPr>
                        <m:e>
                          <m:r>
                            <a:rPr lang="en-US" sz="2800" b="1" i="1" smtClean="0">
                              <a:latin typeface="Cambria Math"/>
                              <a:ea typeface="Cambria Math"/>
                            </a:rPr>
                            <m:t>𝜸</m:t>
                          </m:r>
                        </m:e>
                        <m:sub>
                          <m:r>
                            <a:rPr lang="en-US" sz="2800" b="1" i="1" smtClean="0">
                              <a:latin typeface="Cambria Math"/>
                            </a:rPr>
                            <m:t>𝒑</m:t>
                          </m:r>
                        </m:sub>
                      </m:sSub>
                      <m:r>
                        <a:rPr lang="en-US" sz="2800" b="1" i="1" smtClean="0">
                          <a:latin typeface="Cambria Math"/>
                        </a:rPr>
                        <m:t>=</m:t>
                      </m:r>
                      <m:f>
                        <m:fPr>
                          <m:ctrlPr>
                            <a:rPr lang="en-US" sz="2800" b="1" i="1" smtClean="0">
                              <a:latin typeface="Cambria Math"/>
                            </a:rPr>
                          </m:ctrlPr>
                        </m:fPr>
                        <m:num>
                          <m:r>
                            <a:rPr lang="en-US" sz="2800" b="1" i="1" smtClean="0">
                              <a:latin typeface="Cambria Math"/>
                            </a:rPr>
                            <m:t>𝑳</m:t>
                          </m:r>
                        </m:num>
                        <m:den>
                          <m:r>
                            <a:rPr lang="en-US" sz="2800" b="1" i="0" smtClean="0">
                              <a:latin typeface="Cambria Math"/>
                            </a:rPr>
                            <m:t>𝟐</m:t>
                          </m:r>
                          <m:r>
                            <a:rPr lang="en-US" sz="2800" b="1" i="1" smtClean="0">
                              <a:latin typeface="Cambria Math"/>
                            </a:rPr>
                            <m:t>𝒆</m:t>
                          </m:r>
                        </m:den>
                      </m:f>
                      <m:sSub>
                        <m:sSubPr>
                          <m:ctrlPr>
                            <a:rPr lang="en-US" sz="2800" b="1" i="1" smtClean="0">
                              <a:latin typeface="Cambria Math"/>
                            </a:rPr>
                          </m:ctrlPr>
                        </m:sSubPr>
                        <m:e>
                          <m:r>
                            <a:rPr lang="en-US" sz="2800" b="1" i="1" smtClean="0">
                              <a:latin typeface="Cambria Math"/>
                              <a:ea typeface="Cambria Math"/>
                            </a:rPr>
                            <m:t>𝜽</m:t>
                          </m:r>
                        </m:e>
                        <m:sub>
                          <m:r>
                            <a:rPr lang="en-US" sz="2800" b="1" i="1" smtClean="0">
                              <a:latin typeface="Cambria Math"/>
                            </a:rPr>
                            <m:t>𝒑</m:t>
                          </m:r>
                        </m:sub>
                      </m:sSub>
                    </m:oMath>
                  </m:oMathPara>
                </a14:m>
                <a:endParaRPr lang="en-US" sz="2800" b="1" i="1" dirty="0"/>
              </a:p>
            </p:txBody>
          </p:sp>
        </mc:Choice>
        <mc:Fallback xmlns="">
          <p:sp>
            <p:nvSpPr>
              <p:cNvPr id="65" name="TextBox 64"/>
              <p:cNvSpPr txBox="1">
                <a:spLocks noRot="1" noChangeAspect="1" noMove="1" noResize="1" noEditPoints="1" noAdjustHandles="1" noChangeArrowheads="1" noChangeShapeType="1" noTextEdit="1"/>
              </p:cNvSpPr>
              <p:nvPr/>
            </p:nvSpPr>
            <p:spPr>
              <a:xfrm>
                <a:off x="3830402" y="5482364"/>
                <a:ext cx="2017475" cy="898964"/>
              </a:xfrm>
              <a:prstGeom prst="rect">
                <a:avLst/>
              </a:prstGeom>
              <a:blipFill rotWithShape="1">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681485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Text Box 3"/>
          <p:cNvSpPr txBox="1">
            <a:spLocks noChangeArrowheads="1"/>
          </p:cNvSpPr>
          <p:nvPr/>
        </p:nvSpPr>
        <p:spPr bwMode="auto">
          <a:xfrm>
            <a:off x="4406900" y="1760538"/>
            <a:ext cx="4246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endParaRPr lang="en-US" altLang="en-US" sz="2400" b="0"/>
          </a:p>
        </p:txBody>
      </p:sp>
      <p:grpSp>
        <p:nvGrpSpPr>
          <p:cNvPr id="69636" name="Group 6"/>
          <p:cNvGrpSpPr>
            <a:grpSpLocks noChangeAspect="1"/>
          </p:cNvGrpSpPr>
          <p:nvPr/>
        </p:nvGrpSpPr>
        <p:grpSpPr bwMode="auto">
          <a:xfrm>
            <a:off x="470347" y="1470025"/>
            <a:ext cx="3957637" cy="3916363"/>
            <a:chOff x="969" y="168"/>
            <a:chExt cx="3822" cy="3782"/>
          </a:xfrm>
        </p:grpSpPr>
        <p:grpSp>
          <p:nvGrpSpPr>
            <p:cNvPr id="69639" name="Group 7"/>
            <p:cNvGrpSpPr>
              <a:grpSpLocks noChangeAspect="1"/>
            </p:cNvGrpSpPr>
            <p:nvPr/>
          </p:nvGrpSpPr>
          <p:grpSpPr bwMode="auto">
            <a:xfrm>
              <a:off x="1053" y="168"/>
              <a:ext cx="3648" cy="3734"/>
              <a:chOff x="1053" y="168"/>
              <a:chExt cx="3648" cy="3734"/>
            </a:xfrm>
          </p:grpSpPr>
          <p:sp>
            <p:nvSpPr>
              <p:cNvPr id="69652" name="Freeform 8"/>
              <p:cNvSpPr>
                <a:spLocks noChangeAspect="1"/>
              </p:cNvSpPr>
              <p:nvPr/>
            </p:nvSpPr>
            <p:spPr bwMode="auto">
              <a:xfrm flipH="1">
                <a:off x="4187" y="3455"/>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69653" name="Group 9"/>
              <p:cNvGrpSpPr>
                <a:grpSpLocks noChangeAspect="1"/>
              </p:cNvGrpSpPr>
              <p:nvPr/>
            </p:nvGrpSpPr>
            <p:grpSpPr bwMode="auto">
              <a:xfrm flipH="1">
                <a:off x="3072" y="2318"/>
                <a:ext cx="355" cy="242"/>
                <a:chOff x="2334" y="1156"/>
                <a:chExt cx="355" cy="242"/>
              </a:xfrm>
            </p:grpSpPr>
            <p:sp>
              <p:nvSpPr>
                <p:cNvPr id="69759" name="Freeform 10"/>
                <p:cNvSpPr>
                  <a:spLocks noChangeAspect="1"/>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760" name="Rectangle 11"/>
                <p:cNvSpPr>
                  <a:spLocks noChangeAspect="1" noChangeArrowheads="1"/>
                </p:cNvSpPr>
                <p:nvPr/>
              </p:nvSpPr>
              <p:spPr bwMode="auto">
                <a:xfrm>
                  <a:off x="2672" y="1156"/>
                  <a:ext cx="17" cy="196"/>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69654" name="Group 12"/>
              <p:cNvGrpSpPr>
                <a:grpSpLocks noChangeAspect="1"/>
              </p:cNvGrpSpPr>
              <p:nvPr/>
            </p:nvGrpSpPr>
            <p:grpSpPr bwMode="auto">
              <a:xfrm flipH="1">
                <a:off x="3071" y="2031"/>
                <a:ext cx="1435" cy="287"/>
                <a:chOff x="1255" y="869"/>
                <a:chExt cx="1435" cy="287"/>
              </a:xfrm>
            </p:grpSpPr>
            <p:grpSp>
              <p:nvGrpSpPr>
                <p:cNvPr id="69752" name="Group 13"/>
                <p:cNvGrpSpPr>
                  <a:grpSpLocks noChangeAspect="1"/>
                </p:cNvGrpSpPr>
                <p:nvPr/>
              </p:nvGrpSpPr>
              <p:grpSpPr bwMode="auto">
                <a:xfrm>
                  <a:off x="1255" y="869"/>
                  <a:ext cx="1434" cy="287"/>
                  <a:chOff x="1255" y="869"/>
                  <a:chExt cx="1434" cy="287"/>
                </a:xfrm>
              </p:grpSpPr>
              <p:grpSp>
                <p:nvGrpSpPr>
                  <p:cNvPr id="69754" name="Group 14"/>
                  <p:cNvGrpSpPr>
                    <a:grpSpLocks noChangeAspect="1"/>
                  </p:cNvGrpSpPr>
                  <p:nvPr/>
                </p:nvGrpSpPr>
                <p:grpSpPr bwMode="auto">
                  <a:xfrm>
                    <a:off x="1255" y="869"/>
                    <a:ext cx="1434" cy="287"/>
                    <a:chOff x="1255" y="869"/>
                    <a:chExt cx="1434" cy="287"/>
                  </a:xfrm>
                </p:grpSpPr>
                <p:sp>
                  <p:nvSpPr>
                    <p:cNvPr id="69756" name="Rectangle 15"/>
                    <p:cNvSpPr>
                      <a:spLocks noChangeAspect="1" noChangeArrowheads="1"/>
                    </p:cNvSpPr>
                    <p:nvPr/>
                  </p:nvSpPr>
                  <p:spPr bwMode="auto">
                    <a:xfrm>
                      <a:off x="1255" y="869"/>
                      <a:ext cx="1434" cy="287"/>
                    </a:xfrm>
                    <a:prstGeom prst="rect">
                      <a:avLst/>
                    </a:prstGeom>
                    <a:gradFill rotWithShape="1">
                      <a:gsLst>
                        <a:gs pos="0">
                          <a:srgbClr val="666666"/>
                        </a:gs>
                        <a:gs pos="50000">
                          <a:srgbClr val="DDDDDD"/>
                        </a:gs>
                        <a:gs pos="100000">
                          <a:srgbClr val="666666"/>
                        </a:gs>
                      </a:gsLst>
                      <a:lin ang="54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9757" name="Line 16"/>
                    <p:cNvSpPr>
                      <a:spLocks noChangeAspect="1" noChangeShapeType="1"/>
                    </p:cNvSpPr>
                    <p:nvPr/>
                  </p:nvSpPr>
                  <p:spPr bwMode="auto">
                    <a:xfrm>
                      <a:off x="1255" y="901"/>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758" name="Line 17"/>
                    <p:cNvSpPr>
                      <a:spLocks noChangeAspect="1" noChangeShapeType="1"/>
                    </p:cNvSpPr>
                    <p:nvPr/>
                  </p:nvSpPr>
                  <p:spPr bwMode="auto">
                    <a:xfrm>
                      <a:off x="1255" y="1124"/>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69755" name="Rectangle 18"/>
                  <p:cNvSpPr>
                    <a:spLocks noChangeAspect="1" noChangeArrowheads="1"/>
                  </p:cNvSpPr>
                  <p:nvPr/>
                </p:nvSpPr>
                <p:spPr bwMode="auto">
                  <a:xfrm>
                    <a:off x="1255" y="926"/>
                    <a:ext cx="35" cy="173"/>
                  </a:xfrm>
                  <a:prstGeom prst="rect">
                    <a:avLst/>
                  </a:prstGeom>
                  <a:gradFill rotWithShape="1">
                    <a:gsLst>
                      <a:gs pos="0">
                        <a:srgbClr val="C0C0C0"/>
                      </a:gs>
                      <a:gs pos="100000">
                        <a:srgbClr val="595959"/>
                      </a:gs>
                    </a:gsLst>
                    <a:path path="rect">
                      <a:fillToRect t="100000" r="10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69753" name="Rectangle 19"/>
                <p:cNvSpPr>
                  <a:spLocks noChangeAspect="1" noChangeArrowheads="1"/>
                </p:cNvSpPr>
                <p:nvPr/>
              </p:nvSpPr>
              <p:spPr bwMode="auto">
                <a:xfrm>
                  <a:off x="2673" y="901"/>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69655" name="Rectangle 20"/>
              <p:cNvSpPr>
                <a:spLocks noChangeAspect="1" noChangeArrowheads="1"/>
              </p:cNvSpPr>
              <p:nvPr/>
            </p:nvSpPr>
            <p:spPr bwMode="auto">
              <a:xfrm rot="2897558" flipH="1">
                <a:off x="2989" y="2994"/>
                <a:ext cx="1721" cy="95"/>
              </a:xfrm>
              <a:prstGeom prst="rect">
                <a:avLst/>
              </a:prstGeom>
              <a:gradFill rotWithShape="1">
                <a:gsLst>
                  <a:gs pos="0">
                    <a:srgbClr val="DDDDDD"/>
                  </a:gs>
                  <a:gs pos="50000">
                    <a:srgbClr val="666666"/>
                  </a:gs>
                  <a:gs pos="100000">
                    <a:srgbClr val="DDDDDD"/>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9656" name="Rectangle 21"/>
              <p:cNvSpPr>
                <a:spLocks noChangeAspect="1" noChangeArrowheads="1"/>
              </p:cNvSpPr>
              <p:nvPr/>
            </p:nvSpPr>
            <p:spPr bwMode="auto">
              <a:xfrm flipH="1">
                <a:off x="3410" y="2064"/>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9657" name="Line 22"/>
              <p:cNvSpPr>
                <a:spLocks noChangeAspect="1" noChangeShapeType="1"/>
              </p:cNvSpPr>
              <p:nvPr/>
            </p:nvSpPr>
            <p:spPr bwMode="auto">
              <a:xfrm flipH="1">
                <a:off x="3075" y="2031"/>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658" name="Line 23"/>
              <p:cNvSpPr>
                <a:spLocks noChangeAspect="1" noChangeShapeType="1"/>
              </p:cNvSpPr>
              <p:nvPr/>
            </p:nvSpPr>
            <p:spPr bwMode="auto">
              <a:xfrm flipH="1">
                <a:off x="3075" y="2064"/>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659" name="Line 24"/>
              <p:cNvSpPr>
                <a:spLocks noChangeAspect="1" noChangeShapeType="1"/>
              </p:cNvSpPr>
              <p:nvPr/>
            </p:nvSpPr>
            <p:spPr bwMode="auto">
              <a:xfrm flipH="1">
                <a:off x="3075" y="2286"/>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660" name="Line 25"/>
              <p:cNvSpPr>
                <a:spLocks noChangeAspect="1" noChangeShapeType="1"/>
              </p:cNvSpPr>
              <p:nvPr/>
            </p:nvSpPr>
            <p:spPr bwMode="auto">
              <a:xfrm flipH="1">
                <a:off x="3075" y="2315"/>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661" name="Freeform 26"/>
              <p:cNvSpPr>
                <a:spLocks noChangeAspect="1"/>
              </p:cNvSpPr>
              <p:nvPr/>
            </p:nvSpPr>
            <p:spPr bwMode="auto">
              <a:xfrm>
                <a:off x="1260" y="3455"/>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69662" name="Group 27"/>
              <p:cNvGrpSpPr>
                <a:grpSpLocks noChangeAspect="1"/>
              </p:cNvGrpSpPr>
              <p:nvPr/>
            </p:nvGrpSpPr>
            <p:grpSpPr bwMode="auto">
              <a:xfrm>
                <a:off x="2335" y="2318"/>
                <a:ext cx="355" cy="242"/>
                <a:chOff x="2334" y="1156"/>
                <a:chExt cx="355" cy="242"/>
              </a:xfrm>
            </p:grpSpPr>
            <p:sp>
              <p:nvSpPr>
                <p:cNvPr id="69750" name="Freeform 28"/>
                <p:cNvSpPr>
                  <a:spLocks noChangeAspect="1"/>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751" name="Rectangle 29"/>
                <p:cNvSpPr>
                  <a:spLocks noChangeAspect="1" noChangeArrowheads="1"/>
                </p:cNvSpPr>
                <p:nvPr/>
              </p:nvSpPr>
              <p:spPr bwMode="auto">
                <a:xfrm>
                  <a:off x="2672" y="1156"/>
                  <a:ext cx="17" cy="196"/>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69663" name="Group 30"/>
              <p:cNvGrpSpPr>
                <a:grpSpLocks noChangeAspect="1"/>
              </p:cNvGrpSpPr>
              <p:nvPr/>
            </p:nvGrpSpPr>
            <p:grpSpPr bwMode="auto">
              <a:xfrm>
                <a:off x="1256" y="2031"/>
                <a:ext cx="1435" cy="287"/>
                <a:chOff x="1255" y="869"/>
                <a:chExt cx="1435" cy="287"/>
              </a:xfrm>
            </p:grpSpPr>
            <p:grpSp>
              <p:nvGrpSpPr>
                <p:cNvPr id="69743" name="Group 31"/>
                <p:cNvGrpSpPr>
                  <a:grpSpLocks noChangeAspect="1"/>
                </p:cNvGrpSpPr>
                <p:nvPr/>
              </p:nvGrpSpPr>
              <p:grpSpPr bwMode="auto">
                <a:xfrm>
                  <a:off x="1255" y="869"/>
                  <a:ext cx="1434" cy="287"/>
                  <a:chOff x="1255" y="869"/>
                  <a:chExt cx="1434" cy="287"/>
                </a:xfrm>
              </p:grpSpPr>
              <p:grpSp>
                <p:nvGrpSpPr>
                  <p:cNvPr id="69745" name="Group 32"/>
                  <p:cNvGrpSpPr>
                    <a:grpSpLocks noChangeAspect="1"/>
                  </p:cNvGrpSpPr>
                  <p:nvPr/>
                </p:nvGrpSpPr>
                <p:grpSpPr bwMode="auto">
                  <a:xfrm>
                    <a:off x="1255" y="869"/>
                    <a:ext cx="1434" cy="287"/>
                    <a:chOff x="1255" y="869"/>
                    <a:chExt cx="1434" cy="287"/>
                  </a:xfrm>
                </p:grpSpPr>
                <p:sp>
                  <p:nvSpPr>
                    <p:cNvPr id="69747" name="Rectangle 33"/>
                    <p:cNvSpPr>
                      <a:spLocks noChangeAspect="1" noChangeArrowheads="1"/>
                    </p:cNvSpPr>
                    <p:nvPr/>
                  </p:nvSpPr>
                  <p:spPr bwMode="auto">
                    <a:xfrm>
                      <a:off x="1255" y="869"/>
                      <a:ext cx="1434" cy="287"/>
                    </a:xfrm>
                    <a:prstGeom prst="rect">
                      <a:avLst/>
                    </a:prstGeom>
                    <a:gradFill rotWithShape="1">
                      <a:gsLst>
                        <a:gs pos="0">
                          <a:srgbClr val="666666"/>
                        </a:gs>
                        <a:gs pos="50000">
                          <a:srgbClr val="DDDDDD"/>
                        </a:gs>
                        <a:gs pos="100000">
                          <a:srgbClr val="666666"/>
                        </a:gs>
                      </a:gsLst>
                      <a:lin ang="54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9748" name="Line 34"/>
                    <p:cNvSpPr>
                      <a:spLocks noChangeAspect="1" noChangeShapeType="1"/>
                    </p:cNvSpPr>
                    <p:nvPr/>
                  </p:nvSpPr>
                  <p:spPr bwMode="auto">
                    <a:xfrm>
                      <a:off x="1255" y="901"/>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749" name="Line 35"/>
                    <p:cNvSpPr>
                      <a:spLocks noChangeAspect="1" noChangeShapeType="1"/>
                    </p:cNvSpPr>
                    <p:nvPr/>
                  </p:nvSpPr>
                  <p:spPr bwMode="auto">
                    <a:xfrm>
                      <a:off x="1255" y="1124"/>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69746" name="Rectangle 36"/>
                  <p:cNvSpPr>
                    <a:spLocks noChangeAspect="1" noChangeArrowheads="1"/>
                  </p:cNvSpPr>
                  <p:nvPr/>
                </p:nvSpPr>
                <p:spPr bwMode="auto">
                  <a:xfrm>
                    <a:off x="1255" y="926"/>
                    <a:ext cx="35" cy="173"/>
                  </a:xfrm>
                  <a:prstGeom prst="rect">
                    <a:avLst/>
                  </a:prstGeom>
                  <a:gradFill rotWithShape="1">
                    <a:gsLst>
                      <a:gs pos="0">
                        <a:srgbClr val="C0C0C0"/>
                      </a:gs>
                      <a:gs pos="100000">
                        <a:srgbClr val="595959"/>
                      </a:gs>
                    </a:gsLst>
                    <a:path path="rect">
                      <a:fillToRect t="100000" r="10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69744" name="Rectangle 37"/>
                <p:cNvSpPr>
                  <a:spLocks noChangeAspect="1" noChangeArrowheads="1"/>
                </p:cNvSpPr>
                <p:nvPr/>
              </p:nvSpPr>
              <p:spPr bwMode="auto">
                <a:xfrm>
                  <a:off x="2673" y="901"/>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69664" name="Rectangle 38"/>
              <p:cNvSpPr>
                <a:spLocks noChangeAspect="1" noChangeArrowheads="1"/>
              </p:cNvSpPr>
              <p:nvPr/>
            </p:nvSpPr>
            <p:spPr bwMode="auto">
              <a:xfrm rot="-2897558">
                <a:off x="1052" y="2994"/>
                <a:ext cx="1721" cy="95"/>
              </a:xfrm>
              <a:prstGeom prst="rect">
                <a:avLst/>
              </a:prstGeom>
              <a:gradFill rotWithShape="1">
                <a:gsLst>
                  <a:gs pos="0">
                    <a:srgbClr val="DDDDDD"/>
                  </a:gs>
                  <a:gs pos="50000">
                    <a:srgbClr val="666666"/>
                  </a:gs>
                  <a:gs pos="100000">
                    <a:srgbClr val="DDDDDD"/>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9665" name="Rectangle 39"/>
              <p:cNvSpPr>
                <a:spLocks noChangeAspect="1" noChangeArrowheads="1"/>
              </p:cNvSpPr>
              <p:nvPr/>
            </p:nvSpPr>
            <p:spPr bwMode="auto">
              <a:xfrm>
                <a:off x="2335" y="2064"/>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9666" name="Line 40"/>
              <p:cNvSpPr>
                <a:spLocks noChangeAspect="1" noChangeShapeType="1"/>
              </p:cNvSpPr>
              <p:nvPr/>
            </p:nvSpPr>
            <p:spPr bwMode="auto">
              <a:xfrm>
                <a:off x="1260" y="2031"/>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667" name="Line 41"/>
              <p:cNvSpPr>
                <a:spLocks noChangeAspect="1" noChangeShapeType="1"/>
              </p:cNvSpPr>
              <p:nvPr/>
            </p:nvSpPr>
            <p:spPr bwMode="auto">
              <a:xfrm>
                <a:off x="1260" y="2064"/>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668" name="Line 42"/>
              <p:cNvSpPr>
                <a:spLocks noChangeAspect="1" noChangeShapeType="1"/>
              </p:cNvSpPr>
              <p:nvPr/>
            </p:nvSpPr>
            <p:spPr bwMode="auto">
              <a:xfrm>
                <a:off x="1260" y="2286"/>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669" name="Line 43"/>
              <p:cNvSpPr>
                <a:spLocks noChangeAspect="1" noChangeShapeType="1"/>
              </p:cNvSpPr>
              <p:nvPr/>
            </p:nvSpPr>
            <p:spPr bwMode="auto">
              <a:xfrm>
                <a:off x="1260" y="2315"/>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69670" name="Group 44"/>
              <p:cNvGrpSpPr>
                <a:grpSpLocks noChangeAspect="1"/>
              </p:cNvGrpSpPr>
              <p:nvPr/>
            </p:nvGrpSpPr>
            <p:grpSpPr bwMode="auto">
              <a:xfrm>
                <a:off x="2687" y="2031"/>
                <a:ext cx="392" cy="287"/>
                <a:chOff x="2686" y="869"/>
                <a:chExt cx="392" cy="287"/>
              </a:xfrm>
            </p:grpSpPr>
            <p:sp>
              <p:nvSpPr>
                <p:cNvPr id="69738" name="Rectangle 45"/>
                <p:cNvSpPr>
                  <a:spLocks noChangeAspect="1" noChangeArrowheads="1"/>
                </p:cNvSpPr>
                <p:nvPr/>
              </p:nvSpPr>
              <p:spPr bwMode="auto">
                <a:xfrm>
                  <a:off x="2690" y="869"/>
                  <a:ext cx="381" cy="287"/>
                </a:xfrm>
                <a:prstGeom prst="rect">
                  <a:avLst/>
                </a:prstGeom>
                <a:gradFill rotWithShape="1">
                  <a:gsLst>
                    <a:gs pos="0">
                      <a:srgbClr val="666666"/>
                    </a:gs>
                    <a:gs pos="50000">
                      <a:srgbClr val="DDDDDD"/>
                    </a:gs>
                    <a:gs pos="100000">
                      <a:srgbClr val="666666"/>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9739" name="Line 46"/>
                <p:cNvSpPr>
                  <a:spLocks noChangeAspect="1" noChangeShapeType="1"/>
                </p:cNvSpPr>
                <p:nvPr/>
              </p:nvSpPr>
              <p:spPr bwMode="auto">
                <a:xfrm>
                  <a:off x="2690" y="902"/>
                  <a:ext cx="38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740" name="Line 47"/>
                <p:cNvSpPr>
                  <a:spLocks noChangeAspect="1" noChangeShapeType="1"/>
                </p:cNvSpPr>
                <p:nvPr/>
              </p:nvSpPr>
              <p:spPr bwMode="auto">
                <a:xfrm>
                  <a:off x="2686" y="1124"/>
                  <a:ext cx="38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741" name="Line 48"/>
                <p:cNvSpPr>
                  <a:spLocks noChangeAspect="1" noChangeShapeType="1"/>
                </p:cNvSpPr>
                <p:nvPr/>
              </p:nvSpPr>
              <p:spPr bwMode="auto">
                <a:xfrm>
                  <a:off x="2686" y="1153"/>
                  <a:ext cx="39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742" name="Line 49"/>
                <p:cNvSpPr>
                  <a:spLocks noChangeAspect="1" noChangeShapeType="1"/>
                </p:cNvSpPr>
                <p:nvPr/>
              </p:nvSpPr>
              <p:spPr bwMode="auto">
                <a:xfrm>
                  <a:off x="2686" y="869"/>
                  <a:ext cx="39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69671" name="Rectangle 50"/>
              <p:cNvSpPr>
                <a:spLocks noChangeAspect="1" noChangeArrowheads="1"/>
              </p:cNvSpPr>
              <p:nvPr/>
            </p:nvSpPr>
            <p:spPr bwMode="auto">
              <a:xfrm>
                <a:off x="2753" y="2062"/>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9672" name="Rectangle 51"/>
              <p:cNvSpPr>
                <a:spLocks noChangeAspect="1" noChangeArrowheads="1"/>
              </p:cNvSpPr>
              <p:nvPr/>
            </p:nvSpPr>
            <p:spPr bwMode="auto">
              <a:xfrm>
                <a:off x="2832" y="2062"/>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9673" name="Rectangle 52"/>
              <p:cNvSpPr>
                <a:spLocks noChangeAspect="1" noChangeArrowheads="1"/>
              </p:cNvSpPr>
              <p:nvPr/>
            </p:nvSpPr>
            <p:spPr bwMode="auto">
              <a:xfrm>
                <a:off x="2912" y="2062"/>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9674" name="Rectangle 53"/>
              <p:cNvSpPr>
                <a:spLocks noChangeAspect="1" noChangeArrowheads="1"/>
              </p:cNvSpPr>
              <p:nvPr/>
            </p:nvSpPr>
            <p:spPr bwMode="auto">
              <a:xfrm>
                <a:off x="2991" y="2062"/>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9675" name="Freeform 54"/>
              <p:cNvSpPr>
                <a:spLocks noChangeAspect="1"/>
              </p:cNvSpPr>
              <p:nvPr/>
            </p:nvSpPr>
            <p:spPr bwMode="auto">
              <a:xfrm flipH="1">
                <a:off x="4188" y="1592"/>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676" name="Freeform 55"/>
              <p:cNvSpPr>
                <a:spLocks noChangeAspect="1"/>
              </p:cNvSpPr>
              <p:nvPr/>
            </p:nvSpPr>
            <p:spPr bwMode="auto">
              <a:xfrm flipH="1">
                <a:off x="3090" y="455"/>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677" name="Rectangle 56"/>
              <p:cNvSpPr>
                <a:spLocks noChangeAspect="1" noChangeArrowheads="1"/>
              </p:cNvSpPr>
              <p:nvPr/>
            </p:nvSpPr>
            <p:spPr bwMode="auto">
              <a:xfrm flipH="1">
                <a:off x="3073" y="455"/>
                <a:ext cx="17" cy="196"/>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69678" name="Group 57"/>
              <p:cNvGrpSpPr>
                <a:grpSpLocks noChangeAspect="1"/>
              </p:cNvGrpSpPr>
              <p:nvPr/>
            </p:nvGrpSpPr>
            <p:grpSpPr bwMode="auto">
              <a:xfrm flipH="1">
                <a:off x="3073" y="168"/>
                <a:ext cx="1434" cy="287"/>
                <a:chOff x="1255" y="869"/>
                <a:chExt cx="1434" cy="287"/>
              </a:xfrm>
            </p:grpSpPr>
            <p:grpSp>
              <p:nvGrpSpPr>
                <p:cNvPr id="69733" name="Group 58"/>
                <p:cNvGrpSpPr>
                  <a:grpSpLocks noChangeAspect="1"/>
                </p:cNvGrpSpPr>
                <p:nvPr/>
              </p:nvGrpSpPr>
              <p:grpSpPr bwMode="auto">
                <a:xfrm>
                  <a:off x="1255" y="869"/>
                  <a:ext cx="1434" cy="287"/>
                  <a:chOff x="1255" y="869"/>
                  <a:chExt cx="1434" cy="287"/>
                </a:xfrm>
              </p:grpSpPr>
              <p:sp>
                <p:nvSpPr>
                  <p:cNvPr id="69735" name="Rectangle 59"/>
                  <p:cNvSpPr>
                    <a:spLocks noChangeAspect="1" noChangeArrowheads="1"/>
                  </p:cNvSpPr>
                  <p:nvPr/>
                </p:nvSpPr>
                <p:spPr bwMode="auto">
                  <a:xfrm>
                    <a:off x="1255" y="869"/>
                    <a:ext cx="1434" cy="287"/>
                  </a:xfrm>
                  <a:prstGeom prst="rect">
                    <a:avLst/>
                  </a:prstGeom>
                  <a:gradFill rotWithShape="1">
                    <a:gsLst>
                      <a:gs pos="0">
                        <a:srgbClr val="666666"/>
                      </a:gs>
                      <a:gs pos="50000">
                        <a:srgbClr val="DDDDDD"/>
                      </a:gs>
                      <a:gs pos="100000">
                        <a:srgbClr val="666666"/>
                      </a:gs>
                    </a:gsLst>
                    <a:lin ang="54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9736" name="Line 60"/>
                  <p:cNvSpPr>
                    <a:spLocks noChangeAspect="1" noChangeShapeType="1"/>
                  </p:cNvSpPr>
                  <p:nvPr/>
                </p:nvSpPr>
                <p:spPr bwMode="auto">
                  <a:xfrm>
                    <a:off x="1255" y="901"/>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737" name="Line 61"/>
                  <p:cNvSpPr>
                    <a:spLocks noChangeAspect="1" noChangeShapeType="1"/>
                  </p:cNvSpPr>
                  <p:nvPr/>
                </p:nvSpPr>
                <p:spPr bwMode="auto">
                  <a:xfrm>
                    <a:off x="1255" y="1124"/>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69734" name="Rectangle 62"/>
                <p:cNvSpPr>
                  <a:spLocks noChangeAspect="1" noChangeArrowheads="1"/>
                </p:cNvSpPr>
                <p:nvPr/>
              </p:nvSpPr>
              <p:spPr bwMode="auto">
                <a:xfrm>
                  <a:off x="1255" y="926"/>
                  <a:ext cx="35" cy="173"/>
                </a:xfrm>
                <a:prstGeom prst="rect">
                  <a:avLst/>
                </a:prstGeom>
                <a:gradFill rotWithShape="1">
                  <a:gsLst>
                    <a:gs pos="0">
                      <a:srgbClr val="C0C0C0"/>
                    </a:gs>
                    <a:gs pos="100000">
                      <a:srgbClr val="595959"/>
                    </a:gs>
                  </a:gsLst>
                  <a:path path="rect">
                    <a:fillToRect t="100000" r="10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69679" name="Rectangle 63"/>
              <p:cNvSpPr>
                <a:spLocks noChangeAspect="1" noChangeArrowheads="1"/>
              </p:cNvSpPr>
              <p:nvPr/>
            </p:nvSpPr>
            <p:spPr bwMode="auto">
              <a:xfrm flipH="1">
                <a:off x="3072" y="200"/>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9680" name="Rectangle 64"/>
              <p:cNvSpPr>
                <a:spLocks noChangeAspect="1" noChangeArrowheads="1"/>
              </p:cNvSpPr>
              <p:nvPr/>
            </p:nvSpPr>
            <p:spPr bwMode="auto">
              <a:xfrm rot="2897558" flipH="1">
                <a:off x="2990" y="1131"/>
                <a:ext cx="1721" cy="95"/>
              </a:xfrm>
              <a:prstGeom prst="rect">
                <a:avLst/>
              </a:prstGeom>
              <a:gradFill rotWithShape="1">
                <a:gsLst>
                  <a:gs pos="0">
                    <a:srgbClr val="DDDDDD"/>
                  </a:gs>
                  <a:gs pos="50000">
                    <a:srgbClr val="666666"/>
                  </a:gs>
                  <a:gs pos="100000">
                    <a:srgbClr val="DDDDDD"/>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9681" name="Rectangle 65"/>
              <p:cNvSpPr>
                <a:spLocks noChangeAspect="1" noChangeArrowheads="1"/>
              </p:cNvSpPr>
              <p:nvPr/>
            </p:nvSpPr>
            <p:spPr bwMode="auto">
              <a:xfrm flipH="1">
                <a:off x="3411" y="201"/>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9682" name="Line 66"/>
              <p:cNvSpPr>
                <a:spLocks noChangeAspect="1" noChangeShapeType="1"/>
              </p:cNvSpPr>
              <p:nvPr/>
            </p:nvSpPr>
            <p:spPr bwMode="auto">
              <a:xfrm flipH="1">
                <a:off x="3076" y="168"/>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683" name="Line 67"/>
              <p:cNvSpPr>
                <a:spLocks noChangeAspect="1" noChangeShapeType="1"/>
              </p:cNvSpPr>
              <p:nvPr/>
            </p:nvSpPr>
            <p:spPr bwMode="auto">
              <a:xfrm flipH="1">
                <a:off x="3076" y="201"/>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684" name="Line 68"/>
              <p:cNvSpPr>
                <a:spLocks noChangeAspect="1" noChangeShapeType="1"/>
              </p:cNvSpPr>
              <p:nvPr/>
            </p:nvSpPr>
            <p:spPr bwMode="auto">
              <a:xfrm flipH="1">
                <a:off x="3076" y="423"/>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685" name="Line 69"/>
              <p:cNvSpPr>
                <a:spLocks noChangeAspect="1" noChangeShapeType="1"/>
              </p:cNvSpPr>
              <p:nvPr/>
            </p:nvSpPr>
            <p:spPr bwMode="auto">
              <a:xfrm flipH="1">
                <a:off x="3076" y="452"/>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686" name="Freeform 70"/>
              <p:cNvSpPr>
                <a:spLocks noChangeAspect="1"/>
              </p:cNvSpPr>
              <p:nvPr/>
            </p:nvSpPr>
            <p:spPr bwMode="auto">
              <a:xfrm>
                <a:off x="1261" y="1592"/>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69687" name="Group 71"/>
              <p:cNvGrpSpPr>
                <a:grpSpLocks noChangeAspect="1"/>
              </p:cNvGrpSpPr>
              <p:nvPr/>
            </p:nvGrpSpPr>
            <p:grpSpPr bwMode="auto">
              <a:xfrm>
                <a:off x="2336" y="455"/>
                <a:ext cx="355" cy="242"/>
                <a:chOff x="2334" y="1156"/>
                <a:chExt cx="355" cy="242"/>
              </a:xfrm>
            </p:grpSpPr>
            <p:sp>
              <p:nvSpPr>
                <p:cNvPr id="69731" name="Freeform 72"/>
                <p:cNvSpPr>
                  <a:spLocks noChangeAspect="1"/>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732" name="Rectangle 73"/>
                <p:cNvSpPr>
                  <a:spLocks noChangeAspect="1" noChangeArrowheads="1"/>
                </p:cNvSpPr>
                <p:nvPr/>
              </p:nvSpPr>
              <p:spPr bwMode="auto">
                <a:xfrm>
                  <a:off x="2672" y="1156"/>
                  <a:ext cx="17" cy="196"/>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69688" name="Group 74"/>
              <p:cNvGrpSpPr>
                <a:grpSpLocks noChangeAspect="1"/>
              </p:cNvGrpSpPr>
              <p:nvPr/>
            </p:nvGrpSpPr>
            <p:grpSpPr bwMode="auto">
              <a:xfrm>
                <a:off x="1257" y="168"/>
                <a:ext cx="1435" cy="287"/>
                <a:chOff x="1255" y="869"/>
                <a:chExt cx="1435" cy="287"/>
              </a:xfrm>
            </p:grpSpPr>
            <p:grpSp>
              <p:nvGrpSpPr>
                <p:cNvPr id="69724" name="Group 75"/>
                <p:cNvGrpSpPr>
                  <a:grpSpLocks noChangeAspect="1"/>
                </p:cNvGrpSpPr>
                <p:nvPr/>
              </p:nvGrpSpPr>
              <p:grpSpPr bwMode="auto">
                <a:xfrm>
                  <a:off x="1255" y="869"/>
                  <a:ext cx="1434" cy="287"/>
                  <a:chOff x="1255" y="869"/>
                  <a:chExt cx="1434" cy="287"/>
                </a:xfrm>
              </p:grpSpPr>
              <p:grpSp>
                <p:nvGrpSpPr>
                  <p:cNvPr id="69726" name="Group 76"/>
                  <p:cNvGrpSpPr>
                    <a:grpSpLocks noChangeAspect="1"/>
                  </p:cNvGrpSpPr>
                  <p:nvPr/>
                </p:nvGrpSpPr>
                <p:grpSpPr bwMode="auto">
                  <a:xfrm>
                    <a:off x="1255" y="869"/>
                    <a:ext cx="1434" cy="287"/>
                    <a:chOff x="1255" y="869"/>
                    <a:chExt cx="1434" cy="287"/>
                  </a:xfrm>
                </p:grpSpPr>
                <p:sp>
                  <p:nvSpPr>
                    <p:cNvPr id="69728" name="Rectangle 77"/>
                    <p:cNvSpPr>
                      <a:spLocks noChangeAspect="1" noChangeArrowheads="1"/>
                    </p:cNvSpPr>
                    <p:nvPr/>
                  </p:nvSpPr>
                  <p:spPr bwMode="auto">
                    <a:xfrm>
                      <a:off x="1255" y="869"/>
                      <a:ext cx="1434" cy="287"/>
                    </a:xfrm>
                    <a:prstGeom prst="rect">
                      <a:avLst/>
                    </a:prstGeom>
                    <a:gradFill rotWithShape="1">
                      <a:gsLst>
                        <a:gs pos="0">
                          <a:srgbClr val="666666"/>
                        </a:gs>
                        <a:gs pos="50000">
                          <a:srgbClr val="DDDDDD"/>
                        </a:gs>
                        <a:gs pos="100000">
                          <a:srgbClr val="666666"/>
                        </a:gs>
                      </a:gsLst>
                      <a:lin ang="54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9729" name="Line 78"/>
                    <p:cNvSpPr>
                      <a:spLocks noChangeAspect="1" noChangeShapeType="1"/>
                    </p:cNvSpPr>
                    <p:nvPr/>
                  </p:nvSpPr>
                  <p:spPr bwMode="auto">
                    <a:xfrm>
                      <a:off x="1255" y="901"/>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730" name="Line 79"/>
                    <p:cNvSpPr>
                      <a:spLocks noChangeAspect="1" noChangeShapeType="1"/>
                    </p:cNvSpPr>
                    <p:nvPr/>
                  </p:nvSpPr>
                  <p:spPr bwMode="auto">
                    <a:xfrm>
                      <a:off x="1255" y="1124"/>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69727" name="Rectangle 80"/>
                  <p:cNvSpPr>
                    <a:spLocks noChangeAspect="1" noChangeArrowheads="1"/>
                  </p:cNvSpPr>
                  <p:nvPr/>
                </p:nvSpPr>
                <p:spPr bwMode="auto">
                  <a:xfrm>
                    <a:off x="1255" y="926"/>
                    <a:ext cx="35" cy="173"/>
                  </a:xfrm>
                  <a:prstGeom prst="rect">
                    <a:avLst/>
                  </a:prstGeom>
                  <a:gradFill rotWithShape="1">
                    <a:gsLst>
                      <a:gs pos="0">
                        <a:srgbClr val="C0C0C0"/>
                      </a:gs>
                      <a:gs pos="100000">
                        <a:srgbClr val="595959"/>
                      </a:gs>
                    </a:gsLst>
                    <a:path path="rect">
                      <a:fillToRect t="100000" r="10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69725" name="Rectangle 81"/>
                <p:cNvSpPr>
                  <a:spLocks noChangeAspect="1" noChangeArrowheads="1"/>
                </p:cNvSpPr>
                <p:nvPr/>
              </p:nvSpPr>
              <p:spPr bwMode="auto">
                <a:xfrm>
                  <a:off x="2673" y="901"/>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69689" name="Rectangle 82"/>
              <p:cNvSpPr>
                <a:spLocks noChangeAspect="1" noChangeArrowheads="1"/>
              </p:cNvSpPr>
              <p:nvPr/>
            </p:nvSpPr>
            <p:spPr bwMode="auto">
              <a:xfrm rot="-2897558">
                <a:off x="1053" y="1131"/>
                <a:ext cx="1721" cy="95"/>
              </a:xfrm>
              <a:prstGeom prst="rect">
                <a:avLst/>
              </a:prstGeom>
              <a:gradFill rotWithShape="1">
                <a:gsLst>
                  <a:gs pos="0">
                    <a:srgbClr val="DDDDDD"/>
                  </a:gs>
                  <a:gs pos="50000">
                    <a:srgbClr val="666666"/>
                  </a:gs>
                  <a:gs pos="100000">
                    <a:srgbClr val="DDDDDD"/>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9690" name="Rectangle 83"/>
              <p:cNvSpPr>
                <a:spLocks noChangeAspect="1" noChangeArrowheads="1"/>
              </p:cNvSpPr>
              <p:nvPr/>
            </p:nvSpPr>
            <p:spPr bwMode="auto">
              <a:xfrm>
                <a:off x="2336" y="201"/>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9691" name="Line 84"/>
              <p:cNvSpPr>
                <a:spLocks noChangeAspect="1" noChangeShapeType="1"/>
              </p:cNvSpPr>
              <p:nvPr/>
            </p:nvSpPr>
            <p:spPr bwMode="auto">
              <a:xfrm>
                <a:off x="1261" y="168"/>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692" name="Line 85"/>
              <p:cNvSpPr>
                <a:spLocks noChangeAspect="1" noChangeShapeType="1"/>
              </p:cNvSpPr>
              <p:nvPr/>
            </p:nvSpPr>
            <p:spPr bwMode="auto">
              <a:xfrm>
                <a:off x="1261" y="201"/>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693" name="Line 86"/>
              <p:cNvSpPr>
                <a:spLocks noChangeAspect="1" noChangeShapeType="1"/>
              </p:cNvSpPr>
              <p:nvPr/>
            </p:nvSpPr>
            <p:spPr bwMode="auto">
              <a:xfrm>
                <a:off x="1261" y="423"/>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694" name="Line 87"/>
              <p:cNvSpPr>
                <a:spLocks noChangeAspect="1" noChangeShapeType="1"/>
              </p:cNvSpPr>
              <p:nvPr/>
            </p:nvSpPr>
            <p:spPr bwMode="auto">
              <a:xfrm>
                <a:off x="1261" y="452"/>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695" name="Rectangle 88"/>
              <p:cNvSpPr>
                <a:spLocks noChangeAspect="1" noChangeArrowheads="1"/>
              </p:cNvSpPr>
              <p:nvPr/>
            </p:nvSpPr>
            <p:spPr bwMode="auto">
              <a:xfrm>
                <a:off x="2692" y="168"/>
                <a:ext cx="381" cy="287"/>
              </a:xfrm>
              <a:prstGeom prst="rect">
                <a:avLst/>
              </a:prstGeom>
              <a:gradFill rotWithShape="1">
                <a:gsLst>
                  <a:gs pos="0">
                    <a:srgbClr val="666666"/>
                  </a:gs>
                  <a:gs pos="50000">
                    <a:srgbClr val="DDDDDD"/>
                  </a:gs>
                  <a:gs pos="100000">
                    <a:srgbClr val="666666"/>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9696" name="Line 89"/>
              <p:cNvSpPr>
                <a:spLocks noChangeAspect="1" noChangeShapeType="1"/>
              </p:cNvSpPr>
              <p:nvPr/>
            </p:nvSpPr>
            <p:spPr bwMode="auto">
              <a:xfrm>
                <a:off x="2692" y="201"/>
                <a:ext cx="38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697" name="Line 90"/>
              <p:cNvSpPr>
                <a:spLocks noChangeAspect="1" noChangeShapeType="1"/>
              </p:cNvSpPr>
              <p:nvPr/>
            </p:nvSpPr>
            <p:spPr bwMode="auto">
              <a:xfrm>
                <a:off x="2688" y="423"/>
                <a:ext cx="38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698" name="Line 91"/>
              <p:cNvSpPr>
                <a:spLocks noChangeAspect="1" noChangeShapeType="1"/>
              </p:cNvSpPr>
              <p:nvPr/>
            </p:nvSpPr>
            <p:spPr bwMode="auto">
              <a:xfrm>
                <a:off x="2688" y="452"/>
                <a:ext cx="39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699" name="Line 92"/>
              <p:cNvSpPr>
                <a:spLocks noChangeAspect="1" noChangeShapeType="1"/>
              </p:cNvSpPr>
              <p:nvPr/>
            </p:nvSpPr>
            <p:spPr bwMode="auto">
              <a:xfrm>
                <a:off x="2688" y="168"/>
                <a:ext cx="39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700" name="Rectangle 93"/>
              <p:cNvSpPr>
                <a:spLocks noChangeAspect="1" noChangeArrowheads="1"/>
              </p:cNvSpPr>
              <p:nvPr/>
            </p:nvSpPr>
            <p:spPr bwMode="auto">
              <a:xfrm>
                <a:off x="2754" y="199"/>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9701" name="Rectangle 94"/>
              <p:cNvSpPr>
                <a:spLocks noChangeAspect="1" noChangeArrowheads="1"/>
              </p:cNvSpPr>
              <p:nvPr/>
            </p:nvSpPr>
            <p:spPr bwMode="auto">
              <a:xfrm>
                <a:off x="2833" y="199"/>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9702" name="Rectangle 95"/>
              <p:cNvSpPr>
                <a:spLocks noChangeAspect="1" noChangeArrowheads="1"/>
              </p:cNvSpPr>
              <p:nvPr/>
            </p:nvSpPr>
            <p:spPr bwMode="auto">
              <a:xfrm>
                <a:off x="2913" y="199"/>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9703" name="Rectangle 96"/>
              <p:cNvSpPr>
                <a:spLocks noChangeAspect="1" noChangeArrowheads="1"/>
              </p:cNvSpPr>
              <p:nvPr/>
            </p:nvSpPr>
            <p:spPr bwMode="auto">
              <a:xfrm>
                <a:off x="2992" y="199"/>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69704" name="Group 97"/>
              <p:cNvGrpSpPr>
                <a:grpSpLocks noChangeAspect="1"/>
              </p:cNvGrpSpPr>
              <p:nvPr/>
            </p:nvGrpSpPr>
            <p:grpSpPr bwMode="auto">
              <a:xfrm>
                <a:off x="1053" y="168"/>
                <a:ext cx="202" cy="3722"/>
                <a:chOff x="1053" y="168"/>
                <a:chExt cx="202" cy="3722"/>
              </a:xfrm>
            </p:grpSpPr>
            <p:grpSp>
              <p:nvGrpSpPr>
                <p:cNvPr id="69715" name="Group 98"/>
                <p:cNvGrpSpPr>
                  <a:grpSpLocks noChangeAspect="1"/>
                </p:cNvGrpSpPr>
                <p:nvPr/>
              </p:nvGrpSpPr>
              <p:grpSpPr bwMode="auto">
                <a:xfrm>
                  <a:off x="1053" y="168"/>
                  <a:ext cx="202" cy="3722"/>
                  <a:chOff x="1053" y="168"/>
                  <a:chExt cx="202" cy="3722"/>
                </a:xfrm>
              </p:grpSpPr>
              <p:grpSp>
                <p:nvGrpSpPr>
                  <p:cNvPr id="69718" name="Group 99"/>
                  <p:cNvGrpSpPr>
                    <a:grpSpLocks noChangeAspect="1"/>
                  </p:cNvGrpSpPr>
                  <p:nvPr/>
                </p:nvGrpSpPr>
                <p:grpSpPr bwMode="auto">
                  <a:xfrm>
                    <a:off x="1053" y="168"/>
                    <a:ext cx="202" cy="3722"/>
                    <a:chOff x="1053" y="168"/>
                    <a:chExt cx="202" cy="3722"/>
                  </a:xfrm>
                </p:grpSpPr>
                <p:sp>
                  <p:nvSpPr>
                    <p:cNvPr id="69721" name="Rectangle 100"/>
                    <p:cNvSpPr>
                      <a:spLocks noChangeAspect="1" noChangeArrowheads="1"/>
                    </p:cNvSpPr>
                    <p:nvPr/>
                  </p:nvSpPr>
                  <p:spPr bwMode="auto">
                    <a:xfrm>
                      <a:off x="1053" y="168"/>
                      <a:ext cx="202" cy="3722"/>
                    </a:xfrm>
                    <a:prstGeom prst="rect">
                      <a:avLst/>
                    </a:prstGeom>
                    <a:gradFill rotWithShape="1">
                      <a:gsLst>
                        <a:gs pos="0">
                          <a:srgbClr val="666666"/>
                        </a:gs>
                        <a:gs pos="50000">
                          <a:srgbClr val="DDDDDD"/>
                        </a:gs>
                        <a:gs pos="100000">
                          <a:srgbClr val="666666"/>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9722" name="Line 101"/>
                    <p:cNvSpPr>
                      <a:spLocks noChangeAspect="1" noChangeShapeType="1"/>
                    </p:cNvSpPr>
                    <p:nvPr/>
                  </p:nvSpPr>
                  <p:spPr bwMode="auto">
                    <a:xfrm>
                      <a:off x="1079" y="168"/>
                      <a:ext cx="0" cy="372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723" name="Line 102"/>
                    <p:cNvSpPr>
                      <a:spLocks noChangeAspect="1" noChangeShapeType="1"/>
                    </p:cNvSpPr>
                    <p:nvPr/>
                  </p:nvSpPr>
                  <p:spPr bwMode="auto">
                    <a:xfrm>
                      <a:off x="1229" y="168"/>
                      <a:ext cx="0" cy="372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69719" name="Rectangle 103"/>
                  <p:cNvSpPr>
                    <a:spLocks noChangeAspect="1" noChangeArrowheads="1"/>
                  </p:cNvSpPr>
                  <p:nvPr/>
                </p:nvSpPr>
                <p:spPr bwMode="auto">
                  <a:xfrm>
                    <a:off x="1082" y="422"/>
                    <a:ext cx="144" cy="30"/>
                  </a:xfrm>
                  <a:prstGeom prst="rect">
                    <a:avLst/>
                  </a:prstGeom>
                  <a:gradFill rotWithShape="1">
                    <a:gsLst>
                      <a:gs pos="0">
                        <a:srgbClr val="DDDDDD"/>
                      </a:gs>
                      <a:gs pos="50000">
                        <a:srgbClr val="666666"/>
                      </a:gs>
                      <a:gs pos="100000">
                        <a:srgbClr val="DDDDDD"/>
                      </a:gs>
                    </a:gsLst>
                    <a:lin ang="189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9720" name="Rectangle 104"/>
                  <p:cNvSpPr>
                    <a:spLocks noChangeAspect="1" noChangeArrowheads="1"/>
                  </p:cNvSpPr>
                  <p:nvPr/>
                </p:nvSpPr>
                <p:spPr bwMode="auto">
                  <a:xfrm>
                    <a:off x="1081" y="170"/>
                    <a:ext cx="144" cy="30"/>
                  </a:xfrm>
                  <a:prstGeom prst="rect">
                    <a:avLst/>
                  </a:prstGeom>
                  <a:gradFill rotWithShape="1">
                    <a:gsLst>
                      <a:gs pos="0">
                        <a:srgbClr val="DDDDDD"/>
                      </a:gs>
                      <a:gs pos="50000">
                        <a:srgbClr val="666666"/>
                      </a:gs>
                      <a:gs pos="100000">
                        <a:srgbClr val="DDDDDD"/>
                      </a:gs>
                    </a:gsLst>
                    <a:lin ang="189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69716" name="Rectangle 105"/>
                <p:cNvSpPr>
                  <a:spLocks noChangeAspect="1" noChangeArrowheads="1"/>
                </p:cNvSpPr>
                <p:nvPr/>
              </p:nvSpPr>
              <p:spPr bwMode="auto">
                <a:xfrm>
                  <a:off x="1082" y="2285"/>
                  <a:ext cx="143" cy="30"/>
                </a:xfrm>
                <a:prstGeom prst="rect">
                  <a:avLst/>
                </a:prstGeom>
                <a:gradFill rotWithShape="1">
                  <a:gsLst>
                    <a:gs pos="0">
                      <a:srgbClr val="DDDDDD"/>
                    </a:gs>
                    <a:gs pos="50000">
                      <a:srgbClr val="666666"/>
                    </a:gs>
                    <a:gs pos="100000">
                      <a:srgbClr val="DDDDDD"/>
                    </a:gs>
                  </a:gsLst>
                  <a:lin ang="189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9717" name="Rectangle 106"/>
                <p:cNvSpPr>
                  <a:spLocks noChangeAspect="1" noChangeArrowheads="1"/>
                </p:cNvSpPr>
                <p:nvPr/>
              </p:nvSpPr>
              <p:spPr bwMode="auto">
                <a:xfrm>
                  <a:off x="1082" y="2031"/>
                  <a:ext cx="143" cy="30"/>
                </a:xfrm>
                <a:prstGeom prst="rect">
                  <a:avLst/>
                </a:prstGeom>
                <a:gradFill rotWithShape="1">
                  <a:gsLst>
                    <a:gs pos="0">
                      <a:srgbClr val="DDDDDD"/>
                    </a:gs>
                    <a:gs pos="50000">
                      <a:srgbClr val="666666"/>
                    </a:gs>
                    <a:gs pos="100000">
                      <a:srgbClr val="DDDDDD"/>
                    </a:gs>
                  </a:gsLst>
                  <a:lin ang="189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69705" name="Group 107"/>
              <p:cNvGrpSpPr>
                <a:grpSpLocks noChangeAspect="1"/>
              </p:cNvGrpSpPr>
              <p:nvPr/>
            </p:nvGrpSpPr>
            <p:grpSpPr bwMode="auto">
              <a:xfrm>
                <a:off x="4499" y="168"/>
                <a:ext cx="202" cy="3722"/>
                <a:chOff x="1053" y="168"/>
                <a:chExt cx="202" cy="3722"/>
              </a:xfrm>
            </p:grpSpPr>
            <p:grpSp>
              <p:nvGrpSpPr>
                <p:cNvPr id="69706" name="Group 108"/>
                <p:cNvGrpSpPr>
                  <a:grpSpLocks noChangeAspect="1"/>
                </p:cNvGrpSpPr>
                <p:nvPr/>
              </p:nvGrpSpPr>
              <p:grpSpPr bwMode="auto">
                <a:xfrm>
                  <a:off x="1053" y="168"/>
                  <a:ext cx="202" cy="3722"/>
                  <a:chOff x="1053" y="168"/>
                  <a:chExt cx="202" cy="3722"/>
                </a:xfrm>
              </p:grpSpPr>
              <p:grpSp>
                <p:nvGrpSpPr>
                  <p:cNvPr id="69709" name="Group 109"/>
                  <p:cNvGrpSpPr>
                    <a:grpSpLocks noChangeAspect="1"/>
                  </p:cNvGrpSpPr>
                  <p:nvPr/>
                </p:nvGrpSpPr>
                <p:grpSpPr bwMode="auto">
                  <a:xfrm>
                    <a:off x="1053" y="168"/>
                    <a:ext cx="202" cy="3722"/>
                    <a:chOff x="1053" y="168"/>
                    <a:chExt cx="202" cy="3722"/>
                  </a:xfrm>
                </p:grpSpPr>
                <p:sp>
                  <p:nvSpPr>
                    <p:cNvPr id="69712" name="Rectangle 110"/>
                    <p:cNvSpPr>
                      <a:spLocks noChangeAspect="1" noChangeArrowheads="1"/>
                    </p:cNvSpPr>
                    <p:nvPr/>
                  </p:nvSpPr>
                  <p:spPr bwMode="auto">
                    <a:xfrm>
                      <a:off x="1053" y="168"/>
                      <a:ext cx="202" cy="3722"/>
                    </a:xfrm>
                    <a:prstGeom prst="rect">
                      <a:avLst/>
                    </a:prstGeom>
                    <a:gradFill rotWithShape="1">
                      <a:gsLst>
                        <a:gs pos="0">
                          <a:srgbClr val="666666"/>
                        </a:gs>
                        <a:gs pos="50000">
                          <a:srgbClr val="DDDDDD"/>
                        </a:gs>
                        <a:gs pos="100000">
                          <a:srgbClr val="666666"/>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9713" name="Line 111"/>
                    <p:cNvSpPr>
                      <a:spLocks noChangeAspect="1" noChangeShapeType="1"/>
                    </p:cNvSpPr>
                    <p:nvPr/>
                  </p:nvSpPr>
                  <p:spPr bwMode="auto">
                    <a:xfrm>
                      <a:off x="1079" y="168"/>
                      <a:ext cx="0" cy="372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714" name="Line 112"/>
                    <p:cNvSpPr>
                      <a:spLocks noChangeAspect="1" noChangeShapeType="1"/>
                    </p:cNvSpPr>
                    <p:nvPr/>
                  </p:nvSpPr>
                  <p:spPr bwMode="auto">
                    <a:xfrm>
                      <a:off x="1229" y="168"/>
                      <a:ext cx="0" cy="372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69710" name="Rectangle 113"/>
                  <p:cNvSpPr>
                    <a:spLocks noChangeAspect="1" noChangeArrowheads="1"/>
                  </p:cNvSpPr>
                  <p:nvPr/>
                </p:nvSpPr>
                <p:spPr bwMode="auto">
                  <a:xfrm>
                    <a:off x="1082" y="422"/>
                    <a:ext cx="144" cy="30"/>
                  </a:xfrm>
                  <a:prstGeom prst="rect">
                    <a:avLst/>
                  </a:prstGeom>
                  <a:gradFill rotWithShape="1">
                    <a:gsLst>
                      <a:gs pos="0">
                        <a:srgbClr val="DDDDDD"/>
                      </a:gs>
                      <a:gs pos="50000">
                        <a:srgbClr val="666666"/>
                      </a:gs>
                      <a:gs pos="100000">
                        <a:srgbClr val="DDDDDD"/>
                      </a:gs>
                    </a:gsLst>
                    <a:lin ang="189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9711" name="Rectangle 114"/>
                  <p:cNvSpPr>
                    <a:spLocks noChangeAspect="1" noChangeArrowheads="1"/>
                  </p:cNvSpPr>
                  <p:nvPr/>
                </p:nvSpPr>
                <p:spPr bwMode="auto">
                  <a:xfrm>
                    <a:off x="1081" y="170"/>
                    <a:ext cx="144" cy="30"/>
                  </a:xfrm>
                  <a:prstGeom prst="rect">
                    <a:avLst/>
                  </a:prstGeom>
                  <a:gradFill rotWithShape="1">
                    <a:gsLst>
                      <a:gs pos="0">
                        <a:srgbClr val="DDDDDD"/>
                      </a:gs>
                      <a:gs pos="50000">
                        <a:srgbClr val="666666"/>
                      </a:gs>
                      <a:gs pos="100000">
                        <a:srgbClr val="DDDDDD"/>
                      </a:gs>
                    </a:gsLst>
                    <a:lin ang="189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69707" name="Rectangle 115"/>
                <p:cNvSpPr>
                  <a:spLocks noChangeAspect="1" noChangeArrowheads="1"/>
                </p:cNvSpPr>
                <p:nvPr/>
              </p:nvSpPr>
              <p:spPr bwMode="auto">
                <a:xfrm>
                  <a:off x="1082" y="2285"/>
                  <a:ext cx="143" cy="30"/>
                </a:xfrm>
                <a:prstGeom prst="rect">
                  <a:avLst/>
                </a:prstGeom>
                <a:gradFill rotWithShape="1">
                  <a:gsLst>
                    <a:gs pos="0">
                      <a:srgbClr val="DDDDDD"/>
                    </a:gs>
                    <a:gs pos="50000">
                      <a:srgbClr val="666666"/>
                    </a:gs>
                    <a:gs pos="100000">
                      <a:srgbClr val="DDDDDD"/>
                    </a:gs>
                  </a:gsLst>
                  <a:lin ang="189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9708" name="Rectangle 116"/>
                <p:cNvSpPr>
                  <a:spLocks noChangeAspect="1" noChangeArrowheads="1"/>
                </p:cNvSpPr>
                <p:nvPr/>
              </p:nvSpPr>
              <p:spPr bwMode="auto">
                <a:xfrm>
                  <a:off x="1082" y="2031"/>
                  <a:ext cx="143" cy="30"/>
                </a:xfrm>
                <a:prstGeom prst="rect">
                  <a:avLst/>
                </a:prstGeom>
                <a:gradFill rotWithShape="1">
                  <a:gsLst>
                    <a:gs pos="0">
                      <a:srgbClr val="DDDDDD"/>
                    </a:gs>
                    <a:gs pos="50000">
                      <a:srgbClr val="666666"/>
                    </a:gs>
                    <a:gs pos="100000">
                      <a:srgbClr val="DDDDDD"/>
                    </a:gs>
                  </a:gsLst>
                  <a:lin ang="189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sp>
          <p:nvSpPr>
            <p:cNvPr id="69640" name="Rectangle 117"/>
            <p:cNvSpPr>
              <a:spLocks noChangeAspect="1" noChangeArrowheads="1"/>
            </p:cNvSpPr>
            <p:nvPr/>
          </p:nvSpPr>
          <p:spPr bwMode="auto">
            <a:xfrm>
              <a:off x="969" y="3890"/>
              <a:ext cx="677" cy="60"/>
            </a:xfrm>
            <a:prstGeom prst="rect">
              <a:avLst/>
            </a:prstGeom>
            <a:gradFill rotWithShape="1">
              <a:gsLst>
                <a:gs pos="0">
                  <a:srgbClr val="C0C0C0"/>
                </a:gs>
                <a:gs pos="100000">
                  <a:srgbClr val="595959"/>
                </a:gs>
              </a:gsLst>
              <a:path path="rect">
                <a:fillToRect t="100000" r="10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69641" name="Group 118"/>
            <p:cNvGrpSpPr>
              <a:grpSpLocks noChangeAspect="1"/>
            </p:cNvGrpSpPr>
            <p:nvPr/>
          </p:nvGrpSpPr>
          <p:grpSpPr bwMode="auto">
            <a:xfrm>
              <a:off x="1053" y="168"/>
              <a:ext cx="202" cy="3722"/>
              <a:chOff x="1053" y="168"/>
              <a:chExt cx="202" cy="3722"/>
            </a:xfrm>
          </p:grpSpPr>
          <p:grpSp>
            <p:nvGrpSpPr>
              <p:cNvPr id="69643" name="Group 119"/>
              <p:cNvGrpSpPr>
                <a:grpSpLocks noChangeAspect="1"/>
              </p:cNvGrpSpPr>
              <p:nvPr/>
            </p:nvGrpSpPr>
            <p:grpSpPr bwMode="auto">
              <a:xfrm>
                <a:off x="1053" y="168"/>
                <a:ext cx="202" cy="3722"/>
                <a:chOff x="1053" y="168"/>
                <a:chExt cx="202" cy="3722"/>
              </a:xfrm>
            </p:grpSpPr>
            <p:grpSp>
              <p:nvGrpSpPr>
                <p:cNvPr id="69646" name="Group 120"/>
                <p:cNvGrpSpPr>
                  <a:grpSpLocks noChangeAspect="1"/>
                </p:cNvGrpSpPr>
                <p:nvPr/>
              </p:nvGrpSpPr>
              <p:grpSpPr bwMode="auto">
                <a:xfrm>
                  <a:off x="1053" y="168"/>
                  <a:ext cx="202" cy="3722"/>
                  <a:chOff x="1053" y="168"/>
                  <a:chExt cx="202" cy="3722"/>
                </a:xfrm>
              </p:grpSpPr>
              <p:sp>
                <p:nvSpPr>
                  <p:cNvPr id="69649" name="Rectangle 121"/>
                  <p:cNvSpPr>
                    <a:spLocks noChangeAspect="1" noChangeArrowheads="1"/>
                  </p:cNvSpPr>
                  <p:nvPr/>
                </p:nvSpPr>
                <p:spPr bwMode="auto">
                  <a:xfrm>
                    <a:off x="1053" y="168"/>
                    <a:ext cx="202" cy="3722"/>
                  </a:xfrm>
                  <a:prstGeom prst="rect">
                    <a:avLst/>
                  </a:prstGeom>
                  <a:gradFill rotWithShape="1">
                    <a:gsLst>
                      <a:gs pos="0">
                        <a:srgbClr val="666666"/>
                      </a:gs>
                      <a:gs pos="50000">
                        <a:srgbClr val="DDDDDD"/>
                      </a:gs>
                      <a:gs pos="100000">
                        <a:srgbClr val="666666"/>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9650" name="Line 122"/>
                  <p:cNvSpPr>
                    <a:spLocks noChangeAspect="1" noChangeShapeType="1"/>
                  </p:cNvSpPr>
                  <p:nvPr/>
                </p:nvSpPr>
                <p:spPr bwMode="auto">
                  <a:xfrm>
                    <a:off x="1079" y="168"/>
                    <a:ext cx="0" cy="372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651" name="Line 123"/>
                  <p:cNvSpPr>
                    <a:spLocks noChangeAspect="1" noChangeShapeType="1"/>
                  </p:cNvSpPr>
                  <p:nvPr/>
                </p:nvSpPr>
                <p:spPr bwMode="auto">
                  <a:xfrm>
                    <a:off x="1229" y="168"/>
                    <a:ext cx="0" cy="372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69647" name="Rectangle 124"/>
                <p:cNvSpPr>
                  <a:spLocks noChangeAspect="1" noChangeArrowheads="1"/>
                </p:cNvSpPr>
                <p:nvPr/>
              </p:nvSpPr>
              <p:spPr bwMode="auto">
                <a:xfrm>
                  <a:off x="1082" y="422"/>
                  <a:ext cx="144" cy="30"/>
                </a:xfrm>
                <a:prstGeom prst="rect">
                  <a:avLst/>
                </a:prstGeom>
                <a:gradFill rotWithShape="1">
                  <a:gsLst>
                    <a:gs pos="0">
                      <a:srgbClr val="DDDDDD"/>
                    </a:gs>
                    <a:gs pos="50000">
                      <a:srgbClr val="666666"/>
                    </a:gs>
                    <a:gs pos="100000">
                      <a:srgbClr val="DDDDDD"/>
                    </a:gs>
                  </a:gsLst>
                  <a:lin ang="189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9648" name="Rectangle 125"/>
                <p:cNvSpPr>
                  <a:spLocks noChangeAspect="1" noChangeArrowheads="1"/>
                </p:cNvSpPr>
                <p:nvPr/>
              </p:nvSpPr>
              <p:spPr bwMode="auto">
                <a:xfrm>
                  <a:off x="1081" y="170"/>
                  <a:ext cx="144" cy="30"/>
                </a:xfrm>
                <a:prstGeom prst="rect">
                  <a:avLst/>
                </a:prstGeom>
                <a:gradFill rotWithShape="1">
                  <a:gsLst>
                    <a:gs pos="0">
                      <a:srgbClr val="DDDDDD"/>
                    </a:gs>
                    <a:gs pos="50000">
                      <a:srgbClr val="666666"/>
                    </a:gs>
                    <a:gs pos="100000">
                      <a:srgbClr val="DDDDDD"/>
                    </a:gs>
                  </a:gsLst>
                  <a:lin ang="189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69644" name="Rectangle 126"/>
              <p:cNvSpPr>
                <a:spLocks noChangeAspect="1" noChangeArrowheads="1"/>
              </p:cNvSpPr>
              <p:nvPr/>
            </p:nvSpPr>
            <p:spPr bwMode="auto">
              <a:xfrm>
                <a:off x="1082" y="2285"/>
                <a:ext cx="143" cy="30"/>
              </a:xfrm>
              <a:prstGeom prst="rect">
                <a:avLst/>
              </a:prstGeom>
              <a:gradFill rotWithShape="1">
                <a:gsLst>
                  <a:gs pos="0">
                    <a:srgbClr val="DDDDDD"/>
                  </a:gs>
                  <a:gs pos="50000">
                    <a:srgbClr val="666666"/>
                  </a:gs>
                  <a:gs pos="100000">
                    <a:srgbClr val="DDDDDD"/>
                  </a:gs>
                </a:gsLst>
                <a:lin ang="189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9645" name="Rectangle 127"/>
              <p:cNvSpPr>
                <a:spLocks noChangeAspect="1" noChangeArrowheads="1"/>
              </p:cNvSpPr>
              <p:nvPr/>
            </p:nvSpPr>
            <p:spPr bwMode="auto">
              <a:xfrm>
                <a:off x="1082" y="2031"/>
                <a:ext cx="143" cy="30"/>
              </a:xfrm>
              <a:prstGeom prst="rect">
                <a:avLst/>
              </a:prstGeom>
              <a:gradFill rotWithShape="1">
                <a:gsLst>
                  <a:gs pos="0">
                    <a:srgbClr val="DDDDDD"/>
                  </a:gs>
                  <a:gs pos="50000">
                    <a:srgbClr val="666666"/>
                  </a:gs>
                  <a:gs pos="100000">
                    <a:srgbClr val="DDDDDD"/>
                  </a:gs>
                </a:gsLst>
                <a:lin ang="189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69642" name="Rectangle 128"/>
            <p:cNvSpPr>
              <a:spLocks noChangeAspect="1" noChangeArrowheads="1"/>
            </p:cNvSpPr>
            <p:nvPr/>
          </p:nvSpPr>
          <p:spPr bwMode="auto">
            <a:xfrm>
              <a:off x="4114" y="3890"/>
              <a:ext cx="677" cy="60"/>
            </a:xfrm>
            <a:prstGeom prst="rect">
              <a:avLst/>
            </a:prstGeom>
            <a:gradFill rotWithShape="1">
              <a:gsLst>
                <a:gs pos="0">
                  <a:srgbClr val="C0C0C0"/>
                </a:gs>
                <a:gs pos="100000">
                  <a:srgbClr val="595959"/>
                </a:gs>
              </a:gsLst>
              <a:path path="rect">
                <a:fillToRect t="100000" r="10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69637" name="Text Box 131"/>
          <p:cNvSpPr txBox="1">
            <a:spLocks noChangeArrowheads="1"/>
          </p:cNvSpPr>
          <p:nvPr/>
        </p:nvSpPr>
        <p:spPr bwMode="auto">
          <a:xfrm>
            <a:off x="4582999" y="1158068"/>
            <a:ext cx="4081463" cy="457200"/>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u="sng" dirty="0">
                <a:latin typeface="+mn-lt"/>
              </a:rPr>
              <a:t>General Approach</a:t>
            </a:r>
          </a:p>
        </p:txBody>
      </p:sp>
      <p:sp>
        <p:nvSpPr>
          <p:cNvPr id="69638" name="Text Box 132"/>
          <p:cNvSpPr txBox="1">
            <a:spLocks noChangeArrowheads="1"/>
          </p:cNvSpPr>
          <p:nvPr/>
        </p:nvSpPr>
        <p:spPr bwMode="auto">
          <a:xfrm>
            <a:off x="4585948" y="1789002"/>
            <a:ext cx="4081463" cy="3554819"/>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spcBef>
                <a:spcPct val="20000"/>
              </a:spcBef>
              <a:buClr>
                <a:schemeClr val="tx2"/>
              </a:buClr>
              <a:buSzPct val="150000"/>
              <a:buChar char="•"/>
              <a:defRPr sz="2800" b="1">
                <a:solidFill>
                  <a:schemeClr val="tx1"/>
                </a:solidFill>
                <a:latin typeface="Arial" charset="0"/>
              </a:defRPr>
            </a:lvl1pPr>
            <a:lvl2pPr marL="914400" indent="-457200">
              <a:spcBef>
                <a:spcPct val="20000"/>
              </a:spcBef>
              <a:buClr>
                <a:schemeClr val="tx2"/>
              </a:buClr>
              <a:buSzPct val="100000"/>
              <a:buChar char="–"/>
              <a:defRPr sz="2800" b="1">
                <a:solidFill>
                  <a:schemeClr val="tx1"/>
                </a:solidFill>
                <a:latin typeface="Arial" charset="0"/>
              </a:defRPr>
            </a:lvl2pPr>
            <a:lvl3pPr marL="1371600" indent="-457200">
              <a:spcBef>
                <a:spcPct val="20000"/>
              </a:spcBef>
              <a:buClr>
                <a:schemeClr val="tx2"/>
              </a:buClr>
              <a:buSzPct val="100000"/>
              <a:buChar char="•"/>
              <a:defRPr sz="2400">
                <a:solidFill>
                  <a:schemeClr val="tx1"/>
                </a:solidFill>
                <a:latin typeface="Arial" charset="0"/>
              </a:defRPr>
            </a:lvl3pPr>
            <a:lvl4pPr marL="1828800" indent="-457200">
              <a:spcBef>
                <a:spcPct val="20000"/>
              </a:spcBef>
              <a:buClr>
                <a:schemeClr val="tx2"/>
              </a:buClr>
              <a:buSzPct val="100000"/>
              <a:buChar char="–"/>
              <a:defRPr sz="2000">
                <a:solidFill>
                  <a:schemeClr val="tx1"/>
                </a:solidFill>
                <a:latin typeface="Arial" charset="0"/>
              </a:defRPr>
            </a:lvl4pPr>
            <a:lvl5pPr marL="2286000" indent="-457200">
              <a:spcBef>
                <a:spcPct val="20000"/>
              </a:spcBef>
              <a:buClr>
                <a:schemeClr val="tx2"/>
              </a:buClr>
              <a:buSzPct val="100000"/>
              <a:buChar char="•"/>
              <a:defRPr sz="2000">
                <a:solidFill>
                  <a:schemeClr val="tx1"/>
                </a:solidFill>
                <a:latin typeface="Arial" charset="0"/>
              </a:defRPr>
            </a:lvl5pPr>
            <a:lvl6pPr marL="2743200" indent="-4572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3200400" indent="-4572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657600" indent="-4572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4114800" indent="-4572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AutoNum type="arabicPeriod"/>
            </a:pPr>
            <a:r>
              <a:rPr lang="en-US" altLang="en-US" sz="1800" dirty="0">
                <a:latin typeface="+mn-lt"/>
              </a:rPr>
              <a:t>Size links for code </a:t>
            </a:r>
            <a:r>
              <a:rPr lang="en-US" altLang="en-US" sz="1800" dirty="0" smtClean="0">
                <a:latin typeface="+mn-lt"/>
              </a:rPr>
              <a:t>level forces</a:t>
            </a:r>
            <a:endParaRPr lang="en-US" altLang="en-US" sz="1800" dirty="0">
              <a:latin typeface="+mn-lt"/>
            </a:endParaRPr>
          </a:p>
          <a:p>
            <a:pPr>
              <a:spcBef>
                <a:spcPct val="50000"/>
              </a:spcBef>
              <a:buClrTx/>
              <a:buSzTx/>
              <a:buFontTx/>
              <a:buAutoNum type="arabicPeriod"/>
            </a:pPr>
            <a:r>
              <a:rPr lang="en-US" altLang="en-US" sz="1800" dirty="0">
                <a:latin typeface="+mn-lt"/>
              </a:rPr>
              <a:t>Size all other members and connections for maximum forces that can be generated by </a:t>
            </a:r>
            <a:r>
              <a:rPr lang="en-US" altLang="en-US" sz="1800" dirty="0" smtClean="0">
                <a:latin typeface="+mn-lt"/>
              </a:rPr>
              <a:t>links</a:t>
            </a:r>
            <a:endParaRPr lang="en-US" altLang="en-US" sz="1800" dirty="0">
              <a:latin typeface="+mn-lt"/>
            </a:endParaRPr>
          </a:p>
          <a:p>
            <a:pPr>
              <a:spcBef>
                <a:spcPct val="50000"/>
              </a:spcBef>
              <a:buClrTx/>
              <a:buSzTx/>
              <a:buFontTx/>
              <a:buAutoNum type="arabicPeriod"/>
            </a:pPr>
            <a:r>
              <a:rPr lang="en-US" altLang="en-US" sz="1800" dirty="0">
                <a:latin typeface="+mn-lt"/>
              </a:rPr>
              <a:t>Estimate ductility demand on links; check that links can supply the required ductility</a:t>
            </a:r>
          </a:p>
          <a:p>
            <a:pPr>
              <a:spcBef>
                <a:spcPct val="50000"/>
              </a:spcBef>
              <a:buClrTx/>
              <a:buSzTx/>
              <a:buFontTx/>
              <a:buAutoNum type="arabicPeriod"/>
            </a:pPr>
            <a:r>
              <a:rPr lang="en-US" altLang="en-US" sz="1800" dirty="0">
                <a:latin typeface="+mn-lt"/>
              </a:rPr>
              <a:t>Detail links to supply high ductility (stiffeners and lateral bracing)</a:t>
            </a:r>
          </a:p>
        </p:txBody>
      </p:sp>
      <p:sp>
        <p:nvSpPr>
          <p:cNvPr id="3" name="Text Placeholder 2"/>
          <p:cNvSpPr>
            <a:spLocks noGrp="1"/>
          </p:cNvSpPr>
          <p:nvPr>
            <p:ph type="body" sz="quarter" idx="38"/>
          </p:nvPr>
        </p:nvSpPr>
        <p:spPr/>
        <p:txBody>
          <a:bodyPr/>
          <a:lstStyle/>
          <a:p>
            <a:r>
              <a:rPr lang="en-US" dirty="0" smtClean="0"/>
              <a:t>Design of EBFs</a:t>
            </a:r>
            <a:endParaRPr lang="en-US" dirty="0"/>
          </a:p>
        </p:txBody>
      </p:sp>
    </p:spTree>
    <p:extLst>
      <p:ext uri="{BB962C8B-B14F-4D97-AF65-F5344CB8AC3E}">
        <p14:creationId xmlns:p14="http://schemas.microsoft.com/office/powerpoint/2010/main" val="8165953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p:txBody>
          <a:bodyPr/>
          <a:lstStyle/>
          <a:p>
            <a:r>
              <a:rPr lang="en-US" dirty="0" smtClean="0"/>
              <a:t>4 – Eccentrically Braced Frames (EBFs)</a:t>
            </a:r>
            <a:endParaRPr lang="en-US" dirty="0"/>
          </a:p>
        </p:txBody>
      </p:sp>
      <p:sp>
        <p:nvSpPr>
          <p:cNvPr id="3" name="Text Placeholder 2"/>
          <p:cNvSpPr>
            <a:spLocks noGrp="1"/>
          </p:cNvSpPr>
          <p:nvPr>
            <p:ph type="body" sz="quarter" idx="39"/>
          </p:nvPr>
        </p:nvSpPr>
        <p:spPr/>
        <p:txBody>
          <a:bodyPr/>
          <a:lstStyle/>
          <a:p>
            <a:pPr marL="457200" indent="-457200">
              <a:buFont typeface="Arial" panose="020B0604020202020204" pitchFamily="34" charset="0"/>
              <a:buChar char="•"/>
            </a:pPr>
            <a:r>
              <a:rPr lang="en-US" dirty="0" smtClean="0">
                <a:latin typeface="Calibri Light" panose="020F0302020204030204" pitchFamily="34" charset="0"/>
                <a:cs typeface="Calibri Light" panose="020F0302020204030204" pitchFamily="34" charset="0"/>
              </a:rPr>
              <a:t>Description of Eccentrically Braced Frames</a:t>
            </a:r>
          </a:p>
          <a:p>
            <a:pPr marL="457200" indent="-457200">
              <a:buFont typeface="Arial" panose="020B0604020202020204" pitchFamily="34" charset="0"/>
              <a:buChar char="•"/>
            </a:pPr>
            <a:r>
              <a:rPr lang="en-US" dirty="0" smtClean="0">
                <a:latin typeface="Calibri Light" panose="020F0302020204030204" pitchFamily="34" charset="0"/>
                <a:cs typeface="Calibri Light" panose="020F0302020204030204" pitchFamily="34" charset="0"/>
              </a:rPr>
              <a:t>Basic Behavior of Eccentrically Braced Frames</a:t>
            </a:r>
          </a:p>
          <a:p>
            <a:pPr marL="457200" indent="-457200">
              <a:buFont typeface="Arial" panose="020B0604020202020204" pitchFamily="34" charset="0"/>
              <a:buChar char="•"/>
            </a:pPr>
            <a:r>
              <a:rPr lang="en-US" dirty="0" smtClean="0">
                <a:latin typeface="Calibri Light" panose="020F0302020204030204" pitchFamily="34" charset="0"/>
                <a:cs typeface="Calibri Light" panose="020F0302020204030204" pitchFamily="34" charset="0"/>
              </a:rPr>
              <a:t>AISC Seismic Provisions for Eccentrically Braced Frames</a:t>
            </a:r>
            <a:endParaRPr lang="en-US" dirty="0">
              <a:latin typeface="Calibri Light" panose="020F0302020204030204" pitchFamily="34" charset="0"/>
              <a:cs typeface="Calibri Light" panose="020F0302020204030204" pitchFamily="34" charset="0"/>
            </a:endParaRPr>
          </a:p>
        </p:txBody>
      </p:sp>
      <p:sp>
        <p:nvSpPr>
          <p:cNvPr id="4" name="Slide Number Placeholder 3"/>
          <p:cNvSpPr>
            <a:spLocks noGrp="1"/>
          </p:cNvSpPr>
          <p:nvPr>
            <p:ph type="sldNum" sz="quarter" idx="40"/>
          </p:nvPr>
        </p:nvSpPr>
        <p:spPr/>
        <p:txBody>
          <a:bodyPr/>
          <a:lstStyle/>
          <a:p>
            <a:pPr>
              <a:defRPr/>
            </a:pPr>
            <a:fld id="{46425072-6E52-45A8-8A7E-A5B11BCA4176}" type="slidenum">
              <a:rPr lang="en-US" altLang="en-US" smtClean="0"/>
              <a:pPr>
                <a:defRPr/>
              </a:pPr>
              <a:t>68</a:t>
            </a:fld>
            <a:endParaRPr lang="en-US" altLang="en-US"/>
          </a:p>
        </p:txBody>
      </p:sp>
      <p:sp>
        <p:nvSpPr>
          <p:cNvPr id="5" name="Rectangle 5"/>
          <p:cNvSpPr>
            <a:spLocks noChangeArrowheads="1"/>
          </p:cNvSpPr>
          <p:nvPr/>
        </p:nvSpPr>
        <p:spPr bwMode="auto">
          <a:xfrm>
            <a:off x="539552" y="2924944"/>
            <a:ext cx="7704856" cy="1005840"/>
          </a:xfrm>
          <a:prstGeom prst="rect">
            <a:avLst/>
          </a:prstGeom>
          <a:noFill/>
          <a:ln w="28575" algn="ctr">
            <a:solidFill>
              <a:schemeClr val="tx2"/>
            </a:solid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Tree>
    <p:extLst>
      <p:ext uri="{BB962C8B-B14F-4D97-AF65-F5344CB8AC3E}">
        <p14:creationId xmlns:p14="http://schemas.microsoft.com/office/powerpoint/2010/main" val="30723765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923116" y="1700808"/>
            <a:ext cx="6313180" cy="4680520"/>
          </a:xfrm>
        </p:spPr>
        <p:txBody>
          <a:bodyPr/>
          <a:lstStyle/>
          <a:p>
            <a:pPr>
              <a:spcBef>
                <a:spcPct val="50000"/>
              </a:spcBef>
            </a:pPr>
            <a:r>
              <a:rPr lang="en-US" altLang="en-US" dirty="0">
                <a:latin typeface="+mn-lt"/>
              </a:rPr>
              <a:t>F3.1	Scope</a:t>
            </a:r>
          </a:p>
          <a:p>
            <a:pPr>
              <a:spcBef>
                <a:spcPct val="50000"/>
              </a:spcBef>
            </a:pPr>
            <a:r>
              <a:rPr lang="en-US" altLang="en-US" dirty="0">
                <a:latin typeface="+mn-lt"/>
              </a:rPr>
              <a:t>F3.2	Basis of Design</a:t>
            </a:r>
          </a:p>
          <a:p>
            <a:pPr>
              <a:spcBef>
                <a:spcPct val="50000"/>
              </a:spcBef>
            </a:pPr>
            <a:r>
              <a:rPr lang="en-US" altLang="en-US" dirty="0">
                <a:latin typeface="+mn-lt"/>
              </a:rPr>
              <a:t>F3.3	Analysis</a:t>
            </a:r>
          </a:p>
          <a:p>
            <a:pPr>
              <a:spcBef>
                <a:spcPct val="50000"/>
              </a:spcBef>
            </a:pPr>
            <a:r>
              <a:rPr lang="en-US" altLang="en-US" dirty="0">
                <a:latin typeface="+mn-lt"/>
              </a:rPr>
              <a:t>F3.4	System Requirements</a:t>
            </a:r>
          </a:p>
          <a:p>
            <a:pPr>
              <a:spcBef>
                <a:spcPct val="50000"/>
              </a:spcBef>
            </a:pPr>
            <a:r>
              <a:rPr lang="en-US" altLang="en-US" dirty="0">
                <a:latin typeface="+mn-lt"/>
              </a:rPr>
              <a:t>F3.5	Members</a:t>
            </a:r>
          </a:p>
          <a:p>
            <a:pPr lvl="2">
              <a:spcBef>
                <a:spcPct val="50000"/>
              </a:spcBef>
            </a:pPr>
            <a:r>
              <a:rPr lang="en-US" altLang="en-US" sz="2000" dirty="0">
                <a:solidFill>
                  <a:schemeClr val="tx1"/>
                </a:solidFill>
                <a:latin typeface="+mn-lt"/>
              </a:rPr>
              <a:t>F3.5a	</a:t>
            </a:r>
            <a:r>
              <a:rPr lang="en-US" altLang="en-US" sz="2000" dirty="0" smtClean="0">
                <a:solidFill>
                  <a:schemeClr val="tx1"/>
                </a:solidFill>
                <a:latin typeface="+mn-lt"/>
              </a:rPr>
              <a:t>Basic </a:t>
            </a:r>
            <a:r>
              <a:rPr lang="en-US" altLang="en-US" sz="2000" dirty="0">
                <a:solidFill>
                  <a:schemeClr val="tx1"/>
                </a:solidFill>
                <a:latin typeface="+mn-lt"/>
              </a:rPr>
              <a:t>Requirements</a:t>
            </a:r>
          </a:p>
          <a:p>
            <a:pPr lvl="2">
              <a:spcBef>
                <a:spcPct val="50000"/>
              </a:spcBef>
            </a:pPr>
            <a:r>
              <a:rPr lang="en-US" altLang="en-US" sz="2000" dirty="0">
                <a:solidFill>
                  <a:schemeClr val="tx1"/>
                </a:solidFill>
                <a:latin typeface="+mn-lt"/>
              </a:rPr>
              <a:t>F3.5b 	Links</a:t>
            </a:r>
          </a:p>
          <a:p>
            <a:pPr lvl="2">
              <a:spcBef>
                <a:spcPct val="50000"/>
              </a:spcBef>
            </a:pPr>
            <a:r>
              <a:rPr lang="en-US" altLang="en-US" sz="2000" dirty="0">
                <a:solidFill>
                  <a:schemeClr val="tx1"/>
                </a:solidFill>
                <a:latin typeface="+mn-lt"/>
              </a:rPr>
              <a:t>F3.5c 	Protected Zones</a:t>
            </a:r>
          </a:p>
          <a:p>
            <a:pPr>
              <a:spcBef>
                <a:spcPct val="50000"/>
              </a:spcBef>
            </a:pPr>
            <a:r>
              <a:rPr lang="en-US" altLang="en-US" dirty="0">
                <a:latin typeface="+mn-lt"/>
              </a:rPr>
              <a:t>F3.6 	Connections</a:t>
            </a:r>
          </a:p>
          <a:p>
            <a:pPr>
              <a:spcBef>
                <a:spcPct val="50000"/>
              </a:spcBef>
            </a:pPr>
            <a:endParaRPr lang="en-US" altLang="en-US" sz="2400" dirty="0">
              <a:latin typeface="Arial Narrow" pitchFamily="34" charset="0"/>
            </a:endParaRPr>
          </a:p>
          <a:p>
            <a:endParaRPr lang="en-US" dirty="0"/>
          </a:p>
        </p:txBody>
      </p:sp>
      <p:sp>
        <p:nvSpPr>
          <p:cNvPr id="3" name="Text Placeholder 2"/>
          <p:cNvSpPr>
            <a:spLocks noGrp="1"/>
          </p:cNvSpPr>
          <p:nvPr>
            <p:ph type="body" sz="quarter" idx="38"/>
          </p:nvPr>
        </p:nvSpPr>
        <p:spPr/>
        <p:txBody>
          <a:bodyPr/>
          <a:lstStyle/>
          <a:p>
            <a:pPr algn="ctr"/>
            <a:r>
              <a:rPr lang="en-US" dirty="0" smtClean="0"/>
              <a:t>2016 AISC Seismic Provisions</a:t>
            </a:r>
            <a:endParaRPr lang="en-US" dirty="0"/>
          </a:p>
        </p:txBody>
      </p:sp>
      <p:sp>
        <p:nvSpPr>
          <p:cNvPr id="4" name="Text Placeholder 3"/>
          <p:cNvSpPr>
            <a:spLocks noGrp="1"/>
          </p:cNvSpPr>
          <p:nvPr>
            <p:ph type="body" sz="quarter" idx="39"/>
          </p:nvPr>
        </p:nvSpPr>
        <p:spPr/>
        <p:txBody>
          <a:bodyPr/>
          <a:lstStyle/>
          <a:p>
            <a:r>
              <a:rPr lang="en-US" u="sng" dirty="0"/>
              <a:t>Section F3. Eccentrically Braced Frames (EBF)</a:t>
            </a:r>
          </a:p>
          <a:p>
            <a:endParaRPr lang="en-US" dirty="0"/>
          </a:p>
        </p:txBody>
      </p:sp>
    </p:spTree>
    <p:extLst>
      <p:ext uri="{BB962C8B-B14F-4D97-AF65-F5344CB8AC3E}">
        <p14:creationId xmlns:p14="http://schemas.microsoft.com/office/powerpoint/2010/main" val="6197263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7" name="Group 2"/>
          <p:cNvGrpSpPr>
            <a:grpSpLocks/>
          </p:cNvGrpSpPr>
          <p:nvPr/>
        </p:nvGrpSpPr>
        <p:grpSpPr bwMode="auto">
          <a:xfrm>
            <a:off x="2797175" y="613966"/>
            <a:ext cx="3771900" cy="6003925"/>
            <a:chOff x="1018" y="459"/>
            <a:chExt cx="2376" cy="3782"/>
          </a:xfrm>
        </p:grpSpPr>
        <p:grpSp>
          <p:nvGrpSpPr>
            <p:cNvPr id="288" name="Group 3"/>
            <p:cNvGrpSpPr>
              <a:grpSpLocks/>
            </p:cNvGrpSpPr>
            <p:nvPr/>
          </p:nvGrpSpPr>
          <p:grpSpPr bwMode="auto">
            <a:xfrm>
              <a:off x="1102" y="459"/>
              <a:ext cx="2226" cy="3734"/>
              <a:chOff x="1102" y="459"/>
              <a:chExt cx="2226" cy="3734"/>
            </a:xfrm>
          </p:grpSpPr>
          <p:sp>
            <p:nvSpPr>
              <p:cNvPr id="301" name="Freeform 4"/>
              <p:cNvSpPr>
                <a:spLocks/>
              </p:cNvSpPr>
              <p:nvPr/>
            </p:nvSpPr>
            <p:spPr bwMode="auto">
              <a:xfrm>
                <a:off x="1309" y="3746"/>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Lst>
                <a:ahLst/>
                <a:cxnLst>
                  <a:cxn ang="0">
                    <a:pos x="T0" y="T1"/>
                  </a:cxn>
                  <a:cxn ang="0">
                    <a:pos x="T2" y="T3"/>
                  </a:cxn>
                  <a:cxn ang="0">
                    <a:pos x="T4" y="T5"/>
                  </a:cxn>
                  <a:cxn ang="0">
                    <a:pos x="T6" y="T7"/>
                  </a:cxn>
                  <a:cxn ang="0">
                    <a:pos x="T8" y="T9"/>
                  </a:cxn>
                  <a:cxn ang="0">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nvGrpSpPr>
              <p:cNvPr id="302" name="Group 5"/>
              <p:cNvGrpSpPr>
                <a:grpSpLocks/>
              </p:cNvGrpSpPr>
              <p:nvPr/>
            </p:nvGrpSpPr>
            <p:grpSpPr bwMode="auto">
              <a:xfrm>
                <a:off x="2384" y="2609"/>
                <a:ext cx="355" cy="242"/>
                <a:chOff x="2384" y="2609"/>
                <a:chExt cx="355" cy="242"/>
              </a:xfrm>
            </p:grpSpPr>
            <p:sp>
              <p:nvSpPr>
                <p:cNvPr id="375" name="Freeform 6"/>
                <p:cNvSpPr>
                  <a:spLocks/>
                </p:cNvSpPr>
                <p:nvPr/>
              </p:nvSpPr>
              <p:spPr bwMode="auto">
                <a:xfrm>
                  <a:off x="2384" y="2609"/>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Lst>
                  <a:ahLst/>
                  <a:cxnLst>
                    <a:cxn ang="0">
                      <a:pos x="T0" y="T1"/>
                    </a:cxn>
                    <a:cxn ang="0">
                      <a:pos x="T2" y="T3"/>
                    </a:cxn>
                    <a:cxn ang="0">
                      <a:pos x="T4" y="T5"/>
                    </a:cxn>
                    <a:cxn ang="0">
                      <a:pos x="T6" y="T7"/>
                    </a:cxn>
                    <a:cxn ang="0">
                      <a:pos x="T8" y="T9"/>
                    </a:cxn>
                    <a:cxn ang="0">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76" name="Rectangle 7"/>
                <p:cNvSpPr>
                  <a:spLocks noChangeArrowheads="1"/>
                </p:cNvSpPr>
                <p:nvPr/>
              </p:nvSpPr>
              <p:spPr bwMode="auto">
                <a:xfrm>
                  <a:off x="2722" y="2609"/>
                  <a:ext cx="17" cy="196"/>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303" name="Group 8"/>
              <p:cNvGrpSpPr>
                <a:grpSpLocks/>
              </p:cNvGrpSpPr>
              <p:nvPr/>
            </p:nvGrpSpPr>
            <p:grpSpPr bwMode="auto">
              <a:xfrm>
                <a:off x="1305" y="2322"/>
                <a:ext cx="1435" cy="287"/>
                <a:chOff x="1305" y="2322"/>
                <a:chExt cx="1435" cy="287"/>
              </a:xfrm>
            </p:grpSpPr>
            <p:grpSp>
              <p:nvGrpSpPr>
                <p:cNvPr id="368" name="Group 9"/>
                <p:cNvGrpSpPr>
                  <a:grpSpLocks/>
                </p:cNvGrpSpPr>
                <p:nvPr/>
              </p:nvGrpSpPr>
              <p:grpSpPr bwMode="auto">
                <a:xfrm>
                  <a:off x="1305" y="2322"/>
                  <a:ext cx="1434" cy="287"/>
                  <a:chOff x="1305" y="2322"/>
                  <a:chExt cx="1434" cy="287"/>
                </a:xfrm>
              </p:grpSpPr>
              <p:grpSp>
                <p:nvGrpSpPr>
                  <p:cNvPr id="370" name="Group 10"/>
                  <p:cNvGrpSpPr>
                    <a:grpSpLocks/>
                  </p:cNvGrpSpPr>
                  <p:nvPr/>
                </p:nvGrpSpPr>
                <p:grpSpPr bwMode="auto">
                  <a:xfrm>
                    <a:off x="1305" y="2322"/>
                    <a:ext cx="1434" cy="287"/>
                    <a:chOff x="1255" y="869"/>
                    <a:chExt cx="1434" cy="287"/>
                  </a:xfrm>
                </p:grpSpPr>
                <p:sp>
                  <p:nvSpPr>
                    <p:cNvPr id="372" name="Rectangle 11"/>
                    <p:cNvSpPr>
                      <a:spLocks noChangeArrowheads="1"/>
                    </p:cNvSpPr>
                    <p:nvPr/>
                  </p:nvSpPr>
                  <p:spPr bwMode="auto">
                    <a:xfrm>
                      <a:off x="1255" y="869"/>
                      <a:ext cx="1434" cy="287"/>
                    </a:xfrm>
                    <a:prstGeom prst="rect">
                      <a:avLst/>
                    </a:prstGeom>
                    <a:gradFill rotWithShape="1">
                      <a:gsLst>
                        <a:gs pos="0">
                          <a:srgbClr val="DDDDDD">
                            <a:gamma/>
                            <a:shade val="46275"/>
                            <a:invGamma/>
                          </a:srgbClr>
                        </a:gs>
                        <a:gs pos="50000">
                          <a:srgbClr val="DDDDDD"/>
                        </a:gs>
                        <a:gs pos="100000">
                          <a:srgbClr val="DDDDDD">
                            <a:gamma/>
                            <a:shade val="46275"/>
                            <a:invGamma/>
                          </a:srgbClr>
                        </a:gs>
                      </a:gsLst>
                      <a:lin ang="5400000" scaled="1"/>
                    </a:gradFill>
                    <a:ln>
                      <a:noFill/>
                    </a:ln>
                    <a:effectLst/>
                    <a:extLst>
                      <a:ext uri="{91240B29-F687-4F45-9708-019B960494DF}">
                        <a14:hiddenLine xmlns:a14="http://schemas.microsoft.com/office/drawing/2010/main" w="127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73" name="Line 12"/>
                    <p:cNvSpPr>
                      <a:spLocks noChangeShapeType="1"/>
                    </p:cNvSpPr>
                    <p:nvPr/>
                  </p:nvSpPr>
                  <p:spPr bwMode="auto">
                    <a:xfrm>
                      <a:off x="1255" y="901"/>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74" name="Line 13"/>
                    <p:cNvSpPr>
                      <a:spLocks noChangeShapeType="1"/>
                    </p:cNvSpPr>
                    <p:nvPr/>
                  </p:nvSpPr>
                  <p:spPr bwMode="auto">
                    <a:xfrm>
                      <a:off x="1255" y="1124"/>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371" name="Rectangle 14"/>
                  <p:cNvSpPr>
                    <a:spLocks noChangeArrowheads="1"/>
                  </p:cNvSpPr>
                  <p:nvPr/>
                </p:nvSpPr>
                <p:spPr bwMode="auto">
                  <a:xfrm>
                    <a:off x="1305" y="2379"/>
                    <a:ext cx="35" cy="173"/>
                  </a:xfrm>
                  <a:prstGeom prst="rect">
                    <a:avLst/>
                  </a:prstGeom>
                  <a:gradFill rotWithShape="1">
                    <a:gsLst>
                      <a:gs pos="0">
                        <a:srgbClr val="C0C0C0"/>
                      </a:gs>
                      <a:gs pos="100000">
                        <a:srgbClr val="C0C0C0">
                          <a:gamma/>
                          <a:shade val="46275"/>
                          <a:invGamma/>
                        </a:srgbClr>
                      </a:gs>
                    </a:gsLst>
                    <a:path path="rect">
                      <a:fillToRect t="100000" r="100000"/>
                    </a:path>
                  </a:gra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369" name="Rectangle 15"/>
                <p:cNvSpPr>
                  <a:spLocks noChangeArrowheads="1"/>
                </p:cNvSpPr>
                <p:nvPr/>
              </p:nvSpPr>
              <p:spPr bwMode="auto">
                <a:xfrm>
                  <a:off x="2723" y="2354"/>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304" name="Rectangle 16"/>
              <p:cNvSpPr>
                <a:spLocks noChangeArrowheads="1"/>
              </p:cNvSpPr>
              <p:nvPr/>
            </p:nvSpPr>
            <p:spPr bwMode="auto">
              <a:xfrm rot="-2897558">
                <a:off x="1101" y="3285"/>
                <a:ext cx="1721" cy="95"/>
              </a:xfrm>
              <a:prstGeom prst="rect">
                <a:avLst/>
              </a:prstGeom>
              <a:gradFill rotWithShape="1">
                <a:gsLst>
                  <a:gs pos="0">
                    <a:srgbClr val="DDDDDD"/>
                  </a:gs>
                  <a:gs pos="50000">
                    <a:srgbClr val="DDDDDD">
                      <a:gamma/>
                      <a:shade val="46275"/>
                      <a:invGamma/>
                    </a:srgbClr>
                  </a:gs>
                  <a:gs pos="100000">
                    <a:srgbClr val="DDDDDD"/>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05" name="Rectangle 17"/>
              <p:cNvSpPr>
                <a:spLocks noChangeArrowheads="1"/>
              </p:cNvSpPr>
              <p:nvPr/>
            </p:nvSpPr>
            <p:spPr bwMode="auto">
              <a:xfrm>
                <a:off x="2384" y="2355"/>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06" name="Line 18"/>
              <p:cNvSpPr>
                <a:spLocks noChangeShapeType="1"/>
              </p:cNvSpPr>
              <p:nvPr/>
            </p:nvSpPr>
            <p:spPr bwMode="auto">
              <a:xfrm>
                <a:off x="1309" y="2322"/>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07" name="Line 19"/>
              <p:cNvSpPr>
                <a:spLocks noChangeShapeType="1"/>
              </p:cNvSpPr>
              <p:nvPr/>
            </p:nvSpPr>
            <p:spPr bwMode="auto">
              <a:xfrm>
                <a:off x="1309" y="2355"/>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08" name="Line 20"/>
              <p:cNvSpPr>
                <a:spLocks noChangeShapeType="1"/>
              </p:cNvSpPr>
              <p:nvPr/>
            </p:nvSpPr>
            <p:spPr bwMode="auto">
              <a:xfrm>
                <a:off x="1309" y="2577"/>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09" name="Line 21"/>
              <p:cNvSpPr>
                <a:spLocks noChangeShapeType="1"/>
              </p:cNvSpPr>
              <p:nvPr/>
            </p:nvSpPr>
            <p:spPr bwMode="auto">
              <a:xfrm>
                <a:off x="1309" y="2606"/>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nvGrpSpPr>
              <p:cNvPr id="310" name="Group 22"/>
              <p:cNvGrpSpPr>
                <a:grpSpLocks/>
              </p:cNvGrpSpPr>
              <p:nvPr/>
            </p:nvGrpSpPr>
            <p:grpSpPr bwMode="auto">
              <a:xfrm>
                <a:off x="2736" y="2322"/>
                <a:ext cx="392" cy="287"/>
                <a:chOff x="2736" y="2322"/>
                <a:chExt cx="392" cy="287"/>
              </a:xfrm>
            </p:grpSpPr>
            <p:sp>
              <p:nvSpPr>
                <p:cNvPr id="363" name="Rectangle 23"/>
                <p:cNvSpPr>
                  <a:spLocks noChangeArrowheads="1"/>
                </p:cNvSpPr>
                <p:nvPr/>
              </p:nvSpPr>
              <p:spPr bwMode="auto">
                <a:xfrm>
                  <a:off x="2740" y="2322"/>
                  <a:ext cx="381" cy="287"/>
                </a:xfrm>
                <a:prstGeom prst="rect">
                  <a:avLst/>
                </a:prstGeom>
                <a:gradFill rotWithShape="1">
                  <a:gsLst>
                    <a:gs pos="0">
                      <a:srgbClr val="DDDDDD">
                        <a:gamma/>
                        <a:shade val="46275"/>
                        <a:invGamma/>
                      </a:srgbClr>
                    </a:gs>
                    <a:gs pos="50000">
                      <a:srgbClr val="DDDDDD"/>
                    </a:gs>
                    <a:gs pos="100000">
                      <a:srgbClr val="DDDDDD">
                        <a:gamma/>
                        <a:shade val="46275"/>
                        <a:invGamma/>
                      </a:srgbClr>
                    </a:gs>
                  </a:gsLst>
                  <a:lin ang="5400000" scaled="1"/>
                </a:gradFill>
                <a:ln>
                  <a:noFill/>
                </a:ln>
                <a:effectLst/>
                <a:extLs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64" name="Line 24"/>
                <p:cNvSpPr>
                  <a:spLocks noChangeShapeType="1"/>
                </p:cNvSpPr>
                <p:nvPr/>
              </p:nvSpPr>
              <p:spPr bwMode="auto">
                <a:xfrm>
                  <a:off x="2740" y="2355"/>
                  <a:ext cx="3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65" name="Line 25"/>
                <p:cNvSpPr>
                  <a:spLocks noChangeShapeType="1"/>
                </p:cNvSpPr>
                <p:nvPr/>
              </p:nvSpPr>
              <p:spPr bwMode="auto">
                <a:xfrm>
                  <a:off x="2736" y="2577"/>
                  <a:ext cx="3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66" name="Line 26"/>
                <p:cNvSpPr>
                  <a:spLocks noChangeShapeType="1"/>
                </p:cNvSpPr>
                <p:nvPr/>
              </p:nvSpPr>
              <p:spPr bwMode="auto">
                <a:xfrm>
                  <a:off x="2736" y="2606"/>
                  <a:ext cx="392"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67" name="Line 27"/>
                <p:cNvSpPr>
                  <a:spLocks noChangeShapeType="1"/>
                </p:cNvSpPr>
                <p:nvPr/>
              </p:nvSpPr>
              <p:spPr bwMode="auto">
                <a:xfrm>
                  <a:off x="2736" y="2322"/>
                  <a:ext cx="392"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311" name="Rectangle 28"/>
              <p:cNvSpPr>
                <a:spLocks noChangeArrowheads="1"/>
              </p:cNvSpPr>
              <p:nvPr/>
            </p:nvSpPr>
            <p:spPr bwMode="auto">
              <a:xfrm>
                <a:off x="2802" y="2353"/>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12" name="Rectangle 29"/>
              <p:cNvSpPr>
                <a:spLocks noChangeArrowheads="1"/>
              </p:cNvSpPr>
              <p:nvPr/>
            </p:nvSpPr>
            <p:spPr bwMode="auto">
              <a:xfrm>
                <a:off x="2881" y="2353"/>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13" name="Rectangle 30"/>
              <p:cNvSpPr>
                <a:spLocks noChangeArrowheads="1"/>
              </p:cNvSpPr>
              <p:nvPr/>
            </p:nvSpPr>
            <p:spPr bwMode="auto">
              <a:xfrm>
                <a:off x="2961" y="2353"/>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14" name="Rectangle 31"/>
              <p:cNvSpPr>
                <a:spLocks noChangeArrowheads="1"/>
              </p:cNvSpPr>
              <p:nvPr/>
            </p:nvSpPr>
            <p:spPr bwMode="auto">
              <a:xfrm>
                <a:off x="3040" y="2353"/>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15" name="Rectangle 32"/>
              <p:cNvSpPr>
                <a:spLocks noChangeArrowheads="1"/>
              </p:cNvSpPr>
              <p:nvPr/>
            </p:nvSpPr>
            <p:spPr bwMode="auto">
              <a:xfrm flipH="1">
                <a:off x="3121" y="491"/>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16" name="Freeform 33"/>
              <p:cNvSpPr>
                <a:spLocks/>
              </p:cNvSpPr>
              <p:nvPr/>
            </p:nvSpPr>
            <p:spPr bwMode="auto">
              <a:xfrm>
                <a:off x="1310" y="1883"/>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Lst>
                <a:ahLst/>
                <a:cxnLst>
                  <a:cxn ang="0">
                    <a:pos x="T0" y="T1"/>
                  </a:cxn>
                  <a:cxn ang="0">
                    <a:pos x="T2" y="T3"/>
                  </a:cxn>
                  <a:cxn ang="0">
                    <a:pos x="T4" y="T5"/>
                  </a:cxn>
                  <a:cxn ang="0">
                    <a:pos x="T6" y="T7"/>
                  </a:cxn>
                  <a:cxn ang="0">
                    <a:pos x="T8" y="T9"/>
                  </a:cxn>
                  <a:cxn ang="0">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nvGrpSpPr>
              <p:cNvPr id="317" name="Group 34"/>
              <p:cNvGrpSpPr>
                <a:grpSpLocks/>
              </p:cNvGrpSpPr>
              <p:nvPr/>
            </p:nvGrpSpPr>
            <p:grpSpPr bwMode="auto">
              <a:xfrm>
                <a:off x="2385" y="746"/>
                <a:ext cx="355" cy="242"/>
                <a:chOff x="2385" y="746"/>
                <a:chExt cx="355" cy="242"/>
              </a:xfrm>
            </p:grpSpPr>
            <p:sp>
              <p:nvSpPr>
                <p:cNvPr id="361" name="Freeform 35"/>
                <p:cNvSpPr>
                  <a:spLocks/>
                </p:cNvSpPr>
                <p:nvPr/>
              </p:nvSpPr>
              <p:spPr bwMode="auto">
                <a:xfrm>
                  <a:off x="2385" y="74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Lst>
                  <a:ahLst/>
                  <a:cxnLst>
                    <a:cxn ang="0">
                      <a:pos x="T0" y="T1"/>
                    </a:cxn>
                    <a:cxn ang="0">
                      <a:pos x="T2" y="T3"/>
                    </a:cxn>
                    <a:cxn ang="0">
                      <a:pos x="T4" y="T5"/>
                    </a:cxn>
                    <a:cxn ang="0">
                      <a:pos x="T6" y="T7"/>
                    </a:cxn>
                    <a:cxn ang="0">
                      <a:pos x="T8" y="T9"/>
                    </a:cxn>
                    <a:cxn ang="0">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DDDDDD">
                        <a:gamma/>
                        <a:shade val="46275"/>
                        <a:invGamma/>
                      </a:srgbClr>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62" name="Rectangle 36"/>
                <p:cNvSpPr>
                  <a:spLocks noChangeArrowheads="1"/>
                </p:cNvSpPr>
                <p:nvPr/>
              </p:nvSpPr>
              <p:spPr bwMode="auto">
                <a:xfrm>
                  <a:off x="2723" y="746"/>
                  <a:ext cx="17" cy="196"/>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318" name="Group 37"/>
              <p:cNvGrpSpPr>
                <a:grpSpLocks/>
              </p:cNvGrpSpPr>
              <p:nvPr/>
            </p:nvGrpSpPr>
            <p:grpSpPr bwMode="auto">
              <a:xfrm>
                <a:off x="1306" y="459"/>
                <a:ext cx="1435" cy="287"/>
                <a:chOff x="1306" y="459"/>
                <a:chExt cx="1435" cy="287"/>
              </a:xfrm>
            </p:grpSpPr>
            <p:grpSp>
              <p:nvGrpSpPr>
                <p:cNvPr id="354" name="Group 38"/>
                <p:cNvGrpSpPr>
                  <a:grpSpLocks/>
                </p:cNvGrpSpPr>
                <p:nvPr/>
              </p:nvGrpSpPr>
              <p:grpSpPr bwMode="auto">
                <a:xfrm>
                  <a:off x="1306" y="459"/>
                  <a:ext cx="1434" cy="287"/>
                  <a:chOff x="1306" y="459"/>
                  <a:chExt cx="1434" cy="287"/>
                </a:xfrm>
              </p:grpSpPr>
              <p:grpSp>
                <p:nvGrpSpPr>
                  <p:cNvPr id="356" name="Group 39"/>
                  <p:cNvGrpSpPr>
                    <a:grpSpLocks/>
                  </p:cNvGrpSpPr>
                  <p:nvPr/>
                </p:nvGrpSpPr>
                <p:grpSpPr bwMode="auto">
                  <a:xfrm>
                    <a:off x="1306" y="459"/>
                    <a:ext cx="1434" cy="287"/>
                    <a:chOff x="1255" y="869"/>
                    <a:chExt cx="1434" cy="287"/>
                  </a:xfrm>
                </p:grpSpPr>
                <p:sp>
                  <p:nvSpPr>
                    <p:cNvPr id="358" name="Rectangle 40"/>
                    <p:cNvSpPr>
                      <a:spLocks noChangeArrowheads="1"/>
                    </p:cNvSpPr>
                    <p:nvPr/>
                  </p:nvSpPr>
                  <p:spPr bwMode="auto">
                    <a:xfrm>
                      <a:off x="1255" y="869"/>
                      <a:ext cx="1434" cy="287"/>
                    </a:xfrm>
                    <a:prstGeom prst="rect">
                      <a:avLst/>
                    </a:prstGeom>
                    <a:gradFill rotWithShape="1">
                      <a:gsLst>
                        <a:gs pos="0">
                          <a:srgbClr val="DDDDDD">
                            <a:gamma/>
                            <a:shade val="46275"/>
                            <a:invGamma/>
                          </a:srgbClr>
                        </a:gs>
                        <a:gs pos="50000">
                          <a:srgbClr val="DDDDDD"/>
                        </a:gs>
                        <a:gs pos="100000">
                          <a:srgbClr val="DDDDDD">
                            <a:gamma/>
                            <a:shade val="46275"/>
                            <a:invGamma/>
                          </a:srgbClr>
                        </a:gs>
                      </a:gsLst>
                      <a:lin ang="5400000" scaled="1"/>
                    </a:gradFill>
                    <a:ln>
                      <a:noFill/>
                    </a:ln>
                    <a:effectLst/>
                    <a:extLst>
                      <a:ext uri="{91240B29-F687-4F45-9708-019B960494DF}">
                        <a14:hiddenLine xmlns:a14="http://schemas.microsoft.com/office/drawing/2010/main" w="127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59" name="Line 41"/>
                    <p:cNvSpPr>
                      <a:spLocks noChangeShapeType="1"/>
                    </p:cNvSpPr>
                    <p:nvPr/>
                  </p:nvSpPr>
                  <p:spPr bwMode="auto">
                    <a:xfrm>
                      <a:off x="1255" y="901"/>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60" name="Line 42"/>
                    <p:cNvSpPr>
                      <a:spLocks noChangeShapeType="1"/>
                    </p:cNvSpPr>
                    <p:nvPr/>
                  </p:nvSpPr>
                  <p:spPr bwMode="auto">
                    <a:xfrm>
                      <a:off x="1255" y="1124"/>
                      <a:ext cx="143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357" name="Rectangle 43"/>
                  <p:cNvSpPr>
                    <a:spLocks noChangeArrowheads="1"/>
                  </p:cNvSpPr>
                  <p:nvPr/>
                </p:nvSpPr>
                <p:spPr bwMode="auto">
                  <a:xfrm>
                    <a:off x="1306" y="516"/>
                    <a:ext cx="35" cy="173"/>
                  </a:xfrm>
                  <a:prstGeom prst="rect">
                    <a:avLst/>
                  </a:prstGeom>
                  <a:gradFill rotWithShape="1">
                    <a:gsLst>
                      <a:gs pos="0">
                        <a:srgbClr val="C0C0C0"/>
                      </a:gs>
                      <a:gs pos="100000">
                        <a:srgbClr val="C0C0C0">
                          <a:gamma/>
                          <a:shade val="46275"/>
                          <a:invGamma/>
                        </a:srgbClr>
                      </a:gs>
                    </a:gsLst>
                    <a:path path="rect">
                      <a:fillToRect t="100000" r="100000"/>
                    </a:path>
                  </a:gra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355" name="Rectangle 44"/>
                <p:cNvSpPr>
                  <a:spLocks noChangeArrowheads="1"/>
                </p:cNvSpPr>
                <p:nvPr/>
              </p:nvSpPr>
              <p:spPr bwMode="auto">
                <a:xfrm>
                  <a:off x="2724" y="491"/>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319" name="Rectangle 45"/>
              <p:cNvSpPr>
                <a:spLocks noChangeArrowheads="1"/>
              </p:cNvSpPr>
              <p:nvPr/>
            </p:nvSpPr>
            <p:spPr bwMode="auto">
              <a:xfrm rot="-2897558">
                <a:off x="1102" y="1422"/>
                <a:ext cx="1721" cy="95"/>
              </a:xfrm>
              <a:prstGeom prst="rect">
                <a:avLst/>
              </a:prstGeom>
              <a:gradFill rotWithShape="1">
                <a:gsLst>
                  <a:gs pos="0">
                    <a:srgbClr val="DDDDDD"/>
                  </a:gs>
                  <a:gs pos="50000">
                    <a:srgbClr val="DDDDDD">
                      <a:gamma/>
                      <a:shade val="46275"/>
                      <a:invGamma/>
                    </a:srgbClr>
                  </a:gs>
                  <a:gs pos="100000">
                    <a:srgbClr val="DDDDDD"/>
                  </a:gs>
                </a:gsLst>
                <a:lin ang="54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20" name="Rectangle 46"/>
              <p:cNvSpPr>
                <a:spLocks noChangeArrowheads="1"/>
              </p:cNvSpPr>
              <p:nvPr/>
            </p:nvSpPr>
            <p:spPr bwMode="auto">
              <a:xfrm>
                <a:off x="2385" y="492"/>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21" name="Line 47"/>
              <p:cNvSpPr>
                <a:spLocks noChangeShapeType="1"/>
              </p:cNvSpPr>
              <p:nvPr/>
            </p:nvSpPr>
            <p:spPr bwMode="auto">
              <a:xfrm>
                <a:off x="1310" y="459"/>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22" name="Line 48"/>
              <p:cNvSpPr>
                <a:spLocks noChangeShapeType="1"/>
              </p:cNvSpPr>
              <p:nvPr/>
            </p:nvSpPr>
            <p:spPr bwMode="auto">
              <a:xfrm>
                <a:off x="1310" y="492"/>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23" name="Line 49"/>
              <p:cNvSpPr>
                <a:spLocks noChangeShapeType="1"/>
              </p:cNvSpPr>
              <p:nvPr/>
            </p:nvSpPr>
            <p:spPr bwMode="auto">
              <a:xfrm>
                <a:off x="1310" y="714"/>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24" name="Line 50"/>
              <p:cNvSpPr>
                <a:spLocks noChangeShapeType="1"/>
              </p:cNvSpPr>
              <p:nvPr/>
            </p:nvSpPr>
            <p:spPr bwMode="auto">
              <a:xfrm>
                <a:off x="1310" y="743"/>
                <a:ext cx="142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25" name="Rectangle 51"/>
              <p:cNvSpPr>
                <a:spLocks noChangeArrowheads="1"/>
              </p:cNvSpPr>
              <p:nvPr/>
            </p:nvSpPr>
            <p:spPr bwMode="auto">
              <a:xfrm>
                <a:off x="2741" y="459"/>
                <a:ext cx="381" cy="287"/>
              </a:xfrm>
              <a:prstGeom prst="rect">
                <a:avLst/>
              </a:prstGeom>
              <a:gradFill rotWithShape="1">
                <a:gsLst>
                  <a:gs pos="0">
                    <a:srgbClr val="DDDDDD">
                      <a:gamma/>
                      <a:shade val="46275"/>
                      <a:invGamma/>
                    </a:srgbClr>
                  </a:gs>
                  <a:gs pos="50000">
                    <a:srgbClr val="DDDDDD"/>
                  </a:gs>
                  <a:gs pos="100000">
                    <a:srgbClr val="DDDDDD">
                      <a:gamma/>
                      <a:shade val="46275"/>
                      <a:invGamma/>
                    </a:srgbClr>
                  </a:gs>
                </a:gsLst>
                <a:lin ang="5400000" scaled="1"/>
              </a:gradFill>
              <a:ln>
                <a:noFill/>
              </a:ln>
              <a:effectLst/>
              <a:extLs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26" name="Line 52"/>
              <p:cNvSpPr>
                <a:spLocks noChangeShapeType="1"/>
              </p:cNvSpPr>
              <p:nvPr/>
            </p:nvSpPr>
            <p:spPr bwMode="auto">
              <a:xfrm>
                <a:off x="2741" y="492"/>
                <a:ext cx="3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27" name="Line 53"/>
              <p:cNvSpPr>
                <a:spLocks noChangeShapeType="1"/>
              </p:cNvSpPr>
              <p:nvPr/>
            </p:nvSpPr>
            <p:spPr bwMode="auto">
              <a:xfrm>
                <a:off x="2737" y="714"/>
                <a:ext cx="3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28" name="Line 54"/>
              <p:cNvSpPr>
                <a:spLocks noChangeShapeType="1"/>
              </p:cNvSpPr>
              <p:nvPr/>
            </p:nvSpPr>
            <p:spPr bwMode="auto">
              <a:xfrm>
                <a:off x="2737" y="743"/>
                <a:ext cx="392"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29" name="Line 55"/>
              <p:cNvSpPr>
                <a:spLocks noChangeShapeType="1"/>
              </p:cNvSpPr>
              <p:nvPr/>
            </p:nvSpPr>
            <p:spPr bwMode="auto">
              <a:xfrm>
                <a:off x="2737" y="459"/>
                <a:ext cx="392"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30" name="Rectangle 56"/>
              <p:cNvSpPr>
                <a:spLocks noChangeArrowheads="1"/>
              </p:cNvSpPr>
              <p:nvPr/>
            </p:nvSpPr>
            <p:spPr bwMode="auto">
              <a:xfrm>
                <a:off x="2803" y="490"/>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31" name="Rectangle 57"/>
              <p:cNvSpPr>
                <a:spLocks noChangeArrowheads="1"/>
              </p:cNvSpPr>
              <p:nvPr/>
            </p:nvSpPr>
            <p:spPr bwMode="auto">
              <a:xfrm>
                <a:off x="2882" y="490"/>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32" name="Rectangle 58"/>
              <p:cNvSpPr>
                <a:spLocks noChangeArrowheads="1"/>
              </p:cNvSpPr>
              <p:nvPr/>
            </p:nvSpPr>
            <p:spPr bwMode="auto">
              <a:xfrm>
                <a:off x="2962" y="490"/>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33" name="Rectangle 59"/>
              <p:cNvSpPr>
                <a:spLocks noChangeArrowheads="1"/>
              </p:cNvSpPr>
              <p:nvPr/>
            </p:nvSpPr>
            <p:spPr bwMode="auto">
              <a:xfrm>
                <a:off x="3041" y="490"/>
                <a:ext cx="17" cy="223"/>
              </a:xfrm>
              <a:prstGeom prst="rect">
                <a:avLst/>
              </a:prstGeom>
              <a:solidFill>
                <a:srgbClr val="C0C0C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nvGrpSpPr>
              <p:cNvPr id="334" name="Group 60"/>
              <p:cNvGrpSpPr>
                <a:grpSpLocks/>
              </p:cNvGrpSpPr>
              <p:nvPr/>
            </p:nvGrpSpPr>
            <p:grpSpPr bwMode="auto">
              <a:xfrm>
                <a:off x="1102" y="459"/>
                <a:ext cx="202" cy="3722"/>
                <a:chOff x="1102" y="459"/>
                <a:chExt cx="202" cy="3722"/>
              </a:xfrm>
            </p:grpSpPr>
            <p:grpSp>
              <p:nvGrpSpPr>
                <p:cNvPr id="345" name="Group 61"/>
                <p:cNvGrpSpPr>
                  <a:grpSpLocks/>
                </p:cNvGrpSpPr>
                <p:nvPr/>
              </p:nvGrpSpPr>
              <p:grpSpPr bwMode="auto">
                <a:xfrm>
                  <a:off x="1102" y="459"/>
                  <a:ext cx="202" cy="3722"/>
                  <a:chOff x="1053" y="168"/>
                  <a:chExt cx="202" cy="3722"/>
                </a:xfrm>
              </p:grpSpPr>
              <p:grpSp>
                <p:nvGrpSpPr>
                  <p:cNvPr id="348" name="Group 62"/>
                  <p:cNvGrpSpPr>
                    <a:grpSpLocks/>
                  </p:cNvGrpSpPr>
                  <p:nvPr/>
                </p:nvGrpSpPr>
                <p:grpSpPr bwMode="auto">
                  <a:xfrm>
                    <a:off x="1053" y="168"/>
                    <a:ext cx="202" cy="3722"/>
                    <a:chOff x="1053" y="168"/>
                    <a:chExt cx="202" cy="3722"/>
                  </a:xfrm>
                </p:grpSpPr>
                <p:sp>
                  <p:nvSpPr>
                    <p:cNvPr id="351" name="Rectangle 63"/>
                    <p:cNvSpPr>
                      <a:spLocks noChangeArrowheads="1"/>
                    </p:cNvSpPr>
                    <p:nvPr/>
                  </p:nvSpPr>
                  <p:spPr bwMode="auto">
                    <a:xfrm>
                      <a:off x="1053" y="168"/>
                      <a:ext cx="202" cy="3722"/>
                    </a:xfrm>
                    <a:prstGeom prst="rect">
                      <a:avLst/>
                    </a:prstGeom>
                    <a:gradFill rotWithShape="1">
                      <a:gsLst>
                        <a:gs pos="0">
                          <a:srgbClr val="DDDDDD">
                            <a:gamma/>
                            <a:shade val="46275"/>
                            <a:invGamma/>
                          </a:srgbClr>
                        </a:gs>
                        <a:gs pos="50000">
                          <a:srgbClr val="DDDDDD"/>
                        </a:gs>
                        <a:gs pos="100000">
                          <a:srgbClr val="DDDDDD">
                            <a:gamma/>
                            <a:shade val="46275"/>
                            <a:invGamma/>
                          </a:srgbClr>
                        </a:gs>
                      </a:gsLst>
                      <a:lin ang="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52" name="Line 64"/>
                    <p:cNvSpPr>
                      <a:spLocks noChangeShapeType="1"/>
                    </p:cNvSpPr>
                    <p:nvPr/>
                  </p:nvSpPr>
                  <p:spPr bwMode="auto">
                    <a:xfrm>
                      <a:off x="1079" y="168"/>
                      <a:ext cx="0" cy="3722"/>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53" name="Line 65"/>
                    <p:cNvSpPr>
                      <a:spLocks noChangeShapeType="1"/>
                    </p:cNvSpPr>
                    <p:nvPr/>
                  </p:nvSpPr>
                  <p:spPr bwMode="auto">
                    <a:xfrm>
                      <a:off x="1229" y="168"/>
                      <a:ext cx="0" cy="3722"/>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349" name="Rectangle 66"/>
                  <p:cNvSpPr>
                    <a:spLocks noChangeArrowheads="1"/>
                  </p:cNvSpPr>
                  <p:nvPr/>
                </p:nvSpPr>
                <p:spPr bwMode="auto">
                  <a:xfrm>
                    <a:off x="1082" y="422"/>
                    <a:ext cx="144"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50" name="Rectangle 67"/>
                  <p:cNvSpPr>
                    <a:spLocks noChangeArrowheads="1"/>
                  </p:cNvSpPr>
                  <p:nvPr/>
                </p:nvSpPr>
                <p:spPr bwMode="auto">
                  <a:xfrm>
                    <a:off x="1081" y="170"/>
                    <a:ext cx="144"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346" name="Rectangle 68"/>
                <p:cNvSpPr>
                  <a:spLocks noChangeArrowheads="1"/>
                </p:cNvSpPr>
                <p:nvPr/>
              </p:nvSpPr>
              <p:spPr bwMode="auto">
                <a:xfrm>
                  <a:off x="1131" y="2576"/>
                  <a:ext cx="143"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47" name="Rectangle 69"/>
                <p:cNvSpPr>
                  <a:spLocks noChangeArrowheads="1"/>
                </p:cNvSpPr>
                <p:nvPr/>
              </p:nvSpPr>
              <p:spPr bwMode="auto">
                <a:xfrm>
                  <a:off x="1131" y="2322"/>
                  <a:ext cx="143"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335" name="Group 70"/>
              <p:cNvGrpSpPr>
                <a:grpSpLocks/>
              </p:cNvGrpSpPr>
              <p:nvPr/>
            </p:nvGrpSpPr>
            <p:grpSpPr bwMode="auto">
              <a:xfrm>
                <a:off x="3126" y="459"/>
                <a:ext cx="202" cy="3722"/>
                <a:chOff x="3126" y="459"/>
                <a:chExt cx="202" cy="3722"/>
              </a:xfrm>
            </p:grpSpPr>
            <p:grpSp>
              <p:nvGrpSpPr>
                <p:cNvPr id="336" name="Group 71"/>
                <p:cNvGrpSpPr>
                  <a:grpSpLocks/>
                </p:cNvGrpSpPr>
                <p:nvPr/>
              </p:nvGrpSpPr>
              <p:grpSpPr bwMode="auto">
                <a:xfrm>
                  <a:off x="3126" y="459"/>
                  <a:ext cx="202" cy="3722"/>
                  <a:chOff x="1053" y="168"/>
                  <a:chExt cx="202" cy="3722"/>
                </a:xfrm>
              </p:grpSpPr>
              <p:grpSp>
                <p:nvGrpSpPr>
                  <p:cNvPr id="339" name="Group 72"/>
                  <p:cNvGrpSpPr>
                    <a:grpSpLocks/>
                  </p:cNvGrpSpPr>
                  <p:nvPr/>
                </p:nvGrpSpPr>
                <p:grpSpPr bwMode="auto">
                  <a:xfrm>
                    <a:off x="1053" y="168"/>
                    <a:ext cx="202" cy="3722"/>
                    <a:chOff x="1053" y="168"/>
                    <a:chExt cx="202" cy="3722"/>
                  </a:xfrm>
                </p:grpSpPr>
                <p:sp>
                  <p:nvSpPr>
                    <p:cNvPr id="342" name="Rectangle 73"/>
                    <p:cNvSpPr>
                      <a:spLocks noChangeArrowheads="1"/>
                    </p:cNvSpPr>
                    <p:nvPr/>
                  </p:nvSpPr>
                  <p:spPr bwMode="auto">
                    <a:xfrm>
                      <a:off x="1053" y="168"/>
                      <a:ext cx="202" cy="3722"/>
                    </a:xfrm>
                    <a:prstGeom prst="rect">
                      <a:avLst/>
                    </a:prstGeom>
                    <a:gradFill rotWithShape="1">
                      <a:gsLst>
                        <a:gs pos="0">
                          <a:srgbClr val="DDDDDD">
                            <a:gamma/>
                            <a:shade val="46275"/>
                            <a:invGamma/>
                          </a:srgbClr>
                        </a:gs>
                        <a:gs pos="50000">
                          <a:srgbClr val="DDDDDD"/>
                        </a:gs>
                        <a:gs pos="100000">
                          <a:srgbClr val="DDDDDD">
                            <a:gamma/>
                            <a:shade val="46275"/>
                            <a:invGamma/>
                          </a:srgbClr>
                        </a:gs>
                      </a:gsLst>
                      <a:lin ang="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43" name="Line 74"/>
                    <p:cNvSpPr>
                      <a:spLocks noChangeShapeType="1"/>
                    </p:cNvSpPr>
                    <p:nvPr/>
                  </p:nvSpPr>
                  <p:spPr bwMode="auto">
                    <a:xfrm>
                      <a:off x="1079" y="168"/>
                      <a:ext cx="0" cy="3722"/>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44" name="Line 75"/>
                    <p:cNvSpPr>
                      <a:spLocks noChangeShapeType="1"/>
                    </p:cNvSpPr>
                    <p:nvPr/>
                  </p:nvSpPr>
                  <p:spPr bwMode="auto">
                    <a:xfrm>
                      <a:off x="1229" y="168"/>
                      <a:ext cx="0" cy="3722"/>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340" name="Rectangle 76"/>
                  <p:cNvSpPr>
                    <a:spLocks noChangeArrowheads="1"/>
                  </p:cNvSpPr>
                  <p:nvPr/>
                </p:nvSpPr>
                <p:spPr bwMode="auto">
                  <a:xfrm>
                    <a:off x="1082" y="422"/>
                    <a:ext cx="144"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41" name="Rectangle 77"/>
                  <p:cNvSpPr>
                    <a:spLocks noChangeArrowheads="1"/>
                  </p:cNvSpPr>
                  <p:nvPr/>
                </p:nvSpPr>
                <p:spPr bwMode="auto">
                  <a:xfrm>
                    <a:off x="1081" y="170"/>
                    <a:ext cx="144"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337" name="Rectangle 78"/>
                <p:cNvSpPr>
                  <a:spLocks noChangeArrowheads="1"/>
                </p:cNvSpPr>
                <p:nvPr/>
              </p:nvSpPr>
              <p:spPr bwMode="auto">
                <a:xfrm>
                  <a:off x="3155" y="2576"/>
                  <a:ext cx="143"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38" name="Rectangle 79"/>
                <p:cNvSpPr>
                  <a:spLocks noChangeArrowheads="1"/>
                </p:cNvSpPr>
                <p:nvPr/>
              </p:nvSpPr>
              <p:spPr bwMode="auto">
                <a:xfrm>
                  <a:off x="3155" y="2322"/>
                  <a:ext cx="143"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sp>
          <p:nvSpPr>
            <p:cNvPr id="289" name="Rectangle 80"/>
            <p:cNvSpPr>
              <a:spLocks noChangeArrowheads="1"/>
            </p:cNvSpPr>
            <p:nvPr/>
          </p:nvSpPr>
          <p:spPr bwMode="auto">
            <a:xfrm>
              <a:off x="1018" y="4181"/>
              <a:ext cx="677" cy="60"/>
            </a:xfrm>
            <a:prstGeom prst="rect">
              <a:avLst/>
            </a:prstGeom>
            <a:gradFill rotWithShape="1">
              <a:gsLst>
                <a:gs pos="0">
                  <a:srgbClr val="C0C0C0"/>
                </a:gs>
                <a:gs pos="100000">
                  <a:srgbClr val="C0C0C0">
                    <a:gamma/>
                    <a:shade val="46275"/>
                    <a:invGamma/>
                  </a:srgbClr>
                </a:gs>
              </a:gsLst>
              <a:path path="rect">
                <a:fillToRect t="100000" r="100000"/>
              </a:path>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nvGrpSpPr>
            <p:cNvPr id="290" name="Group 81"/>
            <p:cNvGrpSpPr>
              <a:grpSpLocks/>
            </p:cNvGrpSpPr>
            <p:nvPr/>
          </p:nvGrpSpPr>
          <p:grpSpPr bwMode="auto">
            <a:xfrm>
              <a:off x="1102" y="459"/>
              <a:ext cx="202" cy="3722"/>
              <a:chOff x="1053" y="168"/>
              <a:chExt cx="202" cy="3722"/>
            </a:xfrm>
          </p:grpSpPr>
          <p:grpSp>
            <p:nvGrpSpPr>
              <p:cNvPr id="292" name="Group 82"/>
              <p:cNvGrpSpPr>
                <a:grpSpLocks/>
              </p:cNvGrpSpPr>
              <p:nvPr/>
            </p:nvGrpSpPr>
            <p:grpSpPr bwMode="auto">
              <a:xfrm>
                <a:off x="1053" y="168"/>
                <a:ext cx="202" cy="3722"/>
                <a:chOff x="1053" y="168"/>
                <a:chExt cx="202" cy="3722"/>
              </a:xfrm>
            </p:grpSpPr>
            <p:grpSp>
              <p:nvGrpSpPr>
                <p:cNvPr id="295" name="Group 83"/>
                <p:cNvGrpSpPr>
                  <a:grpSpLocks/>
                </p:cNvGrpSpPr>
                <p:nvPr/>
              </p:nvGrpSpPr>
              <p:grpSpPr bwMode="auto">
                <a:xfrm>
                  <a:off x="1053" y="168"/>
                  <a:ext cx="202" cy="3722"/>
                  <a:chOff x="1053" y="168"/>
                  <a:chExt cx="202" cy="3722"/>
                </a:xfrm>
              </p:grpSpPr>
              <p:sp>
                <p:nvSpPr>
                  <p:cNvPr id="298" name="Rectangle 84"/>
                  <p:cNvSpPr>
                    <a:spLocks noChangeArrowheads="1"/>
                  </p:cNvSpPr>
                  <p:nvPr/>
                </p:nvSpPr>
                <p:spPr bwMode="auto">
                  <a:xfrm>
                    <a:off x="1053" y="168"/>
                    <a:ext cx="202" cy="3722"/>
                  </a:xfrm>
                  <a:prstGeom prst="rect">
                    <a:avLst/>
                  </a:prstGeom>
                  <a:gradFill rotWithShape="1">
                    <a:gsLst>
                      <a:gs pos="0">
                        <a:srgbClr val="DDDDDD">
                          <a:gamma/>
                          <a:shade val="46275"/>
                          <a:invGamma/>
                        </a:srgbClr>
                      </a:gs>
                      <a:gs pos="50000">
                        <a:srgbClr val="DDDDDD"/>
                      </a:gs>
                      <a:gs pos="100000">
                        <a:srgbClr val="DDDDDD">
                          <a:gamma/>
                          <a:shade val="46275"/>
                          <a:invGamma/>
                        </a:srgbClr>
                      </a:gs>
                    </a:gsLst>
                    <a:lin ang="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99" name="Line 85"/>
                  <p:cNvSpPr>
                    <a:spLocks noChangeShapeType="1"/>
                  </p:cNvSpPr>
                  <p:nvPr/>
                </p:nvSpPr>
                <p:spPr bwMode="auto">
                  <a:xfrm>
                    <a:off x="1079" y="168"/>
                    <a:ext cx="0" cy="3722"/>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00" name="Line 86"/>
                  <p:cNvSpPr>
                    <a:spLocks noChangeShapeType="1"/>
                  </p:cNvSpPr>
                  <p:nvPr/>
                </p:nvSpPr>
                <p:spPr bwMode="auto">
                  <a:xfrm>
                    <a:off x="1229" y="168"/>
                    <a:ext cx="0" cy="3722"/>
                  </a:xfrm>
                  <a:prstGeom prst="line">
                    <a:avLst/>
                  </a:prstGeom>
                  <a:noFill/>
                  <a:ln w="158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296" name="Rectangle 87"/>
                <p:cNvSpPr>
                  <a:spLocks noChangeArrowheads="1"/>
                </p:cNvSpPr>
                <p:nvPr/>
              </p:nvSpPr>
              <p:spPr bwMode="auto">
                <a:xfrm>
                  <a:off x="1082" y="422"/>
                  <a:ext cx="144"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97" name="Rectangle 88"/>
                <p:cNvSpPr>
                  <a:spLocks noChangeArrowheads="1"/>
                </p:cNvSpPr>
                <p:nvPr/>
              </p:nvSpPr>
              <p:spPr bwMode="auto">
                <a:xfrm>
                  <a:off x="1081" y="170"/>
                  <a:ext cx="144"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293" name="Rectangle 89"/>
              <p:cNvSpPr>
                <a:spLocks noChangeArrowheads="1"/>
              </p:cNvSpPr>
              <p:nvPr/>
            </p:nvSpPr>
            <p:spPr bwMode="auto">
              <a:xfrm>
                <a:off x="1082" y="2285"/>
                <a:ext cx="143"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94" name="Rectangle 90"/>
              <p:cNvSpPr>
                <a:spLocks noChangeArrowheads="1"/>
              </p:cNvSpPr>
              <p:nvPr/>
            </p:nvSpPr>
            <p:spPr bwMode="auto">
              <a:xfrm>
                <a:off x="1082" y="2031"/>
                <a:ext cx="143" cy="30"/>
              </a:xfrm>
              <a:prstGeom prst="rect">
                <a:avLst/>
              </a:prstGeom>
              <a:gradFill rotWithShape="1">
                <a:gsLst>
                  <a:gs pos="0">
                    <a:srgbClr val="DDDDDD"/>
                  </a:gs>
                  <a:gs pos="50000">
                    <a:srgbClr val="DDDDDD">
                      <a:gamma/>
                      <a:shade val="46275"/>
                      <a:invGamma/>
                    </a:srgbClr>
                  </a:gs>
                  <a:gs pos="100000">
                    <a:srgbClr val="DDDDDD"/>
                  </a:gs>
                </a:gsLst>
                <a:lin ang="18900000" scaled="1"/>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291" name="Rectangle 91"/>
            <p:cNvSpPr>
              <a:spLocks noChangeArrowheads="1"/>
            </p:cNvSpPr>
            <p:nvPr/>
          </p:nvSpPr>
          <p:spPr bwMode="auto">
            <a:xfrm>
              <a:off x="3049" y="4181"/>
              <a:ext cx="345" cy="60"/>
            </a:xfrm>
            <a:prstGeom prst="rect">
              <a:avLst/>
            </a:prstGeom>
            <a:gradFill rotWithShape="1">
              <a:gsLst>
                <a:gs pos="0">
                  <a:srgbClr val="C0C0C0"/>
                </a:gs>
                <a:gs pos="100000">
                  <a:srgbClr val="C0C0C0">
                    <a:gamma/>
                    <a:shade val="46275"/>
                    <a:invGamma/>
                  </a:srgbClr>
                </a:gs>
              </a:gsLst>
              <a:path path="rect">
                <a:fillToRect t="100000" r="100000"/>
              </a:path>
            </a:gra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672869" name="Oval 101"/>
          <p:cNvSpPr>
            <a:spLocks noChangeArrowheads="1"/>
          </p:cNvSpPr>
          <p:nvPr/>
        </p:nvSpPr>
        <p:spPr bwMode="auto">
          <a:xfrm>
            <a:off x="5419725" y="548878"/>
            <a:ext cx="850900" cy="577850"/>
          </a:xfrm>
          <a:prstGeom prst="ellipse">
            <a:avLst/>
          </a:prstGeom>
          <a:noFill/>
          <a:ln w="41275" algn="ctr">
            <a:solidFill>
              <a:srgbClr val="FF0000"/>
            </a:solidFill>
            <a:round/>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72870" name="Text Box 102"/>
          <p:cNvSpPr txBox="1">
            <a:spLocks noChangeArrowheads="1"/>
          </p:cNvSpPr>
          <p:nvPr/>
        </p:nvSpPr>
        <p:spPr bwMode="auto">
          <a:xfrm>
            <a:off x="6842125" y="7448"/>
            <a:ext cx="1204912" cy="457200"/>
          </a:xfrm>
          <a:prstGeom prst="rect">
            <a:avLst/>
          </a:prstGeom>
          <a:noFill/>
          <a:ln>
            <a:noFill/>
          </a:ln>
          <a:effectLst/>
          <a:extLst>
            <a:ext uri="{909E8E84-426E-40DD-AFC4-6F175D3DCCD1}">
              <a14:hiddenFill xmlns:a14="http://schemas.microsoft.com/office/drawing/2010/main">
                <a:pattFill prst="pct75">
                  <a:fgClr>
                    <a:srgbClr val="969696"/>
                  </a:fgClr>
                  <a:bgClr>
                    <a:srgbClr val="DDDDDD"/>
                  </a:bgClr>
                </a:patt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dirty="0">
                <a:solidFill>
                  <a:schemeClr val="tx2"/>
                </a:solidFill>
                <a:latin typeface="Arial Narrow" pitchFamily="34" charset="0"/>
              </a:rPr>
              <a:t>Link</a:t>
            </a:r>
          </a:p>
        </p:txBody>
      </p:sp>
      <p:sp>
        <p:nvSpPr>
          <p:cNvPr id="672871" name="Line 103"/>
          <p:cNvSpPr>
            <a:spLocks noChangeShapeType="1"/>
          </p:cNvSpPr>
          <p:nvPr/>
        </p:nvSpPr>
        <p:spPr bwMode="auto">
          <a:xfrm flipH="1">
            <a:off x="6165850" y="204391"/>
            <a:ext cx="666750" cy="409575"/>
          </a:xfrm>
          <a:prstGeom prst="line">
            <a:avLst/>
          </a:prstGeom>
          <a:noFill/>
          <a:ln w="25400">
            <a:solidFill>
              <a:schemeClr val="tx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72872" name="Oval 104"/>
          <p:cNvSpPr>
            <a:spLocks noChangeArrowheads="1"/>
          </p:cNvSpPr>
          <p:nvPr/>
        </p:nvSpPr>
        <p:spPr bwMode="auto">
          <a:xfrm>
            <a:off x="5429250" y="3501628"/>
            <a:ext cx="850900" cy="577850"/>
          </a:xfrm>
          <a:prstGeom prst="ellipse">
            <a:avLst/>
          </a:prstGeom>
          <a:noFill/>
          <a:ln w="41275" algn="ctr">
            <a:solidFill>
              <a:srgbClr val="FF0000"/>
            </a:solidFill>
            <a:round/>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72873" name="Text Box 105"/>
          <p:cNvSpPr txBox="1">
            <a:spLocks noChangeArrowheads="1"/>
          </p:cNvSpPr>
          <p:nvPr/>
        </p:nvSpPr>
        <p:spPr bwMode="auto">
          <a:xfrm>
            <a:off x="6832600" y="2928541"/>
            <a:ext cx="1204912" cy="457200"/>
          </a:xfrm>
          <a:prstGeom prst="rect">
            <a:avLst/>
          </a:prstGeom>
          <a:noFill/>
          <a:ln>
            <a:noFill/>
          </a:ln>
          <a:effectLst/>
          <a:extLst>
            <a:ext uri="{909E8E84-426E-40DD-AFC4-6F175D3DCCD1}">
              <a14:hiddenFill xmlns:a14="http://schemas.microsoft.com/office/drawing/2010/main">
                <a:pattFill prst="pct75">
                  <a:fgClr>
                    <a:srgbClr val="969696"/>
                  </a:fgClr>
                  <a:bgClr>
                    <a:srgbClr val="DDDDDD"/>
                  </a:bgClr>
                </a:patt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dirty="0">
                <a:solidFill>
                  <a:schemeClr val="tx2"/>
                </a:solidFill>
                <a:latin typeface="Arial Narrow" pitchFamily="34" charset="0"/>
              </a:rPr>
              <a:t>Link</a:t>
            </a:r>
          </a:p>
        </p:txBody>
      </p:sp>
      <p:sp>
        <p:nvSpPr>
          <p:cNvPr id="672874" name="Line 106"/>
          <p:cNvSpPr>
            <a:spLocks noChangeShapeType="1"/>
          </p:cNvSpPr>
          <p:nvPr/>
        </p:nvSpPr>
        <p:spPr bwMode="auto">
          <a:xfrm flipH="1">
            <a:off x="6175375" y="3157141"/>
            <a:ext cx="666750" cy="409575"/>
          </a:xfrm>
          <a:prstGeom prst="line">
            <a:avLst/>
          </a:prstGeom>
          <a:noFill/>
          <a:ln w="25400">
            <a:solidFill>
              <a:schemeClr val="tx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77" name="Line 93"/>
          <p:cNvSpPr>
            <a:spLocks noChangeShapeType="1"/>
          </p:cNvSpPr>
          <p:nvPr/>
        </p:nvSpPr>
        <p:spPr bwMode="auto">
          <a:xfrm>
            <a:off x="5526088" y="204391"/>
            <a:ext cx="0" cy="287338"/>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78" name="Line 94"/>
          <p:cNvSpPr>
            <a:spLocks noChangeShapeType="1"/>
          </p:cNvSpPr>
          <p:nvPr/>
        </p:nvSpPr>
        <p:spPr bwMode="auto">
          <a:xfrm>
            <a:off x="5530851" y="305991"/>
            <a:ext cx="617538" cy="0"/>
          </a:xfrm>
          <a:prstGeom prst="line">
            <a:avLst/>
          </a:prstGeom>
          <a:noFill/>
          <a:ln w="19050">
            <a:solidFill>
              <a:schemeClr val="tx2"/>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79" name="Text Box 95"/>
          <p:cNvSpPr txBox="1">
            <a:spLocks noChangeArrowheads="1"/>
          </p:cNvSpPr>
          <p:nvPr/>
        </p:nvSpPr>
        <p:spPr bwMode="auto">
          <a:xfrm>
            <a:off x="5681663" y="-27384"/>
            <a:ext cx="301625" cy="366713"/>
          </a:xfrm>
          <a:prstGeom prst="rect">
            <a:avLst/>
          </a:prstGeom>
          <a:noFill/>
          <a:ln>
            <a:noFill/>
          </a:ln>
          <a:effectLst/>
          <a:extLst>
            <a:ext uri="{909E8E84-426E-40DD-AFC4-6F175D3DCCD1}">
              <a14:hiddenFill xmlns:a14="http://schemas.microsoft.com/office/drawing/2010/main">
                <a:gradFill rotWithShape="1">
                  <a:gsLst>
                    <a:gs pos="0">
                      <a:srgbClr val="DDDDDD">
                        <a:gamma/>
                        <a:shade val="66667"/>
                        <a:invGamma/>
                      </a:srgbClr>
                    </a:gs>
                    <a:gs pos="50000">
                      <a:srgbClr val="DDDDDD"/>
                    </a:gs>
                    <a:gs pos="100000">
                      <a:srgbClr val="DDDDDD">
                        <a:gamma/>
                        <a:shade val="66667"/>
                        <a:invGamma/>
                      </a:srgbClr>
                    </a:gs>
                  </a:gsLst>
                  <a:lin ang="0" scaled="1"/>
                </a:gra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b="1" i="1" dirty="0">
                <a:solidFill>
                  <a:schemeClr val="tx2"/>
                </a:solidFill>
              </a:rPr>
              <a:t>e</a:t>
            </a:r>
          </a:p>
        </p:txBody>
      </p:sp>
      <p:sp>
        <p:nvSpPr>
          <p:cNvPr id="380" name="Line 96"/>
          <p:cNvSpPr>
            <a:spLocks noChangeShapeType="1"/>
          </p:cNvSpPr>
          <p:nvPr/>
        </p:nvSpPr>
        <p:spPr bwMode="auto">
          <a:xfrm flipV="1">
            <a:off x="6162676" y="204391"/>
            <a:ext cx="0" cy="287338"/>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81" name="Line 98"/>
          <p:cNvSpPr>
            <a:spLocks noChangeShapeType="1"/>
          </p:cNvSpPr>
          <p:nvPr/>
        </p:nvSpPr>
        <p:spPr bwMode="auto">
          <a:xfrm>
            <a:off x="5526088" y="3219054"/>
            <a:ext cx="0" cy="287338"/>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82" name="Line 99"/>
          <p:cNvSpPr>
            <a:spLocks noChangeShapeType="1"/>
          </p:cNvSpPr>
          <p:nvPr/>
        </p:nvSpPr>
        <p:spPr bwMode="auto">
          <a:xfrm>
            <a:off x="5530851" y="3320654"/>
            <a:ext cx="617538" cy="0"/>
          </a:xfrm>
          <a:prstGeom prst="line">
            <a:avLst/>
          </a:prstGeom>
          <a:noFill/>
          <a:ln w="19050">
            <a:solidFill>
              <a:schemeClr val="tx2"/>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83" name="Text Box 100"/>
          <p:cNvSpPr txBox="1">
            <a:spLocks noChangeArrowheads="1"/>
          </p:cNvSpPr>
          <p:nvPr/>
        </p:nvSpPr>
        <p:spPr bwMode="auto">
          <a:xfrm>
            <a:off x="5681663" y="2987279"/>
            <a:ext cx="301625" cy="366713"/>
          </a:xfrm>
          <a:prstGeom prst="rect">
            <a:avLst/>
          </a:prstGeom>
          <a:noFill/>
          <a:ln>
            <a:noFill/>
          </a:ln>
          <a:effectLst/>
          <a:extLst>
            <a:ext uri="{909E8E84-426E-40DD-AFC4-6F175D3DCCD1}">
              <a14:hiddenFill xmlns:a14="http://schemas.microsoft.com/office/drawing/2010/main">
                <a:gradFill rotWithShape="1">
                  <a:gsLst>
                    <a:gs pos="0">
                      <a:srgbClr val="DDDDDD">
                        <a:gamma/>
                        <a:shade val="66667"/>
                        <a:invGamma/>
                      </a:srgbClr>
                    </a:gs>
                    <a:gs pos="50000">
                      <a:srgbClr val="DDDDDD"/>
                    </a:gs>
                    <a:gs pos="100000">
                      <a:srgbClr val="DDDDDD">
                        <a:gamma/>
                        <a:shade val="66667"/>
                        <a:invGamma/>
                      </a:srgbClr>
                    </a:gs>
                  </a:gsLst>
                  <a:lin ang="0" scaled="1"/>
                </a:gra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b="1" i="1">
                <a:solidFill>
                  <a:schemeClr val="tx2"/>
                </a:solidFill>
              </a:rPr>
              <a:t>e</a:t>
            </a:r>
          </a:p>
        </p:txBody>
      </p:sp>
      <p:sp>
        <p:nvSpPr>
          <p:cNvPr id="384"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7</a:t>
            </a:fld>
            <a:endParaRPr lang="en-US" altLang="en-US" dirty="0"/>
          </a:p>
        </p:txBody>
      </p:sp>
    </p:spTree>
    <p:extLst>
      <p:ext uri="{BB962C8B-B14F-4D97-AF65-F5344CB8AC3E}">
        <p14:creationId xmlns:p14="http://schemas.microsoft.com/office/powerpoint/2010/main" val="9744820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Text Box 3"/>
          <p:cNvSpPr txBox="1">
            <a:spLocks noChangeArrowheads="1"/>
          </p:cNvSpPr>
          <p:nvPr/>
        </p:nvSpPr>
        <p:spPr bwMode="auto">
          <a:xfrm>
            <a:off x="1066800" y="1531938"/>
            <a:ext cx="7609656"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i="1" dirty="0">
                <a:latin typeface="+mn-lt"/>
              </a:rPr>
              <a:t>F3.1 Scope</a:t>
            </a:r>
          </a:p>
          <a:p>
            <a:pPr>
              <a:spcBef>
                <a:spcPct val="50000"/>
              </a:spcBef>
              <a:buClrTx/>
              <a:buSzTx/>
              <a:buFontTx/>
              <a:buNone/>
            </a:pPr>
            <a:r>
              <a:rPr lang="en-US" altLang="en-US" sz="2400" i="1" dirty="0">
                <a:latin typeface="+mn-lt"/>
              </a:rPr>
              <a:t>Eccentrically braced frames</a:t>
            </a:r>
            <a:r>
              <a:rPr lang="en-US" altLang="en-US" sz="2400" dirty="0">
                <a:latin typeface="+mn-lt"/>
              </a:rPr>
              <a:t> </a:t>
            </a:r>
            <a:r>
              <a:rPr lang="en-US" altLang="en-US" sz="2400" b="0" dirty="0">
                <a:latin typeface="+mn-lt"/>
              </a:rPr>
              <a:t>(EBF) of structural steel shall be designed in conformance with this section. </a:t>
            </a:r>
          </a:p>
          <a:p>
            <a:pPr>
              <a:spcBef>
                <a:spcPct val="50000"/>
              </a:spcBef>
              <a:buClrTx/>
              <a:buSzTx/>
              <a:buFontTx/>
              <a:buNone/>
            </a:pPr>
            <a:endParaRPr lang="en-US" altLang="en-US" sz="2400" dirty="0">
              <a:latin typeface="+mn-lt"/>
            </a:endParaRPr>
          </a:p>
          <a:p>
            <a:pPr>
              <a:spcBef>
                <a:spcPct val="50000"/>
              </a:spcBef>
              <a:buClrTx/>
              <a:buSzTx/>
              <a:buFontTx/>
              <a:buNone/>
            </a:pPr>
            <a:r>
              <a:rPr lang="en-US" altLang="en-US" sz="2400" dirty="0">
                <a:latin typeface="+mn-lt"/>
              </a:rPr>
              <a:t>F3.2 Basis of Design</a:t>
            </a:r>
          </a:p>
          <a:p>
            <a:pPr>
              <a:spcBef>
                <a:spcPct val="50000"/>
              </a:spcBef>
              <a:buClrTx/>
              <a:buSzTx/>
              <a:buFontTx/>
              <a:buNone/>
            </a:pPr>
            <a:r>
              <a:rPr lang="en-US" altLang="en-US" sz="2400" b="0" dirty="0">
                <a:latin typeface="+mn-lt"/>
              </a:rPr>
              <a:t>EBF designed in accordance with these provisions are expected to provide </a:t>
            </a:r>
            <a:r>
              <a:rPr lang="en-US" altLang="en-US" sz="2400" i="1" dirty="0">
                <a:solidFill>
                  <a:schemeClr val="tx2"/>
                </a:solidFill>
                <a:latin typeface="+mn-lt"/>
              </a:rPr>
              <a:t>significant inelastic deformation capacity</a:t>
            </a:r>
            <a:r>
              <a:rPr lang="en-US" altLang="en-US" sz="2400" b="0" dirty="0">
                <a:solidFill>
                  <a:schemeClr val="tx2"/>
                </a:solidFill>
                <a:latin typeface="+mn-lt"/>
              </a:rPr>
              <a:t> </a:t>
            </a:r>
            <a:r>
              <a:rPr lang="en-US" altLang="en-US" sz="2400" b="0" dirty="0">
                <a:latin typeface="+mn-lt"/>
              </a:rPr>
              <a:t>primarily through shear or flexural yielding in the links. </a:t>
            </a:r>
          </a:p>
        </p:txBody>
      </p:sp>
      <p:sp>
        <p:nvSpPr>
          <p:cNvPr id="2" name="Text Placeholder 1"/>
          <p:cNvSpPr>
            <a:spLocks noGrp="1"/>
          </p:cNvSpPr>
          <p:nvPr>
            <p:ph type="body" sz="quarter" idx="38"/>
          </p:nvPr>
        </p:nvSpPr>
        <p:spPr/>
        <p:txBody>
          <a:bodyPr/>
          <a:lstStyle/>
          <a:p>
            <a:r>
              <a:rPr lang="en-US" dirty="0" smtClean="0"/>
              <a:t>Scope and Basis of Design</a:t>
            </a:r>
            <a:endParaRPr lang="en-US" dirty="0"/>
          </a:p>
        </p:txBody>
      </p:sp>
      <p:sp>
        <p:nvSpPr>
          <p:cNvPr id="3" name="Text Placeholder 2"/>
          <p:cNvSpPr>
            <a:spLocks noGrp="1"/>
          </p:cNvSpPr>
          <p:nvPr>
            <p:ph type="body" sz="quarter" idx="39"/>
          </p:nvPr>
        </p:nvSpPr>
        <p:spPr/>
        <p:txBody>
          <a:bodyPr>
            <a:noAutofit/>
          </a:bodyPr>
          <a:lstStyle/>
          <a:p>
            <a:r>
              <a:rPr lang="en-US" dirty="0" smtClean="0"/>
              <a:t>AISC Seismic Provisions - EBF</a:t>
            </a:r>
            <a:endParaRPr lang="en-US" dirty="0"/>
          </a:p>
        </p:txBody>
      </p:sp>
    </p:spTree>
    <p:extLst>
      <p:ext uri="{BB962C8B-B14F-4D97-AF65-F5344CB8AC3E}">
        <p14:creationId xmlns:p14="http://schemas.microsoft.com/office/powerpoint/2010/main" val="28054140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3"/>
          <p:cNvSpPr txBox="1">
            <a:spLocks noChangeArrowheads="1"/>
          </p:cNvSpPr>
          <p:nvPr/>
        </p:nvSpPr>
        <p:spPr bwMode="auto">
          <a:xfrm>
            <a:off x="914400" y="2286000"/>
            <a:ext cx="5867400" cy="40011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939393"/>
                    </a:gs>
                    <a:gs pos="100000">
                      <a:srgbClr val="DDDDDD"/>
                    </a:gs>
                  </a:gsLst>
                  <a:lin ang="5400000" scaled="1"/>
                </a:gradFill>
              </a14:hiddenFill>
            </a:ext>
            <a:ext uri="{91240B29-F687-4F45-9708-019B960494DF}">
              <a14:hiddenLine xmlns:a14="http://schemas.microsoft.com/office/drawing/2010/main" w="222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000" b="0">
              <a:latin typeface="+mn-lt"/>
            </a:endParaRPr>
          </a:p>
        </p:txBody>
      </p:sp>
      <p:sp>
        <p:nvSpPr>
          <p:cNvPr id="73731" name="Text Box 5"/>
          <p:cNvSpPr txBox="1">
            <a:spLocks noChangeArrowheads="1"/>
          </p:cNvSpPr>
          <p:nvPr/>
        </p:nvSpPr>
        <p:spPr bwMode="auto">
          <a:xfrm>
            <a:off x="4953000" y="1981200"/>
            <a:ext cx="2743200" cy="40011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939393"/>
                    </a:gs>
                    <a:gs pos="100000">
                      <a:srgbClr val="DDDDDD"/>
                    </a:gs>
                  </a:gsLst>
                  <a:lin ang="5400000" scaled="1"/>
                </a:gradFill>
              </a14:hiddenFill>
            </a:ext>
            <a:ext uri="{91240B29-F687-4F45-9708-019B960494DF}">
              <a14:hiddenLine xmlns:a14="http://schemas.microsoft.com/office/drawing/2010/main" w="222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000" b="0">
              <a:latin typeface="+mn-lt"/>
            </a:endParaRPr>
          </a:p>
        </p:txBody>
      </p:sp>
      <p:sp>
        <p:nvSpPr>
          <p:cNvPr id="73732" name="Text Box 14"/>
          <p:cNvSpPr txBox="1">
            <a:spLocks noChangeArrowheads="1"/>
          </p:cNvSpPr>
          <p:nvPr/>
        </p:nvSpPr>
        <p:spPr bwMode="auto">
          <a:xfrm>
            <a:off x="639763" y="1152525"/>
            <a:ext cx="7588250" cy="4154984"/>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dirty="0">
                <a:latin typeface="+mn-lt"/>
              </a:rPr>
              <a:t>F3.3 Analysis</a:t>
            </a:r>
          </a:p>
          <a:p>
            <a:pPr>
              <a:spcBef>
                <a:spcPct val="50000"/>
              </a:spcBef>
              <a:buClrTx/>
              <a:buSzTx/>
              <a:buFontTx/>
              <a:buNone/>
            </a:pPr>
            <a:r>
              <a:rPr lang="en-US" altLang="en-US" sz="2200" b="0" dirty="0">
                <a:latin typeface="+mn-lt"/>
              </a:rPr>
              <a:t>The required strength of </a:t>
            </a:r>
            <a:r>
              <a:rPr lang="en-US" altLang="en-US" sz="2200" i="1" dirty="0">
                <a:solidFill>
                  <a:schemeClr val="tx2"/>
                </a:solidFill>
                <a:latin typeface="+mn-lt"/>
              </a:rPr>
              <a:t>diagonal braces</a:t>
            </a:r>
            <a:r>
              <a:rPr lang="en-US" altLang="en-US" sz="2200" i="1" dirty="0">
                <a:latin typeface="+mn-lt"/>
              </a:rPr>
              <a:t> </a:t>
            </a:r>
            <a:r>
              <a:rPr lang="en-US" altLang="en-US" sz="2200" b="0" dirty="0">
                <a:latin typeface="+mn-lt"/>
              </a:rPr>
              <a:t>and their connections, </a:t>
            </a:r>
            <a:r>
              <a:rPr lang="en-US" altLang="en-US" sz="2200" i="1" dirty="0">
                <a:solidFill>
                  <a:schemeClr val="tx2"/>
                </a:solidFill>
                <a:latin typeface="+mn-lt"/>
              </a:rPr>
              <a:t>beams outside links</a:t>
            </a:r>
            <a:r>
              <a:rPr lang="en-US" altLang="en-US" sz="2200" b="0" dirty="0">
                <a:latin typeface="+mn-lt"/>
              </a:rPr>
              <a:t>, and </a:t>
            </a:r>
            <a:r>
              <a:rPr lang="en-US" altLang="en-US" sz="2200" i="1" dirty="0">
                <a:solidFill>
                  <a:schemeClr val="tx2"/>
                </a:solidFill>
                <a:latin typeface="+mn-lt"/>
              </a:rPr>
              <a:t>columns</a:t>
            </a:r>
            <a:r>
              <a:rPr lang="en-US" altLang="en-US" sz="2200" b="0" dirty="0">
                <a:latin typeface="+mn-lt"/>
              </a:rPr>
              <a:t> shall be determined using the capacity-limited seismic load effect. </a:t>
            </a:r>
          </a:p>
          <a:p>
            <a:pPr>
              <a:spcBef>
                <a:spcPct val="50000"/>
              </a:spcBef>
              <a:buClrTx/>
              <a:buSzTx/>
              <a:buFontTx/>
              <a:buNone/>
            </a:pPr>
            <a:r>
              <a:rPr lang="en-US" altLang="en-US" sz="2200" b="0" dirty="0">
                <a:latin typeface="+mn-lt"/>
              </a:rPr>
              <a:t>The capacity-limited seismic load effect, </a:t>
            </a:r>
            <a:r>
              <a:rPr lang="en-US" altLang="en-US" sz="2200" b="0" dirty="0" err="1">
                <a:latin typeface="+mn-lt"/>
              </a:rPr>
              <a:t>E</a:t>
            </a:r>
            <a:r>
              <a:rPr lang="en-US" altLang="en-US" sz="2200" b="0" baseline="-25000" dirty="0" err="1">
                <a:latin typeface="+mn-lt"/>
              </a:rPr>
              <a:t>cl</a:t>
            </a:r>
            <a:r>
              <a:rPr lang="en-US" altLang="en-US" sz="2200" b="0" dirty="0">
                <a:latin typeface="+mn-lt"/>
              </a:rPr>
              <a:t>, shall be taken as the forces developed in the member assuming the forces at the ends of the links correspond to the adjusted link shear strength. </a:t>
            </a:r>
            <a:r>
              <a:rPr lang="en-US" altLang="en-US" sz="2200" i="1" dirty="0">
                <a:solidFill>
                  <a:schemeClr val="tx2"/>
                </a:solidFill>
                <a:latin typeface="+mn-lt"/>
              </a:rPr>
              <a:t>The </a:t>
            </a:r>
            <a:r>
              <a:rPr lang="en-US" altLang="en-US" sz="2200" i="1" dirty="0" smtClean="0">
                <a:solidFill>
                  <a:schemeClr val="tx2"/>
                </a:solidFill>
                <a:latin typeface="+mn-lt"/>
              </a:rPr>
              <a:t>adjusted link shear strength shall be taken as R</a:t>
            </a:r>
            <a:r>
              <a:rPr lang="en-US" altLang="en-US" sz="2200" i="1" baseline="-25000" dirty="0" smtClean="0">
                <a:solidFill>
                  <a:schemeClr val="tx2"/>
                </a:solidFill>
                <a:latin typeface="+mn-lt"/>
              </a:rPr>
              <a:t>y</a:t>
            </a:r>
            <a:r>
              <a:rPr lang="en-US" altLang="en-US" sz="2200" i="1" dirty="0" smtClean="0">
                <a:solidFill>
                  <a:schemeClr val="tx2"/>
                </a:solidFill>
                <a:latin typeface="+mn-lt"/>
              </a:rPr>
              <a:t> times the nominal shear strength of the link, </a:t>
            </a:r>
            <a:r>
              <a:rPr lang="en-US" altLang="en-US" sz="2200" i="1" dirty="0" err="1" smtClean="0">
                <a:solidFill>
                  <a:schemeClr val="tx2"/>
                </a:solidFill>
                <a:latin typeface="+mn-lt"/>
              </a:rPr>
              <a:t>V</a:t>
            </a:r>
            <a:r>
              <a:rPr lang="en-US" altLang="en-US" sz="2200" i="1" baseline="-25000" dirty="0" err="1" smtClean="0">
                <a:solidFill>
                  <a:schemeClr val="tx2"/>
                </a:solidFill>
                <a:latin typeface="+mn-lt"/>
              </a:rPr>
              <a:t>n</a:t>
            </a:r>
            <a:r>
              <a:rPr lang="en-US" altLang="en-US" sz="2200" i="1" dirty="0" smtClean="0">
                <a:solidFill>
                  <a:schemeClr val="tx2"/>
                </a:solidFill>
                <a:latin typeface="+mn-lt"/>
              </a:rPr>
              <a:t>, multiplied by 1.25 for I-shaped links and 1.4 for box links</a:t>
            </a:r>
            <a:r>
              <a:rPr lang="en-US" altLang="en-US" sz="2200" i="1" dirty="0" smtClean="0">
                <a:latin typeface="+mn-lt"/>
              </a:rPr>
              <a:t>. </a:t>
            </a:r>
            <a:endParaRPr lang="en-US" altLang="en-US" sz="2200" i="1" dirty="0">
              <a:latin typeface="+mn-lt"/>
            </a:endParaRPr>
          </a:p>
        </p:txBody>
      </p:sp>
      <p:sp>
        <p:nvSpPr>
          <p:cNvPr id="73734" name="Text Box 14"/>
          <p:cNvSpPr txBox="1">
            <a:spLocks noChangeArrowheads="1"/>
          </p:cNvSpPr>
          <p:nvPr/>
        </p:nvSpPr>
        <p:spPr bwMode="auto">
          <a:xfrm>
            <a:off x="639763" y="5554663"/>
            <a:ext cx="7588250" cy="769441"/>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b="0" dirty="0">
                <a:latin typeface="+mn-lt"/>
              </a:rPr>
              <a:t>Exception: An additional 0.88 factor is permitted to be applied for the design of beams outside links.  </a:t>
            </a:r>
          </a:p>
        </p:txBody>
      </p:sp>
      <p:sp>
        <p:nvSpPr>
          <p:cNvPr id="2" name="Text Placeholder 1"/>
          <p:cNvSpPr>
            <a:spLocks noGrp="1"/>
          </p:cNvSpPr>
          <p:nvPr>
            <p:ph type="body" sz="quarter" idx="38"/>
          </p:nvPr>
        </p:nvSpPr>
        <p:spPr/>
        <p:txBody>
          <a:bodyPr/>
          <a:lstStyle/>
          <a:p>
            <a:r>
              <a:rPr lang="en-US" dirty="0" smtClean="0"/>
              <a:t>Analysis</a:t>
            </a:r>
            <a:endParaRPr lang="en-US" dirty="0"/>
          </a:p>
        </p:txBody>
      </p:sp>
      <p:sp>
        <p:nvSpPr>
          <p:cNvPr id="3" name="Text Placeholder 2"/>
          <p:cNvSpPr>
            <a:spLocks noGrp="1"/>
          </p:cNvSpPr>
          <p:nvPr>
            <p:ph type="body" sz="quarter" idx="39"/>
          </p:nvPr>
        </p:nvSpPr>
        <p:spPr/>
        <p:txBody>
          <a:bodyPr/>
          <a:lstStyle/>
          <a:p>
            <a:r>
              <a:rPr lang="en-US" altLang="en-US" dirty="0">
                <a:latin typeface="Arial Narrow" pitchFamily="34" charset="0"/>
              </a:rPr>
              <a:t>AISC Seismic Provisions - </a:t>
            </a:r>
            <a:r>
              <a:rPr lang="en-US" altLang="en-US" dirty="0" smtClean="0">
                <a:latin typeface="Arial Narrow" pitchFamily="34" charset="0"/>
              </a:rPr>
              <a:t>EBF</a:t>
            </a:r>
            <a:endParaRPr lang="en-US" altLang="en-US" dirty="0">
              <a:latin typeface="Arial Narrow" pitchFamily="34" charset="0"/>
            </a:endParaRPr>
          </a:p>
        </p:txBody>
      </p:sp>
    </p:spTree>
    <p:extLst>
      <p:ext uri="{BB962C8B-B14F-4D97-AF65-F5344CB8AC3E}">
        <p14:creationId xmlns:p14="http://schemas.microsoft.com/office/powerpoint/2010/main" val="15683826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5" name="Group 79"/>
          <p:cNvGrpSpPr>
            <a:grpSpLocks noChangeAspect="1"/>
          </p:cNvGrpSpPr>
          <p:nvPr/>
        </p:nvGrpSpPr>
        <p:grpSpPr bwMode="auto">
          <a:xfrm>
            <a:off x="1020763" y="2428875"/>
            <a:ext cx="7102475" cy="3656013"/>
            <a:chOff x="1063" y="869"/>
            <a:chExt cx="3634" cy="1871"/>
          </a:xfrm>
        </p:grpSpPr>
        <p:grpSp>
          <p:nvGrpSpPr>
            <p:cNvPr id="74765" name="Group 80"/>
            <p:cNvGrpSpPr>
              <a:grpSpLocks noChangeAspect="1"/>
            </p:cNvGrpSpPr>
            <p:nvPr/>
          </p:nvGrpSpPr>
          <p:grpSpPr bwMode="auto">
            <a:xfrm flipH="1">
              <a:off x="3070" y="869"/>
              <a:ext cx="1627" cy="1871"/>
              <a:chOff x="1063" y="869"/>
              <a:chExt cx="1627" cy="1871"/>
            </a:xfrm>
          </p:grpSpPr>
          <p:grpSp>
            <p:nvGrpSpPr>
              <p:cNvPr id="74800" name="Group 81"/>
              <p:cNvGrpSpPr>
                <a:grpSpLocks noChangeAspect="1"/>
              </p:cNvGrpSpPr>
              <p:nvPr/>
            </p:nvGrpSpPr>
            <p:grpSpPr bwMode="auto">
              <a:xfrm>
                <a:off x="1063" y="869"/>
                <a:ext cx="1627" cy="1871"/>
                <a:chOff x="1063" y="869"/>
                <a:chExt cx="1627" cy="1871"/>
              </a:xfrm>
            </p:grpSpPr>
            <p:sp>
              <p:nvSpPr>
                <p:cNvPr id="74805" name="Freeform 82"/>
                <p:cNvSpPr>
                  <a:spLocks noChangeAspect="1"/>
                </p:cNvSpPr>
                <p:nvPr/>
              </p:nvSpPr>
              <p:spPr bwMode="auto">
                <a:xfrm>
                  <a:off x="1259" y="2293"/>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74806" name="Group 83"/>
                <p:cNvGrpSpPr>
                  <a:grpSpLocks noChangeAspect="1"/>
                </p:cNvGrpSpPr>
                <p:nvPr/>
              </p:nvGrpSpPr>
              <p:grpSpPr bwMode="auto">
                <a:xfrm>
                  <a:off x="2334" y="1156"/>
                  <a:ext cx="355" cy="242"/>
                  <a:chOff x="2334" y="1156"/>
                  <a:chExt cx="355" cy="242"/>
                </a:xfrm>
              </p:grpSpPr>
              <p:sp>
                <p:nvSpPr>
                  <p:cNvPr id="74821" name="Freeform 84"/>
                  <p:cNvSpPr>
                    <a:spLocks noChangeAspect="1"/>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4822" name="Rectangle 85"/>
                  <p:cNvSpPr>
                    <a:spLocks noChangeAspect="1" noChangeArrowheads="1"/>
                  </p:cNvSpPr>
                  <p:nvPr/>
                </p:nvSpPr>
                <p:spPr bwMode="auto">
                  <a:xfrm>
                    <a:off x="2672" y="1156"/>
                    <a:ext cx="17" cy="196"/>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74807" name="Group 86"/>
                <p:cNvGrpSpPr>
                  <a:grpSpLocks noChangeAspect="1"/>
                </p:cNvGrpSpPr>
                <p:nvPr/>
              </p:nvGrpSpPr>
              <p:grpSpPr bwMode="auto">
                <a:xfrm>
                  <a:off x="1063" y="869"/>
                  <a:ext cx="192" cy="1865"/>
                  <a:chOff x="1063" y="1013"/>
                  <a:chExt cx="192" cy="1721"/>
                </a:xfrm>
              </p:grpSpPr>
              <p:sp>
                <p:nvSpPr>
                  <p:cNvPr id="74818" name="Rectangle 87"/>
                  <p:cNvSpPr>
                    <a:spLocks noChangeAspect="1" noChangeArrowheads="1"/>
                  </p:cNvSpPr>
                  <p:nvPr/>
                </p:nvSpPr>
                <p:spPr bwMode="auto">
                  <a:xfrm>
                    <a:off x="1063" y="1013"/>
                    <a:ext cx="192" cy="1721"/>
                  </a:xfrm>
                  <a:prstGeom prst="rect">
                    <a:avLst/>
                  </a:prstGeom>
                  <a:gradFill rotWithShape="1">
                    <a:gsLst>
                      <a:gs pos="0">
                        <a:srgbClr val="8C8C8C"/>
                      </a:gs>
                      <a:gs pos="50000">
                        <a:srgbClr val="DDDDDD"/>
                      </a:gs>
                      <a:gs pos="100000">
                        <a:srgbClr val="8C8C8C"/>
                      </a:gs>
                    </a:gsLst>
                    <a:lin ang="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4819" name="Line 88"/>
                  <p:cNvSpPr>
                    <a:spLocks noChangeAspect="1" noChangeShapeType="1"/>
                  </p:cNvSpPr>
                  <p:nvPr/>
                </p:nvSpPr>
                <p:spPr bwMode="auto">
                  <a:xfrm>
                    <a:off x="1223" y="1013"/>
                    <a:ext cx="0" cy="172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4820" name="Line 89"/>
                  <p:cNvSpPr>
                    <a:spLocks noChangeAspect="1" noChangeShapeType="1"/>
                  </p:cNvSpPr>
                  <p:nvPr/>
                </p:nvSpPr>
                <p:spPr bwMode="auto">
                  <a:xfrm>
                    <a:off x="1095" y="1013"/>
                    <a:ext cx="0" cy="172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74808" name="Group 90"/>
                <p:cNvGrpSpPr>
                  <a:grpSpLocks noChangeAspect="1"/>
                </p:cNvGrpSpPr>
                <p:nvPr/>
              </p:nvGrpSpPr>
              <p:grpSpPr bwMode="auto">
                <a:xfrm>
                  <a:off x="1255" y="869"/>
                  <a:ext cx="1435" cy="287"/>
                  <a:chOff x="1255" y="869"/>
                  <a:chExt cx="1435" cy="287"/>
                </a:xfrm>
              </p:grpSpPr>
              <p:grpSp>
                <p:nvGrpSpPr>
                  <p:cNvPr id="74811" name="Group 91"/>
                  <p:cNvGrpSpPr>
                    <a:grpSpLocks noChangeAspect="1"/>
                  </p:cNvGrpSpPr>
                  <p:nvPr/>
                </p:nvGrpSpPr>
                <p:grpSpPr bwMode="auto">
                  <a:xfrm>
                    <a:off x="1255" y="869"/>
                    <a:ext cx="1434" cy="287"/>
                    <a:chOff x="1255" y="869"/>
                    <a:chExt cx="1434" cy="287"/>
                  </a:xfrm>
                </p:grpSpPr>
                <p:grpSp>
                  <p:nvGrpSpPr>
                    <p:cNvPr id="74813" name="Group 92"/>
                    <p:cNvGrpSpPr>
                      <a:grpSpLocks noChangeAspect="1"/>
                    </p:cNvGrpSpPr>
                    <p:nvPr/>
                  </p:nvGrpSpPr>
                  <p:grpSpPr bwMode="auto">
                    <a:xfrm>
                      <a:off x="1255" y="869"/>
                      <a:ext cx="1434" cy="287"/>
                      <a:chOff x="1255" y="869"/>
                      <a:chExt cx="1434" cy="287"/>
                    </a:xfrm>
                  </p:grpSpPr>
                  <p:sp>
                    <p:nvSpPr>
                      <p:cNvPr id="74815" name="Rectangle 93"/>
                      <p:cNvSpPr>
                        <a:spLocks noChangeAspect="1" noChangeArrowheads="1"/>
                      </p:cNvSpPr>
                      <p:nvPr/>
                    </p:nvSpPr>
                    <p:spPr bwMode="auto">
                      <a:xfrm>
                        <a:off x="1255" y="869"/>
                        <a:ext cx="1434" cy="287"/>
                      </a:xfrm>
                      <a:prstGeom prst="rect">
                        <a:avLst/>
                      </a:prstGeom>
                      <a:gradFill rotWithShape="1">
                        <a:gsLst>
                          <a:gs pos="0">
                            <a:srgbClr val="666666"/>
                          </a:gs>
                          <a:gs pos="50000">
                            <a:srgbClr val="DDDDDD"/>
                          </a:gs>
                          <a:gs pos="100000">
                            <a:srgbClr val="666666"/>
                          </a:gs>
                        </a:gsLst>
                        <a:lin ang="54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4816" name="Line 94"/>
                      <p:cNvSpPr>
                        <a:spLocks noChangeAspect="1" noChangeShapeType="1"/>
                      </p:cNvSpPr>
                      <p:nvPr/>
                    </p:nvSpPr>
                    <p:spPr bwMode="auto">
                      <a:xfrm>
                        <a:off x="1255" y="901"/>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4817" name="Line 95"/>
                      <p:cNvSpPr>
                        <a:spLocks noChangeAspect="1" noChangeShapeType="1"/>
                      </p:cNvSpPr>
                      <p:nvPr/>
                    </p:nvSpPr>
                    <p:spPr bwMode="auto">
                      <a:xfrm>
                        <a:off x="1255" y="1124"/>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74814" name="Rectangle 96"/>
                    <p:cNvSpPr>
                      <a:spLocks noChangeAspect="1" noChangeArrowheads="1"/>
                    </p:cNvSpPr>
                    <p:nvPr/>
                  </p:nvSpPr>
                  <p:spPr bwMode="auto">
                    <a:xfrm>
                      <a:off x="1255" y="926"/>
                      <a:ext cx="35" cy="173"/>
                    </a:xfrm>
                    <a:prstGeom prst="rect">
                      <a:avLst/>
                    </a:prstGeom>
                    <a:gradFill rotWithShape="1">
                      <a:gsLst>
                        <a:gs pos="0">
                          <a:srgbClr val="C0C0C0"/>
                        </a:gs>
                        <a:gs pos="100000">
                          <a:srgbClr val="595959"/>
                        </a:gs>
                      </a:gsLst>
                      <a:path path="rect">
                        <a:fillToRect t="100000" r="10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74812" name="Rectangle 97"/>
                  <p:cNvSpPr>
                    <a:spLocks noChangeAspect="1" noChangeArrowheads="1"/>
                  </p:cNvSpPr>
                  <p:nvPr/>
                </p:nvSpPr>
                <p:spPr bwMode="auto">
                  <a:xfrm>
                    <a:off x="2673" y="901"/>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74809" name="Rectangle 98"/>
                <p:cNvSpPr>
                  <a:spLocks noChangeAspect="1" noChangeArrowheads="1"/>
                </p:cNvSpPr>
                <p:nvPr/>
              </p:nvSpPr>
              <p:spPr bwMode="auto">
                <a:xfrm rot="-2897558">
                  <a:off x="1051" y="1832"/>
                  <a:ext cx="1721" cy="95"/>
                </a:xfrm>
                <a:prstGeom prst="rect">
                  <a:avLst/>
                </a:prstGeom>
                <a:gradFill rotWithShape="1">
                  <a:gsLst>
                    <a:gs pos="0">
                      <a:srgbClr val="DDDDDD"/>
                    </a:gs>
                    <a:gs pos="50000">
                      <a:srgbClr val="666666"/>
                    </a:gs>
                    <a:gs pos="100000">
                      <a:srgbClr val="DDDDDD"/>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4810" name="Rectangle 99"/>
                <p:cNvSpPr>
                  <a:spLocks noChangeAspect="1" noChangeArrowheads="1"/>
                </p:cNvSpPr>
                <p:nvPr/>
              </p:nvSpPr>
              <p:spPr bwMode="auto">
                <a:xfrm>
                  <a:off x="2334" y="902"/>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74801" name="Line 100"/>
              <p:cNvSpPr>
                <a:spLocks noChangeAspect="1" noChangeShapeType="1"/>
              </p:cNvSpPr>
              <p:nvPr/>
            </p:nvSpPr>
            <p:spPr bwMode="auto">
              <a:xfrm>
                <a:off x="1259" y="869"/>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4802" name="Line 101"/>
              <p:cNvSpPr>
                <a:spLocks noChangeAspect="1" noChangeShapeType="1"/>
              </p:cNvSpPr>
              <p:nvPr/>
            </p:nvSpPr>
            <p:spPr bwMode="auto">
              <a:xfrm>
                <a:off x="1259" y="902"/>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4803" name="Line 102"/>
              <p:cNvSpPr>
                <a:spLocks noChangeAspect="1" noChangeShapeType="1"/>
              </p:cNvSpPr>
              <p:nvPr/>
            </p:nvSpPr>
            <p:spPr bwMode="auto">
              <a:xfrm>
                <a:off x="1259" y="1124"/>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4804" name="Line 103"/>
              <p:cNvSpPr>
                <a:spLocks noChangeAspect="1" noChangeShapeType="1"/>
              </p:cNvSpPr>
              <p:nvPr/>
            </p:nvSpPr>
            <p:spPr bwMode="auto">
              <a:xfrm>
                <a:off x="1259" y="1153"/>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74766" name="Group 104"/>
            <p:cNvGrpSpPr>
              <a:grpSpLocks noChangeAspect="1"/>
            </p:cNvGrpSpPr>
            <p:nvPr/>
          </p:nvGrpSpPr>
          <p:grpSpPr bwMode="auto">
            <a:xfrm>
              <a:off x="1063" y="869"/>
              <a:ext cx="1627" cy="1871"/>
              <a:chOff x="1063" y="869"/>
              <a:chExt cx="1627" cy="1871"/>
            </a:xfrm>
          </p:grpSpPr>
          <p:grpSp>
            <p:nvGrpSpPr>
              <p:cNvPr id="74777" name="Group 105"/>
              <p:cNvGrpSpPr>
                <a:grpSpLocks noChangeAspect="1"/>
              </p:cNvGrpSpPr>
              <p:nvPr/>
            </p:nvGrpSpPr>
            <p:grpSpPr bwMode="auto">
              <a:xfrm>
                <a:off x="1063" y="869"/>
                <a:ext cx="1627" cy="1871"/>
                <a:chOff x="1063" y="869"/>
                <a:chExt cx="1627" cy="1871"/>
              </a:xfrm>
            </p:grpSpPr>
            <p:sp>
              <p:nvSpPr>
                <p:cNvPr id="74782" name="Freeform 106"/>
                <p:cNvSpPr>
                  <a:spLocks noChangeAspect="1"/>
                </p:cNvSpPr>
                <p:nvPr/>
              </p:nvSpPr>
              <p:spPr bwMode="auto">
                <a:xfrm>
                  <a:off x="1259" y="2293"/>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74783" name="Group 107"/>
                <p:cNvGrpSpPr>
                  <a:grpSpLocks noChangeAspect="1"/>
                </p:cNvGrpSpPr>
                <p:nvPr/>
              </p:nvGrpSpPr>
              <p:grpSpPr bwMode="auto">
                <a:xfrm>
                  <a:off x="2334" y="1156"/>
                  <a:ext cx="355" cy="242"/>
                  <a:chOff x="2334" y="1156"/>
                  <a:chExt cx="355" cy="242"/>
                </a:xfrm>
              </p:grpSpPr>
              <p:sp>
                <p:nvSpPr>
                  <p:cNvPr id="74798" name="Freeform 108"/>
                  <p:cNvSpPr>
                    <a:spLocks noChangeAspect="1"/>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4799" name="Rectangle 109"/>
                  <p:cNvSpPr>
                    <a:spLocks noChangeAspect="1" noChangeArrowheads="1"/>
                  </p:cNvSpPr>
                  <p:nvPr/>
                </p:nvSpPr>
                <p:spPr bwMode="auto">
                  <a:xfrm>
                    <a:off x="2672" y="1156"/>
                    <a:ext cx="17" cy="196"/>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74784" name="Group 110"/>
                <p:cNvGrpSpPr>
                  <a:grpSpLocks noChangeAspect="1"/>
                </p:cNvGrpSpPr>
                <p:nvPr/>
              </p:nvGrpSpPr>
              <p:grpSpPr bwMode="auto">
                <a:xfrm>
                  <a:off x="1063" y="869"/>
                  <a:ext cx="192" cy="1865"/>
                  <a:chOff x="1063" y="1013"/>
                  <a:chExt cx="192" cy="1721"/>
                </a:xfrm>
              </p:grpSpPr>
              <p:sp>
                <p:nvSpPr>
                  <p:cNvPr id="74795" name="Rectangle 111"/>
                  <p:cNvSpPr>
                    <a:spLocks noChangeAspect="1" noChangeArrowheads="1"/>
                  </p:cNvSpPr>
                  <p:nvPr/>
                </p:nvSpPr>
                <p:spPr bwMode="auto">
                  <a:xfrm>
                    <a:off x="1063" y="1013"/>
                    <a:ext cx="192" cy="1721"/>
                  </a:xfrm>
                  <a:prstGeom prst="rect">
                    <a:avLst/>
                  </a:prstGeom>
                  <a:gradFill rotWithShape="1">
                    <a:gsLst>
                      <a:gs pos="0">
                        <a:srgbClr val="8C8C8C"/>
                      </a:gs>
                      <a:gs pos="50000">
                        <a:srgbClr val="DDDDDD"/>
                      </a:gs>
                      <a:gs pos="100000">
                        <a:srgbClr val="8C8C8C"/>
                      </a:gs>
                    </a:gsLst>
                    <a:lin ang="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4796" name="Line 112"/>
                  <p:cNvSpPr>
                    <a:spLocks noChangeAspect="1" noChangeShapeType="1"/>
                  </p:cNvSpPr>
                  <p:nvPr/>
                </p:nvSpPr>
                <p:spPr bwMode="auto">
                  <a:xfrm>
                    <a:off x="1223" y="1013"/>
                    <a:ext cx="0" cy="172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4797" name="Line 113"/>
                  <p:cNvSpPr>
                    <a:spLocks noChangeAspect="1" noChangeShapeType="1"/>
                  </p:cNvSpPr>
                  <p:nvPr/>
                </p:nvSpPr>
                <p:spPr bwMode="auto">
                  <a:xfrm>
                    <a:off x="1095" y="1013"/>
                    <a:ext cx="0" cy="172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74785" name="Group 114"/>
                <p:cNvGrpSpPr>
                  <a:grpSpLocks noChangeAspect="1"/>
                </p:cNvGrpSpPr>
                <p:nvPr/>
              </p:nvGrpSpPr>
              <p:grpSpPr bwMode="auto">
                <a:xfrm>
                  <a:off x="1255" y="869"/>
                  <a:ext cx="1435" cy="287"/>
                  <a:chOff x="1255" y="869"/>
                  <a:chExt cx="1435" cy="287"/>
                </a:xfrm>
              </p:grpSpPr>
              <p:grpSp>
                <p:nvGrpSpPr>
                  <p:cNvPr id="74788" name="Group 115"/>
                  <p:cNvGrpSpPr>
                    <a:grpSpLocks noChangeAspect="1"/>
                  </p:cNvGrpSpPr>
                  <p:nvPr/>
                </p:nvGrpSpPr>
                <p:grpSpPr bwMode="auto">
                  <a:xfrm>
                    <a:off x="1255" y="869"/>
                    <a:ext cx="1434" cy="287"/>
                    <a:chOff x="1255" y="869"/>
                    <a:chExt cx="1434" cy="287"/>
                  </a:xfrm>
                </p:grpSpPr>
                <p:grpSp>
                  <p:nvGrpSpPr>
                    <p:cNvPr id="74790" name="Group 116"/>
                    <p:cNvGrpSpPr>
                      <a:grpSpLocks noChangeAspect="1"/>
                    </p:cNvGrpSpPr>
                    <p:nvPr/>
                  </p:nvGrpSpPr>
                  <p:grpSpPr bwMode="auto">
                    <a:xfrm>
                      <a:off x="1255" y="869"/>
                      <a:ext cx="1434" cy="287"/>
                      <a:chOff x="1255" y="869"/>
                      <a:chExt cx="1434" cy="287"/>
                    </a:xfrm>
                  </p:grpSpPr>
                  <p:sp>
                    <p:nvSpPr>
                      <p:cNvPr id="74792" name="Rectangle 117"/>
                      <p:cNvSpPr>
                        <a:spLocks noChangeAspect="1" noChangeArrowheads="1"/>
                      </p:cNvSpPr>
                      <p:nvPr/>
                    </p:nvSpPr>
                    <p:spPr bwMode="auto">
                      <a:xfrm>
                        <a:off x="1255" y="869"/>
                        <a:ext cx="1434" cy="287"/>
                      </a:xfrm>
                      <a:prstGeom prst="rect">
                        <a:avLst/>
                      </a:prstGeom>
                      <a:gradFill rotWithShape="1">
                        <a:gsLst>
                          <a:gs pos="0">
                            <a:srgbClr val="666666"/>
                          </a:gs>
                          <a:gs pos="50000">
                            <a:srgbClr val="DDDDDD"/>
                          </a:gs>
                          <a:gs pos="100000">
                            <a:srgbClr val="666666"/>
                          </a:gs>
                        </a:gsLst>
                        <a:lin ang="54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4793" name="Line 118"/>
                      <p:cNvSpPr>
                        <a:spLocks noChangeAspect="1" noChangeShapeType="1"/>
                      </p:cNvSpPr>
                      <p:nvPr/>
                    </p:nvSpPr>
                    <p:spPr bwMode="auto">
                      <a:xfrm>
                        <a:off x="1255" y="901"/>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4794" name="Line 119"/>
                      <p:cNvSpPr>
                        <a:spLocks noChangeAspect="1" noChangeShapeType="1"/>
                      </p:cNvSpPr>
                      <p:nvPr/>
                    </p:nvSpPr>
                    <p:spPr bwMode="auto">
                      <a:xfrm>
                        <a:off x="1255" y="1124"/>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74791" name="Rectangle 120"/>
                    <p:cNvSpPr>
                      <a:spLocks noChangeAspect="1" noChangeArrowheads="1"/>
                    </p:cNvSpPr>
                    <p:nvPr/>
                  </p:nvSpPr>
                  <p:spPr bwMode="auto">
                    <a:xfrm>
                      <a:off x="1255" y="926"/>
                      <a:ext cx="35" cy="173"/>
                    </a:xfrm>
                    <a:prstGeom prst="rect">
                      <a:avLst/>
                    </a:prstGeom>
                    <a:gradFill rotWithShape="1">
                      <a:gsLst>
                        <a:gs pos="0">
                          <a:srgbClr val="C0C0C0"/>
                        </a:gs>
                        <a:gs pos="100000">
                          <a:srgbClr val="595959"/>
                        </a:gs>
                      </a:gsLst>
                      <a:path path="rect">
                        <a:fillToRect t="100000" r="10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74789" name="Rectangle 121"/>
                  <p:cNvSpPr>
                    <a:spLocks noChangeAspect="1" noChangeArrowheads="1"/>
                  </p:cNvSpPr>
                  <p:nvPr/>
                </p:nvSpPr>
                <p:spPr bwMode="auto">
                  <a:xfrm>
                    <a:off x="2673" y="901"/>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74786" name="Rectangle 122"/>
                <p:cNvSpPr>
                  <a:spLocks noChangeAspect="1" noChangeArrowheads="1"/>
                </p:cNvSpPr>
                <p:nvPr/>
              </p:nvSpPr>
              <p:spPr bwMode="auto">
                <a:xfrm rot="-2897558">
                  <a:off x="1051" y="1832"/>
                  <a:ext cx="1721" cy="95"/>
                </a:xfrm>
                <a:prstGeom prst="rect">
                  <a:avLst/>
                </a:prstGeom>
                <a:gradFill rotWithShape="1">
                  <a:gsLst>
                    <a:gs pos="0">
                      <a:srgbClr val="DDDDDD"/>
                    </a:gs>
                    <a:gs pos="50000">
                      <a:srgbClr val="666666"/>
                    </a:gs>
                    <a:gs pos="100000">
                      <a:srgbClr val="DDDDDD"/>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4787" name="Rectangle 123"/>
                <p:cNvSpPr>
                  <a:spLocks noChangeAspect="1" noChangeArrowheads="1"/>
                </p:cNvSpPr>
                <p:nvPr/>
              </p:nvSpPr>
              <p:spPr bwMode="auto">
                <a:xfrm>
                  <a:off x="2334" y="902"/>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74778" name="Line 124"/>
              <p:cNvSpPr>
                <a:spLocks noChangeAspect="1" noChangeShapeType="1"/>
              </p:cNvSpPr>
              <p:nvPr/>
            </p:nvSpPr>
            <p:spPr bwMode="auto">
              <a:xfrm>
                <a:off x="1259" y="869"/>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4779" name="Line 125"/>
              <p:cNvSpPr>
                <a:spLocks noChangeAspect="1" noChangeShapeType="1"/>
              </p:cNvSpPr>
              <p:nvPr/>
            </p:nvSpPr>
            <p:spPr bwMode="auto">
              <a:xfrm>
                <a:off x="1259" y="902"/>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4780" name="Line 126"/>
              <p:cNvSpPr>
                <a:spLocks noChangeAspect="1" noChangeShapeType="1"/>
              </p:cNvSpPr>
              <p:nvPr/>
            </p:nvSpPr>
            <p:spPr bwMode="auto">
              <a:xfrm>
                <a:off x="1259" y="1124"/>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4781" name="Line 127"/>
              <p:cNvSpPr>
                <a:spLocks noChangeAspect="1" noChangeShapeType="1"/>
              </p:cNvSpPr>
              <p:nvPr/>
            </p:nvSpPr>
            <p:spPr bwMode="auto">
              <a:xfrm>
                <a:off x="1259" y="1153"/>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74767" name="Group 128"/>
            <p:cNvGrpSpPr>
              <a:grpSpLocks noChangeAspect="1"/>
            </p:cNvGrpSpPr>
            <p:nvPr/>
          </p:nvGrpSpPr>
          <p:grpSpPr bwMode="auto">
            <a:xfrm>
              <a:off x="2686" y="869"/>
              <a:ext cx="392" cy="287"/>
              <a:chOff x="2686" y="869"/>
              <a:chExt cx="392" cy="287"/>
            </a:xfrm>
          </p:grpSpPr>
          <p:sp>
            <p:nvSpPr>
              <p:cNvPr id="74772" name="Rectangle 129"/>
              <p:cNvSpPr>
                <a:spLocks noChangeAspect="1" noChangeArrowheads="1"/>
              </p:cNvSpPr>
              <p:nvPr/>
            </p:nvSpPr>
            <p:spPr bwMode="auto">
              <a:xfrm>
                <a:off x="2690" y="869"/>
                <a:ext cx="381" cy="287"/>
              </a:xfrm>
              <a:prstGeom prst="rect">
                <a:avLst/>
              </a:prstGeom>
              <a:gradFill rotWithShape="1">
                <a:gsLst>
                  <a:gs pos="0">
                    <a:srgbClr val="666666"/>
                  </a:gs>
                  <a:gs pos="50000">
                    <a:srgbClr val="DDDDDD"/>
                  </a:gs>
                  <a:gs pos="100000">
                    <a:srgbClr val="666666"/>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4773" name="Line 130"/>
              <p:cNvSpPr>
                <a:spLocks noChangeAspect="1" noChangeShapeType="1"/>
              </p:cNvSpPr>
              <p:nvPr/>
            </p:nvSpPr>
            <p:spPr bwMode="auto">
              <a:xfrm>
                <a:off x="2690" y="902"/>
                <a:ext cx="38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4774" name="Line 131"/>
              <p:cNvSpPr>
                <a:spLocks noChangeAspect="1" noChangeShapeType="1"/>
              </p:cNvSpPr>
              <p:nvPr/>
            </p:nvSpPr>
            <p:spPr bwMode="auto">
              <a:xfrm>
                <a:off x="2686" y="1124"/>
                <a:ext cx="38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4775" name="Line 132"/>
              <p:cNvSpPr>
                <a:spLocks noChangeAspect="1" noChangeShapeType="1"/>
              </p:cNvSpPr>
              <p:nvPr/>
            </p:nvSpPr>
            <p:spPr bwMode="auto">
              <a:xfrm>
                <a:off x="2686" y="1153"/>
                <a:ext cx="39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4776" name="Line 133"/>
              <p:cNvSpPr>
                <a:spLocks noChangeAspect="1" noChangeShapeType="1"/>
              </p:cNvSpPr>
              <p:nvPr/>
            </p:nvSpPr>
            <p:spPr bwMode="auto">
              <a:xfrm>
                <a:off x="2686" y="869"/>
                <a:ext cx="39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74768" name="Rectangle 134"/>
            <p:cNvSpPr>
              <a:spLocks noChangeAspect="1" noChangeArrowheads="1"/>
            </p:cNvSpPr>
            <p:nvPr/>
          </p:nvSpPr>
          <p:spPr bwMode="auto">
            <a:xfrm>
              <a:off x="2752" y="900"/>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4769" name="Rectangle 135"/>
            <p:cNvSpPr>
              <a:spLocks noChangeAspect="1" noChangeArrowheads="1"/>
            </p:cNvSpPr>
            <p:nvPr/>
          </p:nvSpPr>
          <p:spPr bwMode="auto">
            <a:xfrm>
              <a:off x="2831" y="900"/>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4770" name="Rectangle 136"/>
            <p:cNvSpPr>
              <a:spLocks noChangeAspect="1" noChangeArrowheads="1"/>
            </p:cNvSpPr>
            <p:nvPr/>
          </p:nvSpPr>
          <p:spPr bwMode="auto">
            <a:xfrm>
              <a:off x="2911" y="900"/>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4771" name="Rectangle 137"/>
            <p:cNvSpPr>
              <a:spLocks noChangeAspect="1" noChangeArrowheads="1"/>
            </p:cNvSpPr>
            <p:nvPr/>
          </p:nvSpPr>
          <p:spPr bwMode="auto">
            <a:xfrm>
              <a:off x="2990" y="900"/>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74756" name="Rectangle 138"/>
          <p:cNvSpPr>
            <a:spLocks noChangeArrowheads="1"/>
          </p:cNvSpPr>
          <p:nvPr/>
        </p:nvSpPr>
        <p:spPr bwMode="auto">
          <a:xfrm>
            <a:off x="1384300" y="2428875"/>
            <a:ext cx="2808288" cy="531813"/>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4757" name="Text Box 141"/>
          <p:cNvSpPr txBox="1">
            <a:spLocks noChangeArrowheads="1"/>
          </p:cNvSpPr>
          <p:nvPr/>
        </p:nvSpPr>
        <p:spPr bwMode="auto">
          <a:xfrm>
            <a:off x="4951413" y="1047750"/>
            <a:ext cx="2808287" cy="457200"/>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r">
              <a:spcBef>
                <a:spcPct val="50000"/>
              </a:spcBef>
              <a:buClrTx/>
              <a:buSzTx/>
              <a:buFontTx/>
              <a:buNone/>
            </a:pPr>
            <a:r>
              <a:rPr lang="en-US" altLang="en-US" sz="2400">
                <a:latin typeface="Arial Narrow" pitchFamily="34" charset="0"/>
              </a:rPr>
              <a:t>Beam outside of link</a:t>
            </a:r>
          </a:p>
        </p:txBody>
      </p:sp>
      <p:sp>
        <p:nvSpPr>
          <p:cNvPr id="74758" name="Line 142"/>
          <p:cNvSpPr>
            <a:spLocks noChangeShapeType="1"/>
          </p:cNvSpPr>
          <p:nvPr/>
        </p:nvSpPr>
        <p:spPr bwMode="auto">
          <a:xfrm flipH="1">
            <a:off x="4799013" y="1303338"/>
            <a:ext cx="30480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4759" name="Text Box 145"/>
          <p:cNvSpPr txBox="1">
            <a:spLocks noChangeArrowheads="1"/>
          </p:cNvSpPr>
          <p:nvPr/>
        </p:nvSpPr>
        <p:spPr bwMode="auto">
          <a:xfrm>
            <a:off x="3054350" y="5249863"/>
            <a:ext cx="2352675" cy="457200"/>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latin typeface="Arial Narrow" pitchFamily="34" charset="0"/>
              </a:rPr>
              <a:t>Diagonal Brace</a:t>
            </a:r>
          </a:p>
        </p:txBody>
      </p:sp>
      <p:sp>
        <p:nvSpPr>
          <p:cNvPr id="74760" name="Line 146"/>
          <p:cNvSpPr>
            <a:spLocks noChangeShapeType="1"/>
          </p:cNvSpPr>
          <p:nvPr/>
        </p:nvSpPr>
        <p:spPr bwMode="auto">
          <a:xfrm flipV="1">
            <a:off x="5178425" y="4340225"/>
            <a:ext cx="1139825" cy="1062038"/>
          </a:xfrm>
          <a:prstGeom prst="line">
            <a:avLst/>
          </a:prstGeom>
          <a:noFill/>
          <a:ln w="28575">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4761" name="Freeform 147"/>
          <p:cNvSpPr>
            <a:spLocks/>
          </p:cNvSpPr>
          <p:nvPr/>
        </p:nvSpPr>
        <p:spPr bwMode="auto">
          <a:xfrm>
            <a:off x="2543175" y="4610100"/>
            <a:ext cx="663575" cy="793750"/>
          </a:xfrm>
          <a:custGeom>
            <a:avLst/>
            <a:gdLst>
              <a:gd name="T0" fmla="*/ 2147483647 w 418"/>
              <a:gd name="T1" fmla="*/ 2147483647 h 500"/>
              <a:gd name="T2" fmla="*/ 0 w 418"/>
              <a:gd name="T3" fmla="*/ 0 h 500"/>
              <a:gd name="T4" fmla="*/ 0 60000 65536"/>
              <a:gd name="T5" fmla="*/ 0 60000 65536"/>
            </a:gdLst>
            <a:ahLst/>
            <a:cxnLst>
              <a:cxn ang="T4">
                <a:pos x="T0" y="T1"/>
              </a:cxn>
              <a:cxn ang="T5">
                <a:pos x="T2" y="T3"/>
              </a:cxn>
            </a:cxnLst>
            <a:rect l="0" t="0" r="r" b="b"/>
            <a:pathLst>
              <a:path w="418" h="500">
                <a:moveTo>
                  <a:pt x="418" y="500"/>
                </a:moveTo>
                <a:lnTo>
                  <a:pt x="0" y="0"/>
                </a:lnTo>
              </a:path>
            </a:pathLst>
          </a:custGeom>
          <a:noFill/>
          <a:ln w="28575" cap="flat" cmpd="sng">
            <a:solidFill>
              <a:schemeClr val="tx2"/>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4762" name="Rectangle 148"/>
          <p:cNvSpPr>
            <a:spLocks noChangeArrowheads="1"/>
          </p:cNvSpPr>
          <p:nvPr/>
        </p:nvSpPr>
        <p:spPr bwMode="auto">
          <a:xfrm>
            <a:off x="4960938" y="2443163"/>
            <a:ext cx="2808287" cy="531812"/>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4763" name="Freeform 143"/>
          <p:cNvSpPr>
            <a:spLocks/>
          </p:cNvSpPr>
          <p:nvPr/>
        </p:nvSpPr>
        <p:spPr bwMode="auto">
          <a:xfrm>
            <a:off x="4799013" y="1303338"/>
            <a:ext cx="1363662" cy="1144587"/>
          </a:xfrm>
          <a:custGeom>
            <a:avLst/>
            <a:gdLst>
              <a:gd name="T0" fmla="*/ 0 w 859"/>
              <a:gd name="T1" fmla="*/ 0 h 721"/>
              <a:gd name="T2" fmla="*/ 2147483647 w 859"/>
              <a:gd name="T3" fmla="*/ 2147483647 h 721"/>
              <a:gd name="T4" fmla="*/ 0 60000 65536"/>
              <a:gd name="T5" fmla="*/ 0 60000 65536"/>
            </a:gdLst>
            <a:ahLst/>
            <a:cxnLst>
              <a:cxn ang="T4">
                <a:pos x="T0" y="T1"/>
              </a:cxn>
              <a:cxn ang="T5">
                <a:pos x="T2" y="T3"/>
              </a:cxn>
            </a:cxnLst>
            <a:rect l="0" t="0" r="r" b="b"/>
            <a:pathLst>
              <a:path w="859" h="721">
                <a:moveTo>
                  <a:pt x="0" y="0"/>
                </a:moveTo>
                <a:lnTo>
                  <a:pt x="859" y="721"/>
                </a:lnTo>
              </a:path>
            </a:pathLst>
          </a:custGeom>
          <a:noFill/>
          <a:ln w="25400">
            <a:solidFill>
              <a:schemeClr val="tx2"/>
            </a:solidFill>
            <a:round/>
            <a:headEn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4764" name="Freeform 144"/>
          <p:cNvSpPr>
            <a:spLocks/>
          </p:cNvSpPr>
          <p:nvPr/>
        </p:nvSpPr>
        <p:spPr bwMode="auto">
          <a:xfrm>
            <a:off x="3305175" y="1298575"/>
            <a:ext cx="1501775" cy="1158875"/>
          </a:xfrm>
          <a:custGeom>
            <a:avLst/>
            <a:gdLst>
              <a:gd name="T0" fmla="*/ 2147483647 w 946"/>
              <a:gd name="T1" fmla="*/ 0 h 730"/>
              <a:gd name="T2" fmla="*/ 0 w 946"/>
              <a:gd name="T3" fmla="*/ 2147483647 h 730"/>
              <a:gd name="T4" fmla="*/ 0 60000 65536"/>
              <a:gd name="T5" fmla="*/ 0 60000 65536"/>
            </a:gdLst>
            <a:ahLst/>
            <a:cxnLst>
              <a:cxn ang="T4">
                <a:pos x="T0" y="T1"/>
              </a:cxn>
              <a:cxn ang="T5">
                <a:pos x="T2" y="T3"/>
              </a:cxn>
            </a:cxnLst>
            <a:rect l="0" t="0" r="r" b="b"/>
            <a:pathLst>
              <a:path w="946" h="730">
                <a:moveTo>
                  <a:pt x="946" y="0"/>
                </a:moveTo>
                <a:lnTo>
                  <a:pt x="0" y="730"/>
                </a:lnTo>
              </a:path>
            </a:pathLst>
          </a:custGeom>
          <a:noFill/>
          <a:ln w="25400" cap="flat" cmpd="sng">
            <a:solidFill>
              <a:schemeClr val="tx2"/>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 name="Text Placeholder 1"/>
          <p:cNvSpPr>
            <a:spLocks noGrp="1"/>
          </p:cNvSpPr>
          <p:nvPr>
            <p:ph type="body" sz="quarter" idx="38"/>
          </p:nvPr>
        </p:nvSpPr>
        <p:spPr>
          <a:xfrm>
            <a:off x="179512" y="143838"/>
            <a:ext cx="8784976" cy="404842"/>
          </a:xfrm>
        </p:spPr>
        <p:txBody>
          <a:bodyPr/>
          <a:lstStyle/>
          <a:p>
            <a:r>
              <a:rPr lang="en-US" dirty="0"/>
              <a:t>F3.3 Analysis - Diagonal Brace and Beam Outside of Link</a:t>
            </a:r>
          </a:p>
        </p:txBody>
      </p:sp>
    </p:spTree>
    <p:extLst>
      <p:ext uri="{BB962C8B-B14F-4D97-AF65-F5344CB8AC3E}">
        <p14:creationId xmlns:p14="http://schemas.microsoft.com/office/powerpoint/2010/main" val="12446217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8" name="Group 5"/>
          <p:cNvGrpSpPr>
            <a:grpSpLocks noChangeAspect="1"/>
          </p:cNvGrpSpPr>
          <p:nvPr/>
        </p:nvGrpSpPr>
        <p:grpSpPr bwMode="auto">
          <a:xfrm flipH="1">
            <a:off x="5794375" y="2808288"/>
            <a:ext cx="3179763" cy="3656012"/>
            <a:chOff x="1063" y="869"/>
            <a:chExt cx="1627" cy="1871"/>
          </a:xfrm>
        </p:grpSpPr>
        <p:grpSp>
          <p:nvGrpSpPr>
            <p:cNvPr id="75834" name="Group 6"/>
            <p:cNvGrpSpPr>
              <a:grpSpLocks noChangeAspect="1"/>
            </p:cNvGrpSpPr>
            <p:nvPr/>
          </p:nvGrpSpPr>
          <p:grpSpPr bwMode="auto">
            <a:xfrm>
              <a:off x="1063" y="869"/>
              <a:ext cx="1627" cy="1871"/>
              <a:chOff x="1063" y="869"/>
              <a:chExt cx="1627" cy="1871"/>
            </a:xfrm>
          </p:grpSpPr>
          <p:sp>
            <p:nvSpPr>
              <p:cNvPr id="75839" name="Freeform 7"/>
              <p:cNvSpPr>
                <a:spLocks noChangeAspect="1"/>
              </p:cNvSpPr>
              <p:nvPr/>
            </p:nvSpPr>
            <p:spPr bwMode="auto">
              <a:xfrm>
                <a:off x="1259" y="2293"/>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75840" name="Group 8"/>
              <p:cNvGrpSpPr>
                <a:grpSpLocks noChangeAspect="1"/>
              </p:cNvGrpSpPr>
              <p:nvPr/>
            </p:nvGrpSpPr>
            <p:grpSpPr bwMode="auto">
              <a:xfrm>
                <a:off x="2334" y="1156"/>
                <a:ext cx="355" cy="242"/>
                <a:chOff x="2334" y="1156"/>
                <a:chExt cx="355" cy="242"/>
              </a:xfrm>
            </p:grpSpPr>
            <p:sp>
              <p:nvSpPr>
                <p:cNvPr id="75855" name="Freeform 9"/>
                <p:cNvSpPr>
                  <a:spLocks noChangeAspect="1"/>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5856" name="Rectangle 10"/>
                <p:cNvSpPr>
                  <a:spLocks noChangeAspect="1" noChangeArrowheads="1"/>
                </p:cNvSpPr>
                <p:nvPr/>
              </p:nvSpPr>
              <p:spPr bwMode="auto">
                <a:xfrm>
                  <a:off x="2672" y="1156"/>
                  <a:ext cx="17" cy="196"/>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75841" name="Group 11"/>
              <p:cNvGrpSpPr>
                <a:grpSpLocks noChangeAspect="1"/>
              </p:cNvGrpSpPr>
              <p:nvPr/>
            </p:nvGrpSpPr>
            <p:grpSpPr bwMode="auto">
              <a:xfrm>
                <a:off x="1063" y="869"/>
                <a:ext cx="192" cy="1865"/>
                <a:chOff x="1063" y="1013"/>
                <a:chExt cx="192" cy="1721"/>
              </a:xfrm>
            </p:grpSpPr>
            <p:sp>
              <p:nvSpPr>
                <p:cNvPr id="75852" name="Rectangle 12"/>
                <p:cNvSpPr>
                  <a:spLocks noChangeAspect="1" noChangeArrowheads="1"/>
                </p:cNvSpPr>
                <p:nvPr/>
              </p:nvSpPr>
              <p:spPr bwMode="auto">
                <a:xfrm>
                  <a:off x="1063" y="1013"/>
                  <a:ext cx="192" cy="1721"/>
                </a:xfrm>
                <a:prstGeom prst="rect">
                  <a:avLst/>
                </a:prstGeom>
                <a:gradFill rotWithShape="1">
                  <a:gsLst>
                    <a:gs pos="0">
                      <a:srgbClr val="8C8C8C"/>
                    </a:gs>
                    <a:gs pos="50000">
                      <a:srgbClr val="DDDDDD"/>
                    </a:gs>
                    <a:gs pos="100000">
                      <a:srgbClr val="8C8C8C"/>
                    </a:gs>
                  </a:gsLst>
                  <a:lin ang="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5853" name="Line 13"/>
                <p:cNvSpPr>
                  <a:spLocks noChangeAspect="1" noChangeShapeType="1"/>
                </p:cNvSpPr>
                <p:nvPr/>
              </p:nvSpPr>
              <p:spPr bwMode="auto">
                <a:xfrm>
                  <a:off x="1223" y="1013"/>
                  <a:ext cx="0" cy="172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5854" name="Line 14"/>
                <p:cNvSpPr>
                  <a:spLocks noChangeAspect="1" noChangeShapeType="1"/>
                </p:cNvSpPr>
                <p:nvPr/>
              </p:nvSpPr>
              <p:spPr bwMode="auto">
                <a:xfrm>
                  <a:off x="1095" y="1013"/>
                  <a:ext cx="0" cy="172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75842" name="Group 15"/>
              <p:cNvGrpSpPr>
                <a:grpSpLocks noChangeAspect="1"/>
              </p:cNvGrpSpPr>
              <p:nvPr/>
            </p:nvGrpSpPr>
            <p:grpSpPr bwMode="auto">
              <a:xfrm>
                <a:off x="1255" y="869"/>
                <a:ext cx="1435" cy="287"/>
                <a:chOff x="1255" y="869"/>
                <a:chExt cx="1435" cy="287"/>
              </a:xfrm>
            </p:grpSpPr>
            <p:grpSp>
              <p:nvGrpSpPr>
                <p:cNvPr id="75845" name="Group 16"/>
                <p:cNvGrpSpPr>
                  <a:grpSpLocks noChangeAspect="1"/>
                </p:cNvGrpSpPr>
                <p:nvPr/>
              </p:nvGrpSpPr>
              <p:grpSpPr bwMode="auto">
                <a:xfrm>
                  <a:off x="1255" y="869"/>
                  <a:ext cx="1434" cy="287"/>
                  <a:chOff x="1255" y="869"/>
                  <a:chExt cx="1434" cy="287"/>
                </a:xfrm>
              </p:grpSpPr>
              <p:grpSp>
                <p:nvGrpSpPr>
                  <p:cNvPr id="75847" name="Group 17"/>
                  <p:cNvGrpSpPr>
                    <a:grpSpLocks noChangeAspect="1"/>
                  </p:cNvGrpSpPr>
                  <p:nvPr/>
                </p:nvGrpSpPr>
                <p:grpSpPr bwMode="auto">
                  <a:xfrm>
                    <a:off x="1255" y="869"/>
                    <a:ext cx="1434" cy="287"/>
                    <a:chOff x="1255" y="869"/>
                    <a:chExt cx="1434" cy="287"/>
                  </a:xfrm>
                </p:grpSpPr>
                <p:sp>
                  <p:nvSpPr>
                    <p:cNvPr id="75849" name="Rectangle 18"/>
                    <p:cNvSpPr>
                      <a:spLocks noChangeAspect="1" noChangeArrowheads="1"/>
                    </p:cNvSpPr>
                    <p:nvPr/>
                  </p:nvSpPr>
                  <p:spPr bwMode="auto">
                    <a:xfrm>
                      <a:off x="1255" y="869"/>
                      <a:ext cx="1434" cy="287"/>
                    </a:xfrm>
                    <a:prstGeom prst="rect">
                      <a:avLst/>
                    </a:prstGeom>
                    <a:gradFill rotWithShape="1">
                      <a:gsLst>
                        <a:gs pos="0">
                          <a:srgbClr val="666666"/>
                        </a:gs>
                        <a:gs pos="50000">
                          <a:srgbClr val="DDDDDD"/>
                        </a:gs>
                        <a:gs pos="100000">
                          <a:srgbClr val="666666"/>
                        </a:gs>
                      </a:gsLst>
                      <a:lin ang="54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5850" name="Line 19"/>
                    <p:cNvSpPr>
                      <a:spLocks noChangeAspect="1" noChangeShapeType="1"/>
                    </p:cNvSpPr>
                    <p:nvPr/>
                  </p:nvSpPr>
                  <p:spPr bwMode="auto">
                    <a:xfrm>
                      <a:off x="1255" y="901"/>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5851" name="Line 20"/>
                    <p:cNvSpPr>
                      <a:spLocks noChangeAspect="1" noChangeShapeType="1"/>
                    </p:cNvSpPr>
                    <p:nvPr/>
                  </p:nvSpPr>
                  <p:spPr bwMode="auto">
                    <a:xfrm>
                      <a:off x="1255" y="1124"/>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75848" name="Rectangle 21"/>
                  <p:cNvSpPr>
                    <a:spLocks noChangeAspect="1" noChangeArrowheads="1"/>
                  </p:cNvSpPr>
                  <p:nvPr/>
                </p:nvSpPr>
                <p:spPr bwMode="auto">
                  <a:xfrm>
                    <a:off x="1255" y="926"/>
                    <a:ext cx="35" cy="173"/>
                  </a:xfrm>
                  <a:prstGeom prst="rect">
                    <a:avLst/>
                  </a:prstGeom>
                  <a:gradFill rotWithShape="1">
                    <a:gsLst>
                      <a:gs pos="0">
                        <a:srgbClr val="C0C0C0"/>
                      </a:gs>
                      <a:gs pos="100000">
                        <a:srgbClr val="595959"/>
                      </a:gs>
                    </a:gsLst>
                    <a:path path="rect">
                      <a:fillToRect t="100000" r="10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75846" name="Rectangle 22"/>
                <p:cNvSpPr>
                  <a:spLocks noChangeAspect="1" noChangeArrowheads="1"/>
                </p:cNvSpPr>
                <p:nvPr/>
              </p:nvSpPr>
              <p:spPr bwMode="auto">
                <a:xfrm>
                  <a:off x="2673" y="901"/>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75843" name="Rectangle 23"/>
              <p:cNvSpPr>
                <a:spLocks noChangeAspect="1" noChangeArrowheads="1"/>
              </p:cNvSpPr>
              <p:nvPr/>
            </p:nvSpPr>
            <p:spPr bwMode="auto">
              <a:xfrm rot="-2897558">
                <a:off x="1051" y="1832"/>
                <a:ext cx="1721" cy="95"/>
              </a:xfrm>
              <a:prstGeom prst="rect">
                <a:avLst/>
              </a:prstGeom>
              <a:gradFill rotWithShape="1">
                <a:gsLst>
                  <a:gs pos="0">
                    <a:srgbClr val="DDDDDD"/>
                  </a:gs>
                  <a:gs pos="50000">
                    <a:srgbClr val="666666"/>
                  </a:gs>
                  <a:gs pos="100000">
                    <a:srgbClr val="DDDDDD"/>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5844" name="Rectangle 24"/>
              <p:cNvSpPr>
                <a:spLocks noChangeAspect="1" noChangeArrowheads="1"/>
              </p:cNvSpPr>
              <p:nvPr/>
            </p:nvSpPr>
            <p:spPr bwMode="auto">
              <a:xfrm>
                <a:off x="2334" y="902"/>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75835" name="Line 25"/>
            <p:cNvSpPr>
              <a:spLocks noChangeAspect="1" noChangeShapeType="1"/>
            </p:cNvSpPr>
            <p:nvPr/>
          </p:nvSpPr>
          <p:spPr bwMode="auto">
            <a:xfrm>
              <a:off x="1259" y="869"/>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5836" name="Line 26"/>
            <p:cNvSpPr>
              <a:spLocks noChangeAspect="1" noChangeShapeType="1"/>
            </p:cNvSpPr>
            <p:nvPr/>
          </p:nvSpPr>
          <p:spPr bwMode="auto">
            <a:xfrm>
              <a:off x="1259" y="902"/>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5837" name="Line 27"/>
            <p:cNvSpPr>
              <a:spLocks noChangeAspect="1" noChangeShapeType="1"/>
            </p:cNvSpPr>
            <p:nvPr/>
          </p:nvSpPr>
          <p:spPr bwMode="auto">
            <a:xfrm>
              <a:off x="1259" y="1124"/>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5838" name="Line 28"/>
            <p:cNvSpPr>
              <a:spLocks noChangeAspect="1" noChangeShapeType="1"/>
            </p:cNvSpPr>
            <p:nvPr/>
          </p:nvSpPr>
          <p:spPr bwMode="auto">
            <a:xfrm>
              <a:off x="1259" y="1153"/>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75779" name="Group 29"/>
          <p:cNvGrpSpPr>
            <a:grpSpLocks noChangeAspect="1"/>
          </p:cNvGrpSpPr>
          <p:nvPr/>
        </p:nvGrpSpPr>
        <p:grpSpPr bwMode="auto">
          <a:xfrm>
            <a:off x="549275" y="2808288"/>
            <a:ext cx="3179763" cy="3656012"/>
            <a:chOff x="1063" y="869"/>
            <a:chExt cx="1627" cy="1871"/>
          </a:xfrm>
        </p:grpSpPr>
        <p:grpSp>
          <p:nvGrpSpPr>
            <p:cNvPr id="75811" name="Group 30"/>
            <p:cNvGrpSpPr>
              <a:grpSpLocks noChangeAspect="1"/>
            </p:cNvGrpSpPr>
            <p:nvPr/>
          </p:nvGrpSpPr>
          <p:grpSpPr bwMode="auto">
            <a:xfrm>
              <a:off x="1063" y="869"/>
              <a:ext cx="1627" cy="1871"/>
              <a:chOff x="1063" y="869"/>
              <a:chExt cx="1627" cy="1871"/>
            </a:xfrm>
          </p:grpSpPr>
          <p:sp>
            <p:nvSpPr>
              <p:cNvPr id="75816" name="Freeform 31"/>
              <p:cNvSpPr>
                <a:spLocks noChangeAspect="1"/>
              </p:cNvSpPr>
              <p:nvPr/>
            </p:nvSpPr>
            <p:spPr bwMode="auto">
              <a:xfrm>
                <a:off x="1259" y="2293"/>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75817" name="Group 32"/>
              <p:cNvGrpSpPr>
                <a:grpSpLocks noChangeAspect="1"/>
              </p:cNvGrpSpPr>
              <p:nvPr/>
            </p:nvGrpSpPr>
            <p:grpSpPr bwMode="auto">
              <a:xfrm>
                <a:off x="2334" y="1156"/>
                <a:ext cx="355" cy="242"/>
                <a:chOff x="2334" y="1156"/>
                <a:chExt cx="355" cy="242"/>
              </a:xfrm>
            </p:grpSpPr>
            <p:sp>
              <p:nvSpPr>
                <p:cNvPr id="75832" name="Freeform 33"/>
                <p:cNvSpPr>
                  <a:spLocks noChangeAspect="1"/>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5833" name="Rectangle 34"/>
                <p:cNvSpPr>
                  <a:spLocks noChangeAspect="1" noChangeArrowheads="1"/>
                </p:cNvSpPr>
                <p:nvPr/>
              </p:nvSpPr>
              <p:spPr bwMode="auto">
                <a:xfrm>
                  <a:off x="2672" y="1156"/>
                  <a:ext cx="17" cy="196"/>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75818" name="Group 35"/>
              <p:cNvGrpSpPr>
                <a:grpSpLocks noChangeAspect="1"/>
              </p:cNvGrpSpPr>
              <p:nvPr/>
            </p:nvGrpSpPr>
            <p:grpSpPr bwMode="auto">
              <a:xfrm>
                <a:off x="1063" y="869"/>
                <a:ext cx="192" cy="1865"/>
                <a:chOff x="1063" y="1013"/>
                <a:chExt cx="192" cy="1721"/>
              </a:xfrm>
            </p:grpSpPr>
            <p:sp>
              <p:nvSpPr>
                <p:cNvPr id="75829" name="Rectangle 36"/>
                <p:cNvSpPr>
                  <a:spLocks noChangeAspect="1" noChangeArrowheads="1"/>
                </p:cNvSpPr>
                <p:nvPr/>
              </p:nvSpPr>
              <p:spPr bwMode="auto">
                <a:xfrm>
                  <a:off x="1063" y="1013"/>
                  <a:ext cx="192" cy="1721"/>
                </a:xfrm>
                <a:prstGeom prst="rect">
                  <a:avLst/>
                </a:prstGeom>
                <a:gradFill rotWithShape="1">
                  <a:gsLst>
                    <a:gs pos="0">
                      <a:srgbClr val="8C8C8C"/>
                    </a:gs>
                    <a:gs pos="50000">
                      <a:srgbClr val="DDDDDD"/>
                    </a:gs>
                    <a:gs pos="100000">
                      <a:srgbClr val="8C8C8C"/>
                    </a:gs>
                  </a:gsLst>
                  <a:lin ang="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5830" name="Line 37"/>
                <p:cNvSpPr>
                  <a:spLocks noChangeAspect="1" noChangeShapeType="1"/>
                </p:cNvSpPr>
                <p:nvPr/>
              </p:nvSpPr>
              <p:spPr bwMode="auto">
                <a:xfrm>
                  <a:off x="1223" y="1013"/>
                  <a:ext cx="0" cy="172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5831" name="Line 38"/>
                <p:cNvSpPr>
                  <a:spLocks noChangeAspect="1" noChangeShapeType="1"/>
                </p:cNvSpPr>
                <p:nvPr/>
              </p:nvSpPr>
              <p:spPr bwMode="auto">
                <a:xfrm>
                  <a:off x="1095" y="1013"/>
                  <a:ext cx="0" cy="172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75819" name="Group 39"/>
              <p:cNvGrpSpPr>
                <a:grpSpLocks noChangeAspect="1"/>
              </p:cNvGrpSpPr>
              <p:nvPr/>
            </p:nvGrpSpPr>
            <p:grpSpPr bwMode="auto">
              <a:xfrm>
                <a:off x="1255" y="869"/>
                <a:ext cx="1435" cy="287"/>
                <a:chOff x="1255" y="869"/>
                <a:chExt cx="1435" cy="287"/>
              </a:xfrm>
            </p:grpSpPr>
            <p:grpSp>
              <p:nvGrpSpPr>
                <p:cNvPr id="75822" name="Group 40"/>
                <p:cNvGrpSpPr>
                  <a:grpSpLocks noChangeAspect="1"/>
                </p:cNvGrpSpPr>
                <p:nvPr/>
              </p:nvGrpSpPr>
              <p:grpSpPr bwMode="auto">
                <a:xfrm>
                  <a:off x="1255" y="869"/>
                  <a:ext cx="1434" cy="287"/>
                  <a:chOff x="1255" y="869"/>
                  <a:chExt cx="1434" cy="287"/>
                </a:xfrm>
              </p:grpSpPr>
              <p:grpSp>
                <p:nvGrpSpPr>
                  <p:cNvPr id="75824" name="Group 41"/>
                  <p:cNvGrpSpPr>
                    <a:grpSpLocks noChangeAspect="1"/>
                  </p:cNvGrpSpPr>
                  <p:nvPr/>
                </p:nvGrpSpPr>
                <p:grpSpPr bwMode="auto">
                  <a:xfrm>
                    <a:off x="1255" y="869"/>
                    <a:ext cx="1434" cy="287"/>
                    <a:chOff x="1255" y="869"/>
                    <a:chExt cx="1434" cy="287"/>
                  </a:xfrm>
                </p:grpSpPr>
                <p:sp>
                  <p:nvSpPr>
                    <p:cNvPr id="75826" name="Rectangle 42"/>
                    <p:cNvSpPr>
                      <a:spLocks noChangeAspect="1" noChangeArrowheads="1"/>
                    </p:cNvSpPr>
                    <p:nvPr/>
                  </p:nvSpPr>
                  <p:spPr bwMode="auto">
                    <a:xfrm>
                      <a:off x="1255" y="869"/>
                      <a:ext cx="1434" cy="287"/>
                    </a:xfrm>
                    <a:prstGeom prst="rect">
                      <a:avLst/>
                    </a:prstGeom>
                    <a:gradFill rotWithShape="1">
                      <a:gsLst>
                        <a:gs pos="0">
                          <a:srgbClr val="666666"/>
                        </a:gs>
                        <a:gs pos="50000">
                          <a:srgbClr val="DDDDDD"/>
                        </a:gs>
                        <a:gs pos="100000">
                          <a:srgbClr val="666666"/>
                        </a:gs>
                      </a:gsLst>
                      <a:lin ang="54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5827" name="Line 43"/>
                    <p:cNvSpPr>
                      <a:spLocks noChangeAspect="1" noChangeShapeType="1"/>
                    </p:cNvSpPr>
                    <p:nvPr/>
                  </p:nvSpPr>
                  <p:spPr bwMode="auto">
                    <a:xfrm>
                      <a:off x="1255" y="901"/>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5828" name="Line 44"/>
                    <p:cNvSpPr>
                      <a:spLocks noChangeAspect="1" noChangeShapeType="1"/>
                    </p:cNvSpPr>
                    <p:nvPr/>
                  </p:nvSpPr>
                  <p:spPr bwMode="auto">
                    <a:xfrm>
                      <a:off x="1255" y="1124"/>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75825" name="Rectangle 45"/>
                  <p:cNvSpPr>
                    <a:spLocks noChangeAspect="1" noChangeArrowheads="1"/>
                  </p:cNvSpPr>
                  <p:nvPr/>
                </p:nvSpPr>
                <p:spPr bwMode="auto">
                  <a:xfrm>
                    <a:off x="1255" y="926"/>
                    <a:ext cx="35" cy="173"/>
                  </a:xfrm>
                  <a:prstGeom prst="rect">
                    <a:avLst/>
                  </a:prstGeom>
                  <a:gradFill rotWithShape="1">
                    <a:gsLst>
                      <a:gs pos="0">
                        <a:srgbClr val="C0C0C0"/>
                      </a:gs>
                      <a:gs pos="100000">
                        <a:srgbClr val="595959"/>
                      </a:gs>
                    </a:gsLst>
                    <a:path path="rect">
                      <a:fillToRect t="100000" r="10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75823" name="Rectangle 46"/>
                <p:cNvSpPr>
                  <a:spLocks noChangeAspect="1" noChangeArrowheads="1"/>
                </p:cNvSpPr>
                <p:nvPr/>
              </p:nvSpPr>
              <p:spPr bwMode="auto">
                <a:xfrm>
                  <a:off x="2673" y="901"/>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75820" name="Rectangle 47"/>
              <p:cNvSpPr>
                <a:spLocks noChangeAspect="1" noChangeArrowheads="1"/>
              </p:cNvSpPr>
              <p:nvPr/>
            </p:nvSpPr>
            <p:spPr bwMode="auto">
              <a:xfrm rot="-2897558">
                <a:off x="1051" y="1832"/>
                <a:ext cx="1721" cy="95"/>
              </a:xfrm>
              <a:prstGeom prst="rect">
                <a:avLst/>
              </a:prstGeom>
              <a:gradFill rotWithShape="1">
                <a:gsLst>
                  <a:gs pos="0">
                    <a:srgbClr val="DDDDDD"/>
                  </a:gs>
                  <a:gs pos="50000">
                    <a:srgbClr val="666666"/>
                  </a:gs>
                  <a:gs pos="100000">
                    <a:srgbClr val="DDDDDD"/>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5821" name="Rectangle 48"/>
              <p:cNvSpPr>
                <a:spLocks noChangeAspect="1" noChangeArrowheads="1"/>
              </p:cNvSpPr>
              <p:nvPr/>
            </p:nvSpPr>
            <p:spPr bwMode="auto">
              <a:xfrm>
                <a:off x="2334" y="902"/>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75812" name="Line 49"/>
            <p:cNvSpPr>
              <a:spLocks noChangeAspect="1" noChangeShapeType="1"/>
            </p:cNvSpPr>
            <p:nvPr/>
          </p:nvSpPr>
          <p:spPr bwMode="auto">
            <a:xfrm>
              <a:off x="1259" y="869"/>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5813" name="Line 50"/>
            <p:cNvSpPr>
              <a:spLocks noChangeAspect="1" noChangeShapeType="1"/>
            </p:cNvSpPr>
            <p:nvPr/>
          </p:nvSpPr>
          <p:spPr bwMode="auto">
            <a:xfrm>
              <a:off x="1259" y="902"/>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5814" name="Line 51"/>
            <p:cNvSpPr>
              <a:spLocks noChangeAspect="1" noChangeShapeType="1"/>
            </p:cNvSpPr>
            <p:nvPr/>
          </p:nvSpPr>
          <p:spPr bwMode="auto">
            <a:xfrm>
              <a:off x="1259" y="1124"/>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5815" name="Line 52"/>
            <p:cNvSpPr>
              <a:spLocks noChangeAspect="1" noChangeShapeType="1"/>
            </p:cNvSpPr>
            <p:nvPr/>
          </p:nvSpPr>
          <p:spPr bwMode="auto">
            <a:xfrm>
              <a:off x="1259" y="1153"/>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75780" name="Group 83"/>
          <p:cNvGrpSpPr>
            <a:grpSpLocks/>
          </p:cNvGrpSpPr>
          <p:nvPr/>
        </p:nvGrpSpPr>
        <p:grpSpPr bwMode="auto">
          <a:xfrm>
            <a:off x="3509963" y="923925"/>
            <a:ext cx="2608262" cy="1003300"/>
            <a:chOff x="2211" y="582"/>
            <a:chExt cx="1643" cy="632"/>
          </a:xfrm>
        </p:grpSpPr>
        <p:grpSp>
          <p:nvGrpSpPr>
            <p:cNvPr id="75792" name="Group 63"/>
            <p:cNvGrpSpPr>
              <a:grpSpLocks/>
            </p:cNvGrpSpPr>
            <p:nvPr/>
          </p:nvGrpSpPr>
          <p:grpSpPr bwMode="auto">
            <a:xfrm>
              <a:off x="2822" y="861"/>
              <a:ext cx="483" cy="353"/>
              <a:chOff x="2822" y="1387"/>
              <a:chExt cx="483" cy="353"/>
            </a:xfrm>
          </p:grpSpPr>
          <p:grpSp>
            <p:nvGrpSpPr>
              <p:cNvPr id="75801" name="Group 53"/>
              <p:cNvGrpSpPr>
                <a:grpSpLocks noChangeAspect="1"/>
              </p:cNvGrpSpPr>
              <p:nvPr/>
            </p:nvGrpSpPr>
            <p:grpSpPr bwMode="auto">
              <a:xfrm>
                <a:off x="2822" y="1387"/>
                <a:ext cx="483" cy="353"/>
                <a:chOff x="2686" y="869"/>
                <a:chExt cx="392" cy="287"/>
              </a:xfrm>
            </p:grpSpPr>
            <p:sp>
              <p:nvSpPr>
                <p:cNvPr id="75806" name="Rectangle 54"/>
                <p:cNvSpPr>
                  <a:spLocks noChangeAspect="1" noChangeArrowheads="1"/>
                </p:cNvSpPr>
                <p:nvPr/>
              </p:nvSpPr>
              <p:spPr bwMode="auto">
                <a:xfrm>
                  <a:off x="2690" y="869"/>
                  <a:ext cx="381" cy="287"/>
                </a:xfrm>
                <a:prstGeom prst="rect">
                  <a:avLst/>
                </a:prstGeom>
                <a:gradFill rotWithShape="1">
                  <a:gsLst>
                    <a:gs pos="0">
                      <a:srgbClr val="666666"/>
                    </a:gs>
                    <a:gs pos="50000">
                      <a:srgbClr val="DDDDDD"/>
                    </a:gs>
                    <a:gs pos="100000">
                      <a:srgbClr val="666666"/>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5807" name="Line 55"/>
                <p:cNvSpPr>
                  <a:spLocks noChangeAspect="1" noChangeShapeType="1"/>
                </p:cNvSpPr>
                <p:nvPr/>
              </p:nvSpPr>
              <p:spPr bwMode="auto">
                <a:xfrm>
                  <a:off x="2690" y="902"/>
                  <a:ext cx="38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5808" name="Line 56"/>
                <p:cNvSpPr>
                  <a:spLocks noChangeAspect="1" noChangeShapeType="1"/>
                </p:cNvSpPr>
                <p:nvPr/>
              </p:nvSpPr>
              <p:spPr bwMode="auto">
                <a:xfrm>
                  <a:off x="2686" y="1124"/>
                  <a:ext cx="38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5809" name="Line 57"/>
                <p:cNvSpPr>
                  <a:spLocks noChangeAspect="1" noChangeShapeType="1"/>
                </p:cNvSpPr>
                <p:nvPr/>
              </p:nvSpPr>
              <p:spPr bwMode="auto">
                <a:xfrm>
                  <a:off x="2686" y="1153"/>
                  <a:ext cx="39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5810" name="Line 58"/>
                <p:cNvSpPr>
                  <a:spLocks noChangeAspect="1" noChangeShapeType="1"/>
                </p:cNvSpPr>
                <p:nvPr/>
              </p:nvSpPr>
              <p:spPr bwMode="auto">
                <a:xfrm>
                  <a:off x="2686" y="869"/>
                  <a:ext cx="39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75802" name="Rectangle 59"/>
              <p:cNvSpPr>
                <a:spLocks noChangeAspect="1" noChangeArrowheads="1"/>
              </p:cNvSpPr>
              <p:nvPr/>
            </p:nvSpPr>
            <p:spPr bwMode="auto">
              <a:xfrm>
                <a:off x="2903" y="1425"/>
                <a:ext cx="21" cy="275"/>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5803" name="Rectangle 60"/>
              <p:cNvSpPr>
                <a:spLocks noChangeAspect="1" noChangeArrowheads="1"/>
              </p:cNvSpPr>
              <p:nvPr/>
            </p:nvSpPr>
            <p:spPr bwMode="auto">
              <a:xfrm>
                <a:off x="3001" y="1425"/>
                <a:ext cx="21" cy="275"/>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5804" name="Rectangle 61"/>
              <p:cNvSpPr>
                <a:spLocks noChangeAspect="1" noChangeArrowheads="1"/>
              </p:cNvSpPr>
              <p:nvPr/>
            </p:nvSpPr>
            <p:spPr bwMode="auto">
              <a:xfrm>
                <a:off x="3099" y="1425"/>
                <a:ext cx="21" cy="275"/>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5805" name="Rectangle 62"/>
              <p:cNvSpPr>
                <a:spLocks noChangeAspect="1" noChangeArrowheads="1"/>
              </p:cNvSpPr>
              <p:nvPr/>
            </p:nvSpPr>
            <p:spPr bwMode="auto">
              <a:xfrm>
                <a:off x="3196" y="1425"/>
                <a:ext cx="21" cy="275"/>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75793" name="Line 64"/>
            <p:cNvSpPr>
              <a:spLocks noChangeShapeType="1"/>
            </p:cNvSpPr>
            <p:nvPr/>
          </p:nvSpPr>
          <p:spPr bwMode="auto">
            <a:xfrm flipV="1">
              <a:off x="2737" y="861"/>
              <a:ext cx="0" cy="335"/>
            </a:xfrm>
            <a:prstGeom prst="line">
              <a:avLst/>
            </a:prstGeom>
            <a:noFill/>
            <a:ln w="28575">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5794" name="Line 65"/>
            <p:cNvSpPr>
              <a:spLocks noChangeShapeType="1"/>
            </p:cNvSpPr>
            <p:nvPr/>
          </p:nvSpPr>
          <p:spPr bwMode="auto">
            <a:xfrm>
              <a:off x="3358" y="861"/>
              <a:ext cx="0" cy="335"/>
            </a:xfrm>
            <a:prstGeom prst="line">
              <a:avLst/>
            </a:prstGeom>
            <a:noFill/>
            <a:ln w="28575">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5795" name="Arc 68"/>
            <p:cNvSpPr>
              <a:spLocks/>
            </p:cNvSpPr>
            <p:nvPr/>
          </p:nvSpPr>
          <p:spPr bwMode="auto">
            <a:xfrm rot="-8417152">
              <a:off x="2497" y="935"/>
              <a:ext cx="240"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tx1"/>
              </a:solidFill>
              <a:round/>
              <a:headEnd type="triangle" w="med" len="lg"/>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5796" name="Arc 69"/>
            <p:cNvSpPr>
              <a:spLocks/>
            </p:cNvSpPr>
            <p:nvPr/>
          </p:nvSpPr>
          <p:spPr bwMode="auto">
            <a:xfrm rot="-8417152" flipH="1" flipV="1">
              <a:off x="3357" y="908"/>
              <a:ext cx="240"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tx1"/>
              </a:solidFill>
              <a:round/>
              <a:headEnd type="triangle" w="med" len="lg"/>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5797" name="Text Box 70"/>
            <p:cNvSpPr txBox="1">
              <a:spLocks noChangeArrowheads="1"/>
            </p:cNvSpPr>
            <p:nvPr/>
          </p:nvSpPr>
          <p:spPr bwMode="auto">
            <a:xfrm>
              <a:off x="3519" y="908"/>
              <a:ext cx="335" cy="231"/>
            </a:xfrm>
            <a:prstGeom prst="rect">
              <a:avLst/>
            </a:prstGeom>
            <a:noFill/>
            <a:ln w="15875" algn="ctr">
              <a:no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a:solidFill>
                    <a:schemeClr val="tx2"/>
                  </a:solidFill>
                  <a:latin typeface="Arial Narrow" pitchFamily="34" charset="0"/>
                </a:rPr>
                <a:t>M</a:t>
              </a:r>
              <a:r>
                <a:rPr lang="en-US" altLang="en-US" sz="1800" i="1" baseline="-25000">
                  <a:solidFill>
                    <a:schemeClr val="tx2"/>
                  </a:solidFill>
                  <a:latin typeface="Arial Narrow" pitchFamily="34" charset="0"/>
                </a:rPr>
                <a:t>ult</a:t>
              </a:r>
              <a:endParaRPr lang="en-US" altLang="en-US" sz="1800" i="1">
                <a:solidFill>
                  <a:schemeClr val="tx2"/>
                </a:solidFill>
                <a:latin typeface="Arial Narrow" pitchFamily="34" charset="0"/>
              </a:endParaRPr>
            </a:p>
          </p:txBody>
        </p:sp>
        <p:sp>
          <p:nvSpPr>
            <p:cNvPr id="75798" name="Text Box 71"/>
            <p:cNvSpPr txBox="1">
              <a:spLocks noChangeArrowheads="1"/>
            </p:cNvSpPr>
            <p:nvPr/>
          </p:nvSpPr>
          <p:spPr bwMode="auto">
            <a:xfrm>
              <a:off x="2211" y="908"/>
              <a:ext cx="335" cy="231"/>
            </a:xfrm>
            <a:prstGeom prst="rect">
              <a:avLst/>
            </a:prstGeom>
            <a:noFill/>
            <a:ln w="15875" algn="ctr">
              <a:no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a:solidFill>
                    <a:schemeClr val="tx2"/>
                  </a:solidFill>
                  <a:latin typeface="Arial Narrow" pitchFamily="34" charset="0"/>
                </a:rPr>
                <a:t>M</a:t>
              </a:r>
              <a:r>
                <a:rPr lang="en-US" altLang="en-US" sz="1800" i="1" baseline="-25000">
                  <a:solidFill>
                    <a:schemeClr val="tx2"/>
                  </a:solidFill>
                  <a:latin typeface="Arial Narrow" pitchFamily="34" charset="0"/>
                </a:rPr>
                <a:t>ult</a:t>
              </a:r>
              <a:endParaRPr lang="en-US" altLang="en-US" sz="1800" i="1">
                <a:solidFill>
                  <a:schemeClr val="tx2"/>
                </a:solidFill>
                <a:latin typeface="Arial Narrow" pitchFamily="34" charset="0"/>
              </a:endParaRPr>
            </a:p>
          </p:txBody>
        </p:sp>
        <p:sp>
          <p:nvSpPr>
            <p:cNvPr id="75799" name="Text Box 72"/>
            <p:cNvSpPr txBox="1">
              <a:spLocks noChangeArrowheads="1"/>
            </p:cNvSpPr>
            <p:nvPr/>
          </p:nvSpPr>
          <p:spPr bwMode="auto">
            <a:xfrm>
              <a:off x="2545" y="582"/>
              <a:ext cx="335" cy="231"/>
            </a:xfrm>
            <a:prstGeom prst="rect">
              <a:avLst/>
            </a:prstGeom>
            <a:noFill/>
            <a:ln w="15875" algn="ctr">
              <a:no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a:solidFill>
                    <a:schemeClr val="tx2"/>
                  </a:solidFill>
                  <a:latin typeface="Arial Narrow" pitchFamily="34" charset="0"/>
                </a:rPr>
                <a:t>V</a:t>
              </a:r>
              <a:r>
                <a:rPr lang="en-US" altLang="en-US" sz="1800" i="1" baseline="-25000">
                  <a:solidFill>
                    <a:schemeClr val="tx2"/>
                  </a:solidFill>
                  <a:latin typeface="Arial Narrow" pitchFamily="34" charset="0"/>
                </a:rPr>
                <a:t>ult</a:t>
              </a:r>
              <a:endParaRPr lang="en-US" altLang="en-US" sz="1800" i="1">
                <a:solidFill>
                  <a:schemeClr val="tx2"/>
                </a:solidFill>
                <a:latin typeface="Arial Narrow" pitchFamily="34" charset="0"/>
              </a:endParaRPr>
            </a:p>
          </p:txBody>
        </p:sp>
        <p:sp>
          <p:nvSpPr>
            <p:cNvPr id="75800" name="Text Box 73"/>
            <p:cNvSpPr txBox="1">
              <a:spLocks noChangeArrowheads="1"/>
            </p:cNvSpPr>
            <p:nvPr/>
          </p:nvSpPr>
          <p:spPr bwMode="auto">
            <a:xfrm>
              <a:off x="3214" y="586"/>
              <a:ext cx="335" cy="231"/>
            </a:xfrm>
            <a:prstGeom prst="rect">
              <a:avLst/>
            </a:prstGeom>
            <a:noFill/>
            <a:ln w="15875" algn="ctr">
              <a:no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dirty="0" err="1">
                  <a:solidFill>
                    <a:schemeClr val="tx2"/>
                  </a:solidFill>
                  <a:latin typeface="Arial Narrow" pitchFamily="34" charset="0"/>
                </a:rPr>
                <a:t>V</a:t>
              </a:r>
              <a:r>
                <a:rPr lang="en-US" altLang="en-US" sz="1800" i="1" baseline="-25000" dirty="0" err="1">
                  <a:solidFill>
                    <a:schemeClr val="tx2"/>
                  </a:solidFill>
                  <a:latin typeface="Arial Narrow" pitchFamily="34" charset="0"/>
                </a:rPr>
                <a:t>ult</a:t>
              </a:r>
              <a:endParaRPr lang="en-US" altLang="en-US" sz="1800" i="1" dirty="0">
                <a:solidFill>
                  <a:schemeClr val="tx2"/>
                </a:solidFill>
                <a:latin typeface="Arial Narrow" pitchFamily="34" charset="0"/>
              </a:endParaRPr>
            </a:p>
          </p:txBody>
        </p:sp>
      </p:grpSp>
      <p:grpSp>
        <p:nvGrpSpPr>
          <p:cNvPr id="75781" name="Group 85"/>
          <p:cNvGrpSpPr>
            <a:grpSpLocks/>
          </p:cNvGrpSpPr>
          <p:nvPr/>
        </p:nvGrpSpPr>
        <p:grpSpPr bwMode="auto">
          <a:xfrm>
            <a:off x="3660775" y="2366963"/>
            <a:ext cx="987425" cy="985837"/>
            <a:chOff x="2306" y="1491"/>
            <a:chExt cx="622" cy="621"/>
          </a:xfrm>
        </p:grpSpPr>
        <p:sp>
          <p:nvSpPr>
            <p:cNvPr id="75788" name="Arc 75"/>
            <p:cNvSpPr>
              <a:spLocks/>
            </p:cNvSpPr>
            <p:nvPr/>
          </p:nvSpPr>
          <p:spPr bwMode="auto">
            <a:xfrm rot="8417152" flipH="1">
              <a:off x="2449" y="1824"/>
              <a:ext cx="240"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tx1"/>
              </a:solidFill>
              <a:round/>
              <a:headEnd type="triangle" w="med" len="lg"/>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5789" name="Line 76"/>
            <p:cNvSpPr>
              <a:spLocks noChangeShapeType="1"/>
            </p:cNvSpPr>
            <p:nvPr/>
          </p:nvSpPr>
          <p:spPr bwMode="auto">
            <a:xfrm>
              <a:off x="2450" y="1777"/>
              <a:ext cx="0" cy="335"/>
            </a:xfrm>
            <a:prstGeom prst="line">
              <a:avLst/>
            </a:prstGeom>
            <a:noFill/>
            <a:ln w="28575">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5790" name="Text Box 79"/>
            <p:cNvSpPr txBox="1">
              <a:spLocks noChangeArrowheads="1"/>
            </p:cNvSpPr>
            <p:nvPr/>
          </p:nvSpPr>
          <p:spPr bwMode="auto">
            <a:xfrm>
              <a:off x="2306" y="1491"/>
              <a:ext cx="335" cy="231"/>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a:solidFill>
                    <a:schemeClr val="tx2"/>
                  </a:solidFill>
                  <a:latin typeface="Arial Narrow" pitchFamily="34" charset="0"/>
                </a:rPr>
                <a:t>V</a:t>
              </a:r>
              <a:r>
                <a:rPr lang="en-US" altLang="en-US" sz="1800" i="1" baseline="-25000">
                  <a:solidFill>
                    <a:schemeClr val="tx2"/>
                  </a:solidFill>
                  <a:latin typeface="Arial Narrow" pitchFamily="34" charset="0"/>
                </a:rPr>
                <a:t>ult</a:t>
              </a:r>
              <a:endParaRPr lang="en-US" altLang="en-US" sz="1800" i="1">
                <a:solidFill>
                  <a:schemeClr val="tx2"/>
                </a:solidFill>
                <a:latin typeface="Arial Narrow" pitchFamily="34" charset="0"/>
              </a:endParaRPr>
            </a:p>
          </p:txBody>
        </p:sp>
        <p:sp>
          <p:nvSpPr>
            <p:cNvPr id="75791" name="Text Box 81"/>
            <p:cNvSpPr txBox="1">
              <a:spLocks noChangeArrowheads="1"/>
            </p:cNvSpPr>
            <p:nvPr/>
          </p:nvSpPr>
          <p:spPr bwMode="auto">
            <a:xfrm>
              <a:off x="2593" y="1778"/>
              <a:ext cx="335" cy="231"/>
            </a:xfrm>
            <a:prstGeom prst="rect">
              <a:avLst/>
            </a:prstGeom>
            <a:noFill/>
            <a:ln w="15875" algn="ctr">
              <a:no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a:solidFill>
                    <a:schemeClr val="tx2"/>
                  </a:solidFill>
                  <a:latin typeface="Arial Narrow" pitchFamily="34" charset="0"/>
                </a:rPr>
                <a:t>M</a:t>
              </a:r>
              <a:r>
                <a:rPr lang="en-US" altLang="en-US" sz="1800" i="1" baseline="-25000">
                  <a:solidFill>
                    <a:schemeClr val="tx2"/>
                  </a:solidFill>
                  <a:latin typeface="Arial Narrow" pitchFamily="34" charset="0"/>
                </a:rPr>
                <a:t>ult</a:t>
              </a:r>
              <a:endParaRPr lang="en-US" altLang="en-US" sz="1800" i="1">
                <a:solidFill>
                  <a:schemeClr val="tx2"/>
                </a:solidFill>
                <a:latin typeface="Arial Narrow" pitchFamily="34" charset="0"/>
              </a:endParaRPr>
            </a:p>
          </p:txBody>
        </p:sp>
      </p:grpSp>
      <p:grpSp>
        <p:nvGrpSpPr>
          <p:cNvPr id="75782" name="Group 86"/>
          <p:cNvGrpSpPr>
            <a:grpSpLocks/>
          </p:cNvGrpSpPr>
          <p:nvPr/>
        </p:nvGrpSpPr>
        <p:grpSpPr bwMode="auto">
          <a:xfrm>
            <a:off x="4799013" y="2366963"/>
            <a:ext cx="1139825" cy="985837"/>
            <a:chOff x="3023" y="1491"/>
            <a:chExt cx="718" cy="621"/>
          </a:xfrm>
        </p:grpSpPr>
        <p:sp>
          <p:nvSpPr>
            <p:cNvPr id="75784" name="Line 77"/>
            <p:cNvSpPr>
              <a:spLocks noChangeShapeType="1"/>
            </p:cNvSpPr>
            <p:nvPr/>
          </p:nvSpPr>
          <p:spPr bwMode="auto">
            <a:xfrm flipV="1">
              <a:off x="3550" y="1777"/>
              <a:ext cx="0" cy="335"/>
            </a:xfrm>
            <a:prstGeom prst="line">
              <a:avLst/>
            </a:prstGeom>
            <a:noFill/>
            <a:ln w="28575">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5785" name="Arc 78"/>
            <p:cNvSpPr>
              <a:spLocks/>
            </p:cNvSpPr>
            <p:nvPr/>
          </p:nvSpPr>
          <p:spPr bwMode="auto">
            <a:xfrm rot="8417152" flipV="1">
              <a:off x="3310" y="1824"/>
              <a:ext cx="240"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tx1"/>
              </a:solidFill>
              <a:round/>
              <a:headEnd type="triangle" w="med" len="lg"/>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5786" name="Text Box 80"/>
            <p:cNvSpPr txBox="1">
              <a:spLocks noChangeArrowheads="1"/>
            </p:cNvSpPr>
            <p:nvPr/>
          </p:nvSpPr>
          <p:spPr bwMode="auto">
            <a:xfrm>
              <a:off x="3406" y="1491"/>
              <a:ext cx="335" cy="231"/>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a:solidFill>
                    <a:schemeClr val="tx2"/>
                  </a:solidFill>
                  <a:latin typeface="Arial Narrow" pitchFamily="34" charset="0"/>
                </a:rPr>
                <a:t>V</a:t>
              </a:r>
              <a:r>
                <a:rPr lang="en-US" altLang="en-US" sz="1800" i="1" baseline="-25000">
                  <a:solidFill>
                    <a:schemeClr val="tx2"/>
                  </a:solidFill>
                  <a:latin typeface="Arial Narrow" pitchFamily="34" charset="0"/>
                </a:rPr>
                <a:t>ult</a:t>
              </a:r>
              <a:endParaRPr lang="en-US" altLang="en-US" sz="1800" i="1">
                <a:solidFill>
                  <a:schemeClr val="tx2"/>
                </a:solidFill>
                <a:latin typeface="Arial Narrow" pitchFamily="34" charset="0"/>
              </a:endParaRPr>
            </a:p>
          </p:txBody>
        </p:sp>
        <p:sp>
          <p:nvSpPr>
            <p:cNvPr id="75787" name="Text Box 82"/>
            <p:cNvSpPr txBox="1">
              <a:spLocks noChangeArrowheads="1"/>
            </p:cNvSpPr>
            <p:nvPr/>
          </p:nvSpPr>
          <p:spPr bwMode="auto">
            <a:xfrm>
              <a:off x="3023" y="1786"/>
              <a:ext cx="335" cy="231"/>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a:solidFill>
                    <a:schemeClr val="tx2"/>
                  </a:solidFill>
                  <a:latin typeface="Arial Narrow" pitchFamily="34" charset="0"/>
                </a:rPr>
                <a:t>M</a:t>
              </a:r>
              <a:r>
                <a:rPr lang="en-US" altLang="en-US" sz="1800" i="1" baseline="-25000">
                  <a:solidFill>
                    <a:schemeClr val="tx2"/>
                  </a:solidFill>
                  <a:latin typeface="Arial Narrow" pitchFamily="34" charset="0"/>
                </a:rPr>
                <a:t>ult</a:t>
              </a:r>
              <a:endParaRPr lang="en-US" altLang="en-US" sz="1800" i="1">
                <a:solidFill>
                  <a:schemeClr val="tx2"/>
                </a:solidFill>
                <a:latin typeface="Arial Narrow" pitchFamily="34" charset="0"/>
              </a:endParaRPr>
            </a:p>
          </p:txBody>
        </p:sp>
      </p:grpSp>
      <p:sp>
        <p:nvSpPr>
          <p:cNvPr id="2" name="Text Placeholder 1"/>
          <p:cNvSpPr>
            <a:spLocks noGrp="1"/>
          </p:cNvSpPr>
          <p:nvPr>
            <p:ph type="body" sz="quarter" idx="38"/>
          </p:nvPr>
        </p:nvSpPr>
        <p:spPr>
          <a:xfrm>
            <a:off x="179512" y="143838"/>
            <a:ext cx="8794626" cy="404842"/>
          </a:xfrm>
        </p:spPr>
        <p:txBody>
          <a:bodyPr/>
          <a:lstStyle/>
          <a:p>
            <a:r>
              <a:rPr lang="en-US" dirty="0"/>
              <a:t>F3.3 Analysis - Diagonal Brace and Beam Outside of Link</a:t>
            </a:r>
          </a:p>
          <a:p>
            <a:endParaRPr lang="en-US" dirty="0"/>
          </a:p>
        </p:txBody>
      </p:sp>
    </p:spTree>
    <p:extLst>
      <p:ext uri="{BB962C8B-B14F-4D97-AF65-F5344CB8AC3E}">
        <p14:creationId xmlns:p14="http://schemas.microsoft.com/office/powerpoint/2010/main" val="8819454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2" name="Group 51"/>
          <p:cNvGrpSpPr>
            <a:grpSpLocks/>
          </p:cNvGrpSpPr>
          <p:nvPr/>
        </p:nvGrpSpPr>
        <p:grpSpPr bwMode="auto">
          <a:xfrm>
            <a:off x="3349625" y="2657475"/>
            <a:ext cx="1533525" cy="771525"/>
            <a:chOff x="2822" y="1387"/>
            <a:chExt cx="483" cy="353"/>
          </a:xfrm>
        </p:grpSpPr>
        <p:grpSp>
          <p:nvGrpSpPr>
            <p:cNvPr id="76820" name="Group 52"/>
            <p:cNvGrpSpPr>
              <a:grpSpLocks noChangeAspect="1"/>
            </p:cNvGrpSpPr>
            <p:nvPr/>
          </p:nvGrpSpPr>
          <p:grpSpPr bwMode="auto">
            <a:xfrm>
              <a:off x="2822" y="1387"/>
              <a:ext cx="483" cy="353"/>
              <a:chOff x="2686" y="869"/>
              <a:chExt cx="392" cy="287"/>
            </a:xfrm>
          </p:grpSpPr>
          <p:sp>
            <p:nvSpPr>
              <p:cNvPr id="76825" name="Rectangle 53"/>
              <p:cNvSpPr>
                <a:spLocks noChangeAspect="1" noChangeArrowheads="1"/>
              </p:cNvSpPr>
              <p:nvPr/>
            </p:nvSpPr>
            <p:spPr bwMode="auto">
              <a:xfrm>
                <a:off x="2690" y="869"/>
                <a:ext cx="381" cy="287"/>
              </a:xfrm>
              <a:prstGeom prst="rect">
                <a:avLst/>
              </a:prstGeom>
              <a:gradFill rotWithShape="1">
                <a:gsLst>
                  <a:gs pos="0">
                    <a:srgbClr val="666666"/>
                  </a:gs>
                  <a:gs pos="50000">
                    <a:srgbClr val="DDDDDD"/>
                  </a:gs>
                  <a:gs pos="100000">
                    <a:srgbClr val="666666"/>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6826" name="Line 54"/>
              <p:cNvSpPr>
                <a:spLocks noChangeAspect="1" noChangeShapeType="1"/>
              </p:cNvSpPr>
              <p:nvPr/>
            </p:nvSpPr>
            <p:spPr bwMode="auto">
              <a:xfrm>
                <a:off x="2690" y="902"/>
                <a:ext cx="38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6827" name="Line 55"/>
              <p:cNvSpPr>
                <a:spLocks noChangeAspect="1" noChangeShapeType="1"/>
              </p:cNvSpPr>
              <p:nvPr/>
            </p:nvSpPr>
            <p:spPr bwMode="auto">
              <a:xfrm>
                <a:off x="2686" y="1124"/>
                <a:ext cx="38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6828" name="Line 56"/>
              <p:cNvSpPr>
                <a:spLocks noChangeAspect="1" noChangeShapeType="1"/>
              </p:cNvSpPr>
              <p:nvPr/>
            </p:nvSpPr>
            <p:spPr bwMode="auto">
              <a:xfrm>
                <a:off x="2686" y="1153"/>
                <a:ext cx="39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6829" name="Line 57"/>
              <p:cNvSpPr>
                <a:spLocks noChangeAspect="1" noChangeShapeType="1"/>
              </p:cNvSpPr>
              <p:nvPr/>
            </p:nvSpPr>
            <p:spPr bwMode="auto">
              <a:xfrm>
                <a:off x="2686" y="869"/>
                <a:ext cx="39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76821" name="Rectangle 58"/>
            <p:cNvSpPr>
              <a:spLocks noChangeAspect="1" noChangeArrowheads="1"/>
            </p:cNvSpPr>
            <p:nvPr/>
          </p:nvSpPr>
          <p:spPr bwMode="auto">
            <a:xfrm>
              <a:off x="2903" y="1425"/>
              <a:ext cx="21" cy="275"/>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6822" name="Rectangle 59"/>
            <p:cNvSpPr>
              <a:spLocks noChangeAspect="1" noChangeArrowheads="1"/>
            </p:cNvSpPr>
            <p:nvPr/>
          </p:nvSpPr>
          <p:spPr bwMode="auto">
            <a:xfrm>
              <a:off x="3001" y="1425"/>
              <a:ext cx="21" cy="275"/>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6823" name="Rectangle 60"/>
            <p:cNvSpPr>
              <a:spLocks noChangeAspect="1" noChangeArrowheads="1"/>
            </p:cNvSpPr>
            <p:nvPr/>
          </p:nvSpPr>
          <p:spPr bwMode="auto">
            <a:xfrm>
              <a:off x="3099" y="1425"/>
              <a:ext cx="21" cy="275"/>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6824" name="Rectangle 61"/>
            <p:cNvSpPr>
              <a:spLocks noChangeAspect="1" noChangeArrowheads="1"/>
            </p:cNvSpPr>
            <p:nvPr/>
          </p:nvSpPr>
          <p:spPr bwMode="auto">
            <a:xfrm>
              <a:off x="3196" y="1425"/>
              <a:ext cx="21" cy="275"/>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76803" name="Line 62"/>
          <p:cNvSpPr>
            <a:spLocks noChangeShapeType="1"/>
          </p:cNvSpPr>
          <p:nvPr/>
        </p:nvSpPr>
        <p:spPr bwMode="auto">
          <a:xfrm flipV="1">
            <a:off x="3130550" y="2733675"/>
            <a:ext cx="0" cy="531813"/>
          </a:xfrm>
          <a:prstGeom prst="line">
            <a:avLst/>
          </a:prstGeom>
          <a:noFill/>
          <a:ln w="28575">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6804" name="Line 63"/>
          <p:cNvSpPr>
            <a:spLocks noChangeShapeType="1"/>
          </p:cNvSpPr>
          <p:nvPr/>
        </p:nvSpPr>
        <p:spPr bwMode="auto">
          <a:xfrm>
            <a:off x="5226050" y="2790825"/>
            <a:ext cx="0" cy="531813"/>
          </a:xfrm>
          <a:prstGeom prst="line">
            <a:avLst/>
          </a:prstGeom>
          <a:noFill/>
          <a:ln w="28575">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6805" name="Arc 64"/>
          <p:cNvSpPr>
            <a:spLocks/>
          </p:cNvSpPr>
          <p:nvPr/>
        </p:nvSpPr>
        <p:spPr bwMode="auto">
          <a:xfrm rot="-8417152">
            <a:off x="2749550" y="2851150"/>
            <a:ext cx="381000" cy="3810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tx1"/>
            </a:solidFill>
            <a:round/>
            <a:headEnd type="triangle" w="med" len="lg"/>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6806" name="Arc 65"/>
          <p:cNvSpPr>
            <a:spLocks/>
          </p:cNvSpPr>
          <p:nvPr/>
        </p:nvSpPr>
        <p:spPr bwMode="auto">
          <a:xfrm rot="-8417152" flipH="1" flipV="1">
            <a:off x="5224463" y="2865438"/>
            <a:ext cx="381000" cy="3810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tx1"/>
            </a:solidFill>
            <a:round/>
            <a:headEnd type="triangle" w="med" len="lg"/>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6807" name="Text Box 66"/>
          <p:cNvSpPr txBox="1">
            <a:spLocks noChangeArrowheads="1"/>
          </p:cNvSpPr>
          <p:nvPr/>
        </p:nvSpPr>
        <p:spPr bwMode="auto">
          <a:xfrm>
            <a:off x="5481638" y="2865438"/>
            <a:ext cx="531812" cy="39687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i="1" dirty="0" err="1">
                <a:solidFill>
                  <a:schemeClr val="tx2"/>
                </a:solidFill>
                <a:latin typeface="Arial Narrow" pitchFamily="34" charset="0"/>
              </a:rPr>
              <a:t>M</a:t>
            </a:r>
            <a:r>
              <a:rPr lang="en-US" altLang="en-US" sz="2000" i="1" baseline="-25000" dirty="0" err="1">
                <a:solidFill>
                  <a:schemeClr val="tx2"/>
                </a:solidFill>
                <a:latin typeface="Arial Narrow" pitchFamily="34" charset="0"/>
              </a:rPr>
              <a:t>ult</a:t>
            </a:r>
            <a:endParaRPr lang="en-US" altLang="en-US" sz="2000" i="1" dirty="0">
              <a:solidFill>
                <a:schemeClr val="tx2"/>
              </a:solidFill>
              <a:latin typeface="Arial Narrow" pitchFamily="34" charset="0"/>
            </a:endParaRPr>
          </a:p>
        </p:txBody>
      </p:sp>
      <p:sp>
        <p:nvSpPr>
          <p:cNvPr id="76808" name="Text Box 67"/>
          <p:cNvSpPr txBox="1">
            <a:spLocks noChangeArrowheads="1"/>
          </p:cNvSpPr>
          <p:nvPr/>
        </p:nvSpPr>
        <p:spPr bwMode="auto">
          <a:xfrm>
            <a:off x="2295525" y="2808288"/>
            <a:ext cx="531813" cy="39687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i="1" dirty="0" err="1">
                <a:solidFill>
                  <a:schemeClr val="tx2"/>
                </a:solidFill>
                <a:latin typeface="Arial Narrow" pitchFamily="34" charset="0"/>
              </a:rPr>
              <a:t>M</a:t>
            </a:r>
            <a:r>
              <a:rPr lang="en-US" altLang="en-US" sz="2000" i="1" baseline="-25000" dirty="0" err="1">
                <a:solidFill>
                  <a:schemeClr val="tx2"/>
                </a:solidFill>
                <a:latin typeface="Arial Narrow" pitchFamily="34" charset="0"/>
              </a:rPr>
              <a:t>ult</a:t>
            </a:r>
            <a:endParaRPr lang="en-US" altLang="en-US" sz="2000" i="1" dirty="0">
              <a:solidFill>
                <a:schemeClr val="tx2"/>
              </a:solidFill>
              <a:latin typeface="Arial Narrow" pitchFamily="34" charset="0"/>
            </a:endParaRPr>
          </a:p>
        </p:txBody>
      </p:sp>
      <p:sp>
        <p:nvSpPr>
          <p:cNvPr id="76809" name="Text Box 68"/>
          <p:cNvSpPr txBox="1">
            <a:spLocks noChangeArrowheads="1"/>
          </p:cNvSpPr>
          <p:nvPr/>
        </p:nvSpPr>
        <p:spPr bwMode="auto">
          <a:xfrm>
            <a:off x="2825750" y="2290763"/>
            <a:ext cx="531813" cy="39687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i="1" dirty="0" err="1">
                <a:solidFill>
                  <a:schemeClr val="tx2"/>
                </a:solidFill>
                <a:latin typeface="Arial Narrow" pitchFamily="34" charset="0"/>
              </a:rPr>
              <a:t>V</a:t>
            </a:r>
            <a:r>
              <a:rPr lang="en-US" altLang="en-US" sz="2000" i="1" baseline="-25000" dirty="0" err="1">
                <a:solidFill>
                  <a:schemeClr val="tx2"/>
                </a:solidFill>
                <a:latin typeface="Arial Narrow" pitchFamily="34" charset="0"/>
              </a:rPr>
              <a:t>ult</a:t>
            </a:r>
            <a:endParaRPr lang="en-US" altLang="en-US" sz="2000" i="1" dirty="0">
              <a:solidFill>
                <a:schemeClr val="tx2"/>
              </a:solidFill>
              <a:latin typeface="Arial Narrow" pitchFamily="34" charset="0"/>
            </a:endParaRPr>
          </a:p>
        </p:txBody>
      </p:sp>
      <p:sp>
        <p:nvSpPr>
          <p:cNvPr id="76810" name="Text Box 69"/>
          <p:cNvSpPr txBox="1">
            <a:spLocks noChangeArrowheads="1"/>
          </p:cNvSpPr>
          <p:nvPr/>
        </p:nvSpPr>
        <p:spPr bwMode="auto">
          <a:xfrm>
            <a:off x="4997450" y="2354263"/>
            <a:ext cx="531813" cy="39687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i="1" dirty="0" err="1">
                <a:solidFill>
                  <a:schemeClr val="tx2"/>
                </a:solidFill>
                <a:latin typeface="Arial Narrow" pitchFamily="34" charset="0"/>
              </a:rPr>
              <a:t>V</a:t>
            </a:r>
            <a:r>
              <a:rPr lang="en-US" altLang="en-US" sz="2000" i="1" baseline="-25000" dirty="0" err="1">
                <a:solidFill>
                  <a:schemeClr val="tx2"/>
                </a:solidFill>
                <a:latin typeface="Arial Narrow" pitchFamily="34" charset="0"/>
              </a:rPr>
              <a:t>ult</a:t>
            </a:r>
            <a:endParaRPr lang="en-US" altLang="en-US" sz="2000" i="1" dirty="0">
              <a:solidFill>
                <a:schemeClr val="tx2"/>
              </a:solidFill>
              <a:latin typeface="Arial Narrow" pitchFamily="34" charset="0"/>
            </a:endParaRPr>
          </a:p>
        </p:txBody>
      </p:sp>
      <p:sp>
        <p:nvSpPr>
          <p:cNvPr id="76812" name="Text Box 79"/>
          <p:cNvSpPr txBox="1">
            <a:spLocks noChangeArrowheads="1"/>
          </p:cNvSpPr>
          <p:nvPr/>
        </p:nvSpPr>
        <p:spPr bwMode="auto">
          <a:xfrm>
            <a:off x="271016" y="923925"/>
            <a:ext cx="7437437" cy="707886"/>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b="0" dirty="0">
                <a:latin typeface="+mn-lt"/>
              </a:rPr>
              <a:t>Determining Link Ultimate Shear and End Moment for design of diagonal brace and beam outside of link </a:t>
            </a:r>
          </a:p>
        </p:txBody>
      </p:sp>
      <p:sp>
        <p:nvSpPr>
          <p:cNvPr id="76813" name="Line 80"/>
          <p:cNvSpPr>
            <a:spLocks noChangeShapeType="1"/>
          </p:cNvSpPr>
          <p:nvPr/>
        </p:nvSpPr>
        <p:spPr bwMode="auto">
          <a:xfrm>
            <a:off x="4875213" y="2003425"/>
            <a:ext cx="0" cy="5905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6814" name="Line 81"/>
          <p:cNvSpPr>
            <a:spLocks noChangeShapeType="1"/>
          </p:cNvSpPr>
          <p:nvPr/>
        </p:nvSpPr>
        <p:spPr bwMode="auto">
          <a:xfrm>
            <a:off x="3309938" y="2290763"/>
            <a:ext cx="1565275" cy="0"/>
          </a:xfrm>
          <a:prstGeom prst="line">
            <a:avLst/>
          </a:prstGeom>
          <a:noFill/>
          <a:ln w="28575">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6815" name="Text Box 82"/>
          <p:cNvSpPr txBox="1">
            <a:spLocks noChangeArrowheads="1"/>
          </p:cNvSpPr>
          <p:nvPr/>
        </p:nvSpPr>
        <p:spPr bwMode="auto">
          <a:xfrm>
            <a:off x="3328988" y="1851025"/>
            <a:ext cx="1897062" cy="336550"/>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600">
                <a:latin typeface="Arial Narrow" pitchFamily="34" charset="0"/>
              </a:rPr>
              <a:t>Link Length = </a:t>
            </a:r>
            <a:r>
              <a:rPr lang="en-US" altLang="en-US" sz="1600" i="1">
                <a:latin typeface="Arial Narrow" pitchFamily="34" charset="0"/>
              </a:rPr>
              <a:t>e</a:t>
            </a:r>
            <a:endParaRPr lang="en-US" altLang="en-US" sz="1600">
              <a:latin typeface="Arial Narrow" pitchFamily="34" charset="0"/>
            </a:endParaRPr>
          </a:p>
        </p:txBody>
      </p:sp>
      <p:sp>
        <p:nvSpPr>
          <p:cNvPr id="76816" name="Line 83"/>
          <p:cNvSpPr>
            <a:spLocks noChangeShapeType="1"/>
          </p:cNvSpPr>
          <p:nvPr/>
        </p:nvSpPr>
        <p:spPr bwMode="auto">
          <a:xfrm>
            <a:off x="3319463" y="2003425"/>
            <a:ext cx="0" cy="5905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6817" name="Text Box 84"/>
          <p:cNvSpPr txBox="1">
            <a:spLocks noChangeArrowheads="1"/>
          </p:cNvSpPr>
          <p:nvPr/>
        </p:nvSpPr>
        <p:spPr bwMode="auto">
          <a:xfrm>
            <a:off x="271016" y="4206725"/>
            <a:ext cx="8301038" cy="400110"/>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b="0" dirty="0" smtClean="0">
                <a:solidFill>
                  <a:schemeClr val="tx2"/>
                </a:solidFill>
                <a:latin typeface="+mn-lt"/>
              </a:rPr>
              <a:t>For design of diagonal brace (I-shaped link):	  </a:t>
            </a:r>
            <a:r>
              <a:rPr lang="en-US" altLang="en-US" sz="2000" i="1" dirty="0" err="1" smtClean="0">
                <a:solidFill>
                  <a:schemeClr val="tx2"/>
                </a:solidFill>
                <a:latin typeface="+mn-lt"/>
              </a:rPr>
              <a:t>V</a:t>
            </a:r>
            <a:r>
              <a:rPr lang="en-US" altLang="en-US" sz="2000" i="1" baseline="-25000" dirty="0" err="1" smtClean="0">
                <a:solidFill>
                  <a:schemeClr val="tx2"/>
                </a:solidFill>
                <a:latin typeface="+mn-lt"/>
              </a:rPr>
              <a:t>ult</a:t>
            </a:r>
            <a:r>
              <a:rPr lang="en-US" altLang="en-US" sz="2000" dirty="0" smtClean="0">
                <a:solidFill>
                  <a:schemeClr val="tx2"/>
                </a:solidFill>
                <a:latin typeface="+mn-lt"/>
              </a:rPr>
              <a:t> = 1.25 </a:t>
            </a:r>
            <a:r>
              <a:rPr lang="en-US" altLang="en-US" sz="2000" i="1" dirty="0" smtClean="0">
                <a:solidFill>
                  <a:schemeClr val="tx2"/>
                </a:solidFill>
                <a:latin typeface="+mn-lt"/>
              </a:rPr>
              <a:t>R</a:t>
            </a:r>
            <a:r>
              <a:rPr lang="en-US" altLang="en-US" sz="2000" i="1" baseline="-25000" dirty="0" smtClean="0">
                <a:solidFill>
                  <a:schemeClr val="tx2"/>
                </a:solidFill>
                <a:latin typeface="+mn-lt"/>
              </a:rPr>
              <a:t>y</a:t>
            </a:r>
            <a:r>
              <a:rPr lang="en-US" altLang="en-US" sz="2000" i="1" dirty="0" smtClean="0">
                <a:solidFill>
                  <a:schemeClr val="tx2"/>
                </a:solidFill>
                <a:latin typeface="+mn-lt"/>
              </a:rPr>
              <a:t> </a:t>
            </a:r>
            <a:r>
              <a:rPr lang="en-US" altLang="en-US" sz="2000" i="1" dirty="0" err="1" smtClean="0">
                <a:solidFill>
                  <a:schemeClr val="tx2"/>
                </a:solidFill>
                <a:latin typeface="+mn-lt"/>
              </a:rPr>
              <a:t>V</a:t>
            </a:r>
            <a:r>
              <a:rPr lang="en-US" altLang="en-US" sz="2000" i="1" baseline="-25000" dirty="0" err="1" smtClean="0">
                <a:solidFill>
                  <a:schemeClr val="tx2"/>
                </a:solidFill>
                <a:latin typeface="+mn-lt"/>
              </a:rPr>
              <a:t>n</a:t>
            </a:r>
            <a:endParaRPr lang="en-US" altLang="en-US" sz="2000" dirty="0">
              <a:solidFill>
                <a:schemeClr val="tx2"/>
              </a:solidFill>
              <a:latin typeface="+mn-lt"/>
            </a:endParaRPr>
          </a:p>
        </p:txBody>
      </p:sp>
      <p:sp>
        <p:nvSpPr>
          <p:cNvPr id="76818" name="Text Box 85"/>
          <p:cNvSpPr txBox="1">
            <a:spLocks noChangeArrowheads="1"/>
          </p:cNvSpPr>
          <p:nvPr/>
        </p:nvSpPr>
        <p:spPr bwMode="auto">
          <a:xfrm>
            <a:off x="271016" y="4689475"/>
            <a:ext cx="8477448" cy="400110"/>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b="0" dirty="0">
                <a:solidFill>
                  <a:schemeClr val="tx2"/>
                </a:solidFill>
                <a:latin typeface="+mn-lt"/>
              </a:rPr>
              <a:t>For design of beam outside of link (I-shaped link): </a:t>
            </a:r>
            <a:r>
              <a:rPr lang="en-US" altLang="en-US" sz="2000" i="1" dirty="0" err="1">
                <a:solidFill>
                  <a:schemeClr val="tx2"/>
                </a:solidFill>
                <a:latin typeface="+mn-lt"/>
              </a:rPr>
              <a:t>V</a:t>
            </a:r>
            <a:r>
              <a:rPr lang="en-US" altLang="en-US" sz="2000" i="1" baseline="-25000" dirty="0" err="1">
                <a:solidFill>
                  <a:schemeClr val="tx2"/>
                </a:solidFill>
                <a:latin typeface="+mn-lt"/>
              </a:rPr>
              <a:t>ult</a:t>
            </a:r>
            <a:r>
              <a:rPr lang="en-US" altLang="en-US" sz="2000" dirty="0">
                <a:solidFill>
                  <a:schemeClr val="tx2"/>
                </a:solidFill>
                <a:latin typeface="+mn-lt"/>
              </a:rPr>
              <a:t> = (0.88)1.25  </a:t>
            </a:r>
            <a:r>
              <a:rPr lang="en-US" altLang="en-US" sz="2000" i="1" dirty="0">
                <a:solidFill>
                  <a:schemeClr val="tx2"/>
                </a:solidFill>
                <a:latin typeface="+mn-lt"/>
              </a:rPr>
              <a:t>R</a:t>
            </a:r>
            <a:r>
              <a:rPr lang="en-US" altLang="en-US" sz="2000" i="1" baseline="-25000" dirty="0">
                <a:solidFill>
                  <a:schemeClr val="tx2"/>
                </a:solidFill>
                <a:latin typeface="+mn-lt"/>
              </a:rPr>
              <a:t>y</a:t>
            </a:r>
            <a:r>
              <a:rPr lang="en-US" altLang="en-US" sz="2000" i="1" dirty="0">
                <a:solidFill>
                  <a:schemeClr val="tx2"/>
                </a:solidFill>
                <a:latin typeface="+mn-lt"/>
              </a:rPr>
              <a:t> V</a:t>
            </a:r>
            <a:r>
              <a:rPr lang="en-US" altLang="en-US" sz="2000" i="1" baseline="-25000" dirty="0">
                <a:solidFill>
                  <a:schemeClr val="tx2"/>
                </a:solidFill>
                <a:latin typeface="+mn-lt"/>
              </a:rPr>
              <a:t>n</a:t>
            </a:r>
            <a:endParaRPr lang="en-US" altLang="en-US" sz="2000" dirty="0">
              <a:solidFill>
                <a:schemeClr val="tx2"/>
              </a:solidFill>
              <a:latin typeface="+mn-lt"/>
            </a:endParaRPr>
          </a:p>
        </p:txBody>
      </p:sp>
      <p:sp>
        <p:nvSpPr>
          <p:cNvPr id="76819" name="Text Box 87"/>
          <p:cNvSpPr txBox="1">
            <a:spLocks noChangeArrowheads="1"/>
          </p:cNvSpPr>
          <p:nvPr/>
        </p:nvSpPr>
        <p:spPr bwMode="auto">
          <a:xfrm>
            <a:off x="605979" y="5476875"/>
            <a:ext cx="7667625" cy="400110"/>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b="0" i="1" dirty="0">
                <a:latin typeface="+mn-lt"/>
              </a:rPr>
              <a:t>V</a:t>
            </a:r>
            <a:r>
              <a:rPr lang="en-US" altLang="en-US" sz="2000" b="0" i="1" baseline="-25000" dirty="0">
                <a:latin typeface="+mn-lt"/>
              </a:rPr>
              <a:t>n</a:t>
            </a:r>
            <a:r>
              <a:rPr lang="en-US" altLang="en-US" sz="2000" b="0" dirty="0">
                <a:latin typeface="+mn-lt"/>
              </a:rPr>
              <a:t> = link nominal shear strength = lesser of </a:t>
            </a:r>
            <a:r>
              <a:rPr lang="en-US" altLang="en-US" sz="2000" b="0" i="1" dirty="0">
                <a:latin typeface="+mn-lt"/>
              </a:rPr>
              <a:t>V</a:t>
            </a:r>
            <a:r>
              <a:rPr lang="en-US" altLang="en-US" sz="2000" b="0" i="1" baseline="-25000" dirty="0">
                <a:latin typeface="+mn-lt"/>
              </a:rPr>
              <a:t>p</a:t>
            </a:r>
            <a:r>
              <a:rPr lang="en-US" altLang="en-US" sz="2000" b="0" i="1" dirty="0">
                <a:latin typeface="+mn-lt"/>
              </a:rPr>
              <a:t> </a:t>
            </a:r>
            <a:r>
              <a:rPr lang="en-US" altLang="en-US" sz="2000" b="0" dirty="0">
                <a:latin typeface="+mn-lt"/>
              </a:rPr>
              <a:t>or 2 </a:t>
            </a:r>
            <a:r>
              <a:rPr lang="en-US" altLang="en-US" sz="2000" b="0" i="1" dirty="0">
                <a:latin typeface="+mn-lt"/>
              </a:rPr>
              <a:t>M</a:t>
            </a:r>
            <a:r>
              <a:rPr lang="en-US" altLang="en-US" sz="2000" b="0" i="1" baseline="-25000" dirty="0">
                <a:latin typeface="+mn-lt"/>
              </a:rPr>
              <a:t>p</a:t>
            </a:r>
            <a:r>
              <a:rPr lang="en-US" altLang="en-US" sz="2000" b="0" dirty="0">
                <a:latin typeface="+mn-lt"/>
              </a:rPr>
              <a:t> / e</a:t>
            </a:r>
            <a:endParaRPr lang="en-US" altLang="en-US" sz="2000" b="0" i="1" dirty="0">
              <a:latin typeface="+mn-lt"/>
            </a:endParaRPr>
          </a:p>
        </p:txBody>
      </p:sp>
      <p:sp>
        <p:nvSpPr>
          <p:cNvPr id="4" name="Text Placeholder 3"/>
          <p:cNvSpPr>
            <a:spLocks noGrp="1"/>
          </p:cNvSpPr>
          <p:nvPr>
            <p:ph type="body" sz="quarter" idx="38"/>
          </p:nvPr>
        </p:nvSpPr>
        <p:spPr>
          <a:xfrm>
            <a:off x="179511" y="143838"/>
            <a:ext cx="8721601" cy="404842"/>
          </a:xfrm>
        </p:spPr>
        <p:txBody>
          <a:bodyPr/>
          <a:lstStyle/>
          <a:p>
            <a:r>
              <a:rPr lang="en-US" dirty="0"/>
              <a:t>F3.3 Analysis - Diagonal Brace and Beam Outside of Link</a:t>
            </a:r>
          </a:p>
          <a:p>
            <a:endParaRPr lang="en-US" dirty="0"/>
          </a:p>
        </p:txBody>
      </p:sp>
    </p:spTree>
    <p:extLst>
      <p:ext uri="{BB962C8B-B14F-4D97-AF65-F5344CB8AC3E}">
        <p14:creationId xmlns:p14="http://schemas.microsoft.com/office/powerpoint/2010/main" val="17019729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6" name="Group 2"/>
          <p:cNvGrpSpPr>
            <a:grpSpLocks/>
          </p:cNvGrpSpPr>
          <p:nvPr/>
        </p:nvGrpSpPr>
        <p:grpSpPr bwMode="auto">
          <a:xfrm>
            <a:off x="3349625" y="3036888"/>
            <a:ext cx="1533525" cy="771525"/>
            <a:chOff x="2822" y="1387"/>
            <a:chExt cx="483" cy="353"/>
          </a:xfrm>
        </p:grpSpPr>
        <p:grpSp>
          <p:nvGrpSpPr>
            <p:cNvPr id="77846" name="Group 3"/>
            <p:cNvGrpSpPr>
              <a:grpSpLocks noChangeAspect="1"/>
            </p:cNvGrpSpPr>
            <p:nvPr/>
          </p:nvGrpSpPr>
          <p:grpSpPr bwMode="auto">
            <a:xfrm>
              <a:off x="2822" y="1387"/>
              <a:ext cx="483" cy="353"/>
              <a:chOff x="2686" y="869"/>
              <a:chExt cx="392" cy="287"/>
            </a:xfrm>
          </p:grpSpPr>
          <p:sp>
            <p:nvSpPr>
              <p:cNvPr id="77851" name="Rectangle 4"/>
              <p:cNvSpPr>
                <a:spLocks noChangeAspect="1" noChangeArrowheads="1"/>
              </p:cNvSpPr>
              <p:nvPr/>
            </p:nvSpPr>
            <p:spPr bwMode="auto">
              <a:xfrm>
                <a:off x="2690" y="869"/>
                <a:ext cx="381" cy="287"/>
              </a:xfrm>
              <a:prstGeom prst="rect">
                <a:avLst/>
              </a:prstGeom>
              <a:gradFill rotWithShape="1">
                <a:gsLst>
                  <a:gs pos="0">
                    <a:srgbClr val="666666"/>
                  </a:gs>
                  <a:gs pos="50000">
                    <a:srgbClr val="DDDDDD"/>
                  </a:gs>
                  <a:gs pos="100000">
                    <a:srgbClr val="666666"/>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7852" name="Line 5"/>
              <p:cNvSpPr>
                <a:spLocks noChangeAspect="1" noChangeShapeType="1"/>
              </p:cNvSpPr>
              <p:nvPr/>
            </p:nvSpPr>
            <p:spPr bwMode="auto">
              <a:xfrm>
                <a:off x="2690" y="902"/>
                <a:ext cx="38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7853" name="Line 6"/>
              <p:cNvSpPr>
                <a:spLocks noChangeAspect="1" noChangeShapeType="1"/>
              </p:cNvSpPr>
              <p:nvPr/>
            </p:nvSpPr>
            <p:spPr bwMode="auto">
              <a:xfrm>
                <a:off x="2686" y="1124"/>
                <a:ext cx="38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7854" name="Line 7"/>
              <p:cNvSpPr>
                <a:spLocks noChangeAspect="1" noChangeShapeType="1"/>
              </p:cNvSpPr>
              <p:nvPr/>
            </p:nvSpPr>
            <p:spPr bwMode="auto">
              <a:xfrm>
                <a:off x="2686" y="1153"/>
                <a:ext cx="39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7855" name="Line 8"/>
              <p:cNvSpPr>
                <a:spLocks noChangeAspect="1" noChangeShapeType="1"/>
              </p:cNvSpPr>
              <p:nvPr/>
            </p:nvSpPr>
            <p:spPr bwMode="auto">
              <a:xfrm>
                <a:off x="2686" y="869"/>
                <a:ext cx="39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77847" name="Rectangle 9"/>
            <p:cNvSpPr>
              <a:spLocks noChangeAspect="1" noChangeArrowheads="1"/>
            </p:cNvSpPr>
            <p:nvPr/>
          </p:nvSpPr>
          <p:spPr bwMode="auto">
            <a:xfrm>
              <a:off x="2903" y="1425"/>
              <a:ext cx="21" cy="275"/>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7848" name="Rectangle 10"/>
            <p:cNvSpPr>
              <a:spLocks noChangeAspect="1" noChangeArrowheads="1"/>
            </p:cNvSpPr>
            <p:nvPr/>
          </p:nvSpPr>
          <p:spPr bwMode="auto">
            <a:xfrm>
              <a:off x="3001" y="1425"/>
              <a:ext cx="21" cy="275"/>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7849" name="Rectangle 11"/>
            <p:cNvSpPr>
              <a:spLocks noChangeAspect="1" noChangeArrowheads="1"/>
            </p:cNvSpPr>
            <p:nvPr/>
          </p:nvSpPr>
          <p:spPr bwMode="auto">
            <a:xfrm>
              <a:off x="3099" y="1425"/>
              <a:ext cx="21" cy="275"/>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7850" name="Rectangle 12"/>
            <p:cNvSpPr>
              <a:spLocks noChangeAspect="1" noChangeArrowheads="1"/>
            </p:cNvSpPr>
            <p:nvPr/>
          </p:nvSpPr>
          <p:spPr bwMode="auto">
            <a:xfrm>
              <a:off x="3196" y="1425"/>
              <a:ext cx="21" cy="275"/>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77827" name="Line 13"/>
          <p:cNvSpPr>
            <a:spLocks noChangeShapeType="1"/>
          </p:cNvSpPr>
          <p:nvPr/>
        </p:nvSpPr>
        <p:spPr bwMode="auto">
          <a:xfrm flipV="1">
            <a:off x="3130550" y="3113088"/>
            <a:ext cx="0" cy="531812"/>
          </a:xfrm>
          <a:prstGeom prst="line">
            <a:avLst/>
          </a:prstGeom>
          <a:noFill/>
          <a:ln w="28575">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7828" name="Line 14"/>
          <p:cNvSpPr>
            <a:spLocks noChangeShapeType="1"/>
          </p:cNvSpPr>
          <p:nvPr/>
        </p:nvSpPr>
        <p:spPr bwMode="auto">
          <a:xfrm>
            <a:off x="5226050" y="3170238"/>
            <a:ext cx="0" cy="531812"/>
          </a:xfrm>
          <a:prstGeom prst="line">
            <a:avLst/>
          </a:prstGeom>
          <a:noFill/>
          <a:ln w="28575">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7829" name="Arc 15"/>
          <p:cNvSpPr>
            <a:spLocks/>
          </p:cNvSpPr>
          <p:nvPr/>
        </p:nvSpPr>
        <p:spPr bwMode="auto">
          <a:xfrm rot="-8417152">
            <a:off x="2749550" y="3230563"/>
            <a:ext cx="381000" cy="3810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tx1"/>
            </a:solidFill>
            <a:round/>
            <a:headEnd type="triangle" w="med" len="lg"/>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7830" name="Arc 16"/>
          <p:cNvSpPr>
            <a:spLocks/>
          </p:cNvSpPr>
          <p:nvPr/>
        </p:nvSpPr>
        <p:spPr bwMode="auto">
          <a:xfrm rot="-8417152" flipH="1" flipV="1">
            <a:off x="5224463" y="3244850"/>
            <a:ext cx="381000" cy="3810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tx1"/>
            </a:solidFill>
            <a:round/>
            <a:headEnd type="triangle" w="med" len="lg"/>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7831" name="Text Box 17"/>
          <p:cNvSpPr txBox="1">
            <a:spLocks noChangeArrowheads="1"/>
          </p:cNvSpPr>
          <p:nvPr/>
        </p:nvSpPr>
        <p:spPr bwMode="auto">
          <a:xfrm>
            <a:off x="5481638" y="3244850"/>
            <a:ext cx="531812" cy="39687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i="1">
                <a:solidFill>
                  <a:schemeClr val="tx2"/>
                </a:solidFill>
                <a:latin typeface="Arial Narrow" pitchFamily="34" charset="0"/>
              </a:rPr>
              <a:t>M</a:t>
            </a:r>
            <a:r>
              <a:rPr lang="en-US" altLang="en-US" sz="2000" i="1" baseline="-25000">
                <a:solidFill>
                  <a:schemeClr val="tx2"/>
                </a:solidFill>
                <a:latin typeface="Arial Narrow" pitchFamily="34" charset="0"/>
              </a:rPr>
              <a:t>ult</a:t>
            </a:r>
            <a:endParaRPr lang="en-US" altLang="en-US" sz="2000" i="1">
              <a:solidFill>
                <a:schemeClr val="tx2"/>
              </a:solidFill>
              <a:latin typeface="Arial Narrow" pitchFamily="34" charset="0"/>
            </a:endParaRPr>
          </a:p>
        </p:txBody>
      </p:sp>
      <p:sp>
        <p:nvSpPr>
          <p:cNvPr id="77832" name="Text Box 18"/>
          <p:cNvSpPr txBox="1">
            <a:spLocks noChangeArrowheads="1"/>
          </p:cNvSpPr>
          <p:nvPr/>
        </p:nvSpPr>
        <p:spPr bwMode="auto">
          <a:xfrm>
            <a:off x="2295525" y="3187700"/>
            <a:ext cx="531813" cy="39687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i="1">
                <a:solidFill>
                  <a:schemeClr val="tx2"/>
                </a:solidFill>
                <a:latin typeface="Arial Narrow" pitchFamily="34" charset="0"/>
              </a:rPr>
              <a:t>M</a:t>
            </a:r>
            <a:r>
              <a:rPr lang="en-US" altLang="en-US" sz="2000" i="1" baseline="-25000">
                <a:solidFill>
                  <a:schemeClr val="tx2"/>
                </a:solidFill>
                <a:latin typeface="Arial Narrow" pitchFamily="34" charset="0"/>
              </a:rPr>
              <a:t>ult</a:t>
            </a:r>
            <a:endParaRPr lang="en-US" altLang="en-US" sz="2000" i="1">
              <a:solidFill>
                <a:schemeClr val="tx2"/>
              </a:solidFill>
              <a:latin typeface="Arial Narrow" pitchFamily="34" charset="0"/>
            </a:endParaRPr>
          </a:p>
        </p:txBody>
      </p:sp>
      <p:sp>
        <p:nvSpPr>
          <p:cNvPr id="77833" name="Text Box 19"/>
          <p:cNvSpPr txBox="1">
            <a:spLocks noChangeArrowheads="1"/>
          </p:cNvSpPr>
          <p:nvPr/>
        </p:nvSpPr>
        <p:spPr bwMode="auto">
          <a:xfrm>
            <a:off x="2825750" y="2670175"/>
            <a:ext cx="531813" cy="39687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i="1">
                <a:solidFill>
                  <a:schemeClr val="tx2"/>
                </a:solidFill>
                <a:latin typeface="Arial Narrow" pitchFamily="34" charset="0"/>
              </a:rPr>
              <a:t>V</a:t>
            </a:r>
            <a:r>
              <a:rPr lang="en-US" altLang="en-US" sz="2000" i="1" baseline="-25000">
                <a:solidFill>
                  <a:schemeClr val="tx2"/>
                </a:solidFill>
                <a:latin typeface="Arial Narrow" pitchFamily="34" charset="0"/>
              </a:rPr>
              <a:t>ult</a:t>
            </a:r>
            <a:endParaRPr lang="en-US" altLang="en-US" sz="2000" i="1">
              <a:solidFill>
                <a:schemeClr val="tx2"/>
              </a:solidFill>
              <a:latin typeface="Arial Narrow" pitchFamily="34" charset="0"/>
            </a:endParaRPr>
          </a:p>
        </p:txBody>
      </p:sp>
      <p:sp>
        <p:nvSpPr>
          <p:cNvPr id="77834" name="Text Box 20"/>
          <p:cNvSpPr txBox="1">
            <a:spLocks noChangeArrowheads="1"/>
          </p:cNvSpPr>
          <p:nvPr/>
        </p:nvSpPr>
        <p:spPr bwMode="auto">
          <a:xfrm>
            <a:off x="4997450" y="2733675"/>
            <a:ext cx="531813" cy="39687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i="1">
                <a:solidFill>
                  <a:schemeClr val="tx2"/>
                </a:solidFill>
                <a:latin typeface="Arial Narrow" pitchFamily="34" charset="0"/>
              </a:rPr>
              <a:t>V</a:t>
            </a:r>
            <a:r>
              <a:rPr lang="en-US" altLang="en-US" sz="2000" i="1" baseline="-25000">
                <a:solidFill>
                  <a:schemeClr val="tx2"/>
                </a:solidFill>
                <a:latin typeface="Arial Narrow" pitchFamily="34" charset="0"/>
              </a:rPr>
              <a:t>ult</a:t>
            </a:r>
            <a:endParaRPr lang="en-US" altLang="en-US" sz="2000" i="1">
              <a:solidFill>
                <a:schemeClr val="tx2"/>
              </a:solidFill>
              <a:latin typeface="Arial Narrow" pitchFamily="34" charset="0"/>
            </a:endParaRPr>
          </a:p>
        </p:txBody>
      </p:sp>
      <p:sp>
        <p:nvSpPr>
          <p:cNvPr id="77836" name="Text Box 22"/>
          <p:cNvSpPr txBox="1">
            <a:spLocks noChangeArrowheads="1"/>
          </p:cNvSpPr>
          <p:nvPr/>
        </p:nvSpPr>
        <p:spPr bwMode="auto">
          <a:xfrm>
            <a:off x="549275" y="849313"/>
            <a:ext cx="7437438" cy="830997"/>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a:latin typeface="+mn-lt"/>
              </a:rPr>
              <a:t>Determining Link Ultimate Shear and End Moment for design of diagonal brace and beam outside of link </a:t>
            </a:r>
          </a:p>
        </p:txBody>
      </p:sp>
      <p:sp>
        <p:nvSpPr>
          <p:cNvPr id="77837" name="Line 23"/>
          <p:cNvSpPr>
            <a:spLocks noChangeShapeType="1"/>
          </p:cNvSpPr>
          <p:nvPr/>
        </p:nvSpPr>
        <p:spPr bwMode="auto">
          <a:xfrm>
            <a:off x="4875213" y="2382838"/>
            <a:ext cx="0" cy="5905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7838" name="Line 24"/>
          <p:cNvSpPr>
            <a:spLocks noChangeShapeType="1"/>
          </p:cNvSpPr>
          <p:nvPr/>
        </p:nvSpPr>
        <p:spPr bwMode="auto">
          <a:xfrm>
            <a:off x="3309938" y="2670175"/>
            <a:ext cx="1565275" cy="0"/>
          </a:xfrm>
          <a:prstGeom prst="line">
            <a:avLst/>
          </a:prstGeom>
          <a:noFill/>
          <a:ln w="28575">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7839" name="Text Box 25"/>
          <p:cNvSpPr txBox="1">
            <a:spLocks noChangeArrowheads="1"/>
          </p:cNvSpPr>
          <p:nvPr/>
        </p:nvSpPr>
        <p:spPr bwMode="auto">
          <a:xfrm>
            <a:off x="3328988" y="2230438"/>
            <a:ext cx="1897062" cy="336550"/>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600" dirty="0">
                <a:latin typeface="Arial Narrow" pitchFamily="34" charset="0"/>
              </a:rPr>
              <a:t>Link Length = </a:t>
            </a:r>
            <a:r>
              <a:rPr lang="en-US" altLang="en-US" sz="1600" i="1" dirty="0">
                <a:latin typeface="Arial Narrow" pitchFamily="34" charset="0"/>
              </a:rPr>
              <a:t>e</a:t>
            </a:r>
            <a:endParaRPr lang="en-US" altLang="en-US" sz="1600" dirty="0">
              <a:latin typeface="Arial Narrow" pitchFamily="34" charset="0"/>
            </a:endParaRPr>
          </a:p>
        </p:txBody>
      </p:sp>
      <p:sp>
        <p:nvSpPr>
          <p:cNvPr id="77840" name="Line 26"/>
          <p:cNvSpPr>
            <a:spLocks noChangeShapeType="1"/>
          </p:cNvSpPr>
          <p:nvPr/>
        </p:nvSpPr>
        <p:spPr bwMode="auto">
          <a:xfrm>
            <a:off x="3319463" y="2382838"/>
            <a:ext cx="0" cy="5905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7841" name="Text Box 31"/>
          <p:cNvSpPr txBox="1">
            <a:spLocks noChangeArrowheads="1"/>
          </p:cNvSpPr>
          <p:nvPr/>
        </p:nvSpPr>
        <p:spPr bwMode="auto">
          <a:xfrm>
            <a:off x="1004887" y="4264025"/>
            <a:ext cx="6981825" cy="46166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a:solidFill>
                  <a:schemeClr val="tx2"/>
                </a:solidFill>
                <a:latin typeface="+mn-lt"/>
              </a:rPr>
              <a:t>Given </a:t>
            </a:r>
            <a:r>
              <a:rPr lang="en-US" altLang="en-US" sz="2400" b="0" i="1" dirty="0" err="1">
                <a:solidFill>
                  <a:schemeClr val="tx2"/>
                </a:solidFill>
                <a:latin typeface="+mn-lt"/>
              </a:rPr>
              <a:t>V</a:t>
            </a:r>
            <a:r>
              <a:rPr lang="en-US" altLang="en-US" sz="2400" b="0" i="1" baseline="-25000" dirty="0" err="1">
                <a:solidFill>
                  <a:schemeClr val="tx2"/>
                </a:solidFill>
                <a:latin typeface="+mn-lt"/>
              </a:rPr>
              <a:t>ult</a:t>
            </a:r>
            <a:r>
              <a:rPr lang="en-US" altLang="en-US" sz="2400" b="0" dirty="0">
                <a:solidFill>
                  <a:schemeClr val="tx2"/>
                </a:solidFill>
                <a:latin typeface="+mn-lt"/>
              </a:rPr>
              <a:t> , determine </a:t>
            </a:r>
            <a:r>
              <a:rPr lang="en-US" altLang="en-US" sz="2400" b="0" i="1" dirty="0" err="1">
                <a:solidFill>
                  <a:schemeClr val="tx2"/>
                </a:solidFill>
                <a:latin typeface="+mn-lt"/>
              </a:rPr>
              <a:t>M</a:t>
            </a:r>
            <a:r>
              <a:rPr lang="en-US" altLang="en-US" sz="2400" b="0" i="1" baseline="-25000" dirty="0" err="1">
                <a:solidFill>
                  <a:schemeClr val="tx2"/>
                </a:solidFill>
                <a:latin typeface="+mn-lt"/>
              </a:rPr>
              <a:t>ult</a:t>
            </a:r>
            <a:r>
              <a:rPr lang="en-US" altLang="en-US" sz="2400" b="0" i="1" dirty="0">
                <a:solidFill>
                  <a:schemeClr val="tx2"/>
                </a:solidFill>
                <a:latin typeface="+mn-lt"/>
              </a:rPr>
              <a:t> </a:t>
            </a:r>
            <a:r>
              <a:rPr lang="en-US" altLang="en-US" sz="2400" b="0" dirty="0">
                <a:solidFill>
                  <a:schemeClr val="tx2"/>
                </a:solidFill>
                <a:latin typeface="+mn-lt"/>
              </a:rPr>
              <a:t>from link equilibrium:</a:t>
            </a:r>
          </a:p>
        </p:txBody>
      </p:sp>
      <p:sp>
        <p:nvSpPr>
          <p:cNvPr id="77842" name="Text Box 32"/>
          <p:cNvSpPr txBox="1">
            <a:spLocks noChangeArrowheads="1"/>
          </p:cNvSpPr>
          <p:nvPr/>
        </p:nvSpPr>
        <p:spPr bwMode="auto">
          <a:xfrm>
            <a:off x="2066925" y="5022850"/>
            <a:ext cx="5084763" cy="457200"/>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7844" name="Text Box 34"/>
          <p:cNvSpPr txBox="1">
            <a:spLocks noChangeArrowheads="1"/>
          </p:cNvSpPr>
          <p:nvPr/>
        </p:nvSpPr>
        <p:spPr bwMode="auto">
          <a:xfrm>
            <a:off x="4067944" y="5326063"/>
            <a:ext cx="4547492" cy="400110"/>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b="0" dirty="0">
                <a:latin typeface="+mn-lt"/>
              </a:rPr>
              <a:t>(assumes link end </a:t>
            </a:r>
            <a:r>
              <a:rPr lang="en-US" altLang="en-US" sz="2000" b="0" dirty="0" smtClean="0">
                <a:latin typeface="+mn-lt"/>
              </a:rPr>
              <a:t>moments </a:t>
            </a:r>
            <a:r>
              <a:rPr lang="en-US" altLang="en-US" sz="2000" b="0" dirty="0">
                <a:latin typeface="+mn-lt"/>
              </a:rPr>
              <a:t>equalize)</a:t>
            </a:r>
          </a:p>
        </p:txBody>
      </p:sp>
      <p:sp>
        <p:nvSpPr>
          <p:cNvPr id="77845" name="Rectangle 35"/>
          <p:cNvSpPr>
            <a:spLocks noChangeArrowheads="1"/>
          </p:cNvSpPr>
          <p:nvPr/>
        </p:nvSpPr>
        <p:spPr bwMode="auto">
          <a:xfrm>
            <a:off x="777875" y="4035425"/>
            <a:ext cx="7740650" cy="2278063"/>
          </a:xfrm>
          <a:prstGeom prst="rect">
            <a:avLst/>
          </a:prstGeom>
          <a:noFill/>
          <a:ln w="15875" algn="ctr">
            <a:solidFill>
              <a:schemeClr val="tx2"/>
            </a:solid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 name="Text Placeholder 1"/>
          <p:cNvSpPr>
            <a:spLocks noGrp="1"/>
          </p:cNvSpPr>
          <p:nvPr>
            <p:ph type="body" sz="quarter" idx="38"/>
          </p:nvPr>
        </p:nvSpPr>
        <p:spPr>
          <a:xfrm>
            <a:off x="179512" y="143838"/>
            <a:ext cx="8784976" cy="404842"/>
          </a:xfrm>
        </p:spPr>
        <p:txBody>
          <a:bodyPr/>
          <a:lstStyle/>
          <a:p>
            <a:r>
              <a:rPr lang="en-US" dirty="0"/>
              <a:t>F3.3 Analysis - Diagonal Brace and Beam Outside of Link</a:t>
            </a:r>
          </a:p>
          <a:p>
            <a:endParaRPr lang="en-US" dirty="0"/>
          </a:p>
        </p:txBody>
      </p:sp>
      <mc:AlternateContent xmlns:mc="http://schemas.openxmlformats.org/markup-compatibility/2006" xmlns:a14="http://schemas.microsoft.com/office/drawing/2010/main">
        <mc:Choice Requires="a14">
          <p:sp>
            <p:nvSpPr>
              <p:cNvPr id="4" name="TextBox 3"/>
              <p:cNvSpPr txBox="1"/>
              <p:nvPr/>
            </p:nvSpPr>
            <p:spPr>
              <a:xfrm>
                <a:off x="2018644" y="5174456"/>
                <a:ext cx="1842812" cy="72398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200" b="1" i="1" smtClean="0">
                              <a:latin typeface="Cambria Math"/>
                            </a:rPr>
                          </m:ctrlPr>
                        </m:sSubPr>
                        <m:e>
                          <m:r>
                            <a:rPr lang="en-US" sz="2200" b="1" i="1" smtClean="0">
                              <a:latin typeface="Cambria Math"/>
                            </a:rPr>
                            <m:t>𝑴</m:t>
                          </m:r>
                        </m:e>
                        <m:sub>
                          <m:r>
                            <a:rPr lang="en-US" sz="2200" b="1" i="1" smtClean="0">
                              <a:latin typeface="Cambria Math"/>
                            </a:rPr>
                            <m:t>𝒖𝒍𝒕</m:t>
                          </m:r>
                        </m:sub>
                      </m:sSub>
                      <m:r>
                        <a:rPr lang="en-US" sz="2200" b="1" i="1" smtClean="0">
                          <a:latin typeface="Cambria Math"/>
                        </a:rPr>
                        <m:t>=</m:t>
                      </m:r>
                      <m:f>
                        <m:fPr>
                          <m:ctrlPr>
                            <a:rPr lang="en-US" sz="2200" b="1" i="1" smtClean="0">
                              <a:latin typeface="Cambria Math"/>
                            </a:rPr>
                          </m:ctrlPr>
                        </m:fPr>
                        <m:num>
                          <m:r>
                            <a:rPr lang="en-US" sz="2200" b="1" i="1" smtClean="0">
                              <a:latin typeface="Cambria Math"/>
                            </a:rPr>
                            <m:t>𝒆</m:t>
                          </m:r>
                          <m:sSub>
                            <m:sSubPr>
                              <m:ctrlPr>
                                <a:rPr lang="en-US" sz="2200" b="1" i="1" smtClean="0">
                                  <a:latin typeface="Cambria Math"/>
                                </a:rPr>
                              </m:ctrlPr>
                            </m:sSubPr>
                            <m:e>
                              <m:r>
                                <a:rPr lang="en-US" sz="2200" b="1" i="1" smtClean="0">
                                  <a:latin typeface="Cambria Math"/>
                                </a:rPr>
                                <m:t>𝑽</m:t>
                              </m:r>
                            </m:e>
                            <m:sub>
                              <m:r>
                                <a:rPr lang="en-US" sz="2200" b="1" i="1" smtClean="0">
                                  <a:latin typeface="Cambria Math"/>
                                </a:rPr>
                                <m:t>𝒖𝒍𝒕</m:t>
                              </m:r>
                            </m:sub>
                          </m:sSub>
                        </m:num>
                        <m:den>
                          <m:r>
                            <a:rPr lang="en-US" sz="2200" b="1" i="1" smtClean="0">
                              <a:latin typeface="Cambria Math"/>
                            </a:rPr>
                            <m:t>𝟐</m:t>
                          </m:r>
                        </m:den>
                      </m:f>
                    </m:oMath>
                  </m:oMathPara>
                </a14:m>
                <a:endParaRPr lang="en-US" sz="2200" b="1" dirty="0"/>
              </a:p>
            </p:txBody>
          </p:sp>
        </mc:Choice>
        <mc:Fallback xmlns="">
          <p:sp>
            <p:nvSpPr>
              <p:cNvPr id="4" name="TextBox 3"/>
              <p:cNvSpPr txBox="1">
                <a:spLocks noRot="1" noChangeAspect="1" noMove="1" noResize="1" noEditPoints="1" noAdjustHandles="1" noChangeArrowheads="1" noChangeShapeType="1" noTextEdit="1"/>
              </p:cNvSpPr>
              <p:nvPr/>
            </p:nvSpPr>
            <p:spPr>
              <a:xfrm>
                <a:off x="2018644" y="5174456"/>
                <a:ext cx="1842812" cy="723981"/>
              </a:xfrm>
              <a:prstGeom prst="rect">
                <a:avLst/>
              </a:prstGeom>
              <a:blipFill rotWithShape="1">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52662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Line 5"/>
          <p:cNvSpPr>
            <a:spLocks noChangeShapeType="1"/>
          </p:cNvSpPr>
          <p:nvPr/>
        </p:nvSpPr>
        <p:spPr bwMode="auto">
          <a:xfrm>
            <a:off x="2833688" y="3262313"/>
            <a:ext cx="24796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51" name="Line 6"/>
          <p:cNvSpPr>
            <a:spLocks noChangeShapeType="1"/>
          </p:cNvSpPr>
          <p:nvPr/>
        </p:nvSpPr>
        <p:spPr bwMode="auto">
          <a:xfrm>
            <a:off x="2833688" y="3282950"/>
            <a:ext cx="24796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52" name="Line 7"/>
          <p:cNvSpPr>
            <a:spLocks noChangeShapeType="1"/>
          </p:cNvSpPr>
          <p:nvPr/>
        </p:nvSpPr>
        <p:spPr bwMode="auto">
          <a:xfrm>
            <a:off x="2833688" y="3505200"/>
            <a:ext cx="24796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53" name="Line 8"/>
          <p:cNvSpPr>
            <a:spLocks noChangeShapeType="1"/>
          </p:cNvSpPr>
          <p:nvPr/>
        </p:nvSpPr>
        <p:spPr bwMode="auto">
          <a:xfrm>
            <a:off x="2833688" y="3527425"/>
            <a:ext cx="24796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78854" name="Group 9"/>
          <p:cNvGrpSpPr>
            <a:grpSpLocks/>
          </p:cNvGrpSpPr>
          <p:nvPr/>
        </p:nvGrpSpPr>
        <p:grpSpPr bwMode="auto">
          <a:xfrm>
            <a:off x="4465638" y="3282950"/>
            <a:ext cx="12700" cy="220663"/>
            <a:chOff x="1805" y="2809"/>
            <a:chExt cx="8" cy="139"/>
          </a:xfrm>
        </p:grpSpPr>
        <p:sp>
          <p:nvSpPr>
            <p:cNvPr id="78965" name="Line 10"/>
            <p:cNvSpPr>
              <a:spLocks noChangeShapeType="1"/>
            </p:cNvSpPr>
            <p:nvPr/>
          </p:nvSpPr>
          <p:spPr bwMode="auto">
            <a:xfrm>
              <a:off x="1805" y="2809"/>
              <a:ext cx="0" cy="13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66" name="Line 11"/>
            <p:cNvSpPr>
              <a:spLocks noChangeShapeType="1"/>
            </p:cNvSpPr>
            <p:nvPr/>
          </p:nvSpPr>
          <p:spPr bwMode="auto">
            <a:xfrm>
              <a:off x="1813" y="2809"/>
              <a:ext cx="0" cy="13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8855" name="Group 12"/>
          <p:cNvGrpSpPr>
            <a:grpSpLocks/>
          </p:cNvGrpSpPr>
          <p:nvPr/>
        </p:nvGrpSpPr>
        <p:grpSpPr bwMode="auto">
          <a:xfrm>
            <a:off x="4679950" y="3282950"/>
            <a:ext cx="12700" cy="220663"/>
            <a:chOff x="1805" y="2809"/>
            <a:chExt cx="8" cy="139"/>
          </a:xfrm>
        </p:grpSpPr>
        <p:sp>
          <p:nvSpPr>
            <p:cNvPr id="78963" name="Line 13"/>
            <p:cNvSpPr>
              <a:spLocks noChangeShapeType="1"/>
            </p:cNvSpPr>
            <p:nvPr/>
          </p:nvSpPr>
          <p:spPr bwMode="auto">
            <a:xfrm>
              <a:off x="1805" y="2809"/>
              <a:ext cx="0" cy="13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64" name="Line 14"/>
            <p:cNvSpPr>
              <a:spLocks noChangeShapeType="1"/>
            </p:cNvSpPr>
            <p:nvPr/>
          </p:nvSpPr>
          <p:spPr bwMode="auto">
            <a:xfrm>
              <a:off x="1813" y="2809"/>
              <a:ext cx="0" cy="13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8856" name="Group 15"/>
          <p:cNvGrpSpPr>
            <a:grpSpLocks/>
          </p:cNvGrpSpPr>
          <p:nvPr/>
        </p:nvGrpSpPr>
        <p:grpSpPr bwMode="auto">
          <a:xfrm>
            <a:off x="4805363" y="3282950"/>
            <a:ext cx="12700" cy="220663"/>
            <a:chOff x="1805" y="2809"/>
            <a:chExt cx="8" cy="139"/>
          </a:xfrm>
        </p:grpSpPr>
        <p:sp>
          <p:nvSpPr>
            <p:cNvPr id="78961" name="Line 16"/>
            <p:cNvSpPr>
              <a:spLocks noChangeShapeType="1"/>
            </p:cNvSpPr>
            <p:nvPr/>
          </p:nvSpPr>
          <p:spPr bwMode="auto">
            <a:xfrm>
              <a:off x="1805" y="2809"/>
              <a:ext cx="0" cy="13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62" name="Line 17"/>
            <p:cNvSpPr>
              <a:spLocks noChangeShapeType="1"/>
            </p:cNvSpPr>
            <p:nvPr/>
          </p:nvSpPr>
          <p:spPr bwMode="auto">
            <a:xfrm>
              <a:off x="1813" y="2809"/>
              <a:ext cx="0" cy="13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8857" name="Group 18"/>
          <p:cNvGrpSpPr>
            <a:grpSpLocks/>
          </p:cNvGrpSpPr>
          <p:nvPr/>
        </p:nvGrpSpPr>
        <p:grpSpPr bwMode="auto">
          <a:xfrm>
            <a:off x="4935538" y="3282950"/>
            <a:ext cx="12700" cy="220663"/>
            <a:chOff x="1805" y="2809"/>
            <a:chExt cx="8" cy="139"/>
          </a:xfrm>
        </p:grpSpPr>
        <p:sp>
          <p:nvSpPr>
            <p:cNvPr id="78959" name="Line 19"/>
            <p:cNvSpPr>
              <a:spLocks noChangeShapeType="1"/>
            </p:cNvSpPr>
            <p:nvPr/>
          </p:nvSpPr>
          <p:spPr bwMode="auto">
            <a:xfrm>
              <a:off x="1805" y="2809"/>
              <a:ext cx="0" cy="13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60" name="Line 20"/>
            <p:cNvSpPr>
              <a:spLocks noChangeShapeType="1"/>
            </p:cNvSpPr>
            <p:nvPr/>
          </p:nvSpPr>
          <p:spPr bwMode="auto">
            <a:xfrm>
              <a:off x="1813" y="2809"/>
              <a:ext cx="0" cy="13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8858" name="Group 21"/>
          <p:cNvGrpSpPr>
            <a:grpSpLocks/>
          </p:cNvGrpSpPr>
          <p:nvPr/>
        </p:nvGrpSpPr>
        <p:grpSpPr bwMode="auto">
          <a:xfrm>
            <a:off x="5065713" y="3282950"/>
            <a:ext cx="12700" cy="220663"/>
            <a:chOff x="1805" y="2809"/>
            <a:chExt cx="8" cy="139"/>
          </a:xfrm>
        </p:grpSpPr>
        <p:sp>
          <p:nvSpPr>
            <p:cNvPr id="78957" name="Line 22"/>
            <p:cNvSpPr>
              <a:spLocks noChangeShapeType="1"/>
            </p:cNvSpPr>
            <p:nvPr/>
          </p:nvSpPr>
          <p:spPr bwMode="auto">
            <a:xfrm>
              <a:off x="1805" y="2809"/>
              <a:ext cx="0" cy="13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58" name="Line 23"/>
            <p:cNvSpPr>
              <a:spLocks noChangeShapeType="1"/>
            </p:cNvSpPr>
            <p:nvPr/>
          </p:nvSpPr>
          <p:spPr bwMode="auto">
            <a:xfrm>
              <a:off x="1813" y="2809"/>
              <a:ext cx="0" cy="13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8859" name="Group 24"/>
          <p:cNvGrpSpPr>
            <a:grpSpLocks/>
          </p:cNvGrpSpPr>
          <p:nvPr/>
        </p:nvGrpSpPr>
        <p:grpSpPr bwMode="auto">
          <a:xfrm>
            <a:off x="5195888" y="3282950"/>
            <a:ext cx="12700" cy="220663"/>
            <a:chOff x="1805" y="2809"/>
            <a:chExt cx="8" cy="139"/>
          </a:xfrm>
        </p:grpSpPr>
        <p:sp>
          <p:nvSpPr>
            <p:cNvPr id="78955" name="Line 25"/>
            <p:cNvSpPr>
              <a:spLocks noChangeShapeType="1"/>
            </p:cNvSpPr>
            <p:nvPr/>
          </p:nvSpPr>
          <p:spPr bwMode="auto">
            <a:xfrm>
              <a:off x="1805" y="2809"/>
              <a:ext cx="0" cy="13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56" name="Line 26"/>
            <p:cNvSpPr>
              <a:spLocks noChangeShapeType="1"/>
            </p:cNvSpPr>
            <p:nvPr/>
          </p:nvSpPr>
          <p:spPr bwMode="auto">
            <a:xfrm>
              <a:off x="1813" y="2809"/>
              <a:ext cx="0" cy="13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8860" name="Group 27"/>
          <p:cNvGrpSpPr>
            <a:grpSpLocks/>
          </p:cNvGrpSpPr>
          <p:nvPr/>
        </p:nvGrpSpPr>
        <p:grpSpPr bwMode="auto">
          <a:xfrm>
            <a:off x="2684463" y="3262313"/>
            <a:ext cx="123825" cy="265112"/>
            <a:chOff x="2751" y="2958"/>
            <a:chExt cx="1562" cy="167"/>
          </a:xfrm>
        </p:grpSpPr>
        <p:sp>
          <p:nvSpPr>
            <p:cNvPr id="78951" name="Line 28"/>
            <p:cNvSpPr>
              <a:spLocks noChangeShapeType="1"/>
            </p:cNvSpPr>
            <p:nvPr/>
          </p:nvSpPr>
          <p:spPr bwMode="auto">
            <a:xfrm>
              <a:off x="2751" y="2958"/>
              <a:ext cx="15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52" name="Line 29"/>
            <p:cNvSpPr>
              <a:spLocks noChangeShapeType="1"/>
            </p:cNvSpPr>
            <p:nvPr/>
          </p:nvSpPr>
          <p:spPr bwMode="auto">
            <a:xfrm>
              <a:off x="2751" y="2971"/>
              <a:ext cx="15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53" name="Line 30"/>
            <p:cNvSpPr>
              <a:spLocks noChangeShapeType="1"/>
            </p:cNvSpPr>
            <p:nvPr/>
          </p:nvSpPr>
          <p:spPr bwMode="auto">
            <a:xfrm>
              <a:off x="2751" y="3111"/>
              <a:ext cx="15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54" name="Line 31"/>
            <p:cNvSpPr>
              <a:spLocks noChangeShapeType="1"/>
            </p:cNvSpPr>
            <p:nvPr/>
          </p:nvSpPr>
          <p:spPr bwMode="auto">
            <a:xfrm>
              <a:off x="2751" y="3125"/>
              <a:ext cx="15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8861" name="Group 32"/>
          <p:cNvGrpSpPr>
            <a:grpSpLocks/>
          </p:cNvGrpSpPr>
          <p:nvPr/>
        </p:nvGrpSpPr>
        <p:grpSpPr bwMode="auto">
          <a:xfrm>
            <a:off x="5341938" y="3262313"/>
            <a:ext cx="123825" cy="265112"/>
            <a:chOff x="2751" y="2958"/>
            <a:chExt cx="1562" cy="167"/>
          </a:xfrm>
        </p:grpSpPr>
        <p:sp>
          <p:nvSpPr>
            <p:cNvPr id="78947" name="Line 33"/>
            <p:cNvSpPr>
              <a:spLocks noChangeShapeType="1"/>
            </p:cNvSpPr>
            <p:nvPr/>
          </p:nvSpPr>
          <p:spPr bwMode="auto">
            <a:xfrm>
              <a:off x="2751" y="2958"/>
              <a:ext cx="15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48" name="Line 34"/>
            <p:cNvSpPr>
              <a:spLocks noChangeShapeType="1"/>
            </p:cNvSpPr>
            <p:nvPr/>
          </p:nvSpPr>
          <p:spPr bwMode="auto">
            <a:xfrm>
              <a:off x="2751" y="2971"/>
              <a:ext cx="15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49" name="Line 35"/>
            <p:cNvSpPr>
              <a:spLocks noChangeShapeType="1"/>
            </p:cNvSpPr>
            <p:nvPr/>
          </p:nvSpPr>
          <p:spPr bwMode="auto">
            <a:xfrm>
              <a:off x="2751" y="3111"/>
              <a:ext cx="15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50" name="Line 36"/>
            <p:cNvSpPr>
              <a:spLocks noChangeShapeType="1"/>
            </p:cNvSpPr>
            <p:nvPr/>
          </p:nvSpPr>
          <p:spPr bwMode="auto">
            <a:xfrm>
              <a:off x="2751" y="3125"/>
              <a:ext cx="15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8862" name="Rectangle 37"/>
          <p:cNvSpPr>
            <a:spLocks noChangeAspect="1" noChangeArrowheads="1"/>
          </p:cNvSpPr>
          <p:nvPr/>
        </p:nvSpPr>
        <p:spPr bwMode="auto">
          <a:xfrm>
            <a:off x="5376863" y="1627188"/>
            <a:ext cx="2079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bg1"/>
                </a:solidFill>
                <a:miter lim="800000"/>
                <a:headEnd/>
                <a:tailEnd/>
              </a14:hiddenLine>
            </a:ext>
          </a:extLst>
        </p:spPr>
        <p:txBody>
          <a:bodyPr wrap="none" lIns="0" tIns="0" rIns="0" bIns="0">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eaLnBrk="1" hangingPunct="1">
              <a:spcBef>
                <a:spcPct val="0"/>
              </a:spcBef>
              <a:buClrTx/>
              <a:buSzTx/>
              <a:buFontTx/>
              <a:buNone/>
            </a:pPr>
            <a:r>
              <a:rPr kumimoji="1" lang="en-US" altLang="zh-TW" sz="2400">
                <a:latin typeface="Arial Narrow" pitchFamily="34" charset="0"/>
                <a:ea typeface="標楷體" pitchFamily="65" charset="-128"/>
              </a:rPr>
              <a:t>M</a:t>
            </a:r>
            <a:endParaRPr kumimoji="1" lang="en-US" altLang="zh-TW" sz="2400" b="0">
              <a:latin typeface="Arial Narrow" pitchFamily="34" charset="0"/>
              <a:ea typeface="標楷體" pitchFamily="65" charset="-128"/>
            </a:endParaRPr>
          </a:p>
        </p:txBody>
      </p:sp>
      <p:sp>
        <p:nvSpPr>
          <p:cNvPr id="78863" name="Rectangle 38"/>
          <p:cNvSpPr>
            <a:spLocks noChangeAspect="1" noChangeArrowheads="1"/>
          </p:cNvSpPr>
          <p:nvPr/>
        </p:nvSpPr>
        <p:spPr bwMode="auto">
          <a:xfrm>
            <a:off x="5413375" y="2371725"/>
            <a:ext cx="1666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bg1"/>
                </a:solidFill>
                <a:miter lim="800000"/>
                <a:headEnd/>
                <a:tailEnd/>
              </a14:hiddenLine>
            </a:ext>
          </a:extLst>
        </p:spPr>
        <p:txBody>
          <a:bodyPr wrap="none" lIns="0" tIns="0" rIns="0" bIns="0">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eaLnBrk="1" hangingPunct="1">
              <a:spcBef>
                <a:spcPct val="0"/>
              </a:spcBef>
              <a:buClrTx/>
              <a:buSzTx/>
              <a:buFontTx/>
              <a:buNone/>
            </a:pPr>
            <a:r>
              <a:rPr kumimoji="1" lang="en-US" altLang="zh-TW" sz="2400">
                <a:latin typeface="Arial Narrow" pitchFamily="34" charset="0"/>
                <a:ea typeface="標楷體" pitchFamily="65" charset="-128"/>
              </a:rPr>
              <a:t>V</a:t>
            </a:r>
            <a:endParaRPr kumimoji="1" lang="en-US" altLang="zh-TW" sz="2400" b="0">
              <a:latin typeface="Arial Narrow" pitchFamily="34" charset="0"/>
              <a:ea typeface="標楷體" pitchFamily="65" charset="-128"/>
            </a:endParaRPr>
          </a:p>
        </p:txBody>
      </p:sp>
      <p:sp>
        <p:nvSpPr>
          <p:cNvPr id="78864" name="Rectangle 39"/>
          <p:cNvSpPr>
            <a:spLocks noChangeAspect="1" noChangeArrowheads="1"/>
          </p:cNvSpPr>
          <p:nvPr/>
        </p:nvSpPr>
        <p:spPr bwMode="auto">
          <a:xfrm>
            <a:off x="5405438" y="882650"/>
            <a:ext cx="1666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bg1"/>
                </a:solidFill>
                <a:miter lim="800000"/>
                <a:headEnd/>
                <a:tailEnd/>
              </a14:hiddenLine>
            </a:ext>
          </a:extLst>
        </p:spPr>
        <p:txBody>
          <a:bodyPr wrap="none" lIns="0" tIns="0" rIns="0" bIns="0">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eaLnBrk="1" hangingPunct="1">
              <a:spcBef>
                <a:spcPct val="0"/>
              </a:spcBef>
              <a:buClrTx/>
              <a:buSzTx/>
              <a:buFontTx/>
              <a:buNone/>
            </a:pPr>
            <a:r>
              <a:rPr kumimoji="1" lang="en-US" altLang="zh-TW" sz="2400">
                <a:latin typeface="Arial Narrow" pitchFamily="34" charset="0"/>
                <a:ea typeface="標楷體" pitchFamily="65" charset="-128"/>
              </a:rPr>
              <a:t>P</a:t>
            </a:r>
            <a:endParaRPr kumimoji="1" lang="en-US" altLang="zh-TW" sz="2400" b="0">
              <a:latin typeface="Arial Narrow" pitchFamily="34" charset="0"/>
              <a:ea typeface="標楷體" pitchFamily="65" charset="-128"/>
            </a:endParaRPr>
          </a:p>
        </p:txBody>
      </p:sp>
      <p:grpSp>
        <p:nvGrpSpPr>
          <p:cNvPr id="78865" name="Group 40"/>
          <p:cNvGrpSpPr>
            <a:grpSpLocks/>
          </p:cNvGrpSpPr>
          <p:nvPr/>
        </p:nvGrpSpPr>
        <p:grpSpPr bwMode="auto">
          <a:xfrm>
            <a:off x="2657475" y="3027363"/>
            <a:ext cx="179388" cy="2606675"/>
            <a:chOff x="1716" y="1966"/>
            <a:chExt cx="113" cy="1542"/>
          </a:xfrm>
        </p:grpSpPr>
        <p:grpSp>
          <p:nvGrpSpPr>
            <p:cNvPr id="78941" name="Group 41"/>
            <p:cNvGrpSpPr>
              <a:grpSpLocks/>
            </p:cNvGrpSpPr>
            <p:nvPr/>
          </p:nvGrpSpPr>
          <p:grpSpPr bwMode="auto">
            <a:xfrm>
              <a:off x="1716" y="1966"/>
              <a:ext cx="17" cy="1542"/>
              <a:chOff x="1716" y="1966"/>
              <a:chExt cx="18" cy="1542"/>
            </a:xfrm>
          </p:grpSpPr>
          <p:sp>
            <p:nvSpPr>
              <p:cNvPr id="78945" name="Line 42"/>
              <p:cNvSpPr>
                <a:spLocks noChangeShapeType="1"/>
              </p:cNvSpPr>
              <p:nvPr/>
            </p:nvSpPr>
            <p:spPr bwMode="auto">
              <a:xfrm>
                <a:off x="1716" y="1966"/>
                <a:ext cx="0" cy="154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46" name="Line 43"/>
              <p:cNvSpPr>
                <a:spLocks noChangeShapeType="1"/>
              </p:cNvSpPr>
              <p:nvPr/>
            </p:nvSpPr>
            <p:spPr bwMode="auto">
              <a:xfrm>
                <a:off x="1734" y="1966"/>
                <a:ext cx="0" cy="154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8942" name="Group 44"/>
            <p:cNvGrpSpPr>
              <a:grpSpLocks/>
            </p:cNvGrpSpPr>
            <p:nvPr/>
          </p:nvGrpSpPr>
          <p:grpSpPr bwMode="auto">
            <a:xfrm>
              <a:off x="1812" y="1966"/>
              <a:ext cx="17" cy="1542"/>
              <a:chOff x="1812" y="1966"/>
              <a:chExt cx="15" cy="1542"/>
            </a:xfrm>
          </p:grpSpPr>
          <p:sp>
            <p:nvSpPr>
              <p:cNvPr id="78943" name="Line 45"/>
              <p:cNvSpPr>
                <a:spLocks noChangeShapeType="1"/>
              </p:cNvSpPr>
              <p:nvPr/>
            </p:nvSpPr>
            <p:spPr bwMode="auto">
              <a:xfrm>
                <a:off x="1827" y="1966"/>
                <a:ext cx="0" cy="154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44" name="Line 46"/>
              <p:cNvSpPr>
                <a:spLocks noChangeShapeType="1"/>
              </p:cNvSpPr>
              <p:nvPr/>
            </p:nvSpPr>
            <p:spPr bwMode="auto">
              <a:xfrm>
                <a:off x="1812" y="1966"/>
                <a:ext cx="0" cy="154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8866" name="Group 47"/>
          <p:cNvGrpSpPr>
            <a:grpSpLocks/>
          </p:cNvGrpSpPr>
          <p:nvPr/>
        </p:nvGrpSpPr>
        <p:grpSpPr bwMode="auto">
          <a:xfrm>
            <a:off x="5314950" y="3027363"/>
            <a:ext cx="179388" cy="985837"/>
            <a:chOff x="3390" y="1966"/>
            <a:chExt cx="113" cy="1542"/>
          </a:xfrm>
        </p:grpSpPr>
        <p:grpSp>
          <p:nvGrpSpPr>
            <p:cNvPr id="78935" name="Group 48"/>
            <p:cNvGrpSpPr>
              <a:grpSpLocks/>
            </p:cNvGrpSpPr>
            <p:nvPr/>
          </p:nvGrpSpPr>
          <p:grpSpPr bwMode="auto">
            <a:xfrm>
              <a:off x="3390" y="1966"/>
              <a:ext cx="17" cy="1542"/>
              <a:chOff x="3390" y="1966"/>
              <a:chExt cx="18" cy="1542"/>
            </a:xfrm>
          </p:grpSpPr>
          <p:sp>
            <p:nvSpPr>
              <p:cNvPr id="78939" name="Line 49"/>
              <p:cNvSpPr>
                <a:spLocks noChangeShapeType="1"/>
              </p:cNvSpPr>
              <p:nvPr/>
            </p:nvSpPr>
            <p:spPr bwMode="auto">
              <a:xfrm>
                <a:off x="3390" y="1966"/>
                <a:ext cx="0" cy="154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40" name="Line 50"/>
              <p:cNvSpPr>
                <a:spLocks noChangeShapeType="1"/>
              </p:cNvSpPr>
              <p:nvPr/>
            </p:nvSpPr>
            <p:spPr bwMode="auto">
              <a:xfrm>
                <a:off x="3408" y="1966"/>
                <a:ext cx="0" cy="154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8936" name="Group 51"/>
            <p:cNvGrpSpPr>
              <a:grpSpLocks/>
            </p:cNvGrpSpPr>
            <p:nvPr/>
          </p:nvGrpSpPr>
          <p:grpSpPr bwMode="auto">
            <a:xfrm>
              <a:off x="3486" y="1966"/>
              <a:ext cx="17" cy="1542"/>
              <a:chOff x="3486" y="1966"/>
              <a:chExt cx="18" cy="1542"/>
            </a:xfrm>
          </p:grpSpPr>
          <p:sp>
            <p:nvSpPr>
              <p:cNvPr id="78937" name="Line 52"/>
              <p:cNvSpPr>
                <a:spLocks noChangeShapeType="1"/>
              </p:cNvSpPr>
              <p:nvPr/>
            </p:nvSpPr>
            <p:spPr bwMode="auto">
              <a:xfrm>
                <a:off x="3504" y="1966"/>
                <a:ext cx="0" cy="154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38" name="Line 53"/>
              <p:cNvSpPr>
                <a:spLocks noChangeShapeType="1"/>
              </p:cNvSpPr>
              <p:nvPr/>
            </p:nvSpPr>
            <p:spPr bwMode="auto">
              <a:xfrm>
                <a:off x="3486" y="1966"/>
                <a:ext cx="0" cy="154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78867" name="Line 54"/>
          <p:cNvSpPr>
            <a:spLocks noChangeAspect="1" noChangeShapeType="1"/>
          </p:cNvSpPr>
          <p:nvPr/>
        </p:nvSpPr>
        <p:spPr bwMode="auto">
          <a:xfrm rot="2700000">
            <a:off x="3661569" y="3201194"/>
            <a:ext cx="0" cy="223996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68" name="Line 55"/>
          <p:cNvSpPr>
            <a:spLocks noChangeAspect="1" noChangeShapeType="1"/>
          </p:cNvSpPr>
          <p:nvPr/>
        </p:nvSpPr>
        <p:spPr bwMode="auto">
          <a:xfrm rot="2700000">
            <a:off x="3837782" y="3172619"/>
            <a:ext cx="0" cy="241458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69" name="Line 56"/>
          <p:cNvSpPr>
            <a:spLocks noChangeAspect="1" noChangeShapeType="1"/>
          </p:cNvSpPr>
          <p:nvPr/>
        </p:nvSpPr>
        <p:spPr bwMode="auto">
          <a:xfrm rot="2700000">
            <a:off x="3683001" y="3201987"/>
            <a:ext cx="0" cy="22510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70" name="Line 57"/>
          <p:cNvSpPr>
            <a:spLocks noChangeAspect="1" noChangeShapeType="1"/>
          </p:cNvSpPr>
          <p:nvPr/>
        </p:nvSpPr>
        <p:spPr bwMode="auto">
          <a:xfrm rot="2700000">
            <a:off x="3817938" y="3176587"/>
            <a:ext cx="0" cy="23907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71" name="Line 58"/>
          <p:cNvSpPr>
            <a:spLocks noChangeAspect="1" noChangeShapeType="1"/>
          </p:cNvSpPr>
          <p:nvPr/>
        </p:nvSpPr>
        <p:spPr bwMode="auto">
          <a:xfrm rot="8100000">
            <a:off x="2925763" y="5086350"/>
            <a:ext cx="0" cy="1682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72" name="Line 59"/>
          <p:cNvSpPr>
            <a:spLocks noChangeShapeType="1"/>
          </p:cNvSpPr>
          <p:nvPr/>
        </p:nvSpPr>
        <p:spPr bwMode="auto">
          <a:xfrm>
            <a:off x="2833688" y="4973638"/>
            <a:ext cx="1222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73" name="Line 60"/>
          <p:cNvSpPr>
            <a:spLocks noChangeAspect="1" noChangeShapeType="1"/>
          </p:cNvSpPr>
          <p:nvPr/>
        </p:nvSpPr>
        <p:spPr bwMode="auto">
          <a:xfrm rot="18900000" flipH="1">
            <a:off x="2967832" y="4969669"/>
            <a:ext cx="0" cy="2698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74" name="Line 61"/>
          <p:cNvSpPr>
            <a:spLocks noChangeAspect="1" noChangeShapeType="1"/>
          </p:cNvSpPr>
          <p:nvPr/>
        </p:nvSpPr>
        <p:spPr bwMode="auto">
          <a:xfrm rot="18900000" flipH="1">
            <a:off x="3115469" y="5107781"/>
            <a:ext cx="0" cy="4603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75" name="Line 62"/>
          <p:cNvSpPr>
            <a:spLocks noChangeShapeType="1"/>
          </p:cNvSpPr>
          <p:nvPr/>
        </p:nvSpPr>
        <p:spPr bwMode="auto">
          <a:xfrm>
            <a:off x="3132138" y="5148263"/>
            <a:ext cx="0" cy="11588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76" name="Rectangle 63"/>
          <p:cNvSpPr>
            <a:spLocks noChangeArrowheads="1"/>
          </p:cNvSpPr>
          <p:nvPr/>
        </p:nvSpPr>
        <p:spPr bwMode="auto">
          <a:xfrm>
            <a:off x="2833688" y="2379663"/>
            <a:ext cx="1846262" cy="123825"/>
          </a:xfrm>
          <a:prstGeom prst="rect">
            <a:avLst/>
          </a:prstGeom>
          <a:solidFill>
            <a:srgbClr val="969696"/>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8877" name="Rectangle 64"/>
          <p:cNvSpPr>
            <a:spLocks noChangeArrowheads="1"/>
          </p:cNvSpPr>
          <p:nvPr/>
        </p:nvSpPr>
        <p:spPr bwMode="auto">
          <a:xfrm>
            <a:off x="4679950" y="2505075"/>
            <a:ext cx="630238" cy="427038"/>
          </a:xfrm>
          <a:prstGeom prst="rect">
            <a:avLst/>
          </a:prstGeom>
          <a:solidFill>
            <a:srgbClr val="969696"/>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8878" name="AutoShape 65"/>
          <p:cNvSpPr>
            <a:spLocks noChangeArrowheads="1"/>
          </p:cNvSpPr>
          <p:nvPr/>
        </p:nvSpPr>
        <p:spPr bwMode="auto">
          <a:xfrm flipV="1">
            <a:off x="2833688" y="1827213"/>
            <a:ext cx="909637" cy="173037"/>
          </a:xfrm>
          <a:prstGeom prst="rtTriangle">
            <a:avLst/>
          </a:prstGeom>
          <a:solidFill>
            <a:srgbClr val="969696"/>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8879" name="AutoShape 66"/>
          <p:cNvSpPr>
            <a:spLocks noChangeArrowheads="1"/>
          </p:cNvSpPr>
          <p:nvPr/>
        </p:nvSpPr>
        <p:spPr bwMode="auto">
          <a:xfrm flipH="1">
            <a:off x="3740150" y="1652588"/>
            <a:ext cx="938213" cy="174625"/>
          </a:xfrm>
          <a:prstGeom prst="rtTriangle">
            <a:avLst/>
          </a:prstGeom>
          <a:solidFill>
            <a:srgbClr val="969696"/>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8880" name="AutoShape 67"/>
          <p:cNvSpPr>
            <a:spLocks noChangeArrowheads="1"/>
          </p:cNvSpPr>
          <p:nvPr/>
        </p:nvSpPr>
        <p:spPr bwMode="auto">
          <a:xfrm>
            <a:off x="4676775" y="1498600"/>
            <a:ext cx="242888" cy="330200"/>
          </a:xfrm>
          <a:prstGeom prst="rtTriangle">
            <a:avLst/>
          </a:prstGeom>
          <a:solidFill>
            <a:srgbClr val="969696"/>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8881" name="AutoShape 68"/>
          <p:cNvSpPr>
            <a:spLocks noChangeArrowheads="1"/>
          </p:cNvSpPr>
          <p:nvPr/>
        </p:nvSpPr>
        <p:spPr bwMode="auto">
          <a:xfrm flipH="1" flipV="1">
            <a:off x="4919663" y="1828800"/>
            <a:ext cx="387350" cy="534988"/>
          </a:xfrm>
          <a:prstGeom prst="rtTriangle">
            <a:avLst/>
          </a:prstGeom>
          <a:solidFill>
            <a:srgbClr val="969696"/>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8882" name="Rectangle 69"/>
          <p:cNvSpPr>
            <a:spLocks noChangeArrowheads="1"/>
          </p:cNvSpPr>
          <p:nvPr/>
        </p:nvSpPr>
        <p:spPr bwMode="auto">
          <a:xfrm flipV="1">
            <a:off x="2833688" y="1100138"/>
            <a:ext cx="1846262" cy="358775"/>
          </a:xfrm>
          <a:prstGeom prst="rect">
            <a:avLst/>
          </a:prstGeom>
          <a:solidFill>
            <a:srgbClr val="969696"/>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8883" name="Rectangle 70"/>
          <p:cNvSpPr>
            <a:spLocks noChangeArrowheads="1"/>
          </p:cNvSpPr>
          <p:nvPr/>
        </p:nvSpPr>
        <p:spPr bwMode="auto">
          <a:xfrm flipV="1">
            <a:off x="4679950" y="1036638"/>
            <a:ext cx="630238" cy="106362"/>
          </a:xfrm>
          <a:prstGeom prst="rect">
            <a:avLst/>
          </a:prstGeom>
          <a:solidFill>
            <a:srgbClr val="969696"/>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78884" name="Group 71"/>
          <p:cNvGrpSpPr>
            <a:grpSpLocks/>
          </p:cNvGrpSpPr>
          <p:nvPr/>
        </p:nvGrpSpPr>
        <p:grpSpPr bwMode="auto">
          <a:xfrm>
            <a:off x="2613025" y="2935288"/>
            <a:ext cx="273050" cy="182562"/>
            <a:chOff x="1688" y="1883"/>
            <a:chExt cx="172" cy="167"/>
          </a:xfrm>
        </p:grpSpPr>
        <p:sp>
          <p:nvSpPr>
            <p:cNvPr id="78929" name="Line 72"/>
            <p:cNvSpPr>
              <a:spLocks noChangeAspect="1" noChangeShapeType="1"/>
            </p:cNvSpPr>
            <p:nvPr/>
          </p:nvSpPr>
          <p:spPr bwMode="auto">
            <a:xfrm>
              <a:off x="1688" y="1968"/>
              <a:ext cx="6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78930" name="Group 73"/>
            <p:cNvGrpSpPr>
              <a:grpSpLocks noChangeAspect="1"/>
            </p:cNvGrpSpPr>
            <p:nvPr/>
          </p:nvGrpSpPr>
          <p:grpSpPr bwMode="auto">
            <a:xfrm>
              <a:off x="1754" y="1883"/>
              <a:ext cx="41" cy="167"/>
              <a:chOff x="2296" y="600"/>
              <a:chExt cx="536" cy="768"/>
            </a:xfrm>
          </p:grpSpPr>
          <p:sp>
            <p:nvSpPr>
              <p:cNvPr id="78932" name="Line 74"/>
              <p:cNvSpPr>
                <a:spLocks noChangeAspect="1" noChangeShapeType="1"/>
              </p:cNvSpPr>
              <p:nvPr/>
            </p:nvSpPr>
            <p:spPr bwMode="auto">
              <a:xfrm flipV="1">
                <a:off x="2296" y="600"/>
                <a:ext cx="0" cy="38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78933" name="Line 75"/>
              <p:cNvSpPr>
                <a:spLocks noChangeAspect="1" noChangeShapeType="1"/>
              </p:cNvSpPr>
              <p:nvPr/>
            </p:nvSpPr>
            <p:spPr bwMode="auto">
              <a:xfrm flipV="1">
                <a:off x="2832" y="984"/>
                <a:ext cx="0" cy="38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78934" name="Line 76"/>
              <p:cNvSpPr>
                <a:spLocks noChangeAspect="1" noChangeShapeType="1"/>
              </p:cNvSpPr>
              <p:nvPr/>
            </p:nvSpPr>
            <p:spPr bwMode="auto">
              <a:xfrm>
                <a:off x="2296" y="600"/>
                <a:ext cx="536" cy="76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grpSp>
        <p:sp>
          <p:nvSpPr>
            <p:cNvPr id="78931" name="Line 77"/>
            <p:cNvSpPr>
              <a:spLocks noChangeAspect="1" noChangeShapeType="1"/>
            </p:cNvSpPr>
            <p:nvPr/>
          </p:nvSpPr>
          <p:spPr bwMode="auto">
            <a:xfrm>
              <a:off x="1795" y="1968"/>
              <a:ext cx="6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78885" name="Group 78"/>
          <p:cNvGrpSpPr>
            <a:grpSpLocks/>
          </p:cNvGrpSpPr>
          <p:nvPr/>
        </p:nvGrpSpPr>
        <p:grpSpPr bwMode="auto">
          <a:xfrm>
            <a:off x="5270500" y="2935288"/>
            <a:ext cx="273050" cy="182562"/>
            <a:chOff x="1688" y="1883"/>
            <a:chExt cx="172" cy="167"/>
          </a:xfrm>
        </p:grpSpPr>
        <p:sp>
          <p:nvSpPr>
            <p:cNvPr id="78923" name="Line 79"/>
            <p:cNvSpPr>
              <a:spLocks noChangeAspect="1" noChangeShapeType="1"/>
            </p:cNvSpPr>
            <p:nvPr/>
          </p:nvSpPr>
          <p:spPr bwMode="auto">
            <a:xfrm>
              <a:off x="1688" y="1968"/>
              <a:ext cx="6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78924" name="Group 80"/>
            <p:cNvGrpSpPr>
              <a:grpSpLocks noChangeAspect="1"/>
            </p:cNvGrpSpPr>
            <p:nvPr/>
          </p:nvGrpSpPr>
          <p:grpSpPr bwMode="auto">
            <a:xfrm>
              <a:off x="1754" y="1883"/>
              <a:ext cx="41" cy="167"/>
              <a:chOff x="2296" y="600"/>
              <a:chExt cx="536" cy="768"/>
            </a:xfrm>
          </p:grpSpPr>
          <p:sp>
            <p:nvSpPr>
              <p:cNvPr id="78926" name="Line 81"/>
              <p:cNvSpPr>
                <a:spLocks noChangeAspect="1" noChangeShapeType="1"/>
              </p:cNvSpPr>
              <p:nvPr/>
            </p:nvSpPr>
            <p:spPr bwMode="auto">
              <a:xfrm flipV="1">
                <a:off x="2296" y="600"/>
                <a:ext cx="0" cy="38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78927" name="Line 82"/>
              <p:cNvSpPr>
                <a:spLocks noChangeAspect="1" noChangeShapeType="1"/>
              </p:cNvSpPr>
              <p:nvPr/>
            </p:nvSpPr>
            <p:spPr bwMode="auto">
              <a:xfrm flipV="1">
                <a:off x="2832" y="984"/>
                <a:ext cx="0" cy="38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78928" name="Line 83"/>
              <p:cNvSpPr>
                <a:spLocks noChangeAspect="1" noChangeShapeType="1"/>
              </p:cNvSpPr>
              <p:nvPr/>
            </p:nvSpPr>
            <p:spPr bwMode="auto">
              <a:xfrm>
                <a:off x="2296" y="600"/>
                <a:ext cx="536" cy="76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grpSp>
        <p:sp>
          <p:nvSpPr>
            <p:cNvPr id="78925" name="Line 84"/>
            <p:cNvSpPr>
              <a:spLocks noChangeAspect="1" noChangeShapeType="1"/>
            </p:cNvSpPr>
            <p:nvPr/>
          </p:nvSpPr>
          <p:spPr bwMode="auto">
            <a:xfrm>
              <a:off x="1795" y="1968"/>
              <a:ext cx="6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78886" name="Group 85"/>
          <p:cNvGrpSpPr>
            <a:grpSpLocks/>
          </p:cNvGrpSpPr>
          <p:nvPr/>
        </p:nvGrpSpPr>
        <p:grpSpPr bwMode="auto">
          <a:xfrm>
            <a:off x="2833688" y="5265738"/>
            <a:ext cx="431800" cy="265112"/>
            <a:chOff x="1827" y="3376"/>
            <a:chExt cx="1562" cy="167"/>
          </a:xfrm>
        </p:grpSpPr>
        <p:sp>
          <p:nvSpPr>
            <p:cNvPr id="78919" name="Line 86"/>
            <p:cNvSpPr>
              <a:spLocks noChangeShapeType="1"/>
            </p:cNvSpPr>
            <p:nvPr/>
          </p:nvSpPr>
          <p:spPr bwMode="auto">
            <a:xfrm>
              <a:off x="1827" y="3376"/>
              <a:ext cx="15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20" name="Line 87"/>
            <p:cNvSpPr>
              <a:spLocks noChangeShapeType="1"/>
            </p:cNvSpPr>
            <p:nvPr/>
          </p:nvSpPr>
          <p:spPr bwMode="auto">
            <a:xfrm>
              <a:off x="1827" y="3389"/>
              <a:ext cx="15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21" name="Line 88"/>
            <p:cNvSpPr>
              <a:spLocks noChangeShapeType="1"/>
            </p:cNvSpPr>
            <p:nvPr/>
          </p:nvSpPr>
          <p:spPr bwMode="auto">
            <a:xfrm>
              <a:off x="1827" y="3529"/>
              <a:ext cx="15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22" name="Line 89"/>
            <p:cNvSpPr>
              <a:spLocks noChangeShapeType="1"/>
            </p:cNvSpPr>
            <p:nvPr/>
          </p:nvSpPr>
          <p:spPr bwMode="auto">
            <a:xfrm>
              <a:off x="1827" y="3543"/>
              <a:ext cx="15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8887" name="Group 90"/>
          <p:cNvGrpSpPr>
            <a:grpSpLocks/>
          </p:cNvGrpSpPr>
          <p:nvPr/>
        </p:nvGrpSpPr>
        <p:grpSpPr bwMode="auto">
          <a:xfrm>
            <a:off x="2684463" y="5265738"/>
            <a:ext cx="123825" cy="265112"/>
            <a:chOff x="2751" y="2958"/>
            <a:chExt cx="1562" cy="167"/>
          </a:xfrm>
        </p:grpSpPr>
        <p:sp>
          <p:nvSpPr>
            <p:cNvPr id="78915" name="Line 91"/>
            <p:cNvSpPr>
              <a:spLocks noChangeShapeType="1"/>
            </p:cNvSpPr>
            <p:nvPr/>
          </p:nvSpPr>
          <p:spPr bwMode="auto">
            <a:xfrm>
              <a:off x="2751" y="2958"/>
              <a:ext cx="15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16" name="Line 92"/>
            <p:cNvSpPr>
              <a:spLocks noChangeShapeType="1"/>
            </p:cNvSpPr>
            <p:nvPr/>
          </p:nvSpPr>
          <p:spPr bwMode="auto">
            <a:xfrm>
              <a:off x="2751" y="2971"/>
              <a:ext cx="15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17" name="Line 93"/>
            <p:cNvSpPr>
              <a:spLocks noChangeShapeType="1"/>
            </p:cNvSpPr>
            <p:nvPr/>
          </p:nvSpPr>
          <p:spPr bwMode="auto">
            <a:xfrm>
              <a:off x="2751" y="3111"/>
              <a:ext cx="15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18" name="Line 94"/>
            <p:cNvSpPr>
              <a:spLocks noChangeShapeType="1"/>
            </p:cNvSpPr>
            <p:nvPr/>
          </p:nvSpPr>
          <p:spPr bwMode="auto">
            <a:xfrm>
              <a:off x="2751" y="3125"/>
              <a:ext cx="156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8888" name="Group 95"/>
          <p:cNvGrpSpPr>
            <a:grpSpLocks/>
          </p:cNvGrpSpPr>
          <p:nvPr/>
        </p:nvGrpSpPr>
        <p:grpSpPr bwMode="auto">
          <a:xfrm>
            <a:off x="5270500" y="3922713"/>
            <a:ext cx="273050" cy="182562"/>
            <a:chOff x="1688" y="1883"/>
            <a:chExt cx="172" cy="167"/>
          </a:xfrm>
        </p:grpSpPr>
        <p:sp>
          <p:nvSpPr>
            <p:cNvPr id="78909" name="Line 96"/>
            <p:cNvSpPr>
              <a:spLocks noChangeAspect="1" noChangeShapeType="1"/>
            </p:cNvSpPr>
            <p:nvPr/>
          </p:nvSpPr>
          <p:spPr bwMode="auto">
            <a:xfrm>
              <a:off x="1688" y="1968"/>
              <a:ext cx="6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78910" name="Group 97"/>
            <p:cNvGrpSpPr>
              <a:grpSpLocks noChangeAspect="1"/>
            </p:cNvGrpSpPr>
            <p:nvPr/>
          </p:nvGrpSpPr>
          <p:grpSpPr bwMode="auto">
            <a:xfrm>
              <a:off x="1754" y="1883"/>
              <a:ext cx="41" cy="167"/>
              <a:chOff x="2296" y="600"/>
              <a:chExt cx="536" cy="768"/>
            </a:xfrm>
          </p:grpSpPr>
          <p:sp>
            <p:nvSpPr>
              <p:cNvPr id="78912" name="Line 98"/>
              <p:cNvSpPr>
                <a:spLocks noChangeAspect="1" noChangeShapeType="1"/>
              </p:cNvSpPr>
              <p:nvPr/>
            </p:nvSpPr>
            <p:spPr bwMode="auto">
              <a:xfrm flipV="1">
                <a:off x="2296" y="600"/>
                <a:ext cx="0" cy="38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78913" name="Line 99"/>
              <p:cNvSpPr>
                <a:spLocks noChangeAspect="1" noChangeShapeType="1"/>
              </p:cNvSpPr>
              <p:nvPr/>
            </p:nvSpPr>
            <p:spPr bwMode="auto">
              <a:xfrm flipV="1">
                <a:off x="2832" y="984"/>
                <a:ext cx="0" cy="38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78914" name="Line 100"/>
              <p:cNvSpPr>
                <a:spLocks noChangeAspect="1" noChangeShapeType="1"/>
              </p:cNvSpPr>
              <p:nvPr/>
            </p:nvSpPr>
            <p:spPr bwMode="auto">
              <a:xfrm>
                <a:off x="2296" y="600"/>
                <a:ext cx="536" cy="76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grpSp>
        <p:sp>
          <p:nvSpPr>
            <p:cNvPr id="78911" name="Line 101"/>
            <p:cNvSpPr>
              <a:spLocks noChangeAspect="1" noChangeShapeType="1"/>
            </p:cNvSpPr>
            <p:nvPr/>
          </p:nvSpPr>
          <p:spPr bwMode="auto">
            <a:xfrm>
              <a:off x="1795" y="1968"/>
              <a:ext cx="6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78889" name="Group 102"/>
          <p:cNvGrpSpPr>
            <a:grpSpLocks/>
          </p:cNvGrpSpPr>
          <p:nvPr/>
        </p:nvGrpSpPr>
        <p:grpSpPr bwMode="auto">
          <a:xfrm>
            <a:off x="2613025" y="5541963"/>
            <a:ext cx="273050" cy="182562"/>
            <a:chOff x="1688" y="1883"/>
            <a:chExt cx="172" cy="167"/>
          </a:xfrm>
        </p:grpSpPr>
        <p:sp>
          <p:nvSpPr>
            <p:cNvPr id="78903" name="Line 103"/>
            <p:cNvSpPr>
              <a:spLocks noChangeAspect="1" noChangeShapeType="1"/>
            </p:cNvSpPr>
            <p:nvPr/>
          </p:nvSpPr>
          <p:spPr bwMode="auto">
            <a:xfrm>
              <a:off x="1688" y="1968"/>
              <a:ext cx="6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78904" name="Group 104"/>
            <p:cNvGrpSpPr>
              <a:grpSpLocks noChangeAspect="1"/>
            </p:cNvGrpSpPr>
            <p:nvPr/>
          </p:nvGrpSpPr>
          <p:grpSpPr bwMode="auto">
            <a:xfrm>
              <a:off x="1754" y="1883"/>
              <a:ext cx="41" cy="167"/>
              <a:chOff x="2296" y="600"/>
              <a:chExt cx="536" cy="768"/>
            </a:xfrm>
          </p:grpSpPr>
          <p:sp>
            <p:nvSpPr>
              <p:cNvPr id="78906" name="Line 105"/>
              <p:cNvSpPr>
                <a:spLocks noChangeAspect="1" noChangeShapeType="1"/>
              </p:cNvSpPr>
              <p:nvPr/>
            </p:nvSpPr>
            <p:spPr bwMode="auto">
              <a:xfrm flipV="1">
                <a:off x="2296" y="600"/>
                <a:ext cx="0" cy="38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78907" name="Line 106"/>
              <p:cNvSpPr>
                <a:spLocks noChangeAspect="1" noChangeShapeType="1"/>
              </p:cNvSpPr>
              <p:nvPr/>
            </p:nvSpPr>
            <p:spPr bwMode="auto">
              <a:xfrm flipV="1">
                <a:off x="2832" y="984"/>
                <a:ext cx="0" cy="38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78908" name="Line 107"/>
              <p:cNvSpPr>
                <a:spLocks noChangeAspect="1" noChangeShapeType="1"/>
              </p:cNvSpPr>
              <p:nvPr/>
            </p:nvSpPr>
            <p:spPr bwMode="auto">
              <a:xfrm>
                <a:off x="2296" y="600"/>
                <a:ext cx="536" cy="76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grpSp>
        <p:sp>
          <p:nvSpPr>
            <p:cNvPr id="78905" name="Line 108"/>
            <p:cNvSpPr>
              <a:spLocks noChangeAspect="1" noChangeShapeType="1"/>
            </p:cNvSpPr>
            <p:nvPr/>
          </p:nvSpPr>
          <p:spPr bwMode="auto">
            <a:xfrm>
              <a:off x="1795" y="1968"/>
              <a:ext cx="6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sp>
        <p:nvSpPr>
          <p:cNvPr id="78890" name="Line 109"/>
          <p:cNvSpPr>
            <a:spLocks noChangeAspect="1" noChangeShapeType="1"/>
          </p:cNvSpPr>
          <p:nvPr/>
        </p:nvSpPr>
        <p:spPr bwMode="auto">
          <a:xfrm rot="-5400000">
            <a:off x="3196431" y="5493544"/>
            <a:ext cx="13493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78891" name="Line 110"/>
          <p:cNvSpPr>
            <a:spLocks noChangeAspect="1" noChangeShapeType="1"/>
          </p:cNvSpPr>
          <p:nvPr/>
        </p:nvSpPr>
        <p:spPr bwMode="auto">
          <a:xfrm rot="16200000" flipV="1">
            <a:off x="3217863" y="5375275"/>
            <a:ext cx="0" cy="984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78892" name="Line 111"/>
          <p:cNvSpPr>
            <a:spLocks noChangeAspect="1" noChangeShapeType="1"/>
          </p:cNvSpPr>
          <p:nvPr/>
        </p:nvSpPr>
        <p:spPr bwMode="auto">
          <a:xfrm rot="16200000" flipV="1">
            <a:off x="3307557" y="5315743"/>
            <a:ext cx="0" cy="873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78893" name="Line 112"/>
          <p:cNvSpPr>
            <a:spLocks noChangeAspect="1" noChangeShapeType="1"/>
          </p:cNvSpPr>
          <p:nvPr/>
        </p:nvSpPr>
        <p:spPr bwMode="auto">
          <a:xfrm rot="-5400000">
            <a:off x="3228975" y="5300663"/>
            <a:ext cx="65088" cy="18256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78894" name="Line 113"/>
          <p:cNvSpPr>
            <a:spLocks noChangeAspect="1" noChangeShapeType="1"/>
          </p:cNvSpPr>
          <p:nvPr/>
        </p:nvSpPr>
        <p:spPr bwMode="auto">
          <a:xfrm rot="-5400000">
            <a:off x="3196431" y="5291932"/>
            <a:ext cx="1349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78895" name="AutoShape 114"/>
          <p:cNvSpPr>
            <a:spLocks noChangeArrowheads="1"/>
          </p:cNvSpPr>
          <p:nvPr/>
        </p:nvSpPr>
        <p:spPr bwMode="auto">
          <a:xfrm rot="18900000" flipV="1">
            <a:off x="4008438" y="6015038"/>
            <a:ext cx="895350" cy="88900"/>
          </a:xfrm>
          <a:prstGeom prst="rtTriangle">
            <a:avLst/>
          </a:prstGeom>
          <a:solidFill>
            <a:srgbClr val="969696"/>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8896" name="Rectangle 115"/>
          <p:cNvSpPr>
            <a:spLocks noChangeAspect="1" noChangeArrowheads="1"/>
          </p:cNvSpPr>
          <p:nvPr/>
        </p:nvSpPr>
        <p:spPr bwMode="auto">
          <a:xfrm rot="-2700000">
            <a:off x="5797550" y="4405313"/>
            <a:ext cx="2079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bg1"/>
                </a:solidFill>
                <a:miter lim="800000"/>
                <a:headEnd/>
                <a:tailEnd/>
              </a14:hiddenLine>
            </a:ext>
          </a:extLst>
        </p:spPr>
        <p:txBody>
          <a:bodyPr wrap="none" lIns="0" tIns="0" rIns="0" bIns="0">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eaLnBrk="1" hangingPunct="1">
              <a:spcBef>
                <a:spcPct val="0"/>
              </a:spcBef>
              <a:buClrTx/>
              <a:buSzTx/>
              <a:buFontTx/>
              <a:buNone/>
            </a:pPr>
            <a:r>
              <a:rPr kumimoji="1" lang="en-US" altLang="zh-TW" sz="2400">
                <a:latin typeface="Arial Narrow" pitchFamily="34" charset="0"/>
                <a:ea typeface="標楷體" pitchFamily="65" charset="-128"/>
              </a:rPr>
              <a:t>M</a:t>
            </a:r>
            <a:endParaRPr kumimoji="1" lang="en-US" altLang="zh-TW" sz="2400" b="0">
              <a:latin typeface="Arial Narrow" pitchFamily="34" charset="0"/>
              <a:ea typeface="標楷體" pitchFamily="65" charset="-128"/>
            </a:endParaRPr>
          </a:p>
        </p:txBody>
      </p:sp>
      <p:sp>
        <p:nvSpPr>
          <p:cNvPr id="78897" name="Rectangle 116"/>
          <p:cNvSpPr>
            <a:spLocks noChangeAspect="1" noChangeArrowheads="1"/>
          </p:cNvSpPr>
          <p:nvPr/>
        </p:nvSpPr>
        <p:spPr bwMode="auto">
          <a:xfrm rot="-2700000">
            <a:off x="6151563" y="4729163"/>
            <a:ext cx="1666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bg1"/>
                </a:solidFill>
                <a:miter lim="800000"/>
                <a:headEnd/>
                <a:tailEnd/>
              </a14:hiddenLine>
            </a:ext>
          </a:extLst>
        </p:spPr>
        <p:txBody>
          <a:bodyPr wrap="none" lIns="0" tIns="0" rIns="0" bIns="0">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eaLnBrk="1" hangingPunct="1">
              <a:spcBef>
                <a:spcPct val="0"/>
              </a:spcBef>
              <a:buClrTx/>
              <a:buSzTx/>
              <a:buFontTx/>
              <a:buNone/>
            </a:pPr>
            <a:r>
              <a:rPr kumimoji="1" lang="en-US" altLang="zh-TW" sz="2400">
                <a:latin typeface="Arial Narrow" pitchFamily="34" charset="0"/>
                <a:ea typeface="標楷體" pitchFamily="65" charset="-128"/>
              </a:rPr>
              <a:t>V</a:t>
            </a:r>
            <a:endParaRPr kumimoji="1" lang="en-US" altLang="zh-TW" sz="2400" b="0">
              <a:latin typeface="Arial Narrow" pitchFamily="34" charset="0"/>
              <a:ea typeface="標楷體" pitchFamily="65" charset="-128"/>
            </a:endParaRPr>
          </a:p>
        </p:txBody>
      </p:sp>
      <p:sp>
        <p:nvSpPr>
          <p:cNvPr id="78898" name="Rectangle 117"/>
          <p:cNvSpPr>
            <a:spLocks noChangeAspect="1" noChangeArrowheads="1"/>
          </p:cNvSpPr>
          <p:nvPr/>
        </p:nvSpPr>
        <p:spPr bwMode="auto">
          <a:xfrm rot="-2700000">
            <a:off x="5480050" y="4064000"/>
            <a:ext cx="1666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FFFF00"/>
                </a:solidFill>
                <a:miter lim="800000"/>
                <a:headEnd/>
                <a:tailEnd/>
              </a14:hiddenLine>
            </a:ext>
          </a:extLst>
        </p:spPr>
        <p:txBody>
          <a:bodyPr wrap="none" lIns="0" tIns="0" rIns="0" bIns="0">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eaLnBrk="1" hangingPunct="1">
              <a:spcBef>
                <a:spcPct val="0"/>
              </a:spcBef>
              <a:buClrTx/>
              <a:buSzTx/>
              <a:buFontTx/>
              <a:buNone/>
            </a:pPr>
            <a:r>
              <a:rPr kumimoji="1" lang="en-US" altLang="zh-TW" sz="2400">
                <a:latin typeface="Arial Narrow" pitchFamily="34" charset="0"/>
                <a:ea typeface="標楷體" pitchFamily="65" charset="-128"/>
              </a:rPr>
              <a:t>P</a:t>
            </a:r>
            <a:endParaRPr kumimoji="1" lang="en-US" altLang="zh-TW" sz="2400" b="0">
              <a:latin typeface="Arial Narrow" pitchFamily="34" charset="0"/>
              <a:ea typeface="標楷體" pitchFamily="65" charset="-128"/>
            </a:endParaRPr>
          </a:p>
        </p:txBody>
      </p:sp>
      <p:sp>
        <p:nvSpPr>
          <p:cNvPr id="78899" name="AutoShape 118"/>
          <p:cNvSpPr>
            <a:spLocks noChangeArrowheads="1"/>
          </p:cNvSpPr>
          <p:nvPr/>
        </p:nvSpPr>
        <p:spPr bwMode="auto">
          <a:xfrm rot="18900000" flipH="1">
            <a:off x="4452938" y="5102225"/>
            <a:ext cx="1473200" cy="139700"/>
          </a:xfrm>
          <a:prstGeom prst="rtTriangle">
            <a:avLst/>
          </a:prstGeom>
          <a:solidFill>
            <a:srgbClr val="969696"/>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8900" name="Rectangle 119"/>
          <p:cNvSpPr>
            <a:spLocks noChangeArrowheads="1"/>
          </p:cNvSpPr>
          <p:nvPr/>
        </p:nvSpPr>
        <p:spPr bwMode="auto">
          <a:xfrm rot="18900000" flipV="1">
            <a:off x="3245644" y="4699794"/>
            <a:ext cx="2335213" cy="612775"/>
          </a:xfrm>
          <a:prstGeom prst="rect">
            <a:avLst/>
          </a:prstGeom>
          <a:solidFill>
            <a:srgbClr val="969696"/>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8901" name="Rectangle 123"/>
          <p:cNvSpPr>
            <a:spLocks noChangeArrowheads="1"/>
          </p:cNvSpPr>
          <p:nvPr/>
        </p:nvSpPr>
        <p:spPr bwMode="auto">
          <a:xfrm rot="18900000" flipV="1">
            <a:off x="4083844" y="5782469"/>
            <a:ext cx="2335213" cy="92075"/>
          </a:xfrm>
          <a:prstGeom prst="rect">
            <a:avLst/>
          </a:prstGeom>
          <a:solidFill>
            <a:srgbClr val="969696"/>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 name="Text Placeholder 1"/>
          <p:cNvSpPr>
            <a:spLocks noGrp="1"/>
          </p:cNvSpPr>
          <p:nvPr>
            <p:ph type="body" sz="quarter" idx="38"/>
          </p:nvPr>
        </p:nvSpPr>
        <p:spPr>
          <a:xfrm>
            <a:off x="179512" y="143838"/>
            <a:ext cx="8784976" cy="404842"/>
          </a:xfrm>
        </p:spPr>
        <p:txBody>
          <a:bodyPr/>
          <a:lstStyle/>
          <a:p>
            <a:r>
              <a:rPr lang="en-US" dirty="0"/>
              <a:t>F3.3 Analysis -  Diagonal Brace and Beam Outside of Link</a:t>
            </a:r>
          </a:p>
          <a:p>
            <a:endParaRPr lang="en-US" dirty="0"/>
          </a:p>
        </p:txBody>
      </p:sp>
    </p:spTree>
    <p:extLst>
      <p:ext uri="{BB962C8B-B14F-4D97-AF65-F5344CB8AC3E}">
        <p14:creationId xmlns:p14="http://schemas.microsoft.com/office/powerpoint/2010/main" val="42349871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Text Box 3"/>
          <p:cNvSpPr txBox="1">
            <a:spLocks noChangeArrowheads="1"/>
          </p:cNvSpPr>
          <p:nvPr/>
        </p:nvSpPr>
        <p:spPr bwMode="auto">
          <a:xfrm>
            <a:off x="4953000" y="1981200"/>
            <a:ext cx="2743200"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939393"/>
                    </a:gs>
                    <a:gs pos="100000">
                      <a:srgbClr val="DDDDDD"/>
                    </a:gs>
                  </a:gsLst>
                  <a:lin ang="5400000" scaled="1"/>
                </a:gradFill>
              </a14:hiddenFill>
            </a:ext>
            <a:ext uri="{91240B29-F687-4F45-9708-019B960494DF}">
              <a14:hiddenLine xmlns:a14="http://schemas.microsoft.com/office/drawing/2010/main" w="222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b="0"/>
          </a:p>
        </p:txBody>
      </p:sp>
      <p:sp>
        <p:nvSpPr>
          <p:cNvPr id="79877" name="Text Box 7"/>
          <p:cNvSpPr txBox="1">
            <a:spLocks noChangeArrowheads="1"/>
          </p:cNvSpPr>
          <p:nvPr/>
        </p:nvSpPr>
        <p:spPr bwMode="auto">
          <a:xfrm>
            <a:off x="1157288" y="3732213"/>
            <a:ext cx="6602412" cy="457200"/>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9878" name="Text Box 10"/>
          <p:cNvSpPr txBox="1">
            <a:spLocks noChangeArrowheads="1"/>
          </p:cNvSpPr>
          <p:nvPr/>
        </p:nvSpPr>
        <p:spPr bwMode="auto">
          <a:xfrm>
            <a:off x="701675" y="1379538"/>
            <a:ext cx="7210425" cy="830262"/>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dirty="0">
                <a:latin typeface="Arial Narrow" pitchFamily="34" charset="0"/>
              </a:rPr>
              <a:t>The </a:t>
            </a:r>
            <a:r>
              <a:rPr lang="en-US" altLang="en-US" sz="2400" i="1" dirty="0">
                <a:solidFill>
                  <a:schemeClr val="tx2"/>
                </a:solidFill>
                <a:latin typeface="Arial Narrow" pitchFamily="34" charset="0"/>
              </a:rPr>
              <a:t>required strength</a:t>
            </a:r>
            <a:r>
              <a:rPr lang="en-US" altLang="en-US" sz="2400" dirty="0">
                <a:solidFill>
                  <a:schemeClr val="tx2"/>
                </a:solidFill>
                <a:latin typeface="Arial Narrow" pitchFamily="34" charset="0"/>
              </a:rPr>
              <a:t> of …</a:t>
            </a:r>
            <a:r>
              <a:rPr lang="en-US" altLang="en-US" sz="2400" i="1" dirty="0">
                <a:solidFill>
                  <a:schemeClr val="tx2"/>
                </a:solidFill>
                <a:latin typeface="Arial Narrow" pitchFamily="34" charset="0"/>
              </a:rPr>
              <a:t>columns</a:t>
            </a:r>
            <a:r>
              <a:rPr lang="en-US" altLang="en-US" sz="2400" dirty="0">
                <a:latin typeface="Arial Narrow" pitchFamily="34" charset="0"/>
              </a:rPr>
              <a:t> shall be determined using the capacity-limited seismic load effect.</a:t>
            </a:r>
          </a:p>
        </p:txBody>
      </p:sp>
      <p:sp>
        <p:nvSpPr>
          <p:cNvPr id="2" name="Text Placeholder 1"/>
          <p:cNvSpPr>
            <a:spLocks noGrp="1"/>
          </p:cNvSpPr>
          <p:nvPr>
            <p:ph type="body" sz="quarter" idx="38"/>
          </p:nvPr>
        </p:nvSpPr>
        <p:spPr/>
        <p:txBody>
          <a:bodyPr/>
          <a:lstStyle/>
          <a:p>
            <a:r>
              <a:rPr lang="en-US" dirty="0"/>
              <a:t>F3.3 Analysis - Required Strength of </a:t>
            </a:r>
            <a:r>
              <a:rPr lang="en-US" dirty="0" smtClean="0"/>
              <a:t>Columns</a:t>
            </a:r>
            <a:endParaRPr lang="en-US" dirty="0"/>
          </a:p>
        </p:txBody>
      </p:sp>
      <p:sp>
        <p:nvSpPr>
          <p:cNvPr id="3" name="Text Placeholder 2"/>
          <p:cNvSpPr>
            <a:spLocks noGrp="1"/>
          </p:cNvSpPr>
          <p:nvPr>
            <p:ph type="body" sz="quarter" idx="39"/>
          </p:nvPr>
        </p:nvSpPr>
        <p:spPr/>
        <p:txBody>
          <a:bodyPr/>
          <a:lstStyle/>
          <a:p>
            <a:r>
              <a:rPr lang="en-US" dirty="0"/>
              <a:t>AISC Seismic Provisions - </a:t>
            </a:r>
            <a:r>
              <a:rPr lang="en-US" dirty="0" smtClean="0"/>
              <a:t>EBF</a:t>
            </a:r>
            <a:endParaRPr lang="en-US" dirty="0"/>
          </a:p>
        </p:txBody>
      </p:sp>
    </p:spTree>
    <p:extLst>
      <p:ext uri="{BB962C8B-B14F-4D97-AF65-F5344CB8AC3E}">
        <p14:creationId xmlns:p14="http://schemas.microsoft.com/office/powerpoint/2010/main" val="36582044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8" name="Group 133"/>
          <p:cNvGrpSpPr>
            <a:grpSpLocks/>
          </p:cNvGrpSpPr>
          <p:nvPr/>
        </p:nvGrpSpPr>
        <p:grpSpPr bwMode="auto">
          <a:xfrm>
            <a:off x="5141913" y="1285875"/>
            <a:ext cx="1395412" cy="5103813"/>
            <a:chOff x="872" y="232"/>
            <a:chExt cx="1054" cy="3617"/>
          </a:xfrm>
        </p:grpSpPr>
        <p:grpSp>
          <p:nvGrpSpPr>
            <p:cNvPr id="80981" name="Group 61"/>
            <p:cNvGrpSpPr>
              <a:grpSpLocks noChangeAspect="1"/>
            </p:cNvGrpSpPr>
            <p:nvPr/>
          </p:nvGrpSpPr>
          <p:grpSpPr bwMode="auto">
            <a:xfrm>
              <a:off x="872" y="2638"/>
              <a:ext cx="1054" cy="1211"/>
              <a:chOff x="1063" y="869"/>
              <a:chExt cx="1627" cy="1871"/>
            </a:xfrm>
          </p:grpSpPr>
          <p:grpSp>
            <p:nvGrpSpPr>
              <p:cNvPr id="81030" name="Group 62"/>
              <p:cNvGrpSpPr>
                <a:grpSpLocks noChangeAspect="1"/>
              </p:cNvGrpSpPr>
              <p:nvPr/>
            </p:nvGrpSpPr>
            <p:grpSpPr bwMode="auto">
              <a:xfrm>
                <a:off x="1063" y="869"/>
                <a:ext cx="1627" cy="1871"/>
                <a:chOff x="1063" y="869"/>
                <a:chExt cx="1627" cy="1871"/>
              </a:xfrm>
            </p:grpSpPr>
            <p:sp>
              <p:nvSpPr>
                <p:cNvPr id="81035" name="Freeform 63"/>
                <p:cNvSpPr>
                  <a:spLocks noChangeAspect="1"/>
                </p:cNvSpPr>
                <p:nvPr/>
              </p:nvSpPr>
              <p:spPr bwMode="auto">
                <a:xfrm>
                  <a:off x="1259" y="2293"/>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81036" name="Group 64"/>
                <p:cNvGrpSpPr>
                  <a:grpSpLocks noChangeAspect="1"/>
                </p:cNvGrpSpPr>
                <p:nvPr/>
              </p:nvGrpSpPr>
              <p:grpSpPr bwMode="auto">
                <a:xfrm>
                  <a:off x="2334" y="1156"/>
                  <a:ext cx="355" cy="242"/>
                  <a:chOff x="2334" y="1156"/>
                  <a:chExt cx="355" cy="242"/>
                </a:xfrm>
              </p:grpSpPr>
              <p:sp>
                <p:nvSpPr>
                  <p:cNvPr id="81051" name="Freeform 65"/>
                  <p:cNvSpPr>
                    <a:spLocks noChangeAspect="1"/>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1052" name="Rectangle 66"/>
                  <p:cNvSpPr>
                    <a:spLocks noChangeAspect="1" noChangeArrowheads="1"/>
                  </p:cNvSpPr>
                  <p:nvPr/>
                </p:nvSpPr>
                <p:spPr bwMode="auto">
                  <a:xfrm>
                    <a:off x="2672" y="1156"/>
                    <a:ext cx="17" cy="196"/>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81037" name="Group 67"/>
                <p:cNvGrpSpPr>
                  <a:grpSpLocks noChangeAspect="1"/>
                </p:cNvGrpSpPr>
                <p:nvPr/>
              </p:nvGrpSpPr>
              <p:grpSpPr bwMode="auto">
                <a:xfrm>
                  <a:off x="1063" y="869"/>
                  <a:ext cx="192" cy="1865"/>
                  <a:chOff x="1063" y="1013"/>
                  <a:chExt cx="192" cy="1721"/>
                </a:xfrm>
              </p:grpSpPr>
              <p:sp>
                <p:nvSpPr>
                  <p:cNvPr id="81048" name="Rectangle 68"/>
                  <p:cNvSpPr>
                    <a:spLocks noChangeAspect="1" noChangeArrowheads="1"/>
                  </p:cNvSpPr>
                  <p:nvPr/>
                </p:nvSpPr>
                <p:spPr bwMode="auto">
                  <a:xfrm>
                    <a:off x="1063" y="1013"/>
                    <a:ext cx="192" cy="1721"/>
                  </a:xfrm>
                  <a:prstGeom prst="rect">
                    <a:avLst/>
                  </a:prstGeom>
                  <a:gradFill rotWithShape="1">
                    <a:gsLst>
                      <a:gs pos="0">
                        <a:srgbClr val="8C8C8C"/>
                      </a:gs>
                      <a:gs pos="50000">
                        <a:srgbClr val="DDDDDD"/>
                      </a:gs>
                      <a:gs pos="100000">
                        <a:srgbClr val="8C8C8C"/>
                      </a:gs>
                    </a:gsLst>
                    <a:lin ang="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81049" name="Line 69"/>
                  <p:cNvSpPr>
                    <a:spLocks noChangeAspect="1" noChangeShapeType="1"/>
                  </p:cNvSpPr>
                  <p:nvPr/>
                </p:nvSpPr>
                <p:spPr bwMode="auto">
                  <a:xfrm>
                    <a:off x="1223" y="1013"/>
                    <a:ext cx="0" cy="172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1050" name="Line 70"/>
                  <p:cNvSpPr>
                    <a:spLocks noChangeAspect="1" noChangeShapeType="1"/>
                  </p:cNvSpPr>
                  <p:nvPr/>
                </p:nvSpPr>
                <p:spPr bwMode="auto">
                  <a:xfrm>
                    <a:off x="1095" y="1013"/>
                    <a:ext cx="0" cy="172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81038" name="Group 71"/>
                <p:cNvGrpSpPr>
                  <a:grpSpLocks noChangeAspect="1"/>
                </p:cNvGrpSpPr>
                <p:nvPr/>
              </p:nvGrpSpPr>
              <p:grpSpPr bwMode="auto">
                <a:xfrm>
                  <a:off x="1255" y="869"/>
                  <a:ext cx="1435" cy="287"/>
                  <a:chOff x="1255" y="869"/>
                  <a:chExt cx="1435" cy="287"/>
                </a:xfrm>
              </p:grpSpPr>
              <p:grpSp>
                <p:nvGrpSpPr>
                  <p:cNvPr id="81041" name="Group 72"/>
                  <p:cNvGrpSpPr>
                    <a:grpSpLocks noChangeAspect="1"/>
                  </p:cNvGrpSpPr>
                  <p:nvPr/>
                </p:nvGrpSpPr>
                <p:grpSpPr bwMode="auto">
                  <a:xfrm>
                    <a:off x="1255" y="869"/>
                    <a:ext cx="1434" cy="287"/>
                    <a:chOff x="1255" y="869"/>
                    <a:chExt cx="1434" cy="287"/>
                  </a:xfrm>
                </p:grpSpPr>
                <p:grpSp>
                  <p:nvGrpSpPr>
                    <p:cNvPr id="81043" name="Group 73"/>
                    <p:cNvGrpSpPr>
                      <a:grpSpLocks noChangeAspect="1"/>
                    </p:cNvGrpSpPr>
                    <p:nvPr/>
                  </p:nvGrpSpPr>
                  <p:grpSpPr bwMode="auto">
                    <a:xfrm>
                      <a:off x="1255" y="869"/>
                      <a:ext cx="1434" cy="287"/>
                      <a:chOff x="1255" y="869"/>
                      <a:chExt cx="1434" cy="287"/>
                    </a:xfrm>
                  </p:grpSpPr>
                  <p:sp>
                    <p:nvSpPr>
                      <p:cNvPr id="81045" name="Rectangle 74"/>
                      <p:cNvSpPr>
                        <a:spLocks noChangeAspect="1" noChangeArrowheads="1"/>
                      </p:cNvSpPr>
                      <p:nvPr/>
                    </p:nvSpPr>
                    <p:spPr bwMode="auto">
                      <a:xfrm>
                        <a:off x="1255" y="869"/>
                        <a:ext cx="1434" cy="287"/>
                      </a:xfrm>
                      <a:prstGeom prst="rect">
                        <a:avLst/>
                      </a:prstGeom>
                      <a:gradFill rotWithShape="1">
                        <a:gsLst>
                          <a:gs pos="0">
                            <a:srgbClr val="666666"/>
                          </a:gs>
                          <a:gs pos="50000">
                            <a:srgbClr val="DDDDDD"/>
                          </a:gs>
                          <a:gs pos="100000">
                            <a:srgbClr val="666666"/>
                          </a:gs>
                        </a:gsLst>
                        <a:lin ang="54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81046" name="Line 75"/>
                      <p:cNvSpPr>
                        <a:spLocks noChangeAspect="1" noChangeShapeType="1"/>
                      </p:cNvSpPr>
                      <p:nvPr/>
                    </p:nvSpPr>
                    <p:spPr bwMode="auto">
                      <a:xfrm>
                        <a:off x="1255" y="901"/>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1047" name="Line 76"/>
                      <p:cNvSpPr>
                        <a:spLocks noChangeAspect="1" noChangeShapeType="1"/>
                      </p:cNvSpPr>
                      <p:nvPr/>
                    </p:nvSpPr>
                    <p:spPr bwMode="auto">
                      <a:xfrm>
                        <a:off x="1255" y="1124"/>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81044" name="Rectangle 77"/>
                    <p:cNvSpPr>
                      <a:spLocks noChangeAspect="1" noChangeArrowheads="1"/>
                    </p:cNvSpPr>
                    <p:nvPr/>
                  </p:nvSpPr>
                  <p:spPr bwMode="auto">
                    <a:xfrm>
                      <a:off x="1255" y="926"/>
                      <a:ext cx="35" cy="173"/>
                    </a:xfrm>
                    <a:prstGeom prst="rect">
                      <a:avLst/>
                    </a:prstGeom>
                    <a:gradFill rotWithShape="1">
                      <a:gsLst>
                        <a:gs pos="0">
                          <a:srgbClr val="C0C0C0"/>
                        </a:gs>
                        <a:gs pos="100000">
                          <a:srgbClr val="595959"/>
                        </a:gs>
                      </a:gsLst>
                      <a:path path="rect">
                        <a:fillToRect t="100000" r="10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81042" name="Rectangle 78"/>
                  <p:cNvSpPr>
                    <a:spLocks noChangeAspect="1" noChangeArrowheads="1"/>
                  </p:cNvSpPr>
                  <p:nvPr/>
                </p:nvSpPr>
                <p:spPr bwMode="auto">
                  <a:xfrm>
                    <a:off x="2673" y="901"/>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81039" name="Rectangle 79"/>
                <p:cNvSpPr>
                  <a:spLocks noChangeAspect="1" noChangeArrowheads="1"/>
                </p:cNvSpPr>
                <p:nvPr/>
              </p:nvSpPr>
              <p:spPr bwMode="auto">
                <a:xfrm rot="-2897558">
                  <a:off x="1051" y="1832"/>
                  <a:ext cx="1721" cy="95"/>
                </a:xfrm>
                <a:prstGeom prst="rect">
                  <a:avLst/>
                </a:prstGeom>
                <a:gradFill rotWithShape="1">
                  <a:gsLst>
                    <a:gs pos="0">
                      <a:srgbClr val="DDDDDD"/>
                    </a:gs>
                    <a:gs pos="50000">
                      <a:srgbClr val="666666"/>
                    </a:gs>
                    <a:gs pos="100000">
                      <a:srgbClr val="DDDDDD"/>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81040" name="Rectangle 80"/>
                <p:cNvSpPr>
                  <a:spLocks noChangeAspect="1" noChangeArrowheads="1"/>
                </p:cNvSpPr>
                <p:nvPr/>
              </p:nvSpPr>
              <p:spPr bwMode="auto">
                <a:xfrm>
                  <a:off x="2334" y="902"/>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81031" name="Line 81"/>
              <p:cNvSpPr>
                <a:spLocks noChangeAspect="1" noChangeShapeType="1"/>
              </p:cNvSpPr>
              <p:nvPr/>
            </p:nvSpPr>
            <p:spPr bwMode="auto">
              <a:xfrm>
                <a:off x="1259" y="869"/>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1032" name="Line 82"/>
              <p:cNvSpPr>
                <a:spLocks noChangeAspect="1" noChangeShapeType="1"/>
              </p:cNvSpPr>
              <p:nvPr/>
            </p:nvSpPr>
            <p:spPr bwMode="auto">
              <a:xfrm>
                <a:off x="1259" y="902"/>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1033" name="Line 83"/>
              <p:cNvSpPr>
                <a:spLocks noChangeAspect="1" noChangeShapeType="1"/>
              </p:cNvSpPr>
              <p:nvPr/>
            </p:nvSpPr>
            <p:spPr bwMode="auto">
              <a:xfrm>
                <a:off x="1259" y="1124"/>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1034" name="Line 84"/>
              <p:cNvSpPr>
                <a:spLocks noChangeAspect="1" noChangeShapeType="1"/>
              </p:cNvSpPr>
              <p:nvPr/>
            </p:nvSpPr>
            <p:spPr bwMode="auto">
              <a:xfrm>
                <a:off x="1259" y="1153"/>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80982" name="Group 85"/>
            <p:cNvGrpSpPr>
              <a:grpSpLocks noChangeAspect="1"/>
            </p:cNvGrpSpPr>
            <p:nvPr/>
          </p:nvGrpSpPr>
          <p:grpSpPr bwMode="auto">
            <a:xfrm>
              <a:off x="872" y="1436"/>
              <a:ext cx="1054" cy="1211"/>
              <a:chOff x="1063" y="869"/>
              <a:chExt cx="1627" cy="1871"/>
            </a:xfrm>
          </p:grpSpPr>
          <p:grpSp>
            <p:nvGrpSpPr>
              <p:cNvPr id="81007" name="Group 86"/>
              <p:cNvGrpSpPr>
                <a:grpSpLocks noChangeAspect="1"/>
              </p:cNvGrpSpPr>
              <p:nvPr/>
            </p:nvGrpSpPr>
            <p:grpSpPr bwMode="auto">
              <a:xfrm>
                <a:off x="1063" y="869"/>
                <a:ext cx="1627" cy="1871"/>
                <a:chOff x="1063" y="869"/>
                <a:chExt cx="1627" cy="1871"/>
              </a:xfrm>
            </p:grpSpPr>
            <p:sp>
              <p:nvSpPr>
                <p:cNvPr id="81012" name="Freeform 87"/>
                <p:cNvSpPr>
                  <a:spLocks noChangeAspect="1"/>
                </p:cNvSpPr>
                <p:nvPr/>
              </p:nvSpPr>
              <p:spPr bwMode="auto">
                <a:xfrm>
                  <a:off x="1259" y="2293"/>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81013" name="Group 88"/>
                <p:cNvGrpSpPr>
                  <a:grpSpLocks noChangeAspect="1"/>
                </p:cNvGrpSpPr>
                <p:nvPr/>
              </p:nvGrpSpPr>
              <p:grpSpPr bwMode="auto">
                <a:xfrm>
                  <a:off x="2334" y="1156"/>
                  <a:ext cx="355" cy="242"/>
                  <a:chOff x="2334" y="1156"/>
                  <a:chExt cx="355" cy="242"/>
                </a:xfrm>
              </p:grpSpPr>
              <p:sp>
                <p:nvSpPr>
                  <p:cNvPr id="81028" name="Freeform 89"/>
                  <p:cNvSpPr>
                    <a:spLocks noChangeAspect="1"/>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1029" name="Rectangle 90"/>
                  <p:cNvSpPr>
                    <a:spLocks noChangeAspect="1" noChangeArrowheads="1"/>
                  </p:cNvSpPr>
                  <p:nvPr/>
                </p:nvSpPr>
                <p:spPr bwMode="auto">
                  <a:xfrm>
                    <a:off x="2672" y="1156"/>
                    <a:ext cx="17" cy="196"/>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81014" name="Group 91"/>
                <p:cNvGrpSpPr>
                  <a:grpSpLocks noChangeAspect="1"/>
                </p:cNvGrpSpPr>
                <p:nvPr/>
              </p:nvGrpSpPr>
              <p:grpSpPr bwMode="auto">
                <a:xfrm>
                  <a:off x="1063" y="869"/>
                  <a:ext cx="192" cy="1865"/>
                  <a:chOff x="1063" y="1013"/>
                  <a:chExt cx="192" cy="1721"/>
                </a:xfrm>
              </p:grpSpPr>
              <p:sp>
                <p:nvSpPr>
                  <p:cNvPr id="81025" name="Rectangle 92"/>
                  <p:cNvSpPr>
                    <a:spLocks noChangeAspect="1" noChangeArrowheads="1"/>
                  </p:cNvSpPr>
                  <p:nvPr/>
                </p:nvSpPr>
                <p:spPr bwMode="auto">
                  <a:xfrm>
                    <a:off x="1063" y="1013"/>
                    <a:ext cx="192" cy="1721"/>
                  </a:xfrm>
                  <a:prstGeom prst="rect">
                    <a:avLst/>
                  </a:prstGeom>
                  <a:gradFill rotWithShape="1">
                    <a:gsLst>
                      <a:gs pos="0">
                        <a:srgbClr val="8C8C8C"/>
                      </a:gs>
                      <a:gs pos="50000">
                        <a:srgbClr val="DDDDDD"/>
                      </a:gs>
                      <a:gs pos="100000">
                        <a:srgbClr val="8C8C8C"/>
                      </a:gs>
                    </a:gsLst>
                    <a:lin ang="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81026" name="Line 93"/>
                  <p:cNvSpPr>
                    <a:spLocks noChangeAspect="1" noChangeShapeType="1"/>
                  </p:cNvSpPr>
                  <p:nvPr/>
                </p:nvSpPr>
                <p:spPr bwMode="auto">
                  <a:xfrm>
                    <a:off x="1223" y="1013"/>
                    <a:ext cx="0" cy="172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1027" name="Line 94"/>
                  <p:cNvSpPr>
                    <a:spLocks noChangeAspect="1" noChangeShapeType="1"/>
                  </p:cNvSpPr>
                  <p:nvPr/>
                </p:nvSpPr>
                <p:spPr bwMode="auto">
                  <a:xfrm>
                    <a:off x="1095" y="1013"/>
                    <a:ext cx="0" cy="172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81015" name="Group 95"/>
                <p:cNvGrpSpPr>
                  <a:grpSpLocks noChangeAspect="1"/>
                </p:cNvGrpSpPr>
                <p:nvPr/>
              </p:nvGrpSpPr>
              <p:grpSpPr bwMode="auto">
                <a:xfrm>
                  <a:off x="1255" y="869"/>
                  <a:ext cx="1435" cy="287"/>
                  <a:chOff x="1255" y="869"/>
                  <a:chExt cx="1435" cy="287"/>
                </a:xfrm>
              </p:grpSpPr>
              <p:grpSp>
                <p:nvGrpSpPr>
                  <p:cNvPr id="81018" name="Group 96"/>
                  <p:cNvGrpSpPr>
                    <a:grpSpLocks noChangeAspect="1"/>
                  </p:cNvGrpSpPr>
                  <p:nvPr/>
                </p:nvGrpSpPr>
                <p:grpSpPr bwMode="auto">
                  <a:xfrm>
                    <a:off x="1255" y="869"/>
                    <a:ext cx="1434" cy="287"/>
                    <a:chOff x="1255" y="869"/>
                    <a:chExt cx="1434" cy="287"/>
                  </a:xfrm>
                </p:grpSpPr>
                <p:grpSp>
                  <p:nvGrpSpPr>
                    <p:cNvPr id="81020" name="Group 97"/>
                    <p:cNvGrpSpPr>
                      <a:grpSpLocks noChangeAspect="1"/>
                    </p:cNvGrpSpPr>
                    <p:nvPr/>
                  </p:nvGrpSpPr>
                  <p:grpSpPr bwMode="auto">
                    <a:xfrm>
                      <a:off x="1255" y="869"/>
                      <a:ext cx="1434" cy="287"/>
                      <a:chOff x="1255" y="869"/>
                      <a:chExt cx="1434" cy="287"/>
                    </a:xfrm>
                  </p:grpSpPr>
                  <p:sp>
                    <p:nvSpPr>
                      <p:cNvPr id="81022" name="Rectangle 98"/>
                      <p:cNvSpPr>
                        <a:spLocks noChangeAspect="1" noChangeArrowheads="1"/>
                      </p:cNvSpPr>
                      <p:nvPr/>
                    </p:nvSpPr>
                    <p:spPr bwMode="auto">
                      <a:xfrm>
                        <a:off x="1255" y="869"/>
                        <a:ext cx="1434" cy="287"/>
                      </a:xfrm>
                      <a:prstGeom prst="rect">
                        <a:avLst/>
                      </a:prstGeom>
                      <a:gradFill rotWithShape="1">
                        <a:gsLst>
                          <a:gs pos="0">
                            <a:srgbClr val="666666"/>
                          </a:gs>
                          <a:gs pos="50000">
                            <a:srgbClr val="DDDDDD"/>
                          </a:gs>
                          <a:gs pos="100000">
                            <a:srgbClr val="666666"/>
                          </a:gs>
                        </a:gsLst>
                        <a:lin ang="54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81023" name="Line 99"/>
                      <p:cNvSpPr>
                        <a:spLocks noChangeAspect="1" noChangeShapeType="1"/>
                      </p:cNvSpPr>
                      <p:nvPr/>
                    </p:nvSpPr>
                    <p:spPr bwMode="auto">
                      <a:xfrm>
                        <a:off x="1255" y="901"/>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1024" name="Line 100"/>
                      <p:cNvSpPr>
                        <a:spLocks noChangeAspect="1" noChangeShapeType="1"/>
                      </p:cNvSpPr>
                      <p:nvPr/>
                    </p:nvSpPr>
                    <p:spPr bwMode="auto">
                      <a:xfrm>
                        <a:off x="1255" y="1124"/>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81021" name="Rectangle 101"/>
                    <p:cNvSpPr>
                      <a:spLocks noChangeAspect="1" noChangeArrowheads="1"/>
                    </p:cNvSpPr>
                    <p:nvPr/>
                  </p:nvSpPr>
                  <p:spPr bwMode="auto">
                    <a:xfrm>
                      <a:off x="1255" y="926"/>
                      <a:ext cx="35" cy="173"/>
                    </a:xfrm>
                    <a:prstGeom prst="rect">
                      <a:avLst/>
                    </a:prstGeom>
                    <a:gradFill rotWithShape="1">
                      <a:gsLst>
                        <a:gs pos="0">
                          <a:srgbClr val="C0C0C0"/>
                        </a:gs>
                        <a:gs pos="100000">
                          <a:srgbClr val="595959"/>
                        </a:gs>
                      </a:gsLst>
                      <a:path path="rect">
                        <a:fillToRect t="100000" r="10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81019" name="Rectangle 102"/>
                  <p:cNvSpPr>
                    <a:spLocks noChangeAspect="1" noChangeArrowheads="1"/>
                  </p:cNvSpPr>
                  <p:nvPr/>
                </p:nvSpPr>
                <p:spPr bwMode="auto">
                  <a:xfrm>
                    <a:off x="2673" y="901"/>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81016" name="Rectangle 103"/>
                <p:cNvSpPr>
                  <a:spLocks noChangeAspect="1" noChangeArrowheads="1"/>
                </p:cNvSpPr>
                <p:nvPr/>
              </p:nvSpPr>
              <p:spPr bwMode="auto">
                <a:xfrm rot="-2897558">
                  <a:off x="1051" y="1832"/>
                  <a:ext cx="1721" cy="95"/>
                </a:xfrm>
                <a:prstGeom prst="rect">
                  <a:avLst/>
                </a:prstGeom>
                <a:gradFill rotWithShape="1">
                  <a:gsLst>
                    <a:gs pos="0">
                      <a:srgbClr val="DDDDDD"/>
                    </a:gs>
                    <a:gs pos="50000">
                      <a:srgbClr val="666666"/>
                    </a:gs>
                    <a:gs pos="100000">
                      <a:srgbClr val="DDDDDD"/>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81017" name="Rectangle 104"/>
                <p:cNvSpPr>
                  <a:spLocks noChangeAspect="1" noChangeArrowheads="1"/>
                </p:cNvSpPr>
                <p:nvPr/>
              </p:nvSpPr>
              <p:spPr bwMode="auto">
                <a:xfrm>
                  <a:off x="2334" y="902"/>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81008" name="Line 105"/>
              <p:cNvSpPr>
                <a:spLocks noChangeAspect="1" noChangeShapeType="1"/>
              </p:cNvSpPr>
              <p:nvPr/>
            </p:nvSpPr>
            <p:spPr bwMode="auto">
              <a:xfrm>
                <a:off x="1259" y="869"/>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1009" name="Line 106"/>
              <p:cNvSpPr>
                <a:spLocks noChangeAspect="1" noChangeShapeType="1"/>
              </p:cNvSpPr>
              <p:nvPr/>
            </p:nvSpPr>
            <p:spPr bwMode="auto">
              <a:xfrm>
                <a:off x="1259" y="902"/>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1010" name="Line 107"/>
              <p:cNvSpPr>
                <a:spLocks noChangeAspect="1" noChangeShapeType="1"/>
              </p:cNvSpPr>
              <p:nvPr/>
            </p:nvSpPr>
            <p:spPr bwMode="auto">
              <a:xfrm>
                <a:off x="1259" y="1124"/>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1011" name="Line 108"/>
              <p:cNvSpPr>
                <a:spLocks noChangeAspect="1" noChangeShapeType="1"/>
              </p:cNvSpPr>
              <p:nvPr/>
            </p:nvSpPr>
            <p:spPr bwMode="auto">
              <a:xfrm>
                <a:off x="1259" y="1153"/>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80983" name="Group 109"/>
            <p:cNvGrpSpPr>
              <a:grpSpLocks noChangeAspect="1"/>
            </p:cNvGrpSpPr>
            <p:nvPr/>
          </p:nvGrpSpPr>
          <p:grpSpPr bwMode="auto">
            <a:xfrm>
              <a:off x="872" y="232"/>
              <a:ext cx="1054" cy="1211"/>
              <a:chOff x="1063" y="869"/>
              <a:chExt cx="1627" cy="1871"/>
            </a:xfrm>
          </p:grpSpPr>
          <p:grpSp>
            <p:nvGrpSpPr>
              <p:cNvPr id="80984" name="Group 110"/>
              <p:cNvGrpSpPr>
                <a:grpSpLocks noChangeAspect="1"/>
              </p:cNvGrpSpPr>
              <p:nvPr/>
            </p:nvGrpSpPr>
            <p:grpSpPr bwMode="auto">
              <a:xfrm>
                <a:off x="1063" y="869"/>
                <a:ext cx="1627" cy="1871"/>
                <a:chOff x="1063" y="869"/>
                <a:chExt cx="1627" cy="1871"/>
              </a:xfrm>
            </p:grpSpPr>
            <p:sp>
              <p:nvSpPr>
                <p:cNvPr id="80989" name="Freeform 111"/>
                <p:cNvSpPr>
                  <a:spLocks noChangeAspect="1"/>
                </p:cNvSpPr>
                <p:nvPr/>
              </p:nvSpPr>
              <p:spPr bwMode="auto">
                <a:xfrm>
                  <a:off x="1259" y="2293"/>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80990" name="Group 112"/>
                <p:cNvGrpSpPr>
                  <a:grpSpLocks noChangeAspect="1"/>
                </p:cNvGrpSpPr>
                <p:nvPr/>
              </p:nvGrpSpPr>
              <p:grpSpPr bwMode="auto">
                <a:xfrm>
                  <a:off x="2334" y="1156"/>
                  <a:ext cx="355" cy="242"/>
                  <a:chOff x="2334" y="1156"/>
                  <a:chExt cx="355" cy="242"/>
                </a:xfrm>
              </p:grpSpPr>
              <p:sp>
                <p:nvSpPr>
                  <p:cNvPr id="81005" name="Freeform 113"/>
                  <p:cNvSpPr>
                    <a:spLocks noChangeAspect="1"/>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1006" name="Rectangle 114"/>
                  <p:cNvSpPr>
                    <a:spLocks noChangeAspect="1" noChangeArrowheads="1"/>
                  </p:cNvSpPr>
                  <p:nvPr/>
                </p:nvSpPr>
                <p:spPr bwMode="auto">
                  <a:xfrm>
                    <a:off x="2672" y="1156"/>
                    <a:ext cx="17" cy="196"/>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80991" name="Group 115"/>
                <p:cNvGrpSpPr>
                  <a:grpSpLocks noChangeAspect="1"/>
                </p:cNvGrpSpPr>
                <p:nvPr/>
              </p:nvGrpSpPr>
              <p:grpSpPr bwMode="auto">
                <a:xfrm>
                  <a:off x="1063" y="869"/>
                  <a:ext cx="192" cy="1865"/>
                  <a:chOff x="1063" y="1013"/>
                  <a:chExt cx="192" cy="1721"/>
                </a:xfrm>
              </p:grpSpPr>
              <p:sp>
                <p:nvSpPr>
                  <p:cNvPr id="81002" name="Rectangle 116"/>
                  <p:cNvSpPr>
                    <a:spLocks noChangeAspect="1" noChangeArrowheads="1"/>
                  </p:cNvSpPr>
                  <p:nvPr/>
                </p:nvSpPr>
                <p:spPr bwMode="auto">
                  <a:xfrm>
                    <a:off x="1063" y="1013"/>
                    <a:ext cx="192" cy="1721"/>
                  </a:xfrm>
                  <a:prstGeom prst="rect">
                    <a:avLst/>
                  </a:prstGeom>
                  <a:gradFill rotWithShape="1">
                    <a:gsLst>
                      <a:gs pos="0">
                        <a:srgbClr val="8C8C8C"/>
                      </a:gs>
                      <a:gs pos="50000">
                        <a:srgbClr val="DDDDDD"/>
                      </a:gs>
                      <a:gs pos="100000">
                        <a:srgbClr val="8C8C8C"/>
                      </a:gs>
                    </a:gsLst>
                    <a:lin ang="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81003" name="Line 117"/>
                  <p:cNvSpPr>
                    <a:spLocks noChangeAspect="1" noChangeShapeType="1"/>
                  </p:cNvSpPr>
                  <p:nvPr/>
                </p:nvSpPr>
                <p:spPr bwMode="auto">
                  <a:xfrm>
                    <a:off x="1223" y="1013"/>
                    <a:ext cx="0" cy="172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1004" name="Line 118"/>
                  <p:cNvSpPr>
                    <a:spLocks noChangeAspect="1" noChangeShapeType="1"/>
                  </p:cNvSpPr>
                  <p:nvPr/>
                </p:nvSpPr>
                <p:spPr bwMode="auto">
                  <a:xfrm>
                    <a:off x="1095" y="1013"/>
                    <a:ext cx="0" cy="172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80992" name="Group 119"/>
                <p:cNvGrpSpPr>
                  <a:grpSpLocks noChangeAspect="1"/>
                </p:cNvGrpSpPr>
                <p:nvPr/>
              </p:nvGrpSpPr>
              <p:grpSpPr bwMode="auto">
                <a:xfrm>
                  <a:off x="1255" y="869"/>
                  <a:ext cx="1435" cy="287"/>
                  <a:chOff x="1255" y="869"/>
                  <a:chExt cx="1435" cy="287"/>
                </a:xfrm>
              </p:grpSpPr>
              <p:grpSp>
                <p:nvGrpSpPr>
                  <p:cNvPr id="80995" name="Group 120"/>
                  <p:cNvGrpSpPr>
                    <a:grpSpLocks noChangeAspect="1"/>
                  </p:cNvGrpSpPr>
                  <p:nvPr/>
                </p:nvGrpSpPr>
                <p:grpSpPr bwMode="auto">
                  <a:xfrm>
                    <a:off x="1255" y="869"/>
                    <a:ext cx="1434" cy="287"/>
                    <a:chOff x="1255" y="869"/>
                    <a:chExt cx="1434" cy="287"/>
                  </a:xfrm>
                </p:grpSpPr>
                <p:grpSp>
                  <p:nvGrpSpPr>
                    <p:cNvPr id="80997" name="Group 121"/>
                    <p:cNvGrpSpPr>
                      <a:grpSpLocks noChangeAspect="1"/>
                    </p:cNvGrpSpPr>
                    <p:nvPr/>
                  </p:nvGrpSpPr>
                  <p:grpSpPr bwMode="auto">
                    <a:xfrm>
                      <a:off x="1255" y="869"/>
                      <a:ext cx="1434" cy="287"/>
                      <a:chOff x="1255" y="869"/>
                      <a:chExt cx="1434" cy="287"/>
                    </a:xfrm>
                  </p:grpSpPr>
                  <p:sp>
                    <p:nvSpPr>
                      <p:cNvPr id="80999" name="Rectangle 122"/>
                      <p:cNvSpPr>
                        <a:spLocks noChangeAspect="1" noChangeArrowheads="1"/>
                      </p:cNvSpPr>
                      <p:nvPr/>
                    </p:nvSpPr>
                    <p:spPr bwMode="auto">
                      <a:xfrm>
                        <a:off x="1255" y="869"/>
                        <a:ext cx="1434" cy="287"/>
                      </a:xfrm>
                      <a:prstGeom prst="rect">
                        <a:avLst/>
                      </a:prstGeom>
                      <a:gradFill rotWithShape="1">
                        <a:gsLst>
                          <a:gs pos="0">
                            <a:srgbClr val="666666"/>
                          </a:gs>
                          <a:gs pos="50000">
                            <a:srgbClr val="DDDDDD"/>
                          </a:gs>
                          <a:gs pos="100000">
                            <a:srgbClr val="666666"/>
                          </a:gs>
                        </a:gsLst>
                        <a:lin ang="54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81000" name="Line 123"/>
                      <p:cNvSpPr>
                        <a:spLocks noChangeAspect="1" noChangeShapeType="1"/>
                      </p:cNvSpPr>
                      <p:nvPr/>
                    </p:nvSpPr>
                    <p:spPr bwMode="auto">
                      <a:xfrm>
                        <a:off x="1255" y="901"/>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1001" name="Line 124"/>
                      <p:cNvSpPr>
                        <a:spLocks noChangeAspect="1" noChangeShapeType="1"/>
                      </p:cNvSpPr>
                      <p:nvPr/>
                    </p:nvSpPr>
                    <p:spPr bwMode="auto">
                      <a:xfrm>
                        <a:off x="1255" y="1124"/>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80998" name="Rectangle 125"/>
                    <p:cNvSpPr>
                      <a:spLocks noChangeAspect="1" noChangeArrowheads="1"/>
                    </p:cNvSpPr>
                    <p:nvPr/>
                  </p:nvSpPr>
                  <p:spPr bwMode="auto">
                    <a:xfrm>
                      <a:off x="1255" y="926"/>
                      <a:ext cx="35" cy="173"/>
                    </a:xfrm>
                    <a:prstGeom prst="rect">
                      <a:avLst/>
                    </a:prstGeom>
                    <a:gradFill rotWithShape="1">
                      <a:gsLst>
                        <a:gs pos="0">
                          <a:srgbClr val="C0C0C0"/>
                        </a:gs>
                        <a:gs pos="100000">
                          <a:srgbClr val="595959"/>
                        </a:gs>
                      </a:gsLst>
                      <a:path path="rect">
                        <a:fillToRect t="100000" r="10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80996" name="Rectangle 126"/>
                  <p:cNvSpPr>
                    <a:spLocks noChangeAspect="1" noChangeArrowheads="1"/>
                  </p:cNvSpPr>
                  <p:nvPr/>
                </p:nvSpPr>
                <p:spPr bwMode="auto">
                  <a:xfrm>
                    <a:off x="2673" y="901"/>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80993" name="Rectangle 127"/>
                <p:cNvSpPr>
                  <a:spLocks noChangeAspect="1" noChangeArrowheads="1"/>
                </p:cNvSpPr>
                <p:nvPr/>
              </p:nvSpPr>
              <p:spPr bwMode="auto">
                <a:xfrm rot="-2897558">
                  <a:off x="1051" y="1832"/>
                  <a:ext cx="1721" cy="95"/>
                </a:xfrm>
                <a:prstGeom prst="rect">
                  <a:avLst/>
                </a:prstGeom>
                <a:gradFill rotWithShape="1">
                  <a:gsLst>
                    <a:gs pos="0">
                      <a:srgbClr val="DDDDDD"/>
                    </a:gs>
                    <a:gs pos="50000">
                      <a:srgbClr val="666666"/>
                    </a:gs>
                    <a:gs pos="100000">
                      <a:srgbClr val="DDDDDD"/>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80994" name="Rectangle 128"/>
                <p:cNvSpPr>
                  <a:spLocks noChangeAspect="1" noChangeArrowheads="1"/>
                </p:cNvSpPr>
                <p:nvPr/>
              </p:nvSpPr>
              <p:spPr bwMode="auto">
                <a:xfrm>
                  <a:off x="2334" y="902"/>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80985" name="Line 129"/>
              <p:cNvSpPr>
                <a:spLocks noChangeAspect="1" noChangeShapeType="1"/>
              </p:cNvSpPr>
              <p:nvPr/>
            </p:nvSpPr>
            <p:spPr bwMode="auto">
              <a:xfrm>
                <a:off x="1259" y="869"/>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0986" name="Line 130"/>
              <p:cNvSpPr>
                <a:spLocks noChangeAspect="1" noChangeShapeType="1"/>
              </p:cNvSpPr>
              <p:nvPr/>
            </p:nvSpPr>
            <p:spPr bwMode="auto">
              <a:xfrm>
                <a:off x="1259" y="902"/>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0987" name="Line 131"/>
              <p:cNvSpPr>
                <a:spLocks noChangeAspect="1" noChangeShapeType="1"/>
              </p:cNvSpPr>
              <p:nvPr/>
            </p:nvSpPr>
            <p:spPr bwMode="auto">
              <a:xfrm>
                <a:off x="1259" y="1124"/>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0988" name="Line 132"/>
              <p:cNvSpPr>
                <a:spLocks noChangeAspect="1" noChangeShapeType="1"/>
              </p:cNvSpPr>
              <p:nvPr/>
            </p:nvSpPr>
            <p:spPr bwMode="auto">
              <a:xfrm>
                <a:off x="1259" y="1153"/>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nvGrpSpPr>
          <p:cNvPr id="80899" name="Group 194"/>
          <p:cNvGrpSpPr>
            <a:grpSpLocks/>
          </p:cNvGrpSpPr>
          <p:nvPr/>
        </p:nvGrpSpPr>
        <p:grpSpPr bwMode="auto">
          <a:xfrm>
            <a:off x="8293100" y="1312863"/>
            <a:ext cx="187325" cy="5076825"/>
            <a:chOff x="2641" y="582"/>
            <a:chExt cx="141" cy="3598"/>
          </a:xfrm>
        </p:grpSpPr>
        <p:grpSp>
          <p:nvGrpSpPr>
            <p:cNvPr id="80933" name="Group 161"/>
            <p:cNvGrpSpPr>
              <a:grpSpLocks/>
            </p:cNvGrpSpPr>
            <p:nvPr/>
          </p:nvGrpSpPr>
          <p:grpSpPr bwMode="auto">
            <a:xfrm flipH="1">
              <a:off x="2641" y="2973"/>
              <a:ext cx="141" cy="1207"/>
              <a:chOff x="2880" y="1554"/>
              <a:chExt cx="141" cy="1207"/>
            </a:xfrm>
          </p:grpSpPr>
          <p:grpSp>
            <p:nvGrpSpPr>
              <p:cNvPr id="80966" name="Group 140"/>
              <p:cNvGrpSpPr>
                <a:grpSpLocks noChangeAspect="1"/>
              </p:cNvGrpSpPr>
              <p:nvPr/>
            </p:nvGrpSpPr>
            <p:grpSpPr bwMode="auto">
              <a:xfrm>
                <a:off x="2880" y="1554"/>
                <a:ext cx="124" cy="1207"/>
                <a:chOff x="1063" y="1013"/>
                <a:chExt cx="192" cy="1721"/>
              </a:xfrm>
            </p:grpSpPr>
            <p:sp>
              <p:nvSpPr>
                <p:cNvPr id="80978" name="Rectangle 141"/>
                <p:cNvSpPr>
                  <a:spLocks noChangeAspect="1" noChangeArrowheads="1"/>
                </p:cNvSpPr>
                <p:nvPr/>
              </p:nvSpPr>
              <p:spPr bwMode="auto">
                <a:xfrm>
                  <a:off x="1063" y="1013"/>
                  <a:ext cx="192" cy="1721"/>
                </a:xfrm>
                <a:prstGeom prst="rect">
                  <a:avLst/>
                </a:prstGeom>
                <a:gradFill rotWithShape="1">
                  <a:gsLst>
                    <a:gs pos="0">
                      <a:srgbClr val="8C8C8C"/>
                    </a:gs>
                    <a:gs pos="50000">
                      <a:srgbClr val="DDDDDD"/>
                    </a:gs>
                    <a:gs pos="100000">
                      <a:srgbClr val="8C8C8C"/>
                    </a:gs>
                  </a:gsLst>
                  <a:lin ang="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80979" name="Line 142"/>
                <p:cNvSpPr>
                  <a:spLocks noChangeAspect="1" noChangeShapeType="1"/>
                </p:cNvSpPr>
                <p:nvPr/>
              </p:nvSpPr>
              <p:spPr bwMode="auto">
                <a:xfrm>
                  <a:off x="1223" y="1013"/>
                  <a:ext cx="0" cy="172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0980" name="Line 143"/>
                <p:cNvSpPr>
                  <a:spLocks noChangeAspect="1" noChangeShapeType="1"/>
                </p:cNvSpPr>
                <p:nvPr/>
              </p:nvSpPr>
              <p:spPr bwMode="auto">
                <a:xfrm>
                  <a:off x="1095" y="1013"/>
                  <a:ext cx="0" cy="172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80967" name="Group 160"/>
              <p:cNvGrpSpPr>
                <a:grpSpLocks/>
              </p:cNvGrpSpPr>
              <p:nvPr/>
            </p:nvGrpSpPr>
            <p:grpSpPr bwMode="auto">
              <a:xfrm>
                <a:off x="3004" y="1554"/>
                <a:ext cx="17" cy="186"/>
                <a:chOff x="3004" y="1554"/>
                <a:chExt cx="67" cy="186"/>
              </a:xfrm>
            </p:grpSpPr>
            <p:grpSp>
              <p:nvGrpSpPr>
                <p:cNvPr id="80968" name="Group 145"/>
                <p:cNvGrpSpPr>
                  <a:grpSpLocks noChangeAspect="1"/>
                </p:cNvGrpSpPr>
                <p:nvPr/>
              </p:nvGrpSpPr>
              <p:grpSpPr bwMode="auto">
                <a:xfrm>
                  <a:off x="3004" y="1554"/>
                  <a:ext cx="67" cy="186"/>
                  <a:chOff x="1255" y="869"/>
                  <a:chExt cx="1434" cy="287"/>
                </a:xfrm>
              </p:grpSpPr>
              <p:grpSp>
                <p:nvGrpSpPr>
                  <p:cNvPr id="80973" name="Group 146"/>
                  <p:cNvGrpSpPr>
                    <a:grpSpLocks noChangeAspect="1"/>
                  </p:cNvGrpSpPr>
                  <p:nvPr/>
                </p:nvGrpSpPr>
                <p:grpSpPr bwMode="auto">
                  <a:xfrm>
                    <a:off x="1255" y="869"/>
                    <a:ext cx="1434" cy="287"/>
                    <a:chOff x="1255" y="869"/>
                    <a:chExt cx="1434" cy="287"/>
                  </a:xfrm>
                </p:grpSpPr>
                <p:sp>
                  <p:nvSpPr>
                    <p:cNvPr id="80975" name="Rectangle 147"/>
                    <p:cNvSpPr>
                      <a:spLocks noChangeAspect="1" noChangeArrowheads="1"/>
                    </p:cNvSpPr>
                    <p:nvPr/>
                  </p:nvSpPr>
                  <p:spPr bwMode="auto">
                    <a:xfrm>
                      <a:off x="1255" y="869"/>
                      <a:ext cx="1434" cy="287"/>
                    </a:xfrm>
                    <a:prstGeom prst="rect">
                      <a:avLst/>
                    </a:prstGeom>
                    <a:gradFill rotWithShape="1">
                      <a:gsLst>
                        <a:gs pos="0">
                          <a:srgbClr val="666666"/>
                        </a:gs>
                        <a:gs pos="50000">
                          <a:srgbClr val="DDDDDD"/>
                        </a:gs>
                        <a:gs pos="100000">
                          <a:srgbClr val="666666"/>
                        </a:gs>
                      </a:gsLst>
                      <a:lin ang="54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80976" name="Line 148"/>
                    <p:cNvSpPr>
                      <a:spLocks noChangeAspect="1" noChangeShapeType="1"/>
                    </p:cNvSpPr>
                    <p:nvPr/>
                  </p:nvSpPr>
                  <p:spPr bwMode="auto">
                    <a:xfrm>
                      <a:off x="1255" y="901"/>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0977" name="Line 149"/>
                    <p:cNvSpPr>
                      <a:spLocks noChangeAspect="1" noChangeShapeType="1"/>
                    </p:cNvSpPr>
                    <p:nvPr/>
                  </p:nvSpPr>
                  <p:spPr bwMode="auto">
                    <a:xfrm>
                      <a:off x="1255" y="1124"/>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80974" name="Rectangle 150"/>
                  <p:cNvSpPr>
                    <a:spLocks noChangeAspect="1" noChangeArrowheads="1"/>
                  </p:cNvSpPr>
                  <p:nvPr/>
                </p:nvSpPr>
                <p:spPr bwMode="auto">
                  <a:xfrm>
                    <a:off x="1255" y="926"/>
                    <a:ext cx="35" cy="173"/>
                  </a:xfrm>
                  <a:prstGeom prst="rect">
                    <a:avLst/>
                  </a:prstGeom>
                  <a:gradFill rotWithShape="1">
                    <a:gsLst>
                      <a:gs pos="0">
                        <a:srgbClr val="C0C0C0"/>
                      </a:gs>
                      <a:gs pos="100000">
                        <a:srgbClr val="595959"/>
                      </a:gs>
                    </a:gsLst>
                    <a:path path="rect">
                      <a:fillToRect t="100000" r="10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80969" name="Line 155"/>
                <p:cNvSpPr>
                  <a:spLocks noChangeAspect="1" noChangeShapeType="1"/>
                </p:cNvSpPr>
                <p:nvPr/>
              </p:nvSpPr>
              <p:spPr bwMode="auto">
                <a:xfrm>
                  <a:off x="3007" y="1575"/>
                  <a:ext cx="6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0970" name="Line 156"/>
                <p:cNvSpPr>
                  <a:spLocks noChangeAspect="1" noChangeShapeType="1"/>
                </p:cNvSpPr>
                <p:nvPr/>
              </p:nvSpPr>
              <p:spPr bwMode="auto">
                <a:xfrm>
                  <a:off x="3007" y="1719"/>
                  <a:ext cx="6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0971" name="Line 159"/>
                <p:cNvSpPr>
                  <a:spLocks noChangeAspect="1" noChangeShapeType="1"/>
                </p:cNvSpPr>
                <p:nvPr/>
              </p:nvSpPr>
              <p:spPr bwMode="auto">
                <a:xfrm>
                  <a:off x="3007" y="1736"/>
                  <a:ext cx="6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0972" name="Line 154"/>
                <p:cNvSpPr>
                  <a:spLocks noChangeAspect="1" noChangeShapeType="1"/>
                </p:cNvSpPr>
                <p:nvPr/>
              </p:nvSpPr>
              <p:spPr bwMode="auto">
                <a:xfrm>
                  <a:off x="3007" y="1554"/>
                  <a:ext cx="6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grpSp>
          <p:nvGrpSpPr>
            <p:cNvPr id="80934" name="Group 162"/>
            <p:cNvGrpSpPr>
              <a:grpSpLocks/>
            </p:cNvGrpSpPr>
            <p:nvPr/>
          </p:nvGrpSpPr>
          <p:grpSpPr bwMode="auto">
            <a:xfrm flipH="1">
              <a:off x="2641" y="1778"/>
              <a:ext cx="141" cy="1207"/>
              <a:chOff x="2880" y="1554"/>
              <a:chExt cx="141" cy="1207"/>
            </a:xfrm>
          </p:grpSpPr>
          <p:grpSp>
            <p:nvGrpSpPr>
              <p:cNvPr id="80951" name="Group 163"/>
              <p:cNvGrpSpPr>
                <a:grpSpLocks noChangeAspect="1"/>
              </p:cNvGrpSpPr>
              <p:nvPr/>
            </p:nvGrpSpPr>
            <p:grpSpPr bwMode="auto">
              <a:xfrm>
                <a:off x="2880" y="1554"/>
                <a:ext cx="124" cy="1207"/>
                <a:chOff x="1063" y="1013"/>
                <a:chExt cx="192" cy="1721"/>
              </a:xfrm>
            </p:grpSpPr>
            <p:sp>
              <p:nvSpPr>
                <p:cNvPr id="80963" name="Rectangle 164"/>
                <p:cNvSpPr>
                  <a:spLocks noChangeAspect="1" noChangeArrowheads="1"/>
                </p:cNvSpPr>
                <p:nvPr/>
              </p:nvSpPr>
              <p:spPr bwMode="auto">
                <a:xfrm>
                  <a:off x="1063" y="1013"/>
                  <a:ext cx="192" cy="1721"/>
                </a:xfrm>
                <a:prstGeom prst="rect">
                  <a:avLst/>
                </a:prstGeom>
                <a:gradFill rotWithShape="1">
                  <a:gsLst>
                    <a:gs pos="0">
                      <a:srgbClr val="8C8C8C"/>
                    </a:gs>
                    <a:gs pos="50000">
                      <a:srgbClr val="DDDDDD"/>
                    </a:gs>
                    <a:gs pos="100000">
                      <a:srgbClr val="8C8C8C"/>
                    </a:gs>
                  </a:gsLst>
                  <a:lin ang="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80964" name="Line 165"/>
                <p:cNvSpPr>
                  <a:spLocks noChangeAspect="1" noChangeShapeType="1"/>
                </p:cNvSpPr>
                <p:nvPr/>
              </p:nvSpPr>
              <p:spPr bwMode="auto">
                <a:xfrm>
                  <a:off x="1223" y="1013"/>
                  <a:ext cx="0" cy="172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0965" name="Line 166"/>
                <p:cNvSpPr>
                  <a:spLocks noChangeAspect="1" noChangeShapeType="1"/>
                </p:cNvSpPr>
                <p:nvPr/>
              </p:nvSpPr>
              <p:spPr bwMode="auto">
                <a:xfrm>
                  <a:off x="1095" y="1013"/>
                  <a:ext cx="0" cy="172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80952" name="Group 167"/>
              <p:cNvGrpSpPr>
                <a:grpSpLocks/>
              </p:cNvGrpSpPr>
              <p:nvPr/>
            </p:nvGrpSpPr>
            <p:grpSpPr bwMode="auto">
              <a:xfrm>
                <a:off x="3004" y="1554"/>
                <a:ext cx="17" cy="186"/>
                <a:chOff x="3004" y="1554"/>
                <a:chExt cx="67" cy="186"/>
              </a:xfrm>
            </p:grpSpPr>
            <p:grpSp>
              <p:nvGrpSpPr>
                <p:cNvPr id="80953" name="Group 168"/>
                <p:cNvGrpSpPr>
                  <a:grpSpLocks noChangeAspect="1"/>
                </p:cNvGrpSpPr>
                <p:nvPr/>
              </p:nvGrpSpPr>
              <p:grpSpPr bwMode="auto">
                <a:xfrm>
                  <a:off x="3004" y="1554"/>
                  <a:ext cx="67" cy="186"/>
                  <a:chOff x="1255" y="869"/>
                  <a:chExt cx="1434" cy="287"/>
                </a:xfrm>
              </p:grpSpPr>
              <p:grpSp>
                <p:nvGrpSpPr>
                  <p:cNvPr id="80958" name="Group 169"/>
                  <p:cNvGrpSpPr>
                    <a:grpSpLocks noChangeAspect="1"/>
                  </p:cNvGrpSpPr>
                  <p:nvPr/>
                </p:nvGrpSpPr>
                <p:grpSpPr bwMode="auto">
                  <a:xfrm>
                    <a:off x="1255" y="869"/>
                    <a:ext cx="1434" cy="287"/>
                    <a:chOff x="1255" y="869"/>
                    <a:chExt cx="1434" cy="287"/>
                  </a:xfrm>
                </p:grpSpPr>
                <p:sp>
                  <p:nvSpPr>
                    <p:cNvPr id="80960" name="Rectangle 170"/>
                    <p:cNvSpPr>
                      <a:spLocks noChangeAspect="1" noChangeArrowheads="1"/>
                    </p:cNvSpPr>
                    <p:nvPr/>
                  </p:nvSpPr>
                  <p:spPr bwMode="auto">
                    <a:xfrm>
                      <a:off x="1255" y="869"/>
                      <a:ext cx="1434" cy="287"/>
                    </a:xfrm>
                    <a:prstGeom prst="rect">
                      <a:avLst/>
                    </a:prstGeom>
                    <a:gradFill rotWithShape="1">
                      <a:gsLst>
                        <a:gs pos="0">
                          <a:srgbClr val="666666"/>
                        </a:gs>
                        <a:gs pos="50000">
                          <a:srgbClr val="DDDDDD"/>
                        </a:gs>
                        <a:gs pos="100000">
                          <a:srgbClr val="666666"/>
                        </a:gs>
                      </a:gsLst>
                      <a:lin ang="54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80961" name="Line 171"/>
                    <p:cNvSpPr>
                      <a:spLocks noChangeAspect="1" noChangeShapeType="1"/>
                    </p:cNvSpPr>
                    <p:nvPr/>
                  </p:nvSpPr>
                  <p:spPr bwMode="auto">
                    <a:xfrm>
                      <a:off x="1255" y="901"/>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0962" name="Line 172"/>
                    <p:cNvSpPr>
                      <a:spLocks noChangeAspect="1" noChangeShapeType="1"/>
                    </p:cNvSpPr>
                    <p:nvPr/>
                  </p:nvSpPr>
                  <p:spPr bwMode="auto">
                    <a:xfrm>
                      <a:off x="1255" y="1124"/>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80959" name="Rectangle 173"/>
                  <p:cNvSpPr>
                    <a:spLocks noChangeAspect="1" noChangeArrowheads="1"/>
                  </p:cNvSpPr>
                  <p:nvPr/>
                </p:nvSpPr>
                <p:spPr bwMode="auto">
                  <a:xfrm>
                    <a:off x="1255" y="926"/>
                    <a:ext cx="35" cy="173"/>
                  </a:xfrm>
                  <a:prstGeom prst="rect">
                    <a:avLst/>
                  </a:prstGeom>
                  <a:gradFill rotWithShape="1">
                    <a:gsLst>
                      <a:gs pos="0">
                        <a:srgbClr val="C0C0C0"/>
                      </a:gs>
                      <a:gs pos="100000">
                        <a:srgbClr val="595959"/>
                      </a:gs>
                    </a:gsLst>
                    <a:path path="rect">
                      <a:fillToRect t="100000" r="10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80954" name="Line 174"/>
                <p:cNvSpPr>
                  <a:spLocks noChangeAspect="1" noChangeShapeType="1"/>
                </p:cNvSpPr>
                <p:nvPr/>
              </p:nvSpPr>
              <p:spPr bwMode="auto">
                <a:xfrm>
                  <a:off x="3007" y="1575"/>
                  <a:ext cx="6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0955" name="Line 175"/>
                <p:cNvSpPr>
                  <a:spLocks noChangeAspect="1" noChangeShapeType="1"/>
                </p:cNvSpPr>
                <p:nvPr/>
              </p:nvSpPr>
              <p:spPr bwMode="auto">
                <a:xfrm>
                  <a:off x="3007" y="1719"/>
                  <a:ext cx="6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0956" name="Line 176"/>
                <p:cNvSpPr>
                  <a:spLocks noChangeAspect="1" noChangeShapeType="1"/>
                </p:cNvSpPr>
                <p:nvPr/>
              </p:nvSpPr>
              <p:spPr bwMode="auto">
                <a:xfrm>
                  <a:off x="3007" y="1736"/>
                  <a:ext cx="6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0957" name="Line 177"/>
                <p:cNvSpPr>
                  <a:spLocks noChangeAspect="1" noChangeShapeType="1"/>
                </p:cNvSpPr>
                <p:nvPr/>
              </p:nvSpPr>
              <p:spPr bwMode="auto">
                <a:xfrm>
                  <a:off x="3007" y="1554"/>
                  <a:ext cx="6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grpSp>
          <p:nvGrpSpPr>
            <p:cNvPr id="80935" name="Group 178"/>
            <p:cNvGrpSpPr>
              <a:grpSpLocks/>
            </p:cNvGrpSpPr>
            <p:nvPr/>
          </p:nvGrpSpPr>
          <p:grpSpPr bwMode="auto">
            <a:xfrm flipH="1">
              <a:off x="2641" y="582"/>
              <a:ext cx="141" cy="1207"/>
              <a:chOff x="2880" y="1554"/>
              <a:chExt cx="141" cy="1207"/>
            </a:xfrm>
          </p:grpSpPr>
          <p:grpSp>
            <p:nvGrpSpPr>
              <p:cNvPr id="80936" name="Group 179"/>
              <p:cNvGrpSpPr>
                <a:grpSpLocks noChangeAspect="1"/>
              </p:cNvGrpSpPr>
              <p:nvPr/>
            </p:nvGrpSpPr>
            <p:grpSpPr bwMode="auto">
              <a:xfrm>
                <a:off x="2880" y="1554"/>
                <a:ext cx="124" cy="1207"/>
                <a:chOff x="1063" y="1013"/>
                <a:chExt cx="192" cy="1721"/>
              </a:xfrm>
            </p:grpSpPr>
            <p:sp>
              <p:nvSpPr>
                <p:cNvPr id="80948" name="Rectangle 180"/>
                <p:cNvSpPr>
                  <a:spLocks noChangeAspect="1" noChangeArrowheads="1"/>
                </p:cNvSpPr>
                <p:nvPr/>
              </p:nvSpPr>
              <p:spPr bwMode="auto">
                <a:xfrm>
                  <a:off x="1063" y="1013"/>
                  <a:ext cx="192" cy="1721"/>
                </a:xfrm>
                <a:prstGeom prst="rect">
                  <a:avLst/>
                </a:prstGeom>
                <a:gradFill rotWithShape="1">
                  <a:gsLst>
                    <a:gs pos="0">
                      <a:srgbClr val="8C8C8C"/>
                    </a:gs>
                    <a:gs pos="50000">
                      <a:srgbClr val="DDDDDD"/>
                    </a:gs>
                    <a:gs pos="100000">
                      <a:srgbClr val="8C8C8C"/>
                    </a:gs>
                  </a:gsLst>
                  <a:lin ang="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80949" name="Line 181"/>
                <p:cNvSpPr>
                  <a:spLocks noChangeAspect="1" noChangeShapeType="1"/>
                </p:cNvSpPr>
                <p:nvPr/>
              </p:nvSpPr>
              <p:spPr bwMode="auto">
                <a:xfrm>
                  <a:off x="1223" y="1013"/>
                  <a:ext cx="0" cy="172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0950" name="Line 182"/>
                <p:cNvSpPr>
                  <a:spLocks noChangeAspect="1" noChangeShapeType="1"/>
                </p:cNvSpPr>
                <p:nvPr/>
              </p:nvSpPr>
              <p:spPr bwMode="auto">
                <a:xfrm>
                  <a:off x="1095" y="1013"/>
                  <a:ext cx="0" cy="172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80937" name="Group 183"/>
              <p:cNvGrpSpPr>
                <a:grpSpLocks/>
              </p:cNvGrpSpPr>
              <p:nvPr/>
            </p:nvGrpSpPr>
            <p:grpSpPr bwMode="auto">
              <a:xfrm>
                <a:off x="3004" y="1554"/>
                <a:ext cx="17" cy="186"/>
                <a:chOff x="3004" y="1554"/>
                <a:chExt cx="67" cy="186"/>
              </a:xfrm>
            </p:grpSpPr>
            <p:grpSp>
              <p:nvGrpSpPr>
                <p:cNvPr id="80938" name="Group 184"/>
                <p:cNvGrpSpPr>
                  <a:grpSpLocks noChangeAspect="1"/>
                </p:cNvGrpSpPr>
                <p:nvPr/>
              </p:nvGrpSpPr>
              <p:grpSpPr bwMode="auto">
                <a:xfrm>
                  <a:off x="3004" y="1554"/>
                  <a:ext cx="67" cy="186"/>
                  <a:chOff x="1255" y="869"/>
                  <a:chExt cx="1434" cy="287"/>
                </a:xfrm>
              </p:grpSpPr>
              <p:grpSp>
                <p:nvGrpSpPr>
                  <p:cNvPr id="80943" name="Group 185"/>
                  <p:cNvGrpSpPr>
                    <a:grpSpLocks noChangeAspect="1"/>
                  </p:cNvGrpSpPr>
                  <p:nvPr/>
                </p:nvGrpSpPr>
                <p:grpSpPr bwMode="auto">
                  <a:xfrm>
                    <a:off x="1255" y="869"/>
                    <a:ext cx="1434" cy="287"/>
                    <a:chOff x="1255" y="869"/>
                    <a:chExt cx="1434" cy="287"/>
                  </a:xfrm>
                </p:grpSpPr>
                <p:sp>
                  <p:nvSpPr>
                    <p:cNvPr id="80945" name="Rectangle 186"/>
                    <p:cNvSpPr>
                      <a:spLocks noChangeAspect="1" noChangeArrowheads="1"/>
                    </p:cNvSpPr>
                    <p:nvPr/>
                  </p:nvSpPr>
                  <p:spPr bwMode="auto">
                    <a:xfrm>
                      <a:off x="1255" y="869"/>
                      <a:ext cx="1434" cy="287"/>
                    </a:xfrm>
                    <a:prstGeom prst="rect">
                      <a:avLst/>
                    </a:prstGeom>
                    <a:gradFill rotWithShape="1">
                      <a:gsLst>
                        <a:gs pos="0">
                          <a:srgbClr val="666666"/>
                        </a:gs>
                        <a:gs pos="50000">
                          <a:srgbClr val="DDDDDD"/>
                        </a:gs>
                        <a:gs pos="100000">
                          <a:srgbClr val="666666"/>
                        </a:gs>
                      </a:gsLst>
                      <a:lin ang="54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80946" name="Line 187"/>
                    <p:cNvSpPr>
                      <a:spLocks noChangeAspect="1" noChangeShapeType="1"/>
                    </p:cNvSpPr>
                    <p:nvPr/>
                  </p:nvSpPr>
                  <p:spPr bwMode="auto">
                    <a:xfrm>
                      <a:off x="1255" y="901"/>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0947" name="Line 188"/>
                    <p:cNvSpPr>
                      <a:spLocks noChangeAspect="1" noChangeShapeType="1"/>
                    </p:cNvSpPr>
                    <p:nvPr/>
                  </p:nvSpPr>
                  <p:spPr bwMode="auto">
                    <a:xfrm>
                      <a:off x="1255" y="1124"/>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80944" name="Rectangle 189"/>
                  <p:cNvSpPr>
                    <a:spLocks noChangeAspect="1" noChangeArrowheads="1"/>
                  </p:cNvSpPr>
                  <p:nvPr/>
                </p:nvSpPr>
                <p:spPr bwMode="auto">
                  <a:xfrm>
                    <a:off x="1255" y="926"/>
                    <a:ext cx="35" cy="173"/>
                  </a:xfrm>
                  <a:prstGeom prst="rect">
                    <a:avLst/>
                  </a:prstGeom>
                  <a:gradFill rotWithShape="1">
                    <a:gsLst>
                      <a:gs pos="0">
                        <a:srgbClr val="C0C0C0"/>
                      </a:gs>
                      <a:gs pos="100000">
                        <a:srgbClr val="595959"/>
                      </a:gs>
                    </a:gsLst>
                    <a:path path="rect">
                      <a:fillToRect t="100000" r="10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80939" name="Line 190"/>
                <p:cNvSpPr>
                  <a:spLocks noChangeAspect="1" noChangeShapeType="1"/>
                </p:cNvSpPr>
                <p:nvPr/>
              </p:nvSpPr>
              <p:spPr bwMode="auto">
                <a:xfrm>
                  <a:off x="3007" y="1575"/>
                  <a:ext cx="6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0940" name="Line 191"/>
                <p:cNvSpPr>
                  <a:spLocks noChangeAspect="1" noChangeShapeType="1"/>
                </p:cNvSpPr>
                <p:nvPr/>
              </p:nvSpPr>
              <p:spPr bwMode="auto">
                <a:xfrm>
                  <a:off x="3007" y="1719"/>
                  <a:ext cx="6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0941" name="Line 192"/>
                <p:cNvSpPr>
                  <a:spLocks noChangeAspect="1" noChangeShapeType="1"/>
                </p:cNvSpPr>
                <p:nvPr/>
              </p:nvSpPr>
              <p:spPr bwMode="auto">
                <a:xfrm>
                  <a:off x="3007" y="1736"/>
                  <a:ext cx="6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0942" name="Line 193"/>
                <p:cNvSpPr>
                  <a:spLocks noChangeAspect="1" noChangeShapeType="1"/>
                </p:cNvSpPr>
                <p:nvPr/>
              </p:nvSpPr>
              <p:spPr bwMode="auto">
                <a:xfrm>
                  <a:off x="3007" y="1554"/>
                  <a:ext cx="6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grpSp>
      <p:grpSp>
        <p:nvGrpSpPr>
          <p:cNvPr id="80900" name="Group 196"/>
          <p:cNvGrpSpPr>
            <a:grpSpLocks/>
          </p:cNvGrpSpPr>
          <p:nvPr/>
        </p:nvGrpSpPr>
        <p:grpSpPr bwMode="auto">
          <a:xfrm>
            <a:off x="6354763" y="755650"/>
            <a:ext cx="987425" cy="985838"/>
            <a:chOff x="2306" y="1491"/>
            <a:chExt cx="622" cy="621"/>
          </a:xfrm>
        </p:grpSpPr>
        <p:sp>
          <p:nvSpPr>
            <p:cNvPr id="80929" name="Arc 197"/>
            <p:cNvSpPr>
              <a:spLocks/>
            </p:cNvSpPr>
            <p:nvPr/>
          </p:nvSpPr>
          <p:spPr bwMode="auto">
            <a:xfrm rot="8417152" flipH="1">
              <a:off x="2449" y="1824"/>
              <a:ext cx="240"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tx2"/>
              </a:solidFill>
              <a:round/>
              <a:headEnd type="triangle" w="med" len="lg"/>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0930" name="Line 198"/>
            <p:cNvSpPr>
              <a:spLocks noChangeShapeType="1"/>
            </p:cNvSpPr>
            <p:nvPr/>
          </p:nvSpPr>
          <p:spPr bwMode="auto">
            <a:xfrm>
              <a:off x="2450" y="1777"/>
              <a:ext cx="0" cy="335"/>
            </a:xfrm>
            <a:prstGeom prst="line">
              <a:avLst/>
            </a:prstGeom>
            <a:noFill/>
            <a:ln w="28575">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0931" name="Text Box 199"/>
            <p:cNvSpPr txBox="1">
              <a:spLocks noChangeArrowheads="1"/>
            </p:cNvSpPr>
            <p:nvPr/>
          </p:nvSpPr>
          <p:spPr bwMode="auto">
            <a:xfrm>
              <a:off x="2306" y="1491"/>
              <a:ext cx="335" cy="231"/>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a:solidFill>
                    <a:schemeClr val="tx2"/>
                  </a:solidFill>
                  <a:latin typeface="Arial Narrow" pitchFamily="34" charset="0"/>
                </a:rPr>
                <a:t>V</a:t>
              </a:r>
              <a:r>
                <a:rPr lang="en-US" altLang="en-US" sz="1800" i="1" baseline="-25000">
                  <a:solidFill>
                    <a:schemeClr val="tx2"/>
                  </a:solidFill>
                  <a:latin typeface="Arial Narrow" pitchFamily="34" charset="0"/>
                </a:rPr>
                <a:t>ult</a:t>
              </a:r>
              <a:endParaRPr lang="en-US" altLang="en-US" sz="1800" i="1">
                <a:solidFill>
                  <a:schemeClr val="tx2"/>
                </a:solidFill>
                <a:latin typeface="Arial Narrow" pitchFamily="34" charset="0"/>
              </a:endParaRPr>
            </a:p>
          </p:txBody>
        </p:sp>
        <p:sp>
          <p:nvSpPr>
            <p:cNvPr id="80932" name="Text Box 200"/>
            <p:cNvSpPr txBox="1">
              <a:spLocks noChangeArrowheads="1"/>
            </p:cNvSpPr>
            <p:nvPr/>
          </p:nvSpPr>
          <p:spPr bwMode="auto">
            <a:xfrm>
              <a:off x="2593" y="1778"/>
              <a:ext cx="335" cy="231"/>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a:solidFill>
                    <a:schemeClr val="tx2"/>
                  </a:solidFill>
                  <a:latin typeface="Arial Narrow" pitchFamily="34" charset="0"/>
                </a:rPr>
                <a:t>M</a:t>
              </a:r>
              <a:r>
                <a:rPr lang="en-US" altLang="en-US" sz="1800" i="1" baseline="-25000">
                  <a:solidFill>
                    <a:schemeClr val="tx2"/>
                  </a:solidFill>
                  <a:latin typeface="Arial Narrow" pitchFamily="34" charset="0"/>
                </a:rPr>
                <a:t>ult</a:t>
              </a:r>
              <a:endParaRPr lang="en-US" altLang="en-US" sz="1800" i="1">
                <a:solidFill>
                  <a:schemeClr val="tx2"/>
                </a:solidFill>
                <a:latin typeface="Arial Narrow" pitchFamily="34" charset="0"/>
              </a:endParaRPr>
            </a:p>
          </p:txBody>
        </p:sp>
      </p:grpSp>
      <p:grpSp>
        <p:nvGrpSpPr>
          <p:cNvPr id="80901" name="Group 201"/>
          <p:cNvGrpSpPr>
            <a:grpSpLocks/>
          </p:cNvGrpSpPr>
          <p:nvPr/>
        </p:nvGrpSpPr>
        <p:grpSpPr bwMode="auto">
          <a:xfrm>
            <a:off x="6380163" y="2424113"/>
            <a:ext cx="987425" cy="985837"/>
            <a:chOff x="2306" y="1491"/>
            <a:chExt cx="622" cy="621"/>
          </a:xfrm>
        </p:grpSpPr>
        <p:sp>
          <p:nvSpPr>
            <p:cNvPr id="80925" name="Arc 202"/>
            <p:cNvSpPr>
              <a:spLocks/>
            </p:cNvSpPr>
            <p:nvPr/>
          </p:nvSpPr>
          <p:spPr bwMode="auto">
            <a:xfrm rot="8417152" flipH="1">
              <a:off x="2449" y="1824"/>
              <a:ext cx="240"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tx2"/>
              </a:solidFill>
              <a:round/>
              <a:headEnd type="triangle" w="med" len="lg"/>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0926" name="Line 203"/>
            <p:cNvSpPr>
              <a:spLocks noChangeShapeType="1"/>
            </p:cNvSpPr>
            <p:nvPr/>
          </p:nvSpPr>
          <p:spPr bwMode="auto">
            <a:xfrm>
              <a:off x="2450" y="1777"/>
              <a:ext cx="0" cy="335"/>
            </a:xfrm>
            <a:prstGeom prst="line">
              <a:avLst/>
            </a:prstGeom>
            <a:noFill/>
            <a:ln w="28575">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0927" name="Text Box 204"/>
            <p:cNvSpPr txBox="1">
              <a:spLocks noChangeArrowheads="1"/>
            </p:cNvSpPr>
            <p:nvPr/>
          </p:nvSpPr>
          <p:spPr bwMode="auto">
            <a:xfrm>
              <a:off x="2306" y="1491"/>
              <a:ext cx="335" cy="231"/>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a:solidFill>
                    <a:schemeClr val="tx2"/>
                  </a:solidFill>
                  <a:latin typeface="Arial Narrow" pitchFamily="34" charset="0"/>
                </a:rPr>
                <a:t>V</a:t>
              </a:r>
              <a:r>
                <a:rPr lang="en-US" altLang="en-US" sz="1800" i="1" baseline="-25000">
                  <a:solidFill>
                    <a:schemeClr val="tx2"/>
                  </a:solidFill>
                  <a:latin typeface="Arial Narrow" pitchFamily="34" charset="0"/>
                </a:rPr>
                <a:t>ult</a:t>
              </a:r>
              <a:endParaRPr lang="en-US" altLang="en-US" sz="1800" i="1">
                <a:solidFill>
                  <a:schemeClr val="tx2"/>
                </a:solidFill>
                <a:latin typeface="Arial Narrow" pitchFamily="34" charset="0"/>
              </a:endParaRPr>
            </a:p>
          </p:txBody>
        </p:sp>
        <p:sp>
          <p:nvSpPr>
            <p:cNvPr id="80928" name="Text Box 205"/>
            <p:cNvSpPr txBox="1">
              <a:spLocks noChangeArrowheads="1"/>
            </p:cNvSpPr>
            <p:nvPr/>
          </p:nvSpPr>
          <p:spPr bwMode="auto">
            <a:xfrm>
              <a:off x="2593" y="1778"/>
              <a:ext cx="335" cy="231"/>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a:solidFill>
                    <a:schemeClr val="tx2"/>
                  </a:solidFill>
                  <a:latin typeface="Arial Narrow" pitchFamily="34" charset="0"/>
                </a:rPr>
                <a:t>M</a:t>
              </a:r>
              <a:r>
                <a:rPr lang="en-US" altLang="en-US" sz="1800" i="1" baseline="-25000">
                  <a:solidFill>
                    <a:schemeClr val="tx2"/>
                  </a:solidFill>
                  <a:latin typeface="Arial Narrow" pitchFamily="34" charset="0"/>
                </a:rPr>
                <a:t>ult</a:t>
              </a:r>
              <a:endParaRPr lang="en-US" altLang="en-US" sz="1800" i="1">
                <a:solidFill>
                  <a:schemeClr val="tx2"/>
                </a:solidFill>
                <a:latin typeface="Arial Narrow" pitchFamily="34" charset="0"/>
              </a:endParaRPr>
            </a:p>
          </p:txBody>
        </p:sp>
      </p:grpSp>
      <p:grpSp>
        <p:nvGrpSpPr>
          <p:cNvPr id="80902" name="Group 206"/>
          <p:cNvGrpSpPr>
            <a:grpSpLocks/>
          </p:cNvGrpSpPr>
          <p:nvPr/>
        </p:nvGrpSpPr>
        <p:grpSpPr bwMode="auto">
          <a:xfrm>
            <a:off x="6380163" y="4094163"/>
            <a:ext cx="987425" cy="985837"/>
            <a:chOff x="2306" y="1491"/>
            <a:chExt cx="622" cy="621"/>
          </a:xfrm>
        </p:grpSpPr>
        <p:sp>
          <p:nvSpPr>
            <p:cNvPr id="80921" name="Arc 207"/>
            <p:cNvSpPr>
              <a:spLocks/>
            </p:cNvSpPr>
            <p:nvPr/>
          </p:nvSpPr>
          <p:spPr bwMode="auto">
            <a:xfrm rot="8417152" flipH="1">
              <a:off x="2449" y="1824"/>
              <a:ext cx="240"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tx2"/>
              </a:solidFill>
              <a:round/>
              <a:headEnd type="triangle" w="med" len="lg"/>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0922" name="Line 208"/>
            <p:cNvSpPr>
              <a:spLocks noChangeShapeType="1"/>
            </p:cNvSpPr>
            <p:nvPr/>
          </p:nvSpPr>
          <p:spPr bwMode="auto">
            <a:xfrm>
              <a:off x="2450" y="1777"/>
              <a:ext cx="0" cy="335"/>
            </a:xfrm>
            <a:prstGeom prst="line">
              <a:avLst/>
            </a:prstGeom>
            <a:noFill/>
            <a:ln w="28575">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0923" name="Text Box 209"/>
            <p:cNvSpPr txBox="1">
              <a:spLocks noChangeArrowheads="1"/>
            </p:cNvSpPr>
            <p:nvPr/>
          </p:nvSpPr>
          <p:spPr bwMode="auto">
            <a:xfrm>
              <a:off x="2306" y="1491"/>
              <a:ext cx="335" cy="231"/>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a:solidFill>
                    <a:schemeClr val="tx2"/>
                  </a:solidFill>
                  <a:latin typeface="Arial Narrow" pitchFamily="34" charset="0"/>
                </a:rPr>
                <a:t>V</a:t>
              </a:r>
              <a:r>
                <a:rPr lang="en-US" altLang="en-US" sz="1800" i="1" baseline="-25000">
                  <a:solidFill>
                    <a:schemeClr val="tx2"/>
                  </a:solidFill>
                  <a:latin typeface="Arial Narrow" pitchFamily="34" charset="0"/>
                </a:rPr>
                <a:t>ult</a:t>
              </a:r>
              <a:endParaRPr lang="en-US" altLang="en-US" sz="1800" i="1">
                <a:solidFill>
                  <a:schemeClr val="tx2"/>
                </a:solidFill>
                <a:latin typeface="Arial Narrow" pitchFamily="34" charset="0"/>
              </a:endParaRPr>
            </a:p>
          </p:txBody>
        </p:sp>
        <p:sp>
          <p:nvSpPr>
            <p:cNvPr id="80924" name="Text Box 210"/>
            <p:cNvSpPr txBox="1">
              <a:spLocks noChangeArrowheads="1"/>
            </p:cNvSpPr>
            <p:nvPr/>
          </p:nvSpPr>
          <p:spPr bwMode="auto">
            <a:xfrm>
              <a:off x="2593" y="1778"/>
              <a:ext cx="335" cy="231"/>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a:solidFill>
                    <a:schemeClr val="tx2"/>
                  </a:solidFill>
                  <a:latin typeface="Arial Narrow" pitchFamily="34" charset="0"/>
                </a:rPr>
                <a:t>M</a:t>
              </a:r>
              <a:r>
                <a:rPr lang="en-US" altLang="en-US" sz="1800" i="1" baseline="-25000">
                  <a:solidFill>
                    <a:schemeClr val="tx2"/>
                  </a:solidFill>
                  <a:latin typeface="Arial Narrow" pitchFamily="34" charset="0"/>
                </a:rPr>
                <a:t>ult</a:t>
              </a:r>
              <a:endParaRPr lang="en-US" altLang="en-US" sz="1800" i="1">
                <a:solidFill>
                  <a:schemeClr val="tx2"/>
                </a:solidFill>
                <a:latin typeface="Arial Narrow" pitchFamily="34" charset="0"/>
              </a:endParaRPr>
            </a:p>
          </p:txBody>
        </p:sp>
      </p:grpSp>
      <p:grpSp>
        <p:nvGrpSpPr>
          <p:cNvPr id="80903" name="Group 211"/>
          <p:cNvGrpSpPr>
            <a:grpSpLocks/>
          </p:cNvGrpSpPr>
          <p:nvPr/>
        </p:nvGrpSpPr>
        <p:grpSpPr bwMode="auto">
          <a:xfrm>
            <a:off x="7378700" y="755650"/>
            <a:ext cx="1139825" cy="985838"/>
            <a:chOff x="3023" y="1491"/>
            <a:chExt cx="718" cy="621"/>
          </a:xfrm>
        </p:grpSpPr>
        <p:sp>
          <p:nvSpPr>
            <p:cNvPr id="80917" name="Line 212"/>
            <p:cNvSpPr>
              <a:spLocks noChangeShapeType="1"/>
            </p:cNvSpPr>
            <p:nvPr/>
          </p:nvSpPr>
          <p:spPr bwMode="auto">
            <a:xfrm flipV="1">
              <a:off x="3550" y="1777"/>
              <a:ext cx="0" cy="335"/>
            </a:xfrm>
            <a:prstGeom prst="line">
              <a:avLst/>
            </a:prstGeom>
            <a:noFill/>
            <a:ln w="28575">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0918" name="Arc 213"/>
            <p:cNvSpPr>
              <a:spLocks/>
            </p:cNvSpPr>
            <p:nvPr/>
          </p:nvSpPr>
          <p:spPr bwMode="auto">
            <a:xfrm rot="8417152" flipV="1">
              <a:off x="3310" y="1824"/>
              <a:ext cx="240"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tx2"/>
              </a:solidFill>
              <a:round/>
              <a:headEnd type="triangle" w="med" len="lg"/>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0919" name="Text Box 214"/>
            <p:cNvSpPr txBox="1">
              <a:spLocks noChangeArrowheads="1"/>
            </p:cNvSpPr>
            <p:nvPr/>
          </p:nvSpPr>
          <p:spPr bwMode="auto">
            <a:xfrm>
              <a:off x="3406" y="1491"/>
              <a:ext cx="335" cy="231"/>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a:solidFill>
                    <a:schemeClr val="tx2"/>
                  </a:solidFill>
                  <a:latin typeface="Arial Narrow" pitchFamily="34" charset="0"/>
                </a:rPr>
                <a:t>V</a:t>
              </a:r>
              <a:r>
                <a:rPr lang="en-US" altLang="en-US" sz="1800" i="1" baseline="-25000">
                  <a:solidFill>
                    <a:schemeClr val="tx2"/>
                  </a:solidFill>
                  <a:latin typeface="Arial Narrow" pitchFamily="34" charset="0"/>
                </a:rPr>
                <a:t>ult</a:t>
              </a:r>
              <a:endParaRPr lang="en-US" altLang="en-US" sz="1800" i="1">
                <a:solidFill>
                  <a:schemeClr val="tx2"/>
                </a:solidFill>
                <a:latin typeface="Arial Narrow" pitchFamily="34" charset="0"/>
              </a:endParaRPr>
            </a:p>
          </p:txBody>
        </p:sp>
        <p:sp>
          <p:nvSpPr>
            <p:cNvPr id="80920" name="Text Box 215"/>
            <p:cNvSpPr txBox="1">
              <a:spLocks noChangeArrowheads="1"/>
            </p:cNvSpPr>
            <p:nvPr/>
          </p:nvSpPr>
          <p:spPr bwMode="auto">
            <a:xfrm>
              <a:off x="3023" y="1786"/>
              <a:ext cx="335" cy="231"/>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a:solidFill>
                    <a:schemeClr val="tx2"/>
                  </a:solidFill>
                  <a:latin typeface="Arial Narrow" pitchFamily="34" charset="0"/>
                </a:rPr>
                <a:t>M</a:t>
              </a:r>
              <a:r>
                <a:rPr lang="en-US" altLang="en-US" sz="1800" i="1" baseline="-25000">
                  <a:solidFill>
                    <a:schemeClr val="tx2"/>
                  </a:solidFill>
                  <a:latin typeface="Arial Narrow" pitchFamily="34" charset="0"/>
                </a:rPr>
                <a:t>ult</a:t>
              </a:r>
              <a:endParaRPr lang="en-US" altLang="en-US" sz="1800" i="1">
                <a:solidFill>
                  <a:schemeClr val="tx2"/>
                </a:solidFill>
                <a:latin typeface="Arial Narrow" pitchFamily="34" charset="0"/>
              </a:endParaRPr>
            </a:p>
          </p:txBody>
        </p:sp>
      </p:grpSp>
      <p:grpSp>
        <p:nvGrpSpPr>
          <p:cNvPr id="80904" name="Group 221"/>
          <p:cNvGrpSpPr>
            <a:grpSpLocks/>
          </p:cNvGrpSpPr>
          <p:nvPr/>
        </p:nvGrpSpPr>
        <p:grpSpPr bwMode="auto">
          <a:xfrm>
            <a:off x="7366000" y="2424113"/>
            <a:ext cx="968375" cy="985837"/>
            <a:chOff x="4362" y="1060"/>
            <a:chExt cx="610" cy="621"/>
          </a:xfrm>
        </p:grpSpPr>
        <p:sp>
          <p:nvSpPr>
            <p:cNvPr id="80913" name="Line 217"/>
            <p:cNvSpPr>
              <a:spLocks noChangeShapeType="1"/>
            </p:cNvSpPr>
            <p:nvPr/>
          </p:nvSpPr>
          <p:spPr bwMode="auto">
            <a:xfrm flipV="1">
              <a:off x="4889" y="1346"/>
              <a:ext cx="0" cy="335"/>
            </a:xfrm>
            <a:prstGeom prst="line">
              <a:avLst/>
            </a:prstGeom>
            <a:noFill/>
            <a:ln w="28575">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0914" name="Arc 218"/>
            <p:cNvSpPr>
              <a:spLocks/>
            </p:cNvSpPr>
            <p:nvPr/>
          </p:nvSpPr>
          <p:spPr bwMode="auto">
            <a:xfrm rot="8417152" flipV="1">
              <a:off x="4649" y="1393"/>
              <a:ext cx="240"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tx2"/>
              </a:solidFill>
              <a:round/>
              <a:headEnd type="triangle" w="med" len="lg"/>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0915" name="Text Box 219"/>
            <p:cNvSpPr txBox="1">
              <a:spLocks noChangeArrowheads="1"/>
            </p:cNvSpPr>
            <p:nvPr/>
          </p:nvSpPr>
          <p:spPr bwMode="auto">
            <a:xfrm>
              <a:off x="4637" y="1060"/>
              <a:ext cx="335" cy="231"/>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a:solidFill>
                    <a:schemeClr val="tx2"/>
                  </a:solidFill>
                  <a:latin typeface="Arial Narrow" pitchFamily="34" charset="0"/>
                </a:rPr>
                <a:t>V</a:t>
              </a:r>
              <a:r>
                <a:rPr lang="en-US" altLang="en-US" sz="1800" i="1" baseline="-25000">
                  <a:solidFill>
                    <a:schemeClr val="tx2"/>
                  </a:solidFill>
                  <a:latin typeface="Arial Narrow" pitchFamily="34" charset="0"/>
                </a:rPr>
                <a:t>ult</a:t>
              </a:r>
              <a:endParaRPr lang="en-US" altLang="en-US" sz="1800" i="1">
                <a:solidFill>
                  <a:schemeClr val="tx2"/>
                </a:solidFill>
                <a:latin typeface="Arial Narrow" pitchFamily="34" charset="0"/>
              </a:endParaRPr>
            </a:p>
          </p:txBody>
        </p:sp>
        <p:sp>
          <p:nvSpPr>
            <p:cNvPr id="80916" name="Text Box 220"/>
            <p:cNvSpPr txBox="1">
              <a:spLocks noChangeArrowheads="1"/>
            </p:cNvSpPr>
            <p:nvPr/>
          </p:nvSpPr>
          <p:spPr bwMode="auto">
            <a:xfrm>
              <a:off x="4362" y="1355"/>
              <a:ext cx="335" cy="231"/>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a:solidFill>
                    <a:schemeClr val="tx2"/>
                  </a:solidFill>
                  <a:latin typeface="Arial Narrow" pitchFamily="34" charset="0"/>
                </a:rPr>
                <a:t>M</a:t>
              </a:r>
              <a:r>
                <a:rPr lang="en-US" altLang="en-US" sz="1800" i="1" baseline="-25000">
                  <a:solidFill>
                    <a:schemeClr val="tx2"/>
                  </a:solidFill>
                  <a:latin typeface="Arial Narrow" pitchFamily="34" charset="0"/>
                </a:rPr>
                <a:t>ult</a:t>
              </a:r>
              <a:endParaRPr lang="en-US" altLang="en-US" sz="1800" i="1">
                <a:solidFill>
                  <a:schemeClr val="tx2"/>
                </a:solidFill>
                <a:latin typeface="Arial Narrow" pitchFamily="34" charset="0"/>
              </a:endParaRPr>
            </a:p>
          </p:txBody>
        </p:sp>
      </p:grpSp>
      <p:grpSp>
        <p:nvGrpSpPr>
          <p:cNvPr id="80905" name="Group 222"/>
          <p:cNvGrpSpPr>
            <a:grpSpLocks/>
          </p:cNvGrpSpPr>
          <p:nvPr/>
        </p:nvGrpSpPr>
        <p:grpSpPr bwMode="auto">
          <a:xfrm>
            <a:off x="7359650" y="4095750"/>
            <a:ext cx="968375" cy="985838"/>
            <a:chOff x="4362" y="1060"/>
            <a:chExt cx="610" cy="621"/>
          </a:xfrm>
        </p:grpSpPr>
        <p:sp>
          <p:nvSpPr>
            <p:cNvPr id="80909" name="Line 223"/>
            <p:cNvSpPr>
              <a:spLocks noChangeShapeType="1"/>
            </p:cNvSpPr>
            <p:nvPr/>
          </p:nvSpPr>
          <p:spPr bwMode="auto">
            <a:xfrm flipV="1">
              <a:off x="4889" y="1346"/>
              <a:ext cx="0" cy="335"/>
            </a:xfrm>
            <a:prstGeom prst="line">
              <a:avLst/>
            </a:prstGeom>
            <a:noFill/>
            <a:ln w="28575">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0910" name="Arc 224"/>
            <p:cNvSpPr>
              <a:spLocks/>
            </p:cNvSpPr>
            <p:nvPr/>
          </p:nvSpPr>
          <p:spPr bwMode="auto">
            <a:xfrm rot="8417152" flipV="1">
              <a:off x="4649" y="1393"/>
              <a:ext cx="240"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tx2"/>
              </a:solidFill>
              <a:round/>
              <a:headEnd type="triangle" w="med" len="lg"/>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0911" name="Text Box 225"/>
            <p:cNvSpPr txBox="1">
              <a:spLocks noChangeArrowheads="1"/>
            </p:cNvSpPr>
            <p:nvPr/>
          </p:nvSpPr>
          <p:spPr bwMode="auto">
            <a:xfrm>
              <a:off x="4637" y="1060"/>
              <a:ext cx="335" cy="231"/>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a:solidFill>
                    <a:schemeClr val="tx2"/>
                  </a:solidFill>
                  <a:latin typeface="Arial Narrow" pitchFamily="34" charset="0"/>
                </a:rPr>
                <a:t>V</a:t>
              </a:r>
              <a:r>
                <a:rPr lang="en-US" altLang="en-US" sz="1800" i="1" baseline="-25000">
                  <a:solidFill>
                    <a:schemeClr val="tx2"/>
                  </a:solidFill>
                  <a:latin typeface="Arial Narrow" pitchFamily="34" charset="0"/>
                </a:rPr>
                <a:t>ult</a:t>
              </a:r>
              <a:endParaRPr lang="en-US" altLang="en-US" sz="1800" i="1">
                <a:solidFill>
                  <a:schemeClr val="tx2"/>
                </a:solidFill>
                <a:latin typeface="Arial Narrow" pitchFamily="34" charset="0"/>
              </a:endParaRPr>
            </a:p>
          </p:txBody>
        </p:sp>
        <p:sp>
          <p:nvSpPr>
            <p:cNvPr id="80912" name="Text Box 226"/>
            <p:cNvSpPr txBox="1">
              <a:spLocks noChangeArrowheads="1"/>
            </p:cNvSpPr>
            <p:nvPr/>
          </p:nvSpPr>
          <p:spPr bwMode="auto">
            <a:xfrm>
              <a:off x="4362" y="1355"/>
              <a:ext cx="335" cy="231"/>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a:solidFill>
                    <a:schemeClr val="tx2"/>
                  </a:solidFill>
                  <a:latin typeface="Arial Narrow" pitchFamily="34" charset="0"/>
                </a:rPr>
                <a:t>M</a:t>
              </a:r>
              <a:r>
                <a:rPr lang="en-US" altLang="en-US" sz="1800" i="1" baseline="-25000">
                  <a:solidFill>
                    <a:schemeClr val="tx2"/>
                  </a:solidFill>
                  <a:latin typeface="Arial Narrow" pitchFamily="34" charset="0"/>
                </a:rPr>
                <a:t>ult</a:t>
              </a:r>
              <a:endParaRPr lang="en-US" altLang="en-US" sz="1800" i="1">
                <a:solidFill>
                  <a:schemeClr val="tx2"/>
                </a:solidFill>
                <a:latin typeface="Arial Narrow" pitchFamily="34" charset="0"/>
              </a:endParaRPr>
            </a:p>
          </p:txBody>
        </p:sp>
      </p:grpSp>
      <p:sp>
        <p:nvSpPr>
          <p:cNvPr id="80907" name="Text Box 233"/>
          <p:cNvSpPr txBox="1">
            <a:spLocks noChangeArrowheads="1"/>
          </p:cNvSpPr>
          <p:nvPr/>
        </p:nvSpPr>
        <p:spPr bwMode="auto">
          <a:xfrm>
            <a:off x="401762" y="1196667"/>
            <a:ext cx="4386262" cy="255454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b="0" dirty="0">
                <a:latin typeface="+mn-lt"/>
              </a:rPr>
              <a:t>Column Required Strength =</a:t>
            </a:r>
          </a:p>
          <a:p>
            <a:pPr>
              <a:spcBef>
                <a:spcPct val="50000"/>
              </a:spcBef>
              <a:buClrTx/>
              <a:buSzTx/>
              <a:buFontTx/>
              <a:buNone/>
            </a:pPr>
            <a:r>
              <a:rPr lang="en-US" altLang="en-US" sz="2000" b="0" dirty="0">
                <a:latin typeface="+mn-lt"/>
              </a:rPr>
              <a:t>forces generated in column when all links above level under consideration have developed their ultimate shear resistance (</a:t>
            </a:r>
            <a:r>
              <a:rPr lang="en-US" altLang="en-US" sz="2000" b="0" i="1" dirty="0" err="1">
                <a:latin typeface="+mn-lt"/>
              </a:rPr>
              <a:t>V</a:t>
            </a:r>
            <a:r>
              <a:rPr lang="en-US" altLang="en-US" sz="2000" b="0" i="1" baseline="-25000" dirty="0" err="1">
                <a:latin typeface="+mn-lt"/>
              </a:rPr>
              <a:t>ult</a:t>
            </a:r>
            <a:r>
              <a:rPr lang="en-US" altLang="en-US" sz="2000" b="0" dirty="0">
                <a:latin typeface="+mn-lt"/>
              </a:rPr>
              <a:t>) and their ultimate flexural resistance (</a:t>
            </a:r>
            <a:r>
              <a:rPr lang="en-US" altLang="en-US" sz="2000" b="0" i="1" dirty="0" err="1">
                <a:latin typeface="+mn-lt"/>
              </a:rPr>
              <a:t>M</a:t>
            </a:r>
            <a:r>
              <a:rPr lang="en-US" altLang="en-US" sz="2000" b="0" i="1" baseline="-25000" dirty="0" err="1">
                <a:latin typeface="+mn-lt"/>
              </a:rPr>
              <a:t>ult</a:t>
            </a:r>
            <a:r>
              <a:rPr lang="en-US" altLang="en-US" sz="2000" b="0" dirty="0">
                <a:latin typeface="+mn-lt"/>
              </a:rPr>
              <a:t>).</a:t>
            </a:r>
          </a:p>
          <a:p>
            <a:pPr>
              <a:spcBef>
                <a:spcPct val="50000"/>
              </a:spcBef>
              <a:buClrTx/>
              <a:buSzTx/>
              <a:buFontTx/>
              <a:buNone/>
            </a:pPr>
            <a:r>
              <a:rPr lang="en-US" altLang="en-US" sz="2000" dirty="0">
                <a:solidFill>
                  <a:schemeClr val="tx2"/>
                </a:solidFill>
                <a:latin typeface="+mn-lt"/>
              </a:rPr>
              <a:t>Take </a:t>
            </a:r>
            <a:r>
              <a:rPr lang="en-US" altLang="en-US" sz="2000" i="1" dirty="0" err="1">
                <a:solidFill>
                  <a:schemeClr val="tx2"/>
                </a:solidFill>
                <a:latin typeface="+mn-lt"/>
              </a:rPr>
              <a:t>V</a:t>
            </a:r>
            <a:r>
              <a:rPr lang="en-US" altLang="en-US" sz="2000" i="1" baseline="-25000" dirty="0" err="1">
                <a:solidFill>
                  <a:schemeClr val="tx2"/>
                </a:solidFill>
                <a:latin typeface="+mn-lt"/>
              </a:rPr>
              <a:t>ult</a:t>
            </a:r>
            <a:r>
              <a:rPr lang="en-US" altLang="en-US" sz="2000" dirty="0">
                <a:solidFill>
                  <a:schemeClr val="tx2"/>
                </a:solidFill>
                <a:latin typeface="+mn-lt"/>
              </a:rPr>
              <a:t> = 1.25 </a:t>
            </a:r>
            <a:r>
              <a:rPr lang="en-US" altLang="en-US" sz="2000" i="1" dirty="0">
                <a:solidFill>
                  <a:schemeClr val="tx2"/>
                </a:solidFill>
                <a:latin typeface="+mn-lt"/>
              </a:rPr>
              <a:t>R</a:t>
            </a:r>
            <a:r>
              <a:rPr lang="en-US" altLang="en-US" sz="2000" i="1" baseline="-25000" dirty="0">
                <a:solidFill>
                  <a:schemeClr val="tx2"/>
                </a:solidFill>
                <a:latin typeface="+mn-lt"/>
              </a:rPr>
              <a:t>y</a:t>
            </a:r>
            <a:r>
              <a:rPr lang="en-US" altLang="en-US" sz="2000" i="1" dirty="0">
                <a:solidFill>
                  <a:schemeClr val="tx2"/>
                </a:solidFill>
                <a:latin typeface="+mn-lt"/>
              </a:rPr>
              <a:t> V</a:t>
            </a:r>
            <a:r>
              <a:rPr lang="en-US" altLang="en-US" sz="2000" i="1" baseline="-25000" dirty="0">
                <a:solidFill>
                  <a:schemeClr val="tx2"/>
                </a:solidFill>
                <a:latin typeface="+mn-lt"/>
              </a:rPr>
              <a:t>n</a:t>
            </a:r>
            <a:r>
              <a:rPr lang="en-US" altLang="en-US" sz="2000" dirty="0">
                <a:solidFill>
                  <a:schemeClr val="tx2"/>
                </a:solidFill>
                <a:latin typeface="+mn-lt"/>
              </a:rPr>
              <a:t> for each link</a:t>
            </a:r>
            <a:r>
              <a:rPr lang="en-US" altLang="en-US" sz="2000" dirty="0">
                <a:latin typeface="+mn-lt"/>
              </a:rPr>
              <a:t>.</a:t>
            </a:r>
          </a:p>
        </p:txBody>
      </p:sp>
      <p:sp>
        <p:nvSpPr>
          <p:cNvPr id="156" name="Text Box 233">
            <a:extLst>
              <a:ext uri="{FF2B5EF4-FFF2-40B4-BE49-F238E27FC236}"/>
            </a:extLst>
          </p:cNvPr>
          <p:cNvSpPr txBox="1">
            <a:spLocks noChangeArrowheads="1"/>
          </p:cNvSpPr>
          <p:nvPr/>
        </p:nvSpPr>
        <p:spPr bwMode="auto">
          <a:xfrm>
            <a:off x="403349" y="4206567"/>
            <a:ext cx="4384675" cy="2246769"/>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panose="020B0604020202020204" pitchFamily="34" charset="0"/>
              </a:defRPr>
            </a:lvl1pPr>
            <a:lvl2pPr marL="742950" indent="-285750">
              <a:spcBef>
                <a:spcPct val="20000"/>
              </a:spcBef>
              <a:buClr>
                <a:schemeClr val="tx2"/>
              </a:buClr>
              <a:buSzPct val="100000"/>
              <a:buChar char="–"/>
              <a:defRPr sz="2800" b="1">
                <a:solidFill>
                  <a:schemeClr val="tx1"/>
                </a:solidFill>
                <a:latin typeface="Arial" panose="020B0604020202020204" pitchFamily="34" charset="0"/>
              </a:defRPr>
            </a:lvl2pPr>
            <a:lvl3pPr marL="1143000" indent="-228600">
              <a:spcBef>
                <a:spcPct val="20000"/>
              </a:spcBef>
              <a:buClr>
                <a:schemeClr val="tx2"/>
              </a:buClr>
              <a:buSzPct val="100000"/>
              <a:buChar char="•"/>
              <a:defRPr sz="2400">
                <a:solidFill>
                  <a:schemeClr val="tx1"/>
                </a:solidFill>
                <a:latin typeface="Arial" panose="020B0604020202020204" pitchFamily="34" charset="0"/>
              </a:defRPr>
            </a:lvl3pPr>
            <a:lvl4pPr marL="1600200" indent="-228600">
              <a:spcBef>
                <a:spcPct val="20000"/>
              </a:spcBef>
              <a:buClr>
                <a:schemeClr val="tx2"/>
              </a:buClr>
              <a:buSzPct val="100000"/>
              <a:buChar char="–"/>
              <a:defRPr sz="2000">
                <a:solidFill>
                  <a:schemeClr val="tx1"/>
                </a:solidFill>
                <a:latin typeface="Arial" panose="020B0604020202020204" pitchFamily="34" charset="0"/>
              </a:defRPr>
            </a:lvl4pPr>
            <a:lvl5pPr marL="2057400" indent="-228600">
              <a:spcBef>
                <a:spcPct val="20000"/>
              </a:spcBef>
              <a:buClr>
                <a:schemeClr val="tx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9pPr>
          </a:lstStyle>
          <a:p>
            <a:pPr>
              <a:spcBef>
                <a:spcPct val="50000"/>
              </a:spcBef>
              <a:buClrTx/>
              <a:buSzTx/>
              <a:buFontTx/>
              <a:buNone/>
              <a:defRPr/>
            </a:pPr>
            <a:r>
              <a:rPr lang="en-US" altLang="en-US" sz="2000" b="0" dirty="0">
                <a:latin typeface="+mn-lt"/>
              </a:rPr>
              <a:t>Required strength need not exceed the lesser of:</a:t>
            </a:r>
          </a:p>
          <a:p>
            <a:pPr marL="457200" indent="-457200">
              <a:spcBef>
                <a:spcPct val="50000"/>
              </a:spcBef>
              <a:buClrTx/>
              <a:buSzTx/>
              <a:buFontTx/>
              <a:buAutoNum type="arabicParenBoth"/>
              <a:defRPr/>
            </a:pPr>
            <a:r>
              <a:rPr lang="en-US" altLang="en-US" sz="2000" b="0" dirty="0">
                <a:latin typeface="+mn-lt"/>
              </a:rPr>
              <a:t>Forces corresponding to foundation uplift</a:t>
            </a:r>
          </a:p>
          <a:p>
            <a:pPr marL="457200" indent="-457200">
              <a:spcBef>
                <a:spcPct val="50000"/>
              </a:spcBef>
              <a:buClrTx/>
              <a:buSzTx/>
              <a:buFontTx/>
              <a:buAutoNum type="arabicParenBoth"/>
              <a:defRPr/>
            </a:pPr>
            <a:r>
              <a:rPr lang="en-US" altLang="en-US" sz="2000" b="0" dirty="0">
                <a:latin typeface="+mn-lt"/>
              </a:rPr>
              <a:t>Forces from nonlinear analysis (C3).  </a:t>
            </a:r>
          </a:p>
        </p:txBody>
      </p:sp>
      <p:sp>
        <p:nvSpPr>
          <p:cNvPr id="2" name="Text Placeholder 1"/>
          <p:cNvSpPr>
            <a:spLocks noGrp="1"/>
          </p:cNvSpPr>
          <p:nvPr>
            <p:ph type="body" sz="quarter" idx="38"/>
          </p:nvPr>
        </p:nvSpPr>
        <p:spPr/>
        <p:txBody>
          <a:bodyPr/>
          <a:lstStyle/>
          <a:p>
            <a:r>
              <a:rPr lang="en-US" dirty="0"/>
              <a:t>F3.3 Analysis - Required Strength of </a:t>
            </a:r>
            <a:r>
              <a:rPr lang="en-US" dirty="0" smtClean="0"/>
              <a:t>Columns</a:t>
            </a:r>
            <a:endParaRPr lang="en-US" dirty="0"/>
          </a:p>
        </p:txBody>
      </p:sp>
    </p:spTree>
    <p:extLst>
      <p:ext uri="{BB962C8B-B14F-4D97-AF65-F5344CB8AC3E}">
        <p14:creationId xmlns:p14="http://schemas.microsoft.com/office/powerpoint/2010/main" val="5105957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3"/>
          <p:cNvSpPr txBox="1">
            <a:spLocks noChangeArrowheads="1"/>
          </p:cNvSpPr>
          <p:nvPr/>
        </p:nvSpPr>
        <p:spPr bwMode="auto">
          <a:xfrm>
            <a:off x="914400" y="2286000"/>
            <a:ext cx="5867400"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939393"/>
                    </a:gs>
                    <a:gs pos="100000">
                      <a:srgbClr val="DDDDDD"/>
                    </a:gs>
                  </a:gsLst>
                  <a:lin ang="5400000" scaled="1"/>
                </a:gradFill>
              </a14:hiddenFill>
            </a:ext>
            <a:ext uri="{91240B29-F687-4F45-9708-019B960494DF}">
              <a14:hiddenLine xmlns:a14="http://schemas.microsoft.com/office/drawing/2010/main" w="222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b="0">
              <a:latin typeface="+mn-lt"/>
            </a:endParaRPr>
          </a:p>
        </p:txBody>
      </p:sp>
      <p:sp>
        <p:nvSpPr>
          <p:cNvPr id="81923" name="Text Box 4"/>
          <p:cNvSpPr txBox="1">
            <a:spLocks noChangeArrowheads="1"/>
          </p:cNvSpPr>
          <p:nvPr/>
        </p:nvSpPr>
        <p:spPr bwMode="auto">
          <a:xfrm>
            <a:off x="4953000" y="1981200"/>
            <a:ext cx="2743200"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939393"/>
                    </a:gs>
                    <a:gs pos="100000">
                      <a:srgbClr val="DDDDDD"/>
                    </a:gs>
                  </a:gsLst>
                  <a:lin ang="5400000" scaled="1"/>
                </a:gradFill>
              </a14:hiddenFill>
            </a:ext>
            <a:ext uri="{91240B29-F687-4F45-9708-019B960494DF}">
              <a14:hiddenLine xmlns:a14="http://schemas.microsoft.com/office/drawing/2010/main" w="222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b="0">
              <a:latin typeface="+mn-lt"/>
            </a:endParaRPr>
          </a:p>
        </p:txBody>
      </p:sp>
      <p:sp>
        <p:nvSpPr>
          <p:cNvPr id="81924" name="Text Box 5"/>
          <p:cNvSpPr txBox="1">
            <a:spLocks noChangeArrowheads="1"/>
          </p:cNvSpPr>
          <p:nvPr/>
        </p:nvSpPr>
        <p:spPr bwMode="auto">
          <a:xfrm>
            <a:off x="609600" y="1300163"/>
            <a:ext cx="7588250" cy="430887"/>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b="0" u="sng">
                <a:latin typeface="+mn-lt"/>
              </a:rPr>
              <a:t>F3.4a Link Rotational Angle</a:t>
            </a:r>
          </a:p>
        </p:txBody>
      </p:sp>
      <p:sp>
        <p:nvSpPr>
          <p:cNvPr id="81926" name="Text Box 5"/>
          <p:cNvSpPr txBox="1">
            <a:spLocks noChangeArrowheads="1"/>
          </p:cNvSpPr>
          <p:nvPr/>
        </p:nvSpPr>
        <p:spPr bwMode="auto">
          <a:xfrm>
            <a:off x="625475" y="1974850"/>
            <a:ext cx="7588250" cy="1107996"/>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b="0" dirty="0">
                <a:latin typeface="+mn-lt"/>
              </a:rPr>
              <a:t>The </a:t>
            </a:r>
            <a:r>
              <a:rPr lang="en-US" altLang="en-US" sz="2200" i="1" dirty="0">
                <a:solidFill>
                  <a:schemeClr val="tx2"/>
                </a:solidFill>
                <a:latin typeface="+mn-lt"/>
              </a:rPr>
              <a:t>link rotation angle</a:t>
            </a:r>
            <a:r>
              <a:rPr lang="en-US" altLang="en-US" sz="2200" dirty="0">
                <a:latin typeface="+mn-lt"/>
              </a:rPr>
              <a:t> </a:t>
            </a:r>
            <a:r>
              <a:rPr lang="en-US" altLang="en-US" sz="2200" b="0" dirty="0">
                <a:latin typeface="+mn-lt"/>
              </a:rPr>
              <a:t>is the inelastic angle between the link and the beam outside of the link when the story drift is equal to the </a:t>
            </a:r>
            <a:r>
              <a:rPr lang="en-US" altLang="en-US" sz="2200" i="1" dirty="0">
                <a:solidFill>
                  <a:schemeClr val="tx2"/>
                </a:solidFill>
                <a:latin typeface="+mn-lt"/>
              </a:rPr>
              <a:t>design story drift, </a:t>
            </a:r>
            <a:r>
              <a:rPr lang="el-GR" altLang="en-US" sz="2200" i="1" dirty="0">
                <a:solidFill>
                  <a:schemeClr val="tx2"/>
                </a:solidFill>
                <a:latin typeface="+mn-lt"/>
              </a:rPr>
              <a:t>Δ</a:t>
            </a:r>
            <a:r>
              <a:rPr lang="en-US" altLang="en-US" sz="2200" b="0" dirty="0">
                <a:latin typeface="+mn-lt"/>
              </a:rPr>
              <a:t>.</a:t>
            </a:r>
            <a:endParaRPr lang="el-GR" altLang="en-US" sz="2200" b="0" dirty="0">
              <a:latin typeface="+mn-lt"/>
            </a:endParaRPr>
          </a:p>
        </p:txBody>
      </p:sp>
      <p:sp>
        <p:nvSpPr>
          <p:cNvPr id="81927" name="Text Box 7"/>
          <p:cNvSpPr txBox="1">
            <a:spLocks noChangeArrowheads="1"/>
          </p:cNvSpPr>
          <p:nvPr/>
        </p:nvSpPr>
        <p:spPr bwMode="auto">
          <a:xfrm>
            <a:off x="625474" y="3636963"/>
            <a:ext cx="8122989" cy="430887"/>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b="0" dirty="0">
                <a:latin typeface="+mn-lt"/>
              </a:rPr>
              <a:t>The </a:t>
            </a:r>
            <a:r>
              <a:rPr lang="en-US" altLang="en-US" sz="2200" i="1" dirty="0">
                <a:solidFill>
                  <a:schemeClr val="tx2"/>
                </a:solidFill>
                <a:latin typeface="+mn-lt"/>
              </a:rPr>
              <a:t>link rotation angle</a:t>
            </a:r>
            <a:r>
              <a:rPr lang="en-US" altLang="en-US" sz="2200" dirty="0">
                <a:latin typeface="+mn-lt"/>
              </a:rPr>
              <a:t> </a:t>
            </a:r>
            <a:r>
              <a:rPr lang="en-US" altLang="en-US" sz="2200" b="0" dirty="0">
                <a:latin typeface="+mn-lt"/>
              </a:rPr>
              <a:t>shall not exceed the following values:</a:t>
            </a:r>
            <a:endParaRPr lang="el-GR" altLang="en-US" sz="2200" b="0" dirty="0">
              <a:latin typeface="+mn-lt"/>
            </a:endParaRPr>
          </a:p>
        </p:txBody>
      </p:sp>
      <p:sp>
        <p:nvSpPr>
          <p:cNvPr id="81928" name="Text Box 8"/>
          <p:cNvSpPr txBox="1">
            <a:spLocks noChangeArrowheads="1"/>
          </p:cNvSpPr>
          <p:nvPr/>
        </p:nvSpPr>
        <p:spPr bwMode="auto">
          <a:xfrm>
            <a:off x="1308100" y="4319588"/>
            <a:ext cx="6905625" cy="1785104"/>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lr>
                <a:schemeClr val="tx2"/>
              </a:buClr>
              <a:buSzPct val="150000"/>
              <a:buChar char="•"/>
              <a:defRPr sz="2800" b="1">
                <a:solidFill>
                  <a:schemeClr val="tx1"/>
                </a:solidFill>
                <a:latin typeface="Arial" charset="0"/>
              </a:defRPr>
            </a:lvl1pPr>
            <a:lvl2pPr marL="914400" indent="-457200">
              <a:spcBef>
                <a:spcPct val="20000"/>
              </a:spcBef>
              <a:buClr>
                <a:schemeClr val="tx2"/>
              </a:buClr>
              <a:buSzPct val="100000"/>
              <a:buChar char="–"/>
              <a:defRPr sz="2800" b="1">
                <a:solidFill>
                  <a:schemeClr val="tx1"/>
                </a:solidFill>
                <a:latin typeface="Arial" charset="0"/>
              </a:defRPr>
            </a:lvl2pPr>
            <a:lvl3pPr marL="1371600" indent="-457200">
              <a:spcBef>
                <a:spcPct val="20000"/>
              </a:spcBef>
              <a:buClr>
                <a:schemeClr val="tx2"/>
              </a:buClr>
              <a:buSzPct val="100000"/>
              <a:buChar char="•"/>
              <a:defRPr sz="2400">
                <a:solidFill>
                  <a:schemeClr val="tx1"/>
                </a:solidFill>
                <a:latin typeface="Arial" charset="0"/>
              </a:defRPr>
            </a:lvl3pPr>
            <a:lvl4pPr marL="1828800" indent="-457200">
              <a:spcBef>
                <a:spcPct val="20000"/>
              </a:spcBef>
              <a:buClr>
                <a:schemeClr val="tx2"/>
              </a:buClr>
              <a:buSzPct val="100000"/>
              <a:buChar char="–"/>
              <a:defRPr sz="2000">
                <a:solidFill>
                  <a:schemeClr val="tx1"/>
                </a:solidFill>
                <a:latin typeface="Arial" charset="0"/>
              </a:defRPr>
            </a:lvl4pPr>
            <a:lvl5pPr marL="2286000" indent="-457200">
              <a:spcBef>
                <a:spcPct val="20000"/>
              </a:spcBef>
              <a:buClr>
                <a:schemeClr val="tx2"/>
              </a:buClr>
              <a:buSzPct val="100000"/>
              <a:buChar char="•"/>
              <a:defRPr sz="2000">
                <a:solidFill>
                  <a:schemeClr val="tx1"/>
                </a:solidFill>
                <a:latin typeface="Arial" charset="0"/>
              </a:defRPr>
            </a:lvl5pPr>
            <a:lvl6pPr marL="2743200" indent="-4572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3200400" indent="-4572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657600" indent="-4572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4114800" indent="-4572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AutoNum type="alphaLcParenR"/>
            </a:pPr>
            <a:r>
              <a:rPr lang="en-US" altLang="en-US" sz="2200" b="0" dirty="0">
                <a:latin typeface="+mn-lt"/>
              </a:rPr>
              <a:t>0.08 radians for:	</a:t>
            </a:r>
            <a:r>
              <a:rPr lang="en-US" altLang="en-US" sz="2200" b="0" i="1" dirty="0">
                <a:latin typeface="+mn-lt"/>
              </a:rPr>
              <a:t>e</a:t>
            </a:r>
            <a:r>
              <a:rPr lang="en-US" altLang="en-US" sz="2200" b="0" dirty="0">
                <a:latin typeface="+mn-lt"/>
              </a:rPr>
              <a:t> </a:t>
            </a:r>
            <a:r>
              <a:rPr lang="en-US" altLang="en-US" sz="2200" b="0" dirty="0">
                <a:latin typeface="+mn-lt"/>
                <a:sym typeface="Symbol" pitchFamily="18" charset="2"/>
              </a:rPr>
              <a:t> 1.6 </a:t>
            </a:r>
            <a:r>
              <a:rPr lang="en-US" altLang="en-US" sz="2200" b="0" i="1" dirty="0">
                <a:latin typeface="+mn-lt"/>
                <a:sym typeface="Symbol" pitchFamily="18" charset="2"/>
              </a:rPr>
              <a:t>M</a:t>
            </a:r>
            <a:r>
              <a:rPr lang="en-US" altLang="en-US" sz="2200" b="0" i="1" baseline="-25000" dirty="0">
                <a:latin typeface="+mn-lt"/>
                <a:sym typeface="Symbol" pitchFamily="18" charset="2"/>
              </a:rPr>
              <a:t>p</a:t>
            </a:r>
            <a:r>
              <a:rPr lang="en-US" altLang="en-US" sz="2200" b="0" dirty="0">
                <a:latin typeface="+mn-lt"/>
                <a:sym typeface="Symbol" pitchFamily="18" charset="2"/>
              </a:rPr>
              <a:t> / </a:t>
            </a:r>
            <a:r>
              <a:rPr lang="en-US" altLang="en-US" sz="2200" b="0" i="1" dirty="0">
                <a:latin typeface="+mn-lt"/>
                <a:sym typeface="Symbol" pitchFamily="18" charset="2"/>
              </a:rPr>
              <a:t>V</a:t>
            </a:r>
            <a:r>
              <a:rPr lang="en-US" altLang="en-US" sz="2200" b="0" i="1" baseline="-25000" dirty="0">
                <a:latin typeface="+mn-lt"/>
                <a:sym typeface="Symbol" pitchFamily="18" charset="2"/>
              </a:rPr>
              <a:t>p</a:t>
            </a:r>
            <a:endParaRPr lang="en-US" altLang="en-US" sz="2200" b="0" dirty="0">
              <a:latin typeface="+mn-lt"/>
              <a:sym typeface="Symbol" pitchFamily="18" charset="2"/>
            </a:endParaRPr>
          </a:p>
          <a:p>
            <a:pPr>
              <a:spcBef>
                <a:spcPct val="50000"/>
              </a:spcBef>
              <a:buClrTx/>
              <a:buSzTx/>
              <a:buFontTx/>
              <a:buAutoNum type="alphaLcParenR"/>
            </a:pPr>
            <a:r>
              <a:rPr lang="en-US" altLang="en-US" sz="2200" b="0" dirty="0">
                <a:latin typeface="+mn-lt"/>
                <a:sym typeface="Symbol" pitchFamily="18" charset="2"/>
              </a:rPr>
              <a:t>0.02 radians for:	</a:t>
            </a:r>
            <a:r>
              <a:rPr lang="en-US" altLang="en-US" sz="2200" b="0" i="1" dirty="0">
                <a:latin typeface="+mn-lt"/>
                <a:sym typeface="Symbol" pitchFamily="18" charset="2"/>
              </a:rPr>
              <a:t>e</a:t>
            </a:r>
            <a:r>
              <a:rPr lang="en-US" altLang="en-US" sz="2200" b="0" dirty="0">
                <a:latin typeface="+mn-lt"/>
                <a:sym typeface="Symbol" pitchFamily="18" charset="2"/>
              </a:rPr>
              <a:t>  2.6 </a:t>
            </a:r>
            <a:r>
              <a:rPr lang="en-US" altLang="en-US" sz="2200" b="0" i="1" dirty="0">
                <a:latin typeface="+mn-lt"/>
                <a:sym typeface="Symbol" pitchFamily="18" charset="2"/>
              </a:rPr>
              <a:t>M</a:t>
            </a:r>
            <a:r>
              <a:rPr lang="en-US" altLang="en-US" sz="2200" b="0" i="1" baseline="-25000" dirty="0">
                <a:latin typeface="+mn-lt"/>
                <a:sym typeface="Symbol" pitchFamily="18" charset="2"/>
              </a:rPr>
              <a:t>p</a:t>
            </a:r>
            <a:r>
              <a:rPr lang="en-US" altLang="en-US" sz="2200" b="0" dirty="0">
                <a:latin typeface="+mn-lt"/>
                <a:sym typeface="Symbol" pitchFamily="18" charset="2"/>
              </a:rPr>
              <a:t> / </a:t>
            </a:r>
            <a:r>
              <a:rPr lang="en-US" altLang="en-US" sz="2200" b="0" i="1" dirty="0">
                <a:latin typeface="+mn-lt"/>
                <a:sym typeface="Symbol" pitchFamily="18" charset="2"/>
              </a:rPr>
              <a:t>V</a:t>
            </a:r>
            <a:r>
              <a:rPr lang="en-US" altLang="en-US" sz="2200" b="0" i="1" baseline="-25000" dirty="0">
                <a:latin typeface="+mn-lt"/>
                <a:sym typeface="Symbol" pitchFamily="18" charset="2"/>
              </a:rPr>
              <a:t>p</a:t>
            </a:r>
            <a:endParaRPr lang="en-US" altLang="en-US" sz="2200" b="0" dirty="0">
              <a:latin typeface="+mn-lt"/>
              <a:sym typeface="Symbol" pitchFamily="18" charset="2"/>
            </a:endParaRPr>
          </a:p>
          <a:p>
            <a:pPr>
              <a:spcBef>
                <a:spcPct val="50000"/>
              </a:spcBef>
              <a:buClrTx/>
              <a:buSzTx/>
              <a:buFontTx/>
              <a:buAutoNum type="alphaLcParenR"/>
            </a:pPr>
            <a:r>
              <a:rPr lang="en-US" altLang="en-US" sz="2200" b="0" dirty="0">
                <a:latin typeface="+mn-lt"/>
                <a:sym typeface="Symbol" pitchFamily="18" charset="2"/>
              </a:rPr>
              <a:t>a value determined by linear interpolation between the above values for:   1.6 </a:t>
            </a:r>
            <a:r>
              <a:rPr lang="en-US" altLang="en-US" sz="2200" b="0" i="1" dirty="0">
                <a:latin typeface="+mn-lt"/>
                <a:sym typeface="Symbol" pitchFamily="18" charset="2"/>
              </a:rPr>
              <a:t>M</a:t>
            </a:r>
            <a:r>
              <a:rPr lang="en-US" altLang="en-US" sz="2200" b="0" i="1" baseline="-25000" dirty="0">
                <a:latin typeface="+mn-lt"/>
                <a:sym typeface="Symbol" pitchFamily="18" charset="2"/>
              </a:rPr>
              <a:t>p</a:t>
            </a:r>
            <a:r>
              <a:rPr lang="en-US" altLang="en-US" sz="2200" b="0" baseline="-25000" dirty="0">
                <a:latin typeface="+mn-lt"/>
                <a:sym typeface="Symbol" pitchFamily="18" charset="2"/>
              </a:rPr>
              <a:t> </a:t>
            </a:r>
            <a:r>
              <a:rPr lang="en-US" altLang="en-US" sz="2200" b="0" dirty="0">
                <a:latin typeface="+mn-lt"/>
                <a:sym typeface="Symbol" pitchFamily="18" charset="2"/>
              </a:rPr>
              <a:t>/ </a:t>
            </a:r>
            <a:r>
              <a:rPr lang="en-US" altLang="en-US" sz="2200" b="0" i="1" dirty="0">
                <a:latin typeface="+mn-lt"/>
                <a:sym typeface="Symbol" pitchFamily="18" charset="2"/>
              </a:rPr>
              <a:t>V</a:t>
            </a:r>
            <a:r>
              <a:rPr lang="en-US" altLang="en-US" sz="2200" b="0" i="1" baseline="-25000" dirty="0">
                <a:latin typeface="+mn-lt"/>
                <a:sym typeface="Symbol" pitchFamily="18" charset="2"/>
              </a:rPr>
              <a:t>p</a:t>
            </a:r>
            <a:r>
              <a:rPr lang="en-US" altLang="en-US" sz="2200" b="0" dirty="0">
                <a:latin typeface="+mn-lt"/>
                <a:sym typeface="Symbol" pitchFamily="18" charset="2"/>
              </a:rPr>
              <a:t> &lt; </a:t>
            </a:r>
            <a:r>
              <a:rPr lang="en-US" altLang="en-US" sz="2200" b="0" i="1" dirty="0">
                <a:latin typeface="+mn-lt"/>
                <a:sym typeface="Symbol" pitchFamily="18" charset="2"/>
              </a:rPr>
              <a:t>e</a:t>
            </a:r>
            <a:r>
              <a:rPr lang="en-US" altLang="en-US" sz="2200" b="0" dirty="0">
                <a:latin typeface="+mn-lt"/>
                <a:sym typeface="Symbol" pitchFamily="18" charset="2"/>
              </a:rPr>
              <a:t> &lt; 2.6 </a:t>
            </a:r>
            <a:r>
              <a:rPr lang="en-US" altLang="en-US" sz="2200" b="0" i="1" dirty="0">
                <a:latin typeface="+mn-lt"/>
                <a:sym typeface="Symbol" pitchFamily="18" charset="2"/>
              </a:rPr>
              <a:t>M</a:t>
            </a:r>
            <a:r>
              <a:rPr lang="en-US" altLang="en-US" sz="2200" b="0" i="1" baseline="-25000" dirty="0">
                <a:latin typeface="+mn-lt"/>
                <a:sym typeface="Symbol" pitchFamily="18" charset="2"/>
              </a:rPr>
              <a:t>p</a:t>
            </a:r>
            <a:r>
              <a:rPr lang="en-US" altLang="en-US" sz="2200" b="0" dirty="0">
                <a:latin typeface="+mn-lt"/>
                <a:sym typeface="Symbol" pitchFamily="18" charset="2"/>
              </a:rPr>
              <a:t> / </a:t>
            </a:r>
            <a:r>
              <a:rPr lang="en-US" altLang="en-US" sz="2200" b="0" i="1" dirty="0">
                <a:latin typeface="+mn-lt"/>
                <a:sym typeface="Symbol" pitchFamily="18" charset="2"/>
              </a:rPr>
              <a:t>V</a:t>
            </a:r>
            <a:r>
              <a:rPr lang="en-US" altLang="en-US" sz="2200" b="0" i="1" baseline="-25000" dirty="0">
                <a:latin typeface="+mn-lt"/>
                <a:sym typeface="Symbol" pitchFamily="18" charset="2"/>
              </a:rPr>
              <a:t>p</a:t>
            </a:r>
            <a:endParaRPr lang="en-US" altLang="en-US" sz="2200" b="0" dirty="0">
              <a:latin typeface="+mn-lt"/>
              <a:sym typeface="Symbol" pitchFamily="18" charset="2"/>
            </a:endParaRPr>
          </a:p>
        </p:txBody>
      </p:sp>
      <p:sp>
        <p:nvSpPr>
          <p:cNvPr id="4" name="Text Placeholder 3"/>
          <p:cNvSpPr>
            <a:spLocks noGrp="1"/>
          </p:cNvSpPr>
          <p:nvPr>
            <p:ph type="body" sz="quarter" idx="38"/>
          </p:nvPr>
        </p:nvSpPr>
        <p:spPr/>
        <p:txBody>
          <a:bodyPr/>
          <a:lstStyle/>
          <a:p>
            <a:r>
              <a:rPr lang="en-US" dirty="0"/>
              <a:t>System </a:t>
            </a:r>
            <a:r>
              <a:rPr lang="en-US" dirty="0" smtClean="0"/>
              <a:t>Requirements</a:t>
            </a:r>
            <a:endParaRPr lang="en-US" dirty="0"/>
          </a:p>
        </p:txBody>
      </p:sp>
      <p:sp>
        <p:nvSpPr>
          <p:cNvPr id="5" name="Text Placeholder 4"/>
          <p:cNvSpPr>
            <a:spLocks noGrp="1"/>
          </p:cNvSpPr>
          <p:nvPr>
            <p:ph type="body" sz="quarter" idx="39"/>
          </p:nvPr>
        </p:nvSpPr>
        <p:spPr/>
        <p:txBody>
          <a:bodyPr/>
          <a:lstStyle/>
          <a:p>
            <a:r>
              <a:rPr lang="en-US" dirty="0"/>
              <a:t>AISC Seismic Provisions - </a:t>
            </a:r>
            <a:r>
              <a:rPr lang="en-US" dirty="0" smtClean="0"/>
              <a:t>EBF</a:t>
            </a:r>
            <a:endParaRPr lang="en-US" dirty="0"/>
          </a:p>
        </p:txBody>
      </p:sp>
    </p:spTree>
    <p:extLst>
      <p:ext uri="{BB962C8B-B14F-4D97-AF65-F5344CB8AC3E}">
        <p14:creationId xmlns:p14="http://schemas.microsoft.com/office/powerpoint/2010/main" val="39949302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4820" name="Group 4"/>
          <p:cNvGrpSpPr>
            <a:grpSpLocks/>
          </p:cNvGrpSpPr>
          <p:nvPr/>
        </p:nvGrpSpPr>
        <p:grpSpPr bwMode="auto">
          <a:xfrm>
            <a:off x="6530975" y="1581150"/>
            <a:ext cx="2073275" cy="1849438"/>
            <a:chOff x="4114" y="996"/>
            <a:chExt cx="1306" cy="1165"/>
          </a:xfrm>
        </p:grpSpPr>
        <p:sp>
          <p:nvSpPr>
            <p:cNvPr id="674821" name="Line 5"/>
            <p:cNvSpPr>
              <a:spLocks noChangeShapeType="1"/>
            </p:cNvSpPr>
            <p:nvPr/>
          </p:nvSpPr>
          <p:spPr bwMode="auto">
            <a:xfrm flipV="1">
              <a:off x="4186" y="999"/>
              <a:ext cx="0" cy="116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22" name="Line 6"/>
            <p:cNvSpPr>
              <a:spLocks noChangeShapeType="1"/>
            </p:cNvSpPr>
            <p:nvPr/>
          </p:nvSpPr>
          <p:spPr bwMode="auto">
            <a:xfrm flipV="1">
              <a:off x="5348" y="999"/>
              <a:ext cx="0" cy="116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23" name="Line 7"/>
            <p:cNvSpPr>
              <a:spLocks noChangeShapeType="1"/>
            </p:cNvSpPr>
            <p:nvPr/>
          </p:nvSpPr>
          <p:spPr bwMode="auto">
            <a:xfrm>
              <a:off x="4186" y="1580"/>
              <a:ext cx="116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24" name="Line 8"/>
            <p:cNvSpPr>
              <a:spLocks noChangeShapeType="1"/>
            </p:cNvSpPr>
            <p:nvPr/>
          </p:nvSpPr>
          <p:spPr bwMode="auto">
            <a:xfrm>
              <a:off x="4186" y="999"/>
              <a:ext cx="116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25" name="Freeform 9"/>
            <p:cNvSpPr>
              <a:spLocks/>
            </p:cNvSpPr>
            <p:nvPr/>
          </p:nvSpPr>
          <p:spPr bwMode="auto">
            <a:xfrm>
              <a:off x="4371" y="996"/>
              <a:ext cx="397" cy="583"/>
            </a:xfrm>
            <a:custGeom>
              <a:avLst/>
              <a:gdLst>
                <a:gd name="T0" fmla="*/ 397 w 397"/>
                <a:gd name="T1" fmla="*/ 583 h 583"/>
                <a:gd name="T2" fmla="*/ 0 w 397"/>
                <a:gd name="T3" fmla="*/ 0 h 583"/>
              </a:gdLst>
              <a:ahLst/>
              <a:cxnLst>
                <a:cxn ang="0">
                  <a:pos x="T0" y="T1"/>
                </a:cxn>
                <a:cxn ang="0">
                  <a:pos x="T2" y="T3"/>
                </a:cxn>
              </a:cxnLst>
              <a:rect l="0" t="0" r="r" b="b"/>
              <a:pathLst>
                <a:path w="397" h="583">
                  <a:moveTo>
                    <a:pt x="397" y="583"/>
                  </a:moveTo>
                  <a:lnTo>
                    <a:pt x="0" y="0"/>
                  </a:ln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74826" name="Line 10"/>
            <p:cNvSpPr>
              <a:spLocks noChangeShapeType="1"/>
            </p:cNvSpPr>
            <p:nvPr/>
          </p:nvSpPr>
          <p:spPr bwMode="auto">
            <a:xfrm flipV="1">
              <a:off x="4114" y="2159"/>
              <a:ext cx="145"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27" name="Line 11"/>
            <p:cNvSpPr>
              <a:spLocks noChangeShapeType="1"/>
            </p:cNvSpPr>
            <p:nvPr/>
          </p:nvSpPr>
          <p:spPr bwMode="auto">
            <a:xfrm flipV="1">
              <a:off x="5275" y="2160"/>
              <a:ext cx="145"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28" name="Line 12"/>
            <p:cNvSpPr>
              <a:spLocks noChangeShapeType="1"/>
            </p:cNvSpPr>
            <p:nvPr/>
          </p:nvSpPr>
          <p:spPr bwMode="auto">
            <a:xfrm flipV="1">
              <a:off x="4695" y="2159"/>
              <a:ext cx="145"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674829" name="Group 13"/>
          <p:cNvGrpSpPr>
            <a:grpSpLocks/>
          </p:cNvGrpSpPr>
          <p:nvPr/>
        </p:nvGrpSpPr>
        <p:grpSpPr bwMode="auto">
          <a:xfrm>
            <a:off x="3362325" y="1585913"/>
            <a:ext cx="2073275" cy="1844675"/>
            <a:chOff x="2118" y="999"/>
            <a:chExt cx="1306" cy="1162"/>
          </a:xfrm>
        </p:grpSpPr>
        <p:grpSp>
          <p:nvGrpSpPr>
            <p:cNvPr id="674830" name="Group 14"/>
            <p:cNvGrpSpPr>
              <a:grpSpLocks/>
            </p:cNvGrpSpPr>
            <p:nvPr/>
          </p:nvGrpSpPr>
          <p:grpSpPr bwMode="auto">
            <a:xfrm>
              <a:off x="2191" y="999"/>
              <a:ext cx="1162" cy="1161"/>
              <a:chOff x="2299" y="999"/>
              <a:chExt cx="1162" cy="1161"/>
            </a:xfrm>
          </p:grpSpPr>
          <p:sp>
            <p:nvSpPr>
              <p:cNvPr id="674831" name="Line 15"/>
              <p:cNvSpPr>
                <a:spLocks noChangeShapeType="1"/>
              </p:cNvSpPr>
              <p:nvPr/>
            </p:nvSpPr>
            <p:spPr bwMode="auto">
              <a:xfrm flipV="1">
                <a:off x="2299" y="999"/>
                <a:ext cx="0" cy="116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32" name="Line 16"/>
              <p:cNvSpPr>
                <a:spLocks noChangeShapeType="1"/>
              </p:cNvSpPr>
              <p:nvPr/>
            </p:nvSpPr>
            <p:spPr bwMode="auto">
              <a:xfrm flipV="1">
                <a:off x="3461" y="999"/>
                <a:ext cx="0" cy="116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33" name="Line 17"/>
              <p:cNvSpPr>
                <a:spLocks noChangeShapeType="1"/>
              </p:cNvSpPr>
              <p:nvPr/>
            </p:nvSpPr>
            <p:spPr bwMode="auto">
              <a:xfrm>
                <a:off x="2299" y="1580"/>
                <a:ext cx="116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34" name="Line 18"/>
              <p:cNvSpPr>
                <a:spLocks noChangeShapeType="1"/>
              </p:cNvSpPr>
              <p:nvPr/>
            </p:nvSpPr>
            <p:spPr bwMode="auto">
              <a:xfrm>
                <a:off x="2299" y="999"/>
                <a:ext cx="116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35" name="Line 19"/>
              <p:cNvSpPr>
                <a:spLocks noChangeShapeType="1"/>
              </p:cNvSpPr>
              <p:nvPr/>
            </p:nvSpPr>
            <p:spPr bwMode="auto">
              <a:xfrm flipV="1">
                <a:off x="2299" y="999"/>
                <a:ext cx="508" cy="58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36" name="Line 20"/>
              <p:cNvSpPr>
                <a:spLocks noChangeShapeType="1"/>
              </p:cNvSpPr>
              <p:nvPr/>
            </p:nvSpPr>
            <p:spPr bwMode="auto">
              <a:xfrm flipH="1" flipV="1">
                <a:off x="2953" y="999"/>
                <a:ext cx="508" cy="58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37" name="Line 21"/>
              <p:cNvSpPr>
                <a:spLocks noChangeShapeType="1"/>
              </p:cNvSpPr>
              <p:nvPr/>
            </p:nvSpPr>
            <p:spPr bwMode="auto">
              <a:xfrm flipV="1">
                <a:off x="2299" y="1579"/>
                <a:ext cx="508" cy="58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38" name="Line 22"/>
              <p:cNvSpPr>
                <a:spLocks noChangeShapeType="1"/>
              </p:cNvSpPr>
              <p:nvPr/>
            </p:nvSpPr>
            <p:spPr bwMode="auto">
              <a:xfrm flipH="1" flipV="1">
                <a:off x="2953" y="1579"/>
                <a:ext cx="508" cy="58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674839" name="Line 23"/>
            <p:cNvSpPr>
              <a:spLocks noChangeShapeType="1"/>
            </p:cNvSpPr>
            <p:nvPr/>
          </p:nvSpPr>
          <p:spPr bwMode="auto">
            <a:xfrm>
              <a:off x="2118" y="2159"/>
              <a:ext cx="145"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40" name="Line 24"/>
            <p:cNvSpPr>
              <a:spLocks noChangeShapeType="1"/>
            </p:cNvSpPr>
            <p:nvPr/>
          </p:nvSpPr>
          <p:spPr bwMode="auto">
            <a:xfrm>
              <a:off x="3279" y="2160"/>
              <a:ext cx="145"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674841" name="Line 25"/>
          <p:cNvSpPr>
            <a:spLocks noChangeShapeType="1"/>
          </p:cNvSpPr>
          <p:nvPr/>
        </p:nvSpPr>
        <p:spPr bwMode="auto">
          <a:xfrm>
            <a:off x="3362325" y="3427413"/>
            <a:ext cx="230188" cy="158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674842" name="Group 26"/>
          <p:cNvGrpSpPr>
            <a:grpSpLocks/>
          </p:cNvGrpSpPr>
          <p:nvPr/>
        </p:nvGrpSpPr>
        <p:grpSpPr bwMode="auto">
          <a:xfrm>
            <a:off x="769938" y="1585913"/>
            <a:ext cx="1325562" cy="1844675"/>
            <a:chOff x="485" y="999"/>
            <a:chExt cx="835" cy="1162"/>
          </a:xfrm>
        </p:grpSpPr>
        <p:grpSp>
          <p:nvGrpSpPr>
            <p:cNvPr id="674843" name="Group 27"/>
            <p:cNvGrpSpPr>
              <a:grpSpLocks/>
            </p:cNvGrpSpPr>
            <p:nvPr/>
          </p:nvGrpSpPr>
          <p:grpSpPr bwMode="auto">
            <a:xfrm>
              <a:off x="558" y="999"/>
              <a:ext cx="689" cy="1161"/>
              <a:chOff x="558" y="999"/>
              <a:chExt cx="689" cy="1161"/>
            </a:xfrm>
          </p:grpSpPr>
          <p:sp>
            <p:nvSpPr>
              <p:cNvPr id="674844" name="Line 28"/>
              <p:cNvSpPr>
                <a:spLocks noChangeShapeType="1"/>
              </p:cNvSpPr>
              <p:nvPr/>
            </p:nvSpPr>
            <p:spPr bwMode="auto">
              <a:xfrm>
                <a:off x="558" y="999"/>
                <a:ext cx="0" cy="116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45" name="Line 29"/>
              <p:cNvSpPr>
                <a:spLocks noChangeShapeType="1"/>
              </p:cNvSpPr>
              <p:nvPr/>
            </p:nvSpPr>
            <p:spPr bwMode="auto">
              <a:xfrm>
                <a:off x="1247" y="999"/>
                <a:ext cx="0" cy="116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46" name="Line 30"/>
              <p:cNvSpPr>
                <a:spLocks noChangeShapeType="1"/>
              </p:cNvSpPr>
              <p:nvPr/>
            </p:nvSpPr>
            <p:spPr bwMode="auto">
              <a:xfrm>
                <a:off x="558" y="999"/>
                <a:ext cx="689"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47" name="Line 31"/>
              <p:cNvSpPr>
                <a:spLocks noChangeShapeType="1"/>
              </p:cNvSpPr>
              <p:nvPr/>
            </p:nvSpPr>
            <p:spPr bwMode="auto">
              <a:xfrm>
                <a:off x="558" y="1579"/>
                <a:ext cx="689"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48" name="Line 32"/>
              <p:cNvSpPr>
                <a:spLocks noChangeShapeType="1"/>
              </p:cNvSpPr>
              <p:nvPr/>
            </p:nvSpPr>
            <p:spPr bwMode="auto">
              <a:xfrm flipV="1">
                <a:off x="558" y="1579"/>
                <a:ext cx="508" cy="58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49" name="Line 33"/>
              <p:cNvSpPr>
                <a:spLocks noChangeShapeType="1"/>
              </p:cNvSpPr>
              <p:nvPr/>
            </p:nvSpPr>
            <p:spPr bwMode="auto">
              <a:xfrm flipV="1">
                <a:off x="558" y="999"/>
                <a:ext cx="508" cy="58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674850" name="Line 34"/>
            <p:cNvSpPr>
              <a:spLocks noChangeShapeType="1"/>
            </p:cNvSpPr>
            <p:nvPr/>
          </p:nvSpPr>
          <p:spPr bwMode="auto">
            <a:xfrm>
              <a:off x="485" y="2160"/>
              <a:ext cx="14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51" name="Line 35"/>
            <p:cNvSpPr>
              <a:spLocks noChangeShapeType="1"/>
            </p:cNvSpPr>
            <p:nvPr/>
          </p:nvSpPr>
          <p:spPr bwMode="auto">
            <a:xfrm>
              <a:off x="1175" y="2160"/>
              <a:ext cx="145"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674852" name="Group 36"/>
          <p:cNvGrpSpPr>
            <a:grpSpLocks/>
          </p:cNvGrpSpPr>
          <p:nvPr/>
        </p:nvGrpSpPr>
        <p:grpSpPr bwMode="auto">
          <a:xfrm>
            <a:off x="2325688" y="4351338"/>
            <a:ext cx="2073275" cy="1844675"/>
            <a:chOff x="1465" y="2741"/>
            <a:chExt cx="1306" cy="1162"/>
          </a:xfrm>
        </p:grpSpPr>
        <p:sp>
          <p:nvSpPr>
            <p:cNvPr id="674853" name="Line 37"/>
            <p:cNvSpPr>
              <a:spLocks noChangeShapeType="1"/>
            </p:cNvSpPr>
            <p:nvPr/>
          </p:nvSpPr>
          <p:spPr bwMode="auto">
            <a:xfrm flipV="1">
              <a:off x="1538" y="2741"/>
              <a:ext cx="0" cy="116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54" name="Line 38"/>
            <p:cNvSpPr>
              <a:spLocks noChangeShapeType="1"/>
            </p:cNvSpPr>
            <p:nvPr/>
          </p:nvSpPr>
          <p:spPr bwMode="auto">
            <a:xfrm flipV="1">
              <a:off x="2700" y="2741"/>
              <a:ext cx="0" cy="116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55" name="Line 39"/>
            <p:cNvSpPr>
              <a:spLocks noChangeShapeType="1"/>
            </p:cNvSpPr>
            <p:nvPr/>
          </p:nvSpPr>
          <p:spPr bwMode="auto">
            <a:xfrm>
              <a:off x="1538" y="3322"/>
              <a:ext cx="116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56" name="Line 40"/>
            <p:cNvSpPr>
              <a:spLocks noChangeShapeType="1"/>
            </p:cNvSpPr>
            <p:nvPr/>
          </p:nvSpPr>
          <p:spPr bwMode="auto">
            <a:xfrm>
              <a:off x="1538" y="2741"/>
              <a:ext cx="116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57" name="Line 41"/>
            <p:cNvSpPr>
              <a:spLocks noChangeShapeType="1"/>
            </p:cNvSpPr>
            <p:nvPr/>
          </p:nvSpPr>
          <p:spPr bwMode="auto">
            <a:xfrm>
              <a:off x="1538" y="2741"/>
              <a:ext cx="508" cy="58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58" name="Line 42"/>
            <p:cNvSpPr>
              <a:spLocks noChangeShapeType="1"/>
            </p:cNvSpPr>
            <p:nvPr/>
          </p:nvSpPr>
          <p:spPr bwMode="auto">
            <a:xfrm flipH="1">
              <a:off x="2192" y="2741"/>
              <a:ext cx="508" cy="58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59" name="Line 43"/>
            <p:cNvSpPr>
              <a:spLocks noChangeShapeType="1"/>
            </p:cNvSpPr>
            <p:nvPr/>
          </p:nvSpPr>
          <p:spPr bwMode="auto">
            <a:xfrm flipV="1">
              <a:off x="1538" y="3321"/>
              <a:ext cx="508" cy="58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60" name="Line 44"/>
            <p:cNvSpPr>
              <a:spLocks noChangeShapeType="1"/>
            </p:cNvSpPr>
            <p:nvPr/>
          </p:nvSpPr>
          <p:spPr bwMode="auto">
            <a:xfrm flipH="1" flipV="1">
              <a:off x="2192" y="3321"/>
              <a:ext cx="508" cy="58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61" name="Line 45"/>
            <p:cNvSpPr>
              <a:spLocks noChangeShapeType="1"/>
            </p:cNvSpPr>
            <p:nvPr/>
          </p:nvSpPr>
          <p:spPr bwMode="auto">
            <a:xfrm>
              <a:off x="1465" y="3901"/>
              <a:ext cx="145"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62" name="Line 46"/>
            <p:cNvSpPr>
              <a:spLocks noChangeShapeType="1"/>
            </p:cNvSpPr>
            <p:nvPr/>
          </p:nvSpPr>
          <p:spPr bwMode="auto">
            <a:xfrm>
              <a:off x="2626" y="3902"/>
              <a:ext cx="145"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674863" name="Group 47"/>
          <p:cNvGrpSpPr>
            <a:grpSpLocks/>
          </p:cNvGrpSpPr>
          <p:nvPr/>
        </p:nvGrpSpPr>
        <p:grpSpPr bwMode="auto">
          <a:xfrm>
            <a:off x="5610225" y="4348163"/>
            <a:ext cx="2073275" cy="1846262"/>
            <a:chOff x="3388" y="2739"/>
            <a:chExt cx="1306" cy="1163"/>
          </a:xfrm>
        </p:grpSpPr>
        <p:sp>
          <p:nvSpPr>
            <p:cNvPr id="674864" name="Line 48"/>
            <p:cNvSpPr>
              <a:spLocks noChangeShapeType="1"/>
            </p:cNvSpPr>
            <p:nvPr/>
          </p:nvSpPr>
          <p:spPr bwMode="auto">
            <a:xfrm flipV="1">
              <a:off x="3461" y="2739"/>
              <a:ext cx="0" cy="116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65" name="Line 49"/>
            <p:cNvSpPr>
              <a:spLocks noChangeShapeType="1"/>
            </p:cNvSpPr>
            <p:nvPr/>
          </p:nvSpPr>
          <p:spPr bwMode="auto">
            <a:xfrm flipV="1">
              <a:off x="4623" y="2739"/>
              <a:ext cx="0" cy="116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66" name="Line 50"/>
            <p:cNvSpPr>
              <a:spLocks noChangeShapeType="1"/>
            </p:cNvSpPr>
            <p:nvPr/>
          </p:nvSpPr>
          <p:spPr bwMode="auto">
            <a:xfrm>
              <a:off x="3461" y="3320"/>
              <a:ext cx="116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67" name="Line 51"/>
            <p:cNvSpPr>
              <a:spLocks noChangeShapeType="1"/>
            </p:cNvSpPr>
            <p:nvPr/>
          </p:nvSpPr>
          <p:spPr bwMode="auto">
            <a:xfrm>
              <a:off x="3461" y="2739"/>
              <a:ext cx="116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68" name="Line 52"/>
            <p:cNvSpPr>
              <a:spLocks noChangeShapeType="1"/>
            </p:cNvSpPr>
            <p:nvPr/>
          </p:nvSpPr>
          <p:spPr bwMode="auto">
            <a:xfrm>
              <a:off x="3388" y="3899"/>
              <a:ext cx="145"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69" name="Line 53"/>
            <p:cNvSpPr>
              <a:spLocks noChangeShapeType="1"/>
            </p:cNvSpPr>
            <p:nvPr/>
          </p:nvSpPr>
          <p:spPr bwMode="auto">
            <a:xfrm>
              <a:off x="4549" y="3900"/>
              <a:ext cx="145"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674870" name="Group 54"/>
            <p:cNvGrpSpPr>
              <a:grpSpLocks/>
            </p:cNvGrpSpPr>
            <p:nvPr/>
          </p:nvGrpSpPr>
          <p:grpSpPr bwMode="auto">
            <a:xfrm>
              <a:off x="3461" y="2741"/>
              <a:ext cx="1162" cy="579"/>
              <a:chOff x="3461" y="2741"/>
              <a:chExt cx="1162" cy="579"/>
            </a:xfrm>
          </p:grpSpPr>
          <p:sp>
            <p:nvSpPr>
              <p:cNvPr id="674871" name="Line 55"/>
              <p:cNvSpPr>
                <a:spLocks noChangeShapeType="1"/>
              </p:cNvSpPr>
              <p:nvPr/>
            </p:nvSpPr>
            <p:spPr bwMode="auto">
              <a:xfrm>
                <a:off x="4041" y="2741"/>
                <a:ext cx="0" cy="18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72" name="Line 56"/>
              <p:cNvSpPr>
                <a:spLocks noChangeShapeType="1"/>
              </p:cNvSpPr>
              <p:nvPr/>
            </p:nvSpPr>
            <p:spPr bwMode="auto">
              <a:xfrm flipV="1">
                <a:off x="3461" y="2922"/>
                <a:ext cx="580" cy="39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73" name="Line 57"/>
              <p:cNvSpPr>
                <a:spLocks noChangeShapeType="1"/>
              </p:cNvSpPr>
              <p:nvPr/>
            </p:nvSpPr>
            <p:spPr bwMode="auto">
              <a:xfrm flipH="1" flipV="1">
                <a:off x="4041" y="2922"/>
                <a:ext cx="582" cy="39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674874" name="Group 58"/>
            <p:cNvGrpSpPr>
              <a:grpSpLocks/>
            </p:cNvGrpSpPr>
            <p:nvPr/>
          </p:nvGrpSpPr>
          <p:grpSpPr bwMode="auto">
            <a:xfrm>
              <a:off x="3461" y="3323"/>
              <a:ext cx="1162" cy="579"/>
              <a:chOff x="3461" y="2741"/>
              <a:chExt cx="1162" cy="579"/>
            </a:xfrm>
          </p:grpSpPr>
          <p:sp>
            <p:nvSpPr>
              <p:cNvPr id="674875" name="Line 59"/>
              <p:cNvSpPr>
                <a:spLocks noChangeShapeType="1"/>
              </p:cNvSpPr>
              <p:nvPr/>
            </p:nvSpPr>
            <p:spPr bwMode="auto">
              <a:xfrm>
                <a:off x="4041" y="2741"/>
                <a:ext cx="0" cy="18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76" name="Line 60"/>
              <p:cNvSpPr>
                <a:spLocks noChangeShapeType="1"/>
              </p:cNvSpPr>
              <p:nvPr/>
            </p:nvSpPr>
            <p:spPr bwMode="auto">
              <a:xfrm flipV="1">
                <a:off x="3461" y="2922"/>
                <a:ext cx="580" cy="39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77" name="Line 61"/>
              <p:cNvSpPr>
                <a:spLocks noChangeShapeType="1"/>
              </p:cNvSpPr>
              <p:nvPr/>
            </p:nvSpPr>
            <p:spPr bwMode="auto">
              <a:xfrm flipH="1" flipV="1">
                <a:off x="4041" y="2922"/>
                <a:ext cx="582" cy="39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nvGrpSpPr>
          <p:cNvPr id="674878" name="Group 62"/>
          <p:cNvGrpSpPr>
            <a:grpSpLocks/>
          </p:cNvGrpSpPr>
          <p:nvPr/>
        </p:nvGrpSpPr>
        <p:grpSpPr bwMode="auto">
          <a:xfrm>
            <a:off x="1628775" y="990600"/>
            <a:ext cx="403225" cy="536575"/>
            <a:chOff x="1026" y="624"/>
            <a:chExt cx="254" cy="338"/>
          </a:xfrm>
        </p:grpSpPr>
        <p:sp>
          <p:nvSpPr>
            <p:cNvPr id="674879" name="Line 63"/>
            <p:cNvSpPr>
              <a:spLocks noChangeShapeType="1"/>
            </p:cNvSpPr>
            <p:nvPr/>
          </p:nvSpPr>
          <p:spPr bwMode="auto">
            <a:xfrm>
              <a:off x="1247" y="854"/>
              <a:ext cx="0" cy="10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80" name="Line 64"/>
            <p:cNvSpPr>
              <a:spLocks noChangeShapeType="1"/>
            </p:cNvSpPr>
            <p:nvPr/>
          </p:nvSpPr>
          <p:spPr bwMode="auto">
            <a:xfrm>
              <a:off x="1066" y="854"/>
              <a:ext cx="0" cy="10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81" name="Line 65"/>
            <p:cNvSpPr>
              <a:spLocks noChangeShapeType="1"/>
            </p:cNvSpPr>
            <p:nvPr/>
          </p:nvSpPr>
          <p:spPr bwMode="auto">
            <a:xfrm>
              <a:off x="1066" y="890"/>
              <a:ext cx="181" cy="0"/>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82" name="Text Box 66"/>
            <p:cNvSpPr txBox="1">
              <a:spLocks noChangeArrowheads="1"/>
            </p:cNvSpPr>
            <p:nvPr/>
          </p:nvSpPr>
          <p:spPr bwMode="auto">
            <a:xfrm>
              <a:off x="1026" y="624"/>
              <a:ext cx="254"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i="1">
                  <a:solidFill>
                    <a:schemeClr val="tx2"/>
                  </a:solidFill>
                  <a:latin typeface="Arial Narrow" pitchFamily="34" charset="0"/>
                </a:rPr>
                <a:t>e</a:t>
              </a:r>
            </a:p>
          </p:txBody>
        </p:sp>
      </p:grpSp>
      <p:grpSp>
        <p:nvGrpSpPr>
          <p:cNvPr id="674883" name="Group 67"/>
          <p:cNvGrpSpPr>
            <a:grpSpLocks/>
          </p:cNvGrpSpPr>
          <p:nvPr/>
        </p:nvGrpSpPr>
        <p:grpSpPr bwMode="auto">
          <a:xfrm>
            <a:off x="4213225" y="990600"/>
            <a:ext cx="403225" cy="536575"/>
            <a:chOff x="1026" y="624"/>
            <a:chExt cx="254" cy="338"/>
          </a:xfrm>
        </p:grpSpPr>
        <p:sp>
          <p:nvSpPr>
            <p:cNvPr id="674884" name="Line 68"/>
            <p:cNvSpPr>
              <a:spLocks noChangeShapeType="1"/>
            </p:cNvSpPr>
            <p:nvPr/>
          </p:nvSpPr>
          <p:spPr bwMode="auto">
            <a:xfrm>
              <a:off x="1247" y="854"/>
              <a:ext cx="0" cy="10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85" name="Line 69"/>
            <p:cNvSpPr>
              <a:spLocks noChangeShapeType="1"/>
            </p:cNvSpPr>
            <p:nvPr/>
          </p:nvSpPr>
          <p:spPr bwMode="auto">
            <a:xfrm>
              <a:off x="1066" y="854"/>
              <a:ext cx="0" cy="10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86" name="Line 70"/>
            <p:cNvSpPr>
              <a:spLocks noChangeShapeType="1"/>
            </p:cNvSpPr>
            <p:nvPr/>
          </p:nvSpPr>
          <p:spPr bwMode="auto">
            <a:xfrm>
              <a:off x="1066" y="890"/>
              <a:ext cx="181" cy="0"/>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87" name="Text Box 71"/>
            <p:cNvSpPr txBox="1">
              <a:spLocks noChangeArrowheads="1"/>
            </p:cNvSpPr>
            <p:nvPr/>
          </p:nvSpPr>
          <p:spPr bwMode="auto">
            <a:xfrm>
              <a:off x="1026" y="624"/>
              <a:ext cx="254"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i="1">
                  <a:solidFill>
                    <a:schemeClr val="tx2"/>
                  </a:solidFill>
                  <a:latin typeface="Arial Narrow" pitchFamily="34" charset="0"/>
                </a:rPr>
                <a:t>e</a:t>
              </a:r>
            </a:p>
          </p:txBody>
        </p:sp>
      </p:grpSp>
      <p:grpSp>
        <p:nvGrpSpPr>
          <p:cNvPr id="674888" name="Group 72"/>
          <p:cNvGrpSpPr>
            <a:grpSpLocks/>
          </p:cNvGrpSpPr>
          <p:nvPr/>
        </p:nvGrpSpPr>
        <p:grpSpPr bwMode="auto">
          <a:xfrm>
            <a:off x="6575425" y="960438"/>
            <a:ext cx="403225" cy="536575"/>
            <a:chOff x="1026" y="624"/>
            <a:chExt cx="254" cy="338"/>
          </a:xfrm>
        </p:grpSpPr>
        <p:sp>
          <p:nvSpPr>
            <p:cNvPr id="674889" name="Line 73"/>
            <p:cNvSpPr>
              <a:spLocks noChangeShapeType="1"/>
            </p:cNvSpPr>
            <p:nvPr/>
          </p:nvSpPr>
          <p:spPr bwMode="auto">
            <a:xfrm>
              <a:off x="1247" y="854"/>
              <a:ext cx="0" cy="10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90" name="Line 74"/>
            <p:cNvSpPr>
              <a:spLocks noChangeShapeType="1"/>
            </p:cNvSpPr>
            <p:nvPr/>
          </p:nvSpPr>
          <p:spPr bwMode="auto">
            <a:xfrm>
              <a:off x="1066" y="854"/>
              <a:ext cx="0" cy="10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91" name="Line 75"/>
            <p:cNvSpPr>
              <a:spLocks noChangeShapeType="1"/>
            </p:cNvSpPr>
            <p:nvPr/>
          </p:nvSpPr>
          <p:spPr bwMode="auto">
            <a:xfrm>
              <a:off x="1066" y="890"/>
              <a:ext cx="181" cy="0"/>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92" name="Text Box 76"/>
            <p:cNvSpPr txBox="1">
              <a:spLocks noChangeArrowheads="1"/>
            </p:cNvSpPr>
            <p:nvPr/>
          </p:nvSpPr>
          <p:spPr bwMode="auto">
            <a:xfrm>
              <a:off x="1026" y="624"/>
              <a:ext cx="254"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i="1">
                  <a:solidFill>
                    <a:schemeClr val="tx2"/>
                  </a:solidFill>
                  <a:latin typeface="Arial Narrow" pitchFamily="34" charset="0"/>
                </a:rPr>
                <a:t>e</a:t>
              </a:r>
            </a:p>
          </p:txBody>
        </p:sp>
      </p:grpSp>
      <p:sp>
        <p:nvSpPr>
          <p:cNvPr id="674893" name="Freeform 77"/>
          <p:cNvSpPr>
            <a:spLocks/>
          </p:cNvSpPr>
          <p:nvPr/>
        </p:nvSpPr>
        <p:spPr bwMode="auto">
          <a:xfrm flipH="1">
            <a:off x="7570788" y="1585913"/>
            <a:ext cx="630237" cy="925512"/>
          </a:xfrm>
          <a:custGeom>
            <a:avLst/>
            <a:gdLst>
              <a:gd name="T0" fmla="*/ 397 w 397"/>
              <a:gd name="T1" fmla="*/ 583 h 583"/>
              <a:gd name="T2" fmla="*/ 0 w 397"/>
              <a:gd name="T3" fmla="*/ 0 h 583"/>
            </a:gdLst>
            <a:ahLst/>
            <a:cxnLst>
              <a:cxn ang="0">
                <a:pos x="T0" y="T1"/>
              </a:cxn>
              <a:cxn ang="0">
                <a:pos x="T2" y="T3"/>
              </a:cxn>
            </a:cxnLst>
            <a:rect l="0" t="0" r="r" b="b"/>
            <a:pathLst>
              <a:path w="397" h="583">
                <a:moveTo>
                  <a:pt x="397" y="583"/>
                </a:moveTo>
                <a:lnTo>
                  <a:pt x="0" y="0"/>
                </a:ln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674894" name="Group 78"/>
          <p:cNvGrpSpPr>
            <a:grpSpLocks/>
          </p:cNvGrpSpPr>
          <p:nvPr/>
        </p:nvGrpSpPr>
        <p:grpSpPr bwMode="auto">
          <a:xfrm>
            <a:off x="8143875" y="952500"/>
            <a:ext cx="403225" cy="536575"/>
            <a:chOff x="1026" y="624"/>
            <a:chExt cx="254" cy="338"/>
          </a:xfrm>
        </p:grpSpPr>
        <p:sp>
          <p:nvSpPr>
            <p:cNvPr id="674895" name="Line 79"/>
            <p:cNvSpPr>
              <a:spLocks noChangeShapeType="1"/>
            </p:cNvSpPr>
            <p:nvPr/>
          </p:nvSpPr>
          <p:spPr bwMode="auto">
            <a:xfrm>
              <a:off x="1247" y="854"/>
              <a:ext cx="0" cy="10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96" name="Line 80"/>
            <p:cNvSpPr>
              <a:spLocks noChangeShapeType="1"/>
            </p:cNvSpPr>
            <p:nvPr/>
          </p:nvSpPr>
          <p:spPr bwMode="auto">
            <a:xfrm>
              <a:off x="1066" y="854"/>
              <a:ext cx="0" cy="10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97" name="Line 81"/>
            <p:cNvSpPr>
              <a:spLocks noChangeShapeType="1"/>
            </p:cNvSpPr>
            <p:nvPr/>
          </p:nvSpPr>
          <p:spPr bwMode="auto">
            <a:xfrm>
              <a:off x="1066" y="890"/>
              <a:ext cx="181" cy="0"/>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898" name="Text Box 82"/>
            <p:cNvSpPr txBox="1">
              <a:spLocks noChangeArrowheads="1"/>
            </p:cNvSpPr>
            <p:nvPr/>
          </p:nvSpPr>
          <p:spPr bwMode="auto">
            <a:xfrm>
              <a:off x="1026" y="624"/>
              <a:ext cx="254"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i="1">
                  <a:solidFill>
                    <a:schemeClr val="tx2"/>
                  </a:solidFill>
                  <a:latin typeface="Arial Narrow" pitchFamily="34" charset="0"/>
                </a:rPr>
                <a:t>e</a:t>
              </a:r>
            </a:p>
          </p:txBody>
        </p:sp>
      </p:grpSp>
      <p:sp>
        <p:nvSpPr>
          <p:cNvPr id="674899" name="Freeform 83"/>
          <p:cNvSpPr>
            <a:spLocks/>
          </p:cNvSpPr>
          <p:nvPr/>
        </p:nvSpPr>
        <p:spPr bwMode="auto">
          <a:xfrm>
            <a:off x="6934200" y="2498725"/>
            <a:ext cx="630238" cy="925513"/>
          </a:xfrm>
          <a:custGeom>
            <a:avLst/>
            <a:gdLst>
              <a:gd name="T0" fmla="*/ 397 w 397"/>
              <a:gd name="T1" fmla="*/ 583 h 583"/>
              <a:gd name="T2" fmla="*/ 0 w 397"/>
              <a:gd name="T3" fmla="*/ 0 h 583"/>
            </a:gdLst>
            <a:ahLst/>
            <a:cxnLst>
              <a:cxn ang="0">
                <a:pos x="T0" y="T1"/>
              </a:cxn>
              <a:cxn ang="0">
                <a:pos x="T2" y="T3"/>
              </a:cxn>
            </a:cxnLst>
            <a:rect l="0" t="0" r="r" b="b"/>
            <a:pathLst>
              <a:path w="397" h="583">
                <a:moveTo>
                  <a:pt x="397" y="583"/>
                </a:moveTo>
                <a:lnTo>
                  <a:pt x="0" y="0"/>
                </a:ln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74900" name="Freeform 84"/>
          <p:cNvSpPr>
            <a:spLocks/>
          </p:cNvSpPr>
          <p:nvPr/>
        </p:nvSpPr>
        <p:spPr bwMode="auto">
          <a:xfrm flipH="1">
            <a:off x="7566025" y="2503488"/>
            <a:ext cx="630238" cy="925512"/>
          </a:xfrm>
          <a:custGeom>
            <a:avLst/>
            <a:gdLst>
              <a:gd name="T0" fmla="*/ 397 w 397"/>
              <a:gd name="T1" fmla="*/ 583 h 583"/>
              <a:gd name="T2" fmla="*/ 0 w 397"/>
              <a:gd name="T3" fmla="*/ 0 h 583"/>
            </a:gdLst>
            <a:ahLst/>
            <a:cxnLst>
              <a:cxn ang="0">
                <a:pos x="T0" y="T1"/>
              </a:cxn>
              <a:cxn ang="0">
                <a:pos x="T2" y="T3"/>
              </a:cxn>
            </a:cxnLst>
            <a:rect l="0" t="0" r="r" b="b"/>
            <a:pathLst>
              <a:path w="397" h="583">
                <a:moveTo>
                  <a:pt x="397" y="583"/>
                </a:moveTo>
                <a:lnTo>
                  <a:pt x="0" y="0"/>
                </a:ln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674901" name="Group 85"/>
          <p:cNvGrpSpPr>
            <a:grpSpLocks/>
          </p:cNvGrpSpPr>
          <p:nvPr/>
        </p:nvGrpSpPr>
        <p:grpSpPr bwMode="auto">
          <a:xfrm>
            <a:off x="3151188" y="4632325"/>
            <a:ext cx="403225" cy="536575"/>
            <a:chOff x="1026" y="624"/>
            <a:chExt cx="254" cy="338"/>
          </a:xfrm>
        </p:grpSpPr>
        <p:sp>
          <p:nvSpPr>
            <p:cNvPr id="674902" name="Line 86"/>
            <p:cNvSpPr>
              <a:spLocks noChangeShapeType="1"/>
            </p:cNvSpPr>
            <p:nvPr/>
          </p:nvSpPr>
          <p:spPr bwMode="auto">
            <a:xfrm>
              <a:off x="1247" y="854"/>
              <a:ext cx="0" cy="10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903" name="Line 87"/>
            <p:cNvSpPr>
              <a:spLocks noChangeShapeType="1"/>
            </p:cNvSpPr>
            <p:nvPr/>
          </p:nvSpPr>
          <p:spPr bwMode="auto">
            <a:xfrm>
              <a:off x="1066" y="854"/>
              <a:ext cx="0" cy="10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904" name="Line 88"/>
            <p:cNvSpPr>
              <a:spLocks noChangeShapeType="1"/>
            </p:cNvSpPr>
            <p:nvPr/>
          </p:nvSpPr>
          <p:spPr bwMode="auto">
            <a:xfrm>
              <a:off x="1066" y="890"/>
              <a:ext cx="181" cy="0"/>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905" name="Text Box 89"/>
            <p:cNvSpPr txBox="1">
              <a:spLocks noChangeArrowheads="1"/>
            </p:cNvSpPr>
            <p:nvPr/>
          </p:nvSpPr>
          <p:spPr bwMode="auto">
            <a:xfrm>
              <a:off x="1026" y="624"/>
              <a:ext cx="254"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i="1">
                  <a:solidFill>
                    <a:schemeClr val="tx2"/>
                  </a:solidFill>
                  <a:latin typeface="Arial Narrow" pitchFamily="34" charset="0"/>
                </a:rPr>
                <a:t>e</a:t>
              </a:r>
            </a:p>
          </p:txBody>
        </p:sp>
      </p:grpSp>
      <p:grpSp>
        <p:nvGrpSpPr>
          <p:cNvPr id="674906" name="Group 90"/>
          <p:cNvGrpSpPr>
            <a:grpSpLocks/>
          </p:cNvGrpSpPr>
          <p:nvPr/>
        </p:nvGrpSpPr>
        <p:grpSpPr bwMode="auto">
          <a:xfrm rot="5400000">
            <a:off x="6703219" y="4409282"/>
            <a:ext cx="287337" cy="171450"/>
            <a:chOff x="4284" y="2499"/>
            <a:chExt cx="181" cy="108"/>
          </a:xfrm>
        </p:grpSpPr>
        <p:sp>
          <p:nvSpPr>
            <p:cNvPr id="674907" name="Line 91"/>
            <p:cNvSpPr>
              <a:spLocks noChangeShapeType="1"/>
            </p:cNvSpPr>
            <p:nvPr/>
          </p:nvSpPr>
          <p:spPr bwMode="auto">
            <a:xfrm>
              <a:off x="4465" y="2499"/>
              <a:ext cx="0" cy="10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908" name="Line 92"/>
            <p:cNvSpPr>
              <a:spLocks noChangeShapeType="1"/>
            </p:cNvSpPr>
            <p:nvPr/>
          </p:nvSpPr>
          <p:spPr bwMode="auto">
            <a:xfrm>
              <a:off x="4284" y="2499"/>
              <a:ext cx="0" cy="10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4909" name="Line 93"/>
            <p:cNvSpPr>
              <a:spLocks noChangeShapeType="1"/>
            </p:cNvSpPr>
            <p:nvPr/>
          </p:nvSpPr>
          <p:spPr bwMode="auto">
            <a:xfrm>
              <a:off x="4284" y="2535"/>
              <a:ext cx="181" cy="0"/>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674910" name="Text Box 94"/>
          <p:cNvSpPr txBox="1">
            <a:spLocks noChangeArrowheads="1"/>
          </p:cNvSpPr>
          <p:nvPr/>
        </p:nvSpPr>
        <p:spPr bwMode="auto">
          <a:xfrm>
            <a:off x="6818313" y="4238625"/>
            <a:ext cx="4032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i="1">
                <a:solidFill>
                  <a:schemeClr val="tx2"/>
                </a:solidFill>
                <a:latin typeface="Arial Narrow" pitchFamily="34" charset="0"/>
              </a:rPr>
              <a:t>e</a:t>
            </a:r>
          </a:p>
        </p:txBody>
      </p:sp>
      <p:sp>
        <p:nvSpPr>
          <p:cNvPr id="2" name="Text Placeholder 1"/>
          <p:cNvSpPr>
            <a:spLocks noGrp="1"/>
          </p:cNvSpPr>
          <p:nvPr>
            <p:ph type="body" sz="quarter" idx="38"/>
          </p:nvPr>
        </p:nvSpPr>
        <p:spPr/>
        <p:txBody>
          <a:bodyPr/>
          <a:lstStyle/>
          <a:p>
            <a:r>
              <a:rPr lang="en-US" dirty="0"/>
              <a:t>Some possible bracing arrangement for EBFS</a:t>
            </a:r>
          </a:p>
          <a:p>
            <a:endParaRPr lang="en-US" dirty="0"/>
          </a:p>
        </p:txBody>
      </p:sp>
      <p:sp>
        <p:nvSpPr>
          <p:cNvPr id="97"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8</a:t>
            </a:fld>
            <a:endParaRPr lang="en-US" altLang="en-US"/>
          </a:p>
        </p:txBody>
      </p:sp>
    </p:spTree>
    <p:extLst>
      <p:ext uri="{BB962C8B-B14F-4D97-AF65-F5344CB8AC3E}">
        <p14:creationId xmlns:p14="http://schemas.microsoft.com/office/powerpoint/2010/main" val="16021006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Text Box 5"/>
          <p:cNvSpPr txBox="1">
            <a:spLocks noChangeArrowheads="1"/>
          </p:cNvSpPr>
          <p:nvPr/>
        </p:nvSpPr>
        <p:spPr bwMode="auto">
          <a:xfrm>
            <a:off x="625475" y="696913"/>
            <a:ext cx="7402909" cy="430887"/>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u="sng" dirty="0">
                <a:solidFill>
                  <a:schemeClr val="tx2"/>
                </a:solidFill>
                <a:latin typeface="+mn-lt"/>
              </a:rPr>
              <a:t>Design Approach to Check Link Rotation Angle, </a:t>
            </a:r>
            <a:r>
              <a:rPr lang="en-US" altLang="en-US" sz="2200" u="sng" dirty="0">
                <a:solidFill>
                  <a:schemeClr val="tx2"/>
                </a:solidFill>
                <a:latin typeface="+mn-lt"/>
                <a:sym typeface="Symbol" pitchFamily="18" charset="2"/>
              </a:rPr>
              <a:t></a:t>
            </a:r>
            <a:r>
              <a:rPr lang="en-US" altLang="en-US" sz="2200" u="sng" baseline="-25000" dirty="0">
                <a:solidFill>
                  <a:schemeClr val="tx2"/>
                </a:solidFill>
                <a:latin typeface="+mn-lt"/>
                <a:sym typeface="Symbol" pitchFamily="18" charset="2"/>
              </a:rPr>
              <a:t>p</a:t>
            </a:r>
            <a:endParaRPr lang="en-US" altLang="en-US" sz="2200" u="sng" dirty="0">
              <a:solidFill>
                <a:schemeClr val="tx2"/>
              </a:solidFill>
              <a:latin typeface="+mn-lt"/>
              <a:sym typeface="Symbol" pitchFamily="18" charset="2"/>
            </a:endParaRPr>
          </a:p>
        </p:txBody>
      </p:sp>
      <p:sp>
        <p:nvSpPr>
          <p:cNvPr id="82949" name="Text Box 7"/>
          <p:cNvSpPr txBox="1">
            <a:spLocks noChangeArrowheads="1"/>
          </p:cNvSpPr>
          <p:nvPr/>
        </p:nvSpPr>
        <p:spPr bwMode="auto">
          <a:xfrm>
            <a:off x="625475" y="1228725"/>
            <a:ext cx="7210425" cy="5001369"/>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lr>
                <a:schemeClr val="tx2"/>
              </a:buClr>
              <a:buSzPct val="150000"/>
              <a:buChar char="•"/>
              <a:defRPr sz="2800" b="1">
                <a:solidFill>
                  <a:schemeClr val="tx1"/>
                </a:solidFill>
                <a:latin typeface="Arial" charset="0"/>
              </a:defRPr>
            </a:lvl1pPr>
            <a:lvl2pPr marL="914400" indent="-457200">
              <a:spcBef>
                <a:spcPct val="20000"/>
              </a:spcBef>
              <a:buClr>
                <a:schemeClr val="tx2"/>
              </a:buClr>
              <a:buSzPct val="100000"/>
              <a:buChar char="–"/>
              <a:defRPr sz="2800" b="1">
                <a:solidFill>
                  <a:schemeClr val="tx1"/>
                </a:solidFill>
                <a:latin typeface="Arial" charset="0"/>
              </a:defRPr>
            </a:lvl2pPr>
            <a:lvl3pPr marL="1371600" indent="-457200">
              <a:spcBef>
                <a:spcPct val="20000"/>
              </a:spcBef>
              <a:buClr>
                <a:schemeClr val="tx2"/>
              </a:buClr>
              <a:buSzPct val="100000"/>
              <a:buChar char="•"/>
              <a:defRPr sz="2400">
                <a:solidFill>
                  <a:schemeClr val="tx1"/>
                </a:solidFill>
                <a:latin typeface="Arial" charset="0"/>
              </a:defRPr>
            </a:lvl3pPr>
            <a:lvl4pPr marL="1828800" indent="-457200">
              <a:spcBef>
                <a:spcPct val="20000"/>
              </a:spcBef>
              <a:buClr>
                <a:schemeClr val="tx2"/>
              </a:buClr>
              <a:buSzPct val="100000"/>
              <a:buChar char="–"/>
              <a:defRPr sz="2000">
                <a:solidFill>
                  <a:schemeClr val="tx1"/>
                </a:solidFill>
                <a:latin typeface="Arial" charset="0"/>
              </a:defRPr>
            </a:lvl4pPr>
            <a:lvl5pPr marL="2286000" indent="-457200">
              <a:spcBef>
                <a:spcPct val="20000"/>
              </a:spcBef>
              <a:buClr>
                <a:schemeClr val="tx2"/>
              </a:buClr>
              <a:buSzPct val="100000"/>
              <a:buChar char="•"/>
              <a:defRPr sz="2000">
                <a:solidFill>
                  <a:schemeClr val="tx1"/>
                </a:solidFill>
                <a:latin typeface="Arial" charset="0"/>
              </a:defRPr>
            </a:lvl5pPr>
            <a:lvl6pPr marL="2743200" indent="-4572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3200400" indent="-4572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657600" indent="-4572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4114800" indent="-4572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AutoNum type="arabicPeriod"/>
            </a:pPr>
            <a:r>
              <a:rPr lang="en-US" altLang="en-US" sz="2200" b="0" dirty="0">
                <a:latin typeface="+mn-lt"/>
              </a:rPr>
              <a:t>Compute elastic story drift under code specified earthquake forces: </a:t>
            </a:r>
            <a:r>
              <a:rPr lang="el-GR" altLang="en-US" sz="2200" b="0" dirty="0">
                <a:latin typeface="+mn-lt"/>
              </a:rPr>
              <a:t>Δ</a:t>
            </a:r>
            <a:r>
              <a:rPr lang="en-US" altLang="en-US" sz="2200" b="0" baseline="-25000" dirty="0">
                <a:latin typeface="+mn-lt"/>
              </a:rPr>
              <a:t>E</a:t>
            </a:r>
            <a:endParaRPr lang="en-US" altLang="en-US" sz="2200" b="0" dirty="0">
              <a:latin typeface="+mn-lt"/>
            </a:endParaRPr>
          </a:p>
          <a:p>
            <a:pPr>
              <a:spcBef>
                <a:spcPct val="50000"/>
              </a:spcBef>
              <a:buClrTx/>
              <a:buSzTx/>
              <a:buFontTx/>
              <a:buAutoNum type="arabicPeriod"/>
            </a:pPr>
            <a:r>
              <a:rPr lang="en-US" altLang="en-US" sz="2200" b="0" dirty="0">
                <a:latin typeface="+mn-lt"/>
              </a:rPr>
              <a:t>Compute </a:t>
            </a:r>
            <a:r>
              <a:rPr lang="en-US" altLang="en-US" sz="2200" b="0" i="1" dirty="0">
                <a:latin typeface="+mn-lt"/>
              </a:rPr>
              <a:t>Design Story Drift</a:t>
            </a:r>
            <a:r>
              <a:rPr lang="en-US" altLang="en-US" sz="2200" b="0" dirty="0">
                <a:latin typeface="+mn-lt"/>
              </a:rPr>
              <a:t>: </a:t>
            </a:r>
            <a:r>
              <a:rPr lang="el-GR" altLang="en-US" sz="2200" b="0" dirty="0">
                <a:latin typeface="+mn-lt"/>
              </a:rPr>
              <a:t>Δ</a:t>
            </a:r>
            <a:r>
              <a:rPr lang="en-US" altLang="en-US" sz="2200" b="0" dirty="0">
                <a:latin typeface="+mn-lt"/>
              </a:rPr>
              <a:t> = </a:t>
            </a:r>
            <a:r>
              <a:rPr lang="en-US" altLang="en-US" sz="2200" b="0" i="1" dirty="0">
                <a:latin typeface="+mn-lt"/>
              </a:rPr>
              <a:t>C</a:t>
            </a:r>
            <a:r>
              <a:rPr lang="en-US" altLang="en-US" sz="2200" b="0" i="1" baseline="-25000" dirty="0">
                <a:latin typeface="+mn-lt"/>
              </a:rPr>
              <a:t>d</a:t>
            </a:r>
            <a:r>
              <a:rPr lang="en-US" altLang="en-US" sz="2200" b="0" dirty="0">
                <a:latin typeface="+mn-lt"/>
              </a:rPr>
              <a:t> </a:t>
            </a:r>
            <a:r>
              <a:rPr lang="en-US" altLang="en-US" sz="2200" b="0" dirty="0">
                <a:latin typeface="+mn-lt"/>
                <a:sym typeface="Symbol" pitchFamily="18" charset="2"/>
              </a:rPr>
              <a:t> </a:t>
            </a:r>
            <a:r>
              <a:rPr lang="el-GR" altLang="en-US" sz="2200" b="0" dirty="0">
                <a:latin typeface="+mn-lt"/>
                <a:sym typeface="Symbol" pitchFamily="18" charset="2"/>
              </a:rPr>
              <a:t>Δ</a:t>
            </a:r>
            <a:r>
              <a:rPr lang="en-US" altLang="en-US" sz="2200" b="0" baseline="-25000" dirty="0">
                <a:latin typeface="+mn-lt"/>
                <a:sym typeface="Symbol" pitchFamily="18" charset="2"/>
              </a:rPr>
              <a:t>E</a:t>
            </a:r>
            <a:r>
              <a:rPr lang="en-US" altLang="en-US" sz="2200" b="0" dirty="0">
                <a:latin typeface="+mn-lt"/>
                <a:sym typeface="Symbol" pitchFamily="18" charset="2"/>
              </a:rPr>
              <a:t>  </a:t>
            </a:r>
            <a:br>
              <a:rPr lang="en-US" altLang="en-US" sz="2200" b="0" dirty="0">
                <a:latin typeface="+mn-lt"/>
                <a:sym typeface="Symbol" pitchFamily="18" charset="2"/>
              </a:rPr>
            </a:br>
            <a:r>
              <a:rPr lang="en-US" altLang="en-US" sz="2200" b="0" dirty="0">
                <a:latin typeface="+mn-lt"/>
                <a:sym typeface="Symbol" pitchFamily="18" charset="2"/>
              </a:rPr>
              <a:t>(</a:t>
            </a:r>
            <a:r>
              <a:rPr lang="en-US" altLang="en-US" sz="2200" b="0" i="1" dirty="0">
                <a:latin typeface="+mn-lt"/>
                <a:sym typeface="Symbol" pitchFamily="18" charset="2"/>
              </a:rPr>
              <a:t>C</a:t>
            </a:r>
            <a:r>
              <a:rPr lang="en-US" altLang="en-US" sz="2200" b="0" i="1" baseline="-25000" dirty="0">
                <a:latin typeface="+mn-lt"/>
                <a:sym typeface="Symbol" pitchFamily="18" charset="2"/>
              </a:rPr>
              <a:t>d</a:t>
            </a:r>
            <a:r>
              <a:rPr lang="en-US" altLang="en-US" sz="2200" b="0" dirty="0">
                <a:latin typeface="+mn-lt"/>
                <a:sym typeface="Symbol" pitchFamily="18" charset="2"/>
              </a:rPr>
              <a:t> = 4 for EBF)</a:t>
            </a:r>
          </a:p>
          <a:p>
            <a:pPr>
              <a:spcBef>
                <a:spcPct val="50000"/>
              </a:spcBef>
              <a:buClrTx/>
              <a:buSzTx/>
              <a:buFontTx/>
              <a:buAutoNum type="arabicPeriod"/>
            </a:pPr>
            <a:r>
              <a:rPr lang="en-US" altLang="en-US" sz="2200" b="0" dirty="0">
                <a:latin typeface="+mn-lt"/>
                <a:sym typeface="Symbol" pitchFamily="18" charset="2"/>
              </a:rPr>
              <a:t>Estimate Plastic Story Drift: </a:t>
            </a:r>
            <a:r>
              <a:rPr lang="el-GR" altLang="en-US" sz="2200" b="0" dirty="0">
                <a:latin typeface="+mn-lt"/>
                <a:sym typeface="Symbol" pitchFamily="18" charset="2"/>
              </a:rPr>
              <a:t>Δ</a:t>
            </a:r>
            <a:r>
              <a:rPr lang="en-US" altLang="en-US" sz="2200" b="0" baseline="-25000" dirty="0">
                <a:latin typeface="+mn-lt"/>
                <a:sym typeface="Symbol" pitchFamily="18" charset="2"/>
              </a:rPr>
              <a:t>p </a:t>
            </a:r>
            <a:r>
              <a:rPr lang="en-US" altLang="en-US" sz="2200" b="0" dirty="0">
                <a:latin typeface="+mn-lt"/>
                <a:sym typeface="Symbol" pitchFamily="18" charset="2"/>
              </a:rPr>
              <a:t>≈ </a:t>
            </a:r>
            <a:r>
              <a:rPr lang="el-GR" altLang="en-US" sz="2200" b="0" dirty="0">
                <a:latin typeface="+mn-lt"/>
                <a:sym typeface="Symbol" pitchFamily="18" charset="2"/>
              </a:rPr>
              <a:t>Δ</a:t>
            </a:r>
          </a:p>
          <a:p>
            <a:pPr>
              <a:spcBef>
                <a:spcPct val="50000"/>
              </a:spcBef>
              <a:buClrTx/>
              <a:buSzTx/>
              <a:buFontTx/>
              <a:buAutoNum type="arabicPeriod"/>
            </a:pPr>
            <a:r>
              <a:rPr lang="en-US" altLang="en-US" sz="2200" b="0" dirty="0">
                <a:latin typeface="+mn-lt"/>
                <a:sym typeface="Symbol" pitchFamily="18" charset="2"/>
              </a:rPr>
              <a:t>Compute plastic story drift angle </a:t>
            </a:r>
            <a:r>
              <a:rPr lang="en-US" altLang="en-US" sz="2200" b="0" i="1" dirty="0">
                <a:latin typeface="+mn-lt"/>
                <a:sym typeface="Symbol" pitchFamily="18" charset="2"/>
              </a:rPr>
              <a:t></a:t>
            </a:r>
            <a:r>
              <a:rPr lang="en-US" altLang="en-US" sz="2200" b="0" i="1" baseline="-25000" dirty="0">
                <a:latin typeface="+mn-lt"/>
                <a:sym typeface="Symbol" pitchFamily="18" charset="2"/>
              </a:rPr>
              <a:t>p</a:t>
            </a:r>
            <a:r>
              <a:rPr lang="en-US" altLang="en-US" sz="2200" b="0" i="1" dirty="0">
                <a:latin typeface="+mn-lt"/>
                <a:sym typeface="Symbol" pitchFamily="18" charset="2"/>
              </a:rPr>
              <a:t/>
            </a:r>
            <a:br>
              <a:rPr lang="en-US" altLang="en-US" sz="2200" b="0" i="1" dirty="0">
                <a:latin typeface="+mn-lt"/>
                <a:sym typeface="Symbol" pitchFamily="18" charset="2"/>
              </a:rPr>
            </a:br>
            <a:r>
              <a:rPr lang="en-US" altLang="en-US" sz="2200" b="0" i="1" dirty="0">
                <a:latin typeface="+mn-lt"/>
                <a:sym typeface="Symbol" pitchFamily="18" charset="2"/>
              </a:rPr>
              <a:t/>
            </a:r>
            <a:br>
              <a:rPr lang="en-US" altLang="en-US" sz="2200" b="0" i="1" dirty="0">
                <a:latin typeface="+mn-lt"/>
                <a:sym typeface="Symbol" pitchFamily="18" charset="2"/>
              </a:rPr>
            </a:br>
            <a:r>
              <a:rPr lang="en-US" altLang="en-US" sz="2200" b="0" i="1" dirty="0">
                <a:latin typeface="+mn-lt"/>
                <a:sym typeface="Symbol" pitchFamily="18" charset="2"/>
              </a:rPr>
              <a:t></a:t>
            </a:r>
            <a:r>
              <a:rPr lang="en-US" altLang="en-US" sz="2200" b="0" i="1" baseline="-25000" dirty="0">
                <a:latin typeface="+mn-lt"/>
                <a:sym typeface="Symbol" pitchFamily="18" charset="2"/>
              </a:rPr>
              <a:t>p</a:t>
            </a:r>
            <a:r>
              <a:rPr lang="en-US" altLang="en-US" sz="2200" b="0" dirty="0">
                <a:latin typeface="+mn-lt"/>
                <a:sym typeface="Symbol" pitchFamily="18" charset="2"/>
              </a:rPr>
              <a:t> ≈ </a:t>
            </a:r>
            <a:r>
              <a:rPr lang="el-GR" altLang="en-US" sz="2200" b="0" dirty="0">
                <a:latin typeface="+mn-lt"/>
                <a:sym typeface="Symbol" pitchFamily="18" charset="2"/>
              </a:rPr>
              <a:t>Δ</a:t>
            </a:r>
            <a:r>
              <a:rPr lang="en-US" altLang="en-US" sz="2200" b="0" baseline="-25000" dirty="0">
                <a:latin typeface="+mn-lt"/>
                <a:sym typeface="Symbol" pitchFamily="18" charset="2"/>
              </a:rPr>
              <a:t>p</a:t>
            </a:r>
            <a:r>
              <a:rPr lang="en-US" altLang="en-US" sz="2200" b="0" dirty="0">
                <a:latin typeface="+mn-lt"/>
                <a:sym typeface="Symbol" pitchFamily="18" charset="2"/>
              </a:rPr>
              <a:t> / </a:t>
            </a:r>
            <a:r>
              <a:rPr lang="en-US" altLang="en-US" sz="2200" b="0" i="1" dirty="0">
                <a:latin typeface="+mn-lt"/>
                <a:sym typeface="Symbol" pitchFamily="18" charset="2"/>
              </a:rPr>
              <a:t>h</a:t>
            </a:r>
            <a:r>
              <a:rPr lang="en-US" altLang="en-US" sz="2200" b="0" dirty="0">
                <a:latin typeface="+mn-lt"/>
                <a:sym typeface="Symbol" pitchFamily="18" charset="2"/>
              </a:rPr>
              <a:t>       where </a:t>
            </a:r>
            <a:r>
              <a:rPr lang="en-US" altLang="en-US" sz="2200" b="0" i="1" dirty="0">
                <a:latin typeface="+mn-lt"/>
                <a:sym typeface="Symbol" pitchFamily="18" charset="2"/>
              </a:rPr>
              <a:t>h </a:t>
            </a:r>
            <a:r>
              <a:rPr lang="en-US" altLang="en-US" sz="2200" b="0" dirty="0">
                <a:latin typeface="+mn-lt"/>
                <a:sym typeface="Symbol" pitchFamily="18" charset="2"/>
              </a:rPr>
              <a:t>= story height</a:t>
            </a:r>
          </a:p>
          <a:p>
            <a:pPr>
              <a:spcBef>
                <a:spcPct val="50000"/>
              </a:spcBef>
              <a:buClrTx/>
              <a:buSzTx/>
              <a:buFontTx/>
              <a:buAutoNum type="arabicPeriod"/>
            </a:pPr>
            <a:r>
              <a:rPr lang="en-US" altLang="en-US" sz="2200" b="0" dirty="0">
                <a:latin typeface="+mn-lt"/>
                <a:sym typeface="Symbol" pitchFamily="18" charset="2"/>
              </a:rPr>
              <a:t>Compute link rotation angle </a:t>
            </a:r>
            <a:r>
              <a:rPr lang="en-US" altLang="en-US" sz="2200" b="0" baseline="-25000" dirty="0">
                <a:latin typeface="+mn-lt"/>
                <a:sym typeface="Symbol" pitchFamily="18" charset="2"/>
              </a:rPr>
              <a:t>p</a:t>
            </a:r>
            <a:r>
              <a:rPr lang="en-US" altLang="en-US" sz="2200" b="0" dirty="0">
                <a:latin typeface="+mn-lt"/>
                <a:sym typeface="Symbol" pitchFamily="18" charset="2"/>
              </a:rPr>
              <a:t> based on EBF kinematics</a:t>
            </a:r>
            <a:br>
              <a:rPr lang="en-US" altLang="en-US" sz="2200" b="0" dirty="0">
                <a:latin typeface="+mn-lt"/>
                <a:sym typeface="Symbol" pitchFamily="18" charset="2"/>
              </a:rPr>
            </a:br>
            <a:r>
              <a:rPr lang="en-US" altLang="en-US" sz="2200" b="0" dirty="0">
                <a:latin typeface="+mn-lt"/>
                <a:sym typeface="Symbol" pitchFamily="18" charset="2"/>
              </a:rPr>
              <a:t> </a:t>
            </a:r>
            <a:r>
              <a:rPr lang="en-US" altLang="en-US" sz="2200" b="0" baseline="-25000" dirty="0">
                <a:latin typeface="+mn-lt"/>
                <a:sym typeface="Symbol" pitchFamily="18" charset="2"/>
              </a:rPr>
              <a:t>p</a:t>
            </a:r>
            <a:r>
              <a:rPr lang="en-US" altLang="en-US" sz="2200" b="0" dirty="0">
                <a:latin typeface="+mn-lt"/>
                <a:sym typeface="Symbol" pitchFamily="18" charset="2"/>
              </a:rPr>
              <a:t> = (</a:t>
            </a:r>
            <a:r>
              <a:rPr lang="en-US" altLang="en-US" sz="2200" b="0" i="1" dirty="0">
                <a:latin typeface="+mn-lt"/>
                <a:sym typeface="Symbol" pitchFamily="18" charset="2"/>
              </a:rPr>
              <a:t>L</a:t>
            </a:r>
            <a:r>
              <a:rPr lang="en-US" altLang="en-US" sz="2200" b="0" dirty="0">
                <a:latin typeface="+mn-lt"/>
                <a:sym typeface="Symbol" pitchFamily="18" charset="2"/>
              </a:rPr>
              <a:t> / </a:t>
            </a:r>
            <a:r>
              <a:rPr lang="en-US" altLang="en-US" sz="2200" b="0" i="1" dirty="0">
                <a:latin typeface="+mn-lt"/>
                <a:sym typeface="Symbol" pitchFamily="18" charset="2"/>
              </a:rPr>
              <a:t>e</a:t>
            </a:r>
            <a:r>
              <a:rPr lang="en-US" altLang="en-US" sz="2200" b="0" dirty="0">
                <a:latin typeface="+mn-lt"/>
                <a:sym typeface="Symbol" pitchFamily="18" charset="2"/>
              </a:rPr>
              <a:t>) </a:t>
            </a:r>
            <a:r>
              <a:rPr lang="en-US" altLang="en-US" sz="2200" b="0" i="1" dirty="0">
                <a:latin typeface="+mn-lt"/>
                <a:sym typeface="Symbol" pitchFamily="18" charset="2"/>
              </a:rPr>
              <a:t></a:t>
            </a:r>
            <a:r>
              <a:rPr lang="en-US" altLang="en-US" sz="2200" b="0" i="1" baseline="-25000" dirty="0">
                <a:latin typeface="+mn-lt"/>
                <a:sym typeface="Symbol" pitchFamily="18" charset="2"/>
              </a:rPr>
              <a:t>p</a:t>
            </a:r>
            <a:r>
              <a:rPr lang="en-US" altLang="en-US" sz="2200" b="0" dirty="0">
                <a:latin typeface="+mn-lt"/>
                <a:sym typeface="Symbol" pitchFamily="18" charset="2"/>
              </a:rPr>
              <a:t> for common EBFs</a:t>
            </a:r>
          </a:p>
          <a:p>
            <a:pPr>
              <a:spcBef>
                <a:spcPct val="50000"/>
              </a:spcBef>
              <a:buClrTx/>
              <a:buSzTx/>
              <a:buFontTx/>
              <a:buAutoNum type="arabicPeriod"/>
            </a:pPr>
            <a:r>
              <a:rPr lang="en-US" altLang="en-US" sz="2200" b="0" dirty="0">
                <a:latin typeface="+mn-lt"/>
                <a:sym typeface="Symbol" pitchFamily="18" charset="2"/>
              </a:rPr>
              <a:t>Check link rotation limit per F3.4a</a:t>
            </a:r>
            <a:endParaRPr lang="en-US" altLang="en-US" sz="2200" b="0" baseline="-25000" dirty="0">
              <a:latin typeface="+mn-lt"/>
              <a:sym typeface="Symbol" pitchFamily="18" charset="2"/>
            </a:endParaRPr>
          </a:p>
        </p:txBody>
      </p:sp>
      <p:sp>
        <p:nvSpPr>
          <p:cNvPr id="2" name="Text Placeholder 1"/>
          <p:cNvSpPr>
            <a:spLocks noGrp="1"/>
          </p:cNvSpPr>
          <p:nvPr>
            <p:ph type="body" sz="quarter" idx="38"/>
          </p:nvPr>
        </p:nvSpPr>
        <p:spPr/>
        <p:txBody>
          <a:bodyPr/>
          <a:lstStyle/>
          <a:p>
            <a:r>
              <a:rPr lang="en-US" dirty="0"/>
              <a:t>F3.4a Link Rotation </a:t>
            </a:r>
            <a:r>
              <a:rPr lang="en-US" dirty="0" smtClean="0"/>
              <a:t>Angle</a:t>
            </a:r>
            <a:endParaRPr lang="en-US" dirty="0"/>
          </a:p>
        </p:txBody>
      </p:sp>
    </p:spTree>
    <p:extLst>
      <p:ext uri="{BB962C8B-B14F-4D97-AF65-F5344CB8AC3E}">
        <p14:creationId xmlns:p14="http://schemas.microsoft.com/office/powerpoint/2010/main" val="15577814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971" name="Object 6"/>
          <p:cNvGraphicFramePr>
            <a:graphicFrameLocks noChangeAspect="1"/>
          </p:cNvGraphicFramePr>
          <p:nvPr/>
        </p:nvGraphicFramePr>
        <p:xfrm>
          <a:off x="1790700" y="3127375"/>
          <a:ext cx="960438" cy="601663"/>
        </p:xfrm>
        <a:graphic>
          <a:graphicData uri="http://schemas.openxmlformats.org/presentationml/2006/ole">
            <mc:AlternateContent xmlns:mc="http://schemas.openxmlformats.org/markup-compatibility/2006">
              <mc:Choice xmlns:v="urn:schemas-microsoft-com:vml" Requires="v">
                <p:oleObj spid="_x0000_s25770" name="Equation" r:id="rId4" imgW="581080" imgH="333201" progId="Equation.3">
                  <p:embed/>
                </p:oleObj>
              </mc:Choice>
              <mc:Fallback>
                <p:oleObj name="Equation" r:id="rId4" imgW="581080" imgH="333201"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0700" y="3127375"/>
                        <a:ext cx="960438" cy="601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3972" name="Text Box 9"/>
          <p:cNvSpPr txBox="1">
            <a:spLocks noChangeArrowheads="1"/>
          </p:cNvSpPr>
          <p:nvPr/>
        </p:nvSpPr>
        <p:spPr bwMode="auto">
          <a:xfrm>
            <a:off x="2446338" y="5099050"/>
            <a:ext cx="4402137" cy="457200"/>
          </a:xfrm>
          <a:prstGeom prst="rect">
            <a:avLst/>
          </a:prstGeom>
          <a:noFill/>
          <a:ln>
            <a:noFill/>
          </a:ln>
          <a:effectLst/>
          <a:extLst>
            <a:ext uri="{909E8E84-426E-40DD-AFC4-6F175D3DCCD1}">
              <a14:hiddenFill xmlns:a14="http://schemas.microsoft.com/office/drawing/2010/main">
                <a:blipFill dpi="0" rotWithShape="0">
                  <a:blip r:embed="rId6"/>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83973" name="Group 55"/>
          <p:cNvGrpSpPr>
            <a:grpSpLocks/>
          </p:cNvGrpSpPr>
          <p:nvPr/>
        </p:nvGrpSpPr>
        <p:grpSpPr bwMode="auto">
          <a:xfrm>
            <a:off x="473075" y="736600"/>
            <a:ext cx="3455988" cy="2312988"/>
            <a:chOff x="202" y="616"/>
            <a:chExt cx="2177" cy="1457"/>
          </a:xfrm>
        </p:grpSpPr>
        <p:sp>
          <p:nvSpPr>
            <p:cNvPr id="84069" name="Text Box 8"/>
            <p:cNvSpPr txBox="1">
              <a:spLocks noChangeArrowheads="1"/>
            </p:cNvSpPr>
            <p:nvPr/>
          </p:nvSpPr>
          <p:spPr bwMode="auto">
            <a:xfrm>
              <a:off x="1302" y="616"/>
              <a:ext cx="239" cy="212"/>
            </a:xfrm>
            <a:prstGeom prst="rect">
              <a:avLst/>
            </a:prstGeom>
            <a:noFill/>
            <a:ln>
              <a:noFill/>
            </a:ln>
            <a:effectLst/>
            <a:extLst>
              <a:ext uri="{909E8E84-426E-40DD-AFC4-6F175D3DCCD1}">
                <a14:hiddenFill xmlns:a14="http://schemas.microsoft.com/office/drawing/2010/main">
                  <a:blipFill dpi="0" rotWithShape="0">
                    <a:blip r:embed="rId6"/>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600" i="1">
                  <a:latin typeface="Arial Narrow" pitchFamily="34" charset="0"/>
                </a:rPr>
                <a:t>e</a:t>
              </a:r>
            </a:p>
          </p:txBody>
        </p:sp>
        <p:sp>
          <p:nvSpPr>
            <p:cNvPr id="84070" name="Text Box 33"/>
            <p:cNvSpPr txBox="1">
              <a:spLocks noChangeArrowheads="1"/>
            </p:cNvSpPr>
            <p:nvPr/>
          </p:nvSpPr>
          <p:spPr bwMode="auto">
            <a:xfrm>
              <a:off x="1030" y="1765"/>
              <a:ext cx="669" cy="212"/>
            </a:xfrm>
            <a:prstGeom prst="rect">
              <a:avLst/>
            </a:prstGeom>
            <a:noFill/>
            <a:ln>
              <a:noFill/>
            </a:ln>
            <a:effectLst/>
            <a:extLst>
              <a:ext uri="{909E8E84-426E-40DD-AFC4-6F175D3DCCD1}">
                <a14:hiddenFill xmlns:a14="http://schemas.microsoft.com/office/drawing/2010/main">
                  <a:blipFill dpi="0" rotWithShape="0">
                    <a:blip r:embed="rId6"/>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600" i="1">
                  <a:latin typeface="Arial Narrow" pitchFamily="34" charset="0"/>
                </a:rPr>
                <a:t>L</a:t>
              </a:r>
            </a:p>
          </p:txBody>
        </p:sp>
        <p:sp>
          <p:nvSpPr>
            <p:cNvPr id="84071" name="Text Box 39"/>
            <p:cNvSpPr txBox="1">
              <a:spLocks noChangeArrowheads="1"/>
            </p:cNvSpPr>
            <p:nvPr/>
          </p:nvSpPr>
          <p:spPr bwMode="auto">
            <a:xfrm>
              <a:off x="202" y="1553"/>
              <a:ext cx="335" cy="212"/>
            </a:xfrm>
            <a:prstGeom prst="rect">
              <a:avLst/>
            </a:prstGeom>
            <a:noFill/>
            <a:ln>
              <a:noFill/>
            </a:ln>
            <a:effectLst/>
            <a:extLst>
              <a:ext uri="{909E8E84-426E-40DD-AFC4-6F175D3DCCD1}">
                <a14:hiddenFill xmlns:a14="http://schemas.microsoft.com/office/drawing/2010/main">
                  <a:blipFill dpi="0" rotWithShape="0">
                    <a:blip r:embed="rId6"/>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600" i="1">
                  <a:latin typeface="Arial Narrow" pitchFamily="34" charset="0"/>
                  <a:sym typeface="Symbol" pitchFamily="18" charset="2"/>
                </a:rPr>
                <a:t></a:t>
              </a:r>
              <a:r>
                <a:rPr lang="en-US" altLang="en-US" sz="1600" i="1" baseline="-25000">
                  <a:latin typeface="Arial Narrow" pitchFamily="34" charset="0"/>
                  <a:sym typeface="Symbol" pitchFamily="18" charset="2"/>
                </a:rPr>
                <a:t>p</a:t>
              </a:r>
              <a:endParaRPr lang="en-US" altLang="en-US" sz="1600" i="1">
                <a:latin typeface="Arial Narrow" pitchFamily="34" charset="0"/>
                <a:sym typeface="Symbol" pitchFamily="18" charset="2"/>
              </a:endParaRPr>
            </a:p>
          </p:txBody>
        </p:sp>
        <p:sp>
          <p:nvSpPr>
            <p:cNvPr id="84072" name="Text Box 43"/>
            <p:cNvSpPr txBox="1">
              <a:spLocks noChangeArrowheads="1"/>
            </p:cNvSpPr>
            <p:nvPr/>
          </p:nvSpPr>
          <p:spPr bwMode="auto">
            <a:xfrm>
              <a:off x="1272" y="1062"/>
              <a:ext cx="377" cy="250"/>
            </a:xfrm>
            <a:prstGeom prst="rect">
              <a:avLst/>
            </a:prstGeom>
            <a:noFill/>
            <a:ln>
              <a:noFill/>
            </a:ln>
            <a:effectLst/>
            <a:extLst>
              <a:ext uri="{909E8E84-426E-40DD-AFC4-6F175D3DCCD1}">
                <a14:hiddenFill xmlns:a14="http://schemas.microsoft.com/office/drawing/2010/main">
                  <a:blipFill dpi="0" rotWithShape="0">
                    <a:blip r:embed="rId6"/>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i="1">
                  <a:latin typeface="Arial Narrow" pitchFamily="34" charset="0"/>
                  <a:sym typeface="Symbol" pitchFamily="18" charset="2"/>
                </a:rPr>
                <a:t></a:t>
              </a:r>
              <a:r>
                <a:rPr lang="en-US" altLang="en-US" sz="2000" i="1" baseline="-25000">
                  <a:latin typeface="Arial Narrow" pitchFamily="34" charset="0"/>
                  <a:sym typeface="Symbol" pitchFamily="18" charset="2"/>
                </a:rPr>
                <a:t>p</a:t>
              </a:r>
              <a:endParaRPr lang="en-US" altLang="en-US" sz="2000" i="1">
                <a:latin typeface="Arial Narrow" pitchFamily="34" charset="0"/>
                <a:sym typeface="Symbol" pitchFamily="18" charset="2"/>
              </a:endParaRPr>
            </a:p>
          </p:txBody>
        </p:sp>
        <p:grpSp>
          <p:nvGrpSpPr>
            <p:cNvPr id="84073" name="Group 54"/>
            <p:cNvGrpSpPr>
              <a:grpSpLocks noChangeAspect="1"/>
            </p:cNvGrpSpPr>
            <p:nvPr/>
          </p:nvGrpSpPr>
          <p:grpSpPr bwMode="auto">
            <a:xfrm>
              <a:off x="467" y="801"/>
              <a:ext cx="1912" cy="1272"/>
              <a:chOff x="998" y="678"/>
              <a:chExt cx="3818" cy="2539"/>
            </a:xfrm>
          </p:grpSpPr>
          <p:grpSp>
            <p:nvGrpSpPr>
              <p:cNvPr id="84074" name="Group 11"/>
              <p:cNvGrpSpPr>
                <a:grpSpLocks noChangeAspect="1"/>
              </p:cNvGrpSpPr>
              <p:nvPr/>
            </p:nvGrpSpPr>
            <p:grpSpPr bwMode="auto">
              <a:xfrm>
                <a:off x="1159" y="970"/>
                <a:ext cx="3538" cy="1774"/>
                <a:chOff x="1159" y="1347"/>
                <a:chExt cx="3538" cy="1774"/>
              </a:xfrm>
            </p:grpSpPr>
            <p:grpSp>
              <p:nvGrpSpPr>
                <p:cNvPr id="84104" name="Group 12"/>
                <p:cNvGrpSpPr>
                  <a:grpSpLocks noChangeAspect="1"/>
                </p:cNvGrpSpPr>
                <p:nvPr/>
              </p:nvGrpSpPr>
              <p:grpSpPr bwMode="auto">
                <a:xfrm>
                  <a:off x="1159" y="1347"/>
                  <a:ext cx="1578" cy="1774"/>
                  <a:chOff x="1159" y="1773"/>
                  <a:chExt cx="1578" cy="1774"/>
                </a:xfrm>
              </p:grpSpPr>
              <p:sp>
                <p:nvSpPr>
                  <p:cNvPr id="84110" name="Line 13"/>
                  <p:cNvSpPr>
                    <a:spLocks noChangeAspect="1" noChangeShapeType="1"/>
                  </p:cNvSpPr>
                  <p:nvPr/>
                </p:nvSpPr>
                <p:spPr bwMode="auto">
                  <a:xfrm flipV="1">
                    <a:off x="1159" y="1778"/>
                    <a:ext cx="0" cy="1768"/>
                  </a:xfrm>
                  <a:prstGeom prst="line">
                    <a:avLst/>
                  </a:prstGeom>
                  <a:noFill/>
                  <a:ln w="190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111" name="Line 14"/>
                  <p:cNvSpPr>
                    <a:spLocks noChangeAspect="1" noChangeShapeType="1"/>
                  </p:cNvSpPr>
                  <p:nvPr/>
                </p:nvSpPr>
                <p:spPr bwMode="auto">
                  <a:xfrm>
                    <a:off x="1159" y="1778"/>
                    <a:ext cx="1578" cy="0"/>
                  </a:xfrm>
                  <a:prstGeom prst="line">
                    <a:avLst/>
                  </a:prstGeom>
                  <a:noFill/>
                  <a:ln w="190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112" name="Freeform 15"/>
                  <p:cNvSpPr>
                    <a:spLocks noChangeAspect="1"/>
                  </p:cNvSpPr>
                  <p:nvPr/>
                </p:nvSpPr>
                <p:spPr bwMode="auto">
                  <a:xfrm>
                    <a:off x="1159" y="1773"/>
                    <a:ext cx="1574" cy="1774"/>
                  </a:xfrm>
                  <a:custGeom>
                    <a:avLst/>
                    <a:gdLst>
                      <a:gd name="T0" fmla="*/ 0 w 1574"/>
                      <a:gd name="T1" fmla="*/ 1774 h 1774"/>
                      <a:gd name="T2" fmla="*/ 1574 w 1574"/>
                      <a:gd name="T3" fmla="*/ 0 h 1774"/>
                      <a:gd name="T4" fmla="*/ 0 60000 65536"/>
                      <a:gd name="T5" fmla="*/ 0 60000 65536"/>
                    </a:gdLst>
                    <a:ahLst/>
                    <a:cxnLst>
                      <a:cxn ang="T4">
                        <a:pos x="T0" y="T1"/>
                      </a:cxn>
                      <a:cxn ang="T5">
                        <a:pos x="T2" y="T3"/>
                      </a:cxn>
                    </a:cxnLst>
                    <a:rect l="0" t="0" r="r" b="b"/>
                    <a:pathLst>
                      <a:path w="1574" h="1774">
                        <a:moveTo>
                          <a:pt x="0" y="1774"/>
                        </a:moveTo>
                        <a:lnTo>
                          <a:pt x="1574" y="0"/>
                        </a:lnTo>
                      </a:path>
                    </a:pathLst>
                  </a:custGeom>
                  <a:noFill/>
                  <a:ln w="19050" cap="flat" cmpd="sng">
                    <a:solidFill>
                      <a:schemeClr val="tx2"/>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84105" name="Group 16"/>
                <p:cNvGrpSpPr>
                  <a:grpSpLocks noChangeAspect="1"/>
                </p:cNvGrpSpPr>
                <p:nvPr/>
              </p:nvGrpSpPr>
              <p:grpSpPr bwMode="auto">
                <a:xfrm flipH="1">
                  <a:off x="3119" y="1347"/>
                  <a:ext cx="1578" cy="1774"/>
                  <a:chOff x="1159" y="1773"/>
                  <a:chExt cx="1578" cy="1774"/>
                </a:xfrm>
              </p:grpSpPr>
              <p:sp>
                <p:nvSpPr>
                  <p:cNvPr id="84107" name="Line 17"/>
                  <p:cNvSpPr>
                    <a:spLocks noChangeAspect="1" noChangeShapeType="1"/>
                  </p:cNvSpPr>
                  <p:nvPr/>
                </p:nvSpPr>
                <p:spPr bwMode="auto">
                  <a:xfrm flipV="1">
                    <a:off x="1159" y="1778"/>
                    <a:ext cx="0" cy="1768"/>
                  </a:xfrm>
                  <a:prstGeom prst="line">
                    <a:avLst/>
                  </a:prstGeom>
                  <a:noFill/>
                  <a:ln w="190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108" name="Line 18"/>
                  <p:cNvSpPr>
                    <a:spLocks noChangeAspect="1" noChangeShapeType="1"/>
                  </p:cNvSpPr>
                  <p:nvPr/>
                </p:nvSpPr>
                <p:spPr bwMode="auto">
                  <a:xfrm>
                    <a:off x="1159" y="1778"/>
                    <a:ext cx="1578" cy="0"/>
                  </a:xfrm>
                  <a:prstGeom prst="line">
                    <a:avLst/>
                  </a:prstGeom>
                  <a:noFill/>
                  <a:ln w="190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109" name="Freeform 19"/>
                  <p:cNvSpPr>
                    <a:spLocks noChangeAspect="1"/>
                  </p:cNvSpPr>
                  <p:nvPr/>
                </p:nvSpPr>
                <p:spPr bwMode="auto">
                  <a:xfrm>
                    <a:off x="1159" y="1773"/>
                    <a:ext cx="1574" cy="1774"/>
                  </a:xfrm>
                  <a:custGeom>
                    <a:avLst/>
                    <a:gdLst>
                      <a:gd name="T0" fmla="*/ 0 w 1574"/>
                      <a:gd name="T1" fmla="*/ 1774 h 1774"/>
                      <a:gd name="T2" fmla="*/ 1574 w 1574"/>
                      <a:gd name="T3" fmla="*/ 0 h 1774"/>
                      <a:gd name="T4" fmla="*/ 0 60000 65536"/>
                      <a:gd name="T5" fmla="*/ 0 60000 65536"/>
                    </a:gdLst>
                    <a:ahLst/>
                    <a:cxnLst>
                      <a:cxn ang="T4">
                        <a:pos x="T0" y="T1"/>
                      </a:cxn>
                      <a:cxn ang="T5">
                        <a:pos x="T2" y="T3"/>
                      </a:cxn>
                    </a:cxnLst>
                    <a:rect l="0" t="0" r="r" b="b"/>
                    <a:pathLst>
                      <a:path w="1574" h="1774">
                        <a:moveTo>
                          <a:pt x="0" y="1774"/>
                        </a:moveTo>
                        <a:lnTo>
                          <a:pt x="1574" y="0"/>
                        </a:lnTo>
                      </a:path>
                    </a:pathLst>
                  </a:custGeom>
                  <a:noFill/>
                  <a:ln w="19050" cap="flat" cmpd="sng">
                    <a:solidFill>
                      <a:schemeClr val="tx2"/>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84106" name="Line 20"/>
                <p:cNvSpPr>
                  <a:spLocks noChangeAspect="1" noChangeShapeType="1"/>
                </p:cNvSpPr>
                <p:nvPr/>
              </p:nvSpPr>
              <p:spPr bwMode="auto">
                <a:xfrm>
                  <a:off x="2733" y="1352"/>
                  <a:ext cx="390" cy="0"/>
                </a:xfrm>
                <a:prstGeom prst="line">
                  <a:avLst/>
                </a:prstGeom>
                <a:noFill/>
                <a:ln w="190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84075" name="Group 21"/>
              <p:cNvGrpSpPr>
                <a:grpSpLocks noChangeAspect="1"/>
              </p:cNvGrpSpPr>
              <p:nvPr/>
            </p:nvGrpSpPr>
            <p:grpSpPr bwMode="auto">
              <a:xfrm rot="446720">
                <a:off x="1278" y="1067"/>
                <a:ext cx="1578" cy="1774"/>
                <a:chOff x="1159" y="1773"/>
                <a:chExt cx="1578" cy="1774"/>
              </a:xfrm>
            </p:grpSpPr>
            <p:sp>
              <p:nvSpPr>
                <p:cNvPr id="84101" name="Line 22"/>
                <p:cNvSpPr>
                  <a:spLocks noChangeAspect="1" noChangeShapeType="1"/>
                </p:cNvSpPr>
                <p:nvPr/>
              </p:nvSpPr>
              <p:spPr bwMode="auto">
                <a:xfrm flipV="1">
                  <a:off x="1159" y="1778"/>
                  <a:ext cx="0" cy="176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102" name="Line 23"/>
                <p:cNvSpPr>
                  <a:spLocks noChangeAspect="1" noChangeShapeType="1"/>
                </p:cNvSpPr>
                <p:nvPr/>
              </p:nvSpPr>
              <p:spPr bwMode="auto">
                <a:xfrm>
                  <a:off x="1159" y="1778"/>
                  <a:ext cx="1578"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103" name="Freeform 24"/>
                <p:cNvSpPr>
                  <a:spLocks noChangeAspect="1"/>
                </p:cNvSpPr>
                <p:nvPr/>
              </p:nvSpPr>
              <p:spPr bwMode="auto">
                <a:xfrm>
                  <a:off x="1159" y="1773"/>
                  <a:ext cx="1574" cy="1774"/>
                </a:xfrm>
                <a:custGeom>
                  <a:avLst/>
                  <a:gdLst>
                    <a:gd name="T0" fmla="*/ 0 w 1574"/>
                    <a:gd name="T1" fmla="*/ 1774 h 1774"/>
                    <a:gd name="T2" fmla="*/ 1574 w 1574"/>
                    <a:gd name="T3" fmla="*/ 0 h 1774"/>
                    <a:gd name="T4" fmla="*/ 0 60000 65536"/>
                    <a:gd name="T5" fmla="*/ 0 60000 65536"/>
                  </a:gdLst>
                  <a:ahLst/>
                  <a:cxnLst>
                    <a:cxn ang="T4">
                      <a:pos x="T0" y="T1"/>
                    </a:cxn>
                    <a:cxn ang="T5">
                      <a:pos x="T2" y="T3"/>
                    </a:cxn>
                  </a:cxnLst>
                  <a:rect l="0" t="0" r="r" b="b"/>
                  <a:pathLst>
                    <a:path w="1574" h="1774">
                      <a:moveTo>
                        <a:pt x="0" y="1774"/>
                      </a:moveTo>
                      <a:lnTo>
                        <a:pt x="1574" y="0"/>
                      </a:lnTo>
                    </a:path>
                  </a:pathLst>
                </a:custGeom>
                <a:noFill/>
                <a:ln w="28575"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84076" name="Group 25"/>
              <p:cNvGrpSpPr>
                <a:grpSpLocks noChangeAspect="1"/>
              </p:cNvGrpSpPr>
              <p:nvPr/>
            </p:nvGrpSpPr>
            <p:grpSpPr bwMode="auto">
              <a:xfrm rot="444426" flipH="1">
                <a:off x="3238" y="870"/>
                <a:ext cx="1578" cy="1774"/>
                <a:chOff x="1159" y="1773"/>
                <a:chExt cx="1578" cy="1774"/>
              </a:xfrm>
            </p:grpSpPr>
            <p:sp>
              <p:nvSpPr>
                <p:cNvPr id="84098" name="Line 26"/>
                <p:cNvSpPr>
                  <a:spLocks noChangeAspect="1" noChangeShapeType="1"/>
                </p:cNvSpPr>
                <p:nvPr/>
              </p:nvSpPr>
              <p:spPr bwMode="auto">
                <a:xfrm flipV="1">
                  <a:off x="1159" y="1778"/>
                  <a:ext cx="0" cy="176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99" name="Line 27"/>
                <p:cNvSpPr>
                  <a:spLocks noChangeAspect="1" noChangeShapeType="1"/>
                </p:cNvSpPr>
                <p:nvPr/>
              </p:nvSpPr>
              <p:spPr bwMode="auto">
                <a:xfrm>
                  <a:off x="1159" y="1778"/>
                  <a:ext cx="1578"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100" name="Freeform 28"/>
                <p:cNvSpPr>
                  <a:spLocks noChangeAspect="1"/>
                </p:cNvSpPr>
                <p:nvPr/>
              </p:nvSpPr>
              <p:spPr bwMode="auto">
                <a:xfrm>
                  <a:off x="1159" y="1773"/>
                  <a:ext cx="1574" cy="1774"/>
                </a:xfrm>
                <a:custGeom>
                  <a:avLst/>
                  <a:gdLst>
                    <a:gd name="T0" fmla="*/ 0 w 1574"/>
                    <a:gd name="T1" fmla="*/ 1774 h 1774"/>
                    <a:gd name="T2" fmla="*/ 1574 w 1574"/>
                    <a:gd name="T3" fmla="*/ 0 h 1774"/>
                    <a:gd name="T4" fmla="*/ 0 60000 65536"/>
                    <a:gd name="T5" fmla="*/ 0 60000 65536"/>
                  </a:gdLst>
                  <a:ahLst/>
                  <a:cxnLst>
                    <a:cxn ang="T4">
                      <a:pos x="T0" y="T1"/>
                    </a:cxn>
                    <a:cxn ang="T5">
                      <a:pos x="T2" y="T3"/>
                    </a:cxn>
                  </a:cxnLst>
                  <a:rect l="0" t="0" r="r" b="b"/>
                  <a:pathLst>
                    <a:path w="1574" h="1774">
                      <a:moveTo>
                        <a:pt x="0" y="1774"/>
                      </a:moveTo>
                      <a:lnTo>
                        <a:pt x="1574" y="0"/>
                      </a:lnTo>
                    </a:path>
                  </a:pathLst>
                </a:custGeom>
                <a:noFill/>
                <a:ln w="28575"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84077" name="Freeform 29"/>
              <p:cNvSpPr>
                <a:spLocks noChangeAspect="1"/>
              </p:cNvSpPr>
              <p:nvPr/>
            </p:nvSpPr>
            <p:spPr bwMode="auto">
              <a:xfrm>
                <a:off x="2961" y="779"/>
                <a:ext cx="390" cy="401"/>
              </a:xfrm>
              <a:custGeom>
                <a:avLst/>
                <a:gdLst>
                  <a:gd name="T0" fmla="*/ 0 w 390"/>
                  <a:gd name="T1" fmla="*/ 401 h 401"/>
                  <a:gd name="T2" fmla="*/ 390 w 390"/>
                  <a:gd name="T3" fmla="*/ 0 h 401"/>
                  <a:gd name="T4" fmla="*/ 0 60000 65536"/>
                  <a:gd name="T5" fmla="*/ 0 60000 65536"/>
                </a:gdLst>
                <a:ahLst/>
                <a:cxnLst>
                  <a:cxn ang="T4">
                    <a:pos x="T0" y="T1"/>
                  </a:cxn>
                  <a:cxn ang="T5">
                    <a:pos x="T2" y="T3"/>
                  </a:cxn>
                </a:cxnLst>
                <a:rect l="0" t="0" r="r" b="b"/>
                <a:pathLst>
                  <a:path w="390" h="401">
                    <a:moveTo>
                      <a:pt x="0" y="401"/>
                    </a:moveTo>
                    <a:lnTo>
                      <a:pt x="390" y="0"/>
                    </a:lnTo>
                  </a:path>
                </a:pathLst>
              </a:custGeom>
              <a:noFill/>
              <a:ln w="5715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78" name="Line 30"/>
              <p:cNvSpPr>
                <a:spLocks noChangeAspect="1" noChangeShapeType="1"/>
              </p:cNvSpPr>
              <p:nvPr/>
            </p:nvSpPr>
            <p:spPr bwMode="auto">
              <a:xfrm flipV="1">
                <a:off x="1159" y="2835"/>
                <a:ext cx="0" cy="38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79" name="Line 31"/>
              <p:cNvSpPr>
                <a:spLocks noChangeAspect="1" noChangeShapeType="1"/>
              </p:cNvSpPr>
              <p:nvPr/>
            </p:nvSpPr>
            <p:spPr bwMode="auto">
              <a:xfrm flipV="1">
                <a:off x="4697" y="2835"/>
                <a:ext cx="0" cy="38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80" name="Line 32"/>
              <p:cNvSpPr>
                <a:spLocks noChangeAspect="1" noChangeShapeType="1"/>
              </p:cNvSpPr>
              <p:nvPr/>
            </p:nvSpPr>
            <p:spPr bwMode="auto">
              <a:xfrm>
                <a:off x="1159" y="3026"/>
                <a:ext cx="3538" cy="0"/>
              </a:xfrm>
              <a:prstGeom prst="line">
                <a:avLst/>
              </a:prstGeom>
              <a:noFill/>
              <a:ln w="22225">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81" name="Line 34"/>
              <p:cNvSpPr>
                <a:spLocks noChangeAspect="1" noChangeShapeType="1"/>
              </p:cNvSpPr>
              <p:nvPr/>
            </p:nvSpPr>
            <p:spPr bwMode="auto">
              <a:xfrm flipV="1">
                <a:off x="2719" y="678"/>
                <a:ext cx="0" cy="19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82" name="Line 35"/>
              <p:cNvSpPr>
                <a:spLocks noChangeAspect="1" noChangeShapeType="1"/>
              </p:cNvSpPr>
              <p:nvPr/>
            </p:nvSpPr>
            <p:spPr bwMode="auto">
              <a:xfrm flipV="1">
                <a:off x="3119" y="678"/>
                <a:ext cx="0" cy="19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83" name="Line 36"/>
              <p:cNvSpPr>
                <a:spLocks noChangeAspect="1" noChangeShapeType="1"/>
              </p:cNvSpPr>
              <p:nvPr/>
            </p:nvSpPr>
            <p:spPr bwMode="auto">
              <a:xfrm>
                <a:off x="2719" y="731"/>
                <a:ext cx="400" cy="0"/>
              </a:xfrm>
              <a:prstGeom prst="line">
                <a:avLst/>
              </a:prstGeom>
              <a:noFill/>
              <a:ln w="15875">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84" name="Arc 37"/>
              <p:cNvSpPr>
                <a:spLocks noChangeAspect="1"/>
              </p:cNvSpPr>
              <p:nvPr/>
            </p:nvSpPr>
            <p:spPr bwMode="auto">
              <a:xfrm flipH="1">
                <a:off x="998" y="2261"/>
                <a:ext cx="161" cy="191"/>
              </a:xfrm>
              <a:custGeom>
                <a:avLst/>
                <a:gdLst>
                  <a:gd name="T0" fmla="*/ 0 w 18171"/>
                  <a:gd name="T1" fmla="*/ 0 h 21600"/>
                  <a:gd name="T2" fmla="*/ 0 w 18171"/>
                  <a:gd name="T3" fmla="*/ 0 h 21600"/>
                  <a:gd name="T4" fmla="*/ 0 w 18171"/>
                  <a:gd name="T5" fmla="*/ 0 h 21600"/>
                  <a:gd name="T6" fmla="*/ 0 60000 65536"/>
                  <a:gd name="T7" fmla="*/ 0 60000 65536"/>
                  <a:gd name="T8" fmla="*/ 0 60000 65536"/>
                </a:gdLst>
                <a:ahLst/>
                <a:cxnLst>
                  <a:cxn ang="T6">
                    <a:pos x="T0" y="T1"/>
                  </a:cxn>
                  <a:cxn ang="T7">
                    <a:pos x="T2" y="T3"/>
                  </a:cxn>
                  <a:cxn ang="T8">
                    <a:pos x="T4" y="T5"/>
                  </a:cxn>
                </a:cxnLst>
                <a:rect l="0" t="0" r="r" b="b"/>
                <a:pathLst>
                  <a:path w="18171" h="21600" fill="none" extrusionOk="0">
                    <a:moveTo>
                      <a:pt x="-1" y="0"/>
                    </a:moveTo>
                    <a:cubicBezTo>
                      <a:pt x="7350" y="0"/>
                      <a:pt x="14196" y="3738"/>
                      <a:pt x="18170" y="9922"/>
                    </a:cubicBezTo>
                  </a:path>
                  <a:path w="18171" h="21600" stroke="0" extrusionOk="0">
                    <a:moveTo>
                      <a:pt x="-1" y="0"/>
                    </a:moveTo>
                    <a:cubicBezTo>
                      <a:pt x="7350" y="0"/>
                      <a:pt x="14196" y="3738"/>
                      <a:pt x="18170" y="9922"/>
                    </a:cubicBezTo>
                    <a:lnTo>
                      <a:pt x="0" y="21600"/>
                    </a:lnTo>
                    <a:lnTo>
                      <a:pt x="-1" y="0"/>
                    </a:lnTo>
                    <a:close/>
                  </a:path>
                </a:pathLst>
              </a:custGeom>
              <a:noFill/>
              <a:ln w="1587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4085" name="Arc 38"/>
              <p:cNvSpPr>
                <a:spLocks noChangeAspect="1"/>
              </p:cNvSpPr>
              <p:nvPr/>
            </p:nvSpPr>
            <p:spPr bwMode="auto">
              <a:xfrm>
                <a:off x="1237" y="2261"/>
                <a:ext cx="161" cy="191"/>
              </a:xfrm>
              <a:custGeom>
                <a:avLst/>
                <a:gdLst>
                  <a:gd name="T0" fmla="*/ 0 w 18171"/>
                  <a:gd name="T1" fmla="*/ 0 h 21600"/>
                  <a:gd name="T2" fmla="*/ 0 w 18171"/>
                  <a:gd name="T3" fmla="*/ 0 h 21600"/>
                  <a:gd name="T4" fmla="*/ 0 w 18171"/>
                  <a:gd name="T5" fmla="*/ 0 h 21600"/>
                  <a:gd name="T6" fmla="*/ 0 60000 65536"/>
                  <a:gd name="T7" fmla="*/ 0 60000 65536"/>
                  <a:gd name="T8" fmla="*/ 0 60000 65536"/>
                </a:gdLst>
                <a:ahLst/>
                <a:cxnLst>
                  <a:cxn ang="T6">
                    <a:pos x="T0" y="T1"/>
                  </a:cxn>
                  <a:cxn ang="T7">
                    <a:pos x="T2" y="T3"/>
                  </a:cxn>
                  <a:cxn ang="T8">
                    <a:pos x="T4" y="T5"/>
                  </a:cxn>
                </a:cxnLst>
                <a:rect l="0" t="0" r="r" b="b"/>
                <a:pathLst>
                  <a:path w="18171" h="21600" fill="none" extrusionOk="0">
                    <a:moveTo>
                      <a:pt x="-1" y="0"/>
                    </a:moveTo>
                    <a:cubicBezTo>
                      <a:pt x="7350" y="0"/>
                      <a:pt x="14196" y="3738"/>
                      <a:pt x="18170" y="9922"/>
                    </a:cubicBezTo>
                  </a:path>
                  <a:path w="18171" h="21600" stroke="0" extrusionOk="0">
                    <a:moveTo>
                      <a:pt x="-1" y="0"/>
                    </a:moveTo>
                    <a:cubicBezTo>
                      <a:pt x="7350" y="0"/>
                      <a:pt x="14196" y="3738"/>
                      <a:pt x="18170" y="9922"/>
                    </a:cubicBezTo>
                    <a:lnTo>
                      <a:pt x="0" y="21600"/>
                    </a:lnTo>
                    <a:lnTo>
                      <a:pt x="-1" y="0"/>
                    </a:lnTo>
                    <a:close/>
                  </a:path>
                </a:pathLst>
              </a:custGeom>
              <a:noFill/>
              <a:ln w="1587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4086" name="Freeform 40"/>
              <p:cNvSpPr>
                <a:spLocks noChangeAspect="1"/>
              </p:cNvSpPr>
              <p:nvPr/>
            </p:nvSpPr>
            <p:spPr bwMode="auto">
              <a:xfrm>
                <a:off x="2988" y="1198"/>
                <a:ext cx="213" cy="39"/>
              </a:xfrm>
              <a:custGeom>
                <a:avLst/>
                <a:gdLst>
                  <a:gd name="T0" fmla="*/ 0 w 213"/>
                  <a:gd name="T1" fmla="*/ 0 h 39"/>
                  <a:gd name="T2" fmla="*/ 213 w 213"/>
                  <a:gd name="T3" fmla="*/ 39 h 39"/>
                  <a:gd name="T4" fmla="*/ 0 60000 65536"/>
                  <a:gd name="T5" fmla="*/ 0 60000 65536"/>
                </a:gdLst>
                <a:ahLst/>
                <a:cxnLst>
                  <a:cxn ang="T4">
                    <a:pos x="T0" y="T1"/>
                  </a:cxn>
                  <a:cxn ang="T5">
                    <a:pos x="T2" y="T3"/>
                  </a:cxn>
                </a:cxnLst>
                <a:rect l="0" t="0" r="r" b="b"/>
                <a:pathLst>
                  <a:path w="213" h="39">
                    <a:moveTo>
                      <a:pt x="0" y="0"/>
                    </a:moveTo>
                    <a:lnTo>
                      <a:pt x="213" y="39"/>
                    </a:lnTo>
                  </a:path>
                </a:pathLst>
              </a:custGeom>
              <a:noFill/>
              <a:ln w="285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87" name="Arc 41"/>
              <p:cNvSpPr>
                <a:spLocks noChangeAspect="1"/>
              </p:cNvSpPr>
              <p:nvPr/>
            </p:nvSpPr>
            <p:spPr bwMode="auto">
              <a:xfrm rot="3578149" flipH="1">
                <a:off x="2806" y="975"/>
                <a:ext cx="163" cy="191"/>
              </a:xfrm>
              <a:custGeom>
                <a:avLst/>
                <a:gdLst>
                  <a:gd name="T0" fmla="*/ 0 w 18407"/>
                  <a:gd name="T1" fmla="*/ 0 h 21600"/>
                  <a:gd name="T2" fmla="*/ 0 w 18407"/>
                  <a:gd name="T3" fmla="*/ 0 h 21600"/>
                  <a:gd name="T4" fmla="*/ 0 w 18407"/>
                  <a:gd name="T5" fmla="*/ 0 h 21600"/>
                  <a:gd name="T6" fmla="*/ 0 60000 65536"/>
                  <a:gd name="T7" fmla="*/ 0 60000 65536"/>
                  <a:gd name="T8" fmla="*/ 0 60000 65536"/>
                </a:gdLst>
                <a:ahLst/>
                <a:cxnLst>
                  <a:cxn ang="T6">
                    <a:pos x="T0" y="T1"/>
                  </a:cxn>
                  <a:cxn ang="T7">
                    <a:pos x="T2" y="T3"/>
                  </a:cxn>
                  <a:cxn ang="T8">
                    <a:pos x="T4" y="T5"/>
                  </a:cxn>
                </a:cxnLst>
                <a:rect l="0" t="0" r="r" b="b"/>
                <a:pathLst>
                  <a:path w="18407" h="21600" fill="none" extrusionOk="0">
                    <a:moveTo>
                      <a:pt x="-1" y="0"/>
                    </a:moveTo>
                    <a:cubicBezTo>
                      <a:pt x="7508" y="0"/>
                      <a:pt x="14477" y="3898"/>
                      <a:pt x="18406" y="10297"/>
                    </a:cubicBezTo>
                  </a:path>
                  <a:path w="18407" h="21600" stroke="0" extrusionOk="0">
                    <a:moveTo>
                      <a:pt x="-1" y="0"/>
                    </a:moveTo>
                    <a:cubicBezTo>
                      <a:pt x="7508" y="0"/>
                      <a:pt x="14477" y="3898"/>
                      <a:pt x="18406" y="10297"/>
                    </a:cubicBezTo>
                    <a:lnTo>
                      <a:pt x="0" y="21600"/>
                    </a:lnTo>
                    <a:lnTo>
                      <a:pt x="-1" y="0"/>
                    </a:lnTo>
                    <a:close/>
                  </a:path>
                </a:pathLst>
              </a:custGeom>
              <a:noFill/>
              <a:ln w="2222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4088" name="Arc 42"/>
              <p:cNvSpPr>
                <a:spLocks noChangeAspect="1"/>
              </p:cNvSpPr>
              <p:nvPr/>
            </p:nvSpPr>
            <p:spPr bwMode="auto">
              <a:xfrm rot="8504767" flipH="1">
                <a:off x="2863" y="1143"/>
                <a:ext cx="195" cy="191"/>
              </a:xfrm>
              <a:custGeom>
                <a:avLst/>
                <a:gdLst>
                  <a:gd name="T0" fmla="*/ 0 w 22032"/>
                  <a:gd name="T1" fmla="*/ 0 h 21600"/>
                  <a:gd name="T2" fmla="*/ 0 w 22032"/>
                  <a:gd name="T3" fmla="*/ 0 h 21600"/>
                  <a:gd name="T4" fmla="*/ 0 w 22032"/>
                  <a:gd name="T5" fmla="*/ 0 h 21600"/>
                  <a:gd name="T6" fmla="*/ 0 60000 65536"/>
                  <a:gd name="T7" fmla="*/ 0 60000 65536"/>
                  <a:gd name="T8" fmla="*/ 0 60000 65536"/>
                </a:gdLst>
                <a:ahLst/>
                <a:cxnLst>
                  <a:cxn ang="T6">
                    <a:pos x="T0" y="T1"/>
                  </a:cxn>
                  <a:cxn ang="T7">
                    <a:pos x="T2" y="T3"/>
                  </a:cxn>
                  <a:cxn ang="T8">
                    <a:pos x="T4" y="T5"/>
                  </a:cxn>
                </a:cxnLst>
                <a:rect l="0" t="0" r="r" b="b"/>
                <a:pathLst>
                  <a:path w="22032" h="21600" fill="none" extrusionOk="0">
                    <a:moveTo>
                      <a:pt x="-1" y="907"/>
                    </a:moveTo>
                    <a:cubicBezTo>
                      <a:pt x="2010" y="305"/>
                      <a:pt x="4097" y="0"/>
                      <a:pt x="6196" y="0"/>
                    </a:cubicBezTo>
                    <a:cubicBezTo>
                      <a:pt x="12206" y="0"/>
                      <a:pt x="17944" y="2504"/>
                      <a:pt x="22031" y="6910"/>
                    </a:cubicBezTo>
                  </a:path>
                  <a:path w="22032" h="21600" stroke="0" extrusionOk="0">
                    <a:moveTo>
                      <a:pt x="-1" y="907"/>
                    </a:moveTo>
                    <a:cubicBezTo>
                      <a:pt x="2010" y="305"/>
                      <a:pt x="4097" y="0"/>
                      <a:pt x="6196" y="0"/>
                    </a:cubicBezTo>
                    <a:cubicBezTo>
                      <a:pt x="12206" y="0"/>
                      <a:pt x="17944" y="2504"/>
                      <a:pt x="22031" y="6910"/>
                    </a:cubicBezTo>
                    <a:lnTo>
                      <a:pt x="6196" y="21600"/>
                    </a:lnTo>
                    <a:lnTo>
                      <a:pt x="-1" y="907"/>
                    </a:lnTo>
                    <a:close/>
                  </a:path>
                </a:pathLst>
              </a:custGeom>
              <a:noFill/>
              <a:ln w="22225">
                <a:solidFill>
                  <a:schemeClr val="tx1"/>
                </a:solidFill>
                <a:round/>
                <a:headEnd/>
                <a:tailEnd type="triangle" w="med" len="me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4089" name="Line 44"/>
              <p:cNvSpPr>
                <a:spLocks noChangeAspect="1" noChangeShapeType="1"/>
              </p:cNvSpPr>
              <p:nvPr/>
            </p:nvSpPr>
            <p:spPr bwMode="auto">
              <a:xfrm>
                <a:off x="3262" y="779"/>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90" name="Line 45"/>
              <p:cNvSpPr>
                <a:spLocks noChangeAspect="1" noChangeShapeType="1"/>
              </p:cNvSpPr>
              <p:nvPr/>
            </p:nvSpPr>
            <p:spPr bwMode="auto">
              <a:xfrm>
                <a:off x="3310" y="732"/>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91" name="Line 46"/>
              <p:cNvSpPr>
                <a:spLocks noChangeAspect="1" noChangeShapeType="1"/>
              </p:cNvSpPr>
              <p:nvPr/>
            </p:nvSpPr>
            <p:spPr bwMode="auto">
              <a:xfrm>
                <a:off x="3215" y="826"/>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92" name="Line 47"/>
              <p:cNvSpPr>
                <a:spLocks noChangeAspect="1" noChangeShapeType="1"/>
              </p:cNvSpPr>
              <p:nvPr/>
            </p:nvSpPr>
            <p:spPr bwMode="auto">
              <a:xfrm>
                <a:off x="3118" y="924"/>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93" name="Line 48"/>
              <p:cNvSpPr>
                <a:spLocks noChangeAspect="1" noChangeShapeType="1"/>
              </p:cNvSpPr>
              <p:nvPr/>
            </p:nvSpPr>
            <p:spPr bwMode="auto">
              <a:xfrm>
                <a:off x="3166" y="877"/>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94" name="Line 49"/>
              <p:cNvSpPr>
                <a:spLocks noChangeAspect="1" noChangeShapeType="1"/>
              </p:cNvSpPr>
              <p:nvPr/>
            </p:nvSpPr>
            <p:spPr bwMode="auto">
              <a:xfrm>
                <a:off x="3071" y="971"/>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95" name="Line 50"/>
              <p:cNvSpPr>
                <a:spLocks noChangeAspect="1" noChangeShapeType="1"/>
              </p:cNvSpPr>
              <p:nvPr/>
            </p:nvSpPr>
            <p:spPr bwMode="auto">
              <a:xfrm>
                <a:off x="3023" y="1019"/>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96" name="Line 51"/>
              <p:cNvSpPr>
                <a:spLocks noChangeAspect="1" noChangeShapeType="1"/>
              </p:cNvSpPr>
              <p:nvPr/>
            </p:nvSpPr>
            <p:spPr bwMode="auto">
              <a:xfrm>
                <a:off x="1063" y="2742"/>
                <a:ext cx="239" cy="0"/>
              </a:xfrm>
              <a:prstGeom prst="line">
                <a:avLst/>
              </a:prstGeom>
              <a:noFill/>
              <a:ln w="158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97" name="Line 52"/>
              <p:cNvSpPr>
                <a:spLocks noChangeAspect="1" noChangeShapeType="1"/>
              </p:cNvSpPr>
              <p:nvPr/>
            </p:nvSpPr>
            <p:spPr bwMode="auto">
              <a:xfrm>
                <a:off x="4553" y="2738"/>
                <a:ext cx="239" cy="0"/>
              </a:xfrm>
              <a:prstGeom prst="line">
                <a:avLst/>
              </a:prstGeom>
              <a:noFill/>
              <a:ln w="158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sp>
        <p:nvSpPr>
          <p:cNvPr id="83974" name="Text Box 64"/>
          <p:cNvSpPr txBox="1">
            <a:spLocks noChangeArrowheads="1"/>
          </p:cNvSpPr>
          <p:nvPr/>
        </p:nvSpPr>
        <p:spPr bwMode="auto">
          <a:xfrm>
            <a:off x="6015038" y="2517775"/>
            <a:ext cx="1062037" cy="336550"/>
          </a:xfrm>
          <a:prstGeom prst="rect">
            <a:avLst/>
          </a:prstGeom>
          <a:noFill/>
          <a:ln>
            <a:noFill/>
          </a:ln>
          <a:effectLst/>
          <a:extLst>
            <a:ext uri="{909E8E84-426E-40DD-AFC4-6F175D3DCCD1}">
              <a14:hiddenFill xmlns:a14="http://schemas.microsoft.com/office/drawing/2010/main">
                <a:blipFill dpi="0" rotWithShape="0">
                  <a:blip r:embed="rId6"/>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600" i="1">
                <a:latin typeface="Arial Narrow" pitchFamily="34" charset="0"/>
              </a:rPr>
              <a:t>L</a:t>
            </a:r>
          </a:p>
        </p:txBody>
      </p:sp>
      <p:sp>
        <p:nvSpPr>
          <p:cNvPr id="83975" name="Text Box 68"/>
          <p:cNvSpPr txBox="1">
            <a:spLocks noChangeArrowheads="1"/>
          </p:cNvSpPr>
          <p:nvPr/>
        </p:nvSpPr>
        <p:spPr bwMode="auto">
          <a:xfrm>
            <a:off x="6905625" y="711200"/>
            <a:ext cx="379413" cy="336550"/>
          </a:xfrm>
          <a:prstGeom prst="rect">
            <a:avLst/>
          </a:prstGeom>
          <a:noFill/>
          <a:ln>
            <a:noFill/>
          </a:ln>
          <a:effectLst/>
          <a:extLst>
            <a:ext uri="{909E8E84-426E-40DD-AFC4-6F175D3DCCD1}">
              <a14:hiddenFill xmlns:a14="http://schemas.microsoft.com/office/drawing/2010/main">
                <a:blipFill dpi="0" rotWithShape="0">
                  <a:blip r:embed="rId6"/>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600" i="1">
                <a:latin typeface="Arial Narrow" pitchFamily="34" charset="0"/>
              </a:rPr>
              <a:t>e</a:t>
            </a:r>
          </a:p>
        </p:txBody>
      </p:sp>
      <p:sp>
        <p:nvSpPr>
          <p:cNvPr id="83976" name="Text Box 71"/>
          <p:cNvSpPr txBox="1">
            <a:spLocks noChangeArrowheads="1"/>
          </p:cNvSpPr>
          <p:nvPr/>
        </p:nvSpPr>
        <p:spPr bwMode="auto">
          <a:xfrm>
            <a:off x="5102225" y="2120900"/>
            <a:ext cx="531813" cy="336550"/>
          </a:xfrm>
          <a:prstGeom prst="rect">
            <a:avLst/>
          </a:prstGeom>
          <a:noFill/>
          <a:ln>
            <a:noFill/>
          </a:ln>
          <a:effectLst/>
          <a:extLst>
            <a:ext uri="{909E8E84-426E-40DD-AFC4-6F175D3DCCD1}">
              <a14:hiddenFill xmlns:a14="http://schemas.microsoft.com/office/drawing/2010/main">
                <a:blipFill dpi="0" rotWithShape="0">
                  <a:blip r:embed="rId6"/>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600" i="1">
                <a:latin typeface="Arial Narrow" pitchFamily="34" charset="0"/>
                <a:sym typeface="Symbol" pitchFamily="18" charset="2"/>
              </a:rPr>
              <a:t></a:t>
            </a:r>
            <a:r>
              <a:rPr lang="en-US" altLang="en-US" sz="1600" i="1" baseline="-25000">
                <a:latin typeface="Arial Narrow" pitchFamily="34" charset="0"/>
                <a:sym typeface="Symbol" pitchFamily="18" charset="2"/>
              </a:rPr>
              <a:t>p</a:t>
            </a:r>
            <a:endParaRPr lang="en-US" altLang="en-US" sz="1600" i="1">
              <a:latin typeface="Arial Narrow" pitchFamily="34" charset="0"/>
              <a:sym typeface="Symbol" pitchFamily="18" charset="2"/>
            </a:endParaRPr>
          </a:p>
        </p:txBody>
      </p:sp>
      <p:sp>
        <p:nvSpPr>
          <p:cNvPr id="83977" name="Text Box 75"/>
          <p:cNvSpPr txBox="1">
            <a:spLocks noChangeArrowheads="1"/>
          </p:cNvSpPr>
          <p:nvPr/>
        </p:nvSpPr>
        <p:spPr bwMode="auto">
          <a:xfrm>
            <a:off x="6783388" y="1428750"/>
            <a:ext cx="598487" cy="396875"/>
          </a:xfrm>
          <a:prstGeom prst="rect">
            <a:avLst/>
          </a:prstGeom>
          <a:noFill/>
          <a:ln>
            <a:noFill/>
          </a:ln>
          <a:effectLst/>
          <a:extLst>
            <a:ext uri="{909E8E84-426E-40DD-AFC4-6F175D3DCCD1}">
              <a14:hiddenFill xmlns:a14="http://schemas.microsoft.com/office/drawing/2010/main">
                <a:blipFill dpi="0" rotWithShape="0">
                  <a:blip r:embed="rId6"/>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i="1">
                <a:latin typeface="Arial Narrow" pitchFamily="34" charset="0"/>
                <a:sym typeface="Symbol" pitchFamily="18" charset="2"/>
              </a:rPr>
              <a:t></a:t>
            </a:r>
            <a:r>
              <a:rPr lang="en-US" altLang="en-US" sz="2000" i="1" baseline="-25000">
                <a:latin typeface="Arial Narrow" pitchFamily="34" charset="0"/>
                <a:sym typeface="Symbol" pitchFamily="18" charset="2"/>
              </a:rPr>
              <a:t>p</a:t>
            </a:r>
            <a:endParaRPr lang="en-US" altLang="en-US" sz="2000" i="1">
              <a:latin typeface="Arial Narrow" pitchFamily="34" charset="0"/>
              <a:sym typeface="Symbol" pitchFamily="18" charset="2"/>
            </a:endParaRPr>
          </a:p>
        </p:txBody>
      </p:sp>
      <p:grpSp>
        <p:nvGrpSpPr>
          <p:cNvPr id="83978" name="Group 92"/>
          <p:cNvGrpSpPr>
            <a:grpSpLocks noChangeAspect="1"/>
          </p:cNvGrpSpPr>
          <p:nvPr/>
        </p:nvGrpSpPr>
        <p:grpSpPr bwMode="auto">
          <a:xfrm>
            <a:off x="5573713" y="1000125"/>
            <a:ext cx="1882775" cy="2033588"/>
            <a:chOff x="3197" y="565"/>
            <a:chExt cx="2378" cy="2569"/>
          </a:xfrm>
        </p:grpSpPr>
        <p:sp>
          <p:nvSpPr>
            <p:cNvPr id="84038" name="Line 57"/>
            <p:cNvSpPr>
              <a:spLocks noChangeAspect="1" noChangeShapeType="1"/>
            </p:cNvSpPr>
            <p:nvPr/>
          </p:nvSpPr>
          <p:spPr bwMode="auto">
            <a:xfrm rot="446720" flipV="1">
              <a:off x="3483" y="856"/>
              <a:ext cx="0" cy="176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39" name="Line 58"/>
            <p:cNvSpPr>
              <a:spLocks noChangeAspect="1" noChangeShapeType="1"/>
            </p:cNvSpPr>
            <p:nvPr/>
          </p:nvSpPr>
          <p:spPr bwMode="auto">
            <a:xfrm rot="446720">
              <a:off x="3591" y="966"/>
              <a:ext cx="1578"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40" name="Freeform 59"/>
            <p:cNvSpPr>
              <a:spLocks noChangeAspect="1"/>
            </p:cNvSpPr>
            <p:nvPr/>
          </p:nvSpPr>
          <p:spPr bwMode="auto">
            <a:xfrm rot="446720">
              <a:off x="3477" y="953"/>
              <a:ext cx="1574" cy="1774"/>
            </a:xfrm>
            <a:custGeom>
              <a:avLst/>
              <a:gdLst>
                <a:gd name="T0" fmla="*/ 0 w 1574"/>
                <a:gd name="T1" fmla="*/ 1774 h 1774"/>
                <a:gd name="T2" fmla="*/ 1574 w 1574"/>
                <a:gd name="T3" fmla="*/ 0 h 1774"/>
                <a:gd name="T4" fmla="*/ 0 60000 65536"/>
                <a:gd name="T5" fmla="*/ 0 60000 65536"/>
              </a:gdLst>
              <a:ahLst/>
              <a:cxnLst>
                <a:cxn ang="T4">
                  <a:pos x="T0" y="T1"/>
                </a:cxn>
                <a:cxn ang="T5">
                  <a:pos x="T2" y="T3"/>
                </a:cxn>
              </a:cxnLst>
              <a:rect l="0" t="0" r="r" b="b"/>
              <a:pathLst>
                <a:path w="1574" h="1774">
                  <a:moveTo>
                    <a:pt x="0" y="1774"/>
                  </a:moveTo>
                  <a:lnTo>
                    <a:pt x="1574" y="0"/>
                  </a:lnTo>
                </a:path>
              </a:pathLst>
            </a:custGeom>
            <a:noFill/>
            <a:ln w="28575"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41" name="Freeform 60"/>
            <p:cNvSpPr>
              <a:spLocks noChangeAspect="1"/>
            </p:cNvSpPr>
            <p:nvPr/>
          </p:nvSpPr>
          <p:spPr bwMode="auto">
            <a:xfrm>
              <a:off x="5160" y="863"/>
              <a:ext cx="415" cy="204"/>
            </a:xfrm>
            <a:custGeom>
              <a:avLst/>
              <a:gdLst>
                <a:gd name="T0" fmla="*/ 0 w 415"/>
                <a:gd name="T1" fmla="*/ 204 h 204"/>
                <a:gd name="T2" fmla="*/ 415 w 415"/>
                <a:gd name="T3" fmla="*/ 0 h 204"/>
                <a:gd name="T4" fmla="*/ 0 60000 65536"/>
                <a:gd name="T5" fmla="*/ 0 60000 65536"/>
              </a:gdLst>
              <a:ahLst/>
              <a:cxnLst>
                <a:cxn ang="T4">
                  <a:pos x="T0" y="T1"/>
                </a:cxn>
                <a:cxn ang="T5">
                  <a:pos x="T2" y="T3"/>
                </a:cxn>
              </a:cxnLst>
              <a:rect l="0" t="0" r="r" b="b"/>
              <a:pathLst>
                <a:path w="415" h="204">
                  <a:moveTo>
                    <a:pt x="0" y="204"/>
                  </a:moveTo>
                  <a:lnTo>
                    <a:pt x="415" y="0"/>
                  </a:lnTo>
                </a:path>
              </a:pathLst>
            </a:custGeom>
            <a:noFill/>
            <a:ln w="5715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42" name="Line 61"/>
            <p:cNvSpPr>
              <a:spLocks noChangeAspect="1" noChangeShapeType="1"/>
            </p:cNvSpPr>
            <p:nvPr/>
          </p:nvSpPr>
          <p:spPr bwMode="auto">
            <a:xfrm flipV="1">
              <a:off x="3358" y="2722"/>
              <a:ext cx="0" cy="38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43" name="Line 62"/>
            <p:cNvSpPr>
              <a:spLocks noChangeAspect="1" noChangeShapeType="1"/>
            </p:cNvSpPr>
            <p:nvPr/>
          </p:nvSpPr>
          <p:spPr bwMode="auto">
            <a:xfrm flipV="1">
              <a:off x="5334" y="2752"/>
              <a:ext cx="0" cy="38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44" name="Line 63"/>
            <p:cNvSpPr>
              <a:spLocks noChangeAspect="1" noChangeShapeType="1"/>
            </p:cNvSpPr>
            <p:nvPr/>
          </p:nvSpPr>
          <p:spPr bwMode="auto">
            <a:xfrm>
              <a:off x="3358" y="2913"/>
              <a:ext cx="1976" cy="0"/>
            </a:xfrm>
            <a:prstGeom prst="line">
              <a:avLst/>
            </a:prstGeom>
            <a:noFill/>
            <a:ln w="22225">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45" name="Line 65"/>
            <p:cNvSpPr>
              <a:spLocks noChangeAspect="1" noChangeShapeType="1"/>
            </p:cNvSpPr>
            <p:nvPr/>
          </p:nvSpPr>
          <p:spPr bwMode="auto">
            <a:xfrm flipV="1">
              <a:off x="4918" y="565"/>
              <a:ext cx="0" cy="19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46" name="Line 66"/>
            <p:cNvSpPr>
              <a:spLocks noChangeAspect="1" noChangeShapeType="1"/>
            </p:cNvSpPr>
            <p:nvPr/>
          </p:nvSpPr>
          <p:spPr bwMode="auto">
            <a:xfrm flipV="1">
              <a:off x="5318" y="565"/>
              <a:ext cx="0" cy="19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47" name="Line 67"/>
            <p:cNvSpPr>
              <a:spLocks noChangeAspect="1" noChangeShapeType="1"/>
            </p:cNvSpPr>
            <p:nvPr/>
          </p:nvSpPr>
          <p:spPr bwMode="auto">
            <a:xfrm>
              <a:off x="4918" y="618"/>
              <a:ext cx="400" cy="0"/>
            </a:xfrm>
            <a:prstGeom prst="line">
              <a:avLst/>
            </a:prstGeom>
            <a:noFill/>
            <a:ln w="15875">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48" name="Arc 69"/>
            <p:cNvSpPr>
              <a:spLocks noChangeAspect="1"/>
            </p:cNvSpPr>
            <p:nvPr/>
          </p:nvSpPr>
          <p:spPr bwMode="auto">
            <a:xfrm flipH="1">
              <a:off x="3197" y="2148"/>
              <a:ext cx="161" cy="191"/>
            </a:xfrm>
            <a:custGeom>
              <a:avLst/>
              <a:gdLst>
                <a:gd name="T0" fmla="*/ 0 w 18171"/>
                <a:gd name="T1" fmla="*/ 0 h 21600"/>
                <a:gd name="T2" fmla="*/ 0 w 18171"/>
                <a:gd name="T3" fmla="*/ 0 h 21600"/>
                <a:gd name="T4" fmla="*/ 0 w 18171"/>
                <a:gd name="T5" fmla="*/ 0 h 21600"/>
                <a:gd name="T6" fmla="*/ 0 60000 65536"/>
                <a:gd name="T7" fmla="*/ 0 60000 65536"/>
                <a:gd name="T8" fmla="*/ 0 60000 65536"/>
              </a:gdLst>
              <a:ahLst/>
              <a:cxnLst>
                <a:cxn ang="T6">
                  <a:pos x="T0" y="T1"/>
                </a:cxn>
                <a:cxn ang="T7">
                  <a:pos x="T2" y="T3"/>
                </a:cxn>
                <a:cxn ang="T8">
                  <a:pos x="T4" y="T5"/>
                </a:cxn>
              </a:cxnLst>
              <a:rect l="0" t="0" r="r" b="b"/>
              <a:pathLst>
                <a:path w="18171" h="21600" fill="none" extrusionOk="0">
                  <a:moveTo>
                    <a:pt x="-1" y="0"/>
                  </a:moveTo>
                  <a:cubicBezTo>
                    <a:pt x="7350" y="0"/>
                    <a:pt x="14196" y="3738"/>
                    <a:pt x="18170" y="9922"/>
                  </a:cubicBezTo>
                </a:path>
                <a:path w="18171" h="21600" stroke="0" extrusionOk="0">
                  <a:moveTo>
                    <a:pt x="-1" y="0"/>
                  </a:moveTo>
                  <a:cubicBezTo>
                    <a:pt x="7350" y="0"/>
                    <a:pt x="14196" y="3738"/>
                    <a:pt x="18170" y="9922"/>
                  </a:cubicBezTo>
                  <a:lnTo>
                    <a:pt x="0" y="21600"/>
                  </a:lnTo>
                  <a:lnTo>
                    <a:pt x="-1" y="0"/>
                  </a:lnTo>
                  <a:close/>
                </a:path>
              </a:pathLst>
            </a:custGeom>
            <a:noFill/>
            <a:ln w="1587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4049" name="Arc 70"/>
            <p:cNvSpPr>
              <a:spLocks noChangeAspect="1"/>
            </p:cNvSpPr>
            <p:nvPr/>
          </p:nvSpPr>
          <p:spPr bwMode="auto">
            <a:xfrm>
              <a:off x="3436" y="2148"/>
              <a:ext cx="161" cy="191"/>
            </a:xfrm>
            <a:custGeom>
              <a:avLst/>
              <a:gdLst>
                <a:gd name="T0" fmla="*/ 0 w 18171"/>
                <a:gd name="T1" fmla="*/ 0 h 21600"/>
                <a:gd name="T2" fmla="*/ 0 w 18171"/>
                <a:gd name="T3" fmla="*/ 0 h 21600"/>
                <a:gd name="T4" fmla="*/ 0 w 18171"/>
                <a:gd name="T5" fmla="*/ 0 h 21600"/>
                <a:gd name="T6" fmla="*/ 0 60000 65536"/>
                <a:gd name="T7" fmla="*/ 0 60000 65536"/>
                <a:gd name="T8" fmla="*/ 0 60000 65536"/>
              </a:gdLst>
              <a:ahLst/>
              <a:cxnLst>
                <a:cxn ang="T6">
                  <a:pos x="T0" y="T1"/>
                </a:cxn>
                <a:cxn ang="T7">
                  <a:pos x="T2" y="T3"/>
                </a:cxn>
                <a:cxn ang="T8">
                  <a:pos x="T4" y="T5"/>
                </a:cxn>
              </a:cxnLst>
              <a:rect l="0" t="0" r="r" b="b"/>
              <a:pathLst>
                <a:path w="18171" h="21600" fill="none" extrusionOk="0">
                  <a:moveTo>
                    <a:pt x="-1" y="0"/>
                  </a:moveTo>
                  <a:cubicBezTo>
                    <a:pt x="7350" y="0"/>
                    <a:pt x="14196" y="3738"/>
                    <a:pt x="18170" y="9922"/>
                  </a:cubicBezTo>
                </a:path>
                <a:path w="18171" h="21600" stroke="0" extrusionOk="0">
                  <a:moveTo>
                    <a:pt x="-1" y="0"/>
                  </a:moveTo>
                  <a:cubicBezTo>
                    <a:pt x="7350" y="0"/>
                    <a:pt x="14196" y="3738"/>
                    <a:pt x="18170" y="9922"/>
                  </a:cubicBezTo>
                  <a:lnTo>
                    <a:pt x="0" y="21600"/>
                  </a:lnTo>
                  <a:lnTo>
                    <a:pt x="-1" y="0"/>
                  </a:lnTo>
                  <a:close/>
                </a:path>
              </a:pathLst>
            </a:custGeom>
            <a:noFill/>
            <a:ln w="1587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4050" name="Freeform 72"/>
            <p:cNvSpPr>
              <a:spLocks noChangeAspect="1"/>
            </p:cNvSpPr>
            <p:nvPr/>
          </p:nvSpPr>
          <p:spPr bwMode="auto">
            <a:xfrm>
              <a:off x="5187" y="1085"/>
              <a:ext cx="213" cy="39"/>
            </a:xfrm>
            <a:custGeom>
              <a:avLst/>
              <a:gdLst>
                <a:gd name="T0" fmla="*/ 0 w 213"/>
                <a:gd name="T1" fmla="*/ 0 h 39"/>
                <a:gd name="T2" fmla="*/ 213 w 213"/>
                <a:gd name="T3" fmla="*/ 39 h 39"/>
                <a:gd name="T4" fmla="*/ 0 60000 65536"/>
                <a:gd name="T5" fmla="*/ 0 60000 65536"/>
              </a:gdLst>
              <a:ahLst/>
              <a:cxnLst>
                <a:cxn ang="T4">
                  <a:pos x="T0" y="T1"/>
                </a:cxn>
                <a:cxn ang="T5">
                  <a:pos x="T2" y="T3"/>
                </a:cxn>
              </a:cxnLst>
              <a:rect l="0" t="0" r="r" b="b"/>
              <a:pathLst>
                <a:path w="213" h="39">
                  <a:moveTo>
                    <a:pt x="0" y="0"/>
                  </a:moveTo>
                  <a:lnTo>
                    <a:pt x="213" y="39"/>
                  </a:lnTo>
                </a:path>
              </a:pathLst>
            </a:custGeom>
            <a:noFill/>
            <a:ln w="285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51" name="Arc 73"/>
            <p:cNvSpPr>
              <a:spLocks noChangeAspect="1"/>
            </p:cNvSpPr>
            <p:nvPr/>
          </p:nvSpPr>
          <p:spPr bwMode="auto">
            <a:xfrm rot="4271472" flipH="1">
              <a:off x="5045" y="862"/>
              <a:ext cx="163" cy="191"/>
            </a:xfrm>
            <a:custGeom>
              <a:avLst/>
              <a:gdLst>
                <a:gd name="T0" fmla="*/ 0 w 18407"/>
                <a:gd name="T1" fmla="*/ 0 h 21600"/>
                <a:gd name="T2" fmla="*/ 0 w 18407"/>
                <a:gd name="T3" fmla="*/ 0 h 21600"/>
                <a:gd name="T4" fmla="*/ 0 w 18407"/>
                <a:gd name="T5" fmla="*/ 0 h 21600"/>
                <a:gd name="T6" fmla="*/ 0 60000 65536"/>
                <a:gd name="T7" fmla="*/ 0 60000 65536"/>
                <a:gd name="T8" fmla="*/ 0 60000 65536"/>
              </a:gdLst>
              <a:ahLst/>
              <a:cxnLst>
                <a:cxn ang="T6">
                  <a:pos x="T0" y="T1"/>
                </a:cxn>
                <a:cxn ang="T7">
                  <a:pos x="T2" y="T3"/>
                </a:cxn>
                <a:cxn ang="T8">
                  <a:pos x="T4" y="T5"/>
                </a:cxn>
              </a:cxnLst>
              <a:rect l="0" t="0" r="r" b="b"/>
              <a:pathLst>
                <a:path w="18407" h="21600" fill="none" extrusionOk="0">
                  <a:moveTo>
                    <a:pt x="-1" y="0"/>
                  </a:moveTo>
                  <a:cubicBezTo>
                    <a:pt x="7508" y="0"/>
                    <a:pt x="14477" y="3898"/>
                    <a:pt x="18406" y="10297"/>
                  </a:cubicBezTo>
                </a:path>
                <a:path w="18407" h="21600" stroke="0" extrusionOk="0">
                  <a:moveTo>
                    <a:pt x="-1" y="0"/>
                  </a:moveTo>
                  <a:cubicBezTo>
                    <a:pt x="7508" y="0"/>
                    <a:pt x="14477" y="3898"/>
                    <a:pt x="18406" y="10297"/>
                  </a:cubicBezTo>
                  <a:lnTo>
                    <a:pt x="0" y="21600"/>
                  </a:lnTo>
                  <a:lnTo>
                    <a:pt x="-1" y="0"/>
                  </a:lnTo>
                  <a:close/>
                </a:path>
              </a:pathLst>
            </a:custGeom>
            <a:noFill/>
            <a:ln w="2222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4052" name="Arc 74"/>
            <p:cNvSpPr>
              <a:spLocks noChangeAspect="1"/>
            </p:cNvSpPr>
            <p:nvPr/>
          </p:nvSpPr>
          <p:spPr bwMode="auto">
            <a:xfrm rot="8504767" flipH="1">
              <a:off x="5062" y="1030"/>
              <a:ext cx="195" cy="191"/>
            </a:xfrm>
            <a:custGeom>
              <a:avLst/>
              <a:gdLst>
                <a:gd name="T0" fmla="*/ 0 w 22032"/>
                <a:gd name="T1" fmla="*/ 0 h 21600"/>
                <a:gd name="T2" fmla="*/ 0 w 22032"/>
                <a:gd name="T3" fmla="*/ 0 h 21600"/>
                <a:gd name="T4" fmla="*/ 0 w 22032"/>
                <a:gd name="T5" fmla="*/ 0 h 21600"/>
                <a:gd name="T6" fmla="*/ 0 60000 65536"/>
                <a:gd name="T7" fmla="*/ 0 60000 65536"/>
                <a:gd name="T8" fmla="*/ 0 60000 65536"/>
              </a:gdLst>
              <a:ahLst/>
              <a:cxnLst>
                <a:cxn ang="T6">
                  <a:pos x="T0" y="T1"/>
                </a:cxn>
                <a:cxn ang="T7">
                  <a:pos x="T2" y="T3"/>
                </a:cxn>
                <a:cxn ang="T8">
                  <a:pos x="T4" y="T5"/>
                </a:cxn>
              </a:cxnLst>
              <a:rect l="0" t="0" r="r" b="b"/>
              <a:pathLst>
                <a:path w="22032" h="21600" fill="none" extrusionOk="0">
                  <a:moveTo>
                    <a:pt x="-1" y="907"/>
                  </a:moveTo>
                  <a:cubicBezTo>
                    <a:pt x="2010" y="305"/>
                    <a:pt x="4097" y="0"/>
                    <a:pt x="6196" y="0"/>
                  </a:cubicBezTo>
                  <a:cubicBezTo>
                    <a:pt x="12206" y="0"/>
                    <a:pt x="17944" y="2504"/>
                    <a:pt x="22031" y="6910"/>
                  </a:cubicBezTo>
                </a:path>
                <a:path w="22032" h="21600" stroke="0" extrusionOk="0">
                  <a:moveTo>
                    <a:pt x="-1" y="907"/>
                  </a:moveTo>
                  <a:cubicBezTo>
                    <a:pt x="2010" y="305"/>
                    <a:pt x="4097" y="0"/>
                    <a:pt x="6196" y="0"/>
                  </a:cubicBezTo>
                  <a:cubicBezTo>
                    <a:pt x="12206" y="0"/>
                    <a:pt x="17944" y="2504"/>
                    <a:pt x="22031" y="6910"/>
                  </a:cubicBezTo>
                  <a:lnTo>
                    <a:pt x="6196" y="21600"/>
                  </a:lnTo>
                  <a:lnTo>
                    <a:pt x="-1" y="907"/>
                  </a:lnTo>
                  <a:close/>
                </a:path>
              </a:pathLst>
            </a:custGeom>
            <a:noFill/>
            <a:ln w="22225">
              <a:solidFill>
                <a:schemeClr val="tx1"/>
              </a:solidFill>
              <a:round/>
              <a:headEnd/>
              <a:tailEnd type="triangle" w="med" len="me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84053" name="Group 76"/>
            <p:cNvGrpSpPr>
              <a:grpSpLocks noChangeAspect="1"/>
            </p:cNvGrpSpPr>
            <p:nvPr/>
          </p:nvGrpSpPr>
          <p:grpSpPr bwMode="auto">
            <a:xfrm>
              <a:off x="3370" y="845"/>
              <a:ext cx="1578" cy="1774"/>
              <a:chOff x="1159" y="1773"/>
              <a:chExt cx="1578" cy="1774"/>
            </a:xfrm>
          </p:grpSpPr>
          <p:sp>
            <p:nvSpPr>
              <p:cNvPr id="84066" name="Line 77"/>
              <p:cNvSpPr>
                <a:spLocks noChangeAspect="1" noChangeShapeType="1"/>
              </p:cNvSpPr>
              <p:nvPr/>
            </p:nvSpPr>
            <p:spPr bwMode="auto">
              <a:xfrm flipV="1">
                <a:off x="1159" y="1778"/>
                <a:ext cx="0" cy="1768"/>
              </a:xfrm>
              <a:prstGeom prst="line">
                <a:avLst/>
              </a:prstGeom>
              <a:noFill/>
              <a:ln w="190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67" name="Line 78"/>
              <p:cNvSpPr>
                <a:spLocks noChangeAspect="1" noChangeShapeType="1"/>
              </p:cNvSpPr>
              <p:nvPr/>
            </p:nvSpPr>
            <p:spPr bwMode="auto">
              <a:xfrm>
                <a:off x="1159" y="1778"/>
                <a:ext cx="1578" cy="0"/>
              </a:xfrm>
              <a:prstGeom prst="line">
                <a:avLst/>
              </a:prstGeom>
              <a:noFill/>
              <a:ln w="190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68" name="Freeform 79"/>
              <p:cNvSpPr>
                <a:spLocks noChangeAspect="1"/>
              </p:cNvSpPr>
              <p:nvPr/>
            </p:nvSpPr>
            <p:spPr bwMode="auto">
              <a:xfrm>
                <a:off x="1159" y="1773"/>
                <a:ext cx="1574" cy="1774"/>
              </a:xfrm>
              <a:custGeom>
                <a:avLst/>
                <a:gdLst>
                  <a:gd name="T0" fmla="*/ 0 w 1574"/>
                  <a:gd name="T1" fmla="*/ 1774 h 1774"/>
                  <a:gd name="T2" fmla="*/ 1574 w 1574"/>
                  <a:gd name="T3" fmla="*/ 0 h 1774"/>
                  <a:gd name="T4" fmla="*/ 0 60000 65536"/>
                  <a:gd name="T5" fmla="*/ 0 60000 65536"/>
                </a:gdLst>
                <a:ahLst/>
                <a:cxnLst>
                  <a:cxn ang="T4">
                    <a:pos x="T0" y="T1"/>
                  </a:cxn>
                  <a:cxn ang="T5">
                    <a:pos x="T2" y="T3"/>
                  </a:cxn>
                </a:cxnLst>
                <a:rect l="0" t="0" r="r" b="b"/>
                <a:pathLst>
                  <a:path w="1574" h="1774">
                    <a:moveTo>
                      <a:pt x="0" y="1774"/>
                    </a:moveTo>
                    <a:lnTo>
                      <a:pt x="1574" y="0"/>
                    </a:lnTo>
                  </a:path>
                </a:pathLst>
              </a:custGeom>
              <a:noFill/>
              <a:ln w="19050" cap="flat" cmpd="sng">
                <a:solidFill>
                  <a:schemeClr val="tx2"/>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84054" name="Line 80"/>
            <p:cNvSpPr>
              <a:spLocks noChangeAspect="1" noChangeShapeType="1"/>
            </p:cNvSpPr>
            <p:nvPr/>
          </p:nvSpPr>
          <p:spPr bwMode="auto">
            <a:xfrm>
              <a:off x="4944" y="850"/>
              <a:ext cx="390" cy="0"/>
            </a:xfrm>
            <a:prstGeom prst="line">
              <a:avLst/>
            </a:prstGeom>
            <a:noFill/>
            <a:ln w="190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55" name="Line 81"/>
            <p:cNvSpPr>
              <a:spLocks noChangeAspect="1" noChangeShapeType="1"/>
            </p:cNvSpPr>
            <p:nvPr/>
          </p:nvSpPr>
          <p:spPr bwMode="auto">
            <a:xfrm flipV="1">
              <a:off x="5330" y="850"/>
              <a:ext cx="0" cy="1768"/>
            </a:xfrm>
            <a:prstGeom prst="line">
              <a:avLst/>
            </a:prstGeom>
            <a:noFill/>
            <a:ln w="190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56" name="Line 82"/>
            <p:cNvSpPr>
              <a:spLocks noChangeAspect="1" noChangeShapeType="1"/>
            </p:cNvSpPr>
            <p:nvPr/>
          </p:nvSpPr>
          <p:spPr bwMode="auto">
            <a:xfrm rot="446720" flipV="1">
              <a:off x="5461" y="857"/>
              <a:ext cx="0" cy="176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57" name="Line 83"/>
            <p:cNvSpPr>
              <a:spLocks noChangeAspect="1" noChangeShapeType="1"/>
            </p:cNvSpPr>
            <p:nvPr/>
          </p:nvSpPr>
          <p:spPr bwMode="auto">
            <a:xfrm>
              <a:off x="3280" y="2625"/>
              <a:ext cx="192" cy="0"/>
            </a:xfrm>
            <a:prstGeom prst="line">
              <a:avLst/>
            </a:prstGeom>
            <a:noFill/>
            <a:ln w="158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58" name="Line 84"/>
            <p:cNvSpPr>
              <a:spLocks noChangeAspect="1" noChangeShapeType="1"/>
            </p:cNvSpPr>
            <p:nvPr/>
          </p:nvSpPr>
          <p:spPr bwMode="auto">
            <a:xfrm>
              <a:off x="5240" y="2627"/>
              <a:ext cx="192" cy="0"/>
            </a:xfrm>
            <a:prstGeom prst="line">
              <a:avLst/>
            </a:prstGeom>
            <a:noFill/>
            <a:ln w="158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59" name="Line 85"/>
            <p:cNvSpPr>
              <a:spLocks noChangeAspect="1" noChangeShapeType="1"/>
            </p:cNvSpPr>
            <p:nvPr/>
          </p:nvSpPr>
          <p:spPr bwMode="auto">
            <a:xfrm>
              <a:off x="5528" y="792"/>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60" name="Line 86"/>
            <p:cNvSpPr>
              <a:spLocks noChangeAspect="1" noChangeShapeType="1"/>
            </p:cNvSpPr>
            <p:nvPr/>
          </p:nvSpPr>
          <p:spPr bwMode="auto">
            <a:xfrm>
              <a:off x="5480" y="811"/>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61" name="Line 87"/>
            <p:cNvSpPr>
              <a:spLocks noChangeAspect="1" noChangeShapeType="1"/>
            </p:cNvSpPr>
            <p:nvPr/>
          </p:nvSpPr>
          <p:spPr bwMode="auto">
            <a:xfrm>
              <a:off x="5432" y="843"/>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62" name="Line 88"/>
            <p:cNvSpPr>
              <a:spLocks noChangeAspect="1" noChangeShapeType="1"/>
            </p:cNvSpPr>
            <p:nvPr/>
          </p:nvSpPr>
          <p:spPr bwMode="auto">
            <a:xfrm>
              <a:off x="5384" y="862"/>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63" name="Line 89"/>
            <p:cNvSpPr>
              <a:spLocks noChangeAspect="1" noChangeShapeType="1"/>
            </p:cNvSpPr>
            <p:nvPr/>
          </p:nvSpPr>
          <p:spPr bwMode="auto">
            <a:xfrm>
              <a:off x="5337" y="892"/>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64" name="Line 90"/>
            <p:cNvSpPr>
              <a:spLocks noChangeAspect="1" noChangeShapeType="1"/>
            </p:cNvSpPr>
            <p:nvPr/>
          </p:nvSpPr>
          <p:spPr bwMode="auto">
            <a:xfrm>
              <a:off x="5289" y="911"/>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65" name="Line 91"/>
            <p:cNvSpPr>
              <a:spLocks noChangeAspect="1" noChangeShapeType="1"/>
            </p:cNvSpPr>
            <p:nvPr/>
          </p:nvSpPr>
          <p:spPr bwMode="auto">
            <a:xfrm>
              <a:off x="5241" y="953"/>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aphicFrame>
        <p:nvGraphicFramePr>
          <p:cNvPr id="83979" name="Object 93"/>
          <p:cNvGraphicFramePr>
            <a:graphicFrameLocks noChangeAspect="1"/>
          </p:cNvGraphicFramePr>
          <p:nvPr/>
        </p:nvGraphicFramePr>
        <p:xfrm>
          <a:off x="6116638" y="3130550"/>
          <a:ext cx="960437" cy="601663"/>
        </p:xfrm>
        <a:graphic>
          <a:graphicData uri="http://schemas.openxmlformats.org/presentationml/2006/ole">
            <mc:AlternateContent xmlns:mc="http://schemas.openxmlformats.org/markup-compatibility/2006">
              <mc:Choice xmlns:v="urn:schemas-microsoft-com:vml" Requires="v">
                <p:oleObj spid="_x0000_s25771" name="Equation" r:id="rId7" imgW="581080" imgH="333201" progId="Equation.3">
                  <p:embed/>
                </p:oleObj>
              </mc:Choice>
              <mc:Fallback>
                <p:oleObj name="Equation" r:id="rId7" imgW="581080" imgH="333201"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6638" y="3130550"/>
                        <a:ext cx="960437" cy="601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83980" name="Group 156"/>
          <p:cNvGrpSpPr>
            <a:grpSpLocks noChangeAspect="1"/>
          </p:cNvGrpSpPr>
          <p:nvPr/>
        </p:nvGrpSpPr>
        <p:grpSpPr bwMode="auto">
          <a:xfrm>
            <a:off x="2905125" y="4146550"/>
            <a:ext cx="3108325" cy="2241550"/>
            <a:chOff x="998" y="482"/>
            <a:chExt cx="3919" cy="2826"/>
          </a:xfrm>
        </p:grpSpPr>
        <p:sp>
          <p:nvSpPr>
            <p:cNvPr id="83988" name="Line 157"/>
            <p:cNvSpPr>
              <a:spLocks noChangeAspect="1" noChangeShapeType="1"/>
            </p:cNvSpPr>
            <p:nvPr/>
          </p:nvSpPr>
          <p:spPr bwMode="auto">
            <a:xfrm flipV="1">
              <a:off x="1159" y="482"/>
              <a:ext cx="0" cy="19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3989" name="Line 158"/>
            <p:cNvSpPr>
              <a:spLocks noChangeAspect="1" noChangeShapeType="1"/>
            </p:cNvSpPr>
            <p:nvPr/>
          </p:nvSpPr>
          <p:spPr bwMode="auto">
            <a:xfrm flipV="1">
              <a:off x="1598" y="482"/>
              <a:ext cx="0" cy="19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3990" name="Line 159"/>
            <p:cNvSpPr>
              <a:spLocks noChangeAspect="1" noChangeShapeType="1"/>
            </p:cNvSpPr>
            <p:nvPr/>
          </p:nvSpPr>
          <p:spPr bwMode="auto">
            <a:xfrm>
              <a:off x="1159" y="535"/>
              <a:ext cx="443" cy="0"/>
            </a:xfrm>
            <a:prstGeom prst="line">
              <a:avLst/>
            </a:prstGeom>
            <a:noFill/>
            <a:ln w="15875">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3991" name="Line 160"/>
            <p:cNvSpPr>
              <a:spLocks noChangeAspect="1" noChangeShapeType="1"/>
            </p:cNvSpPr>
            <p:nvPr/>
          </p:nvSpPr>
          <p:spPr bwMode="auto">
            <a:xfrm flipV="1">
              <a:off x="4254" y="482"/>
              <a:ext cx="0" cy="19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3992" name="Line 161"/>
            <p:cNvSpPr>
              <a:spLocks noChangeAspect="1" noChangeShapeType="1"/>
            </p:cNvSpPr>
            <p:nvPr/>
          </p:nvSpPr>
          <p:spPr bwMode="auto">
            <a:xfrm flipV="1">
              <a:off x="4693" y="482"/>
              <a:ext cx="0" cy="19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3993" name="Line 162"/>
            <p:cNvSpPr>
              <a:spLocks noChangeAspect="1" noChangeShapeType="1"/>
            </p:cNvSpPr>
            <p:nvPr/>
          </p:nvSpPr>
          <p:spPr bwMode="auto">
            <a:xfrm>
              <a:off x="4254" y="535"/>
              <a:ext cx="443" cy="0"/>
            </a:xfrm>
            <a:prstGeom prst="line">
              <a:avLst/>
            </a:prstGeom>
            <a:noFill/>
            <a:ln w="15875">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3994" name="Line 163"/>
            <p:cNvSpPr>
              <a:spLocks noChangeAspect="1" noChangeShapeType="1"/>
            </p:cNvSpPr>
            <p:nvPr/>
          </p:nvSpPr>
          <p:spPr bwMode="auto">
            <a:xfrm flipV="1">
              <a:off x="1159" y="970"/>
              <a:ext cx="0" cy="1768"/>
            </a:xfrm>
            <a:prstGeom prst="line">
              <a:avLst/>
            </a:prstGeom>
            <a:noFill/>
            <a:ln w="28575">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3995" name="Line 164"/>
            <p:cNvSpPr>
              <a:spLocks noChangeAspect="1" noChangeShapeType="1"/>
            </p:cNvSpPr>
            <p:nvPr/>
          </p:nvSpPr>
          <p:spPr bwMode="auto">
            <a:xfrm>
              <a:off x="1159" y="970"/>
              <a:ext cx="1578" cy="0"/>
            </a:xfrm>
            <a:prstGeom prst="line">
              <a:avLst/>
            </a:prstGeom>
            <a:noFill/>
            <a:ln w="28575">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3996" name="Freeform 165"/>
            <p:cNvSpPr>
              <a:spLocks noChangeAspect="1"/>
            </p:cNvSpPr>
            <p:nvPr/>
          </p:nvSpPr>
          <p:spPr bwMode="auto">
            <a:xfrm>
              <a:off x="1602" y="968"/>
              <a:ext cx="1320" cy="1764"/>
            </a:xfrm>
            <a:custGeom>
              <a:avLst/>
              <a:gdLst>
                <a:gd name="T0" fmla="*/ 0 w 1320"/>
                <a:gd name="T1" fmla="*/ 0 h 1764"/>
                <a:gd name="T2" fmla="*/ 1320 w 1320"/>
                <a:gd name="T3" fmla="*/ 1764 h 1764"/>
                <a:gd name="T4" fmla="*/ 0 60000 65536"/>
                <a:gd name="T5" fmla="*/ 0 60000 65536"/>
              </a:gdLst>
              <a:ahLst/>
              <a:cxnLst>
                <a:cxn ang="T4">
                  <a:pos x="T0" y="T1"/>
                </a:cxn>
                <a:cxn ang="T5">
                  <a:pos x="T2" y="T3"/>
                </a:cxn>
              </a:cxnLst>
              <a:rect l="0" t="0" r="r" b="b"/>
              <a:pathLst>
                <a:path w="1320" h="1764">
                  <a:moveTo>
                    <a:pt x="0" y="0"/>
                  </a:moveTo>
                  <a:lnTo>
                    <a:pt x="1320" y="1764"/>
                  </a:lnTo>
                </a:path>
              </a:pathLst>
            </a:custGeom>
            <a:noFill/>
            <a:ln w="28575" cap="flat" cmpd="sng">
              <a:solidFill>
                <a:schemeClr val="tx2"/>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3997" name="Line 166"/>
            <p:cNvSpPr>
              <a:spLocks noChangeAspect="1" noChangeShapeType="1"/>
            </p:cNvSpPr>
            <p:nvPr/>
          </p:nvSpPr>
          <p:spPr bwMode="auto">
            <a:xfrm flipH="1" flipV="1">
              <a:off x="4697" y="970"/>
              <a:ext cx="0" cy="1768"/>
            </a:xfrm>
            <a:prstGeom prst="line">
              <a:avLst/>
            </a:prstGeom>
            <a:noFill/>
            <a:ln w="28575">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3998" name="Line 167"/>
            <p:cNvSpPr>
              <a:spLocks noChangeAspect="1" noChangeShapeType="1"/>
            </p:cNvSpPr>
            <p:nvPr/>
          </p:nvSpPr>
          <p:spPr bwMode="auto">
            <a:xfrm flipH="1">
              <a:off x="3119" y="970"/>
              <a:ext cx="1578" cy="0"/>
            </a:xfrm>
            <a:prstGeom prst="line">
              <a:avLst/>
            </a:prstGeom>
            <a:noFill/>
            <a:ln w="28575">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3999" name="Line 168"/>
            <p:cNvSpPr>
              <a:spLocks noChangeAspect="1" noChangeShapeType="1"/>
            </p:cNvSpPr>
            <p:nvPr/>
          </p:nvSpPr>
          <p:spPr bwMode="auto">
            <a:xfrm>
              <a:off x="2733" y="970"/>
              <a:ext cx="390" cy="0"/>
            </a:xfrm>
            <a:prstGeom prst="line">
              <a:avLst/>
            </a:prstGeom>
            <a:noFill/>
            <a:ln w="28575">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00" name="Line 169"/>
            <p:cNvSpPr>
              <a:spLocks noChangeAspect="1" noChangeShapeType="1"/>
            </p:cNvSpPr>
            <p:nvPr/>
          </p:nvSpPr>
          <p:spPr bwMode="auto">
            <a:xfrm flipV="1">
              <a:off x="1159" y="2926"/>
              <a:ext cx="0" cy="38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01" name="Line 170"/>
            <p:cNvSpPr>
              <a:spLocks noChangeAspect="1" noChangeShapeType="1"/>
            </p:cNvSpPr>
            <p:nvPr/>
          </p:nvSpPr>
          <p:spPr bwMode="auto">
            <a:xfrm flipV="1">
              <a:off x="4697" y="2926"/>
              <a:ext cx="0" cy="38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02" name="Line 171"/>
            <p:cNvSpPr>
              <a:spLocks noChangeAspect="1" noChangeShapeType="1"/>
            </p:cNvSpPr>
            <p:nvPr/>
          </p:nvSpPr>
          <p:spPr bwMode="auto">
            <a:xfrm>
              <a:off x="1159" y="3117"/>
              <a:ext cx="3538" cy="0"/>
            </a:xfrm>
            <a:prstGeom prst="line">
              <a:avLst/>
            </a:prstGeom>
            <a:noFill/>
            <a:ln w="22225">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03" name="Freeform 172"/>
            <p:cNvSpPr>
              <a:spLocks noChangeAspect="1"/>
            </p:cNvSpPr>
            <p:nvPr/>
          </p:nvSpPr>
          <p:spPr bwMode="auto">
            <a:xfrm flipH="1">
              <a:off x="2928" y="965"/>
              <a:ext cx="1320" cy="1764"/>
            </a:xfrm>
            <a:custGeom>
              <a:avLst/>
              <a:gdLst>
                <a:gd name="T0" fmla="*/ 0 w 1320"/>
                <a:gd name="T1" fmla="*/ 0 h 1764"/>
                <a:gd name="T2" fmla="*/ 1320 w 1320"/>
                <a:gd name="T3" fmla="*/ 1764 h 1764"/>
                <a:gd name="T4" fmla="*/ 0 60000 65536"/>
                <a:gd name="T5" fmla="*/ 0 60000 65536"/>
              </a:gdLst>
              <a:ahLst/>
              <a:cxnLst>
                <a:cxn ang="T4">
                  <a:pos x="T0" y="T1"/>
                </a:cxn>
                <a:cxn ang="T5">
                  <a:pos x="T2" y="T3"/>
                </a:cxn>
              </a:cxnLst>
              <a:rect l="0" t="0" r="r" b="b"/>
              <a:pathLst>
                <a:path w="1320" h="1764">
                  <a:moveTo>
                    <a:pt x="0" y="0"/>
                  </a:moveTo>
                  <a:lnTo>
                    <a:pt x="1320" y="1764"/>
                  </a:lnTo>
                </a:path>
              </a:pathLst>
            </a:custGeom>
            <a:noFill/>
            <a:ln w="28575" cap="flat" cmpd="sng">
              <a:solidFill>
                <a:schemeClr val="tx2"/>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04" name="Line 173"/>
            <p:cNvSpPr>
              <a:spLocks noChangeAspect="1" noChangeShapeType="1"/>
            </p:cNvSpPr>
            <p:nvPr/>
          </p:nvSpPr>
          <p:spPr bwMode="auto">
            <a:xfrm>
              <a:off x="1063" y="2738"/>
              <a:ext cx="200" cy="0"/>
            </a:xfrm>
            <a:prstGeom prst="line">
              <a:avLst/>
            </a:prstGeom>
            <a:noFill/>
            <a:ln w="158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05" name="Line 174"/>
            <p:cNvSpPr>
              <a:spLocks noChangeAspect="1" noChangeShapeType="1"/>
            </p:cNvSpPr>
            <p:nvPr/>
          </p:nvSpPr>
          <p:spPr bwMode="auto">
            <a:xfrm>
              <a:off x="2832" y="2734"/>
              <a:ext cx="200" cy="0"/>
            </a:xfrm>
            <a:prstGeom prst="line">
              <a:avLst/>
            </a:prstGeom>
            <a:noFill/>
            <a:ln w="158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06" name="Line 175"/>
            <p:cNvSpPr>
              <a:spLocks noChangeAspect="1" noChangeShapeType="1"/>
            </p:cNvSpPr>
            <p:nvPr/>
          </p:nvSpPr>
          <p:spPr bwMode="auto">
            <a:xfrm>
              <a:off x="4592" y="2734"/>
              <a:ext cx="200" cy="0"/>
            </a:xfrm>
            <a:prstGeom prst="line">
              <a:avLst/>
            </a:prstGeom>
            <a:noFill/>
            <a:ln w="158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07" name="Line 176"/>
            <p:cNvSpPr>
              <a:spLocks noChangeAspect="1" noChangeShapeType="1"/>
            </p:cNvSpPr>
            <p:nvPr/>
          </p:nvSpPr>
          <p:spPr bwMode="auto">
            <a:xfrm rot="372709">
              <a:off x="1784" y="971"/>
              <a:ext cx="2646"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08" name="Line 177"/>
            <p:cNvSpPr>
              <a:spLocks noChangeAspect="1" noChangeShapeType="1"/>
            </p:cNvSpPr>
            <p:nvPr/>
          </p:nvSpPr>
          <p:spPr bwMode="auto">
            <a:xfrm rot="372709">
              <a:off x="1688" y="889"/>
              <a:ext cx="1330" cy="1773"/>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09" name="Line 178"/>
            <p:cNvSpPr>
              <a:spLocks noChangeAspect="1" noChangeShapeType="1"/>
            </p:cNvSpPr>
            <p:nvPr/>
          </p:nvSpPr>
          <p:spPr bwMode="auto">
            <a:xfrm rot="372709" flipH="1">
              <a:off x="3011" y="1035"/>
              <a:ext cx="1320" cy="1761"/>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10" name="Freeform 179"/>
            <p:cNvSpPr>
              <a:spLocks noChangeAspect="1"/>
            </p:cNvSpPr>
            <p:nvPr/>
          </p:nvSpPr>
          <p:spPr bwMode="auto">
            <a:xfrm>
              <a:off x="4699" y="962"/>
              <a:ext cx="215" cy="1772"/>
            </a:xfrm>
            <a:custGeom>
              <a:avLst/>
              <a:gdLst>
                <a:gd name="T0" fmla="*/ 0 w 215"/>
                <a:gd name="T1" fmla="*/ 1772 h 1772"/>
                <a:gd name="T2" fmla="*/ 215 w 215"/>
                <a:gd name="T3" fmla="*/ 0 h 1772"/>
                <a:gd name="T4" fmla="*/ 0 60000 65536"/>
                <a:gd name="T5" fmla="*/ 0 60000 65536"/>
              </a:gdLst>
              <a:ahLst/>
              <a:cxnLst>
                <a:cxn ang="T4">
                  <a:pos x="T0" y="T1"/>
                </a:cxn>
                <a:cxn ang="T5">
                  <a:pos x="T2" y="T3"/>
                </a:cxn>
              </a:cxnLst>
              <a:rect l="0" t="0" r="r" b="b"/>
              <a:pathLst>
                <a:path w="215" h="1772">
                  <a:moveTo>
                    <a:pt x="0" y="1772"/>
                  </a:moveTo>
                  <a:lnTo>
                    <a:pt x="215" y="0"/>
                  </a:lnTo>
                </a:path>
              </a:pathLst>
            </a:custGeom>
            <a:noFill/>
            <a:ln w="3810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11" name="Freeform 180"/>
            <p:cNvSpPr>
              <a:spLocks noChangeAspect="1"/>
            </p:cNvSpPr>
            <p:nvPr/>
          </p:nvSpPr>
          <p:spPr bwMode="auto">
            <a:xfrm>
              <a:off x="1159" y="965"/>
              <a:ext cx="215" cy="1772"/>
            </a:xfrm>
            <a:custGeom>
              <a:avLst/>
              <a:gdLst>
                <a:gd name="T0" fmla="*/ 0 w 215"/>
                <a:gd name="T1" fmla="*/ 1772 h 1772"/>
                <a:gd name="T2" fmla="*/ 215 w 215"/>
                <a:gd name="T3" fmla="*/ 0 h 1772"/>
                <a:gd name="T4" fmla="*/ 0 60000 65536"/>
                <a:gd name="T5" fmla="*/ 0 60000 65536"/>
              </a:gdLst>
              <a:ahLst/>
              <a:cxnLst>
                <a:cxn ang="T4">
                  <a:pos x="T0" y="T1"/>
                </a:cxn>
                <a:cxn ang="T5">
                  <a:pos x="T2" y="T3"/>
                </a:cxn>
              </a:cxnLst>
              <a:rect l="0" t="0" r="r" b="b"/>
              <a:pathLst>
                <a:path w="215" h="1772">
                  <a:moveTo>
                    <a:pt x="0" y="1772"/>
                  </a:moveTo>
                  <a:lnTo>
                    <a:pt x="215" y="0"/>
                  </a:lnTo>
                </a:path>
              </a:pathLst>
            </a:custGeom>
            <a:noFill/>
            <a:ln w="3810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12" name="Freeform 181"/>
            <p:cNvSpPr>
              <a:spLocks noChangeAspect="1"/>
            </p:cNvSpPr>
            <p:nvPr/>
          </p:nvSpPr>
          <p:spPr bwMode="auto">
            <a:xfrm>
              <a:off x="1374" y="824"/>
              <a:ext cx="426" cy="148"/>
            </a:xfrm>
            <a:custGeom>
              <a:avLst/>
              <a:gdLst>
                <a:gd name="T0" fmla="*/ 0 w 426"/>
                <a:gd name="T1" fmla="*/ 148 h 148"/>
                <a:gd name="T2" fmla="*/ 426 w 426"/>
                <a:gd name="T3" fmla="*/ 0 h 148"/>
                <a:gd name="T4" fmla="*/ 0 60000 65536"/>
                <a:gd name="T5" fmla="*/ 0 60000 65536"/>
              </a:gdLst>
              <a:ahLst/>
              <a:cxnLst>
                <a:cxn ang="T4">
                  <a:pos x="T0" y="T1"/>
                </a:cxn>
                <a:cxn ang="T5">
                  <a:pos x="T2" y="T3"/>
                </a:cxn>
              </a:cxnLst>
              <a:rect l="0" t="0" r="r" b="b"/>
              <a:pathLst>
                <a:path w="426" h="148">
                  <a:moveTo>
                    <a:pt x="0" y="148"/>
                  </a:moveTo>
                  <a:lnTo>
                    <a:pt x="426" y="0"/>
                  </a:lnTo>
                </a:path>
              </a:pathLst>
            </a:custGeom>
            <a:noFill/>
            <a:ln w="3810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13" name="Freeform 182"/>
            <p:cNvSpPr>
              <a:spLocks noChangeAspect="1"/>
            </p:cNvSpPr>
            <p:nvPr/>
          </p:nvSpPr>
          <p:spPr bwMode="auto">
            <a:xfrm>
              <a:off x="4422" y="965"/>
              <a:ext cx="495" cy="150"/>
            </a:xfrm>
            <a:custGeom>
              <a:avLst/>
              <a:gdLst>
                <a:gd name="T0" fmla="*/ 0 w 495"/>
                <a:gd name="T1" fmla="*/ 150 h 150"/>
                <a:gd name="T2" fmla="*/ 495 w 495"/>
                <a:gd name="T3" fmla="*/ 0 h 150"/>
                <a:gd name="T4" fmla="*/ 0 60000 65536"/>
                <a:gd name="T5" fmla="*/ 0 60000 65536"/>
              </a:gdLst>
              <a:ahLst/>
              <a:cxnLst>
                <a:cxn ang="T4">
                  <a:pos x="T0" y="T1"/>
                </a:cxn>
                <a:cxn ang="T5">
                  <a:pos x="T2" y="T3"/>
                </a:cxn>
              </a:cxnLst>
              <a:rect l="0" t="0" r="r" b="b"/>
              <a:pathLst>
                <a:path w="495" h="150">
                  <a:moveTo>
                    <a:pt x="0" y="150"/>
                  </a:moveTo>
                  <a:lnTo>
                    <a:pt x="495" y="0"/>
                  </a:lnTo>
                </a:path>
              </a:pathLst>
            </a:custGeom>
            <a:noFill/>
            <a:ln w="3810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14" name="Arc 183"/>
            <p:cNvSpPr>
              <a:spLocks noChangeAspect="1"/>
            </p:cNvSpPr>
            <p:nvPr/>
          </p:nvSpPr>
          <p:spPr bwMode="auto">
            <a:xfrm flipH="1">
              <a:off x="998" y="2064"/>
              <a:ext cx="161" cy="191"/>
            </a:xfrm>
            <a:custGeom>
              <a:avLst/>
              <a:gdLst>
                <a:gd name="T0" fmla="*/ 0 w 18171"/>
                <a:gd name="T1" fmla="*/ 0 h 21600"/>
                <a:gd name="T2" fmla="*/ 0 w 18171"/>
                <a:gd name="T3" fmla="*/ 0 h 21600"/>
                <a:gd name="T4" fmla="*/ 0 w 18171"/>
                <a:gd name="T5" fmla="*/ 0 h 21600"/>
                <a:gd name="T6" fmla="*/ 0 60000 65536"/>
                <a:gd name="T7" fmla="*/ 0 60000 65536"/>
                <a:gd name="T8" fmla="*/ 0 60000 65536"/>
              </a:gdLst>
              <a:ahLst/>
              <a:cxnLst>
                <a:cxn ang="T6">
                  <a:pos x="T0" y="T1"/>
                </a:cxn>
                <a:cxn ang="T7">
                  <a:pos x="T2" y="T3"/>
                </a:cxn>
                <a:cxn ang="T8">
                  <a:pos x="T4" y="T5"/>
                </a:cxn>
              </a:cxnLst>
              <a:rect l="0" t="0" r="r" b="b"/>
              <a:pathLst>
                <a:path w="18171" h="21600" fill="none" extrusionOk="0">
                  <a:moveTo>
                    <a:pt x="-1" y="0"/>
                  </a:moveTo>
                  <a:cubicBezTo>
                    <a:pt x="7350" y="0"/>
                    <a:pt x="14196" y="3738"/>
                    <a:pt x="18170" y="9922"/>
                  </a:cubicBezTo>
                </a:path>
                <a:path w="18171" h="21600" stroke="0" extrusionOk="0">
                  <a:moveTo>
                    <a:pt x="-1" y="0"/>
                  </a:moveTo>
                  <a:cubicBezTo>
                    <a:pt x="7350" y="0"/>
                    <a:pt x="14196" y="3738"/>
                    <a:pt x="18170" y="9922"/>
                  </a:cubicBezTo>
                  <a:lnTo>
                    <a:pt x="0" y="21600"/>
                  </a:lnTo>
                  <a:lnTo>
                    <a:pt x="-1" y="0"/>
                  </a:lnTo>
                  <a:close/>
                </a:path>
              </a:pathLst>
            </a:custGeom>
            <a:noFill/>
            <a:ln w="1587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4015" name="Arc 184"/>
            <p:cNvSpPr>
              <a:spLocks noChangeAspect="1"/>
            </p:cNvSpPr>
            <p:nvPr/>
          </p:nvSpPr>
          <p:spPr bwMode="auto">
            <a:xfrm>
              <a:off x="1237" y="2064"/>
              <a:ext cx="161" cy="191"/>
            </a:xfrm>
            <a:custGeom>
              <a:avLst/>
              <a:gdLst>
                <a:gd name="T0" fmla="*/ 0 w 18171"/>
                <a:gd name="T1" fmla="*/ 0 h 21600"/>
                <a:gd name="T2" fmla="*/ 0 w 18171"/>
                <a:gd name="T3" fmla="*/ 0 h 21600"/>
                <a:gd name="T4" fmla="*/ 0 w 18171"/>
                <a:gd name="T5" fmla="*/ 0 h 21600"/>
                <a:gd name="T6" fmla="*/ 0 60000 65536"/>
                <a:gd name="T7" fmla="*/ 0 60000 65536"/>
                <a:gd name="T8" fmla="*/ 0 60000 65536"/>
              </a:gdLst>
              <a:ahLst/>
              <a:cxnLst>
                <a:cxn ang="T6">
                  <a:pos x="T0" y="T1"/>
                </a:cxn>
                <a:cxn ang="T7">
                  <a:pos x="T2" y="T3"/>
                </a:cxn>
                <a:cxn ang="T8">
                  <a:pos x="T4" y="T5"/>
                </a:cxn>
              </a:cxnLst>
              <a:rect l="0" t="0" r="r" b="b"/>
              <a:pathLst>
                <a:path w="18171" h="21600" fill="none" extrusionOk="0">
                  <a:moveTo>
                    <a:pt x="-1" y="0"/>
                  </a:moveTo>
                  <a:cubicBezTo>
                    <a:pt x="7350" y="0"/>
                    <a:pt x="14196" y="3738"/>
                    <a:pt x="18170" y="9922"/>
                  </a:cubicBezTo>
                </a:path>
                <a:path w="18171" h="21600" stroke="0" extrusionOk="0">
                  <a:moveTo>
                    <a:pt x="-1" y="0"/>
                  </a:moveTo>
                  <a:cubicBezTo>
                    <a:pt x="7350" y="0"/>
                    <a:pt x="14196" y="3738"/>
                    <a:pt x="18170" y="9922"/>
                  </a:cubicBezTo>
                  <a:lnTo>
                    <a:pt x="0" y="21600"/>
                  </a:lnTo>
                  <a:lnTo>
                    <a:pt x="-1" y="0"/>
                  </a:lnTo>
                  <a:close/>
                </a:path>
              </a:pathLst>
            </a:custGeom>
            <a:noFill/>
            <a:ln w="1587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4016" name="Freeform 185"/>
            <p:cNvSpPr>
              <a:spLocks noChangeAspect="1"/>
            </p:cNvSpPr>
            <p:nvPr/>
          </p:nvSpPr>
          <p:spPr bwMode="auto">
            <a:xfrm>
              <a:off x="4464" y="1144"/>
              <a:ext cx="213" cy="39"/>
            </a:xfrm>
            <a:custGeom>
              <a:avLst/>
              <a:gdLst>
                <a:gd name="T0" fmla="*/ 0 w 213"/>
                <a:gd name="T1" fmla="*/ 0 h 39"/>
                <a:gd name="T2" fmla="*/ 213 w 213"/>
                <a:gd name="T3" fmla="*/ 39 h 39"/>
                <a:gd name="T4" fmla="*/ 0 60000 65536"/>
                <a:gd name="T5" fmla="*/ 0 60000 65536"/>
              </a:gdLst>
              <a:ahLst/>
              <a:cxnLst>
                <a:cxn ang="T4">
                  <a:pos x="T0" y="T1"/>
                </a:cxn>
                <a:cxn ang="T5">
                  <a:pos x="T2" y="T3"/>
                </a:cxn>
              </a:cxnLst>
              <a:rect l="0" t="0" r="r" b="b"/>
              <a:pathLst>
                <a:path w="213" h="39">
                  <a:moveTo>
                    <a:pt x="0" y="0"/>
                  </a:moveTo>
                  <a:lnTo>
                    <a:pt x="213" y="39"/>
                  </a:lnTo>
                </a:path>
              </a:pathLst>
            </a:custGeom>
            <a:noFill/>
            <a:ln w="285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17" name="Arc 186"/>
            <p:cNvSpPr>
              <a:spLocks noChangeAspect="1"/>
            </p:cNvSpPr>
            <p:nvPr/>
          </p:nvSpPr>
          <p:spPr bwMode="auto">
            <a:xfrm rot="4271472" flipH="1">
              <a:off x="4325" y="927"/>
              <a:ext cx="163" cy="191"/>
            </a:xfrm>
            <a:custGeom>
              <a:avLst/>
              <a:gdLst>
                <a:gd name="T0" fmla="*/ 0 w 18407"/>
                <a:gd name="T1" fmla="*/ 0 h 21600"/>
                <a:gd name="T2" fmla="*/ 0 w 18407"/>
                <a:gd name="T3" fmla="*/ 0 h 21600"/>
                <a:gd name="T4" fmla="*/ 0 w 18407"/>
                <a:gd name="T5" fmla="*/ 0 h 21600"/>
                <a:gd name="T6" fmla="*/ 0 60000 65536"/>
                <a:gd name="T7" fmla="*/ 0 60000 65536"/>
                <a:gd name="T8" fmla="*/ 0 60000 65536"/>
              </a:gdLst>
              <a:ahLst/>
              <a:cxnLst>
                <a:cxn ang="T6">
                  <a:pos x="T0" y="T1"/>
                </a:cxn>
                <a:cxn ang="T7">
                  <a:pos x="T2" y="T3"/>
                </a:cxn>
                <a:cxn ang="T8">
                  <a:pos x="T4" y="T5"/>
                </a:cxn>
              </a:cxnLst>
              <a:rect l="0" t="0" r="r" b="b"/>
              <a:pathLst>
                <a:path w="18407" h="21600" fill="none" extrusionOk="0">
                  <a:moveTo>
                    <a:pt x="-1" y="0"/>
                  </a:moveTo>
                  <a:cubicBezTo>
                    <a:pt x="7508" y="0"/>
                    <a:pt x="14477" y="3898"/>
                    <a:pt x="18406" y="10297"/>
                  </a:cubicBezTo>
                </a:path>
                <a:path w="18407" h="21600" stroke="0" extrusionOk="0">
                  <a:moveTo>
                    <a:pt x="-1" y="0"/>
                  </a:moveTo>
                  <a:cubicBezTo>
                    <a:pt x="7508" y="0"/>
                    <a:pt x="14477" y="3898"/>
                    <a:pt x="18406" y="10297"/>
                  </a:cubicBezTo>
                  <a:lnTo>
                    <a:pt x="0" y="21600"/>
                  </a:lnTo>
                  <a:lnTo>
                    <a:pt x="-1" y="0"/>
                  </a:lnTo>
                  <a:close/>
                </a:path>
              </a:pathLst>
            </a:custGeom>
            <a:noFill/>
            <a:ln w="2222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4018" name="Arc 187"/>
            <p:cNvSpPr>
              <a:spLocks noChangeAspect="1"/>
            </p:cNvSpPr>
            <p:nvPr/>
          </p:nvSpPr>
          <p:spPr bwMode="auto">
            <a:xfrm rot="8504767" flipH="1">
              <a:off x="4339" y="1089"/>
              <a:ext cx="195" cy="191"/>
            </a:xfrm>
            <a:custGeom>
              <a:avLst/>
              <a:gdLst>
                <a:gd name="T0" fmla="*/ 0 w 22032"/>
                <a:gd name="T1" fmla="*/ 0 h 21600"/>
                <a:gd name="T2" fmla="*/ 0 w 22032"/>
                <a:gd name="T3" fmla="*/ 0 h 21600"/>
                <a:gd name="T4" fmla="*/ 0 w 22032"/>
                <a:gd name="T5" fmla="*/ 0 h 21600"/>
                <a:gd name="T6" fmla="*/ 0 60000 65536"/>
                <a:gd name="T7" fmla="*/ 0 60000 65536"/>
                <a:gd name="T8" fmla="*/ 0 60000 65536"/>
              </a:gdLst>
              <a:ahLst/>
              <a:cxnLst>
                <a:cxn ang="T6">
                  <a:pos x="T0" y="T1"/>
                </a:cxn>
                <a:cxn ang="T7">
                  <a:pos x="T2" y="T3"/>
                </a:cxn>
                <a:cxn ang="T8">
                  <a:pos x="T4" y="T5"/>
                </a:cxn>
              </a:cxnLst>
              <a:rect l="0" t="0" r="r" b="b"/>
              <a:pathLst>
                <a:path w="22032" h="21600" fill="none" extrusionOk="0">
                  <a:moveTo>
                    <a:pt x="-1" y="907"/>
                  </a:moveTo>
                  <a:cubicBezTo>
                    <a:pt x="2010" y="305"/>
                    <a:pt x="4097" y="0"/>
                    <a:pt x="6196" y="0"/>
                  </a:cubicBezTo>
                  <a:cubicBezTo>
                    <a:pt x="12206" y="0"/>
                    <a:pt x="17944" y="2504"/>
                    <a:pt x="22031" y="6910"/>
                  </a:cubicBezTo>
                </a:path>
                <a:path w="22032" h="21600" stroke="0" extrusionOk="0">
                  <a:moveTo>
                    <a:pt x="-1" y="907"/>
                  </a:moveTo>
                  <a:cubicBezTo>
                    <a:pt x="2010" y="305"/>
                    <a:pt x="4097" y="0"/>
                    <a:pt x="6196" y="0"/>
                  </a:cubicBezTo>
                  <a:cubicBezTo>
                    <a:pt x="12206" y="0"/>
                    <a:pt x="17944" y="2504"/>
                    <a:pt x="22031" y="6910"/>
                  </a:cubicBezTo>
                  <a:lnTo>
                    <a:pt x="6196" y="21600"/>
                  </a:lnTo>
                  <a:lnTo>
                    <a:pt x="-1" y="907"/>
                  </a:lnTo>
                  <a:close/>
                </a:path>
              </a:pathLst>
            </a:custGeom>
            <a:noFill/>
            <a:ln w="22225">
              <a:solidFill>
                <a:schemeClr val="tx1"/>
              </a:solidFill>
              <a:round/>
              <a:headEnd/>
              <a:tailEnd type="triangle" w="med" len="me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4019" name="Freeform 188"/>
            <p:cNvSpPr>
              <a:spLocks noChangeAspect="1"/>
            </p:cNvSpPr>
            <p:nvPr/>
          </p:nvSpPr>
          <p:spPr bwMode="auto">
            <a:xfrm>
              <a:off x="1541" y="774"/>
              <a:ext cx="213" cy="39"/>
            </a:xfrm>
            <a:custGeom>
              <a:avLst/>
              <a:gdLst>
                <a:gd name="T0" fmla="*/ 0 w 213"/>
                <a:gd name="T1" fmla="*/ 0 h 39"/>
                <a:gd name="T2" fmla="*/ 213 w 213"/>
                <a:gd name="T3" fmla="*/ 39 h 39"/>
                <a:gd name="T4" fmla="*/ 0 60000 65536"/>
                <a:gd name="T5" fmla="*/ 0 60000 65536"/>
              </a:gdLst>
              <a:ahLst/>
              <a:cxnLst>
                <a:cxn ang="T4">
                  <a:pos x="T0" y="T1"/>
                </a:cxn>
                <a:cxn ang="T5">
                  <a:pos x="T2" y="T3"/>
                </a:cxn>
              </a:cxnLst>
              <a:rect l="0" t="0" r="r" b="b"/>
              <a:pathLst>
                <a:path w="213" h="39">
                  <a:moveTo>
                    <a:pt x="0" y="0"/>
                  </a:moveTo>
                  <a:lnTo>
                    <a:pt x="213" y="39"/>
                  </a:lnTo>
                </a:path>
              </a:pathLst>
            </a:custGeom>
            <a:noFill/>
            <a:ln w="285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20" name="Arc 189"/>
            <p:cNvSpPr>
              <a:spLocks noChangeAspect="1"/>
            </p:cNvSpPr>
            <p:nvPr/>
          </p:nvSpPr>
          <p:spPr bwMode="auto">
            <a:xfrm rot="-4271472">
              <a:off x="1699" y="660"/>
              <a:ext cx="163" cy="191"/>
            </a:xfrm>
            <a:custGeom>
              <a:avLst/>
              <a:gdLst>
                <a:gd name="T0" fmla="*/ 0 w 18407"/>
                <a:gd name="T1" fmla="*/ 0 h 21600"/>
                <a:gd name="T2" fmla="*/ 0 w 18407"/>
                <a:gd name="T3" fmla="*/ 0 h 21600"/>
                <a:gd name="T4" fmla="*/ 0 w 18407"/>
                <a:gd name="T5" fmla="*/ 0 h 21600"/>
                <a:gd name="T6" fmla="*/ 0 60000 65536"/>
                <a:gd name="T7" fmla="*/ 0 60000 65536"/>
                <a:gd name="T8" fmla="*/ 0 60000 65536"/>
              </a:gdLst>
              <a:ahLst/>
              <a:cxnLst>
                <a:cxn ang="T6">
                  <a:pos x="T0" y="T1"/>
                </a:cxn>
                <a:cxn ang="T7">
                  <a:pos x="T2" y="T3"/>
                </a:cxn>
                <a:cxn ang="T8">
                  <a:pos x="T4" y="T5"/>
                </a:cxn>
              </a:cxnLst>
              <a:rect l="0" t="0" r="r" b="b"/>
              <a:pathLst>
                <a:path w="18407" h="21600" fill="none" extrusionOk="0">
                  <a:moveTo>
                    <a:pt x="-1" y="0"/>
                  </a:moveTo>
                  <a:cubicBezTo>
                    <a:pt x="7508" y="0"/>
                    <a:pt x="14477" y="3898"/>
                    <a:pt x="18406" y="10297"/>
                  </a:cubicBezTo>
                </a:path>
                <a:path w="18407" h="21600" stroke="0" extrusionOk="0">
                  <a:moveTo>
                    <a:pt x="-1" y="0"/>
                  </a:moveTo>
                  <a:cubicBezTo>
                    <a:pt x="7508" y="0"/>
                    <a:pt x="14477" y="3898"/>
                    <a:pt x="18406" y="10297"/>
                  </a:cubicBezTo>
                  <a:lnTo>
                    <a:pt x="0" y="21600"/>
                  </a:lnTo>
                  <a:lnTo>
                    <a:pt x="-1" y="0"/>
                  </a:lnTo>
                  <a:close/>
                </a:path>
              </a:pathLst>
            </a:custGeom>
            <a:noFill/>
            <a:ln w="2222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4021" name="Arc 190"/>
            <p:cNvSpPr>
              <a:spLocks noChangeAspect="1"/>
            </p:cNvSpPr>
            <p:nvPr/>
          </p:nvSpPr>
          <p:spPr bwMode="auto">
            <a:xfrm rot="-9090693">
              <a:off x="1672" y="798"/>
              <a:ext cx="195" cy="191"/>
            </a:xfrm>
            <a:custGeom>
              <a:avLst/>
              <a:gdLst>
                <a:gd name="T0" fmla="*/ 0 w 22032"/>
                <a:gd name="T1" fmla="*/ 0 h 21600"/>
                <a:gd name="T2" fmla="*/ 0 w 22032"/>
                <a:gd name="T3" fmla="*/ 0 h 21600"/>
                <a:gd name="T4" fmla="*/ 0 w 22032"/>
                <a:gd name="T5" fmla="*/ 0 h 21600"/>
                <a:gd name="T6" fmla="*/ 0 60000 65536"/>
                <a:gd name="T7" fmla="*/ 0 60000 65536"/>
                <a:gd name="T8" fmla="*/ 0 60000 65536"/>
              </a:gdLst>
              <a:ahLst/>
              <a:cxnLst>
                <a:cxn ang="T6">
                  <a:pos x="T0" y="T1"/>
                </a:cxn>
                <a:cxn ang="T7">
                  <a:pos x="T2" y="T3"/>
                </a:cxn>
                <a:cxn ang="T8">
                  <a:pos x="T4" y="T5"/>
                </a:cxn>
              </a:cxnLst>
              <a:rect l="0" t="0" r="r" b="b"/>
              <a:pathLst>
                <a:path w="22032" h="21600" fill="none" extrusionOk="0">
                  <a:moveTo>
                    <a:pt x="-1" y="907"/>
                  </a:moveTo>
                  <a:cubicBezTo>
                    <a:pt x="2010" y="305"/>
                    <a:pt x="4097" y="0"/>
                    <a:pt x="6196" y="0"/>
                  </a:cubicBezTo>
                  <a:cubicBezTo>
                    <a:pt x="12206" y="0"/>
                    <a:pt x="17944" y="2504"/>
                    <a:pt x="22031" y="6910"/>
                  </a:cubicBezTo>
                </a:path>
                <a:path w="22032" h="21600" stroke="0" extrusionOk="0">
                  <a:moveTo>
                    <a:pt x="-1" y="907"/>
                  </a:moveTo>
                  <a:cubicBezTo>
                    <a:pt x="2010" y="305"/>
                    <a:pt x="4097" y="0"/>
                    <a:pt x="6196" y="0"/>
                  </a:cubicBezTo>
                  <a:cubicBezTo>
                    <a:pt x="12206" y="0"/>
                    <a:pt x="17944" y="2504"/>
                    <a:pt x="22031" y="6910"/>
                  </a:cubicBezTo>
                  <a:lnTo>
                    <a:pt x="6196" y="21600"/>
                  </a:lnTo>
                  <a:lnTo>
                    <a:pt x="-1" y="907"/>
                  </a:lnTo>
                  <a:close/>
                </a:path>
              </a:pathLst>
            </a:custGeom>
            <a:noFill/>
            <a:ln w="22225">
              <a:solidFill>
                <a:schemeClr val="tx1"/>
              </a:solidFill>
              <a:round/>
              <a:headEnd/>
              <a:tailEnd type="triangle" w="med" len="me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4022" name="Line 191"/>
            <p:cNvSpPr>
              <a:spLocks noChangeAspect="1" noChangeShapeType="1"/>
            </p:cNvSpPr>
            <p:nvPr/>
          </p:nvSpPr>
          <p:spPr bwMode="auto">
            <a:xfrm>
              <a:off x="4846" y="907"/>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23" name="Line 192"/>
            <p:cNvSpPr>
              <a:spLocks noChangeAspect="1" noChangeShapeType="1"/>
            </p:cNvSpPr>
            <p:nvPr/>
          </p:nvSpPr>
          <p:spPr bwMode="auto">
            <a:xfrm>
              <a:off x="4792" y="925"/>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24" name="Line 193"/>
            <p:cNvSpPr>
              <a:spLocks noChangeAspect="1" noChangeShapeType="1"/>
            </p:cNvSpPr>
            <p:nvPr/>
          </p:nvSpPr>
          <p:spPr bwMode="auto">
            <a:xfrm>
              <a:off x="4740" y="939"/>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25" name="Line 194"/>
            <p:cNvSpPr>
              <a:spLocks noChangeAspect="1" noChangeShapeType="1"/>
            </p:cNvSpPr>
            <p:nvPr/>
          </p:nvSpPr>
          <p:spPr bwMode="auto">
            <a:xfrm>
              <a:off x="4695" y="949"/>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26" name="Line 195"/>
            <p:cNvSpPr>
              <a:spLocks noChangeAspect="1" noChangeShapeType="1"/>
            </p:cNvSpPr>
            <p:nvPr/>
          </p:nvSpPr>
          <p:spPr bwMode="auto">
            <a:xfrm>
              <a:off x="4641" y="971"/>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27" name="Line 196"/>
            <p:cNvSpPr>
              <a:spLocks noChangeAspect="1" noChangeShapeType="1"/>
            </p:cNvSpPr>
            <p:nvPr/>
          </p:nvSpPr>
          <p:spPr bwMode="auto">
            <a:xfrm>
              <a:off x="4589" y="985"/>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28" name="Line 197"/>
            <p:cNvSpPr>
              <a:spLocks noChangeAspect="1" noChangeShapeType="1"/>
            </p:cNvSpPr>
            <p:nvPr/>
          </p:nvSpPr>
          <p:spPr bwMode="auto">
            <a:xfrm>
              <a:off x="4541" y="995"/>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29" name="Line 198"/>
            <p:cNvSpPr>
              <a:spLocks noChangeAspect="1" noChangeShapeType="1"/>
            </p:cNvSpPr>
            <p:nvPr/>
          </p:nvSpPr>
          <p:spPr bwMode="auto">
            <a:xfrm>
              <a:off x="4489" y="1003"/>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30" name="Line 199"/>
            <p:cNvSpPr>
              <a:spLocks noChangeAspect="1" noChangeShapeType="1"/>
            </p:cNvSpPr>
            <p:nvPr/>
          </p:nvSpPr>
          <p:spPr bwMode="auto">
            <a:xfrm flipH="1" flipV="1">
              <a:off x="1423" y="871"/>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31" name="Line 200"/>
            <p:cNvSpPr>
              <a:spLocks noChangeAspect="1" noChangeShapeType="1"/>
            </p:cNvSpPr>
            <p:nvPr/>
          </p:nvSpPr>
          <p:spPr bwMode="auto">
            <a:xfrm flipH="1" flipV="1">
              <a:off x="1477" y="853"/>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32" name="Line 201"/>
            <p:cNvSpPr>
              <a:spLocks noChangeAspect="1" noChangeShapeType="1"/>
            </p:cNvSpPr>
            <p:nvPr/>
          </p:nvSpPr>
          <p:spPr bwMode="auto">
            <a:xfrm flipH="1" flipV="1">
              <a:off x="1529" y="839"/>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33" name="Line 202"/>
            <p:cNvSpPr>
              <a:spLocks noChangeAspect="1" noChangeShapeType="1"/>
            </p:cNvSpPr>
            <p:nvPr/>
          </p:nvSpPr>
          <p:spPr bwMode="auto">
            <a:xfrm flipH="1" flipV="1">
              <a:off x="1574" y="829"/>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34" name="Line 203"/>
            <p:cNvSpPr>
              <a:spLocks noChangeAspect="1" noChangeShapeType="1"/>
            </p:cNvSpPr>
            <p:nvPr/>
          </p:nvSpPr>
          <p:spPr bwMode="auto">
            <a:xfrm flipH="1" flipV="1">
              <a:off x="1628" y="807"/>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35" name="Line 204"/>
            <p:cNvSpPr>
              <a:spLocks noChangeAspect="1" noChangeShapeType="1"/>
            </p:cNvSpPr>
            <p:nvPr/>
          </p:nvSpPr>
          <p:spPr bwMode="auto">
            <a:xfrm flipH="1" flipV="1">
              <a:off x="1680" y="793"/>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36" name="Line 205"/>
            <p:cNvSpPr>
              <a:spLocks noChangeAspect="1" noChangeShapeType="1"/>
            </p:cNvSpPr>
            <p:nvPr/>
          </p:nvSpPr>
          <p:spPr bwMode="auto">
            <a:xfrm flipH="1" flipV="1">
              <a:off x="1728" y="783"/>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037" name="Line 206"/>
            <p:cNvSpPr>
              <a:spLocks noChangeAspect="1" noChangeShapeType="1"/>
            </p:cNvSpPr>
            <p:nvPr/>
          </p:nvSpPr>
          <p:spPr bwMode="auto">
            <a:xfrm flipH="1" flipV="1">
              <a:off x="1780" y="775"/>
              <a:ext cx="0" cy="1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83981" name="Text Box 207"/>
          <p:cNvSpPr txBox="1">
            <a:spLocks noChangeArrowheads="1"/>
          </p:cNvSpPr>
          <p:nvPr/>
        </p:nvSpPr>
        <p:spPr bwMode="auto">
          <a:xfrm>
            <a:off x="3017838" y="3862388"/>
            <a:ext cx="379412" cy="336550"/>
          </a:xfrm>
          <a:prstGeom prst="rect">
            <a:avLst/>
          </a:prstGeom>
          <a:noFill/>
          <a:ln>
            <a:noFill/>
          </a:ln>
          <a:effectLst/>
          <a:extLst>
            <a:ext uri="{909E8E84-426E-40DD-AFC4-6F175D3DCCD1}">
              <a14:hiddenFill xmlns:a14="http://schemas.microsoft.com/office/drawing/2010/main">
                <a:blipFill dpi="0" rotWithShape="0">
                  <a:blip r:embed="rId6"/>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600" i="1">
                <a:latin typeface="Arial Narrow" pitchFamily="34" charset="0"/>
              </a:rPr>
              <a:t>e</a:t>
            </a:r>
          </a:p>
        </p:txBody>
      </p:sp>
      <p:sp>
        <p:nvSpPr>
          <p:cNvPr id="83982" name="Text Box 208"/>
          <p:cNvSpPr txBox="1">
            <a:spLocks noChangeArrowheads="1"/>
          </p:cNvSpPr>
          <p:nvPr/>
        </p:nvSpPr>
        <p:spPr bwMode="auto">
          <a:xfrm>
            <a:off x="5454650" y="3851275"/>
            <a:ext cx="379413" cy="336550"/>
          </a:xfrm>
          <a:prstGeom prst="rect">
            <a:avLst/>
          </a:prstGeom>
          <a:noFill/>
          <a:ln>
            <a:noFill/>
          </a:ln>
          <a:effectLst/>
          <a:extLst>
            <a:ext uri="{909E8E84-426E-40DD-AFC4-6F175D3DCCD1}">
              <a14:hiddenFill xmlns:a14="http://schemas.microsoft.com/office/drawing/2010/main">
                <a:blipFill dpi="0" rotWithShape="0">
                  <a:blip r:embed="rId6"/>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600" i="1">
                <a:latin typeface="Arial Narrow" pitchFamily="34" charset="0"/>
              </a:rPr>
              <a:t>e</a:t>
            </a:r>
          </a:p>
        </p:txBody>
      </p:sp>
      <p:sp>
        <p:nvSpPr>
          <p:cNvPr id="83983" name="Text Box 209"/>
          <p:cNvSpPr txBox="1">
            <a:spLocks noChangeArrowheads="1"/>
          </p:cNvSpPr>
          <p:nvPr/>
        </p:nvSpPr>
        <p:spPr bwMode="auto">
          <a:xfrm>
            <a:off x="3889375" y="5900738"/>
            <a:ext cx="1062038" cy="336550"/>
          </a:xfrm>
          <a:prstGeom prst="rect">
            <a:avLst/>
          </a:prstGeom>
          <a:noFill/>
          <a:ln>
            <a:noFill/>
          </a:ln>
          <a:effectLst/>
          <a:extLst>
            <a:ext uri="{909E8E84-426E-40DD-AFC4-6F175D3DCCD1}">
              <a14:hiddenFill xmlns:a14="http://schemas.microsoft.com/office/drawing/2010/main">
                <a:blipFill dpi="0" rotWithShape="0">
                  <a:blip r:embed="rId6"/>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600" i="1">
                <a:latin typeface="Arial Narrow" pitchFamily="34" charset="0"/>
              </a:rPr>
              <a:t>L</a:t>
            </a:r>
          </a:p>
        </p:txBody>
      </p:sp>
      <p:sp>
        <p:nvSpPr>
          <p:cNvPr id="83984" name="Text Box 210"/>
          <p:cNvSpPr txBox="1">
            <a:spLocks noChangeArrowheads="1"/>
          </p:cNvSpPr>
          <p:nvPr/>
        </p:nvSpPr>
        <p:spPr bwMode="auto">
          <a:xfrm>
            <a:off x="2446338" y="5232400"/>
            <a:ext cx="531812" cy="336550"/>
          </a:xfrm>
          <a:prstGeom prst="rect">
            <a:avLst/>
          </a:prstGeom>
          <a:noFill/>
          <a:ln>
            <a:noFill/>
          </a:ln>
          <a:effectLst/>
          <a:extLst>
            <a:ext uri="{909E8E84-426E-40DD-AFC4-6F175D3DCCD1}">
              <a14:hiddenFill xmlns:a14="http://schemas.microsoft.com/office/drawing/2010/main">
                <a:blipFill dpi="0" rotWithShape="0">
                  <a:blip r:embed="rId6"/>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600" i="1">
                <a:latin typeface="Arial Narrow" pitchFamily="34" charset="0"/>
                <a:sym typeface="Symbol" pitchFamily="18" charset="2"/>
              </a:rPr>
              <a:t></a:t>
            </a:r>
            <a:r>
              <a:rPr lang="en-US" altLang="en-US" sz="1600" i="1" baseline="-25000">
                <a:latin typeface="Arial Narrow" pitchFamily="34" charset="0"/>
                <a:sym typeface="Symbol" pitchFamily="18" charset="2"/>
              </a:rPr>
              <a:t>p</a:t>
            </a:r>
            <a:endParaRPr lang="en-US" altLang="en-US" sz="1600" i="1">
              <a:latin typeface="Arial Narrow" pitchFamily="34" charset="0"/>
              <a:sym typeface="Symbol" pitchFamily="18" charset="2"/>
            </a:endParaRPr>
          </a:p>
        </p:txBody>
      </p:sp>
      <p:sp>
        <p:nvSpPr>
          <p:cNvPr id="83985" name="Text Box 211"/>
          <p:cNvSpPr txBox="1">
            <a:spLocks noChangeArrowheads="1"/>
          </p:cNvSpPr>
          <p:nvPr/>
        </p:nvSpPr>
        <p:spPr bwMode="auto">
          <a:xfrm>
            <a:off x="3367088" y="3960813"/>
            <a:ext cx="598487" cy="396875"/>
          </a:xfrm>
          <a:prstGeom prst="rect">
            <a:avLst/>
          </a:prstGeom>
          <a:noFill/>
          <a:ln>
            <a:noFill/>
          </a:ln>
          <a:effectLst/>
          <a:extLst>
            <a:ext uri="{909E8E84-426E-40DD-AFC4-6F175D3DCCD1}">
              <a14:hiddenFill xmlns:a14="http://schemas.microsoft.com/office/drawing/2010/main">
                <a:blipFill dpi="0" rotWithShape="0">
                  <a:blip r:embed="rId6"/>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i="1">
                <a:latin typeface="Arial Narrow" pitchFamily="34" charset="0"/>
                <a:sym typeface="Symbol" pitchFamily="18" charset="2"/>
              </a:rPr>
              <a:t></a:t>
            </a:r>
            <a:r>
              <a:rPr lang="en-US" altLang="en-US" sz="2000" i="1" baseline="-25000">
                <a:latin typeface="Arial Narrow" pitchFamily="34" charset="0"/>
                <a:sym typeface="Symbol" pitchFamily="18" charset="2"/>
              </a:rPr>
              <a:t>p</a:t>
            </a:r>
            <a:endParaRPr lang="en-US" altLang="en-US" sz="2000" i="1">
              <a:latin typeface="Arial Narrow" pitchFamily="34" charset="0"/>
              <a:sym typeface="Symbol" pitchFamily="18" charset="2"/>
            </a:endParaRPr>
          </a:p>
        </p:txBody>
      </p:sp>
      <p:sp>
        <p:nvSpPr>
          <p:cNvPr id="83986" name="Text Box 212"/>
          <p:cNvSpPr txBox="1">
            <a:spLocks noChangeArrowheads="1"/>
          </p:cNvSpPr>
          <p:nvPr/>
        </p:nvSpPr>
        <p:spPr bwMode="auto">
          <a:xfrm>
            <a:off x="5287963" y="4702175"/>
            <a:ext cx="598487" cy="396875"/>
          </a:xfrm>
          <a:prstGeom prst="rect">
            <a:avLst/>
          </a:prstGeom>
          <a:noFill/>
          <a:ln>
            <a:noFill/>
          </a:ln>
          <a:effectLst/>
          <a:extLst>
            <a:ext uri="{909E8E84-426E-40DD-AFC4-6F175D3DCCD1}">
              <a14:hiddenFill xmlns:a14="http://schemas.microsoft.com/office/drawing/2010/main">
                <a:blipFill dpi="0" rotWithShape="0">
                  <a:blip r:embed="rId6"/>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i="1">
                <a:latin typeface="Arial Narrow" pitchFamily="34" charset="0"/>
                <a:sym typeface="Symbol" pitchFamily="18" charset="2"/>
              </a:rPr>
              <a:t></a:t>
            </a:r>
            <a:r>
              <a:rPr lang="en-US" altLang="en-US" sz="2000" i="1" baseline="-25000">
                <a:latin typeface="Arial Narrow" pitchFamily="34" charset="0"/>
                <a:sym typeface="Symbol" pitchFamily="18" charset="2"/>
              </a:rPr>
              <a:t>p</a:t>
            </a:r>
            <a:endParaRPr lang="en-US" altLang="en-US" sz="2000" i="1">
              <a:latin typeface="Arial Narrow" pitchFamily="34" charset="0"/>
              <a:sym typeface="Symbol" pitchFamily="18" charset="2"/>
            </a:endParaRPr>
          </a:p>
        </p:txBody>
      </p:sp>
      <p:graphicFrame>
        <p:nvGraphicFramePr>
          <p:cNvPr id="83987" name="Object 213"/>
          <p:cNvGraphicFramePr>
            <a:graphicFrameLocks noChangeAspect="1"/>
          </p:cNvGraphicFramePr>
          <p:nvPr/>
        </p:nvGraphicFramePr>
        <p:xfrm>
          <a:off x="6403975" y="5037138"/>
          <a:ext cx="1203325" cy="725487"/>
        </p:xfrm>
        <a:graphic>
          <a:graphicData uri="http://schemas.openxmlformats.org/presentationml/2006/ole">
            <mc:AlternateContent xmlns:mc="http://schemas.openxmlformats.org/markup-compatibility/2006">
              <mc:Choice xmlns:v="urn:schemas-microsoft-com:vml" Requires="v">
                <p:oleObj spid="_x0000_s25772" name="Equation" r:id="rId9" imgW="666558" imgH="371680" progId="Equation.3">
                  <p:embed/>
                </p:oleObj>
              </mc:Choice>
              <mc:Fallback>
                <p:oleObj name="Equation" r:id="rId9" imgW="666558" imgH="37168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03975" y="5037138"/>
                        <a:ext cx="1203325" cy="725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ext Placeholder 1"/>
          <p:cNvSpPr>
            <a:spLocks noGrp="1"/>
          </p:cNvSpPr>
          <p:nvPr>
            <p:ph type="body" sz="quarter" idx="38"/>
          </p:nvPr>
        </p:nvSpPr>
        <p:spPr/>
        <p:txBody>
          <a:bodyPr/>
          <a:lstStyle/>
          <a:p>
            <a:r>
              <a:rPr lang="en-US" dirty="0"/>
              <a:t>F3.4a Link Rotation Angle</a:t>
            </a:r>
          </a:p>
          <a:p>
            <a:endParaRPr lang="en-US" dirty="0"/>
          </a:p>
        </p:txBody>
      </p:sp>
    </p:spTree>
    <p:extLst>
      <p:ext uri="{BB962C8B-B14F-4D97-AF65-F5344CB8AC3E}">
        <p14:creationId xmlns:p14="http://schemas.microsoft.com/office/powerpoint/2010/main" val="13171468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6"/>
          <p:cNvPicPr>
            <a:picLocks noChangeAspect="1" noChangeArrowheads="1"/>
          </p:cNvPicPr>
          <p:nvPr/>
        </p:nvPicPr>
        <p:blipFill>
          <a:blip r:embed="rId3">
            <a:biLevel thresh="50000"/>
            <a:extLst>
              <a:ext uri="{28A0092B-C50C-407E-A947-70E740481C1C}">
                <a14:useLocalDpi xmlns:a14="http://schemas.microsoft.com/office/drawing/2010/main" val="0"/>
              </a:ext>
            </a:extLst>
          </a:blip>
          <a:srcRect/>
          <a:stretch>
            <a:fillRect/>
          </a:stretch>
        </p:blipFill>
        <p:spPr bwMode="blackWhite">
          <a:xfrm>
            <a:off x="179512" y="735285"/>
            <a:ext cx="8677275" cy="5934075"/>
          </a:xfrm>
          <a:prstGeom prst="rect">
            <a:avLst/>
          </a:prstGeom>
          <a:solidFill>
            <a:schemeClr val="tx1"/>
          </a:solidFill>
          <a:ln>
            <a:noFill/>
          </a:ln>
          <a:effectLst/>
          <a:extLst/>
        </p:spPr>
      </p:pic>
      <p:grpSp>
        <p:nvGrpSpPr>
          <p:cNvPr id="84995" name="Group 7"/>
          <p:cNvGrpSpPr>
            <a:grpSpLocks/>
          </p:cNvGrpSpPr>
          <p:nvPr/>
        </p:nvGrpSpPr>
        <p:grpSpPr bwMode="auto">
          <a:xfrm>
            <a:off x="4214937" y="2167210"/>
            <a:ext cx="3455987" cy="2312988"/>
            <a:chOff x="2424" y="464"/>
            <a:chExt cx="2177" cy="1457"/>
          </a:xfrm>
        </p:grpSpPr>
        <p:sp>
          <p:nvSpPr>
            <p:cNvPr id="84997" name="Text Box 8"/>
            <p:cNvSpPr txBox="1">
              <a:spLocks noChangeArrowheads="1"/>
            </p:cNvSpPr>
            <p:nvPr/>
          </p:nvSpPr>
          <p:spPr bwMode="blackWhite">
            <a:xfrm>
              <a:off x="3524" y="464"/>
              <a:ext cx="239" cy="212"/>
            </a:xfrm>
            <a:prstGeom prst="rect">
              <a:avLst/>
            </a:prstGeom>
            <a:noFill/>
            <a:ln w="15875" algn="ctr">
              <a:noFill/>
              <a:miter lim="800000"/>
              <a:headEnd/>
              <a:tailEnd/>
            </a:ln>
            <a:effectLst/>
            <a:extLst>
              <a:ext uri="{909E8E84-426E-40DD-AFC4-6F175D3DCCD1}">
                <a14:hiddenFill xmlns:a14="http://schemas.microsoft.com/office/drawing/2010/main">
                  <a:blipFill dpi="0" rotWithShape="0">
                    <a:blip r:embed="rId4"/>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600" i="1">
                  <a:solidFill>
                    <a:sysClr val="windowText" lastClr="000000"/>
                  </a:solidFill>
                  <a:latin typeface="Arial Narrow" pitchFamily="34" charset="0"/>
                </a:rPr>
                <a:t>e</a:t>
              </a:r>
            </a:p>
          </p:txBody>
        </p:sp>
        <p:sp>
          <p:nvSpPr>
            <p:cNvPr id="84998" name="Text Box 9"/>
            <p:cNvSpPr txBox="1">
              <a:spLocks noChangeArrowheads="1"/>
            </p:cNvSpPr>
            <p:nvPr/>
          </p:nvSpPr>
          <p:spPr bwMode="blackWhite">
            <a:xfrm>
              <a:off x="3252" y="1613"/>
              <a:ext cx="669" cy="212"/>
            </a:xfrm>
            <a:prstGeom prst="rect">
              <a:avLst/>
            </a:prstGeom>
            <a:noFill/>
            <a:ln w="15875" algn="ctr">
              <a:noFill/>
              <a:miter lim="800000"/>
              <a:headEnd/>
              <a:tailEnd/>
            </a:ln>
            <a:effectLst/>
            <a:extLst>
              <a:ext uri="{909E8E84-426E-40DD-AFC4-6F175D3DCCD1}">
                <a14:hiddenFill xmlns:a14="http://schemas.microsoft.com/office/drawing/2010/main">
                  <a:blipFill dpi="0" rotWithShape="0">
                    <a:blip r:embed="rId4"/>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600" i="1">
                  <a:solidFill>
                    <a:sysClr val="windowText" lastClr="000000"/>
                  </a:solidFill>
                  <a:latin typeface="Arial Narrow" pitchFamily="34" charset="0"/>
                </a:rPr>
                <a:t>L</a:t>
              </a:r>
            </a:p>
          </p:txBody>
        </p:sp>
        <p:sp>
          <p:nvSpPr>
            <p:cNvPr id="84999" name="Text Box 10"/>
            <p:cNvSpPr txBox="1">
              <a:spLocks noChangeArrowheads="1"/>
            </p:cNvSpPr>
            <p:nvPr/>
          </p:nvSpPr>
          <p:spPr bwMode="blackWhite">
            <a:xfrm>
              <a:off x="2424" y="1401"/>
              <a:ext cx="335" cy="212"/>
            </a:xfrm>
            <a:prstGeom prst="rect">
              <a:avLst/>
            </a:prstGeom>
            <a:noFill/>
            <a:ln w="15875" algn="ctr">
              <a:noFill/>
              <a:miter lim="800000"/>
              <a:headEnd/>
              <a:tailEnd/>
            </a:ln>
            <a:effectLst/>
            <a:extLst>
              <a:ext uri="{909E8E84-426E-40DD-AFC4-6F175D3DCCD1}">
                <a14:hiddenFill xmlns:a14="http://schemas.microsoft.com/office/drawing/2010/main">
                  <a:blipFill dpi="0" rotWithShape="0">
                    <a:blip r:embed="rId4"/>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600" i="1">
                  <a:solidFill>
                    <a:sysClr val="windowText" lastClr="000000"/>
                  </a:solidFill>
                  <a:latin typeface="Arial Narrow" pitchFamily="34" charset="0"/>
                  <a:sym typeface="Symbol" pitchFamily="18" charset="2"/>
                </a:rPr>
                <a:t></a:t>
              </a:r>
              <a:r>
                <a:rPr lang="en-US" altLang="en-US" sz="1600" i="1" baseline="-25000">
                  <a:solidFill>
                    <a:sysClr val="windowText" lastClr="000000"/>
                  </a:solidFill>
                  <a:latin typeface="Arial Narrow" pitchFamily="34" charset="0"/>
                  <a:sym typeface="Symbol" pitchFamily="18" charset="2"/>
                </a:rPr>
                <a:t>p</a:t>
              </a:r>
              <a:endParaRPr lang="en-US" altLang="en-US" sz="1600" i="1">
                <a:solidFill>
                  <a:sysClr val="windowText" lastClr="000000"/>
                </a:solidFill>
                <a:latin typeface="Arial Narrow" pitchFamily="34" charset="0"/>
                <a:sym typeface="Symbol" pitchFamily="18" charset="2"/>
              </a:endParaRPr>
            </a:p>
          </p:txBody>
        </p:sp>
        <p:sp>
          <p:nvSpPr>
            <p:cNvPr id="85000" name="Text Box 11"/>
            <p:cNvSpPr txBox="1">
              <a:spLocks noChangeArrowheads="1"/>
            </p:cNvSpPr>
            <p:nvPr/>
          </p:nvSpPr>
          <p:spPr bwMode="blackWhite">
            <a:xfrm>
              <a:off x="3494" y="910"/>
              <a:ext cx="377" cy="250"/>
            </a:xfrm>
            <a:prstGeom prst="rect">
              <a:avLst/>
            </a:prstGeom>
            <a:noFill/>
            <a:ln w="15875" algn="ctr">
              <a:noFill/>
              <a:miter lim="800000"/>
              <a:headEnd/>
              <a:tailEnd/>
            </a:ln>
            <a:effectLst/>
            <a:extLst>
              <a:ext uri="{909E8E84-426E-40DD-AFC4-6F175D3DCCD1}">
                <a14:hiddenFill xmlns:a14="http://schemas.microsoft.com/office/drawing/2010/main">
                  <a:blipFill dpi="0" rotWithShape="0">
                    <a:blip r:embed="rId4"/>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i="1" dirty="0">
                  <a:solidFill>
                    <a:sysClr val="windowText" lastClr="000000"/>
                  </a:solidFill>
                  <a:latin typeface="Arial Narrow" pitchFamily="34" charset="0"/>
                  <a:sym typeface="Symbol" pitchFamily="18" charset="2"/>
                </a:rPr>
                <a:t></a:t>
              </a:r>
              <a:r>
                <a:rPr lang="en-US" altLang="en-US" sz="2000" i="1" baseline="-25000" dirty="0">
                  <a:solidFill>
                    <a:sysClr val="windowText" lastClr="000000"/>
                  </a:solidFill>
                  <a:latin typeface="Arial Narrow" pitchFamily="34" charset="0"/>
                  <a:sym typeface="Symbol" pitchFamily="18" charset="2"/>
                </a:rPr>
                <a:t>p</a:t>
              </a:r>
              <a:endParaRPr lang="en-US" altLang="en-US" sz="2000" i="1" dirty="0">
                <a:solidFill>
                  <a:sysClr val="windowText" lastClr="000000"/>
                </a:solidFill>
                <a:latin typeface="Arial Narrow" pitchFamily="34" charset="0"/>
                <a:sym typeface="Symbol" pitchFamily="18" charset="2"/>
              </a:endParaRPr>
            </a:p>
          </p:txBody>
        </p:sp>
        <p:grpSp>
          <p:nvGrpSpPr>
            <p:cNvPr id="85001" name="Group 12"/>
            <p:cNvGrpSpPr>
              <a:grpSpLocks noChangeAspect="1"/>
            </p:cNvGrpSpPr>
            <p:nvPr/>
          </p:nvGrpSpPr>
          <p:grpSpPr bwMode="auto">
            <a:xfrm>
              <a:off x="2770" y="795"/>
              <a:ext cx="1771" cy="889"/>
              <a:chOff x="1159" y="1347"/>
              <a:chExt cx="3538" cy="1774"/>
            </a:xfrm>
          </p:grpSpPr>
          <p:grpSp>
            <p:nvGrpSpPr>
              <p:cNvPr id="85024" name="Group 13"/>
              <p:cNvGrpSpPr>
                <a:grpSpLocks noChangeAspect="1"/>
              </p:cNvGrpSpPr>
              <p:nvPr/>
            </p:nvGrpSpPr>
            <p:grpSpPr bwMode="auto">
              <a:xfrm>
                <a:off x="1159" y="1347"/>
                <a:ext cx="1578" cy="1774"/>
                <a:chOff x="1159" y="1773"/>
                <a:chExt cx="1578" cy="1774"/>
              </a:xfrm>
            </p:grpSpPr>
            <p:sp>
              <p:nvSpPr>
                <p:cNvPr id="85030" name="Line 14"/>
                <p:cNvSpPr>
                  <a:spLocks noChangeAspect="1" noChangeShapeType="1"/>
                </p:cNvSpPr>
                <p:nvPr/>
              </p:nvSpPr>
              <p:spPr bwMode="blackWhite">
                <a:xfrm flipV="1">
                  <a:off x="1159" y="1778"/>
                  <a:ext cx="0" cy="1768"/>
                </a:xfrm>
                <a:prstGeom prst="line">
                  <a:avLst/>
                </a:prstGeom>
                <a:noFill/>
                <a:ln w="1270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5031" name="Line 15"/>
                <p:cNvSpPr>
                  <a:spLocks noChangeAspect="1" noChangeShapeType="1"/>
                </p:cNvSpPr>
                <p:nvPr/>
              </p:nvSpPr>
              <p:spPr bwMode="blackWhite">
                <a:xfrm>
                  <a:off x="1159" y="1778"/>
                  <a:ext cx="1578" cy="0"/>
                </a:xfrm>
                <a:prstGeom prst="line">
                  <a:avLst/>
                </a:prstGeom>
                <a:noFill/>
                <a:ln w="1270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5032" name="Freeform 16"/>
                <p:cNvSpPr>
                  <a:spLocks noChangeAspect="1"/>
                </p:cNvSpPr>
                <p:nvPr/>
              </p:nvSpPr>
              <p:spPr bwMode="blackWhite">
                <a:xfrm>
                  <a:off x="1159" y="1773"/>
                  <a:ext cx="1574" cy="1774"/>
                </a:xfrm>
                <a:custGeom>
                  <a:avLst/>
                  <a:gdLst>
                    <a:gd name="T0" fmla="*/ 0 w 1574"/>
                    <a:gd name="T1" fmla="*/ 1774 h 1774"/>
                    <a:gd name="T2" fmla="*/ 1574 w 1574"/>
                    <a:gd name="T3" fmla="*/ 0 h 1774"/>
                    <a:gd name="T4" fmla="*/ 0 60000 65536"/>
                    <a:gd name="T5" fmla="*/ 0 60000 65536"/>
                  </a:gdLst>
                  <a:ahLst/>
                  <a:cxnLst>
                    <a:cxn ang="T4">
                      <a:pos x="T0" y="T1"/>
                    </a:cxn>
                    <a:cxn ang="T5">
                      <a:pos x="T2" y="T3"/>
                    </a:cxn>
                  </a:cxnLst>
                  <a:rect l="0" t="0" r="r" b="b"/>
                  <a:pathLst>
                    <a:path w="1574" h="1774">
                      <a:moveTo>
                        <a:pt x="0" y="1774"/>
                      </a:moveTo>
                      <a:lnTo>
                        <a:pt x="1574" y="0"/>
                      </a:lnTo>
                    </a:path>
                  </a:pathLst>
                </a:custGeom>
                <a:noFill/>
                <a:ln w="12700" cap="flat" cmpd="sng">
                  <a:solidFill>
                    <a:schemeClr val="tx2"/>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85025" name="Group 17"/>
              <p:cNvGrpSpPr>
                <a:grpSpLocks noChangeAspect="1"/>
              </p:cNvGrpSpPr>
              <p:nvPr/>
            </p:nvGrpSpPr>
            <p:grpSpPr bwMode="auto">
              <a:xfrm flipH="1">
                <a:off x="3119" y="1347"/>
                <a:ext cx="1578" cy="1774"/>
                <a:chOff x="1159" y="1773"/>
                <a:chExt cx="1578" cy="1774"/>
              </a:xfrm>
            </p:grpSpPr>
            <p:sp>
              <p:nvSpPr>
                <p:cNvPr id="85027" name="Line 18"/>
                <p:cNvSpPr>
                  <a:spLocks noChangeAspect="1" noChangeShapeType="1"/>
                </p:cNvSpPr>
                <p:nvPr/>
              </p:nvSpPr>
              <p:spPr bwMode="blackWhite">
                <a:xfrm flipV="1">
                  <a:off x="1159" y="1778"/>
                  <a:ext cx="0" cy="1768"/>
                </a:xfrm>
                <a:prstGeom prst="line">
                  <a:avLst/>
                </a:prstGeom>
                <a:noFill/>
                <a:ln w="1270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5028" name="Line 19"/>
                <p:cNvSpPr>
                  <a:spLocks noChangeAspect="1" noChangeShapeType="1"/>
                </p:cNvSpPr>
                <p:nvPr/>
              </p:nvSpPr>
              <p:spPr bwMode="blackWhite">
                <a:xfrm>
                  <a:off x="1159" y="1778"/>
                  <a:ext cx="1578" cy="0"/>
                </a:xfrm>
                <a:prstGeom prst="line">
                  <a:avLst/>
                </a:prstGeom>
                <a:noFill/>
                <a:ln w="1270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5029" name="Freeform 20"/>
                <p:cNvSpPr>
                  <a:spLocks noChangeAspect="1"/>
                </p:cNvSpPr>
                <p:nvPr/>
              </p:nvSpPr>
              <p:spPr bwMode="blackWhite">
                <a:xfrm>
                  <a:off x="1159" y="1773"/>
                  <a:ext cx="1574" cy="1774"/>
                </a:xfrm>
                <a:custGeom>
                  <a:avLst/>
                  <a:gdLst>
                    <a:gd name="T0" fmla="*/ 0 w 1574"/>
                    <a:gd name="T1" fmla="*/ 1774 h 1774"/>
                    <a:gd name="T2" fmla="*/ 1574 w 1574"/>
                    <a:gd name="T3" fmla="*/ 0 h 1774"/>
                    <a:gd name="T4" fmla="*/ 0 60000 65536"/>
                    <a:gd name="T5" fmla="*/ 0 60000 65536"/>
                  </a:gdLst>
                  <a:ahLst/>
                  <a:cxnLst>
                    <a:cxn ang="T4">
                      <a:pos x="T0" y="T1"/>
                    </a:cxn>
                    <a:cxn ang="T5">
                      <a:pos x="T2" y="T3"/>
                    </a:cxn>
                  </a:cxnLst>
                  <a:rect l="0" t="0" r="r" b="b"/>
                  <a:pathLst>
                    <a:path w="1574" h="1774">
                      <a:moveTo>
                        <a:pt x="0" y="1774"/>
                      </a:moveTo>
                      <a:lnTo>
                        <a:pt x="1574" y="0"/>
                      </a:lnTo>
                    </a:path>
                  </a:pathLst>
                </a:custGeom>
                <a:noFill/>
                <a:ln w="12700" cap="flat" cmpd="sng">
                  <a:solidFill>
                    <a:schemeClr val="tx2"/>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85026" name="Line 21"/>
              <p:cNvSpPr>
                <a:spLocks noChangeAspect="1" noChangeShapeType="1"/>
              </p:cNvSpPr>
              <p:nvPr/>
            </p:nvSpPr>
            <p:spPr bwMode="blackWhite">
              <a:xfrm>
                <a:off x="2733" y="1352"/>
                <a:ext cx="390" cy="0"/>
              </a:xfrm>
              <a:prstGeom prst="line">
                <a:avLst/>
              </a:prstGeom>
              <a:noFill/>
              <a:ln w="1270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85002" name="Group 22"/>
            <p:cNvGrpSpPr>
              <a:grpSpLocks noChangeAspect="1"/>
            </p:cNvGrpSpPr>
            <p:nvPr/>
          </p:nvGrpSpPr>
          <p:grpSpPr bwMode="auto">
            <a:xfrm rot="446720">
              <a:off x="2829" y="844"/>
              <a:ext cx="790" cy="889"/>
              <a:chOff x="1159" y="1773"/>
              <a:chExt cx="1578" cy="1774"/>
            </a:xfrm>
          </p:grpSpPr>
          <p:sp>
            <p:nvSpPr>
              <p:cNvPr id="85021" name="Line 23"/>
              <p:cNvSpPr>
                <a:spLocks noChangeAspect="1" noChangeShapeType="1"/>
              </p:cNvSpPr>
              <p:nvPr/>
            </p:nvSpPr>
            <p:spPr bwMode="blackWhite">
              <a:xfrm flipV="1">
                <a:off x="1159" y="1778"/>
                <a:ext cx="0" cy="176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5022" name="Line 24"/>
              <p:cNvSpPr>
                <a:spLocks noChangeAspect="1" noChangeShapeType="1"/>
              </p:cNvSpPr>
              <p:nvPr/>
            </p:nvSpPr>
            <p:spPr bwMode="blackWhite">
              <a:xfrm>
                <a:off x="1159" y="1778"/>
                <a:ext cx="1578"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5023" name="Freeform 25"/>
              <p:cNvSpPr>
                <a:spLocks noChangeAspect="1"/>
              </p:cNvSpPr>
              <p:nvPr/>
            </p:nvSpPr>
            <p:spPr bwMode="blackWhite">
              <a:xfrm>
                <a:off x="1159" y="1773"/>
                <a:ext cx="1574" cy="1774"/>
              </a:xfrm>
              <a:custGeom>
                <a:avLst/>
                <a:gdLst>
                  <a:gd name="T0" fmla="*/ 0 w 1574"/>
                  <a:gd name="T1" fmla="*/ 1774 h 1774"/>
                  <a:gd name="T2" fmla="*/ 1574 w 1574"/>
                  <a:gd name="T3" fmla="*/ 0 h 1774"/>
                  <a:gd name="T4" fmla="*/ 0 60000 65536"/>
                  <a:gd name="T5" fmla="*/ 0 60000 65536"/>
                </a:gdLst>
                <a:ahLst/>
                <a:cxnLst>
                  <a:cxn ang="T4">
                    <a:pos x="T0" y="T1"/>
                  </a:cxn>
                  <a:cxn ang="T5">
                    <a:pos x="T2" y="T3"/>
                  </a:cxn>
                </a:cxnLst>
                <a:rect l="0" t="0" r="r" b="b"/>
                <a:pathLst>
                  <a:path w="1574" h="1774">
                    <a:moveTo>
                      <a:pt x="0" y="1774"/>
                    </a:moveTo>
                    <a:lnTo>
                      <a:pt x="1574" y="0"/>
                    </a:lnTo>
                  </a:path>
                </a:pathLst>
              </a:custGeom>
              <a:noFill/>
              <a:ln w="28575"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85003" name="Group 26"/>
            <p:cNvGrpSpPr>
              <a:grpSpLocks noChangeAspect="1"/>
            </p:cNvGrpSpPr>
            <p:nvPr/>
          </p:nvGrpSpPr>
          <p:grpSpPr bwMode="auto">
            <a:xfrm rot="444426" flipH="1">
              <a:off x="3811" y="745"/>
              <a:ext cx="790" cy="889"/>
              <a:chOff x="1159" y="1773"/>
              <a:chExt cx="1578" cy="1774"/>
            </a:xfrm>
          </p:grpSpPr>
          <p:sp>
            <p:nvSpPr>
              <p:cNvPr id="85018" name="Line 27"/>
              <p:cNvSpPr>
                <a:spLocks noChangeAspect="1" noChangeShapeType="1"/>
              </p:cNvSpPr>
              <p:nvPr/>
            </p:nvSpPr>
            <p:spPr bwMode="blackWhite">
              <a:xfrm flipV="1">
                <a:off x="1159" y="1778"/>
                <a:ext cx="0" cy="176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5019" name="Line 28"/>
              <p:cNvSpPr>
                <a:spLocks noChangeAspect="1" noChangeShapeType="1"/>
              </p:cNvSpPr>
              <p:nvPr/>
            </p:nvSpPr>
            <p:spPr bwMode="blackWhite">
              <a:xfrm>
                <a:off x="1159" y="1778"/>
                <a:ext cx="1578"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5020" name="Freeform 29"/>
              <p:cNvSpPr>
                <a:spLocks noChangeAspect="1"/>
              </p:cNvSpPr>
              <p:nvPr/>
            </p:nvSpPr>
            <p:spPr bwMode="blackWhite">
              <a:xfrm>
                <a:off x="1159" y="1773"/>
                <a:ext cx="1574" cy="1774"/>
              </a:xfrm>
              <a:custGeom>
                <a:avLst/>
                <a:gdLst>
                  <a:gd name="T0" fmla="*/ 0 w 1574"/>
                  <a:gd name="T1" fmla="*/ 1774 h 1774"/>
                  <a:gd name="T2" fmla="*/ 1574 w 1574"/>
                  <a:gd name="T3" fmla="*/ 0 h 1774"/>
                  <a:gd name="T4" fmla="*/ 0 60000 65536"/>
                  <a:gd name="T5" fmla="*/ 0 60000 65536"/>
                </a:gdLst>
                <a:ahLst/>
                <a:cxnLst>
                  <a:cxn ang="T4">
                    <a:pos x="T0" y="T1"/>
                  </a:cxn>
                  <a:cxn ang="T5">
                    <a:pos x="T2" y="T3"/>
                  </a:cxn>
                </a:cxnLst>
                <a:rect l="0" t="0" r="r" b="b"/>
                <a:pathLst>
                  <a:path w="1574" h="1774">
                    <a:moveTo>
                      <a:pt x="0" y="1774"/>
                    </a:moveTo>
                    <a:lnTo>
                      <a:pt x="1574" y="0"/>
                    </a:lnTo>
                  </a:path>
                </a:pathLst>
              </a:custGeom>
              <a:noFill/>
              <a:ln w="28575"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85004" name="Freeform 30"/>
            <p:cNvSpPr>
              <a:spLocks noChangeAspect="1"/>
            </p:cNvSpPr>
            <p:nvPr/>
          </p:nvSpPr>
          <p:spPr bwMode="blackWhite">
            <a:xfrm>
              <a:off x="3672" y="700"/>
              <a:ext cx="195" cy="200"/>
            </a:xfrm>
            <a:custGeom>
              <a:avLst/>
              <a:gdLst>
                <a:gd name="T0" fmla="*/ 0 w 390"/>
                <a:gd name="T1" fmla="*/ 0 h 401"/>
                <a:gd name="T2" fmla="*/ 1 w 390"/>
                <a:gd name="T3" fmla="*/ 0 h 401"/>
                <a:gd name="T4" fmla="*/ 0 60000 65536"/>
                <a:gd name="T5" fmla="*/ 0 60000 65536"/>
              </a:gdLst>
              <a:ahLst/>
              <a:cxnLst>
                <a:cxn ang="T4">
                  <a:pos x="T0" y="T1"/>
                </a:cxn>
                <a:cxn ang="T5">
                  <a:pos x="T2" y="T3"/>
                </a:cxn>
              </a:cxnLst>
              <a:rect l="0" t="0" r="r" b="b"/>
              <a:pathLst>
                <a:path w="390" h="401">
                  <a:moveTo>
                    <a:pt x="0" y="401"/>
                  </a:moveTo>
                  <a:lnTo>
                    <a:pt x="390" y="0"/>
                  </a:lnTo>
                </a:path>
              </a:pathLst>
            </a:custGeom>
            <a:noFill/>
            <a:ln w="3810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5005" name="Line 31"/>
            <p:cNvSpPr>
              <a:spLocks noChangeAspect="1" noChangeShapeType="1"/>
            </p:cNvSpPr>
            <p:nvPr/>
          </p:nvSpPr>
          <p:spPr bwMode="blackWhite">
            <a:xfrm flipV="1">
              <a:off x="2770" y="1730"/>
              <a:ext cx="0" cy="191"/>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5006" name="Line 32"/>
            <p:cNvSpPr>
              <a:spLocks noChangeAspect="1" noChangeShapeType="1"/>
            </p:cNvSpPr>
            <p:nvPr/>
          </p:nvSpPr>
          <p:spPr bwMode="blackWhite">
            <a:xfrm flipV="1">
              <a:off x="4541" y="1730"/>
              <a:ext cx="0" cy="191"/>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5007" name="Line 33"/>
            <p:cNvSpPr>
              <a:spLocks noChangeAspect="1" noChangeShapeType="1"/>
            </p:cNvSpPr>
            <p:nvPr/>
          </p:nvSpPr>
          <p:spPr bwMode="blackWhite">
            <a:xfrm>
              <a:off x="2770" y="1825"/>
              <a:ext cx="1771" cy="0"/>
            </a:xfrm>
            <a:prstGeom prst="line">
              <a:avLst/>
            </a:prstGeom>
            <a:noFill/>
            <a:ln w="22225">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5008" name="Line 34"/>
            <p:cNvSpPr>
              <a:spLocks noChangeAspect="1" noChangeShapeType="1"/>
            </p:cNvSpPr>
            <p:nvPr/>
          </p:nvSpPr>
          <p:spPr bwMode="blackWhite">
            <a:xfrm flipV="1">
              <a:off x="3551" y="649"/>
              <a:ext cx="0" cy="9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5009" name="Line 35"/>
            <p:cNvSpPr>
              <a:spLocks noChangeAspect="1" noChangeShapeType="1"/>
            </p:cNvSpPr>
            <p:nvPr/>
          </p:nvSpPr>
          <p:spPr bwMode="blackWhite">
            <a:xfrm flipV="1">
              <a:off x="3751" y="649"/>
              <a:ext cx="0" cy="9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5010" name="Line 36"/>
            <p:cNvSpPr>
              <a:spLocks noChangeAspect="1" noChangeShapeType="1"/>
            </p:cNvSpPr>
            <p:nvPr/>
          </p:nvSpPr>
          <p:spPr bwMode="blackWhite">
            <a:xfrm>
              <a:off x="3551" y="676"/>
              <a:ext cx="200" cy="0"/>
            </a:xfrm>
            <a:prstGeom prst="line">
              <a:avLst/>
            </a:prstGeom>
            <a:noFill/>
            <a:ln w="15875">
              <a:solidFill>
                <a:schemeClr val="tx1"/>
              </a:solidFill>
              <a:round/>
              <a:headEnd type="triangle" w="sm" len="lg"/>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5011" name="Arc 37"/>
            <p:cNvSpPr>
              <a:spLocks noChangeAspect="1"/>
            </p:cNvSpPr>
            <p:nvPr/>
          </p:nvSpPr>
          <p:spPr bwMode="blackWhite">
            <a:xfrm flipH="1">
              <a:off x="2689" y="1442"/>
              <a:ext cx="81" cy="96"/>
            </a:xfrm>
            <a:custGeom>
              <a:avLst/>
              <a:gdLst>
                <a:gd name="T0" fmla="*/ 0 w 18171"/>
                <a:gd name="T1" fmla="*/ 0 h 21600"/>
                <a:gd name="T2" fmla="*/ 0 w 18171"/>
                <a:gd name="T3" fmla="*/ 0 h 21600"/>
                <a:gd name="T4" fmla="*/ 0 w 18171"/>
                <a:gd name="T5" fmla="*/ 0 h 21600"/>
                <a:gd name="T6" fmla="*/ 0 60000 65536"/>
                <a:gd name="T7" fmla="*/ 0 60000 65536"/>
                <a:gd name="T8" fmla="*/ 0 60000 65536"/>
              </a:gdLst>
              <a:ahLst/>
              <a:cxnLst>
                <a:cxn ang="T6">
                  <a:pos x="T0" y="T1"/>
                </a:cxn>
                <a:cxn ang="T7">
                  <a:pos x="T2" y="T3"/>
                </a:cxn>
                <a:cxn ang="T8">
                  <a:pos x="T4" y="T5"/>
                </a:cxn>
              </a:cxnLst>
              <a:rect l="0" t="0" r="r" b="b"/>
              <a:pathLst>
                <a:path w="18171" h="21600" fill="none" extrusionOk="0">
                  <a:moveTo>
                    <a:pt x="-1" y="0"/>
                  </a:moveTo>
                  <a:cubicBezTo>
                    <a:pt x="7350" y="0"/>
                    <a:pt x="14196" y="3738"/>
                    <a:pt x="18170" y="9922"/>
                  </a:cubicBezTo>
                </a:path>
                <a:path w="18171" h="21600" stroke="0" extrusionOk="0">
                  <a:moveTo>
                    <a:pt x="-1" y="0"/>
                  </a:moveTo>
                  <a:cubicBezTo>
                    <a:pt x="7350" y="0"/>
                    <a:pt x="14196" y="3738"/>
                    <a:pt x="18170" y="9922"/>
                  </a:cubicBezTo>
                  <a:lnTo>
                    <a:pt x="0" y="21600"/>
                  </a:lnTo>
                  <a:lnTo>
                    <a:pt x="-1" y="0"/>
                  </a:lnTo>
                  <a:close/>
                </a:path>
              </a:pathLst>
            </a:custGeom>
            <a:noFill/>
            <a:ln w="1587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5012" name="Arc 38"/>
            <p:cNvSpPr>
              <a:spLocks noChangeAspect="1"/>
            </p:cNvSpPr>
            <p:nvPr/>
          </p:nvSpPr>
          <p:spPr bwMode="blackWhite">
            <a:xfrm>
              <a:off x="2809" y="1442"/>
              <a:ext cx="80" cy="96"/>
            </a:xfrm>
            <a:custGeom>
              <a:avLst/>
              <a:gdLst>
                <a:gd name="T0" fmla="*/ 0 w 18171"/>
                <a:gd name="T1" fmla="*/ 0 h 21600"/>
                <a:gd name="T2" fmla="*/ 0 w 18171"/>
                <a:gd name="T3" fmla="*/ 0 h 21600"/>
                <a:gd name="T4" fmla="*/ 0 w 18171"/>
                <a:gd name="T5" fmla="*/ 0 h 21600"/>
                <a:gd name="T6" fmla="*/ 0 60000 65536"/>
                <a:gd name="T7" fmla="*/ 0 60000 65536"/>
                <a:gd name="T8" fmla="*/ 0 60000 65536"/>
              </a:gdLst>
              <a:ahLst/>
              <a:cxnLst>
                <a:cxn ang="T6">
                  <a:pos x="T0" y="T1"/>
                </a:cxn>
                <a:cxn ang="T7">
                  <a:pos x="T2" y="T3"/>
                </a:cxn>
                <a:cxn ang="T8">
                  <a:pos x="T4" y="T5"/>
                </a:cxn>
              </a:cxnLst>
              <a:rect l="0" t="0" r="r" b="b"/>
              <a:pathLst>
                <a:path w="18171" h="21600" fill="none" extrusionOk="0">
                  <a:moveTo>
                    <a:pt x="-1" y="0"/>
                  </a:moveTo>
                  <a:cubicBezTo>
                    <a:pt x="7350" y="0"/>
                    <a:pt x="14196" y="3738"/>
                    <a:pt x="18170" y="9922"/>
                  </a:cubicBezTo>
                </a:path>
                <a:path w="18171" h="21600" stroke="0" extrusionOk="0">
                  <a:moveTo>
                    <a:pt x="-1" y="0"/>
                  </a:moveTo>
                  <a:cubicBezTo>
                    <a:pt x="7350" y="0"/>
                    <a:pt x="14196" y="3738"/>
                    <a:pt x="18170" y="9922"/>
                  </a:cubicBezTo>
                  <a:lnTo>
                    <a:pt x="0" y="21600"/>
                  </a:lnTo>
                  <a:lnTo>
                    <a:pt x="-1" y="0"/>
                  </a:lnTo>
                  <a:close/>
                </a:path>
              </a:pathLst>
            </a:custGeom>
            <a:noFill/>
            <a:ln w="1587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5013" name="Freeform 39"/>
            <p:cNvSpPr>
              <a:spLocks noChangeAspect="1"/>
            </p:cNvSpPr>
            <p:nvPr/>
          </p:nvSpPr>
          <p:spPr bwMode="blackWhite">
            <a:xfrm>
              <a:off x="3686" y="910"/>
              <a:ext cx="106" cy="19"/>
            </a:xfrm>
            <a:custGeom>
              <a:avLst/>
              <a:gdLst>
                <a:gd name="T0" fmla="*/ 0 w 213"/>
                <a:gd name="T1" fmla="*/ 0 h 39"/>
                <a:gd name="T2" fmla="*/ 0 w 213"/>
                <a:gd name="T3" fmla="*/ 0 h 39"/>
                <a:gd name="T4" fmla="*/ 0 60000 65536"/>
                <a:gd name="T5" fmla="*/ 0 60000 65536"/>
              </a:gdLst>
              <a:ahLst/>
              <a:cxnLst>
                <a:cxn ang="T4">
                  <a:pos x="T0" y="T1"/>
                </a:cxn>
                <a:cxn ang="T5">
                  <a:pos x="T2" y="T3"/>
                </a:cxn>
              </a:cxnLst>
              <a:rect l="0" t="0" r="r" b="b"/>
              <a:pathLst>
                <a:path w="213" h="39">
                  <a:moveTo>
                    <a:pt x="0" y="0"/>
                  </a:moveTo>
                  <a:lnTo>
                    <a:pt x="213" y="39"/>
                  </a:lnTo>
                </a:path>
              </a:pathLst>
            </a:custGeom>
            <a:noFill/>
            <a:ln w="285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5014" name="Arc 40"/>
            <p:cNvSpPr>
              <a:spLocks noChangeAspect="1"/>
            </p:cNvSpPr>
            <p:nvPr/>
          </p:nvSpPr>
          <p:spPr bwMode="blackWhite">
            <a:xfrm rot="3578149" flipH="1">
              <a:off x="3594" y="798"/>
              <a:ext cx="81" cy="96"/>
            </a:xfrm>
            <a:custGeom>
              <a:avLst/>
              <a:gdLst>
                <a:gd name="T0" fmla="*/ 0 w 18407"/>
                <a:gd name="T1" fmla="*/ 0 h 21600"/>
                <a:gd name="T2" fmla="*/ 0 w 18407"/>
                <a:gd name="T3" fmla="*/ 0 h 21600"/>
                <a:gd name="T4" fmla="*/ 0 w 18407"/>
                <a:gd name="T5" fmla="*/ 0 h 21600"/>
                <a:gd name="T6" fmla="*/ 0 60000 65536"/>
                <a:gd name="T7" fmla="*/ 0 60000 65536"/>
                <a:gd name="T8" fmla="*/ 0 60000 65536"/>
              </a:gdLst>
              <a:ahLst/>
              <a:cxnLst>
                <a:cxn ang="T6">
                  <a:pos x="T0" y="T1"/>
                </a:cxn>
                <a:cxn ang="T7">
                  <a:pos x="T2" y="T3"/>
                </a:cxn>
                <a:cxn ang="T8">
                  <a:pos x="T4" y="T5"/>
                </a:cxn>
              </a:cxnLst>
              <a:rect l="0" t="0" r="r" b="b"/>
              <a:pathLst>
                <a:path w="18407" h="21600" fill="none" extrusionOk="0">
                  <a:moveTo>
                    <a:pt x="-1" y="0"/>
                  </a:moveTo>
                  <a:cubicBezTo>
                    <a:pt x="7508" y="0"/>
                    <a:pt x="14477" y="3898"/>
                    <a:pt x="18406" y="10297"/>
                  </a:cubicBezTo>
                </a:path>
                <a:path w="18407" h="21600" stroke="0" extrusionOk="0">
                  <a:moveTo>
                    <a:pt x="-1" y="0"/>
                  </a:moveTo>
                  <a:cubicBezTo>
                    <a:pt x="7508" y="0"/>
                    <a:pt x="14477" y="3898"/>
                    <a:pt x="18406" y="10297"/>
                  </a:cubicBezTo>
                  <a:lnTo>
                    <a:pt x="0" y="21600"/>
                  </a:lnTo>
                  <a:lnTo>
                    <a:pt x="-1" y="0"/>
                  </a:lnTo>
                  <a:close/>
                </a:path>
              </a:pathLst>
            </a:custGeom>
            <a:noFill/>
            <a:ln w="22225">
              <a:solidFill>
                <a:schemeClr val="tx1"/>
              </a:solidFill>
              <a:round/>
              <a:headEnd type="triangle" w="sm" len="me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5015" name="Arc 41"/>
            <p:cNvSpPr>
              <a:spLocks noChangeAspect="1"/>
            </p:cNvSpPr>
            <p:nvPr/>
          </p:nvSpPr>
          <p:spPr bwMode="blackWhite">
            <a:xfrm rot="8504767" flipH="1">
              <a:off x="3623" y="882"/>
              <a:ext cx="98" cy="96"/>
            </a:xfrm>
            <a:custGeom>
              <a:avLst/>
              <a:gdLst>
                <a:gd name="T0" fmla="*/ 0 w 22032"/>
                <a:gd name="T1" fmla="*/ 0 h 21600"/>
                <a:gd name="T2" fmla="*/ 0 w 22032"/>
                <a:gd name="T3" fmla="*/ 0 h 21600"/>
                <a:gd name="T4" fmla="*/ 0 w 22032"/>
                <a:gd name="T5" fmla="*/ 0 h 21600"/>
                <a:gd name="T6" fmla="*/ 0 60000 65536"/>
                <a:gd name="T7" fmla="*/ 0 60000 65536"/>
                <a:gd name="T8" fmla="*/ 0 60000 65536"/>
              </a:gdLst>
              <a:ahLst/>
              <a:cxnLst>
                <a:cxn ang="T6">
                  <a:pos x="T0" y="T1"/>
                </a:cxn>
                <a:cxn ang="T7">
                  <a:pos x="T2" y="T3"/>
                </a:cxn>
                <a:cxn ang="T8">
                  <a:pos x="T4" y="T5"/>
                </a:cxn>
              </a:cxnLst>
              <a:rect l="0" t="0" r="r" b="b"/>
              <a:pathLst>
                <a:path w="22032" h="21600" fill="none" extrusionOk="0">
                  <a:moveTo>
                    <a:pt x="-1" y="907"/>
                  </a:moveTo>
                  <a:cubicBezTo>
                    <a:pt x="2010" y="305"/>
                    <a:pt x="4097" y="0"/>
                    <a:pt x="6196" y="0"/>
                  </a:cubicBezTo>
                  <a:cubicBezTo>
                    <a:pt x="12206" y="0"/>
                    <a:pt x="17944" y="2504"/>
                    <a:pt x="22031" y="6910"/>
                  </a:cubicBezTo>
                </a:path>
                <a:path w="22032" h="21600" stroke="0" extrusionOk="0">
                  <a:moveTo>
                    <a:pt x="-1" y="907"/>
                  </a:moveTo>
                  <a:cubicBezTo>
                    <a:pt x="2010" y="305"/>
                    <a:pt x="4097" y="0"/>
                    <a:pt x="6196" y="0"/>
                  </a:cubicBezTo>
                  <a:cubicBezTo>
                    <a:pt x="12206" y="0"/>
                    <a:pt x="17944" y="2504"/>
                    <a:pt x="22031" y="6910"/>
                  </a:cubicBezTo>
                  <a:lnTo>
                    <a:pt x="6196" y="21600"/>
                  </a:lnTo>
                  <a:lnTo>
                    <a:pt x="-1" y="907"/>
                  </a:lnTo>
                  <a:close/>
                </a:path>
              </a:pathLst>
            </a:custGeom>
            <a:noFill/>
            <a:ln w="22225">
              <a:solidFill>
                <a:schemeClr val="tx1"/>
              </a:solidFill>
              <a:round/>
              <a:headEnd/>
              <a:tailEnd type="triangle" w="med" len="me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5016" name="Line 42"/>
            <p:cNvSpPr>
              <a:spLocks noChangeAspect="1" noChangeShapeType="1"/>
            </p:cNvSpPr>
            <p:nvPr/>
          </p:nvSpPr>
          <p:spPr bwMode="blackWhite">
            <a:xfrm>
              <a:off x="2722" y="1683"/>
              <a:ext cx="119" cy="0"/>
            </a:xfrm>
            <a:prstGeom prst="line">
              <a:avLst/>
            </a:prstGeom>
            <a:noFill/>
            <a:ln w="158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5017" name="Line 43"/>
            <p:cNvSpPr>
              <a:spLocks noChangeAspect="1" noChangeShapeType="1"/>
            </p:cNvSpPr>
            <p:nvPr/>
          </p:nvSpPr>
          <p:spPr bwMode="blackWhite">
            <a:xfrm>
              <a:off x="4469" y="1681"/>
              <a:ext cx="120" cy="0"/>
            </a:xfrm>
            <a:prstGeom prst="line">
              <a:avLst/>
            </a:prstGeom>
            <a:noFill/>
            <a:ln w="158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2" name="Text Placeholder 1"/>
          <p:cNvSpPr>
            <a:spLocks noGrp="1"/>
          </p:cNvSpPr>
          <p:nvPr>
            <p:ph type="body" sz="quarter" idx="38"/>
          </p:nvPr>
        </p:nvSpPr>
        <p:spPr/>
        <p:txBody>
          <a:bodyPr/>
          <a:lstStyle/>
          <a:p>
            <a:r>
              <a:rPr lang="en-US" dirty="0"/>
              <a:t>F3.4a Link Rotation </a:t>
            </a:r>
            <a:r>
              <a:rPr lang="en-US" dirty="0" smtClean="0"/>
              <a:t>Angle</a:t>
            </a:r>
            <a:endParaRPr lang="en-US" dirty="0"/>
          </a:p>
        </p:txBody>
      </p:sp>
    </p:spTree>
    <p:extLst>
      <p:ext uri="{BB962C8B-B14F-4D97-AF65-F5344CB8AC3E}">
        <p14:creationId xmlns:p14="http://schemas.microsoft.com/office/powerpoint/2010/main" val="17079036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8" name="Group 20"/>
          <p:cNvGrpSpPr>
            <a:grpSpLocks/>
          </p:cNvGrpSpPr>
          <p:nvPr/>
        </p:nvGrpSpPr>
        <p:grpSpPr bwMode="auto">
          <a:xfrm>
            <a:off x="395536" y="833948"/>
            <a:ext cx="8216106" cy="5619388"/>
            <a:chOff x="0" y="291"/>
            <a:chExt cx="5613" cy="3839"/>
          </a:xfrm>
          <a:solidFill>
            <a:schemeClr val="tx1"/>
          </a:solidFill>
        </p:grpSpPr>
        <p:pic>
          <p:nvPicPr>
            <p:cNvPr id="86020" name="Picture 7"/>
            <p:cNvPicPr>
              <a:picLocks noChangeAspect="1" noChangeArrowheads="1"/>
            </p:cNvPicPr>
            <p:nvPr/>
          </p:nvPicPr>
          <p:blipFill>
            <a:blip r:embed="rId3">
              <a:biLevel thresh="50000"/>
              <a:extLst>
                <a:ext uri="{28A0092B-C50C-407E-A947-70E740481C1C}">
                  <a14:useLocalDpi xmlns:a14="http://schemas.microsoft.com/office/drawing/2010/main" val="0"/>
                </a:ext>
              </a:extLst>
            </a:blip>
            <a:srcRect/>
            <a:stretch>
              <a:fillRect/>
            </a:stretch>
          </p:blipFill>
          <p:spPr bwMode="blackWhite">
            <a:xfrm>
              <a:off x="0" y="291"/>
              <a:ext cx="5613" cy="3839"/>
            </a:xfrm>
            <a:prstGeom prst="rect">
              <a:avLst/>
            </a:prstGeom>
            <a:grpFill/>
            <a:ln>
              <a:noFill/>
            </a:ln>
            <a:effectLst/>
            <a:extLs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021" name="Line 8"/>
            <p:cNvSpPr>
              <a:spLocks noChangeShapeType="1"/>
            </p:cNvSpPr>
            <p:nvPr/>
          </p:nvSpPr>
          <p:spPr bwMode="blackWhite">
            <a:xfrm>
              <a:off x="2384" y="535"/>
              <a:ext cx="0" cy="2772"/>
            </a:xfrm>
            <a:prstGeom prst="line">
              <a:avLst/>
            </a:prstGeom>
            <a:grpFill/>
            <a:ln w="28575">
              <a:solidFill>
                <a:schemeClr val="tx2"/>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6022" name="Line 9"/>
            <p:cNvSpPr>
              <a:spLocks noChangeShapeType="1"/>
            </p:cNvSpPr>
            <p:nvPr/>
          </p:nvSpPr>
          <p:spPr bwMode="blackWhite">
            <a:xfrm>
              <a:off x="3292" y="535"/>
              <a:ext cx="0" cy="2772"/>
            </a:xfrm>
            <a:prstGeom prst="line">
              <a:avLst/>
            </a:prstGeom>
            <a:grpFill/>
            <a:ln w="28575">
              <a:solidFill>
                <a:schemeClr val="tx2"/>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6023" name="Text Box 10"/>
            <p:cNvSpPr txBox="1">
              <a:spLocks noChangeArrowheads="1"/>
            </p:cNvSpPr>
            <p:nvPr/>
          </p:nvSpPr>
          <p:spPr bwMode="blackWhite">
            <a:xfrm>
              <a:off x="2074" y="3265"/>
              <a:ext cx="573" cy="252"/>
            </a:xfrm>
            <a:prstGeom prst="rect">
              <a:avLst/>
            </a:prstGeom>
            <a:noFill/>
            <a:ln>
              <a:noFill/>
            </a:ln>
            <a:effectLst/>
            <a:extLs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dirty="0">
                  <a:solidFill>
                    <a:schemeClr val="bg1"/>
                  </a:solidFill>
                  <a:latin typeface="Arial Narrow" pitchFamily="34" charset="0"/>
                </a:rPr>
                <a:t>1.6</a:t>
              </a:r>
            </a:p>
          </p:txBody>
        </p:sp>
        <p:sp>
          <p:nvSpPr>
            <p:cNvPr id="86024" name="Text Box 11"/>
            <p:cNvSpPr txBox="1">
              <a:spLocks noChangeArrowheads="1"/>
            </p:cNvSpPr>
            <p:nvPr/>
          </p:nvSpPr>
          <p:spPr bwMode="blackWhite">
            <a:xfrm>
              <a:off x="3006" y="3258"/>
              <a:ext cx="573" cy="252"/>
            </a:xfrm>
            <a:prstGeom prst="rect">
              <a:avLst/>
            </a:prstGeom>
            <a:noFill/>
            <a:ln>
              <a:noFill/>
            </a:ln>
            <a:effectLst/>
            <a:extLs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dirty="0">
                  <a:solidFill>
                    <a:schemeClr val="bg1"/>
                  </a:solidFill>
                  <a:latin typeface="Arial Narrow" pitchFamily="34" charset="0"/>
                </a:rPr>
                <a:t>2.6</a:t>
              </a:r>
            </a:p>
          </p:txBody>
        </p:sp>
        <p:sp>
          <p:nvSpPr>
            <p:cNvPr id="86025" name="Line 12"/>
            <p:cNvSpPr>
              <a:spLocks noChangeShapeType="1"/>
            </p:cNvSpPr>
            <p:nvPr/>
          </p:nvSpPr>
          <p:spPr bwMode="blackWhite">
            <a:xfrm>
              <a:off x="920" y="3116"/>
              <a:ext cx="1464" cy="0"/>
            </a:xfrm>
            <a:prstGeom prst="line">
              <a:avLst/>
            </a:prstGeom>
            <a:grpFill/>
            <a:ln w="28575">
              <a:solidFill>
                <a:schemeClr val="tx2"/>
              </a:solidFill>
              <a:round/>
              <a:headEnd type="triangle" w="med" len="lg"/>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6026" name="Line 14"/>
            <p:cNvSpPr>
              <a:spLocks noChangeShapeType="1"/>
            </p:cNvSpPr>
            <p:nvPr/>
          </p:nvSpPr>
          <p:spPr bwMode="blackWhite">
            <a:xfrm>
              <a:off x="2402" y="3116"/>
              <a:ext cx="890" cy="0"/>
            </a:xfrm>
            <a:prstGeom prst="line">
              <a:avLst/>
            </a:prstGeom>
            <a:grpFill/>
            <a:ln w="28575">
              <a:solidFill>
                <a:schemeClr val="tx2"/>
              </a:solidFill>
              <a:round/>
              <a:headEnd type="triangle" w="med" len="lg"/>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6027" name="Line 15"/>
            <p:cNvSpPr>
              <a:spLocks noChangeShapeType="1"/>
            </p:cNvSpPr>
            <p:nvPr/>
          </p:nvSpPr>
          <p:spPr bwMode="blackWhite">
            <a:xfrm>
              <a:off x="3311" y="3116"/>
              <a:ext cx="1816" cy="0"/>
            </a:xfrm>
            <a:prstGeom prst="line">
              <a:avLst/>
            </a:prstGeom>
            <a:grpFill/>
            <a:ln w="28575">
              <a:solidFill>
                <a:schemeClr val="tx2"/>
              </a:solidFill>
              <a:round/>
              <a:headEnd type="triangle" w="med" len="lg"/>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6028" name="Line 16"/>
            <p:cNvSpPr>
              <a:spLocks noChangeShapeType="1"/>
            </p:cNvSpPr>
            <p:nvPr/>
          </p:nvSpPr>
          <p:spPr bwMode="blackWhite">
            <a:xfrm>
              <a:off x="5128" y="3116"/>
              <a:ext cx="95" cy="0"/>
            </a:xfrm>
            <a:prstGeom prst="line">
              <a:avLst/>
            </a:prstGeom>
            <a:grpFill/>
            <a:ln w="28575">
              <a:solidFill>
                <a:schemeClr val="bg2"/>
              </a:solidFill>
              <a:round/>
              <a:headEn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6029" name="Text Box 17"/>
            <p:cNvSpPr txBox="1">
              <a:spLocks noChangeArrowheads="1"/>
            </p:cNvSpPr>
            <p:nvPr/>
          </p:nvSpPr>
          <p:spPr bwMode="blackWhite">
            <a:xfrm>
              <a:off x="1159" y="2878"/>
              <a:ext cx="1014" cy="231"/>
            </a:xfrm>
            <a:prstGeom prst="rect">
              <a:avLst/>
            </a:prstGeom>
            <a:noFill/>
            <a:ln>
              <a:noFill/>
            </a:ln>
            <a:effectLst/>
            <a:extLs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600" dirty="0">
                  <a:solidFill>
                    <a:schemeClr val="tx2"/>
                  </a:solidFill>
                  <a:latin typeface="Arial Narrow" pitchFamily="34" charset="0"/>
                </a:rPr>
                <a:t>Shear Yielding</a:t>
              </a:r>
            </a:p>
          </p:txBody>
        </p:sp>
        <p:sp>
          <p:nvSpPr>
            <p:cNvPr id="86030" name="Text Box 18"/>
            <p:cNvSpPr txBox="1">
              <a:spLocks noChangeArrowheads="1"/>
            </p:cNvSpPr>
            <p:nvPr/>
          </p:nvSpPr>
          <p:spPr bwMode="blackWhite">
            <a:xfrm>
              <a:off x="3683" y="2881"/>
              <a:ext cx="1286" cy="231"/>
            </a:xfrm>
            <a:prstGeom prst="rect">
              <a:avLst/>
            </a:prstGeom>
            <a:noFill/>
            <a:ln>
              <a:noFill/>
            </a:ln>
            <a:effectLst/>
            <a:extLs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600" dirty="0">
                  <a:solidFill>
                    <a:schemeClr val="tx2"/>
                  </a:solidFill>
                  <a:latin typeface="Arial Narrow" pitchFamily="34" charset="0"/>
                </a:rPr>
                <a:t>Flexural Yielding</a:t>
              </a:r>
            </a:p>
          </p:txBody>
        </p:sp>
        <p:sp>
          <p:nvSpPr>
            <p:cNvPr id="86031" name="Text Box 19"/>
            <p:cNvSpPr txBox="1">
              <a:spLocks noChangeArrowheads="1"/>
            </p:cNvSpPr>
            <p:nvPr/>
          </p:nvSpPr>
          <p:spPr bwMode="blackWhite">
            <a:xfrm>
              <a:off x="2528" y="2734"/>
              <a:ext cx="739" cy="400"/>
            </a:xfrm>
            <a:prstGeom prst="rect">
              <a:avLst/>
            </a:prstGeom>
            <a:noFill/>
            <a:ln>
              <a:noFill/>
            </a:ln>
            <a:effectLst/>
            <a:extLs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600" dirty="0">
                  <a:solidFill>
                    <a:schemeClr val="tx2"/>
                  </a:solidFill>
                  <a:latin typeface="Arial Narrow" pitchFamily="34" charset="0"/>
                </a:rPr>
                <a:t>Shear + Flexure</a:t>
              </a:r>
            </a:p>
          </p:txBody>
        </p:sp>
      </p:grpSp>
      <p:sp>
        <p:nvSpPr>
          <p:cNvPr id="2" name="Text Placeholder 1"/>
          <p:cNvSpPr>
            <a:spLocks noGrp="1"/>
          </p:cNvSpPr>
          <p:nvPr>
            <p:ph type="body" sz="quarter" idx="38"/>
          </p:nvPr>
        </p:nvSpPr>
        <p:spPr/>
        <p:txBody>
          <a:bodyPr/>
          <a:lstStyle/>
          <a:p>
            <a:r>
              <a:rPr lang="en-US" dirty="0"/>
              <a:t>F3.4a Link Rotation </a:t>
            </a:r>
            <a:r>
              <a:rPr lang="en-US" dirty="0" smtClean="0"/>
              <a:t>Angle</a:t>
            </a:r>
            <a:endParaRPr lang="en-US" dirty="0"/>
          </a:p>
        </p:txBody>
      </p:sp>
    </p:spTree>
    <p:extLst>
      <p:ext uri="{BB962C8B-B14F-4D97-AF65-F5344CB8AC3E}">
        <p14:creationId xmlns:p14="http://schemas.microsoft.com/office/powerpoint/2010/main" val="251244876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Group 2"/>
          <p:cNvGrpSpPr>
            <a:grpSpLocks/>
          </p:cNvGrpSpPr>
          <p:nvPr/>
        </p:nvGrpSpPr>
        <p:grpSpPr bwMode="auto">
          <a:xfrm>
            <a:off x="1004888" y="3173413"/>
            <a:ext cx="6451600" cy="3443287"/>
            <a:chOff x="839" y="774"/>
            <a:chExt cx="4064" cy="2169"/>
          </a:xfrm>
        </p:grpSpPr>
        <p:grpSp>
          <p:nvGrpSpPr>
            <p:cNvPr id="87053" name="Group 3"/>
            <p:cNvGrpSpPr>
              <a:grpSpLocks/>
            </p:cNvGrpSpPr>
            <p:nvPr/>
          </p:nvGrpSpPr>
          <p:grpSpPr bwMode="auto">
            <a:xfrm>
              <a:off x="839" y="774"/>
              <a:ext cx="4064" cy="573"/>
              <a:chOff x="815" y="774"/>
              <a:chExt cx="4064" cy="573"/>
            </a:xfrm>
          </p:grpSpPr>
          <p:sp>
            <p:nvSpPr>
              <p:cNvPr id="87074" name="Rectangle 4"/>
              <p:cNvSpPr>
                <a:spLocks noChangeArrowheads="1"/>
              </p:cNvSpPr>
              <p:nvPr/>
            </p:nvSpPr>
            <p:spPr bwMode="auto">
              <a:xfrm>
                <a:off x="815" y="774"/>
                <a:ext cx="4064" cy="573"/>
              </a:xfrm>
              <a:prstGeom prst="rect">
                <a:avLst/>
              </a:prstGeom>
              <a:gradFill rotWithShape="1">
                <a:gsLst>
                  <a:gs pos="0">
                    <a:srgbClr val="666666"/>
                  </a:gs>
                  <a:gs pos="50000">
                    <a:srgbClr val="DDDDDD"/>
                  </a:gs>
                  <a:gs pos="100000">
                    <a:srgbClr val="666666"/>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87075" name="Group 5"/>
              <p:cNvGrpSpPr>
                <a:grpSpLocks/>
              </p:cNvGrpSpPr>
              <p:nvPr/>
            </p:nvGrpSpPr>
            <p:grpSpPr bwMode="auto">
              <a:xfrm>
                <a:off x="815" y="774"/>
                <a:ext cx="4064" cy="47"/>
                <a:chOff x="815" y="774"/>
                <a:chExt cx="4064" cy="47"/>
              </a:xfrm>
            </p:grpSpPr>
            <p:sp>
              <p:nvSpPr>
                <p:cNvPr id="87079" name="Line 6"/>
                <p:cNvSpPr>
                  <a:spLocks noChangeShapeType="1"/>
                </p:cNvSpPr>
                <p:nvPr/>
              </p:nvSpPr>
              <p:spPr bwMode="auto">
                <a:xfrm>
                  <a:off x="815" y="774"/>
                  <a:ext cx="406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7080" name="Line 7"/>
                <p:cNvSpPr>
                  <a:spLocks noChangeShapeType="1"/>
                </p:cNvSpPr>
                <p:nvPr/>
              </p:nvSpPr>
              <p:spPr bwMode="auto">
                <a:xfrm>
                  <a:off x="815" y="821"/>
                  <a:ext cx="406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87076" name="Group 8"/>
              <p:cNvGrpSpPr>
                <a:grpSpLocks/>
              </p:cNvGrpSpPr>
              <p:nvPr/>
            </p:nvGrpSpPr>
            <p:grpSpPr bwMode="auto">
              <a:xfrm>
                <a:off x="815" y="1300"/>
                <a:ext cx="4064" cy="47"/>
                <a:chOff x="815" y="774"/>
                <a:chExt cx="4064" cy="47"/>
              </a:xfrm>
            </p:grpSpPr>
            <p:sp>
              <p:nvSpPr>
                <p:cNvPr id="87077" name="Line 9"/>
                <p:cNvSpPr>
                  <a:spLocks noChangeShapeType="1"/>
                </p:cNvSpPr>
                <p:nvPr/>
              </p:nvSpPr>
              <p:spPr bwMode="auto">
                <a:xfrm>
                  <a:off x="815" y="774"/>
                  <a:ext cx="406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7078" name="Line 10"/>
                <p:cNvSpPr>
                  <a:spLocks noChangeShapeType="1"/>
                </p:cNvSpPr>
                <p:nvPr/>
              </p:nvSpPr>
              <p:spPr bwMode="auto">
                <a:xfrm>
                  <a:off x="815" y="821"/>
                  <a:ext cx="406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grpSp>
          <p:nvGrpSpPr>
            <p:cNvPr id="87054" name="Group 11"/>
            <p:cNvGrpSpPr>
              <a:grpSpLocks/>
            </p:cNvGrpSpPr>
            <p:nvPr/>
          </p:nvGrpSpPr>
          <p:grpSpPr bwMode="auto">
            <a:xfrm>
              <a:off x="1398" y="1288"/>
              <a:ext cx="927" cy="1655"/>
              <a:chOff x="1578" y="1288"/>
              <a:chExt cx="927" cy="1655"/>
            </a:xfrm>
          </p:grpSpPr>
          <p:grpSp>
            <p:nvGrpSpPr>
              <p:cNvPr id="87069" name="Group 12"/>
              <p:cNvGrpSpPr>
                <a:grpSpLocks/>
              </p:cNvGrpSpPr>
              <p:nvPr/>
            </p:nvGrpSpPr>
            <p:grpSpPr bwMode="auto">
              <a:xfrm>
                <a:off x="1733" y="1347"/>
                <a:ext cx="772" cy="632"/>
                <a:chOff x="1733" y="1347"/>
                <a:chExt cx="772" cy="632"/>
              </a:xfrm>
            </p:grpSpPr>
            <p:sp>
              <p:nvSpPr>
                <p:cNvPr id="87071" name="Freeform 13"/>
                <p:cNvSpPr>
                  <a:spLocks noChangeAspect="1"/>
                </p:cNvSpPr>
                <p:nvPr/>
              </p:nvSpPr>
              <p:spPr bwMode="auto">
                <a:xfrm>
                  <a:off x="1733" y="1347"/>
                  <a:ext cx="737" cy="632"/>
                </a:xfrm>
                <a:custGeom>
                  <a:avLst/>
                  <a:gdLst>
                    <a:gd name="T0" fmla="*/ 31169529 w 254"/>
                    <a:gd name="T1" fmla="*/ 22144860 h 218"/>
                    <a:gd name="T2" fmla="*/ 13369319 w 254"/>
                    <a:gd name="T3" fmla="*/ 26500720 h 218"/>
                    <a:gd name="T4" fmla="*/ 4517514 w 254"/>
                    <a:gd name="T5" fmla="*/ 17733134 h 218"/>
                    <a:gd name="T6" fmla="*/ 0 w 254"/>
                    <a:gd name="T7" fmla="*/ 0 h 218"/>
                    <a:gd name="T8" fmla="*/ 31169529 w 254"/>
                    <a:gd name="T9" fmla="*/ 0 h 218"/>
                    <a:gd name="T10" fmla="*/ 31169529 w 254"/>
                    <a:gd name="T11" fmla="*/ 22144860 h 2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4" h="218">
                      <a:moveTo>
                        <a:pt x="254" y="182"/>
                      </a:moveTo>
                      <a:lnTo>
                        <a:pt x="109" y="218"/>
                      </a:lnTo>
                      <a:lnTo>
                        <a:pt x="37" y="146"/>
                      </a:lnTo>
                      <a:lnTo>
                        <a:pt x="0" y="0"/>
                      </a:lnTo>
                      <a:lnTo>
                        <a:pt x="254" y="0"/>
                      </a:lnTo>
                      <a:lnTo>
                        <a:pt x="254" y="182"/>
                      </a:lnTo>
                      <a:close/>
                    </a:path>
                  </a:pathLst>
                </a:custGeom>
                <a:gradFill rotWithShape="1">
                  <a:gsLst>
                    <a:gs pos="0">
                      <a:srgbClr val="939393"/>
                    </a:gs>
                    <a:gs pos="50000">
                      <a:srgbClr val="DDDDDD"/>
                    </a:gs>
                    <a:gs pos="100000">
                      <a:srgbClr val="939393"/>
                    </a:gs>
                  </a:gsLst>
                  <a:lin ang="0" scaled="1"/>
                </a:gradFill>
                <a:ln w="635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7072" name="Rectangle 14"/>
                <p:cNvSpPr>
                  <a:spLocks noChangeAspect="1" noChangeArrowheads="1"/>
                </p:cNvSpPr>
                <p:nvPr/>
              </p:nvSpPr>
              <p:spPr bwMode="auto">
                <a:xfrm>
                  <a:off x="2470" y="1356"/>
                  <a:ext cx="35" cy="501"/>
                </a:xfrm>
                <a:prstGeom prst="rect">
                  <a:avLst/>
                </a:prstGeom>
                <a:gradFill rotWithShape="1">
                  <a:gsLst>
                    <a:gs pos="0">
                      <a:srgbClr val="939393"/>
                    </a:gs>
                    <a:gs pos="50000">
                      <a:srgbClr val="DDDDDD"/>
                    </a:gs>
                    <a:gs pos="100000">
                      <a:srgbClr val="939393"/>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87073" name="Rectangle 15"/>
                <p:cNvSpPr>
                  <a:spLocks noChangeArrowheads="1"/>
                </p:cNvSpPr>
                <p:nvPr/>
              </p:nvSpPr>
              <p:spPr bwMode="auto">
                <a:xfrm rot="4433518" flipV="1">
                  <a:off x="2246" y="1701"/>
                  <a:ext cx="47" cy="461"/>
                </a:xfrm>
                <a:prstGeom prst="rect">
                  <a:avLst/>
                </a:prstGeom>
                <a:gradFill rotWithShape="1">
                  <a:gsLst>
                    <a:gs pos="0">
                      <a:srgbClr val="939393"/>
                    </a:gs>
                    <a:gs pos="50000">
                      <a:srgbClr val="DDDDDD"/>
                    </a:gs>
                    <a:gs pos="100000">
                      <a:srgbClr val="939393"/>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87070" name="Rectangle 16"/>
              <p:cNvSpPr>
                <a:spLocks noChangeArrowheads="1"/>
              </p:cNvSpPr>
              <p:nvPr/>
            </p:nvSpPr>
            <p:spPr bwMode="auto">
              <a:xfrm rot="-3120000">
                <a:off x="867" y="1999"/>
                <a:ext cx="1655" cy="234"/>
              </a:xfrm>
              <a:prstGeom prst="rect">
                <a:avLst/>
              </a:prstGeom>
              <a:gradFill rotWithShape="1">
                <a:gsLst>
                  <a:gs pos="0">
                    <a:srgbClr val="C0C0C0"/>
                  </a:gs>
                  <a:gs pos="50000">
                    <a:srgbClr val="595959"/>
                  </a:gs>
                  <a:gs pos="100000">
                    <a:srgbClr val="C0C0C0"/>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87055" name="Group 17"/>
            <p:cNvGrpSpPr>
              <a:grpSpLocks/>
            </p:cNvGrpSpPr>
            <p:nvPr/>
          </p:nvGrpSpPr>
          <p:grpSpPr bwMode="auto">
            <a:xfrm flipH="1">
              <a:off x="3430" y="1282"/>
              <a:ext cx="927" cy="1655"/>
              <a:chOff x="1578" y="1288"/>
              <a:chExt cx="927" cy="1655"/>
            </a:xfrm>
          </p:grpSpPr>
          <p:grpSp>
            <p:nvGrpSpPr>
              <p:cNvPr id="87064" name="Group 18"/>
              <p:cNvGrpSpPr>
                <a:grpSpLocks/>
              </p:cNvGrpSpPr>
              <p:nvPr/>
            </p:nvGrpSpPr>
            <p:grpSpPr bwMode="auto">
              <a:xfrm>
                <a:off x="1733" y="1347"/>
                <a:ext cx="772" cy="632"/>
                <a:chOff x="1733" y="1347"/>
                <a:chExt cx="772" cy="632"/>
              </a:xfrm>
            </p:grpSpPr>
            <p:sp>
              <p:nvSpPr>
                <p:cNvPr id="87066" name="Freeform 19"/>
                <p:cNvSpPr>
                  <a:spLocks noChangeAspect="1"/>
                </p:cNvSpPr>
                <p:nvPr/>
              </p:nvSpPr>
              <p:spPr bwMode="auto">
                <a:xfrm>
                  <a:off x="1733" y="1347"/>
                  <a:ext cx="737" cy="632"/>
                </a:xfrm>
                <a:custGeom>
                  <a:avLst/>
                  <a:gdLst>
                    <a:gd name="T0" fmla="*/ 31169529 w 254"/>
                    <a:gd name="T1" fmla="*/ 22144860 h 218"/>
                    <a:gd name="T2" fmla="*/ 13369319 w 254"/>
                    <a:gd name="T3" fmla="*/ 26500720 h 218"/>
                    <a:gd name="T4" fmla="*/ 4517514 w 254"/>
                    <a:gd name="T5" fmla="*/ 17733134 h 218"/>
                    <a:gd name="T6" fmla="*/ 0 w 254"/>
                    <a:gd name="T7" fmla="*/ 0 h 218"/>
                    <a:gd name="T8" fmla="*/ 31169529 w 254"/>
                    <a:gd name="T9" fmla="*/ 0 h 218"/>
                    <a:gd name="T10" fmla="*/ 31169529 w 254"/>
                    <a:gd name="T11" fmla="*/ 22144860 h 2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4" h="218">
                      <a:moveTo>
                        <a:pt x="254" y="182"/>
                      </a:moveTo>
                      <a:lnTo>
                        <a:pt x="109" y="218"/>
                      </a:lnTo>
                      <a:lnTo>
                        <a:pt x="37" y="146"/>
                      </a:lnTo>
                      <a:lnTo>
                        <a:pt x="0" y="0"/>
                      </a:lnTo>
                      <a:lnTo>
                        <a:pt x="254" y="0"/>
                      </a:lnTo>
                      <a:lnTo>
                        <a:pt x="254" y="182"/>
                      </a:lnTo>
                      <a:close/>
                    </a:path>
                  </a:pathLst>
                </a:custGeom>
                <a:gradFill rotWithShape="1">
                  <a:gsLst>
                    <a:gs pos="0">
                      <a:srgbClr val="939393"/>
                    </a:gs>
                    <a:gs pos="50000">
                      <a:srgbClr val="DDDDDD"/>
                    </a:gs>
                    <a:gs pos="100000">
                      <a:srgbClr val="939393"/>
                    </a:gs>
                  </a:gsLst>
                  <a:lin ang="0" scaled="1"/>
                </a:gradFill>
                <a:ln w="635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7067" name="Rectangle 20"/>
                <p:cNvSpPr>
                  <a:spLocks noChangeAspect="1" noChangeArrowheads="1"/>
                </p:cNvSpPr>
                <p:nvPr/>
              </p:nvSpPr>
              <p:spPr bwMode="auto">
                <a:xfrm>
                  <a:off x="2470" y="1356"/>
                  <a:ext cx="35" cy="501"/>
                </a:xfrm>
                <a:prstGeom prst="rect">
                  <a:avLst/>
                </a:prstGeom>
                <a:gradFill rotWithShape="1">
                  <a:gsLst>
                    <a:gs pos="0">
                      <a:srgbClr val="939393"/>
                    </a:gs>
                    <a:gs pos="50000">
                      <a:srgbClr val="DDDDDD"/>
                    </a:gs>
                    <a:gs pos="100000">
                      <a:srgbClr val="939393"/>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87068" name="Rectangle 21"/>
                <p:cNvSpPr>
                  <a:spLocks noChangeArrowheads="1"/>
                </p:cNvSpPr>
                <p:nvPr/>
              </p:nvSpPr>
              <p:spPr bwMode="auto">
                <a:xfrm rot="4433518" flipV="1">
                  <a:off x="2246" y="1701"/>
                  <a:ext cx="47" cy="461"/>
                </a:xfrm>
                <a:prstGeom prst="rect">
                  <a:avLst/>
                </a:prstGeom>
                <a:gradFill rotWithShape="1">
                  <a:gsLst>
                    <a:gs pos="0">
                      <a:srgbClr val="939393"/>
                    </a:gs>
                    <a:gs pos="50000">
                      <a:srgbClr val="DDDDDD"/>
                    </a:gs>
                    <a:gs pos="100000">
                      <a:srgbClr val="939393"/>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87065" name="Rectangle 22"/>
              <p:cNvSpPr>
                <a:spLocks noChangeArrowheads="1"/>
              </p:cNvSpPr>
              <p:nvPr/>
            </p:nvSpPr>
            <p:spPr bwMode="auto">
              <a:xfrm rot="-3120000">
                <a:off x="867" y="1999"/>
                <a:ext cx="1655" cy="234"/>
              </a:xfrm>
              <a:prstGeom prst="rect">
                <a:avLst/>
              </a:prstGeom>
              <a:gradFill rotWithShape="1">
                <a:gsLst>
                  <a:gs pos="0">
                    <a:srgbClr val="C0C0C0"/>
                  </a:gs>
                  <a:gs pos="50000">
                    <a:srgbClr val="595959"/>
                  </a:gs>
                  <a:gs pos="100000">
                    <a:srgbClr val="C0C0C0"/>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87056" name="Rectangle 23"/>
            <p:cNvSpPr>
              <a:spLocks noChangeArrowheads="1"/>
            </p:cNvSpPr>
            <p:nvPr/>
          </p:nvSpPr>
          <p:spPr bwMode="auto">
            <a:xfrm>
              <a:off x="2291" y="821"/>
              <a:ext cx="29" cy="461"/>
            </a:xfrm>
            <a:prstGeom prst="rect">
              <a:avLst/>
            </a:prstGeom>
            <a:gradFill rotWithShape="1">
              <a:gsLst>
                <a:gs pos="0">
                  <a:srgbClr val="808080"/>
                </a:gs>
                <a:gs pos="50000">
                  <a:srgbClr val="3B3B3B"/>
                </a:gs>
                <a:gs pos="100000">
                  <a:srgbClr val="808080"/>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87057" name="Rectangle 24"/>
            <p:cNvSpPr>
              <a:spLocks noChangeArrowheads="1"/>
            </p:cNvSpPr>
            <p:nvPr/>
          </p:nvSpPr>
          <p:spPr bwMode="auto">
            <a:xfrm>
              <a:off x="3442" y="821"/>
              <a:ext cx="29" cy="461"/>
            </a:xfrm>
            <a:prstGeom prst="rect">
              <a:avLst/>
            </a:prstGeom>
            <a:gradFill rotWithShape="1">
              <a:gsLst>
                <a:gs pos="0">
                  <a:srgbClr val="808080"/>
                </a:gs>
                <a:gs pos="50000">
                  <a:srgbClr val="3B3B3B"/>
                </a:gs>
                <a:gs pos="100000">
                  <a:srgbClr val="808080"/>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87058" name="Rectangle 25"/>
            <p:cNvSpPr>
              <a:spLocks noChangeArrowheads="1"/>
            </p:cNvSpPr>
            <p:nvPr/>
          </p:nvSpPr>
          <p:spPr bwMode="auto">
            <a:xfrm>
              <a:off x="2981" y="821"/>
              <a:ext cx="29" cy="461"/>
            </a:xfrm>
            <a:prstGeom prst="rect">
              <a:avLst/>
            </a:prstGeom>
            <a:gradFill rotWithShape="1">
              <a:gsLst>
                <a:gs pos="0">
                  <a:srgbClr val="808080"/>
                </a:gs>
                <a:gs pos="50000">
                  <a:srgbClr val="3B3B3B"/>
                </a:gs>
                <a:gs pos="100000">
                  <a:srgbClr val="808080"/>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87059" name="Rectangle 26"/>
            <p:cNvSpPr>
              <a:spLocks noChangeArrowheads="1"/>
            </p:cNvSpPr>
            <p:nvPr/>
          </p:nvSpPr>
          <p:spPr bwMode="auto">
            <a:xfrm>
              <a:off x="3211" y="821"/>
              <a:ext cx="29" cy="461"/>
            </a:xfrm>
            <a:prstGeom prst="rect">
              <a:avLst/>
            </a:prstGeom>
            <a:gradFill rotWithShape="1">
              <a:gsLst>
                <a:gs pos="0">
                  <a:srgbClr val="808080"/>
                </a:gs>
                <a:gs pos="50000">
                  <a:srgbClr val="3B3B3B"/>
                </a:gs>
                <a:gs pos="100000">
                  <a:srgbClr val="808080"/>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87060" name="Rectangle 27"/>
            <p:cNvSpPr>
              <a:spLocks noChangeArrowheads="1"/>
            </p:cNvSpPr>
            <p:nvPr/>
          </p:nvSpPr>
          <p:spPr bwMode="auto">
            <a:xfrm>
              <a:off x="2751" y="821"/>
              <a:ext cx="29" cy="461"/>
            </a:xfrm>
            <a:prstGeom prst="rect">
              <a:avLst/>
            </a:prstGeom>
            <a:gradFill rotWithShape="1">
              <a:gsLst>
                <a:gs pos="0">
                  <a:srgbClr val="808080"/>
                </a:gs>
                <a:gs pos="50000">
                  <a:srgbClr val="3B3B3B"/>
                </a:gs>
                <a:gs pos="100000">
                  <a:srgbClr val="808080"/>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87061" name="Rectangle 28"/>
            <p:cNvSpPr>
              <a:spLocks noChangeArrowheads="1"/>
            </p:cNvSpPr>
            <p:nvPr/>
          </p:nvSpPr>
          <p:spPr bwMode="auto">
            <a:xfrm>
              <a:off x="2521" y="821"/>
              <a:ext cx="29" cy="461"/>
            </a:xfrm>
            <a:prstGeom prst="rect">
              <a:avLst/>
            </a:prstGeom>
            <a:gradFill rotWithShape="1">
              <a:gsLst>
                <a:gs pos="0">
                  <a:srgbClr val="808080"/>
                </a:gs>
                <a:gs pos="50000">
                  <a:srgbClr val="3B3B3B"/>
                </a:gs>
                <a:gs pos="100000">
                  <a:srgbClr val="808080"/>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87062" name="Rectangle 29"/>
            <p:cNvSpPr>
              <a:spLocks noChangeArrowheads="1"/>
            </p:cNvSpPr>
            <p:nvPr/>
          </p:nvSpPr>
          <p:spPr bwMode="auto">
            <a:xfrm>
              <a:off x="1560" y="821"/>
              <a:ext cx="29" cy="461"/>
            </a:xfrm>
            <a:prstGeom prst="rect">
              <a:avLst/>
            </a:prstGeom>
            <a:gradFill rotWithShape="1">
              <a:gsLst>
                <a:gs pos="0">
                  <a:srgbClr val="808080"/>
                </a:gs>
                <a:gs pos="50000">
                  <a:srgbClr val="3B3B3B"/>
                </a:gs>
                <a:gs pos="100000">
                  <a:srgbClr val="808080"/>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87063" name="Rectangle 30"/>
            <p:cNvSpPr>
              <a:spLocks noChangeArrowheads="1"/>
            </p:cNvSpPr>
            <p:nvPr/>
          </p:nvSpPr>
          <p:spPr bwMode="auto">
            <a:xfrm>
              <a:off x="4190" y="821"/>
              <a:ext cx="29" cy="461"/>
            </a:xfrm>
            <a:prstGeom prst="rect">
              <a:avLst/>
            </a:prstGeom>
            <a:gradFill rotWithShape="1">
              <a:gsLst>
                <a:gs pos="0">
                  <a:srgbClr val="808080"/>
                </a:gs>
                <a:gs pos="50000">
                  <a:srgbClr val="3B3B3B"/>
                </a:gs>
                <a:gs pos="100000">
                  <a:srgbClr val="808080"/>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87043" name="Line 34"/>
          <p:cNvSpPr>
            <a:spLocks noChangeShapeType="1"/>
          </p:cNvSpPr>
          <p:nvPr/>
        </p:nvSpPr>
        <p:spPr bwMode="auto">
          <a:xfrm>
            <a:off x="5156200" y="2382838"/>
            <a:ext cx="0" cy="5905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7044" name="Line 35"/>
          <p:cNvSpPr>
            <a:spLocks noChangeShapeType="1"/>
          </p:cNvSpPr>
          <p:nvPr/>
        </p:nvSpPr>
        <p:spPr bwMode="auto">
          <a:xfrm>
            <a:off x="3309938" y="2670175"/>
            <a:ext cx="1808162" cy="0"/>
          </a:xfrm>
          <a:prstGeom prst="line">
            <a:avLst/>
          </a:prstGeom>
          <a:noFill/>
          <a:ln w="28575">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7045" name="Text Box 50"/>
          <p:cNvSpPr txBox="1">
            <a:spLocks noChangeArrowheads="1"/>
          </p:cNvSpPr>
          <p:nvPr/>
        </p:nvSpPr>
        <p:spPr bwMode="auto">
          <a:xfrm>
            <a:off x="3328988" y="2230438"/>
            <a:ext cx="1897062" cy="39687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a:latin typeface="Arial Narrow" pitchFamily="34" charset="0"/>
              </a:rPr>
              <a:t>Link Length = </a:t>
            </a:r>
            <a:r>
              <a:rPr lang="en-US" altLang="en-US" sz="2000" i="1">
                <a:latin typeface="Arial Narrow" pitchFamily="34" charset="0"/>
              </a:rPr>
              <a:t>e</a:t>
            </a:r>
            <a:endParaRPr lang="en-US" altLang="en-US" sz="2000">
              <a:latin typeface="Arial Narrow" pitchFamily="34" charset="0"/>
            </a:endParaRPr>
          </a:p>
        </p:txBody>
      </p:sp>
      <p:sp>
        <p:nvSpPr>
          <p:cNvPr id="87046" name="Line 59"/>
          <p:cNvSpPr>
            <a:spLocks noChangeShapeType="1"/>
          </p:cNvSpPr>
          <p:nvPr/>
        </p:nvSpPr>
        <p:spPr bwMode="auto">
          <a:xfrm>
            <a:off x="3319463" y="2382838"/>
            <a:ext cx="0" cy="5905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7047" name="Line 62"/>
          <p:cNvSpPr>
            <a:spLocks noChangeShapeType="1"/>
          </p:cNvSpPr>
          <p:nvPr/>
        </p:nvSpPr>
        <p:spPr bwMode="auto">
          <a:xfrm>
            <a:off x="3309938" y="1303338"/>
            <a:ext cx="0" cy="911225"/>
          </a:xfrm>
          <a:prstGeom prst="line">
            <a:avLst/>
          </a:prstGeom>
          <a:noFill/>
          <a:ln w="25400">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87048" name="Group 64"/>
          <p:cNvGrpSpPr>
            <a:grpSpLocks/>
          </p:cNvGrpSpPr>
          <p:nvPr/>
        </p:nvGrpSpPr>
        <p:grpSpPr bwMode="auto">
          <a:xfrm>
            <a:off x="3309938" y="1076325"/>
            <a:ext cx="5222875" cy="1138238"/>
            <a:chOff x="2085" y="678"/>
            <a:chExt cx="3290" cy="717"/>
          </a:xfrm>
        </p:grpSpPr>
        <p:sp>
          <p:nvSpPr>
            <p:cNvPr id="87050" name="Text Box 60"/>
            <p:cNvSpPr txBox="1">
              <a:spLocks noChangeArrowheads="1"/>
            </p:cNvSpPr>
            <p:nvPr/>
          </p:nvSpPr>
          <p:spPr bwMode="auto">
            <a:xfrm>
              <a:off x="3501" y="678"/>
              <a:ext cx="1874" cy="634"/>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dirty="0">
                  <a:solidFill>
                    <a:schemeClr val="tx2"/>
                  </a:solidFill>
                  <a:latin typeface="Arial Narrow" pitchFamily="34" charset="0"/>
                </a:rPr>
                <a:t>Lateral bracing required at top and bottom link flanges at link ends</a:t>
              </a:r>
            </a:p>
          </p:txBody>
        </p:sp>
        <p:sp>
          <p:nvSpPr>
            <p:cNvPr id="87051" name="Line 61"/>
            <p:cNvSpPr>
              <a:spLocks noChangeShapeType="1"/>
            </p:cNvSpPr>
            <p:nvPr/>
          </p:nvSpPr>
          <p:spPr bwMode="auto">
            <a:xfrm flipH="1">
              <a:off x="2085" y="821"/>
              <a:ext cx="1386" cy="0"/>
            </a:xfrm>
            <a:prstGeom prst="line">
              <a:avLst/>
            </a:prstGeom>
            <a:noFill/>
            <a:ln w="254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7052" name="Line 63"/>
            <p:cNvSpPr>
              <a:spLocks noChangeShapeType="1"/>
            </p:cNvSpPr>
            <p:nvPr/>
          </p:nvSpPr>
          <p:spPr bwMode="auto">
            <a:xfrm>
              <a:off x="3262" y="821"/>
              <a:ext cx="0" cy="574"/>
            </a:xfrm>
            <a:prstGeom prst="line">
              <a:avLst/>
            </a:prstGeom>
            <a:noFill/>
            <a:ln w="25400">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2" name="Text Placeholder 1"/>
          <p:cNvSpPr>
            <a:spLocks noGrp="1"/>
          </p:cNvSpPr>
          <p:nvPr>
            <p:ph type="body" sz="quarter" idx="38"/>
          </p:nvPr>
        </p:nvSpPr>
        <p:spPr/>
        <p:txBody>
          <a:bodyPr/>
          <a:lstStyle/>
          <a:p>
            <a:r>
              <a:rPr lang="en-US" dirty="0"/>
              <a:t>F3.4b Lateral Bracing of </a:t>
            </a:r>
            <a:r>
              <a:rPr lang="en-US" dirty="0" smtClean="0"/>
              <a:t>Link</a:t>
            </a:r>
            <a:endParaRPr lang="en-US" dirty="0"/>
          </a:p>
        </p:txBody>
      </p:sp>
    </p:spTree>
    <p:extLst>
      <p:ext uri="{BB962C8B-B14F-4D97-AF65-F5344CB8AC3E}">
        <p14:creationId xmlns:p14="http://schemas.microsoft.com/office/powerpoint/2010/main" val="31023494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3"/>
          <p:cNvSpPr txBox="1">
            <a:spLocks noChangeArrowheads="1"/>
          </p:cNvSpPr>
          <p:nvPr/>
        </p:nvSpPr>
        <p:spPr bwMode="auto">
          <a:xfrm>
            <a:off x="1359048" y="2286000"/>
            <a:ext cx="5867400"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939393"/>
                    </a:gs>
                    <a:gs pos="100000">
                      <a:srgbClr val="DDDDDD"/>
                    </a:gs>
                  </a:gsLst>
                  <a:lin ang="5400000" scaled="1"/>
                </a:gradFill>
              </a14:hiddenFill>
            </a:ext>
            <a:ext uri="{91240B29-F687-4F45-9708-019B960494DF}">
              <a14:hiddenLine xmlns:a14="http://schemas.microsoft.com/office/drawing/2010/main" w="222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b="0"/>
          </a:p>
        </p:txBody>
      </p:sp>
      <p:sp>
        <p:nvSpPr>
          <p:cNvPr id="88067" name="Text Box 4"/>
          <p:cNvSpPr txBox="1">
            <a:spLocks noChangeArrowheads="1"/>
          </p:cNvSpPr>
          <p:nvPr/>
        </p:nvSpPr>
        <p:spPr bwMode="auto">
          <a:xfrm>
            <a:off x="4953000" y="1981200"/>
            <a:ext cx="2743200"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939393"/>
                    </a:gs>
                    <a:gs pos="100000">
                      <a:srgbClr val="DDDDDD"/>
                    </a:gs>
                  </a:gsLst>
                  <a:lin ang="5400000" scaled="1"/>
                </a:gradFill>
              </a14:hiddenFill>
            </a:ext>
            <a:ext uri="{91240B29-F687-4F45-9708-019B960494DF}">
              <a14:hiddenLine xmlns:a14="http://schemas.microsoft.com/office/drawing/2010/main" w="222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b="0"/>
          </a:p>
        </p:txBody>
      </p:sp>
      <p:sp>
        <p:nvSpPr>
          <p:cNvPr id="88068" name="Text Box 5"/>
          <p:cNvSpPr txBox="1">
            <a:spLocks noChangeArrowheads="1"/>
          </p:cNvSpPr>
          <p:nvPr/>
        </p:nvSpPr>
        <p:spPr bwMode="auto">
          <a:xfrm>
            <a:off x="609600" y="1300163"/>
            <a:ext cx="7588250" cy="457200"/>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u="sng" dirty="0">
                <a:latin typeface="+mn-lt"/>
              </a:rPr>
              <a:t>F3.4b Bracing of Link</a:t>
            </a:r>
          </a:p>
        </p:txBody>
      </p:sp>
      <p:sp>
        <p:nvSpPr>
          <p:cNvPr id="88070" name="Text Box 7"/>
          <p:cNvSpPr txBox="1">
            <a:spLocks noChangeArrowheads="1"/>
          </p:cNvSpPr>
          <p:nvPr/>
        </p:nvSpPr>
        <p:spPr bwMode="auto">
          <a:xfrm>
            <a:off x="1070123" y="1985963"/>
            <a:ext cx="6250781" cy="1200150"/>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a:latin typeface="+mn-lt"/>
              </a:rPr>
              <a:t>Bracing shall be provided at both the top and bottom link flanges at the ends of the link for I-shaped sections.</a:t>
            </a:r>
          </a:p>
        </p:txBody>
      </p:sp>
      <p:sp>
        <p:nvSpPr>
          <p:cNvPr id="88071" name="Text Box 8"/>
          <p:cNvSpPr txBox="1">
            <a:spLocks noChangeArrowheads="1"/>
          </p:cNvSpPr>
          <p:nvPr/>
        </p:nvSpPr>
        <p:spPr bwMode="auto">
          <a:xfrm>
            <a:off x="1070123" y="3486150"/>
            <a:ext cx="6526213" cy="1200150"/>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a:latin typeface="+mn-lt"/>
              </a:rPr>
              <a:t>Bracing shall have an </a:t>
            </a:r>
            <a:r>
              <a:rPr lang="en-US" altLang="en-US" sz="2400" b="0" dirty="0" smtClean="0">
                <a:latin typeface="+mn-lt"/>
              </a:rPr>
              <a:t>available </a:t>
            </a:r>
            <a:r>
              <a:rPr lang="en-US" altLang="en-US" sz="2400" i="1" dirty="0" smtClean="0">
                <a:solidFill>
                  <a:schemeClr val="tx2"/>
                </a:solidFill>
                <a:latin typeface="+mn-lt"/>
              </a:rPr>
              <a:t>strength </a:t>
            </a:r>
            <a:r>
              <a:rPr lang="en-US" altLang="en-US" sz="2400" i="1" dirty="0">
                <a:solidFill>
                  <a:schemeClr val="tx2"/>
                </a:solidFill>
                <a:latin typeface="+mn-lt"/>
              </a:rPr>
              <a:t>and stiffness as required for expected plastic hinge locations</a:t>
            </a:r>
            <a:r>
              <a:rPr lang="en-US" altLang="en-US" sz="2400" b="0" dirty="0">
                <a:latin typeface="+mn-lt"/>
              </a:rPr>
              <a:t> by Section D1.2.  </a:t>
            </a:r>
          </a:p>
        </p:txBody>
      </p:sp>
      <p:sp>
        <p:nvSpPr>
          <p:cNvPr id="4" name="Text Placeholder 3"/>
          <p:cNvSpPr>
            <a:spLocks noGrp="1"/>
          </p:cNvSpPr>
          <p:nvPr>
            <p:ph type="body" sz="quarter" idx="38"/>
          </p:nvPr>
        </p:nvSpPr>
        <p:spPr/>
        <p:txBody>
          <a:bodyPr/>
          <a:lstStyle/>
          <a:p>
            <a:r>
              <a:rPr lang="en-US" dirty="0"/>
              <a:t>System </a:t>
            </a:r>
            <a:r>
              <a:rPr lang="en-US" dirty="0" smtClean="0"/>
              <a:t>Requirements</a:t>
            </a:r>
            <a:endParaRPr lang="en-US" dirty="0"/>
          </a:p>
        </p:txBody>
      </p:sp>
      <p:sp>
        <p:nvSpPr>
          <p:cNvPr id="5" name="Text Placeholder 4"/>
          <p:cNvSpPr>
            <a:spLocks noGrp="1"/>
          </p:cNvSpPr>
          <p:nvPr>
            <p:ph type="body" sz="quarter" idx="39"/>
          </p:nvPr>
        </p:nvSpPr>
        <p:spPr/>
        <p:txBody>
          <a:bodyPr/>
          <a:lstStyle/>
          <a:p>
            <a:r>
              <a:rPr lang="en-US" dirty="0"/>
              <a:t>AISC Seismic Provisions - </a:t>
            </a:r>
            <a:r>
              <a:rPr lang="en-US" dirty="0" smtClean="0"/>
              <a:t>EBF</a:t>
            </a:r>
            <a:endParaRPr lang="en-US" dirty="0"/>
          </a:p>
        </p:txBody>
      </p:sp>
    </p:spTree>
    <p:extLst>
      <p:ext uri="{BB962C8B-B14F-4D97-AF65-F5344CB8AC3E}">
        <p14:creationId xmlns:p14="http://schemas.microsoft.com/office/powerpoint/2010/main" val="21046119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EBF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4664"/>
            <a:ext cx="9143999" cy="6083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14011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EBF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0"/>
            <a:ext cx="877438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63427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descr="EBF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3225"/>
            <a:ext cx="9144000" cy="60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88579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3"/>
          <p:cNvSpPr txBox="1">
            <a:spLocks noChangeArrowheads="1"/>
          </p:cNvSpPr>
          <p:nvPr/>
        </p:nvSpPr>
        <p:spPr bwMode="auto">
          <a:xfrm>
            <a:off x="914400" y="2286000"/>
            <a:ext cx="5867400"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939393"/>
                    </a:gs>
                    <a:gs pos="100000">
                      <a:srgbClr val="DDDDDD"/>
                    </a:gs>
                  </a:gsLst>
                  <a:lin ang="5400000" scaled="1"/>
                </a:gradFill>
              </a14:hiddenFill>
            </a:ext>
            <a:ext uri="{91240B29-F687-4F45-9708-019B960494DF}">
              <a14:hiddenLine xmlns:a14="http://schemas.microsoft.com/office/drawing/2010/main" w="222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b="0"/>
          </a:p>
        </p:txBody>
      </p:sp>
      <p:sp>
        <p:nvSpPr>
          <p:cNvPr id="92163" name="Text Box 4"/>
          <p:cNvSpPr txBox="1">
            <a:spLocks noChangeArrowheads="1"/>
          </p:cNvSpPr>
          <p:nvPr/>
        </p:nvSpPr>
        <p:spPr bwMode="auto">
          <a:xfrm>
            <a:off x="4953000" y="1981200"/>
            <a:ext cx="2743200"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939393"/>
                    </a:gs>
                    <a:gs pos="100000">
                      <a:srgbClr val="DDDDDD"/>
                    </a:gs>
                  </a:gsLst>
                  <a:lin ang="5400000" scaled="1"/>
                </a:gradFill>
              </a14:hiddenFill>
            </a:ext>
            <a:ext uri="{91240B29-F687-4F45-9708-019B960494DF}">
              <a14:hiddenLine xmlns:a14="http://schemas.microsoft.com/office/drawing/2010/main" w="222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b="0"/>
          </a:p>
        </p:txBody>
      </p:sp>
      <p:sp>
        <p:nvSpPr>
          <p:cNvPr id="92164" name="Text Box 5"/>
          <p:cNvSpPr txBox="1">
            <a:spLocks noChangeArrowheads="1"/>
          </p:cNvSpPr>
          <p:nvPr/>
        </p:nvSpPr>
        <p:spPr bwMode="auto">
          <a:xfrm>
            <a:off x="395536" y="1300163"/>
            <a:ext cx="7588250" cy="461962"/>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u="sng" dirty="0">
                <a:latin typeface="+mn-lt"/>
              </a:rPr>
              <a:t>F3.5a Basic Requirements</a:t>
            </a:r>
          </a:p>
        </p:txBody>
      </p:sp>
      <p:sp>
        <p:nvSpPr>
          <p:cNvPr id="92165" name="Text Box 11"/>
          <p:cNvSpPr txBox="1">
            <a:spLocks noChangeArrowheads="1"/>
          </p:cNvSpPr>
          <p:nvPr/>
        </p:nvSpPr>
        <p:spPr bwMode="auto">
          <a:xfrm>
            <a:off x="825624" y="1944688"/>
            <a:ext cx="7756525" cy="769441"/>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i="1" dirty="0">
                <a:solidFill>
                  <a:schemeClr val="tx2"/>
                </a:solidFill>
                <a:latin typeface="+mn-lt"/>
              </a:rPr>
              <a:t>Brace members</a:t>
            </a:r>
            <a:r>
              <a:rPr lang="en-US" altLang="en-US" sz="2200" i="1" dirty="0">
                <a:latin typeface="+mn-lt"/>
              </a:rPr>
              <a:t> </a:t>
            </a:r>
            <a:r>
              <a:rPr lang="en-US" altLang="en-US" sz="2200" b="0" dirty="0">
                <a:latin typeface="+mn-lt"/>
              </a:rPr>
              <a:t>shall satisfy width-to-thickness limitations in Section D1.1 for moderately ductile members (</a:t>
            </a:r>
            <a:r>
              <a:rPr lang="en-US" altLang="en-US" sz="2200" dirty="0">
                <a:solidFill>
                  <a:schemeClr val="tx2"/>
                </a:solidFill>
                <a:latin typeface="+mn-lt"/>
                <a:sym typeface="Symbol" pitchFamily="18" charset="2"/>
              </a:rPr>
              <a:t></a:t>
            </a:r>
            <a:r>
              <a:rPr lang="en-US" altLang="en-US" sz="2200" baseline="-25000" dirty="0">
                <a:solidFill>
                  <a:schemeClr val="tx2"/>
                </a:solidFill>
                <a:latin typeface="+mn-lt"/>
              </a:rPr>
              <a:t>md</a:t>
            </a:r>
            <a:r>
              <a:rPr lang="en-US" altLang="en-US" sz="2200" b="0" dirty="0">
                <a:latin typeface="+mn-lt"/>
              </a:rPr>
              <a:t>)</a:t>
            </a:r>
          </a:p>
        </p:txBody>
      </p:sp>
      <p:sp>
        <p:nvSpPr>
          <p:cNvPr id="92167" name="Text Box 11"/>
          <p:cNvSpPr txBox="1">
            <a:spLocks noChangeArrowheads="1"/>
          </p:cNvSpPr>
          <p:nvPr/>
        </p:nvSpPr>
        <p:spPr bwMode="auto">
          <a:xfrm>
            <a:off x="825624" y="3116263"/>
            <a:ext cx="7756525" cy="769441"/>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i="1" dirty="0">
                <a:solidFill>
                  <a:schemeClr val="tx2"/>
                </a:solidFill>
                <a:latin typeface="+mn-lt"/>
              </a:rPr>
              <a:t>Column members</a:t>
            </a:r>
            <a:r>
              <a:rPr lang="en-US" altLang="en-US" sz="2200" i="1" dirty="0">
                <a:latin typeface="+mn-lt"/>
              </a:rPr>
              <a:t> </a:t>
            </a:r>
            <a:r>
              <a:rPr lang="en-US" altLang="en-US" sz="2200" b="0" dirty="0">
                <a:latin typeface="+mn-lt"/>
              </a:rPr>
              <a:t>shall satisfy width-to-thickness limitations in Section D1.1 for highly ductile members (</a:t>
            </a:r>
            <a:r>
              <a:rPr lang="en-US" altLang="en-US" sz="2200" dirty="0">
                <a:solidFill>
                  <a:schemeClr val="tx2"/>
                </a:solidFill>
                <a:latin typeface="+mn-lt"/>
                <a:sym typeface="Symbol" pitchFamily="18" charset="2"/>
              </a:rPr>
              <a:t></a:t>
            </a:r>
            <a:r>
              <a:rPr lang="en-US" altLang="en-US" sz="2200" baseline="-25000" dirty="0" err="1">
                <a:solidFill>
                  <a:schemeClr val="tx2"/>
                </a:solidFill>
                <a:latin typeface="+mn-lt"/>
              </a:rPr>
              <a:t>hd</a:t>
            </a:r>
            <a:r>
              <a:rPr lang="en-US" altLang="en-US" sz="2200" b="0" dirty="0">
                <a:latin typeface="+mn-lt"/>
              </a:rPr>
              <a:t>)</a:t>
            </a:r>
          </a:p>
        </p:txBody>
      </p:sp>
      <p:sp>
        <p:nvSpPr>
          <p:cNvPr id="92168" name="Text Box 11"/>
          <p:cNvSpPr txBox="1">
            <a:spLocks noChangeArrowheads="1"/>
          </p:cNvSpPr>
          <p:nvPr/>
        </p:nvSpPr>
        <p:spPr bwMode="auto">
          <a:xfrm>
            <a:off x="825624" y="4221088"/>
            <a:ext cx="7994848" cy="1107996"/>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b="0" dirty="0">
                <a:latin typeface="+mn-lt"/>
              </a:rPr>
              <a:t>Where</a:t>
            </a:r>
            <a:r>
              <a:rPr lang="en-US" altLang="en-US" sz="2200" b="0" dirty="0">
                <a:solidFill>
                  <a:schemeClr val="tx2"/>
                </a:solidFill>
                <a:latin typeface="+mn-lt"/>
              </a:rPr>
              <a:t> </a:t>
            </a:r>
            <a:r>
              <a:rPr lang="en-US" altLang="en-US" sz="2200" i="1" dirty="0">
                <a:solidFill>
                  <a:schemeClr val="tx2"/>
                </a:solidFill>
                <a:latin typeface="+mn-lt"/>
              </a:rPr>
              <a:t>beam outside of the link is a different section from the link, the beam</a:t>
            </a:r>
            <a:r>
              <a:rPr lang="en-US" altLang="en-US" sz="2200" i="1" dirty="0">
                <a:latin typeface="+mn-lt"/>
              </a:rPr>
              <a:t> </a:t>
            </a:r>
            <a:r>
              <a:rPr lang="en-US" altLang="en-US" sz="2200" b="0" dirty="0">
                <a:latin typeface="+mn-lt"/>
              </a:rPr>
              <a:t>shall satisfy width-to-thickness limitations in Section D1.1 for moderately ductile members (</a:t>
            </a:r>
            <a:r>
              <a:rPr lang="en-US" altLang="en-US" sz="2200" dirty="0">
                <a:solidFill>
                  <a:schemeClr val="tx2"/>
                </a:solidFill>
                <a:latin typeface="+mn-lt"/>
                <a:sym typeface="Symbol" pitchFamily="18" charset="2"/>
              </a:rPr>
              <a:t></a:t>
            </a:r>
            <a:r>
              <a:rPr lang="en-US" altLang="en-US" sz="2200" baseline="-25000" dirty="0">
                <a:solidFill>
                  <a:schemeClr val="tx2"/>
                </a:solidFill>
                <a:latin typeface="+mn-lt"/>
              </a:rPr>
              <a:t>md</a:t>
            </a:r>
            <a:r>
              <a:rPr lang="en-US" altLang="en-US" sz="2200" b="0" dirty="0">
                <a:latin typeface="+mn-lt"/>
              </a:rPr>
              <a:t>)</a:t>
            </a:r>
          </a:p>
        </p:txBody>
      </p:sp>
      <p:sp>
        <p:nvSpPr>
          <p:cNvPr id="4" name="Text Placeholder 3"/>
          <p:cNvSpPr>
            <a:spLocks noGrp="1"/>
          </p:cNvSpPr>
          <p:nvPr>
            <p:ph type="body" sz="quarter" idx="38"/>
          </p:nvPr>
        </p:nvSpPr>
        <p:spPr/>
        <p:txBody>
          <a:bodyPr/>
          <a:lstStyle/>
          <a:p>
            <a:r>
              <a:rPr lang="en-US" dirty="0" smtClean="0"/>
              <a:t>Members</a:t>
            </a:r>
            <a:endParaRPr lang="en-US" dirty="0"/>
          </a:p>
        </p:txBody>
      </p:sp>
      <p:sp>
        <p:nvSpPr>
          <p:cNvPr id="5" name="Text Placeholder 4"/>
          <p:cNvSpPr>
            <a:spLocks noGrp="1"/>
          </p:cNvSpPr>
          <p:nvPr>
            <p:ph type="body" sz="quarter" idx="39"/>
          </p:nvPr>
        </p:nvSpPr>
        <p:spPr/>
        <p:txBody>
          <a:bodyPr/>
          <a:lstStyle/>
          <a:p>
            <a:r>
              <a:rPr lang="en-US" dirty="0"/>
              <a:t>AISC Seismic Provisions - </a:t>
            </a:r>
            <a:r>
              <a:rPr lang="en-US" dirty="0" smtClean="0"/>
              <a:t>EBF</a:t>
            </a:r>
            <a:endParaRPr lang="en-US" dirty="0"/>
          </a:p>
        </p:txBody>
      </p:sp>
    </p:spTree>
    <p:extLst>
      <p:ext uri="{BB962C8B-B14F-4D97-AF65-F5344CB8AC3E}">
        <p14:creationId xmlns:p14="http://schemas.microsoft.com/office/powerpoint/2010/main" val="1899992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EBF1"/>
          <p:cNvPicPr>
            <a:picLocks noChangeAspect="1" noChangeArrowheads="1"/>
          </p:cNvPicPr>
          <p:nvPr/>
        </p:nvPicPr>
        <p:blipFill>
          <a:blip r:embed="rId3" cstate="print">
            <a:extLst>
              <a:ext uri="{28A0092B-C50C-407E-A947-70E740481C1C}">
                <a14:useLocalDpi xmlns:a14="http://schemas.microsoft.com/office/drawing/2010/main" val="0"/>
              </a:ext>
            </a:extLst>
          </a:blip>
          <a:srcRect l="5811" t="487" r="2159" b="7542"/>
          <a:stretch>
            <a:fillRect/>
          </a:stretch>
        </p:blipFill>
        <p:spPr bwMode="auto">
          <a:xfrm>
            <a:off x="0" y="271463"/>
            <a:ext cx="9144000"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496052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187" name="Group 79"/>
          <p:cNvGrpSpPr>
            <a:grpSpLocks noChangeAspect="1"/>
          </p:cNvGrpSpPr>
          <p:nvPr/>
        </p:nvGrpSpPr>
        <p:grpSpPr bwMode="auto">
          <a:xfrm>
            <a:off x="1020763" y="2428875"/>
            <a:ext cx="7102475" cy="3656013"/>
            <a:chOff x="1063" y="869"/>
            <a:chExt cx="3634" cy="1871"/>
          </a:xfrm>
        </p:grpSpPr>
        <p:grpSp>
          <p:nvGrpSpPr>
            <p:cNvPr id="93199" name="Group 80"/>
            <p:cNvGrpSpPr>
              <a:grpSpLocks noChangeAspect="1"/>
            </p:cNvGrpSpPr>
            <p:nvPr/>
          </p:nvGrpSpPr>
          <p:grpSpPr bwMode="auto">
            <a:xfrm flipH="1">
              <a:off x="3070" y="869"/>
              <a:ext cx="1627" cy="1871"/>
              <a:chOff x="1063" y="869"/>
              <a:chExt cx="1627" cy="1871"/>
            </a:xfrm>
          </p:grpSpPr>
          <p:grpSp>
            <p:nvGrpSpPr>
              <p:cNvPr id="93234" name="Group 81"/>
              <p:cNvGrpSpPr>
                <a:grpSpLocks noChangeAspect="1"/>
              </p:cNvGrpSpPr>
              <p:nvPr/>
            </p:nvGrpSpPr>
            <p:grpSpPr bwMode="auto">
              <a:xfrm>
                <a:off x="1063" y="869"/>
                <a:ext cx="1627" cy="1871"/>
                <a:chOff x="1063" y="869"/>
                <a:chExt cx="1627" cy="1871"/>
              </a:xfrm>
            </p:grpSpPr>
            <p:sp>
              <p:nvSpPr>
                <p:cNvPr id="93239" name="Freeform 82"/>
                <p:cNvSpPr>
                  <a:spLocks noChangeAspect="1"/>
                </p:cNvSpPr>
                <p:nvPr/>
              </p:nvSpPr>
              <p:spPr bwMode="auto">
                <a:xfrm>
                  <a:off x="1259" y="2293"/>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93240" name="Group 83"/>
                <p:cNvGrpSpPr>
                  <a:grpSpLocks noChangeAspect="1"/>
                </p:cNvGrpSpPr>
                <p:nvPr/>
              </p:nvGrpSpPr>
              <p:grpSpPr bwMode="auto">
                <a:xfrm>
                  <a:off x="2334" y="1156"/>
                  <a:ext cx="355" cy="242"/>
                  <a:chOff x="2334" y="1156"/>
                  <a:chExt cx="355" cy="242"/>
                </a:xfrm>
              </p:grpSpPr>
              <p:sp>
                <p:nvSpPr>
                  <p:cNvPr id="93255" name="Freeform 84"/>
                  <p:cNvSpPr>
                    <a:spLocks noChangeAspect="1"/>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3256" name="Rectangle 85"/>
                  <p:cNvSpPr>
                    <a:spLocks noChangeAspect="1" noChangeArrowheads="1"/>
                  </p:cNvSpPr>
                  <p:nvPr/>
                </p:nvSpPr>
                <p:spPr bwMode="auto">
                  <a:xfrm>
                    <a:off x="2672" y="1156"/>
                    <a:ext cx="17" cy="196"/>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93241" name="Group 86"/>
                <p:cNvGrpSpPr>
                  <a:grpSpLocks noChangeAspect="1"/>
                </p:cNvGrpSpPr>
                <p:nvPr/>
              </p:nvGrpSpPr>
              <p:grpSpPr bwMode="auto">
                <a:xfrm>
                  <a:off x="1063" y="869"/>
                  <a:ext cx="192" cy="1865"/>
                  <a:chOff x="1063" y="1013"/>
                  <a:chExt cx="192" cy="1721"/>
                </a:xfrm>
              </p:grpSpPr>
              <p:sp>
                <p:nvSpPr>
                  <p:cNvPr id="93252" name="Rectangle 87"/>
                  <p:cNvSpPr>
                    <a:spLocks noChangeAspect="1" noChangeArrowheads="1"/>
                  </p:cNvSpPr>
                  <p:nvPr/>
                </p:nvSpPr>
                <p:spPr bwMode="auto">
                  <a:xfrm>
                    <a:off x="1063" y="1013"/>
                    <a:ext cx="192" cy="1721"/>
                  </a:xfrm>
                  <a:prstGeom prst="rect">
                    <a:avLst/>
                  </a:prstGeom>
                  <a:gradFill rotWithShape="1">
                    <a:gsLst>
                      <a:gs pos="0">
                        <a:srgbClr val="8C8C8C"/>
                      </a:gs>
                      <a:gs pos="50000">
                        <a:srgbClr val="DDDDDD"/>
                      </a:gs>
                      <a:gs pos="100000">
                        <a:srgbClr val="8C8C8C"/>
                      </a:gs>
                    </a:gsLst>
                    <a:lin ang="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93253" name="Line 88"/>
                  <p:cNvSpPr>
                    <a:spLocks noChangeAspect="1" noChangeShapeType="1"/>
                  </p:cNvSpPr>
                  <p:nvPr/>
                </p:nvSpPr>
                <p:spPr bwMode="auto">
                  <a:xfrm>
                    <a:off x="1223" y="1013"/>
                    <a:ext cx="0" cy="172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3254" name="Line 89"/>
                  <p:cNvSpPr>
                    <a:spLocks noChangeAspect="1" noChangeShapeType="1"/>
                  </p:cNvSpPr>
                  <p:nvPr/>
                </p:nvSpPr>
                <p:spPr bwMode="auto">
                  <a:xfrm>
                    <a:off x="1095" y="1013"/>
                    <a:ext cx="0" cy="172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93242" name="Group 90"/>
                <p:cNvGrpSpPr>
                  <a:grpSpLocks noChangeAspect="1"/>
                </p:cNvGrpSpPr>
                <p:nvPr/>
              </p:nvGrpSpPr>
              <p:grpSpPr bwMode="auto">
                <a:xfrm>
                  <a:off x="1255" y="869"/>
                  <a:ext cx="1435" cy="287"/>
                  <a:chOff x="1255" y="869"/>
                  <a:chExt cx="1435" cy="287"/>
                </a:xfrm>
              </p:grpSpPr>
              <p:grpSp>
                <p:nvGrpSpPr>
                  <p:cNvPr id="93245" name="Group 91"/>
                  <p:cNvGrpSpPr>
                    <a:grpSpLocks noChangeAspect="1"/>
                  </p:cNvGrpSpPr>
                  <p:nvPr/>
                </p:nvGrpSpPr>
                <p:grpSpPr bwMode="auto">
                  <a:xfrm>
                    <a:off x="1255" y="869"/>
                    <a:ext cx="1434" cy="287"/>
                    <a:chOff x="1255" y="869"/>
                    <a:chExt cx="1434" cy="287"/>
                  </a:xfrm>
                </p:grpSpPr>
                <p:grpSp>
                  <p:nvGrpSpPr>
                    <p:cNvPr id="93247" name="Group 92"/>
                    <p:cNvGrpSpPr>
                      <a:grpSpLocks noChangeAspect="1"/>
                    </p:cNvGrpSpPr>
                    <p:nvPr/>
                  </p:nvGrpSpPr>
                  <p:grpSpPr bwMode="auto">
                    <a:xfrm>
                      <a:off x="1255" y="869"/>
                      <a:ext cx="1434" cy="287"/>
                      <a:chOff x="1255" y="869"/>
                      <a:chExt cx="1434" cy="287"/>
                    </a:xfrm>
                  </p:grpSpPr>
                  <p:sp>
                    <p:nvSpPr>
                      <p:cNvPr id="93249" name="Rectangle 93"/>
                      <p:cNvSpPr>
                        <a:spLocks noChangeAspect="1" noChangeArrowheads="1"/>
                      </p:cNvSpPr>
                      <p:nvPr/>
                    </p:nvSpPr>
                    <p:spPr bwMode="auto">
                      <a:xfrm>
                        <a:off x="1255" y="869"/>
                        <a:ext cx="1434" cy="287"/>
                      </a:xfrm>
                      <a:prstGeom prst="rect">
                        <a:avLst/>
                      </a:prstGeom>
                      <a:gradFill rotWithShape="1">
                        <a:gsLst>
                          <a:gs pos="0">
                            <a:srgbClr val="666666"/>
                          </a:gs>
                          <a:gs pos="50000">
                            <a:srgbClr val="DDDDDD"/>
                          </a:gs>
                          <a:gs pos="100000">
                            <a:srgbClr val="666666"/>
                          </a:gs>
                        </a:gsLst>
                        <a:lin ang="54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93250" name="Line 94"/>
                      <p:cNvSpPr>
                        <a:spLocks noChangeAspect="1" noChangeShapeType="1"/>
                      </p:cNvSpPr>
                      <p:nvPr/>
                    </p:nvSpPr>
                    <p:spPr bwMode="auto">
                      <a:xfrm>
                        <a:off x="1255" y="901"/>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3251" name="Line 95"/>
                      <p:cNvSpPr>
                        <a:spLocks noChangeAspect="1" noChangeShapeType="1"/>
                      </p:cNvSpPr>
                      <p:nvPr/>
                    </p:nvSpPr>
                    <p:spPr bwMode="auto">
                      <a:xfrm>
                        <a:off x="1255" y="1124"/>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93248" name="Rectangle 96"/>
                    <p:cNvSpPr>
                      <a:spLocks noChangeAspect="1" noChangeArrowheads="1"/>
                    </p:cNvSpPr>
                    <p:nvPr/>
                  </p:nvSpPr>
                  <p:spPr bwMode="auto">
                    <a:xfrm>
                      <a:off x="1255" y="926"/>
                      <a:ext cx="35" cy="173"/>
                    </a:xfrm>
                    <a:prstGeom prst="rect">
                      <a:avLst/>
                    </a:prstGeom>
                    <a:gradFill rotWithShape="1">
                      <a:gsLst>
                        <a:gs pos="0">
                          <a:srgbClr val="C0C0C0"/>
                        </a:gs>
                        <a:gs pos="100000">
                          <a:srgbClr val="595959"/>
                        </a:gs>
                      </a:gsLst>
                      <a:path path="rect">
                        <a:fillToRect t="100000" r="10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93246" name="Rectangle 97"/>
                  <p:cNvSpPr>
                    <a:spLocks noChangeAspect="1" noChangeArrowheads="1"/>
                  </p:cNvSpPr>
                  <p:nvPr/>
                </p:nvSpPr>
                <p:spPr bwMode="auto">
                  <a:xfrm>
                    <a:off x="2673" y="901"/>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93243" name="Rectangle 98"/>
                <p:cNvSpPr>
                  <a:spLocks noChangeAspect="1" noChangeArrowheads="1"/>
                </p:cNvSpPr>
                <p:nvPr/>
              </p:nvSpPr>
              <p:spPr bwMode="auto">
                <a:xfrm rot="-2897558">
                  <a:off x="1051" y="1832"/>
                  <a:ext cx="1721" cy="95"/>
                </a:xfrm>
                <a:prstGeom prst="rect">
                  <a:avLst/>
                </a:prstGeom>
                <a:gradFill rotWithShape="1">
                  <a:gsLst>
                    <a:gs pos="0">
                      <a:srgbClr val="DDDDDD"/>
                    </a:gs>
                    <a:gs pos="50000">
                      <a:srgbClr val="666666"/>
                    </a:gs>
                    <a:gs pos="100000">
                      <a:srgbClr val="DDDDDD"/>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93244" name="Rectangle 99"/>
                <p:cNvSpPr>
                  <a:spLocks noChangeAspect="1" noChangeArrowheads="1"/>
                </p:cNvSpPr>
                <p:nvPr/>
              </p:nvSpPr>
              <p:spPr bwMode="auto">
                <a:xfrm>
                  <a:off x="2334" y="902"/>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93235" name="Line 100"/>
              <p:cNvSpPr>
                <a:spLocks noChangeAspect="1" noChangeShapeType="1"/>
              </p:cNvSpPr>
              <p:nvPr/>
            </p:nvSpPr>
            <p:spPr bwMode="auto">
              <a:xfrm>
                <a:off x="1259" y="869"/>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3236" name="Line 101"/>
              <p:cNvSpPr>
                <a:spLocks noChangeAspect="1" noChangeShapeType="1"/>
              </p:cNvSpPr>
              <p:nvPr/>
            </p:nvSpPr>
            <p:spPr bwMode="auto">
              <a:xfrm>
                <a:off x="1259" y="902"/>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3237" name="Line 102"/>
              <p:cNvSpPr>
                <a:spLocks noChangeAspect="1" noChangeShapeType="1"/>
              </p:cNvSpPr>
              <p:nvPr/>
            </p:nvSpPr>
            <p:spPr bwMode="auto">
              <a:xfrm>
                <a:off x="1259" y="1124"/>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3238" name="Line 103"/>
              <p:cNvSpPr>
                <a:spLocks noChangeAspect="1" noChangeShapeType="1"/>
              </p:cNvSpPr>
              <p:nvPr/>
            </p:nvSpPr>
            <p:spPr bwMode="auto">
              <a:xfrm>
                <a:off x="1259" y="1153"/>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93200" name="Group 104"/>
            <p:cNvGrpSpPr>
              <a:grpSpLocks noChangeAspect="1"/>
            </p:cNvGrpSpPr>
            <p:nvPr/>
          </p:nvGrpSpPr>
          <p:grpSpPr bwMode="auto">
            <a:xfrm>
              <a:off x="1063" y="869"/>
              <a:ext cx="1627" cy="1871"/>
              <a:chOff x="1063" y="869"/>
              <a:chExt cx="1627" cy="1871"/>
            </a:xfrm>
          </p:grpSpPr>
          <p:grpSp>
            <p:nvGrpSpPr>
              <p:cNvPr id="93211" name="Group 105"/>
              <p:cNvGrpSpPr>
                <a:grpSpLocks noChangeAspect="1"/>
              </p:cNvGrpSpPr>
              <p:nvPr/>
            </p:nvGrpSpPr>
            <p:grpSpPr bwMode="auto">
              <a:xfrm>
                <a:off x="1063" y="869"/>
                <a:ext cx="1627" cy="1871"/>
                <a:chOff x="1063" y="869"/>
                <a:chExt cx="1627" cy="1871"/>
              </a:xfrm>
            </p:grpSpPr>
            <p:sp>
              <p:nvSpPr>
                <p:cNvPr id="93216" name="Freeform 106"/>
                <p:cNvSpPr>
                  <a:spLocks noChangeAspect="1"/>
                </p:cNvSpPr>
                <p:nvPr/>
              </p:nvSpPr>
              <p:spPr bwMode="auto">
                <a:xfrm>
                  <a:off x="1259" y="2293"/>
                  <a:ext cx="315" cy="435"/>
                </a:xfrm>
                <a:custGeom>
                  <a:avLst/>
                  <a:gdLst>
                    <a:gd name="T0" fmla="*/ 0 w 315"/>
                    <a:gd name="T1" fmla="*/ 0 h 435"/>
                    <a:gd name="T2" fmla="*/ 169 w 315"/>
                    <a:gd name="T3" fmla="*/ 0 h 435"/>
                    <a:gd name="T4" fmla="*/ 315 w 315"/>
                    <a:gd name="T5" fmla="*/ 145 h 435"/>
                    <a:gd name="T6" fmla="*/ 315 w 315"/>
                    <a:gd name="T7" fmla="*/ 435 h 435"/>
                    <a:gd name="T8" fmla="*/ 0 w 315"/>
                    <a:gd name="T9" fmla="*/ 435 h 435"/>
                    <a:gd name="T10" fmla="*/ 0 w 315"/>
                    <a:gd name="T11" fmla="*/ 0 h 4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5" h="435">
                      <a:moveTo>
                        <a:pt x="0" y="0"/>
                      </a:moveTo>
                      <a:lnTo>
                        <a:pt x="169" y="0"/>
                      </a:lnTo>
                      <a:lnTo>
                        <a:pt x="315" y="145"/>
                      </a:lnTo>
                      <a:lnTo>
                        <a:pt x="315" y="435"/>
                      </a:lnTo>
                      <a:lnTo>
                        <a:pt x="0" y="435"/>
                      </a:lnTo>
                      <a:lnTo>
                        <a:pt x="0" y="0"/>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93217" name="Group 107"/>
                <p:cNvGrpSpPr>
                  <a:grpSpLocks noChangeAspect="1"/>
                </p:cNvGrpSpPr>
                <p:nvPr/>
              </p:nvGrpSpPr>
              <p:grpSpPr bwMode="auto">
                <a:xfrm>
                  <a:off x="2334" y="1156"/>
                  <a:ext cx="355" cy="242"/>
                  <a:chOff x="2334" y="1156"/>
                  <a:chExt cx="355" cy="242"/>
                </a:xfrm>
              </p:grpSpPr>
              <p:sp>
                <p:nvSpPr>
                  <p:cNvPr id="93232" name="Freeform 108"/>
                  <p:cNvSpPr>
                    <a:spLocks noChangeAspect="1"/>
                  </p:cNvSpPr>
                  <p:nvPr/>
                </p:nvSpPr>
                <p:spPr bwMode="auto">
                  <a:xfrm>
                    <a:off x="2334" y="1156"/>
                    <a:ext cx="338" cy="242"/>
                  </a:xfrm>
                  <a:custGeom>
                    <a:avLst/>
                    <a:gdLst>
                      <a:gd name="T0" fmla="*/ 338 w 338"/>
                      <a:gd name="T1" fmla="*/ 193 h 242"/>
                      <a:gd name="T2" fmla="*/ 121 w 338"/>
                      <a:gd name="T3" fmla="*/ 242 h 242"/>
                      <a:gd name="T4" fmla="*/ 24 w 338"/>
                      <a:gd name="T5" fmla="*/ 145 h 242"/>
                      <a:gd name="T6" fmla="*/ 0 w 338"/>
                      <a:gd name="T7" fmla="*/ 0 h 242"/>
                      <a:gd name="T8" fmla="*/ 338 w 338"/>
                      <a:gd name="T9" fmla="*/ 0 h 242"/>
                      <a:gd name="T10" fmla="*/ 338 w 338"/>
                      <a:gd name="T11" fmla="*/ 193 h 2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8" h="242">
                        <a:moveTo>
                          <a:pt x="338" y="193"/>
                        </a:moveTo>
                        <a:lnTo>
                          <a:pt x="121" y="242"/>
                        </a:lnTo>
                        <a:lnTo>
                          <a:pt x="24" y="145"/>
                        </a:lnTo>
                        <a:lnTo>
                          <a:pt x="0" y="0"/>
                        </a:lnTo>
                        <a:lnTo>
                          <a:pt x="338" y="0"/>
                        </a:lnTo>
                        <a:lnTo>
                          <a:pt x="338" y="193"/>
                        </a:lnTo>
                        <a:close/>
                      </a:path>
                    </a:pathLst>
                  </a:custGeom>
                  <a:gradFill rotWithShape="1">
                    <a:gsLst>
                      <a:gs pos="0">
                        <a:srgbClr val="DDDDDD"/>
                      </a:gs>
                      <a:gs pos="100000">
                        <a:srgbClr val="666666"/>
                      </a:gs>
                    </a:gsLst>
                    <a:path path="rect">
                      <a:fillToRect l="50000" t="50000" r="50000" b="50000"/>
                    </a:path>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3233" name="Rectangle 109"/>
                  <p:cNvSpPr>
                    <a:spLocks noChangeAspect="1" noChangeArrowheads="1"/>
                  </p:cNvSpPr>
                  <p:nvPr/>
                </p:nvSpPr>
                <p:spPr bwMode="auto">
                  <a:xfrm>
                    <a:off x="2672" y="1156"/>
                    <a:ext cx="17" cy="196"/>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93218" name="Group 110"/>
                <p:cNvGrpSpPr>
                  <a:grpSpLocks noChangeAspect="1"/>
                </p:cNvGrpSpPr>
                <p:nvPr/>
              </p:nvGrpSpPr>
              <p:grpSpPr bwMode="auto">
                <a:xfrm>
                  <a:off x="1063" y="869"/>
                  <a:ext cx="192" cy="1865"/>
                  <a:chOff x="1063" y="1013"/>
                  <a:chExt cx="192" cy="1721"/>
                </a:xfrm>
              </p:grpSpPr>
              <p:sp>
                <p:nvSpPr>
                  <p:cNvPr id="93229" name="Rectangle 111"/>
                  <p:cNvSpPr>
                    <a:spLocks noChangeAspect="1" noChangeArrowheads="1"/>
                  </p:cNvSpPr>
                  <p:nvPr/>
                </p:nvSpPr>
                <p:spPr bwMode="auto">
                  <a:xfrm>
                    <a:off x="1063" y="1013"/>
                    <a:ext cx="192" cy="1721"/>
                  </a:xfrm>
                  <a:prstGeom prst="rect">
                    <a:avLst/>
                  </a:prstGeom>
                  <a:gradFill rotWithShape="1">
                    <a:gsLst>
                      <a:gs pos="0">
                        <a:srgbClr val="8C8C8C"/>
                      </a:gs>
                      <a:gs pos="50000">
                        <a:srgbClr val="DDDDDD"/>
                      </a:gs>
                      <a:gs pos="100000">
                        <a:srgbClr val="8C8C8C"/>
                      </a:gs>
                    </a:gsLst>
                    <a:lin ang="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93230" name="Line 112"/>
                  <p:cNvSpPr>
                    <a:spLocks noChangeAspect="1" noChangeShapeType="1"/>
                  </p:cNvSpPr>
                  <p:nvPr/>
                </p:nvSpPr>
                <p:spPr bwMode="auto">
                  <a:xfrm>
                    <a:off x="1223" y="1013"/>
                    <a:ext cx="0" cy="172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3231" name="Line 113"/>
                  <p:cNvSpPr>
                    <a:spLocks noChangeAspect="1" noChangeShapeType="1"/>
                  </p:cNvSpPr>
                  <p:nvPr/>
                </p:nvSpPr>
                <p:spPr bwMode="auto">
                  <a:xfrm>
                    <a:off x="1095" y="1013"/>
                    <a:ext cx="0" cy="172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93219" name="Group 114"/>
                <p:cNvGrpSpPr>
                  <a:grpSpLocks noChangeAspect="1"/>
                </p:cNvGrpSpPr>
                <p:nvPr/>
              </p:nvGrpSpPr>
              <p:grpSpPr bwMode="auto">
                <a:xfrm>
                  <a:off x="1255" y="869"/>
                  <a:ext cx="1435" cy="287"/>
                  <a:chOff x="1255" y="869"/>
                  <a:chExt cx="1435" cy="287"/>
                </a:xfrm>
              </p:grpSpPr>
              <p:grpSp>
                <p:nvGrpSpPr>
                  <p:cNvPr id="93222" name="Group 115"/>
                  <p:cNvGrpSpPr>
                    <a:grpSpLocks noChangeAspect="1"/>
                  </p:cNvGrpSpPr>
                  <p:nvPr/>
                </p:nvGrpSpPr>
                <p:grpSpPr bwMode="auto">
                  <a:xfrm>
                    <a:off x="1255" y="869"/>
                    <a:ext cx="1434" cy="287"/>
                    <a:chOff x="1255" y="869"/>
                    <a:chExt cx="1434" cy="287"/>
                  </a:xfrm>
                </p:grpSpPr>
                <p:grpSp>
                  <p:nvGrpSpPr>
                    <p:cNvPr id="93224" name="Group 116"/>
                    <p:cNvGrpSpPr>
                      <a:grpSpLocks noChangeAspect="1"/>
                    </p:cNvGrpSpPr>
                    <p:nvPr/>
                  </p:nvGrpSpPr>
                  <p:grpSpPr bwMode="auto">
                    <a:xfrm>
                      <a:off x="1255" y="869"/>
                      <a:ext cx="1434" cy="287"/>
                      <a:chOff x="1255" y="869"/>
                      <a:chExt cx="1434" cy="287"/>
                    </a:xfrm>
                  </p:grpSpPr>
                  <p:sp>
                    <p:nvSpPr>
                      <p:cNvPr id="93226" name="Rectangle 117"/>
                      <p:cNvSpPr>
                        <a:spLocks noChangeAspect="1" noChangeArrowheads="1"/>
                      </p:cNvSpPr>
                      <p:nvPr/>
                    </p:nvSpPr>
                    <p:spPr bwMode="auto">
                      <a:xfrm>
                        <a:off x="1255" y="869"/>
                        <a:ext cx="1434" cy="287"/>
                      </a:xfrm>
                      <a:prstGeom prst="rect">
                        <a:avLst/>
                      </a:prstGeom>
                      <a:gradFill rotWithShape="1">
                        <a:gsLst>
                          <a:gs pos="0">
                            <a:srgbClr val="666666"/>
                          </a:gs>
                          <a:gs pos="50000">
                            <a:srgbClr val="DDDDDD"/>
                          </a:gs>
                          <a:gs pos="100000">
                            <a:srgbClr val="666666"/>
                          </a:gs>
                        </a:gsLst>
                        <a:lin ang="54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93227" name="Line 118"/>
                      <p:cNvSpPr>
                        <a:spLocks noChangeAspect="1" noChangeShapeType="1"/>
                      </p:cNvSpPr>
                      <p:nvPr/>
                    </p:nvSpPr>
                    <p:spPr bwMode="auto">
                      <a:xfrm>
                        <a:off x="1255" y="901"/>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3228" name="Line 119"/>
                      <p:cNvSpPr>
                        <a:spLocks noChangeAspect="1" noChangeShapeType="1"/>
                      </p:cNvSpPr>
                      <p:nvPr/>
                    </p:nvSpPr>
                    <p:spPr bwMode="auto">
                      <a:xfrm>
                        <a:off x="1255" y="1124"/>
                        <a:ext cx="143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93225" name="Rectangle 120"/>
                    <p:cNvSpPr>
                      <a:spLocks noChangeAspect="1" noChangeArrowheads="1"/>
                    </p:cNvSpPr>
                    <p:nvPr/>
                  </p:nvSpPr>
                  <p:spPr bwMode="auto">
                    <a:xfrm>
                      <a:off x="1255" y="926"/>
                      <a:ext cx="35" cy="173"/>
                    </a:xfrm>
                    <a:prstGeom prst="rect">
                      <a:avLst/>
                    </a:prstGeom>
                    <a:gradFill rotWithShape="1">
                      <a:gsLst>
                        <a:gs pos="0">
                          <a:srgbClr val="C0C0C0"/>
                        </a:gs>
                        <a:gs pos="100000">
                          <a:srgbClr val="595959"/>
                        </a:gs>
                      </a:gsLst>
                      <a:path path="rect">
                        <a:fillToRect t="100000" r="10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93223" name="Rectangle 121"/>
                  <p:cNvSpPr>
                    <a:spLocks noChangeAspect="1" noChangeArrowheads="1"/>
                  </p:cNvSpPr>
                  <p:nvPr/>
                </p:nvSpPr>
                <p:spPr bwMode="auto">
                  <a:xfrm>
                    <a:off x="2673" y="901"/>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93220" name="Rectangle 122"/>
                <p:cNvSpPr>
                  <a:spLocks noChangeAspect="1" noChangeArrowheads="1"/>
                </p:cNvSpPr>
                <p:nvPr/>
              </p:nvSpPr>
              <p:spPr bwMode="auto">
                <a:xfrm rot="-2897558">
                  <a:off x="1051" y="1832"/>
                  <a:ext cx="1721" cy="95"/>
                </a:xfrm>
                <a:prstGeom prst="rect">
                  <a:avLst/>
                </a:prstGeom>
                <a:gradFill rotWithShape="1">
                  <a:gsLst>
                    <a:gs pos="0">
                      <a:srgbClr val="DDDDDD"/>
                    </a:gs>
                    <a:gs pos="50000">
                      <a:srgbClr val="666666"/>
                    </a:gs>
                    <a:gs pos="100000">
                      <a:srgbClr val="DDDDDD"/>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93221" name="Rectangle 123"/>
                <p:cNvSpPr>
                  <a:spLocks noChangeAspect="1" noChangeArrowheads="1"/>
                </p:cNvSpPr>
                <p:nvPr/>
              </p:nvSpPr>
              <p:spPr bwMode="auto">
                <a:xfrm>
                  <a:off x="2334" y="902"/>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93212" name="Line 124"/>
              <p:cNvSpPr>
                <a:spLocks noChangeAspect="1" noChangeShapeType="1"/>
              </p:cNvSpPr>
              <p:nvPr/>
            </p:nvSpPr>
            <p:spPr bwMode="auto">
              <a:xfrm>
                <a:off x="1259" y="869"/>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3213" name="Line 125"/>
              <p:cNvSpPr>
                <a:spLocks noChangeAspect="1" noChangeShapeType="1"/>
              </p:cNvSpPr>
              <p:nvPr/>
            </p:nvSpPr>
            <p:spPr bwMode="auto">
              <a:xfrm>
                <a:off x="1259" y="902"/>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3214" name="Line 126"/>
              <p:cNvSpPr>
                <a:spLocks noChangeAspect="1" noChangeShapeType="1"/>
              </p:cNvSpPr>
              <p:nvPr/>
            </p:nvSpPr>
            <p:spPr bwMode="auto">
              <a:xfrm>
                <a:off x="1259" y="1124"/>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3215" name="Line 127"/>
              <p:cNvSpPr>
                <a:spLocks noChangeAspect="1" noChangeShapeType="1"/>
              </p:cNvSpPr>
              <p:nvPr/>
            </p:nvSpPr>
            <p:spPr bwMode="auto">
              <a:xfrm>
                <a:off x="1259" y="1153"/>
                <a:ext cx="142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93201" name="Group 128"/>
            <p:cNvGrpSpPr>
              <a:grpSpLocks noChangeAspect="1"/>
            </p:cNvGrpSpPr>
            <p:nvPr/>
          </p:nvGrpSpPr>
          <p:grpSpPr bwMode="auto">
            <a:xfrm>
              <a:off x="2686" y="869"/>
              <a:ext cx="392" cy="287"/>
              <a:chOff x="2686" y="869"/>
              <a:chExt cx="392" cy="287"/>
            </a:xfrm>
          </p:grpSpPr>
          <p:sp>
            <p:nvSpPr>
              <p:cNvPr id="93206" name="Rectangle 129"/>
              <p:cNvSpPr>
                <a:spLocks noChangeAspect="1" noChangeArrowheads="1"/>
              </p:cNvSpPr>
              <p:nvPr/>
            </p:nvSpPr>
            <p:spPr bwMode="auto">
              <a:xfrm>
                <a:off x="2690" y="869"/>
                <a:ext cx="381" cy="287"/>
              </a:xfrm>
              <a:prstGeom prst="rect">
                <a:avLst/>
              </a:prstGeom>
              <a:gradFill rotWithShape="1">
                <a:gsLst>
                  <a:gs pos="0">
                    <a:srgbClr val="666666"/>
                  </a:gs>
                  <a:gs pos="50000">
                    <a:srgbClr val="DDDDDD"/>
                  </a:gs>
                  <a:gs pos="100000">
                    <a:srgbClr val="666666"/>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93207" name="Line 130"/>
              <p:cNvSpPr>
                <a:spLocks noChangeAspect="1" noChangeShapeType="1"/>
              </p:cNvSpPr>
              <p:nvPr/>
            </p:nvSpPr>
            <p:spPr bwMode="auto">
              <a:xfrm>
                <a:off x="2690" y="902"/>
                <a:ext cx="38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3208" name="Line 131"/>
              <p:cNvSpPr>
                <a:spLocks noChangeAspect="1" noChangeShapeType="1"/>
              </p:cNvSpPr>
              <p:nvPr/>
            </p:nvSpPr>
            <p:spPr bwMode="auto">
              <a:xfrm>
                <a:off x="2686" y="1124"/>
                <a:ext cx="38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3209" name="Line 132"/>
              <p:cNvSpPr>
                <a:spLocks noChangeAspect="1" noChangeShapeType="1"/>
              </p:cNvSpPr>
              <p:nvPr/>
            </p:nvSpPr>
            <p:spPr bwMode="auto">
              <a:xfrm>
                <a:off x="2686" y="1153"/>
                <a:ext cx="39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3210" name="Line 133"/>
              <p:cNvSpPr>
                <a:spLocks noChangeAspect="1" noChangeShapeType="1"/>
              </p:cNvSpPr>
              <p:nvPr/>
            </p:nvSpPr>
            <p:spPr bwMode="auto">
              <a:xfrm>
                <a:off x="2686" y="869"/>
                <a:ext cx="39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93202" name="Rectangle 134"/>
            <p:cNvSpPr>
              <a:spLocks noChangeAspect="1" noChangeArrowheads="1"/>
            </p:cNvSpPr>
            <p:nvPr/>
          </p:nvSpPr>
          <p:spPr bwMode="auto">
            <a:xfrm>
              <a:off x="2752" y="900"/>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93203" name="Rectangle 135"/>
            <p:cNvSpPr>
              <a:spLocks noChangeAspect="1" noChangeArrowheads="1"/>
            </p:cNvSpPr>
            <p:nvPr/>
          </p:nvSpPr>
          <p:spPr bwMode="auto">
            <a:xfrm>
              <a:off x="2831" y="900"/>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93204" name="Rectangle 136"/>
            <p:cNvSpPr>
              <a:spLocks noChangeAspect="1" noChangeArrowheads="1"/>
            </p:cNvSpPr>
            <p:nvPr/>
          </p:nvSpPr>
          <p:spPr bwMode="auto">
            <a:xfrm>
              <a:off x="2911" y="900"/>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93205" name="Rectangle 137"/>
            <p:cNvSpPr>
              <a:spLocks noChangeAspect="1" noChangeArrowheads="1"/>
            </p:cNvSpPr>
            <p:nvPr/>
          </p:nvSpPr>
          <p:spPr bwMode="auto">
            <a:xfrm>
              <a:off x="2990" y="900"/>
              <a:ext cx="17" cy="223"/>
            </a:xfrm>
            <a:prstGeom prst="rect">
              <a:avLst/>
            </a:prstGeom>
            <a:solidFill>
              <a:srgbClr val="C0C0C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93188" name="Rectangle 138"/>
          <p:cNvSpPr>
            <a:spLocks noChangeArrowheads="1"/>
          </p:cNvSpPr>
          <p:nvPr/>
        </p:nvSpPr>
        <p:spPr bwMode="auto">
          <a:xfrm>
            <a:off x="1384300" y="2428875"/>
            <a:ext cx="2808288" cy="531813"/>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93189" name="Text Box 141"/>
          <p:cNvSpPr txBox="1">
            <a:spLocks noChangeArrowheads="1"/>
          </p:cNvSpPr>
          <p:nvPr/>
        </p:nvSpPr>
        <p:spPr bwMode="auto">
          <a:xfrm>
            <a:off x="4951413" y="1047750"/>
            <a:ext cx="2808287" cy="457200"/>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r">
              <a:spcBef>
                <a:spcPct val="50000"/>
              </a:spcBef>
              <a:buClrTx/>
              <a:buSzTx/>
              <a:buFontTx/>
              <a:buNone/>
            </a:pPr>
            <a:r>
              <a:rPr lang="en-US" altLang="en-US" sz="2400" dirty="0">
                <a:latin typeface="Arial Narrow" pitchFamily="34" charset="0"/>
              </a:rPr>
              <a:t>Beam outside of link</a:t>
            </a:r>
          </a:p>
        </p:txBody>
      </p:sp>
      <p:sp>
        <p:nvSpPr>
          <p:cNvPr id="93190" name="Line 142"/>
          <p:cNvSpPr>
            <a:spLocks noChangeShapeType="1"/>
          </p:cNvSpPr>
          <p:nvPr/>
        </p:nvSpPr>
        <p:spPr bwMode="auto">
          <a:xfrm flipH="1">
            <a:off x="4799013" y="1303338"/>
            <a:ext cx="30480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3191" name="Text Box 145"/>
          <p:cNvSpPr txBox="1">
            <a:spLocks noChangeArrowheads="1"/>
          </p:cNvSpPr>
          <p:nvPr/>
        </p:nvSpPr>
        <p:spPr bwMode="auto">
          <a:xfrm>
            <a:off x="3054350" y="5249863"/>
            <a:ext cx="2352675" cy="457200"/>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latin typeface="Arial Narrow" pitchFamily="34" charset="0"/>
              </a:rPr>
              <a:t>Brace Members</a:t>
            </a:r>
          </a:p>
        </p:txBody>
      </p:sp>
      <p:sp>
        <p:nvSpPr>
          <p:cNvPr id="93192" name="Line 146"/>
          <p:cNvSpPr>
            <a:spLocks noChangeShapeType="1"/>
          </p:cNvSpPr>
          <p:nvPr/>
        </p:nvSpPr>
        <p:spPr bwMode="auto">
          <a:xfrm flipV="1">
            <a:off x="5178425" y="4340225"/>
            <a:ext cx="1139825" cy="1062038"/>
          </a:xfrm>
          <a:prstGeom prst="line">
            <a:avLst/>
          </a:prstGeom>
          <a:noFill/>
          <a:ln w="28575">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3193" name="Freeform 147"/>
          <p:cNvSpPr>
            <a:spLocks/>
          </p:cNvSpPr>
          <p:nvPr/>
        </p:nvSpPr>
        <p:spPr bwMode="auto">
          <a:xfrm>
            <a:off x="2543175" y="4610100"/>
            <a:ext cx="663575" cy="793750"/>
          </a:xfrm>
          <a:custGeom>
            <a:avLst/>
            <a:gdLst>
              <a:gd name="T0" fmla="*/ 2147483647 w 418"/>
              <a:gd name="T1" fmla="*/ 2147483647 h 500"/>
              <a:gd name="T2" fmla="*/ 0 w 418"/>
              <a:gd name="T3" fmla="*/ 0 h 500"/>
              <a:gd name="T4" fmla="*/ 0 60000 65536"/>
              <a:gd name="T5" fmla="*/ 0 60000 65536"/>
            </a:gdLst>
            <a:ahLst/>
            <a:cxnLst>
              <a:cxn ang="T4">
                <a:pos x="T0" y="T1"/>
              </a:cxn>
              <a:cxn ang="T5">
                <a:pos x="T2" y="T3"/>
              </a:cxn>
            </a:cxnLst>
            <a:rect l="0" t="0" r="r" b="b"/>
            <a:pathLst>
              <a:path w="418" h="500">
                <a:moveTo>
                  <a:pt x="418" y="500"/>
                </a:moveTo>
                <a:lnTo>
                  <a:pt x="0" y="0"/>
                </a:lnTo>
              </a:path>
            </a:pathLst>
          </a:custGeom>
          <a:noFill/>
          <a:ln w="28575" cap="flat" cmpd="sng">
            <a:solidFill>
              <a:schemeClr val="tx2"/>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3194" name="Rectangle 148"/>
          <p:cNvSpPr>
            <a:spLocks noChangeArrowheads="1"/>
          </p:cNvSpPr>
          <p:nvPr/>
        </p:nvSpPr>
        <p:spPr bwMode="auto">
          <a:xfrm>
            <a:off x="4960938" y="2443163"/>
            <a:ext cx="2808287" cy="531812"/>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93195" name="Freeform 143"/>
          <p:cNvSpPr>
            <a:spLocks/>
          </p:cNvSpPr>
          <p:nvPr/>
        </p:nvSpPr>
        <p:spPr bwMode="auto">
          <a:xfrm>
            <a:off x="4799013" y="1303338"/>
            <a:ext cx="1363662" cy="1144587"/>
          </a:xfrm>
          <a:custGeom>
            <a:avLst/>
            <a:gdLst>
              <a:gd name="T0" fmla="*/ 0 w 859"/>
              <a:gd name="T1" fmla="*/ 0 h 721"/>
              <a:gd name="T2" fmla="*/ 2147483647 w 859"/>
              <a:gd name="T3" fmla="*/ 2147483647 h 721"/>
              <a:gd name="T4" fmla="*/ 0 60000 65536"/>
              <a:gd name="T5" fmla="*/ 0 60000 65536"/>
            </a:gdLst>
            <a:ahLst/>
            <a:cxnLst>
              <a:cxn ang="T4">
                <a:pos x="T0" y="T1"/>
              </a:cxn>
              <a:cxn ang="T5">
                <a:pos x="T2" y="T3"/>
              </a:cxn>
            </a:cxnLst>
            <a:rect l="0" t="0" r="r" b="b"/>
            <a:pathLst>
              <a:path w="859" h="721">
                <a:moveTo>
                  <a:pt x="0" y="0"/>
                </a:moveTo>
                <a:lnTo>
                  <a:pt x="859" y="721"/>
                </a:lnTo>
              </a:path>
            </a:pathLst>
          </a:custGeom>
          <a:noFill/>
          <a:ln w="25400">
            <a:solidFill>
              <a:schemeClr val="tx2"/>
            </a:solidFill>
            <a:round/>
            <a:headEn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3196" name="Freeform 144"/>
          <p:cNvSpPr>
            <a:spLocks/>
          </p:cNvSpPr>
          <p:nvPr/>
        </p:nvSpPr>
        <p:spPr bwMode="auto">
          <a:xfrm>
            <a:off x="3305175" y="1298575"/>
            <a:ext cx="1501775" cy="1158875"/>
          </a:xfrm>
          <a:custGeom>
            <a:avLst/>
            <a:gdLst>
              <a:gd name="T0" fmla="*/ 2147483647 w 946"/>
              <a:gd name="T1" fmla="*/ 0 h 730"/>
              <a:gd name="T2" fmla="*/ 0 w 946"/>
              <a:gd name="T3" fmla="*/ 2147483647 h 730"/>
              <a:gd name="T4" fmla="*/ 0 60000 65536"/>
              <a:gd name="T5" fmla="*/ 0 60000 65536"/>
            </a:gdLst>
            <a:ahLst/>
            <a:cxnLst>
              <a:cxn ang="T4">
                <a:pos x="T0" y="T1"/>
              </a:cxn>
              <a:cxn ang="T5">
                <a:pos x="T2" y="T3"/>
              </a:cxn>
            </a:cxnLst>
            <a:rect l="0" t="0" r="r" b="b"/>
            <a:pathLst>
              <a:path w="946" h="730">
                <a:moveTo>
                  <a:pt x="946" y="0"/>
                </a:moveTo>
                <a:lnTo>
                  <a:pt x="0" y="730"/>
                </a:lnTo>
              </a:path>
            </a:pathLst>
          </a:custGeom>
          <a:noFill/>
          <a:ln w="25400" cap="flat" cmpd="sng">
            <a:solidFill>
              <a:schemeClr val="tx2"/>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3197" name="Text Box 145"/>
          <p:cNvSpPr txBox="1">
            <a:spLocks noChangeArrowheads="1"/>
          </p:cNvSpPr>
          <p:nvPr/>
        </p:nvSpPr>
        <p:spPr bwMode="auto">
          <a:xfrm>
            <a:off x="1192213" y="3419475"/>
            <a:ext cx="1620837" cy="831850"/>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latin typeface="Arial Narrow" pitchFamily="34" charset="0"/>
              </a:rPr>
              <a:t>Column Member</a:t>
            </a:r>
          </a:p>
        </p:txBody>
      </p:sp>
      <p:sp>
        <p:nvSpPr>
          <p:cNvPr id="93198" name="Text Box 145"/>
          <p:cNvSpPr txBox="1">
            <a:spLocks noChangeArrowheads="1"/>
          </p:cNvSpPr>
          <p:nvPr/>
        </p:nvSpPr>
        <p:spPr bwMode="auto">
          <a:xfrm>
            <a:off x="6354763" y="3146425"/>
            <a:ext cx="1620837" cy="831850"/>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latin typeface="Arial Narrow" pitchFamily="34" charset="0"/>
              </a:rPr>
              <a:t>Column Member</a:t>
            </a:r>
          </a:p>
        </p:txBody>
      </p:sp>
      <p:sp>
        <p:nvSpPr>
          <p:cNvPr id="4" name="Text Placeholder 3"/>
          <p:cNvSpPr>
            <a:spLocks noGrp="1"/>
          </p:cNvSpPr>
          <p:nvPr>
            <p:ph type="body" sz="quarter" idx="38"/>
          </p:nvPr>
        </p:nvSpPr>
        <p:spPr/>
        <p:txBody>
          <a:bodyPr/>
          <a:lstStyle/>
          <a:p>
            <a:r>
              <a:rPr lang="en-US" dirty="0"/>
              <a:t>F3.5a Basic </a:t>
            </a:r>
            <a:r>
              <a:rPr lang="en-US" dirty="0" smtClean="0"/>
              <a:t>Requirements</a:t>
            </a:r>
            <a:endParaRPr lang="en-US" dirty="0"/>
          </a:p>
        </p:txBody>
      </p:sp>
    </p:spTree>
    <p:extLst>
      <p:ext uri="{BB962C8B-B14F-4D97-AF65-F5344CB8AC3E}">
        <p14:creationId xmlns:p14="http://schemas.microsoft.com/office/powerpoint/2010/main" val="10224356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4"/>
          <p:cNvSpPr txBox="1">
            <a:spLocks noChangeArrowheads="1"/>
          </p:cNvSpPr>
          <p:nvPr/>
        </p:nvSpPr>
        <p:spPr bwMode="auto">
          <a:xfrm>
            <a:off x="4953000" y="1981200"/>
            <a:ext cx="2743200"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939393"/>
                    </a:gs>
                    <a:gs pos="100000">
                      <a:srgbClr val="DDDDDD"/>
                    </a:gs>
                  </a:gsLst>
                  <a:lin ang="5400000" scaled="1"/>
                </a:gradFill>
              </a14:hiddenFill>
            </a:ext>
            <a:ext uri="{91240B29-F687-4F45-9708-019B960494DF}">
              <a14:hiddenLine xmlns:a14="http://schemas.microsoft.com/office/drawing/2010/main" w="222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b="0"/>
          </a:p>
        </p:txBody>
      </p:sp>
      <p:sp>
        <p:nvSpPr>
          <p:cNvPr id="94211" name="Text Box 5"/>
          <p:cNvSpPr txBox="1">
            <a:spLocks noChangeArrowheads="1"/>
          </p:cNvSpPr>
          <p:nvPr/>
        </p:nvSpPr>
        <p:spPr bwMode="auto">
          <a:xfrm>
            <a:off x="467544" y="1301750"/>
            <a:ext cx="7588250" cy="46037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u="sng" dirty="0">
                <a:latin typeface="+mn-lt"/>
              </a:rPr>
              <a:t>F3.5b.1 Link Limitations</a:t>
            </a:r>
          </a:p>
        </p:txBody>
      </p:sp>
      <p:sp>
        <p:nvSpPr>
          <p:cNvPr id="94212" name="Text Box 11"/>
          <p:cNvSpPr txBox="1">
            <a:spLocks noChangeArrowheads="1"/>
          </p:cNvSpPr>
          <p:nvPr/>
        </p:nvSpPr>
        <p:spPr bwMode="auto">
          <a:xfrm>
            <a:off x="747340" y="1978025"/>
            <a:ext cx="7785100" cy="3647152"/>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b="0" dirty="0">
                <a:latin typeface="+mn-lt"/>
              </a:rPr>
              <a:t>Links shall be I-shaped cross section (rolled wide-flange sections or built-up sections), or built-up box sections. </a:t>
            </a:r>
            <a:br>
              <a:rPr lang="en-US" altLang="en-US" sz="2200" b="0" dirty="0">
                <a:latin typeface="+mn-lt"/>
              </a:rPr>
            </a:br>
            <a:r>
              <a:rPr lang="en-US" altLang="en-US" sz="2200" i="1" dirty="0" smtClean="0">
                <a:solidFill>
                  <a:schemeClr val="tx2"/>
                </a:solidFill>
                <a:latin typeface="+mn-lt"/>
              </a:rPr>
              <a:t>HSS </a:t>
            </a:r>
            <a:r>
              <a:rPr lang="en-US" altLang="en-US" sz="2200" i="1" dirty="0">
                <a:solidFill>
                  <a:schemeClr val="tx2"/>
                </a:solidFill>
                <a:latin typeface="+mn-lt"/>
              </a:rPr>
              <a:t>sections shall not be used as links</a:t>
            </a:r>
            <a:r>
              <a:rPr lang="en-US" altLang="en-US" sz="2200" b="0" dirty="0">
                <a:latin typeface="+mn-lt"/>
              </a:rPr>
              <a:t>.</a:t>
            </a:r>
          </a:p>
          <a:p>
            <a:pPr>
              <a:spcBef>
                <a:spcPct val="50000"/>
              </a:spcBef>
              <a:buClrTx/>
              <a:buSzTx/>
              <a:buFontTx/>
              <a:buNone/>
            </a:pPr>
            <a:endParaRPr lang="en-US" altLang="en-US" sz="2200" b="0" dirty="0">
              <a:solidFill>
                <a:srgbClr val="FFFF00"/>
              </a:solidFill>
              <a:latin typeface="+mn-lt"/>
            </a:endParaRPr>
          </a:p>
          <a:p>
            <a:pPr>
              <a:spcBef>
                <a:spcPct val="50000"/>
              </a:spcBef>
              <a:buClrTx/>
              <a:buSzTx/>
              <a:buFontTx/>
              <a:buNone/>
            </a:pPr>
            <a:r>
              <a:rPr lang="en-US" altLang="en-US" sz="2200" i="1" dirty="0">
                <a:solidFill>
                  <a:schemeClr val="tx2"/>
                </a:solidFill>
                <a:latin typeface="+mn-lt"/>
              </a:rPr>
              <a:t>Links</a:t>
            </a:r>
            <a:r>
              <a:rPr lang="en-US" altLang="en-US" sz="2200" b="0" dirty="0">
                <a:latin typeface="+mn-lt"/>
              </a:rPr>
              <a:t> shall satisfy the requirements of Section D1.1 for highly ductile members (</a:t>
            </a:r>
            <a:r>
              <a:rPr lang="en-US" altLang="en-US" sz="2200" dirty="0">
                <a:solidFill>
                  <a:schemeClr val="tx2"/>
                </a:solidFill>
                <a:latin typeface="+mn-lt"/>
                <a:sym typeface="Symbol" pitchFamily="18" charset="2"/>
              </a:rPr>
              <a:t></a:t>
            </a:r>
            <a:r>
              <a:rPr lang="en-US" altLang="en-US" sz="2200" baseline="-25000" dirty="0" err="1">
                <a:solidFill>
                  <a:schemeClr val="tx2"/>
                </a:solidFill>
                <a:latin typeface="+mn-lt"/>
              </a:rPr>
              <a:t>hd</a:t>
            </a:r>
            <a:r>
              <a:rPr lang="en-US" altLang="en-US" sz="2200" b="0" dirty="0">
                <a:latin typeface="+mn-lt"/>
              </a:rPr>
              <a:t>).  </a:t>
            </a:r>
          </a:p>
          <a:p>
            <a:pPr lvl="1">
              <a:spcBef>
                <a:spcPct val="50000"/>
              </a:spcBef>
              <a:buClrTx/>
              <a:buSzTx/>
              <a:buFontTx/>
              <a:buNone/>
            </a:pPr>
            <a:r>
              <a:rPr lang="en-US" altLang="en-US" sz="2200" b="0" dirty="0">
                <a:latin typeface="+mn-lt"/>
              </a:rPr>
              <a:t>Exceptions: for </a:t>
            </a:r>
            <a:r>
              <a:rPr lang="en-US" altLang="en-US" sz="2200" dirty="0">
                <a:solidFill>
                  <a:schemeClr val="tx2"/>
                </a:solidFill>
                <a:latin typeface="+mn-lt"/>
              </a:rPr>
              <a:t>e ≤ 1.6M</a:t>
            </a:r>
            <a:r>
              <a:rPr lang="en-US" altLang="en-US" sz="2200" baseline="-25000" dirty="0">
                <a:solidFill>
                  <a:schemeClr val="tx2"/>
                </a:solidFill>
                <a:latin typeface="+mn-lt"/>
              </a:rPr>
              <a:t>p</a:t>
            </a:r>
            <a:r>
              <a:rPr lang="en-US" altLang="en-US" sz="2200" dirty="0">
                <a:solidFill>
                  <a:schemeClr val="tx2"/>
                </a:solidFill>
                <a:latin typeface="+mn-lt"/>
              </a:rPr>
              <a:t>/</a:t>
            </a:r>
            <a:r>
              <a:rPr lang="en-US" altLang="en-US" sz="2200" dirty="0" err="1">
                <a:solidFill>
                  <a:schemeClr val="tx2"/>
                </a:solidFill>
                <a:latin typeface="+mn-lt"/>
              </a:rPr>
              <a:t>V</a:t>
            </a:r>
            <a:r>
              <a:rPr lang="en-US" altLang="en-US" sz="2200" baseline="-25000" dirty="0" err="1">
                <a:solidFill>
                  <a:schemeClr val="tx2"/>
                </a:solidFill>
                <a:latin typeface="+mn-lt"/>
              </a:rPr>
              <a:t>p</a:t>
            </a:r>
            <a:r>
              <a:rPr lang="en-US" altLang="en-US" sz="2200" dirty="0">
                <a:latin typeface="+mn-lt"/>
              </a:rPr>
              <a:t> </a:t>
            </a:r>
            <a:r>
              <a:rPr lang="en-US" altLang="en-US" sz="2200" b="0" dirty="0">
                <a:latin typeface="+mn-lt"/>
              </a:rPr>
              <a:t>flanges of I-shaped links, and webs of all links are permitted to satisfy the requirements for </a:t>
            </a:r>
            <a:r>
              <a:rPr lang="en-US" altLang="en-US" sz="2200" i="1" dirty="0">
                <a:solidFill>
                  <a:schemeClr val="tx2"/>
                </a:solidFill>
                <a:latin typeface="+mn-lt"/>
              </a:rPr>
              <a:t>moderately ductile</a:t>
            </a:r>
            <a:r>
              <a:rPr lang="en-US" altLang="en-US" sz="2200" i="1" dirty="0">
                <a:latin typeface="+mn-lt"/>
              </a:rPr>
              <a:t> </a:t>
            </a:r>
            <a:r>
              <a:rPr lang="en-US" altLang="en-US" sz="2200" b="0" dirty="0">
                <a:latin typeface="+mn-lt"/>
              </a:rPr>
              <a:t>(</a:t>
            </a:r>
            <a:r>
              <a:rPr lang="en-US" altLang="en-US" sz="2200" dirty="0">
                <a:solidFill>
                  <a:schemeClr val="tx2"/>
                </a:solidFill>
                <a:latin typeface="+mn-lt"/>
                <a:sym typeface="Symbol" pitchFamily="18" charset="2"/>
              </a:rPr>
              <a:t></a:t>
            </a:r>
            <a:r>
              <a:rPr lang="en-US" altLang="en-US" sz="2200" baseline="-25000" dirty="0">
                <a:solidFill>
                  <a:schemeClr val="tx2"/>
                </a:solidFill>
                <a:latin typeface="+mn-lt"/>
              </a:rPr>
              <a:t>md</a:t>
            </a:r>
            <a:r>
              <a:rPr lang="en-US" altLang="en-US" sz="2200" b="0" dirty="0">
                <a:latin typeface="+mn-lt"/>
              </a:rPr>
              <a:t>). </a:t>
            </a:r>
          </a:p>
        </p:txBody>
      </p:sp>
      <p:sp>
        <p:nvSpPr>
          <p:cNvPr id="2" name="Text Placeholder 1"/>
          <p:cNvSpPr>
            <a:spLocks noGrp="1"/>
          </p:cNvSpPr>
          <p:nvPr>
            <p:ph type="body" sz="quarter" idx="38"/>
          </p:nvPr>
        </p:nvSpPr>
        <p:spPr/>
        <p:txBody>
          <a:bodyPr/>
          <a:lstStyle/>
          <a:p>
            <a:r>
              <a:rPr lang="en-US" dirty="0"/>
              <a:t>Members</a:t>
            </a:r>
          </a:p>
        </p:txBody>
      </p:sp>
      <p:sp>
        <p:nvSpPr>
          <p:cNvPr id="3" name="Text Placeholder 2"/>
          <p:cNvSpPr>
            <a:spLocks noGrp="1"/>
          </p:cNvSpPr>
          <p:nvPr>
            <p:ph type="body" sz="quarter" idx="39"/>
          </p:nvPr>
        </p:nvSpPr>
        <p:spPr/>
        <p:txBody>
          <a:bodyPr/>
          <a:lstStyle/>
          <a:p>
            <a:r>
              <a:rPr lang="en-US" dirty="0"/>
              <a:t>AISC Seismic Provisions - </a:t>
            </a:r>
            <a:r>
              <a:rPr lang="en-US" dirty="0" smtClean="0"/>
              <a:t>EBF</a:t>
            </a:r>
            <a:endParaRPr lang="en-US" dirty="0"/>
          </a:p>
        </p:txBody>
      </p:sp>
    </p:spTree>
    <p:extLst>
      <p:ext uri="{BB962C8B-B14F-4D97-AF65-F5344CB8AC3E}">
        <p14:creationId xmlns:p14="http://schemas.microsoft.com/office/powerpoint/2010/main" val="16255414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4"/>
          <p:cNvSpPr txBox="1">
            <a:spLocks noChangeArrowheads="1"/>
          </p:cNvSpPr>
          <p:nvPr/>
        </p:nvSpPr>
        <p:spPr bwMode="auto">
          <a:xfrm>
            <a:off x="4953000" y="1981200"/>
            <a:ext cx="2743200"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939393"/>
                    </a:gs>
                    <a:gs pos="100000">
                      <a:srgbClr val="DDDDDD"/>
                    </a:gs>
                  </a:gsLst>
                  <a:lin ang="5400000" scaled="1"/>
                </a:gradFill>
              </a14:hiddenFill>
            </a:ext>
            <a:ext uri="{91240B29-F687-4F45-9708-019B960494DF}">
              <a14:hiddenLine xmlns:a14="http://schemas.microsoft.com/office/drawing/2010/main" w="222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b="0"/>
          </a:p>
        </p:txBody>
      </p:sp>
      <p:sp>
        <p:nvSpPr>
          <p:cNvPr id="95236" name="Text Box 11"/>
          <p:cNvSpPr txBox="1">
            <a:spLocks noChangeArrowheads="1"/>
          </p:cNvSpPr>
          <p:nvPr/>
        </p:nvSpPr>
        <p:spPr bwMode="auto">
          <a:xfrm>
            <a:off x="755576" y="1978025"/>
            <a:ext cx="7876282" cy="3139321"/>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b="0" dirty="0">
                <a:latin typeface="+mn-lt"/>
              </a:rPr>
              <a:t>The web shall be single thickness. </a:t>
            </a:r>
            <a:r>
              <a:rPr lang="en-US" altLang="en-US" sz="2200" b="0" dirty="0" err="1">
                <a:latin typeface="+mn-lt"/>
              </a:rPr>
              <a:t>Doubler</a:t>
            </a:r>
            <a:r>
              <a:rPr lang="en-US" altLang="en-US" sz="2200" b="0" dirty="0">
                <a:latin typeface="+mn-lt"/>
              </a:rPr>
              <a:t>-plate reinforcement and web penetrations are not permitted.</a:t>
            </a:r>
            <a:endParaRPr lang="en-US" altLang="en-US" sz="2200" b="0" dirty="0">
              <a:solidFill>
                <a:srgbClr val="FFFF00"/>
              </a:solidFill>
              <a:latin typeface="+mn-lt"/>
            </a:endParaRPr>
          </a:p>
          <a:p>
            <a:pPr>
              <a:spcBef>
                <a:spcPct val="50000"/>
              </a:spcBef>
              <a:buClrTx/>
              <a:buSzTx/>
              <a:buFontTx/>
              <a:buNone/>
            </a:pPr>
            <a:r>
              <a:rPr lang="en-US" altLang="en-US" sz="2200" b="0" dirty="0">
                <a:latin typeface="+mn-lt"/>
              </a:rPr>
              <a:t>For links made of built-up sections, complete-joint-penetration groove welds shall be used to connect the web (or webs) to the flanges. </a:t>
            </a:r>
          </a:p>
          <a:p>
            <a:pPr>
              <a:spcBef>
                <a:spcPct val="50000"/>
              </a:spcBef>
              <a:buClrTx/>
              <a:buSzTx/>
              <a:buFontTx/>
              <a:buNone/>
            </a:pPr>
            <a:r>
              <a:rPr lang="en-US" altLang="en-US" sz="2200" b="0" dirty="0">
                <a:latin typeface="+mn-lt"/>
              </a:rPr>
              <a:t>Links with built-up box sections shall have a moment of inertia, </a:t>
            </a:r>
            <a:r>
              <a:rPr lang="en-US" altLang="en-US" sz="2200" b="0" dirty="0" err="1">
                <a:latin typeface="+mn-lt"/>
              </a:rPr>
              <a:t>I</a:t>
            </a:r>
            <a:r>
              <a:rPr lang="en-US" altLang="en-US" sz="2200" b="0" baseline="-25000" dirty="0" err="1">
                <a:latin typeface="+mn-lt"/>
              </a:rPr>
              <a:t>y</a:t>
            </a:r>
            <a:r>
              <a:rPr lang="en-US" altLang="en-US" sz="2200" b="0" dirty="0">
                <a:latin typeface="+mn-lt"/>
              </a:rPr>
              <a:t>, limited to </a:t>
            </a:r>
            <a:r>
              <a:rPr lang="en-US" altLang="en-US" sz="2200" b="0" dirty="0" err="1">
                <a:latin typeface="+mn-lt"/>
              </a:rPr>
              <a:t>I</a:t>
            </a:r>
            <a:r>
              <a:rPr lang="en-US" altLang="en-US" sz="2200" b="0" baseline="-25000" dirty="0" err="1">
                <a:latin typeface="+mn-lt"/>
              </a:rPr>
              <a:t>y</a:t>
            </a:r>
            <a:r>
              <a:rPr lang="en-US" altLang="en-US" sz="2200" b="0" dirty="0">
                <a:latin typeface="+mn-lt"/>
              </a:rPr>
              <a:t> &gt; 0.67</a:t>
            </a:r>
            <a:r>
              <a:rPr lang="en-US" altLang="en-US" sz="2200" b="0" baseline="-25000" dirty="0">
                <a:latin typeface="+mn-lt"/>
              </a:rPr>
              <a:t> </a:t>
            </a:r>
            <a:r>
              <a:rPr lang="en-US" altLang="en-US" sz="2200" b="0" dirty="0">
                <a:latin typeface="+mn-lt"/>
              </a:rPr>
              <a:t>where  I</a:t>
            </a:r>
            <a:r>
              <a:rPr lang="en-US" altLang="en-US" sz="2200" b="0" baseline="-25000" dirty="0">
                <a:latin typeface="+mn-lt"/>
              </a:rPr>
              <a:t>x </a:t>
            </a:r>
            <a:r>
              <a:rPr lang="en-US" altLang="en-US" sz="2200" b="0" dirty="0">
                <a:latin typeface="+mn-lt"/>
              </a:rPr>
              <a:t>is the moment of inertia about an axis perpendicular to the plane of the EBF.</a:t>
            </a:r>
            <a:endParaRPr lang="en-US" altLang="en-US" sz="2200" b="0" baseline="-25000" dirty="0">
              <a:latin typeface="+mn-lt"/>
            </a:endParaRPr>
          </a:p>
        </p:txBody>
      </p:sp>
      <p:sp>
        <p:nvSpPr>
          <p:cNvPr id="2" name="Text Placeholder 1"/>
          <p:cNvSpPr>
            <a:spLocks noGrp="1"/>
          </p:cNvSpPr>
          <p:nvPr>
            <p:ph type="body" sz="quarter" idx="38"/>
          </p:nvPr>
        </p:nvSpPr>
        <p:spPr/>
        <p:txBody>
          <a:bodyPr/>
          <a:lstStyle/>
          <a:p>
            <a:r>
              <a:rPr lang="en-US" dirty="0"/>
              <a:t>Members</a:t>
            </a:r>
          </a:p>
        </p:txBody>
      </p:sp>
      <p:sp>
        <p:nvSpPr>
          <p:cNvPr id="3" name="Text Placeholder 2"/>
          <p:cNvSpPr>
            <a:spLocks noGrp="1"/>
          </p:cNvSpPr>
          <p:nvPr>
            <p:ph type="body" sz="quarter" idx="39"/>
          </p:nvPr>
        </p:nvSpPr>
        <p:spPr/>
        <p:txBody>
          <a:bodyPr/>
          <a:lstStyle/>
          <a:p>
            <a:r>
              <a:rPr lang="en-US" dirty="0"/>
              <a:t>AISC Seismic Provisions - </a:t>
            </a:r>
            <a:r>
              <a:rPr lang="en-US" dirty="0" smtClean="0"/>
              <a:t>EBF</a:t>
            </a:r>
            <a:endParaRPr lang="en-US" dirty="0"/>
          </a:p>
        </p:txBody>
      </p:sp>
      <p:sp>
        <p:nvSpPr>
          <p:cNvPr id="8" name="Text Box 5"/>
          <p:cNvSpPr txBox="1">
            <a:spLocks noChangeArrowheads="1"/>
          </p:cNvSpPr>
          <p:nvPr/>
        </p:nvSpPr>
        <p:spPr bwMode="auto">
          <a:xfrm>
            <a:off x="467544" y="1301750"/>
            <a:ext cx="7588250" cy="46037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u="sng" dirty="0">
                <a:latin typeface="+mn-lt"/>
              </a:rPr>
              <a:t>F3.5b.1 Link Limitations</a:t>
            </a:r>
          </a:p>
        </p:txBody>
      </p:sp>
    </p:spTree>
    <p:extLst>
      <p:ext uri="{BB962C8B-B14F-4D97-AF65-F5344CB8AC3E}">
        <p14:creationId xmlns:p14="http://schemas.microsoft.com/office/powerpoint/2010/main" val="39583926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4"/>
          <p:cNvSpPr txBox="1">
            <a:spLocks noChangeArrowheads="1"/>
          </p:cNvSpPr>
          <p:nvPr/>
        </p:nvSpPr>
        <p:spPr bwMode="auto">
          <a:xfrm>
            <a:off x="4953000" y="1981200"/>
            <a:ext cx="2743200"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939393"/>
                    </a:gs>
                    <a:gs pos="100000">
                      <a:srgbClr val="DDDDDD"/>
                    </a:gs>
                  </a:gsLst>
                  <a:lin ang="5400000" scaled="1"/>
                </a:gradFill>
              </a14:hiddenFill>
            </a:ext>
            <a:ext uri="{91240B29-F687-4F45-9708-019B960494DF}">
              <a14:hiddenLine xmlns:a14="http://schemas.microsoft.com/office/drawing/2010/main" w="222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b="0"/>
          </a:p>
        </p:txBody>
      </p:sp>
      <p:sp>
        <p:nvSpPr>
          <p:cNvPr id="96259" name="Text Box 7"/>
          <p:cNvSpPr txBox="1">
            <a:spLocks noChangeArrowheads="1"/>
          </p:cNvSpPr>
          <p:nvPr/>
        </p:nvSpPr>
        <p:spPr bwMode="auto">
          <a:xfrm>
            <a:off x="1531938" y="2044700"/>
            <a:ext cx="6080125" cy="473075"/>
          </a:xfrm>
          <a:prstGeom prst="rect">
            <a:avLst/>
          </a:prstGeom>
          <a:noFill/>
          <a:ln w="15875" algn="ctr">
            <a:solidFill>
              <a:schemeClr val="tx1"/>
            </a:solidFill>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dirty="0"/>
              <a:t>Link design shear strength = </a:t>
            </a:r>
            <a:r>
              <a:rPr lang="en-US" altLang="en-US" sz="2400" i="1" dirty="0">
                <a:sym typeface="Symbol" pitchFamily="18" charset="2"/>
              </a:rPr>
              <a:t> V</a:t>
            </a:r>
            <a:r>
              <a:rPr lang="en-US" altLang="en-US" sz="2400" i="1" baseline="-25000" dirty="0">
                <a:sym typeface="Symbol" pitchFamily="18" charset="2"/>
              </a:rPr>
              <a:t>n</a:t>
            </a:r>
            <a:endParaRPr lang="en-US" altLang="en-US" sz="2400" i="1" dirty="0">
              <a:sym typeface="Symbol" pitchFamily="18" charset="2"/>
            </a:endParaRPr>
          </a:p>
        </p:txBody>
      </p:sp>
      <p:sp>
        <p:nvSpPr>
          <p:cNvPr id="96260" name="Text Box 8"/>
          <p:cNvSpPr txBox="1">
            <a:spLocks noChangeArrowheads="1"/>
          </p:cNvSpPr>
          <p:nvPr/>
        </p:nvSpPr>
        <p:spPr bwMode="auto">
          <a:xfrm>
            <a:off x="1763713" y="3062288"/>
            <a:ext cx="1290637" cy="519112"/>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b="0" i="1" dirty="0">
                <a:latin typeface="Arial Narrow" pitchFamily="34" charset="0"/>
                <a:sym typeface="Symbol" pitchFamily="18" charset="2"/>
              </a:rPr>
              <a:t> = 0.9</a:t>
            </a:r>
          </a:p>
        </p:txBody>
      </p:sp>
      <p:sp>
        <p:nvSpPr>
          <p:cNvPr id="96261" name="Text Box 9"/>
          <p:cNvSpPr txBox="1">
            <a:spLocks noChangeArrowheads="1"/>
          </p:cNvSpPr>
          <p:nvPr/>
        </p:nvSpPr>
        <p:spPr bwMode="auto">
          <a:xfrm>
            <a:off x="1611313" y="4491038"/>
            <a:ext cx="2354262" cy="46166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i="1" dirty="0">
                <a:latin typeface="+mn-lt"/>
              </a:rPr>
              <a:t>V</a:t>
            </a:r>
            <a:r>
              <a:rPr lang="en-US" altLang="en-US" sz="2400" b="0" i="1" baseline="-25000" dirty="0">
                <a:latin typeface="+mn-lt"/>
              </a:rPr>
              <a:t>n</a:t>
            </a:r>
            <a:r>
              <a:rPr lang="en-US" altLang="en-US" sz="2400" b="0" dirty="0">
                <a:latin typeface="+mn-lt"/>
              </a:rPr>
              <a:t> = lesser of</a:t>
            </a:r>
            <a:endParaRPr lang="en-US" altLang="en-US" sz="2400" b="0" i="1" dirty="0">
              <a:latin typeface="+mn-lt"/>
            </a:endParaRPr>
          </a:p>
        </p:txBody>
      </p:sp>
      <p:sp>
        <p:nvSpPr>
          <p:cNvPr id="96262" name="AutoShape 10"/>
          <p:cNvSpPr>
            <a:spLocks/>
          </p:cNvSpPr>
          <p:nvPr/>
        </p:nvSpPr>
        <p:spPr bwMode="auto">
          <a:xfrm>
            <a:off x="3889375" y="4038600"/>
            <a:ext cx="227013" cy="1516063"/>
          </a:xfrm>
          <a:prstGeom prst="leftBrace">
            <a:avLst>
              <a:gd name="adj1" fmla="val 55653"/>
              <a:gd name="adj2" fmla="val 50000"/>
            </a:avLst>
          </a:prstGeom>
          <a:noFill/>
          <a:ln w="38100">
            <a:solidFill>
              <a:schemeClr val="tx1"/>
            </a:solidFill>
            <a:round/>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dirty="0">
              <a:latin typeface="Arial Narrow" pitchFamily="34" charset="0"/>
            </a:endParaRPr>
          </a:p>
        </p:txBody>
      </p:sp>
      <p:sp>
        <p:nvSpPr>
          <p:cNvPr id="96263" name="Text Box 11"/>
          <p:cNvSpPr txBox="1">
            <a:spLocks noChangeArrowheads="1"/>
          </p:cNvSpPr>
          <p:nvPr/>
        </p:nvSpPr>
        <p:spPr bwMode="auto">
          <a:xfrm>
            <a:off x="4192588" y="3960813"/>
            <a:ext cx="1517650" cy="457200"/>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i="1" dirty="0"/>
              <a:t>V</a:t>
            </a:r>
            <a:r>
              <a:rPr lang="en-US" altLang="en-US" sz="2400" b="0" i="1" baseline="-25000" dirty="0"/>
              <a:t>p</a:t>
            </a:r>
            <a:endParaRPr lang="en-US" altLang="en-US" sz="2400" b="0" i="1" dirty="0"/>
          </a:p>
        </p:txBody>
      </p:sp>
      <p:sp>
        <p:nvSpPr>
          <p:cNvPr id="96264" name="Text Box 12"/>
          <p:cNvSpPr txBox="1">
            <a:spLocks noChangeArrowheads="1"/>
          </p:cNvSpPr>
          <p:nvPr/>
        </p:nvSpPr>
        <p:spPr bwMode="auto">
          <a:xfrm>
            <a:off x="4192588" y="5097463"/>
            <a:ext cx="1517650" cy="457200"/>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i="1" dirty="0"/>
              <a:t>2M</a:t>
            </a:r>
            <a:r>
              <a:rPr lang="en-US" altLang="en-US" sz="2400" b="0" i="1" baseline="-25000" dirty="0"/>
              <a:t>p</a:t>
            </a:r>
            <a:r>
              <a:rPr lang="en-US" altLang="en-US" sz="2400" b="0" i="1" dirty="0"/>
              <a:t> / e</a:t>
            </a:r>
          </a:p>
        </p:txBody>
      </p:sp>
      <p:sp>
        <p:nvSpPr>
          <p:cNvPr id="96266" name="Text Box 5"/>
          <p:cNvSpPr txBox="1">
            <a:spLocks noChangeArrowheads="1"/>
          </p:cNvSpPr>
          <p:nvPr/>
        </p:nvSpPr>
        <p:spPr bwMode="auto">
          <a:xfrm>
            <a:off x="467544" y="1301750"/>
            <a:ext cx="7588250" cy="46037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u="sng" dirty="0">
                <a:latin typeface="+mn-lt"/>
              </a:rPr>
              <a:t>F3.5b.2 Shear Strength</a:t>
            </a:r>
          </a:p>
        </p:txBody>
      </p:sp>
      <p:sp>
        <p:nvSpPr>
          <p:cNvPr id="2" name="Text Placeholder 1"/>
          <p:cNvSpPr>
            <a:spLocks noGrp="1"/>
          </p:cNvSpPr>
          <p:nvPr>
            <p:ph type="body" sz="quarter" idx="38"/>
          </p:nvPr>
        </p:nvSpPr>
        <p:spPr/>
        <p:txBody>
          <a:bodyPr/>
          <a:lstStyle/>
          <a:p>
            <a:r>
              <a:rPr lang="en-US" dirty="0"/>
              <a:t>Members</a:t>
            </a:r>
          </a:p>
        </p:txBody>
      </p:sp>
      <p:sp>
        <p:nvSpPr>
          <p:cNvPr id="3" name="Text Placeholder 2"/>
          <p:cNvSpPr>
            <a:spLocks noGrp="1"/>
          </p:cNvSpPr>
          <p:nvPr>
            <p:ph type="body" sz="quarter" idx="39"/>
          </p:nvPr>
        </p:nvSpPr>
        <p:spPr/>
        <p:txBody>
          <a:bodyPr/>
          <a:lstStyle/>
          <a:p>
            <a:r>
              <a:rPr lang="en-US" dirty="0"/>
              <a:t>AISC Seismic Provisions - </a:t>
            </a:r>
            <a:r>
              <a:rPr lang="en-US" dirty="0" smtClean="0"/>
              <a:t>EBF</a:t>
            </a:r>
            <a:endParaRPr lang="en-US" dirty="0"/>
          </a:p>
        </p:txBody>
      </p:sp>
    </p:spTree>
    <p:extLst>
      <p:ext uri="{BB962C8B-B14F-4D97-AF65-F5344CB8AC3E}">
        <p14:creationId xmlns:p14="http://schemas.microsoft.com/office/powerpoint/2010/main" val="3063539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Text Box 3"/>
          <p:cNvSpPr txBox="1">
            <a:spLocks noChangeArrowheads="1"/>
          </p:cNvSpPr>
          <p:nvPr/>
        </p:nvSpPr>
        <p:spPr bwMode="auto">
          <a:xfrm>
            <a:off x="914400" y="1681163"/>
            <a:ext cx="5867400"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939393"/>
                    </a:gs>
                    <a:gs pos="100000">
                      <a:srgbClr val="DDDDDD"/>
                    </a:gs>
                  </a:gsLst>
                  <a:lin ang="5400000" scaled="1"/>
                </a:gradFill>
              </a14:hiddenFill>
            </a:ext>
            <a:ext uri="{91240B29-F687-4F45-9708-019B960494DF}">
              <a14:hiddenLine xmlns:a14="http://schemas.microsoft.com/office/drawing/2010/main" w="222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b="0"/>
          </a:p>
        </p:txBody>
      </p:sp>
      <p:sp>
        <p:nvSpPr>
          <p:cNvPr id="97284" name="Text Box 11"/>
          <p:cNvSpPr txBox="1">
            <a:spLocks noChangeArrowheads="1"/>
          </p:cNvSpPr>
          <p:nvPr/>
        </p:nvSpPr>
        <p:spPr bwMode="auto">
          <a:xfrm>
            <a:off x="1081088" y="2288282"/>
            <a:ext cx="2049462" cy="46166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a:latin typeface="+mn-lt"/>
              </a:rPr>
              <a:t>Sizing Link:</a:t>
            </a:r>
          </a:p>
        </p:txBody>
      </p:sp>
      <p:sp>
        <p:nvSpPr>
          <p:cNvPr id="97285" name="Text Box 12"/>
          <p:cNvSpPr txBox="1">
            <a:spLocks noChangeArrowheads="1"/>
          </p:cNvSpPr>
          <p:nvPr/>
        </p:nvSpPr>
        <p:spPr bwMode="auto">
          <a:xfrm>
            <a:off x="3205163" y="2276872"/>
            <a:ext cx="1519237" cy="473075"/>
          </a:xfrm>
          <a:prstGeom prst="rect">
            <a:avLst/>
          </a:prstGeom>
          <a:noFill/>
          <a:ln w="15875" algn="ctr">
            <a:solidFill>
              <a:schemeClr val="tx1"/>
            </a:solidFill>
            <a:miter lim="800000"/>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i="1" dirty="0">
                <a:latin typeface="+mn-lt"/>
              </a:rPr>
              <a:t>V</a:t>
            </a:r>
            <a:r>
              <a:rPr lang="en-US" altLang="en-US" sz="2400" i="1" baseline="-25000" dirty="0">
                <a:latin typeface="+mn-lt"/>
              </a:rPr>
              <a:t>u</a:t>
            </a:r>
            <a:r>
              <a:rPr lang="en-US" altLang="en-US" sz="2400" i="1" dirty="0">
                <a:latin typeface="+mn-lt"/>
              </a:rPr>
              <a:t> </a:t>
            </a:r>
            <a:r>
              <a:rPr lang="en-US" altLang="en-US" sz="2400" dirty="0">
                <a:latin typeface="+mn-lt"/>
                <a:sym typeface="Symbol" pitchFamily="18" charset="2"/>
              </a:rPr>
              <a:t> </a:t>
            </a:r>
            <a:r>
              <a:rPr lang="en-US" altLang="en-US" sz="2400" i="1" dirty="0">
                <a:latin typeface="+mn-lt"/>
                <a:sym typeface="Symbol" pitchFamily="18" charset="2"/>
              </a:rPr>
              <a:t> V</a:t>
            </a:r>
            <a:r>
              <a:rPr lang="en-US" altLang="en-US" sz="2400" i="1" baseline="-25000" dirty="0">
                <a:latin typeface="+mn-lt"/>
                <a:sym typeface="Symbol" pitchFamily="18" charset="2"/>
              </a:rPr>
              <a:t>n</a:t>
            </a:r>
            <a:endParaRPr lang="en-US" altLang="en-US" sz="2400" i="1" dirty="0">
              <a:latin typeface="+mn-lt"/>
              <a:sym typeface="Symbol" pitchFamily="18" charset="2"/>
            </a:endParaRPr>
          </a:p>
        </p:txBody>
      </p:sp>
      <p:sp>
        <p:nvSpPr>
          <p:cNvPr id="97286" name="Text Box 13"/>
          <p:cNvSpPr txBox="1">
            <a:spLocks noChangeArrowheads="1"/>
          </p:cNvSpPr>
          <p:nvPr/>
        </p:nvSpPr>
        <p:spPr bwMode="auto">
          <a:xfrm>
            <a:off x="3130550" y="3199507"/>
            <a:ext cx="5248275" cy="2062103"/>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i="1" dirty="0">
                <a:latin typeface="+mn-lt"/>
              </a:rPr>
              <a:t>V</a:t>
            </a:r>
            <a:r>
              <a:rPr lang="en-US" altLang="en-US" sz="2400" b="0" i="1" baseline="-25000" dirty="0">
                <a:latin typeface="+mn-lt"/>
              </a:rPr>
              <a:t>u</a:t>
            </a:r>
            <a:r>
              <a:rPr lang="en-US" altLang="en-US" sz="2400" b="0" i="1" dirty="0">
                <a:latin typeface="+mn-lt"/>
              </a:rPr>
              <a:t>   = 	shear force in link under code 	specified forces:	</a:t>
            </a:r>
            <a:br>
              <a:rPr lang="en-US" altLang="en-US" sz="2400" b="0" i="1" dirty="0">
                <a:latin typeface="+mn-lt"/>
              </a:rPr>
            </a:br>
            <a:r>
              <a:rPr lang="en-US" altLang="en-US" sz="2400" b="0" i="1" dirty="0">
                <a:latin typeface="+mn-lt"/>
              </a:rPr>
              <a:t>	      </a:t>
            </a:r>
            <a:r>
              <a:rPr lang="en-US" altLang="en-US" sz="2000" b="0" dirty="0">
                <a:latin typeface="+mn-lt"/>
              </a:rPr>
              <a:t>1.2D + 1.0E + 0.5L + 0.2S</a:t>
            </a:r>
            <a:br>
              <a:rPr lang="en-US" altLang="en-US" sz="2000" b="0" dirty="0">
                <a:latin typeface="+mn-lt"/>
              </a:rPr>
            </a:br>
            <a:r>
              <a:rPr lang="en-US" altLang="en-US" sz="2000" b="0" dirty="0">
                <a:latin typeface="+mn-lt"/>
              </a:rPr>
              <a:t>	        0.9D + 1.0E</a:t>
            </a:r>
            <a:endParaRPr lang="en-US" altLang="en-US" sz="2000" b="0" i="1" dirty="0">
              <a:latin typeface="+mn-lt"/>
            </a:endParaRPr>
          </a:p>
          <a:p>
            <a:pPr>
              <a:spcBef>
                <a:spcPct val="50000"/>
              </a:spcBef>
              <a:buClrTx/>
              <a:buSzTx/>
              <a:buFontTx/>
              <a:buNone/>
            </a:pPr>
            <a:r>
              <a:rPr lang="en-US" altLang="en-US" sz="2400" b="0" i="1" dirty="0">
                <a:latin typeface="+mn-lt"/>
                <a:sym typeface="Symbol" pitchFamily="18" charset="2"/>
              </a:rPr>
              <a:t> V</a:t>
            </a:r>
            <a:r>
              <a:rPr lang="en-US" altLang="en-US" sz="2400" b="0" i="1" baseline="-25000" dirty="0">
                <a:latin typeface="+mn-lt"/>
                <a:sym typeface="Symbol" pitchFamily="18" charset="2"/>
              </a:rPr>
              <a:t>n  </a:t>
            </a:r>
            <a:r>
              <a:rPr lang="en-US" altLang="en-US" sz="2400" b="0" i="1" dirty="0">
                <a:latin typeface="+mn-lt"/>
                <a:sym typeface="Symbol" pitchFamily="18" charset="2"/>
              </a:rPr>
              <a:t>=	link design shear strength</a:t>
            </a:r>
          </a:p>
        </p:txBody>
      </p:sp>
      <p:sp>
        <p:nvSpPr>
          <p:cNvPr id="2" name="Text Placeholder 1"/>
          <p:cNvSpPr>
            <a:spLocks noGrp="1"/>
          </p:cNvSpPr>
          <p:nvPr>
            <p:ph type="body" sz="quarter" idx="38"/>
          </p:nvPr>
        </p:nvSpPr>
        <p:spPr/>
        <p:txBody>
          <a:bodyPr/>
          <a:lstStyle/>
          <a:p>
            <a:r>
              <a:rPr lang="en-US" dirty="0" smtClean="0"/>
              <a:t>Members</a:t>
            </a:r>
            <a:endParaRPr lang="en-US" dirty="0"/>
          </a:p>
        </p:txBody>
      </p:sp>
      <p:sp>
        <p:nvSpPr>
          <p:cNvPr id="3" name="Text Placeholder 2"/>
          <p:cNvSpPr>
            <a:spLocks noGrp="1"/>
          </p:cNvSpPr>
          <p:nvPr>
            <p:ph type="body" sz="quarter" idx="39"/>
          </p:nvPr>
        </p:nvSpPr>
        <p:spPr/>
        <p:txBody>
          <a:bodyPr/>
          <a:lstStyle/>
          <a:p>
            <a:r>
              <a:rPr lang="en-US" dirty="0"/>
              <a:t>AISC Seismic Provisions - </a:t>
            </a:r>
            <a:r>
              <a:rPr lang="en-US" dirty="0" smtClean="0"/>
              <a:t>EBF</a:t>
            </a:r>
            <a:endParaRPr lang="en-US" dirty="0"/>
          </a:p>
        </p:txBody>
      </p:sp>
      <p:sp>
        <p:nvSpPr>
          <p:cNvPr id="10" name="Text Box 5"/>
          <p:cNvSpPr txBox="1">
            <a:spLocks noChangeArrowheads="1"/>
          </p:cNvSpPr>
          <p:nvPr/>
        </p:nvSpPr>
        <p:spPr bwMode="auto">
          <a:xfrm>
            <a:off x="467544" y="1301750"/>
            <a:ext cx="7588250" cy="46037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u="sng" dirty="0">
                <a:latin typeface="+mn-lt"/>
              </a:rPr>
              <a:t>F3.5b.2 Shear Strength</a:t>
            </a:r>
          </a:p>
        </p:txBody>
      </p:sp>
    </p:spTree>
    <p:extLst>
      <p:ext uri="{BB962C8B-B14F-4D97-AF65-F5344CB8AC3E}">
        <p14:creationId xmlns:p14="http://schemas.microsoft.com/office/powerpoint/2010/main" val="26594763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TextBox 1"/>
          <p:cNvSpPr txBox="1">
            <a:spLocks noChangeArrowheads="1"/>
          </p:cNvSpPr>
          <p:nvPr/>
        </p:nvSpPr>
        <p:spPr bwMode="auto">
          <a:xfrm>
            <a:off x="701675" y="2138363"/>
            <a:ext cx="736123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200" b="0" dirty="0">
                <a:latin typeface="+mn-lt"/>
              </a:rPr>
              <a:t>When the </a:t>
            </a:r>
            <a:r>
              <a:rPr lang="en-US" altLang="en-US" sz="2200" i="1" dirty="0">
                <a:solidFill>
                  <a:schemeClr val="tx2"/>
                </a:solidFill>
                <a:latin typeface="+mn-lt"/>
              </a:rPr>
              <a:t>axial force ratio</a:t>
            </a:r>
            <a:r>
              <a:rPr lang="en-US" altLang="en-US" sz="2200" b="0" dirty="0">
                <a:latin typeface="+mn-lt"/>
              </a:rPr>
              <a:t>, </a:t>
            </a:r>
            <a:r>
              <a:rPr lang="el-GR" altLang="en-US" sz="2200" dirty="0">
                <a:latin typeface="+mn-lt"/>
              </a:rPr>
              <a:t>α</a:t>
            </a:r>
            <a:r>
              <a:rPr lang="en-US" altLang="en-US" sz="2200" baseline="-25000" dirty="0" err="1">
                <a:latin typeface="+mn-lt"/>
              </a:rPr>
              <a:t>s</a:t>
            </a:r>
            <a:r>
              <a:rPr lang="en-US" altLang="en-US" sz="2200" dirty="0" err="1">
                <a:latin typeface="+mn-lt"/>
              </a:rPr>
              <a:t>P</a:t>
            </a:r>
            <a:r>
              <a:rPr lang="en-US" altLang="en-US" sz="2200" baseline="-25000" dirty="0" err="1">
                <a:latin typeface="+mn-lt"/>
              </a:rPr>
              <a:t>r</a:t>
            </a:r>
            <a:r>
              <a:rPr lang="en-US" altLang="en-US" sz="2200" dirty="0">
                <a:latin typeface="+mn-lt"/>
              </a:rPr>
              <a:t>/</a:t>
            </a:r>
            <a:r>
              <a:rPr lang="en-US" altLang="en-US" sz="2200" dirty="0" err="1">
                <a:latin typeface="+mn-lt"/>
              </a:rPr>
              <a:t>P</a:t>
            </a:r>
            <a:r>
              <a:rPr lang="en-US" altLang="en-US" sz="2200" baseline="-25000" dirty="0" err="1">
                <a:latin typeface="+mn-lt"/>
              </a:rPr>
              <a:t>y</a:t>
            </a:r>
            <a:r>
              <a:rPr lang="en-US" altLang="en-US" sz="2200" b="0" dirty="0">
                <a:latin typeface="+mn-lt"/>
              </a:rPr>
              <a:t>, is </a:t>
            </a:r>
            <a:r>
              <a:rPr lang="en-US" altLang="en-US" sz="2200" i="1" dirty="0">
                <a:solidFill>
                  <a:schemeClr val="tx2"/>
                </a:solidFill>
                <a:latin typeface="+mn-lt"/>
              </a:rPr>
              <a:t>greater than </a:t>
            </a:r>
            <a:r>
              <a:rPr lang="en-US" altLang="en-US" sz="2200" i="1" dirty="0" smtClean="0">
                <a:solidFill>
                  <a:schemeClr val="tx2"/>
                </a:solidFill>
                <a:latin typeface="+mn-lt"/>
              </a:rPr>
              <a:t>0.15,</a:t>
            </a:r>
            <a:r>
              <a:rPr lang="en-US" altLang="en-US" sz="2200" i="1" dirty="0" smtClean="0">
                <a:latin typeface="+mn-lt"/>
              </a:rPr>
              <a:t> </a:t>
            </a:r>
            <a:r>
              <a:rPr lang="en-US" altLang="en-US" sz="2200" b="0" dirty="0">
                <a:latin typeface="+mn-lt"/>
              </a:rPr>
              <a:t>there are additional </a:t>
            </a:r>
            <a:r>
              <a:rPr lang="en-US" altLang="en-US" sz="2200" i="1" dirty="0">
                <a:solidFill>
                  <a:schemeClr val="tx2"/>
                </a:solidFill>
                <a:latin typeface="+mn-lt"/>
              </a:rPr>
              <a:t>limitations on link length</a:t>
            </a:r>
            <a:r>
              <a:rPr lang="en-US" altLang="en-US" sz="2200" b="0" dirty="0">
                <a:latin typeface="+mn-lt"/>
              </a:rPr>
              <a:t>. </a:t>
            </a:r>
          </a:p>
        </p:txBody>
      </p:sp>
      <p:sp>
        <p:nvSpPr>
          <p:cNvPr id="98309" name="TextBox 8"/>
          <p:cNvSpPr txBox="1">
            <a:spLocks noChangeArrowheads="1"/>
          </p:cNvSpPr>
          <p:nvPr/>
        </p:nvSpPr>
        <p:spPr bwMode="auto">
          <a:xfrm>
            <a:off x="1734641" y="4384675"/>
            <a:ext cx="19732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200" b="0" dirty="0">
                <a:latin typeface="Cambria Math" panose="02040503050406030204" pitchFamily="18" charset="0"/>
                <a:ea typeface="Cambria Math" panose="02040503050406030204" pitchFamily="18" charset="0"/>
              </a:rPr>
              <a:t>w</a:t>
            </a:r>
            <a:r>
              <a:rPr lang="en-US" altLang="en-US" sz="2200" b="0" dirty="0" smtClean="0">
                <a:latin typeface="Cambria Math" panose="02040503050406030204" pitchFamily="18" charset="0"/>
                <a:ea typeface="Cambria Math" panose="02040503050406030204" pitchFamily="18" charset="0"/>
              </a:rPr>
              <a:t>hen </a:t>
            </a:r>
            <a:r>
              <a:rPr lang="el-GR" altLang="en-US" sz="2200" b="0" dirty="0">
                <a:latin typeface="Cambria Math" panose="02040503050406030204" pitchFamily="18" charset="0"/>
                <a:ea typeface="Cambria Math" panose="02040503050406030204" pitchFamily="18" charset="0"/>
              </a:rPr>
              <a:t>ρ</a:t>
            </a:r>
            <a:r>
              <a:rPr lang="en-US" altLang="en-US" sz="2200" b="0" dirty="0">
                <a:latin typeface="Cambria Math" panose="02040503050406030204" pitchFamily="18" charset="0"/>
                <a:ea typeface="Cambria Math" panose="02040503050406030204" pitchFamily="18" charset="0"/>
              </a:rPr>
              <a:t>’ ≤ 0.5 </a:t>
            </a:r>
          </a:p>
        </p:txBody>
      </p:sp>
      <p:sp>
        <p:nvSpPr>
          <p:cNvPr id="98311" name="TextBox 10"/>
          <p:cNvSpPr txBox="1">
            <a:spLocks noChangeArrowheads="1"/>
          </p:cNvSpPr>
          <p:nvPr/>
        </p:nvSpPr>
        <p:spPr bwMode="auto">
          <a:xfrm>
            <a:off x="1734641" y="5370513"/>
            <a:ext cx="19732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200" b="0" dirty="0">
                <a:latin typeface="Cambria Math" panose="02040503050406030204" pitchFamily="18" charset="0"/>
                <a:ea typeface="Cambria Math" panose="02040503050406030204" pitchFamily="18" charset="0"/>
              </a:rPr>
              <a:t>w</a:t>
            </a:r>
            <a:r>
              <a:rPr lang="en-US" altLang="en-US" sz="2200" b="0" dirty="0" smtClean="0">
                <a:latin typeface="Cambria Math" panose="02040503050406030204" pitchFamily="18" charset="0"/>
                <a:ea typeface="Cambria Math" panose="02040503050406030204" pitchFamily="18" charset="0"/>
              </a:rPr>
              <a:t>hen </a:t>
            </a:r>
            <a:r>
              <a:rPr lang="el-GR" altLang="en-US" sz="2200" b="0" dirty="0">
                <a:latin typeface="Cambria Math" panose="02040503050406030204" pitchFamily="18" charset="0"/>
                <a:ea typeface="Cambria Math" panose="02040503050406030204" pitchFamily="18" charset="0"/>
              </a:rPr>
              <a:t>ρ</a:t>
            </a:r>
            <a:r>
              <a:rPr lang="en-US" altLang="en-US" sz="2200" b="0" dirty="0">
                <a:latin typeface="Cambria Math" panose="02040503050406030204" pitchFamily="18" charset="0"/>
                <a:ea typeface="Cambria Math" panose="02040503050406030204" pitchFamily="18" charset="0"/>
              </a:rPr>
              <a:t>’ &gt; 0.5 </a:t>
            </a:r>
          </a:p>
        </p:txBody>
      </p:sp>
      <p:sp>
        <p:nvSpPr>
          <p:cNvPr id="6" name="Text Placeholder 5"/>
          <p:cNvSpPr>
            <a:spLocks noGrp="1"/>
          </p:cNvSpPr>
          <p:nvPr>
            <p:ph type="body" sz="quarter" idx="38"/>
          </p:nvPr>
        </p:nvSpPr>
        <p:spPr/>
        <p:txBody>
          <a:bodyPr/>
          <a:lstStyle/>
          <a:p>
            <a:r>
              <a:rPr lang="en-US" dirty="0" smtClean="0"/>
              <a:t>Members</a:t>
            </a:r>
            <a:endParaRPr lang="en-US" dirty="0"/>
          </a:p>
        </p:txBody>
      </p:sp>
      <p:sp>
        <p:nvSpPr>
          <p:cNvPr id="7" name="Text Placeholder 6"/>
          <p:cNvSpPr>
            <a:spLocks noGrp="1"/>
          </p:cNvSpPr>
          <p:nvPr>
            <p:ph type="body" sz="quarter" idx="39"/>
          </p:nvPr>
        </p:nvSpPr>
        <p:spPr/>
        <p:txBody>
          <a:bodyPr/>
          <a:lstStyle/>
          <a:p>
            <a:r>
              <a:rPr lang="en-US" dirty="0"/>
              <a:t>AISC Seismic Provisions - </a:t>
            </a:r>
            <a:r>
              <a:rPr lang="en-US" dirty="0" smtClean="0"/>
              <a:t>EBF</a:t>
            </a:r>
            <a:endParaRPr lang="en-US" dirty="0"/>
          </a:p>
        </p:txBody>
      </p:sp>
      <p:sp>
        <p:nvSpPr>
          <p:cNvPr id="14" name="Text Box 5"/>
          <p:cNvSpPr txBox="1">
            <a:spLocks noChangeArrowheads="1"/>
          </p:cNvSpPr>
          <p:nvPr/>
        </p:nvSpPr>
        <p:spPr bwMode="auto">
          <a:xfrm>
            <a:off x="467544" y="1301750"/>
            <a:ext cx="7588250" cy="46037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u="sng" dirty="0">
                <a:latin typeface="+mn-lt"/>
              </a:rPr>
              <a:t>F3.5b.3 Link Length</a:t>
            </a:r>
          </a:p>
        </p:txBody>
      </p:sp>
      <mc:AlternateContent xmlns:mc="http://schemas.openxmlformats.org/markup-compatibility/2006" xmlns:a14="http://schemas.microsoft.com/office/drawing/2010/main">
        <mc:Choice Requires="a14">
          <p:sp>
            <p:nvSpPr>
              <p:cNvPr id="8" name="TextBox 7"/>
              <p:cNvSpPr txBox="1"/>
              <p:nvPr/>
            </p:nvSpPr>
            <p:spPr>
              <a:xfrm>
                <a:off x="1115616" y="3140968"/>
                <a:ext cx="2078454" cy="943015"/>
              </a:xfrm>
              <a:prstGeom prst="rect">
                <a:avLst/>
              </a:prstGeom>
              <a:noFill/>
            </p:spPr>
            <p:txBody>
              <a:bodyPr wrap="none" rtlCol="0">
                <a:spAutoFit/>
              </a:bodyPr>
              <a:lstStyle/>
              <a:p>
                <a14:m>
                  <m:oMath xmlns:m="http://schemas.openxmlformats.org/officeDocument/2006/math">
                    <m:sSup>
                      <m:sSupPr>
                        <m:ctrlPr>
                          <a:rPr lang="en-US" sz="3200" b="1" i="1" smtClean="0">
                            <a:latin typeface="Cambria Math"/>
                            <a:ea typeface="Cambria Math" panose="02040503050406030204" pitchFamily="18" charset="0"/>
                          </a:rPr>
                        </m:ctrlPr>
                      </m:sSupPr>
                      <m:e>
                        <m:r>
                          <a:rPr lang="en-US" sz="3200" b="1" i="1" smtClean="0">
                            <a:latin typeface="Cambria Math" panose="02040503050406030204" pitchFamily="18" charset="0"/>
                            <a:ea typeface="Cambria Math" panose="02040503050406030204" pitchFamily="18" charset="0"/>
                          </a:rPr>
                          <m:t>𝝆</m:t>
                        </m:r>
                      </m:e>
                      <m:sup>
                        <m:r>
                          <a:rPr lang="en-US" sz="3200" b="1" i="1" smtClean="0">
                            <a:latin typeface="Cambria Math" panose="02040503050406030204" pitchFamily="18" charset="0"/>
                            <a:ea typeface="Cambria Math" panose="02040503050406030204" pitchFamily="18" charset="0"/>
                          </a:rPr>
                          <m:t>′</m:t>
                        </m:r>
                      </m:sup>
                    </m:sSup>
                    <m:r>
                      <a:rPr lang="en-US" sz="3200" b="1" i="1" smtClean="0">
                        <a:latin typeface="Cambria Math" panose="02040503050406030204" pitchFamily="18" charset="0"/>
                        <a:ea typeface="Cambria Math" panose="02040503050406030204" pitchFamily="18" charset="0"/>
                      </a:rPr>
                      <m:t>= </m:t>
                    </m:r>
                    <m:f>
                      <m:fPr>
                        <m:ctrlPr>
                          <a:rPr lang="en-US" sz="3200" b="1" i="1" smtClean="0">
                            <a:latin typeface="Cambria Math"/>
                            <a:ea typeface="Cambria Math" panose="02040503050406030204" pitchFamily="18" charset="0"/>
                          </a:rPr>
                        </m:ctrlPr>
                      </m:fPr>
                      <m:num>
                        <m:sSub>
                          <m:sSubPr>
                            <m:ctrlPr>
                              <a:rPr lang="en-US" sz="3200" b="1" i="1" smtClean="0">
                                <a:latin typeface="Cambria Math"/>
                                <a:ea typeface="Cambria Math" panose="02040503050406030204" pitchFamily="18" charset="0"/>
                              </a:rPr>
                            </m:ctrlPr>
                          </m:sSubPr>
                          <m:e>
                            <m:r>
                              <a:rPr lang="en-US" sz="3200" b="1" i="1" smtClean="0">
                                <a:latin typeface="Cambria Math" panose="02040503050406030204" pitchFamily="18" charset="0"/>
                                <a:ea typeface="Cambria Math" panose="02040503050406030204" pitchFamily="18" charset="0"/>
                              </a:rPr>
                              <m:t>𝑷</m:t>
                            </m:r>
                          </m:e>
                          <m:sub>
                            <m:r>
                              <a:rPr lang="en-US" sz="3200" b="1" i="1" smtClean="0">
                                <a:latin typeface="Cambria Math" panose="02040503050406030204" pitchFamily="18" charset="0"/>
                                <a:ea typeface="Cambria Math" panose="02040503050406030204" pitchFamily="18" charset="0"/>
                              </a:rPr>
                              <m:t>𝒓</m:t>
                            </m:r>
                          </m:sub>
                        </m:sSub>
                        <m:sSub>
                          <m:sSubPr>
                            <m:ctrlPr>
                              <a:rPr lang="en-US" sz="3200" b="1" i="1" smtClean="0">
                                <a:latin typeface="Cambria Math"/>
                                <a:ea typeface="Cambria Math" panose="02040503050406030204" pitchFamily="18" charset="0"/>
                              </a:rPr>
                            </m:ctrlPr>
                          </m:sSubPr>
                          <m:e>
                            <m:r>
                              <a:rPr lang="en-US" sz="3200" b="1" i="1" smtClean="0">
                                <a:latin typeface="Cambria Math" panose="02040503050406030204" pitchFamily="18" charset="0"/>
                                <a:ea typeface="Cambria Math" panose="02040503050406030204" pitchFamily="18" charset="0"/>
                              </a:rPr>
                              <m:t>𝑷</m:t>
                            </m:r>
                          </m:e>
                          <m:sub>
                            <m:r>
                              <a:rPr lang="en-US" sz="3200" b="1" i="1" smtClean="0">
                                <a:latin typeface="Cambria Math" panose="02040503050406030204" pitchFamily="18" charset="0"/>
                                <a:ea typeface="Cambria Math" panose="02040503050406030204" pitchFamily="18" charset="0"/>
                              </a:rPr>
                              <m:t>𝒚</m:t>
                            </m:r>
                          </m:sub>
                        </m:sSub>
                      </m:num>
                      <m:den>
                        <m:sSub>
                          <m:sSubPr>
                            <m:ctrlPr>
                              <a:rPr lang="en-US" sz="3200" b="1" i="1" smtClean="0">
                                <a:latin typeface="Cambria Math"/>
                                <a:ea typeface="Cambria Math" panose="02040503050406030204" pitchFamily="18" charset="0"/>
                              </a:rPr>
                            </m:ctrlPr>
                          </m:sSubPr>
                          <m:e>
                            <m:r>
                              <a:rPr lang="en-US" sz="3200" b="1" i="1" smtClean="0">
                                <a:latin typeface="Cambria Math" panose="02040503050406030204" pitchFamily="18" charset="0"/>
                                <a:ea typeface="Cambria Math" panose="02040503050406030204" pitchFamily="18" charset="0"/>
                              </a:rPr>
                              <m:t>𝑽</m:t>
                            </m:r>
                          </m:e>
                          <m:sub>
                            <m:r>
                              <a:rPr lang="en-US" sz="3200" b="1" i="1" smtClean="0">
                                <a:latin typeface="Cambria Math" panose="02040503050406030204" pitchFamily="18" charset="0"/>
                                <a:ea typeface="Cambria Math" panose="02040503050406030204" pitchFamily="18" charset="0"/>
                              </a:rPr>
                              <m:t>𝒓</m:t>
                            </m:r>
                          </m:sub>
                        </m:sSub>
                        <m:sSub>
                          <m:sSubPr>
                            <m:ctrlPr>
                              <a:rPr lang="en-US" sz="3200" b="1" i="1" smtClean="0">
                                <a:latin typeface="Cambria Math"/>
                                <a:ea typeface="Cambria Math" panose="02040503050406030204" pitchFamily="18" charset="0"/>
                              </a:rPr>
                            </m:ctrlPr>
                          </m:sSubPr>
                          <m:e>
                            <m:r>
                              <a:rPr lang="en-US" sz="3200" b="1" i="1" smtClean="0">
                                <a:latin typeface="Cambria Math" panose="02040503050406030204" pitchFamily="18" charset="0"/>
                                <a:ea typeface="Cambria Math" panose="02040503050406030204" pitchFamily="18" charset="0"/>
                              </a:rPr>
                              <m:t>𝑽</m:t>
                            </m:r>
                          </m:e>
                          <m:sub>
                            <m:r>
                              <a:rPr lang="en-US" sz="3200" b="1" i="1" smtClean="0">
                                <a:latin typeface="Cambria Math" panose="02040503050406030204" pitchFamily="18" charset="0"/>
                                <a:ea typeface="Cambria Math" panose="02040503050406030204" pitchFamily="18" charset="0"/>
                              </a:rPr>
                              <m:t>𝒚</m:t>
                            </m:r>
                          </m:sub>
                        </m:sSub>
                      </m:den>
                    </m:f>
                  </m:oMath>
                </a14:m>
                <a:r>
                  <a:rPr lang="en-US" sz="3200" b="1" dirty="0" smtClean="0">
                    <a:latin typeface="Cambria Math" panose="02040503050406030204" pitchFamily="18" charset="0"/>
                    <a:ea typeface="Cambria Math" panose="02040503050406030204" pitchFamily="18" charset="0"/>
                  </a:rPr>
                  <a:t>  </a:t>
                </a:r>
                <a:endParaRPr lang="en-US" sz="3200" b="1" dirty="0">
                  <a:latin typeface="Cambria Math" panose="02040503050406030204" pitchFamily="18" charset="0"/>
                  <a:ea typeface="Cambria Math" panose="02040503050406030204" pitchFamily="18"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115616" y="3140968"/>
                <a:ext cx="2078454" cy="943015"/>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4114800" y="4184363"/>
                <a:ext cx="1638910" cy="8315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a:rPr>
                        <m:t>𝑒</m:t>
                      </m:r>
                      <m:r>
                        <a:rPr lang="en-US" sz="2200" b="0" i="1" smtClean="0">
                          <a:latin typeface="Cambria Math"/>
                        </a:rPr>
                        <m:t> ≤ </m:t>
                      </m:r>
                      <m:f>
                        <m:fPr>
                          <m:ctrlPr>
                            <a:rPr lang="en-US" sz="2200" b="0" i="1" smtClean="0">
                              <a:latin typeface="Cambria Math"/>
                              <a:ea typeface="Cambria Math"/>
                            </a:rPr>
                          </m:ctrlPr>
                        </m:fPr>
                        <m:num>
                          <m:r>
                            <a:rPr lang="en-US" sz="2200" b="0" i="1" smtClean="0">
                              <a:latin typeface="Cambria Math"/>
                              <a:ea typeface="Cambria Math"/>
                            </a:rPr>
                            <m:t>1.6</m:t>
                          </m:r>
                          <m:sSub>
                            <m:sSubPr>
                              <m:ctrlPr>
                                <a:rPr lang="en-US" sz="2200" b="0" i="1" smtClean="0">
                                  <a:latin typeface="Cambria Math"/>
                                  <a:ea typeface="Cambria Math"/>
                                </a:rPr>
                              </m:ctrlPr>
                            </m:sSubPr>
                            <m:e>
                              <m:r>
                                <a:rPr lang="en-US" sz="2200" b="0" i="1" smtClean="0">
                                  <a:latin typeface="Cambria Math"/>
                                  <a:ea typeface="Cambria Math"/>
                                </a:rPr>
                                <m:t>𝑀</m:t>
                              </m:r>
                            </m:e>
                            <m:sub>
                              <m:r>
                                <a:rPr lang="en-US" sz="2200" b="0" i="1" smtClean="0">
                                  <a:latin typeface="Cambria Math"/>
                                  <a:ea typeface="Cambria Math"/>
                                </a:rPr>
                                <m:t>𝑝</m:t>
                              </m:r>
                            </m:sub>
                          </m:sSub>
                        </m:num>
                        <m:den>
                          <m:sSub>
                            <m:sSubPr>
                              <m:ctrlPr>
                                <a:rPr lang="en-US" sz="2200" b="0" i="1" smtClean="0">
                                  <a:latin typeface="Cambria Math"/>
                                  <a:ea typeface="Cambria Math"/>
                                </a:rPr>
                              </m:ctrlPr>
                            </m:sSubPr>
                            <m:e>
                              <m:r>
                                <a:rPr lang="en-US" sz="2200" b="0" i="1" smtClean="0">
                                  <a:latin typeface="Cambria Math"/>
                                  <a:ea typeface="Cambria Math"/>
                                </a:rPr>
                                <m:t>𝑉</m:t>
                              </m:r>
                            </m:e>
                            <m:sub>
                              <m:r>
                                <a:rPr lang="en-US" sz="2200" b="0" i="1" smtClean="0">
                                  <a:latin typeface="Cambria Math"/>
                                  <a:ea typeface="Cambria Math"/>
                                </a:rPr>
                                <m:t>𝑝</m:t>
                              </m:r>
                            </m:sub>
                          </m:sSub>
                        </m:den>
                      </m:f>
                    </m:oMath>
                  </m:oMathPara>
                </a14:m>
                <a:endParaRPr lang="en-US" sz="2200" dirty="0"/>
              </a:p>
            </p:txBody>
          </p:sp>
        </mc:Choice>
        <mc:Fallback xmlns="">
          <p:sp>
            <p:nvSpPr>
              <p:cNvPr id="9" name="TextBox 8"/>
              <p:cNvSpPr txBox="1">
                <a:spLocks noRot="1" noChangeAspect="1" noMove="1" noResize="1" noEditPoints="1" noAdjustHandles="1" noChangeArrowheads="1" noChangeShapeType="1" noTextEdit="1"/>
              </p:cNvSpPr>
              <p:nvPr/>
            </p:nvSpPr>
            <p:spPr>
              <a:xfrm>
                <a:off x="4114800" y="4184363"/>
                <a:ext cx="1638910" cy="831510"/>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4114800" y="5170201"/>
                <a:ext cx="3397020" cy="8315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a:rPr>
                        <m:t>𝑒</m:t>
                      </m:r>
                      <m:r>
                        <a:rPr lang="en-US" sz="2200" b="0" i="1" smtClean="0">
                          <a:latin typeface="Cambria Math"/>
                        </a:rPr>
                        <m:t> ≤ </m:t>
                      </m:r>
                      <m:f>
                        <m:fPr>
                          <m:ctrlPr>
                            <a:rPr lang="en-US" sz="2200" b="0" i="1" smtClean="0">
                              <a:latin typeface="Cambria Math"/>
                              <a:ea typeface="Cambria Math"/>
                            </a:rPr>
                          </m:ctrlPr>
                        </m:fPr>
                        <m:num>
                          <m:r>
                            <a:rPr lang="en-US" sz="2200" b="0" i="1" smtClean="0">
                              <a:latin typeface="Cambria Math"/>
                              <a:ea typeface="Cambria Math"/>
                            </a:rPr>
                            <m:t>1.6</m:t>
                          </m:r>
                          <m:sSub>
                            <m:sSubPr>
                              <m:ctrlPr>
                                <a:rPr lang="en-US" sz="2200" b="0" i="1" smtClean="0">
                                  <a:latin typeface="Cambria Math"/>
                                  <a:ea typeface="Cambria Math"/>
                                </a:rPr>
                              </m:ctrlPr>
                            </m:sSubPr>
                            <m:e>
                              <m:r>
                                <a:rPr lang="en-US" sz="2200" b="0" i="1" smtClean="0">
                                  <a:latin typeface="Cambria Math"/>
                                  <a:ea typeface="Cambria Math"/>
                                </a:rPr>
                                <m:t>𝑀</m:t>
                              </m:r>
                            </m:e>
                            <m:sub>
                              <m:r>
                                <a:rPr lang="en-US" sz="2200" b="0" i="1" smtClean="0">
                                  <a:latin typeface="Cambria Math"/>
                                  <a:ea typeface="Cambria Math"/>
                                </a:rPr>
                                <m:t>𝑝</m:t>
                              </m:r>
                            </m:sub>
                          </m:sSub>
                        </m:num>
                        <m:den>
                          <m:sSub>
                            <m:sSubPr>
                              <m:ctrlPr>
                                <a:rPr lang="en-US" sz="2200" b="0" i="1" smtClean="0">
                                  <a:latin typeface="Cambria Math"/>
                                  <a:ea typeface="Cambria Math"/>
                                </a:rPr>
                              </m:ctrlPr>
                            </m:sSubPr>
                            <m:e>
                              <m:r>
                                <a:rPr lang="en-US" sz="2200" b="0" i="1" smtClean="0">
                                  <a:latin typeface="Cambria Math"/>
                                  <a:ea typeface="Cambria Math"/>
                                </a:rPr>
                                <m:t>𝑉</m:t>
                              </m:r>
                            </m:e>
                            <m:sub>
                              <m:r>
                                <a:rPr lang="en-US" sz="2200" b="0" i="1" smtClean="0">
                                  <a:latin typeface="Cambria Math"/>
                                  <a:ea typeface="Cambria Math"/>
                                </a:rPr>
                                <m:t>𝑝</m:t>
                              </m:r>
                            </m:sub>
                          </m:sSub>
                        </m:den>
                      </m:f>
                      <m:r>
                        <a:rPr lang="en-US" sz="2200" b="0" i="1" smtClean="0">
                          <a:latin typeface="Cambria Math"/>
                          <a:ea typeface="Cambria Math"/>
                        </a:rPr>
                        <m:t>(1.15−0.3</m:t>
                      </m:r>
                      <m:sSup>
                        <m:sSupPr>
                          <m:ctrlPr>
                            <a:rPr lang="en-US" sz="2200" b="0" i="1" smtClean="0">
                              <a:latin typeface="Cambria Math"/>
                              <a:ea typeface="Cambria Math"/>
                            </a:rPr>
                          </m:ctrlPr>
                        </m:sSupPr>
                        <m:e>
                          <m:r>
                            <a:rPr lang="en-US" sz="2200" b="0" i="1" smtClean="0">
                              <a:latin typeface="Cambria Math"/>
                              <a:ea typeface="Cambria Math"/>
                            </a:rPr>
                            <m:t>𝜌</m:t>
                          </m:r>
                        </m:e>
                        <m:sup>
                          <m:r>
                            <a:rPr lang="en-US" sz="2200" b="0" i="1" smtClean="0">
                              <a:latin typeface="Cambria Math"/>
                              <a:ea typeface="Cambria Math"/>
                            </a:rPr>
                            <m:t>′</m:t>
                          </m:r>
                        </m:sup>
                      </m:sSup>
                      <m:r>
                        <a:rPr lang="en-US" sz="2200" b="0" i="1" smtClean="0">
                          <a:latin typeface="Cambria Math"/>
                          <a:ea typeface="Cambria Math"/>
                        </a:rPr>
                        <m:t>)</m:t>
                      </m:r>
                    </m:oMath>
                  </m:oMathPara>
                </a14:m>
                <a:endParaRPr lang="en-US" sz="2200" dirty="0"/>
              </a:p>
            </p:txBody>
          </p:sp>
        </mc:Choice>
        <mc:Fallback xmlns="">
          <p:sp>
            <p:nvSpPr>
              <p:cNvPr id="17" name="TextBox 16"/>
              <p:cNvSpPr txBox="1">
                <a:spLocks noRot="1" noChangeAspect="1" noMove="1" noResize="1" noEditPoints="1" noAdjustHandles="1" noChangeArrowheads="1" noChangeShapeType="1" noTextEdit="1"/>
              </p:cNvSpPr>
              <p:nvPr/>
            </p:nvSpPr>
            <p:spPr>
              <a:xfrm>
                <a:off x="4114800" y="5170201"/>
                <a:ext cx="3397020" cy="831510"/>
              </a:xfrm>
              <a:prstGeom prst="rect">
                <a:avLst/>
              </a:prstGeom>
              <a:blipFill rotWithShape="1">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642273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2" name="Text Box 8"/>
          <p:cNvSpPr txBox="1">
            <a:spLocks noChangeArrowheads="1"/>
          </p:cNvSpPr>
          <p:nvPr/>
        </p:nvSpPr>
        <p:spPr bwMode="auto">
          <a:xfrm>
            <a:off x="981323" y="2071688"/>
            <a:ext cx="7191077" cy="2462213"/>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b="0" dirty="0">
                <a:latin typeface="+mn-lt"/>
              </a:rPr>
              <a:t>Full-depth web stiffeners shall be provided on both sides of the link web at the diagonal brace ends of the link.</a:t>
            </a:r>
          </a:p>
          <a:p>
            <a:pPr>
              <a:spcBef>
                <a:spcPct val="50000"/>
              </a:spcBef>
              <a:buClrTx/>
              <a:buSzTx/>
              <a:buFontTx/>
              <a:buNone/>
            </a:pPr>
            <a:endParaRPr lang="en-US" altLang="en-US" sz="2200" b="0" dirty="0" smtClean="0">
              <a:latin typeface="+mn-lt"/>
            </a:endParaRPr>
          </a:p>
          <a:p>
            <a:pPr>
              <a:spcBef>
                <a:spcPct val="50000"/>
              </a:spcBef>
              <a:buClrTx/>
              <a:buSzTx/>
              <a:buFontTx/>
              <a:buNone/>
            </a:pPr>
            <a:r>
              <a:rPr lang="en-US" altLang="en-US" sz="2200" b="0" dirty="0" smtClean="0">
                <a:latin typeface="+mn-lt"/>
              </a:rPr>
              <a:t>These </a:t>
            </a:r>
            <a:r>
              <a:rPr lang="en-US" altLang="en-US" sz="2200" b="0" dirty="0">
                <a:latin typeface="+mn-lt"/>
              </a:rPr>
              <a:t>stiffeners shall have a combined width not less </a:t>
            </a:r>
            <a:r>
              <a:rPr lang="en-US" altLang="en-US" sz="2200" b="0" dirty="0" smtClean="0">
                <a:latin typeface="+mn-lt"/>
              </a:rPr>
              <a:t>than </a:t>
            </a:r>
            <a:r>
              <a:rPr lang="en-US" altLang="en-US" sz="2200" b="0" dirty="0">
                <a:latin typeface="+mn-lt"/>
              </a:rPr>
              <a:t>(</a:t>
            </a:r>
            <a:r>
              <a:rPr lang="en-US" altLang="en-US" sz="2200" b="0" i="1" dirty="0">
                <a:latin typeface="+mn-lt"/>
              </a:rPr>
              <a:t>b</a:t>
            </a:r>
            <a:r>
              <a:rPr lang="en-US" altLang="en-US" sz="2200" b="0" i="1" baseline="-25000" dirty="0">
                <a:latin typeface="+mn-lt"/>
              </a:rPr>
              <a:t>f</a:t>
            </a:r>
            <a:r>
              <a:rPr lang="en-US" altLang="en-US" sz="2200" b="0" dirty="0">
                <a:latin typeface="+mn-lt"/>
              </a:rPr>
              <a:t> -2</a:t>
            </a:r>
            <a:r>
              <a:rPr lang="en-US" altLang="en-US" sz="2200" b="0" i="1" dirty="0">
                <a:latin typeface="+mn-lt"/>
              </a:rPr>
              <a:t>t</a:t>
            </a:r>
            <a:r>
              <a:rPr lang="en-US" altLang="en-US" sz="2200" b="0" i="1" baseline="-25000" dirty="0">
                <a:latin typeface="+mn-lt"/>
              </a:rPr>
              <a:t>w</a:t>
            </a:r>
            <a:r>
              <a:rPr lang="en-US" altLang="en-US" sz="2200" b="0" dirty="0">
                <a:latin typeface="+mn-lt"/>
              </a:rPr>
              <a:t>) and a thickness not less than 0.75 </a:t>
            </a:r>
            <a:r>
              <a:rPr lang="en-US" altLang="en-US" sz="2200" b="0" i="1" dirty="0" err="1">
                <a:latin typeface="+mn-lt"/>
              </a:rPr>
              <a:t>t</a:t>
            </a:r>
            <a:r>
              <a:rPr lang="en-US" altLang="en-US" sz="2200" b="0" i="1" baseline="-25000" dirty="0" err="1">
                <a:latin typeface="+mn-lt"/>
              </a:rPr>
              <a:t>w</a:t>
            </a:r>
            <a:r>
              <a:rPr lang="en-US" altLang="en-US" sz="2200" b="0" dirty="0">
                <a:latin typeface="+mn-lt"/>
              </a:rPr>
              <a:t> or 3/8-inch, whichever is larger.</a:t>
            </a:r>
          </a:p>
        </p:txBody>
      </p:sp>
      <p:sp>
        <p:nvSpPr>
          <p:cNvPr id="2" name="Text Placeholder 1"/>
          <p:cNvSpPr>
            <a:spLocks noGrp="1"/>
          </p:cNvSpPr>
          <p:nvPr>
            <p:ph type="body" sz="quarter" idx="38"/>
          </p:nvPr>
        </p:nvSpPr>
        <p:spPr/>
        <p:txBody>
          <a:bodyPr/>
          <a:lstStyle/>
          <a:p>
            <a:r>
              <a:rPr lang="en-US" dirty="0" smtClean="0"/>
              <a:t>Members</a:t>
            </a:r>
            <a:endParaRPr lang="en-US" dirty="0"/>
          </a:p>
        </p:txBody>
      </p:sp>
      <p:sp>
        <p:nvSpPr>
          <p:cNvPr id="3" name="Text Placeholder 2"/>
          <p:cNvSpPr>
            <a:spLocks noGrp="1"/>
          </p:cNvSpPr>
          <p:nvPr>
            <p:ph type="body" sz="quarter" idx="39"/>
          </p:nvPr>
        </p:nvSpPr>
        <p:spPr/>
        <p:txBody>
          <a:bodyPr/>
          <a:lstStyle/>
          <a:p>
            <a:r>
              <a:rPr lang="en-US" dirty="0"/>
              <a:t>AISC Seismic Provisions - </a:t>
            </a:r>
            <a:r>
              <a:rPr lang="en-US" dirty="0" smtClean="0"/>
              <a:t>EBF</a:t>
            </a:r>
            <a:endParaRPr lang="en-US" dirty="0"/>
          </a:p>
        </p:txBody>
      </p:sp>
      <p:sp>
        <p:nvSpPr>
          <p:cNvPr id="7" name="Text Box 5"/>
          <p:cNvSpPr txBox="1">
            <a:spLocks noChangeArrowheads="1"/>
          </p:cNvSpPr>
          <p:nvPr/>
        </p:nvSpPr>
        <p:spPr bwMode="auto">
          <a:xfrm>
            <a:off x="467544" y="1301750"/>
            <a:ext cx="8424936" cy="46166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u="sng" dirty="0">
                <a:latin typeface="+mn-lt"/>
              </a:rPr>
              <a:t>F3.5b.4 Link Stiffeners for I-Shaped Cross Sections</a:t>
            </a:r>
          </a:p>
        </p:txBody>
      </p:sp>
    </p:spTree>
    <p:extLst>
      <p:ext uri="{BB962C8B-B14F-4D97-AF65-F5344CB8AC3E}">
        <p14:creationId xmlns:p14="http://schemas.microsoft.com/office/powerpoint/2010/main" val="832454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354" name="Group 162"/>
          <p:cNvGrpSpPr>
            <a:grpSpLocks/>
          </p:cNvGrpSpPr>
          <p:nvPr/>
        </p:nvGrpSpPr>
        <p:grpSpPr bwMode="auto">
          <a:xfrm>
            <a:off x="1331913" y="2414588"/>
            <a:ext cx="6451600" cy="3443287"/>
            <a:chOff x="839" y="774"/>
            <a:chExt cx="4064" cy="2169"/>
          </a:xfrm>
        </p:grpSpPr>
        <p:grpSp>
          <p:nvGrpSpPr>
            <p:cNvPr id="100365" name="Group 134"/>
            <p:cNvGrpSpPr>
              <a:grpSpLocks/>
            </p:cNvGrpSpPr>
            <p:nvPr/>
          </p:nvGrpSpPr>
          <p:grpSpPr bwMode="auto">
            <a:xfrm>
              <a:off x="839" y="774"/>
              <a:ext cx="4064" cy="573"/>
              <a:chOff x="815" y="774"/>
              <a:chExt cx="4064" cy="573"/>
            </a:xfrm>
          </p:grpSpPr>
          <p:sp>
            <p:nvSpPr>
              <p:cNvPr id="100386" name="Rectangle 127"/>
              <p:cNvSpPr>
                <a:spLocks noChangeArrowheads="1"/>
              </p:cNvSpPr>
              <p:nvPr/>
            </p:nvSpPr>
            <p:spPr bwMode="auto">
              <a:xfrm>
                <a:off x="815" y="774"/>
                <a:ext cx="4064" cy="573"/>
              </a:xfrm>
              <a:prstGeom prst="rect">
                <a:avLst/>
              </a:prstGeom>
              <a:gradFill rotWithShape="1">
                <a:gsLst>
                  <a:gs pos="0">
                    <a:srgbClr val="666666"/>
                  </a:gs>
                  <a:gs pos="50000">
                    <a:srgbClr val="DDDDDD"/>
                  </a:gs>
                  <a:gs pos="100000">
                    <a:srgbClr val="666666"/>
                  </a:gs>
                </a:gsLst>
                <a:lin ang="5400000" scaled="1"/>
              </a:gradFill>
              <a:ln w="1587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100387" name="Group 130"/>
              <p:cNvGrpSpPr>
                <a:grpSpLocks/>
              </p:cNvGrpSpPr>
              <p:nvPr/>
            </p:nvGrpSpPr>
            <p:grpSpPr bwMode="auto">
              <a:xfrm>
                <a:off x="815" y="774"/>
                <a:ext cx="4064" cy="47"/>
                <a:chOff x="815" y="774"/>
                <a:chExt cx="4064" cy="47"/>
              </a:xfrm>
            </p:grpSpPr>
            <p:sp>
              <p:nvSpPr>
                <p:cNvPr id="100391" name="Line 128"/>
                <p:cNvSpPr>
                  <a:spLocks noChangeShapeType="1"/>
                </p:cNvSpPr>
                <p:nvPr/>
              </p:nvSpPr>
              <p:spPr bwMode="auto">
                <a:xfrm>
                  <a:off x="815" y="774"/>
                  <a:ext cx="406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0392" name="Line 129"/>
                <p:cNvSpPr>
                  <a:spLocks noChangeShapeType="1"/>
                </p:cNvSpPr>
                <p:nvPr/>
              </p:nvSpPr>
              <p:spPr bwMode="auto">
                <a:xfrm>
                  <a:off x="815" y="821"/>
                  <a:ext cx="406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100388" name="Group 131"/>
              <p:cNvGrpSpPr>
                <a:grpSpLocks/>
              </p:cNvGrpSpPr>
              <p:nvPr/>
            </p:nvGrpSpPr>
            <p:grpSpPr bwMode="auto">
              <a:xfrm>
                <a:off x="815" y="1300"/>
                <a:ext cx="4064" cy="47"/>
                <a:chOff x="815" y="774"/>
                <a:chExt cx="4064" cy="47"/>
              </a:xfrm>
            </p:grpSpPr>
            <p:sp>
              <p:nvSpPr>
                <p:cNvPr id="100389" name="Line 132"/>
                <p:cNvSpPr>
                  <a:spLocks noChangeShapeType="1"/>
                </p:cNvSpPr>
                <p:nvPr/>
              </p:nvSpPr>
              <p:spPr bwMode="auto">
                <a:xfrm>
                  <a:off x="815" y="774"/>
                  <a:ext cx="406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0390" name="Line 133"/>
                <p:cNvSpPr>
                  <a:spLocks noChangeShapeType="1"/>
                </p:cNvSpPr>
                <p:nvPr/>
              </p:nvSpPr>
              <p:spPr bwMode="auto">
                <a:xfrm>
                  <a:off x="815" y="821"/>
                  <a:ext cx="406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grpSp>
          <p:nvGrpSpPr>
            <p:cNvPr id="100366" name="Group 147"/>
            <p:cNvGrpSpPr>
              <a:grpSpLocks/>
            </p:cNvGrpSpPr>
            <p:nvPr/>
          </p:nvGrpSpPr>
          <p:grpSpPr bwMode="auto">
            <a:xfrm>
              <a:off x="1398" y="1288"/>
              <a:ext cx="927" cy="1655"/>
              <a:chOff x="1578" y="1288"/>
              <a:chExt cx="927" cy="1655"/>
            </a:xfrm>
          </p:grpSpPr>
          <p:grpSp>
            <p:nvGrpSpPr>
              <p:cNvPr id="100381" name="Group 145"/>
              <p:cNvGrpSpPr>
                <a:grpSpLocks/>
              </p:cNvGrpSpPr>
              <p:nvPr/>
            </p:nvGrpSpPr>
            <p:grpSpPr bwMode="auto">
              <a:xfrm>
                <a:off x="1733" y="1347"/>
                <a:ext cx="772" cy="632"/>
                <a:chOff x="1733" y="1347"/>
                <a:chExt cx="772" cy="632"/>
              </a:xfrm>
            </p:grpSpPr>
            <p:sp>
              <p:nvSpPr>
                <p:cNvPr id="100383" name="Freeform 139"/>
                <p:cNvSpPr>
                  <a:spLocks noChangeAspect="1"/>
                </p:cNvSpPr>
                <p:nvPr/>
              </p:nvSpPr>
              <p:spPr bwMode="auto">
                <a:xfrm>
                  <a:off x="1733" y="1347"/>
                  <a:ext cx="737" cy="632"/>
                </a:xfrm>
                <a:custGeom>
                  <a:avLst/>
                  <a:gdLst>
                    <a:gd name="T0" fmla="*/ 31169529 w 254"/>
                    <a:gd name="T1" fmla="*/ 22144860 h 218"/>
                    <a:gd name="T2" fmla="*/ 13369319 w 254"/>
                    <a:gd name="T3" fmla="*/ 26500720 h 218"/>
                    <a:gd name="T4" fmla="*/ 4517514 w 254"/>
                    <a:gd name="T5" fmla="*/ 17733134 h 218"/>
                    <a:gd name="T6" fmla="*/ 0 w 254"/>
                    <a:gd name="T7" fmla="*/ 0 h 218"/>
                    <a:gd name="T8" fmla="*/ 31169529 w 254"/>
                    <a:gd name="T9" fmla="*/ 0 h 218"/>
                    <a:gd name="T10" fmla="*/ 31169529 w 254"/>
                    <a:gd name="T11" fmla="*/ 22144860 h 2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4" h="218">
                      <a:moveTo>
                        <a:pt x="254" y="182"/>
                      </a:moveTo>
                      <a:lnTo>
                        <a:pt x="109" y="218"/>
                      </a:lnTo>
                      <a:lnTo>
                        <a:pt x="37" y="146"/>
                      </a:lnTo>
                      <a:lnTo>
                        <a:pt x="0" y="0"/>
                      </a:lnTo>
                      <a:lnTo>
                        <a:pt x="254" y="0"/>
                      </a:lnTo>
                      <a:lnTo>
                        <a:pt x="254" y="182"/>
                      </a:lnTo>
                      <a:close/>
                    </a:path>
                  </a:pathLst>
                </a:custGeom>
                <a:gradFill rotWithShape="1">
                  <a:gsLst>
                    <a:gs pos="0">
                      <a:srgbClr val="939393"/>
                    </a:gs>
                    <a:gs pos="50000">
                      <a:srgbClr val="DDDDDD"/>
                    </a:gs>
                    <a:gs pos="100000">
                      <a:srgbClr val="939393"/>
                    </a:gs>
                  </a:gsLst>
                  <a:lin ang="0" scaled="1"/>
                </a:gradFill>
                <a:ln w="635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0384" name="Rectangle 140"/>
                <p:cNvSpPr>
                  <a:spLocks noChangeAspect="1" noChangeArrowheads="1"/>
                </p:cNvSpPr>
                <p:nvPr/>
              </p:nvSpPr>
              <p:spPr bwMode="auto">
                <a:xfrm>
                  <a:off x="2470" y="1356"/>
                  <a:ext cx="35" cy="501"/>
                </a:xfrm>
                <a:prstGeom prst="rect">
                  <a:avLst/>
                </a:prstGeom>
                <a:gradFill rotWithShape="1">
                  <a:gsLst>
                    <a:gs pos="0">
                      <a:srgbClr val="939393"/>
                    </a:gs>
                    <a:gs pos="50000">
                      <a:srgbClr val="DDDDDD"/>
                    </a:gs>
                    <a:gs pos="100000">
                      <a:srgbClr val="939393"/>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00385" name="Rectangle 144"/>
                <p:cNvSpPr>
                  <a:spLocks noChangeArrowheads="1"/>
                </p:cNvSpPr>
                <p:nvPr/>
              </p:nvSpPr>
              <p:spPr bwMode="auto">
                <a:xfrm rot="4433518" flipV="1">
                  <a:off x="2246" y="1701"/>
                  <a:ext cx="47" cy="461"/>
                </a:xfrm>
                <a:prstGeom prst="rect">
                  <a:avLst/>
                </a:prstGeom>
                <a:gradFill rotWithShape="1">
                  <a:gsLst>
                    <a:gs pos="0">
                      <a:srgbClr val="939393"/>
                    </a:gs>
                    <a:gs pos="50000">
                      <a:srgbClr val="DDDDDD"/>
                    </a:gs>
                    <a:gs pos="100000">
                      <a:srgbClr val="939393"/>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100382" name="Rectangle 146"/>
              <p:cNvSpPr>
                <a:spLocks noChangeArrowheads="1"/>
              </p:cNvSpPr>
              <p:nvPr/>
            </p:nvSpPr>
            <p:spPr bwMode="auto">
              <a:xfrm rot="-3120000">
                <a:off x="867" y="1999"/>
                <a:ext cx="1655" cy="234"/>
              </a:xfrm>
              <a:prstGeom prst="rect">
                <a:avLst/>
              </a:prstGeom>
              <a:gradFill rotWithShape="1">
                <a:gsLst>
                  <a:gs pos="0">
                    <a:srgbClr val="C0C0C0"/>
                  </a:gs>
                  <a:gs pos="50000">
                    <a:srgbClr val="595959"/>
                  </a:gs>
                  <a:gs pos="100000">
                    <a:srgbClr val="C0C0C0"/>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100367" name="Group 148"/>
            <p:cNvGrpSpPr>
              <a:grpSpLocks/>
            </p:cNvGrpSpPr>
            <p:nvPr/>
          </p:nvGrpSpPr>
          <p:grpSpPr bwMode="auto">
            <a:xfrm flipH="1">
              <a:off x="3430" y="1282"/>
              <a:ext cx="927" cy="1655"/>
              <a:chOff x="1578" y="1288"/>
              <a:chExt cx="927" cy="1655"/>
            </a:xfrm>
          </p:grpSpPr>
          <p:grpSp>
            <p:nvGrpSpPr>
              <p:cNvPr id="100376" name="Group 149"/>
              <p:cNvGrpSpPr>
                <a:grpSpLocks/>
              </p:cNvGrpSpPr>
              <p:nvPr/>
            </p:nvGrpSpPr>
            <p:grpSpPr bwMode="auto">
              <a:xfrm>
                <a:off x="1733" y="1347"/>
                <a:ext cx="772" cy="632"/>
                <a:chOff x="1733" y="1347"/>
                <a:chExt cx="772" cy="632"/>
              </a:xfrm>
            </p:grpSpPr>
            <p:sp>
              <p:nvSpPr>
                <p:cNvPr id="100378" name="Freeform 150"/>
                <p:cNvSpPr>
                  <a:spLocks noChangeAspect="1"/>
                </p:cNvSpPr>
                <p:nvPr/>
              </p:nvSpPr>
              <p:spPr bwMode="auto">
                <a:xfrm>
                  <a:off x="1733" y="1347"/>
                  <a:ext cx="737" cy="632"/>
                </a:xfrm>
                <a:custGeom>
                  <a:avLst/>
                  <a:gdLst>
                    <a:gd name="T0" fmla="*/ 31169529 w 254"/>
                    <a:gd name="T1" fmla="*/ 22144860 h 218"/>
                    <a:gd name="T2" fmla="*/ 13369319 w 254"/>
                    <a:gd name="T3" fmla="*/ 26500720 h 218"/>
                    <a:gd name="T4" fmla="*/ 4517514 w 254"/>
                    <a:gd name="T5" fmla="*/ 17733134 h 218"/>
                    <a:gd name="T6" fmla="*/ 0 w 254"/>
                    <a:gd name="T7" fmla="*/ 0 h 218"/>
                    <a:gd name="T8" fmla="*/ 31169529 w 254"/>
                    <a:gd name="T9" fmla="*/ 0 h 218"/>
                    <a:gd name="T10" fmla="*/ 31169529 w 254"/>
                    <a:gd name="T11" fmla="*/ 22144860 h 2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4" h="218">
                      <a:moveTo>
                        <a:pt x="254" y="182"/>
                      </a:moveTo>
                      <a:lnTo>
                        <a:pt x="109" y="218"/>
                      </a:lnTo>
                      <a:lnTo>
                        <a:pt x="37" y="146"/>
                      </a:lnTo>
                      <a:lnTo>
                        <a:pt x="0" y="0"/>
                      </a:lnTo>
                      <a:lnTo>
                        <a:pt x="254" y="0"/>
                      </a:lnTo>
                      <a:lnTo>
                        <a:pt x="254" y="182"/>
                      </a:lnTo>
                      <a:close/>
                    </a:path>
                  </a:pathLst>
                </a:custGeom>
                <a:gradFill rotWithShape="1">
                  <a:gsLst>
                    <a:gs pos="0">
                      <a:srgbClr val="939393"/>
                    </a:gs>
                    <a:gs pos="50000">
                      <a:srgbClr val="DDDDDD"/>
                    </a:gs>
                    <a:gs pos="100000">
                      <a:srgbClr val="939393"/>
                    </a:gs>
                  </a:gsLst>
                  <a:lin ang="0" scaled="1"/>
                </a:gradFill>
                <a:ln w="635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0379" name="Rectangle 151"/>
                <p:cNvSpPr>
                  <a:spLocks noChangeAspect="1" noChangeArrowheads="1"/>
                </p:cNvSpPr>
                <p:nvPr/>
              </p:nvSpPr>
              <p:spPr bwMode="auto">
                <a:xfrm>
                  <a:off x="2470" y="1356"/>
                  <a:ext cx="35" cy="501"/>
                </a:xfrm>
                <a:prstGeom prst="rect">
                  <a:avLst/>
                </a:prstGeom>
                <a:gradFill rotWithShape="1">
                  <a:gsLst>
                    <a:gs pos="0">
                      <a:srgbClr val="939393"/>
                    </a:gs>
                    <a:gs pos="50000">
                      <a:srgbClr val="DDDDDD"/>
                    </a:gs>
                    <a:gs pos="100000">
                      <a:srgbClr val="939393"/>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00380" name="Rectangle 152"/>
                <p:cNvSpPr>
                  <a:spLocks noChangeArrowheads="1"/>
                </p:cNvSpPr>
                <p:nvPr/>
              </p:nvSpPr>
              <p:spPr bwMode="auto">
                <a:xfrm rot="4433518" flipV="1">
                  <a:off x="2246" y="1701"/>
                  <a:ext cx="47" cy="461"/>
                </a:xfrm>
                <a:prstGeom prst="rect">
                  <a:avLst/>
                </a:prstGeom>
                <a:gradFill rotWithShape="1">
                  <a:gsLst>
                    <a:gs pos="0">
                      <a:srgbClr val="939393"/>
                    </a:gs>
                    <a:gs pos="50000">
                      <a:srgbClr val="DDDDDD"/>
                    </a:gs>
                    <a:gs pos="100000">
                      <a:srgbClr val="939393"/>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100377" name="Rectangle 153"/>
              <p:cNvSpPr>
                <a:spLocks noChangeArrowheads="1"/>
              </p:cNvSpPr>
              <p:nvPr/>
            </p:nvSpPr>
            <p:spPr bwMode="auto">
              <a:xfrm rot="-3120000">
                <a:off x="867" y="1999"/>
                <a:ext cx="1655" cy="234"/>
              </a:xfrm>
              <a:prstGeom prst="rect">
                <a:avLst/>
              </a:prstGeom>
              <a:gradFill rotWithShape="1">
                <a:gsLst>
                  <a:gs pos="0">
                    <a:srgbClr val="C0C0C0"/>
                  </a:gs>
                  <a:gs pos="50000">
                    <a:srgbClr val="595959"/>
                  </a:gs>
                  <a:gs pos="100000">
                    <a:srgbClr val="C0C0C0"/>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100368" name="Rectangle 154"/>
            <p:cNvSpPr>
              <a:spLocks noChangeArrowheads="1"/>
            </p:cNvSpPr>
            <p:nvPr/>
          </p:nvSpPr>
          <p:spPr bwMode="auto">
            <a:xfrm>
              <a:off x="2291" y="821"/>
              <a:ext cx="29" cy="461"/>
            </a:xfrm>
            <a:prstGeom prst="rect">
              <a:avLst/>
            </a:prstGeom>
            <a:gradFill rotWithShape="1">
              <a:gsLst>
                <a:gs pos="0">
                  <a:srgbClr val="808080"/>
                </a:gs>
                <a:gs pos="50000">
                  <a:srgbClr val="3B3B3B"/>
                </a:gs>
                <a:gs pos="100000">
                  <a:srgbClr val="808080"/>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00369" name="Rectangle 155"/>
            <p:cNvSpPr>
              <a:spLocks noChangeArrowheads="1"/>
            </p:cNvSpPr>
            <p:nvPr/>
          </p:nvSpPr>
          <p:spPr bwMode="auto">
            <a:xfrm>
              <a:off x="3442" y="821"/>
              <a:ext cx="29" cy="461"/>
            </a:xfrm>
            <a:prstGeom prst="rect">
              <a:avLst/>
            </a:prstGeom>
            <a:gradFill rotWithShape="1">
              <a:gsLst>
                <a:gs pos="0">
                  <a:srgbClr val="808080"/>
                </a:gs>
                <a:gs pos="50000">
                  <a:srgbClr val="3B3B3B"/>
                </a:gs>
                <a:gs pos="100000">
                  <a:srgbClr val="808080"/>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00370" name="Rectangle 156"/>
            <p:cNvSpPr>
              <a:spLocks noChangeArrowheads="1"/>
            </p:cNvSpPr>
            <p:nvPr/>
          </p:nvSpPr>
          <p:spPr bwMode="auto">
            <a:xfrm>
              <a:off x="2981" y="821"/>
              <a:ext cx="29" cy="461"/>
            </a:xfrm>
            <a:prstGeom prst="rect">
              <a:avLst/>
            </a:prstGeom>
            <a:gradFill rotWithShape="1">
              <a:gsLst>
                <a:gs pos="0">
                  <a:srgbClr val="808080"/>
                </a:gs>
                <a:gs pos="50000">
                  <a:srgbClr val="3B3B3B"/>
                </a:gs>
                <a:gs pos="100000">
                  <a:srgbClr val="808080"/>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00371" name="Rectangle 157"/>
            <p:cNvSpPr>
              <a:spLocks noChangeArrowheads="1"/>
            </p:cNvSpPr>
            <p:nvPr/>
          </p:nvSpPr>
          <p:spPr bwMode="auto">
            <a:xfrm>
              <a:off x="3211" y="821"/>
              <a:ext cx="29" cy="461"/>
            </a:xfrm>
            <a:prstGeom prst="rect">
              <a:avLst/>
            </a:prstGeom>
            <a:gradFill rotWithShape="1">
              <a:gsLst>
                <a:gs pos="0">
                  <a:srgbClr val="808080"/>
                </a:gs>
                <a:gs pos="50000">
                  <a:srgbClr val="3B3B3B"/>
                </a:gs>
                <a:gs pos="100000">
                  <a:srgbClr val="808080"/>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00372" name="Rectangle 158"/>
            <p:cNvSpPr>
              <a:spLocks noChangeArrowheads="1"/>
            </p:cNvSpPr>
            <p:nvPr/>
          </p:nvSpPr>
          <p:spPr bwMode="auto">
            <a:xfrm>
              <a:off x="2751" y="821"/>
              <a:ext cx="29" cy="461"/>
            </a:xfrm>
            <a:prstGeom prst="rect">
              <a:avLst/>
            </a:prstGeom>
            <a:gradFill rotWithShape="1">
              <a:gsLst>
                <a:gs pos="0">
                  <a:srgbClr val="808080"/>
                </a:gs>
                <a:gs pos="50000">
                  <a:srgbClr val="3B3B3B"/>
                </a:gs>
                <a:gs pos="100000">
                  <a:srgbClr val="808080"/>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00373" name="Rectangle 159"/>
            <p:cNvSpPr>
              <a:spLocks noChangeArrowheads="1"/>
            </p:cNvSpPr>
            <p:nvPr/>
          </p:nvSpPr>
          <p:spPr bwMode="auto">
            <a:xfrm>
              <a:off x="2521" y="821"/>
              <a:ext cx="29" cy="461"/>
            </a:xfrm>
            <a:prstGeom prst="rect">
              <a:avLst/>
            </a:prstGeom>
            <a:gradFill rotWithShape="1">
              <a:gsLst>
                <a:gs pos="0">
                  <a:srgbClr val="808080"/>
                </a:gs>
                <a:gs pos="50000">
                  <a:srgbClr val="3B3B3B"/>
                </a:gs>
                <a:gs pos="100000">
                  <a:srgbClr val="808080"/>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00374" name="Rectangle 160"/>
            <p:cNvSpPr>
              <a:spLocks noChangeArrowheads="1"/>
            </p:cNvSpPr>
            <p:nvPr/>
          </p:nvSpPr>
          <p:spPr bwMode="auto">
            <a:xfrm>
              <a:off x="1560" y="821"/>
              <a:ext cx="29" cy="461"/>
            </a:xfrm>
            <a:prstGeom prst="rect">
              <a:avLst/>
            </a:prstGeom>
            <a:gradFill rotWithShape="1">
              <a:gsLst>
                <a:gs pos="0">
                  <a:srgbClr val="808080"/>
                </a:gs>
                <a:gs pos="50000">
                  <a:srgbClr val="3B3B3B"/>
                </a:gs>
                <a:gs pos="100000">
                  <a:srgbClr val="808080"/>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00375" name="Rectangle 161"/>
            <p:cNvSpPr>
              <a:spLocks noChangeArrowheads="1"/>
            </p:cNvSpPr>
            <p:nvPr/>
          </p:nvSpPr>
          <p:spPr bwMode="auto">
            <a:xfrm>
              <a:off x="4190" y="821"/>
              <a:ext cx="29" cy="461"/>
            </a:xfrm>
            <a:prstGeom prst="rect">
              <a:avLst/>
            </a:prstGeom>
            <a:gradFill rotWithShape="1">
              <a:gsLst>
                <a:gs pos="0">
                  <a:srgbClr val="808080"/>
                </a:gs>
                <a:gs pos="50000">
                  <a:srgbClr val="3B3B3B"/>
                </a:gs>
                <a:gs pos="100000">
                  <a:srgbClr val="808080"/>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100355" name="Line 164"/>
          <p:cNvSpPr>
            <a:spLocks noChangeShapeType="1"/>
          </p:cNvSpPr>
          <p:nvPr/>
        </p:nvSpPr>
        <p:spPr bwMode="auto">
          <a:xfrm>
            <a:off x="3636963" y="1608138"/>
            <a:ext cx="0" cy="5302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0356" name="Line 165"/>
          <p:cNvSpPr>
            <a:spLocks noChangeShapeType="1"/>
          </p:cNvSpPr>
          <p:nvPr/>
        </p:nvSpPr>
        <p:spPr bwMode="auto">
          <a:xfrm>
            <a:off x="5483225" y="1608138"/>
            <a:ext cx="0" cy="5302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0357" name="Line 166"/>
          <p:cNvSpPr>
            <a:spLocks noChangeShapeType="1"/>
          </p:cNvSpPr>
          <p:nvPr/>
        </p:nvSpPr>
        <p:spPr bwMode="auto">
          <a:xfrm>
            <a:off x="3636963" y="1835150"/>
            <a:ext cx="1808162" cy="0"/>
          </a:xfrm>
          <a:prstGeom prst="line">
            <a:avLst/>
          </a:prstGeom>
          <a:noFill/>
          <a:ln w="28575">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0358" name="Text Box 167"/>
          <p:cNvSpPr txBox="1">
            <a:spLocks noChangeArrowheads="1"/>
          </p:cNvSpPr>
          <p:nvPr/>
        </p:nvSpPr>
        <p:spPr bwMode="auto">
          <a:xfrm>
            <a:off x="3660775" y="1379538"/>
            <a:ext cx="1897063" cy="39687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a:latin typeface="Arial Narrow" pitchFamily="34" charset="0"/>
              </a:rPr>
              <a:t>Link Length = </a:t>
            </a:r>
            <a:r>
              <a:rPr lang="en-US" altLang="en-US" sz="2000" i="1">
                <a:latin typeface="Arial Narrow" pitchFamily="34" charset="0"/>
              </a:rPr>
              <a:t>e</a:t>
            </a:r>
            <a:endParaRPr lang="en-US" altLang="en-US" sz="2000">
              <a:latin typeface="Arial Narrow" pitchFamily="34" charset="0"/>
            </a:endParaRPr>
          </a:p>
        </p:txBody>
      </p:sp>
      <p:sp>
        <p:nvSpPr>
          <p:cNvPr id="100359" name="Oval 168"/>
          <p:cNvSpPr>
            <a:spLocks noChangeArrowheads="1"/>
          </p:cNvSpPr>
          <p:nvPr/>
        </p:nvSpPr>
        <p:spPr bwMode="auto">
          <a:xfrm>
            <a:off x="3433763" y="2290763"/>
            <a:ext cx="455612" cy="1290637"/>
          </a:xfrm>
          <a:prstGeom prst="ellipse">
            <a:avLst/>
          </a:prstGeom>
          <a:noFill/>
          <a:ln w="28575" algn="ctr">
            <a:solidFill>
              <a:schemeClr val="tx2"/>
            </a:solidFill>
            <a:round/>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00360" name="Oval 169"/>
          <p:cNvSpPr>
            <a:spLocks noChangeArrowheads="1"/>
          </p:cNvSpPr>
          <p:nvPr/>
        </p:nvSpPr>
        <p:spPr bwMode="auto">
          <a:xfrm>
            <a:off x="5254625" y="2290763"/>
            <a:ext cx="455613" cy="1290637"/>
          </a:xfrm>
          <a:prstGeom prst="ellipse">
            <a:avLst/>
          </a:prstGeom>
          <a:noFill/>
          <a:ln w="28575" algn="ctr">
            <a:solidFill>
              <a:schemeClr val="tx2"/>
            </a:solidFill>
            <a:round/>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00361" name="Text Box 170"/>
          <p:cNvSpPr txBox="1">
            <a:spLocks noChangeArrowheads="1"/>
          </p:cNvSpPr>
          <p:nvPr/>
        </p:nvSpPr>
        <p:spPr bwMode="auto">
          <a:xfrm>
            <a:off x="3854450" y="5294313"/>
            <a:ext cx="2882900" cy="830997"/>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dirty="0" smtClean="0">
                <a:solidFill>
                  <a:schemeClr val="tx2"/>
                </a:solidFill>
                <a:latin typeface="Arial Narrow" panose="020B0606020202030204" pitchFamily="34" charset="0"/>
              </a:rPr>
              <a:t>Full depth stiffeners on both sides</a:t>
            </a:r>
            <a:endParaRPr lang="en-US" altLang="en-US" sz="2400" dirty="0">
              <a:solidFill>
                <a:schemeClr val="tx2"/>
              </a:solidFill>
              <a:latin typeface="Arial Narrow" panose="020B0606020202030204" pitchFamily="34" charset="0"/>
            </a:endParaRPr>
          </a:p>
        </p:txBody>
      </p:sp>
      <p:sp>
        <p:nvSpPr>
          <p:cNvPr id="100362" name="Freeform 172"/>
          <p:cNvSpPr>
            <a:spLocks/>
          </p:cNvSpPr>
          <p:nvPr/>
        </p:nvSpPr>
        <p:spPr bwMode="auto">
          <a:xfrm>
            <a:off x="3981450" y="3324225"/>
            <a:ext cx="1314450" cy="1828800"/>
          </a:xfrm>
          <a:custGeom>
            <a:avLst/>
            <a:gdLst>
              <a:gd name="T0" fmla="*/ 0 w 828"/>
              <a:gd name="T1" fmla="*/ 2147483647 h 1152"/>
              <a:gd name="T2" fmla="*/ 2147483647 w 828"/>
              <a:gd name="T3" fmla="*/ 0 h 1152"/>
              <a:gd name="T4" fmla="*/ 0 60000 65536"/>
              <a:gd name="T5" fmla="*/ 0 60000 65536"/>
            </a:gdLst>
            <a:ahLst/>
            <a:cxnLst>
              <a:cxn ang="T4">
                <a:pos x="T0" y="T1"/>
              </a:cxn>
              <a:cxn ang="T5">
                <a:pos x="T2" y="T3"/>
              </a:cxn>
            </a:cxnLst>
            <a:rect l="0" t="0" r="r" b="b"/>
            <a:pathLst>
              <a:path w="828" h="1152">
                <a:moveTo>
                  <a:pt x="0" y="1152"/>
                </a:moveTo>
                <a:lnTo>
                  <a:pt x="828" y="0"/>
                </a:lnTo>
              </a:path>
            </a:pathLst>
          </a:custGeom>
          <a:noFill/>
          <a:ln w="25400" cap="flat" cmpd="sng">
            <a:solidFill>
              <a:schemeClr val="tx2"/>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0363" name="Freeform 173"/>
          <p:cNvSpPr>
            <a:spLocks/>
          </p:cNvSpPr>
          <p:nvPr/>
        </p:nvSpPr>
        <p:spPr bwMode="auto">
          <a:xfrm>
            <a:off x="3733800" y="3552825"/>
            <a:ext cx="238125" cy="1581150"/>
          </a:xfrm>
          <a:custGeom>
            <a:avLst/>
            <a:gdLst>
              <a:gd name="T0" fmla="*/ 2147483647 w 150"/>
              <a:gd name="T1" fmla="*/ 2147483647 h 996"/>
              <a:gd name="T2" fmla="*/ 0 w 150"/>
              <a:gd name="T3" fmla="*/ 0 h 996"/>
              <a:gd name="T4" fmla="*/ 0 60000 65536"/>
              <a:gd name="T5" fmla="*/ 0 60000 65536"/>
            </a:gdLst>
            <a:ahLst/>
            <a:cxnLst>
              <a:cxn ang="T4">
                <a:pos x="T0" y="T1"/>
              </a:cxn>
              <a:cxn ang="T5">
                <a:pos x="T2" y="T3"/>
              </a:cxn>
            </a:cxnLst>
            <a:rect l="0" t="0" r="r" b="b"/>
            <a:pathLst>
              <a:path w="150" h="996">
                <a:moveTo>
                  <a:pt x="150" y="996"/>
                </a:moveTo>
                <a:lnTo>
                  <a:pt x="0" y="0"/>
                </a:lnTo>
              </a:path>
            </a:pathLst>
          </a:custGeom>
          <a:noFill/>
          <a:ln w="25400" cap="flat" cmpd="sng">
            <a:solidFill>
              <a:schemeClr val="tx2"/>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 name="Text Placeholder 3"/>
          <p:cNvSpPr>
            <a:spLocks noGrp="1"/>
          </p:cNvSpPr>
          <p:nvPr>
            <p:ph type="body" sz="quarter" idx="38"/>
          </p:nvPr>
        </p:nvSpPr>
        <p:spPr/>
        <p:txBody>
          <a:bodyPr/>
          <a:lstStyle/>
          <a:p>
            <a:r>
              <a:rPr lang="en-US" dirty="0"/>
              <a:t>F3.5b.4 Link </a:t>
            </a:r>
            <a:r>
              <a:rPr lang="en-US" dirty="0" smtClean="0"/>
              <a:t>Stiffeners</a:t>
            </a:r>
            <a:endParaRPr lang="en-US" dirty="0"/>
          </a:p>
        </p:txBody>
      </p:sp>
    </p:spTree>
    <p:extLst>
      <p:ext uri="{BB962C8B-B14F-4D97-AF65-F5344CB8AC3E}">
        <p14:creationId xmlns:p14="http://schemas.microsoft.com/office/powerpoint/2010/main" val="324576687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Text Box 41"/>
          <p:cNvSpPr txBox="1">
            <a:spLocks noChangeArrowheads="1"/>
          </p:cNvSpPr>
          <p:nvPr/>
        </p:nvSpPr>
        <p:spPr bwMode="auto">
          <a:xfrm>
            <a:off x="755576" y="1911350"/>
            <a:ext cx="8196263" cy="769441"/>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b="0" dirty="0">
                <a:latin typeface="+mn-lt"/>
              </a:rPr>
              <a:t>Links shall be provided with intermediate web stiffeners as follows:</a:t>
            </a:r>
          </a:p>
        </p:txBody>
      </p:sp>
      <p:sp>
        <p:nvSpPr>
          <p:cNvPr id="101381" name="Text Box 42"/>
          <p:cNvSpPr txBox="1">
            <a:spLocks noChangeArrowheads="1"/>
          </p:cNvSpPr>
          <p:nvPr/>
        </p:nvSpPr>
        <p:spPr bwMode="auto">
          <a:xfrm>
            <a:off x="755576" y="2852936"/>
            <a:ext cx="8196263" cy="430887"/>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lr>
                <a:schemeClr val="tx2"/>
              </a:buClr>
              <a:buSzPct val="150000"/>
              <a:buChar char="•"/>
              <a:defRPr sz="2800" b="1">
                <a:solidFill>
                  <a:schemeClr val="tx1"/>
                </a:solidFill>
                <a:latin typeface="Arial" charset="0"/>
              </a:defRPr>
            </a:lvl1pPr>
            <a:lvl2pPr marL="914400" indent="-457200">
              <a:spcBef>
                <a:spcPct val="20000"/>
              </a:spcBef>
              <a:buClr>
                <a:schemeClr val="tx2"/>
              </a:buClr>
              <a:buSzPct val="100000"/>
              <a:buChar char="–"/>
              <a:defRPr sz="2800" b="1">
                <a:solidFill>
                  <a:schemeClr val="tx1"/>
                </a:solidFill>
                <a:latin typeface="Arial" charset="0"/>
              </a:defRPr>
            </a:lvl2pPr>
            <a:lvl3pPr marL="1371600" indent="-457200">
              <a:spcBef>
                <a:spcPct val="20000"/>
              </a:spcBef>
              <a:buClr>
                <a:schemeClr val="tx2"/>
              </a:buClr>
              <a:buSzPct val="100000"/>
              <a:buChar char="•"/>
              <a:defRPr sz="2400">
                <a:solidFill>
                  <a:schemeClr val="tx1"/>
                </a:solidFill>
                <a:latin typeface="Arial" charset="0"/>
              </a:defRPr>
            </a:lvl3pPr>
            <a:lvl4pPr marL="1828800" indent="-457200">
              <a:spcBef>
                <a:spcPct val="20000"/>
              </a:spcBef>
              <a:buClr>
                <a:schemeClr val="tx2"/>
              </a:buClr>
              <a:buSzPct val="100000"/>
              <a:buChar char="–"/>
              <a:defRPr sz="2000">
                <a:solidFill>
                  <a:schemeClr val="tx1"/>
                </a:solidFill>
                <a:latin typeface="Arial" charset="0"/>
              </a:defRPr>
            </a:lvl4pPr>
            <a:lvl5pPr marL="2286000" indent="-457200">
              <a:spcBef>
                <a:spcPct val="20000"/>
              </a:spcBef>
              <a:buClr>
                <a:schemeClr val="tx2"/>
              </a:buClr>
              <a:buSzPct val="100000"/>
              <a:buChar char="•"/>
              <a:defRPr sz="2000">
                <a:solidFill>
                  <a:schemeClr val="tx1"/>
                </a:solidFill>
                <a:latin typeface="Arial" charset="0"/>
              </a:defRPr>
            </a:lvl5pPr>
            <a:lvl6pPr marL="2743200" indent="-4572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3200400" indent="-4572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657600" indent="-4572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4114800" indent="-4572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AutoNum type="alphaLcParenR"/>
            </a:pPr>
            <a:r>
              <a:rPr lang="en-US" altLang="en-US" sz="2200" dirty="0">
                <a:latin typeface="+mn-lt"/>
              </a:rPr>
              <a:t>Links of length  </a:t>
            </a:r>
            <a:r>
              <a:rPr lang="en-US" altLang="en-US" sz="2200" i="1" dirty="0">
                <a:latin typeface="+mn-lt"/>
              </a:rPr>
              <a:t>e</a:t>
            </a:r>
            <a:r>
              <a:rPr lang="en-US" altLang="en-US" sz="2200" dirty="0">
                <a:latin typeface="+mn-lt"/>
              </a:rPr>
              <a:t> </a:t>
            </a:r>
            <a:r>
              <a:rPr lang="en-US" altLang="en-US" sz="2200" dirty="0">
                <a:latin typeface="+mn-lt"/>
                <a:sym typeface="Symbol" pitchFamily="18" charset="2"/>
              </a:rPr>
              <a:t> 1.6 </a:t>
            </a:r>
            <a:r>
              <a:rPr lang="en-US" altLang="en-US" sz="2200" i="1" dirty="0">
                <a:latin typeface="+mn-lt"/>
                <a:sym typeface="Symbol" pitchFamily="18" charset="2"/>
              </a:rPr>
              <a:t>M</a:t>
            </a:r>
            <a:r>
              <a:rPr lang="en-US" altLang="en-US" sz="2200" i="1" baseline="-25000" dirty="0">
                <a:latin typeface="+mn-lt"/>
                <a:sym typeface="Symbol" pitchFamily="18" charset="2"/>
              </a:rPr>
              <a:t>p</a:t>
            </a:r>
            <a:r>
              <a:rPr lang="en-US" altLang="en-US" sz="2200" baseline="-25000" dirty="0">
                <a:latin typeface="+mn-lt"/>
                <a:sym typeface="Symbol" pitchFamily="18" charset="2"/>
              </a:rPr>
              <a:t> </a:t>
            </a:r>
            <a:r>
              <a:rPr lang="en-US" altLang="en-US" sz="2200" dirty="0">
                <a:latin typeface="+mn-lt"/>
                <a:sym typeface="Symbol" pitchFamily="18" charset="2"/>
              </a:rPr>
              <a:t>/ </a:t>
            </a:r>
            <a:r>
              <a:rPr lang="en-US" altLang="en-US" sz="2200" i="1" dirty="0">
                <a:latin typeface="+mn-lt"/>
                <a:sym typeface="Symbol" pitchFamily="18" charset="2"/>
              </a:rPr>
              <a:t>V</a:t>
            </a:r>
            <a:r>
              <a:rPr lang="en-US" altLang="en-US" sz="2200" i="1" baseline="-25000" dirty="0">
                <a:latin typeface="+mn-lt"/>
                <a:sym typeface="Symbol" pitchFamily="18" charset="2"/>
              </a:rPr>
              <a:t>p</a:t>
            </a:r>
            <a:endParaRPr lang="en-US" altLang="en-US" sz="2200" dirty="0">
              <a:latin typeface="+mn-lt"/>
              <a:sym typeface="Symbol" pitchFamily="18" charset="2"/>
            </a:endParaRPr>
          </a:p>
        </p:txBody>
      </p:sp>
      <p:sp>
        <p:nvSpPr>
          <p:cNvPr id="101382" name="Text Box 43"/>
          <p:cNvSpPr txBox="1">
            <a:spLocks noChangeArrowheads="1"/>
          </p:cNvSpPr>
          <p:nvPr/>
        </p:nvSpPr>
        <p:spPr bwMode="auto">
          <a:xfrm>
            <a:off x="1522883" y="3535561"/>
            <a:ext cx="5843588" cy="430887"/>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b="0">
                <a:latin typeface="+mn-lt"/>
              </a:rPr>
              <a:t>Provide equally spaced stiffeners as follows:</a:t>
            </a:r>
            <a:endParaRPr lang="en-US" altLang="en-US" sz="2200" b="0" i="1">
              <a:latin typeface="+mn-lt"/>
            </a:endParaRPr>
          </a:p>
        </p:txBody>
      </p:sp>
      <p:sp>
        <p:nvSpPr>
          <p:cNvPr id="101383" name="Text Box 44"/>
          <p:cNvSpPr txBox="1">
            <a:spLocks noChangeArrowheads="1"/>
          </p:cNvSpPr>
          <p:nvPr/>
        </p:nvSpPr>
        <p:spPr bwMode="auto">
          <a:xfrm>
            <a:off x="1522883" y="4218186"/>
            <a:ext cx="7058025" cy="430887"/>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spcBef>
                <a:spcPct val="20000"/>
              </a:spcBef>
              <a:buClr>
                <a:schemeClr val="tx2"/>
              </a:buClr>
              <a:buSzPct val="150000"/>
              <a:buChar char="•"/>
              <a:defRPr sz="2800" b="1">
                <a:solidFill>
                  <a:schemeClr val="tx1"/>
                </a:solidFill>
                <a:latin typeface="Arial" charset="0"/>
              </a:defRPr>
            </a:lvl1pPr>
            <a:lvl2pPr marL="57150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pPr>
            <a:r>
              <a:rPr lang="en-US" altLang="en-US" sz="2200" b="0" dirty="0">
                <a:latin typeface="+mn-lt"/>
              </a:rPr>
              <a:t>spacing  </a:t>
            </a:r>
            <a:r>
              <a:rPr lang="en-US" altLang="en-US" sz="2200" b="0" dirty="0">
                <a:latin typeface="+mn-lt"/>
                <a:sym typeface="Symbol" pitchFamily="18" charset="2"/>
              </a:rPr>
              <a:t>  30 </a:t>
            </a:r>
            <a:r>
              <a:rPr lang="en-US" altLang="en-US" sz="2200" b="0" i="1" dirty="0" err="1">
                <a:latin typeface="+mn-lt"/>
                <a:sym typeface="Symbol" pitchFamily="18" charset="2"/>
              </a:rPr>
              <a:t>t</a:t>
            </a:r>
            <a:r>
              <a:rPr lang="en-US" altLang="en-US" sz="2200" b="0" i="1" baseline="-25000" dirty="0" err="1">
                <a:latin typeface="+mn-lt"/>
                <a:sym typeface="Symbol" pitchFamily="18" charset="2"/>
              </a:rPr>
              <a:t>w</a:t>
            </a:r>
            <a:r>
              <a:rPr lang="en-US" altLang="en-US" sz="2200" b="0" dirty="0">
                <a:latin typeface="+mn-lt"/>
                <a:sym typeface="Symbol" pitchFamily="18" charset="2"/>
              </a:rPr>
              <a:t> - </a:t>
            </a:r>
            <a:r>
              <a:rPr lang="en-US" altLang="en-US" sz="2200" b="0" i="1" dirty="0">
                <a:latin typeface="+mn-lt"/>
                <a:sym typeface="Symbol" pitchFamily="18" charset="2"/>
              </a:rPr>
              <a:t>d</a:t>
            </a:r>
            <a:r>
              <a:rPr lang="en-US" altLang="en-US" sz="2200" b="0" dirty="0">
                <a:latin typeface="+mn-lt"/>
                <a:sym typeface="Symbol" pitchFamily="18" charset="2"/>
              </a:rPr>
              <a:t> /5	for </a:t>
            </a:r>
            <a:r>
              <a:rPr lang="en-US" altLang="en-US" sz="2200" b="0" baseline="-25000" dirty="0">
                <a:latin typeface="+mn-lt"/>
                <a:sym typeface="Symbol" pitchFamily="18" charset="2"/>
              </a:rPr>
              <a:t>p</a:t>
            </a:r>
            <a:r>
              <a:rPr lang="en-US" altLang="en-US" sz="2200" b="0" dirty="0">
                <a:latin typeface="+mn-lt"/>
                <a:sym typeface="Symbol" pitchFamily="18" charset="2"/>
              </a:rPr>
              <a:t> = 0.08 radian</a:t>
            </a:r>
          </a:p>
        </p:txBody>
      </p:sp>
      <p:sp>
        <p:nvSpPr>
          <p:cNvPr id="101384" name="Text Box 45"/>
          <p:cNvSpPr txBox="1">
            <a:spLocks noChangeArrowheads="1"/>
          </p:cNvSpPr>
          <p:nvPr/>
        </p:nvSpPr>
        <p:spPr bwMode="auto">
          <a:xfrm>
            <a:off x="1522883" y="4748411"/>
            <a:ext cx="7058025" cy="430887"/>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spcBef>
                <a:spcPct val="20000"/>
              </a:spcBef>
              <a:buClr>
                <a:schemeClr val="tx2"/>
              </a:buClr>
              <a:buSzPct val="150000"/>
              <a:buChar char="•"/>
              <a:defRPr sz="2800" b="1">
                <a:solidFill>
                  <a:schemeClr val="tx1"/>
                </a:solidFill>
                <a:latin typeface="Arial" charset="0"/>
              </a:defRPr>
            </a:lvl1pPr>
            <a:lvl2pPr marL="57150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pPr>
            <a:r>
              <a:rPr lang="en-US" altLang="en-US" sz="2200" b="0" dirty="0">
                <a:latin typeface="+mn-lt"/>
              </a:rPr>
              <a:t>spacing  </a:t>
            </a:r>
            <a:r>
              <a:rPr lang="en-US" altLang="en-US" sz="2200" b="0" dirty="0">
                <a:latin typeface="+mn-lt"/>
                <a:sym typeface="Symbol" pitchFamily="18" charset="2"/>
              </a:rPr>
              <a:t>  52 </a:t>
            </a:r>
            <a:r>
              <a:rPr lang="en-US" altLang="en-US" sz="2200" b="0" i="1" dirty="0" err="1">
                <a:latin typeface="+mn-lt"/>
                <a:sym typeface="Symbol" pitchFamily="18" charset="2"/>
              </a:rPr>
              <a:t>t</a:t>
            </a:r>
            <a:r>
              <a:rPr lang="en-US" altLang="en-US" sz="2200" b="0" i="1" baseline="-25000" dirty="0" err="1">
                <a:latin typeface="+mn-lt"/>
                <a:sym typeface="Symbol" pitchFamily="18" charset="2"/>
              </a:rPr>
              <a:t>w</a:t>
            </a:r>
            <a:r>
              <a:rPr lang="en-US" altLang="en-US" sz="2200" b="0" dirty="0">
                <a:latin typeface="+mn-lt"/>
                <a:sym typeface="Symbol" pitchFamily="18" charset="2"/>
              </a:rPr>
              <a:t> - </a:t>
            </a:r>
            <a:r>
              <a:rPr lang="en-US" altLang="en-US" sz="2200" b="0" i="1" dirty="0">
                <a:latin typeface="+mn-lt"/>
                <a:sym typeface="Symbol" pitchFamily="18" charset="2"/>
              </a:rPr>
              <a:t>d</a:t>
            </a:r>
            <a:r>
              <a:rPr lang="en-US" altLang="en-US" sz="2200" b="0" dirty="0">
                <a:latin typeface="+mn-lt"/>
                <a:sym typeface="Symbol" pitchFamily="18" charset="2"/>
              </a:rPr>
              <a:t> /5	for </a:t>
            </a:r>
            <a:r>
              <a:rPr lang="en-US" altLang="en-US" sz="2200" b="0" baseline="-25000" dirty="0">
                <a:latin typeface="+mn-lt"/>
                <a:sym typeface="Symbol" pitchFamily="18" charset="2"/>
              </a:rPr>
              <a:t>p</a:t>
            </a:r>
            <a:r>
              <a:rPr lang="en-US" altLang="en-US" sz="2200" b="0" dirty="0">
                <a:latin typeface="+mn-lt"/>
                <a:sym typeface="Symbol" pitchFamily="18" charset="2"/>
              </a:rPr>
              <a:t> = 0.02 radian</a:t>
            </a:r>
          </a:p>
        </p:txBody>
      </p:sp>
      <p:sp>
        <p:nvSpPr>
          <p:cNvPr id="101385" name="Text Box 46"/>
          <p:cNvSpPr txBox="1">
            <a:spLocks noChangeArrowheads="1"/>
          </p:cNvSpPr>
          <p:nvPr/>
        </p:nvSpPr>
        <p:spPr bwMode="auto">
          <a:xfrm>
            <a:off x="1522883" y="5354836"/>
            <a:ext cx="7058025" cy="430887"/>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spcBef>
                <a:spcPct val="20000"/>
              </a:spcBef>
              <a:buClr>
                <a:schemeClr val="tx2"/>
              </a:buClr>
              <a:buSzPct val="150000"/>
              <a:buChar char="•"/>
              <a:defRPr sz="2800" b="1">
                <a:solidFill>
                  <a:schemeClr val="tx1"/>
                </a:solidFill>
                <a:latin typeface="Arial" charset="0"/>
              </a:defRPr>
            </a:lvl1pPr>
            <a:lvl2pPr marL="57150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pPr>
            <a:r>
              <a:rPr lang="en-US" altLang="en-US" sz="2200" b="0" dirty="0">
                <a:latin typeface="+mn-lt"/>
              </a:rPr>
              <a:t>interpolate 			</a:t>
            </a:r>
            <a:r>
              <a:rPr lang="en-US" altLang="en-US" sz="2200" b="0" dirty="0">
                <a:latin typeface="+mn-lt"/>
                <a:sym typeface="Symbol" pitchFamily="18" charset="2"/>
              </a:rPr>
              <a:t>for 0.02 &lt; </a:t>
            </a:r>
            <a:r>
              <a:rPr lang="en-US" altLang="en-US" sz="2200" b="0" baseline="-25000" dirty="0">
                <a:latin typeface="+mn-lt"/>
                <a:sym typeface="Symbol" pitchFamily="18" charset="2"/>
              </a:rPr>
              <a:t>p</a:t>
            </a:r>
            <a:r>
              <a:rPr lang="en-US" altLang="en-US" sz="2200" b="0" dirty="0">
                <a:latin typeface="+mn-lt"/>
                <a:sym typeface="Symbol" pitchFamily="18" charset="2"/>
              </a:rPr>
              <a:t> &lt; 0.08 radian</a:t>
            </a:r>
          </a:p>
        </p:txBody>
      </p:sp>
      <p:sp>
        <p:nvSpPr>
          <p:cNvPr id="101386" name="Rectangle 1"/>
          <p:cNvSpPr>
            <a:spLocks noChangeArrowheads="1"/>
          </p:cNvSpPr>
          <p:nvPr/>
        </p:nvSpPr>
        <p:spPr bwMode="auto">
          <a:xfrm>
            <a:off x="1389831" y="3444180"/>
            <a:ext cx="7286625" cy="2743200"/>
          </a:xfrm>
          <a:prstGeom prst="rect">
            <a:avLst/>
          </a:prstGeom>
          <a:noFill/>
          <a:ln w="19050" algn="ctr">
            <a:solidFill>
              <a:schemeClr val="tx2"/>
            </a:solidFill>
            <a:round/>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200" b="0">
              <a:latin typeface="+mn-lt"/>
            </a:endParaRPr>
          </a:p>
        </p:txBody>
      </p:sp>
      <p:sp>
        <p:nvSpPr>
          <p:cNvPr id="4" name="Text Placeholder 3"/>
          <p:cNvSpPr>
            <a:spLocks noGrp="1"/>
          </p:cNvSpPr>
          <p:nvPr>
            <p:ph type="body" sz="quarter" idx="38"/>
          </p:nvPr>
        </p:nvSpPr>
        <p:spPr/>
        <p:txBody>
          <a:bodyPr/>
          <a:lstStyle/>
          <a:p>
            <a:r>
              <a:rPr lang="en-US" dirty="0"/>
              <a:t>Members</a:t>
            </a:r>
          </a:p>
        </p:txBody>
      </p:sp>
      <p:sp>
        <p:nvSpPr>
          <p:cNvPr id="5" name="Text Placeholder 4"/>
          <p:cNvSpPr>
            <a:spLocks noGrp="1"/>
          </p:cNvSpPr>
          <p:nvPr>
            <p:ph type="body" sz="quarter" idx="39"/>
          </p:nvPr>
        </p:nvSpPr>
        <p:spPr/>
        <p:txBody>
          <a:bodyPr/>
          <a:lstStyle/>
          <a:p>
            <a:r>
              <a:rPr lang="en-US" dirty="0"/>
              <a:t>AISC Seismic Provisions - </a:t>
            </a:r>
            <a:r>
              <a:rPr lang="en-US" dirty="0" smtClean="0"/>
              <a:t>EBF</a:t>
            </a:r>
            <a:endParaRPr lang="en-US" dirty="0"/>
          </a:p>
        </p:txBody>
      </p:sp>
      <p:sp>
        <p:nvSpPr>
          <p:cNvPr id="15" name="Text Box 5"/>
          <p:cNvSpPr txBox="1">
            <a:spLocks noChangeArrowheads="1"/>
          </p:cNvSpPr>
          <p:nvPr/>
        </p:nvSpPr>
        <p:spPr bwMode="auto">
          <a:xfrm>
            <a:off x="467544" y="1301750"/>
            <a:ext cx="8424936" cy="46166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u="sng" dirty="0">
                <a:latin typeface="+mn-lt"/>
              </a:rPr>
              <a:t>F3.5b.4 Link Stiffeners for I-Shaped Cross Sections</a:t>
            </a:r>
          </a:p>
        </p:txBody>
      </p:sp>
    </p:spTree>
    <p:extLst>
      <p:ext uri="{BB962C8B-B14F-4D97-AF65-F5344CB8AC3E}">
        <p14:creationId xmlns:p14="http://schemas.microsoft.com/office/powerpoint/2010/main" val="24417886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02" name="Group 4"/>
          <p:cNvGrpSpPr>
            <a:grpSpLocks/>
          </p:cNvGrpSpPr>
          <p:nvPr/>
        </p:nvGrpSpPr>
        <p:grpSpPr bwMode="auto">
          <a:xfrm>
            <a:off x="1004888" y="1943100"/>
            <a:ext cx="6451600" cy="3443288"/>
            <a:chOff x="839" y="774"/>
            <a:chExt cx="4064" cy="2169"/>
          </a:xfrm>
        </p:grpSpPr>
        <p:grpSp>
          <p:nvGrpSpPr>
            <p:cNvPr id="102431" name="Group 5"/>
            <p:cNvGrpSpPr>
              <a:grpSpLocks/>
            </p:cNvGrpSpPr>
            <p:nvPr/>
          </p:nvGrpSpPr>
          <p:grpSpPr bwMode="auto">
            <a:xfrm>
              <a:off x="839" y="774"/>
              <a:ext cx="4064" cy="573"/>
              <a:chOff x="815" y="774"/>
              <a:chExt cx="4064" cy="573"/>
            </a:xfrm>
          </p:grpSpPr>
          <p:sp>
            <p:nvSpPr>
              <p:cNvPr id="102452" name="Rectangle 6"/>
              <p:cNvSpPr>
                <a:spLocks noChangeArrowheads="1"/>
              </p:cNvSpPr>
              <p:nvPr/>
            </p:nvSpPr>
            <p:spPr bwMode="auto">
              <a:xfrm>
                <a:off x="815" y="774"/>
                <a:ext cx="4064" cy="573"/>
              </a:xfrm>
              <a:prstGeom prst="rect">
                <a:avLst/>
              </a:prstGeom>
              <a:gradFill rotWithShape="1">
                <a:gsLst>
                  <a:gs pos="0">
                    <a:srgbClr val="666666"/>
                  </a:gs>
                  <a:gs pos="50000">
                    <a:srgbClr val="DDDDDD"/>
                  </a:gs>
                  <a:gs pos="100000">
                    <a:srgbClr val="666666"/>
                  </a:gs>
                </a:gsLst>
                <a:lin ang="5400000" scaled="1"/>
              </a:gradFill>
              <a:ln w="1587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102453" name="Group 7"/>
              <p:cNvGrpSpPr>
                <a:grpSpLocks/>
              </p:cNvGrpSpPr>
              <p:nvPr/>
            </p:nvGrpSpPr>
            <p:grpSpPr bwMode="auto">
              <a:xfrm>
                <a:off x="815" y="774"/>
                <a:ext cx="4064" cy="47"/>
                <a:chOff x="815" y="774"/>
                <a:chExt cx="4064" cy="47"/>
              </a:xfrm>
            </p:grpSpPr>
            <p:sp>
              <p:nvSpPr>
                <p:cNvPr id="102457" name="Line 8"/>
                <p:cNvSpPr>
                  <a:spLocks noChangeShapeType="1"/>
                </p:cNvSpPr>
                <p:nvPr/>
              </p:nvSpPr>
              <p:spPr bwMode="auto">
                <a:xfrm>
                  <a:off x="815" y="774"/>
                  <a:ext cx="406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2458" name="Line 9"/>
                <p:cNvSpPr>
                  <a:spLocks noChangeShapeType="1"/>
                </p:cNvSpPr>
                <p:nvPr/>
              </p:nvSpPr>
              <p:spPr bwMode="auto">
                <a:xfrm>
                  <a:off x="815" y="821"/>
                  <a:ext cx="406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102454" name="Group 10"/>
              <p:cNvGrpSpPr>
                <a:grpSpLocks/>
              </p:cNvGrpSpPr>
              <p:nvPr/>
            </p:nvGrpSpPr>
            <p:grpSpPr bwMode="auto">
              <a:xfrm>
                <a:off x="815" y="1300"/>
                <a:ext cx="4064" cy="47"/>
                <a:chOff x="815" y="774"/>
                <a:chExt cx="4064" cy="47"/>
              </a:xfrm>
            </p:grpSpPr>
            <p:sp>
              <p:nvSpPr>
                <p:cNvPr id="102455" name="Line 11"/>
                <p:cNvSpPr>
                  <a:spLocks noChangeShapeType="1"/>
                </p:cNvSpPr>
                <p:nvPr/>
              </p:nvSpPr>
              <p:spPr bwMode="auto">
                <a:xfrm>
                  <a:off x="815" y="774"/>
                  <a:ext cx="406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2456" name="Line 12"/>
                <p:cNvSpPr>
                  <a:spLocks noChangeShapeType="1"/>
                </p:cNvSpPr>
                <p:nvPr/>
              </p:nvSpPr>
              <p:spPr bwMode="auto">
                <a:xfrm>
                  <a:off x="815" y="821"/>
                  <a:ext cx="406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grpSp>
          <p:nvGrpSpPr>
            <p:cNvPr id="102432" name="Group 13"/>
            <p:cNvGrpSpPr>
              <a:grpSpLocks/>
            </p:cNvGrpSpPr>
            <p:nvPr/>
          </p:nvGrpSpPr>
          <p:grpSpPr bwMode="auto">
            <a:xfrm>
              <a:off x="1398" y="1288"/>
              <a:ext cx="927" cy="1655"/>
              <a:chOff x="1578" y="1288"/>
              <a:chExt cx="927" cy="1655"/>
            </a:xfrm>
          </p:grpSpPr>
          <p:grpSp>
            <p:nvGrpSpPr>
              <p:cNvPr id="102447" name="Group 14"/>
              <p:cNvGrpSpPr>
                <a:grpSpLocks/>
              </p:cNvGrpSpPr>
              <p:nvPr/>
            </p:nvGrpSpPr>
            <p:grpSpPr bwMode="auto">
              <a:xfrm>
                <a:off x="1733" y="1347"/>
                <a:ext cx="772" cy="632"/>
                <a:chOff x="1733" y="1347"/>
                <a:chExt cx="772" cy="632"/>
              </a:xfrm>
            </p:grpSpPr>
            <p:sp>
              <p:nvSpPr>
                <p:cNvPr id="102449" name="Freeform 15"/>
                <p:cNvSpPr>
                  <a:spLocks noChangeAspect="1"/>
                </p:cNvSpPr>
                <p:nvPr/>
              </p:nvSpPr>
              <p:spPr bwMode="auto">
                <a:xfrm>
                  <a:off x="1733" y="1347"/>
                  <a:ext cx="737" cy="632"/>
                </a:xfrm>
                <a:custGeom>
                  <a:avLst/>
                  <a:gdLst>
                    <a:gd name="T0" fmla="*/ 31169529 w 254"/>
                    <a:gd name="T1" fmla="*/ 22144860 h 218"/>
                    <a:gd name="T2" fmla="*/ 13369319 w 254"/>
                    <a:gd name="T3" fmla="*/ 26500720 h 218"/>
                    <a:gd name="T4" fmla="*/ 4517514 w 254"/>
                    <a:gd name="T5" fmla="*/ 17733134 h 218"/>
                    <a:gd name="T6" fmla="*/ 0 w 254"/>
                    <a:gd name="T7" fmla="*/ 0 h 218"/>
                    <a:gd name="T8" fmla="*/ 31169529 w 254"/>
                    <a:gd name="T9" fmla="*/ 0 h 218"/>
                    <a:gd name="T10" fmla="*/ 31169529 w 254"/>
                    <a:gd name="T11" fmla="*/ 22144860 h 2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4" h="218">
                      <a:moveTo>
                        <a:pt x="254" y="182"/>
                      </a:moveTo>
                      <a:lnTo>
                        <a:pt x="109" y="218"/>
                      </a:lnTo>
                      <a:lnTo>
                        <a:pt x="37" y="146"/>
                      </a:lnTo>
                      <a:lnTo>
                        <a:pt x="0" y="0"/>
                      </a:lnTo>
                      <a:lnTo>
                        <a:pt x="254" y="0"/>
                      </a:lnTo>
                      <a:lnTo>
                        <a:pt x="254" y="182"/>
                      </a:lnTo>
                      <a:close/>
                    </a:path>
                  </a:pathLst>
                </a:custGeom>
                <a:gradFill rotWithShape="1">
                  <a:gsLst>
                    <a:gs pos="0">
                      <a:srgbClr val="939393"/>
                    </a:gs>
                    <a:gs pos="50000">
                      <a:srgbClr val="DDDDDD"/>
                    </a:gs>
                    <a:gs pos="100000">
                      <a:srgbClr val="939393"/>
                    </a:gs>
                  </a:gsLst>
                  <a:lin ang="0" scaled="1"/>
                </a:gradFill>
                <a:ln w="635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2450" name="Rectangle 16"/>
                <p:cNvSpPr>
                  <a:spLocks noChangeAspect="1" noChangeArrowheads="1"/>
                </p:cNvSpPr>
                <p:nvPr/>
              </p:nvSpPr>
              <p:spPr bwMode="auto">
                <a:xfrm>
                  <a:off x="2470" y="1356"/>
                  <a:ext cx="35" cy="501"/>
                </a:xfrm>
                <a:prstGeom prst="rect">
                  <a:avLst/>
                </a:prstGeom>
                <a:gradFill rotWithShape="1">
                  <a:gsLst>
                    <a:gs pos="0">
                      <a:srgbClr val="939393"/>
                    </a:gs>
                    <a:gs pos="50000">
                      <a:srgbClr val="DDDDDD"/>
                    </a:gs>
                    <a:gs pos="100000">
                      <a:srgbClr val="939393"/>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02451" name="Rectangle 17"/>
                <p:cNvSpPr>
                  <a:spLocks noChangeArrowheads="1"/>
                </p:cNvSpPr>
                <p:nvPr/>
              </p:nvSpPr>
              <p:spPr bwMode="auto">
                <a:xfrm rot="4433518" flipV="1">
                  <a:off x="2246" y="1701"/>
                  <a:ext cx="47" cy="461"/>
                </a:xfrm>
                <a:prstGeom prst="rect">
                  <a:avLst/>
                </a:prstGeom>
                <a:gradFill rotWithShape="1">
                  <a:gsLst>
                    <a:gs pos="0">
                      <a:srgbClr val="939393"/>
                    </a:gs>
                    <a:gs pos="50000">
                      <a:srgbClr val="DDDDDD"/>
                    </a:gs>
                    <a:gs pos="100000">
                      <a:srgbClr val="939393"/>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102448" name="Rectangle 18"/>
              <p:cNvSpPr>
                <a:spLocks noChangeArrowheads="1"/>
              </p:cNvSpPr>
              <p:nvPr/>
            </p:nvSpPr>
            <p:spPr bwMode="auto">
              <a:xfrm rot="-3120000">
                <a:off x="867" y="1999"/>
                <a:ext cx="1655" cy="234"/>
              </a:xfrm>
              <a:prstGeom prst="rect">
                <a:avLst/>
              </a:prstGeom>
              <a:gradFill rotWithShape="1">
                <a:gsLst>
                  <a:gs pos="0">
                    <a:srgbClr val="C0C0C0"/>
                  </a:gs>
                  <a:gs pos="50000">
                    <a:srgbClr val="595959"/>
                  </a:gs>
                  <a:gs pos="100000">
                    <a:srgbClr val="C0C0C0"/>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102433" name="Group 19"/>
            <p:cNvGrpSpPr>
              <a:grpSpLocks/>
            </p:cNvGrpSpPr>
            <p:nvPr/>
          </p:nvGrpSpPr>
          <p:grpSpPr bwMode="auto">
            <a:xfrm flipH="1">
              <a:off x="3430" y="1282"/>
              <a:ext cx="927" cy="1655"/>
              <a:chOff x="1578" y="1288"/>
              <a:chExt cx="927" cy="1655"/>
            </a:xfrm>
          </p:grpSpPr>
          <p:grpSp>
            <p:nvGrpSpPr>
              <p:cNvPr id="102442" name="Group 20"/>
              <p:cNvGrpSpPr>
                <a:grpSpLocks/>
              </p:cNvGrpSpPr>
              <p:nvPr/>
            </p:nvGrpSpPr>
            <p:grpSpPr bwMode="auto">
              <a:xfrm>
                <a:off x="1733" y="1347"/>
                <a:ext cx="772" cy="632"/>
                <a:chOff x="1733" y="1347"/>
                <a:chExt cx="772" cy="632"/>
              </a:xfrm>
            </p:grpSpPr>
            <p:sp>
              <p:nvSpPr>
                <p:cNvPr id="102444" name="Freeform 21"/>
                <p:cNvSpPr>
                  <a:spLocks noChangeAspect="1"/>
                </p:cNvSpPr>
                <p:nvPr/>
              </p:nvSpPr>
              <p:spPr bwMode="auto">
                <a:xfrm>
                  <a:off x="1733" y="1347"/>
                  <a:ext cx="737" cy="632"/>
                </a:xfrm>
                <a:custGeom>
                  <a:avLst/>
                  <a:gdLst>
                    <a:gd name="T0" fmla="*/ 31169529 w 254"/>
                    <a:gd name="T1" fmla="*/ 22144860 h 218"/>
                    <a:gd name="T2" fmla="*/ 13369319 w 254"/>
                    <a:gd name="T3" fmla="*/ 26500720 h 218"/>
                    <a:gd name="T4" fmla="*/ 4517514 w 254"/>
                    <a:gd name="T5" fmla="*/ 17733134 h 218"/>
                    <a:gd name="T6" fmla="*/ 0 w 254"/>
                    <a:gd name="T7" fmla="*/ 0 h 218"/>
                    <a:gd name="T8" fmla="*/ 31169529 w 254"/>
                    <a:gd name="T9" fmla="*/ 0 h 218"/>
                    <a:gd name="T10" fmla="*/ 31169529 w 254"/>
                    <a:gd name="T11" fmla="*/ 22144860 h 2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4" h="218">
                      <a:moveTo>
                        <a:pt x="254" y="182"/>
                      </a:moveTo>
                      <a:lnTo>
                        <a:pt x="109" y="218"/>
                      </a:lnTo>
                      <a:lnTo>
                        <a:pt x="37" y="146"/>
                      </a:lnTo>
                      <a:lnTo>
                        <a:pt x="0" y="0"/>
                      </a:lnTo>
                      <a:lnTo>
                        <a:pt x="254" y="0"/>
                      </a:lnTo>
                      <a:lnTo>
                        <a:pt x="254" y="182"/>
                      </a:lnTo>
                      <a:close/>
                    </a:path>
                  </a:pathLst>
                </a:custGeom>
                <a:gradFill rotWithShape="1">
                  <a:gsLst>
                    <a:gs pos="0">
                      <a:srgbClr val="939393"/>
                    </a:gs>
                    <a:gs pos="50000">
                      <a:srgbClr val="DDDDDD"/>
                    </a:gs>
                    <a:gs pos="100000">
                      <a:srgbClr val="939393"/>
                    </a:gs>
                  </a:gsLst>
                  <a:lin ang="0" scaled="1"/>
                </a:gradFill>
                <a:ln w="635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2445" name="Rectangle 22"/>
                <p:cNvSpPr>
                  <a:spLocks noChangeAspect="1" noChangeArrowheads="1"/>
                </p:cNvSpPr>
                <p:nvPr/>
              </p:nvSpPr>
              <p:spPr bwMode="auto">
                <a:xfrm>
                  <a:off x="2470" y="1356"/>
                  <a:ext cx="35" cy="501"/>
                </a:xfrm>
                <a:prstGeom prst="rect">
                  <a:avLst/>
                </a:prstGeom>
                <a:gradFill rotWithShape="1">
                  <a:gsLst>
                    <a:gs pos="0">
                      <a:srgbClr val="939393"/>
                    </a:gs>
                    <a:gs pos="50000">
                      <a:srgbClr val="DDDDDD"/>
                    </a:gs>
                    <a:gs pos="100000">
                      <a:srgbClr val="939393"/>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02446" name="Rectangle 23"/>
                <p:cNvSpPr>
                  <a:spLocks noChangeArrowheads="1"/>
                </p:cNvSpPr>
                <p:nvPr/>
              </p:nvSpPr>
              <p:spPr bwMode="auto">
                <a:xfrm rot="4433518" flipV="1">
                  <a:off x="2246" y="1701"/>
                  <a:ext cx="47" cy="461"/>
                </a:xfrm>
                <a:prstGeom prst="rect">
                  <a:avLst/>
                </a:prstGeom>
                <a:gradFill rotWithShape="1">
                  <a:gsLst>
                    <a:gs pos="0">
                      <a:srgbClr val="939393"/>
                    </a:gs>
                    <a:gs pos="50000">
                      <a:srgbClr val="DDDDDD"/>
                    </a:gs>
                    <a:gs pos="100000">
                      <a:srgbClr val="939393"/>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102443" name="Rectangle 24"/>
              <p:cNvSpPr>
                <a:spLocks noChangeArrowheads="1"/>
              </p:cNvSpPr>
              <p:nvPr/>
            </p:nvSpPr>
            <p:spPr bwMode="auto">
              <a:xfrm rot="-3120000">
                <a:off x="867" y="1999"/>
                <a:ext cx="1655" cy="234"/>
              </a:xfrm>
              <a:prstGeom prst="rect">
                <a:avLst/>
              </a:prstGeom>
              <a:gradFill rotWithShape="1">
                <a:gsLst>
                  <a:gs pos="0">
                    <a:srgbClr val="C0C0C0"/>
                  </a:gs>
                  <a:gs pos="50000">
                    <a:srgbClr val="595959"/>
                  </a:gs>
                  <a:gs pos="100000">
                    <a:srgbClr val="C0C0C0"/>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102434" name="Rectangle 25"/>
            <p:cNvSpPr>
              <a:spLocks noChangeArrowheads="1"/>
            </p:cNvSpPr>
            <p:nvPr/>
          </p:nvSpPr>
          <p:spPr bwMode="auto">
            <a:xfrm>
              <a:off x="2291" y="821"/>
              <a:ext cx="29" cy="461"/>
            </a:xfrm>
            <a:prstGeom prst="rect">
              <a:avLst/>
            </a:prstGeom>
            <a:gradFill rotWithShape="1">
              <a:gsLst>
                <a:gs pos="0">
                  <a:srgbClr val="808080"/>
                </a:gs>
                <a:gs pos="50000">
                  <a:srgbClr val="3B3B3B"/>
                </a:gs>
                <a:gs pos="100000">
                  <a:srgbClr val="808080"/>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02435" name="Rectangle 26"/>
            <p:cNvSpPr>
              <a:spLocks noChangeArrowheads="1"/>
            </p:cNvSpPr>
            <p:nvPr/>
          </p:nvSpPr>
          <p:spPr bwMode="auto">
            <a:xfrm>
              <a:off x="3442" y="821"/>
              <a:ext cx="29" cy="461"/>
            </a:xfrm>
            <a:prstGeom prst="rect">
              <a:avLst/>
            </a:prstGeom>
            <a:gradFill rotWithShape="1">
              <a:gsLst>
                <a:gs pos="0">
                  <a:srgbClr val="808080"/>
                </a:gs>
                <a:gs pos="50000">
                  <a:srgbClr val="3B3B3B"/>
                </a:gs>
                <a:gs pos="100000">
                  <a:srgbClr val="808080"/>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02436" name="Rectangle 27"/>
            <p:cNvSpPr>
              <a:spLocks noChangeArrowheads="1"/>
            </p:cNvSpPr>
            <p:nvPr/>
          </p:nvSpPr>
          <p:spPr bwMode="auto">
            <a:xfrm>
              <a:off x="2981" y="821"/>
              <a:ext cx="29" cy="461"/>
            </a:xfrm>
            <a:prstGeom prst="rect">
              <a:avLst/>
            </a:prstGeom>
            <a:gradFill rotWithShape="1">
              <a:gsLst>
                <a:gs pos="0">
                  <a:srgbClr val="808080"/>
                </a:gs>
                <a:gs pos="50000">
                  <a:srgbClr val="3B3B3B"/>
                </a:gs>
                <a:gs pos="100000">
                  <a:srgbClr val="808080"/>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02437" name="Rectangle 28"/>
            <p:cNvSpPr>
              <a:spLocks noChangeArrowheads="1"/>
            </p:cNvSpPr>
            <p:nvPr/>
          </p:nvSpPr>
          <p:spPr bwMode="auto">
            <a:xfrm>
              <a:off x="3211" y="821"/>
              <a:ext cx="29" cy="461"/>
            </a:xfrm>
            <a:prstGeom prst="rect">
              <a:avLst/>
            </a:prstGeom>
            <a:gradFill rotWithShape="1">
              <a:gsLst>
                <a:gs pos="0">
                  <a:srgbClr val="808080"/>
                </a:gs>
                <a:gs pos="50000">
                  <a:srgbClr val="3B3B3B"/>
                </a:gs>
                <a:gs pos="100000">
                  <a:srgbClr val="808080"/>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02438" name="Rectangle 29"/>
            <p:cNvSpPr>
              <a:spLocks noChangeArrowheads="1"/>
            </p:cNvSpPr>
            <p:nvPr/>
          </p:nvSpPr>
          <p:spPr bwMode="auto">
            <a:xfrm>
              <a:off x="2751" y="821"/>
              <a:ext cx="29" cy="461"/>
            </a:xfrm>
            <a:prstGeom prst="rect">
              <a:avLst/>
            </a:prstGeom>
            <a:gradFill rotWithShape="1">
              <a:gsLst>
                <a:gs pos="0">
                  <a:srgbClr val="808080"/>
                </a:gs>
                <a:gs pos="50000">
                  <a:srgbClr val="3B3B3B"/>
                </a:gs>
                <a:gs pos="100000">
                  <a:srgbClr val="808080"/>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02439" name="Rectangle 30"/>
            <p:cNvSpPr>
              <a:spLocks noChangeArrowheads="1"/>
            </p:cNvSpPr>
            <p:nvPr/>
          </p:nvSpPr>
          <p:spPr bwMode="auto">
            <a:xfrm>
              <a:off x="2521" y="821"/>
              <a:ext cx="29" cy="461"/>
            </a:xfrm>
            <a:prstGeom prst="rect">
              <a:avLst/>
            </a:prstGeom>
            <a:gradFill rotWithShape="1">
              <a:gsLst>
                <a:gs pos="0">
                  <a:srgbClr val="808080"/>
                </a:gs>
                <a:gs pos="50000">
                  <a:srgbClr val="3B3B3B"/>
                </a:gs>
                <a:gs pos="100000">
                  <a:srgbClr val="808080"/>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02440" name="Rectangle 31"/>
            <p:cNvSpPr>
              <a:spLocks noChangeArrowheads="1"/>
            </p:cNvSpPr>
            <p:nvPr/>
          </p:nvSpPr>
          <p:spPr bwMode="auto">
            <a:xfrm>
              <a:off x="1560" y="821"/>
              <a:ext cx="29" cy="461"/>
            </a:xfrm>
            <a:prstGeom prst="rect">
              <a:avLst/>
            </a:prstGeom>
            <a:gradFill rotWithShape="1">
              <a:gsLst>
                <a:gs pos="0">
                  <a:srgbClr val="808080"/>
                </a:gs>
                <a:gs pos="50000">
                  <a:srgbClr val="3B3B3B"/>
                </a:gs>
                <a:gs pos="100000">
                  <a:srgbClr val="808080"/>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02441" name="Rectangle 32"/>
            <p:cNvSpPr>
              <a:spLocks noChangeArrowheads="1"/>
            </p:cNvSpPr>
            <p:nvPr/>
          </p:nvSpPr>
          <p:spPr bwMode="auto">
            <a:xfrm>
              <a:off x="4190" y="821"/>
              <a:ext cx="29" cy="461"/>
            </a:xfrm>
            <a:prstGeom prst="rect">
              <a:avLst/>
            </a:prstGeom>
            <a:gradFill rotWithShape="1">
              <a:gsLst>
                <a:gs pos="0">
                  <a:srgbClr val="808080"/>
                </a:gs>
                <a:gs pos="50000">
                  <a:srgbClr val="3B3B3B"/>
                </a:gs>
                <a:gs pos="100000">
                  <a:srgbClr val="808080"/>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102403" name="Text Box 58"/>
          <p:cNvSpPr txBox="1">
            <a:spLocks noChangeArrowheads="1"/>
          </p:cNvSpPr>
          <p:nvPr/>
        </p:nvSpPr>
        <p:spPr bwMode="auto">
          <a:xfrm>
            <a:off x="246063" y="830858"/>
            <a:ext cx="2454275" cy="869950"/>
          </a:xfrm>
          <a:prstGeom prst="rect">
            <a:avLst/>
          </a:prstGeom>
          <a:noFill/>
          <a:ln w="15875" algn="ctr">
            <a:solidFill>
              <a:schemeClr val="tx2"/>
            </a:solidFill>
            <a:miter lim="800000"/>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i="1" dirty="0">
                <a:solidFill>
                  <a:schemeClr val="tx2"/>
                </a:solidFill>
                <a:latin typeface="Arial Narrow" pitchFamily="34" charset="0"/>
              </a:rPr>
              <a:t>e</a:t>
            </a:r>
            <a:r>
              <a:rPr lang="en-US" altLang="en-US" sz="2000" dirty="0">
                <a:solidFill>
                  <a:schemeClr val="tx2"/>
                </a:solidFill>
                <a:latin typeface="Arial Narrow" pitchFamily="34" charset="0"/>
              </a:rPr>
              <a:t> </a:t>
            </a:r>
            <a:r>
              <a:rPr lang="en-US" altLang="en-US" sz="2000" dirty="0">
                <a:solidFill>
                  <a:schemeClr val="tx2"/>
                </a:solidFill>
                <a:latin typeface="Arial Narrow" pitchFamily="34" charset="0"/>
                <a:sym typeface="Symbol" pitchFamily="18" charset="2"/>
              </a:rPr>
              <a:t> 1.6 </a:t>
            </a:r>
            <a:r>
              <a:rPr lang="en-US" altLang="en-US" sz="2000" i="1" dirty="0">
                <a:solidFill>
                  <a:schemeClr val="tx2"/>
                </a:solidFill>
                <a:latin typeface="Arial Narrow" pitchFamily="34" charset="0"/>
                <a:sym typeface="Symbol" pitchFamily="18" charset="2"/>
              </a:rPr>
              <a:t>M</a:t>
            </a:r>
            <a:r>
              <a:rPr lang="en-US" altLang="en-US" sz="2000" i="1" baseline="-25000" dirty="0">
                <a:solidFill>
                  <a:schemeClr val="tx2"/>
                </a:solidFill>
                <a:latin typeface="Arial Narrow" pitchFamily="34" charset="0"/>
                <a:sym typeface="Symbol" pitchFamily="18" charset="2"/>
              </a:rPr>
              <a:t>p</a:t>
            </a:r>
            <a:r>
              <a:rPr lang="en-US" altLang="en-US" sz="2000" dirty="0">
                <a:solidFill>
                  <a:schemeClr val="tx2"/>
                </a:solidFill>
                <a:latin typeface="Arial Narrow" pitchFamily="34" charset="0"/>
                <a:sym typeface="Symbol" pitchFamily="18" charset="2"/>
              </a:rPr>
              <a:t> / </a:t>
            </a:r>
            <a:r>
              <a:rPr lang="en-US" altLang="en-US" sz="2000" i="1" dirty="0">
                <a:solidFill>
                  <a:schemeClr val="tx2"/>
                </a:solidFill>
                <a:latin typeface="Arial Narrow" pitchFamily="34" charset="0"/>
                <a:sym typeface="Symbol" pitchFamily="18" charset="2"/>
              </a:rPr>
              <a:t>V</a:t>
            </a:r>
            <a:r>
              <a:rPr lang="en-US" altLang="en-US" sz="2000" i="1" baseline="-25000" dirty="0">
                <a:solidFill>
                  <a:schemeClr val="tx2"/>
                </a:solidFill>
                <a:latin typeface="Arial Narrow" pitchFamily="34" charset="0"/>
                <a:sym typeface="Symbol" pitchFamily="18" charset="2"/>
              </a:rPr>
              <a:t>p</a:t>
            </a:r>
            <a:endParaRPr lang="en-US" altLang="en-US" sz="2000" i="1" dirty="0">
              <a:solidFill>
                <a:schemeClr val="tx2"/>
              </a:solidFill>
              <a:latin typeface="Arial Narrow" pitchFamily="34" charset="0"/>
              <a:sym typeface="Symbol" pitchFamily="18" charset="2"/>
            </a:endParaRPr>
          </a:p>
          <a:p>
            <a:pPr algn="ctr">
              <a:spcBef>
                <a:spcPct val="50000"/>
              </a:spcBef>
              <a:buClrTx/>
              <a:buSzTx/>
              <a:buFontTx/>
              <a:buNone/>
            </a:pPr>
            <a:r>
              <a:rPr lang="en-US" altLang="en-US" sz="2000" i="1" dirty="0">
                <a:solidFill>
                  <a:schemeClr val="tx2"/>
                </a:solidFill>
                <a:latin typeface="Arial Narrow" pitchFamily="34" charset="0"/>
                <a:sym typeface="Symbol" pitchFamily="18" charset="2"/>
              </a:rPr>
              <a:t>(Shear Yielding Links)</a:t>
            </a:r>
          </a:p>
        </p:txBody>
      </p:sp>
      <p:grpSp>
        <p:nvGrpSpPr>
          <p:cNvPr id="102404" name="Group 60"/>
          <p:cNvGrpSpPr>
            <a:grpSpLocks/>
          </p:cNvGrpSpPr>
          <p:nvPr/>
        </p:nvGrpSpPr>
        <p:grpSpPr bwMode="auto">
          <a:xfrm>
            <a:off x="3254375" y="634579"/>
            <a:ext cx="1971675" cy="1138237"/>
            <a:chOff x="2050" y="248"/>
            <a:chExt cx="1242" cy="717"/>
          </a:xfrm>
        </p:grpSpPr>
        <p:sp>
          <p:nvSpPr>
            <p:cNvPr id="102413" name="Line 33"/>
            <p:cNvSpPr>
              <a:spLocks noChangeShapeType="1"/>
            </p:cNvSpPr>
            <p:nvPr/>
          </p:nvSpPr>
          <p:spPr bwMode="auto">
            <a:xfrm>
              <a:off x="2085" y="382"/>
              <a:ext cx="0" cy="58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2414" name="Line 34"/>
            <p:cNvSpPr>
              <a:spLocks noChangeShapeType="1"/>
            </p:cNvSpPr>
            <p:nvPr/>
          </p:nvSpPr>
          <p:spPr bwMode="auto">
            <a:xfrm>
              <a:off x="3248" y="382"/>
              <a:ext cx="0" cy="58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2415" name="Line 35"/>
            <p:cNvSpPr>
              <a:spLocks noChangeShapeType="1"/>
            </p:cNvSpPr>
            <p:nvPr/>
          </p:nvSpPr>
          <p:spPr bwMode="auto">
            <a:xfrm>
              <a:off x="2085" y="525"/>
              <a:ext cx="1139" cy="0"/>
            </a:xfrm>
            <a:prstGeom prst="line">
              <a:avLst/>
            </a:prstGeom>
            <a:noFill/>
            <a:ln w="28575">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2416" name="Line 43"/>
            <p:cNvSpPr>
              <a:spLocks noChangeShapeType="1"/>
            </p:cNvSpPr>
            <p:nvPr/>
          </p:nvSpPr>
          <p:spPr bwMode="auto">
            <a:xfrm>
              <a:off x="2323" y="821"/>
              <a:ext cx="0" cy="14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2417" name="Line 44"/>
            <p:cNvSpPr>
              <a:spLocks noChangeShapeType="1"/>
            </p:cNvSpPr>
            <p:nvPr/>
          </p:nvSpPr>
          <p:spPr bwMode="auto">
            <a:xfrm>
              <a:off x="2556" y="821"/>
              <a:ext cx="0" cy="14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2418" name="Line 45"/>
            <p:cNvSpPr>
              <a:spLocks noChangeShapeType="1"/>
            </p:cNvSpPr>
            <p:nvPr/>
          </p:nvSpPr>
          <p:spPr bwMode="auto">
            <a:xfrm>
              <a:off x="2789" y="821"/>
              <a:ext cx="0" cy="14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2419" name="Line 46"/>
            <p:cNvSpPr>
              <a:spLocks noChangeShapeType="1"/>
            </p:cNvSpPr>
            <p:nvPr/>
          </p:nvSpPr>
          <p:spPr bwMode="auto">
            <a:xfrm>
              <a:off x="3023" y="821"/>
              <a:ext cx="0" cy="14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2420" name="Line 47"/>
            <p:cNvSpPr>
              <a:spLocks noChangeShapeType="1"/>
            </p:cNvSpPr>
            <p:nvPr/>
          </p:nvSpPr>
          <p:spPr bwMode="auto">
            <a:xfrm>
              <a:off x="2085" y="869"/>
              <a:ext cx="238" cy="0"/>
            </a:xfrm>
            <a:prstGeom prst="line">
              <a:avLst/>
            </a:prstGeom>
            <a:noFill/>
            <a:ln w="158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2421" name="Line 48"/>
            <p:cNvSpPr>
              <a:spLocks noChangeShapeType="1"/>
            </p:cNvSpPr>
            <p:nvPr/>
          </p:nvSpPr>
          <p:spPr bwMode="auto">
            <a:xfrm>
              <a:off x="2318" y="869"/>
              <a:ext cx="238" cy="0"/>
            </a:xfrm>
            <a:prstGeom prst="line">
              <a:avLst/>
            </a:prstGeom>
            <a:noFill/>
            <a:ln w="158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2422" name="Line 49"/>
            <p:cNvSpPr>
              <a:spLocks noChangeShapeType="1"/>
            </p:cNvSpPr>
            <p:nvPr/>
          </p:nvSpPr>
          <p:spPr bwMode="auto">
            <a:xfrm>
              <a:off x="2554" y="869"/>
              <a:ext cx="238" cy="0"/>
            </a:xfrm>
            <a:prstGeom prst="line">
              <a:avLst/>
            </a:prstGeom>
            <a:noFill/>
            <a:ln w="158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2423" name="Line 50"/>
            <p:cNvSpPr>
              <a:spLocks noChangeShapeType="1"/>
            </p:cNvSpPr>
            <p:nvPr/>
          </p:nvSpPr>
          <p:spPr bwMode="auto">
            <a:xfrm>
              <a:off x="2789" y="869"/>
              <a:ext cx="238" cy="0"/>
            </a:xfrm>
            <a:prstGeom prst="line">
              <a:avLst/>
            </a:prstGeom>
            <a:noFill/>
            <a:ln w="158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2424" name="Line 51"/>
            <p:cNvSpPr>
              <a:spLocks noChangeShapeType="1"/>
            </p:cNvSpPr>
            <p:nvPr/>
          </p:nvSpPr>
          <p:spPr bwMode="auto">
            <a:xfrm>
              <a:off x="3016" y="869"/>
              <a:ext cx="238" cy="0"/>
            </a:xfrm>
            <a:prstGeom prst="line">
              <a:avLst/>
            </a:prstGeom>
            <a:noFill/>
            <a:ln w="158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2425" name="Text Box 52"/>
            <p:cNvSpPr txBox="1">
              <a:spLocks noChangeArrowheads="1"/>
            </p:cNvSpPr>
            <p:nvPr/>
          </p:nvSpPr>
          <p:spPr bwMode="auto">
            <a:xfrm>
              <a:off x="2050" y="618"/>
              <a:ext cx="326" cy="250"/>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i="1">
                  <a:solidFill>
                    <a:schemeClr val="tx2"/>
                  </a:solidFill>
                  <a:latin typeface="Arial Narrow" pitchFamily="34" charset="0"/>
                </a:rPr>
                <a:t>s</a:t>
              </a:r>
            </a:p>
          </p:txBody>
        </p:sp>
        <p:sp>
          <p:nvSpPr>
            <p:cNvPr id="102426" name="Text Box 54"/>
            <p:cNvSpPr txBox="1">
              <a:spLocks noChangeArrowheads="1"/>
            </p:cNvSpPr>
            <p:nvPr/>
          </p:nvSpPr>
          <p:spPr bwMode="auto">
            <a:xfrm>
              <a:off x="2276" y="618"/>
              <a:ext cx="326" cy="250"/>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i="1">
                  <a:solidFill>
                    <a:schemeClr val="tx2"/>
                  </a:solidFill>
                  <a:latin typeface="Arial Narrow" pitchFamily="34" charset="0"/>
                </a:rPr>
                <a:t>s</a:t>
              </a:r>
            </a:p>
          </p:txBody>
        </p:sp>
        <p:sp>
          <p:nvSpPr>
            <p:cNvPr id="102427" name="Text Box 55"/>
            <p:cNvSpPr txBox="1">
              <a:spLocks noChangeArrowheads="1"/>
            </p:cNvSpPr>
            <p:nvPr/>
          </p:nvSpPr>
          <p:spPr bwMode="auto">
            <a:xfrm>
              <a:off x="2502" y="618"/>
              <a:ext cx="326" cy="250"/>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i="1">
                  <a:solidFill>
                    <a:schemeClr val="tx2"/>
                  </a:solidFill>
                  <a:latin typeface="Arial Narrow" pitchFamily="34" charset="0"/>
                </a:rPr>
                <a:t>s</a:t>
              </a:r>
            </a:p>
          </p:txBody>
        </p:sp>
        <p:sp>
          <p:nvSpPr>
            <p:cNvPr id="102428" name="Text Box 56"/>
            <p:cNvSpPr txBox="1">
              <a:spLocks noChangeArrowheads="1"/>
            </p:cNvSpPr>
            <p:nvPr/>
          </p:nvSpPr>
          <p:spPr bwMode="auto">
            <a:xfrm>
              <a:off x="2728" y="618"/>
              <a:ext cx="326" cy="250"/>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i="1">
                  <a:solidFill>
                    <a:schemeClr val="tx2"/>
                  </a:solidFill>
                  <a:latin typeface="Arial Narrow" pitchFamily="34" charset="0"/>
                </a:rPr>
                <a:t>s</a:t>
              </a:r>
            </a:p>
          </p:txBody>
        </p:sp>
        <p:sp>
          <p:nvSpPr>
            <p:cNvPr id="102429" name="Text Box 57"/>
            <p:cNvSpPr txBox="1">
              <a:spLocks noChangeArrowheads="1"/>
            </p:cNvSpPr>
            <p:nvPr/>
          </p:nvSpPr>
          <p:spPr bwMode="auto">
            <a:xfrm>
              <a:off x="2954" y="618"/>
              <a:ext cx="326" cy="250"/>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i="1">
                  <a:solidFill>
                    <a:schemeClr val="tx2"/>
                  </a:solidFill>
                  <a:latin typeface="Arial Narrow" pitchFamily="34" charset="0"/>
                </a:rPr>
                <a:t>s</a:t>
              </a:r>
            </a:p>
          </p:txBody>
        </p:sp>
        <p:sp>
          <p:nvSpPr>
            <p:cNvPr id="102430" name="Text Box 59"/>
            <p:cNvSpPr txBox="1">
              <a:spLocks noChangeArrowheads="1"/>
            </p:cNvSpPr>
            <p:nvPr/>
          </p:nvSpPr>
          <p:spPr bwMode="auto">
            <a:xfrm>
              <a:off x="2097" y="248"/>
              <a:ext cx="1195" cy="250"/>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dirty="0">
                  <a:latin typeface="Arial Narrow" pitchFamily="34" charset="0"/>
                </a:rPr>
                <a:t>Link Length = </a:t>
              </a:r>
              <a:r>
                <a:rPr lang="en-US" altLang="en-US" sz="2000" i="1" dirty="0">
                  <a:latin typeface="Arial Narrow" pitchFamily="34" charset="0"/>
                </a:rPr>
                <a:t>e</a:t>
              </a:r>
              <a:endParaRPr lang="en-US" altLang="en-US" sz="2000" dirty="0">
                <a:latin typeface="Arial Narrow" pitchFamily="34" charset="0"/>
              </a:endParaRPr>
            </a:p>
          </p:txBody>
        </p:sp>
      </p:grpSp>
      <p:grpSp>
        <p:nvGrpSpPr>
          <p:cNvPr id="102405" name="Group 69"/>
          <p:cNvGrpSpPr>
            <a:grpSpLocks/>
          </p:cNvGrpSpPr>
          <p:nvPr/>
        </p:nvGrpSpPr>
        <p:grpSpPr bwMode="auto">
          <a:xfrm>
            <a:off x="1460500" y="4322763"/>
            <a:ext cx="8134350" cy="1898650"/>
            <a:chOff x="920" y="2723"/>
            <a:chExt cx="5124" cy="1196"/>
          </a:xfrm>
        </p:grpSpPr>
        <p:sp>
          <p:nvSpPr>
            <p:cNvPr id="102408" name="Text Box 61"/>
            <p:cNvSpPr txBox="1">
              <a:spLocks noChangeArrowheads="1"/>
            </p:cNvSpPr>
            <p:nvPr/>
          </p:nvSpPr>
          <p:spPr bwMode="auto">
            <a:xfrm>
              <a:off x="920" y="3200"/>
              <a:ext cx="398" cy="288"/>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i="1">
                  <a:solidFill>
                    <a:schemeClr val="tx2"/>
                  </a:solidFill>
                  <a:latin typeface="Arial Narrow" pitchFamily="34" charset="0"/>
                </a:rPr>
                <a:t>s </a:t>
              </a:r>
              <a:r>
                <a:rPr lang="en-US" altLang="en-US" sz="2400">
                  <a:solidFill>
                    <a:schemeClr val="tx2"/>
                  </a:solidFill>
                  <a:latin typeface="Arial Narrow" pitchFamily="34" charset="0"/>
                  <a:sym typeface="Symbol" pitchFamily="18" charset="2"/>
                </a:rPr>
                <a:t></a:t>
              </a:r>
            </a:p>
          </p:txBody>
        </p:sp>
        <p:sp>
          <p:nvSpPr>
            <p:cNvPr id="102409" name="AutoShape 62"/>
            <p:cNvSpPr>
              <a:spLocks/>
            </p:cNvSpPr>
            <p:nvPr/>
          </p:nvSpPr>
          <p:spPr bwMode="auto">
            <a:xfrm>
              <a:off x="1350" y="2723"/>
              <a:ext cx="221" cy="1196"/>
            </a:xfrm>
            <a:prstGeom prst="leftBrace">
              <a:avLst>
                <a:gd name="adj1" fmla="val 45098"/>
                <a:gd name="adj2" fmla="val 50000"/>
              </a:avLst>
            </a:prstGeom>
            <a:noFill/>
            <a:ln w="28575">
              <a:solidFill>
                <a:schemeClr val="tx2"/>
              </a:solidFill>
              <a:round/>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02410" name="Rectangle 63"/>
            <p:cNvSpPr>
              <a:spLocks noChangeArrowheads="1"/>
            </p:cNvSpPr>
            <p:nvPr/>
          </p:nvSpPr>
          <p:spPr bwMode="auto">
            <a:xfrm>
              <a:off x="1598" y="2808"/>
              <a:ext cx="2430" cy="250"/>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a:solidFill>
                    <a:schemeClr val="tx2"/>
                  </a:solidFill>
                  <a:latin typeface="Arial Narrow" pitchFamily="34" charset="0"/>
                  <a:sym typeface="Symbol" pitchFamily="18" charset="2"/>
                </a:rPr>
                <a:t>30 </a:t>
              </a:r>
              <a:r>
                <a:rPr lang="en-US" altLang="en-US" sz="2000" i="1">
                  <a:solidFill>
                    <a:schemeClr val="tx2"/>
                  </a:solidFill>
                  <a:latin typeface="Arial Narrow" pitchFamily="34" charset="0"/>
                  <a:sym typeface="Symbol" pitchFamily="18" charset="2"/>
                </a:rPr>
                <a:t>t</a:t>
              </a:r>
              <a:r>
                <a:rPr lang="en-US" altLang="en-US" sz="2000" i="1" baseline="-25000">
                  <a:solidFill>
                    <a:schemeClr val="tx2"/>
                  </a:solidFill>
                  <a:latin typeface="Arial Narrow" pitchFamily="34" charset="0"/>
                  <a:sym typeface="Symbol" pitchFamily="18" charset="2"/>
                </a:rPr>
                <a:t>w</a:t>
              </a:r>
              <a:r>
                <a:rPr lang="en-US" altLang="en-US" sz="2000">
                  <a:solidFill>
                    <a:schemeClr val="tx2"/>
                  </a:solidFill>
                  <a:latin typeface="Arial Narrow" pitchFamily="34" charset="0"/>
                  <a:sym typeface="Symbol" pitchFamily="18" charset="2"/>
                </a:rPr>
                <a:t> - </a:t>
              </a:r>
              <a:r>
                <a:rPr lang="en-US" altLang="en-US" sz="2000" i="1">
                  <a:solidFill>
                    <a:schemeClr val="tx2"/>
                  </a:solidFill>
                  <a:latin typeface="Arial Narrow" pitchFamily="34" charset="0"/>
                  <a:sym typeface="Symbol" pitchFamily="18" charset="2"/>
                </a:rPr>
                <a:t>d</a:t>
              </a:r>
              <a:r>
                <a:rPr lang="en-US" altLang="en-US" sz="2000">
                  <a:solidFill>
                    <a:schemeClr val="tx2"/>
                  </a:solidFill>
                  <a:latin typeface="Arial Narrow" pitchFamily="34" charset="0"/>
                  <a:sym typeface="Symbol" pitchFamily="18" charset="2"/>
                </a:rPr>
                <a:t> /5	for </a:t>
              </a:r>
              <a:r>
                <a:rPr lang="en-US" altLang="en-US" sz="2000" baseline="-25000">
                  <a:solidFill>
                    <a:schemeClr val="tx2"/>
                  </a:solidFill>
                  <a:latin typeface="Arial Narrow" pitchFamily="34" charset="0"/>
                  <a:sym typeface="Symbol" pitchFamily="18" charset="2"/>
                </a:rPr>
                <a:t>p</a:t>
              </a:r>
              <a:r>
                <a:rPr lang="en-US" altLang="en-US" sz="2000">
                  <a:solidFill>
                    <a:schemeClr val="tx2"/>
                  </a:solidFill>
                  <a:latin typeface="Arial Narrow" pitchFamily="34" charset="0"/>
                  <a:sym typeface="Symbol" pitchFamily="18" charset="2"/>
                </a:rPr>
                <a:t> = 0.08 radian</a:t>
              </a:r>
            </a:p>
          </p:txBody>
        </p:sp>
        <p:sp>
          <p:nvSpPr>
            <p:cNvPr id="102411" name="Rectangle 64"/>
            <p:cNvSpPr>
              <a:spLocks noChangeArrowheads="1"/>
            </p:cNvSpPr>
            <p:nvPr/>
          </p:nvSpPr>
          <p:spPr bwMode="auto">
            <a:xfrm>
              <a:off x="1598" y="3154"/>
              <a:ext cx="2430" cy="250"/>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a:solidFill>
                    <a:schemeClr val="tx2"/>
                  </a:solidFill>
                  <a:latin typeface="Arial Narrow" pitchFamily="34" charset="0"/>
                  <a:sym typeface="Symbol" pitchFamily="18" charset="2"/>
                </a:rPr>
                <a:t>52 </a:t>
              </a:r>
              <a:r>
                <a:rPr lang="en-US" altLang="en-US" sz="2000" i="1">
                  <a:solidFill>
                    <a:schemeClr val="tx2"/>
                  </a:solidFill>
                  <a:latin typeface="Arial Narrow" pitchFamily="34" charset="0"/>
                  <a:sym typeface="Symbol" pitchFamily="18" charset="2"/>
                </a:rPr>
                <a:t>t</a:t>
              </a:r>
              <a:r>
                <a:rPr lang="en-US" altLang="en-US" sz="2000" i="1" baseline="-25000">
                  <a:solidFill>
                    <a:schemeClr val="tx2"/>
                  </a:solidFill>
                  <a:latin typeface="Arial Narrow" pitchFamily="34" charset="0"/>
                  <a:sym typeface="Symbol" pitchFamily="18" charset="2"/>
                </a:rPr>
                <a:t>w</a:t>
              </a:r>
              <a:r>
                <a:rPr lang="en-US" altLang="en-US" sz="2000" baseline="-25000">
                  <a:solidFill>
                    <a:schemeClr val="tx2"/>
                  </a:solidFill>
                  <a:latin typeface="Arial Narrow" pitchFamily="34" charset="0"/>
                  <a:sym typeface="Symbol" pitchFamily="18" charset="2"/>
                </a:rPr>
                <a:t> </a:t>
              </a:r>
              <a:r>
                <a:rPr lang="en-US" altLang="en-US" sz="2000">
                  <a:solidFill>
                    <a:schemeClr val="tx2"/>
                  </a:solidFill>
                  <a:latin typeface="Arial Narrow" pitchFamily="34" charset="0"/>
                  <a:sym typeface="Symbol" pitchFamily="18" charset="2"/>
                </a:rPr>
                <a:t>- </a:t>
              </a:r>
              <a:r>
                <a:rPr lang="en-US" altLang="en-US" sz="2000" i="1">
                  <a:solidFill>
                    <a:schemeClr val="tx2"/>
                  </a:solidFill>
                  <a:latin typeface="Arial Narrow" pitchFamily="34" charset="0"/>
                  <a:sym typeface="Symbol" pitchFamily="18" charset="2"/>
                </a:rPr>
                <a:t>d</a:t>
              </a:r>
              <a:r>
                <a:rPr lang="en-US" altLang="en-US" sz="2000">
                  <a:solidFill>
                    <a:schemeClr val="tx2"/>
                  </a:solidFill>
                  <a:latin typeface="Arial Narrow" pitchFamily="34" charset="0"/>
                  <a:sym typeface="Symbol" pitchFamily="18" charset="2"/>
                </a:rPr>
                <a:t> /5	for </a:t>
              </a:r>
              <a:r>
                <a:rPr lang="en-US" altLang="en-US" sz="2000" baseline="-25000">
                  <a:solidFill>
                    <a:schemeClr val="tx2"/>
                  </a:solidFill>
                  <a:latin typeface="Arial Narrow" pitchFamily="34" charset="0"/>
                  <a:sym typeface="Symbol" pitchFamily="18" charset="2"/>
                </a:rPr>
                <a:t>p</a:t>
              </a:r>
              <a:r>
                <a:rPr lang="en-US" altLang="en-US" sz="2000">
                  <a:solidFill>
                    <a:schemeClr val="tx2"/>
                  </a:solidFill>
                  <a:latin typeface="Arial Narrow" pitchFamily="34" charset="0"/>
                  <a:sym typeface="Symbol" pitchFamily="18" charset="2"/>
                </a:rPr>
                <a:t> = 0.02 radian</a:t>
              </a:r>
            </a:p>
          </p:txBody>
        </p:sp>
        <p:sp>
          <p:nvSpPr>
            <p:cNvPr id="102412" name="Text Box 66"/>
            <p:cNvSpPr txBox="1">
              <a:spLocks noChangeArrowheads="1"/>
            </p:cNvSpPr>
            <p:nvPr/>
          </p:nvSpPr>
          <p:spPr bwMode="auto">
            <a:xfrm>
              <a:off x="1598" y="3488"/>
              <a:ext cx="4446" cy="250"/>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spcBef>
                  <a:spcPct val="20000"/>
                </a:spcBef>
                <a:buClr>
                  <a:schemeClr val="tx2"/>
                </a:buClr>
                <a:buSzPct val="150000"/>
                <a:buChar char="•"/>
                <a:defRPr sz="2800" b="1">
                  <a:solidFill>
                    <a:schemeClr val="tx1"/>
                  </a:solidFill>
                  <a:latin typeface="Arial" charset="0"/>
                </a:defRPr>
              </a:lvl1pPr>
              <a:lvl2pPr marL="57150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a:solidFill>
                    <a:schemeClr val="tx2"/>
                  </a:solidFill>
                  <a:latin typeface="Arial Narrow" pitchFamily="34" charset="0"/>
                </a:rPr>
                <a:t>interpolate 	</a:t>
              </a:r>
              <a:r>
                <a:rPr lang="en-US" altLang="en-US" sz="2000">
                  <a:solidFill>
                    <a:schemeClr val="tx2"/>
                  </a:solidFill>
                  <a:latin typeface="Arial Narrow" pitchFamily="34" charset="0"/>
                  <a:sym typeface="Symbol" pitchFamily="18" charset="2"/>
                </a:rPr>
                <a:t>for 0.02 &lt; </a:t>
              </a:r>
              <a:r>
                <a:rPr lang="en-US" altLang="en-US" sz="2000" baseline="-25000">
                  <a:solidFill>
                    <a:schemeClr val="tx2"/>
                  </a:solidFill>
                  <a:latin typeface="Arial Narrow" pitchFamily="34" charset="0"/>
                  <a:sym typeface="Symbol" pitchFamily="18" charset="2"/>
                </a:rPr>
                <a:t>p</a:t>
              </a:r>
              <a:r>
                <a:rPr lang="en-US" altLang="en-US" sz="2000">
                  <a:solidFill>
                    <a:schemeClr val="tx2"/>
                  </a:solidFill>
                  <a:latin typeface="Arial Narrow" pitchFamily="34" charset="0"/>
                  <a:sym typeface="Symbol" pitchFamily="18" charset="2"/>
                </a:rPr>
                <a:t> &lt; 0.08 radian</a:t>
              </a:r>
            </a:p>
          </p:txBody>
        </p:sp>
      </p:grpSp>
      <p:sp>
        <p:nvSpPr>
          <p:cNvPr id="102407" name="Text Box 68"/>
          <p:cNvSpPr txBox="1">
            <a:spLocks noChangeArrowheads="1"/>
          </p:cNvSpPr>
          <p:nvPr/>
        </p:nvSpPr>
        <p:spPr bwMode="auto">
          <a:xfrm>
            <a:off x="2536825" y="6372225"/>
            <a:ext cx="5843588" cy="396875"/>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158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i="1" dirty="0" err="1">
                <a:solidFill>
                  <a:schemeClr val="tx2"/>
                </a:solidFill>
                <a:latin typeface="Arial Narrow" pitchFamily="34" charset="0"/>
              </a:rPr>
              <a:t>t</a:t>
            </a:r>
            <a:r>
              <a:rPr lang="en-US" altLang="en-US" sz="2000" i="1" baseline="-25000" dirty="0" err="1">
                <a:solidFill>
                  <a:schemeClr val="tx2"/>
                </a:solidFill>
                <a:latin typeface="Arial Narrow" pitchFamily="34" charset="0"/>
              </a:rPr>
              <a:t>w</a:t>
            </a:r>
            <a:r>
              <a:rPr lang="en-US" altLang="en-US" sz="2000" dirty="0">
                <a:solidFill>
                  <a:schemeClr val="tx2"/>
                </a:solidFill>
                <a:latin typeface="Arial Narrow" pitchFamily="34" charset="0"/>
              </a:rPr>
              <a:t> = link web thickness            </a:t>
            </a:r>
            <a:r>
              <a:rPr lang="en-US" altLang="en-US" sz="2000" i="1" dirty="0">
                <a:solidFill>
                  <a:schemeClr val="tx2"/>
                </a:solidFill>
                <a:latin typeface="Arial Narrow" pitchFamily="34" charset="0"/>
              </a:rPr>
              <a:t>d</a:t>
            </a:r>
            <a:r>
              <a:rPr lang="en-US" altLang="en-US" sz="2000" dirty="0">
                <a:solidFill>
                  <a:schemeClr val="tx2"/>
                </a:solidFill>
                <a:latin typeface="Arial Narrow" pitchFamily="34" charset="0"/>
              </a:rPr>
              <a:t> = link depth</a:t>
            </a:r>
            <a:endParaRPr lang="en-US" altLang="en-US" sz="2000" i="1" dirty="0">
              <a:solidFill>
                <a:schemeClr val="tx2"/>
              </a:solidFill>
              <a:latin typeface="Arial Narrow" pitchFamily="34" charset="0"/>
            </a:endParaRPr>
          </a:p>
        </p:txBody>
      </p:sp>
      <p:sp>
        <p:nvSpPr>
          <p:cNvPr id="2" name="Text Placeholder 1"/>
          <p:cNvSpPr>
            <a:spLocks noGrp="1"/>
          </p:cNvSpPr>
          <p:nvPr>
            <p:ph type="body" sz="quarter" idx="38"/>
          </p:nvPr>
        </p:nvSpPr>
        <p:spPr/>
        <p:txBody>
          <a:bodyPr/>
          <a:lstStyle/>
          <a:p>
            <a:r>
              <a:rPr lang="en-US" dirty="0"/>
              <a:t>F3.5b.4 Link </a:t>
            </a:r>
            <a:r>
              <a:rPr lang="en-US" dirty="0" smtClean="0"/>
              <a:t>Stiffeners</a:t>
            </a:r>
            <a:endParaRPr lang="en-US" dirty="0"/>
          </a:p>
        </p:txBody>
      </p:sp>
    </p:spTree>
    <p:extLst>
      <p:ext uri="{BB962C8B-B14F-4D97-AF65-F5344CB8AC3E}">
        <p14:creationId xmlns:p14="http://schemas.microsoft.com/office/powerpoint/2010/main" val="396321416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Custom Design">
  <a:themeElements>
    <a:clrScheme name="AISC">
      <a:dk1>
        <a:sysClr val="windowText" lastClr="000000"/>
      </a:dk1>
      <a:lt1>
        <a:sysClr val="window" lastClr="FFFFFF"/>
      </a:lt1>
      <a:dk2>
        <a:srgbClr val="1F497D"/>
      </a:dk2>
      <a:lt2>
        <a:srgbClr val="EEECE1"/>
      </a:lt2>
      <a:accent1>
        <a:srgbClr val="1F497D"/>
      </a:accent1>
      <a:accent2>
        <a:srgbClr val="366092"/>
      </a:accent2>
      <a:accent3>
        <a:srgbClr val="4F81BD"/>
      </a:accent3>
      <a:accent4>
        <a:srgbClr val="BFBFBF"/>
      </a:accent4>
      <a:accent5>
        <a:srgbClr val="A5A5A5"/>
      </a:accent5>
      <a:accent6>
        <a:srgbClr val="7F7F7F"/>
      </a:accent6>
      <a:hlink>
        <a:srgbClr val="548DD4"/>
      </a:hlink>
      <a:folHlink>
        <a:srgbClr val="0F243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29600</TotalTime>
  <Words>15117</Words>
  <Application>Microsoft Office PowerPoint</Application>
  <PresentationFormat>On-screen Show (4:3)</PresentationFormat>
  <Paragraphs>1130</Paragraphs>
  <Slides>139</Slides>
  <Notes>138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139</vt:i4>
      </vt:variant>
    </vt:vector>
  </HeadingPairs>
  <TitlesOfParts>
    <vt:vector size="141" baseType="lpstr">
      <vt:lpstr>Custom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AISC Presentation Template 4:3</dc:title>
  <dc:creator>AISC</dc:creator>
  <cp:lastModifiedBy>Sattler, Kristi</cp:lastModifiedBy>
  <cp:revision>932</cp:revision>
  <cp:lastPrinted>2012-06-12T15:24:24Z</cp:lastPrinted>
  <dcterms:created xsi:type="dcterms:W3CDTF">2013-04-09T21:22:02Z</dcterms:created>
  <dcterms:modified xsi:type="dcterms:W3CDTF">2020-07-07T13:37:44Z</dcterms:modified>
</cp:coreProperties>
</file>