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1"/>
  </p:sldMasterIdLst>
  <p:notesMasterIdLst>
    <p:notesMasterId r:id="rId125"/>
  </p:notesMasterIdLst>
  <p:sldIdLst>
    <p:sldId id="1131" r:id="rId2"/>
    <p:sldId id="1280" r:id="rId3"/>
    <p:sldId id="1282" r:id="rId4"/>
    <p:sldId id="1293" r:id="rId5"/>
    <p:sldId id="1294" r:id="rId6"/>
    <p:sldId id="1413" r:id="rId7"/>
    <p:sldId id="1296" r:id="rId8"/>
    <p:sldId id="1297" r:id="rId9"/>
    <p:sldId id="1298" r:id="rId10"/>
    <p:sldId id="1299" r:id="rId11"/>
    <p:sldId id="1300" r:id="rId12"/>
    <p:sldId id="1301" r:id="rId13"/>
    <p:sldId id="1302" r:id="rId14"/>
    <p:sldId id="1414" r:id="rId15"/>
    <p:sldId id="1304" r:id="rId16"/>
    <p:sldId id="1305" r:id="rId17"/>
    <p:sldId id="1306" r:id="rId18"/>
    <p:sldId id="1307" r:id="rId19"/>
    <p:sldId id="1308" r:id="rId20"/>
    <p:sldId id="1309" r:id="rId21"/>
    <p:sldId id="1310" r:id="rId22"/>
    <p:sldId id="1311" r:id="rId23"/>
    <p:sldId id="1312" r:id="rId24"/>
    <p:sldId id="1313" r:id="rId25"/>
    <p:sldId id="1314" r:id="rId26"/>
    <p:sldId id="1315" r:id="rId27"/>
    <p:sldId id="1316" r:id="rId28"/>
    <p:sldId id="1317" r:id="rId29"/>
    <p:sldId id="1318" r:id="rId30"/>
    <p:sldId id="1319" r:id="rId31"/>
    <p:sldId id="1320" r:id="rId32"/>
    <p:sldId id="1321" r:id="rId33"/>
    <p:sldId id="1322" r:id="rId34"/>
    <p:sldId id="1323" r:id="rId35"/>
    <p:sldId id="1324" r:id="rId36"/>
    <p:sldId id="1325" r:id="rId37"/>
    <p:sldId id="1326" r:id="rId38"/>
    <p:sldId id="1327" r:id="rId39"/>
    <p:sldId id="1328" r:id="rId40"/>
    <p:sldId id="1329" r:id="rId41"/>
    <p:sldId id="1330" r:id="rId42"/>
    <p:sldId id="1331" r:id="rId43"/>
    <p:sldId id="1332" r:id="rId44"/>
    <p:sldId id="1333" r:id="rId45"/>
    <p:sldId id="1334" r:id="rId46"/>
    <p:sldId id="1335" r:id="rId47"/>
    <p:sldId id="1336" r:id="rId48"/>
    <p:sldId id="1337" r:id="rId49"/>
    <p:sldId id="1338" r:id="rId50"/>
    <p:sldId id="1339" r:id="rId51"/>
    <p:sldId id="1340" r:id="rId52"/>
    <p:sldId id="1341" r:id="rId53"/>
    <p:sldId id="1342" r:id="rId54"/>
    <p:sldId id="1415" r:id="rId55"/>
    <p:sldId id="1344" r:id="rId56"/>
    <p:sldId id="1416" r:id="rId57"/>
    <p:sldId id="1346" r:id="rId58"/>
    <p:sldId id="1347" r:id="rId59"/>
    <p:sldId id="1348" r:id="rId60"/>
    <p:sldId id="1349" r:id="rId61"/>
    <p:sldId id="1350" r:id="rId62"/>
    <p:sldId id="1351" r:id="rId63"/>
    <p:sldId id="1352" r:id="rId64"/>
    <p:sldId id="1353" r:id="rId65"/>
    <p:sldId id="1354" r:id="rId66"/>
    <p:sldId id="1355" r:id="rId67"/>
    <p:sldId id="1356" r:id="rId68"/>
    <p:sldId id="1357" r:id="rId69"/>
    <p:sldId id="1358" r:id="rId70"/>
    <p:sldId id="1359" r:id="rId71"/>
    <p:sldId id="1360" r:id="rId72"/>
    <p:sldId id="1361" r:id="rId73"/>
    <p:sldId id="1362" r:id="rId74"/>
    <p:sldId id="1363" r:id="rId75"/>
    <p:sldId id="1364" r:id="rId76"/>
    <p:sldId id="1365" r:id="rId77"/>
    <p:sldId id="1366" r:id="rId78"/>
    <p:sldId id="1367" r:id="rId79"/>
    <p:sldId id="1368" r:id="rId80"/>
    <p:sldId id="1369" r:id="rId81"/>
    <p:sldId id="1370" r:id="rId82"/>
    <p:sldId id="1371" r:id="rId83"/>
    <p:sldId id="1372" r:id="rId84"/>
    <p:sldId id="1373" r:id="rId85"/>
    <p:sldId id="1374" r:id="rId86"/>
    <p:sldId id="1375" r:id="rId87"/>
    <p:sldId id="1376" r:id="rId88"/>
    <p:sldId id="1377" r:id="rId89"/>
    <p:sldId id="1378" r:id="rId90"/>
    <p:sldId id="1379" r:id="rId91"/>
    <p:sldId id="1380" r:id="rId92"/>
    <p:sldId id="1381" r:id="rId93"/>
    <p:sldId id="1382" r:id="rId94"/>
    <p:sldId id="1383" r:id="rId95"/>
    <p:sldId id="1384" r:id="rId96"/>
    <p:sldId id="1385" r:id="rId97"/>
    <p:sldId id="1386" r:id="rId98"/>
    <p:sldId id="1387" r:id="rId99"/>
    <p:sldId id="1388" r:id="rId100"/>
    <p:sldId id="1389" r:id="rId101"/>
    <p:sldId id="1390" r:id="rId102"/>
    <p:sldId id="1391" r:id="rId103"/>
    <p:sldId id="1392" r:id="rId104"/>
    <p:sldId id="1393" r:id="rId105"/>
    <p:sldId id="1394" r:id="rId106"/>
    <p:sldId id="1395" r:id="rId107"/>
    <p:sldId id="1396" r:id="rId108"/>
    <p:sldId id="1397" r:id="rId109"/>
    <p:sldId id="1398" r:id="rId110"/>
    <p:sldId id="1399" r:id="rId111"/>
    <p:sldId id="1400" r:id="rId112"/>
    <p:sldId id="1401" r:id="rId113"/>
    <p:sldId id="1402" r:id="rId114"/>
    <p:sldId id="1403" r:id="rId115"/>
    <p:sldId id="1404" r:id="rId116"/>
    <p:sldId id="1405" r:id="rId117"/>
    <p:sldId id="1406" r:id="rId118"/>
    <p:sldId id="1407" r:id="rId119"/>
    <p:sldId id="1408" r:id="rId120"/>
    <p:sldId id="1409" r:id="rId121"/>
    <p:sldId id="1410" r:id="rId122"/>
    <p:sldId id="1411" r:id="rId123"/>
    <p:sldId id="1417" r:id="rId1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280"/>
            <p14:sldId id="1282"/>
            <p14:sldId id="1293"/>
            <p14:sldId id="1294"/>
            <p14:sldId id="1413"/>
            <p14:sldId id="1296"/>
            <p14:sldId id="1297"/>
            <p14:sldId id="1298"/>
            <p14:sldId id="1299"/>
            <p14:sldId id="1300"/>
            <p14:sldId id="1301"/>
            <p14:sldId id="1302"/>
            <p14:sldId id="1414"/>
            <p14:sldId id="1304"/>
            <p14:sldId id="1305"/>
            <p14:sldId id="1306"/>
            <p14:sldId id="1307"/>
            <p14:sldId id="1308"/>
            <p14:sldId id="1309"/>
            <p14:sldId id="1310"/>
            <p14:sldId id="1311"/>
            <p14:sldId id="1312"/>
            <p14:sldId id="1313"/>
            <p14:sldId id="1314"/>
            <p14:sldId id="1315"/>
            <p14:sldId id="1316"/>
            <p14:sldId id="1317"/>
            <p14:sldId id="1318"/>
            <p14:sldId id="1319"/>
            <p14:sldId id="1320"/>
            <p14:sldId id="1321"/>
            <p14:sldId id="1322"/>
            <p14:sldId id="1323"/>
            <p14:sldId id="1324"/>
            <p14:sldId id="1325"/>
            <p14:sldId id="1326"/>
            <p14:sldId id="1327"/>
            <p14:sldId id="1328"/>
            <p14:sldId id="1329"/>
            <p14:sldId id="1330"/>
            <p14:sldId id="1331"/>
            <p14:sldId id="1332"/>
            <p14:sldId id="1333"/>
            <p14:sldId id="1334"/>
            <p14:sldId id="1335"/>
            <p14:sldId id="1336"/>
            <p14:sldId id="1337"/>
            <p14:sldId id="1338"/>
            <p14:sldId id="1339"/>
            <p14:sldId id="1340"/>
            <p14:sldId id="1341"/>
            <p14:sldId id="1342"/>
            <p14:sldId id="1415"/>
            <p14:sldId id="1344"/>
            <p14:sldId id="1416"/>
            <p14:sldId id="1346"/>
            <p14:sldId id="1347"/>
            <p14:sldId id="1348"/>
            <p14:sldId id="1349"/>
            <p14:sldId id="1350"/>
            <p14:sldId id="1351"/>
            <p14:sldId id="1352"/>
            <p14:sldId id="1353"/>
            <p14:sldId id="1354"/>
            <p14:sldId id="1355"/>
            <p14:sldId id="1356"/>
            <p14:sldId id="1357"/>
            <p14:sldId id="1358"/>
            <p14:sldId id="1359"/>
            <p14:sldId id="1360"/>
            <p14:sldId id="1361"/>
            <p14:sldId id="1362"/>
            <p14:sldId id="1363"/>
            <p14:sldId id="1364"/>
            <p14:sldId id="1365"/>
            <p14:sldId id="1366"/>
            <p14:sldId id="1367"/>
            <p14:sldId id="1368"/>
            <p14:sldId id="1369"/>
            <p14:sldId id="1370"/>
            <p14:sldId id="1371"/>
            <p14:sldId id="1372"/>
            <p14:sldId id="1373"/>
            <p14:sldId id="1374"/>
            <p14:sldId id="1375"/>
            <p14:sldId id="1376"/>
            <p14:sldId id="1377"/>
            <p14:sldId id="1378"/>
            <p14:sldId id="1379"/>
            <p14:sldId id="1380"/>
            <p14:sldId id="1381"/>
            <p14:sldId id="1382"/>
            <p14:sldId id="1383"/>
            <p14:sldId id="1384"/>
            <p14:sldId id="1385"/>
            <p14:sldId id="1386"/>
            <p14:sldId id="1387"/>
            <p14:sldId id="1388"/>
            <p14:sldId id="1389"/>
            <p14:sldId id="1390"/>
            <p14:sldId id="1391"/>
            <p14:sldId id="1392"/>
            <p14:sldId id="1393"/>
            <p14:sldId id="1394"/>
            <p14:sldId id="1395"/>
            <p14:sldId id="1396"/>
            <p14:sldId id="1397"/>
            <p14:sldId id="1398"/>
            <p14:sldId id="1399"/>
            <p14:sldId id="1400"/>
            <p14:sldId id="1401"/>
            <p14:sldId id="1402"/>
            <p14:sldId id="1403"/>
            <p14:sldId id="1404"/>
            <p14:sldId id="1405"/>
            <p14:sldId id="1406"/>
            <p14:sldId id="1407"/>
            <p14:sldId id="1408"/>
            <p14:sldId id="1409"/>
            <p14:sldId id="1410"/>
            <p14:sldId id="1411"/>
            <p14:sldId id="1417"/>
          </p14:sldIdLst>
        </p14:section>
      </p14:sectionLst>
    </p:ext>
    <p:ext uri="{EFAFB233-063F-42B5-8137-9DF3F51BA10A}">
      <p15:sldGuideLst xmlns="" xmlns:p15="http://schemas.microsoft.com/office/powerpoint/2012/main">
        <p15:guide id="3" orient="horz" pos="2750" userDrawn="1">
          <p15:clr>
            <a:srgbClr val="A4A3A4"/>
          </p15:clr>
        </p15:guide>
        <p15:guide id="4" pos="20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957" autoAdjust="0"/>
  </p:normalViewPr>
  <p:slideViewPr>
    <p:cSldViewPr>
      <p:cViewPr varScale="1">
        <p:scale>
          <a:sx n="60" d="100"/>
          <a:sy n="60" d="100"/>
        </p:scale>
        <p:origin x="-1392" y="-78"/>
      </p:cViewPr>
      <p:guideLst>
        <p:guide orient="horz" pos="2750"/>
        <p:guide pos="2018"/>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07/07/2020</a:t>
            </a:fld>
            <a:endParaRPr lang="fr-CA"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altLang="en-US" sz="1200" dirty="0" smtClean="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endParaRPr lang="en-US" altLang="en-US" sz="1200" dirty="0" smtClean="0"/>
          </a:p>
          <a:p>
            <a:r>
              <a:rPr lang="en-US" altLang="en-US" sz="1200" dirty="0" smtClean="0"/>
              <a:t>The presentations are closely tied to the 2016 AISC </a:t>
            </a:r>
            <a:r>
              <a:rPr lang="en-US" altLang="en-US" sz="1200" i="1" dirty="0" smtClean="0"/>
              <a:t>Seismic Provisions for Structural Steel Buildings </a:t>
            </a:r>
            <a:r>
              <a:rPr lang="en-US" altLang="en-US" sz="1200" dirty="0" smtClean="0"/>
              <a:t>(referred to herein as the AISC </a:t>
            </a:r>
            <a:r>
              <a:rPr lang="en-US" altLang="en-US" sz="1200" i="1" dirty="0" smtClean="0"/>
              <a:t>Seismic Provisions</a:t>
            </a:r>
            <a:r>
              <a:rPr lang="en-US" altLang="en-US" sz="1200" dirty="0" smtClean="0"/>
              <a:t>). The presentations discuss basic principles of the behavior of seismic response of steel structures, and show how these principles are treated in the AISC </a:t>
            </a:r>
            <a:r>
              <a:rPr lang="en-US" altLang="en-US" sz="1200" i="1" dirty="0" smtClean="0"/>
              <a:t>Seismic Provisions</a:t>
            </a:r>
            <a:r>
              <a:rPr lang="en-US" altLang="en-US" sz="1200" dirty="0" smtClean="0"/>
              <a:t>. The presentations are most effective if the students have a copy of the AISC </a:t>
            </a:r>
            <a:r>
              <a:rPr lang="en-US" altLang="en-US" sz="1200" i="1" dirty="0" smtClean="0"/>
              <a:t>Seismic Provisions</a:t>
            </a:r>
            <a:r>
              <a:rPr lang="en-US" altLang="en-US" sz="1200" dirty="0" smtClean="0"/>
              <a:t>. A free copy can be downloaded from the AISC website, at: www.aisc.org.</a:t>
            </a:r>
          </a:p>
          <a:p>
            <a:endParaRPr lang="en-US" altLang="en-US" sz="1200" dirty="0" smtClean="0"/>
          </a:p>
          <a:p>
            <a:r>
              <a:rPr lang="en-US" altLang="en-US" sz="1200" dirty="0" smtClean="0"/>
              <a:t>For basic steel design topics, the presentation refers to the 2016 AISC </a:t>
            </a:r>
            <a:r>
              <a:rPr lang="en-US" altLang="en-US" sz="1200" i="1" dirty="0" smtClean="0"/>
              <a:t>Specification for Structural Steel Buildings</a:t>
            </a:r>
            <a:r>
              <a:rPr lang="en-US" altLang="en-US" sz="1200" dirty="0" smtClean="0"/>
              <a:t> (herein referred to as the AISC </a:t>
            </a:r>
            <a:r>
              <a:rPr lang="en-US" altLang="en-US" sz="1200" i="1" dirty="0" smtClean="0"/>
              <a:t>Specification</a:t>
            </a:r>
            <a:r>
              <a:rPr lang="en-US" altLang="en-US" sz="1200" dirty="0" smtClean="0"/>
              <a:t>). Both the 2016 AISC </a:t>
            </a:r>
            <a:r>
              <a:rPr lang="en-US" altLang="en-US" sz="1200" i="1" dirty="0" smtClean="0"/>
              <a:t>Seismic Provisions</a:t>
            </a:r>
            <a:r>
              <a:rPr lang="en-US" altLang="en-US" sz="1200" dirty="0" smtClean="0"/>
              <a:t> and AISC </a:t>
            </a:r>
            <a:r>
              <a:rPr lang="en-US" altLang="en-US" sz="1200" i="1" dirty="0" smtClean="0"/>
              <a:t>Specification </a:t>
            </a:r>
            <a:r>
              <a:rPr lang="en-US" altLang="en-US" sz="1200" dirty="0" smtClean="0"/>
              <a:t>are written in the combined LRFD - ASD format. These PowerPoint presentations, however, present only the LRFD format. For seismic-resistant design, the LRFD format is preferable, in that it more closely follows the element capacity concepts used seismic design. </a:t>
            </a:r>
          </a:p>
          <a:p>
            <a:endParaRPr lang="en-US" altLang="en-US" sz="1200" dirty="0" smtClean="0"/>
          </a:p>
          <a:p>
            <a:r>
              <a:rPr lang="en-US" altLang="en-US" sz="1200" dirty="0" smtClean="0"/>
              <a:t>For code related seismic-design topics not covered in the AISC </a:t>
            </a:r>
            <a:r>
              <a:rPr lang="en-US" altLang="en-US" sz="1200" i="1" dirty="0" smtClean="0"/>
              <a:t>Seismic Provisions </a:t>
            </a:r>
            <a:r>
              <a:rPr lang="en-US" altLang="en-US" sz="1200" dirty="0" smtClean="0"/>
              <a:t>(seismic design categories, R-factors, seismic </a:t>
            </a:r>
            <a:r>
              <a:rPr lang="en-US" altLang="en-US" sz="1200" dirty="0" err="1" smtClean="0"/>
              <a:t>overstrength</a:t>
            </a:r>
            <a:r>
              <a:rPr lang="en-US" altLang="en-US" sz="1200" dirty="0" smtClean="0"/>
              <a:t> factors, etc.), the presentations refer to ASCE 7-16 (with Supplement 1) - </a:t>
            </a:r>
            <a:r>
              <a:rPr lang="en-US" altLang="en-US" sz="1200" i="1" dirty="0" smtClean="0"/>
              <a:t>Minimum Design Loads for Buildings and Other Structures</a:t>
            </a:r>
            <a:r>
              <a:rPr lang="en-US" altLang="en-US" sz="1200" dirty="0" smtClean="0"/>
              <a:t>.</a:t>
            </a:r>
          </a:p>
          <a:p>
            <a:endParaRPr lang="en-US" altLang="en-US" sz="1200" dirty="0" smtClean="0"/>
          </a:p>
          <a:p>
            <a:r>
              <a:rPr lang="en-US" altLang="en-US" sz="1200" dirty="0" smtClean="0"/>
              <a:t>For questions, comments, corrections, or suggestions on these presentations, please contact:</a:t>
            </a:r>
          </a:p>
          <a:p>
            <a:endParaRPr lang="en-US" altLang="en-US" sz="1200" dirty="0" smtClean="0"/>
          </a:p>
          <a:p>
            <a:r>
              <a:rPr lang="en-US" altLang="en-US" sz="1200" dirty="0" smtClean="0"/>
              <a:t>AISC University Programs</a:t>
            </a:r>
          </a:p>
          <a:p>
            <a:r>
              <a:rPr lang="en-US" altLang="en-US" sz="1200" dirty="0" smtClean="0"/>
              <a:t>Email: universityprograms@aisc.org</a:t>
            </a:r>
          </a:p>
          <a:p>
            <a:endParaRPr lang="en-US" altLang="en-US" sz="1200" dirty="0" smtClean="0"/>
          </a:p>
          <a:p>
            <a:endParaRPr lang="en-US" altLang="en-US" sz="1200" dirty="0" smtClean="0"/>
          </a:p>
          <a:p>
            <a:r>
              <a:rPr lang="en-US" altLang="en-US" sz="1200" dirty="0" smtClean="0"/>
              <a:t>Acknowledgments:</a:t>
            </a:r>
          </a:p>
          <a:p>
            <a:r>
              <a:rPr lang="en-US" altLang="en-US" sz="1200" dirty="0" smtClean="0"/>
              <a:t>These presentations were prepared by Michael D. </a:t>
            </a:r>
            <a:r>
              <a:rPr lang="en-US" altLang="en-US" sz="1200" dirty="0" err="1" smtClean="0"/>
              <a:t>Engelhardt</a:t>
            </a:r>
            <a:r>
              <a:rPr lang="en-US" altLang="en-US" sz="1200" dirty="0" smtClean="0"/>
              <a:t> (University of Texas at Austin) with support from the AISC </a:t>
            </a:r>
            <a:r>
              <a:rPr lang="en-US" altLang="en-US" sz="1200" i="1" dirty="0" smtClean="0"/>
              <a:t>Educator Career Enhancement Award</a:t>
            </a:r>
            <a:r>
              <a:rPr lang="en-US" altLang="en-US" sz="1200" dirty="0" smtClean="0"/>
              <a:t>.  The author also gratefully acknowledges contributions and review provided by the AISC Task Group for this project:</a:t>
            </a:r>
          </a:p>
          <a:p>
            <a:r>
              <a:rPr lang="en-US" altLang="en-US" sz="1200" dirty="0" smtClean="0"/>
              <a:t>Mark Bowman - Purdue University</a:t>
            </a:r>
          </a:p>
          <a:p>
            <a:r>
              <a:rPr lang="en-US" altLang="en-US" sz="1200" dirty="0" smtClean="0"/>
              <a:t>Steve </a:t>
            </a:r>
            <a:r>
              <a:rPr lang="en-US" altLang="en-US" sz="1200" dirty="0" err="1" smtClean="0"/>
              <a:t>Mahin</a:t>
            </a:r>
            <a:r>
              <a:rPr lang="en-US" altLang="en-US" sz="1200" dirty="0" smtClean="0"/>
              <a:t> - University of California at Berkeley</a:t>
            </a:r>
          </a:p>
          <a:p>
            <a:r>
              <a:rPr lang="en-US" altLang="en-US" sz="1200" dirty="0" smtClean="0"/>
              <a:t>Brett Manning - PMB 200</a:t>
            </a:r>
          </a:p>
          <a:p>
            <a:r>
              <a:rPr lang="en-US" altLang="en-US" sz="1200" dirty="0" smtClean="0"/>
              <a:t>Carol </a:t>
            </a:r>
            <a:r>
              <a:rPr lang="en-US" altLang="en-US" sz="1200" dirty="0" err="1" smtClean="0"/>
              <a:t>Pivonka</a:t>
            </a:r>
            <a:r>
              <a:rPr lang="en-US" altLang="en-US" sz="1200" dirty="0" smtClean="0"/>
              <a:t> - AISC</a:t>
            </a:r>
          </a:p>
          <a:p>
            <a:r>
              <a:rPr lang="en-US" altLang="en-US" sz="1200" dirty="0" smtClean="0"/>
              <a:t>Larry </a:t>
            </a:r>
            <a:r>
              <a:rPr lang="en-US" altLang="en-US" sz="1200" dirty="0" err="1" smtClean="0"/>
              <a:t>Reaveley</a:t>
            </a:r>
            <a:r>
              <a:rPr lang="en-US" altLang="en-US" sz="1200" dirty="0" smtClean="0"/>
              <a:t> - University of Utah</a:t>
            </a:r>
          </a:p>
          <a:p>
            <a:pPr>
              <a:lnSpc>
                <a:spcPct val="80000"/>
              </a:lnSpc>
            </a:pPr>
            <a:r>
              <a:rPr lang="en-US" altLang="en-US" sz="1200" dirty="0" smtClean="0"/>
              <a:t>Rafael </a:t>
            </a:r>
            <a:r>
              <a:rPr lang="en-US" altLang="en-US" sz="1200" dirty="0" err="1" smtClean="0"/>
              <a:t>Sabelli</a:t>
            </a:r>
            <a:r>
              <a:rPr lang="en-US" altLang="en-US" sz="1200" dirty="0" smtClean="0"/>
              <a:t> - </a:t>
            </a:r>
            <a:r>
              <a:rPr lang="en-US" altLang="en-US" sz="1200" dirty="0" err="1" smtClean="0"/>
              <a:t>Dasse</a:t>
            </a:r>
            <a:r>
              <a:rPr lang="en-US" altLang="en-US" sz="1200" dirty="0" smtClean="0"/>
              <a:t> Design, San Francisco</a:t>
            </a:r>
          </a:p>
          <a:p>
            <a:r>
              <a:rPr lang="en-US" altLang="en-US" sz="1200" dirty="0" smtClean="0"/>
              <a:t>Tom Sabol - </a:t>
            </a:r>
            <a:r>
              <a:rPr lang="en-US" altLang="en-US" sz="1200" dirty="0" err="1" smtClean="0"/>
              <a:t>Englekirk</a:t>
            </a:r>
            <a:r>
              <a:rPr lang="en-US" altLang="en-US" sz="1200" dirty="0" smtClean="0"/>
              <a:t> &amp; Sabol Consulting Engineers, Los Angeles</a:t>
            </a:r>
          </a:p>
          <a:p>
            <a:r>
              <a:rPr lang="en-US" altLang="en-US" sz="1200" dirty="0" smtClean="0"/>
              <a:t>Chia-Ming </a:t>
            </a:r>
            <a:r>
              <a:rPr lang="en-US" altLang="en-US" sz="1200" dirty="0" err="1" smtClean="0"/>
              <a:t>Uang</a:t>
            </a:r>
            <a:r>
              <a:rPr lang="en-US" altLang="en-US" sz="1200" dirty="0" smtClean="0"/>
              <a:t> - University of California at San Diego</a:t>
            </a:r>
          </a:p>
          <a:p>
            <a:endParaRPr lang="en-US" altLang="en-US" sz="1200" dirty="0" smtClean="0"/>
          </a:p>
          <a:p>
            <a:r>
              <a:rPr lang="en-US" altLang="en-US" sz="1200" dirty="0" smtClean="0"/>
              <a:t>The module on Special Plate Shear Walls was prepared by Rafael </a:t>
            </a:r>
            <a:r>
              <a:rPr lang="en-US" altLang="en-US" sz="1200" dirty="0" err="1" smtClean="0"/>
              <a:t>Sabelli</a:t>
            </a:r>
            <a:r>
              <a:rPr lang="en-US" altLang="en-US" sz="1200" dirty="0" smtClean="0"/>
              <a:t> - </a:t>
            </a:r>
            <a:r>
              <a:rPr lang="en-US" altLang="en-US" sz="1200" dirty="0" err="1" smtClean="0"/>
              <a:t>Dasse</a:t>
            </a:r>
            <a:r>
              <a:rPr lang="en-US" altLang="en-US" sz="1200" dirty="0" smtClean="0"/>
              <a:t> Design, San Francisco. The contributions of Prof. Sharon Wood of the University of Texas at Austin to Module 1 are also gratefully acknowledged.</a:t>
            </a:r>
          </a:p>
          <a:p>
            <a:endParaRPr lang="en-US" altLang="en-US" sz="1200" dirty="0" smtClean="0"/>
          </a:p>
          <a:p>
            <a:r>
              <a:rPr lang="en-US" altLang="en-US" sz="1200" dirty="0" smtClean="0"/>
              <a:t>Version 2 (Updates to 2016 AISC </a:t>
            </a:r>
            <a:r>
              <a:rPr lang="en-US" altLang="en-US" sz="1200" i="1" dirty="0" smtClean="0"/>
              <a:t>Seismic Design Provisions</a:t>
            </a:r>
            <a:r>
              <a:rPr lang="en-US" altLang="en-US" sz="1200" dirty="0" smtClean="0"/>
              <a:t>):</a:t>
            </a:r>
          </a:p>
          <a:p>
            <a:r>
              <a:rPr lang="en-US" altLang="en-US" sz="1200" dirty="0" smtClean="0"/>
              <a:t>Patricia Clayton – University of Texas at Austin</a:t>
            </a:r>
          </a:p>
          <a:p>
            <a:r>
              <a:rPr lang="en-US" altLang="en-US" sz="1200" dirty="0" smtClean="0"/>
              <a:t>Larry </a:t>
            </a:r>
            <a:r>
              <a:rPr lang="en-US" altLang="en-US" sz="1200" dirty="0" err="1" smtClean="0"/>
              <a:t>Fahnestock</a:t>
            </a:r>
            <a:r>
              <a:rPr lang="en-US" altLang="en-US" sz="1200" dirty="0" smtClean="0"/>
              <a:t> – University of Illinois at Urbana-Champaign</a:t>
            </a:r>
          </a:p>
          <a:p>
            <a:r>
              <a:rPr lang="en-US" altLang="en-US" sz="1200" dirty="0" smtClean="0"/>
              <a:t>Matthew </a:t>
            </a:r>
            <a:r>
              <a:rPr lang="en-US" altLang="en-US" sz="1200" dirty="0" err="1" smtClean="0"/>
              <a:t>Eatherton</a:t>
            </a:r>
            <a:r>
              <a:rPr lang="en-US" altLang="en-US" sz="1200" dirty="0" smtClean="0"/>
              <a:t> – Virginia Tech</a:t>
            </a:r>
          </a:p>
          <a:p>
            <a:r>
              <a:rPr lang="en-US" altLang="en-US" sz="1200" dirty="0" smtClean="0"/>
              <a:t>Paul Richards – </a:t>
            </a:r>
            <a:r>
              <a:rPr lang="en-US" altLang="en-US" sz="1200" dirty="0" err="1" smtClean="0"/>
              <a:t>DuraFuse</a:t>
            </a:r>
            <a:r>
              <a:rPr lang="en-US" altLang="en-US" sz="1200" dirty="0" smtClean="0"/>
              <a:t> Frames</a:t>
            </a:r>
          </a:p>
          <a:p>
            <a:endParaRPr lang="en-US" smtClean="0"/>
          </a:p>
          <a:p>
            <a:endParaRPr lang="en-US"/>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FE7BBF3-3F1E-4446-A9D7-98B8993A4F71}" type="slidenum">
              <a:rPr lang="en-US" altLang="en-US" sz="1000" b="0">
                <a:latin typeface="Times New Roman" pitchFamily="18" charset="0"/>
              </a:rPr>
              <a:pPr/>
              <a:t>10</a:t>
            </a:fld>
            <a:endParaRPr lang="en-US" altLang="en-US" sz="1000" b="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r>
              <a:rPr lang="en-US" altLang="en-US" smtClean="0"/>
              <a:t>An example of very heavy two-story X-bracing.</a:t>
            </a:r>
          </a:p>
          <a:p>
            <a:r>
              <a:rPr lang="en-US" altLang="en-US" smtClean="0"/>
              <a:t>This photograph is of the 70-story Landmark Tower in Yokohama, Japan.</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2D5E34A-4110-43BE-8D5B-74E9EA44B32B}" type="slidenum">
              <a:rPr lang="en-US" altLang="en-US" sz="1000" b="0">
                <a:latin typeface="Times New Roman" pitchFamily="18" charset="0"/>
              </a:rPr>
              <a:pPr/>
              <a:t>100</a:t>
            </a:fld>
            <a:endParaRPr lang="en-US" altLang="en-US" sz="1000" b="0">
              <a:latin typeface="Times New Roman" pitchFamily="18"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r>
              <a:rPr lang="en-US" altLang="en-US" smtClean="0"/>
              <a:t>Section F2.6c.2 defines the required axial compressive strength of the brace connection as the lesser of </a:t>
            </a:r>
            <a:r>
              <a:rPr lang="en-US" altLang="en-US" smtClean="0">
                <a:latin typeface="Arial Narrow" pitchFamily="34" charset="0"/>
              </a:rPr>
              <a:t>(</a:t>
            </a:r>
            <a:r>
              <a:rPr lang="en-US" altLang="en-US" i="1" smtClean="0">
                <a:latin typeface="Arial Narrow" pitchFamily="34" charset="0"/>
              </a:rPr>
              <a:t>F</a:t>
            </a:r>
            <a:r>
              <a:rPr lang="en-US" altLang="en-US" i="1" baseline="-25000" smtClean="0">
                <a:latin typeface="Arial Narrow" pitchFamily="34" charset="0"/>
              </a:rPr>
              <a:t>cre</a:t>
            </a:r>
            <a:r>
              <a:rPr lang="en-US" altLang="en-US" i="1" smtClean="0">
                <a:latin typeface="Arial Narrow" pitchFamily="34" charset="0"/>
              </a:rPr>
              <a:t> </a:t>
            </a:r>
            <a:r>
              <a:rPr lang="en-US" altLang="en-US" smtClean="0">
                <a:latin typeface="Arial Narrow" pitchFamily="34" charset="0"/>
              </a:rPr>
              <a:t>/ 0.877) </a:t>
            </a:r>
            <a:r>
              <a:rPr lang="en-US" altLang="en-US" i="1" smtClean="0">
                <a:latin typeface="Arial Narrow" pitchFamily="34" charset="0"/>
              </a:rPr>
              <a:t>A</a:t>
            </a:r>
            <a:r>
              <a:rPr lang="en-US" altLang="en-US" i="1" baseline="-25000" smtClean="0">
                <a:latin typeface="Arial Narrow" pitchFamily="34" charset="0"/>
              </a:rPr>
              <a:t>g</a:t>
            </a:r>
            <a:r>
              <a:rPr lang="en-US" altLang="en-US" smtClean="0"/>
              <a:t> and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in accordance with </a:t>
            </a:r>
            <a:r>
              <a:rPr lang="en-US" altLang="en-US" i="1" smtClean="0"/>
              <a:t>Seismic Provisions</a:t>
            </a:r>
            <a:r>
              <a:rPr lang="en-US" altLang="en-US" smtClean="0"/>
              <a:t> Section F2.3. In this equation, </a:t>
            </a:r>
            <a:r>
              <a:rPr lang="en-US" altLang="en-US" i="1" smtClean="0"/>
              <a:t>F</a:t>
            </a:r>
            <a:r>
              <a:rPr lang="en-US" altLang="en-US" i="1" baseline="-25000" smtClean="0"/>
              <a:t>cre</a:t>
            </a:r>
            <a:r>
              <a:rPr lang="en-US" altLang="en-US" i="1" smtClean="0"/>
              <a:t> </a:t>
            </a:r>
            <a:r>
              <a:rPr lang="en-US" altLang="en-US" smtClean="0"/>
              <a:t>is equal to the critical buckling stress of the member, </a:t>
            </a:r>
            <a:r>
              <a:rPr lang="en-US" altLang="en-US" i="1" smtClean="0"/>
              <a:t>F</a:t>
            </a:r>
            <a:r>
              <a:rPr lang="en-US" altLang="en-US" i="1" baseline="-25000" smtClean="0"/>
              <a:t>cr </a:t>
            </a:r>
            <a:r>
              <a:rPr lang="en-US" altLang="en-US" smtClean="0"/>
              <a:t>, computed per Chapter E of the AISC </a:t>
            </a:r>
            <a:r>
              <a:rPr lang="en-US" altLang="en-US" i="1" smtClean="0"/>
              <a:t>Specification</a:t>
            </a:r>
            <a:r>
              <a:rPr lang="en-US" altLang="en-US" smtClean="0"/>
              <a:t>, but using RyFy in place of Fy.</a:t>
            </a:r>
          </a:p>
          <a:p>
            <a:endParaRPr lang="en-US" alt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6254495-C0C6-443F-8B19-71C1B9C7FA2F}" type="slidenum">
              <a:rPr lang="en-US" altLang="en-US" sz="1000" b="0">
                <a:latin typeface="Times New Roman" pitchFamily="18" charset="0"/>
              </a:rPr>
              <a:pPr/>
              <a:t>101</a:t>
            </a:fld>
            <a:endParaRPr lang="en-US" altLang="en-US" sz="1000" b="0">
              <a:latin typeface="Times New Roman" pitchFamily="18"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r>
              <a:rPr lang="en-US" altLang="en-US" smtClean="0"/>
              <a:t>This slide illustrates the Required axial compressive strength of the brace connection.</a:t>
            </a:r>
          </a:p>
          <a:p>
            <a:r>
              <a:rPr lang="en-US" altLang="en-US" smtClean="0"/>
              <a:t>As with the required axial tension strength and required flexural strength of the connection, the AISC </a:t>
            </a:r>
            <a:r>
              <a:rPr lang="en-US" altLang="en-US" i="1" smtClean="0"/>
              <a:t>Seismic Provisions</a:t>
            </a:r>
            <a:r>
              <a:rPr lang="en-US" altLang="en-US" smtClean="0"/>
              <a:t> simply defines the required strength of the connection. That is, the </a:t>
            </a:r>
            <a:r>
              <a:rPr lang="en-US" altLang="en-US" i="1" smtClean="0"/>
              <a:t>Seismic Provisions</a:t>
            </a:r>
            <a:r>
              <a:rPr lang="en-US" altLang="en-US" smtClean="0"/>
              <a:t> define what forces the brace connection must be designed for. Once the required strength the  brace connection is defined, the actual design of the brace connection (sizing gussets, bolts, welds, etc) is accomplished following the main AISC </a:t>
            </a:r>
            <a:r>
              <a:rPr lang="en-US" altLang="en-US" i="1" smtClean="0"/>
              <a:t>Specification</a:t>
            </a:r>
            <a:r>
              <a:rPr lang="en-US" altLang="en-US" smtClean="0"/>
              <a:t>.</a:t>
            </a:r>
          </a:p>
          <a:p>
            <a:r>
              <a:rPr lang="en-US" altLang="en-US" smtClean="0"/>
              <a:t>The required axial compression strength is intended to assure that the brace connection is stronger then the brace in compression. The required axial compression strength is used to check limit states such as buckling of the gusset plate, and web crippling of the beam and column.</a:t>
            </a:r>
          </a:p>
          <a:p>
            <a:r>
              <a:rPr lang="en-US" altLang="en-US" smtClean="0"/>
              <a:t>Providing a 2</a:t>
            </a:r>
            <a:r>
              <a:rPr lang="en-US" altLang="en-US" i="1" smtClean="0"/>
              <a:t>t</a:t>
            </a:r>
            <a:r>
              <a:rPr lang="en-US" altLang="en-US" smtClean="0"/>
              <a:t> fold line in the gusset will often result in a large unsupported length of gusset that may be prone to buckling when the brace is in compression. Gusset buckling is often checked by assuming the unsupported segment of gusset behaves as a column.</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77B3A51-E084-490C-B2D6-CF5999922438}" type="slidenum">
              <a:rPr lang="en-US" altLang="en-US" sz="1000" b="0">
                <a:latin typeface="Times New Roman" pitchFamily="18" charset="0"/>
              </a:rPr>
              <a:pPr/>
              <a:t>102</a:t>
            </a:fld>
            <a:endParaRPr lang="en-US" altLang="en-US" sz="1000" b="0">
              <a:latin typeface="Times New Roman" pitchFamily="18"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altLang="en-US" smtClean="0"/>
              <a:t>This slide shows photos of steel braced frame buildings following the 1995 Hyogoken-Nanbu Earthquake in Kobe Japan. In these cases, brace connection elements have buckled.</a:t>
            </a:r>
          </a:p>
          <a:p>
            <a:endParaRPr lang="en-US" altLang="en-US" smtClean="0"/>
          </a:p>
          <a:p>
            <a:r>
              <a:rPr lang="en-US" altLang="en-US" smtClean="0"/>
              <a:t>Photos are from:</a:t>
            </a:r>
          </a:p>
          <a:p>
            <a:r>
              <a:rPr lang="en-US" altLang="en-US" smtClean="0"/>
              <a:t>"Reconnaissance Report on Damage to Steel Building Structures Observed from the 1995 Hyogoken-Nanbu (Hanshin/Awaji) Earthquake," by the Steel Committee of the Kinki Branch, Architectural Institute of Japan (AIJ), May 1995.</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692644A-E56F-4215-BEF7-50397B445A73}" type="slidenum">
              <a:rPr lang="en-US" altLang="en-US" sz="1000" b="0">
                <a:latin typeface="Times New Roman" pitchFamily="18" charset="0"/>
              </a:rPr>
              <a:pPr/>
              <a:t>103</a:t>
            </a:fld>
            <a:endParaRPr lang="en-US" altLang="en-US" sz="1000" b="0">
              <a:latin typeface="Times New Roman" pitchFamily="18"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r>
              <a:rPr lang="en-US" altLang="en-US" smtClean="0"/>
              <a:t>The connection at the end of the brace can either be designed so that (a) the connection is flexurally stronger than the brace so that a plastic hinge forms in the brace, or (b) the connection (such as the gusset plate) is capable of rotating.</a:t>
            </a:r>
          </a:p>
          <a:p>
            <a:endParaRPr lang="en-US" altLang="en-US" smtClean="0"/>
          </a:p>
          <a:p>
            <a:r>
              <a:rPr lang="en-US" altLang="en-US" smtClean="0"/>
              <a:t>Section F2.6c.3 describes the first option wherein the required flexural strength of the brace connection is 1.1 </a:t>
            </a:r>
            <a:r>
              <a:rPr lang="en-US" altLang="en-US" i="1" smtClean="0"/>
              <a:t>R</a:t>
            </a:r>
            <a:r>
              <a:rPr lang="en-US" altLang="en-US" i="1" baseline="-25000" smtClean="0"/>
              <a:t>y</a:t>
            </a:r>
            <a:r>
              <a:rPr lang="en-US" altLang="en-US" i="1" smtClean="0"/>
              <a:t>M</a:t>
            </a:r>
            <a:r>
              <a:rPr lang="en-US" altLang="en-US" i="1" baseline="-25000" smtClean="0"/>
              <a:t>p</a:t>
            </a:r>
            <a:r>
              <a:rPr lang="en-US" altLang="en-US" smtClean="0"/>
              <a:t> of the brace.  As the brace buckles, this requirement will force the plastic hinge to occur in the brace, not in the connection.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1159F69-E9A1-45F9-B877-923A39215EC0}" type="slidenum">
              <a:rPr lang="en-US" altLang="en-US" sz="1000" b="0">
                <a:latin typeface="Times New Roman" pitchFamily="18" charset="0"/>
              </a:rPr>
              <a:pPr/>
              <a:t>104</a:t>
            </a:fld>
            <a:endParaRPr lang="en-US" altLang="en-US" sz="1000" b="0">
              <a:latin typeface="Times New Roman" pitchFamily="18"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r>
              <a:rPr lang="en-US" altLang="en-US" smtClean="0"/>
              <a:t>If the brace ends are fixed against rotation, then the brace will form flexural plastic hinges mid-span and at its ends. For this case, the brace connection must be designed to resist the large moments that will be generated at the brace ends in the post-buckled configuration of the brace.</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3D92D09-DBE4-4192-B77A-B0C43E2C68C7}" type="slidenum">
              <a:rPr lang="en-US" altLang="en-US" sz="1000" b="0">
                <a:latin typeface="Times New Roman" pitchFamily="18" charset="0"/>
              </a:rPr>
              <a:pPr/>
              <a:t>105</a:t>
            </a:fld>
            <a:endParaRPr lang="en-US" altLang="en-US" sz="1000" b="0">
              <a:latin typeface="Times New Roman" pitchFamily="18"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altLang="en-US" smtClean="0"/>
              <a:t>This is a photo of a buckled brace following the 1995 Hyogoken-Nanbu Earthquake in Kobe Japan. The deformed shape of the buckled brace indicates the large bending moments that were likely generated at the brace end.</a:t>
            </a:r>
          </a:p>
          <a:p>
            <a:endParaRPr lang="en-US" altLang="en-US" smtClean="0"/>
          </a:p>
          <a:p>
            <a:endParaRPr lang="en-US" altLang="en-US" smtClean="0"/>
          </a:p>
          <a:p>
            <a:r>
              <a:rPr lang="en-US" altLang="en-US" smtClean="0"/>
              <a:t>Photo is from:</a:t>
            </a:r>
          </a:p>
          <a:p>
            <a:r>
              <a:rPr lang="en-US" altLang="en-US" smtClean="0"/>
              <a:t>"Preliminary Reconnaissance Report of the 1995 Hyogoken-Nanbu Earthquake - English Edition," Architectural Institute of Japan, April 1995.</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EC5AD38-3A78-4109-948A-797C22CA5C98}" type="slidenum">
              <a:rPr lang="en-US" altLang="en-US" sz="1000" b="0">
                <a:latin typeface="Times New Roman" pitchFamily="18" charset="0"/>
              </a:rPr>
              <a:pPr/>
              <a:t>106</a:t>
            </a:fld>
            <a:endParaRPr lang="en-US" altLang="en-US" sz="1000" b="0">
              <a:latin typeface="Times New Roman"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p:spPr>
        <p:txBody>
          <a:bodyPr/>
          <a:lstStyle/>
          <a:p>
            <a:r>
              <a:rPr lang="en-US" altLang="en-US" smtClean="0"/>
              <a:t>This is an example of braced frame with heavy wide-flange braces. The brace end connections appear to provide a high degree of rotational restraint.</a:t>
            </a:r>
          </a:p>
          <a:p>
            <a:r>
              <a:rPr lang="en-US" altLang="en-US" smtClean="0"/>
              <a:t>If these braces buckle during an earthquake, they are likely to buckle out-of-plane, based on the orientation of the brace members. Consequently, the brace connections, and adjoining members, must be capable of resisting the weak-axis plastic moment capacity ( 1.1 </a:t>
            </a:r>
            <a:r>
              <a:rPr lang="en-US" altLang="en-US" i="1" smtClean="0"/>
              <a:t>R</a:t>
            </a:r>
            <a:r>
              <a:rPr lang="en-US" altLang="en-US" i="1" baseline="-25000" smtClean="0"/>
              <a:t>y</a:t>
            </a:r>
            <a:r>
              <a:rPr lang="en-US" altLang="en-US" i="1" smtClean="0"/>
              <a:t> F</a:t>
            </a:r>
            <a:r>
              <a:rPr lang="en-US" altLang="en-US" i="1" baseline="-25000" smtClean="0"/>
              <a:t>y</a:t>
            </a:r>
            <a:r>
              <a:rPr lang="en-US" altLang="en-US" i="1" smtClean="0"/>
              <a:t> Z</a:t>
            </a:r>
            <a:r>
              <a:rPr lang="en-US" altLang="en-US" i="1" baseline="-25000" smtClean="0"/>
              <a:t>y</a:t>
            </a:r>
            <a:r>
              <a:rPr lang="en-US" altLang="en-US" smtClean="0"/>
              <a:t>) of the brace. Resisting this large out-of-pane moment may be problematic for the frame shown in the photo. The brace connection details do not appear adequate for this purpose. Further, the out-of-plane moment at the connection will generate torsional moments in the beams and columns, which may be difficult to design for.</a:t>
            </a:r>
          </a:p>
          <a:p>
            <a:r>
              <a:rPr lang="en-US" altLang="en-US" smtClean="0"/>
              <a:t>In general, if a "fixed" brace connection is to be used in the critical buckling direction, it may be preferable to orient the brace and to detail the brace connection to force in-plane buckling (as was done in the previous slide of the building in Kobe, Japan). In this manner, the large brace end moments can be resisted by in-plane bending of the adjoining beams and columns.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3D029BE-CCC8-4D1D-BE72-3A1ECB6B9A5C}" type="slidenum">
              <a:rPr lang="en-US" altLang="en-US" sz="1000" b="0">
                <a:latin typeface="Times New Roman" pitchFamily="18" charset="0"/>
              </a:rPr>
              <a:pPr/>
              <a:t>107</a:t>
            </a:fld>
            <a:endParaRPr lang="en-US" altLang="en-US" sz="1000" b="0">
              <a:latin typeface="Times New Roman" pitchFamily="18"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r>
              <a:rPr lang="en-US" altLang="en-US" smtClean="0"/>
              <a:t>Section F2.6c.3 describes the second option wherein the brace connection is detailed to accommodate rotations of the brace ends, when the brace buckles.</a:t>
            </a:r>
          </a:p>
          <a:p>
            <a:r>
              <a:rPr lang="en-US" altLang="en-US" smtClean="0"/>
              <a:t>That is, it is not necessary to design the brace connection for bending moment, if the brace connection is designed to behave as a "pin" when the brace buckles.</a:t>
            </a:r>
          </a:p>
          <a:p>
            <a:r>
              <a:rPr lang="en-US" altLang="en-US" smtClean="0"/>
              <a:t>Brace connections are commonly detailed to accommodate brace rotation.</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FBC739F-CF9F-4FDD-85DA-81152C2513B6}" type="slidenum">
              <a:rPr lang="en-US" altLang="en-US" sz="1000" b="0">
                <a:latin typeface="Times New Roman" pitchFamily="18" charset="0"/>
              </a:rPr>
              <a:pPr/>
              <a:t>108</a:t>
            </a:fld>
            <a:endParaRPr lang="en-US" altLang="en-US" sz="1000" b="0">
              <a:latin typeface="Times New Roman" pitchFamily="18"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r>
              <a:rPr lang="en-US" altLang="en-US" smtClean="0"/>
              <a:t>This slide illustrates the concept of a "pinned" brace end connection. If the brace connection truly behaves as a pin, and can accommodate very large rotations at the brace end, then little or no moment will be generated at the brace end.</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9E3AD2F-DAC9-4090-B46B-58C7F7E91A37}" type="slidenum">
              <a:rPr lang="en-US" altLang="en-US" sz="1000" b="0">
                <a:latin typeface="Times New Roman" pitchFamily="18" charset="0"/>
              </a:rPr>
              <a:pPr/>
              <a:t>109</a:t>
            </a:fld>
            <a:endParaRPr lang="en-US" altLang="en-US" sz="1000" b="0">
              <a:latin typeface="Times New Roman" pitchFamily="18"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p:spPr>
        <p:txBody>
          <a:bodyPr/>
          <a:lstStyle/>
          <a:p>
            <a:r>
              <a:rPr lang="en-US" altLang="en-US" smtClean="0"/>
              <a:t>The most common strategy to provide rotational flexibility at the brace connection is the "fold line" concept. With this approach, rotation of the brace end is permitted by allowing a line of rotation (the fold line) in the gusset plate. </a:t>
            </a:r>
          </a:p>
          <a:p>
            <a:endParaRPr lang="en-US" altLang="en-US" smtClean="0"/>
          </a:p>
          <a:p>
            <a:r>
              <a:rPr lang="en-US" altLang="en-US" smtClean="0"/>
              <a:t>Slide courtesy of Tom Sabol - Englekirk and Sabol, Los Angeles.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FAD5AD9-FF23-434F-BF57-EB282A9C4C01}" type="slidenum">
              <a:rPr lang="en-US" altLang="en-US" sz="1000" b="0">
                <a:latin typeface="Times New Roman" pitchFamily="18" charset="0"/>
              </a:rPr>
              <a:pPr/>
              <a:t>11</a:t>
            </a:fld>
            <a:endParaRPr lang="en-US" altLang="en-US" sz="1000" b="0">
              <a:latin typeface="Times New Roman" pitchFamily="18"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r>
              <a:rPr lang="en-US" altLang="en-US" smtClean="0"/>
              <a:t>Two story X-bracing.</a:t>
            </a:r>
          </a:p>
          <a:p>
            <a:endParaRPr lang="en-US" altLang="en-US" smtClean="0"/>
          </a:p>
          <a:p>
            <a:r>
              <a:rPr lang="en-US" altLang="en-US" smtClean="0"/>
              <a:t>Slide courtesy of C.M. Uang</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74AA74A-22E0-42A0-9EAE-4469730A946A}" type="slidenum">
              <a:rPr lang="en-US" altLang="en-US" sz="1000" b="0">
                <a:latin typeface="Times New Roman" pitchFamily="18" charset="0"/>
              </a:rPr>
              <a:pPr/>
              <a:t>110</a:t>
            </a:fld>
            <a:endParaRPr lang="en-US" altLang="en-US" sz="1000" b="0">
              <a:latin typeface="Times New Roman" pitchFamily="18"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p:spPr>
        <p:txBody>
          <a:bodyPr/>
          <a:lstStyle/>
          <a:p>
            <a:r>
              <a:rPr lang="en-US" altLang="en-US" smtClean="0"/>
              <a:t>This slide, taken from the Commentary of the AISC </a:t>
            </a:r>
            <a:r>
              <a:rPr lang="en-US" altLang="en-US" i="1" smtClean="0"/>
              <a:t>Seismic Provisions</a:t>
            </a:r>
            <a:r>
              <a:rPr lang="en-US" altLang="en-US" smtClean="0"/>
              <a:t>, illustrates the fold line approach.</a:t>
            </a:r>
          </a:p>
          <a:p>
            <a:r>
              <a:rPr lang="en-US" altLang="en-US" smtClean="0"/>
              <a:t>To create a fold line (a line about which the gusset will bend out-of-plane), the brace is located on the gusset to permit a clear distance of at least 2</a:t>
            </a:r>
            <a:r>
              <a:rPr lang="en-US" altLang="en-US" i="1" smtClean="0"/>
              <a:t>t</a:t>
            </a:r>
            <a:r>
              <a:rPr lang="en-US" altLang="en-US" smtClean="0"/>
              <a:t> ( </a:t>
            </a:r>
            <a:r>
              <a:rPr lang="en-US" altLang="en-US" i="1" smtClean="0"/>
              <a:t>t</a:t>
            </a:r>
            <a:r>
              <a:rPr lang="en-US" altLang="en-US" smtClean="0"/>
              <a:t> = gusset thickness), as shown in the sketch. The 2</a:t>
            </a:r>
            <a:r>
              <a:rPr lang="en-US" altLang="en-US" i="1" smtClean="0"/>
              <a:t>t</a:t>
            </a:r>
            <a:r>
              <a:rPr lang="en-US" altLang="en-US" smtClean="0"/>
              <a:t> distance is measured from a line that is perpendicular to the brace centerline, and passes through the closest intersection of the gusset, with either the beam or the column.</a:t>
            </a:r>
          </a:p>
          <a:p>
            <a:r>
              <a:rPr lang="en-US" altLang="en-US" smtClean="0"/>
              <a:t>When the brace in this sketch buckles out-of-plane, the gusset plate can fold along the 2</a:t>
            </a:r>
            <a:r>
              <a:rPr lang="en-US" altLang="en-US" i="1" smtClean="0"/>
              <a:t>t</a:t>
            </a:r>
            <a:r>
              <a:rPr lang="en-US" altLang="en-US" smtClean="0"/>
              <a:t> fold line, thereby acting as a "pin."</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0C7D04C-5A6F-4425-B6DE-F3BB27B3ECA4}" type="slidenum">
              <a:rPr lang="en-US" altLang="en-US" sz="1000" b="0">
                <a:latin typeface="Times New Roman" pitchFamily="18" charset="0"/>
              </a:rPr>
              <a:pPr/>
              <a:t>111</a:t>
            </a:fld>
            <a:endParaRPr lang="en-US" altLang="en-US" sz="1000" b="0">
              <a:latin typeface="Times New Roman" pitchFamily="18"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r>
              <a:rPr lang="en-US" altLang="en-US" smtClean="0"/>
              <a:t>The 2</a:t>
            </a:r>
            <a:r>
              <a:rPr lang="en-US" altLang="en-US" i="1" smtClean="0"/>
              <a:t>t</a:t>
            </a:r>
            <a:r>
              <a:rPr lang="en-US" altLang="en-US" smtClean="0"/>
              <a:t> fold line if the case of a brace with a shallow angle with the beam.</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0344200-064C-4AA9-A373-82481DB30F53}" type="slidenum">
              <a:rPr lang="en-US" altLang="en-US" sz="1000" b="0">
                <a:latin typeface="Times New Roman" pitchFamily="18" charset="0"/>
              </a:rPr>
              <a:pPr/>
              <a:t>112</a:t>
            </a:fld>
            <a:endParaRPr lang="en-US" altLang="en-US" sz="1000" b="0">
              <a:latin typeface="Times New Roman" pitchFamily="18"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r>
              <a:rPr lang="en-US" altLang="en-US" smtClean="0"/>
              <a:t>The 2</a:t>
            </a:r>
            <a:r>
              <a:rPr lang="en-US" altLang="en-US" i="1" smtClean="0"/>
              <a:t>t</a:t>
            </a:r>
            <a:r>
              <a:rPr lang="en-US" altLang="en-US" smtClean="0"/>
              <a:t> fold line if the case of a brace with a steep angle with the beam.</a:t>
            </a:r>
          </a:p>
          <a:p>
            <a:endParaRPr lang="en-US" alt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4CF5AB3-57C4-4EAF-9A19-05B722DAA931}" type="slidenum">
              <a:rPr lang="en-US" altLang="en-US" sz="1000" b="0">
                <a:latin typeface="Times New Roman" pitchFamily="18" charset="0"/>
              </a:rPr>
              <a:pPr/>
              <a:t>113</a:t>
            </a:fld>
            <a:endParaRPr lang="en-US" altLang="en-US" sz="1000" b="0">
              <a:latin typeface="Times New Roman" pitchFamily="18"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r>
              <a:rPr lang="en-US" altLang="en-US" smtClean="0"/>
              <a:t>If a concrete floor slab is present, then the fold line must be located so that the slab does not interfere with the out-of-plane bending of the gusset along the fold line.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391FA4F-FDB8-42B0-B63E-F61DA61177D8}" type="slidenum">
              <a:rPr lang="en-US" altLang="en-US" sz="1000" b="0">
                <a:latin typeface="Times New Roman" pitchFamily="18" charset="0"/>
              </a:rPr>
              <a:pPr/>
              <a:t>114</a:t>
            </a:fld>
            <a:endParaRPr lang="en-US" altLang="en-US" sz="1000" b="0">
              <a:latin typeface="Times New Roman" pitchFamily="18"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r>
              <a:rPr lang="en-US" altLang="en-US" smtClean="0"/>
              <a:t>Alternatively, when a concrete floor slab is present, a cut-out in the floor slab can be provided to preclude interference the fold line.</a:t>
            </a:r>
          </a:p>
          <a:p>
            <a:endParaRPr lang="en-US" alt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AE21A4B-5708-4C3B-9D51-AA3B4663BC8B}" type="slidenum">
              <a:rPr lang="en-US" altLang="en-US" sz="1000" b="0">
                <a:latin typeface="Times New Roman" pitchFamily="18" charset="0"/>
              </a:rPr>
              <a:pPr/>
              <a:t>115</a:t>
            </a:fld>
            <a:endParaRPr lang="en-US" altLang="en-US" sz="1000" b="0">
              <a:latin typeface="Times New Roman" pitchFamily="18"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r>
              <a:rPr lang="en-US" altLang="en-US" smtClean="0"/>
              <a:t>These are examples of brace connections which are </a:t>
            </a:r>
            <a:r>
              <a:rPr lang="en-US" altLang="en-US" b="1" smtClean="0"/>
              <a:t>not</a:t>
            </a:r>
            <a:r>
              <a:rPr lang="en-US" altLang="en-US" smtClean="0"/>
              <a:t> provided with a fold line. If these braces buckle out-of-plane (which they are likely to do), the brace end rotations will likely tear apart the connections.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BEFB0D5-C124-463E-9867-3C74E3AE6F63}" type="slidenum">
              <a:rPr lang="en-US" altLang="en-US" sz="1000" b="0">
                <a:latin typeface="Times New Roman" pitchFamily="18" charset="0"/>
              </a:rPr>
              <a:pPr/>
              <a:t>116</a:t>
            </a:fld>
            <a:endParaRPr lang="en-US" altLang="en-US" sz="1000" b="0">
              <a:latin typeface="Times New Roman" pitchFamily="18"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r>
              <a:rPr lang="en-US" altLang="en-US" smtClean="0"/>
              <a:t>This photo is from a braced frame building following the 1994 Northridge Earthquake. The brace is an HSS member, with a slotted end connection to a gusset plate. The connection was not detailed with a fold line. When this brace buckled out-of-plane, the absence of rotational flexibility in the connection caused the brace end to fracture.</a:t>
            </a:r>
          </a:p>
          <a:p>
            <a:endParaRPr lang="en-US" altLang="en-US" smtClean="0"/>
          </a:p>
          <a:p>
            <a:r>
              <a:rPr lang="en-US" altLang="en-US" smtClean="0"/>
              <a:t>Section F2.6b of the AISC </a:t>
            </a:r>
            <a:r>
              <a:rPr lang="en-US" altLang="en-US" i="1" smtClean="0"/>
              <a:t>Seismic Provisions</a:t>
            </a:r>
            <a:r>
              <a:rPr lang="en-US" altLang="en-US" smtClean="0"/>
              <a:t> state that the designer has two choices in brace connection design:</a:t>
            </a:r>
          </a:p>
          <a:p>
            <a:r>
              <a:rPr lang="en-US" altLang="en-US" smtClean="0"/>
              <a:t>1. Design the connection to resist moment, or</a:t>
            </a:r>
          </a:p>
          <a:p>
            <a:r>
              <a:rPr lang="en-US" altLang="en-US" smtClean="0"/>
              <a:t>2. Design the connection to permit free rotation (i.e. behave as a pin).</a:t>
            </a:r>
          </a:p>
          <a:p>
            <a:r>
              <a:rPr lang="en-US" altLang="en-US" smtClean="0"/>
              <a:t>In the connection shown in this figure, neither of these two options was done. The connection was not designed for the out-of-plane bending capacity of the brace, and the connection was not detailed to permit rotation. The result was failure of the brace connection.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F2C80D4-1001-4977-B266-FF42303E1CA0}" type="slidenum">
              <a:rPr lang="en-US" altLang="en-US" sz="1000" b="0">
                <a:latin typeface="Times New Roman" pitchFamily="18" charset="0"/>
              </a:rPr>
              <a:pPr/>
              <a:t>117</a:t>
            </a:fld>
            <a:endParaRPr lang="en-US" altLang="en-US" sz="1000" b="0">
              <a:latin typeface="Times New Roman" pitchFamily="18"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r>
              <a:rPr lang="en-US" altLang="en-US" smtClean="0"/>
              <a:t>A close-up of the connection failure shown in the previous slide.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76574D0-8B7E-46E0-98AF-27B42E071BFA}" type="slidenum">
              <a:rPr lang="en-US" altLang="en-US" sz="1000" b="0">
                <a:latin typeface="Times New Roman" pitchFamily="18" charset="0"/>
              </a:rPr>
              <a:pPr/>
              <a:t>118</a:t>
            </a:fld>
            <a:endParaRPr lang="en-US" altLang="en-US" sz="1000" b="0">
              <a:latin typeface="Times New Roman" pitchFamily="18"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p:spPr>
        <p:txBody>
          <a:bodyPr/>
          <a:lstStyle/>
          <a:p>
            <a:r>
              <a:rPr lang="en-US" altLang="en-US" smtClean="0"/>
              <a:t>This slide shows photos from a laboratory cyclic loading test on a braced frame constructed with HSS braces. The HSS brace has buckled out-of-plane. The brace connection was detailed with a fold line. Consequently, the gusset plate behaved as a "pin" for out-of-plane buckling, and permitted the buckling to occur without damage to the connection.</a:t>
            </a:r>
          </a:p>
          <a:p>
            <a:endParaRPr lang="en-US" altLang="en-US" smtClean="0"/>
          </a:p>
          <a:p>
            <a:endParaRPr lang="en-US" altLang="en-US" smtClean="0"/>
          </a:p>
          <a:p>
            <a:r>
              <a:rPr lang="en-US" altLang="en-US" smtClean="0"/>
              <a:t>Photo courtesy of Prof. Steven Mahin - Univ of California at Berkeley</a:t>
            </a:r>
          </a:p>
          <a:p>
            <a:endParaRPr lang="en-US" alt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42733F1-7B6F-4D91-A9D3-6587FA6D4220}" type="slidenum">
              <a:rPr lang="en-US" altLang="en-US" sz="1000" b="0">
                <a:latin typeface="Times New Roman" pitchFamily="18" charset="0"/>
              </a:rPr>
              <a:pPr/>
              <a:t>119</a:t>
            </a:fld>
            <a:endParaRPr lang="en-US" altLang="en-US" sz="1000" b="0">
              <a:latin typeface="Times New Roman" pitchFamily="18"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p:spPr>
        <p:txBody>
          <a:bodyPr/>
          <a:lstStyle/>
          <a:p>
            <a:r>
              <a:rPr lang="en-US" altLang="en-US" smtClean="0"/>
              <a:t>Examples of brace connections detailed with fold lines.</a:t>
            </a:r>
          </a:p>
          <a:p>
            <a:endParaRPr lang="en-US" altLang="en-US" smtClean="0"/>
          </a:p>
          <a:p>
            <a:r>
              <a:rPr lang="en-US" altLang="en-US" smtClean="0"/>
              <a:t>Top photo courtesy of James Malley, Degenkolb Associates, San Francisco.</a:t>
            </a:r>
          </a:p>
          <a:p>
            <a:r>
              <a:rPr lang="en-US" altLang="en-US" smtClean="0"/>
              <a:t>Bottom photo courtesy of Prof. Chia-Ming Uang- University of California at San Diego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6F1D2B0-FA56-4CD5-A539-79DBCFD6778F}" type="slidenum">
              <a:rPr lang="en-US" altLang="en-US" sz="1000" b="0">
                <a:latin typeface="Times New Roman" pitchFamily="18" charset="0"/>
              </a:rPr>
              <a:pPr/>
              <a:t>12</a:t>
            </a:fld>
            <a:endParaRPr lang="en-US" altLang="en-US" sz="1000" b="0">
              <a:latin typeface="Times New Roman" pitchFamily="18"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r>
              <a:rPr lang="en-US" altLang="en-US" smtClean="0"/>
              <a:t>Two story X-bracing. </a:t>
            </a:r>
          </a:p>
          <a:p>
            <a:r>
              <a:rPr lang="en-US" altLang="en-US" smtClean="0"/>
              <a:t>This building is located in Taipei, Taiwan. The columns are steel boxes.</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7DF8E74-BD98-4C1D-B4C8-37D2D9B3A65E}" type="slidenum">
              <a:rPr lang="en-US" altLang="en-US" sz="1000" b="0">
                <a:latin typeface="Times New Roman" pitchFamily="18" charset="0"/>
              </a:rPr>
              <a:pPr/>
              <a:t>120</a:t>
            </a:fld>
            <a:endParaRPr lang="en-US" altLang="en-US" sz="1000" b="0">
              <a:latin typeface="Times New Roman" pitchFamily="18" charset="0"/>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p:spPr>
        <p:txBody>
          <a:bodyPr/>
          <a:lstStyle/>
          <a:p>
            <a:r>
              <a:rPr lang="en-US" altLang="en-US" smtClean="0"/>
              <a:t>Example of brace connection detailed with fold lines.</a:t>
            </a:r>
          </a:p>
          <a:p>
            <a:endParaRPr lang="en-US" altLang="en-US" smtClean="0"/>
          </a:p>
          <a:p>
            <a:r>
              <a:rPr lang="en-US" altLang="en-US" smtClean="0"/>
              <a:t>Photo courtesy of Prof. Chia-Ming Uang- University of California at San Diego.</a:t>
            </a:r>
          </a:p>
          <a:p>
            <a:endParaRPr lang="en-US" alt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6F5AB30-83BE-4DE7-B207-86838235784E}" type="slidenum">
              <a:rPr lang="en-US" altLang="en-US" sz="1000" b="0">
                <a:latin typeface="Times New Roman" pitchFamily="18" charset="0"/>
              </a:rPr>
              <a:pPr/>
              <a:t>121</a:t>
            </a:fld>
            <a:endParaRPr lang="en-US" altLang="en-US" sz="1000" b="0">
              <a:latin typeface="Times New Roman" pitchFamily="18"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p:spPr>
        <p:txBody>
          <a:bodyPr/>
          <a:lstStyle/>
          <a:p>
            <a:r>
              <a:rPr lang="en-US" altLang="en-US" smtClean="0"/>
              <a:t>Example of brace connection detailed with fold lines.</a:t>
            </a:r>
          </a:p>
          <a:p>
            <a:endParaRPr lang="en-US" altLang="en-US" smtClean="0"/>
          </a:p>
          <a:p>
            <a:r>
              <a:rPr lang="en-US" altLang="en-US" smtClean="0"/>
              <a:t>Photo courtesy of Russel Kehl and Wayne Chang, Structural Focus, Gardena, CA</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573062D-A792-4456-9405-5DA55A2A0958}" type="slidenum">
              <a:rPr lang="en-US" altLang="en-US" sz="1000" b="0">
                <a:latin typeface="Times New Roman" pitchFamily="18" charset="0"/>
              </a:rPr>
              <a:pPr/>
              <a:t>122</a:t>
            </a:fld>
            <a:endParaRPr lang="en-US" altLang="en-US" sz="1000" b="0">
              <a:latin typeface="Times New Roman" pitchFamily="18"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p:spPr>
        <p:txBody>
          <a:bodyPr/>
          <a:lstStyle/>
          <a:p>
            <a:r>
              <a:rPr lang="en-US" altLang="en-US" smtClean="0"/>
              <a:t>Besides the 2t fold line detail, two other options have been studied and shown capable of accommodating brace buckling.  The elliptical fold line allows for more compact gusset plates and connections because the brace can extend closer to the beam-column joint.  The knife plate detail creates an in-plate buckling mode.  Design examples for all three details (2t fold line, elliptical fold line, and knife plate) are contained in the AISC Seismic Design Manual.</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completes our overview of the requirements for SCBF in the AISC </a:t>
            </a:r>
            <a:r>
              <a:rPr lang="en-US" altLang="en-US" i="1" dirty="0" smtClean="0"/>
              <a:t>Seismic Provisions.</a:t>
            </a:r>
            <a:endParaRPr lang="en-US" altLang="en-US" dirty="0" smtClean="0"/>
          </a:p>
        </p:txBody>
      </p:sp>
      <p:sp>
        <p:nvSpPr>
          <p:cNvPr id="4" name="Slide Number Placeholder 3"/>
          <p:cNvSpPr>
            <a:spLocks noGrp="1"/>
          </p:cNvSpPr>
          <p:nvPr>
            <p:ph type="sldNum" sz="quarter" idx="10"/>
          </p:nvPr>
        </p:nvSpPr>
        <p:spPr/>
        <p:txBody>
          <a:bodyPr/>
          <a:lstStyle/>
          <a:p>
            <a:fld id="{FDAD251D-F4B4-477B-AC6C-B1160455DDA7}" type="slidenum">
              <a:rPr lang="fr-CA" smtClean="0"/>
              <a:pPr/>
              <a:t>123</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4D80D42-4361-4193-BAE4-39827D69D436}" type="slidenum">
              <a:rPr lang="en-US" altLang="en-US" sz="1000" b="0">
                <a:latin typeface="Times New Roman" pitchFamily="18" charset="0"/>
              </a:rPr>
              <a:pPr/>
              <a:t>13</a:t>
            </a:fld>
            <a:endParaRPr lang="en-US" altLang="en-US" sz="1000" b="0">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r>
              <a:rPr lang="en-US" altLang="en-US" smtClean="0"/>
              <a:t>Two story X-braced frame for bottom stories, with a inverted V-braced frame at the top story.</a:t>
            </a:r>
          </a:p>
          <a:p>
            <a:endParaRPr lang="en-US" altLang="en-US" smtClean="0"/>
          </a:p>
          <a:p>
            <a:r>
              <a:rPr lang="en-US" altLang="en-US" smtClean="0"/>
              <a:t>Photo courtesy of Russel Kehl and Wayne Chang, Structural Focus, Gardena, CA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the next part of this module, we will discuss the basic inelastic behavior of CBFs under seismic loading.</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3A0C8BA-6A0C-4882-B254-6BC69A55A27C}" type="slidenum">
              <a:rPr lang="en-US" altLang="en-US" sz="1000" b="0">
                <a:latin typeface="Times New Roman" pitchFamily="18" charset="0"/>
              </a:rPr>
              <a:pPr/>
              <a:t>15</a:t>
            </a:fld>
            <a:endParaRPr lang="en-US" altLang="en-US" sz="1000" b="0">
              <a:latin typeface="Times New Roman"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r>
              <a:rPr lang="en-US" altLang="en-US" smtClean="0"/>
              <a:t>The next several slides illustrate the basic inelastic response of a CBF under lateral load. Recall that inelastic action is intended to occur in the bracing members.</a:t>
            </a:r>
          </a:p>
          <a:p>
            <a:r>
              <a:rPr lang="en-US" altLang="en-US" smtClean="0"/>
              <a:t>In this frame, when the load is acting towards the right, the left brace will be in tension and the right brace will be in compression.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28C92FC-F1F9-44DF-BE4A-8F03E6A0D0D2}" type="slidenum">
              <a:rPr lang="en-US" altLang="en-US" sz="1000" b="0">
                <a:latin typeface="Times New Roman" pitchFamily="18" charset="0"/>
              </a:rPr>
              <a:pPr/>
              <a:t>16</a:t>
            </a:fld>
            <a:endParaRPr lang="en-US" altLang="en-US" sz="1000" b="0">
              <a:latin typeface="Times New Roman" pitchFamily="18"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r>
              <a:rPr lang="en-US" altLang="en-US" smtClean="0"/>
              <a:t>The expected behavior of a CBF as the frame goes inelastic is that the compression brace will buckle and the tension brace will yield.  The beams and columns are intended to remain essentially elastic, as the braces yield and buckle.  When the compression braced buckles, it will generally rapidly lose compressive strength.  Consequently brace buckling is a relatively non-ductile phenomena.  On the other hand, yielding of a brace in tension can be a highly ductile phenomena.  Consequently, the primary source of ductility in CBFs under lateral load is yielding of tension braces.</a:t>
            </a:r>
          </a:p>
          <a:p>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B1AD2AC-320D-4869-B6F9-0C8E54AA708C}" type="slidenum">
              <a:rPr lang="en-US" altLang="en-US" sz="1000" b="0">
                <a:latin typeface="Times New Roman" pitchFamily="18" charset="0"/>
              </a:rPr>
              <a:pPr/>
              <a:t>17</a:t>
            </a:fld>
            <a:endParaRPr lang="en-US" altLang="en-US" sz="1000" b="0">
              <a:latin typeface="Times New Roman" pitchFamily="18"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r>
              <a:rPr lang="en-US" altLang="en-US" smtClean="0"/>
              <a:t>When the lateral load reverses direction, the brace that had previously buckled in compression will now go into tension, and will supply ductility through tension yielding. The brace that was previously yielded in tension will now buckle in compression.</a:t>
            </a:r>
          </a:p>
          <a:p>
            <a:r>
              <a:rPr lang="en-US" altLang="en-US" smtClean="0"/>
              <a:t>Thus, in a CBF subject to an earthquake, the braces will undergo alternate tension yielding and compression buckling. As the cyclic yielding and buckling takes place in the braces, the beams and columns are intended to remain essentially elastic.</a:t>
            </a:r>
          </a:p>
          <a:p>
            <a:r>
              <a:rPr lang="en-US" altLang="en-US" smtClean="0"/>
              <a:t>A primary goal in ductile detailing of CBFs is to permit the cyclic yielding and buckling to occur in the braces for many loading cycles, without failure of a brace end connection, and without fracture of the bracing member. </a:t>
            </a:r>
          </a:p>
          <a:p>
            <a:r>
              <a:rPr lang="en-US" altLang="en-US" smtClean="0"/>
              <a:t>After an earthquake, one would expect to see buckled braces in a properly designed CBF. The following slides show examples of braced frames after an earthquake.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20A4BA9-03C3-4748-8FBF-A6B4A9D5B7F4}" type="slidenum">
              <a:rPr lang="en-US" altLang="en-US" sz="1000" b="0">
                <a:latin typeface="Times New Roman" pitchFamily="18" charset="0"/>
              </a:rPr>
              <a:pPr/>
              <a:t>18</a:t>
            </a:fld>
            <a:endParaRPr lang="en-US" altLang="en-US" sz="1000" b="0">
              <a:latin typeface="Times New Roman"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r>
              <a:rPr lang="en-US" altLang="en-US" smtClean="0"/>
              <a:t>This photograph, as well as the following photos, are of steel braced frames after the January 17, 1995 Hyogoken-Nanbu Earthquake in Kobe Japan.</a:t>
            </a:r>
          </a:p>
          <a:p>
            <a:endParaRPr lang="en-US" altLang="en-US" smtClean="0"/>
          </a:p>
          <a:p>
            <a:r>
              <a:rPr lang="en-US" altLang="en-US" smtClean="0"/>
              <a:t>This photo illustrates the intended behavior of a CBF. The braces have yielded and buckled, and the building remains standing.</a:t>
            </a:r>
          </a:p>
          <a:p>
            <a:endParaRPr lang="en-US" altLang="en-US" smtClean="0"/>
          </a:p>
          <a:p>
            <a:endParaRPr lang="en-US" altLang="en-US" smtClean="0"/>
          </a:p>
          <a:p>
            <a:r>
              <a:rPr lang="en-US" altLang="en-US" smtClean="0"/>
              <a:t>Photos are from the following two reports:</a:t>
            </a:r>
          </a:p>
          <a:p>
            <a:r>
              <a:rPr lang="en-US" altLang="en-US" smtClean="0"/>
              <a:t>"Reconnaissance Report on Damage to Steel Building Structures Observed from the 1995 Hyogoken-Nanbu (Hanshin/Awaji) Earthquake," by the Steel Committee of the Kinki Branch, Architectural Institute of Japan (AIJ), May 1995.</a:t>
            </a:r>
          </a:p>
          <a:p>
            <a:r>
              <a:rPr lang="en-US" altLang="en-US" smtClean="0"/>
              <a:t>"Preliminary Reconnaissance Report of the 1995 Hyogoken-Nanbu Earthquake - English Edition," Architectural Institute of Japan, April 1995.</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A487567-ACE3-41D8-9052-D9568D187F9C}" type="slidenum">
              <a:rPr lang="en-US" altLang="en-US" sz="1000" b="0">
                <a:latin typeface="Times New Roman" pitchFamily="18" charset="0"/>
              </a:rPr>
              <a:pPr/>
              <a:t>19</a:t>
            </a:fld>
            <a:endParaRPr lang="en-US" altLang="en-US" sz="1000" b="0">
              <a:latin typeface="Times New Roman"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r>
              <a:rPr lang="en-US" altLang="en-US" smtClean="0"/>
              <a:t>Another example of good behavior of a CBF with heavy wide-flange braces. This brace has buckled, as intended, but remains connected to the rest of the frame.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38F7B57-0666-46F8-A87E-87DF18D37972}" type="slidenum">
              <a:rPr lang="en-US" altLang="en-US" sz="1000" b="0">
                <a:latin typeface="Times New Roman" pitchFamily="18" charset="0"/>
              </a:rPr>
              <a:pPr/>
              <a:t>2</a:t>
            </a:fld>
            <a:endParaRPr lang="en-US" altLang="en-US" sz="1000" b="0">
              <a:latin typeface="Times New Roman" pitchFamily="18"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r>
              <a:rPr lang="en-US" altLang="en-US" dirty="0" smtClean="0"/>
              <a:t>This PowerPoint series is dividing into 6 modules. This is Module Number 3 on: "Concentrically Braced Frames."</a:t>
            </a:r>
          </a:p>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23540AB-987E-4DA0-AD8B-99B383D52E7A}" type="slidenum">
              <a:rPr lang="en-US" altLang="en-US" sz="1000" b="0">
                <a:latin typeface="Times New Roman" pitchFamily="18" charset="0"/>
              </a:rPr>
              <a:pPr/>
              <a:t>20</a:t>
            </a:fld>
            <a:endParaRPr lang="en-US" altLang="en-US" sz="1000" b="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r>
              <a:rPr lang="en-US" altLang="en-US" smtClean="0"/>
              <a:t>An example of light bracing members that have buckled.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56F84D6-81A1-44BB-B6C7-B2F84676FAB2}" type="slidenum">
              <a:rPr lang="en-US" altLang="en-US" sz="1000" b="0">
                <a:latin typeface="Times New Roman" pitchFamily="18" charset="0"/>
              </a:rPr>
              <a:pPr/>
              <a:t>21</a:t>
            </a:fld>
            <a:endParaRPr lang="en-US" altLang="en-US" sz="1000" b="0">
              <a:latin typeface="Times New Roman" pitchFamily="18"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r>
              <a:rPr lang="en-US" altLang="en-US" smtClean="0"/>
              <a:t>Another example of a CBF that has performed as intended.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16C674D-8AC1-4B56-BB79-1A9D0A485FA9}" type="slidenum">
              <a:rPr lang="en-US" altLang="en-US" sz="1000" b="0">
                <a:latin typeface="Times New Roman" pitchFamily="18" charset="0"/>
              </a:rPr>
              <a:pPr/>
              <a:t>22</a:t>
            </a:fld>
            <a:endParaRPr lang="en-US" altLang="en-US" sz="1000" b="0">
              <a:latin typeface="Times New Roman" pitchFamily="18"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r>
              <a:rPr lang="en-US" altLang="en-US" smtClean="0"/>
              <a:t>An X-braced CBF with wide flange braces that have buckled in-plane.</a:t>
            </a:r>
          </a:p>
          <a:p>
            <a:r>
              <a:rPr lang="en-US" altLang="en-US" smtClean="0"/>
              <a:t>Note that depending on the orientation of the bracing member and the end connection details, braces may buckle either in-plane or out-of-plane.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87E3602-7777-4ED1-B8E6-5D12C0E391C0}" type="slidenum">
              <a:rPr lang="en-US" altLang="en-US" sz="1000" b="0">
                <a:latin typeface="Times New Roman" pitchFamily="18" charset="0"/>
              </a:rPr>
              <a:pPr/>
              <a:t>23</a:t>
            </a:fld>
            <a:endParaRPr lang="en-US" altLang="en-US" sz="1000" b="0">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r>
              <a:rPr lang="en-US" altLang="en-US" smtClean="0"/>
              <a:t>Bracing members are the critical elements of a CBF. The bracing members are the "fuses" in a CBF. That is, inelastic action is intended to occur in the bracing members. Consequently, it is important to understand the fundamental behavior of bracing members subjected to large cyclic axial loads.</a:t>
            </a:r>
          </a:p>
          <a:p>
            <a:endParaRPr lang="en-US" altLang="en-US" smtClean="0"/>
          </a:p>
          <a:p>
            <a:r>
              <a:rPr lang="en-US" altLang="en-US" smtClean="0"/>
              <a:t>The next several slides qualitatively illustrate the behavior of a bracing member, idealized as a pin-ended strut, under cyclic axial loading. The behavior of the strut will be illustrated in terms of the relationship between axial force and axial deformation. In the slides that follow, axial force is considered positive when it is in tension. Axial deformation is considered positive when it produces elongation with respect to the initial length of the strut.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03C853A-067B-4CB0-85D8-7B9FCAAB26D3}" type="slidenum">
              <a:rPr lang="en-US" altLang="en-US" sz="1000" b="0">
                <a:latin typeface="Times New Roman" pitchFamily="18" charset="0"/>
              </a:rPr>
              <a:pPr/>
              <a:t>24</a:t>
            </a:fld>
            <a:endParaRPr lang="en-US" altLang="en-US" sz="1000" b="0">
              <a:latin typeface="Times New Roman" pitchFamily="18"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r>
              <a:rPr lang="en-US" altLang="en-US" smtClean="0"/>
              <a:t>Assume the brace is first loaded in axial compression. As compression is applied to the brace, the brace will bow out-of-plane due to the P-</a:t>
            </a:r>
            <a:r>
              <a:rPr lang="el-GR" altLang="en-US" smtClean="0">
                <a:cs typeface="Times New Roman" pitchFamily="18" charset="0"/>
              </a:rPr>
              <a:t>Δ</a:t>
            </a:r>
            <a:r>
              <a:rPr lang="en-US" altLang="en-US" smtClean="0">
                <a:cs typeface="Times New Roman" pitchFamily="18" charset="0"/>
              </a:rPr>
              <a:t> moments produced by the axial force.</a:t>
            </a:r>
          </a:p>
          <a:p>
            <a:endParaRPr lang="en-US" altLang="en-US" smtClean="0">
              <a:cs typeface="Times New Roman" pitchFamily="18" charset="0"/>
            </a:endParaRPr>
          </a:p>
          <a:p>
            <a:r>
              <a:rPr lang="en-US" altLang="en-US" smtClean="0">
                <a:cs typeface="Times New Roman" pitchFamily="18" charset="0"/>
              </a:rPr>
              <a:t>Compression loading will continue until the brace reaches its buckling load, </a:t>
            </a:r>
            <a:r>
              <a:rPr lang="en-US" altLang="en-US" i="1" smtClean="0">
                <a:cs typeface="Times New Roman" pitchFamily="18" charset="0"/>
              </a:rPr>
              <a:t>P</a:t>
            </a:r>
            <a:r>
              <a:rPr lang="en-US" altLang="en-US" i="1" baseline="-25000" smtClean="0">
                <a:cs typeface="Times New Roman" pitchFamily="18" charset="0"/>
              </a:rPr>
              <a:t>cr</a:t>
            </a:r>
            <a:r>
              <a:rPr lang="en-US" altLang="en-US" smtClean="0">
                <a:cs typeface="Times New Roman" pitchFamily="18" charset="0"/>
              </a:rPr>
              <a:t>. The value of </a:t>
            </a:r>
            <a:r>
              <a:rPr lang="en-US" altLang="en-US" i="1" smtClean="0">
                <a:cs typeface="Times New Roman" pitchFamily="18" charset="0"/>
              </a:rPr>
              <a:t>P</a:t>
            </a:r>
            <a:r>
              <a:rPr lang="en-US" altLang="en-US" i="1" baseline="-25000" smtClean="0">
                <a:cs typeface="Times New Roman" pitchFamily="18" charset="0"/>
              </a:rPr>
              <a:t>cr</a:t>
            </a:r>
            <a:r>
              <a:rPr lang="en-US" altLang="en-US" i="1" smtClean="0">
                <a:cs typeface="Times New Roman" pitchFamily="18" charset="0"/>
              </a:rPr>
              <a:t> </a:t>
            </a:r>
            <a:r>
              <a:rPr lang="en-US" altLang="en-US" smtClean="0">
                <a:cs typeface="Times New Roman" pitchFamily="18" charset="0"/>
              </a:rPr>
              <a:t>will depend on the effective slenderness of the brace, </a:t>
            </a:r>
            <a:r>
              <a:rPr lang="en-US" altLang="en-US" i="1" smtClean="0">
                <a:cs typeface="Times New Roman" pitchFamily="18" charset="0"/>
              </a:rPr>
              <a:t>L</a:t>
            </a:r>
            <a:r>
              <a:rPr lang="en-US" altLang="en-US" i="1" baseline="-25000" smtClean="0">
                <a:cs typeface="Times New Roman" pitchFamily="18" charset="0"/>
              </a:rPr>
              <a:t>c </a:t>
            </a:r>
            <a:r>
              <a:rPr lang="en-US" altLang="en-US" i="1" smtClean="0">
                <a:cs typeface="Times New Roman" pitchFamily="18" charset="0"/>
              </a:rPr>
              <a:t>/ r</a:t>
            </a:r>
            <a:r>
              <a:rPr lang="en-US" altLang="en-US" smtClean="0">
                <a:cs typeface="Times New Roman" pitchFamily="18" charset="0"/>
              </a:rPr>
              <a:t> and on the grade of steel used. For design purposes, the value of </a:t>
            </a:r>
            <a:r>
              <a:rPr lang="en-US" altLang="en-US" i="1" smtClean="0">
                <a:cs typeface="Times New Roman" pitchFamily="18" charset="0"/>
              </a:rPr>
              <a:t>P</a:t>
            </a:r>
            <a:r>
              <a:rPr lang="en-US" altLang="en-US" i="1" baseline="-25000" smtClean="0">
                <a:cs typeface="Times New Roman" pitchFamily="18" charset="0"/>
              </a:rPr>
              <a:t>cr</a:t>
            </a:r>
            <a:r>
              <a:rPr lang="en-US" altLang="en-US" smtClean="0">
                <a:cs typeface="Times New Roman" pitchFamily="18" charset="0"/>
              </a:rPr>
              <a:t> can be computed from the column strength equations provided in Chapter E of the AISC </a:t>
            </a:r>
            <a:r>
              <a:rPr lang="en-US" altLang="en-US" i="1" smtClean="0">
                <a:cs typeface="Times New Roman" pitchFamily="18" charset="0"/>
              </a:rPr>
              <a:t>Specification</a:t>
            </a:r>
            <a:r>
              <a:rPr lang="en-US" altLang="en-US" smtClean="0">
                <a:cs typeface="Times New Roman" pitchFamily="18" charset="0"/>
              </a:rPr>
              <a:t>.</a:t>
            </a:r>
            <a:endParaRPr lang="el-GR" altLang="en-US" smtClean="0">
              <a:cs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C19E8EF-7E21-4D14-BA10-B66433D17B06}" type="slidenum">
              <a:rPr lang="en-US" altLang="en-US" sz="1000" b="0">
                <a:latin typeface="Times New Roman" pitchFamily="18" charset="0"/>
              </a:rPr>
              <a:pPr/>
              <a:t>25</a:t>
            </a:fld>
            <a:endParaRPr lang="en-US" altLang="en-US" sz="1000" b="0">
              <a:latin typeface="Times New Roman" pitchFamily="18"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r>
              <a:rPr lang="en-US" altLang="en-US" smtClean="0"/>
              <a:t>If compressive loading continues, the compressive resistance of the brace drops sharply after reaching the initial buckling capacity </a:t>
            </a:r>
            <a:r>
              <a:rPr lang="en-US" altLang="en-US" i="1" smtClean="0"/>
              <a:t>P</a:t>
            </a:r>
            <a:r>
              <a:rPr lang="en-US" altLang="en-US" i="1" baseline="-25000" smtClean="0"/>
              <a:t>cr</a:t>
            </a:r>
            <a:r>
              <a:rPr lang="en-US" altLang="en-US" smtClean="0"/>
              <a:t>. This rapid loss of capacity is typical for steel struts loaded in compression.</a:t>
            </a:r>
          </a:p>
          <a:p>
            <a:endParaRPr lang="en-US" altLang="en-US" smtClean="0"/>
          </a:p>
          <a:p>
            <a:r>
              <a:rPr lang="en-US" altLang="en-US" smtClean="0"/>
              <a:t>In its post-buckled configuration, the brace continues to bow outwards, with increasing lateral deflection </a:t>
            </a:r>
            <a:r>
              <a:rPr lang="el-GR" altLang="en-US" smtClean="0">
                <a:cs typeface="Times New Roman" pitchFamily="18" charset="0"/>
              </a:rPr>
              <a:t>Δ</a:t>
            </a:r>
            <a:r>
              <a:rPr lang="en-US" altLang="en-US" smtClean="0">
                <a:cs typeface="Times New Roman" pitchFamily="18" charset="0"/>
              </a:rPr>
              <a:t>. At some point, the P-</a:t>
            </a:r>
            <a:r>
              <a:rPr lang="el-GR" altLang="en-US" smtClean="0">
                <a:cs typeface="Times New Roman" pitchFamily="18" charset="0"/>
              </a:rPr>
              <a:t>Δ</a:t>
            </a:r>
            <a:r>
              <a:rPr lang="en-US" altLang="en-US" smtClean="0">
                <a:cs typeface="Times New Roman" pitchFamily="18" charset="0"/>
              </a:rPr>
              <a:t> moment generated at mid-span of the member will be large enough to form a flexural plastic hinge. That is, the P-</a:t>
            </a:r>
            <a:r>
              <a:rPr lang="el-GR" altLang="en-US" smtClean="0">
                <a:cs typeface="Times New Roman" pitchFamily="18" charset="0"/>
              </a:rPr>
              <a:t>Δ</a:t>
            </a:r>
            <a:r>
              <a:rPr lang="en-US" altLang="en-US" smtClean="0">
                <a:cs typeface="Times New Roman" pitchFamily="18" charset="0"/>
              </a:rPr>
              <a:t> moment will be reach </a:t>
            </a:r>
            <a:r>
              <a:rPr lang="en-US" altLang="en-US" i="1" smtClean="0">
                <a:cs typeface="Times New Roman" pitchFamily="18" charset="0"/>
              </a:rPr>
              <a:t>M</a:t>
            </a:r>
            <a:r>
              <a:rPr lang="en-US" altLang="en-US" i="1" baseline="-25000" smtClean="0">
                <a:cs typeface="Times New Roman" pitchFamily="18" charset="0"/>
              </a:rPr>
              <a:t>p</a:t>
            </a:r>
            <a:r>
              <a:rPr lang="en-US" altLang="en-US" smtClean="0">
                <a:cs typeface="Times New Roman" pitchFamily="18" charset="0"/>
              </a:rPr>
              <a:t> of the bracing member.</a:t>
            </a:r>
          </a:p>
          <a:p>
            <a:endParaRPr lang="en-US" altLang="en-US" smtClean="0">
              <a:cs typeface="Times New Roman" pitchFamily="18" charset="0"/>
            </a:endParaRPr>
          </a:p>
          <a:p>
            <a:r>
              <a:rPr lang="en-US" altLang="en-US" smtClean="0">
                <a:cs typeface="Times New Roman" pitchFamily="18" charset="0"/>
              </a:rPr>
              <a:t>Observe that buckling of a brace is a fundamentally non-ductile phenomenon. That is, once the compressive capacity of the member is reached at </a:t>
            </a:r>
            <a:r>
              <a:rPr lang="en-US" altLang="en-US" i="1" smtClean="0">
                <a:cs typeface="Times New Roman" pitchFamily="18" charset="0"/>
              </a:rPr>
              <a:t>P</a:t>
            </a:r>
            <a:r>
              <a:rPr lang="en-US" altLang="en-US" i="1" baseline="-25000" smtClean="0">
                <a:cs typeface="Times New Roman" pitchFamily="18" charset="0"/>
              </a:rPr>
              <a:t>cr</a:t>
            </a:r>
            <a:r>
              <a:rPr lang="en-US" altLang="en-US" smtClean="0">
                <a:cs typeface="Times New Roman" pitchFamily="18" charset="0"/>
              </a:rPr>
              <a:t>, this capacity is not maintained through large inelastic deformations. Rather, the capacity drops off rapidly in a non-ductile manner.</a:t>
            </a:r>
          </a:p>
          <a:p>
            <a:endParaRPr lang="en-US" altLang="en-US" smtClean="0">
              <a:cs typeface="Times New Roman" pitchFamily="18" charset="0"/>
            </a:endParaRPr>
          </a:p>
          <a:p>
            <a:r>
              <a:rPr lang="en-US" altLang="en-US" smtClean="0">
                <a:cs typeface="Times New Roman" pitchFamily="18" charset="0"/>
              </a:rPr>
              <a:t>Observe also that after the brace has buckled, its behavior is dominated by flexure rather than by axial force.</a:t>
            </a:r>
            <a:endParaRPr lang="el-GR" altLang="en-US" smtClean="0">
              <a:cs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610CDDD-6201-4AC8-B340-D858CC319904}" type="slidenum">
              <a:rPr lang="en-US" altLang="en-US" sz="1000" b="0">
                <a:latin typeface="Times New Roman" pitchFamily="18" charset="0"/>
              </a:rPr>
              <a:pPr/>
              <a:t>26</a:t>
            </a:fld>
            <a:endParaRPr lang="en-US" altLang="en-US" sz="1000" b="0">
              <a:latin typeface="Times New Roman" pitchFamily="18"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r>
              <a:rPr lang="en-US" altLang="en-US" smtClean="0"/>
              <a:t>Assume that at Point 2, the brace is unloaded. In the unloaded state (point 3), the brace has a permanent axial deformation (axial shortening) and a permanent out-of-plane deformation.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E65C3EB-464E-4387-A0F7-1FD878D07395}" type="slidenum">
              <a:rPr lang="en-US" altLang="en-US" sz="1000" b="0">
                <a:latin typeface="Times New Roman" pitchFamily="18" charset="0"/>
              </a:rPr>
              <a:pPr/>
              <a:t>27</a:t>
            </a:fld>
            <a:endParaRPr lang="en-US" altLang="en-US" sz="1000" b="0">
              <a:latin typeface="Times New Roman" pitchFamily="18"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r>
              <a:rPr lang="en-US" altLang="en-US" smtClean="0"/>
              <a:t>The brace is next loaded in tension. The applied tension force will cause the bowed member to straighten. If tension loading is continued, the member will yield in tension at an axial force of </a:t>
            </a:r>
            <a:r>
              <a:rPr lang="en-US" altLang="en-US" i="1" smtClean="0"/>
              <a:t>P</a:t>
            </a:r>
            <a:r>
              <a:rPr lang="en-US" altLang="en-US" i="1" baseline="-25000" smtClean="0"/>
              <a:t>y</a:t>
            </a:r>
            <a:r>
              <a:rPr lang="en-US" altLang="en-US" i="1" smtClean="0"/>
              <a:t> = AF</a:t>
            </a:r>
            <a:r>
              <a:rPr lang="en-US" altLang="en-US" i="1" baseline="-25000" smtClean="0"/>
              <a:t>y</a:t>
            </a:r>
            <a:r>
              <a:rPr lang="en-US" altLang="en-US" smtClean="0"/>
              <a:t>. Note that tension yielding is a ductile phenomenon. That is, the brace will maintain its tension yield capacity </a:t>
            </a:r>
            <a:r>
              <a:rPr lang="en-US" altLang="en-US" i="1" smtClean="0"/>
              <a:t>P</a:t>
            </a:r>
            <a:r>
              <a:rPr lang="en-US" altLang="en-US" i="1" baseline="-25000" smtClean="0"/>
              <a:t>y</a:t>
            </a:r>
            <a:r>
              <a:rPr lang="en-US" altLang="en-US" smtClean="0"/>
              <a:t> through large deformations (assuming no connection failure).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7690F4E-0CD6-476D-B934-D2A9CDE44E15}" type="slidenum">
              <a:rPr lang="en-US" altLang="en-US" sz="1000" b="0">
                <a:latin typeface="Times New Roman" pitchFamily="18" charset="0"/>
              </a:rPr>
              <a:pPr/>
              <a:t>28</a:t>
            </a:fld>
            <a:endParaRPr lang="en-US" altLang="en-US" sz="1000" b="0">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r>
              <a:rPr lang="en-US" altLang="en-US" smtClean="0"/>
              <a:t>After Point 4, the load is removed. In its unloaded configuration (Point 5), the brace now has a permanent axial deformation (elongation). The brace will also still have a permanent out-of-plane deformation. The out-of-plane deformation created by buckling of the brace can never be completed removed by subsequent tension loading. The brace will always have a permanent out-of-plane "kink" at mid-span.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B38264F-EAC7-4622-9ABD-F0DBCAB3F708}" type="slidenum">
              <a:rPr lang="en-US" altLang="en-US" sz="1000" b="0">
                <a:latin typeface="Times New Roman" pitchFamily="18" charset="0"/>
              </a:rPr>
              <a:pPr/>
              <a:t>29</a:t>
            </a:fld>
            <a:endParaRPr lang="en-US" altLang="en-US" sz="1000" b="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r>
              <a:rPr lang="en-US" altLang="en-US" smtClean="0"/>
              <a:t>The brace is now loaded a second time in compression. This time, the brace buckles (at Point 6) at a much smaller load. This reduced buckling capacity is due to two reasons. One is the permanent out-of-plane displacement that was present at the start of this compressive loading cycle. This serves as a very large initial crookedness and significantly reduces the buckling capacity.</a:t>
            </a:r>
          </a:p>
          <a:p>
            <a:r>
              <a:rPr lang="en-US" altLang="en-US" smtClean="0"/>
              <a:t>The second reason for the reduced buckling capacity in the second cycle is the Bauschinger Effect. The Bauschinger Effect describes changes that occur to the stress-strain relationship of steel under cyclic loading. The stiffness of the material is reduced under cyclic loading. That is, the effective modulus of the material is reduced, thereby reducing the buckling strength.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This module is divided into three areas.</a:t>
            </a:r>
          </a:p>
          <a:p>
            <a:r>
              <a:rPr lang="en-US" altLang="en-US" dirty="0" smtClean="0"/>
              <a:t>First, different types of concentrically braced frames are described and illustrated with photographs.</a:t>
            </a:r>
          </a:p>
          <a:p>
            <a:r>
              <a:rPr lang="en-US" altLang="en-US" dirty="0" smtClean="0"/>
              <a:t>Next, key issues related to the behavior of concentrically braced frames under cyclic loading are discussed.</a:t>
            </a:r>
          </a:p>
          <a:p>
            <a:r>
              <a:rPr lang="en-US" altLang="en-US" dirty="0" smtClean="0"/>
              <a:t>Finally, the module will go through the requirements for detailing of Special Concentrically Braced Frames as presented in the AISC </a:t>
            </a:r>
            <a:r>
              <a:rPr lang="en-US" altLang="en-US" i="1" dirty="0" smtClean="0"/>
              <a:t>Seismic Provisions.</a:t>
            </a:r>
          </a:p>
          <a:p>
            <a:endParaRPr lang="en-US" dirty="0"/>
          </a:p>
        </p:txBody>
      </p:sp>
      <p:sp>
        <p:nvSpPr>
          <p:cNvPr id="4" name="Slide Number Placeholder 3"/>
          <p:cNvSpPr>
            <a:spLocks noGrp="1"/>
          </p:cNvSpPr>
          <p:nvPr>
            <p:ph type="sldNum" sz="quarter" idx="10"/>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99EF6B0-F9AF-48C7-8E05-64A08611D820}" type="slidenum">
              <a:rPr lang="en-US" altLang="en-US" sz="1000" b="0">
                <a:latin typeface="Times New Roman" pitchFamily="18" charset="0"/>
              </a:rPr>
              <a:pPr/>
              <a:t>30</a:t>
            </a:fld>
            <a:endParaRPr lang="en-US" altLang="en-US" sz="1000" b="0">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r>
              <a:rPr lang="en-US" altLang="en-US" smtClean="0"/>
              <a:t>If compressive loading is continued, the compressive capacity of the member will drop. As was the case for the first compressive loading cycle, a flexural plastic hinge will form at mid-span due to large P-</a:t>
            </a:r>
            <a:r>
              <a:rPr lang="el-GR" altLang="en-US" smtClean="0">
                <a:cs typeface="Times New Roman" pitchFamily="18" charset="0"/>
              </a:rPr>
              <a:t>Δ</a:t>
            </a:r>
            <a:r>
              <a:rPr lang="en-US" altLang="en-US" smtClean="0">
                <a:cs typeface="Times New Roman" pitchFamily="18" charset="0"/>
              </a:rPr>
              <a:t> moments.</a:t>
            </a:r>
          </a:p>
          <a:p>
            <a:r>
              <a:rPr lang="en-US" altLang="en-US" smtClean="0">
                <a:cs typeface="Times New Roman" pitchFamily="18" charset="0"/>
              </a:rPr>
              <a:t>The residual post buckling capacity (Point 7) will be similar to post-buckling capacity from the first cycle.</a:t>
            </a:r>
          </a:p>
          <a:p>
            <a:endParaRPr lang="en-US" altLang="en-US" smtClean="0">
              <a:cs typeface="Times New Roman" pitchFamily="18" charset="0"/>
            </a:endParaRPr>
          </a:p>
          <a:p>
            <a:r>
              <a:rPr lang="en-US" altLang="en-US" smtClean="0">
                <a:cs typeface="Times New Roman" pitchFamily="18" charset="0"/>
              </a:rPr>
              <a:t>For member cross-sections with large width-thickness (b/t) ratios, local buckling can occur at location of the mid-span flexural hinge. After several cycles of loading, fracture can occur at the location of local buckling.</a:t>
            </a:r>
          </a:p>
          <a:p>
            <a:endParaRPr lang="en-US" altLang="en-US" smtClean="0">
              <a:cs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0637351-3E78-43B3-8D0A-989028A9B2CE}" type="slidenum">
              <a:rPr lang="en-US" altLang="en-US" sz="1000" b="0">
                <a:latin typeface="Times New Roman" pitchFamily="18" charset="0"/>
              </a:rPr>
              <a:pPr/>
              <a:t>31</a:t>
            </a:fld>
            <a:endParaRPr lang="en-US" altLang="en-US" sz="1000" b="0">
              <a:latin typeface="Times New Roman" pitchFamily="18"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r>
              <a:rPr lang="en-US" altLang="en-US" smtClean="0"/>
              <a:t>This is a plot of axial force vs axial elongation from a cyclic loading experiment on a pin-ended steel bracing member. This member was an A36 W6x20, with kL/r=80.</a:t>
            </a:r>
          </a:p>
          <a:p>
            <a:r>
              <a:rPr lang="en-US" altLang="en-US" smtClean="0"/>
              <a:t>Observe that the initial buckling capacity, </a:t>
            </a:r>
            <a:r>
              <a:rPr lang="en-US" altLang="en-US" i="1" smtClean="0"/>
              <a:t>P</a:t>
            </a:r>
            <a:r>
              <a:rPr lang="en-US" altLang="en-US" i="1" baseline="-25000" smtClean="0"/>
              <a:t>cr</a:t>
            </a:r>
            <a:r>
              <a:rPr lang="en-US" altLang="en-US" smtClean="0"/>
              <a:t>, in the first compression loading cycle is about 200 kips. Note the sharp drop in compressive capacity after buckling, clearly showing the non-ductile nature of buckling.</a:t>
            </a:r>
          </a:p>
          <a:p>
            <a:r>
              <a:rPr lang="en-US" altLang="en-US" smtClean="0"/>
              <a:t>In subsequent cycles, the compressive capacity of the member is significantly reduced.</a:t>
            </a:r>
          </a:p>
          <a:p>
            <a:r>
              <a:rPr lang="en-US" altLang="en-US" smtClean="0"/>
              <a:t>Observe also that when loaded to large displacements in tension, the brace exhibits ductile behavior.</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C3065BA-741C-4E42-90D1-F9CA043EDE27}" type="slidenum">
              <a:rPr lang="en-US" altLang="en-US" sz="1000" b="0">
                <a:latin typeface="Times New Roman" pitchFamily="18" charset="0"/>
              </a:rPr>
              <a:pPr/>
              <a:t>32</a:t>
            </a:fld>
            <a:endParaRPr lang="en-US" altLang="en-US" sz="1000" b="0">
              <a:latin typeface="Times New Roman" pitchFamily="18"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altLang="en-US" smtClean="0"/>
              <a:t>This is an experimental result for an A36 W6x16 strut with kL/r=120. This strut is more slender than the W6x20 shown in the previous slide.</a:t>
            </a:r>
          </a:p>
          <a:p>
            <a:r>
              <a:rPr lang="en-US" altLang="en-US" smtClean="0"/>
              <a:t>Note that with increasing slenderness:</a:t>
            </a:r>
          </a:p>
          <a:p>
            <a:r>
              <a:rPr lang="en-US" altLang="en-US" smtClean="0"/>
              <a:t>1. Energy dissipation is reduced (loops are more "pinched"); and</a:t>
            </a:r>
          </a:p>
          <a:p>
            <a:r>
              <a:rPr lang="en-US" altLang="en-US" smtClean="0"/>
              <a:t>2. There is a larger difference between tension capacity and compression capacity of the brace.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A7BEFD6-F39E-4C59-A0FA-9AD3A00C9946}" type="slidenum">
              <a:rPr lang="en-US" altLang="en-US" sz="1000" b="0">
                <a:latin typeface="Times New Roman" pitchFamily="18" charset="0"/>
              </a:rPr>
              <a:pPr/>
              <a:t>33</a:t>
            </a:fld>
            <a:endParaRPr lang="en-US" altLang="en-US" sz="1000" b="0">
              <a:latin typeface="Times New Roman" pitchFamily="18"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r>
              <a:rPr lang="en-US" altLang="en-US" smtClean="0"/>
              <a:t>As illustrated in the previous slides, braces have poor strength and ductility when loaded in compression, but exhibit higher strength and good ductility when loaded in tension. Thus, the tension braces are the primary contributors to frame lateral strength and ductility. Consequently, a brace frame should be configured so that about half of the braces will always be in tension, regardless of the direction of lateral load on the frame.</a:t>
            </a:r>
          </a:p>
          <a:p>
            <a:r>
              <a:rPr lang="en-US" altLang="en-US" smtClean="0"/>
              <a:t>This slide shows an experimental result for a braced frame. The figure shows a plot of lateral load versus lateral deflection at the roof level. Since braces are deployed in both directions, the frame lateral strength and overall behavior is about the same in both directions of loading. Thus, even though brace behavior, by itself, is highly unsymmetrical (drastically different behavior in tension and compression), overall frame behavior of a CBF can be quite symmetrical, and exhibit overall good ductility.</a:t>
            </a:r>
          </a:p>
          <a:p>
            <a:endParaRPr lang="en-US" altLang="en-US" smtClean="0"/>
          </a:p>
          <a:p>
            <a:r>
              <a:rPr lang="en-US" altLang="en-US" smtClean="0"/>
              <a:t>Reference:</a:t>
            </a:r>
          </a:p>
          <a:p>
            <a:r>
              <a:rPr lang="en-US" altLang="en-US" smtClean="0"/>
              <a:t>Wakabayashi, M, et al, "Inelastic Behavior of Full-Scale Steel Frames With and Without Bracings." Bulletin of the Disaster Prevention Research Institute, No. 24, Part 1, Kyoto University, Kyoto, Japan, 1974.</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DC4B497-BA21-4E7A-B630-57CB02CF19ED}" type="slidenum">
              <a:rPr lang="en-US" altLang="en-US" sz="1000" b="0">
                <a:latin typeface="Times New Roman" pitchFamily="18" charset="0"/>
              </a:rPr>
              <a:pPr/>
              <a:t>34</a:t>
            </a:fld>
            <a:endParaRPr lang="en-US" altLang="en-US" sz="1000" b="0">
              <a:latin typeface="Times New Roman" pitchFamily="18"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r>
              <a:rPr lang="en-US" altLang="en-US" smtClean="0"/>
              <a:t>The next several slides outline the basic approach for developing ductile behavior of CBFs.</a:t>
            </a:r>
          </a:p>
          <a:p>
            <a:r>
              <a:rPr lang="en-US" altLang="en-US" smtClean="0"/>
              <a:t>The key idea is that the braces are designed to be the fuse elements in the frame. Consequently, the braces must be the weakest element in the frame.</a:t>
            </a:r>
          </a:p>
          <a:p>
            <a:r>
              <a:rPr lang="en-US" altLang="en-US" smtClean="0"/>
              <a:t>Also, the braces must be designed and detailed to provide good energy dissipation capacity under cyclic loading.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4981377-5010-4136-9653-892848E26037}" type="slidenum">
              <a:rPr lang="en-US" altLang="en-US" sz="1000" b="0">
                <a:latin typeface="Times New Roman" pitchFamily="18" charset="0"/>
              </a:rPr>
              <a:pPr/>
              <a:t>35</a:t>
            </a:fld>
            <a:endParaRPr lang="en-US" altLang="en-US" sz="1000" b="0">
              <a:latin typeface="Times New Roman" pitchFamily="18"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r>
              <a:rPr lang="en-US" altLang="en-US" smtClean="0"/>
              <a:t>Brace connections must be designed to withstand the maximum forces and deformations that will be imposed upon them by the braces, as the braces do through cycles of tension yielding and compression buckling. A key goal in ductile detailing of CBFs is that the brace connections should not fail.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A8EE830-06DE-4AC0-BA2B-1BC7B7DA2DC9}" type="slidenum">
              <a:rPr lang="en-US" altLang="en-US" sz="1000" b="0">
                <a:latin typeface="Times New Roman" pitchFamily="18" charset="0"/>
              </a:rPr>
              <a:pPr/>
              <a:t>36</a:t>
            </a:fld>
            <a:endParaRPr lang="en-US" altLang="en-US" sz="1000" b="0">
              <a:latin typeface="Times New Roman" pitchFamily="18"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altLang="en-US" smtClean="0"/>
              <a:t>Beams and columns in CBFs must be stronger than the braces, to assure that inelastic action is restricted to the braces.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293868F-F199-465E-B1C1-D105A87B4F3A}" type="slidenum">
              <a:rPr lang="en-US" altLang="en-US" sz="1000" b="0">
                <a:latin typeface="Times New Roman" pitchFamily="18" charset="0"/>
              </a:rPr>
              <a:pPr/>
              <a:t>37</a:t>
            </a:fld>
            <a:endParaRPr lang="en-US" altLang="en-US" sz="1000" b="0">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altLang="en-US" smtClean="0"/>
              <a:t>The basic design approach for CBFs:</a:t>
            </a:r>
          </a:p>
          <a:p>
            <a:r>
              <a:rPr lang="en-US" altLang="en-US" smtClean="0"/>
              <a:t>1. Design the braces for code specified earthquake forces. The size of brace members will be controlled by their compression capacity.</a:t>
            </a:r>
          </a:p>
          <a:p>
            <a:r>
              <a:rPr lang="en-US" altLang="en-US" smtClean="0"/>
              <a:t>2. Design all other frame elements (brace connections, beams, columns, column splices, column bases, etc) for the maximum forces that can be generated by the braces. This requires an estimate of the maximum forces that can be generated by a brace as it undergoes cyclic tension yielding and compression buckling. These maximum forces are considered in the following slides.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C814A6E-D428-4253-AC3D-793C0C2EC3F2}" type="slidenum">
              <a:rPr lang="en-US" altLang="en-US" sz="1000" b="0">
                <a:latin typeface="Times New Roman" pitchFamily="18" charset="0"/>
              </a:rPr>
              <a:pPr/>
              <a:t>38</a:t>
            </a:fld>
            <a:endParaRPr lang="en-US" altLang="en-US" sz="1000" b="0">
              <a:latin typeface="Times New Roman" pitchFamily="18"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r>
              <a:rPr lang="en-US" altLang="en-US" smtClean="0"/>
              <a:t>For design, the maximum force generated by a brace in tension can be computed as tension yield force of the member: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where </a:t>
            </a:r>
            <a:r>
              <a:rPr lang="en-US" altLang="en-US" i="1" smtClean="0"/>
              <a:t>R</a:t>
            </a:r>
            <a:r>
              <a:rPr lang="en-US" altLang="en-US" i="1" baseline="-25000" smtClean="0"/>
              <a:t>y</a:t>
            </a:r>
            <a:r>
              <a:rPr lang="en-US" altLang="en-US" i="1" smtClean="0"/>
              <a:t>F</a:t>
            </a:r>
            <a:r>
              <a:rPr lang="en-US" altLang="en-US" i="1" baseline="-25000" smtClean="0"/>
              <a:t>y</a:t>
            </a:r>
            <a:r>
              <a:rPr lang="en-US" altLang="en-US" smtClean="0"/>
              <a:t> is the expected yield stress of the brace material, and </a:t>
            </a:r>
            <a:r>
              <a:rPr lang="en-US" altLang="en-US" i="1" smtClean="0"/>
              <a:t>A</a:t>
            </a:r>
            <a:r>
              <a:rPr lang="en-US" altLang="en-US" i="1" baseline="-25000" smtClean="0"/>
              <a:t>g</a:t>
            </a:r>
            <a:r>
              <a:rPr lang="en-US" altLang="en-US" smtClean="0"/>
              <a:t> is the gross cross-sectional area of the brace.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448D989-3F02-46E8-8E50-46578231734E}" type="slidenum">
              <a:rPr lang="en-US" altLang="en-US" sz="1000" b="0">
                <a:latin typeface="Times New Roman" pitchFamily="18" charset="0"/>
              </a:rPr>
              <a:pPr/>
              <a:t>39</a:t>
            </a:fld>
            <a:endParaRPr lang="en-US" altLang="en-US" sz="1000" b="0">
              <a:latin typeface="Times New Roman" pitchFamily="18"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en-US" dirty="0" smtClean="0"/>
              <a:t>For a brace under axial compression, the maximum force generated by the brace can be considered at two levels: the maximum compression strength, </a:t>
            </a:r>
            <a:r>
              <a:rPr lang="en-US" altLang="en-US" i="1" dirty="0" err="1" smtClean="0"/>
              <a:t>P</a:t>
            </a:r>
            <a:r>
              <a:rPr lang="en-US" altLang="en-US" i="1" baseline="-25000" dirty="0" err="1" smtClean="0"/>
              <a:t>max</a:t>
            </a:r>
            <a:r>
              <a:rPr lang="en-US" altLang="en-US" dirty="0" smtClean="0"/>
              <a:t>, and the residual post-buckling strength </a:t>
            </a:r>
            <a:r>
              <a:rPr lang="en-US" altLang="en-US" i="1" dirty="0" err="1" smtClean="0"/>
              <a:t>P</a:t>
            </a:r>
            <a:r>
              <a:rPr lang="en-US" altLang="en-US" i="1" baseline="-25000" dirty="0" err="1" smtClean="0"/>
              <a:t>residual</a:t>
            </a:r>
            <a:r>
              <a:rPr lang="en-US" altLang="en-US" dirty="0" smtClean="0"/>
              <a:t>.</a:t>
            </a:r>
          </a:p>
          <a:p>
            <a:r>
              <a:rPr lang="en-US" altLang="en-US" dirty="0" smtClean="0"/>
              <a:t>The maximum compression strength is taken as the lesser of </a:t>
            </a:r>
            <a:r>
              <a:rPr lang="en-US" altLang="en-US" dirty="0" smtClean="0">
                <a:latin typeface="Arial Narrow" pitchFamily="34" charset="0"/>
              </a:rPr>
              <a:t>(</a:t>
            </a:r>
            <a:r>
              <a:rPr lang="en-US" altLang="en-US" i="1" dirty="0" err="1" smtClean="0">
                <a:latin typeface="Arial Narrow" pitchFamily="34" charset="0"/>
              </a:rPr>
              <a:t>F</a:t>
            </a:r>
            <a:r>
              <a:rPr lang="en-US" altLang="en-US" i="1" baseline="-25000" dirty="0" err="1" smtClean="0">
                <a:latin typeface="Arial Narrow" pitchFamily="34" charset="0"/>
              </a:rPr>
              <a:t>cre</a:t>
            </a:r>
            <a:r>
              <a:rPr lang="en-US" altLang="en-US" i="1" dirty="0" smtClean="0">
                <a:latin typeface="Arial Narrow" pitchFamily="34" charset="0"/>
              </a:rPr>
              <a:t> </a:t>
            </a:r>
            <a:r>
              <a:rPr lang="en-US" altLang="en-US" dirty="0" smtClean="0">
                <a:latin typeface="Arial Narrow" pitchFamily="34" charset="0"/>
              </a:rPr>
              <a:t>/ 0.877) </a:t>
            </a:r>
            <a:r>
              <a:rPr lang="en-US" altLang="en-US" i="1" dirty="0" smtClean="0">
                <a:latin typeface="Arial Narrow" pitchFamily="34" charset="0"/>
              </a:rPr>
              <a:t>A</a:t>
            </a:r>
            <a:r>
              <a:rPr lang="en-US" altLang="en-US" i="1" baseline="-25000" dirty="0" smtClean="0">
                <a:latin typeface="Arial Narrow" pitchFamily="34" charset="0"/>
              </a:rPr>
              <a:t>g</a:t>
            </a:r>
            <a:r>
              <a:rPr lang="en-US" altLang="en-US" dirty="0" smtClean="0"/>
              <a:t> and </a:t>
            </a:r>
            <a:r>
              <a:rPr lang="en-US" altLang="en-US" i="1" dirty="0" err="1" smtClean="0"/>
              <a:t>R</a:t>
            </a:r>
            <a:r>
              <a:rPr lang="en-US" altLang="en-US" i="1" baseline="-25000" dirty="0" err="1" smtClean="0"/>
              <a:t>y</a:t>
            </a:r>
            <a:r>
              <a:rPr lang="en-US" altLang="en-US" i="1" dirty="0" err="1" smtClean="0"/>
              <a:t>F</a:t>
            </a:r>
            <a:r>
              <a:rPr lang="en-US" altLang="en-US" i="1" baseline="-25000" dirty="0" err="1" smtClean="0"/>
              <a:t>y</a:t>
            </a:r>
            <a:r>
              <a:rPr lang="en-US" altLang="en-US" i="1" dirty="0" err="1" smtClean="0"/>
              <a:t>A</a:t>
            </a:r>
            <a:r>
              <a:rPr lang="en-US" altLang="en-US" i="1" baseline="-25000" dirty="0" err="1" smtClean="0"/>
              <a:t>g</a:t>
            </a:r>
            <a:r>
              <a:rPr lang="en-US" altLang="en-US" dirty="0" smtClean="0"/>
              <a:t> according the AISC </a:t>
            </a:r>
            <a:r>
              <a:rPr lang="en-US" altLang="en-US" i="1" dirty="0" smtClean="0"/>
              <a:t>Seismic Provisions</a:t>
            </a:r>
            <a:r>
              <a:rPr lang="en-US" altLang="en-US" dirty="0" smtClean="0"/>
              <a:t>. In this equation, </a:t>
            </a:r>
            <a:r>
              <a:rPr lang="en-US" altLang="en-US" i="1" dirty="0" err="1" smtClean="0"/>
              <a:t>F</a:t>
            </a:r>
            <a:r>
              <a:rPr lang="en-US" altLang="en-US" i="1" baseline="-25000" dirty="0" err="1" smtClean="0"/>
              <a:t>cre</a:t>
            </a:r>
            <a:r>
              <a:rPr lang="en-US" altLang="en-US" i="1" dirty="0" smtClean="0"/>
              <a:t> </a:t>
            </a:r>
            <a:r>
              <a:rPr lang="en-US" altLang="en-US" dirty="0" smtClean="0"/>
              <a:t>is equal to the critical buckling stress of the member, </a:t>
            </a:r>
            <a:r>
              <a:rPr lang="en-US" altLang="en-US" i="1" dirty="0" err="1" smtClean="0"/>
              <a:t>F</a:t>
            </a:r>
            <a:r>
              <a:rPr lang="en-US" altLang="en-US" i="1" baseline="-25000" dirty="0" err="1" smtClean="0"/>
              <a:t>cr</a:t>
            </a:r>
            <a:r>
              <a:rPr lang="en-US" altLang="en-US" i="1" baseline="-25000" dirty="0" smtClean="0"/>
              <a:t> </a:t>
            </a:r>
            <a:r>
              <a:rPr lang="en-US" altLang="en-US" dirty="0" smtClean="0"/>
              <a:t>, computed per Chapter E of the AISC </a:t>
            </a:r>
            <a:r>
              <a:rPr lang="en-US" altLang="en-US" i="1" dirty="0" smtClean="0"/>
              <a:t>Specification</a:t>
            </a:r>
            <a:r>
              <a:rPr lang="en-US" altLang="en-US" dirty="0" smtClean="0"/>
              <a:t>, but using </a:t>
            </a:r>
            <a:r>
              <a:rPr lang="en-US" altLang="en-US" dirty="0" err="1" smtClean="0"/>
              <a:t>RyFy</a:t>
            </a:r>
            <a:r>
              <a:rPr lang="en-US" altLang="en-US" dirty="0" smtClean="0"/>
              <a:t> in place of </a:t>
            </a:r>
            <a:r>
              <a:rPr lang="en-US" altLang="en-US" dirty="0" err="1" smtClean="0"/>
              <a:t>Fy</a:t>
            </a:r>
            <a:r>
              <a:rPr lang="en-US" altLang="en-US" dirty="0" smtClean="0"/>
              <a:t>.</a:t>
            </a:r>
          </a:p>
          <a:p>
            <a:endParaRPr lang="en-US" altLang="en-US" dirty="0" smtClean="0"/>
          </a:p>
          <a:p>
            <a:r>
              <a:rPr lang="en-US" altLang="en-US" dirty="0" smtClean="0"/>
              <a:t>For computing the residual compressive capacity, the AISC </a:t>
            </a:r>
            <a:r>
              <a:rPr lang="en-US" altLang="en-US" i="1" dirty="0" smtClean="0"/>
              <a:t>Seismic Provisions</a:t>
            </a:r>
            <a:r>
              <a:rPr lang="en-US" altLang="en-US" dirty="0" smtClean="0"/>
              <a:t> takes 30% of the expected brace strength in compression, i.e., 0.3</a:t>
            </a:r>
            <a:r>
              <a:rPr lang="en-US" altLang="en-US" i="1" dirty="0" smtClean="0"/>
              <a:t>P</a:t>
            </a:r>
            <a:r>
              <a:rPr lang="en-US" altLang="en-US" i="1" baseline="-25000" dirty="0" smtClean="0"/>
              <a:t>max</a:t>
            </a:r>
            <a:r>
              <a:rPr lang="en-US" altLang="en-US" dirty="0" smtClean="0"/>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 will begin this module with a description of concentrically braced frames (CBFs), and will illustrate common types of CBFs.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5B2B351-305F-4DAB-8CBD-3BDD7DD3F6A1}" type="slidenum">
              <a:rPr lang="en-US" altLang="en-US" sz="1000" b="0">
                <a:latin typeface="Times New Roman" pitchFamily="18" charset="0"/>
              </a:rPr>
              <a:pPr/>
              <a:t>40</a:t>
            </a:fld>
            <a:endParaRPr lang="en-US" altLang="en-US" sz="1000" b="0">
              <a:latin typeface="Times New Roman" pitchFamily="18"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r>
              <a:rPr lang="en-US" altLang="en-US" smtClean="0"/>
              <a:t>If the brace ends are "fixed" against rotation, large end moments will develop at the brace ends in the post-buckling condition. This, in turn, can impose large moments on brace connections and on the adjoining beam and column.</a:t>
            </a:r>
          </a:p>
          <a:p>
            <a:r>
              <a:rPr lang="en-US" altLang="en-US" smtClean="0"/>
              <a:t>To compute the maximum moment that a fixed end brace can impose on the connection and adjoining members, the AISC </a:t>
            </a:r>
            <a:r>
              <a:rPr lang="en-US" altLang="en-US" i="1" smtClean="0"/>
              <a:t>Seismic Provisions </a:t>
            </a:r>
            <a:r>
              <a:rPr lang="en-US" altLang="en-US" smtClean="0"/>
              <a:t>specify that this moment should be taken as 1.1 </a:t>
            </a:r>
            <a:r>
              <a:rPr lang="en-US" altLang="en-US" i="1" smtClean="0"/>
              <a:t>R</a:t>
            </a:r>
            <a:r>
              <a:rPr lang="en-US" altLang="en-US" i="1" baseline="-25000" smtClean="0"/>
              <a:t>y</a:t>
            </a:r>
            <a:r>
              <a:rPr lang="en-US" altLang="en-US" i="1" smtClean="0"/>
              <a:t>M</a:t>
            </a:r>
            <a:r>
              <a:rPr lang="en-US" altLang="en-US" i="1" baseline="-25000" smtClean="0"/>
              <a:t>p</a:t>
            </a:r>
            <a:r>
              <a:rPr lang="en-US" altLang="en-US" smtClean="0"/>
              <a:t> of the brace member.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68E6136-12CC-4B19-963A-591172F6C142}" type="slidenum">
              <a:rPr lang="en-US" altLang="en-US" sz="1000" b="0">
                <a:latin typeface="Times New Roman" pitchFamily="18" charset="0"/>
              </a:rPr>
              <a:pPr/>
              <a:t>41</a:t>
            </a:fld>
            <a:endParaRPr lang="en-US" altLang="en-US" sz="1000" b="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r>
              <a:rPr lang="en-US" altLang="en-US" smtClean="0"/>
              <a:t>For "pinned" brace ends, no bending moments will be developed at the brace ends. For this case, no bending moment need be considered coming from the brace when designing the brace connection or adjoining members.</a:t>
            </a:r>
          </a:p>
          <a:p>
            <a:r>
              <a:rPr lang="en-US" altLang="en-US" smtClean="0"/>
              <a:t>For this to be the case, the brace connection must be designed and detailed so that it will, in fact, behave like a "pin." Approaches for accomplishing this will be illustrated later.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1E97624-24F9-424D-BB12-273DAF1C11AE}" type="slidenum">
              <a:rPr lang="en-US" altLang="en-US" sz="1000" b="0">
                <a:latin typeface="Times New Roman" pitchFamily="18" charset="0"/>
              </a:rPr>
              <a:pPr/>
              <a:t>42</a:t>
            </a:fld>
            <a:endParaRPr lang="en-US" altLang="en-US" sz="1000" b="0">
              <a:latin typeface="Times New Roman" pitchFamily="18"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r>
              <a:rPr lang="en-US" altLang="en-US" smtClean="0"/>
              <a:t>Columns and beams should be designed for the maximum forces that can be generated by the yielded and buckled braces.</a:t>
            </a:r>
          </a:p>
          <a:p>
            <a:r>
              <a:rPr lang="en-US" altLang="en-US" smtClean="0"/>
              <a:t>For this purpose, the axial force in tension braces can be taken as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i="1" smtClean="0"/>
              <a:t>. </a:t>
            </a:r>
          </a:p>
          <a:p>
            <a:r>
              <a:rPr lang="en-US" altLang="en-US" smtClean="0"/>
              <a:t>The axial force in compression braces can be taken as </a:t>
            </a:r>
            <a:r>
              <a:rPr lang="en-US" altLang="en-US" i="1" smtClean="0"/>
              <a:t>P</a:t>
            </a:r>
            <a:r>
              <a:rPr lang="en-US" altLang="en-US" i="1" baseline="-25000" smtClean="0"/>
              <a:t>cre</a:t>
            </a:r>
            <a:r>
              <a:rPr lang="en-US" altLang="en-US" smtClean="0"/>
              <a:t> =min{ </a:t>
            </a:r>
            <a:r>
              <a:rPr lang="en-US" altLang="en-US" smtClean="0">
                <a:latin typeface="Arial Narrow" pitchFamily="34" charset="0"/>
              </a:rPr>
              <a:t>(</a:t>
            </a:r>
            <a:r>
              <a:rPr lang="en-US" altLang="en-US" i="1" smtClean="0">
                <a:latin typeface="Arial Narrow" pitchFamily="34" charset="0"/>
              </a:rPr>
              <a:t>F</a:t>
            </a:r>
            <a:r>
              <a:rPr lang="en-US" altLang="en-US" i="1" baseline="-25000" smtClean="0">
                <a:latin typeface="Arial Narrow" pitchFamily="34" charset="0"/>
              </a:rPr>
              <a:t>cre</a:t>
            </a:r>
            <a:r>
              <a:rPr lang="en-US" altLang="en-US" i="1" smtClean="0">
                <a:latin typeface="Arial Narrow" pitchFamily="34" charset="0"/>
              </a:rPr>
              <a:t> </a:t>
            </a:r>
            <a:r>
              <a:rPr lang="en-US" altLang="en-US" smtClean="0">
                <a:latin typeface="Arial Narrow" pitchFamily="34" charset="0"/>
              </a:rPr>
              <a:t>/ 0.877) </a:t>
            </a:r>
            <a:r>
              <a:rPr lang="en-US" altLang="en-US" i="1" smtClean="0">
                <a:latin typeface="Arial Narrow" pitchFamily="34" charset="0"/>
              </a:rPr>
              <a:t>A</a:t>
            </a:r>
            <a:r>
              <a:rPr lang="en-US" altLang="en-US" i="1" baseline="-25000" smtClean="0">
                <a:latin typeface="Arial Narrow" pitchFamily="34" charset="0"/>
              </a:rPr>
              <a:t>g</a:t>
            </a:r>
            <a:r>
              <a:rPr lang="en-US" altLang="en-US" smtClean="0"/>
              <a:t> and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 or as 0.3</a:t>
            </a:r>
            <a:r>
              <a:rPr lang="en-US" altLang="en-US" i="1" smtClean="0"/>
              <a:t>P</a:t>
            </a:r>
            <a:r>
              <a:rPr lang="en-US" altLang="en-US" i="1" baseline="-25000" smtClean="0"/>
              <a:t>cre</a:t>
            </a:r>
            <a:r>
              <a:rPr lang="en-US" altLang="en-US" smtClean="0"/>
              <a:t>, whichever gives a critical case in the beam or column. In general, if a beam or column is receiving forces from both tension braces as well as from compression braces, the tension braces can be assumed to be at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i="1" smtClean="0"/>
              <a:t> </a:t>
            </a:r>
            <a:r>
              <a:rPr lang="en-US" altLang="en-US" smtClean="0"/>
              <a:t>and the compression braces at 0.3</a:t>
            </a:r>
            <a:r>
              <a:rPr lang="en-US" altLang="en-US" i="1" smtClean="0"/>
              <a:t>P</a:t>
            </a:r>
            <a:r>
              <a:rPr lang="en-US" altLang="en-US" i="1" baseline="-25000" smtClean="0"/>
              <a:t>cre</a:t>
            </a:r>
            <a:r>
              <a:rPr lang="en-US" altLang="en-US" smtClean="0"/>
              <a:t>. This is because braces in compression will buckle at lower levels of frame drift, than when braces yield in tension. Consequently, by the time the braces have yielded in tension, the compression braces have already likely buckled and are only carrying their residual compressive capacity.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BBA7F4B-6C09-44A2-B380-28EC1082BBE8}" type="slidenum">
              <a:rPr lang="en-US" altLang="en-US" sz="1000" b="0">
                <a:latin typeface="Times New Roman" pitchFamily="18" charset="0"/>
              </a:rPr>
              <a:pPr/>
              <a:t>43</a:t>
            </a:fld>
            <a:endParaRPr lang="en-US" altLang="en-US" sz="1000" b="0">
              <a:latin typeface="Times New Roman" pitchFamily="18"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r>
              <a:rPr lang="en-US" altLang="en-US" smtClean="0"/>
              <a:t>To estimate the maximum compression force that can be developed in the first story column, assume all the tension braces are at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i="1" smtClean="0"/>
              <a:t> </a:t>
            </a:r>
            <a:r>
              <a:rPr lang="en-US" altLang="en-US" smtClean="0"/>
              <a:t>and all the compression braces are at </a:t>
            </a:r>
            <a:r>
              <a:rPr lang="en-US" altLang="en-US" i="1" smtClean="0"/>
              <a:t>P</a:t>
            </a:r>
            <a:r>
              <a:rPr lang="en-US" altLang="en-US" i="1" baseline="-25000" smtClean="0"/>
              <a:t>cre</a:t>
            </a:r>
            <a:r>
              <a:rPr lang="en-US" altLang="en-US" smtClean="0"/>
              <a:t>.</a:t>
            </a:r>
          </a:p>
          <a:p>
            <a:r>
              <a:rPr lang="en-US" altLang="en-US" smtClean="0"/>
              <a:t>The calculation is shown on the next slide.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2719865-2DBD-4A59-BBA5-17D1FF6740DF}" type="slidenum">
              <a:rPr lang="en-US" altLang="en-US" sz="1000" b="0">
                <a:latin typeface="Times New Roman" pitchFamily="18" charset="0"/>
              </a:rPr>
              <a:pPr/>
              <a:t>44</a:t>
            </a:fld>
            <a:endParaRPr lang="en-US" altLang="en-US" sz="1000" b="0">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r>
              <a:rPr lang="en-US" altLang="en-US" smtClean="0"/>
              <a:t>This procedure provides a reasonable bound on the maximum compression force that will be seen by the first story column, after all of the tension braces have yielded and all of the compression braces are at their buckling strength.</a:t>
            </a:r>
          </a:p>
          <a:p>
            <a:endParaRPr lang="en-US" altLang="en-US" smtClean="0"/>
          </a:p>
          <a:p>
            <a:r>
              <a:rPr lang="en-US" altLang="en-US" smtClean="0"/>
              <a:t>Note that this approach is likely to be very conservative for frames with many stories, since it is unlikely that all braces will simultaneously yield and buckle over the entire height of the frame.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2C175CC-B5C2-47AD-AB9F-69AEA30B0B14}" type="slidenum">
              <a:rPr lang="en-US" altLang="en-US" sz="1000" b="0">
                <a:latin typeface="Times New Roman" pitchFamily="18" charset="0"/>
              </a:rPr>
              <a:pPr/>
              <a:t>45</a:t>
            </a:fld>
            <a:endParaRPr lang="en-US" altLang="en-US" sz="1000" b="0">
              <a:latin typeface="Times New Roman" pitchFamily="18"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r>
              <a:rPr lang="en-US" altLang="en-US" smtClean="0"/>
              <a:t>This is a similar example. In this case, the maximum tension in the first story column will be estimated.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288006A-6387-4F2B-BE8A-CA780FF90D4B}" type="slidenum">
              <a:rPr lang="en-US" altLang="en-US" sz="1000" b="0">
                <a:latin typeface="Times New Roman" pitchFamily="18" charset="0"/>
              </a:rPr>
              <a:pPr/>
              <a:t>46</a:t>
            </a:fld>
            <a:endParaRPr lang="en-US" altLang="en-US" sz="1000" b="0">
              <a:latin typeface="Times New Roman" pitchFamily="18"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r>
              <a:rPr lang="en-US" altLang="en-US" smtClean="0"/>
              <a:t>This procedure provides a reasonable bound on the maximum tension force that will be seen by the first story column, after all of the tension braces have yielded and all of the compression braces have buckled.</a:t>
            </a:r>
          </a:p>
          <a:p>
            <a:r>
              <a:rPr lang="en-US" altLang="en-US" smtClean="0"/>
              <a:t>This tension force will not likely control the column size. The column size will likely be controlled by the maximum compression force, as computed in the earlier slides. However, the maximum tension force in the column will be important for the design of column splices and the column base connections.</a:t>
            </a:r>
          </a:p>
          <a:p>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57CA948-3C16-4577-BCEB-72BA259676FE}" type="slidenum">
              <a:rPr lang="en-US" altLang="en-US" sz="1000" b="0">
                <a:latin typeface="Times New Roman" pitchFamily="18" charset="0"/>
              </a:rPr>
              <a:pPr/>
              <a:t>47</a:t>
            </a:fld>
            <a:endParaRPr lang="en-US" altLang="en-US" sz="1000" b="0">
              <a:latin typeface="Times New Roman" pitchFamily="18"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r>
              <a:rPr lang="en-US" altLang="en-US" smtClean="0"/>
              <a:t>This slide illustrates the approach for estimating the maximum axial compression in the center column.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73EC624-83CE-4ABC-8E76-ECD2F3EDD699}" type="slidenum">
              <a:rPr lang="en-US" altLang="en-US" sz="1000" b="0">
                <a:latin typeface="Times New Roman" pitchFamily="18" charset="0"/>
              </a:rPr>
              <a:pPr/>
              <a:t>48</a:t>
            </a:fld>
            <a:endParaRPr lang="en-US" altLang="en-US" sz="1000" b="0">
              <a:latin typeface="Times New Roman" pitchFamily="18"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r>
              <a:rPr lang="en-US" altLang="en-US" smtClean="0"/>
              <a:t>An elastic frame analysis would show that the center column carries only tributary gravity load, and sees no force as a result of lateral load on the frame. This is because, in the elastic range, the axial forces in the two braces are equal in magnitude (and opposite in sign). Consequently, the vertical components of the brace forces cancel each other out, and no force is transferred to the center column.</a:t>
            </a:r>
          </a:p>
          <a:p>
            <a:r>
              <a:rPr lang="en-US" altLang="en-US" smtClean="0"/>
              <a:t>However, in the inelastic range, the axial forces in the two braces will be significantly different. The tension brace will be carrying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whereas the compression brace will only be carrying its residual post-buckling capacity, 0.3</a:t>
            </a:r>
            <a:r>
              <a:rPr lang="en-US" altLang="en-US" i="1" smtClean="0"/>
              <a:t>P</a:t>
            </a:r>
            <a:r>
              <a:rPr lang="en-US" altLang="en-US" i="1" baseline="-25000" smtClean="0"/>
              <a:t>cre</a:t>
            </a:r>
            <a:r>
              <a:rPr lang="en-US" altLang="en-US" smtClean="0"/>
              <a:t>. For this condition, there will be a large unbalanced vertical force where the two braces meet, which will generate a large axial compression force in the center column.</a:t>
            </a:r>
          </a:p>
          <a:p>
            <a:r>
              <a:rPr lang="en-US" altLang="en-US" smtClean="0"/>
              <a:t>This slide illustrates an important point. The forces developed in the beams and columns of a CBF after braces have yielded and buckled is generally drastically different than the forces in these members when the frame is elastic. Consequently, an elastic frame analysis can be very misleading for a CBF. It is preferable to design beams and columns using the capacity design approach illustrated here.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3EAE3D6-EF02-4D53-A74A-6DDE73AFF6B7}" type="slidenum">
              <a:rPr lang="en-US" altLang="en-US" sz="1000" b="0">
                <a:latin typeface="Times New Roman" pitchFamily="18" charset="0"/>
              </a:rPr>
              <a:pPr/>
              <a:t>49</a:t>
            </a:fld>
            <a:endParaRPr lang="en-US" altLang="en-US" sz="1000" b="0">
              <a:latin typeface="Times New Roman"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r>
              <a:rPr lang="en-US" altLang="en-US" smtClean="0"/>
              <a:t>This inverted V-braced frame is similar to the previous frame, but with no center column. This slide shows the basis for estimating the maximum moment in the beam of this frame.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63FF63A-D73A-4960-B43F-A97FCE04B7D3}" type="slidenum">
              <a:rPr lang="en-US" altLang="en-US" sz="1000" b="0">
                <a:latin typeface="Times New Roman" pitchFamily="18" charset="0"/>
              </a:rPr>
              <a:pPr/>
              <a:t>5</a:t>
            </a:fld>
            <a:endParaRPr lang="en-US" altLang="en-US" sz="1000" b="0">
              <a:latin typeface="Times New Roman" pitchFamily="18"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r>
              <a:rPr lang="en-US" altLang="en-US" smtClean="0"/>
              <a:t>A concentrically braced frame (CBF) can be viewed as a vertical truss. In the elastic range of behavior, a concentrically braced frame resists lateral earthquake forces by truss action. That is, in the elastic range, axial forces are the dominant type of force in the members.</a:t>
            </a:r>
          </a:p>
          <a:p>
            <a:r>
              <a:rPr lang="en-US" altLang="en-US" smtClean="0"/>
              <a:t>A CBF develops ductility through inelastic action in the braces: yielding in tension and buckling in compression. Thus, the braces are the "fuses" in a CBF. The beams and columns are intended to remain essentially elastic.</a:t>
            </a:r>
          </a:p>
          <a:p>
            <a:r>
              <a:rPr lang="en-US" altLang="en-US" smtClean="0"/>
              <a:t>CBFs offer the advantage of high elastic stiffness, thereby permitting code specified drift limits to be satisfied with relatively light members, especially compared to moment frames.</a:t>
            </a:r>
          </a:p>
          <a:p>
            <a:r>
              <a:rPr lang="en-US" altLang="en-US" smtClean="0"/>
              <a:t>A disadvantage of CBFs is that this system is viewed as being less ductile than most other steel seismic load resisting systems, and is therefore assigned lower R factors.</a:t>
            </a:r>
          </a:p>
          <a:p>
            <a:r>
              <a:rPr lang="en-US" altLang="en-US" smtClean="0"/>
              <a:t>An additional disadvantage of a CBF is that the bracing may block openings in the frame, resulting reduced architectural versatility.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A6E23E7-60B6-4F2A-BFE2-19EC9453F1BC}" type="slidenum">
              <a:rPr lang="en-US" altLang="en-US" sz="1000" b="0">
                <a:latin typeface="Times New Roman" pitchFamily="18" charset="0"/>
              </a:rPr>
              <a:pPr/>
              <a:t>50</a:t>
            </a:fld>
            <a:endParaRPr lang="en-US" altLang="en-US" sz="1000" b="0">
              <a:latin typeface="Times New Roman" pitchFamily="18"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r>
              <a:rPr lang="en-US" altLang="en-US" smtClean="0"/>
              <a:t>An elastic analysis of this inverted V-braced frame would show essentially no bending moment in the beam, as a result of lateral load. This is because, in the elastic range, the axial forces in the two braces are equal in magnitude (and opposite in sign). Consequently, the vertical components of the brace forces cancel each other out, and no vertical force is transferred to the beam.</a:t>
            </a:r>
          </a:p>
          <a:p>
            <a:endParaRPr lang="en-US" altLang="en-US" smtClean="0"/>
          </a:p>
          <a:p>
            <a:r>
              <a:rPr lang="en-US" altLang="en-US" smtClean="0"/>
              <a:t>However, in the inelastic range, the axial forces in the two braces will be significantly different. The tension brace will be carrying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whereas the compression brace will only be carrying its residual post-buckling capacity, 0.3</a:t>
            </a:r>
            <a:r>
              <a:rPr lang="en-US" altLang="en-US" i="1" smtClean="0"/>
              <a:t>P</a:t>
            </a:r>
            <a:r>
              <a:rPr lang="en-US" altLang="en-US" i="1" baseline="-25000" smtClean="0"/>
              <a:t>cre</a:t>
            </a:r>
            <a:r>
              <a:rPr lang="en-US" altLang="en-US" smtClean="0"/>
              <a:t>. For this condition, there will be a large unbalanced vertical force where the two braces meet, which will generate a large vertical force at the center of the beam, which in turn will generate a large bending moment in the beam.</a:t>
            </a:r>
          </a:p>
          <a:p>
            <a:endParaRPr lang="en-US" altLang="en-US" smtClean="0"/>
          </a:p>
          <a:p>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12A3212-3FA3-4794-BC45-556CE5956CD4}" type="slidenum">
              <a:rPr lang="en-US" altLang="en-US" sz="1000" b="0">
                <a:latin typeface="Times New Roman" pitchFamily="18" charset="0"/>
              </a:rPr>
              <a:pPr/>
              <a:t>51</a:t>
            </a:fld>
            <a:endParaRPr lang="en-US" altLang="en-US" sz="1000" b="0">
              <a:latin typeface="Times New Roman" pitchFamily="18"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r>
              <a:rPr lang="en-US" altLang="en-US" smtClean="0"/>
              <a:t>This is the unbalanced vertical load that the braces will transfer to the beam. Designing the beam to resist this large unbalanced load will often result in very heavy beams in V and inverted V-braced frames.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BD938A89-6A4B-4C36-B5AF-AFBFE72CE18B}" type="slidenum">
              <a:rPr lang="en-US" altLang="en-US" sz="1000" b="0">
                <a:latin typeface="Times New Roman" pitchFamily="18" charset="0"/>
              </a:rPr>
              <a:pPr/>
              <a:t>52</a:t>
            </a:fld>
            <a:endParaRPr lang="en-US" altLang="en-US" sz="1000" b="0">
              <a:latin typeface="Times New Roman" pitchFamily="18"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r>
              <a:rPr lang="en-US" altLang="en-US" smtClean="0"/>
              <a:t>In this example, we will look at the maximum axial forces that the braces can impose on the brace connections.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E3736AE-3656-48AF-A5D1-BBFA9FC25FC8}" type="slidenum">
              <a:rPr lang="en-US" altLang="en-US" sz="1000" b="0">
                <a:latin typeface="Times New Roman" pitchFamily="18" charset="0"/>
              </a:rPr>
              <a:pPr/>
              <a:t>53</a:t>
            </a:fld>
            <a:endParaRPr lang="en-US" altLang="en-US" sz="1000" b="0">
              <a:latin typeface="Times New Roman" pitchFamily="18"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r>
              <a:rPr lang="en-US" altLang="en-US" smtClean="0"/>
              <a:t>The maximum axial tension that the brace imposes on the connection can be taken as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This force will be used to check limits states such as gusset yield, gusset net section fracture, gusset block shear fracture, fracture of brace to gusset welds, etc.</a:t>
            </a:r>
          </a:p>
          <a:p>
            <a:r>
              <a:rPr lang="en-US" altLang="en-US" smtClean="0"/>
              <a:t>The maximum axial compression that the brace imposes on the connection can be taken as the lesser of </a:t>
            </a:r>
            <a:r>
              <a:rPr lang="en-US" altLang="en-US" smtClean="0">
                <a:latin typeface="Arial Narrow" pitchFamily="34" charset="0"/>
              </a:rPr>
              <a:t>(</a:t>
            </a:r>
            <a:r>
              <a:rPr lang="en-US" altLang="en-US" i="1" smtClean="0">
                <a:latin typeface="Arial Narrow" pitchFamily="34" charset="0"/>
              </a:rPr>
              <a:t>F</a:t>
            </a:r>
            <a:r>
              <a:rPr lang="en-US" altLang="en-US" i="1" baseline="-25000" smtClean="0">
                <a:latin typeface="Arial Narrow" pitchFamily="34" charset="0"/>
              </a:rPr>
              <a:t>cre</a:t>
            </a:r>
            <a:r>
              <a:rPr lang="en-US" altLang="en-US" i="1" smtClean="0">
                <a:latin typeface="Arial Narrow" pitchFamily="34" charset="0"/>
              </a:rPr>
              <a:t> </a:t>
            </a:r>
            <a:r>
              <a:rPr lang="en-US" altLang="en-US" smtClean="0">
                <a:latin typeface="Arial Narrow" pitchFamily="34" charset="0"/>
              </a:rPr>
              <a:t>/ 0.877) </a:t>
            </a:r>
            <a:r>
              <a:rPr lang="en-US" altLang="en-US" i="1" smtClean="0">
                <a:latin typeface="Arial Narrow" pitchFamily="34" charset="0"/>
              </a:rPr>
              <a:t>A</a:t>
            </a:r>
            <a:r>
              <a:rPr lang="en-US" altLang="en-US" i="1" baseline="-25000" smtClean="0">
                <a:latin typeface="Arial Narrow" pitchFamily="34" charset="0"/>
              </a:rPr>
              <a:t>g</a:t>
            </a:r>
            <a:r>
              <a:rPr lang="en-US" altLang="en-US" smtClean="0"/>
              <a:t> and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This force will be used to check limit states such as gusset plate buckling and beam web crippling.</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previous slides looked at some basic concepts and approaches for developing ductile behavior in CBFs. The remainder of this module will look at how these concepts are implemented in the AISC </a:t>
            </a:r>
            <a:r>
              <a:rPr lang="en-US" altLang="en-US" i="1" dirty="0" smtClean="0"/>
              <a:t>Seismic Provisions</a:t>
            </a:r>
            <a:r>
              <a:rPr lang="en-US" altLang="en-US" dirty="0" smtClean="0"/>
              <a:t> for Special Concentrically Braced Frames.</a:t>
            </a:r>
          </a:p>
        </p:txBody>
      </p:sp>
      <p:sp>
        <p:nvSpPr>
          <p:cNvPr id="4" name="Slide Number Placeholder 3"/>
          <p:cNvSpPr>
            <a:spLocks noGrp="1"/>
          </p:cNvSpPr>
          <p:nvPr>
            <p:ph type="sldNum" sz="quarter" idx="10"/>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1986800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E1A2DDE-7560-4CBB-B4B3-D9E349B6396A}" type="slidenum">
              <a:rPr lang="en-US" altLang="en-US" sz="1000" b="0">
                <a:latin typeface="Times New Roman" pitchFamily="18" charset="0"/>
              </a:rPr>
              <a:pPr/>
              <a:t>55</a:t>
            </a:fld>
            <a:endParaRPr lang="en-US" altLang="en-US" sz="1000" b="0">
              <a:latin typeface="Times New Roman"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a:lnSpc>
                <a:spcPct val="80000"/>
              </a:lnSpc>
            </a:pPr>
            <a:r>
              <a:rPr lang="en-US" altLang="en-US" smtClean="0"/>
              <a:t>The AISC </a:t>
            </a:r>
            <a:r>
              <a:rPr lang="en-US" altLang="en-US" i="1" smtClean="0"/>
              <a:t>Seismic Provisions </a:t>
            </a:r>
            <a:r>
              <a:rPr lang="en-US" altLang="en-US" smtClean="0"/>
              <a:t>define two types of concentrically braced frames:</a:t>
            </a:r>
          </a:p>
          <a:p>
            <a:pPr>
              <a:lnSpc>
                <a:spcPct val="80000"/>
              </a:lnSpc>
            </a:pPr>
            <a:r>
              <a:rPr lang="en-US" altLang="en-US" smtClean="0"/>
              <a:t>Special Concentrically Braced Frames (SCBF) and</a:t>
            </a:r>
          </a:p>
          <a:p>
            <a:pPr>
              <a:lnSpc>
                <a:spcPct val="80000"/>
              </a:lnSpc>
            </a:pPr>
            <a:r>
              <a:rPr lang="en-US" altLang="en-US" smtClean="0"/>
              <a:t>Ordinary Concentrically Braced Frames (OCBF).</a:t>
            </a:r>
          </a:p>
          <a:p>
            <a:pPr>
              <a:lnSpc>
                <a:spcPct val="80000"/>
              </a:lnSpc>
            </a:pPr>
            <a:endParaRPr lang="en-US" altLang="en-US" smtClean="0"/>
          </a:p>
          <a:p>
            <a:pPr>
              <a:lnSpc>
                <a:spcPct val="80000"/>
              </a:lnSpc>
            </a:pPr>
            <a:r>
              <a:rPr lang="en-US" altLang="en-US" smtClean="0"/>
              <a:t>SCBF systems are detailed to provide higher levels of ductility that OCBF. SCBF systems consequently are assigned a higher R-factor than for OCBF.</a:t>
            </a:r>
          </a:p>
          <a:p>
            <a:pPr>
              <a:lnSpc>
                <a:spcPct val="80000"/>
              </a:lnSpc>
            </a:pPr>
            <a:endParaRPr lang="en-US" altLang="en-US" smtClean="0"/>
          </a:p>
          <a:p>
            <a:pPr>
              <a:lnSpc>
                <a:spcPct val="80000"/>
              </a:lnSpc>
            </a:pPr>
            <a:r>
              <a:rPr lang="en-US" altLang="en-US" smtClean="0"/>
              <a:t>This module will only cover SCBF detailing provisions.</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SCBF detailing requirements are in Section F2 of the AISC </a:t>
            </a:r>
            <a:r>
              <a:rPr lang="en-US" altLang="en-US" i="1" dirty="0" smtClean="0"/>
              <a:t>Seismic Provisions</a:t>
            </a:r>
            <a:r>
              <a:rPr lang="en-US" altLang="en-US" dirty="0" smtClean="0"/>
              <a:t>. Section F2 is divided into 6 sections, as shown on the slide.</a:t>
            </a:r>
          </a:p>
        </p:txBody>
      </p:sp>
      <p:sp>
        <p:nvSpPr>
          <p:cNvPr id="4" name="Slide Number Placeholder 3"/>
          <p:cNvSpPr>
            <a:spLocks noGrp="1"/>
          </p:cNvSpPr>
          <p:nvPr>
            <p:ph type="sldNum" sz="quarter" idx="10"/>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043267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FA1D90DF-CA89-45DC-B588-0B925EEDA9CE}" type="slidenum">
              <a:rPr lang="en-US" altLang="en-US" sz="1000" b="0">
                <a:latin typeface="Times New Roman" pitchFamily="18" charset="0"/>
              </a:rPr>
              <a:pPr/>
              <a:t>57</a:t>
            </a:fld>
            <a:endParaRPr lang="en-US" altLang="en-US" sz="1000" b="0">
              <a:latin typeface="Times New Roman" pitchFamily="18"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r>
              <a:rPr lang="en-US" altLang="en-US" smtClean="0"/>
              <a:t>Section F2.2 is a scope statement for SCBF. This section states that SCBF are expected to withstand </a:t>
            </a:r>
            <a:r>
              <a:rPr lang="en-US" altLang="en-US" i="1" smtClean="0"/>
              <a:t>significant inelastic deformations</a:t>
            </a:r>
            <a:r>
              <a:rPr lang="en-US" altLang="en-US" smtClean="0"/>
              <a:t>, which means the detailing provisions for SCBF are intended to result in a ductile system.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A8D86EA-7345-4867-80E8-D658F6EF3149}" type="slidenum">
              <a:rPr lang="en-US" altLang="en-US" sz="1000" b="0">
                <a:latin typeface="Times New Roman" pitchFamily="18" charset="0"/>
              </a:rPr>
              <a:pPr/>
              <a:t>58</a:t>
            </a:fld>
            <a:endParaRPr lang="en-US" altLang="en-US" sz="1000" b="0">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r>
              <a:rPr lang="en-US" altLang="en-US" smtClean="0"/>
              <a:t>Section F2.3 describes the method for obtaining the required strength of columns, beams, and connections in SCBF.  For typical SCBF, two scenarios must be considered: a) when the tension braces are yielding and the compression braces reach their expected compression buckling strength, and b) when the tension braces are yielding and the compression braces are resisting their post-buckling force.  The required strength for columns, beams, and connections are the worst case produced by the two scenarios. </a:t>
            </a:r>
          </a:p>
          <a:p>
            <a:endParaRPr lang="en-US" altLang="en-US" smtClean="0"/>
          </a:p>
          <a:p>
            <a:r>
              <a:rPr lang="en-US" altLang="en-US" smtClean="0"/>
              <a:t>For multi-tiered braced frames, the progression of yielding and buckling must be considered as described in the special requirements in 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77DEB2B-0E98-4859-B288-0F6D3E629071}" type="slidenum">
              <a:rPr lang="en-US" altLang="en-US" sz="1000" b="0">
                <a:latin typeface="Times New Roman" pitchFamily="18" charset="0"/>
              </a:rPr>
              <a:pPr/>
              <a:t>59</a:t>
            </a:fld>
            <a:endParaRPr lang="en-US" altLang="en-US" sz="1000" b="0">
              <a:latin typeface="Times New Roman"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r>
              <a:rPr lang="en-US" altLang="en-US" smtClean="0"/>
              <a:t>This shows the forces for which the beam must be designed. This includes the gravity load on the beam, as well as the unbalanced brace forces.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sldNum" sz="quarter" idx="5"/>
          </p:nvPr>
        </p:nvSpPr>
        <p:spPr>
          <a:ln/>
        </p:spPr>
        <p:txBody>
          <a:bodyPr/>
          <a:lstStyle/>
          <a:p>
            <a:fld id="{15DF8107-6B42-4574-AD92-E1464C64213D}" type="slidenum">
              <a:rPr lang="en-US" altLang="en-US"/>
              <a:pPr/>
              <a:t>6</a:t>
            </a:fld>
            <a:endParaRPr lang="en-US" altLang="en-US"/>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a:xfrm>
            <a:off x="914400" y="4341938"/>
            <a:ext cx="5029200" cy="4114246"/>
          </a:xfrm>
        </p:spPr>
        <p:txBody>
          <a:bodyPr/>
          <a:lstStyle/>
          <a:p>
            <a:r>
              <a:rPr lang="en-US" altLang="en-US"/>
              <a:t>A variety of different bracing arrangements are possible for CBFs.  This slide illustrates several common types of CBFs.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BED29BC-C32B-411D-96D3-BB4F48E2C077}" type="slidenum">
              <a:rPr lang="en-US" altLang="en-US" sz="1000" b="0">
                <a:latin typeface="Times New Roman" pitchFamily="18" charset="0"/>
              </a:rPr>
              <a:pPr/>
              <a:t>60</a:t>
            </a:fld>
            <a:endParaRPr lang="en-US" altLang="en-US" sz="1000" b="0">
              <a:latin typeface="Times New Roman" pitchFamily="18"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r>
              <a:rPr lang="en-US" altLang="en-US" smtClean="0"/>
              <a:t>This shows the forces for which the beam must be designed. This includes the gravity load on the beam, as well as the unbalanced brace forces.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084B06C-5AF6-448F-95CC-A8FEEAC75D88}" type="slidenum">
              <a:rPr lang="en-US" altLang="en-US" sz="1000" b="0">
                <a:latin typeface="Times New Roman" pitchFamily="18" charset="0"/>
              </a:rPr>
              <a:pPr/>
              <a:t>61</a:t>
            </a:fld>
            <a:endParaRPr lang="en-US" altLang="en-US" sz="1000" b="0">
              <a:latin typeface="Times New Roman" pitchFamily="18"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r>
              <a:rPr lang="en-US" altLang="en-US" smtClean="0"/>
              <a:t>This shows the forces applied to the beam.</a:t>
            </a:r>
          </a:p>
          <a:p>
            <a:r>
              <a:rPr lang="en-US" altLang="en-US" smtClean="0"/>
              <a:t>Note that there is both an unbalanced vertical force on the beam (which produces bending and shear in the beam) as well as an unbalanced horizontal force on the beam (which produces axial force in the beam). Consequently, the beam must be designed as a member under combined axial force and bending (i.e., a beam-column).</a:t>
            </a:r>
          </a:p>
          <a:p>
            <a:r>
              <a:rPr lang="en-US" altLang="en-US" smtClean="0"/>
              <a:t>Accommodating these large unbalanced brace forces will often result in very heavy beams in V-Type and Inverted V-Type braced frames.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ED249BF-40DA-44BD-9D9D-A4BB0C65FF50}" type="slidenum">
              <a:rPr lang="en-US" altLang="en-US" sz="1000" b="0">
                <a:latin typeface="Times New Roman" pitchFamily="18" charset="0"/>
              </a:rPr>
              <a:pPr/>
              <a:t>62</a:t>
            </a:fld>
            <a:endParaRPr lang="en-US" altLang="en-US" sz="1000" b="0">
              <a:latin typeface="Times New Roman" pitchFamily="18"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r>
              <a:rPr lang="en-US" altLang="en-US" smtClean="0"/>
              <a:t>As lateral earthquake load is applied to an SCBF, the compression braces will buckle and tension braces will yield. As described earlier, the buckled compression braces lose strength rapidly after buckling. Consequently, it is the tension braces that provide the predominant lateral strength and stiffness for the braced frame.</a:t>
            </a:r>
          </a:p>
          <a:p>
            <a:r>
              <a:rPr lang="en-US" altLang="en-US" smtClean="0"/>
              <a:t>Ideally, the braces should be arranged so that about half of the applied lateral load is resisted by tension braces, for either direction of loading on the frame. Section F2.4a states that the portion of the lateral load resisted of tension braces should be in the range of 30-percent to 70-percent.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F7C8420-123F-4C95-B3A5-91E7159F39A9}" type="slidenum">
              <a:rPr lang="en-US" altLang="en-US" sz="1000" b="0">
                <a:latin typeface="Times New Roman" pitchFamily="18" charset="0"/>
              </a:rPr>
              <a:pPr/>
              <a:t>63</a:t>
            </a:fld>
            <a:endParaRPr lang="en-US" altLang="en-US" sz="1000" b="0">
              <a:latin typeface="Times New Roman" pitchFamily="18"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r>
              <a:rPr lang="en-US" altLang="en-US" smtClean="0"/>
              <a:t>An example of applying the requirements of Section F2.4a.</a:t>
            </a:r>
          </a:p>
          <a:p>
            <a:r>
              <a:rPr lang="en-US" altLang="en-US" smtClean="0"/>
              <a:t>Note that the top frame in this slide is a highly undesirable arrangement of bracing (and prohibited by Section F2.4a). For this arrangement, when the lateral load points towards the left, all the braces will be in compression and will buckle. The frame will be very weak in this condition. Further, the frame at the top will have a highly nonsymmetrical response, because the strength, stiffness and ductility of the frame will be drastically different for the two different directions of loading on the frame.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EEEB27A-3607-45D7-89C4-B509EECB6381}" type="slidenum">
              <a:rPr lang="en-US" altLang="en-US" sz="1000" b="0">
                <a:latin typeface="Times New Roman" pitchFamily="18" charset="0"/>
              </a:rPr>
              <a:pPr/>
              <a:t>64</a:t>
            </a:fld>
            <a:endParaRPr lang="en-US" altLang="en-US" sz="1000" b="0">
              <a:latin typeface="Times New Roman" pitchFamily="18"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a:lnSpc>
                <a:spcPct val="90000"/>
              </a:lnSpc>
            </a:pPr>
            <a:r>
              <a:rPr lang="en-US" altLang="en-US" smtClean="0"/>
              <a:t>Section F2.4b addresses special requirements for V-Type and Inverted-V Type bracing configurations.</a:t>
            </a:r>
          </a:p>
          <a:p>
            <a:pPr>
              <a:lnSpc>
                <a:spcPct val="90000"/>
              </a:lnSpc>
            </a:pPr>
            <a:endParaRPr lang="en-US" altLang="en-US" smtClean="0"/>
          </a:p>
          <a:p>
            <a:pPr>
              <a:lnSpc>
                <a:spcPct val="90000"/>
              </a:lnSpc>
            </a:pPr>
            <a:r>
              <a:rPr lang="en-US" altLang="en-US" smtClean="0"/>
              <a:t>As discussed earlier, an elastic analysis of this type of braced frame would show essentially no bending moment in the beam, as a result of lateral load. This is because, in the elastic range, the axial forces in the two braces are equal in magnitude (and opposite in sign). Consequently, the vertical components of the brace forces cancel each other out, and no vertical force is transferred to the beam.</a:t>
            </a:r>
          </a:p>
          <a:p>
            <a:pPr>
              <a:lnSpc>
                <a:spcPct val="90000"/>
              </a:lnSpc>
            </a:pPr>
            <a:endParaRPr lang="en-US" altLang="en-US" smtClean="0"/>
          </a:p>
          <a:p>
            <a:pPr>
              <a:lnSpc>
                <a:spcPct val="90000"/>
              </a:lnSpc>
            </a:pPr>
            <a:r>
              <a:rPr lang="en-US" altLang="en-US" smtClean="0"/>
              <a:t>However, in the inelastic range, the axial forces in the two braces will be significantly different. The tension brace will be carrying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smtClean="0"/>
              <a:t>, whereas the compression brace will only be carrying its residual post-buckling capacity, 0.3</a:t>
            </a:r>
            <a:r>
              <a:rPr lang="en-US" altLang="en-US" i="1" smtClean="0"/>
              <a:t>P</a:t>
            </a:r>
            <a:r>
              <a:rPr lang="en-US" altLang="en-US" i="1" baseline="-25000" smtClean="0"/>
              <a:t>cre</a:t>
            </a:r>
            <a:r>
              <a:rPr lang="en-US" altLang="en-US" smtClean="0"/>
              <a:t>. For this condition, there will be a large unbalanced vertical force where the two braces meet, which will generate a large vertical force at the center of the beam, which in turn will generate a large bending moment in the beam.</a:t>
            </a:r>
          </a:p>
          <a:p>
            <a:pPr>
              <a:lnSpc>
                <a:spcPct val="90000"/>
              </a:lnSpc>
            </a:pPr>
            <a:endParaRPr lang="en-US" altLang="en-US" smtClean="0"/>
          </a:p>
          <a:p>
            <a:pPr>
              <a:lnSpc>
                <a:spcPct val="90000"/>
              </a:lnSpc>
            </a:pPr>
            <a:r>
              <a:rPr lang="en-US" altLang="en-US" smtClean="0"/>
              <a:t>The unbalanced force in the beam, if not considered in the beam design, can result in the formation of a flexural plastic hinge at mid-span of the beam, which can result in a soft-story mechanism, which in turn may lead to frame collapse.</a:t>
            </a:r>
          </a:p>
          <a:p>
            <a:pPr>
              <a:lnSpc>
                <a:spcPct val="90000"/>
              </a:lnSpc>
            </a:pPr>
            <a:endParaRPr lang="en-US" altLang="en-US" smtClean="0"/>
          </a:p>
          <a:p>
            <a:pPr>
              <a:lnSpc>
                <a:spcPct val="90000"/>
              </a:lnSpc>
            </a:pPr>
            <a:endParaRPr lang="en-US" altLang="en-US" smtClean="0"/>
          </a:p>
          <a:p>
            <a:pPr>
              <a:lnSpc>
                <a:spcPct val="90000"/>
              </a:lnSpc>
            </a:pPr>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5F021D9-0287-4A15-B031-EA4478B34794}" type="slidenum">
              <a:rPr lang="en-US" altLang="en-US" sz="1000" b="0">
                <a:latin typeface="Times New Roman" pitchFamily="18" charset="0"/>
              </a:rPr>
              <a:pPr/>
              <a:t>65</a:t>
            </a:fld>
            <a:endParaRPr lang="en-US" altLang="en-US" sz="1000" b="0">
              <a:latin typeface="Times New Roman" pitchFamily="18"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r>
              <a:rPr lang="en-US" altLang="en-US" smtClean="0"/>
              <a:t>To avoid hinge formation in the beam, and therefore to avoid the potential for a soft story, the beam must be designed to resist the unbalanced forces from the braces as specified in Section F2.3.  Section F2.4b includes additional requirements for these beams.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F1679D6-F625-444B-A8BC-35D76E5D7F1E}" type="slidenum">
              <a:rPr lang="en-US" altLang="en-US" sz="1000" b="0">
                <a:latin typeface="Times New Roman" pitchFamily="18" charset="0"/>
              </a:rPr>
              <a:pPr/>
              <a:t>66</a:t>
            </a:fld>
            <a:endParaRPr lang="en-US" altLang="en-US" sz="1000" b="0">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r>
              <a:rPr lang="en-US" altLang="en-US" smtClean="0"/>
              <a:t>Examples of lateral braces in an inverted V-type braced frame.</a:t>
            </a:r>
          </a:p>
          <a:p>
            <a:endParaRPr lang="en-US" altLang="en-US" smtClean="0"/>
          </a:p>
          <a:p>
            <a:r>
              <a:rPr lang="en-US" altLang="en-US" smtClean="0"/>
              <a:t>Photos courtesy of Prof. Chia-Ming Uang, University of California at San Diego.</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B7BB1B9-D015-435C-9309-69007184DE2D}" type="slidenum">
              <a:rPr lang="en-US" altLang="en-US" sz="1000" b="0">
                <a:latin typeface="Times New Roman" pitchFamily="18" charset="0"/>
              </a:rPr>
              <a:pPr/>
              <a:t>67</a:t>
            </a:fld>
            <a:endParaRPr lang="en-US" altLang="en-US" sz="1000" b="0">
              <a:latin typeface="Times New Roman"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r>
              <a:rPr lang="en-US" altLang="en-US" smtClean="0"/>
              <a:t>K-type bracing, as shown in the slide, is not permitted in SCBF. The unbalanced forces at the point where the two braces meet the column could destabilize the column.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A60C0C7-AC84-4384-80BC-4C64C0961736}" type="slidenum">
              <a:rPr lang="en-US" altLang="en-US" sz="1000" b="0">
                <a:latin typeface="Times New Roman" pitchFamily="18" charset="0"/>
              </a:rPr>
              <a:pPr/>
              <a:t>68</a:t>
            </a:fld>
            <a:endParaRPr lang="en-US" altLang="en-US" sz="1000" b="0">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r>
              <a:rPr lang="en-US" altLang="en-US" smtClean="0"/>
              <a:t>The design procedures for SCBF in Section F2 were developed with consideration of compression strength of the braces.  The design procedures are not applicable to tension-only braced frames in which the compression strength is neglected in design.</a:t>
            </a:r>
          </a:p>
          <a:p>
            <a:endParaRPr lang="en-US" altLang="en-US" smtClean="0"/>
          </a:p>
          <a:p>
            <a:r>
              <a:rPr lang="en-US" altLang="en-US" smtClean="0"/>
              <a:t>Multi-tiered braced frames are defined as braced frames with two or more tiers of bracing between horizontal diaphragm levels or locations of out-of-plane support.  The braces can apply substantial force to the columns at the intermediate panel point locations where there is no lateral bracing against out-of-plane deformations.  Special requirements, particularly for the column, are necessary to prevent failure modes associated with drift concentration in individual tiers or buckling of the column.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553B418-3DE9-4ABF-AA33-DB86EF726AE9}" type="slidenum">
              <a:rPr lang="en-US" altLang="en-US" sz="1000" b="0">
                <a:latin typeface="Times New Roman" pitchFamily="18" charset="0"/>
              </a:rPr>
              <a:pPr/>
              <a:t>69</a:t>
            </a:fld>
            <a:endParaRPr lang="en-US" altLang="en-US" sz="1000" b="0">
              <a:latin typeface="Times New Roman" pitchFamily="18"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r>
              <a:rPr lang="en-US" altLang="en-US" smtClean="0"/>
              <a:t>Section F2.5a requires that columns, beams, and braces of SCBF have width-to-thickness ratios (section slenderness) that satisfy the requirements for highly ductile sections. This is to assure that these members can develop their plastic flexural strength, </a:t>
            </a:r>
            <a:r>
              <a:rPr lang="en-US" altLang="en-US" i="1" smtClean="0"/>
              <a:t>M</a:t>
            </a:r>
            <a:r>
              <a:rPr lang="en-US" altLang="en-US" i="1" baseline="-25000" smtClean="0"/>
              <a:t>p</a:t>
            </a:r>
            <a:r>
              <a:rPr lang="en-US" altLang="en-US" smtClean="0"/>
              <a:t> and maintain this strength through large inelastic deformations, without excessive strength loss due to local buckling.</a:t>
            </a:r>
          </a:p>
          <a:p>
            <a:r>
              <a:rPr lang="en-US" altLang="en-US" smtClean="0"/>
              <a:t>An elastic analysis of a braced frame generally shows that the columns and braces only carry axial force, and so flexural strength and ductility are not an issue in the elastic range.</a:t>
            </a:r>
          </a:p>
          <a:p>
            <a:r>
              <a:rPr lang="en-US" altLang="en-US" smtClean="0"/>
              <a:t>However, when a braced frame goes inelastic in an earthquake, the columns and braces may see very large bending moments, so flexural strength and ductility become important.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6EF9598-745B-4898-B2AC-5811BE3DBD7A}" type="slidenum">
              <a:rPr lang="en-US" altLang="en-US" sz="1000" b="0">
                <a:latin typeface="Times New Roman" pitchFamily="18" charset="0"/>
              </a:rPr>
              <a:pPr/>
              <a:t>7</a:t>
            </a:fld>
            <a:endParaRPr lang="en-US" altLang="en-US" sz="1000" b="0">
              <a:latin typeface="Times New Roman" pitchFamily="18"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r>
              <a:rPr lang="en-US" altLang="en-US" smtClean="0"/>
              <a:t>Inverted V-bracing.</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17E5111-1A69-40FE-8771-E98670BC117A}" type="slidenum">
              <a:rPr lang="en-US" altLang="en-US" sz="1000" b="0">
                <a:latin typeface="Times New Roman" pitchFamily="18" charset="0"/>
              </a:rPr>
              <a:pPr/>
              <a:t>70</a:t>
            </a:fld>
            <a:endParaRPr lang="en-US" altLang="en-US" sz="1000" b="0">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r>
              <a:rPr lang="en-US" altLang="en-US" smtClean="0"/>
              <a:t>This slide schematically illustrates how the beams and columns may see significant bending after braces buckle. These column moments are not usually explicitly considered in the design of an SCBF. However, the requirement for seismically compact columns is intended to help allow columns to carry large moments, should such large moments occur in an earthquake.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9840C45-839C-413F-864D-1C5A77BC415B}" type="slidenum">
              <a:rPr lang="en-US" altLang="en-US" sz="1000" b="0">
                <a:latin typeface="Times New Roman" pitchFamily="18" charset="0"/>
              </a:rPr>
              <a:pPr/>
              <a:t>71</a:t>
            </a:fld>
            <a:endParaRPr lang="en-US" altLang="en-US" sz="1000" b="0">
              <a:latin typeface="Times New Roman" pitchFamily="18"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r>
              <a:rPr lang="en-US" altLang="en-US" smtClean="0"/>
              <a:t>As discussed earlier, braces will form a plastic flexural hinge in the post-buckling condition, due to P-</a:t>
            </a:r>
            <a:r>
              <a:rPr lang="el-GR" altLang="en-US" smtClean="0">
                <a:cs typeface="Times New Roman" pitchFamily="18" charset="0"/>
              </a:rPr>
              <a:t>Δ</a:t>
            </a:r>
            <a:r>
              <a:rPr lang="en-US" altLang="en-US" smtClean="0">
                <a:cs typeface="Times New Roman" pitchFamily="18" charset="0"/>
              </a:rPr>
              <a:t> moments in the member. Brace members with high b/t ratios will suffer local buckling at these hinge locations. The high localized strains in the local buckle regions, in turn, may result in fracture of the brace member after just a few cycles of loading. The requirement for seismically compact brace members is intended to delay the onset of local buckling, and thereby delay fracture of the brace at the hinge region.</a:t>
            </a:r>
            <a:endParaRPr lang="el-GR" altLang="en-US" smtClean="0">
              <a:cs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A15D25A-32CA-4E39-A259-EA12C73AC8E7}" type="slidenum">
              <a:rPr lang="en-US" altLang="en-US" sz="1000" b="0">
                <a:latin typeface="Times New Roman" pitchFamily="18" charset="0"/>
              </a:rPr>
              <a:pPr/>
              <a:t>72</a:t>
            </a:fld>
            <a:endParaRPr lang="en-US" altLang="en-US" sz="1000" b="0">
              <a:latin typeface="Times New Roman" pitchFamily="18"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r>
              <a:rPr lang="en-US" altLang="en-US" smtClean="0"/>
              <a:t>This slide shows photos from a laboratory cyclic loading test on a braced frame constructed with HSS braces. The photo in the lower left shows a buckled HSS brace. Note the plastic flexural hinge that has formed at mid-span of the brace (as evidenced by flaking of whitewash) and the local buckle that has formed.</a:t>
            </a:r>
          </a:p>
          <a:p>
            <a:endParaRPr lang="en-US" altLang="en-US" smtClean="0"/>
          </a:p>
          <a:p>
            <a:r>
              <a:rPr lang="en-US" altLang="en-US" smtClean="0"/>
              <a:t>Photo courtesy of Prof. Steven Mahin - Univ of California at Berkeley</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1F5D0CA-31E8-4F35-94B3-3C9286EF91F1}" type="slidenum">
              <a:rPr lang="en-US" altLang="en-US" sz="1000" b="0">
                <a:latin typeface="Times New Roman" pitchFamily="18" charset="0"/>
              </a:rPr>
              <a:pPr/>
              <a:t>73</a:t>
            </a:fld>
            <a:endParaRPr lang="en-US" altLang="en-US" sz="1000" b="0">
              <a:latin typeface="Times New Roman" pitchFamily="18"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r>
              <a:rPr lang="en-US" altLang="en-US" smtClean="0"/>
              <a:t>This photo was taken in a braced frame building following the 1994 Northridge Earthquake. The braces were constructed using HSS members.</a:t>
            </a:r>
          </a:p>
          <a:p>
            <a:endParaRPr lang="en-US" altLang="en-US" smtClean="0"/>
          </a:p>
          <a:p>
            <a:r>
              <a:rPr lang="en-US" altLang="en-US" smtClean="0"/>
              <a:t>The photo shows a local buckle in the brace, that resulted in fracture of the brace. The requirement that brace members be seismically compact is intended to preclude this poor behavior.</a:t>
            </a:r>
          </a:p>
          <a:p>
            <a:endParaRPr lang="en-US" altLang="en-US" smtClean="0"/>
          </a:p>
          <a:p>
            <a:r>
              <a:rPr lang="en-US" altLang="en-US" smtClean="0"/>
              <a:t>Photo courtesy of James Malley - Degenkolb Associates, San Francisco</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EF5B8E7-0224-45F2-A38B-5EB1B990E7A6}" type="slidenum">
              <a:rPr lang="en-US" altLang="en-US" sz="1000" b="0">
                <a:latin typeface="Times New Roman" pitchFamily="18" charset="0"/>
              </a:rPr>
              <a:pPr/>
              <a:t>74</a:t>
            </a:fld>
            <a:endParaRPr lang="en-US" altLang="en-US" sz="1000" b="0">
              <a:latin typeface="Times New Roman" pitchFamily="18"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r>
              <a:rPr lang="en-US" altLang="en-US" smtClean="0"/>
              <a:t>Another view of an HSS brace following the 1994 Northridge Earthquake. The brace has suffered local buckling at the mid-span hinge which then caused fracture. </a:t>
            </a:r>
          </a:p>
          <a:p>
            <a:endParaRPr lang="en-US" altLang="en-US" smtClean="0"/>
          </a:p>
          <a:p>
            <a:r>
              <a:rPr lang="en-US" altLang="en-US" smtClean="0"/>
              <a:t>Photo courtesy of James Malley - Degenkolb Associates, San Francisco</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DFC53F0-C014-4005-A449-E70CA1A1E569}" type="slidenum">
              <a:rPr lang="en-US" altLang="en-US" sz="1000" b="0">
                <a:latin typeface="Times New Roman" pitchFamily="18" charset="0"/>
              </a:rPr>
              <a:pPr/>
              <a:t>75</a:t>
            </a:fld>
            <a:endParaRPr lang="en-US" altLang="en-US" sz="1000" b="0">
              <a:latin typeface="Times New Roman" pitchFamily="18"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r>
              <a:rPr lang="en-US" altLang="en-US" smtClean="0"/>
              <a:t>For rectangular HSS members of A500 Gr C steel, the highly ductile width-to-thickness limit for any wall of the member is 13.7.</a:t>
            </a:r>
          </a:p>
          <a:p>
            <a:endParaRPr lang="en-US" altLang="en-US" smtClean="0"/>
          </a:p>
          <a:p>
            <a:r>
              <a:rPr lang="en-US" altLang="en-US" smtClean="0"/>
              <a:t>For round HSS members of A500 Gr C steel, the highly ductile width-to-thickness limit for any wall of the member is 25.7.</a:t>
            </a:r>
          </a:p>
          <a:p>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C72B811-4706-40A9-A83B-10AA47ED1A82}" type="slidenum">
              <a:rPr lang="en-US" altLang="en-US" sz="1000" b="0">
                <a:latin typeface="Times New Roman" pitchFamily="18" charset="0"/>
              </a:rPr>
              <a:pPr/>
              <a:t>76</a:t>
            </a:fld>
            <a:endParaRPr lang="en-US" altLang="en-US" sz="1000" b="0">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r>
              <a:rPr lang="en-US" altLang="en-US" smtClean="0"/>
              <a:t>Only a small number of square HSS members listed in the AISC Manual satisfy the highly ductile width-to-thickness requirement. The sections that are highly ductile (and therefore can be used in SCBF) are given in Table 1-5b of the Seismic Design Manual.</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ADC7C1F-35CF-4F97-A638-E88F365747E4}" type="slidenum">
              <a:rPr lang="en-US" altLang="en-US" sz="1000" b="0">
                <a:latin typeface="Times New Roman" pitchFamily="18" charset="0"/>
              </a:rPr>
              <a:pPr/>
              <a:t>77</a:t>
            </a:fld>
            <a:endParaRPr lang="en-US" altLang="en-US" sz="1000" b="0">
              <a:latin typeface="Times New Roman" pitchFamily="18"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r>
              <a:rPr lang="en-US" altLang="en-US" smtClean="0"/>
              <a:t>Only a small number of round HSS members listed in the AISC Manual satisfy the highly ductile width-to-thickness requirement. The sections that are highly ductile (and therefore can be used in SCBF) are given in Table 1-6 of the Seismic Design Manual.</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4AC70B0-04B2-4220-BE7A-DC0B54853D6F}" type="slidenum">
              <a:rPr lang="en-US" altLang="en-US" sz="1000" b="0">
                <a:latin typeface="Times New Roman" pitchFamily="18" charset="0"/>
              </a:rPr>
              <a:pPr/>
              <a:t>78</a:t>
            </a:fld>
            <a:endParaRPr lang="en-US" altLang="en-US" sz="1000" b="0">
              <a:latin typeface="Times New Roman" pitchFamily="18"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r>
              <a:rPr lang="en-US" altLang="en-US" smtClean="0"/>
              <a:t>Section F2.5b specifies requirements and limitations for bracing members. </a:t>
            </a:r>
          </a:p>
          <a:p>
            <a:endParaRPr lang="en-US" altLang="en-US" smtClean="0"/>
          </a:p>
          <a:p>
            <a:r>
              <a:rPr lang="en-US" altLang="en-US" smtClean="0"/>
              <a:t>Section F2.5b provides an upper limit for the effective slenderness of brace members in SCBF.</a:t>
            </a:r>
          </a:p>
          <a:p>
            <a:r>
              <a:rPr lang="en-US" altLang="en-US" smtClean="0"/>
              <a:t>Stockier braces (low effective slenderness ratios) generally provide better energy dissipation capacity than slender braces.</a:t>
            </a:r>
          </a:p>
          <a:p>
            <a:r>
              <a:rPr lang="en-US" altLang="en-US" smtClean="0"/>
              <a:t>Further, the imbalance between the tension and compression capacity for stocky braces is less than for more slender braces.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9BF9C93-35CF-41B9-85CA-798255E82621}" type="slidenum">
              <a:rPr lang="en-US" altLang="en-US" sz="1000" b="0">
                <a:latin typeface="Times New Roman" pitchFamily="18" charset="0"/>
              </a:rPr>
              <a:pPr/>
              <a:t>79</a:t>
            </a:fld>
            <a:endParaRPr lang="en-US" altLang="en-US" sz="1000" b="0">
              <a:latin typeface="Times New Roman" pitchFamily="18"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r>
              <a:rPr lang="en-US" altLang="en-US" smtClean="0"/>
              <a:t>A basic goal of SCBF detailing is to force tension yielding on the gross section instead of a fracture limit state in the brace connection or within the brace member itself.</a:t>
            </a:r>
          </a:p>
          <a:p>
            <a:endParaRPr lang="en-US" altLang="en-US" smtClean="0"/>
          </a:p>
          <a:p>
            <a:r>
              <a:rPr lang="en-US" altLang="en-US" smtClean="0"/>
              <a:t>For typical connections, the effective net area of the member is usually less than the gross area. The reduction in effective cross-sectional area can result from holes in the members (bolts holes or holes made to facilitate welding) and can also result from shear lag. Reductions of cross-sectional area can also occur along the length of the member if holes are made in the member for stitches in built-up members or for other attachments to the bracing member.</a:t>
            </a:r>
          </a:p>
          <a:p>
            <a:endParaRPr lang="en-US" altLang="en-US" smtClean="0"/>
          </a:p>
          <a:p>
            <a:r>
              <a:rPr lang="en-US" altLang="en-US" smtClean="0"/>
              <a:t>Section F2.5b(c) states that the effective net area shall not be less than the brace gross area.  In this way, net section fracture is prevented and the preferred limit state of yielding is expected to occur.</a:t>
            </a:r>
          </a:p>
          <a:p>
            <a:endParaRPr lang="en-US" altLang="en-US" smtClean="0"/>
          </a:p>
          <a:p>
            <a:r>
              <a:rPr lang="en-US" altLang="en-US" smtClean="0"/>
              <a:t>The next two slides illustrate bracing members that have fractured at net sections.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3B4EB6E7-2EF8-41C6-A239-79DD90B3834F}" type="slidenum">
              <a:rPr lang="en-US" altLang="en-US" sz="1000" b="0">
                <a:latin typeface="Times New Roman" pitchFamily="18" charset="0"/>
              </a:rPr>
              <a:pPr/>
              <a:t>8</a:t>
            </a:fld>
            <a:endParaRPr lang="en-US" altLang="en-US" sz="1000" b="0">
              <a:latin typeface="Times New Roman"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r>
              <a:rPr lang="en-US" altLang="en-US" smtClean="0"/>
              <a:t>Inverted V-bracing.</a:t>
            </a:r>
          </a:p>
          <a:p>
            <a:endParaRPr lang="en-US" altLang="en-US" smtClean="0"/>
          </a:p>
          <a:p>
            <a:r>
              <a:rPr lang="en-US" altLang="en-US" smtClean="0"/>
              <a:t>Slide courtesy of C.M. Uang</a:t>
            </a:r>
          </a:p>
          <a:p>
            <a:endParaRPr lang="en-US" alt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168E959-6084-479D-B385-187711459E3E}" type="slidenum">
              <a:rPr lang="en-US" altLang="en-US" sz="1000" b="0">
                <a:latin typeface="Times New Roman" pitchFamily="18" charset="0"/>
              </a:rPr>
              <a:pPr/>
              <a:t>80</a:t>
            </a:fld>
            <a:endParaRPr lang="en-US" altLang="en-US" sz="1000" b="0">
              <a:latin typeface="Times New Roman" pitchFamily="18"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r>
              <a:rPr lang="en-US" altLang="en-US" smtClean="0"/>
              <a:t>This slide and the next slide are from steel braced frame buildings following the 1995 Hyogoken-Nanbu Earthquake in Kobe Japan. In these photos, the bracing members have fractured at bolted connections, where the effective cross-sectional area is reduced by bolt holes and by shear lag.</a:t>
            </a:r>
          </a:p>
          <a:p>
            <a:r>
              <a:rPr lang="en-US" altLang="en-US" smtClean="0"/>
              <a:t>Once a brace member fractures, the lateral load resisting ability of the braced frame is compromised, and the building is vulnerable to collapse.</a:t>
            </a:r>
          </a:p>
          <a:p>
            <a:r>
              <a:rPr lang="en-US" altLang="en-US" smtClean="0"/>
              <a:t>The requirements of Section 13.2b are intended to preclude brace member fractures at net sections.</a:t>
            </a:r>
          </a:p>
          <a:p>
            <a:endParaRPr lang="en-US" altLang="en-US" smtClean="0"/>
          </a:p>
          <a:p>
            <a:r>
              <a:rPr lang="en-US" altLang="en-US" smtClean="0"/>
              <a:t>Photos are from the following two reports:</a:t>
            </a:r>
          </a:p>
          <a:p>
            <a:r>
              <a:rPr lang="en-US" altLang="en-US" smtClean="0"/>
              <a:t>"Reconnaissance Report on Damage to Steel Building Structures Observed from the 1995 Hyogoken-Nanbu (Hanshin/Awaji) Earthquake," by the Steel Committee of the Kinki Branch, Architectural Institute of Japan (AIJ), May 1995.</a:t>
            </a:r>
          </a:p>
          <a:p>
            <a:r>
              <a:rPr lang="en-US" altLang="en-US" smtClean="0"/>
              <a:t>"Preliminary Reconnaissance Report of the 1995 Hyogoken-Nanbu Earthquake - English Edition," Architectural Institute of Japan, April 1995.</a:t>
            </a:r>
          </a:p>
          <a:p>
            <a:endParaRPr lang="en-US" altLang="en-US" smtClean="0"/>
          </a:p>
          <a:p>
            <a:endParaRPr lang="en-US" altLang="en-US" smtClean="0"/>
          </a:p>
          <a:p>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CE380B1F-F655-4E94-9640-3BD6D2D40220}" type="slidenum">
              <a:rPr lang="en-US" altLang="en-US" sz="1000" b="0">
                <a:latin typeface="Times New Roman" pitchFamily="18" charset="0"/>
              </a:rPr>
              <a:pPr/>
              <a:t>81</a:t>
            </a:fld>
            <a:endParaRPr lang="en-US" altLang="en-US" sz="1000" b="0">
              <a:latin typeface="Times New Roman" pitchFamily="18"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r>
              <a:rPr lang="en-US" altLang="en-US" smtClean="0"/>
              <a:t>Another example of net section fracture of a bracing member.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1AA40560-8083-4550-AF6C-BB690B094EFF}" type="slidenum">
              <a:rPr lang="en-US" altLang="en-US" sz="1000" b="0">
                <a:latin typeface="Times New Roman" pitchFamily="18" charset="0"/>
              </a:rPr>
              <a:pPr/>
              <a:t>82</a:t>
            </a:fld>
            <a:endParaRPr lang="en-US" altLang="en-US" sz="1000" b="0">
              <a:latin typeface="Times New Roman" pitchFamily="18"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r>
              <a:rPr lang="en-US" altLang="en-US" smtClean="0"/>
              <a:t>The next series of slides will illustrate application of the requirements of F2.5b(c).</a:t>
            </a:r>
          </a:p>
          <a:p>
            <a:r>
              <a:rPr lang="en-US" altLang="en-US" smtClean="0"/>
              <a:t>As an example, we will consider a double angle bracing member bolted to a gusset plate.  We will show that the effective net section area is less than the gross area, and propose a reinforcement detail.</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265DA48-6247-4522-B096-8779656E8650}" type="slidenum">
              <a:rPr lang="en-US" altLang="en-US" sz="1000" b="0">
                <a:latin typeface="Times New Roman" pitchFamily="18" charset="0"/>
              </a:rPr>
              <a:pPr/>
              <a:t>83</a:t>
            </a:fld>
            <a:endParaRPr lang="en-US" altLang="en-US" sz="1000" b="0">
              <a:latin typeface="Times New Roman" pitchFamily="18"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r>
              <a:rPr lang="en-US" altLang="en-US" smtClean="0"/>
              <a:t>The critical net section of the brace member is the section at the first bolt hole. This cross-section has the minimum effective net area, and is the location where a net-section fracture would occur.</a:t>
            </a:r>
          </a:p>
          <a:p>
            <a:r>
              <a:rPr lang="en-US" altLang="en-US" smtClean="0"/>
              <a:t>The effective net area at this critical net section is smaller than the gross-area, due to the presence of bolt holes and due to shear lag. The effective net area of the brace member can be computed according to Section D3 of the AISC </a:t>
            </a:r>
            <a:r>
              <a:rPr lang="en-US" altLang="en-US" i="1" smtClean="0"/>
              <a:t>Specification.</a:t>
            </a:r>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EDE5E7C0-C7AF-4794-A658-B1AAD9CE4044}" type="slidenum">
              <a:rPr lang="en-US" altLang="en-US" sz="1000" b="0">
                <a:latin typeface="Times New Roman" pitchFamily="18" charset="0"/>
              </a:rPr>
              <a:pPr/>
              <a:t>84</a:t>
            </a:fld>
            <a:endParaRPr lang="en-US" altLang="en-US" sz="1000" b="0">
              <a:latin typeface="Times New Roman" pitchFamily="18"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r>
              <a:rPr lang="en-US" altLang="en-US" smtClean="0"/>
              <a:t>Satisfying Section F2.5b(c) will generally require reinforcing of the brace member so that its effective net area is at least equal to its gross area.</a:t>
            </a:r>
          </a:p>
          <a:p>
            <a:r>
              <a:rPr lang="en-US" altLang="en-US" smtClean="0"/>
              <a:t>This slide shows schematically how the net section of the angles might be increased by welding reinforcing plates to the angles.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C250A8A-555D-43FB-9A43-AD6B61369C34}" type="slidenum">
              <a:rPr lang="en-US" altLang="en-US" sz="1000" b="0">
                <a:latin typeface="Times New Roman" pitchFamily="18" charset="0"/>
              </a:rPr>
              <a:pPr/>
              <a:t>85</a:t>
            </a:fld>
            <a:endParaRPr lang="en-US" altLang="en-US" sz="1000" b="0">
              <a:latin typeface="Times New Roman" pitchFamily="18"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r>
              <a:rPr lang="en-US" altLang="en-US" smtClean="0"/>
              <a:t>This is another example of applying the requirements of Section F2.5b(c).</a:t>
            </a:r>
          </a:p>
          <a:p>
            <a:r>
              <a:rPr lang="en-US" altLang="en-US" smtClean="0"/>
              <a:t>This is a common type of connection for HSS brace members. The end of the member is slotted, and then welded to a gusset plate along the slot edges.</a:t>
            </a:r>
          </a:p>
          <a:p>
            <a:r>
              <a:rPr lang="en-US" altLang="en-US" smtClean="0"/>
              <a:t>Generally, the slot is made longer than needed, to facilitate fit-up in the field.</a:t>
            </a:r>
          </a:p>
          <a:p>
            <a:r>
              <a:rPr lang="en-US" altLang="en-US" smtClean="0"/>
              <a:t>Per Section F2.5b(c), the effective net area needs to be greater than the gross area.</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6AAC026-9729-4B54-A87A-1458383FA9C1}" type="slidenum">
              <a:rPr lang="en-US" altLang="en-US" sz="1000" b="0">
                <a:latin typeface="Times New Roman" pitchFamily="18" charset="0"/>
              </a:rPr>
              <a:pPr/>
              <a:t>86</a:t>
            </a:fld>
            <a:endParaRPr lang="en-US" altLang="en-US" sz="1000" b="0">
              <a:latin typeface="Times New Roman" pitchFamily="18"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r>
              <a:rPr lang="en-US" altLang="en-US" smtClean="0"/>
              <a:t>Some examples of slotted HSS brace connections to gusset plates.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5578EBB-35A9-4A51-B8D2-B291AE297779}" type="slidenum">
              <a:rPr lang="en-US" altLang="en-US" sz="1000" b="0">
                <a:latin typeface="Times New Roman" pitchFamily="18" charset="0"/>
              </a:rPr>
              <a:pPr/>
              <a:t>87</a:t>
            </a:fld>
            <a:endParaRPr lang="en-US" altLang="en-US" sz="1000" b="0">
              <a:latin typeface="Times New Roman"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r>
              <a:rPr lang="en-US" altLang="en-US" smtClean="0"/>
              <a:t>The critical net section of the brace member is the section just beyond the end of the gusset. This cross-section has the minimum effective net area, and is the location where a net-section fracture would occur.</a:t>
            </a:r>
          </a:p>
          <a:p>
            <a:r>
              <a:rPr lang="en-US" altLang="en-US" smtClean="0"/>
              <a:t>The effective net area at this critical net section is smaller than the gross-area, due to the presence of slot and due to shear lag. The effective net area of the brace member can be computed according to Section D3 of the AISC </a:t>
            </a:r>
            <a:r>
              <a:rPr lang="en-US" altLang="en-US" i="1" smtClean="0"/>
              <a:t>Specification.</a:t>
            </a:r>
          </a:p>
          <a:p>
            <a:r>
              <a:rPr lang="en-US" altLang="en-US" smtClean="0"/>
              <a:t>Per Section F2.5b(c), the HSS section must be reinforced.</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8B701D8-CCB2-42F4-8E67-621CC21B68FB}" type="slidenum">
              <a:rPr lang="en-US" altLang="en-US" sz="1000" b="0">
                <a:latin typeface="Times New Roman" pitchFamily="18" charset="0"/>
              </a:rPr>
              <a:pPr/>
              <a:t>88</a:t>
            </a:fld>
            <a:endParaRPr lang="en-US" altLang="en-US" sz="1000" b="0">
              <a:latin typeface="Times New Roman"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r>
              <a:rPr lang="en-US" altLang="en-US" smtClean="0"/>
              <a:t>Satisfying Section F2.5b(c) will generally require reinforcing of the brace member so that its effective net area is at least equal to its gross area.</a:t>
            </a:r>
          </a:p>
          <a:p>
            <a:r>
              <a:rPr lang="en-US" altLang="en-US" smtClean="0"/>
              <a:t>This slide shows schematically how the net section of the HSS member might be increased by welding reinforcing plates to member. </a:t>
            </a:r>
          </a:p>
          <a:p>
            <a:endParaRPr lang="en-US" alt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431D0B98-FB16-42AC-BD7F-93F7F9BB7971}" type="slidenum">
              <a:rPr lang="en-US" altLang="en-US" sz="1000" b="0">
                <a:latin typeface="Times New Roman" pitchFamily="18" charset="0"/>
              </a:rPr>
              <a:pPr/>
              <a:t>89</a:t>
            </a:fld>
            <a:endParaRPr lang="en-US" altLang="en-US" sz="1000" b="0">
              <a:latin typeface="Times New Roman" pitchFamily="18"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r>
              <a:rPr lang="en-US" altLang="en-US" dirty="0" smtClean="0"/>
              <a:t>In locations where inelasticity is expected, there are restrictions against attachments and defects.  Section F2.5c defines the locations of the protected zone for SCBF which includes the gusset plates, the ends of the braces, and the middle of the brace.  The Seismic Provisions Section D1.3 states that the defects and attachments described in Section I2.1 are prohibited.  Things like welds, powder actuated fasteners, and notches are not permitted.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DD046866-B365-44E7-8604-78E24D8BD877}" type="slidenum">
              <a:rPr lang="en-US" altLang="en-US" sz="1000" b="0">
                <a:latin typeface="Times New Roman" pitchFamily="18" charset="0"/>
              </a:rPr>
              <a:pPr/>
              <a:t>9</a:t>
            </a:fld>
            <a:endParaRPr lang="en-US" altLang="en-US" sz="1000" b="0">
              <a:latin typeface="Times New Roman" pitchFamily="18"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p:spPr>
        <p:txBody>
          <a:bodyPr/>
          <a:lstStyle/>
          <a:p>
            <a:r>
              <a:rPr lang="en-US" altLang="en-US" smtClean="0"/>
              <a:t>Two story X-bracing.</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9AA3CAB1-98DF-465C-8460-6A09C0A8E7C4}" type="slidenum">
              <a:rPr lang="en-US" altLang="en-US" sz="1000" b="0">
                <a:latin typeface="Times New Roman" pitchFamily="18" charset="0"/>
              </a:rPr>
              <a:pPr/>
              <a:t>90</a:t>
            </a:fld>
            <a:endParaRPr lang="en-US" altLang="en-US" sz="1000" b="0">
              <a:latin typeface="Times New Roman" pitchFamily="18"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r>
              <a:rPr lang="en-US" altLang="en-US" dirty="0" smtClean="0"/>
              <a:t>Where a brace frames into a beam-to-column connection, the gusset plate often creates some amount of rotational fixity for the beam end.  It is necessary to either detail the beam-to-column connection to allow some rotation (simple connection), or consider the beam end moment in design and detail the connection for ductility.  </a:t>
            </a:r>
          </a:p>
          <a:p>
            <a:r>
              <a:rPr lang="en-US" altLang="en-US" dirty="0" smtClean="0"/>
              <a:t>This slide and the following two slides show the three options for beam-to-column connection.</a:t>
            </a:r>
          </a:p>
          <a:p>
            <a:endParaRPr lang="en-US" altLang="en-US" dirty="0" smtClean="0"/>
          </a:p>
          <a:p>
            <a:r>
              <a:rPr lang="en-US" altLang="en-US" dirty="0" smtClean="0"/>
              <a:t>This slide shows the first option listed in Section F2.6b which is to detail the beam-to-column connection to have some rotational flexibility and thus consider the connection pinned.  These figures are taken from the Seismic Provisions commentary.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2FF82B6D-C15E-494A-82E9-78BDAEEABAC8}" type="slidenum">
              <a:rPr lang="en-US" altLang="en-US" sz="1000" b="0">
                <a:latin typeface="Times New Roman" pitchFamily="18" charset="0"/>
              </a:rPr>
              <a:pPr/>
              <a:t>91</a:t>
            </a:fld>
            <a:endParaRPr lang="en-US" altLang="en-US" sz="1000" b="0">
              <a:latin typeface="Times New Roman" pitchFamily="18"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r>
              <a:rPr lang="en-US" altLang="en-US" smtClean="0"/>
              <a:t>The second option for beam-to-column connection is to design the connection for a moment equal to 1.1RyMp so that a plastic hinge develops in the beam outside the connection region.  An example of this approach is provided in the 2</a:t>
            </a:r>
            <a:r>
              <a:rPr lang="en-US" altLang="en-US" baseline="30000" smtClean="0"/>
              <a:t>nd</a:t>
            </a:r>
            <a:r>
              <a:rPr lang="en-US" altLang="en-US" smtClean="0"/>
              <a:t> Edition Seismic Design Manual, example 5.3.12.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290AD42-F7F8-4AAB-AD56-7E1422260763}" type="slidenum">
              <a:rPr lang="en-US" altLang="en-US" sz="1000" b="0">
                <a:latin typeface="Times New Roman" pitchFamily="18" charset="0"/>
              </a:rPr>
              <a:pPr/>
              <a:t>92</a:t>
            </a:fld>
            <a:endParaRPr lang="en-US" altLang="en-US" sz="1000" b="0">
              <a:latin typeface="Times New Roman" pitchFamily="18"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r>
              <a:rPr lang="en-US" altLang="en-US" smtClean="0"/>
              <a:t>The third option is to detail the beam-to-column connection as a ductile moment connection so that the connection is capable of some ductile rotation.  Section F2.6b(c) states that the connection must satisfy Section E1.6b(c) which are some of the same detailing requirements used in the WUF-W connection in AISC 358.</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93D8BFE-4634-46A6-8294-A3D6C0D6AF80}" type="slidenum">
              <a:rPr lang="en-US" altLang="en-US" sz="1000" b="0">
                <a:latin typeface="Times New Roman" pitchFamily="18" charset="0"/>
              </a:rPr>
              <a:pPr/>
              <a:t>93</a:t>
            </a:fld>
            <a:endParaRPr lang="en-US" altLang="en-US" sz="1000" b="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r>
              <a:rPr lang="en-US" altLang="en-US" smtClean="0"/>
              <a:t>Section F2.6 defines the required strength of bracing connections. A fundamental goal of SCBF design is that the braces should be able to undergo many cycles of yielding and buckling without failure of the brace connection. More simply stated, the brace connection should be stronger than the brace.</a:t>
            </a:r>
          </a:p>
          <a:p>
            <a:r>
              <a:rPr lang="en-US" altLang="en-US" smtClean="0"/>
              <a:t>Note that Section F2.6c defines the required strength of the brace connection, i.e. what forces the brace connection must be designed for. The actual design of the brace connection is then accomplished in accordance with the main AISC </a:t>
            </a:r>
            <a:r>
              <a:rPr lang="en-US" altLang="en-US" i="1" smtClean="0"/>
              <a:t>Specification</a:t>
            </a:r>
            <a:r>
              <a:rPr lang="en-US" altLang="en-US" smtClean="0"/>
              <a:t>.</a:t>
            </a:r>
          </a:p>
          <a:p>
            <a:r>
              <a:rPr lang="en-US" altLang="en-US" smtClean="0"/>
              <a:t>Section F2.6c.1 defines the required axial tensile strength of the brace connection. The basic requirement is that the required axial tensile strength of the brace connection is taken as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i="1" smtClean="0"/>
              <a:t>. </a:t>
            </a:r>
            <a:endParaRPr lang="en-US" altLang="en-US" smtClean="0"/>
          </a:p>
          <a:p>
            <a:r>
              <a:rPr lang="en-US" altLang="en-US" smtClean="0"/>
              <a:t>There is an exception that the required axial tensile strength of the brace connection need not exceed "the maximum load effect, indicated by analysis that can be transferred to the system." There are likely few practical applications of this exception. Note that using the amplified seismic load is not an acceptable method to establish the "maximum load effect." In general, the braces in an SCBF can be expected to yield in an earthquake, and so the brace connection must be designed for the expected yield strength of the brace, i.e. for </a:t>
            </a:r>
            <a:r>
              <a:rPr lang="en-US" altLang="en-US" i="1" smtClean="0"/>
              <a:t>R</a:t>
            </a:r>
            <a:r>
              <a:rPr lang="en-US" altLang="en-US" i="1" baseline="-25000" smtClean="0"/>
              <a:t>y</a:t>
            </a:r>
            <a:r>
              <a:rPr lang="en-US" altLang="en-US" i="1" smtClean="0"/>
              <a:t>F</a:t>
            </a:r>
            <a:r>
              <a:rPr lang="en-US" altLang="en-US" i="1" baseline="-25000" smtClean="0"/>
              <a:t>y</a:t>
            </a:r>
            <a:r>
              <a:rPr lang="en-US" altLang="en-US" i="1" smtClean="0"/>
              <a:t>A</a:t>
            </a:r>
            <a:r>
              <a:rPr lang="en-US" altLang="en-US" i="1" baseline="-25000" smtClean="0"/>
              <a:t>g</a:t>
            </a:r>
            <a:r>
              <a:rPr lang="en-US" altLang="en-US" i="1" smtClean="0"/>
              <a:t>.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8A65952A-25D4-4E68-B4DF-1B459C2B13C8}" type="slidenum">
              <a:rPr lang="en-US" altLang="en-US" sz="1000" b="0">
                <a:latin typeface="Times New Roman" pitchFamily="18" charset="0"/>
              </a:rPr>
              <a:pPr/>
              <a:t>94</a:t>
            </a:fld>
            <a:endParaRPr lang="en-US" altLang="en-US" sz="1000" b="0">
              <a:latin typeface="Times New Roman" pitchFamily="18"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r>
              <a:rPr lang="en-US" altLang="en-US" smtClean="0"/>
              <a:t>This illustrates the required axial tensile strength of the brace connection.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02500D66-CB8E-4356-B2D0-80C5AEA16E37}" type="slidenum">
              <a:rPr lang="en-US" altLang="en-US" sz="1000" b="0">
                <a:latin typeface="Times New Roman" pitchFamily="18" charset="0"/>
              </a:rPr>
              <a:pPr/>
              <a:t>95</a:t>
            </a:fld>
            <a:endParaRPr lang="en-US" altLang="en-US" sz="1000" b="0">
              <a:latin typeface="Times New Roman" pitchFamily="18"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r>
              <a:rPr lang="en-US" altLang="en-US" smtClean="0"/>
              <a:t>When designing the brace connection, it is important to consider the load path through the connection. This is important not only for seismic design, but also when designing brace connections for any other type of load (wind, for example).</a:t>
            </a:r>
          </a:p>
          <a:p>
            <a:r>
              <a:rPr lang="en-US" altLang="en-US" smtClean="0"/>
              <a:t>For the arrangement shown here, the horizontal component of the brace force must be transferred to the beam, and the vertical component must be transferred to the column.</a:t>
            </a:r>
            <a:endParaRPr lang="en-US" altLang="en-US" i="1"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A6A0EBA3-4FA7-452B-8125-579236F45AD3}" type="slidenum">
              <a:rPr lang="en-US" altLang="en-US" sz="1000" b="0">
                <a:latin typeface="Times New Roman" pitchFamily="18" charset="0"/>
              </a:rPr>
              <a:pPr/>
              <a:t>96</a:t>
            </a:fld>
            <a:endParaRPr lang="en-US" altLang="en-US" sz="1000" b="0">
              <a:latin typeface="Times New Roman" pitchFamily="18"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r>
              <a:rPr lang="en-US" altLang="en-US" smtClean="0"/>
              <a:t>Brace connection design, be it for seismic loads or wind, can be complex. There are many methods for approaching brace connection design. One of the more common methods is the "Uniform Force Method." which is described in the AISC Manual. </a:t>
            </a:r>
          </a:p>
          <a:p>
            <a:r>
              <a:rPr lang="en-US" altLang="en-US" smtClean="0"/>
              <a:t>This slide shows the load path for transferring the vertical component of the brace force to the column, as defined by the Uniform Force Method. A portion of the vertical component (</a:t>
            </a:r>
            <a:r>
              <a:rPr lang="en-US" altLang="en-US" i="1" smtClean="0"/>
              <a:t>V</a:t>
            </a:r>
            <a:r>
              <a:rPr lang="en-US" altLang="en-US" i="1" baseline="-25000" smtClean="0"/>
              <a:t>uc</a:t>
            </a:r>
            <a:r>
              <a:rPr lang="en-US" altLang="en-US" smtClean="0"/>
              <a:t>) of the brace force is transferred directly to the column through the gusset plate. The remaining portion of the vertical component (</a:t>
            </a:r>
            <a:r>
              <a:rPr lang="en-US" altLang="en-US" i="1" smtClean="0"/>
              <a:t>V</a:t>
            </a:r>
            <a:r>
              <a:rPr lang="en-US" altLang="en-US" i="1" baseline="-25000" smtClean="0"/>
              <a:t>ub</a:t>
            </a:r>
            <a:r>
              <a:rPr lang="en-US" altLang="en-US" smtClean="0"/>
              <a:t>) of the brace force is transferred to the beam, and then from the beam to the column.</a:t>
            </a:r>
          </a:p>
          <a:p>
            <a:r>
              <a:rPr lang="en-US" altLang="en-US" smtClean="0"/>
              <a:t>Many other load paths can be assumed and designed for. The key is to provide sufficient strength along the chosen load path. For example, one could assume that the entire vertical component of the brace force is transferred directly to the column through the gusset plate (i.e. take </a:t>
            </a:r>
            <a:r>
              <a:rPr lang="en-US" altLang="en-US" i="1" smtClean="0"/>
              <a:t>V</a:t>
            </a:r>
            <a:r>
              <a:rPr lang="en-US" altLang="en-US" i="1" baseline="-25000" smtClean="0"/>
              <a:t>uc</a:t>
            </a:r>
            <a:r>
              <a:rPr lang="en-US" altLang="en-US" smtClean="0"/>
              <a:t> = </a:t>
            </a:r>
            <a:r>
              <a:rPr lang="en-US" altLang="en-US" i="1" smtClean="0"/>
              <a:t>P</a:t>
            </a:r>
            <a:r>
              <a:rPr lang="en-US" altLang="en-US" i="1" baseline="-25000" smtClean="0"/>
              <a:t>u</a:t>
            </a:r>
            <a:r>
              <a:rPr lang="en-US" altLang="en-US" smtClean="0"/>
              <a:t> sin </a:t>
            </a:r>
            <a:r>
              <a:rPr lang="en-US" altLang="en-US" smtClean="0">
                <a:sym typeface="Symbol" pitchFamily="18" charset="2"/>
              </a:rPr>
              <a:t>, and </a:t>
            </a:r>
            <a:r>
              <a:rPr lang="en-US" altLang="en-US" i="1" smtClean="0"/>
              <a:t>V</a:t>
            </a:r>
            <a:r>
              <a:rPr lang="en-US" altLang="en-US" i="1" baseline="-25000" smtClean="0"/>
              <a:t>ub</a:t>
            </a:r>
            <a:r>
              <a:rPr lang="en-US" altLang="en-US" smtClean="0"/>
              <a:t> =0). For this case, the gusset plate area at the column-gusset interface and the gusset to column welds must be adequate to transmit a force of </a:t>
            </a:r>
            <a:r>
              <a:rPr lang="en-US" altLang="en-US" i="1" smtClean="0"/>
              <a:t>V</a:t>
            </a:r>
            <a:r>
              <a:rPr lang="en-US" altLang="en-US" i="1" baseline="-25000" smtClean="0"/>
              <a:t>uc</a:t>
            </a:r>
            <a:r>
              <a:rPr lang="en-US" altLang="en-US" smtClean="0"/>
              <a:t> = </a:t>
            </a:r>
            <a:r>
              <a:rPr lang="en-US" altLang="en-US" i="1" smtClean="0"/>
              <a:t>P</a:t>
            </a:r>
            <a:r>
              <a:rPr lang="en-US" altLang="en-US" i="1" baseline="-25000" smtClean="0"/>
              <a:t>u</a:t>
            </a:r>
            <a:r>
              <a:rPr lang="en-US" altLang="en-US" smtClean="0"/>
              <a:t> sin </a:t>
            </a:r>
            <a:r>
              <a:rPr lang="en-US" altLang="en-US" smtClean="0">
                <a:sym typeface="Symbol" pitchFamily="18" charset="2"/>
              </a:rPr>
              <a:t>). </a:t>
            </a:r>
          </a:p>
          <a:p>
            <a:endParaRPr lang="en-US" altLang="en-US" smtClean="0">
              <a:sym typeface="Symbol" pitchFamily="18" charset="2"/>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7FA308D9-0A58-46F1-B9A1-9A6B76A733DC}" type="slidenum">
              <a:rPr lang="en-US" altLang="en-US" sz="1000" b="0">
                <a:latin typeface="Times New Roman" pitchFamily="18" charset="0"/>
              </a:rPr>
              <a:pPr/>
              <a:t>97</a:t>
            </a:fld>
            <a:endParaRPr lang="en-US" altLang="en-US" sz="1000" b="0">
              <a:latin typeface="Times New Roman" pitchFamily="18"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altLang="en-US" smtClean="0"/>
              <a:t>This slide shows the load path for transferring the horizontal component of the brace force to the beam, as defined by the Uniform Force Method. A portion of the horizontal component (</a:t>
            </a:r>
            <a:r>
              <a:rPr lang="en-US" altLang="en-US" i="1" smtClean="0"/>
              <a:t>H</a:t>
            </a:r>
            <a:r>
              <a:rPr lang="en-US" altLang="en-US" i="1" baseline="-25000" smtClean="0"/>
              <a:t>ub</a:t>
            </a:r>
            <a:r>
              <a:rPr lang="en-US" altLang="en-US" smtClean="0"/>
              <a:t>) of the brace force is transferred directly to the beam through the gusset plate. The remaining portion of the horizontal component (</a:t>
            </a:r>
            <a:r>
              <a:rPr lang="en-US" altLang="en-US" i="1" smtClean="0"/>
              <a:t>H</a:t>
            </a:r>
            <a:r>
              <a:rPr lang="en-US" altLang="en-US" i="1" baseline="-25000" smtClean="0"/>
              <a:t>uc</a:t>
            </a:r>
            <a:r>
              <a:rPr lang="en-US" altLang="en-US" smtClean="0"/>
              <a:t>) of the brace force is transferred to the column, and then from the column to the beam.</a:t>
            </a:r>
          </a:p>
          <a:p>
            <a:r>
              <a:rPr lang="en-US" altLang="en-US" smtClean="0"/>
              <a:t>As noted in the previous slide, many other load paths can be assumed and designed for. The key is to provide sufficient strength along the chosen load path. For example, one could assume that the entire horizontal component of the brace force is transferred directly to the beam through the gusset plate (i.e. take </a:t>
            </a:r>
            <a:r>
              <a:rPr lang="en-US" altLang="en-US" i="1" smtClean="0"/>
              <a:t>H</a:t>
            </a:r>
            <a:r>
              <a:rPr lang="en-US" altLang="en-US" i="1" baseline="-25000" smtClean="0"/>
              <a:t>ub</a:t>
            </a:r>
            <a:r>
              <a:rPr lang="en-US" altLang="en-US" smtClean="0"/>
              <a:t> = </a:t>
            </a:r>
            <a:r>
              <a:rPr lang="en-US" altLang="en-US" i="1" smtClean="0"/>
              <a:t>P</a:t>
            </a:r>
            <a:r>
              <a:rPr lang="en-US" altLang="en-US" i="1" baseline="-25000" smtClean="0"/>
              <a:t>u</a:t>
            </a:r>
            <a:r>
              <a:rPr lang="en-US" altLang="en-US" smtClean="0"/>
              <a:t> cos </a:t>
            </a:r>
            <a:r>
              <a:rPr lang="en-US" altLang="en-US" smtClean="0">
                <a:sym typeface="Symbol" pitchFamily="18" charset="2"/>
              </a:rPr>
              <a:t>, and </a:t>
            </a:r>
            <a:r>
              <a:rPr lang="en-US" altLang="en-US" i="1" smtClean="0"/>
              <a:t>H</a:t>
            </a:r>
            <a:r>
              <a:rPr lang="en-US" altLang="en-US" i="1" baseline="-25000" smtClean="0"/>
              <a:t>uc</a:t>
            </a:r>
            <a:r>
              <a:rPr lang="en-US" altLang="en-US" smtClean="0"/>
              <a:t> =0). For this case, the gusset plate area at the beam-gusset interface and the gusset to beam welds must be adequate to transmit a force of </a:t>
            </a:r>
            <a:r>
              <a:rPr lang="en-US" altLang="en-US" i="1" smtClean="0"/>
              <a:t>H</a:t>
            </a:r>
            <a:r>
              <a:rPr lang="en-US" altLang="en-US" i="1" baseline="-25000" smtClean="0"/>
              <a:t>ub</a:t>
            </a:r>
            <a:r>
              <a:rPr lang="en-US" altLang="en-US" smtClean="0"/>
              <a:t> = </a:t>
            </a:r>
            <a:r>
              <a:rPr lang="en-US" altLang="en-US" i="1" smtClean="0"/>
              <a:t>P</a:t>
            </a:r>
            <a:r>
              <a:rPr lang="en-US" altLang="en-US" i="1" baseline="-25000" smtClean="0"/>
              <a:t>u</a:t>
            </a:r>
            <a:r>
              <a:rPr lang="en-US" altLang="en-US" smtClean="0"/>
              <a:t> cos </a:t>
            </a:r>
            <a:r>
              <a:rPr lang="en-US" altLang="en-US" smtClean="0">
                <a:sym typeface="Symbol" pitchFamily="18" charset="2"/>
              </a:rPr>
              <a:t>). </a:t>
            </a:r>
          </a:p>
          <a:p>
            <a:endParaRPr lang="en-US" altLang="en-US" smtClean="0"/>
          </a:p>
          <a:p>
            <a:endParaRPr lang="en-US" alt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5A1F8F1A-FF94-49E5-9E97-438D408637C7}" type="slidenum">
              <a:rPr lang="en-US" altLang="en-US" sz="1000" b="0">
                <a:latin typeface="Times New Roman" pitchFamily="18" charset="0"/>
              </a:rPr>
              <a:pPr/>
              <a:t>98</a:t>
            </a:fld>
            <a:endParaRPr lang="en-US" altLang="en-US" sz="1000" b="0">
              <a:latin typeface="Times New Roman" pitchFamily="18"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r>
              <a:rPr lang="en-US" altLang="en-US" smtClean="0"/>
              <a:t>When choosing a load path for the brace connection design, it is important to recall the requirement of Section D2.2(b), which states that bolts and welds shall not be designed to share force in a joint or the same force component in a connection. </a:t>
            </a:r>
          </a:p>
          <a:p>
            <a:r>
              <a:rPr lang="en-US" altLang="en-US" smtClean="0"/>
              <a:t>An example is described on the next slide.</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5"/>
          <p:cNvSpPr>
            <a:spLocks noGrp="1" noChangeArrowheads="1"/>
          </p:cNvSpPr>
          <p:nvPr>
            <p:ph type="sldNum" sz="quarter" idx="5"/>
          </p:nvPr>
        </p:nvSpPr>
        <p:spPr>
          <a:noFill/>
        </p:spPr>
        <p:txBody>
          <a:bodyPr/>
          <a:lstStyle>
            <a:lvl1pPr defTabSz="948709">
              <a:defRPr sz="2400" b="1">
                <a:solidFill>
                  <a:schemeClr val="tx1"/>
                </a:solidFill>
                <a:latin typeface="Arial Narrow" pitchFamily="34" charset="0"/>
              </a:defRPr>
            </a:lvl1pPr>
            <a:lvl2pPr marL="729057" indent="-280406" defTabSz="948709">
              <a:defRPr sz="2400" b="1">
                <a:solidFill>
                  <a:schemeClr val="tx1"/>
                </a:solidFill>
                <a:latin typeface="Arial Narrow" pitchFamily="34" charset="0"/>
              </a:defRPr>
            </a:lvl2pPr>
            <a:lvl3pPr marL="1121626" indent="-224325" defTabSz="948709">
              <a:defRPr sz="2400" b="1">
                <a:solidFill>
                  <a:schemeClr val="tx1"/>
                </a:solidFill>
                <a:latin typeface="Arial Narrow" pitchFamily="34" charset="0"/>
              </a:defRPr>
            </a:lvl3pPr>
            <a:lvl4pPr marL="1570276" indent="-224325" defTabSz="948709">
              <a:defRPr sz="2400" b="1">
                <a:solidFill>
                  <a:schemeClr val="tx1"/>
                </a:solidFill>
                <a:latin typeface="Arial Narrow" pitchFamily="34" charset="0"/>
              </a:defRPr>
            </a:lvl4pPr>
            <a:lvl5pPr marL="2018927" indent="-224325" defTabSz="948709">
              <a:defRPr sz="2400" b="1">
                <a:solidFill>
                  <a:schemeClr val="tx1"/>
                </a:solidFill>
                <a:latin typeface="Arial Narrow" pitchFamily="34" charset="0"/>
              </a:defRPr>
            </a:lvl5pPr>
            <a:lvl6pPr marL="2467577" indent="-224325" defTabSz="948709" eaLnBrk="0" fontAlgn="base" hangingPunct="0">
              <a:spcBef>
                <a:spcPct val="0"/>
              </a:spcBef>
              <a:spcAft>
                <a:spcPct val="0"/>
              </a:spcAft>
              <a:defRPr sz="2400" b="1">
                <a:solidFill>
                  <a:schemeClr val="tx1"/>
                </a:solidFill>
                <a:latin typeface="Arial Narrow" pitchFamily="34" charset="0"/>
              </a:defRPr>
            </a:lvl6pPr>
            <a:lvl7pPr marL="2916227" indent="-224325" defTabSz="948709" eaLnBrk="0" fontAlgn="base" hangingPunct="0">
              <a:spcBef>
                <a:spcPct val="0"/>
              </a:spcBef>
              <a:spcAft>
                <a:spcPct val="0"/>
              </a:spcAft>
              <a:defRPr sz="2400" b="1">
                <a:solidFill>
                  <a:schemeClr val="tx1"/>
                </a:solidFill>
                <a:latin typeface="Arial Narrow" pitchFamily="34" charset="0"/>
              </a:defRPr>
            </a:lvl7pPr>
            <a:lvl8pPr marL="3364878" indent="-224325" defTabSz="948709" eaLnBrk="0" fontAlgn="base" hangingPunct="0">
              <a:spcBef>
                <a:spcPct val="0"/>
              </a:spcBef>
              <a:spcAft>
                <a:spcPct val="0"/>
              </a:spcAft>
              <a:defRPr sz="2400" b="1">
                <a:solidFill>
                  <a:schemeClr val="tx1"/>
                </a:solidFill>
                <a:latin typeface="Arial Narrow" pitchFamily="34" charset="0"/>
              </a:defRPr>
            </a:lvl8pPr>
            <a:lvl9pPr marL="3813528" indent="-224325" defTabSz="948709" eaLnBrk="0" fontAlgn="base" hangingPunct="0">
              <a:spcBef>
                <a:spcPct val="0"/>
              </a:spcBef>
              <a:spcAft>
                <a:spcPct val="0"/>
              </a:spcAft>
              <a:defRPr sz="2400" b="1">
                <a:solidFill>
                  <a:schemeClr val="tx1"/>
                </a:solidFill>
                <a:latin typeface="Arial Narrow" pitchFamily="34" charset="0"/>
              </a:defRPr>
            </a:lvl9pPr>
          </a:lstStyle>
          <a:p>
            <a:fld id="{60691D07-B905-40D8-9B2F-EEA7848C9D4A}" type="slidenum">
              <a:rPr lang="en-US" altLang="en-US" sz="1000" b="0">
                <a:latin typeface="Times New Roman" pitchFamily="18" charset="0"/>
              </a:rPr>
              <a:pPr/>
              <a:t>99</a:t>
            </a:fld>
            <a:endParaRPr lang="en-US" altLang="en-US" sz="1000" b="0">
              <a:latin typeface="Times New Roman" pitchFamily="18"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r>
              <a:rPr lang="en-US" altLang="en-US" smtClean="0"/>
              <a:t>For this connection, the gusset is welded to both the column and the beam. However, the beam end is bolted to the column.</a:t>
            </a:r>
          </a:p>
          <a:p>
            <a:r>
              <a:rPr lang="en-US" altLang="en-US" smtClean="0"/>
              <a:t>If this connection was designed by the Uniform Force Method, the connection would violate Section D2.2(b). This is because, with the Uniform Force Method, a portion of the vertical component of the brace force is transferred to the column by the gusset to column welds, and the remainder is transferred to the column through the bolted beam end connection. Thus, bolts and welds must share the same force component, which is prohibited by Section D2.2(b).</a:t>
            </a:r>
          </a:p>
          <a:p>
            <a:r>
              <a:rPr lang="en-US" altLang="en-US" smtClean="0"/>
              <a:t>Similarly, with the Uniform Force Method, a portion of the horizontal component of the brace force is transferred to the beam by the gusset to beam welds, and the remainder is transferred to the beam through the bolted beam end connection. Thus, bolts and welds must again share the same force component, which is prohibited by Section D2.2(b).</a:t>
            </a:r>
          </a:p>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9144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smtClean="0"/>
              <a:t>Large Image</a:t>
            </a:r>
            <a:endParaRPr lang="en-US" dirty="0"/>
          </a:p>
        </p:txBody>
      </p:sp>
      <p:sp>
        <p:nvSpPr>
          <p:cNvPr id="11" name="Text Placeholder 5"/>
          <p:cNvSpPr>
            <a:spLocks noGrp="1"/>
          </p:cNvSpPr>
          <p:nvPr>
            <p:ph type="body" sz="quarter" idx="4294967295"/>
          </p:nvPr>
        </p:nvSpPr>
        <p:spPr>
          <a:xfrm>
            <a:off x="467545" y="5229200"/>
            <a:ext cx="6192688" cy="1183878"/>
          </a:xfrm>
        </p:spPr>
        <p:txBody>
          <a:bodyPr anchor="b" anchorCtr="0">
            <a:noAutofit/>
          </a:bodyPr>
          <a:lstStyle/>
          <a:p>
            <a:r>
              <a:rPr lang="en-US" dirty="0" smtClean="0"/>
              <a:t>Arial Bold Title </a:t>
            </a:r>
            <a:r>
              <a:rPr lang="en-US" b="0" dirty="0" smtClean="0">
                <a:solidFill>
                  <a:schemeClr val="tx1">
                    <a:lumMod val="65000"/>
                    <a:lumOff val="35000"/>
                  </a:schemeClr>
                </a:solidFill>
                <a:latin typeface="Calibri Light"/>
                <a:cs typeface="Calibri Light"/>
              </a:rPr>
              <a:t>| Calibri Light Subtitle </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256" y="5695948"/>
            <a:ext cx="1871193" cy="757388"/>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00B804-E260-45E4-B3A9-3704B31366A3}" type="slidenum">
              <a:rPr lang="en-US" altLang="en-US"/>
              <a:pPr/>
              <a:t>‹#›</a:t>
            </a:fld>
            <a:endParaRPr lang="en-US" altLang="en-US"/>
          </a:p>
        </p:txBody>
      </p:sp>
    </p:spTree>
    <p:extLst>
      <p:ext uri="{BB962C8B-B14F-4D97-AF65-F5344CB8AC3E}">
        <p14:creationId xmlns:p14="http://schemas.microsoft.com/office/powerpoint/2010/main" val="20258931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a:extLst>
              <a:ext uri="{FF2B5EF4-FFF2-40B4-BE49-F238E27FC236}">
                <a16:creationId xmlns:a16="http://schemas.microsoft.com/office/drawing/2014/main" xmlns="" id="{B51425D6-719F-4171-B55C-A8C02681C0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3">
            <a:extLst>
              <a:ext uri="{FF2B5EF4-FFF2-40B4-BE49-F238E27FC236}">
                <a16:creationId xmlns:a16="http://schemas.microsoft.com/office/drawing/2014/main" xmlns="" id="{FC73516D-90E8-4D29-B84E-8DE597B7D40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
            <a:extLst>
              <a:ext uri="{FF2B5EF4-FFF2-40B4-BE49-F238E27FC236}">
                <a16:creationId xmlns:a16="http://schemas.microsoft.com/office/drawing/2014/main" xmlns="" id="{6BAC2B68-CECF-4E6F-A16B-76C04049A157}"/>
              </a:ext>
            </a:extLst>
          </p:cNvPr>
          <p:cNvSpPr>
            <a:spLocks noGrp="1" noChangeArrowheads="1"/>
          </p:cNvSpPr>
          <p:nvPr>
            <p:ph type="sldNum" sz="quarter" idx="12"/>
          </p:nvPr>
        </p:nvSpPr>
        <p:spPr>
          <a:ln/>
        </p:spPr>
        <p:txBody>
          <a:bodyPr/>
          <a:lstStyle>
            <a:lvl1pPr>
              <a:defRPr/>
            </a:lvl1pPr>
          </a:lstStyle>
          <a:p>
            <a:fld id="{28B7E664-8303-47E0-8FD3-1584ACA3C5AB}" type="slidenum">
              <a:rPr lang="en-US" altLang="en-US"/>
              <a:pPr/>
              <a:t>‹#›</a:t>
            </a:fld>
            <a:endParaRPr lang="en-US" altLang="en-US"/>
          </a:p>
        </p:txBody>
      </p:sp>
    </p:spTree>
    <p:extLst>
      <p:ext uri="{BB962C8B-B14F-4D97-AF65-F5344CB8AC3E}">
        <p14:creationId xmlns:p14="http://schemas.microsoft.com/office/powerpoint/2010/main" val="4241287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p:nvPr userDrawn="1"/>
        </p:nvCxnSpPr>
        <p:spPr>
          <a:xfrm>
            <a:off x="539552" y="1628800"/>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519829" y="431870"/>
            <a:ext cx="8208912" cy="1124922"/>
          </a:xfrm>
          <a:prstGeom prst="rect">
            <a:avLst/>
          </a:prstGeom>
        </p:spPr>
        <p:txBody>
          <a:bodyPr vert="horz" lIns="91429" tIns="45714" rIns="91429" bIns="45714" anchor="b" anchorCtr="0">
            <a:noAutofit/>
          </a:bodyPr>
          <a:lstStyle>
            <a:lvl1pPr marL="0" indent="0" algn="ctr">
              <a:buFontTx/>
              <a:buNone/>
              <a:defRPr sz="32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32 Points</a:t>
            </a:r>
            <a:endParaRPr lang="en-US" dirty="0"/>
          </a:p>
        </p:txBody>
      </p:sp>
      <p:sp>
        <p:nvSpPr>
          <p:cNvPr id="11" name="Text Placeholder 8"/>
          <p:cNvSpPr>
            <a:spLocks noGrp="1"/>
          </p:cNvSpPr>
          <p:nvPr>
            <p:ph type="body" sz="quarter" idx="39" hasCustomPrompt="1"/>
          </p:nvPr>
        </p:nvSpPr>
        <p:spPr>
          <a:xfrm>
            <a:off x="519829" y="1916832"/>
            <a:ext cx="8208912" cy="3960440"/>
          </a:xfrm>
          <a:prstGeom prst="rect">
            <a:avLst/>
          </a:prstGeom>
        </p:spPr>
        <p:txBody>
          <a:bodyPr vert="horz" lIns="91429" tIns="45714" rIns="91429" bIns="45714">
            <a:noAutofit/>
          </a:bodyPr>
          <a:lstStyle>
            <a:lvl1pPr marL="0" indent="0">
              <a:buFontTx/>
              <a:buNone/>
              <a:defRPr sz="2800" b="0" i="0">
                <a:solidFill>
                  <a:srgbClr val="000000"/>
                </a:solidFill>
                <a:latin typeface="+mn-lt"/>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Calibri Light Bold Subhead 28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539552" y="980728"/>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1526850"/>
            <a:ext cx="8185388" cy="4854478"/>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105942"/>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Text-LargeHeader">
    <p:spTree>
      <p:nvGrpSpPr>
        <p:cNvPr id="1" name=""/>
        <p:cNvGrpSpPr/>
        <p:nvPr/>
      </p:nvGrpSpPr>
      <p:grpSpPr>
        <a:xfrm>
          <a:off x="0" y="0"/>
          <a:ext cx="0" cy="0"/>
          <a:chOff x="0" y="0"/>
          <a:chExt cx="0" cy="0"/>
        </a:xfrm>
      </p:grpSpPr>
      <p:cxnSp>
        <p:nvCxnSpPr>
          <p:cNvPr id="9" name="Straight Connector 8"/>
          <p:cNvCxnSpPr/>
          <p:nvPr userDrawn="1"/>
        </p:nvCxnSpPr>
        <p:spPr>
          <a:xfrm>
            <a:off x="539552" y="1556792"/>
            <a:ext cx="806489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519829" y="2060848"/>
            <a:ext cx="8185388" cy="4320480"/>
          </a:xfrm>
          <a:prstGeom prst="rect">
            <a:avLst/>
          </a:prstGeom>
        </p:spPr>
        <p:txBody>
          <a:bodyPr vert="horz" lIns="91429" tIns="45714" rIns="91429" bIns="45714">
            <a:noAutofit/>
          </a:bodyPr>
          <a:lstStyle>
            <a:lvl1pPr marL="0" indent="0">
              <a:buFontTx/>
              <a:buNone/>
              <a:defRPr sz="2000" b="0" i="0">
                <a:solidFill>
                  <a:schemeClr val="tx1"/>
                </a:solidFill>
                <a:latin typeface="+mj-lt"/>
                <a:cs typeface="Calibri Light"/>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smtClean="0"/>
              <a:t>Calibri Light in black at 20 points. 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a:t>
            </a:r>
            <a:endParaRPr lang="en-US" dirty="0"/>
          </a:p>
        </p:txBody>
      </p:sp>
      <p:sp>
        <p:nvSpPr>
          <p:cNvPr id="10" name="Text Placeholder 8"/>
          <p:cNvSpPr>
            <a:spLocks noGrp="1"/>
          </p:cNvSpPr>
          <p:nvPr>
            <p:ph type="body" sz="quarter" idx="38" hasCustomPrompt="1"/>
          </p:nvPr>
        </p:nvSpPr>
        <p:spPr>
          <a:xfrm>
            <a:off x="519829" y="431870"/>
            <a:ext cx="8208912" cy="98090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30 Points</a:t>
            </a:r>
            <a:endParaRPr lang="en-US" dirty="0"/>
          </a:p>
        </p:txBody>
      </p:sp>
      <p:sp>
        <p:nvSpPr>
          <p:cNvPr id="11" name="Text Placeholder 8"/>
          <p:cNvSpPr>
            <a:spLocks noGrp="1"/>
          </p:cNvSpPr>
          <p:nvPr>
            <p:ph type="body" sz="quarter" idx="39" hasCustomPrompt="1"/>
          </p:nvPr>
        </p:nvSpPr>
        <p:spPr>
          <a:xfrm>
            <a:off x="519829" y="1609998"/>
            <a:ext cx="8208912"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20 Points</a:t>
            </a:r>
            <a:endParaRPr lang="en-US" dirty="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2012744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p:nvPr userDrawn="1"/>
        </p:nvCxnSpPr>
        <p:spPr>
          <a:xfrm>
            <a:off x="199235" y="62068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14383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620688"/>
            <a:ext cx="820891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16 Points</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199235" y="980728"/>
            <a:ext cx="869324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179512" y="503878"/>
            <a:ext cx="820891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Title 24 Points</a:t>
            </a:r>
            <a:endParaRPr lang="en-US" dirty="0"/>
          </a:p>
        </p:txBody>
      </p:sp>
      <p:sp>
        <p:nvSpPr>
          <p:cNvPr id="11" name="Text Placeholder 8"/>
          <p:cNvSpPr>
            <a:spLocks noGrp="1"/>
          </p:cNvSpPr>
          <p:nvPr>
            <p:ph type="body" sz="quarter" idx="39" hasCustomPrompt="1"/>
          </p:nvPr>
        </p:nvSpPr>
        <p:spPr>
          <a:xfrm>
            <a:off x="179512" y="188640"/>
            <a:ext cx="8208912"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smtClean="0"/>
              <a:t>Arial Bold Subhead 18 Points, Italic</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a:t>
            </a:fld>
            <a:endParaRPr lang="en-US" altLang="en-US"/>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2"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F90B020-EA56-4166-88F8-DAEDBE5322A7}" type="slidenum">
              <a:rPr lang="en-US" altLang="en-US"/>
              <a:pPr/>
              <a:t>‹#›</a:t>
            </a:fld>
            <a:endParaRPr lang="en-US" altLang="en-US"/>
          </a:p>
        </p:txBody>
      </p:sp>
    </p:spTree>
    <p:extLst>
      <p:ext uri="{BB962C8B-B14F-4D97-AF65-F5344CB8AC3E}">
        <p14:creationId xmlns:p14="http://schemas.microsoft.com/office/powerpoint/2010/main" val="18309116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022900-6042-614C-B879-FCAC9AB848D4}" type="datetimeFigureOut">
              <a:rPr lang="en-US" smtClean="0"/>
              <a:t>7/7/2020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EB389-514E-3A4F-9189-069402B7FC3B}"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3" r:id="rId4"/>
    <p:sldLayoutId id="2147483968" r:id="rId5"/>
    <p:sldLayoutId id="2147483974" r:id="rId6"/>
    <p:sldLayoutId id="2147483954" r:id="rId7"/>
    <p:sldLayoutId id="2147483967" r:id="rId8"/>
    <p:sldLayoutId id="2147483970" r:id="rId9"/>
    <p:sldLayoutId id="2147483971" r:id="rId10"/>
    <p:sldLayoutId id="2147483976"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5.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6.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8.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1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19.xm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0.xml"/><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1.xml"/><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6.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7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8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6.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3.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0.xml"/><Relationship Id="rId1" Type="http://schemas.openxmlformats.org/officeDocument/2006/relationships/slideLayout" Target="../slideLayouts/slideLayout6.xml"/><Relationship Id="rId5" Type="http://schemas.openxmlformats.org/officeDocument/2006/relationships/image" Target="../media/image41.emf"/><Relationship Id="rId4" Type="http://schemas.openxmlformats.org/officeDocument/2006/relationships/image" Target="../media/image40.emf"/></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607243" y="2492896"/>
            <a:ext cx="4468813"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latin typeface="Calibri Light" panose="020F0302020204030204" pitchFamily="34" charset="0"/>
                <a:cs typeface="Calibri Light" panose="020F0302020204030204" pitchFamily="34" charset="0"/>
              </a:rPr>
              <a:t>Prepared by:</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Michael D. </a:t>
            </a:r>
            <a:r>
              <a:rPr lang="en-US" altLang="en-US" sz="1800" b="0" dirty="0" err="1">
                <a:latin typeface="Calibri Light" panose="020F0302020204030204" pitchFamily="34" charset="0"/>
                <a:cs typeface="Calibri Light" panose="020F0302020204030204" pitchFamily="34" charset="0"/>
              </a:rPr>
              <a:t>Engelhardt</a:t>
            </a:r>
            <a:r>
              <a:rPr lang="en-US" altLang="en-US" sz="1800" b="0" dirty="0">
                <a:latin typeface="Calibri Light" panose="020F0302020204030204" pitchFamily="34" charset="0"/>
                <a:cs typeface="Calibri Light" panose="020F0302020204030204" pitchFamily="34" charset="0"/>
              </a:rPr>
              <a:t>, PhD</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University of Texas at Austin</a:t>
            </a: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Updated </a:t>
            </a:r>
            <a:r>
              <a:rPr lang="en-US" altLang="en-US" sz="1800" b="0" dirty="0" smtClean="0">
                <a:latin typeface="Calibri Light" panose="020F0302020204030204" pitchFamily="34" charset="0"/>
                <a:cs typeface="Calibri Light" panose="020F0302020204030204" pitchFamily="34" charset="0"/>
              </a:rPr>
              <a:t>by:</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Matthew R. </a:t>
            </a:r>
            <a:r>
              <a:rPr lang="en-US" altLang="en-US" sz="1800" b="0" dirty="0" err="1" smtClean="0">
                <a:latin typeface="Calibri Light" panose="020F0302020204030204" pitchFamily="34" charset="0"/>
                <a:cs typeface="Calibri Light" panose="020F0302020204030204" pitchFamily="34" charset="0"/>
              </a:rPr>
              <a:t>Eatherton</a:t>
            </a:r>
            <a:r>
              <a:rPr lang="en-US" altLang="en-US" sz="1800" b="0" dirty="0" smtClean="0">
                <a:latin typeface="Calibri Light" panose="020F0302020204030204" pitchFamily="34" charset="0"/>
                <a:cs typeface="Calibri Light" panose="020F0302020204030204" pitchFamily="34" charset="0"/>
              </a:rPr>
              <a:t>, SE, PhD</a:t>
            </a:r>
            <a:br>
              <a:rPr lang="en-US" altLang="en-US" sz="1800" b="0" dirty="0" smtClean="0">
                <a:latin typeface="Calibri Light" panose="020F0302020204030204" pitchFamily="34" charset="0"/>
                <a:cs typeface="Calibri Light" panose="020F0302020204030204" pitchFamily="34" charset="0"/>
              </a:rPr>
            </a:br>
            <a:r>
              <a:rPr lang="en-US" altLang="en-US" sz="1800" b="0" dirty="0" smtClean="0">
                <a:latin typeface="Calibri Light" panose="020F0302020204030204" pitchFamily="34" charset="0"/>
                <a:cs typeface="Calibri Light" panose="020F0302020204030204" pitchFamily="34" charset="0"/>
              </a:rPr>
              <a:t>Virginia Tech</a:t>
            </a:r>
            <a:endParaRPr lang="en-US" altLang="en-US" sz="1800" b="0" dirty="0">
              <a:latin typeface="Calibri Light" panose="020F0302020204030204" pitchFamily="34" charset="0"/>
              <a:cs typeface="Calibri Light" panose="020F0302020204030204" pitchFamily="34" charset="0"/>
            </a:endParaRPr>
          </a:p>
          <a:p>
            <a:pPr>
              <a:spcBef>
                <a:spcPct val="50000"/>
              </a:spcBef>
              <a:buClrTx/>
              <a:buSzTx/>
              <a:buFontTx/>
              <a:buNone/>
            </a:pPr>
            <a:r>
              <a:rPr lang="en-US" altLang="en-US" sz="1800" b="0" dirty="0" smtClean="0">
                <a:latin typeface="Calibri Light" panose="020F0302020204030204" pitchFamily="34" charset="0"/>
                <a:cs typeface="Calibri Light" panose="020F0302020204030204" pitchFamily="34" charset="0"/>
              </a:rPr>
              <a:t>with </a:t>
            </a:r>
            <a:r>
              <a:rPr lang="en-US" altLang="en-US" sz="1800" b="0" dirty="0">
                <a:latin typeface="Calibri Light" panose="020F0302020204030204" pitchFamily="34" charset="0"/>
                <a:cs typeface="Calibri Light" panose="020F0302020204030204" pitchFamily="34" charset="0"/>
              </a:rPr>
              <a:t>the support of the</a:t>
            </a:r>
            <a:br>
              <a:rPr lang="en-US" altLang="en-US" sz="1800" b="0" dirty="0">
                <a:latin typeface="Calibri Light" panose="020F0302020204030204" pitchFamily="34" charset="0"/>
                <a:cs typeface="Calibri Light" panose="020F0302020204030204" pitchFamily="34" charset="0"/>
              </a:rPr>
            </a:br>
            <a:r>
              <a:rPr lang="en-US" altLang="en-US" sz="1800" b="0" dirty="0">
                <a:latin typeface="Calibri Light" panose="020F0302020204030204" pitchFamily="34" charset="0"/>
                <a:cs typeface="Calibri Light" panose="020F0302020204030204" pitchFamily="34" charset="0"/>
              </a:rPr>
              <a:t>American Institute of Steel </a:t>
            </a:r>
            <a:r>
              <a:rPr lang="en-US" altLang="en-US" sz="1800" b="0" dirty="0" smtClean="0">
                <a:latin typeface="Calibri Light" panose="020F0302020204030204" pitchFamily="34" charset="0"/>
                <a:cs typeface="Calibri Light" panose="020F0302020204030204" pitchFamily="34" charset="0"/>
              </a:rPr>
              <a:t>Construction</a:t>
            </a:r>
            <a:endParaRPr lang="en-US" altLang="en-US" sz="1800" b="0" dirty="0">
              <a:latin typeface="Calibri Light" panose="020F0302020204030204" pitchFamily="34" charset="0"/>
              <a:cs typeface="Calibri Light" panose="020F0302020204030204" pitchFamily="34" charset="0"/>
            </a:endParaRPr>
          </a:p>
        </p:txBody>
      </p:sp>
      <p:sp>
        <p:nvSpPr>
          <p:cNvPr id="7" name="Text Box 13"/>
          <p:cNvSpPr txBox="1">
            <a:spLocks noChangeArrowheads="1"/>
          </p:cNvSpPr>
          <p:nvPr/>
        </p:nvSpPr>
        <p:spPr bwMode="auto">
          <a:xfrm>
            <a:off x="607243" y="5428456"/>
            <a:ext cx="3273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smtClean="0">
                <a:latin typeface="Arial Narrow" pitchFamily="34" charset="0"/>
              </a:rPr>
              <a:t>Version </a:t>
            </a:r>
            <a:r>
              <a:rPr lang="en-US" altLang="en-US" sz="1400" i="1" dirty="0">
                <a:latin typeface="Arial Narrow" pitchFamily="34" charset="0"/>
              </a:rPr>
              <a:t>2 – July 2019</a:t>
            </a:r>
            <a:br>
              <a:rPr lang="en-US" altLang="en-US" sz="1400" i="1" dirty="0">
                <a:latin typeface="Arial Narrow" pitchFamily="34" charset="0"/>
              </a:rPr>
            </a:br>
            <a:r>
              <a:rPr lang="en-US" altLang="en-US" sz="1400" i="1" dirty="0">
                <a:latin typeface="Arial Narrow" pitchFamily="34" charset="0"/>
              </a:rPr>
              <a:t>Version 1 – March </a:t>
            </a:r>
            <a:r>
              <a:rPr lang="en-US" altLang="en-US" sz="1400" i="1" dirty="0" smtClean="0">
                <a:latin typeface="Arial Narrow" pitchFamily="34" charset="0"/>
              </a:rPr>
              <a:t>2007</a:t>
            </a:r>
          </a:p>
        </p:txBody>
      </p:sp>
      <p:sp>
        <p:nvSpPr>
          <p:cNvPr id="14" name="Text Placeholder 5"/>
          <p:cNvSpPr txBox="1">
            <a:spLocks/>
          </p:cNvSpPr>
          <p:nvPr/>
        </p:nvSpPr>
        <p:spPr>
          <a:xfrm>
            <a:off x="467544" y="476672"/>
            <a:ext cx="8424935"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smtClean="0"/>
              <a:t>Design of Seismic-Resistant Steel Building Structures</a:t>
            </a:r>
          </a:p>
          <a:p>
            <a:r>
              <a:rPr lang="en-US" sz="2800" b="0" dirty="0">
                <a:latin typeface="Calibri Light"/>
                <a:cs typeface="Calibri Light"/>
              </a:rPr>
              <a:t>3</a:t>
            </a:r>
            <a:r>
              <a:rPr lang="en-US" sz="2800" b="0" dirty="0" smtClean="0">
                <a:latin typeface="Calibri Light"/>
                <a:cs typeface="Calibri Light"/>
              </a:rPr>
              <a:t>. Concentrically Braced Frames</a:t>
            </a:r>
            <a:endParaRPr lang="en-US" sz="2800" b="0" dirty="0">
              <a:latin typeface="Calibri Light"/>
              <a:cs typeface="Calibri Light"/>
            </a:endParaRPr>
          </a:p>
        </p:txBody>
      </p:sp>
      <p:pic>
        <p:nvPicPr>
          <p:cNvPr id="9" name="Picture 14" descr="EastElevation2"/>
          <p:cNvPicPr>
            <a:picLocks noChangeAspect="1" noChangeArrowheads="1"/>
          </p:cNvPicPr>
          <p:nvPr/>
        </p:nvPicPr>
        <p:blipFill>
          <a:blip r:embed="rId3">
            <a:extLst>
              <a:ext uri="{28A0092B-C50C-407E-A947-70E740481C1C}">
                <a14:useLocalDpi xmlns:a14="http://schemas.microsoft.com/office/drawing/2010/main" val="0"/>
              </a:ext>
            </a:extLst>
          </a:blip>
          <a:srcRect l="16875" r="4219"/>
          <a:stretch>
            <a:fillRect/>
          </a:stretch>
        </p:blipFill>
        <p:spPr bwMode="auto">
          <a:xfrm>
            <a:off x="5292081" y="1477382"/>
            <a:ext cx="3857104" cy="366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7700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CBF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5600"/>
            <a:ext cx="9144000" cy="608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a:t>
            </a:fld>
            <a:endParaRPr lang="en-US" altLang="en-US" dirty="0"/>
          </a:p>
        </p:txBody>
      </p:sp>
    </p:spTree>
    <p:extLst>
      <p:ext uri="{BB962C8B-B14F-4D97-AF65-F5344CB8AC3E}">
        <p14:creationId xmlns:p14="http://schemas.microsoft.com/office/powerpoint/2010/main" val="33198090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5"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07876"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07877" name="Text Box 5"/>
          <p:cNvSpPr txBox="1">
            <a:spLocks noChangeArrowheads="1"/>
          </p:cNvSpPr>
          <p:nvPr/>
        </p:nvSpPr>
        <p:spPr bwMode="auto">
          <a:xfrm>
            <a:off x="671513" y="1981200"/>
            <a:ext cx="783907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a:t>
            </a:r>
            <a:r>
              <a:rPr lang="en-US" altLang="en-US" sz="2200" i="1" dirty="0">
                <a:solidFill>
                  <a:schemeClr val="tx2"/>
                </a:solidFill>
                <a:latin typeface="+mn-lt"/>
              </a:rPr>
              <a:t>required compressive strength</a:t>
            </a:r>
            <a:r>
              <a:rPr lang="en-US" altLang="en-US" sz="2200" b="0" dirty="0">
                <a:latin typeface="+mn-lt"/>
              </a:rPr>
              <a:t> of bracing connections shall be at least </a:t>
            </a:r>
            <a:r>
              <a:rPr lang="en-US" altLang="en-US" sz="2200" dirty="0">
                <a:solidFill>
                  <a:schemeClr val="tx2"/>
                </a:solidFill>
                <a:latin typeface="+mn-lt"/>
              </a:rPr>
              <a:t>min { (</a:t>
            </a:r>
            <a:r>
              <a:rPr lang="en-US" altLang="en-US" sz="2200" i="1" dirty="0" err="1">
                <a:solidFill>
                  <a:schemeClr val="tx2"/>
                </a:solidFill>
                <a:latin typeface="+mn-lt"/>
              </a:rPr>
              <a:t>F</a:t>
            </a:r>
            <a:r>
              <a:rPr lang="en-US" altLang="en-US" sz="2200" i="1" baseline="-25000" dirty="0" err="1">
                <a:solidFill>
                  <a:schemeClr val="tx2"/>
                </a:solidFill>
                <a:latin typeface="+mn-lt"/>
              </a:rPr>
              <a:t>cre</a:t>
            </a:r>
            <a:r>
              <a:rPr lang="en-US" altLang="en-US" sz="2200" i="1" dirty="0">
                <a:solidFill>
                  <a:schemeClr val="tx2"/>
                </a:solidFill>
                <a:latin typeface="+mn-lt"/>
              </a:rPr>
              <a:t> </a:t>
            </a:r>
            <a:r>
              <a:rPr lang="en-US" altLang="en-US" sz="2200" dirty="0">
                <a:solidFill>
                  <a:schemeClr val="tx2"/>
                </a:solidFill>
                <a:latin typeface="+mn-lt"/>
              </a:rPr>
              <a:t>/ 0.877) </a:t>
            </a:r>
            <a:r>
              <a:rPr lang="en-US" altLang="en-US" sz="2200" i="1" dirty="0">
                <a:solidFill>
                  <a:schemeClr val="tx2"/>
                </a:solidFill>
                <a:latin typeface="+mn-lt"/>
              </a:rPr>
              <a:t>A</a:t>
            </a:r>
            <a:r>
              <a:rPr lang="en-US" altLang="en-US" sz="2200" i="1" baseline="-25000" dirty="0">
                <a:solidFill>
                  <a:schemeClr val="tx2"/>
                </a:solidFill>
                <a:latin typeface="+mn-lt"/>
              </a:rPr>
              <a:t>g </a:t>
            </a:r>
            <a:r>
              <a:rPr lang="en-US" altLang="en-US" sz="2200" i="1" dirty="0">
                <a:solidFill>
                  <a:schemeClr val="tx2"/>
                </a:solidFill>
                <a:latin typeface="+mn-lt"/>
              </a:rPr>
              <a:t>,  </a:t>
            </a:r>
            <a:r>
              <a:rPr lang="en-US" altLang="en-US" sz="2200" i="1" dirty="0" err="1" smtClean="0">
                <a:solidFill>
                  <a:schemeClr val="tx2"/>
                </a:solidFill>
                <a:latin typeface="+mn-lt"/>
              </a:rPr>
              <a:t>R</a:t>
            </a:r>
            <a:r>
              <a:rPr lang="en-US" altLang="en-US" sz="2200" i="1" baseline="-25000" dirty="0" err="1" smtClean="0">
                <a:solidFill>
                  <a:schemeClr val="tx2"/>
                </a:solidFill>
                <a:latin typeface="+mn-lt"/>
              </a:rPr>
              <a:t>y</a:t>
            </a:r>
            <a:r>
              <a:rPr lang="en-US" altLang="en-US" sz="2200" i="1" dirty="0" err="1" smtClean="0">
                <a:solidFill>
                  <a:schemeClr val="tx2"/>
                </a:solidFill>
                <a:latin typeface="+mn-lt"/>
              </a:rPr>
              <a:t>F</a:t>
            </a:r>
            <a:r>
              <a:rPr lang="en-US" altLang="en-US" sz="2200" i="1" baseline="-25000" dirty="0" err="1" smtClean="0">
                <a:solidFill>
                  <a:schemeClr val="tx2"/>
                </a:solidFill>
                <a:latin typeface="+mn-lt"/>
              </a:rPr>
              <a:t>y</a:t>
            </a:r>
            <a:r>
              <a:rPr lang="en-US" altLang="en-US" sz="2200" i="1" dirty="0" err="1" smtClean="0">
                <a:solidFill>
                  <a:schemeClr val="tx2"/>
                </a:solidFill>
                <a:latin typeface="+mn-lt"/>
              </a:rPr>
              <a:t>A</a:t>
            </a:r>
            <a:r>
              <a:rPr lang="en-US" altLang="en-US" sz="2200" i="1" baseline="-25000" dirty="0" err="1" smtClean="0">
                <a:solidFill>
                  <a:schemeClr val="tx2"/>
                </a:solidFill>
                <a:latin typeface="+mn-lt"/>
              </a:rPr>
              <a:t>g</a:t>
            </a:r>
            <a:r>
              <a:rPr lang="en-US" altLang="en-US" sz="2200" i="1" baseline="-25000" dirty="0" smtClean="0">
                <a:solidFill>
                  <a:schemeClr val="tx2"/>
                </a:solidFill>
                <a:latin typeface="+mn-lt"/>
              </a:rPr>
              <a:t> </a:t>
            </a:r>
            <a:r>
              <a:rPr lang="en-US" altLang="en-US" sz="2200" i="1" dirty="0">
                <a:solidFill>
                  <a:schemeClr val="tx2"/>
                </a:solidFill>
                <a:latin typeface="+mn-lt"/>
              </a:rPr>
              <a:t>}</a:t>
            </a:r>
            <a:endParaRPr lang="en-US" altLang="en-US" sz="2200" i="1" baseline="-25000" dirty="0">
              <a:latin typeface="+mn-lt"/>
            </a:endParaRPr>
          </a:p>
        </p:txBody>
      </p:sp>
      <p:sp>
        <p:nvSpPr>
          <p:cNvPr id="207878" name="Text Box 10"/>
          <p:cNvSpPr txBox="1">
            <a:spLocks noChangeArrowheads="1"/>
          </p:cNvSpPr>
          <p:nvPr/>
        </p:nvSpPr>
        <p:spPr bwMode="auto">
          <a:xfrm>
            <a:off x="1301824" y="3140968"/>
            <a:ext cx="7086600" cy="769441"/>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i="1" dirty="0" err="1">
                <a:latin typeface="+mn-lt"/>
              </a:rPr>
              <a:t>F</a:t>
            </a:r>
            <a:r>
              <a:rPr lang="en-US" altLang="en-US" sz="2200" b="0" i="1" baseline="-25000" dirty="0" err="1">
                <a:latin typeface="+mn-lt"/>
              </a:rPr>
              <a:t>cre</a:t>
            </a:r>
            <a:r>
              <a:rPr lang="en-US" altLang="en-US" sz="2200" b="0" i="1" dirty="0">
                <a:latin typeface="+mn-lt"/>
              </a:rPr>
              <a:t> </a:t>
            </a:r>
            <a:r>
              <a:rPr lang="en-US" altLang="en-US" sz="2200" b="0" dirty="0">
                <a:latin typeface="+mn-lt"/>
              </a:rPr>
              <a:t>is the critical buckling stress (</a:t>
            </a:r>
            <a:r>
              <a:rPr lang="en-US" altLang="en-US" sz="2200" b="0" i="1" dirty="0" err="1">
                <a:latin typeface="+mn-lt"/>
              </a:rPr>
              <a:t>F</a:t>
            </a:r>
            <a:r>
              <a:rPr lang="en-US" altLang="en-US" sz="2200" b="0" i="1" baseline="-25000" dirty="0" err="1">
                <a:latin typeface="+mn-lt"/>
              </a:rPr>
              <a:t>cr</a:t>
            </a:r>
            <a:r>
              <a:rPr lang="en-US" altLang="en-US" sz="2200" b="0" dirty="0">
                <a:latin typeface="+mn-lt"/>
              </a:rPr>
              <a:t>) from Chapter E of AISC Main Specification using </a:t>
            </a:r>
            <a:r>
              <a:rPr lang="en-US" altLang="en-US" sz="2200" b="0" i="1" dirty="0" err="1">
                <a:latin typeface="+mn-lt"/>
              </a:rPr>
              <a:t>R</a:t>
            </a:r>
            <a:r>
              <a:rPr lang="en-US" altLang="en-US" sz="2200" b="0" i="1" baseline="-25000" dirty="0" err="1">
                <a:latin typeface="+mn-lt"/>
              </a:rPr>
              <a:t>y</a:t>
            </a:r>
            <a:r>
              <a:rPr lang="en-US" altLang="en-US" sz="2200" b="0" i="1" dirty="0" err="1">
                <a:latin typeface="+mn-lt"/>
              </a:rPr>
              <a:t>F</a:t>
            </a:r>
            <a:r>
              <a:rPr lang="en-US" altLang="en-US" sz="2200" b="0" i="1" baseline="-25000" dirty="0" err="1">
                <a:latin typeface="+mn-lt"/>
              </a:rPr>
              <a:t>y</a:t>
            </a:r>
            <a:r>
              <a:rPr lang="en-US" altLang="en-US" sz="2200" b="0" dirty="0">
                <a:latin typeface="+mn-lt"/>
              </a:rPr>
              <a:t> as the yield stress</a:t>
            </a:r>
            <a:endParaRPr lang="en-US" altLang="en-US" sz="2200" b="0" i="1" dirty="0">
              <a:latin typeface="+mn-lt"/>
            </a:endParaRPr>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9" name="Text Box 2"/>
          <p:cNvSpPr txBox="1">
            <a:spLocks noChangeArrowheads="1"/>
          </p:cNvSpPr>
          <p:nvPr/>
        </p:nvSpPr>
        <p:spPr bwMode="auto">
          <a:xfrm>
            <a:off x="539552" y="1234182"/>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F2.6c.2 </a:t>
            </a:r>
            <a:r>
              <a:rPr lang="en-US" altLang="en-US" sz="2200" u="sng" dirty="0">
                <a:latin typeface="+mn-lt"/>
              </a:rPr>
              <a:t>Required Compressive Strength </a:t>
            </a:r>
          </a:p>
        </p:txBody>
      </p:sp>
      <p:sp>
        <p:nvSpPr>
          <p:cNvPr id="1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100</a:t>
            </a:fld>
            <a:endParaRPr lang="en-US" altLang="en-US"/>
          </a:p>
        </p:txBody>
      </p:sp>
    </p:spTree>
    <p:extLst>
      <p:ext uri="{BB962C8B-B14F-4D97-AF65-F5344CB8AC3E}">
        <p14:creationId xmlns:p14="http://schemas.microsoft.com/office/powerpoint/2010/main" val="33616027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704850" y="1724025"/>
            <a:ext cx="163513" cy="4273550"/>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23" name="Line 3"/>
          <p:cNvSpPr>
            <a:spLocks noChangeShapeType="1"/>
          </p:cNvSpPr>
          <p:nvPr/>
        </p:nvSpPr>
        <p:spPr bwMode="auto">
          <a:xfrm>
            <a:off x="835025" y="1724025"/>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24" name="Line 4"/>
          <p:cNvSpPr>
            <a:spLocks noChangeShapeType="1"/>
          </p:cNvSpPr>
          <p:nvPr/>
        </p:nvSpPr>
        <p:spPr bwMode="auto">
          <a:xfrm>
            <a:off x="738188" y="1724025"/>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09925" name="Group 5"/>
          <p:cNvGrpSpPr>
            <a:grpSpLocks/>
          </p:cNvGrpSpPr>
          <p:nvPr/>
        </p:nvGrpSpPr>
        <p:grpSpPr bwMode="auto">
          <a:xfrm>
            <a:off x="3668713" y="1724025"/>
            <a:ext cx="163512" cy="4273550"/>
            <a:chOff x="1392" y="1008"/>
            <a:chExt cx="96" cy="2304"/>
          </a:xfrm>
        </p:grpSpPr>
        <p:sp>
          <p:nvSpPr>
            <p:cNvPr id="209964" name="Rectangle 6"/>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65" name="Line 7"/>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66" name="Line 8"/>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9926" name="Rectangle 9"/>
          <p:cNvSpPr>
            <a:spLocks noChangeArrowheads="1"/>
          </p:cNvSpPr>
          <p:nvPr/>
        </p:nvSpPr>
        <p:spPr bwMode="auto">
          <a:xfrm>
            <a:off x="457200" y="5997575"/>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27" name="Rectangle 10"/>
          <p:cNvSpPr>
            <a:spLocks noChangeArrowheads="1"/>
          </p:cNvSpPr>
          <p:nvPr/>
        </p:nvSpPr>
        <p:spPr bwMode="auto">
          <a:xfrm>
            <a:off x="3009900" y="5997575"/>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9928" name="Group 11"/>
          <p:cNvGrpSpPr>
            <a:grpSpLocks/>
          </p:cNvGrpSpPr>
          <p:nvPr/>
        </p:nvGrpSpPr>
        <p:grpSpPr bwMode="auto">
          <a:xfrm>
            <a:off x="868363" y="3860800"/>
            <a:ext cx="2800350" cy="266700"/>
            <a:chOff x="547" y="2432"/>
            <a:chExt cx="1764" cy="168"/>
          </a:xfrm>
        </p:grpSpPr>
        <p:sp>
          <p:nvSpPr>
            <p:cNvPr id="209961" name="Rectangle 12"/>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62" name="Line 13"/>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63" name="Line 14"/>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9929" name="Freeform 15"/>
          <p:cNvSpPr>
            <a:spLocks/>
          </p:cNvSpPr>
          <p:nvPr/>
        </p:nvSpPr>
        <p:spPr bwMode="auto">
          <a:xfrm>
            <a:off x="868363" y="5284788"/>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0" name="Freeform 16"/>
          <p:cNvSpPr>
            <a:spLocks/>
          </p:cNvSpPr>
          <p:nvPr/>
        </p:nvSpPr>
        <p:spPr bwMode="auto">
          <a:xfrm flipH="1">
            <a:off x="3175000" y="5284788"/>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1" name="Freeform 17"/>
          <p:cNvSpPr>
            <a:spLocks/>
          </p:cNvSpPr>
          <p:nvPr/>
        </p:nvSpPr>
        <p:spPr bwMode="auto">
          <a:xfrm>
            <a:off x="1692275" y="4127500"/>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2" name="Rectangle 18"/>
          <p:cNvSpPr>
            <a:spLocks noChangeArrowheads="1"/>
          </p:cNvSpPr>
          <p:nvPr/>
        </p:nvSpPr>
        <p:spPr bwMode="auto">
          <a:xfrm rot="-3037057">
            <a:off x="745331" y="4861719"/>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33" name="Line 19"/>
          <p:cNvSpPr>
            <a:spLocks noChangeShapeType="1"/>
          </p:cNvSpPr>
          <p:nvPr/>
        </p:nvSpPr>
        <p:spPr bwMode="auto">
          <a:xfrm flipV="1">
            <a:off x="2268538" y="4127500"/>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4" name="Rectangle 20"/>
          <p:cNvSpPr>
            <a:spLocks noChangeArrowheads="1"/>
          </p:cNvSpPr>
          <p:nvPr/>
        </p:nvSpPr>
        <p:spPr bwMode="auto">
          <a:xfrm rot="3108666" flipH="1">
            <a:off x="2217738" y="4872037"/>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9935" name="Group 21"/>
          <p:cNvGrpSpPr>
            <a:grpSpLocks/>
          </p:cNvGrpSpPr>
          <p:nvPr/>
        </p:nvGrpSpPr>
        <p:grpSpPr bwMode="auto">
          <a:xfrm>
            <a:off x="868363" y="1724025"/>
            <a:ext cx="2800350" cy="266700"/>
            <a:chOff x="1200" y="2092"/>
            <a:chExt cx="1632" cy="144"/>
          </a:xfrm>
        </p:grpSpPr>
        <p:sp>
          <p:nvSpPr>
            <p:cNvPr id="209958" name="Rectangle 22"/>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59" name="Line 23"/>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60" name="Line 24"/>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9936" name="Freeform 25"/>
          <p:cNvSpPr>
            <a:spLocks/>
          </p:cNvSpPr>
          <p:nvPr/>
        </p:nvSpPr>
        <p:spPr bwMode="auto">
          <a:xfrm>
            <a:off x="868363" y="3148013"/>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7" name="Freeform 26"/>
          <p:cNvSpPr>
            <a:spLocks/>
          </p:cNvSpPr>
          <p:nvPr/>
        </p:nvSpPr>
        <p:spPr bwMode="auto">
          <a:xfrm flipH="1">
            <a:off x="3175000" y="3148013"/>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8" name="Freeform 27"/>
          <p:cNvSpPr>
            <a:spLocks/>
          </p:cNvSpPr>
          <p:nvPr/>
        </p:nvSpPr>
        <p:spPr bwMode="auto">
          <a:xfrm>
            <a:off x="1692275" y="1990725"/>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39" name="Rectangle 28"/>
          <p:cNvSpPr>
            <a:spLocks noChangeArrowheads="1"/>
          </p:cNvSpPr>
          <p:nvPr/>
        </p:nvSpPr>
        <p:spPr bwMode="auto">
          <a:xfrm rot="-3037057">
            <a:off x="745331" y="2724944"/>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40" name="Line 29"/>
          <p:cNvSpPr>
            <a:spLocks noChangeShapeType="1"/>
          </p:cNvSpPr>
          <p:nvPr/>
        </p:nvSpPr>
        <p:spPr bwMode="auto">
          <a:xfrm flipV="1">
            <a:off x="2268538" y="1990725"/>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41" name="Rectangle 30"/>
          <p:cNvSpPr>
            <a:spLocks noChangeArrowheads="1"/>
          </p:cNvSpPr>
          <p:nvPr/>
        </p:nvSpPr>
        <p:spPr bwMode="auto">
          <a:xfrm rot="3108666" flipH="1">
            <a:off x="2217738" y="2735262"/>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9942" name="Group 31"/>
          <p:cNvGrpSpPr>
            <a:grpSpLocks/>
          </p:cNvGrpSpPr>
          <p:nvPr/>
        </p:nvGrpSpPr>
        <p:grpSpPr bwMode="auto">
          <a:xfrm>
            <a:off x="5686425" y="2173288"/>
            <a:ext cx="1844675" cy="2368550"/>
            <a:chOff x="3582" y="1591"/>
            <a:chExt cx="1162" cy="1492"/>
          </a:xfrm>
        </p:grpSpPr>
        <p:grpSp>
          <p:nvGrpSpPr>
            <p:cNvPr id="209948" name="Group 32"/>
            <p:cNvGrpSpPr>
              <a:grpSpLocks/>
            </p:cNvGrpSpPr>
            <p:nvPr/>
          </p:nvGrpSpPr>
          <p:grpSpPr bwMode="auto">
            <a:xfrm>
              <a:off x="3769" y="2461"/>
              <a:ext cx="975" cy="222"/>
              <a:chOff x="547" y="2432"/>
              <a:chExt cx="1764" cy="168"/>
            </a:xfrm>
          </p:grpSpPr>
          <p:sp>
            <p:nvSpPr>
              <p:cNvPr id="209955" name="Rectangle 33"/>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56" name="Line 34"/>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57" name="Line 35"/>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9949" name="Freeform 36"/>
            <p:cNvSpPr>
              <a:spLocks/>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50" name="Rectangle 37"/>
            <p:cNvSpPr>
              <a:spLocks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9951" name="Group 38"/>
            <p:cNvGrpSpPr>
              <a:grpSpLocks/>
            </p:cNvGrpSpPr>
            <p:nvPr/>
          </p:nvGrpSpPr>
          <p:grpSpPr bwMode="auto">
            <a:xfrm>
              <a:off x="3582" y="1591"/>
              <a:ext cx="188" cy="1492"/>
              <a:chOff x="1392" y="1008"/>
              <a:chExt cx="96" cy="2304"/>
            </a:xfrm>
          </p:grpSpPr>
          <p:sp>
            <p:nvSpPr>
              <p:cNvPr id="209952" name="Rectangle 39"/>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53" name="Line 40"/>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54" name="Line 41"/>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09943" name="AutoShape 42"/>
          <p:cNvSpPr>
            <a:spLocks noChangeArrowheads="1"/>
          </p:cNvSpPr>
          <p:nvPr/>
        </p:nvSpPr>
        <p:spPr bwMode="auto">
          <a:xfrm rot="7640867">
            <a:off x="6859587" y="1920876"/>
            <a:ext cx="785813" cy="195262"/>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44" name="Oval 43"/>
          <p:cNvSpPr>
            <a:spLocks noChangeArrowheads="1"/>
          </p:cNvSpPr>
          <p:nvPr/>
        </p:nvSpPr>
        <p:spPr bwMode="auto">
          <a:xfrm>
            <a:off x="400050" y="2968625"/>
            <a:ext cx="1401763" cy="1401763"/>
          </a:xfrm>
          <a:prstGeom prst="ellipse">
            <a:avLst/>
          </a:prstGeom>
          <a:noFill/>
          <a:ln w="28575"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9945" name="Line 44"/>
          <p:cNvSpPr>
            <a:spLocks noChangeShapeType="1"/>
          </p:cNvSpPr>
          <p:nvPr/>
        </p:nvSpPr>
        <p:spPr bwMode="auto">
          <a:xfrm flipV="1">
            <a:off x="1801813" y="3425825"/>
            <a:ext cx="3633787" cy="173038"/>
          </a:xfrm>
          <a:prstGeom prst="line">
            <a:avLst/>
          </a:prstGeom>
          <a:noFill/>
          <a:ln w="412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9946" name="Text Box 46"/>
          <p:cNvSpPr txBox="1">
            <a:spLocks noChangeArrowheads="1"/>
          </p:cNvSpPr>
          <p:nvPr/>
        </p:nvSpPr>
        <p:spPr bwMode="auto">
          <a:xfrm>
            <a:off x="5568058" y="4785349"/>
            <a:ext cx="3456880" cy="1631216"/>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u="sng" dirty="0">
                <a:latin typeface="+mn-lt"/>
              </a:rPr>
              <a:t>Check: </a:t>
            </a:r>
            <a:endParaRPr lang="en-US" altLang="en-US" sz="2000" b="0" u="sng" dirty="0" smtClean="0">
              <a:latin typeface="+mn-lt"/>
            </a:endParaRPr>
          </a:p>
          <a:p>
            <a:pPr marL="342900" indent="-342900">
              <a:spcBef>
                <a:spcPct val="50000"/>
              </a:spcBef>
              <a:buClrTx/>
              <a:buSzTx/>
            </a:pPr>
            <a:r>
              <a:rPr lang="en-US" altLang="en-US" sz="2000" b="0" dirty="0" smtClean="0">
                <a:latin typeface="+mn-lt"/>
              </a:rPr>
              <a:t>buckling </a:t>
            </a:r>
            <a:r>
              <a:rPr lang="en-US" altLang="en-US" sz="2000" b="0" dirty="0">
                <a:latin typeface="+mn-lt"/>
              </a:rPr>
              <a:t>of gusset </a:t>
            </a:r>
            <a:r>
              <a:rPr lang="en-US" altLang="en-US" sz="2000" b="0" dirty="0" smtClean="0">
                <a:latin typeface="+mn-lt"/>
              </a:rPr>
              <a:t>plate</a:t>
            </a:r>
          </a:p>
          <a:p>
            <a:pPr marL="342900" indent="-342900">
              <a:spcBef>
                <a:spcPct val="50000"/>
              </a:spcBef>
              <a:buClrTx/>
              <a:buSzTx/>
            </a:pPr>
            <a:r>
              <a:rPr lang="en-US" altLang="en-US" sz="2000" b="0" dirty="0" smtClean="0">
                <a:latin typeface="+mn-lt"/>
              </a:rPr>
              <a:t>web </a:t>
            </a:r>
            <a:r>
              <a:rPr lang="en-US" altLang="en-US" sz="2000" b="0" dirty="0">
                <a:latin typeface="+mn-lt"/>
              </a:rPr>
              <a:t>crippling for beam and column</a:t>
            </a:r>
          </a:p>
        </p:txBody>
      </p:sp>
      <p:sp>
        <p:nvSpPr>
          <p:cNvPr id="209947" name="Text Box 10"/>
          <p:cNvSpPr txBox="1">
            <a:spLocks noChangeArrowheads="1"/>
          </p:cNvSpPr>
          <p:nvPr/>
        </p:nvSpPr>
        <p:spPr bwMode="auto">
          <a:xfrm>
            <a:off x="4648200" y="1060450"/>
            <a:ext cx="4376738" cy="461963"/>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dirty="0">
                <a:latin typeface="Arial Narrow" pitchFamily="34" charset="0"/>
              </a:rPr>
              <a:t>min { (</a:t>
            </a:r>
            <a:r>
              <a:rPr lang="en-US" altLang="en-US" sz="2400" i="1" dirty="0" err="1">
                <a:latin typeface="Arial Narrow" pitchFamily="34" charset="0"/>
              </a:rPr>
              <a:t>F</a:t>
            </a:r>
            <a:r>
              <a:rPr lang="en-US" altLang="en-US" sz="2400" i="1" baseline="-25000" dirty="0" err="1">
                <a:latin typeface="Arial Narrow" pitchFamily="34" charset="0"/>
              </a:rPr>
              <a:t>cre</a:t>
            </a:r>
            <a:r>
              <a:rPr lang="en-US" altLang="en-US" sz="2400" i="1" dirty="0">
                <a:latin typeface="Arial Narrow" pitchFamily="34" charset="0"/>
              </a:rPr>
              <a:t> / 0.877) A</a:t>
            </a:r>
            <a:r>
              <a:rPr lang="en-US" altLang="en-US" sz="2400" i="1" baseline="-25000" dirty="0">
                <a:latin typeface="Arial Narrow" pitchFamily="34" charset="0"/>
              </a:rPr>
              <a:t>g</a:t>
            </a:r>
            <a:r>
              <a:rPr lang="en-US" altLang="en-US" sz="2400" i="1" dirty="0">
                <a:latin typeface="Arial Narrow" pitchFamily="34" charset="0"/>
              </a:rPr>
              <a:t> ,  </a:t>
            </a:r>
            <a:r>
              <a:rPr lang="en-US" altLang="en-US" sz="2400" i="1" dirty="0" err="1">
                <a:latin typeface="Arial Narrow" pitchFamily="34" charset="0"/>
              </a:rPr>
              <a:t>R</a:t>
            </a:r>
            <a:r>
              <a:rPr lang="en-US" altLang="en-US" sz="2400" i="1" baseline="-25000" dirty="0" err="1">
                <a:latin typeface="Arial Narrow" pitchFamily="34" charset="0"/>
              </a:rPr>
              <a:t>y</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err="1">
                <a:latin typeface="Arial Narrow" pitchFamily="34" charset="0"/>
              </a:rPr>
              <a:t>A</a:t>
            </a:r>
            <a:r>
              <a:rPr lang="en-US" altLang="en-US" sz="2400" i="1" baseline="-25000" dirty="0" err="1">
                <a:latin typeface="Arial Narrow" pitchFamily="34" charset="0"/>
              </a:rPr>
              <a:t>g</a:t>
            </a:r>
            <a:r>
              <a:rPr lang="en-US" altLang="en-US" sz="2400" i="1" baseline="-25000" dirty="0">
                <a:latin typeface="Arial Narrow" pitchFamily="34" charset="0"/>
              </a:rPr>
              <a:t> </a:t>
            </a:r>
            <a:r>
              <a:rPr lang="en-US" altLang="en-US" sz="2400" i="1" dirty="0">
                <a:latin typeface="Arial Narrow" pitchFamily="34" charset="0"/>
              </a:rPr>
              <a:t>}</a:t>
            </a:r>
          </a:p>
        </p:txBody>
      </p:sp>
      <p:sp>
        <p:nvSpPr>
          <p:cNvPr id="2" name="Text Placeholder 1"/>
          <p:cNvSpPr>
            <a:spLocks noGrp="1"/>
          </p:cNvSpPr>
          <p:nvPr>
            <p:ph type="body" sz="quarter" idx="38"/>
          </p:nvPr>
        </p:nvSpPr>
        <p:spPr/>
        <p:txBody>
          <a:bodyPr/>
          <a:lstStyle/>
          <a:p>
            <a:r>
              <a:rPr lang="en-US" dirty="0" smtClean="0"/>
              <a:t>Brace Connection Design</a:t>
            </a:r>
            <a:endParaRPr lang="en-US" dirty="0"/>
          </a:p>
        </p:txBody>
      </p:sp>
      <p:sp>
        <p:nvSpPr>
          <p:cNvPr id="4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101</a:t>
            </a:fld>
            <a:endParaRPr lang="en-US" altLang="en-US"/>
          </a:p>
        </p:txBody>
      </p:sp>
    </p:spTree>
    <p:extLst>
      <p:ext uri="{BB962C8B-B14F-4D97-AF65-F5344CB8AC3E}">
        <p14:creationId xmlns:p14="http://schemas.microsoft.com/office/powerpoint/2010/main" val="8302718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4" descr="cb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404664"/>
            <a:ext cx="4899176" cy="321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Picture 5" descr="cbf-5"/>
          <p:cNvPicPr>
            <a:picLocks noChangeAspect="1" noChangeArrowheads="1"/>
          </p:cNvPicPr>
          <p:nvPr/>
        </p:nvPicPr>
        <p:blipFill>
          <a:blip r:embed="rId4">
            <a:extLst>
              <a:ext uri="{28A0092B-C50C-407E-A947-70E740481C1C}">
                <a14:useLocalDpi xmlns:a14="http://schemas.microsoft.com/office/drawing/2010/main" val="0"/>
              </a:ext>
            </a:extLst>
          </a:blip>
          <a:srcRect l="4819" r="4819"/>
          <a:stretch>
            <a:fillRect/>
          </a:stretch>
        </p:blipFill>
        <p:spPr bwMode="auto">
          <a:xfrm>
            <a:off x="5148064" y="404664"/>
            <a:ext cx="3851920" cy="60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102</a:t>
            </a:fld>
            <a:endParaRPr lang="en-US" altLang="en-US"/>
          </a:p>
        </p:txBody>
      </p:sp>
    </p:spTree>
    <p:extLst>
      <p:ext uri="{BB962C8B-B14F-4D97-AF65-F5344CB8AC3E}">
        <p14:creationId xmlns:p14="http://schemas.microsoft.com/office/powerpoint/2010/main" val="15123397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1" name="Text Box 5"/>
          <p:cNvSpPr txBox="1">
            <a:spLocks noChangeArrowheads="1"/>
          </p:cNvSpPr>
          <p:nvPr/>
        </p:nvSpPr>
        <p:spPr bwMode="auto">
          <a:xfrm>
            <a:off x="895349" y="2209800"/>
            <a:ext cx="7839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spcBef>
                <a:spcPct val="50000"/>
              </a:spcBef>
              <a:buClrTx/>
              <a:buSzTx/>
              <a:buFont typeface="+mj-lt"/>
              <a:buAutoNum type="alphaLcParenR"/>
            </a:pPr>
            <a:r>
              <a:rPr lang="en-US" altLang="en-US" sz="2400" b="0" dirty="0" smtClean="0">
                <a:latin typeface="+mn-lt"/>
              </a:rPr>
              <a:t>The </a:t>
            </a:r>
            <a:r>
              <a:rPr lang="en-US" altLang="en-US" sz="2400" i="1" dirty="0">
                <a:solidFill>
                  <a:schemeClr val="tx2"/>
                </a:solidFill>
                <a:latin typeface="+mn-lt"/>
              </a:rPr>
              <a:t>required flexural strength</a:t>
            </a:r>
            <a:r>
              <a:rPr lang="en-US" altLang="en-US" sz="2400" dirty="0">
                <a:latin typeface="+mn-lt"/>
              </a:rPr>
              <a:t> </a:t>
            </a:r>
            <a:r>
              <a:rPr lang="en-US" altLang="en-US" sz="2400" b="0" dirty="0">
                <a:latin typeface="+mn-lt"/>
              </a:rPr>
              <a:t>of bracing connections </a:t>
            </a:r>
            <a:r>
              <a:rPr lang="en-US" altLang="en-US" sz="2400" b="0" dirty="0" smtClean="0">
                <a:latin typeface="+mn-lt"/>
              </a:rPr>
              <a:t>is </a:t>
            </a:r>
            <a:r>
              <a:rPr lang="en-US" altLang="en-US" sz="2400" i="1" dirty="0" smtClean="0">
                <a:solidFill>
                  <a:schemeClr val="tx2"/>
                </a:solidFill>
                <a:latin typeface="+mn-lt"/>
              </a:rPr>
              <a:t>1.1R</a:t>
            </a:r>
            <a:r>
              <a:rPr lang="en-US" altLang="en-US" sz="2400" i="1" baseline="-25000" dirty="0" smtClean="0">
                <a:solidFill>
                  <a:schemeClr val="tx2"/>
                </a:solidFill>
                <a:latin typeface="+mn-lt"/>
              </a:rPr>
              <a:t>y</a:t>
            </a:r>
            <a:r>
              <a:rPr lang="en-US" altLang="en-US" sz="2400" i="1" dirty="0" smtClean="0">
                <a:solidFill>
                  <a:schemeClr val="tx2"/>
                </a:solidFill>
                <a:latin typeface="+mn-lt"/>
              </a:rPr>
              <a:t> </a:t>
            </a:r>
            <a:r>
              <a:rPr lang="en-US" altLang="en-US" sz="2400" i="1" dirty="0" err="1">
                <a:solidFill>
                  <a:schemeClr val="tx2"/>
                </a:solidFill>
                <a:latin typeface="+mn-lt"/>
              </a:rPr>
              <a:t>M</a:t>
            </a:r>
            <a:r>
              <a:rPr lang="en-US" altLang="en-US" sz="2400" i="1" baseline="-25000" dirty="0" err="1">
                <a:solidFill>
                  <a:schemeClr val="tx2"/>
                </a:solidFill>
                <a:latin typeface="+mn-lt"/>
              </a:rPr>
              <a:t>p</a:t>
            </a:r>
            <a:r>
              <a:rPr lang="en-US" altLang="en-US" sz="2400" i="1" dirty="0">
                <a:latin typeface="+mn-lt"/>
              </a:rPr>
              <a:t> </a:t>
            </a:r>
            <a:r>
              <a:rPr lang="en-US" altLang="en-US" sz="2400" b="0" dirty="0">
                <a:latin typeface="+mn-lt"/>
              </a:rPr>
              <a:t>of </a:t>
            </a:r>
            <a:r>
              <a:rPr lang="en-US" altLang="en-US" sz="2400" b="0" dirty="0" smtClean="0">
                <a:latin typeface="+mn-lt"/>
              </a:rPr>
              <a:t>the bracing </a:t>
            </a:r>
            <a:r>
              <a:rPr lang="en-US" altLang="en-US" sz="2400" b="0" dirty="0">
                <a:latin typeface="+mn-lt"/>
              </a:rPr>
              <a:t>member.</a:t>
            </a:r>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8" name="Text Box 2"/>
          <p:cNvSpPr txBox="1">
            <a:spLocks noChangeArrowheads="1"/>
          </p:cNvSpPr>
          <p:nvPr/>
        </p:nvSpPr>
        <p:spPr bwMode="auto">
          <a:xfrm>
            <a:off x="539552" y="1234182"/>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a:latin typeface="+mn-lt"/>
              </a:rPr>
              <a:t>F2.6c.3 Accommodation of Brace Buckling</a:t>
            </a:r>
          </a:p>
        </p:txBody>
      </p:sp>
      <p:sp>
        <p:nvSpPr>
          <p:cNvPr id="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103</a:t>
            </a:fld>
            <a:endParaRPr lang="en-US" altLang="en-US"/>
          </a:p>
        </p:txBody>
      </p:sp>
    </p:spTree>
    <p:extLst>
      <p:ext uri="{BB962C8B-B14F-4D97-AF65-F5344CB8AC3E}">
        <p14:creationId xmlns:p14="http://schemas.microsoft.com/office/powerpoint/2010/main" val="37915754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AutoShape 4"/>
          <p:cNvSpPr>
            <a:spLocks noChangeArrowheads="1"/>
          </p:cNvSpPr>
          <p:nvPr/>
        </p:nvSpPr>
        <p:spPr bwMode="auto">
          <a:xfrm flipH="1">
            <a:off x="6488113" y="2257425"/>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6067" name="AutoShape 5"/>
          <p:cNvSpPr>
            <a:spLocks noChangeArrowheads="1"/>
          </p:cNvSpPr>
          <p:nvPr/>
        </p:nvSpPr>
        <p:spPr bwMode="auto">
          <a:xfrm>
            <a:off x="163513" y="2259013"/>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6068" name="Text Box 6"/>
          <p:cNvSpPr txBox="1">
            <a:spLocks noChangeArrowheads="1"/>
          </p:cNvSpPr>
          <p:nvPr/>
        </p:nvSpPr>
        <p:spPr bwMode="auto">
          <a:xfrm>
            <a:off x="7154863" y="21621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216069" name="AutoShape 7"/>
          <p:cNvSpPr>
            <a:spLocks noChangeArrowheads="1"/>
          </p:cNvSpPr>
          <p:nvPr/>
        </p:nvSpPr>
        <p:spPr bwMode="auto">
          <a:xfrm rot="5400000" flipH="1">
            <a:off x="5721350" y="2219325"/>
            <a:ext cx="566738" cy="4905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a:extLst/>
        </p:spPr>
        <p:txBody>
          <a:bodyPr anchor="ctr">
            <a:spAutoFit/>
          </a:bodyPr>
          <a:lstStyle/>
          <a:p>
            <a:endParaRPr lang="en-US"/>
          </a:p>
        </p:txBody>
      </p:sp>
      <p:sp>
        <p:nvSpPr>
          <p:cNvPr id="216070" name="AutoShape 8"/>
          <p:cNvSpPr>
            <a:spLocks noChangeArrowheads="1"/>
          </p:cNvSpPr>
          <p:nvPr/>
        </p:nvSpPr>
        <p:spPr bwMode="auto">
          <a:xfrm rot="-5400000">
            <a:off x="1044575" y="2190750"/>
            <a:ext cx="566738" cy="49053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a:extLst/>
        </p:spPr>
        <p:txBody>
          <a:bodyPr anchor="ctr">
            <a:spAutoFit/>
          </a:bodyPr>
          <a:lstStyle/>
          <a:p>
            <a:endParaRPr lang="en-US"/>
          </a:p>
        </p:txBody>
      </p:sp>
      <p:sp>
        <p:nvSpPr>
          <p:cNvPr id="216071" name="Text Box 9"/>
          <p:cNvSpPr txBox="1">
            <a:spLocks noChangeArrowheads="1"/>
          </p:cNvSpPr>
          <p:nvPr/>
        </p:nvSpPr>
        <p:spPr bwMode="auto">
          <a:xfrm>
            <a:off x="5637213" y="2771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216072" name="Text Box 10"/>
          <p:cNvSpPr txBox="1">
            <a:spLocks noChangeArrowheads="1"/>
          </p:cNvSpPr>
          <p:nvPr/>
        </p:nvSpPr>
        <p:spPr bwMode="auto">
          <a:xfrm>
            <a:off x="804863" y="2771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216073" name="Text Box 11"/>
          <p:cNvSpPr txBox="1">
            <a:spLocks noChangeArrowheads="1"/>
          </p:cNvSpPr>
          <p:nvPr/>
        </p:nvSpPr>
        <p:spPr bwMode="auto">
          <a:xfrm>
            <a:off x="1543192" y="3544888"/>
            <a:ext cx="664745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For "fixed" end braces: flexural plastic hinges will form at mid-length and at brace ends. Brace will impose bending moment on connections and adjoining members.</a:t>
            </a:r>
          </a:p>
        </p:txBody>
      </p:sp>
      <p:grpSp>
        <p:nvGrpSpPr>
          <p:cNvPr id="216074" name="Group 12"/>
          <p:cNvGrpSpPr>
            <a:grpSpLocks/>
          </p:cNvGrpSpPr>
          <p:nvPr/>
        </p:nvGrpSpPr>
        <p:grpSpPr bwMode="auto">
          <a:xfrm>
            <a:off x="1535113" y="1719263"/>
            <a:ext cx="4267200" cy="1092200"/>
            <a:chOff x="1338" y="1328"/>
            <a:chExt cx="2688" cy="688"/>
          </a:xfrm>
        </p:grpSpPr>
        <p:sp>
          <p:nvSpPr>
            <p:cNvPr id="216081" name="Freeform 13"/>
            <p:cNvSpPr>
              <a:spLocks/>
            </p:cNvSpPr>
            <p:nvPr/>
          </p:nvSpPr>
          <p:spPr bwMode="auto">
            <a:xfrm>
              <a:off x="1434" y="1328"/>
              <a:ext cx="2488" cy="544"/>
            </a:xfrm>
            <a:custGeom>
              <a:avLst/>
              <a:gdLst>
                <a:gd name="T0" fmla="*/ 12 w 2488"/>
                <a:gd name="T1" fmla="*/ 356 h 544"/>
                <a:gd name="T2" fmla="*/ 128 w 2488"/>
                <a:gd name="T3" fmla="*/ 348 h 544"/>
                <a:gd name="T4" fmla="*/ 228 w 2488"/>
                <a:gd name="T5" fmla="*/ 340 h 544"/>
                <a:gd name="T6" fmla="*/ 380 w 2488"/>
                <a:gd name="T7" fmla="*/ 316 h 544"/>
                <a:gd name="T8" fmla="*/ 452 w 2488"/>
                <a:gd name="T9" fmla="*/ 308 h 544"/>
                <a:gd name="T10" fmla="*/ 568 w 2488"/>
                <a:gd name="T11" fmla="*/ 264 h 544"/>
                <a:gd name="T12" fmla="*/ 716 w 2488"/>
                <a:gd name="T13" fmla="*/ 192 h 544"/>
                <a:gd name="T14" fmla="*/ 812 w 2488"/>
                <a:gd name="T15" fmla="*/ 148 h 544"/>
                <a:gd name="T16" fmla="*/ 908 w 2488"/>
                <a:gd name="T17" fmla="*/ 108 h 544"/>
                <a:gd name="T18" fmla="*/ 1008 w 2488"/>
                <a:gd name="T19" fmla="*/ 72 h 544"/>
                <a:gd name="T20" fmla="*/ 1072 w 2488"/>
                <a:gd name="T21" fmla="*/ 48 h 544"/>
                <a:gd name="T22" fmla="*/ 1156 w 2488"/>
                <a:gd name="T23" fmla="*/ 16 h 544"/>
                <a:gd name="T24" fmla="*/ 1224 w 2488"/>
                <a:gd name="T25" fmla="*/ 0 h 544"/>
                <a:gd name="T26" fmla="*/ 1248 w 2488"/>
                <a:gd name="T27" fmla="*/ 0 h 544"/>
                <a:gd name="T28" fmla="*/ 1324 w 2488"/>
                <a:gd name="T29" fmla="*/ 20 h 544"/>
                <a:gd name="T30" fmla="*/ 1404 w 2488"/>
                <a:gd name="T31" fmla="*/ 36 h 544"/>
                <a:gd name="T32" fmla="*/ 1484 w 2488"/>
                <a:gd name="T33" fmla="*/ 72 h 544"/>
                <a:gd name="T34" fmla="*/ 1576 w 2488"/>
                <a:gd name="T35" fmla="*/ 104 h 544"/>
                <a:gd name="T36" fmla="*/ 1696 w 2488"/>
                <a:gd name="T37" fmla="*/ 152 h 544"/>
                <a:gd name="T38" fmla="*/ 1788 w 2488"/>
                <a:gd name="T39" fmla="*/ 200 h 544"/>
                <a:gd name="T40" fmla="*/ 1896 w 2488"/>
                <a:gd name="T41" fmla="*/ 244 h 544"/>
                <a:gd name="T42" fmla="*/ 1960 w 2488"/>
                <a:gd name="T43" fmla="*/ 280 h 544"/>
                <a:gd name="T44" fmla="*/ 2044 w 2488"/>
                <a:gd name="T45" fmla="*/ 312 h 544"/>
                <a:gd name="T46" fmla="*/ 2116 w 2488"/>
                <a:gd name="T47" fmla="*/ 320 h 544"/>
                <a:gd name="T48" fmla="*/ 2184 w 2488"/>
                <a:gd name="T49" fmla="*/ 328 h 544"/>
                <a:gd name="T50" fmla="*/ 2252 w 2488"/>
                <a:gd name="T51" fmla="*/ 332 h 544"/>
                <a:gd name="T52" fmla="*/ 2312 w 2488"/>
                <a:gd name="T53" fmla="*/ 340 h 544"/>
                <a:gd name="T54" fmla="*/ 2400 w 2488"/>
                <a:gd name="T55" fmla="*/ 348 h 544"/>
                <a:gd name="T56" fmla="*/ 2488 w 2488"/>
                <a:gd name="T57" fmla="*/ 356 h 544"/>
                <a:gd name="T58" fmla="*/ 2488 w 2488"/>
                <a:gd name="T59" fmla="*/ 544 h 544"/>
                <a:gd name="T60" fmla="*/ 2436 w 2488"/>
                <a:gd name="T61" fmla="*/ 536 h 544"/>
                <a:gd name="T62" fmla="*/ 2296 w 2488"/>
                <a:gd name="T63" fmla="*/ 520 h 544"/>
                <a:gd name="T64" fmla="*/ 2184 w 2488"/>
                <a:gd name="T65" fmla="*/ 512 h 544"/>
                <a:gd name="T66" fmla="*/ 2116 w 2488"/>
                <a:gd name="T67" fmla="*/ 504 h 544"/>
                <a:gd name="T68" fmla="*/ 2044 w 2488"/>
                <a:gd name="T69" fmla="*/ 488 h 544"/>
                <a:gd name="T70" fmla="*/ 1924 w 2488"/>
                <a:gd name="T71" fmla="*/ 440 h 544"/>
                <a:gd name="T72" fmla="*/ 1804 w 2488"/>
                <a:gd name="T73" fmla="*/ 376 h 544"/>
                <a:gd name="T74" fmla="*/ 1680 w 2488"/>
                <a:gd name="T75" fmla="*/ 328 h 544"/>
                <a:gd name="T76" fmla="*/ 1592 w 2488"/>
                <a:gd name="T77" fmla="*/ 280 h 544"/>
                <a:gd name="T78" fmla="*/ 1480 w 2488"/>
                <a:gd name="T79" fmla="*/ 252 h 544"/>
                <a:gd name="T80" fmla="*/ 1404 w 2488"/>
                <a:gd name="T81" fmla="*/ 216 h 544"/>
                <a:gd name="T82" fmla="*/ 1344 w 2488"/>
                <a:gd name="T83" fmla="*/ 196 h 544"/>
                <a:gd name="T84" fmla="*/ 1276 w 2488"/>
                <a:gd name="T85" fmla="*/ 176 h 544"/>
                <a:gd name="T86" fmla="*/ 1240 w 2488"/>
                <a:gd name="T87" fmla="*/ 176 h 544"/>
                <a:gd name="T88" fmla="*/ 1156 w 2488"/>
                <a:gd name="T89" fmla="*/ 196 h 544"/>
                <a:gd name="T90" fmla="*/ 1028 w 2488"/>
                <a:gd name="T91" fmla="*/ 228 h 544"/>
                <a:gd name="T92" fmla="*/ 936 w 2488"/>
                <a:gd name="T93" fmla="*/ 268 h 544"/>
                <a:gd name="T94" fmla="*/ 832 w 2488"/>
                <a:gd name="T95" fmla="*/ 320 h 544"/>
                <a:gd name="T96" fmla="*/ 760 w 2488"/>
                <a:gd name="T97" fmla="*/ 356 h 544"/>
                <a:gd name="T98" fmla="*/ 640 w 2488"/>
                <a:gd name="T99" fmla="*/ 396 h 544"/>
                <a:gd name="T100" fmla="*/ 556 w 2488"/>
                <a:gd name="T101" fmla="*/ 448 h 544"/>
                <a:gd name="T102" fmla="*/ 440 w 2488"/>
                <a:gd name="T103" fmla="*/ 480 h 544"/>
                <a:gd name="T104" fmla="*/ 332 w 2488"/>
                <a:gd name="T105" fmla="*/ 504 h 544"/>
                <a:gd name="T106" fmla="*/ 216 w 2488"/>
                <a:gd name="T107" fmla="*/ 524 h 544"/>
                <a:gd name="T108" fmla="*/ 140 w 2488"/>
                <a:gd name="T109" fmla="*/ 524 h 544"/>
                <a:gd name="T110" fmla="*/ 0 w 2488"/>
                <a:gd name="T111" fmla="*/ 540 h 544"/>
                <a:gd name="T112" fmla="*/ 12 w 2488"/>
                <a:gd name="T113" fmla="*/ 356 h 5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88" h="544">
                  <a:moveTo>
                    <a:pt x="12" y="356"/>
                  </a:moveTo>
                  <a:lnTo>
                    <a:pt x="128" y="348"/>
                  </a:lnTo>
                  <a:lnTo>
                    <a:pt x="228" y="340"/>
                  </a:lnTo>
                  <a:lnTo>
                    <a:pt x="380" y="316"/>
                  </a:lnTo>
                  <a:lnTo>
                    <a:pt x="452" y="308"/>
                  </a:lnTo>
                  <a:lnTo>
                    <a:pt x="568" y="264"/>
                  </a:lnTo>
                  <a:lnTo>
                    <a:pt x="716" y="192"/>
                  </a:lnTo>
                  <a:lnTo>
                    <a:pt x="812" y="148"/>
                  </a:lnTo>
                  <a:lnTo>
                    <a:pt x="908" y="108"/>
                  </a:lnTo>
                  <a:lnTo>
                    <a:pt x="1008" y="72"/>
                  </a:lnTo>
                  <a:lnTo>
                    <a:pt x="1072" y="48"/>
                  </a:lnTo>
                  <a:lnTo>
                    <a:pt x="1156" y="16"/>
                  </a:lnTo>
                  <a:lnTo>
                    <a:pt x="1224" y="0"/>
                  </a:lnTo>
                  <a:lnTo>
                    <a:pt x="1248" y="0"/>
                  </a:lnTo>
                  <a:lnTo>
                    <a:pt x="1324" y="20"/>
                  </a:lnTo>
                  <a:lnTo>
                    <a:pt x="1404" y="36"/>
                  </a:lnTo>
                  <a:lnTo>
                    <a:pt x="1484" y="72"/>
                  </a:lnTo>
                  <a:lnTo>
                    <a:pt x="1576" y="104"/>
                  </a:lnTo>
                  <a:lnTo>
                    <a:pt x="1696" y="152"/>
                  </a:lnTo>
                  <a:lnTo>
                    <a:pt x="1788" y="200"/>
                  </a:lnTo>
                  <a:lnTo>
                    <a:pt x="1896" y="244"/>
                  </a:lnTo>
                  <a:lnTo>
                    <a:pt x="1960" y="280"/>
                  </a:lnTo>
                  <a:lnTo>
                    <a:pt x="2044" y="312"/>
                  </a:lnTo>
                  <a:lnTo>
                    <a:pt x="2116" y="320"/>
                  </a:lnTo>
                  <a:lnTo>
                    <a:pt x="2184" y="328"/>
                  </a:lnTo>
                  <a:lnTo>
                    <a:pt x="2252" y="332"/>
                  </a:lnTo>
                  <a:lnTo>
                    <a:pt x="2312" y="340"/>
                  </a:lnTo>
                  <a:lnTo>
                    <a:pt x="2400" y="348"/>
                  </a:lnTo>
                  <a:lnTo>
                    <a:pt x="2488" y="356"/>
                  </a:lnTo>
                  <a:lnTo>
                    <a:pt x="2488" y="544"/>
                  </a:lnTo>
                  <a:lnTo>
                    <a:pt x="2436" y="536"/>
                  </a:lnTo>
                  <a:lnTo>
                    <a:pt x="2296" y="520"/>
                  </a:lnTo>
                  <a:lnTo>
                    <a:pt x="2184" y="512"/>
                  </a:lnTo>
                  <a:lnTo>
                    <a:pt x="2116" y="504"/>
                  </a:lnTo>
                  <a:lnTo>
                    <a:pt x="2044" y="488"/>
                  </a:lnTo>
                  <a:lnTo>
                    <a:pt x="1924" y="440"/>
                  </a:lnTo>
                  <a:lnTo>
                    <a:pt x="1804" y="376"/>
                  </a:lnTo>
                  <a:lnTo>
                    <a:pt x="1680" y="328"/>
                  </a:lnTo>
                  <a:lnTo>
                    <a:pt x="1592" y="280"/>
                  </a:lnTo>
                  <a:lnTo>
                    <a:pt x="1480" y="252"/>
                  </a:lnTo>
                  <a:lnTo>
                    <a:pt x="1404" y="216"/>
                  </a:lnTo>
                  <a:lnTo>
                    <a:pt x="1344" y="196"/>
                  </a:lnTo>
                  <a:lnTo>
                    <a:pt x="1276" y="176"/>
                  </a:lnTo>
                  <a:lnTo>
                    <a:pt x="1240" y="176"/>
                  </a:lnTo>
                  <a:lnTo>
                    <a:pt x="1156" y="196"/>
                  </a:lnTo>
                  <a:lnTo>
                    <a:pt x="1028" y="228"/>
                  </a:lnTo>
                  <a:lnTo>
                    <a:pt x="936" y="268"/>
                  </a:lnTo>
                  <a:lnTo>
                    <a:pt x="832" y="320"/>
                  </a:lnTo>
                  <a:lnTo>
                    <a:pt x="760" y="356"/>
                  </a:lnTo>
                  <a:lnTo>
                    <a:pt x="640" y="396"/>
                  </a:lnTo>
                  <a:lnTo>
                    <a:pt x="556" y="448"/>
                  </a:lnTo>
                  <a:lnTo>
                    <a:pt x="440" y="480"/>
                  </a:lnTo>
                  <a:lnTo>
                    <a:pt x="332" y="504"/>
                  </a:lnTo>
                  <a:lnTo>
                    <a:pt x="216" y="524"/>
                  </a:lnTo>
                  <a:lnTo>
                    <a:pt x="140" y="524"/>
                  </a:lnTo>
                  <a:lnTo>
                    <a:pt x="0" y="540"/>
                  </a:lnTo>
                  <a:lnTo>
                    <a:pt x="12" y="356"/>
                  </a:lnTo>
                  <a:close/>
                </a:path>
              </a:pathLst>
            </a:custGeom>
            <a:gradFill rotWithShape="1">
              <a:gsLst>
                <a:gs pos="0">
                  <a:srgbClr val="CECECE"/>
                </a:gs>
                <a:gs pos="50000">
                  <a:srgbClr val="5F5F5F"/>
                </a:gs>
                <a:gs pos="100000">
                  <a:srgbClr val="CECECE"/>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82" name="Rectangle 14"/>
            <p:cNvSpPr>
              <a:spLocks noChangeArrowheads="1"/>
            </p:cNvSpPr>
            <p:nvPr/>
          </p:nvSpPr>
          <p:spPr bwMode="auto">
            <a:xfrm>
              <a:off x="1434" y="1685"/>
              <a:ext cx="2496"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16083" name="Freeform 15"/>
            <p:cNvSpPr>
              <a:spLocks/>
            </p:cNvSpPr>
            <p:nvPr/>
          </p:nvSpPr>
          <p:spPr bwMode="auto">
            <a:xfrm>
              <a:off x="143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16084" name="Group 16"/>
            <p:cNvGrpSpPr>
              <a:grpSpLocks/>
            </p:cNvGrpSpPr>
            <p:nvPr/>
          </p:nvGrpSpPr>
          <p:grpSpPr bwMode="auto">
            <a:xfrm flipH="1">
              <a:off x="1338" y="1541"/>
              <a:ext cx="96" cy="475"/>
              <a:chOff x="3504" y="1152"/>
              <a:chExt cx="96" cy="475"/>
            </a:xfrm>
          </p:grpSpPr>
          <p:sp>
            <p:nvSpPr>
              <p:cNvPr id="216099" name="Line 17"/>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100" name="Line 18"/>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101" name="Line 19"/>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102" name="Line 20"/>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103" name="Line 21"/>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16085" name="Freeform 22"/>
            <p:cNvSpPr>
              <a:spLocks/>
            </p:cNvSpPr>
            <p:nvPr/>
          </p:nvSpPr>
          <p:spPr bwMode="auto">
            <a:xfrm flipH="1">
              <a:off x="374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16086" name="Group 23"/>
            <p:cNvGrpSpPr>
              <a:grpSpLocks/>
            </p:cNvGrpSpPr>
            <p:nvPr/>
          </p:nvGrpSpPr>
          <p:grpSpPr bwMode="auto">
            <a:xfrm>
              <a:off x="3930" y="1541"/>
              <a:ext cx="96" cy="475"/>
              <a:chOff x="3504" y="1152"/>
              <a:chExt cx="96" cy="475"/>
            </a:xfrm>
          </p:grpSpPr>
          <p:sp>
            <p:nvSpPr>
              <p:cNvPr id="216094" name="Line 24"/>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5" name="Line 25"/>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6" name="Line 26"/>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7" name="Line 27"/>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8" name="Line 28"/>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16087" name="Freeform 29"/>
            <p:cNvSpPr>
              <a:spLocks/>
            </p:cNvSpPr>
            <p:nvPr/>
          </p:nvSpPr>
          <p:spPr bwMode="auto">
            <a:xfrm>
              <a:off x="2538" y="1338"/>
              <a:ext cx="264" cy="204"/>
            </a:xfrm>
            <a:custGeom>
              <a:avLst/>
              <a:gdLst>
                <a:gd name="T0" fmla="*/ 264 w 264"/>
                <a:gd name="T1" fmla="*/ 192 h 204"/>
                <a:gd name="T2" fmla="*/ 183 w 264"/>
                <a:gd name="T3" fmla="*/ 174 h 204"/>
                <a:gd name="T4" fmla="*/ 144 w 264"/>
                <a:gd name="T5" fmla="*/ 171 h 204"/>
                <a:gd name="T6" fmla="*/ 93 w 264"/>
                <a:gd name="T7" fmla="*/ 177 h 204"/>
                <a:gd name="T8" fmla="*/ 51 w 264"/>
                <a:gd name="T9" fmla="*/ 189 h 204"/>
                <a:gd name="T10" fmla="*/ 0 w 264"/>
                <a:gd name="T11" fmla="*/ 204 h 204"/>
                <a:gd name="T12" fmla="*/ 54 w 264"/>
                <a:gd name="T13" fmla="*/ 144 h 204"/>
                <a:gd name="T14" fmla="*/ 123 w 264"/>
                <a:gd name="T15" fmla="*/ 87 h 204"/>
                <a:gd name="T16" fmla="*/ 105 w 264"/>
                <a:gd name="T17" fmla="*/ 69 h 204"/>
                <a:gd name="T18" fmla="*/ 78 w 264"/>
                <a:gd name="T19" fmla="*/ 57 h 204"/>
                <a:gd name="T20" fmla="*/ 39 w 264"/>
                <a:gd name="T21" fmla="*/ 45 h 204"/>
                <a:gd name="T22" fmla="*/ 0 w 264"/>
                <a:gd name="T23" fmla="*/ 24 h 204"/>
                <a:gd name="T24" fmla="*/ 87 w 264"/>
                <a:gd name="T25" fmla="*/ 3 h 204"/>
                <a:gd name="T26" fmla="*/ 153 w 264"/>
                <a:gd name="T27" fmla="*/ 0 h 204"/>
                <a:gd name="T28" fmla="*/ 204 w 264"/>
                <a:gd name="T29" fmla="*/ 6 h 204"/>
                <a:gd name="T30" fmla="*/ 231 w 264"/>
                <a:gd name="T31" fmla="*/ 12 h 204"/>
                <a:gd name="T32" fmla="*/ 252 w 264"/>
                <a:gd name="T33" fmla="*/ 24 h 204"/>
                <a:gd name="T34" fmla="*/ 210 w 264"/>
                <a:gd name="T35" fmla="*/ 30 h 204"/>
                <a:gd name="T36" fmla="*/ 177 w 264"/>
                <a:gd name="T37" fmla="*/ 48 h 204"/>
                <a:gd name="T38" fmla="*/ 150 w 264"/>
                <a:gd name="T39" fmla="*/ 69 h 204"/>
                <a:gd name="T40" fmla="*/ 156 w 264"/>
                <a:gd name="T41" fmla="*/ 87 h 204"/>
                <a:gd name="T42" fmla="*/ 198 w 264"/>
                <a:gd name="T43" fmla="*/ 114 h 204"/>
                <a:gd name="T44" fmla="*/ 228 w 264"/>
                <a:gd name="T45" fmla="*/ 147 h 204"/>
                <a:gd name="T46" fmla="*/ 264 w 264"/>
                <a:gd name="T47" fmla="*/ 192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204">
                  <a:moveTo>
                    <a:pt x="264" y="192"/>
                  </a:moveTo>
                  <a:lnTo>
                    <a:pt x="183" y="174"/>
                  </a:lnTo>
                  <a:lnTo>
                    <a:pt x="144" y="171"/>
                  </a:lnTo>
                  <a:lnTo>
                    <a:pt x="93" y="177"/>
                  </a:lnTo>
                  <a:lnTo>
                    <a:pt x="51" y="189"/>
                  </a:lnTo>
                  <a:lnTo>
                    <a:pt x="0" y="204"/>
                  </a:lnTo>
                  <a:lnTo>
                    <a:pt x="54" y="144"/>
                  </a:lnTo>
                  <a:lnTo>
                    <a:pt x="123" y="87"/>
                  </a:lnTo>
                  <a:lnTo>
                    <a:pt x="105" y="69"/>
                  </a:lnTo>
                  <a:lnTo>
                    <a:pt x="78" y="57"/>
                  </a:lnTo>
                  <a:lnTo>
                    <a:pt x="39" y="45"/>
                  </a:lnTo>
                  <a:lnTo>
                    <a:pt x="0" y="24"/>
                  </a:lnTo>
                  <a:lnTo>
                    <a:pt x="87" y="3"/>
                  </a:lnTo>
                  <a:lnTo>
                    <a:pt x="153" y="0"/>
                  </a:lnTo>
                  <a:lnTo>
                    <a:pt x="204" y="6"/>
                  </a:lnTo>
                  <a:lnTo>
                    <a:pt x="231" y="12"/>
                  </a:lnTo>
                  <a:lnTo>
                    <a:pt x="252" y="24"/>
                  </a:lnTo>
                  <a:lnTo>
                    <a:pt x="210" y="30"/>
                  </a:lnTo>
                  <a:lnTo>
                    <a:pt x="177" y="48"/>
                  </a:lnTo>
                  <a:lnTo>
                    <a:pt x="150" y="69"/>
                  </a:lnTo>
                  <a:lnTo>
                    <a:pt x="156" y="87"/>
                  </a:lnTo>
                  <a:lnTo>
                    <a:pt x="198" y="114"/>
                  </a:lnTo>
                  <a:lnTo>
                    <a:pt x="228" y="147"/>
                  </a:lnTo>
                  <a:lnTo>
                    <a:pt x="264" y="192"/>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16088" name="Group 30"/>
            <p:cNvGrpSpPr>
              <a:grpSpLocks/>
            </p:cNvGrpSpPr>
            <p:nvPr/>
          </p:nvGrpSpPr>
          <p:grpSpPr bwMode="auto">
            <a:xfrm>
              <a:off x="1454" y="1509"/>
              <a:ext cx="2452" cy="359"/>
              <a:chOff x="1068" y="1329"/>
              <a:chExt cx="2452" cy="359"/>
            </a:xfrm>
          </p:grpSpPr>
          <p:sp>
            <p:nvSpPr>
              <p:cNvPr id="216092" name="Freeform 31"/>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3" name="Freeform 32"/>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16089" name="Group 33"/>
            <p:cNvGrpSpPr>
              <a:grpSpLocks/>
            </p:cNvGrpSpPr>
            <p:nvPr/>
          </p:nvGrpSpPr>
          <p:grpSpPr bwMode="auto">
            <a:xfrm>
              <a:off x="1446" y="1329"/>
              <a:ext cx="2452" cy="359"/>
              <a:chOff x="1068" y="1329"/>
              <a:chExt cx="2452" cy="359"/>
            </a:xfrm>
          </p:grpSpPr>
          <p:sp>
            <p:nvSpPr>
              <p:cNvPr id="216090" name="Freeform 34"/>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91" name="Freeform 35"/>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16075" name="Text Box 36"/>
          <p:cNvSpPr txBox="1">
            <a:spLocks noChangeArrowheads="1"/>
          </p:cNvSpPr>
          <p:nvPr/>
        </p:nvSpPr>
        <p:spPr bwMode="auto">
          <a:xfrm>
            <a:off x="4773911" y="1022033"/>
            <a:ext cx="167580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Arial Narrow" panose="020B0606020202030204" pitchFamily="34" charset="0"/>
              </a:rPr>
              <a:t>Plastic Hinges</a:t>
            </a:r>
          </a:p>
        </p:txBody>
      </p:sp>
      <p:sp>
        <p:nvSpPr>
          <p:cNvPr id="216076" name="Freeform 37"/>
          <p:cNvSpPr>
            <a:spLocks/>
          </p:cNvSpPr>
          <p:nvPr/>
        </p:nvSpPr>
        <p:spPr bwMode="auto">
          <a:xfrm>
            <a:off x="4471988" y="1206699"/>
            <a:ext cx="1045646" cy="1043508"/>
          </a:xfrm>
          <a:custGeom>
            <a:avLst/>
            <a:gdLst>
              <a:gd name="T0" fmla="*/ 2147483646 w 660"/>
              <a:gd name="T1" fmla="*/ 2147483646 h 756"/>
              <a:gd name="T2" fmla="*/ 0 w 660"/>
              <a:gd name="T3" fmla="*/ 0 h 756"/>
              <a:gd name="T4" fmla="*/ 0 60000 65536"/>
              <a:gd name="T5" fmla="*/ 0 60000 65536"/>
            </a:gdLst>
            <a:ahLst/>
            <a:cxnLst>
              <a:cxn ang="T4">
                <a:pos x="T0" y="T1"/>
              </a:cxn>
              <a:cxn ang="T5">
                <a:pos x="T2" y="T3"/>
              </a:cxn>
            </a:cxnLst>
            <a:rect l="0" t="0" r="r" b="b"/>
            <a:pathLst>
              <a:path w="660" h="756">
                <a:moveTo>
                  <a:pt x="660" y="756"/>
                </a:moveTo>
                <a:lnTo>
                  <a:pt x="0"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16077" name="Freeform 38"/>
          <p:cNvSpPr>
            <a:spLocks/>
          </p:cNvSpPr>
          <p:nvPr/>
        </p:nvSpPr>
        <p:spPr bwMode="auto">
          <a:xfrm>
            <a:off x="3707904" y="1198563"/>
            <a:ext cx="764084" cy="502245"/>
          </a:xfrm>
          <a:custGeom>
            <a:avLst/>
            <a:gdLst>
              <a:gd name="T0" fmla="*/ 0 w 492"/>
              <a:gd name="T1" fmla="*/ 2147483646 h 392"/>
              <a:gd name="T2" fmla="*/ 2147483646 w 492"/>
              <a:gd name="T3" fmla="*/ 0 h 392"/>
              <a:gd name="T4" fmla="*/ 0 60000 65536"/>
              <a:gd name="T5" fmla="*/ 0 60000 65536"/>
            </a:gdLst>
            <a:ahLst/>
            <a:cxnLst>
              <a:cxn ang="T4">
                <a:pos x="T0" y="T1"/>
              </a:cxn>
              <a:cxn ang="T5">
                <a:pos x="T2" y="T3"/>
              </a:cxn>
            </a:cxnLst>
            <a:rect l="0" t="0" r="r" b="b"/>
            <a:pathLst>
              <a:path w="492" h="392">
                <a:moveTo>
                  <a:pt x="0" y="392"/>
                </a:moveTo>
                <a:lnTo>
                  <a:pt x="492"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16078" name="Freeform 39"/>
          <p:cNvSpPr>
            <a:spLocks/>
          </p:cNvSpPr>
          <p:nvPr/>
        </p:nvSpPr>
        <p:spPr bwMode="auto">
          <a:xfrm>
            <a:off x="1819274" y="1198563"/>
            <a:ext cx="2652713" cy="1051644"/>
          </a:xfrm>
          <a:custGeom>
            <a:avLst/>
            <a:gdLst>
              <a:gd name="T0" fmla="*/ 0 w 1688"/>
              <a:gd name="T1" fmla="*/ 2147483646 h 748"/>
              <a:gd name="T2" fmla="*/ 2147483646 w 1688"/>
              <a:gd name="T3" fmla="*/ 0 h 748"/>
              <a:gd name="T4" fmla="*/ 0 60000 65536"/>
              <a:gd name="T5" fmla="*/ 0 60000 65536"/>
            </a:gdLst>
            <a:ahLst/>
            <a:cxnLst>
              <a:cxn ang="T4">
                <a:pos x="T0" y="T1"/>
              </a:cxn>
              <a:cxn ang="T5">
                <a:pos x="T2" y="T3"/>
              </a:cxn>
            </a:cxnLst>
            <a:rect l="0" t="0" r="r" b="b"/>
            <a:pathLst>
              <a:path w="1688" h="748">
                <a:moveTo>
                  <a:pt x="0" y="748"/>
                </a:moveTo>
                <a:lnTo>
                  <a:pt x="1688"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16079" name="Line 40"/>
          <p:cNvSpPr>
            <a:spLocks noChangeShapeType="1"/>
          </p:cNvSpPr>
          <p:nvPr/>
        </p:nvSpPr>
        <p:spPr bwMode="auto">
          <a:xfrm>
            <a:off x="4467226" y="1201739"/>
            <a:ext cx="32004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16080" name="Text Box 41"/>
          <p:cNvSpPr txBox="1">
            <a:spLocks noChangeArrowheads="1"/>
          </p:cNvSpPr>
          <p:nvPr/>
        </p:nvSpPr>
        <p:spPr bwMode="auto">
          <a:xfrm>
            <a:off x="1600200" y="4889784"/>
            <a:ext cx="4098925" cy="923330"/>
          </a:xfrm>
          <a:prstGeom prst="rect">
            <a:avLst/>
          </a:prstGeom>
          <a:noFill/>
          <a:ln w="2222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Arial Narrow" pitchFamily="34" charset="0"/>
              </a:rPr>
              <a:t>M</a:t>
            </a:r>
            <a:r>
              <a:rPr lang="en-US" altLang="en-US" sz="2400" i="1" baseline="-25000" dirty="0">
                <a:latin typeface="Arial Narrow" pitchFamily="34" charset="0"/>
              </a:rPr>
              <a:t>u</a:t>
            </a:r>
            <a:r>
              <a:rPr lang="en-US" altLang="en-US" sz="2400" i="1" dirty="0">
                <a:latin typeface="Arial Narrow" pitchFamily="34" charset="0"/>
              </a:rPr>
              <a:t> = 1.1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M</a:t>
            </a:r>
            <a:r>
              <a:rPr lang="en-US" altLang="en-US" sz="2400" i="1" baseline="-25000" dirty="0" err="1">
                <a:latin typeface="Arial Narrow" pitchFamily="34" charset="0"/>
              </a:rPr>
              <a:t>p</a:t>
            </a:r>
            <a:r>
              <a:rPr lang="en-US" altLang="en-US" sz="2400" i="1" dirty="0">
                <a:latin typeface="Arial Narrow" pitchFamily="34" charset="0"/>
              </a:rPr>
              <a:t>  = 1.1 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t>
            </a:r>
            <a:r>
              <a:rPr lang="en-US" altLang="en-US" sz="2400" i="1" dirty="0" err="1" smtClean="0">
                <a:latin typeface="Arial Narrow" pitchFamily="34" charset="0"/>
              </a:rPr>
              <a:t>Z</a:t>
            </a:r>
            <a:r>
              <a:rPr lang="en-US" altLang="en-US" sz="2400" i="1" baseline="-25000" dirty="0" err="1" smtClean="0">
                <a:latin typeface="Arial Narrow" pitchFamily="34" charset="0"/>
              </a:rPr>
              <a:t>brace</a:t>
            </a:r>
            <a:endParaRPr lang="en-US" altLang="en-US" sz="2400" i="1" baseline="-25000" dirty="0">
              <a:latin typeface="Arial Narrow" pitchFamily="34" charset="0"/>
            </a:endParaRPr>
          </a:p>
          <a:p>
            <a:pPr>
              <a:spcBef>
                <a:spcPct val="50000"/>
              </a:spcBef>
              <a:buClrTx/>
              <a:buSzTx/>
              <a:buFontTx/>
              <a:buNone/>
            </a:pPr>
            <a:r>
              <a:rPr lang="en-US" altLang="en-US" sz="800" b="0" baseline="-25000" dirty="0" smtClean="0">
                <a:latin typeface="Arial Narrow" pitchFamily="34" charset="0"/>
              </a:rPr>
              <a:t>    </a:t>
            </a:r>
            <a:r>
              <a:rPr lang="en-US" altLang="en-US" sz="2400" b="0" baseline="-25000" dirty="0">
                <a:latin typeface="Arial Narrow" pitchFamily="34" charset="0"/>
              </a:rPr>
              <a:t/>
            </a:r>
            <a:br>
              <a:rPr lang="en-US" altLang="en-US" sz="2400" b="0" baseline="-25000" dirty="0">
                <a:latin typeface="Arial Narrow" pitchFamily="34" charset="0"/>
              </a:rPr>
            </a:br>
            <a:r>
              <a:rPr lang="en-US" altLang="en-US" sz="2200" b="0" dirty="0">
                <a:latin typeface="+mn-lt"/>
              </a:rPr>
              <a:t>(for critical buckling direction)</a:t>
            </a:r>
            <a:endParaRPr lang="en-US" altLang="en-US" sz="2200" dirty="0">
              <a:latin typeface="+mn-lt"/>
            </a:endParaRPr>
          </a:p>
        </p:txBody>
      </p:sp>
      <p:sp>
        <p:nvSpPr>
          <p:cNvPr id="2" name="Text Placeholder 1"/>
          <p:cNvSpPr>
            <a:spLocks noGrp="1"/>
          </p:cNvSpPr>
          <p:nvPr>
            <p:ph type="body" sz="quarter" idx="38"/>
          </p:nvPr>
        </p:nvSpPr>
        <p:spPr/>
        <p:txBody>
          <a:bodyPr/>
          <a:lstStyle/>
          <a:p>
            <a:r>
              <a:rPr lang="en-US" dirty="0"/>
              <a:t>F2.6c.3 Accommodation of Brace </a:t>
            </a:r>
            <a:r>
              <a:rPr lang="en-US" dirty="0" smtClean="0"/>
              <a:t>Buckling</a:t>
            </a:r>
            <a:endParaRPr lang="en-US" dirty="0"/>
          </a:p>
        </p:txBody>
      </p:sp>
      <p:sp>
        <p:nvSpPr>
          <p:cNvPr id="4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104</a:t>
            </a:fld>
            <a:endParaRPr lang="en-US" altLang="en-US"/>
          </a:p>
        </p:txBody>
      </p:sp>
    </p:spTree>
    <p:extLst>
      <p:ext uri="{BB962C8B-B14F-4D97-AF65-F5344CB8AC3E}">
        <p14:creationId xmlns:p14="http://schemas.microsoft.com/office/powerpoint/2010/main" val="3629056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8114" name="Group 10"/>
          <p:cNvGrpSpPr>
            <a:grpSpLocks/>
          </p:cNvGrpSpPr>
          <p:nvPr/>
        </p:nvGrpSpPr>
        <p:grpSpPr bwMode="auto">
          <a:xfrm>
            <a:off x="0" y="113520"/>
            <a:ext cx="9144000" cy="6669360"/>
            <a:chOff x="84" y="156"/>
            <a:chExt cx="5136" cy="3760"/>
          </a:xfrm>
        </p:grpSpPr>
        <p:grpSp>
          <p:nvGrpSpPr>
            <p:cNvPr id="218115" name="Group 8"/>
            <p:cNvGrpSpPr>
              <a:grpSpLocks/>
            </p:cNvGrpSpPr>
            <p:nvPr/>
          </p:nvGrpSpPr>
          <p:grpSpPr bwMode="auto">
            <a:xfrm>
              <a:off x="84" y="156"/>
              <a:ext cx="5136" cy="3760"/>
              <a:chOff x="84" y="156"/>
              <a:chExt cx="5136" cy="3760"/>
            </a:xfrm>
          </p:grpSpPr>
          <p:pic>
            <p:nvPicPr>
              <p:cNvPr id="218117" name="Picture 4" descr="cb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 y="156"/>
                <a:ext cx="5136" cy="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8" name="Arc 7"/>
              <p:cNvSpPr>
                <a:spLocks/>
              </p:cNvSpPr>
              <p:nvPr/>
            </p:nvSpPr>
            <p:spPr bwMode="auto">
              <a:xfrm rot="9773104" flipH="1">
                <a:off x="1560" y="1095"/>
                <a:ext cx="471" cy="44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76200">
                <a:solidFill>
                  <a:srgbClr val="FFFF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sp>
          <p:nvSpPr>
            <p:cNvPr id="218116" name="Text Box 9"/>
            <p:cNvSpPr txBox="1">
              <a:spLocks noChangeArrowheads="1"/>
            </p:cNvSpPr>
            <p:nvPr/>
          </p:nvSpPr>
          <p:spPr bwMode="auto">
            <a:xfrm>
              <a:off x="1014" y="1692"/>
              <a:ext cx="1071" cy="266"/>
            </a:xfrm>
            <a:prstGeom prst="rect">
              <a:avLst/>
            </a:prstGeom>
            <a:solidFill>
              <a:srgbClr val="0000FF">
                <a:alpha val="49804"/>
              </a:srgbClr>
            </a:solidFill>
            <a:ln>
              <a:noFill/>
            </a:ln>
            <a:effectLst/>
            <a:extLs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solidFill>
                    <a:srgbClr val="FFFFFF"/>
                  </a:solidFill>
                  <a:latin typeface="Arial Narrow" pitchFamily="34" charset="0"/>
                </a:rPr>
                <a:t>1.1 R</a:t>
              </a:r>
              <a:r>
                <a:rPr lang="en-US" altLang="en-US" sz="2400" baseline="-25000" dirty="0">
                  <a:solidFill>
                    <a:srgbClr val="FFFFFF"/>
                  </a:solidFill>
                  <a:latin typeface="Arial Narrow" pitchFamily="34" charset="0"/>
                </a:rPr>
                <a:t>y</a:t>
              </a:r>
              <a:r>
                <a:rPr lang="en-US" altLang="en-US" sz="2400" dirty="0">
                  <a:solidFill>
                    <a:srgbClr val="FFFFFF"/>
                  </a:solidFill>
                  <a:latin typeface="Arial Narrow" pitchFamily="34" charset="0"/>
                </a:rPr>
                <a:t> </a:t>
              </a:r>
              <a:r>
                <a:rPr lang="en-US" altLang="en-US" sz="2400" dirty="0" err="1">
                  <a:solidFill>
                    <a:srgbClr val="FFFFFF"/>
                  </a:solidFill>
                  <a:latin typeface="Arial Narrow" pitchFamily="34" charset="0"/>
                </a:rPr>
                <a:t>M</a:t>
              </a:r>
              <a:r>
                <a:rPr lang="en-US" altLang="en-US" sz="2400" baseline="-25000" dirty="0" err="1">
                  <a:solidFill>
                    <a:srgbClr val="FFFFFF"/>
                  </a:solidFill>
                  <a:latin typeface="Arial Narrow" pitchFamily="34" charset="0"/>
                </a:rPr>
                <a:t>p</a:t>
              </a:r>
              <a:r>
                <a:rPr lang="en-US" altLang="en-US" sz="2400" baseline="-25000" dirty="0">
                  <a:solidFill>
                    <a:srgbClr val="FFFFFF"/>
                  </a:solidFill>
                  <a:latin typeface="Arial Narrow" pitchFamily="34" charset="0"/>
                </a:rPr>
                <a:t>-brace</a:t>
              </a:r>
              <a:endParaRPr lang="en-US" altLang="en-US" sz="2400" dirty="0">
                <a:solidFill>
                  <a:srgbClr val="FFFFFF"/>
                </a:solidFill>
                <a:latin typeface="Arial Narrow" pitchFamily="34" charset="0"/>
              </a:endParaRPr>
            </a:p>
          </p:txBody>
        </p:sp>
      </p:grpSp>
      <p:sp>
        <p:nvSpPr>
          <p:cNvPr id="7"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105</a:t>
            </a:fld>
            <a:endParaRPr lang="en-US" altLang="en-US">
              <a:solidFill>
                <a:schemeClr val="bg1"/>
              </a:solidFill>
            </a:endParaRPr>
          </a:p>
        </p:txBody>
      </p:sp>
    </p:spTree>
    <p:extLst>
      <p:ext uri="{BB962C8B-B14F-4D97-AF65-F5344CB8AC3E}">
        <p14:creationId xmlns:p14="http://schemas.microsoft.com/office/powerpoint/2010/main" val="2891518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5" descr="DSCN13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106</a:t>
            </a:fld>
            <a:endParaRPr lang="en-US" altLang="en-US">
              <a:solidFill>
                <a:schemeClr val="bg1"/>
              </a:solidFill>
            </a:endParaRPr>
          </a:p>
        </p:txBody>
      </p:sp>
    </p:spTree>
    <p:extLst>
      <p:ext uri="{BB962C8B-B14F-4D97-AF65-F5344CB8AC3E}">
        <p14:creationId xmlns:p14="http://schemas.microsoft.com/office/powerpoint/2010/main" val="289417825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1"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22212"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4" name="Text Placeholder 3"/>
          <p:cNvSpPr>
            <a:spLocks noGrp="1"/>
          </p:cNvSpPr>
          <p:nvPr>
            <p:ph type="body" sz="quarter" idx="38"/>
          </p:nvPr>
        </p:nvSpPr>
        <p:spPr/>
        <p:txBody>
          <a:bodyPr/>
          <a:lstStyle/>
          <a:p>
            <a:r>
              <a:rPr lang="en-US" dirty="0"/>
              <a:t>F2.6 </a:t>
            </a:r>
            <a:r>
              <a:rPr lang="en-US" dirty="0" smtClean="0"/>
              <a:t>Connections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1" name="Text Box 2"/>
          <p:cNvSpPr txBox="1">
            <a:spLocks noChangeArrowheads="1"/>
          </p:cNvSpPr>
          <p:nvPr/>
        </p:nvSpPr>
        <p:spPr bwMode="auto">
          <a:xfrm>
            <a:off x="539552" y="1234182"/>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a:latin typeface="+mn-lt"/>
              </a:rPr>
              <a:t>F2.6c.3 Accommodation of Brace Buckling</a:t>
            </a:r>
          </a:p>
        </p:txBody>
      </p:sp>
      <p:sp>
        <p:nvSpPr>
          <p:cNvPr id="12" name="Text Box 5"/>
          <p:cNvSpPr txBox="1">
            <a:spLocks noChangeArrowheads="1"/>
          </p:cNvSpPr>
          <p:nvPr/>
        </p:nvSpPr>
        <p:spPr bwMode="auto">
          <a:xfrm>
            <a:off x="895349" y="2209800"/>
            <a:ext cx="727705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spcBef>
                <a:spcPct val="50000"/>
              </a:spcBef>
              <a:buClrTx/>
              <a:buSzTx/>
              <a:buFont typeface="+mj-lt"/>
              <a:buAutoNum type="alphaLcParenR" startAt="2"/>
            </a:pPr>
            <a:r>
              <a:rPr lang="en-US" altLang="en-US" sz="2400" b="0" dirty="0" smtClean="0">
                <a:latin typeface="+mn-lt"/>
              </a:rPr>
              <a:t>Rotation </a:t>
            </a:r>
            <a:r>
              <a:rPr lang="en-US" altLang="en-US" sz="2400" b="0" dirty="0">
                <a:latin typeface="+mn-lt"/>
              </a:rPr>
              <a:t>Capacity: Brace connections designed to withstand the rotations imposed by brace buckling shall have sufficient rotation capacity to accommodate the required rotation at the design story drift. Inelastic rotation of the connection is permitted. </a:t>
            </a:r>
          </a:p>
          <a:p>
            <a:pPr marL="457200" indent="-457200">
              <a:spcBef>
                <a:spcPct val="50000"/>
              </a:spcBef>
              <a:buClrTx/>
              <a:buSzTx/>
              <a:buFont typeface="+mj-lt"/>
              <a:buAutoNum type="alphaLcParenR" startAt="2"/>
            </a:pPr>
            <a:endParaRPr lang="en-US" altLang="en-US" sz="2400" b="0" dirty="0">
              <a:latin typeface="+mn-lt"/>
            </a:endParaRPr>
          </a:p>
        </p:txBody>
      </p:sp>
      <p:sp>
        <p:nvSpPr>
          <p:cNvPr id="1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107</a:t>
            </a:fld>
            <a:endParaRPr lang="en-US" altLang="en-US"/>
          </a:p>
        </p:txBody>
      </p:sp>
    </p:spTree>
    <p:extLst>
      <p:ext uri="{BB962C8B-B14F-4D97-AF65-F5344CB8AC3E}">
        <p14:creationId xmlns:p14="http://schemas.microsoft.com/office/powerpoint/2010/main" val="25448217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Freeform 4"/>
          <p:cNvSpPr>
            <a:spLocks/>
          </p:cNvSpPr>
          <p:nvPr/>
        </p:nvSpPr>
        <p:spPr bwMode="auto">
          <a:xfrm>
            <a:off x="2528888" y="3005138"/>
            <a:ext cx="4048125" cy="652462"/>
          </a:xfrm>
          <a:custGeom>
            <a:avLst/>
            <a:gdLst>
              <a:gd name="T0" fmla="*/ 0 w 2550"/>
              <a:gd name="T1" fmla="*/ 2147483646 h 411"/>
              <a:gd name="T2" fmla="*/ 2147483646 w 2550"/>
              <a:gd name="T3" fmla="*/ 2147483646 h 411"/>
              <a:gd name="T4" fmla="*/ 2147483646 w 2550"/>
              <a:gd name="T5" fmla="*/ 2147483646 h 411"/>
              <a:gd name="T6" fmla="*/ 2147483646 w 2550"/>
              <a:gd name="T7" fmla="*/ 2147483646 h 411"/>
              <a:gd name="T8" fmla="*/ 2147483646 w 2550"/>
              <a:gd name="T9" fmla="*/ 2147483646 h 411"/>
              <a:gd name="T10" fmla="*/ 2147483646 w 2550"/>
              <a:gd name="T11" fmla="*/ 2147483646 h 411"/>
              <a:gd name="T12" fmla="*/ 2147483646 w 2550"/>
              <a:gd name="T13" fmla="*/ 2147483646 h 411"/>
              <a:gd name="T14" fmla="*/ 2147483646 w 2550"/>
              <a:gd name="T15" fmla="*/ 2147483646 h 411"/>
              <a:gd name="T16" fmla="*/ 2147483646 w 2550"/>
              <a:gd name="T17" fmla="*/ 0 h 411"/>
              <a:gd name="T18" fmla="*/ 2147483646 w 2550"/>
              <a:gd name="T19" fmla="*/ 0 h 411"/>
              <a:gd name="T20" fmla="*/ 2147483646 w 2550"/>
              <a:gd name="T21" fmla="*/ 2147483646 h 411"/>
              <a:gd name="T22" fmla="*/ 2147483646 w 2550"/>
              <a:gd name="T23" fmla="*/ 2147483646 h 411"/>
              <a:gd name="T24" fmla="*/ 2147483646 w 2550"/>
              <a:gd name="T25" fmla="*/ 2147483646 h 411"/>
              <a:gd name="T26" fmla="*/ 2147483646 w 2550"/>
              <a:gd name="T27" fmla="*/ 2147483646 h 411"/>
              <a:gd name="T28" fmla="*/ 2147483646 w 2550"/>
              <a:gd name="T29" fmla="*/ 2147483646 h 411"/>
              <a:gd name="T30" fmla="*/ 2147483646 w 2550"/>
              <a:gd name="T31" fmla="*/ 2147483646 h 411"/>
              <a:gd name="T32" fmla="*/ 2147483646 w 2550"/>
              <a:gd name="T33" fmla="*/ 2147483646 h 411"/>
              <a:gd name="T34" fmla="*/ 2147483646 w 2550"/>
              <a:gd name="T35" fmla="*/ 2147483646 h 411"/>
              <a:gd name="T36" fmla="*/ 2147483646 w 2550"/>
              <a:gd name="T37" fmla="*/ 2147483646 h 411"/>
              <a:gd name="T38" fmla="*/ 2147483646 w 2550"/>
              <a:gd name="T39" fmla="*/ 2147483646 h 411"/>
              <a:gd name="T40" fmla="*/ 2147483646 w 2550"/>
              <a:gd name="T41" fmla="*/ 2147483646 h 411"/>
              <a:gd name="T42" fmla="*/ 2147483646 w 2550"/>
              <a:gd name="T43" fmla="*/ 2147483646 h 411"/>
              <a:gd name="T44" fmla="*/ 2147483646 w 2550"/>
              <a:gd name="T45" fmla="*/ 2147483646 h 411"/>
              <a:gd name="T46" fmla="*/ 2147483646 w 2550"/>
              <a:gd name="T47" fmla="*/ 2147483646 h 411"/>
              <a:gd name="T48" fmla="*/ 2147483646 w 2550"/>
              <a:gd name="T49" fmla="*/ 2147483646 h 411"/>
              <a:gd name="T50" fmla="*/ 2147483646 w 2550"/>
              <a:gd name="T51" fmla="*/ 2147483646 h 411"/>
              <a:gd name="T52" fmla="*/ 2147483646 w 2550"/>
              <a:gd name="T53" fmla="*/ 2147483646 h 411"/>
              <a:gd name="T54" fmla="*/ 2147483646 w 2550"/>
              <a:gd name="T55" fmla="*/ 2147483646 h 411"/>
              <a:gd name="T56" fmla="*/ 2147483646 w 2550"/>
              <a:gd name="T57" fmla="*/ 2147483646 h 411"/>
              <a:gd name="T58" fmla="*/ 2147483646 w 2550"/>
              <a:gd name="T59" fmla="*/ 2147483646 h 411"/>
              <a:gd name="T60" fmla="*/ 2147483646 w 2550"/>
              <a:gd name="T61" fmla="*/ 2147483646 h 411"/>
              <a:gd name="T62" fmla="*/ 2147483646 w 2550"/>
              <a:gd name="T63" fmla="*/ 2147483646 h 411"/>
              <a:gd name="T64" fmla="*/ 2147483646 w 2550"/>
              <a:gd name="T65" fmla="*/ 2147483646 h 411"/>
              <a:gd name="T66" fmla="*/ 2147483646 w 2550"/>
              <a:gd name="T67" fmla="*/ 2147483646 h 411"/>
              <a:gd name="T68" fmla="*/ 2147483646 w 2550"/>
              <a:gd name="T69" fmla="*/ 2147483646 h 411"/>
              <a:gd name="T70" fmla="*/ 2147483646 w 2550"/>
              <a:gd name="T71" fmla="*/ 2147483646 h 411"/>
              <a:gd name="T72" fmla="*/ 2147483646 w 2550"/>
              <a:gd name="T73" fmla="*/ 2147483646 h 411"/>
              <a:gd name="T74" fmla="*/ 2147483646 w 2550"/>
              <a:gd name="T75" fmla="*/ 2147483646 h 411"/>
              <a:gd name="T76" fmla="*/ 2147483646 w 2550"/>
              <a:gd name="T77" fmla="*/ 2147483646 h 411"/>
              <a:gd name="T78" fmla="*/ 0 w 2550"/>
              <a:gd name="T79" fmla="*/ 214748364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50" h="411">
                <a:moveTo>
                  <a:pt x="0" y="258"/>
                </a:moveTo>
                <a:lnTo>
                  <a:pt x="159" y="213"/>
                </a:lnTo>
                <a:lnTo>
                  <a:pt x="279" y="168"/>
                </a:lnTo>
                <a:lnTo>
                  <a:pt x="462" y="117"/>
                </a:lnTo>
                <a:lnTo>
                  <a:pt x="609" y="72"/>
                </a:lnTo>
                <a:lnTo>
                  <a:pt x="783" y="36"/>
                </a:lnTo>
                <a:lnTo>
                  <a:pt x="900" y="18"/>
                </a:lnTo>
                <a:lnTo>
                  <a:pt x="1062" y="12"/>
                </a:lnTo>
                <a:lnTo>
                  <a:pt x="1197" y="0"/>
                </a:lnTo>
                <a:lnTo>
                  <a:pt x="1290" y="0"/>
                </a:lnTo>
                <a:lnTo>
                  <a:pt x="1425" y="3"/>
                </a:lnTo>
                <a:lnTo>
                  <a:pt x="1521" y="12"/>
                </a:lnTo>
                <a:lnTo>
                  <a:pt x="1668" y="18"/>
                </a:lnTo>
                <a:lnTo>
                  <a:pt x="1773" y="39"/>
                </a:lnTo>
                <a:lnTo>
                  <a:pt x="1956" y="69"/>
                </a:lnTo>
                <a:lnTo>
                  <a:pt x="2094" y="111"/>
                </a:lnTo>
                <a:lnTo>
                  <a:pt x="2259" y="165"/>
                </a:lnTo>
                <a:lnTo>
                  <a:pt x="2352" y="198"/>
                </a:lnTo>
                <a:lnTo>
                  <a:pt x="2460" y="231"/>
                </a:lnTo>
                <a:lnTo>
                  <a:pt x="2550" y="255"/>
                </a:lnTo>
                <a:lnTo>
                  <a:pt x="2496" y="408"/>
                </a:lnTo>
                <a:lnTo>
                  <a:pt x="2340" y="357"/>
                </a:lnTo>
                <a:lnTo>
                  <a:pt x="2169" y="303"/>
                </a:lnTo>
                <a:lnTo>
                  <a:pt x="1983" y="246"/>
                </a:lnTo>
                <a:lnTo>
                  <a:pt x="1818" y="207"/>
                </a:lnTo>
                <a:lnTo>
                  <a:pt x="1623" y="183"/>
                </a:lnTo>
                <a:lnTo>
                  <a:pt x="1443" y="171"/>
                </a:lnTo>
                <a:lnTo>
                  <a:pt x="1329" y="171"/>
                </a:lnTo>
                <a:lnTo>
                  <a:pt x="1266" y="168"/>
                </a:lnTo>
                <a:lnTo>
                  <a:pt x="1113" y="177"/>
                </a:lnTo>
                <a:lnTo>
                  <a:pt x="1002" y="180"/>
                </a:lnTo>
                <a:lnTo>
                  <a:pt x="903" y="189"/>
                </a:lnTo>
                <a:lnTo>
                  <a:pt x="810" y="195"/>
                </a:lnTo>
                <a:lnTo>
                  <a:pt x="705" y="216"/>
                </a:lnTo>
                <a:lnTo>
                  <a:pt x="498" y="267"/>
                </a:lnTo>
                <a:lnTo>
                  <a:pt x="390" y="303"/>
                </a:lnTo>
                <a:lnTo>
                  <a:pt x="264" y="339"/>
                </a:lnTo>
                <a:lnTo>
                  <a:pt x="162" y="369"/>
                </a:lnTo>
                <a:lnTo>
                  <a:pt x="51" y="411"/>
                </a:lnTo>
                <a:lnTo>
                  <a:pt x="0" y="258"/>
                </a:lnTo>
                <a:close/>
              </a:path>
            </a:pathLst>
          </a:custGeom>
          <a:gradFill rotWithShape="1">
            <a:gsLst>
              <a:gs pos="0">
                <a:srgbClr val="DDDDDD"/>
              </a:gs>
              <a:gs pos="50000">
                <a:srgbClr val="ABABAB"/>
              </a:gs>
              <a:gs pos="100000">
                <a:srgbClr val="DDDDDD"/>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59" name="Text Box 5"/>
          <p:cNvSpPr txBox="1">
            <a:spLocks noChangeArrowheads="1"/>
          </p:cNvSpPr>
          <p:nvPr/>
        </p:nvSpPr>
        <p:spPr bwMode="auto">
          <a:xfrm>
            <a:off x="1333140" y="4725144"/>
            <a:ext cx="666786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For "pinned" end braces: </a:t>
            </a:r>
            <a:r>
              <a:rPr lang="en-US" altLang="en-US" sz="2000" b="0" dirty="0" smtClean="0">
                <a:latin typeface="+mn-lt"/>
              </a:rPr>
              <a:t>flexural </a:t>
            </a:r>
            <a:r>
              <a:rPr lang="en-US" altLang="en-US" sz="2000" b="0" dirty="0">
                <a:latin typeface="+mn-lt"/>
              </a:rPr>
              <a:t>plastic hinge will form at mid-length only. Brace will impose no bending moment on connections and adjoining members.</a:t>
            </a:r>
          </a:p>
          <a:p>
            <a:pPr>
              <a:spcBef>
                <a:spcPct val="50000"/>
              </a:spcBef>
              <a:buClrTx/>
              <a:buSzTx/>
              <a:buFontTx/>
              <a:buNone/>
            </a:pPr>
            <a:r>
              <a:rPr lang="en-US" altLang="en-US" sz="2000" dirty="0">
                <a:latin typeface="+mn-lt"/>
              </a:rPr>
              <a:t>Must design brace connection to behave like a "pin"</a:t>
            </a:r>
          </a:p>
        </p:txBody>
      </p:sp>
      <p:grpSp>
        <p:nvGrpSpPr>
          <p:cNvPr id="224260" name="Group 6"/>
          <p:cNvGrpSpPr>
            <a:grpSpLocks/>
          </p:cNvGrpSpPr>
          <p:nvPr/>
        </p:nvGrpSpPr>
        <p:grpSpPr bwMode="auto">
          <a:xfrm>
            <a:off x="2209800" y="1704975"/>
            <a:ext cx="4724400" cy="762000"/>
            <a:chOff x="720" y="1680"/>
            <a:chExt cx="2976" cy="480"/>
          </a:xfrm>
        </p:grpSpPr>
        <p:sp>
          <p:nvSpPr>
            <p:cNvPr id="224291" name="Freeform 7"/>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92" name="Freeform 8"/>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93" name="Rectangle 9"/>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224261" name="AutoShape 10"/>
          <p:cNvSpPr>
            <a:spLocks noChangeArrowheads="1"/>
          </p:cNvSpPr>
          <p:nvPr/>
        </p:nvSpPr>
        <p:spPr bwMode="auto">
          <a:xfrm flipH="1">
            <a:off x="7162800" y="1905000"/>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62" name="AutoShape 11"/>
          <p:cNvSpPr>
            <a:spLocks noChangeArrowheads="1"/>
          </p:cNvSpPr>
          <p:nvPr/>
        </p:nvSpPr>
        <p:spPr bwMode="auto">
          <a:xfrm>
            <a:off x="1219200" y="1906588"/>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63" name="Text Box 12"/>
          <p:cNvSpPr txBox="1">
            <a:spLocks noChangeArrowheads="1"/>
          </p:cNvSpPr>
          <p:nvPr/>
        </p:nvSpPr>
        <p:spPr bwMode="auto">
          <a:xfrm>
            <a:off x="784860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224264" name="Text Box 13"/>
          <p:cNvSpPr txBox="1">
            <a:spLocks noChangeArrowheads="1"/>
          </p:cNvSpPr>
          <p:nvPr/>
        </p:nvSpPr>
        <p:spPr bwMode="auto">
          <a:xfrm>
            <a:off x="51435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224265" name="AutoShape 14"/>
          <p:cNvSpPr>
            <a:spLocks noChangeArrowheads="1"/>
          </p:cNvSpPr>
          <p:nvPr/>
        </p:nvSpPr>
        <p:spPr bwMode="auto">
          <a:xfrm flipH="1">
            <a:off x="7162800" y="3438525"/>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66" name="AutoShape 15"/>
          <p:cNvSpPr>
            <a:spLocks noChangeArrowheads="1"/>
          </p:cNvSpPr>
          <p:nvPr/>
        </p:nvSpPr>
        <p:spPr bwMode="auto">
          <a:xfrm>
            <a:off x="1219200" y="3440113"/>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67" name="Text Box 16"/>
          <p:cNvSpPr txBox="1">
            <a:spLocks noChangeArrowheads="1"/>
          </p:cNvSpPr>
          <p:nvPr/>
        </p:nvSpPr>
        <p:spPr bwMode="auto">
          <a:xfrm>
            <a:off x="784860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224268" name="Text Box 17"/>
          <p:cNvSpPr txBox="1">
            <a:spLocks noChangeArrowheads="1"/>
          </p:cNvSpPr>
          <p:nvPr/>
        </p:nvSpPr>
        <p:spPr bwMode="auto">
          <a:xfrm>
            <a:off x="51435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grpSp>
        <p:nvGrpSpPr>
          <p:cNvPr id="224269" name="Group 18"/>
          <p:cNvGrpSpPr>
            <a:grpSpLocks/>
          </p:cNvGrpSpPr>
          <p:nvPr/>
        </p:nvGrpSpPr>
        <p:grpSpPr bwMode="auto">
          <a:xfrm>
            <a:off x="2190750" y="3429000"/>
            <a:ext cx="4743450" cy="303213"/>
            <a:chOff x="1176" y="2160"/>
            <a:chExt cx="2988" cy="191"/>
          </a:xfrm>
        </p:grpSpPr>
        <p:sp>
          <p:nvSpPr>
            <p:cNvPr id="224288" name="Rectangle 19"/>
            <p:cNvSpPr>
              <a:spLocks noChangeArrowheads="1"/>
            </p:cNvSpPr>
            <p:nvPr/>
          </p:nvSpPr>
          <p:spPr bwMode="auto">
            <a:xfrm>
              <a:off x="1398" y="2160"/>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89" name="Rectangle 20"/>
            <p:cNvSpPr>
              <a:spLocks noChangeArrowheads="1"/>
            </p:cNvSpPr>
            <p:nvPr/>
          </p:nvSpPr>
          <p:spPr bwMode="auto">
            <a:xfrm>
              <a:off x="3732" y="2241"/>
              <a:ext cx="432" cy="29"/>
            </a:xfrm>
            <a:prstGeom prst="rect">
              <a:avLst/>
            </a:prstGeom>
            <a:solidFill>
              <a:srgbClr val="DDDDDD"/>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4290" name="Rectangle 21"/>
            <p:cNvSpPr>
              <a:spLocks noChangeArrowheads="1"/>
            </p:cNvSpPr>
            <p:nvPr/>
          </p:nvSpPr>
          <p:spPr bwMode="auto">
            <a:xfrm>
              <a:off x="1176" y="2241"/>
              <a:ext cx="432" cy="29"/>
            </a:xfrm>
            <a:prstGeom prst="rect">
              <a:avLst/>
            </a:prstGeom>
            <a:solidFill>
              <a:srgbClr val="DDDDDD"/>
            </a:solid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224270" name="Group 22"/>
          <p:cNvGrpSpPr>
            <a:grpSpLocks/>
          </p:cNvGrpSpPr>
          <p:nvPr/>
        </p:nvGrpSpPr>
        <p:grpSpPr bwMode="auto">
          <a:xfrm>
            <a:off x="6242050" y="3432175"/>
            <a:ext cx="688975" cy="144463"/>
            <a:chOff x="3932" y="2162"/>
            <a:chExt cx="434" cy="91"/>
          </a:xfrm>
        </p:grpSpPr>
        <p:sp>
          <p:nvSpPr>
            <p:cNvPr id="224286" name="Freeform 23"/>
            <p:cNvSpPr>
              <a:spLocks/>
            </p:cNvSpPr>
            <p:nvPr/>
          </p:nvSpPr>
          <p:spPr bwMode="auto">
            <a:xfrm flipH="1">
              <a:off x="4222" y="2248"/>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87" name="Freeform 24"/>
            <p:cNvSpPr>
              <a:spLocks/>
            </p:cNvSpPr>
            <p:nvPr/>
          </p:nvSpPr>
          <p:spPr bwMode="auto">
            <a:xfrm>
              <a:off x="3932" y="2162"/>
              <a:ext cx="297" cy="91"/>
            </a:xfrm>
            <a:custGeom>
              <a:avLst/>
              <a:gdLst>
                <a:gd name="T0" fmla="*/ 296 w 297"/>
                <a:gd name="T1" fmla="*/ 78 h 91"/>
                <a:gd name="T2" fmla="*/ 248 w 297"/>
                <a:gd name="T3" fmla="*/ 78 h 91"/>
                <a:gd name="T4" fmla="*/ 0 w 297"/>
                <a:gd name="T5" fmla="*/ 0 h 91"/>
                <a:gd name="T6" fmla="*/ 0 60000 65536"/>
                <a:gd name="T7" fmla="*/ 0 60000 65536"/>
                <a:gd name="T8" fmla="*/ 0 60000 65536"/>
              </a:gdLst>
              <a:ahLst/>
              <a:cxnLst>
                <a:cxn ang="T6">
                  <a:pos x="T0" y="T1"/>
                </a:cxn>
                <a:cxn ang="T7">
                  <a:pos x="T2" y="T3"/>
                </a:cxn>
                <a:cxn ang="T8">
                  <a:pos x="T4" y="T5"/>
                </a:cxn>
              </a:cxnLst>
              <a:rect l="0" t="0" r="r" b="b"/>
              <a:pathLst>
                <a:path w="297" h="91">
                  <a:moveTo>
                    <a:pt x="296" y="78"/>
                  </a:moveTo>
                  <a:cubicBezTo>
                    <a:pt x="296" y="86"/>
                    <a:pt x="297" y="91"/>
                    <a:pt x="248" y="78"/>
                  </a:cubicBezTo>
                  <a:cubicBezTo>
                    <a:pt x="199" y="65"/>
                    <a:pt x="52" y="16"/>
                    <a:pt x="0"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24271" name="Line 25"/>
          <p:cNvSpPr>
            <a:spLocks noChangeShapeType="1"/>
          </p:cNvSpPr>
          <p:nvPr/>
        </p:nvSpPr>
        <p:spPr bwMode="auto">
          <a:xfrm>
            <a:off x="2514600" y="3419475"/>
            <a:ext cx="90488" cy="238125"/>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72" name="Line 26"/>
          <p:cNvSpPr>
            <a:spLocks noChangeShapeType="1"/>
          </p:cNvSpPr>
          <p:nvPr/>
        </p:nvSpPr>
        <p:spPr bwMode="auto">
          <a:xfrm flipH="1">
            <a:off x="6477000" y="3419475"/>
            <a:ext cx="76200" cy="238125"/>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73" name="Freeform 27"/>
          <p:cNvSpPr>
            <a:spLocks/>
          </p:cNvSpPr>
          <p:nvPr/>
        </p:nvSpPr>
        <p:spPr bwMode="auto">
          <a:xfrm>
            <a:off x="2524125" y="3409950"/>
            <a:ext cx="14288" cy="9525"/>
          </a:xfrm>
          <a:custGeom>
            <a:avLst/>
            <a:gdLst>
              <a:gd name="T0" fmla="*/ 0 w 9"/>
              <a:gd name="T1" fmla="*/ 2147483646 h 6"/>
              <a:gd name="T2" fmla="*/ 2147483646 w 9"/>
              <a:gd name="T3" fmla="*/ 0 h 6"/>
              <a:gd name="T4" fmla="*/ 0 w 9"/>
              <a:gd name="T5" fmla="*/ 2147483646 h 6"/>
              <a:gd name="T6" fmla="*/ 0 60000 65536"/>
              <a:gd name="T7" fmla="*/ 0 60000 65536"/>
              <a:gd name="T8" fmla="*/ 0 60000 65536"/>
            </a:gdLst>
            <a:ahLst/>
            <a:cxnLst>
              <a:cxn ang="T6">
                <a:pos x="T0" y="T1"/>
              </a:cxn>
              <a:cxn ang="T7">
                <a:pos x="T2" y="T3"/>
              </a:cxn>
              <a:cxn ang="T8">
                <a:pos x="T4" y="T5"/>
              </a:cxn>
            </a:cxnLst>
            <a:rect l="0" t="0" r="r" b="b"/>
            <a:pathLst>
              <a:path w="9" h="6">
                <a:moveTo>
                  <a:pt x="0" y="6"/>
                </a:moveTo>
                <a:cubicBezTo>
                  <a:pt x="3" y="4"/>
                  <a:pt x="9" y="0"/>
                  <a:pt x="9" y="0"/>
                </a:cubicBezTo>
                <a:cubicBezTo>
                  <a:pt x="9" y="0"/>
                  <a:pt x="3" y="4"/>
                  <a:pt x="0" y="6"/>
                </a:cubicBezTo>
                <a:close/>
              </a:path>
            </a:pathLst>
          </a:custGeom>
          <a:solidFill>
            <a:schemeClr val="accent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24274" name="Group 28"/>
          <p:cNvGrpSpPr>
            <a:grpSpLocks/>
          </p:cNvGrpSpPr>
          <p:nvPr/>
        </p:nvGrpSpPr>
        <p:grpSpPr bwMode="auto">
          <a:xfrm>
            <a:off x="2605088" y="3267075"/>
            <a:ext cx="3900487" cy="390525"/>
            <a:chOff x="1641" y="2064"/>
            <a:chExt cx="2457" cy="246"/>
          </a:xfrm>
        </p:grpSpPr>
        <p:sp>
          <p:nvSpPr>
            <p:cNvPr id="224284" name="Freeform 29"/>
            <p:cNvSpPr>
              <a:spLocks/>
            </p:cNvSpPr>
            <p:nvPr/>
          </p:nvSpPr>
          <p:spPr bwMode="auto">
            <a:xfrm>
              <a:off x="1641"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85" name="Freeform 30"/>
            <p:cNvSpPr>
              <a:spLocks/>
            </p:cNvSpPr>
            <p:nvPr/>
          </p:nvSpPr>
          <p:spPr bwMode="auto">
            <a:xfrm flipH="1">
              <a:off x="2865"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24275" name="Group 31"/>
          <p:cNvGrpSpPr>
            <a:grpSpLocks/>
          </p:cNvGrpSpPr>
          <p:nvPr/>
        </p:nvGrpSpPr>
        <p:grpSpPr bwMode="auto">
          <a:xfrm>
            <a:off x="2184400" y="3438525"/>
            <a:ext cx="682625" cy="152400"/>
            <a:chOff x="1376" y="2166"/>
            <a:chExt cx="430" cy="96"/>
          </a:xfrm>
        </p:grpSpPr>
        <p:sp>
          <p:nvSpPr>
            <p:cNvPr id="224282" name="Freeform 32"/>
            <p:cNvSpPr>
              <a:spLocks/>
            </p:cNvSpPr>
            <p:nvPr/>
          </p:nvSpPr>
          <p:spPr bwMode="auto">
            <a:xfrm>
              <a:off x="1376" y="2256"/>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83" name="Freeform 33"/>
            <p:cNvSpPr>
              <a:spLocks/>
            </p:cNvSpPr>
            <p:nvPr/>
          </p:nvSpPr>
          <p:spPr bwMode="auto">
            <a:xfrm>
              <a:off x="1513" y="2166"/>
              <a:ext cx="293" cy="96"/>
            </a:xfrm>
            <a:custGeom>
              <a:avLst/>
              <a:gdLst>
                <a:gd name="T0" fmla="*/ 1 w 293"/>
                <a:gd name="T1" fmla="*/ 82 h 96"/>
                <a:gd name="T2" fmla="*/ 49 w 293"/>
                <a:gd name="T3" fmla="*/ 82 h 96"/>
                <a:gd name="T4" fmla="*/ 293 w 293"/>
                <a:gd name="T5" fmla="*/ 0 h 96"/>
                <a:gd name="T6" fmla="*/ 0 60000 65536"/>
                <a:gd name="T7" fmla="*/ 0 60000 65536"/>
                <a:gd name="T8" fmla="*/ 0 60000 65536"/>
              </a:gdLst>
              <a:ahLst/>
              <a:cxnLst>
                <a:cxn ang="T6">
                  <a:pos x="T0" y="T1"/>
                </a:cxn>
                <a:cxn ang="T7">
                  <a:pos x="T2" y="T3"/>
                </a:cxn>
                <a:cxn ang="T8">
                  <a:pos x="T4" y="T5"/>
                </a:cxn>
              </a:cxnLst>
              <a:rect l="0" t="0" r="r" b="b"/>
              <a:pathLst>
                <a:path w="293" h="96">
                  <a:moveTo>
                    <a:pt x="1" y="82"/>
                  </a:moveTo>
                  <a:cubicBezTo>
                    <a:pt x="1" y="90"/>
                    <a:pt x="0" y="96"/>
                    <a:pt x="49" y="82"/>
                  </a:cubicBezTo>
                  <a:cubicBezTo>
                    <a:pt x="98" y="68"/>
                    <a:pt x="242" y="17"/>
                    <a:pt x="293"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24276" name="Freeform 34"/>
          <p:cNvSpPr>
            <a:spLocks/>
          </p:cNvSpPr>
          <p:nvPr/>
        </p:nvSpPr>
        <p:spPr bwMode="auto">
          <a:xfrm>
            <a:off x="4387850" y="2990850"/>
            <a:ext cx="463550" cy="285750"/>
          </a:xfrm>
          <a:custGeom>
            <a:avLst/>
            <a:gdLst>
              <a:gd name="T0" fmla="*/ 2147483646 w 292"/>
              <a:gd name="T1" fmla="*/ 2147483646 h 180"/>
              <a:gd name="T2" fmla="*/ 2147483646 w 292"/>
              <a:gd name="T3" fmla="*/ 2147483646 h 180"/>
              <a:gd name="T4" fmla="*/ 2147483646 w 292"/>
              <a:gd name="T5" fmla="*/ 2147483646 h 180"/>
              <a:gd name="T6" fmla="*/ 2147483646 w 292"/>
              <a:gd name="T7" fmla="*/ 2147483646 h 180"/>
              <a:gd name="T8" fmla="*/ 2147483646 w 292"/>
              <a:gd name="T9" fmla="*/ 2147483646 h 180"/>
              <a:gd name="T10" fmla="*/ 2147483646 w 292"/>
              <a:gd name="T11" fmla="*/ 2147483646 h 180"/>
              <a:gd name="T12" fmla="*/ 2147483646 w 292"/>
              <a:gd name="T13" fmla="*/ 2147483646 h 180"/>
              <a:gd name="T14" fmla="*/ 2147483646 w 292"/>
              <a:gd name="T15" fmla="*/ 2147483646 h 180"/>
              <a:gd name="T16" fmla="*/ 2147483646 w 292"/>
              <a:gd name="T17" fmla="*/ 2147483646 h 180"/>
              <a:gd name="T18" fmla="*/ 0 w 292"/>
              <a:gd name="T19" fmla="*/ 2147483646 h 180"/>
              <a:gd name="T20" fmla="*/ 2147483646 w 292"/>
              <a:gd name="T21" fmla="*/ 2147483646 h 180"/>
              <a:gd name="T22" fmla="*/ 2147483646 w 292"/>
              <a:gd name="T23" fmla="*/ 2147483646 h 180"/>
              <a:gd name="T24" fmla="*/ 2147483646 w 292"/>
              <a:gd name="T25" fmla="*/ 2147483646 h 180"/>
              <a:gd name="T26" fmla="*/ 2147483646 w 292"/>
              <a:gd name="T27" fmla="*/ 2147483646 h 180"/>
              <a:gd name="T28" fmla="*/ 2147483646 w 292"/>
              <a:gd name="T29" fmla="*/ 2147483646 h 180"/>
              <a:gd name="T30" fmla="*/ 2147483646 w 292"/>
              <a:gd name="T31" fmla="*/ 0 h 180"/>
              <a:gd name="T32" fmla="*/ 2147483646 w 292"/>
              <a:gd name="T33" fmla="*/ 2147483646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180">
                <a:moveTo>
                  <a:pt x="212" y="16"/>
                </a:moveTo>
                <a:lnTo>
                  <a:pt x="144" y="52"/>
                </a:lnTo>
                <a:lnTo>
                  <a:pt x="124" y="88"/>
                </a:lnTo>
                <a:lnTo>
                  <a:pt x="152" y="124"/>
                </a:lnTo>
                <a:lnTo>
                  <a:pt x="292" y="180"/>
                </a:lnTo>
                <a:lnTo>
                  <a:pt x="208" y="176"/>
                </a:lnTo>
                <a:lnTo>
                  <a:pt x="144" y="172"/>
                </a:lnTo>
                <a:lnTo>
                  <a:pt x="108" y="172"/>
                </a:lnTo>
                <a:lnTo>
                  <a:pt x="28" y="176"/>
                </a:lnTo>
                <a:lnTo>
                  <a:pt x="0" y="176"/>
                </a:lnTo>
                <a:lnTo>
                  <a:pt x="36" y="148"/>
                </a:lnTo>
                <a:lnTo>
                  <a:pt x="88" y="120"/>
                </a:lnTo>
                <a:lnTo>
                  <a:pt x="96" y="84"/>
                </a:lnTo>
                <a:lnTo>
                  <a:pt x="64" y="56"/>
                </a:lnTo>
                <a:lnTo>
                  <a:pt x="20" y="8"/>
                </a:lnTo>
                <a:lnTo>
                  <a:pt x="108" y="0"/>
                </a:lnTo>
                <a:lnTo>
                  <a:pt x="212" y="16"/>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24277" name="Group 35"/>
          <p:cNvGrpSpPr>
            <a:grpSpLocks/>
          </p:cNvGrpSpPr>
          <p:nvPr/>
        </p:nvGrpSpPr>
        <p:grpSpPr bwMode="auto">
          <a:xfrm>
            <a:off x="2514600" y="2995613"/>
            <a:ext cx="4057650" cy="423862"/>
            <a:chOff x="1584" y="1893"/>
            <a:chExt cx="2556" cy="267"/>
          </a:xfrm>
        </p:grpSpPr>
        <p:sp>
          <p:nvSpPr>
            <p:cNvPr id="224280" name="Freeform 36"/>
            <p:cNvSpPr>
              <a:spLocks/>
            </p:cNvSpPr>
            <p:nvPr/>
          </p:nvSpPr>
          <p:spPr bwMode="auto">
            <a:xfrm>
              <a:off x="1584"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4281" name="Freeform 37"/>
            <p:cNvSpPr>
              <a:spLocks/>
            </p:cNvSpPr>
            <p:nvPr/>
          </p:nvSpPr>
          <p:spPr bwMode="auto">
            <a:xfrm flipH="1">
              <a:off x="2850"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24278" name="Text Box 38"/>
          <p:cNvSpPr txBox="1">
            <a:spLocks noChangeArrowheads="1"/>
          </p:cNvSpPr>
          <p:nvPr/>
        </p:nvSpPr>
        <p:spPr bwMode="auto">
          <a:xfrm>
            <a:off x="4637881" y="2514600"/>
            <a:ext cx="1993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dirty="0">
                <a:latin typeface="Arial Narrow" pitchFamily="34" charset="0"/>
              </a:rPr>
              <a:t>Plastic Hinge</a:t>
            </a:r>
          </a:p>
        </p:txBody>
      </p:sp>
      <p:sp>
        <p:nvSpPr>
          <p:cNvPr id="224279" name="Line 39"/>
          <p:cNvSpPr>
            <a:spLocks noChangeShapeType="1"/>
          </p:cNvSpPr>
          <p:nvPr/>
        </p:nvSpPr>
        <p:spPr bwMode="auto">
          <a:xfrm flipH="1">
            <a:off x="4572000" y="2743200"/>
            <a:ext cx="355600" cy="261938"/>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smtClean="0"/>
              <a:t>F2.6c.3 Accommodation of Brace Buckling</a:t>
            </a:r>
            <a:endParaRPr lang="en-US" dirty="0"/>
          </a:p>
        </p:txBody>
      </p:sp>
      <p:sp>
        <p:nvSpPr>
          <p:cNvPr id="4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108</a:t>
            </a:fld>
            <a:endParaRPr lang="en-US" altLang="en-US"/>
          </a:p>
        </p:txBody>
      </p:sp>
    </p:spTree>
    <p:extLst>
      <p:ext uri="{BB962C8B-B14F-4D97-AF65-F5344CB8AC3E}">
        <p14:creationId xmlns:p14="http://schemas.microsoft.com/office/powerpoint/2010/main" val="8283753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7" name="Line 4"/>
          <p:cNvSpPr>
            <a:spLocks noChangeShapeType="1"/>
          </p:cNvSpPr>
          <p:nvPr/>
        </p:nvSpPr>
        <p:spPr bwMode="auto">
          <a:xfrm flipH="1">
            <a:off x="7640638" y="2255838"/>
            <a:ext cx="0" cy="2825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08" name="Line 5"/>
          <p:cNvSpPr>
            <a:spLocks noChangeShapeType="1"/>
          </p:cNvSpPr>
          <p:nvPr/>
        </p:nvSpPr>
        <p:spPr bwMode="auto">
          <a:xfrm flipH="1">
            <a:off x="7027863" y="2649538"/>
            <a:ext cx="0" cy="28082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09" name="Line 6"/>
          <p:cNvSpPr>
            <a:spLocks noChangeShapeType="1"/>
          </p:cNvSpPr>
          <p:nvPr/>
        </p:nvSpPr>
        <p:spPr bwMode="auto">
          <a:xfrm flipH="1">
            <a:off x="7027863" y="2649538"/>
            <a:ext cx="0" cy="28114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0" name="Line 7"/>
          <p:cNvSpPr>
            <a:spLocks noChangeShapeType="1"/>
          </p:cNvSpPr>
          <p:nvPr/>
        </p:nvSpPr>
        <p:spPr bwMode="auto">
          <a:xfrm flipH="1" flipV="1">
            <a:off x="6272213" y="5253038"/>
            <a:ext cx="752475" cy="2047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1" name="Line 8"/>
          <p:cNvSpPr>
            <a:spLocks noChangeShapeType="1"/>
          </p:cNvSpPr>
          <p:nvPr/>
        </p:nvSpPr>
        <p:spPr bwMode="auto">
          <a:xfrm flipH="1" flipV="1">
            <a:off x="6535738" y="3738563"/>
            <a:ext cx="357187" cy="96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2" name="Line 9"/>
          <p:cNvSpPr>
            <a:spLocks noChangeShapeType="1"/>
          </p:cNvSpPr>
          <p:nvPr/>
        </p:nvSpPr>
        <p:spPr bwMode="auto">
          <a:xfrm flipH="1" flipV="1">
            <a:off x="6532563" y="4694238"/>
            <a:ext cx="360362"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3" name="Line 10"/>
          <p:cNvSpPr>
            <a:spLocks noChangeShapeType="1"/>
          </p:cNvSpPr>
          <p:nvPr/>
        </p:nvSpPr>
        <p:spPr bwMode="auto">
          <a:xfrm flipH="1" flipV="1">
            <a:off x="4057650" y="4965700"/>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4" name="Line 11"/>
          <p:cNvSpPr>
            <a:spLocks noChangeShapeType="1"/>
          </p:cNvSpPr>
          <p:nvPr/>
        </p:nvSpPr>
        <p:spPr bwMode="auto">
          <a:xfrm flipH="1">
            <a:off x="4767263" y="3852863"/>
            <a:ext cx="2116137" cy="1306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5" name="Line 12"/>
          <p:cNvSpPr>
            <a:spLocks noChangeShapeType="1"/>
          </p:cNvSpPr>
          <p:nvPr/>
        </p:nvSpPr>
        <p:spPr bwMode="auto">
          <a:xfrm flipH="1">
            <a:off x="4765675" y="4795838"/>
            <a:ext cx="2120900" cy="1308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6" name="Line 13"/>
          <p:cNvSpPr>
            <a:spLocks noChangeShapeType="1"/>
          </p:cNvSpPr>
          <p:nvPr/>
        </p:nvSpPr>
        <p:spPr bwMode="auto">
          <a:xfrm flipH="1">
            <a:off x="4065588" y="5729288"/>
            <a:ext cx="293687" cy="180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7" name="Line 14"/>
          <p:cNvSpPr>
            <a:spLocks noChangeShapeType="1"/>
          </p:cNvSpPr>
          <p:nvPr/>
        </p:nvSpPr>
        <p:spPr bwMode="auto">
          <a:xfrm flipH="1">
            <a:off x="5921375" y="3743325"/>
            <a:ext cx="627063" cy="388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8" name="Line 15"/>
          <p:cNvSpPr>
            <a:spLocks noChangeShapeType="1"/>
          </p:cNvSpPr>
          <p:nvPr/>
        </p:nvSpPr>
        <p:spPr bwMode="auto">
          <a:xfrm flipH="1">
            <a:off x="4059238" y="3830638"/>
            <a:ext cx="1831975" cy="1131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19" name="Line 16"/>
          <p:cNvSpPr>
            <a:spLocks noChangeShapeType="1"/>
          </p:cNvSpPr>
          <p:nvPr/>
        </p:nvSpPr>
        <p:spPr bwMode="auto">
          <a:xfrm flipH="1">
            <a:off x="4368800" y="5118100"/>
            <a:ext cx="0" cy="876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0" name="Line 17"/>
          <p:cNvSpPr>
            <a:spLocks noChangeShapeType="1"/>
          </p:cNvSpPr>
          <p:nvPr/>
        </p:nvSpPr>
        <p:spPr bwMode="auto">
          <a:xfrm flipH="1">
            <a:off x="4422775" y="4684713"/>
            <a:ext cx="2120900" cy="13096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1" name="Line 18"/>
          <p:cNvSpPr>
            <a:spLocks noChangeShapeType="1"/>
          </p:cNvSpPr>
          <p:nvPr/>
        </p:nvSpPr>
        <p:spPr bwMode="auto">
          <a:xfrm flipH="1">
            <a:off x="5929313" y="2908300"/>
            <a:ext cx="639762" cy="122555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2" name="Line 19"/>
          <p:cNvSpPr>
            <a:spLocks noChangeShapeType="1"/>
          </p:cNvSpPr>
          <p:nvPr/>
        </p:nvSpPr>
        <p:spPr bwMode="auto">
          <a:xfrm flipH="1" flipV="1">
            <a:off x="4402138" y="2573338"/>
            <a:ext cx="2133600" cy="1149350"/>
          </a:xfrm>
          <a:prstGeom prst="line">
            <a:avLst/>
          </a:prstGeom>
          <a:noFill/>
          <a:ln w="19050">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3" name="Line 20"/>
          <p:cNvSpPr>
            <a:spLocks noChangeShapeType="1"/>
          </p:cNvSpPr>
          <p:nvPr/>
        </p:nvSpPr>
        <p:spPr bwMode="auto">
          <a:xfrm flipH="1">
            <a:off x="6069013" y="3376613"/>
            <a:ext cx="15875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4" name="Line 21"/>
          <p:cNvSpPr>
            <a:spLocks noChangeShapeType="1"/>
          </p:cNvSpPr>
          <p:nvPr/>
        </p:nvSpPr>
        <p:spPr bwMode="auto">
          <a:xfrm rot="5400000" flipH="1">
            <a:off x="5381625" y="2530475"/>
            <a:ext cx="579438" cy="1112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5" name="Line 22"/>
          <p:cNvSpPr>
            <a:spLocks noChangeShapeType="1"/>
          </p:cNvSpPr>
          <p:nvPr/>
        </p:nvSpPr>
        <p:spPr bwMode="auto">
          <a:xfrm flipH="1" flipV="1">
            <a:off x="6670675" y="1993900"/>
            <a:ext cx="977900" cy="261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6" name="Line 23"/>
          <p:cNvSpPr>
            <a:spLocks noChangeShapeType="1"/>
          </p:cNvSpPr>
          <p:nvPr/>
        </p:nvSpPr>
        <p:spPr bwMode="auto">
          <a:xfrm flipH="1" flipV="1">
            <a:off x="6015038" y="2357438"/>
            <a:ext cx="1020762" cy="2778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7" name="Line 24"/>
          <p:cNvSpPr>
            <a:spLocks noChangeShapeType="1"/>
          </p:cNvSpPr>
          <p:nvPr/>
        </p:nvSpPr>
        <p:spPr bwMode="auto">
          <a:xfrm flipH="1">
            <a:off x="6591300" y="1985963"/>
            <a:ext cx="84138"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8" name="Line 25"/>
          <p:cNvSpPr>
            <a:spLocks noChangeShapeType="1"/>
          </p:cNvSpPr>
          <p:nvPr/>
        </p:nvSpPr>
        <p:spPr bwMode="auto">
          <a:xfrm flipH="1" flipV="1">
            <a:off x="6605588" y="2036763"/>
            <a:ext cx="977900" cy="263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29" name="Line 26"/>
          <p:cNvSpPr>
            <a:spLocks noChangeShapeType="1"/>
          </p:cNvSpPr>
          <p:nvPr/>
        </p:nvSpPr>
        <p:spPr bwMode="auto">
          <a:xfrm flipH="1" flipV="1">
            <a:off x="6084888" y="2314575"/>
            <a:ext cx="1022350" cy="276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0" name="Line 27"/>
          <p:cNvSpPr>
            <a:spLocks noChangeShapeType="1"/>
          </p:cNvSpPr>
          <p:nvPr/>
        </p:nvSpPr>
        <p:spPr bwMode="auto">
          <a:xfrm flipH="1">
            <a:off x="6642100" y="2168525"/>
            <a:ext cx="469900" cy="290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1" name="Line 28"/>
          <p:cNvSpPr>
            <a:spLocks noChangeShapeType="1"/>
          </p:cNvSpPr>
          <p:nvPr/>
        </p:nvSpPr>
        <p:spPr bwMode="auto">
          <a:xfrm flipH="1">
            <a:off x="6548438" y="2157413"/>
            <a:ext cx="471487" cy="29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2" name="Line 29"/>
          <p:cNvSpPr>
            <a:spLocks noChangeShapeType="1"/>
          </p:cNvSpPr>
          <p:nvPr/>
        </p:nvSpPr>
        <p:spPr bwMode="auto">
          <a:xfrm flipH="1">
            <a:off x="6007100" y="2309813"/>
            <a:ext cx="84138" cy="52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3" name="Line 30"/>
          <p:cNvSpPr>
            <a:spLocks noChangeShapeType="1"/>
          </p:cNvSpPr>
          <p:nvPr/>
        </p:nvSpPr>
        <p:spPr bwMode="auto">
          <a:xfrm flipH="1">
            <a:off x="7561263" y="2259013"/>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4" name="Line 31"/>
          <p:cNvSpPr>
            <a:spLocks noChangeShapeType="1"/>
          </p:cNvSpPr>
          <p:nvPr/>
        </p:nvSpPr>
        <p:spPr bwMode="auto">
          <a:xfrm flipH="1">
            <a:off x="7018338" y="2595563"/>
            <a:ext cx="82550"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5" name="Line 32"/>
          <p:cNvSpPr>
            <a:spLocks noChangeShapeType="1"/>
          </p:cNvSpPr>
          <p:nvPr/>
        </p:nvSpPr>
        <p:spPr bwMode="auto">
          <a:xfrm flipH="1">
            <a:off x="7575550" y="2303463"/>
            <a:ext cx="0" cy="2814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6" name="Line 33"/>
          <p:cNvSpPr>
            <a:spLocks noChangeShapeType="1"/>
          </p:cNvSpPr>
          <p:nvPr/>
        </p:nvSpPr>
        <p:spPr bwMode="auto">
          <a:xfrm flipH="1">
            <a:off x="7105650" y="2606675"/>
            <a:ext cx="0" cy="2808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7" name="Line 34"/>
          <p:cNvSpPr>
            <a:spLocks noChangeShapeType="1"/>
          </p:cNvSpPr>
          <p:nvPr/>
        </p:nvSpPr>
        <p:spPr bwMode="auto">
          <a:xfrm flipH="1">
            <a:off x="7105650" y="2182813"/>
            <a:ext cx="0" cy="401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8" name="Line 35"/>
          <p:cNvSpPr>
            <a:spLocks noChangeShapeType="1"/>
          </p:cNvSpPr>
          <p:nvPr/>
        </p:nvSpPr>
        <p:spPr bwMode="auto">
          <a:xfrm flipH="1">
            <a:off x="6597650" y="2036763"/>
            <a:ext cx="0" cy="376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39" name="Line 36"/>
          <p:cNvSpPr>
            <a:spLocks noChangeShapeType="1"/>
          </p:cNvSpPr>
          <p:nvPr/>
        </p:nvSpPr>
        <p:spPr bwMode="auto">
          <a:xfrm flipH="1">
            <a:off x="7561263" y="5078413"/>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0" name="Line 37"/>
          <p:cNvSpPr>
            <a:spLocks noChangeShapeType="1"/>
          </p:cNvSpPr>
          <p:nvPr/>
        </p:nvSpPr>
        <p:spPr bwMode="auto">
          <a:xfrm flipH="1">
            <a:off x="7021513" y="5410200"/>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1" name="Line 38"/>
          <p:cNvSpPr>
            <a:spLocks noChangeShapeType="1"/>
          </p:cNvSpPr>
          <p:nvPr/>
        </p:nvSpPr>
        <p:spPr bwMode="auto">
          <a:xfrm flipH="1" flipV="1">
            <a:off x="7089775" y="4991100"/>
            <a:ext cx="488950" cy="1317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2" name="Line 39"/>
          <p:cNvSpPr>
            <a:spLocks noChangeShapeType="1"/>
          </p:cNvSpPr>
          <p:nvPr/>
        </p:nvSpPr>
        <p:spPr bwMode="auto">
          <a:xfrm flipH="1">
            <a:off x="4768850" y="3921125"/>
            <a:ext cx="2117725" cy="130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3" name="Line 40"/>
          <p:cNvSpPr>
            <a:spLocks noChangeShapeType="1"/>
          </p:cNvSpPr>
          <p:nvPr/>
        </p:nvSpPr>
        <p:spPr bwMode="auto">
          <a:xfrm flipH="1">
            <a:off x="4760913" y="4870450"/>
            <a:ext cx="2122487" cy="13096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4" name="Line 41"/>
          <p:cNvSpPr>
            <a:spLocks noChangeShapeType="1"/>
          </p:cNvSpPr>
          <p:nvPr/>
        </p:nvSpPr>
        <p:spPr bwMode="auto">
          <a:xfrm flipH="1" flipV="1">
            <a:off x="4057650" y="5027613"/>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5" name="Line 42"/>
          <p:cNvSpPr>
            <a:spLocks noChangeShapeType="1"/>
          </p:cNvSpPr>
          <p:nvPr/>
        </p:nvSpPr>
        <p:spPr bwMode="auto">
          <a:xfrm flipH="1" flipV="1">
            <a:off x="4057650" y="5907088"/>
            <a:ext cx="709613" cy="1920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6" name="Line 43"/>
          <p:cNvSpPr>
            <a:spLocks noChangeShapeType="1"/>
          </p:cNvSpPr>
          <p:nvPr/>
        </p:nvSpPr>
        <p:spPr bwMode="auto">
          <a:xfrm flipH="1" flipV="1">
            <a:off x="4057650" y="5972175"/>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7" name="Line 44"/>
          <p:cNvSpPr>
            <a:spLocks noChangeShapeType="1"/>
          </p:cNvSpPr>
          <p:nvPr/>
        </p:nvSpPr>
        <p:spPr bwMode="auto">
          <a:xfrm flipH="1">
            <a:off x="4773613" y="5154613"/>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8" name="Line 45"/>
          <p:cNvSpPr>
            <a:spLocks noChangeShapeType="1"/>
          </p:cNvSpPr>
          <p:nvPr/>
        </p:nvSpPr>
        <p:spPr bwMode="auto">
          <a:xfrm flipH="1">
            <a:off x="4067175" y="4965700"/>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49" name="Line 46"/>
          <p:cNvSpPr>
            <a:spLocks noChangeShapeType="1"/>
          </p:cNvSpPr>
          <p:nvPr/>
        </p:nvSpPr>
        <p:spPr bwMode="auto">
          <a:xfrm flipH="1">
            <a:off x="4773613" y="6103938"/>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0" name="Line 47"/>
          <p:cNvSpPr>
            <a:spLocks noChangeShapeType="1"/>
          </p:cNvSpPr>
          <p:nvPr/>
        </p:nvSpPr>
        <p:spPr bwMode="auto">
          <a:xfrm flipH="1">
            <a:off x="4405313" y="5118100"/>
            <a:ext cx="0" cy="882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1" name="Line 48"/>
          <p:cNvSpPr>
            <a:spLocks noChangeShapeType="1"/>
          </p:cNvSpPr>
          <p:nvPr/>
        </p:nvSpPr>
        <p:spPr bwMode="auto">
          <a:xfrm flipH="1">
            <a:off x="4070350" y="5910263"/>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2" name="Line 49"/>
          <p:cNvSpPr>
            <a:spLocks noChangeShapeType="1"/>
          </p:cNvSpPr>
          <p:nvPr/>
        </p:nvSpPr>
        <p:spPr bwMode="auto">
          <a:xfrm flipH="1">
            <a:off x="6886575" y="3841750"/>
            <a:ext cx="0" cy="88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3" name="Line 50"/>
          <p:cNvSpPr>
            <a:spLocks noChangeShapeType="1"/>
          </p:cNvSpPr>
          <p:nvPr/>
        </p:nvSpPr>
        <p:spPr bwMode="auto">
          <a:xfrm flipH="1">
            <a:off x="6886575" y="4802188"/>
            <a:ext cx="0" cy="87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4" name="Rectangle 51"/>
          <p:cNvSpPr>
            <a:spLocks noChangeArrowheads="1"/>
          </p:cNvSpPr>
          <p:nvPr/>
        </p:nvSpPr>
        <p:spPr bwMode="auto">
          <a:xfrm rot="1642254" flipH="1">
            <a:off x="4738688" y="2705100"/>
            <a:ext cx="334962" cy="3460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6355" name="Rectangle 52"/>
          <p:cNvSpPr>
            <a:spLocks noChangeArrowheads="1"/>
          </p:cNvSpPr>
          <p:nvPr/>
        </p:nvSpPr>
        <p:spPr bwMode="auto">
          <a:xfrm rot="1642254" flipH="1">
            <a:off x="4779963" y="2754313"/>
            <a:ext cx="247650" cy="247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6356" name="Line 53"/>
          <p:cNvSpPr>
            <a:spLocks noChangeShapeType="1"/>
          </p:cNvSpPr>
          <p:nvPr/>
        </p:nvSpPr>
        <p:spPr bwMode="auto">
          <a:xfrm flipH="1" flipV="1">
            <a:off x="5894388" y="3589338"/>
            <a:ext cx="0" cy="5524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7" name="Line 54"/>
          <p:cNvSpPr>
            <a:spLocks noChangeShapeType="1"/>
          </p:cNvSpPr>
          <p:nvPr/>
        </p:nvSpPr>
        <p:spPr bwMode="auto">
          <a:xfrm flipH="1">
            <a:off x="5969000" y="2884488"/>
            <a:ext cx="574675" cy="3540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8" name="Line 55"/>
          <p:cNvSpPr>
            <a:spLocks noChangeShapeType="1"/>
          </p:cNvSpPr>
          <p:nvPr/>
        </p:nvSpPr>
        <p:spPr bwMode="auto">
          <a:xfrm flipH="1" flipV="1">
            <a:off x="5927725" y="3594100"/>
            <a:ext cx="0" cy="5524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59" name="Line 56"/>
          <p:cNvSpPr>
            <a:spLocks noChangeShapeType="1"/>
          </p:cNvSpPr>
          <p:nvPr/>
        </p:nvSpPr>
        <p:spPr bwMode="auto">
          <a:xfrm flipH="1" flipV="1">
            <a:off x="5903913" y="4137025"/>
            <a:ext cx="26987" cy="7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0" name="Line 57"/>
          <p:cNvSpPr>
            <a:spLocks noChangeShapeType="1"/>
          </p:cNvSpPr>
          <p:nvPr/>
        </p:nvSpPr>
        <p:spPr bwMode="auto">
          <a:xfrm flipH="1">
            <a:off x="5994400" y="2895600"/>
            <a:ext cx="574675" cy="3540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1" name="Line 58"/>
          <p:cNvSpPr>
            <a:spLocks noChangeShapeType="1"/>
          </p:cNvSpPr>
          <p:nvPr/>
        </p:nvSpPr>
        <p:spPr bwMode="auto">
          <a:xfrm flipH="1" flipV="1">
            <a:off x="6542088" y="2890838"/>
            <a:ext cx="26987"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2" name="Line 59"/>
          <p:cNvSpPr>
            <a:spLocks noChangeShapeType="1"/>
          </p:cNvSpPr>
          <p:nvPr/>
        </p:nvSpPr>
        <p:spPr bwMode="auto">
          <a:xfrm flipH="1" flipV="1">
            <a:off x="6557963" y="2916238"/>
            <a:ext cx="0" cy="831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3" name="Line 60"/>
          <p:cNvSpPr>
            <a:spLocks noChangeShapeType="1"/>
          </p:cNvSpPr>
          <p:nvPr/>
        </p:nvSpPr>
        <p:spPr bwMode="auto">
          <a:xfrm flipH="1" flipV="1">
            <a:off x="6540500" y="4130675"/>
            <a:ext cx="0" cy="561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4" name="Line 61"/>
          <p:cNvSpPr>
            <a:spLocks noChangeShapeType="1"/>
          </p:cNvSpPr>
          <p:nvPr/>
        </p:nvSpPr>
        <p:spPr bwMode="auto">
          <a:xfrm flipH="1">
            <a:off x="7640638" y="2255838"/>
            <a:ext cx="0" cy="2825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5" name="Line 62"/>
          <p:cNvSpPr>
            <a:spLocks noChangeShapeType="1"/>
          </p:cNvSpPr>
          <p:nvPr/>
        </p:nvSpPr>
        <p:spPr bwMode="auto">
          <a:xfrm flipH="1">
            <a:off x="7027863" y="2649538"/>
            <a:ext cx="0" cy="28082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6" name="Line 63"/>
          <p:cNvSpPr>
            <a:spLocks noChangeShapeType="1"/>
          </p:cNvSpPr>
          <p:nvPr/>
        </p:nvSpPr>
        <p:spPr bwMode="auto">
          <a:xfrm flipH="1">
            <a:off x="7027863" y="2649538"/>
            <a:ext cx="0" cy="281146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7" name="Line 64"/>
          <p:cNvSpPr>
            <a:spLocks noChangeShapeType="1"/>
          </p:cNvSpPr>
          <p:nvPr/>
        </p:nvSpPr>
        <p:spPr bwMode="auto">
          <a:xfrm flipH="1">
            <a:off x="6016625" y="2373313"/>
            <a:ext cx="0" cy="8366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8" name="Line 65"/>
          <p:cNvSpPr>
            <a:spLocks noChangeShapeType="1"/>
          </p:cNvSpPr>
          <p:nvPr/>
        </p:nvSpPr>
        <p:spPr bwMode="auto">
          <a:xfrm flipH="1" flipV="1">
            <a:off x="6272213" y="5253038"/>
            <a:ext cx="752475" cy="2047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69" name="Line 66"/>
          <p:cNvSpPr>
            <a:spLocks noChangeShapeType="1"/>
          </p:cNvSpPr>
          <p:nvPr/>
        </p:nvSpPr>
        <p:spPr bwMode="auto">
          <a:xfrm flipH="1" flipV="1">
            <a:off x="6535738" y="3738563"/>
            <a:ext cx="357187" cy="96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0" name="Line 67"/>
          <p:cNvSpPr>
            <a:spLocks noChangeShapeType="1"/>
          </p:cNvSpPr>
          <p:nvPr/>
        </p:nvSpPr>
        <p:spPr bwMode="auto">
          <a:xfrm flipH="1" flipV="1">
            <a:off x="6532563" y="4694238"/>
            <a:ext cx="360362" cy="98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1" name="Line 68"/>
          <p:cNvSpPr>
            <a:spLocks noChangeShapeType="1"/>
          </p:cNvSpPr>
          <p:nvPr/>
        </p:nvSpPr>
        <p:spPr bwMode="auto">
          <a:xfrm flipH="1" flipV="1">
            <a:off x="4057650" y="4965700"/>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2" name="Line 69"/>
          <p:cNvSpPr>
            <a:spLocks noChangeShapeType="1"/>
          </p:cNvSpPr>
          <p:nvPr/>
        </p:nvSpPr>
        <p:spPr bwMode="auto">
          <a:xfrm flipH="1">
            <a:off x="4767263" y="3852863"/>
            <a:ext cx="2116137" cy="1306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3" name="Line 70"/>
          <p:cNvSpPr>
            <a:spLocks noChangeShapeType="1"/>
          </p:cNvSpPr>
          <p:nvPr/>
        </p:nvSpPr>
        <p:spPr bwMode="auto">
          <a:xfrm flipH="1">
            <a:off x="4765675" y="4795838"/>
            <a:ext cx="2120900" cy="1308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4" name="Line 71"/>
          <p:cNvSpPr>
            <a:spLocks noChangeShapeType="1"/>
          </p:cNvSpPr>
          <p:nvPr/>
        </p:nvSpPr>
        <p:spPr bwMode="auto">
          <a:xfrm flipH="1">
            <a:off x="4065588" y="5729288"/>
            <a:ext cx="293687" cy="180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5" name="Line 72"/>
          <p:cNvSpPr>
            <a:spLocks noChangeShapeType="1"/>
          </p:cNvSpPr>
          <p:nvPr/>
        </p:nvSpPr>
        <p:spPr bwMode="auto">
          <a:xfrm flipH="1">
            <a:off x="5921375" y="3743325"/>
            <a:ext cx="627063" cy="388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6" name="Line 73"/>
          <p:cNvSpPr>
            <a:spLocks noChangeShapeType="1"/>
          </p:cNvSpPr>
          <p:nvPr/>
        </p:nvSpPr>
        <p:spPr bwMode="auto">
          <a:xfrm flipH="1">
            <a:off x="4059238" y="3830638"/>
            <a:ext cx="1831975" cy="11318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7" name="Line 74"/>
          <p:cNvSpPr>
            <a:spLocks noChangeShapeType="1"/>
          </p:cNvSpPr>
          <p:nvPr/>
        </p:nvSpPr>
        <p:spPr bwMode="auto">
          <a:xfrm flipH="1">
            <a:off x="4368800" y="5118100"/>
            <a:ext cx="0" cy="8763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8" name="Line 75"/>
          <p:cNvSpPr>
            <a:spLocks noChangeShapeType="1"/>
          </p:cNvSpPr>
          <p:nvPr/>
        </p:nvSpPr>
        <p:spPr bwMode="auto">
          <a:xfrm flipH="1">
            <a:off x="4422775" y="4684713"/>
            <a:ext cx="2120900" cy="13096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79" name="Line 76"/>
          <p:cNvSpPr>
            <a:spLocks noChangeShapeType="1"/>
          </p:cNvSpPr>
          <p:nvPr/>
        </p:nvSpPr>
        <p:spPr bwMode="auto">
          <a:xfrm flipH="1">
            <a:off x="6069013" y="3376613"/>
            <a:ext cx="158750" cy="304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0" name="Line 77"/>
          <p:cNvSpPr>
            <a:spLocks noChangeShapeType="1"/>
          </p:cNvSpPr>
          <p:nvPr/>
        </p:nvSpPr>
        <p:spPr bwMode="auto">
          <a:xfrm rot="5400000" flipH="1">
            <a:off x="5243513" y="2847975"/>
            <a:ext cx="566738" cy="10874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1" name="Line 78"/>
          <p:cNvSpPr>
            <a:spLocks noChangeShapeType="1"/>
          </p:cNvSpPr>
          <p:nvPr/>
        </p:nvSpPr>
        <p:spPr bwMode="auto">
          <a:xfrm rot="5400000" flipH="1">
            <a:off x="5381625" y="2530475"/>
            <a:ext cx="579438" cy="11128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2" name="Line 79"/>
          <p:cNvSpPr>
            <a:spLocks noChangeShapeType="1"/>
          </p:cNvSpPr>
          <p:nvPr/>
        </p:nvSpPr>
        <p:spPr bwMode="auto">
          <a:xfrm flipH="1" flipV="1">
            <a:off x="6670675" y="1993900"/>
            <a:ext cx="977900" cy="26193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3" name="Line 80"/>
          <p:cNvSpPr>
            <a:spLocks noChangeShapeType="1"/>
          </p:cNvSpPr>
          <p:nvPr/>
        </p:nvSpPr>
        <p:spPr bwMode="auto">
          <a:xfrm flipH="1" flipV="1">
            <a:off x="6015038" y="2357438"/>
            <a:ext cx="1020762" cy="2778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4" name="Line 81"/>
          <p:cNvSpPr>
            <a:spLocks noChangeShapeType="1"/>
          </p:cNvSpPr>
          <p:nvPr/>
        </p:nvSpPr>
        <p:spPr bwMode="auto">
          <a:xfrm flipH="1">
            <a:off x="6591300" y="1985963"/>
            <a:ext cx="84138"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5" name="Line 82"/>
          <p:cNvSpPr>
            <a:spLocks noChangeShapeType="1"/>
          </p:cNvSpPr>
          <p:nvPr/>
        </p:nvSpPr>
        <p:spPr bwMode="auto">
          <a:xfrm flipH="1" flipV="1">
            <a:off x="6605588" y="2036763"/>
            <a:ext cx="977900" cy="263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6" name="Line 83"/>
          <p:cNvSpPr>
            <a:spLocks noChangeShapeType="1"/>
          </p:cNvSpPr>
          <p:nvPr/>
        </p:nvSpPr>
        <p:spPr bwMode="auto">
          <a:xfrm flipH="1" flipV="1">
            <a:off x="6084888" y="2314575"/>
            <a:ext cx="1022350" cy="276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7" name="Line 84"/>
          <p:cNvSpPr>
            <a:spLocks noChangeShapeType="1"/>
          </p:cNvSpPr>
          <p:nvPr/>
        </p:nvSpPr>
        <p:spPr bwMode="auto">
          <a:xfrm flipH="1">
            <a:off x="6642100" y="2168525"/>
            <a:ext cx="469900" cy="290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8" name="Line 85"/>
          <p:cNvSpPr>
            <a:spLocks noChangeShapeType="1"/>
          </p:cNvSpPr>
          <p:nvPr/>
        </p:nvSpPr>
        <p:spPr bwMode="auto">
          <a:xfrm flipH="1">
            <a:off x="6548438" y="2157413"/>
            <a:ext cx="471487" cy="2905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89" name="Line 86"/>
          <p:cNvSpPr>
            <a:spLocks noChangeShapeType="1"/>
          </p:cNvSpPr>
          <p:nvPr/>
        </p:nvSpPr>
        <p:spPr bwMode="auto">
          <a:xfrm flipH="1">
            <a:off x="6007100" y="2309813"/>
            <a:ext cx="84138" cy="523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0" name="Line 87"/>
          <p:cNvSpPr>
            <a:spLocks noChangeShapeType="1"/>
          </p:cNvSpPr>
          <p:nvPr/>
        </p:nvSpPr>
        <p:spPr bwMode="auto">
          <a:xfrm flipH="1">
            <a:off x="7561263" y="2259013"/>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1" name="Line 88"/>
          <p:cNvSpPr>
            <a:spLocks noChangeShapeType="1"/>
          </p:cNvSpPr>
          <p:nvPr/>
        </p:nvSpPr>
        <p:spPr bwMode="auto">
          <a:xfrm flipH="1">
            <a:off x="7018338" y="2595563"/>
            <a:ext cx="82550"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2" name="Line 89"/>
          <p:cNvSpPr>
            <a:spLocks noChangeShapeType="1"/>
          </p:cNvSpPr>
          <p:nvPr/>
        </p:nvSpPr>
        <p:spPr bwMode="auto">
          <a:xfrm flipH="1">
            <a:off x="7575550" y="2303463"/>
            <a:ext cx="0" cy="2814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3" name="Line 90"/>
          <p:cNvSpPr>
            <a:spLocks noChangeShapeType="1"/>
          </p:cNvSpPr>
          <p:nvPr/>
        </p:nvSpPr>
        <p:spPr bwMode="auto">
          <a:xfrm flipH="1">
            <a:off x="7105650" y="2606675"/>
            <a:ext cx="0" cy="28082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4" name="Line 91"/>
          <p:cNvSpPr>
            <a:spLocks noChangeShapeType="1"/>
          </p:cNvSpPr>
          <p:nvPr/>
        </p:nvSpPr>
        <p:spPr bwMode="auto">
          <a:xfrm flipH="1">
            <a:off x="7105650" y="2182813"/>
            <a:ext cx="0" cy="4016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5" name="Line 92"/>
          <p:cNvSpPr>
            <a:spLocks noChangeShapeType="1"/>
          </p:cNvSpPr>
          <p:nvPr/>
        </p:nvSpPr>
        <p:spPr bwMode="auto">
          <a:xfrm flipH="1">
            <a:off x="6597650" y="2036763"/>
            <a:ext cx="0" cy="3762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6" name="Line 93"/>
          <p:cNvSpPr>
            <a:spLocks noChangeShapeType="1"/>
          </p:cNvSpPr>
          <p:nvPr/>
        </p:nvSpPr>
        <p:spPr bwMode="auto">
          <a:xfrm flipH="1">
            <a:off x="7561263" y="5078413"/>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7" name="Line 94"/>
          <p:cNvSpPr>
            <a:spLocks noChangeShapeType="1"/>
          </p:cNvSpPr>
          <p:nvPr/>
        </p:nvSpPr>
        <p:spPr bwMode="auto">
          <a:xfrm flipH="1">
            <a:off x="7021513" y="5410200"/>
            <a:ext cx="84137" cy="508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8" name="Line 95"/>
          <p:cNvSpPr>
            <a:spLocks noChangeShapeType="1"/>
          </p:cNvSpPr>
          <p:nvPr/>
        </p:nvSpPr>
        <p:spPr bwMode="auto">
          <a:xfrm flipH="1" flipV="1">
            <a:off x="7089775" y="4991100"/>
            <a:ext cx="488950" cy="1317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9" name="Line 96"/>
          <p:cNvSpPr>
            <a:spLocks noChangeShapeType="1"/>
          </p:cNvSpPr>
          <p:nvPr/>
        </p:nvSpPr>
        <p:spPr bwMode="auto">
          <a:xfrm flipH="1">
            <a:off x="4768850" y="3921125"/>
            <a:ext cx="2117725" cy="13065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0" name="Line 97"/>
          <p:cNvSpPr>
            <a:spLocks noChangeShapeType="1"/>
          </p:cNvSpPr>
          <p:nvPr/>
        </p:nvSpPr>
        <p:spPr bwMode="auto">
          <a:xfrm flipH="1">
            <a:off x="4760913" y="4870450"/>
            <a:ext cx="2122487" cy="13096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1" name="Line 98"/>
          <p:cNvSpPr>
            <a:spLocks noChangeShapeType="1"/>
          </p:cNvSpPr>
          <p:nvPr/>
        </p:nvSpPr>
        <p:spPr bwMode="auto">
          <a:xfrm flipH="1" flipV="1">
            <a:off x="4057650" y="5027613"/>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2" name="Line 99"/>
          <p:cNvSpPr>
            <a:spLocks noChangeShapeType="1"/>
          </p:cNvSpPr>
          <p:nvPr/>
        </p:nvSpPr>
        <p:spPr bwMode="auto">
          <a:xfrm flipH="1" flipV="1">
            <a:off x="4057650" y="5907088"/>
            <a:ext cx="709613" cy="19208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3" name="Line 100"/>
          <p:cNvSpPr>
            <a:spLocks noChangeShapeType="1"/>
          </p:cNvSpPr>
          <p:nvPr/>
        </p:nvSpPr>
        <p:spPr bwMode="auto">
          <a:xfrm flipH="1" flipV="1">
            <a:off x="4057650" y="5972175"/>
            <a:ext cx="709613" cy="1936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4" name="Line 101"/>
          <p:cNvSpPr>
            <a:spLocks noChangeShapeType="1"/>
          </p:cNvSpPr>
          <p:nvPr/>
        </p:nvSpPr>
        <p:spPr bwMode="auto">
          <a:xfrm flipH="1">
            <a:off x="4773613" y="5154613"/>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5" name="Line 102"/>
          <p:cNvSpPr>
            <a:spLocks noChangeShapeType="1"/>
          </p:cNvSpPr>
          <p:nvPr/>
        </p:nvSpPr>
        <p:spPr bwMode="auto">
          <a:xfrm flipH="1">
            <a:off x="4067175" y="4965700"/>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6" name="Line 103"/>
          <p:cNvSpPr>
            <a:spLocks noChangeShapeType="1"/>
          </p:cNvSpPr>
          <p:nvPr/>
        </p:nvSpPr>
        <p:spPr bwMode="auto">
          <a:xfrm flipH="1">
            <a:off x="4773613" y="6103938"/>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7" name="Line 104"/>
          <p:cNvSpPr>
            <a:spLocks noChangeShapeType="1"/>
          </p:cNvSpPr>
          <p:nvPr/>
        </p:nvSpPr>
        <p:spPr bwMode="auto">
          <a:xfrm flipH="1">
            <a:off x="4405313" y="5118100"/>
            <a:ext cx="0" cy="8826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8" name="Line 105"/>
          <p:cNvSpPr>
            <a:spLocks noChangeShapeType="1"/>
          </p:cNvSpPr>
          <p:nvPr/>
        </p:nvSpPr>
        <p:spPr bwMode="auto">
          <a:xfrm flipH="1">
            <a:off x="4070350" y="5910263"/>
            <a:ext cx="0" cy="730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9" name="Line 106"/>
          <p:cNvSpPr>
            <a:spLocks noChangeShapeType="1"/>
          </p:cNvSpPr>
          <p:nvPr/>
        </p:nvSpPr>
        <p:spPr bwMode="auto">
          <a:xfrm flipH="1">
            <a:off x="6886575" y="3841750"/>
            <a:ext cx="0" cy="88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0" name="Line 107"/>
          <p:cNvSpPr>
            <a:spLocks noChangeShapeType="1"/>
          </p:cNvSpPr>
          <p:nvPr/>
        </p:nvSpPr>
        <p:spPr bwMode="auto">
          <a:xfrm flipH="1">
            <a:off x="6886575" y="4802188"/>
            <a:ext cx="0" cy="873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1" name="Line 108"/>
          <p:cNvSpPr>
            <a:spLocks noChangeShapeType="1"/>
          </p:cNvSpPr>
          <p:nvPr/>
        </p:nvSpPr>
        <p:spPr bwMode="auto">
          <a:xfrm flipH="1" flipV="1">
            <a:off x="5892800" y="4127500"/>
            <a:ext cx="26988"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2" name="Line 109"/>
          <p:cNvSpPr>
            <a:spLocks noChangeShapeType="1"/>
          </p:cNvSpPr>
          <p:nvPr/>
        </p:nvSpPr>
        <p:spPr bwMode="auto">
          <a:xfrm flipH="1" flipV="1">
            <a:off x="6542088" y="2890838"/>
            <a:ext cx="26987" cy="63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3" name="Line 110"/>
          <p:cNvSpPr>
            <a:spLocks noChangeShapeType="1"/>
          </p:cNvSpPr>
          <p:nvPr/>
        </p:nvSpPr>
        <p:spPr bwMode="auto">
          <a:xfrm flipH="1" flipV="1">
            <a:off x="6557963" y="2916238"/>
            <a:ext cx="0" cy="8318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4" name="Line 111"/>
          <p:cNvSpPr>
            <a:spLocks noChangeShapeType="1"/>
          </p:cNvSpPr>
          <p:nvPr/>
        </p:nvSpPr>
        <p:spPr bwMode="auto">
          <a:xfrm flipH="1" flipV="1">
            <a:off x="6540500" y="4130675"/>
            <a:ext cx="0" cy="5619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5" name="Text Box 112"/>
          <p:cNvSpPr txBox="1">
            <a:spLocks noChangeArrowheads="1"/>
          </p:cNvSpPr>
          <p:nvPr/>
        </p:nvSpPr>
        <p:spPr bwMode="auto">
          <a:xfrm>
            <a:off x="1515764" y="1708150"/>
            <a:ext cx="2821583" cy="7694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0"/>
              </a:spcBef>
              <a:buClrTx/>
              <a:buSzTx/>
              <a:buFontTx/>
              <a:buNone/>
            </a:pPr>
            <a:r>
              <a:rPr lang="en-US" altLang="en-US" sz="2200" dirty="0">
                <a:latin typeface="Arial Narrow" pitchFamily="34" charset="0"/>
              </a:rPr>
              <a:t>Buckling perpendicular to gusset plate</a:t>
            </a:r>
          </a:p>
        </p:txBody>
      </p:sp>
      <p:sp>
        <p:nvSpPr>
          <p:cNvPr id="226416" name="Freeform 113"/>
          <p:cNvSpPr>
            <a:spLocks/>
          </p:cNvSpPr>
          <p:nvPr/>
        </p:nvSpPr>
        <p:spPr bwMode="auto">
          <a:xfrm flipH="1">
            <a:off x="4308475" y="1976438"/>
            <a:ext cx="1657350" cy="1143000"/>
          </a:xfrm>
          <a:custGeom>
            <a:avLst/>
            <a:gdLst>
              <a:gd name="T0" fmla="*/ 2147483646 w 560"/>
              <a:gd name="T1" fmla="*/ 0 h 776"/>
              <a:gd name="T2" fmla="*/ 2147483646 w 560"/>
              <a:gd name="T3" fmla="*/ 0 h 776"/>
              <a:gd name="T4" fmla="*/ 0 w 560"/>
              <a:gd name="T5" fmla="*/ 2147483646 h 776"/>
              <a:gd name="T6" fmla="*/ 0 60000 65536"/>
              <a:gd name="T7" fmla="*/ 0 60000 65536"/>
              <a:gd name="T8" fmla="*/ 0 60000 65536"/>
            </a:gdLst>
            <a:ahLst/>
            <a:cxnLst>
              <a:cxn ang="T6">
                <a:pos x="T0" y="T1"/>
              </a:cxn>
              <a:cxn ang="T7">
                <a:pos x="T2" y="T3"/>
              </a:cxn>
              <a:cxn ang="T8">
                <a:pos x="T4" y="T5"/>
              </a:cxn>
            </a:cxnLst>
            <a:rect l="0" t="0" r="r" b="b"/>
            <a:pathLst>
              <a:path w="560" h="776">
                <a:moveTo>
                  <a:pt x="560" y="0"/>
                </a:moveTo>
                <a:lnTo>
                  <a:pt x="240" y="0"/>
                </a:lnTo>
                <a:lnTo>
                  <a:pt x="0" y="776"/>
                </a:lnTo>
              </a:path>
            </a:pathLst>
          </a:custGeom>
          <a:noFill/>
          <a:ln w="12700">
            <a:solidFill>
              <a:srgbClr val="0000FF"/>
            </a:solidFill>
            <a:round/>
            <a:headEn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7" name="Text Box 114"/>
          <p:cNvSpPr txBox="1">
            <a:spLocks noChangeArrowheads="1"/>
          </p:cNvSpPr>
          <p:nvPr/>
        </p:nvSpPr>
        <p:spPr bwMode="auto">
          <a:xfrm>
            <a:off x="323528" y="3338513"/>
            <a:ext cx="4077469" cy="11079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0"/>
              </a:spcBef>
              <a:buClrTx/>
              <a:buSzTx/>
              <a:buFontTx/>
              <a:buNone/>
            </a:pPr>
            <a:r>
              <a:rPr lang="en-US" altLang="en-US" sz="2200" dirty="0">
                <a:latin typeface="Arial Narrow" pitchFamily="34" charset="0"/>
              </a:rPr>
              <a:t>Line of rotation ("fold line") when the brace buckles out-of-plane </a:t>
            </a:r>
            <a:r>
              <a:rPr lang="en-US" altLang="en-US" sz="2200" dirty="0" smtClean="0">
                <a:latin typeface="Arial Narrow" pitchFamily="34" charset="0"/>
              </a:rPr>
              <a:t/>
            </a:r>
            <a:br>
              <a:rPr lang="en-US" altLang="en-US" sz="2200" dirty="0" smtClean="0">
                <a:latin typeface="Arial Narrow" pitchFamily="34" charset="0"/>
              </a:rPr>
            </a:br>
            <a:r>
              <a:rPr lang="en-US" altLang="en-US" sz="2200" dirty="0" smtClean="0">
                <a:latin typeface="Arial Narrow" pitchFamily="34" charset="0"/>
              </a:rPr>
              <a:t>(</a:t>
            </a:r>
            <a:r>
              <a:rPr lang="en-US" altLang="en-US" sz="2200" dirty="0">
                <a:latin typeface="Arial Narrow" pitchFamily="34" charset="0"/>
              </a:rPr>
              <a:t>thin direction of plate)</a:t>
            </a:r>
          </a:p>
        </p:txBody>
      </p:sp>
      <p:sp>
        <p:nvSpPr>
          <p:cNvPr id="226418" name="Freeform 115"/>
          <p:cNvSpPr>
            <a:spLocks/>
          </p:cNvSpPr>
          <p:nvPr/>
        </p:nvSpPr>
        <p:spPr bwMode="auto">
          <a:xfrm flipH="1">
            <a:off x="4460875" y="3579813"/>
            <a:ext cx="1657350" cy="182562"/>
          </a:xfrm>
          <a:custGeom>
            <a:avLst/>
            <a:gdLst>
              <a:gd name="T0" fmla="*/ 2147483646 w 560"/>
              <a:gd name="T1" fmla="*/ 0 h 776"/>
              <a:gd name="T2" fmla="*/ 2147483646 w 560"/>
              <a:gd name="T3" fmla="*/ 0 h 776"/>
              <a:gd name="T4" fmla="*/ 0 w 560"/>
              <a:gd name="T5" fmla="*/ 2147483646 h 776"/>
              <a:gd name="T6" fmla="*/ 0 60000 65536"/>
              <a:gd name="T7" fmla="*/ 0 60000 65536"/>
              <a:gd name="T8" fmla="*/ 0 60000 65536"/>
            </a:gdLst>
            <a:ahLst/>
            <a:cxnLst>
              <a:cxn ang="T6">
                <a:pos x="T0" y="T1"/>
              </a:cxn>
              <a:cxn ang="T7">
                <a:pos x="T2" y="T3"/>
              </a:cxn>
              <a:cxn ang="T8">
                <a:pos x="T4" y="T5"/>
              </a:cxn>
            </a:cxnLst>
            <a:rect l="0" t="0" r="r" b="b"/>
            <a:pathLst>
              <a:path w="560" h="776">
                <a:moveTo>
                  <a:pt x="560" y="0"/>
                </a:moveTo>
                <a:lnTo>
                  <a:pt x="240" y="0"/>
                </a:lnTo>
                <a:lnTo>
                  <a:pt x="0" y="776"/>
                </a:lnTo>
              </a:path>
            </a:pathLst>
          </a:custGeom>
          <a:noFill/>
          <a:ln w="12700">
            <a:solidFill>
              <a:srgbClr val="0000FF"/>
            </a:solidFill>
            <a:round/>
            <a:headEn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6419" name="Group 116"/>
          <p:cNvGrpSpPr>
            <a:grpSpLocks/>
          </p:cNvGrpSpPr>
          <p:nvPr/>
        </p:nvGrpSpPr>
        <p:grpSpPr bwMode="auto">
          <a:xfrm>
            <a:off x="5071293" y="2908300"/>
            <a:ext cx="1506537" cy="1260475"/>
            <a:chOff x="3189" y="1843"/>
            <a:chExt cx="949" cy="794"/>
          </a:xfrm>
        </p:grpSpPr>
        <p:grpSp>
          <p:nvGrpSpPr>
            <p:cNvPr id="226422" name="Group 117"/>
            <p:cNvGrpSpPr>
              <a:grpSpLocks/>
            </p:cNvGrpSpPr>
            <p:nvPr/>
          </p:nvGrpSpPr>
          <p:grpSpPr bwMode="auto">
            <a:xfrm>
              <a:off x="3734" y="2299"/>
              <a:ext cx="20" cy="338"/>
              <a:chOff x="3734" y="2299"/>
              <a:chExt cx="20" cy="338"/>
            </a:xfrm>
          </p:grpSpPr>
          <p:sp>
            <p:nvSpPr>
              <p:cNvPr id="226431" name="Line 118"/>
              <p:cNvSpPr>
                <a:spLocks noChangeShapeType="1"/>
              </p:cNvSpPr>
              <p:nvPr/>
            </p:nvSpPr>
            <p:spPr bwMode="auto">
              <a:xfrm rot="472007" flipH="1" flipV="1">
                <a:off x="3734" y="2299"/>
                <a:ext cx="0" cy="332"/>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32" name="Line 119"/>
              <p:cNvSpPr>
                <a:spLocks noChangeShapeType="1"/>
              </p:cNvSpPr>
              <p:nvPr/>
            </p:nvSpPr>
            <p:spPr bwMode="auto">
              <a:xfrm rot="472007" flipH="1" flipV="1">
                <a:off x="3754" y="2315"/>
                <a:ext cx="0" cy="322"/>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6423" name="Group 120"/>
            <p:cNvGrpSpPr>
              <a:grpSpLocks/>
            </p:cNvGrpSpPr>
            <p:nvPr/>
          </p:nvGrpSpPr>
          <p:grpSpPr bwMode="auto">
            <a:xfrm>
              <a:off x="3806" y="1843"/>
              <a:ext cx="332" cy="258"/>
              <a:chOff x="3760" y="1843"/>
              <a:chExt cx="378" cy="230"/>
            </a:xfrm>
          </p:grpSpPr>
          <p:sp>
            <p:nvSpPr>
              <p:cNvPr id="226429" name="Line 121"/>
              <p:cNvSpPr>
                <a:spLocks noChangeShapeType="1"/>
              </p:cNvSpPr>
              <p:nvPr/>
            </p:nvSpPr>
            <p:spPr bwMode="auto">
              <a:xfrm flipH="1">
                <a:off x="3760" y="1843"/>
                <a:ext cx="362" cy="223"/>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30" name="Line 122"/>
              <p:cNvSpPr>
                <a:spLocks noChangeShapeType="1"/>
              </p:cNvSpPr>
              <p:nvPr/>
            </p:nvSpPr>
            <p:spPr bwMode="auto">
              <a:xfrm flipH="1">
                <a:off x="3776" y="1850"/>
                <a:ext cx="362" cy="223"/>
              </a:xfrm>
              <a:prstGeom prst="line">
                <a:avLst/>
              </a:prstGeom>
              <a:noFill/>
              <a:ln w="1905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6424" name="Rectangle 123"/>
            <p:cNvSpPr>
              <a:spLocks noChangeArrowheads="1"/>
            </p:cNvSpPr>
            <p:nvPr/>
          </p:nvSpPr>
          <p:spPr bwMode="auto">
            <a:xfrm rot="1642254" flipH="1">
              <a:off x="3189" y="1990"/>
              <a:ext cx="211" cy="218"/>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6425" name="Rectangle 124"/>
            <p:cNvSpPr>
              <a:spLocks noChangeArrowheads="1"/>
            </p:cNvSpPr>
            <p:nvPr/>
          </p:nvSpPr>
          <p:spPr bwMode="auto">
            <a:xfrm rot="1642254" flipH="1">
              <a:off x="3215" y="2021"/>
              <a:ext cx="156" cy="156"/>
            </a:xfrm>
            <a:prstGeom prst="rect">
              <a:avLst/>
            </a:prstGeom>
            <a:noFill/>
            <a:ln w="2857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26426" name="Line 125"/>
            <p:cNvSpPr>
              <a:spLocks noChangeShapeType="1"/>
            </p:cNvSpPr>
            <p:nvPr/>
          </p:nvSpPr>
          <p:spPr bwMode="auto">
            <a:xfrm>
              <a:off x="3436" y="2044"/>
              <a:ext cx="484" cy="107"/>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27" name="Line 126"/>
            <p:cNvSpPr>
              <a:spLocks noChangeShapeType="1"/>
            </p:cNvSpPr>
            <p:nvPr/>
          </p:nvSpPr>
          <p:spPr bwMode="auto">
            <a:xfrm>
              <a:off x="3336" y="2244"/>
              <a:ext cx="494" cy="90"/>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28" name="Line 127"/>
            <p:cNvSpPr>
              <a:spLocks noChangeShapeType="1"/>
            </p:cNvSpPr>
            <p:nvPr/>
          </p:nvSpPr>
          <p:spPr bwMode="auto">
            <a:xfrm>
              <a:off x="3252" y="1948"/>
              <a:ext cx="592" cy="118"/>
            </a:xfrm>
            <a:prstGeom prst="line">
              <a:avLst/>
            </a:prstGeom>
            <a:noFill/>
            <a:ln w="28575">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26420" name="Arc 128"/>
          <p:cNvSpPr>
            <a:spLocks/>
          </p:cNvSpPr>
          <p:nvPr/>
        </p:nvSpPr>
        <p:spPr bwMode="auto">
          <a:xfrm rot="-1569086" flipH="1" flipV="1">
            <a:off x="4889500" y="2693988"/>
            <a:ext cx="669925" cy="495300"/>
          </a:xfrm>
          <a:custGeom>
            <a:avLst/>
            <a:gdLst>
              <a:gd name="T0" fmla="*/ 2147483646 w 21600"/>
              <a:gd name="T1" fmla="*/ 0 h 15991"/>
              <a:gd name="T2" fmla="*/ 2147483646 w 21600"/>
              <a:gd name="T3" fmla="*/ 2147483646 h 15991"/>
              <a:gd name="T4" fmla="*/ 0 w 21600"/>
              <a:gd name="T5" fmla="*/ 2147483646 h 15991"/>
              <a:gd name="T6" fmla="*/ 0 60000 65536"/>
              <a:gd name="T7" fmla="*/ 0 60000 65536"/>
              <a:gd name="T8" fmla="*/ 0 60000 65536"/>
            </a:gdLst>
            <a:ahLst/>
            <a:cxnLst>
              <a:cxn ang="T6">
                <a:pos x="T0" y="T1"/>
              </a:cxn>
              <a:cxn ang="T7">
                <a:pos x="T2" y="T3"/>
              </a:cxn>
              <a:cxn ang="T8">
                <a:pos x="T4" y="T5"/>
              </a:cxn>
            </a:cxnLst>
            <a:rect l="0" t="0" r="r" b="b"/>
            <a:pathLst>
              <a:path w="21600" h="15991" fill="none" extrusionOk="0">
                <a:moveTo>
                  <a:pt x="14520" y="0"/>
                </a:moveTo>
                <a:cubicBezTo>
                  <a:pt x="19029" y="4094"/>
                  <a:pt x="21600" y="9901"/>
                  <a:pt x="21600" y="15991"/>
                </a:cubicBezTo>
              </a:path>
              <a:path w="21600" h="15991" stroke="0" extrusionOk="0">
                <a:moveTo>
                  <a:pt x="14520" y="0"/>
                </a:moveTo>
                <a:cubicBezTo>
                  <a:pt x="19029" y="4094"/>
                  <a:pt x="21600" y="9901"/>
                  <a:pt x="21600" y="15991"/>
                </a:cubicBezTo>
                <a:lnTo>
                  <a:pt x="0" y="15991"/>
                </a:lnTo>
                <a:lnTo>
                  <a:pt x="14520" y="0"/>
                </a:lnTo>
                <a:close/>
              </a:path>
            </a:pathLst>
          </a:custGeom>
          <a:noFill/>
          <a:ln w="28575">
            <a:solidFill>
              <a:srgbClr val="0000FF"/>
            </a:solidFill>
            <a:round/>
            <a:headEnd type="arrow" w="med" len="med"/>
            <a:tailEnd type="arrow"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Text Placeholder 1"/>
          <p:cNvSpPr>
            <a:spLocks noGrp="1"/>
          </p:cNvSpPr>
          <p:nvPr>
            <p:ph type="body" sz="quarter" idx="38"/>
          </p:nvPr>
        </p:nvSpPr>
        <p:spPr/>
        <p:txBody>
          <a:bodyPr/>
          <a:lstStyle/>
          <a:p>
            <a:r>
              <a:rPr lang="en-US" dirty="0"/>
              <a:t>F2.6c.3 Accommodation of Brace </a:t>
            </a:r>
            <a:r>
              <a:rPr lang="en-US" dirty="0" smtClean="0"/>
              <a:t>Buckling</a:t>
            </a:r>
            <a:endParaRPr lang="en-US" dirty="0"/>
          </a:p>
        </p:txBody>
      </p:sp>
      <p:sp>
        <p:nvSpPr>
          <p:cNvPr id="131" name="Text Placeholder 2"/>
          <p:cNvSpPr>
            <a:spLocks noGrp="1"/>
          </p:cNvSpPr>
          <p:nvPr>
            <p:ph type="body" sz="quarter" idx="39"/>
          </p:nvPr>
        </p:nvSpPr>
        <p:spPr>
          <a:xfrm>
            <a:off x="323528" y="817910"/>
            <a:ext cx="8208912" cy="450850"/>
          </a:xfrm>
        </p:spPr>
        <p:txBody>
          <a:bodyPr>
            <a:noAutofit/>
          </a:bodyPr>
          <a:lstStyle/>
          <a:p>
            <a:r>
              <a:rPr lang="en-US" sz="2200" b="0" i="1" dirty="0">
                <a:solidFill>
                  <a:schemeClr val="tx1"/>
                </a:solidFill>
              </a:rPr>
              <a:t>To accommodate brace end rotation: provide "fold line"</a:t>
            </a:r>
          </a:p>
        </p:txBody>
      </p:sp>
      <p:sp>
        <p:nvSpPr>
          <p:cNvPr id="1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109</a:t>
            </a:fld>
            <a:endParaRPr lang="en-US" altLang="en-US"/>
          </a:p>
        </p:txBody>
      </p:sp>
    </p:spTree>
    <p:extLst>
      <p:ext uri="{BB962C8B-B14F-4D97-AF65-F5344CB8AC3E}">
        <p14:creationId xmlns:p14="http://schemas.microsoft.com/office/powerpoint/2010/main" val="31254690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11</a:t>
            </a:fld>
            <a:endParaRPr lang="en-US" altLang="en-US" dirty="0">
              <a:solidFill>
                <a:schemeClr val="bg1"/>
              </a:solidFill>
            </a:endParaRPr>
          </a:p>
        </p:txBody>
      </p:sp>
    </p:spTree>
    <p:extLst>
      <p:ext uri="{BB962C8B-B14F-4D97-AF65-F5344CB8AC3E}">
        <p14:creationId xmlns:p14="http://schemas.microsoft.com/office/powerpoint/2010/main" val="20189460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CBF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381000"/>
            <a:ext cx="7451725"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110</a:t>
            </a:fld>
            <a:endParaRPr lang="en-US" altLang="en-US"/>
          </a:p>
        </p:txBody>
      </p:sp>
    </p:spTree>
    <p:extLst>
      <p:ext uri="{BB962C8B-B14F-4D97-AF65-F5344CB8AC3E}">
        <p14:creationId xmlns:p14="http://schemas.microsoft.com/office/powerpoint/2010/main" val="25804993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Freeform 17"/>
          <p:cNvSpPr>
            <a:spLocks/>
          </p:cNvSpPr>
          <p:nvPr/>
        </p:nvSpPr>
        <p:spPr bwMode="auto">
          <a:xfrm>
            <a:off x="3190875" y="1857375"/>
            <a:ext cx="2657475" cy="1847850"/>
          </a:xfrm>
          <a:custGeom>
            <a:avLst/>
            <a:gdLst>
              <a:gd name="T0" fmla="*/ 2147483646 w 1674"/>
              <a:gd name="T1" fmla="*/ 2147483646 h 1164"/>
              <a:gd name="T2" fmla="*/ 2147483646 w 1674"/>
              <a:gd name="T3" fmla="*/ 2147483646 h 1164"/>
              <a:gd name="T4" fmla="*/ 2147483646 w 1674"/>
              <a:gd name="T5" fmla="*/ 2147483646 h 1164"/>
              <a:gd name="T6" fmla="*/ 2147483646 w 1674"/>
              <a:gd name="T7" fmla="*/ 2147483646 h 1164"/>
              <a:gd name="T8" fmla="*/ 0 w 1674"/>
              <a:gd name="T9" fmla="*/ 0 h 1164"/>
              <a:gd name="T10" fmla="*/ 2147483646 w 1674"/>
              <a:gd name="T11" fmla="*/ 2147483646 h 1164"/>
              <a:gd name="T12" fmla="*/ 2147483646 w 1674"/>
              <a:gd name="T13" fmla="*/ 2147483646 h 11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4" h="1164">
                <a:moveTo>
                  <a:pt x="1644" y="402"/>
                </a:moveTo>
                <a:lnTo>
                  <a:pt x="1674" y="456"/>
                </a:lnTo>
                <a:lnTo>
                  <a:pt x="1350" y="1164"/>
                </a:lnTo>
                <a:lnTo>
                  <a:pt x="6" y="1164"/>
                </a:lnTo>
                <a:lnTo>
                  <a:pt x="0" y="0"/>
                </a:lnTo>
                <a:lnTo>
                  <a:pt x="1362" y="72"/>
                </a:lnTo>
                <a:lnTo>
                  <a:pt x="1644" y="402"/>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30403" name="Group 8"/>
          <p:cNvGrpSpPr>
            <a:grpSpLocks/>
          </p:cNvGrpSpPr>
          <p:nvPr/>
        </p:nvGrpSpPr>
        <p:grpSpPr bwMode="auto">
          <a:xfrm>
            <a:off x="3190875" y="3690938"/>
            <a:ext cx="4791075" cy="1304925"/>
            <a:chOff x="1554" y="1986"/>
            <a:chExt cx="3018" cy="822"/>
          </a:xfrm>
        </p:grpSpPr>
        <p:sp>
          <p:nvSpPr>
            <p:cNvPr id="230414" name="Rectangle 5"/>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0415" name="Line 6"/>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0416" name="Line 7"/>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30404" name="Group 12"/>
          <p:cNvGrpSpPr>
            <a:grpSpLocks/>
          </p:cNvGrpSpPr>
          <p:nvPr/>
        </p:nvGrpSpPr>
        <p:grpSpPr bwMode="auto">
          <a:xfrm>
            <a:off x="2200275" y="1133475"/>
            <a:ext cx="990600" cy="5438775"/>
            <a:chOff x="1386" y="714"/>
            <a:chExt cx="624" cy="3426"/>
          </a:xfrm>
        </p:grpSpPr>
        <p:sp>
          <p:nvSpPr>
            <p:cNvPr id="230411" name="Rectangle 9"/>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0412" name="Line 10"/>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0413" name="Line 11"/>
            <p:cNvSpPr>
              <a:spLocks noChangeShapeType="1"/>
            </p:cNvSpPr>
            <p:nvPr/>
          </p:nvSpPr>
          <p:spPr bwMode="auto">
            <a:xfrm>
              <a:off x="1476" y="720"/>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30405" name="Rectangle 16"/>
          <p:cNvSpPr>
            <a:spLocks noChangeArrowheads="1"/>
          </p:cNvSpPr>
          <p:nvPr/>
        </p:nvSpPr>
        <p:spPr bwMode="auto">
          <a:xfrm rot="-2147450">
            <a:off x="4591050" y="1400175"/>
            <a:ext cx="3638550"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0406" name="Line 18"/>
          <p:cNvSpPr>
            <a:spLocks noChangeShapeType="1"/>
          </p:cNvSpPr>
          <p:nvPr/>
        </p:nvSpPr>
        <p:spPr bwMode="auto">
          <a:xfrm flipH="1" flipV="1">
            <a:off x="4143375" y="1857375"/>
            <a:ext cx="1200150" cy="1833563"/>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0407" name="Line 19"/>
          <p:cNvSpPr>
            <a:spLocks noChangeShapeType="1"/>
          </p:cNvSpPr>
          <p:nvPr/>
        </p:nvSpPr>
        <p:spPr bwMode="auto">
          <a:xfrm flipH="1" flipV="1">
            <a:off x="4400550" y="1924050"/>
            <a:ext cx="1022350" cy="156210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0408" name="Line 20"/>
          <p:cNvSpPr>
            <a:spLocks noChangeShapeType="1"/>
          </p:cNvSpPr>
          <p:nvPr/>
        </p:nvSpPr>
        <p:spPr bwMode="auto">
          <a:xfrm flipV="1">
            <a:off x="3800475" y="2257425"/>
            <a:ext cx="600075" cy="4000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0409" name="Line 21"/>
          <p:cNvSpPr>
            <a:spLocks noChangeShapeType="1"/>
          </p:cNvSpPr>
          <p:nvPr/>
        </p:nvSpPr>
        <p:spPr bwMode="auto">
          <a:xfrm rot="10800000" flipV="1">
            <a:off x="4581525" y="1752600"/>
            <a:ext cx="600075" cy="400050"/>
          </a:xfrm>
          <a:prstGeom prst="line">
            <a:avLst/>
          </a:prstGeom>
          <a:noFill/>
          <a:ln w="381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0410" name="Text Box 22"/>
          <p:cNvSpPr txBox="1">
            <a:spLocks noChangeArrowheads="1"/>
          </p:cNvSpPr>
          <p:nvPr/>
        </p:nvSpPr>
        <p:spPr bwMode="auto">
          <a:xfrm>
            <a:off x="3133725" y="2533650"/>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sp>
        <p:nvSpPr>
          <p:cNvPr id="17"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111</a:t>
            </a:fld>
            <a:endParaRPr lang="en-US" altLang="en-US"/>
          </a:p>
        </p:txBody>
      </p:sp>
    </p:spTree>
    <p:extLst>
      <p:ext uri="{BB962C8B-B14F-4D97-AF65-F5344CB8AC3E}">
        <p14:creationId xmlns:p14="http://schemas.microsoft.com/office/powerpoint/2010/main" val="190517069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Line 17"/>
          <p:cNvSpPr>
            <a:spLocks noChangeShapeType="1"/>
          </p:cNvSpPr>
          <p:nvPr/>
        </p:nvSpPr>
        <p:spPr bwMode="auto">
          <a:xfrm flipV="1">
            <a:off x="2705100" y="190500"/>
            <a:ext cx="2638425" cy="41529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451" name="Freeform 19"/>
          <p:cNvSpPr>
            <a:spLocks/>
          </p:cNvSpPr>
          <p:nvPr/>
        </p:nvSpPr>
        <p:spPr bwMode="auto">
          <a:xfrm>
            <a:off x="3171825" y="800100"/>
            <a:ext cx="2038350" cy="2905125"/>
          </a:xfrm>
          <a:custGeom>
            <a:avLst/>
            <a:gdLst>
              <a:gd name="T0" fmla="*/ 2147483646 w 1284"/>
              <a:gd name="T1" fmla="*/ 2147483646 h 1830"/>
              <a:gd name="T2" fmla="*/ 2147483646 w 1284"/>
              <a:gd name="T3" fmla="*/ 0 h 1830"/>
              <a:gd name="T4" fmla="*/ 2147483646 w 1284"/>
              <a:gd name="T5" fmla="*/ 2147483646 h 1830"/>
              <a:gd name="T6" fmla="*/ 2147483646 w 1284"/>
              <a:gd name="T7" fmla="*/ 2147483646 h 1830"/>
              <a:gd name="T8" fmla="*/ 0 w 1284"/>
              <a:gd name="T9" fmla="*/ 2147483646 h 1830"/>
              <a:gd name="T10" fmla="*/ 2147483646 w 1284"/>
              <a:gd name="T11" fmla="*/ 2147483646 h 18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84" h="1830">
                <a:moveTo>
                  <a:pt x="12" y="672"/>
                </a:moveTo>
                <a:lnTo>
                  <a:pt x="750" y="0"/>
                </a:lnTo>
                <a:lnTo>
                  <a:pt x="1284" y="384"/>
                </a:lnTo>
                <a:lnTo>
                  <a:pt x="1134" y="1830"/>
                </a:lnTo>
                <a:lnTo>
                  <a:pt x="0" y="1830"/>
                </a:lnTo>
                <a:lnTo>
                  <a:pt x="12" y="672"/>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452" name="Rectangle 11"/>
          <p:cNvSpPr>
            <a:spLocks noChangeArrowheads="1"/>
          </p:cNvSpPr>
          <p:nvPr/>
        </p:nvSpPr>
        <p:spPr bwMode="auto">
          <a:xfrm rot="-3429214">
            <a:off x="3514725" y="889000"/>
            <a:ext cx="2397126"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32453" name="Group 3"/>
          <p:cNvGrpSpPr>
            <a:grpSpLocks/>
          </p:cNvGrpSpPr>
          <p:nvPr/>
        </p:nvGrpSpPr>
        <p:grpSpPr bwMode="auto">
          <a:xfrm>
            <a:off x="3190875" y="3690938"/>
            <a:ext cx="4791075" cy="1304925"/>
            <a:chOff x="1554" y="1986"/>
            <a:chExt cx="3018" cy="822"/>
          </a:xfrm>
        </p:grpSpPr>
        <p:sp>
          <p:nvSpPr>
            <p:cNvPr id="232463" name="Rectangle 4"/>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2464" name="Line 5"/>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2465" name="Line 6"/>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32454" name="Group 20"/>
          <p:cNvGrpSpPr>
            <a:grpSpLocks/>
          </p:cNvGrpSpPr>
          <p:nvPr/>
        </p:nvGrpSpPr>
        <p:grpSpPr bwMode="auto">
          <a:xfrm>
            <a:off x="2200275" y="1133475"/>
            <a:ext cx="990600" cy="5448300"/>
            <a:chOff x="1386" y="714"/>
            <a:chExt cx="624" cy="3432"/>
          </a:xfrm>
        </p:grpSpPr>
        <p:sp>
          <p:nvSpPr>
            <p:cNvPr id="232460" name="Rectangle 8"/>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2461" name="Line 9"/>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462" name="Line 10"/>
            <p:cNvSpPr>
              <a:spLocks noChangeShapeType="1"/>
            </p:cNvSpPr>
            <p:nvPr/>
          </p:nvSpPr>
          <p:spPr bwMode="auto">
            <a:xfrm>
              <a:off x="1476" y="726"/>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32455" name="Line 21"/>
          <p:cNvSpPr>
            <a:spLocks noChangeShapeType="1"/>
          </p:cNvSpPr>
          <p:nvPr/>
        </p:nvSpPr>
        <p:spPr bwMode="auto">
          <a:xfrm>
            <a:off x="3171825" y="1857375"/>
            <a:ext cx="1827213" cy="123825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456" name="Line 22"/>
          <p:cNvSpPr>
            <a:spLocks noChangeShapeType="1"/>
          </p:cNvSpPr>
          <p:nvPr/>
        </p:nvSpPr>
        <p:spPr bwMode="auto">
          <a:xfrm>
            <a:off x="3324225" y="1714500"/>
            <a:ext cx="1674813" cy="1135063"/>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2457" name="Freeform 24"/>
          <p:cNvSpPr>
            <a:spLocks/>
          </p:cNvSpPr>
          <p:nvPr/>
        </p:nvSpPr>
        <p:spPr bwMode="auto">
          <a:xfrm rot="-308183">
            <a:off x="4581525" y="2009775"/>
            <a:ext cx="466725" cy="563563"/>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2458" name="Text Box 25"/>
          <p:cNvSpPr txBox="1">
            <a:spLocks noChangeArrowheads="1"/>
          </p:cNvSpPr>
          <p:nvPr/>
        </p:nvSpPr>
        <p:spPr bwMode="auto">
          <a:xfrm>
            <a:off x="3371850" y="3009900"/>
            <a:ext cx="1000125" cy="457200"/>
          </a:xfrm>
          <a:prstGeom prst="rect">
            <a:avLst/>
          </a:prstGeom>
          <a:noFill/>
          <a:ln w="9525" algn="ctr">
            <a:noFill/>
            <a:miter lim="800000"/>
            <a:headEnd/>
            <a:tailEnd/>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sp>
        <p:nvSpPr>
          <p:cNvPr id="232459" name="Freeform 26"/>
          <p:cNvSpPr>
            <a:spLocks/>
          </p:cNvSpPr>
          <p:nvPr/>
        </p:nvSpPr>
        <p:spPr bwMode="auto">
          <a:xfrm rot="10491817">
            <a:off x="4086225" y="2800350"/>
            <a:ext cx="466725" cy="563563"/>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112</a:t>
            </a:fld>
            <a:endParaRPr lang="en-US" altLang="en-US"/>
          </a:p>
        </p:txBody>
      </p:sp>
    </p:spTree>
    <p:extLst>
      <p:ext uri="{BB962C8B-B14F-4D97-AF65-F5344CB8AC3E}">
        <p14:creationId xmlns:p14="http://schemas.microsoft.com/office/powerpoint/2010/main" val="18496971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Freeform 2"/>
          <p:cNvSpPr>
            <a:spLocks/>
          </p:cNvSpPr>
          <p:nvPr/>
        </p:nvSpPr>
        <p:spPr bwMode="auto">
          <a:xfrm>
            <a:off x="3190875" y="1057275"/>
            <a:ext cx="2286000" cy="2638425"/>
          </a:xfrm>
          <a:custGeom>
            <a:avLst/>
            <a:gdLst>
              <a:gd name="T0" fmla="*/ 2147483646 w 1440"/>
              <a:gd name="T1" fmla="*/ 2147483646 h 1662"/>
              <a:gd name="T2" fmla="*/ 2147483646 w 1440"/>
              <a:gd name="T3" fmla="*/ 0 h 1662"/>
              <a:gd name="T4" fmla="*/ 2147483646 w 1440"/>
              <a:gd name="T5" fmla="*/ 2147483646 h 1662"/>
              <a:gd name="T6" fmla="*/ 2147483646 w 1440"/>
              <a:gd name="T7" fmla="*/ 2147483646 h 1662"/>
              <a:gd name="T8" fmla="*/ 0 w 1440"/>
              <a:gd name="T9" fmla="*/ 2147483646 h 1662"/>
              <a:gd name="T10" fmla="*/ 2147483646 w 1440"/>
              <a:gd name="T11" fmla="*/ 2147483646 h 16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40" h="1662">
                <a:moveTo>
                  <a:pt x="6" y="378"/>
                </a:moveTo>
                <a:lnTo>
                  <a:pt x="1008" y="0"/>
                </a:lnTo>
                <a:lnTo>
                  <a:pt x="1440" y="384"/>
                </a:lnTo>
                <a:lnTo>
                  <a:pt x="1128" y="1662"/>
                </a:lnTo>
                <a:lnTo>
                  <a:pt x="0" y="1662"/>
                </a:lnTo>
                <a:lnTo>
                  <a:pt x="6" y="378"/>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34500" name="Group 7"/>
          <p:cNvGrpSpPr>
            <a:grpSpLocks/>
          </p:cNvGrpSpPr>
          <p:nvPr/>
        </p:nvGrpSpPr>
        <p:grpSpPr bwMode="auto">
          <a:xfrm>
            <a:off x="2200275" y="1133475"/>
            <a:ext cx="990600" cy="5437188"/>
            <a:chOff x="1386" y="714"/>
            <a:chExt cx="624" cy="3425"/>
          </a:xfrm>
        </p:grpSpPr>
        <p:sp>
          <p:nvSpPr>
            <p:cNvPr id="234511" name="Rectangle 8"/>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4512" name="Line 9"/>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4513" name="Line 10"/>
            <p:cNvSpPr>
              <a:spLocks noChangeShapeType="1"/>
            </p:cNvSpPr>
            <p:nvPr/>
          </p:nvSpPr>
          <p:spPr bwMode="auto">
            <a:xfrm>
              <a:off x="1476" y="719"/>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34501" name="Rectangle 11"/>
          <p:cNvSpPr>
            <a:spLocks noChangeArrowheads="1"/>
          </p:cNvSpPr>
          <p:nvPr/>
        </p:nvSpPr>
        <p:spPr bwMode="auto">
          <a:xfrm rot="-2855874">
            <a:off x="3961607" y="1032669"/>
            <a:ext cx="2513012" cy="571500"/>
          </a:xfrm>
          <a:prstGeom prst="rect">
            <a:avLst/>
          </a:prstGeom>
          <a:gradFill rotWithShape="1">
            <a:gsLst>
              <a:gs pos="0">
                <a:srgbClr val="DDDDDD"/>
              </a:gs>
              <a:gs pos="100000">
                <a:srgbClr val="666666"/>
              </a:gs>
            </a:gsLst>
            <a:path path="shape">
              <a:fillToRect l="50000" t="50000" r="50000" b="50000"/>
            </a:path>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4502" name="Rectangle 12"/>
          <p:cNvSpPr>
            <a:spLocks noChangeArrowheads="1"/>
          </p:cNvSpPr>
          <p:nvPr/>
        </p:nvSpPr>
        <p:spPr bwMode="auto">
          <a:xfrm>
            <a:off x="3200400" y="3228975"/>
            <a:ext cx="4772025" cy="461963"/>
          </a:xfrm>
          <a:prstGeom prst="rect">
            <a:avLst/>
          </a:prstGeom>
          <a:blipFill dpi="0" rotWithShape="1">
            <a:blip r:embed="rId3"/>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4503" name="Text Box 14"/>
          <p:cNvSpPr txBox="1">
            <a:spLocks noChangeArrowheads="1"/>
          </p:cNvSpPr>
          <p:nvPr/>
        </p:nvSpPr>
        <p:spPr bwMode="auto">
          <a:xfrm>
            <a:off x="6553200" y="2466975"/>
            <a:ext cx="196215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4504" name="Text Box 15"/>
          <p:cNvSpPr txBox="1">
            <a:spLocks noChangeArrowheads="1"/>
          </p:cNvSpPr>
          <p:nvPr/>
        </p:nvSpPr>
        <p:spPr bwMode="auto">
          <a:xfrm>
            <a:off x="6257925" y="2630488"/>
            <a:ext cx="288607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Arial Narrow" pitchFamily="34" charset="0"/>
              </a:rPr>
              <a:t>Concrete floor slab</a:t>
            </a:r>
          </a:p>
        </p:txBody>
      </p:sp>
      <p:sp>
        <p:nvSpPr>
          <p:cNvPr id="234505" name="Line 16"/>
          <p:cNvSpPr>
            <a:spLocks noChangeShapeType="1"/>
          </p:cNvSpPr>
          <p:nvPr/>
        </p:nvSpPr>
        <p:spPr bwMode="auto">
          <a:xfrm flipH="1">
            <a:off x="5943600" y="2924175"/>
            <a:ext cx="314325"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4506" name="Line 19"/>
          <p:cNvSpPr>
            <a:spLocks noChangeShapeType="1"/>
          </p:cNvSpPr>
          <p:nvPr/>
        </p:nvSpPr>
        <p:spPr bwMode="auto">
          <a:xfrm flipH="1" flipV="1">
            <a:off x="3360738" y="1570038"/>
            <a:ext cx="1674812" cy="1654175"/>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4507" name="Line 20"/>
          <p:cNvSpPr>
            <a:spLocks noChangeShapeType="1"/>
          </p:cNvSpPr>
          <p:nvPr/>
        </p:nvSpPr>
        <p:spPr bwMode="auto">
          <a:xfrm flipH="1" flipV="1">
            <a:off x="3802063" y="1714500"/>
            <a:ext cx="1055687" cy="1042988"/>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4508" name="Freeform 22"/>
          <p:cNvSpPr>
            <a:spLocks/>
          </p:cNvSpPr>
          <p:nvPr/>
        </p:nvSpPr>
        <p:spPr bwMode="auto">
          <a:xfrm rot="198176">
            <a:off x="3981450" y="1565275"/>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4509" name="Freeform 23"/>
          <p:cNvSpPr>
            <a:spLocks/>
          </p:cNvSpPr>
          <p:nvPr/>
        </p:nvSpPr>
        <p:spPr bwMode="auto">
          <a:xfrm rot="-10601824">
            <a:off x="3594100" y="2016125"/>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4510" name="Text Box 24"/>
          <p:cNvSpPr txBox="1">
            <a:spLocks noChangeArrowheads="1"/>
          </p:cNvSpPr>
          <p:nvPr/>
        </p:nvSpPr>
        <p:spPr bwMode="auto">
          <a:xfrm>
            <a:off x="3166492" y="2295526"/>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grpSp>
        <p:nvGrpSpPr>
          <p:cNvPr id="234499" name="Group 3"/>
          <p:cNvGrpSpPr>
            <a:grpSpLocks/>
          </p:cNvGrpSpPr>
          <p:nvPr/>
        </p:nvGrpSpPr>
        <p:grpSpPr bwMode="auto">
          <a:xfrm>
            <a:off x="3190875" y="3690938"/>
            <a:ext cx="4791075" cy="1304925"/>
            <a:chOff x="1554" y="1986"/>
            <a:chExt cx="3018" cy="822"/>
          </a:xfrm>
        </p:grpSpPr>
        <p:sp>
          <p:nvSpPr>
            <p:cNvPr id="234514" name="Rectangle 4"/>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4515" name="Line 5"/>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4516" name="Line 6"/>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1"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113</a:t>
            </a:fld>
            <a:endParaRPr lang="en-US" altLang="en-US"/>
          </a:p>
        </p:txBody>
      </p:sp>
    </p:spTree>
    <p:extLst>
      <p:ext uri="{BB962C8B-B14F-4D97-AF65-F5344CB8AC3E}">
        <p14:creationId xmlns:p14="http://schemas.microsoft.com/office/powerpoint/2010/main" val="2212449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Freeform 19"/>
          <p:cNvSpPr>
            <a:spLocks/>
          </p:cNvSpPr>
          <p:nvPr/>
        </p:nvSpPr>
        <p:spPr bwMode="auto">
          <a:xfrm>
            <a:off x="3190875" y="1485900"/>
            <a:ext cx="1962150" cy="2209800"/>
          </a:xfrm>
          <a:custGeom>
            <a:avLst/>
            <a:gdLst>
              <a:gd name="T0" fmla="*/ 2147483646 w 1236"/>
              <a:gd name="T1" fmla="*/ 2147483646 h 1392"/>
              <a:gd name="T2" fmla="*/ 2147483646 w 1236"/>
              <a:gd name="T3" fmla="*/ 0 h 1392"/>
              <a:gd name="T4" fmla="*/ 2147483646 w 1236"/>
              <a:gd name="T5" fmla="*/ 2147483646 h 1392"/>
              <a:gd name="T6" fmla="*/ 2147483646 w 1236"/>
              <a:gd name="T7" fmla="*/ 2147483646 h 1392"/>
              <a:gd name="T8" fmla="*/ 0 w 1236"/>
              <a:gd name="T9" fmla="*/ 2147483646 h 1392"/>
              <a:gd name="T10" fmla="*/ 2147483646 w 1236"/>
              <a:gd name="T11" fmla="*/ 2147483646 h 13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36" h="1392">
                <a:moveTo>
                  <a:pt x="6" y="108"/>
                </a:moveTo>
                <a:lnTo>
                  <a:pt x="774" y="0"/>
                </a:lnTo>
                <a:lnTo>
                  <a:pt x="1236" y="468"/>
                </a:lnTo>
                <a:lnTo>
                  <a:pt x="1128" y="1392"/>
                </a:lnTo>
                <a:lnTo>
                  <a:pt x="0" y="1392"/>
                </a:lnTo>
                <a:lnTo>
                  <a:pt x="6" y="108"/>
                </a:lnTo>
                <a:close/>
              </a:path>
            </a:pathLst>
          </a:custGeom>
          <a:gradFill rotWithShape="1">
            <a:gsLst>
              <a:gs pos="0">
                <a:srgbClr val="DDDDDD"/>
              </a:gs>
              <a:gs pos="50000">
                <a:srgbClr val="666666"/>
              </a:gs>
              <a:gs pos="100000">
                <a:srgbClr val="DDDDDD"/>
              </a:gs>
            </a:gsLst>
            <a:lin ang="0" scaled="1"/>
          </a:gra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36547" name="Group 3"/>
          <p:cNvGrpSpPr>
            <a:grpSpLocks/>
          </p:cNvGrpSpPr>
          <p:nvPr/>
        </p:nvGrpSpPr>
        <p:grpSpPr bwMode="auto">
          <a:xfrm>
            <a:off x="3190875" y="3690938"/>
            <a:ext cx="4791075" cy="1304925"/>
            <a:chOff x="1554" y="1986"/>
            <a:chExt cx="3018" cy="822"/>
          </a:xfrm>
        </p:grpSpPr>
        <p:sp>
          <p:nvSpPr>
            <p:cNvPr id="236566" name="Rectangle 4"/>
            <p:cNvSpPr>
              <a:spLocks noChangeArrowheads="1"/>
            </p:cNvSpPr>
            <p:nvPr/>
          </p:nvSpPr>
          <p:spPr bwMode="auto">
            <a:xfrm>
              <a:off x="1554" y="1986"/>
              <a:ext cx="3012" cy="822"/>
            </a:xfrm>
            <a:prstGeom prst="rect">
              <a:avLst/>
            </a:prstGeom>
            <a:gradFill rotWithShape="1">
              <a:gsLst>
                <a:gs pos="0">
                  <a:srgbClr val="DDDDDD"/>
                </a:gs>
                <a:gs pos="50000">
                  <a:srgbClr val="666666"/>
                </a:gs>
                <a:gs pos="100000">
                  <a:srgbClr val="DDDDDD"/>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67" name="Line 5"/>
            <p:cNvSpPr>
              <a:spLocks noChangeShapeType="1"/>
            </p:cNvSpPr>
            <p:nvPr/>
          </p:nvSpPr>
          <p:spPr bwMode="auto">
            <a:xfrm>
              <a:off x="1554" y="2736"/>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6568" name="Line 6"/>
            <p:cNvSpPr>
              <a:spLocks noChangeShapeType="1"/>
            </p:cNvSpPr>
            <p:nvPr/>
          </p:nvSpPr>
          <p:spPr bwMode="auto">
            <a:xfrm>
              <a:off x="1560" y="2064"/>
              <a:ext cx="301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36548" name="Group 7"/>
          <p:cNvGrpSpPr>
            <a:grpSpLocks/>
          </p:cNvGrpSpPr>
          <p:nvPr/>
        </p:nvGrpSpPr>
        <p:grpSpPr bwMode="auto">
          <a:xfrm>
            <a:off x="2200275" y="1130300"/>
            <a:ext cx="990600" cy="5432425"/>
            <a:chOff x="1386" y="712"/>
            <a:chExt cx="624" cy="3422"/>
          </a:xfrm>
        </p:grpSpPr>
        <p:sp>
          <p:nvSpPr>
            <p:cNvPr id="236563" name="Rectangle 8"/>
            <p:cNvSpPr>
              <a:spLocks noChangeArrowheads="1"/>
            </p:cNvSpPr>
            <p:nvPr/>
          </p:nvSpPr>
          <p:spPr bwMode="auto">
            <a:xfrm>
              <a:off x="1386" y="714"/>
              <a:ext cx="624" cy="3420"/>
            </a:xfrm>
            <a:prstGeom prst="rect">
              <a:avLst/>
            </a:prstGeom>
            <a:gradFill rotWithShape="1">
              <a:gsLst>
                <a:gs pos="0">
                  <a:srgbClr val="DDDDDD"/>
                </a:gs>
                <a:gs pos="50000">
                  <a:srgbClr val="666666"/>
                </a:gs>
                <a:gs pos="100000">
                  <a:srgbClr val="DDDDDD"/>
                </a:gs>
              </a:gsLst>
              <a:lin ang="0" scaled="1"/>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64" name="Line 9"/>
            <p:cNvSpPr>
              <a:spLocks noChangeShapeType="1"/>
            </p:cNvSpPr>
            <p:nvPr/>
          </p:nvSpPr>
          <p:spPr bwMode="auto">
            <a:xfrm>
              <a:off x="1920" y="714"/>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6565" name="Line 10"/>
            <p:cNvSpPr>
              <a:spLocks noChangeShapeType="1"/>
            </p:cNvSpPr>
            <p:nvPr/>
          </p:nvSpPr>
          <p:spPr bwMode="auto">
            <a:xfrm>
              <a:off x="1476" y="712"/>
              <a:ext cx="0" cy="342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36549" name="Rectangle 11"/>
          <p:cNvSpPr>
            <a:spLocks noChangeArrowheads="1"/>
          </p:cNvSpPr>
          <p:nvPr/>
        </p:nvSpPr>
        <p:spPr bwMode="auto">
          <a:xfrm rot="-2855874">
            <a:off x="3649662" y="1149350"/>
            <a:ext cx="3152776" cy="571500"/>
          </a:xfrm>
          <a:prstGeom prst="rect">
            <a:avLst/>
          </a:prstGeom>
          <a:gradFill rotWithShape="1">
            <a:gsLst>
              <a:gs pos="0">
                <a:srgbClr val="DDDDDD"/>
              </a:gs>
              <a:gs pos="100000">
                <a:srgbClr val="666666"/>
              </a:gs>
            </a:gsLst>
            <a:path path="shape">
              <a:fillToRect l="50000" t="50000" r="50000" b="50000"/>
            </a:path>
          </a:gra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50" name="Rectangle 17"/>
          <p:cNvSpPr>
            <a:spLocks noChangeArrowheads="1"/>
          </p:cNvSpPr>
          <p:nvPr/>
        </p:nvSpPr>
        <p:spPr bwMode="auto">
          <a:xfrm>
            <a:off x="3200400" y="3228975"/>
            <a:ext cx="4772025" cy="461963"/>
          </a:xfrm>
          <a:prstGeom prst="rect">
            <a:avLst/>
          </a:prstGeom>
          <a:blipFill dpi="0" rotWithShape="1">
            <a:blip r:embed="rId3">
              <a:alphaModFix amt="90000"/>
            </a:blip>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51" name="Rectangle 20"/>
          <p:cNvSpPr>
            <a:spLocks noChangeArrowheads="1"/>
          </p:cNvSpPr>
          <p:nvPr/>
        </p:nvSpPr>
        <p:spPr bwMode="auto">
          <a:xfrm>
            <a:off x="3200400" y="3228975"/>
            <a:ext cx="1952625" cy="461963"/>
          </a:xfrm>
          <a:prstGeom prst="rect">
            <a:avLst/>
          </a:prstGeom>
          <a:blipFill dpi="0" rotWithShape="0">
            <a:blip r:embed="rId4"/>
            <a:srcRect/>
            <a:tile tx="0" ty="0" sx="100000" sy="100000" flip="none" algn="tl"/>
          </a:blip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52" name="Text Box 21"/>
          <p:cNvSpPr txBox="1">
            <a:spLocks noChangeArrowheads="1"/>
          </p:cNvSpPr>
          <p:nvPr/>
        </p:nvSpPr>
        <p:spPr bwMode="auto">
          <a:xfrm>
            <a:off x="6553200" y="2466975"/>
            <a:ext cx="196215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36553" name="Text Box 22"/>
          <p:cNvSpPr txBox="1">
            <a:spLocks noChangeArrowheads="1"/>
          </p:cNvSpPr>
          <p:nvPr/>
        </p:nvSpPr>
        <p:spPr bwMode="auto">
          <a:xfrm>
            <a:off x="6257925" y="2630488"/>
            <a:ext cx="288607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a:latin typeface="Arial Narrow" pitchFamily="34" charset="0"/>
              </a:rPr>
              <a:t>Concrete floor slab</a:t>
            </a:r>
          </a:p>
        </p:txBody>
      </p:sp>
      <p:sp>
        <p:nvSpPr>
          <p:cNvPr id="236554" name="Line 23"/>
          <p:cNvSpPr>
            <a:spLocks noChangeShapeType="1"/>
          </p:cNvSpPr>
          <p:nvPr/>
        </p:nvSpPr>
        <p:spPr bwMode="auto">
          <a:xfrm flipH="1">
            <a:off x="5943600" y="2924175"/>
            <a:ext cx="314325"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6555" name="Text Box 24"/>
          <p:cNvSpPr txBox="1">
            <a:spLocks noChangeArrowheads="1"/>
          </p:cNvSpPr>
          <p:nvPr/>
        </p:nvSpPr>
        <p:spPr bwMode="auto">
          <a:xfrm>
            <a:off x="4686300" y="4049713"/>
            <a:ext cx="288607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a:latin typeface="Arial Narrow" pitchFamily="34" charset="0"/>
              </a:rPr>
              <a:t>Styrofoam</a:t>
            </a:r>
          </a:p>
        </p:txBody>
      </p:sp>
      <p:sp>
        <p:nvSpPr>
          <p:cNvPr id="236556" name="Line 25"/>
          <p:cNvSpPr>
            <a:spLocks noChangeShapeType="1"/>
          </p:cNvSpPr>
          <p:nvPr/>
        </p:nvSpPr>
        <p:spPr bwMode="auto">
          <a:xfrm flipH="1" flipV="1">
            <a:off x="4171950" y="3429000"/>
            <a:ext cx="514350" cy="87630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6557" name="Line 26"/>
          <p:cNvSpPr>
            <a:spLocks noChangeShapeType="1"/>
          </p:cNvSpPr>
          <p:nvPr/>
        </p:nvSpPr>
        <p:spPr bwMode="auto">
          <a:xfrm flipH="1" flipV="1">
            <a:off x="3200400" y="1944688"/>
            <a:ext cx="1749425" cy="1727200"/>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6558" name="Line 27"/>
          <p:cNvSpPr>
            <a:spLocks noChangeShapeType="1"/>
          </p:cNvSpPr>
          <p:nvPr/>
        </p:nvSpPr>
        <p:spPr bwMode="auto">
          <a:xfrm flipH="1" flipV="1">
            <a:off x="3582988" y="2009775"/>
            <a:ext cx="1055687" cy="1042988"/>
          </a:xfrm>
          <a:prstGeom prst="line">
            <a:avLst/>
          </a:prstGeom>
          <a:noFill/>
          <a:ln w="38100">
            <a:solidFill>
              <a:srgbClr val="FC0128"/>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6559" name="Freeform 28"/>
          <p:cNvSpPr>
            <a:spLocks/>
          </p:cNvSpPr>
          <p:nvPr/>
        </p:nvSpPr>
        <p:spPr bwMode="auto">
          <a:xfrm>
            <a:off x="4981575" y="3228975"/>
            <a:ext cx="47625" cy="457200"/>
          </a:xfrm>
          <a:custGeom>
            <a:avLst/>
            <a:gdLst>
              <a:gd name="T0" fmla="*/ 2147483646 w 30"/>
              <a:gd name="T1" fmla="*/ 0 h 288"/>
              <a:gd name="T2" fmla="*/ 0 w 30"/>
              <a:gd name="T3" fmla="*/ 2147483646 h 288"/>
              <a:gd name="T4" fmla="*/ 0 60000 65536"/>
              <a:gd name="T5" fmla="*/ 0 60000 65536"/>
            </a:gdLst>
            <a:ahLst/>
            <a:cxnLst>
              <a:cxn ang="T4">
                <a:pos x="T0" y="T1"/>
              </a:cxn>
              <a:cxn ang="T5">
                <a:pos x="T2" y="T3"/>
              </a:cxn>
            </a:cxnLst>
            <a:rect l="0" t="0" r="r" b="b"/>
            <a:pathLst>
              <a:path w="30" h="288">
                <a:moveTo>
                  <a:pt x="30" y="0"/>
                </a:moveTo>
                <a:lnTo>
                  <a:pt x="0" y="288"/>
                </a:ln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6560" name="Freeform 29"/>
          <p:cNvSpPr>
            <a:spLocks/>
          </p:cNvSpPr>
          <p:nvPr/>
        </p:nvSpPr>
        <p:spPr bwMode="auto">
          <a:xfrm rot="198176">
            <a:off x="3762375" y="1860550"/>
            <a:ext cx="233363" cy="280988"/>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6561" name="Freeform 30"/>
          <p:cNvSpPr>
            <a:spLocks/>
          </p:cNvSpPr>
          <p:nvPr/>
        </p:nvSpPr>
        <p:spPr bwMode="auto">
          <a:xfrm rot="-10601824">
            <a:off x="3360738" y="2297113"/>
            <a:ext cx="233362" cy="280987"/>
          </a:xfrm>
          <a:custGeom>
            <a:avLst/>
            <a:gdLst>
              <a:gd name="T0" fmla="*/ 2147483646 w 294"/>
              <a:gd name="T1" fmla="*/ 0 h 355"/>
              <a:gd name="T2" fmla="*/ 0 w 294"/>
              <a:gd name="T3" fmla="*/ 2147483646 h 355"/>
              <a:gd name="T4" fmla="*/ 0 60000 65536"/>
              <a:gd name="T5" fmla="*/ 0 60000 65536"/>
            </a:gdLst>
            <a:ahLst/>
            <a:cxnLst>
              <a:cxn ang="T4">
                <a:pos x="T0" y="T1"/>
              </a:cxn>
              <a:cxn ang="T5">
                <a:pos x="T2" y="T3"/>
              </a:cxn>
            </a:cxnLst>
            <a:rect l="0" t="0" r="r" b="b"/>
            <a:pathLst>
              <a:path w="294" h="355">
                <a:moveTo>
                  <a:pt x="294" y="0"/>
                </a:moveTo>
                <a:lnTo>
                  <a:pt x="0" y="355"/>
                </a:ln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6562" name="Text Box 31"/>
          <p:cNvSpPr txBox="1">
            <a:spLocks noChangeArrowheads="1"/>
          </p:cNvSpPr>
          <p:nvPr/>
        </p:nvSpPr>
        <p:spPr bwMode="auto">
          <a:xfrm>
            <a:off x="3048000" y="2542382"/>
            <a:ext cx="10001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2</a:t>
            </a:r>
            <a:r>
              <a:rPr lang="en-US" altLang="en-US" sz="2400" i="1" dirty="0">
                <a:latin typeface="Arial Narrow" pitchFamily="34" charset="0"/>
              </a:rPr>
              <a:t>t</a:t>
            </a:r>
            <a:endParaRPr lang="en-US" altLang="en-US" sz="2400" dirty="0">
              <a:latin typeface="Arial Narrow" pitchFamily="34" charset="0"/>
            </a:endParaRPr>
          </a:p>
        </p:txBody>
      </p:sp>
      <p:sp>
        <p:nvSpPr>
          <p:cNvPr id="2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114</a:t>
            </a:fld>
            <a:endParaRPr lang="en-US" altLang="en-US"/>
          </a:p>
        </p:txBody>
      </p:sp>
    </p:spTree>
    <p:extLst>
      <p:ext uri="{BB962C8B-B14F-4D97-AF65-F5344CB8AC3E}">
        <p14:creationId xmlns:p14="http://schemas.microsoft.com/office/powerpoint/2010/main" val="34505614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5" descr="CB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41274"/>
            <a:ext cx="4753322" cy="389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Line 7"/>
          <p:cNvSpPr>
            <a:spLocks noChangeShapeType="1"/>
          </p:cNvSpPr>
          <p:nvPr/>
        </p:nvSpPr>
        <p:spPr bwMode="auto">
          <a:xfrm flipH="1">
            <a:off x="1330325" y="1597025"/>
            <a:ext cx="1273175" cy="1622425"/>
          </a:xfrm>
          <a:prstGeom prst="line">
            <a:avLst/>
          </a:prstGeom>
          <a:noFill/>
          <a:ln w="28575">
            <a:solidFill>
              <a:srgbClr val="FFFF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8596" name="Line 9"/>
          <p:cNvSpPr>
            <a:spLocks noChangeShapeType="1"/>
          </p:cNvSpPr>
          <p:nvPr/>
        </p:nvSpPr>
        <p:spPr bwMode="auto">
          <a:xfrm>
            <a:off x="2066925" y="1597025"/>
            <a:ext cx="714375" cy="631825"/>
          </a:xfrm>
          <a:prstGeom prst="line">
            <a:avLst/>
          </a:prstGeom>
          <a:noFill/>
          <a:ln w="38100" cap="rnd">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238597" name="Picture 15" descr="DSCN1321-revi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3925" y="2566988"/>
            <a:ext cx="4410075" cy="429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Line 16"/>
          <p:cNvSpPr>
            <a:spLocks noChangeShapeType="1"/>
          </p:cNvSpPr>
          <p:nvPr/>
        </p:nvSpPr>
        <p:spPr bwMode="auto">
          <a:xfrm>
            <a:off x="6600825" y="4572000"/>
            <a:ext cx="971550" cy="1066800"/>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8599" name="Freeform 17"/>
          <p:cNvSpPr>
            <a:spLocks/>
          </p:cNvSpPr>
          <p:nvPr/>
        </p:nvSpPr>
        <p:spPr bwMode="auto">
          <a:xfrm>
            <a:off x="7077075" y="3657600"/>
            <a:ext cx="1733550" cy="1790700"/>
          </a:xfrm>
          <a:custGeom>
            <a:avLst/>
            <a:gdLst>
              <a:gd name="T0" fmla="*/ 0 w 1092"/>
              <a:gd name="T1" fmla="*/ 2147483646 h 1128"/>
              <a:gd name="T2" fmla="*/ 2147483646 w 1092"/>
              <a:gd name="T3" fmla="*/ 0 h 1128"/>
              <a:gd name="T4" fmla="*/ 0 60000 65536"/>
              <a:gd name="T5" fmla="*/ 0 60000 65536"/>
            </a:gdLst>
            <a:ahLst/>
            <a:cxnLst>
              <a:cxn ang="T4">
                <a:pos x="T0" y="T1"/>
              </a:cxn>
              <a:cxn ang="T5">
                <a:pos x="T2" y="T3"/>
              </a:cxn>
            </a:cxnLst>
            <a:rect l="0" t="0" r="r" b="b"/>
            <a:pathLst>
              <a:path w="1092" h="1128">
                <a:moveTo>
                  <a:pt x="0" y="1128"/>
                </a:moveTo>
                <a:lnTo>
                  <a:pt x="1092" y="0"/>
                </a:lnTo>
              </a:path>
            </a:pathLst>
          </a:custGeom>
          <a:noFill/>
          <a:ln w="28575" cap="flat" cmpd="sng">
            <a:solidFill>
              <a:srgbClr val="FFFF00"/>
            </a:solidFill>
            <a:prstDash val="lg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115</a:t>
            </a:fld>
            <a:endParaRPr lang="en-US" altLang="en-US">
              <a:solidFill>
                <a:schemeClr val="bg1"/>
              </a:solidFill>
            </a:endParaRPr>
          </a:p>
        </p:txBody>
      </p:sp>
    </p:spTree>
    <p:extLst>
      <p:ext uri="{BB962C8B-B14F-4D97-AF65-F5344CB8AC3E}">
        <p14:creationId xmlns:p14="http://schemas.microsoft.com/office/powerpoint/2010/main" val="1108088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CBF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325" y="-1588"/>
            <a:ext cx="446881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116</a:t>
            </a:fld>
            <a:endParaRPr lang="en-US" altLang="en-US"/>
          </a:p>
        </p:txBody>
      </p:sp>
    </p:spTree>
    <p:extLst>
      <p:ext uri="{BB962C8B-B14F-4D97-AF65-F5344CB8AC3E}">
        <p14:creationId xmlns:p14="http://schemas.microsoft.com/office/powerpoint/2010/main" val="19386658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CBF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6632"/>
            <a:ext cx="9144000" cy="620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117</a:t>
            </a:fld>
            <a:endParaRPr lang="en-US" altLang="en-US"/>
          </a:p>
        </p:txBody>
      </p:sp>
    </p:spTree>
    <p:extLst>
      <p:ext uri="{BB962C8B-B14F-4D97-AF65-F5344CB8AC3E}">
        <p14:creationId xmlns:p14="http://schemas.microsoft.com/office/powerpoint/2010/main" val="1998862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2266950"/>
            <a:ext cx="4989513" cy="374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7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247650"/>
            <a:ext cx="3737620" cy="498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118</a:t>
            </a:fld>
            <a:endParaRPr lang="en-US" altLang="en-US"/>
          </a:p>
        </p:txBody>
      </p:sp>
    </p:spTree>
    <p:extLst>
      <p:ext uri="{BB962C8B-B14F-4D97-AF65-F5344CB8AC3E}">
        <p14:creationId xmlns:p14="http://schemas.microsoft.com/office/powerpoint/2010/main" val="3013872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6" name="Group 4"/>
          <p:cNvGrpSpPr>
            <a:grpSpLocks/>
          </p:cNvGrpSpPr>
          <p:nvPr/>
        </p:nvGrpSpPr>
        <p:grpSpPr bwMode="auto">
          <a:xfrm>
            <a:off x="4644008" y="3488563"/>
            <a:ext cx="4499992" cy="3374993"/>
            <a:chOff x="213" y="1361"/>
            <a:chExt cx="2668" cy="2001"/>
          </a:xfrm>
        </p:grpSpPr>
        <p:pic>
          <p:nvPicPr>
            <p:cNvPr id="246794" name="Picture 5" descr="12-3-02 (UCSD, SD) 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 y="1361"/>
              <a:ext cx="2668" cy="2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CC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6795" name="Line 6"/>
            <p:cNvSpPr>
              <a:spLocks noChangeShapeType="1"/>
            </p:cNvSpPr>
            <p:nvPr/>
          </p:nvSpPr>
          <p:spPr bwMode="auto">
            <a:xfrm flipH="1">
              <a:off x="981" y="2231"/>
              <a:ext cx="1232" cy="723"/>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6796" name="Line 7"/>
            <p:cNvSpPr>
              <a:spLocks noChangeShapeType="1"/>
            </p:cNvSpPr>
            <p:nvPr/>
          </p:nvSpPr>
          <p:spPr bwMode="auto">
            <a:xfrm>
              <a:off x="649" y="1371"/>
              <a:ext cx="942" cy="1408"/>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6797" name="Line 8"/>
            <p:cNvSpPr>
              <a:spLocks noChangeShapeType="1"/>
            </p:cNvSpPr>
            <p:nvPr/>
          </p:nvSpPr>
          <p:spPr bwMode="auto">
            <a:xfrm flipH="1">
              <a:off x="904" y="2404"/>
              <a:ext cx="721" cy="419"/>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6798" name="Line 9"/>
            <p:cNvSpPr>
              <a:spLocks noChangeShapeType="1"/>
            </p:cNvSpPr>
            <p:nvPr/>
          </p:nvSpPr>
          <p:spPr bwMode="auto">
            <a:xfrm>
              <a:off x="991" y="2781"/>
              <a:ext cx="77" cy="131"/>
            </a:xfrm>
            <a:prstGeom prst="line">
              <a:avLst/>
            </a:prstGeom>
            <a:noFill/>
            <a:ln w="25400">
              <a:solidFill>
                <a:srgbClr val="FFFF00"/>
              </a:solidFill>
              <a:round/>
              <a:headEnd type="triangl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6799" name="Text Box 10"/>
            <p:cNvSpPr txBox="1">
              <a:spLocks noChangeArrowheads="1"/>
            </p:cNvSpPr>
            <p:nvPr/>
          </p:nvSpPr>
          <p:spPr bwMode="auto">
            <a:xfrm rot="19835945">
              <a:off x="623" y="2813"/>
              <a:ext cx="409" cy="274"/>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rgbClr val="FFFF00"/>
                  </a:solidFill>
                </a:rPr>
                <a:t>&gt;2t</a:t>
              </a:r>
            </a:p>
          </p:txBody>
        </p:sp>
      </p:grpSp>
      <p:pic>
        <p:nvPicPr>
          <p:cNvPr id="246787" name="Picture 15" descr="CBF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295900" cy="34813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46788" name="Freeform 16"/>
          <p:cNvSpPr>
            <a:spLocks/>
          </p:cNvSpPr>
          <p:nvPr/>
        </p:nvSpPr>
        <p:spPr bwMode="auto">
          <a:xfrm>
            <a:off x="76200" y="152400"/>
            <a:ext cx="4089400" cy="2565400"/>
          </a:xfrm>
          <a:custGeom>
            <a:avLst/>
            <a:gdLst>
              <a:gd name="T0" fmla="*/ 0 w 2576"/>
              <a:gd name="T1" fmla="*/ 2147483646 h 1616"/>
              <a:gd name="T2" fmla="*/ 2147483646 w 2576"/>
              <a:gd name="T3" fmla="*/ 0 h 1616"/>
              <a:gd name="T4" fmla="*/ 0 60000 65536"/>
              <a:gd name="T5" fmla="*/ 0 60000 65536"/>
            </a:gdLst>
            <a:ahLst/>
            <a:cxnLst>
              <a:cxn ang="T4">
                <a:pos x="T0" y="T1"/>
              </a:cxn>
              <a:cxn ang="T5">
                <a:pos x="T2" y="T3"/>
              </a:cxn>
            </a:cxnLst>
            <a:rect l="0" t="0" r="r" b="b"/>
            <a:pathLst>
              <a:path w="2576" h="1616">
                <a:moveTo>
                  <a:pt x="0" y="1616"/>
                </a:moveTo>
                <a:lnTo>
                  <a:pt x="2576" y="0"/>
                </a:lnTo>
              </a:path>
            </a:pathLst>
          </a:custGeom>
          <a:noFill/>
          <a:ln w="19050" cap="flat" cmpd="sng">
            <a:solidFill>
              <a:srgbClr val="FFFF00"/>
            </a:solidFill>
            <a:prstDash val="dash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6789" name="Line 17"/>
          <p:cNvSpPr>
            <a:spLocks noChangeShapeType="1"/>
          </p:cNvSpPr>
          <p:nvPr/>
        </p:nvSpPr>
        <p:spPr bwMode="auto">
          <a:xfrm>
            <a:off x="1524000" y="787400"/>
            <a:ext cx="1778000" cy="1377950"/>
          </a:xfrm>
          <a:prstGeom prst="line">
            <a:avLst/>
          </a:prstGeom>
          <a:noFill/>
          <a:ln w="28575">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6790" name="Freeform 19"/>
          <p:cNvSpPr>
            <a:spLocks/>
          </p:cNvSpPr>
          <p:nvPr/>
        </p:nvSpPr>
        <p:spPr bwMode="auto">
          <a:xfrm>
            <a:off x="1524000" y="1022350"/>
            <a:ext cx="1333500" cy="1085850"/>
          </a:xfrm>
          <a:custGeom>
            <a:avLst/>
            <a:gdLst>
              <a:gd name="T0" fmla="*/ 2147483646 w 840"/>
              <a:gd name="T1" fmla="*/ 2147483646 h 684"/>
              <a:gd name="T2" fmla="*/ 0 w 840"/>
              <a:gd name="T3" fmla="*/ 0 h 684"/>
              <a:gd name="T4" fmla="*/ 0 60000 65536"/>
              <a:gd name="T5" fmla="*/ 0 60000 65536"/>
            </a:gdLst>
            <a:ahLst/>
            <a:cxnLst>
              <a:cxn ang="T4">
                <a:pos x="T0" y="T1"/>
              </a:cxn>
              <a:cxn ang="T5">
                <a:pos x="T2" y="T3"/>
              </a:cxn>
            </a:cxnLst>
            <a:rect l="0" t="0" r="r" b="b"/>
            <a:pathLst>
              <a:path w="840" h="684">
                <a:moveTo>
                  <a:pt x="840" y="684"/>
                </a:moveTo>
                <a:lnTo>
                  <a:pt x="0" y="0"/>
                </a:lnTo>
              </a:path>
            </a:pathLst>
          </a:custGeom>
          <a:noFill/>
          <a:ln w="28575" cap="flat" cmpd="sng">
            <a:solidFill>
              <a:srgbClr val="FFFF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6791" name="Line 20"/>
          <p:cNvSpPr>
            <a:spLocks noChangeShapeType="1"/>
          </p:cNvSpPr>
          <p:nvPr/>
        </p:nvSpPr>
        <p:spPr bwMode="auto">
          <a:xfrm flipV="1">
            <a:off x="2857500" y="1419225"/>
            <a:ext cx="444500" cy="409575"/>
          </a:xfrm>
          <a:prstGeom prst="line">
            <a:avLst/>
          </a:prstGeom>
          <a:noFill/>
          <a:ln w="28575">
            <a:solidFill>
              <a:srgbClr val="FFFF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6792" name="Line 21"/>
          <p:cNvSpPr>
            <a:spLocks noChangeShapeType="1"/>
          </p:cNvSpPr>
          <p:nvPr/>
        </p:nvSpPr>
        <p:spPr bwMode="auto">
          <a:xfrm rot="10800000" flipV="1">
            <a:off x="2219325" y="1971675"/>
            <a:ext cx="444500" cy="409575"/>
          </a:xfrm>
          <a:prstGeom prst="line">
            <a:avLst/>
          </a:prstGeom>
          <a:noFill/>
          <a:ln w="28575">
            <a:solidFill>
              <a:srgbClr val="FFFF00"/>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6793" name="Text Box 22"/>
          <p:cNvSpPr txBox="1">
            <a:spLocks noChangeArrowheads="1"/>
          </p:cNvSpPr>
          <p:nvPr/>
        </p:nvSpPr>
        <p:spPr bwMode="auto">
          <a:xfrm>
            <a:off x="3168650" y="1022350"/>
            <a:ext cx="631825"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666666"/>
                    </a:gs>
                    <a:gs pos="100000">
                      <a:srgbClr val="DDDDDD"/>
                    </a:gs>
                  </a:gsLst>
                  <a:lin ang="0" scaled="1"/>
                </a:gra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solidFill>
                  <a:srgbClr val="FFFF00"/>
                </a:solidFill>
                <a:latin typeface="Arial Narrow" pitchFamily="34" charset="0"/>
              </a:rPr>
              <a:t>&gt; 2</a:t>
            </a:r>
            <a:r>
              <a:rPr lang="en-US" altLang="en-US" sz="2400" i="1" dirty="0">
                <a:solidFill>
                  <a:srgbClr val="FFFF00"/>
                </a:solidFill>
                <a:latin typeface="Arial Narrow" pitchFamily="34" charset="0"/>
              </a:rPr>
              <a:t>t</a:t>
            </a:r>
            <a:endParaRPr lang="en-US" altLang="en-US" sz="2400" dirty="0">
              <a:solidFill>
                <a:srgbClr val="FFFF00"/>
              </a:solidFill>
              <a:latin typeface="Arial Narrow" pitchFamily="34" charset="0"/>
            </a:endParaRPr>
          </a:p>
        </p:txBody>
      </p:sp>
      <p:sp>
        <p:nvSpPr>
          <p:cNvPr id="16"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119</a:t>
            </a:fld>
            <a:endParaRPr lang="en-US" altLang="en-US" dirty="0">
              <a:solidFill>
                <a:schemeClr val="bg1"/>
              </a:solidFill>
            </a:endParaRPr>
          </a:p>
        </p:txBody>
      </p:sp>
    </p:spTree>
    <p:extLst>
      <p:ext uri="{BB962C8B-B14F-4D97-AF65-F5344CB8AC3E}">
        <p14:creationId xmlns:p14="http://schemas.microsoft.com/office/powerpoint/2010/main" val="30175516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DSCN13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a:t>
            </a:fld>
            <a:endParaRPr lang="en-US" altLang="en-US" dirty="0"/>
          </a:p>
        </p:txBody>
      </p:sp>
    </p:spTree>
    <p:extLst>
      <p:ext uri="{BB962C8B-B14F-4D97-AF65-F5344CB8AC3E}">
        <p14:creationId xmlns:p14="http://schemas.microsoft.com/office/powerpoint/2010/main" val="190542642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1055688"/>
            <a:ext cx="5594350" cy="4714875"/>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25400">
                <a:solidFill>
                  <a:srgbClr val="FFCC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8835" name="Line 17"/>
          <p:cNvSpPr>
            <a:spLocks noChangeShapeType="1"/>
          </p:cNvSpPr>
          <p:nvPr/>
        </p:nvSpPr>
        <p:spPr bwMode="auto">
          <a:xfrm flipH="1">
            <a:off x="5332413" y="3913188"/>
            <a:ext cx="595312" cy="681037"/>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8836" name="Line 18"/>
          <p:cNvSpPr>
            <a:spLocks noChangeShapeType="1"/>
          </p:cNvSpPr>
          <p:nvPr/>
        </p:nvSpPr>
        <p:spPr bwMode="auto">
          <a:xfrm>
            <a:off x="4360863" y="3082925"/>
            <a:ext cx="2343150" cy="2185988"/>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8837" name="Line 19"/>
          <p:cNvSpPr>
            <a:spLocks noChangeShapeType="1"/>
          </p:cNvSpPr>
          <p:nvPr/>
        </p:nvSpPr>
        <p:spPr bwMode="auto">
          <a:xfrm flipH="1">
            <a:off x="5556250" y="4024313"/>
            <a:ext cx="479425" cy="587375"/>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8838" name="Line 20"/>
          <p:cNvSpPr>
            <a:spLocks noChangeShapeType="1"/>
          </p:cNvSpPr>
          <p:nvPr/>
        </p:nvSpPr>
        <p:spPr bwMode="auto">
          <a:xfrm>
            <a:off x="5867400" y="3983038"/>
            <a:ext cx="122238" cy="103187"/>
          </a:xfrm>
          <a:prstGeom prst="line">
            <a:avLst/>
          </a:prstGeom>
          <a:noFill/>
          <a:ln w="25400">
            <a:solidFill>
              <a:srgbClr val="FFFF00"/>
            </a:solidFill>
            <a:round/>
            <a:headEnd type="triangle" w="med"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8839" name="Text Box 21"/>
          <p:cNvSpPr txBox="1">
            <a:spLocks noChangeArrowheads="1"/>
          </p:cNvSpPr>
          <p:nvPr/>
        </p:nvSpPr>
        <p:spPr bwMode="auto">
          <a:xfrm>
            <a:off x="6043613" y="3847306"/>
            <a:ext cx="660400" cy="4572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solidFill>
                  <a:srgbClr val="003399"/>
                </a:solidFill>
              </a:rPr>
              <a:t>&gt;2t</a:t>
            </a:r>
          </a:p>
        </p:txBody>
      </p:sp>
      <p:sp>
        <p:nvSpPr>
          <p:cNvPr id="248840" name="Line 22"/>
          <p:cNvSpPr>
            <a:spLocks noChangeShapeType="1"/>
          </p:cNvSpPr>
          <p:nvPr/>
        </p:nvSpPr>
        <p:spPr bwMode="auto">
          <a:xfrm flipV="1">
            <a:off x="1446213" y="3135313"/>
            <a:ext cx="3248025" cy="1881187"/>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248841" name="Line 23"/>
          <p:cNvSpPr>
            <a:spLocks noChangeShapeType="1"/>
          </p:cNvSpPr>
          <p:nvPr/>
        </p:nvSpPr>
        <p:spPr bwMode="auto">
          <a:xfrm>
            <a:off x="1436688" y="2692400"/>
            <a:ext cx="5581650" cy="976313"/>
          </a:xfrm>
          <a:prstGeom prst="line">
            <a:avLst/>
          </a:prstGeom>
          <a:noFill/>
          <a:ln w="25400">
            <a:solidFill>
              <a:srgbClr val="FFFF00"/>
            </a:solidFill>
            <a:prstDash val="dash"/>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0"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120</a:t>
            </a:fld>
            <a:endParaRPr lang="en-US" altLang="en-US"/>
          </a:p>
        </p:txBody>
      </p:sp>
    </p:spTree>
    <p:extLst>
      <p:ext uri="{BB962C8B-B14F-4D97-AF65-F5344CB8AC3E}">
        <p14:creationId xmlns:p14="http://schemas.microsoft.com/office/powerpoint/2010/main" val="3483131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0882" name="Group 21"/>
          <p:cNvGrpSpPr>
            <a:grpSpLocks/>
          </p:cNvGrpSpPr>
          <p:nvPr/>
        </p:nvGrpSpPr>
        <p:grpSpPr bwMode="auto">
          <a:xfrm>
            <a:off x="91504" y="44462"/>
            <a:ext cx="8991600" cy="6743700"/>
            <a:chOff x="96" y="28"/>
            <a:chExt cx="5664" cy="4248"/>
          </a:xfrm>
        </p:grpSpPr>
        <p:pic>
          <p:nvPicPr>
            <p:cNvPr id="250883" name="Picture 4" descr="BracedFrameElev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 y="28"/>
              <a:ext cx="5664" cy="42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50884" name="Freeform 5"/>
            <p:cNvSpPr>
              <a:spLocks/>
            </p:cNvSpPr>
            <p:nvPr/>
          </p:nvSpPr>
          <p:spPr bwMode="auto">
            <a:xfrm>
              <a:off x="1449" y="720"/>
              <a:ext cx="1431" cy="1413"/>
            </a:xfrm>
            <a:custGeom>
              <a:avLst/>
              <a:gdLst>
                <a:gd name="T0" fmla="*/ 0 w 1431"/>
                <a:gd name="T1" fmla="*/ 1413 h 1413"/>
                <a:gd name="T2" fmla="*/ 1431 w 1431"/>
                <a:gd name="T3" fmla="*/ 0 h 1413"/>
                <a:gd name="T4" fmla="*/ 0 60000 65536"/>
                <a:gd name="T5" fmla="*/ 0 60000 65536"/>
              </a:gdLst>
              <a:ahLst/>
              <a:cxnLst>
                <a:cxn ang="T4">
                  <a:pos x="T0" y="T1"/>
                </a:cxn>
                <a:cxn ang="T5">
                  <a:pos x="T2" y="T3"/>
                </a:cxn>
              </a:cxnLst>
              <a:rect l="0" t="0" r="r" b="b"/>
              <a:pathLst>
                <a:path w="1431" h="1413">
                  <a:moveTo>
                    <a:pt x="0" y="1413"/>
                  </a:moveTo>
                  <a:lnTo>
                    <a:pt x="1431" y="0"/>
                  </a:lnTo>
                </a:path>
              </a:pathLst>
            </a:custGeom>
            <a:noFill/>
            <a:ln w="19050" cap="flat" cmpd="sng">
              <a:solidFill>
                <a:srgbClr val="0000FF"/>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0885" name="Freeform 6"/>
            <p:cNvSpPr>
              <a:spLocks/>
            </p:cNvSpPr>
            <p:nvPr/>
          </p:nvSpPr>
          <p:spPr bwMode="auto">
            <a:xfrm>
              <a:off x="2737" y="720"/>
              <a:ext cx="1442" cy="1410"/>
            </a:xfrm>
            <a:custGeom>
              <a:avLst/>
              <a:gdLst>
                <a:gd name="T0" fmla="*/ 1442 w 1442"/>
                <a:gd name="T1" fmla="*/ 1410 h 1410"/>
                <a:gd name="T2" fmla="*/ 0 w 1442"/>
                <a:gd name="T3" fmla="*/ 0 h 1410"/>
                <a:gd name="T4" fmla="*/ 0 60000 65536"/>
                <a:gd name="T5" fmla="*/ 0 60000 65536"/>
              </a:gdLst>
              <a:ahLst/>
              <a:cxnLst>
                <a:cxn ang="T4">
                  <a:pos x="T0" y="T1"/>
                </a:cxn>
                <a:cxn ang="T5">
                  <a:pos x="T2" y="T3"/>
                </a:cxn>
              </a:cxnLst>
              <a:rect l="0" t="0" r="r" b="b"/>
              <a:pathLst>
                <a:path w="1442" h="1410">
                  <a:moveTo>
                    <a:pt x="1442" y="1410"/>
                  </a:moveTo>
                  <a:lnTo>
                    <a:pt x="0" y="0"/>
                  </a:lnTo>
                </a:path>
              </a:pathLst>
            </a:custGeom>
            <a:noFill/>
            <a:ln w="19050" cap="flat" cmpd="sng">
              <a:solidFill>
                <a:srgbClr val="0000FF"/>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250886" name="Group 10"/>
            <p:cNvGrpSpPr>
              <a:grpSpLocks/>
            </p:cNvGrpSpPr>
            <p:nvPr/>
          </p:nvGrpSpPr>
          <p:grpSpPr bwMode="auto">
            <a:xfrm>
              <a:off x="2976" y="864"/>
              <a:ext cx="528" cy="576"/>
              <a:chOff x="2976" y="864"/>
              <a:chExt cx="528" cy="576"/>
            </a:xfrm>
          </p:grpSpPr>
          <p:sp>
            <p:nvSpPr>
              <p:cNvPr id="250897" name="Line 8"/>
              <p:cNvSpPr>
                <a:spLocks noChangeShapeType="1"/>
              </p:cNvSpPr>
              <p:nvPr/>
            </p:nvSpPr>
            <p:spPr bwMode="auto">
              <a:xfrm flipV="1">
                <a:off x="3024" y="1008"/>
                <a:ext cx="432" cy="43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0898" name="Line 9"/>
              <p:cNvSpPr>
                <a:spLocks noChangeShapeType="1"/>
              </p:cNvSpPr>
              <p:nvPr/>
            </p:nvSpPr>
            <p:spPr bwMode="auto">
              <a:xfrm flipV="1">
                <a:off x="2976" y="864"/>
                <a:ext cx="528" cy="528"/>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50887" name="Group 11"/>
            <p:cNvGrpSpPr>
              <a:grpSpLocks/>
            </p:cNvGrpSpPr>
            <p:nvPr/>
          </p:nvGrpSpPr>
          <p:grpSpPr bwMode="auto">
            <a:xfrm flipH="1">
              <a:off x="2160" y="912"/>
              <a:ext cx="528" cy="576"/>
              <a:chOff x="2976" y="864"/>
              <a:chExt cx="528" cy="576"/>
            </a:xfrm>
          </p:grpSpPr>
          <p:sp>
            <p:nvSpPr>
              <p:cNvPr id="250895" name="Line 12"/>
              <p:cNvSpPr>
                <a:spLocks noChangeShapeType="1"/>
              </p:cNvSpPr>
              <p:nvPr/>
            </p:nvSpPr>
            <p:spPr bwMode="auto">
              <a:xfrm flipV="1">
                <a:off x="3024" y="1008"/>
                <a:ext cx="432" cy="432"/>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0896" name="Line 13"/>
              <p:cNvSpPr>
                <a:spLocks noChangeShapeType="1"/>
              </p:cNvSpPr>
              <p:nvPr/>
            </p:nvSpPr>
            <p:spPr bwMode="auto">
              <a:xfrm flipV="1">
                <a:off x="2976" y="864"/>
                <a:ext cx="528" cy="528"/>
              </a:xfrm>
              <a:prstGeom prst="line">
                <a:avLst/>
              </a:prstGeom>
              <a:noFill/>
              <a:ln w="190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50888" name="Group 16"/>
            <p:cNvGrpSpPr>
              <a:grpSpLocks/>
            </p:cNvGrpSpPr>
            <p:nvPr/>
          </p:nvGrpSpPr>
          <p:grpSpPr bwMode="auto">
            <a:xfrm>
              <a:off x="2898" y="1161"/>
              <a:ext cx="351" cy="357"/>
              <a:chOff x="2898" y="1161"/>
              <a:chExt cx="351" cy="357"/>
            </a:xfrm>
          </p:grpSpPr>
          <p:sp>
            <p:nvSpPr>
              <p:cNvPr id="250893" name="Line 14"/>
              <p:cNvSpPr>
                <a:spLocks noChangeShapeType="1"/>
              </p:cNvSpPr>
              <p:nvPr/>
            </p:nvSpPr>
            <p:spPr bwMode="auto">
              <a:xfrm flipH="1" flipV="1">
                <a:off x="2898" y="1161"/>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0894" name="Line 15"/>
              <p:cNvSpPr>
                <a:spLocks noChangeShapeType="1"/>
              </p:cNvSpPr>
              <p:nvPr/>
            </p:nvSpPr>
            <p:spPr bwMode="auto">
              <a:xfrm rot="16200000" flipH="1">
                <a:off x="3105" y="1374"/>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250889" name="Group 17"/>
            <p:cNvGrpSpPr>
              <a:grpSpLocks/>
            </p:cNvGrpSpPr>
            <p:nvPr/>
          </p:nvGrpSpPr>
          <p:grpSpPr bwMode="auto">
            <a:xfrm rot="-5400000">
              <a:off x="2364" y="1155"/>
              <a:ext cx="351" cy="357"/>
              <a:chOff x="2898" y="1161"/>
              <a:chExt cx="351" cy="357"/>
            </a:xfrm>
          </p:grpSpPr>
          <p:sp>
            <p:nvSpPr>
              <p:cNvPr id="250891" name="Line 18"/>
              <p:cNvSpPr>
                <a:spLocks noChangeShapeType="1"/>
              </p:cNvSpPr>
              <p:nvPr/>
            </p:nvSpPr>
            <p:spPr bwMode="auto">
              <a:xfrm flipH="1" flipV="1">
                <a:off x="2898" y="1161"/>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50892" name="Line 19"/>
              <p:cNvSpPr>
                <a:spLocks noChangeShapeType="1"/>
              </p:cNvSpPr>
              <p:nvPr/>
            </p:nvSpPr>
            <p:spPr bwMode="auto">
              <a:xfrm rot="16200000" flipH="1">
                <a:off x="3105" y="1374"/>
                <a:ext cx="144" cy="144"/>
              </a:xfrm>
              <a:prstGeom prst="line">
                <a:avLst/>
              </a:prstGeom>
              <a:noFill/>
              <a:ln w="19050">
                <a:solidFill>
                  <a:srgbClr val="0000FF"/>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50890" name="Text Box 20"/>
            <p:cNvSpPr txBox="1">
              <a:spLocks noChangeArrowheads="1"/>
            </p:cNvSpPr>
            <p:nvPr/>
          </p:nvSpPr>
          <p:spPr bwMode="auto">
            <a:xfrm>
              <a:off x="2670" y="1008"/>
              <a:ext cx="258" cy="173"/>
            </a:xfrm>
            <a:prstGeom prst="rect">
              <a:avLst/>
            </a:prstGeom>
            <a:noFill/>
            <a:ln w="19050" algn="ctr">
              <a:no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a:solidFill>
                    <a:srgbClr val="0000FF"/>
                  </a:solidFill>
                  <a:latin typeface="Arial Narrow" pitchFamily="34" charset="0"/>
                </a:rPr>
                <a:t>&gt; 2t</a:t>
              </a:r>
            </a:p>
          </p:txBody>
        </p:sp>
      </p:grpSp>
      <p:sp>
        <p:nvSpPr>
          <p:cNvPr id="19"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121</a:t>
            </a:fld>
            <a:endParaRPr lang="en-US" altLang="en-US"/>
          </a:p>
        </p:txBody>
      </p:sp>
    </p:spTree>
    <p:extLst>
      <p:ext uri="{BB962C8B-B14F-4D97-AF65-F5344CB8AC3E}">
        <p14:creationId xmlns:p14="http://schemas.microsoft.com/office/powerpoint/2010/main" val="1455865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1"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252932" name="Text Box 5"/>
          <p:cNvSpPr txBox="1">
            <a:spLocks noChangeArrowheads="1"/>
          </p:cNvSpPr>
          <p:nvPr/>
        </p:nvSpPr>
        <p:spPr bwMode="auto">
          <a:xfrm>
            <a:off x="661988" y="1792288"/>
            <a:ext cx="78390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200" b="0" i="1" dirty="0">
                <a:solidFill>
                  <a:schemeClr val="tx2"/>
                </a:solidFill>
                <a:latin typeface="+mn-lt"/>
              </a:rPr>
              <a:t>Other Options for Allowing Rotation</a:t>
            </a:r>
          </a:p>
        </p:txBody>
      </p:sp>
      <p:pic>
        <p:nvPicPr>
          <p:cNvPr id="252933" name="Picture 5"/>
          <p:cNvPicPr>
            <a:picLocks noChangeAspect="1" noChangeArrowheads="1"/>
          </p:cNvPicPr>
          <p:nvPr/>
        </p:nvPicPr>
        <p:blipFill>
          <a:blip r:embed="rId3">
            <a:extLst>
              <a:ext uri="{28A0092B-C50C-407E-A947-70E740481C1C}">
                <a14:useLocalDpi xmlns:a14="http://schemas.microsoft.com/office/drawing/2010/main" val="0"/>
              </a:ext>
            </a:extLst>
          </a:blip>
          <a:srcRect t="10493"/>
          <a:stretch>
            <a:fillRect/>
          </a:stretch>
        </p:blipFill>
        <p:spPr bwMode="auto">
          <a:xfrm>
            <a:off x="661988" y="2560638"/>
            <a:ext cx="3352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93975"/>
            <a:ext cx="35052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5" name="Text Box 5"/>
          <p:cNvSpPr txBox="1">
            <a:spLocks noChangeArrowheads="1"/>
          </p:cNvSpPr>
          <p:nvPr/>
        </p:nvSpPr>
        <p:spPr bwMode="auto">
          <a:xfrm>
            <a:off x="503238" y="5784850"/>
            <a:ext cx="355123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dirty="0">
                <a:latin typeface="Arial Narrow" pitchFamily="34" charset="0"/>
              </a:rPr>
              <a:t>Elliptical Fold Line</a:t>
            </a:r>
          </a:p>
        </p:txBody>
      </p:sp>
      <p:sp>
        <p:nvSpPr>
          <p:cNvPr id="252936" name="Text Box 5"/>
          <p:cNvSpPr txBox="1">
            <a:spLocks noChangeArrowheads="1"/>
          </p:cNvSpPr>
          <p:nvPr/>
        </p:nvSpPr>
        <p:spPr bwMode="auto">
          <a:xfrm>
            <a:off x="4741863" y="5784850"/>
            <a:ext cx="35496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Knife Plate Detail</a:t>
            </a:r>
          </a:p>
        </p:txBody>
      </p:sp>
      <p:sp>
        <p:nvSpPr>
          <p:cNvPr id="9" name="Text Box 2"/>
          <p:cNvSpPr txBox="1">
            <a:spLocks noChangeArrowheads="1"/>
          </p:cNvSpPr>
          <p:nvPr/>
        </p:nvSpPr>
        <p:spPr bwMode="auto">
          <a:xfrm>
            <a:off x="539552" y="1234182"/>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a:latin typeface="+mn-lt"/>
              </a:rPr>
              <a:t>F2.6c.3 Accommodation of Brace Buckling</a:t>
            </a:r>
          </a:p>
        </p:txBody>
      </p:sp>
      <p:sp>
        <p:nvSpPr>
          <p:cNvPr id="4" name="Text Placeholder 3"/>
          <p:cNvSpPr>
            <a:spLocks noGrp="1"/>
          </p:cNvSpPr>
          <p:nvPr>
            <p:ph type="body" sz="quarter" idx="38"/>
          </p:nvPr>
        </p:nvSpPr>
        <p:spPr/>
        <p:txBody>
          <a:bodyPr/>
          <a:lstStyle/>
          <a:p>
            <a:r>
              <a:rPr lang="en-US" dirty="0" smtClean="0"/>
              <a:t>Connections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122</a:t>
            </a:fld>
            <a:endParaRPr lang="en-US" altLang="en-US"/>
          </a:p>
        </p:txBody>
      </p:sp>
    </p:spTree>
    <p:extLst>
      <p:ext uri="{BB962C8B-B14F-4D97-AF65-F5344CB8AC3E}">
        <p14:creationId xmlns:p14="http://schemas.microsoft.com/office/powerpoint/2010/main" val="33533109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123</a:t>
            </a:fld>
            <a:endParaRPr lang="en-US" altLang="en-US"/>
          </a:p>
        </p:txBody>
      </p:sp>
      <p:sp>
        <p:nvSpPr>
          <p:cNvPr id="6" name="Text Placeholder 1"/>
          <p:cNvSpPr>
            <a:spLocks noGrp="1"/>
          </p:cNvSpPr>
          <p:nvPr>
            <p:ph type="body" sz="quarter" idx="12"/>
          </p:nvPr>
        </p:nvSpPr>
        <p:spPr>
          <a:xfrm>
            <a:off x="923116" y="1700808"/>
            <a:ext cx="6313180" cy="4680520"/>
          </a:xfrm>
        </p:spPr>
        <p:txBody>
          <a:bodyPr/>
          <a:lstStyle/>
          <a:p>
            <a:pPr>
              <a:spcBef>
                <a:spcPct val="50000"/>
              </a:spcBef>
            </a:pPr>
            <a:r>
              <a:rPr lang="en-US" altLang="en-US" dirty="0">
                <a:latin typeface="+mn-lt"/>
              </a:rPr>
              <a:t>F2.1	Scope</a:t>
            </a:r>
          </a:p>
          <a:p>
            <a:pPr>
              <a:spcBef>
                <a:spcPct val="50000"/>
              </a:spcBef>
            </a:pPr>
            <a:r>
              <a:rPr lang="en-US" altLang="en-US" dirty="0">
                <a:latin typeface="+mn-lt"/>
              </a:rPr>
              <a:t>F2.2	Basis of Design</a:t>
            </a:r>
          </a:p>
          <a:p>
            <a:pPr>
              <a:spcBef>
                <a:spcPct val="50000"/>
              </a:spcBef>
            </a:pPr>
            <a:r>
              <a:rPr lang="en-US" altLang="en-US" dirty="0">
                <a:latin typeface="+mn-lt"/>
              </a:rPr>
              <a:t>F2.3	Analysis</a:t>
            </a:r>
          </a:p>
          <a:p>
            <a:pPr>
              <a:spcBef>
                <a:spcPct val="50000"/>
              </a:spcBef>
            </a:pPr>
            <a:r>
              <a:rPr lang="en-US" altLang="en-US" dirty="0">
                <a:latin typeface="+mn-lt"/>
              </a:rPr>
              <a:t>F2.4	System Requirements</a:t>
            </a:r>
          </a:p>
          <a:p>
            <a:pPr>
              <a:spcBef>
                <a:spcPct val="50000"/>
              </a:spcBef>
            </a:pPr>
            <a:r>
              <a:rPr lang="en-US" altLang="en-US" dirty="0">
                <a:latin typeface="+mn-lt"/>
              </a:rPr>
              <a:t>F2.5	Members</a:t>
            </a:r>
          </a:p>
          <a:p>
            <a:pPr>
              <a:spcBef>
                <a:spcPct val="50000"/>
              </a:spcBef>
            </a:pPr>
            <a:r>
              <a:rPr lang="en-US" altLang="en-US" dirty="0">
                <a:latin typeface="+mn-lt"/>
              </a:rPr>
              <a:t>F2.6	Connections</a:t>
            </a:r>
          </a:p>
          <a:p>
            <a:pPr>
              <a:spcBef>
                <a:spcPct val="50000"/>
              </a:spcBef>
            </a:pPr>
            <a:endParaRPr lang="en-US" altLang="en-US" sz="2400" dirty="0">
              <a:latin typeface="Arial Narrow" pitchFamily="34" charset="0"/>
            </a:endParaRPr>
          </a:p>
          <a:p>
            <a:endParaRPr lang="en-US" dirty="0"/>
          </a:p>
        </p:txBody>
      </p:sp>
      <p:sp>
        <p:nvSpPr>
          <p:cNvPr id="7" name="Text Placeholder 3"/>
          <p:cNvSpPr>
            <a:spLocks noGrp="1"/>
          </p:cNvSpPr>
          <p:nvPr>
            <p:ph type="body" sz="quarter" idx="39"/>
          </p:nvPr>
        </p:nvSpPr>
        <p:spPr>
          <a:xfrm>
            <a:off x="519829" y="1105942"/>
            <a:ext cx="8208912" cy="450850"/>
          </a:xfrm>
        </p:spPr>
        <p:txBody>
          <a:bodyPr>
            <a:normAutofit/>
          </a:bodyPr>
          <a:lstStyle/>
          <a:p>
            <a:r>
              <a:rPr lang="en-US" u="sng" dirty="0"/>
              <a:t>Section </a:t>
            </a:r>
            <a:r>
              <a:rPr lang="en-US" u="sng" dirty="0" smtClean="0"/>
              <a:t>F2. Special </a:t>
            </a:r>
            <a:r>
              <a:rPr lang="en-US" u="sng" dirty="0"/>
              <a:t>Concentrically Braced Frames (SCBF)</a:t>
            </a:r>
          </a:p>
          <a:p>
            <a:endParaRPr lang="en-US" dirty="0"/>
          </a:p>
        </p:txBody>
      </p:sp>
    </p:spTree>
    <p:extLst>
      <p:ext uri="{BB962C8B-B14F-4D97-AF65-F5344CB8AC3E}">
        <p14:creationId xmlns:p14="http://schemas.microsoft.com/office/powerpoint/2010/main" val="2636583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EastEleva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tx1"/>
                </a:solidFill>
              </a:rPr>
              <a:pPr>
                <a:defRPr/>
              </a:pPr>
              <a:t>13</a:t>
            </a:fld>
            <a:endParaRPr lang="en-US" altLang="en-US" dirty="0">
              <a:solidFill>
                <a:schemeClr val="tx1"/>
              </a:solidFill>
            </a:endParaRPr>
          </a:p>
        </p:txBody>
      </p:sp>
    </p:spTree>
    <p:extLst>
      <p:ext uri="{BB962C8B-B14F-4D97-AF65-F5344CB8AC3E}">
        <p14:creationId xmlns:p14="http://schemas.microsoft.com/office/powerpoint/2010/main" val="40737365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3  -  Concentrically Braced Frames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14</a:t>
            </a:fld>
            <a:endParaRPr lang="en-US" altLang="en-US"/>
          </a:p>
        </p:txBody>
      </p:sp>
      <p:sp>
        <p:nvSpPr>
          <p:cNvPr id="5" name="Rectangle 5"/>
          <p:cNvSpPr>
            <a:spLocks noChangeArrowheads="1"/>
          </p:cNvSpPr>
          <p:nvPr/>
        </p:nvSpPr>
        <p:spPr bwMode="auto">
          <a:xfrm>
            <a:off x="539552" y="2852936"/>
            <a:ext cx="7488832" cy="54864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3086463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Line 6"/>
          <p:cNvSpPr>
            <a:spLocks noChangeShapeType="1"/>
          </p:cNvSpPr>
          <p:nvPr/>
        </p:nvSpPr>
        <p:spPr bwMode="auto">
          <a:xfrm flipV="1">
            <a:off x="18288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6" name="Line 7"/>
          <p:cNvSpPr>
            <a:spLocks noChangeShapeType="1"/>
          </p:cNvSpPr>
          <p:nvPr/>
        </p:nvSpPr>
        <p:spPr bwMode="auto">
          <a:xfrm flipV="1">
            <a:off x="45720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7" name="Line 8"/>
          <p:cNvSpPr>
            <a:spLocks noChangeShapeType="1"/>
          </p:cNvSpPr>
          <p:nvPr/>
        </p:nvSpPr>
        <p:spPr bwMode="auto">
          <a:xfrm flipV="1">
            <a:off x="7315200" y="1600200"/>
            <a:ext cx="0" cy="27432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8" name="Line 9"/>
          <p:cNvSpPr>
            <a:spLocks noChangeShapeType="1"/>
          </p:cNvSpPr>
          <p:nvPr/>
        </p:nvSpPr>
        <p:spPr bwMode="auto">
          <a:xfrm>
            <a:off x="18288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799" name="Line 10"/>
          <p:cNvSpPr>
            <a:spLocks noChangeShapeType="1"/>
          </p:cNvSpPr>
          <p:nvPr/>
        </p:nvSpPr>
        <p:spPr bwMode="auto">
          <a:xfrm>
            <a:off x="4572000" y="1600200"/>
            <a:ext cx="274320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0" name="Line 11"/>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1" name="Line 12"/>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2" name="Line 13"/>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3" name="Line 14"/>
          <p:cNvSpPr>
            <a:spLocks noChangeShapeType="1"/>
          </p:cNvSpPr>
          <p:nvPr/>
        </p:nvSpPr>
        <p:spPr bwMode="auto">
          <a:xfrm flipV="1">
            <a:off x="1828800" y="1600200"/>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4" name="Line 15"/>
          <p:cNvSpPr>
            <a:spLocks noChangeShapeType="1"/>
          </p:cNvSpPr>
          <p:nvPr/>
        </p:nvSpPr>
        <p:spPr bwMode="auto">
          <a:xfrm>
            <a:off x="4572000" y="1600200"/>
            <a:ext cx="2743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805" name="AutoShape 16"/>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a:t>Inelastic Response of CBFs under Earthquake Loading</a:t>
            </a:r>
          </a:p>
          <a:p>
            <a:endParaRPr lang="en-US" dirty="0"/>
          </a:p>
        </p:txBody>
      </p:sp>
      <p:sp>
        <p:nvSpPr>
          <p:cNvPr id="1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15</a:t>
            </a:fld>
            <a:endParaRPr lang="en-US" altLang="en-US"/>
          </a:p>
        </p:txBody>
      </p:sp>
    </p:spTree>
    <p:extLst>
      <p:ext uri="{BB962C8B-B14F-4D97-AF65-F5344CB8AC3E}">
        <p14:creationId xmlns:p14="http://schemas.microsoft.com/office/powerpoint/2010/main" val="1764133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Line 3"/>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4" name="Line 4"/>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5" name="Line 5"/>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6" name="Line 6"/>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7" name="Line 7"/>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8"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49"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0"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1" name="Line 11"/>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2" name="Line 12"/>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3" name="AutoShape 13"/>
          <p:cNvSpPr>
            <a:spLocks noChangeArrowheads="1"/>
          </p:cNvSpPr>
          <p:nvPr/>
        </p:nvSpPr>
        <p:spPr bwMode="auto">
          <a:xfrm>
            <a:off x="914400" y="15240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5854" name="Line 15"/>
          <p:cNvSpPr>
            <a:spLocks noChangeShapeType="1"/>
          </p:cNvSpPr>
          <p:nvPr/>
        </p:nvSpPr>
        <p:spPr bwMode="auto">
          <a:xfrm>
            <a:off x="22860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5" name="Line 16"/>
          <p:cNvSpPr>
            <a:spLocks noChangeShapeType="1"/>
          </p:cNvSpPr>
          <p:nvPr/>
        </p:nvSpPr>
        <p:spPr bwMode="auto">
          <a:xfrm flipV="1">
            <a:off x="1828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6" name="Line 18"/>
          <p:cNvSpPr>
            <a:spLocks noChangeShapeType="1"/>
          </p:cNvSpPr>
          <p:nvPr/>
        </p:nvSpPr>
        <p:spPr bwMode="auto">
          <a:xfrm flipV="1">
            <a:off x="4572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7" name="Line 19"/>
          <p:cNvSpPr>
            <a:spLocks noChangeShapeType="1"/>
          </p:cNvSpPr>
          <p:nvPr/>
        </p:nvSpPr>
        <p:spPr bwMode="auto">
          <a:xfrm flipV="1">
            <a:off x="73152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8" name="Line 20"/>
          <p:cNvSpPr>
            <a:spLocks noChangeShapeType="1"/>
          </p:cNvSpPr>
          <p:nvPr/>
        </p:nvSpPr>
        <p:spPr bwMode="auto">
          <a:xfrm flipV="1">
            <a:off x="1828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59" name="Freeform 21"/>
          <p:cNvSpPr>
            <a:spLocks/>
          </p:cNvSpPr>
          <p:nvPr/>
        </p:nvSpPr>
        <p:spPr bwMode="auto">
          <a:xfrm>
            <a:off x="5029200" y="1600200"/>
            <a:ext cx="2286000" cy="2667000"/>
          </a:xfrm>
          <a:custGeom>
            <a:avLst/>
            <a:gdLst>
              <a:gd name="T0" fmla="*/ 0 w 1440"/>
              <a:gd name="T1" fmla="*/ 0 h 1680"/>
              <a:gd name="T2" fmla="*/ 2147483646 w 1440"/>
              <a:gd name="T3" fmla="*/ 2147483646 h 1680"/>
              <a:gd name="T4" fmla="*/ 2147483646 w 1440"/>
              <a:gd name="T5" fmla="*/ 2147483646 h 1680"/>
              <a:gd name="T6" fmla="*/ 2147483646 w 1440"/>
              <a:gd name="T7" fmla="*/ 2147483646 h 1680"/>
              <a:gd name="T8" fmla="*/ 2147483646 w 1440"/>
              <a:gd name="T9" fmla="*/ 2147483646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60" name="Text Box 22"/>
          <p:cNvSpPr txBox="1">
            <a:spLocks noChangeArrowheads="1"/>
          </p:cNvSpPr>
          <p:nvPr/>
        </p:nvSpPr>
        <p:spPr bwMode="auto">
          <a:xfrm>
            <a:off x="2819400" y="4754563"/>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smtClean="0">
                <a:solidFill>
                  <a:schemeClr val="tx2"/>
                </a:solidFill>
                <a:latin typeface="Arial Narrow" pitchFamily="34" charset="0"/>
              </a:rPr>
              <a:t>Tension Brace: Yields</a:t>
            </a:r>
            <a:br>
              <a:rPr lang="en-US" altLang="en-US" sz="1800" dirty="0" smtClean="0">
                <a:solidFill>
                  <a:schemeClr val="tx2"/>
                </a:solidFill>
                <a:latin typeface="Arial Narrow" pitchFamily="34" charset="0"/>
              </a:rPr>
            </a:br>
            <a:r>
              <a:rPr lang="en-US" altLang="en-US" sz="1800" dirty="0" smtClean="0">
                <a:latin typeface="Arial Narrow" pitchFamily="34" charset="0"/>
              </a:rPr>
              <a:t>(</a:t>
            </a:r>
            <a:r>
              <a:rPr lang="en-US" altLang="en-US" sz="1800" i="1" dirty="0" smtClean="0">
                <a:latin typeface="Arial Narrow" pitchFamily="34" charset="0"/>
              </a:rPr>
              <a:t>ductile</a:t>
            </a:r>
            <a:r>
              <a:rPr lang="en-US" altLang="en-US" sz="1800" dirty="0" smtClean="0">
                <a:latin typeface="Arial Narrow" pitchFamily="34" charset="0"/>
              </a:rPr>
              <a:t>)</a:t>
            </a:r>
            <a:endParaRPr lang="en-US" altLang="en-US" sz="1800" dirty="0">
              <a:latin typeface="Arial Narrow" pitchFamily="34" charset="0"/>
            </a:endParaRPr>
          </a:p>
        </p:txBody>
      </p:sp>
      <p:sp>
        <p:nvSpPr>
          <p:cNvPr id="35861" name="Line 24"/>
          <p:cNvSpPr>
            <a:spLocks noChangeShapeType="1"/>
          </p:cNvSpPr>
          <p:nvPr/>
        </p:nvSpPr>
        <p:spPr bwMode="auto">
          <a:xfrm flipH="1">
            <a:off x="2438400" y="3200400"/>
            <a:ext cx="762000" cy="17526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62" name="Line 25"/>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63" name="Text Box 26"/>
          <p:cNvSpPr txBox="1">
            <a:spLocks noChangeArrowheads="1"/>
          </p:cNvSpPr>
          <p:nvPr/>
        </p:nvSpPr>
        <p:spPr bwMode="auto">
          <a:xfrm>
            <a:off x="6248400" y="4768850"/>
            <a:ext cx="2895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olidFill>
                  <a:schemeClr val="tx2"/>
                </a:solidFill>
                <a:latin typeface="Arial Narrow" pitchFamily="34" charset="0"/>
              </a:rPr>
              <a:t>Compression Brace: Buckles</a:t>
            </a:r>
            <a:br>
              <a:rPr lang="en-US" altLang="en-US" sz="1800" dirty="0">
                <a:solidFill>
                  <a:schemeClr val="tx2"/>
                </a:solidFill>
                <a:latin typeface="Arial Narrow" pitchFamily="34" charset="0"/>
              </a:rPr>
            </a:br>
            <a:r>
              <a:rPr lang="en-US" altLang="en-US" sz="1800" dirty="0">
                <a:latin typeface="Arial Narrow" pitchFamily="34" charset="0"/>
              </a:rPr>
              <a:t>(</a:t>
            </a:r>
            <a:r>
              <a:rPr lang="en-US" altLang="en-US" sz="1800" i="1" dirty="0" err="1">
                <a:latin typeface="Arial Narrow" pitchFamily="34" charset="0"/>
              </a:rPr>
              <a:t>nonductile</a:t>
            </a:r>
            <a:r>
              <a:rPr lang="en-US" altLang="en-US" sz="1800" dirty="0">
                <a:latin typeface="Arial Narrow" pitchFamily="34" charset="0"/>
              </a:rPr>
              <a:t>)</a:t>
            </a:r>
          </a:p>
        </p:txBody>
      </p:sp>
      <p:sp>
        <p:nvSpPr>
          <p:cNvPr id="35864" name="Line 27"/>
          <p:cNvSpPr>
            <a:spLocks noChangeShapeType="1"/>
          </p:cNvSpPr>
          <p:nvPr/>
        </p:nvSpPr>
        <p:spPr bwMode="auto">
          <a:xfrm flipH="1">
            <a:off x="5638800" y="2743200"/>
            <a:ext cx="990600" cy="2209800"/>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65" name="Line 28"/>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866" name="Text Box 30"/>
          <p:cNvSpPr txBox="1">
            <a:spLocks noChangeArrowheads="1"/>
          </p:cNvSpPr>
          <p:nvPr/>
        </p:nvSpPr>
        <p:spPr bwMode="auto">
          <a:xfrm>
            <a:off x="2819400" y="5592763"/>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solidFill>
                  <a:schemeClr val="tx2"/>
                </a:solidFill>
                <a:latin typeface="Arial Narrow" pitchFamily="34" charset="0"/>
              </a:rPr>
              <a:t>Columns and beams: remain essentially elastic</a:t>
            </a:r>
          </a:p>
        </p:txBody>
      </p:sp>
      <p:sp>
        <p:nvSpPr>
          <p:cNvPr id="2" name="Text Placeholder 1"/>
          <p:cNvSpPr>
            <a:spLocks noGrp="1"/>
          </p:cNvSpPr>
          <p:nvPr>
            <p:ph type="body" sz="quarter" idx="38"/>
          </p:nvPr>
        </p:nvSpPr>
        <p:spPr/>
        <p:txBody>
          <a:bodyPr/>
          <a:lstStyle/>
          <a:p>
            <a:r>
              <a:rPr lang="en-US" dirty="0"/>
              <a:t>Inelastic Response of CBFs under Earthquake </a:t>
            </a:r>
            <a:r>
              <a:rPr lang="en-US" dirty="0" smtClean="0"/>
              <a:t>Loading</a:t>
            </a:r>
            <a:endParaRPr lang="en-US" dirty="0"/>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16</a:t>
            </a:fld>
            <a:endParaRPr lang="en-US" altLang="en-US"/>
          </a:p>
        </p:txBody>
      </p:sp>
    </p:spTree>
    <p:extLst>
      <p:ext uri="{BB962C8B-B14F-4D97-AF65-F5344CB8AC3E}">
        <p14:creationId xmlns:p14="http://schemas.microsoft.com/office/powerpoint/2010/main" val="14416043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Line 3"/>
          <p:cNvSpPr>
            <a:spLocks noChangeShapeType="1"/>
          </p:cNvSpPr>
          <p:nvPr/>
        </p:nvSpPr>
        <p:spPr bwMode="auto">
          <a:xfrm flipV="1">
            <a:off x="18288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2" name="Line 4"/>
          <p:cNvSpPr>
            <a:spLocks noChangeShapeType="1"/>
          </p:cNvSpPr>
          <p:nvPr/>
        </p:nvSpPr>
        <p:spPr bwMode="auto">
          <a:xfrm flipV="1">
            <a:off x="45720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3" name="Line 5"/>
          <p:cNvSpPr>
            <a:spLocks noChangeShapeType="1"/>
          </p:cNvSpPr>
          <p:nvPr/>
        </p:nvSpPr>
        <p:spPr bwMode="auto">
          <a:xfrm flipV="1">
            <a:off x="7315200" y="1600200"/>
            <a:ext cx="0" cy="27432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4" name="Line 6"/>
          <p:cNvSpPr>
            <a:spLocks noChangeShapeType="1"/>
          </p:cNvSpPr>
          <p:nvPr/>
        </p:nvSpPr>
        <p:spPr bwMode="auto">
          <a:xfrm>
            <a:off x="18288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5" name="Line 7"/>
          <p:cNvSpPr>
            <a:spLocks noChangeShapeType="1"/>
          </p:cNvSpPr>
          <p:nvPr/>
        </p:nvSpPr>
        <p:spPr bwMode="auto">
          <a:xfrm>
            <a:off x="4572000" y="1600200"/>
            <a:ext cx="2743200" cy="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6" name="Line 8"/>
          <p:cNvSpPr>
            <a:spLocks noChangeShapeType="1"/>
          </p:cNvSpPr>
          <p:nvPr/>
        </p:nvSpPr>
        <p:spPr bwMode="auto">
          <a:xfrm>
            <a:off x="16764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7" name="Line 9"/>
          <p:cNvSpPr>
            <a:spLocks noChangeShapeType="1"/>
          </p:cNvSpPr>
          <p:nvPr/>
        </p:nvSpPr>
        <p:spPr bwMode="auto">
          <a:xfrm>
            <a:off x="44196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8" name="Line 10"/>
          <p:cNvSpPr>
            <a:spLocks noChangeShapeType="1"/>
          </p:cNvSpPr>
          <p:nvPr/>
        </p:nvSpPr>
        <p:spPr bwMode="auto">
          <a:xfrm>
            <a:off x="7162800" y="43434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899" name="Line 11"/>
          <p:cNvSpPr>
            <a:spLocks noChangeShapeType="1"/>
          </p:cNvSpPr>
          <p:nvPr/>
        </p:nvSpPr>
        <p:spPr bwMode="auto">
          <a:xfrm flipV="1">
            <a:off x="18288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0" name="Line 12"/>
          <p:cNvSpPr>
            <a:spLocks noChangeShapeType="1"/>
          </p:cNvSpPr>
          <p:nvPr/>
        </p:nvSpPr>
        <p:spPr bwMode="auto">
          <a:xfrm>
            <a:off x="4572000" y="1600200"/>
            <a:ext cx="2743200" cy="2743200"/>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1" name="AutoShape 13"/>
          <p:cNvSpPr>
            <a:spLocks noChangeArrowheads="1"/>
          </p:cNvSpPr>
          <p:nvPr/>
        </p:nvSpPr>
        <p:spPr bwMode="auto">
          <a:xfrm rot="10800000">
            <a:off x="7924800" y="1485900"/>
            <a:ext cx="762000" cy="228600"/>
          </a:xfrm>
          <a:prstGeom prst="rightArrow">
            <a:avLst>
              <a:gd name="adj1" fmla="val 50000"/>
              <a:gd name="adj2" fmla="val 83333"/>
            </a:avLst>
          </a:prstGeom>
          <a:solidFill>
            <a:srgbClr val="FC0128"/>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7902" name="Line 14"/>
          <p:cNvSpPr>
            <a:spLocks noChangeShapeType="1"/>
          </p:cNvSpPr>
          <p:nvPr/>
        </p:nvSpPr>
        <p:spPr bwMode="auto">
          <a:xfrm>
            <a:off x="1371600" y="1600200"/>
            <a:ext cx="5486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3" name="Text Box 20"/>
          <p:cNvSpPr txBox="1">
            <a:spLocks noChangeArrowheads="1"/>
          </p:cNvSpPr>
          <p:nvPr/>
        </p:nvSpPr>
        <p:spPr bwMode="auto">
          <a:xfrm>
            <a:off x="2819400" y="4754563"/>
            <a:ext cx="2819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olidFill>
                  <a:schemeClr val="tx2"/>
                </a:solidFill>
                <a:latin typeface="Arial Narrow" pitchFamily="34" charset="0"/>
              </a:rPr>
              <a:t>Compression Brace (previously in tension): Buckles</a:t>
            </a:r>
            <a:br>
              <a:rPr lang="en-US" altLang="en-US" sz="1800" dirty="0">
                <a:solidFill>
                  <a:schemeClr val="tx2"/>
                </a:solidFill>
                <a:latin typeface="Arial Narrow" pitchFamily="34" charset="0"/>
              </a:rPr>
            </a:br>
            <a:r>
              <a:rPr lang="en-US" altLang="en-US" sz="1800" dirty="0">
                <a:latin typeface="Arial Narrow" pitchFamily="34" charset="0"/>
              </a:rPr>
              <a:t>(</a:t>
            </a:r>
            <a:r>
              <a:rPr lang="en-US" altLang="en-US" sz="1800" i="1" dirty="0" err="1">
                <a:latin typeface="Arial Narrow" pitchFamily="34" charset="0"/>
              </a:rPr>
              <a:t>nonductile</a:t>
            </a:r>
            <a:r>
              <a:rPr lang="en-US" altLang="en-US" sz="1800" dirty="0">
                <a:latin typeface="Arial Narrow" pitchFamily="34" charset="0"/>
              </a:rPr>
              <a:t>)</a:t>
            </a:r>
          </a:p>
        </p:txBody>
      </p:sp>
      <p:sp>
        <p:nvSpPr>
          <p:cNvPr id="37904" name="Freeform 21"/>
          <p:cNvSpPr>
            <a:spLocks/>
          </p:cNvSpPr>
          <p:nvPr/>
        </p:nvSpPr>
        <p:spPr bwMode="auto">
          <a:xfrm>
            <a:off x="2438400" y="2428875"/>
            <a:ext cx="323850" cy="2524125"/>
          </a:xfrm>
          <a:custGeom>
            <a:avLst/>
            <a:gdLst>
              <a:gd name="T0" fmla="*/ 2147483646 w 204"/>
              <a:gd name="T1" fmla="*/ 0 h 1590"/>
              <a:gd name="T2" fmla="*/ 0 w 204"/>
              <a:gd name="T3" fmla="*/ 2147483646 h 1590"/>
              <a:gd name="T4" fmla="*/ 0 60000 65536"/>
              <a:gd name="T5" fmla="*/ 0 60000 65536"/>
            </a:gdLst>
            <a:ahLst/>
            <a:cxnLst>
              <a:cxn ang="T4">
                <a:pos x="T0" y="T1"/>
              </a:cxn>
              <a:cxn ang="T5">
                <a:pos x="T2" y="T3"/>
              </a:cxn>
            </a:cxnLst>
            <a:rect l="0" t="0" r="r" b="b"/>
            <a:pathLst>
              <a:path w="204" h="1590">
                <a:moveTo>
                  <a:pt x="204" y="0"/>
                </a:moveTo>
                <a:lnTo>
                  <a:pt x="0" y="159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5" name="Line 22"/>
          <p:cNvSpPr>
            <a:spLocks noChangeShapeType="1"/>
          </p:cNvSpPr>
          <p:nvPr/>
        </p:nvSpPr>
        <p:spPr bwMode="auto">
          <a:xfrm>
            <a:off x="2438400" y="4953000"/>
            <a:ext cx="3810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6" name="Text Box 23"/>
          <p:cNvSpPr txBox="1">
            <a:spLocks noChangeArrowheads="1"/>
          </p:cNvSpPr>
          <p:nvPr/>
        </p:nvSpPr>
        <p:spPr bwMode="auto">
          <a:xfrm>
            <a:off x="6248400" y="4768850"/>
            <a:ext cx="2819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solidFill>
                  <a:schemeClr val="tx2"/>
                </a:solidFill>
                <a:latin typeface="Arial Narrow" pitchFamily="34" charset="0"/>
              </a:rPr>
              <a:t>Tension Brace (previously in compression): Yields</a:t>
            </a:r>
            <a:br>
              <a:rPr lang="en-US" altLang="en-US" sz="1800" dirty="0">
                <a:solidFill>
                  <a:schemeClr val="tx2"/>
                </a:solidFill>
                <a:latin typeface="Arial Narrow" pitchFamily="34" charset="0"/>
              </a:rPr>
            </a:br>
            <a:r>
              <a:rPr lang="en-US" altLang="en-US" sz="1800" dirty="0">
                <a:latin typeface="Arial Narrow" pitchFamily="34" charset="0"/>
              </a:rPr>
              <a:t> (</a:t>
            </a:r>
            <a:r>
              <a:rPr lang="en-US" altLang="en-US" sz="1800" i="1" dirty="0">
                <a:latin typeface="Arial Narrow" pitchFamily="34" charset="0"/>
              </a:rPr>
              <a:t>ductile</a:t>
            </a:r>
            <a:r>
              <a:rPr lang="en-US" altLang="en-US" sz="1800" dirty="0">
                <a:latin typeface="Arial Narrow" pitchFamily="34" charset="0"/>
              </a:rPr>
              <a:t>)</a:t>
            </a:r>
          </a:p>
        </p:txBody>
      </p:sp>
      <p:sp>
        <p:nvSpPr>
          <p:cNvPr id="37907" name="Freeform 24"/>
          <p:cNvSpPr>
            <a:spLocks/>
          </p:cNvSpPr>
          <p:nvPr/>
        </p:nvSpPr>
        <p:spPr bwMode="auto">
          <a:xfrm>
            <a:off x="5638800" y="3505200"/>
            <a:ext cx="657225" cy="1447800"/>
          </a:xfrm>
          <a:custGeom>
            <a:avLst/>
            <a:gdLst>
              <a:gd name="T0" fmla="*/ 2147483646 w 414"/>
              <a:gd name="T1" fmla="*/ 0 h 912"/>
              <a:gd name="T2" fmla="*/ 0 w 414"/>
              <a:gd name="T3" fmla="*/ 2147483646 h 912"/>
              <a:gd name="T4" fmla="*/ 0 60000 65536"/>
              <a:gd name="T5" fmla="*/ 0 60000 65536"/>
            </a:gdLst>
            <a:ahLst/>
            <a:cxnLst>
              <a:cxn ang="T4">
                <a:pos x="T0" y="T1"/>
              </a:cxn>
              <a:cxn ang="T5">
                <a:pos x="T2" y="T3"/>
              </a:cxn>
            </a:cxnLst>
            <a:rect l="0" t="0" r="r" b="b"/>
            <a:pathLst>
              <a:path w="414" h="912">
                <a:moveTo>
                  <a:pt x="414" y="0"/>
                </a:moveTo>
                <a:lnTo>
                  <a:pt x="0" y="912"/>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8" name="Line 25"/>
          <p:cNvSpPr>
            <a:spLocks noChangeShapeType="1"/>
          </p:cNvSpPr>
          <p:nvPr/>
        </p:nvSpPr>
        <p:spPr bwMode="auto">
          <a:xfrm>
            <a:off x="5638800" y="4953000"/>
            <a:ext cx="6096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09" name="Text Box 26"/>
          <p:cNvSpPr txBox="1">
            <a:spLocks noChangeArrowheads="1"/>
          </p:cNvSpPr>
          <p:nvPr/>
        </p:nvSpPr>
        <p:spPr bwMode="auto">
          <a:xfrm>
            <a:off x="2819400" y="6165304"/>
            <a:ext cx="5181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solidFill>
                  <a:schemeClr val="tx2"/>
                </a:solidFill>
                <a:latin typeface="Arial Narrow" pitchFamily="34" charset="0"/>
              </a:rPr>
              <a:t>Columns and beams: remain essentially elastic</a:t>
            </a:r>
          </a:p>
        </p:txBody>
      </p:sp>
      <p:sp>
        <p:nvSpPr>
          <p:cNvPr id="37910" name="Line 28"/>
          <p:cNvSpPr>
            <a:spLocks noChangeShapeType="1"/>
          </p:cNvSpPr>
          <p:nvPr/>
        </p:nvSpPr>
        <p:spPr bwMode="auto">
          <a:xfrm flipH="1" flipV="1">
            <a:off x="68580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1" name="Line 29"/>
          <p:cNvSpPr>
            <a:spLocks noChangeShapeType="1"/>
          </p:cNvSpPr>
          <p:nvPr/>
        </p:nvSpPr>
        <p:spPr bwMode="auto">
          <a:xfrm flipH="1" flipV="1">
            <a:off x="41148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2" name="Line 30"/>
          <p:cNvSpPr>
            <a:spLocks noChangeShapeType="1"/>
          </p:cNvSpPr>
          <p:nvPr/>
        </p:nvSpPr>
        <p:spPr bwMode="auto">
          <a:xfrm flipH="1" flipV="1">
            <a:off x="1371600" y="1600200"/>
            <a:ext cx="457200" cy="2743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3" name="Line 31"/>
          <p:cNvSpPr>
            <a:spLocks noChangeShapeType="1"/>
          </p:cNvSpPr>
          <p:nvPr/>
        </p:nvSpPr>
        <p:spPr bwMode="auto">
          <a:xfrm flipH="1" flipV="1">
            <a:off x="4114800" y="1600200"/>
            <a:ext cx="3200400" cy="2743200"/>
          </a:xfrm>
          <a:prstGeom prst="line">
            <a:avLst/>
          </a:prstGeom>
          <a:noFill/>
          <a:ln w="76200">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7914" name="Freeform 32"/>
          <p:cNvSpPr>
            <a:spLocks/>
          </p:cNvSpPr>
          <p:nvPr/>
        </p:nvSpPr>
        <p:spPr bwMode="auto">
          <a:xfrm rot="4883892" flipH="1" flipV="1">
            <a:off x="1819275" y="1619250"/>
            <a:ext cx="2286000" cy="2667000"/>
          </a:xfrm>
          <a:custGeom>
            <a:avLst/>
            <a:gdLst>
              <a:gd name="T0" fmla="*/ 0 w 1440"/>
              <a:gd name="T1" fmla="*/ 0 h 1680"/>
              <a:gd name="T2" fmla="*/ 2147483646 w 1440"/>
              <a:gd name="T3" fmla="*/ 2147483646 h 1680"/>
              <a:gd name="T4" fmla="*/ 2147483646 w 1440"/>
              <a:gd name="T5" fmla="*/ 2147483646 h 1680"/>
              <a:gd name="T6" fmla="*/ 2147483646 w 1440"/>
              <a:gd name="T7" fmla="*/ 2147483646 h 1680"/>
              <a:gd name="T8" fmla="*/ 2147483646 w 1440"/>
              <a:gd name="T9" fmla="*/ 2147483646 h 1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0" h="1680">
                <a:moveTo>
                  <a:pt x="0" y="0"/>
                </a:moveTo>
                <a:cubicBezTo>
                  <a:pt x="140" y="28"/>
                  <a:pt x="280" y="56"/>
                  <a:pt x="432" y="144"/>
                </a:cubicBezTo>
                <a:cubicBezTo>
                  <a:pt x="584" y="232"/>
                  <a:pt x="784" y="384"/>
                  <a:pt x="912" y="528"/>
                </a:cubicBezTo>
                <a:cubicBezTo>
                  <a:pt x="1040" y="672"/>
                  <a:pt x="1112" y="816"/>
                  <a:pt x="1200" y="1008"/>
                </a:cubicBezTo>
                <a:cubicBezTo>
                  <a:pt x="1288" y="1200"/>
                  <a:pt x="1364" y="1440"/>
                  <a:pt x="1440" y="1680"/>
                </a:cubicBezTo>
              </a:path>
            </a:pathLst>
          </a:custGeom>
          <a:noFill/>
          <a:ln w="76200" cap="flat" cmpd="sng">
            <a:solidFill>
              <a:srgbClr val="FC012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 name="Text Placeholder 3"/>
          <p:cNvSpPr>
            <a:spLocks noGrp="1"/>
          </p:cNvSpPr>
          <p:nvPr>
            <p:ph type="body" sz="quarter" idx="38"/>
          </p:nvPr>
        </p:nvSpPr>
        <p:spPr/>
        <p:txBody>
          <a:bodyPr/>
          <a:lstStyle/>
          <a:p>
            <a:r>
              <a:rPr lang="en-US" dirty="0"/>
              <a:t>Inelastic Response of CBFs under Earthquake </a:t>
            </a:r>
            <a:r>
              <a:rPr lang="en-US" dirty="0" smtClean="0"/>
              <a:t>Loading</a:t>
            </a:r>
            <a:endParaRPr lang="en-US" dirty="0"/>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17</a:t>
            </a:fld>
            <a:endParaRPr lang="en-US" altLang="en-US"/>
          </a:p>
        </p:txBody>
      </p:sp>
    </p:spTree>
    <p:extLst>
      <p:ext uri="{BB962C8B-B14F-4D97-AF65-F5344CB8AC3E}">
        <p14:creationId xmlns:p14="http://schemas.microsoft.com/office/powerpoint/2010/main" val="12866445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CBF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475"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18</a:t>
            </a:fld>
            <a:endParaRPr lang="en-US" altLang="en-US" dirty="0"/>
          </a:p>
        </p:txBody>
      </p:sp>
    </p:spTree>
    <p:extLst>
      <p:ext uri="{BB962C8B-B14F-4D97-AF65-F5344CB8AC3E}">
        <p14:creationId xmlns:p14="http://schemas.microsoft.com/office/powerpoint/2010/main" val="12131950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CBF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488" y="0"/>
            <a:ext cx="47863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19</a:t>
            </a:fld>
            <a:endParaRPr lang="en-US" altLang="en-US" dirty="0"/>
          </a:p>
        </p:txBody>
      </p:sp>
    </p:spTree>
    <p:extLst>
      <p:ext uri="{BB962C8B-B14F-4D97-AF65-F5344CB8AC3E}">
        <p14:creationId xmlns:p14="http://schemas.microsoft.com/office/powerpoint/2010/main" val="3562626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r>
              <a:rPr lang="en-US" dirty="0"/>
              <a:t>Design of Seismic-Resistant </a:t>
            </a:r>
            <a:br>
              <a:rPr lang="en-US" dirty="0"/>
            </a:br>
            <a:r>
              <a:rPr lang="en-US" dirty="0"/>
              <a:t>Steel Building </a:t>
            </a:r>
            <a:r>
              <a:rPr lang="en-US" dirty="0" smtClean="0"/>
              <a:t>Structures</a:t>
            </a:r>
            <a:endParaRPr lang="en-US" dirty="0"/>
          </a:p>
        </p:txBody>
      </p:sp>
      <p:sp>
        <p:nvSpPr>
          <p:cNvPr id="5" name="Text Placeholder 4"/>
          <p:cNvSpPr>
            <a:spLocks noGrp="1"/>
          </p:cNvSpPr>
          <p:nvPr>
            <p:ph type="body" sz="quarter" idx="39"/>
          </p:nvPr>
        </p:nvSpPr>
        <p:spPr>
          <a:xfrm>
            <a:off x="519829" y="1916832"/>
            <a:ext cx="8208912" cy="4392488"/>
          </a:xfrm>
        </p:spPr>
        <p:txBody>
          <a:bodyPr/>
          <a:lstStyle/>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sz="3200" dirty="0">
                <a:ln>
                  <a:solidFill>
                    <a:schemeClr val="tx2"/>
                  </a:solidFill>
                </a:ln>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sz="3200"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Buckling Restrained Braced Frames</a:t>
            </a:r>
          </a:p>
          <a:p>
            <a:pPr marL="514350" indent="-514350">
              <a:buFont typeface="+mj-lt"/>
              <a:buAutoNum type="arabicPeriod"/>
            </a:pPr>
            <a:r>
              <a:rPr lang="en-US" altLang="en-US" sz="3200" dirty="0" smtClean="0">
                <a:latin typeface="Calibri Light" panose="020F0302020204030204" pitchFamily="34" charset="0"/>
                <a:cs typeface="Calibri Light" panose="020F0302020204030204" pitchFamily="34" charset="0"/>
              </a:rPr>
              <a:t>Special Plate Shear Walls</a:t>
            </a:r>
            <a:endParaRPr lang="en-US" sz="3200" dirty="0"/>
          </a:p>
        </p:txBody>
      </p:sp>
      <p:sp>
        <p:nvSpPr>
          <p:cNvPr id="4100" name="Text Box 6"/>
          <p:cNvSpPr txBox="1">
            <a:spLocks noChangeArrowheads="1"/>
          </p:cNvSpPr>
          <p:nvPr/>
        </p:nvSpPr>
        <p:spPr bwMode="auto">
          <a:xfrm>
            <a:off x="952500" y="1409700"/>
            <a:ext cx="904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1800" b="0"/>
          </a:p>
        </p:txBody>
      </p:sp>
      <p:sp>
        <p:nvSpPr>
          <p:cNvPr id="6" name="Rectangle 4">
            <a:extLst>
              <a:ext uri="{FF2B5EF4-FFF2-40B4-BE49-F238E27FC236}"/>
            </a:extLst>
          </p:cNvPr>
          <p:cNvSpPr>
            <a:spLocks noGrp="1" noChangeArrowheads="1"/>
          </p:cNvSpPr>
          <p:nvPr>
            <p:ph type="sldNum" sz="quarter" idx="40"/>
          </p:nvPr>
        </p:nvSpPr>
        <p:spPr>
          <a:xfrm>
            <a:off x="6553200" y="6356350"/>
            <a:ext cx="2133600" cy="365125"/>
          </a:xfrm>
          <a:ln/>
        </p:spPr>
        <p:txBody>
          <a:bodyPr/>
          <a:lstStyle>
            <a:lvl1pPr>
              <a:defRPr/>
            </a:lvl1pPr>
          </a:lstStyle>
          <a:p>
            <a:pPr>
              <a:defRPr/>
            </a:pPr>
            <a:fld id="{46425072-6E52-45A8-8A7E-A5B11BCA4176}" type="slidenum">
              <a:rPr lang="en-US" altLang="en-US"/>
              <a:pPr>
                <a:defRPr/>
              </a:pPr>
              <a:t>2</a:t>
            </a:fld>
            <a:endParaRPr lang="en-US" altLang="en-US"/>
          </a:p>
        </p:txBody>
      </p:sp>
      <p:sp>
        <p:nvSpPr>
          <p:cNvPr id="7" name="Rectangle 5"/>
          <p:cNvSpPr>
            <a:spLocks noChangeArrowheads="1"/>
          </p:cNvSpPr>
          <p:nvPr/>
        </p:nvSpPr>
        <p:spPr bwMode="auto">
          <a:xfrm>
            <a:off x="467544" y="3110607"/>
            <a:ext cx="5688632"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653962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CB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4000"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20</a:t>
            </a:fld>
            <a:endParaRPr lang="en-US" altLang="en-US" dirty="0"/>
          </a:p>
        </p:txBody>
      </p:sp>
    </p:spTree>
    <p:extLst>
      <p:ext uri="{BB962C8B-B14F-4D97-AF65-F5344CB8AC3E}">
        <p14:creationId xmlns:p14="http://schemas.microsoft.com/office/powerpoint/2010/main" val="22645074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b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4" y="260648"/>
            <a:ext cx="9133516" cy="61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21</a:t>
            </a:fld>
            <a:endParaRPr lang="en-US" altLang="en-US" dirty="0"/>
          </a:p>
        </p:txBody>
      </p:sp>
    </p:spTree>
    <p:extLst>
      <p:ext uri="{BB962C8B-B14F-4D97-AF65-F5344CB8AC3E}">
        <p14:creationId xmlns:p14="http://schemas.microsoft.com/office/powerpoint/2010/main" val="3096639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b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78261"/>
            <a:ext cx="9144000" cy="66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22</a:t>
            </a:fld>
            <a:endParaRPr lang="en-US" altLang="en-US" dirty="0">
              <a:solidFill>
                <a:schemeClr val="bg1"/>
              </a:solidFill>
            </a:endParaRPr>
          </a:p>
        </p:txBody>
      </p:sp>
    </p:spTree>
    <p:extLst>
      <p:ext uri="{BB962C8B-B14F-4D97-AF65-F5344CB8AC3E}">
        <p14:creationId xmlns:p14="http://schemas.microsoft.com/office/powerpoint/2010/main" val="1960319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9" name="Group 3"/>
          <p:cNvGrpSpPr>
            <a:grpSpLocks/>
          </p:cNvGrpSpPr>
          <p:nvPr/>
        </p:nvGrpSpPr>
        <p:grpSpPr bwMode="auto">
          <a:xfrm>
            <a:off x="904875" y="838200"/>
            <a:ext cx="4114800" cy="4114800"/>
            <a:chOff x="576" y="720"/>
            <a:chExt cx="2592" cy="2592"/>
          </a:xfrm>
        </p:grpSpPr>
        <p:grpSp>
          <p:nvGrpSpPr>
            <p:cNvPr id="50212" name="Group 4"/>
            <p:cNvGrpSpPr>
              <a:grpSpLocks/>
            </p:cNvGrpSpPr>
            <p:nvPr/>
          </p:nvGrpSpPr>
          <p:grpSpPr bwMode="auto">
            <a:xfrm>
              <a:off x="576" y="1008"/>
              <a:ext cx="2304" cy="2304"/>
              <a:chOff x="576" y="1008"/>
              <a:chExt cx="2304" cy="2304"/>
            </a:xfrm>
          </p:grpSpPr>
          <p:sp>
            <p:nvSpPr>
              <p:cNvPr id="50215"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16"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0213"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50214"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0180" name="Text Box 28"/>
          <p:cNvSpPr txBox="1">
            <a:spLocks noChangeArrowheads="1"/>
          </p:cNvSpPr>
          <p:nvPr/>
        </p:nvSpPr>
        <p:spPr bwMode="auto">
          <a:xfrm>
            <a:off x="2276475" y="12334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b="0">
                <a:latin typeface="Arial Narrow" pitchFamily="34" charset="0"/>
              </a:rPr>
              <a:t>Tension</a:t>
            </a:r>
          </a:p>
        </p:txBody>
      </p:sp>
      <p:sp>
        <p:nvSpPr>
          <p:cNvPr id="50181" name="Text Box 29"/>
          <p:cNvSpPr txBox="1">
            <a:spLocks noChangeArrowheads="1"/>
          </p:cNvSpPr>
          <p:nvPr/>
        </p:nvSpPr>
        <p:spPr bwMode="auto">
          <a:xfrm>
            <a:off x="2428875" y="4586288"/>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b="0">
                <a:latin typeface="Arial Narrow" pitchFamily="34" charset="0"/>
              </a:rPr>
              <a:t>Compression</a:t>
            </a:r>
          </a:p>
        </p:txBody>
      </p:sp>
      <p:sp>
        <p:nvSpPr>
          <p:cNvPr id="50182" name="Text Box 30"/>
          <p:cNvSpPr txBox="1">
            <a:spLocks noChangeArrowheads="1"/>
          </p:cNvSpPr>
          <p:nvPr/>
        </p:nvSpPr>
        <p:spPr bwMode="auto">
          <a:xfrm>
            <a:off x="3238500" y="324485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b="0">
                <a:latin typeface="Arial Narrow" pitchFamily="34" charset="0"/>
              </a:rPr>
              <a:t>Elongation</a:t>
            </a:r>
          </a:p>
        </p:txBody>
      </p:sp>
      <p:sp>
        <p:nvSpPr>
          <p:cNvPr id="50183" name="Text Box 31"/>
          <p:cNvSpPr txBox="1">
            <a:spLocks noChangeArrowheads="1"/>
          </p:cNvSpPr>
          <p:nvPr/>
        </p:nvSpPr>
        <p:spPr bwMode="auto">
          <a:xfrm>
            <a:off x="681038" y="3170238"/>
            <a:ext cx="1219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a:latin typeface="Arial Narrow" pitchFamily="34" charset="0"/>
              </a:rPr>
              <a:t>Shortening</a:t>
            </a:r>
          </a:p>
        </p:txBody>
      </p:sp>
      <p:grpSp>
        <p:nvGrpSpPr>
          <p:cNvPr id="50184" name="Group 40"/>
          <p:cNvGrpSpPr>
            <a:grpSpLocks/>
          </p:cNvGrpSpPr>
          <p:nvPr/>
        </p:nvGrpSpPr>
        <p:grpSpPr bwMode="auto">
          <a:xfrm>
            <a:off x="2247900" y="5105400"/>
            <a:ext cx="4648200" cy="1279525"/>
            <a:chOff x="2736" y="970"/>
            <a:chExt cx="2928" cy="806"/>
          </a:xfrm>
        </p:grpSpPr>
        <p:sp>
          <p:nvSpPr>
            <p:cNvPr id="50185" name="AutoShape 9"/>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186" name="Line 10"/>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187" name="Oval 11"/>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188" name="Oval 12"/>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0189" name="Group 13"/>
            <p:cNvGrpSpPr>
              <a:grpSpLocks/>
            </p:cNvGrpSpPr>
            <p:nvPr/>
          </p:nvGrpSpPr>
          <p:grpSpPr bwMode="auto">
            <a:xfrm>
              <a:off x="2736" y="1728"/>
              <a:ext cx="288" cy="48"/>
              <a:chOff x="3264" y="1728"/>
              <a:chExt cx="288" cy="48"/>
            </a:xfrm>
          </p:grpSpPr>
          <p:sp>
            <p:nvSpPr>
              <p:cNvPr id="50205"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06"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07"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08"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09"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10"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11"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0190" name="Group 21"/>
            <p:cNvGrpSpPr>
              <a:grpSpLocks/>
            </p:cNvGrpSpPr>
            <p:nvPr/>
          </p:nvGrpSpPr>
          <p:grpSpPr bwMode="auto">
            <a:xfrm>
              <a:off x="4560" y="1632"/>
              <a:ext cx="288" cy="144"/>
              <a:chOff x="5088" y="1632"/>
              <a:chExt cx="288" cy="144"/>
            </a:xfrm>
          </p:grpSpPr>
          <p:sp>
            <p:nvSpPr>
              <p:cNvPr id="50199"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0200" name="Group 23"/>
              <p:cNvGrpSpPr>
                <a:grpSpLocks/>
              </p:cNvGrpSpPr>
              <p:nvPr/>
            </p:nvGrpSpPr>
            <p:grpSpPr bwMode="auto">
              <a:xfrm>
                <a:off x="5088" y="1728"/>
                <a:ext cx="288" cy="48"/>
                <a:chOff x="5088" y="1728"/>
                <a:chExt cx="288" cy="48"/>
              </a:xfrm>
            </p:grpSpPr>
            <p:sp>
              <p:nvSpPr>
                <p:cNvPr id="50201"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202"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203"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204"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50191" name="AutoShape 32"/>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192" name="Oval 33"/>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0193" name="Line 34"/>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194" name="Line 35"/>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195" name="Line 36"/>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196" name="Line 37"/>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197" name="Text Box 38"/>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50198" name="Text Box 39"/>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sp>
        <p:nvSpPr>
          <p:cNvPr id="4" name="Text Placeholder 3"/>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4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23</a:t>
            </a:fld>
            <a:endParaRPr lang="en-US" altLang="en-US"/>
          </a:p>
        </p:txBody>
      </p:sp>
    </p:spTree>
    <p:extLst>
      <p:ext uri="{BB962C8B-B14F-4D97-AF65-F5344CB8AC3E}">
        <p14:creationId xmlns:p14="http://schemas.microsoft.com/office/powerpoint/2010/main" val="2418182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7" name="Group 3"/>
          <p:cNvGrpSpPr>
            <a:grpSpLocks/>
          </p:cNvGrpSpPr>
          <p:nvPr/>
        </p:nvGrpSpPr>
        <p:grpSpPr bwMode="auto">
          <a:xfrm>
            <a:off x="895350" y="838200"/>
            <a:ext cx="4114800" cy="4114800"/>
            <a:chOff x="576" y="720"/>
            <a:chExt cx="2592" cy="2592"/>
          </a:xfrm>
        </p:grpSpPr>
        <p:grpSp>
          <p:nvGrpSpPr>
            <p:cNvPr id="52257" name="Group 4"/>
            <p:cNvGrpSpPr>
              <a:grpSpLocks/>
            </p:cNvGrpSpPr>
            <p:nvPr/>
          </p:nvGrpSpPr>
          <p:grpSpPr bwMode="auto">
            <a:xfrm>
              <a:off x="576" y="1008"/>
              <a:ext cx="2304" cy="2304"/>
              <a:chOff x="576" y="1008"/>
              <a:chExt cx="2304" cy="2304"/>
            </a:xfrm>
          </p:grpSpPr>
          <p:sp>
            <p:nvSpPr>
              <p:cNvPr id="52260"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61"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2258"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52259"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2228" name="AutoShape 14"/>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29" name="Line 15"/>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30" name="Oval 16"/>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31" name="Oval 17"/>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2232" name="Group 18"/>
          <p:cNvGrpSpPr>
            <a:grpSpLocks/>
          </p:cNvGrpSpPr>
          <p:nvPr/>
        </p:nvGrpSpPr>
        <p:grpSpPr bwMode="auto">
          <a:xfrm>
            <a:off x="2247900" y="6308725"/>
            <a:ext cx="457200" cy="76200"/>
            <a:chOff x="3264" y="1728"/>
            <a:chExt cx="288" cy="48"/>
          </a:xfrm>
        </p:grpSpPr>
        <p:sp>
          <p:nvSpPr>
            <p:cNvPr id="52250" name="Line 19"/>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1" name="Line 20"/>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2" name="Line 21"/>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3" name="Line 22"/>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4" name="Line 23"/>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5" name="Line 24"/>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56" name="Line 25"/>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2233" name="Group 26"/>
          <p:cNvGrpSpPr>
            <a:grpSpLocks/>
          </p:cNvGrpSpPr>
          <p:nvPr/>
        </p:nvGrpSpPr>
        <p:grpSpPr bwMode="auto">
          <a:xfrm>
            <a:off x="5143500" y="6156325"/>
            <a:ext cx="457200" cy="228600"/>
            <a:chOff x="5088" y="1632"/>
            <a:chExt cx="288" cy="144"/>
          </a:xfrm>
        </p:grpSpPr>
        <p:sp>
          <p:nvSpPr>
            <p:cNvPr id="52244" name="AutoShape 27"/>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2245" name="Group 28"/>
            <p:cNvGrpSpPr>
              <a:grpSpLocks/>
            </p:cNvGrpSpPr>
            <p:nvPr/>
          </p:nvGrpSpPr>
          <p:grpSpPr bwMode="auto">
            <a:xfrm>
              <a:off x="5088" y="1728"/>
              <a:ext cx="288" cy="48"/>
              <a:chOff x="5088" y="1728"/>
              <a:chExt cx="288" cy="48"/>
            </a:xfrm>
          </p:grpSpPr>
          <p:sp>
            <p:nvSpPr>
              <p:cNvPr id="52246" name="Line 29"/>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47" name="Oval 30"/>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48" name="Oval 31"/>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49" name="Oval 32"/>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52234" name="AutoShape 33"/>
          <p:cNvSpPr>
            <a:spLocks noChangeArrowheads="1"/>
          </p:cNvSpPr>
          <p:nvPr/>
        </p:nvSpPr>
        <p:spPr bwMode="auto">
          <a:xfrm flipH="1">
            <a:off x="6019800" y="5927725"/>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35" name="Oval 34"/>
          <p:cNvSpPr>
            <a:spLocks noChangeArrowheads="1"/>
          </p:cNvSpPr>
          <p:nvPr/>
        </p:nvSpPr>
        <p:spPr bwMode="auto">
          <a:xfrm>
            <a:off x="51816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36" name="Text Box 40"/>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52237" name="Freeform 42"/>
          <p:cNvSpPr>
            <a:spLocks/>
          </p:cNvSpPr>
          <p:nvPr/>
        </p:nvSpPr>
        <p:spPr bwMode="auto">
          <a:xfrm>
            <a:off x="2552700" y="5900738"/>
            <a:ext cx="2641600" cy="188912"/>
          </a:xfrm>
          <a:custGeom>
            <a:avLst/>
            <a:gdLst>
              <a:gd name="T0" fmla="*/ 0 w 1664"/>
              <a:gd name="T1" fmla="*/ 2147483646 h 119"/>
              <a:gd name="T2" fmla="*/ 2147483646 w 1664"/>
              <a:gd name="T3" fmla="*/ 2147483646 h 119"/>
              <a:gd name="T4" fmla="*/ 2147483646 w 1664"/>
              <a:gd name="T5" fmla="*/ 2147483646 h 119"/>
              <a:gd name="T6" fmla="*/ 0 60000 65536"/>
              <a:gd name="T7" fmla="*/ 0 60000 65536"/>
              <a:gd name="T8" fmla="*/ 0 60000 65536"/>
            </a:gdLst>
            <a:ahLst/>
            <a:cxnLst>
              <a:cxn ang="T6">
                <a:pos x="T0" y="T1"/>
              </a:cxn>
              <a:cxn ang="T7">
                <a:pos x="T2" y="T3"/>
              </a:cxn>
              <a:cxn ang="T8">
                <a:pos x="T4" y="T5"/>
              </a:cxn>
            </a:cxnLst>
            <a:rect l="0" t="0" r="r" b="b"/>
            <a:pathLst>
              <a:path w="1664" h="119">
                <a:moveTo>
                  <a:pt x="0" y="119"/>
                </a:moveTo>
                <a:cubicBezTo>
                  <a:pt x="273" y="62"/>
                  <a:pt x="547" y="6"/>
                  <a:pt x="824" y="3"/>
                </a:cubicBezTo>
                <a:cubicBezTo>
                  <a:pt x="1101" y="0"/>
                  <a:pt x="1382" y="51"/>
                  <a:pt x="1664" y="103"/>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38" name="Line 45"/>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2239" name="Text Box 46"/>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52240" name="Oval 47"/>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2241" name="Text Box 48"/>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52242" name="Text Box 49"/>
          <p:cNvSpPr txBox="1">
            <a:spLocks noChangeArrowheads="1"/>
          </p:cNvSpPr>
          <p:nvPr/>
        </p:nvSpPr>
        <p:spPr bwMode="auto">
          <a:xfrm>
            <a:off x="5253038" y="1071563"/>
            <a:ext cx="38909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1800">
                <a:latin typeface="Arial Narrow" pitchFamily="34" charset="0"/>
              </a:rPr>
              <a:t> Brace loaded in compression to peak compression capacity (buckling).</a:t>
            </a:r>
          </a:p>
        </p:txBody>
      </p:sp>
      <p:sp>
        <p:nvSpPr>
          <p:cNvPr id="52243" name="Freeform 50"/>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3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24</a:t>
            </a:fld>
            <a:endParaRPr lang="en-US" altLang="en-US"/>
          </a:p>
        </p:txBody>
      </p:sp>
    </p:spTree>
    <p:extLst>
      <p:ext uri="{BB962C8B-B14F-4D97-AF65-F5344CB8AC3E}">
        <p14:creationId xmlns:p14="http://schemas.microsoft.com/office/powerpoint/2010/main" val="2978410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5" name="Group 3"/>
          <p:cNvGrpSpPr>
            <a:grpSpLocks/>
          </p:cNvGrpSpPr>
          <p:nvPr/>
        </p:nvGrpSpPr>
        <p:grpSpPr bwMode="auto">
          <a:xfrm>
            <a:off x="895350" y="838200"/>
            <a:ext cx="4114800" cy="4114800"/>
            <a:chOff x="576" y="720"/>
            <a:chExt cx="2592" cy="2592"/>
          </a:xfrm>
        </p:grpSpPr>
        <p:grpSp>
          <p:nvGrpSpPr>
            <p:cNvPr id="54313" name="Group 4"/>
            <p:cNvGrpSpPr>
              <a:grpSpLocks/>
            </p:cNvGrpSpPr>
            <p:nvPr/>
          </p:nvGrpSpPr>
          <p:grpSpPr bwMode="auto">
            <a:xfrm>
              <a:off x="576" y="1008"/>
              <a:ext cx="2304" cy="2304"/>
              <a:chOff x="576" y="1008"/>
              <a:chExt cx="2304" cy="2304"/>
            </a:xfrm>
          </p:grpSpPr>
          <p:sp>
            <p:nvSpPr>
              <p:cNvPr id="54316"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17"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4314"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54315"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4276"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77"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78"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79"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4280" name="Group 13"/>
          <p:cNvGrpSpPr>
            <a:grpSpLocks/>
          </p:cNvGrpSpPr>
          <p:nvPr/>
        </p:nvGrpSpPr>
        <p:grpSpPr bwMode="auto">
          <a:xfrm>
            <a:off x="2247900" y="6308725"/>
            <a:ext cx="457200" cy="76200"/>
            <a:chOff x="3264" y="1728"/>
            <a:chExt cx="288" cy="48"/>
          </a:xfrm>
        </p:grpSpPr>
        <p:sp>
          <p:nvSpPr>
            <p:cNvPr id="54306"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07"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08"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09"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10"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11"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12"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4281" name="Group 21"/>
          <p:cNvGrpSpPr>
            <a:grpSpLocks/>
          </p:cNvGrpSpPr>
          <p:nvPr/>
        </p:nvGrpSpPr>
        <p:grpSpPr bwMode="auto">
          <a:xfrm>
            <a:off x="5143500" y="6156325"/>
            <a:ext cx="457200" cy="228600"/>
            <a:chOff x="5088" y="1632"/>
            <a:chExt cx="288" cy="144"/>
          </a:xfrm>
        </p:grpSpPr>
        <p:sp>
          <p:nvSpPr>
            <p:cNvPr id="54300"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4301" name="Group 23"/>
            <p:cNvGrpSpPr>
              <a:grpSpLocks/>
            </p:cNvGrpSpPr>
            <p:nvPr/>
          </p:nvGrpSpPr>
          <p:grpSpPr bwMode="auto">
            <a:xfrm>
              <a:off x="5088" y="1728"/>
              <a:ext cx="288" cy="48"/>
              <a:chOff x="5088" y="1728"/>
              <a:chExt cx="288" cy="48"/>
            </a:xfrm>
          </p:grpSpPr>
          <p:sp>
            <p:nvSpPr>
              <p:cNvPr id="54302"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303"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304"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305"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54282" name="AutoShape 28"/>
          <p:cNvSpPr>
            <a:spLocks noChangeArrowheads="1"/>
          </p:cNvSpPr>
          <p:nvPr/>
        </p:nvSpPr>
        <p:spPr bwMode="auto">
          <a:xfrm flipH="1">
            <a:off x="6019800" y="5927725"/>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83" name="Oval 29"/>
          <p:cNvSpPr>
            <a:spLocks noChangeArrowheads="1"/>
          </p:cNvSpPr>
          <p:nvPr/>
        </p:nvSpPr>
        <p:spPr bwMode="auto">
          <a:xfrm>
            <a:off x="49784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84" name="Text Box 30"/>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54285" name="Text Box 37"/>
          <p:cNvSpPr txBox="1">
            <a:spLocks noChangeArrowheads="1"/>
          </p:cNvSpPr>
          <p:nvPr/>
        </p:nvSpPr>
        <p:spPr bwMode="auto">
          <a:xfrm>
            <a:off x="5253038" y="1071563"/>
            <a:ext cx="4033837"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1800">
                <a:latin typeface="Arial Narrow" pitchFamily="34" charset="0"/>
              </a:rPr>
              <a:t> Brace loaded in compression to peak compression capacity (buckling).</a:t>
            </a:r>
          </a:p>
          <a:p>
            <a:pPr>
              <a:spcBef>
                <a:spcPct val="50000"/>
              </a:spcBef>
              <a:buClrTx/>
              <a:buSzTx/>
              <a:buFontTx/>
              <a:buAutoNum type="arabicPeriod"/>
            </a:pPr>
            <a:r>
              <a:rPr lang="en-US" altLang="en-US" sz="1800">
                <a:latin typeface="Arial Narrow" pitchFamily="34" charset="0"/>
              </a:rPr>
              <a:t>Continue loading in compression. Compressive resistance drops rapidly. Flexural plastic hinge forms at mid-length (due to P-</a:t>
            </a:r>
            <a:r>
              <a:rPr lang="el-GR" altLang="en-US" sz="1800">
                <a:latin typeface="Arial Narrow" pitchFamily="34" charset="0"/>
              </a:rPr>
              <a:t>Δ</a:t>
            </a:r>
            <a:r>
              <a:rPr lang="en-US" altLang="en-US" sz="1800">
                <a:latin typeface="Arial Narrow" pitchFamily="34" charset="0"/>
              </a:rPr>
              <a:t> moment in member).</a:t>
            </a:r>
            <a:endParaRPr lang="el-GR" altLang="en-US" sz="1800">
              <a:latin typeface="Arial Narrow" pitchFamily="34" charset="0"/>
            </a:endParaRPr>
          </a:p>
        </p:txBody>
      </p:sp>
      <p:sp>
        <p:nvSpPr>
          <p:cNvPr id="54286" name="Freeform 39"/>
          <p:cNvSpPr>
            <a:spLocks/>
          </p:cNvSpPr>
          <p:nvPr/>
        </p:nvSpPr>
        <p:spPr bwMode="auto">
          <a:xfrm>
            <a:off x="2571750" y="5643563"/>
            <a:ext cx="2400300" cy="446087"/>
          </a:xfrm>
          <a:custGeom>
            <a:avLst/>
            <a:gdLst>
              <a:gd name="T0" fmla="*/ 0 w 1512"/>
              <a:gd name="T1" fmla="*/ 2147483646 h 281"/>
              <a:gd name="T2" fmla="*/ 2147483646 w 1512"/>
              <a:gd name="T3" fmla="*/ 2147483646 h 281"/>
              <a:gd name="T4" fmla="*/ 2147483646 w 1512"/>
              <a:gd name="T5" fmla="*/ 2147483646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87" name="Oval 40"/>
          <p:cNvSpPr>
            <a:spLocks noChangeArrowheads="1"/>
          </p:cNvSpPr>
          <p:nvPr/>
        </p:nvSpPr>
        <p:spPr bwMode="auto">
          <a:xfrm>
            <a:off x="3746500" y="5546725"/>
            <a:ext cx="161925" cy="161925"/>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88" name="Text Box 41"/>
          <p:cNvSpPr txBox="1">
            <a:spLocks noChangeArrowheads="1"/>
          </p:cNvSpPr>
          <p:nvPr/>
        </p:nvSpPr>
        <p:spPr bwMode="auto">
          <a:xfrm>
            <a:off x="4333875" y="5180013"/>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latin typeface="Arial Narrow" pitchFamily="34" charset="0"/>
              </a:rPr>
              <a:t>plastic hinge</a:t>
            </a:r>
          </a:p>
        </p:txBody>
      </p:sp>
      <p:sp>
        <p:nvSpPr>
          <p:cNvPr id="54289" name="Line 42"/>
          <p:cNvSpPr>
            <a:spLocks noChangeShapeType="1"/>
          </p:cNvSpPr>
          <p:nvPr/>
        </p:nvSpPr>
        <p:spPr bwMode="auto">
          <a:xfrm flipH="1">
            <a:off x="3908425" y="5416550"/>
            <a:ext cx="425450" cy="130175"/>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90" name="Oval 44"/>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91" name="Text Box 46"/>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54292" name="Freeform 49"/>
          <p:cNvSpPr>
            <a:spLocks/>
          </p:cNvSpPr>
          <p:nvPr/>
        </p:nvSpPr>
        <p:spPr bwMode="auto">
          <a:xfrm>
            <a:off x="3827463" y="5643563"/>
            <a:ext cx="7937" cy="436562"/>
          </a:xfrm>
          <a:custGeom>
            <a:avLst/>
            <a:gdLst>
              <a:gd name="T0" fmla="*/ 0 w 5"/>
              <a:gd name="T1" fmla="*/ 0 h 275"/>
              <a:gd name="T2" fmla="*/ 2147483646 w 5"/>
              <a:gd name="T3" fmla="*/ 2147483646 h 275"/>
              <a:gd name="T4" fmla="*/ 0 60000 65536"/>
              <a:gd name="T5" fmla="*/ 0 60000 65536"/>
            </a:gdLst>
            <a:ahLst/>
            <a:cxnLst>
              <a:cxn ang="T4">
                <a:pos x="T0" y="T1"/>
              </a:cxn>
              <a:cxn ang="T5">
                <a:pos x="T2" y="T3"/>
              </a:cxn>
            </a:cxnLst>
            <a:rect l="0" t="0" r="r" b="b"/>
            <a:pathLst>
              <a:path w="5" h="275">
                <a:moveTo>
                  <a:pt x="0" y="0"/>
                </a:moveTo>
                <a:lnTo>
                  <a:pt x="5" y="275"/>
                </a:lnTo>
              </a:path>
            </a:pathLst>
          </a:custGeom>
          <a:noFill/>
          <a:ln w="12700" cap="flat" cmpd="sng">
            <a:solidFill>
              <a:schemeClr val="tx2"/>
            </a:solidFill>
            <a:prstDash val="solid"/>
            <a:round/>
            <a:headEnd type="triangl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93" name="Text Box 50"/>
          <p:cNvSpPr txBox="1">
            <a:spLocks noChangeArrowheads="1"/>
          </p:cNvSpPr>
          <p:nvPr/>
        </p:nvSpPr>
        <p:spPr bwMode="auto">
          <a:xfrm>
            <a:off x="3660775" y="5708650"/>
            <a:ext cx="6445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l-GR" altLang="en-US" sz="1400" b="0">
                <a:cs typeface="Arial" charset="0"/>
              </a:rPr>
              <a:t>Δ</a:t>
            </a:r>
          </a:p>
        </p:txBody>
      </p:sp>
      <p:sp>
        <p:nvSpPr>
          <p:cNvPr id="54294" name="Line 51"/>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95" name="Text Box 52"/>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54296" name="Oval 53"/>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297" name="Text Box 54"/>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54298" name="Freeform 55"/>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4299" name="Freeform 56"/>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46"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25</a:t>
            </a:fld>
            <a:endParaRPr lang="en-US" altLang="en-US"/>
          </a:p>
        </p:txBody>
      </p:sp>
    </p:spTree>
    <p:extLst>
      <p:ext uri="{BB962C8B-B14F-4D97-AF65-F5344CB8AC3E}">
        <p14:creationId xmlns:p14="http://schemas.microsoft.com/office/powerpoint/2010/main" val="2251149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3" name="Group 3"/>
          <p:cNvGrpSpPr>
            <a:grpSpLocks/>
          </p:cNvGrpSpPr>
          <p:nvPr/>
        </p:nvGrpSpPr>
        <p:grpSpPr bwMode="auto">
          <a:xfrm>
            <a:off x="895350" y="838200"/>
            <a:ext cx="4114800" cy="4114800"/>
            <a:chOff x="576" y="720"/>
            <a:chExt cx="2592" cy="2592"/>
          </a:xfrm>
        </p:grpSpPr>
        <p:grpSp>
          <p:nvGrpSpPr>
            <p:cNvPr id="56357" name="Group 4"/>
            <p:cNvGrpSpPr>
              <a:grpSpLocks/>
            </p:cNvGrpSpPr>
            <p:nvPr/>
          </p:nvGrpSpPr>
          <p:grpSpPr bwMode="auto">
            <a:xfrm>
              <a:off x="576" y="1008"/>
              <a:ext cx="2304" cy="2304"/>
              <a:chOff x="576" y="1008"/>
              <a:chExt cx="2304" cy="2304"/>
            </a:xfrm>
          </p:grpSpPr>
          <p:sp>
            <p:nvSpPr>
              <p:cNvPr id="56360"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61"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6358"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56359"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6324"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25"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26"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27"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6328" name="Group 13"/>
          <p:cNvGrpSpPr>
            <a:grpSpLocks/>
          </p:cNvGrpSpPr>
          <p:nvPr/>
        </p:nvGrpSpPr>
        <p:grpSpPr bwMode="auto">
          <a:xfrm>
            <a:off x="2247900" y="6308725"/>
            <a:ext cx="457200" cy="76200"/>
            <a:chOff x="3264" y="1728"/>
            <a:chExt cx="288" cy="48"/>
          </a:xfrm>
        </p:grpSpPr>
        <p:sp>
          <p:nvSpPr>
            <p:cNvPr id="56350"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1"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2"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3"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4"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5"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56"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6329" name="Group 21"/>
          <p:cNvGrpSpPr>
            <a:grpSpLocks/>
          </p:cNvGrpSpPr>
          <p:nvPr/>
        </p:nvGrpSpPr>
        <p:grpSpPr bwMode="auto">
          <a:xfrm>
            <a:off x="5143500" y="6156325"/>
            <a:ext cx="457200" cy="228600"/>
            <a:chOff x="5088" y="1632"/>
            <a:chExt cx="288" cy="144"/>
          </a:xfrm>
        </p:grpSpPr>
        <p:sp>
          <p:nvSpPr>
            <p:cNvPr id="56344"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6345" name="Group 23"/>
            <p:cNvGrpSpPr>
              <a:grpSpLocks/>
            </p:cNvGrpSpPr>
            <p:nvPr/>
          </p:nvGrpSpPr>
          <p:grpSpPr bwMode="auto">
            <a:xfrm>
              <a:off x="5088" y="1728"/>
              <a:ext cx="288" cy="48"/>
              <a:chOff x="5088" y="1728"/>
              <a:chExt cx="288" cy="48"/>
            </a:xfrm>
          </p:grpSpPr>
          <p:sp>
            <p:nvSpPr>
              <p:cNvPr id="56346"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47"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48"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49"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56330" name="Oval 29"/>
          <p:cNvSpPr>
            <a:spLocks noChangeArrowheads="1"/>
          </p:cNvSpPr>
          <p:nvPr/>
        </p:nvSpPr>
        <p:spPr bwMode="auto">
          <a:xfrm>
            <a:off x="507365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31" name="Text Box 36"/>
          <p:cNvSpPr txBox="1">
            <a:spLocks noChangeArrowheads="1"/>
          </p:cNvSpPr>
          <p:nvPr/>
        </p:nvSpPr>
        <p:spPr bwMode="auto">
          <a:xfrm>
            <a:off x="5253038" y="1071563"/>
            <a:ext cx="4033837" cy="284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1800" dirty="0">
                <a:latin typeface="Arial Narrow" pitchFamily="34" charset="0"/>
              </a:rPr>
              <a:t>Brace loaded in compression to peak compression capacity (buckling).</a:t>
            </a:r>
          </a:p>
          <a:p>
            <a:pPr>
              <a:spcBef>
                <a:spcPct val="50000"/>
              </a:spcBef>
              <a:buClrTx/>
              <a:buSzTx/>
              <a:buFontTx/>
              <a:buAutoNum type="arabicPeriod"/>
            </a:pPr>
            <a:r>
              <a:rPr lang="en-US" altLang="en-US" sz="1800" dirty="0">
                <a:latin typeface="Arial Narrow" pitchFamily="34" charset="0"/>
              </a:rPr>
              <a:t>Continue loading in compression. Compressive resistance drops rapidly. Flexural plastic hinge forms at mid-length (due to P-</a:t>
            </a:r>
            <a:r>
              <a:rPr lang="el-GR" altLang="en-US" sz="1800" dirty="0">
                <a:latin typeface="Arial Narrow" pitchFamily="34" charset="0"/>
              </a:rPr>
              <a:t>Δ</a:t>
            </a:r>
            <a:r>
              <a:rPr lang="en-US" altLang="en-US" sz="1800" dirty="0">
                <a:latin typeface="Arial Narrow" pitchFamily="34" charset="0"/>
              </a:rPr>
              <a:t> moment in member).</a:t>
            </a:r>
          </a:p>
          <a:p>
            <a:pPr>
              <a:spcBef>
                <a:spcPct val="50000"/>
              </a:spcBef>
              <a:buClrTx/>
              <a:buSzTx/>
              <a:buFontTx/>
              <a:buAutoNum type="arabicPeriod"/>
            </a:pPr>
            <a:r>
              <a:rPr lang="en-US" altLang="en-US" sz="1800" dirty="0">
                <a:latin typeface="Arial Narrow" pitchFamily="34" charset="0"/>
              </a:rPr>
              <a:t>Remove load from member (P=0). Member has permanent out-of-plane deformation.</a:t>
            </a:r>
            <a:endParaRPr lang="el-GR" altLang="en-US" sz="1800" dirty="0">
              <a:latin typeface="Arial Narrow" pitchFamily="34" charset="0"/>
            </a:endParaRPr>
          </a:p>
        </p:txBody>
      </p:sp>
      <p:sp>
        <p:nvSpPr>
          <p:cNvPr id="56332" name="Oval 46"/>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33" name="Text Box 47"/>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56334" name="Freeform 49"/>
          <p:cNvSpPr>
            <a:spLocks/>
          </p:cNvSpPr>
          <p:nvPr/>
        </p:nvSpPr>
        <p:spPr bwMode="auto">
          <a:xfrm>
            <a:off x="2559050" y="5948363"/>
            <a:ext cx="2514600" cy="122237"/>
          </a:xfrm>
          <a:custGeom>
            <a:avLst/>
            <a:gdLst>
              <a:gd name="T0" fmla="*/ 0 w 1584"/>
              <a:gd name="T1" fmla="*/ 2147483646 h 77"/>
              <a:gd name="T2" fmla="*/ 2147483646 w 1584"/>
              <a:gd name="T3" fmla="*/ 2147483646 h 77"/>
              <a:gd name="T4" fmla="*/ 2147483646 w 1584"/>
              <a:gd name="T5" fmla="*/ 2147483646 h 77"/>
              <a:gd name="T6" fmla="*/ 0 60000 65536"/>
              <a:gd name="T7" fmla="*/ 0 60000 65536"/>
              <a:gd name="T8" fmla="*/ 0 60000 65536"/>
            </a:gdLst>
            <a:ahLst/>
            <a:cxnLst>
              <a:cxn ang="T6">
                <a:pos x="T0" y="T1"/>
              </a:cxn>
              <a:cxn ang="T7">
                <a:pos x="T2" y="T3"/>
              </a:cxn>
              <a:cxn ang="T8">
                <a:pos x="T4" y="T5"/>
              </a:cxn>
            </a:cxnLst>
            <a:rect l="0" t="0" r="r" b="b"/>
            <a:pathLst>
              <a:path w="1584" h="77">
                <a:moveTo>
                  <a:pt x="0" y="69"/>
                </a:moveTo>
                <a:cubicBezTo>
                  <a:pt x="266" y="34"/>
                  <a:pt x="532" y="0"/>
                  <a:pt x="796" y="1"/>
                </a:cubicBezTo>
                <a:cubicBezTo>
                  <a:pt x="1060" y="2"/>
                  <a:pt x="1453" y="65"/>
                  <a:pt x="1584" y="77"/>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35" name="Oval 57"/>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36" name="Text Box 58"/>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56337" name="Line 59"/>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38" name="Text Box 60"/>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56339" name="Oval 61"/>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6340" name="Text Box 62"/>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56341" name="Freeform 63"/>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42" name="Freeform 64"/>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343" name="Freeform 66"/>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4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26</a:t>
            </a:fld>
            <a:endParaRPr lang="en-US" altLang="en-US"/>
          </a:p>
        </p:txBody>
      </p:sp>
    </p:spTree>
    <p:extLst>
      <p:ext uri="{BB962C8B-B14F-4D97-AF65-F5344CB8AC3E}">
        <p14:creationId xmlns:p14="http://schemas.microsoft.com/office/powerpoint/2010/main" val="1982782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1" name="Group 3"/>
          <p:cNvGrpSpPr>
            <a:grpSpLocks/>
          </p:cNvGrpSpPr>
          <p:nvPr/>
        </p:nvGrpSpPr>
        <p:grpSpPr bwMode="auto">
          <a:xfrm>
            <a:off x="895350" y="838200"/>
            <a:ext cx="4114800" cy="4114800"/>
            <a:chOff x="576" y="720"/>
            <a:chExt cx="2592" cy="2592"/>
          </a:xfrm>
        </p:grpSpPr>
        <p:grpSp>
          <p:nvGrpSpPr>
            <p:cNvPr id="58412" name="Group 4"/>
            <p:cNvGrpSpPr>
              <a:grpSpLocks/>
            </p:cNvGrpSpPr>
            <p:nvPr/>
          </p:nvGrpSpPr>
          <p:grpSpPr bwMode="auto">
            <a:xfrm>
              <a:off x="576" y="1008"/>
              <a:ext cx="2304" cy="2304"/>
              <a:chOff x="576" y="1008"/>
              <a:chExt cx="2304" cy="2304"/>
            </a:xfrm>
          </p:grpSpPr>
          <p:sp>
            <p:nvSpPr>
              <p:cNvPr id="58415"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16"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8413"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58414"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58372"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73"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74"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75"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8376" name="Group 13"/>
          <p:cNvGrpSpPr>
            <a:grpSpLocks/>
          </p:cNvGrpSpPr>
          <p:nvPr/>
        </p:nvGrpSpPr>
        <p:grpSpPr bwMode="auto">
          <a:xfrm>
            <a:off x="2247900" y="6308725"/>
            <a:ext cx="457200" cy="76200"/>
            <a:chOff x="3264" y="1728"/>
            <a:chExt cx="288" cy="48"/>
          </a:xfrm>
        </p:grpSpPr>
        <p:sp>
          <p:nvSpPr>
            <p:cNvPr id="58405"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06"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07"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08"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09"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10"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11"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58377" name="Group 21"/>
          <p:cNvGrpSpPr>
            <a:grpSpLocks/>
          </p:cNvGrpSpPr>
          <p:nvPr/>
        </p:nvGrpSpPr>
        <p:grpSpPr bwMode="auto">
          <a:xfrm>
            <a:off x="5143500" y="6156325"/>
            <a:ext cx="457200" cy="228600"/>
            <a:chOff x="5088" y="1632"/>
            <a:chExt cx="288" cy="144"/>
          </a:xfrm>
        </p:grpSpPr>
        <p:sp>
          <p:nvSpPr>
            <p:cNvPr id="58399"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8400" name="Group 23"/>
            <p:cNvGrpSpPr>
              <a:grpSpLocks/>
            </p:cNvGrpSpPr>
            <p:nvPr/>
          </p:nvGrpSpPr>
          <p:grpSpPr bwMode="auto">
            <a:xfrm>
              <a:off x="5088" y="1728"/>
              <a:ext cx="288" cy="48"/>
              <a:chOff x="5088" y="1728"/>
              <a:chExt cx="288" cy="48"/>
            </a:xfrm>
          </p:grpSpPr>
          <p:sp>
            <p:nvSpPr>
              <p:cNvPr id="58401"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402"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403"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404"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58378" name="Oval 28"/>
          <p:cNvSpPr>
            <a:spLocks noChangeArrowheads="1"/>
          </p:cNvSpPr>
          <p:nvPr/>
        </p:nvSpPr>
        <p:spPr bwMode="auto">
          <a:xfrm>
            <a:off x="560705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79" name="Text Box 29"/>
          <p:cNvSpPr txBox="1">
            <a:spLocks noChangeArrowheads="1"/>
          </p:cNvSpPr>
          <p:nvPr/>
        </p:nvSpPr>
        <p:spPr bwMode="auto">
          <a:xfrm>
            <a:off x="5253038" y="1071563"/>
            <a:ext cx="40338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startAt="4"/>
            </a:pPr>
            <a:r>
              <a:rPr lang="en-US" altLang="en-US" sz="1800" dirty="0" smtClean="0">
                <a:latin typeface="Arial Narrow" pitchFamily="34" charset="0"/>
              </a:rPr>
              <a:t>Brace </a:t>
            </a:r>
            <a:r>
              <a:rPr lang="en-US" altLang="en-US" sz="1800" dirty="0">
                <a:latin typeface="Arial Narrow" pitchFamily="34" charset="0"/>
              </a:rPr>
              <a:t>loaded in tension to yield. </a:t>
            </a:r>
          </a:p>
        </p:txBody>
      </p:sp>
      <p:sp>
        <p:nvSpPr>
          <p:cNvPr id="58380" name="Oval 30"/>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81" name="Text Box 31"/>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58382" name="Oval 33"/>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83" name="Text Box 34"/>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58384" name="Line 35"/>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85" name="Text Box 36"/>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58386" name="Oval 37"/>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87" name="Text Box 38"/>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58388" name="Freeform 39"/>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89" name="Freeform 40"/>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90" name="Freeform 41"/>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91" name="Freeform 42"/>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92" name="Oval 43"/>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93" name="Text Box 44"/>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58394" name="AutoShape 45"/>
          <p:cNvSpPr>
            <a:spLocks noChangeArrowheads="1"/>
          </p:cNvSpPr>
          <p:nvPr/>
        </p:nvSpPr>
        <p:spPr bwMode="auto">
          <a:xfrm>
            <a:off x="6019800" y="5927725"/>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8395" name="Text Box 46"/>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58396" name="Freeform 47"/>
          <p:cNvSpPr>
            <a:spLocks/>
          </p:cNvSpPr>
          <p:nvPr/>
        </p:nvSpPr>
        <p:spPr bwMode="auto">
          <a:xfrm>
            <a:off x="2414588" y="6011863"/>
            <a:ext cx="3190875" cy="63500"/>
          </a:xfrm>
          <a:custGeom>
            <a:avLst/>
            <a:gdLst>
              <a:gd name="T0" fmla="*/ 2147483646 w 2050"/>
              <a:gd name="T1" fmla="*/ 2147483646 h 44"/>
              <a:gd name="T2" fmla="*/ 2147483646 w 2050"/>
              <a:gd name="T3" fmla="*/ 2147483646 h 44"/>
              <a:gd name="T4" fmla="*/ 2147483646 w 2050"/>
              <a:gd name="T5" fmla="*/ 2147483646 h 44"/>
              <a:gd name="T6" fmla="*/ 2147483646 w 2050"/>
              <a:gd name="T7" fmla="*/ 2147483646 h 44"/>
              <a:gd name="T8" fmla="*/ 2147483646 w 2050"/>
              <a:gd name="T9" fmla="*/ 2147483646 h 44"/>
              <a:gd name="T10" fmla="*/ 2147483646 w 205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0" h="44">
                <a:moveTo>
                  <a:pt x="199" y="29"/>
                </a:moveTo>
                <a:cubicBezTo>
                  <a:pt x="189" y="30"/>
                  <a:pt x="143" y="37"/>
                  <a:pt x="133" y="38"/>
                </a:cubicBezTo>
                <a:cubicBezTo>
                  <a:pt x="123" y="39"/>
                  <a:pt x="131" y="36"/>
                  <a:pt x="136" y="35"/>
                </a:cubicBezTo>
                <a:cubicBezTo>
                  <a:pt x="141" y="34"/>
                  <a:pt x="0" y="37"/>
                  <a:pt x="163" y="32"/>
                </a:cubicBezTo>
                <a:cubicBezTo>
                  <a:pt x="326" y="27"/>
                  <a:pt x="803" y="0"/>
                  <a:pt x="1117" y="2"/>
                </a:cubicBezTo>
                <a:cubicBezTo>
                  <a:pt x="1431" y="4"/>
                  <a:pt x="1740" y="24"/>
                  <a:pt x="2050" y="44"/>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97" name="Line 48"/>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398" name="Text Box 49"/>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4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27</a:t>
            </a:fld>
            <a:endParaRPr lang="en-US" altLang="en-US"/>
          </a:p>
        </p:txBody>
      </p:sp>
    </p:spTree>
    <p:extLst>
      <p:ext uri="{BB962C8B-B14F-4D97-AF65-F5344CB8AC3E}">
        <p14:creationId xmlns:p14="http://schemas.microsoft.com/office/powerpoint/2010/main" val="35877516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9" name="Group 3"/>
          <p:cNvGrpSpPr>
            <a:grpSpLocks/>
          </p:cNvGrpSpPr>
          <p:nvPr/>
        </p:nvGrpSpPr>
        <p:grpSpPr bwMode="auto">
          <a:xfrm>
            <a:off x="895350" y="838200"/>
            <a:ext cx="4114800" cy="4114800"/>
            <a:chOff x="576" y="720"/>
            <a:chExt cx="2592" cy="2592"/>
          </a:xfrm>
        </p:grpSpPr>
        <p:grpSp>
          <p:nvGrpSpPr>
            <p:cNvPr id="60461" name="Group 4"/>
            <p:cNvGrpSpPr>
              <a:grpSpLocks/>
            </p:cNvGrpSpPr>
            <p:nvPr/>
          </p:nvGrpSpPr>
          <p:grpSpPr bwMode="auto">
            <a:xfrm>
              <a:off x="576" y="1008"/>
              <a:ext cx="2304" cy="2304"/>
              <a:chOff x="576" y="1008"/>
              <a:chExt cx="2304" cy="2304"/>
            </a:xfrm>
          </p:grpSpPr>
          <p:sp>
            <p:nvSpPr>
              <p:cNvPr id="60464"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65"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0462"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60463"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60420"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21"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22"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23"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0424" name="Group 13"/>
          <p:cNvGrpSpPr>
            <a:grpSpLocks/>
          </p:cNvGrpSpPr>
          <p:nvPr/>
        </p:nvGrpSpPr>
        <p:grpSpPr bwMode="auto">
          <a:xfrm>
            <a:off x="2247900" y="6308725"/>
            <a:ext cx="457200" cy="76200"/>
            <a:chOff x="3264" y="1728"/>
            <a:chExt cx="288" cy="48"/>
          </a:xfrm>
        </p:grpSpPr>
        <p:sp>
          <p:nvSpPr>
            <p:cNvPr id="60454"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5"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6"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7"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8"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9"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60"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0425" name="Group 21"/>
          <p:cNvGrpSpPr>
            <a:grpSpLocks/>
          </p:cNvGrpSpPr>
          <p:nvPr/>
        </p:nvGrpSpPr>
        <p:grpSpPr bwMode="auto">
          <a:xfrm>
            <a:off x="5143500" y="6156325"/>
            <a:ext cx="457200" cy="228600"/>
            <a:chOff x="5088" y="1632"/>
            <a:chExt cx="288" cy="144"/>
          </a:xfrm>
        </p:grpSpPr>
        <p:sp>
          <p:nvSpPr>
            <p:cNvPr id="60448"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0449" name="Group 23"/>
            <p:cNvGrpSpPr>
              <a:grpSpLocks/>
            </p:cNvGrpSpPr>
            <p:nvPr/>
          </p:nvGrpSpPr>
          <p:grpSpPr bwMode="auto">
            <a:xfrm>
              <a:off x="5088" y="1728"/>
              <a:ext cx="288" cy="48"/>
              <a:chOff x="5088" y="1728"/>
              <a:chExt cx="288" cy="48"/>
            </a:xfrm>
          </p:grpSpPr>
          <p:sp>
            <p:nvSpPr>
              <p:cNvPr id="60450"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51"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52"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53"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0426" name="Oval 28"/>
          <p:cNvSpPr>
            <a:spLocks noChangeArrowheads="1"/>
          </p:cNvSpPr>
          <p:nvPr/>
        </p:nvSpPr>
        <p:spPr bwMode="auto">
          <a:xfrm>
            <a:off x="55499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27" name="Text Box 29"/>
          <p:cNvSpPr txBox="1">
            <a:spLocks noChangeArrowheads="1"/>
          </p:cNvSpPr>
          <p:nvPr/>
        </p:nvSpPr>
        <p:spPr bwMode="auto">
          <a:xfrm>
            <a:off x="5253038" y="1071563"/>
            <a:ext cx="4033837" cy="174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startAt="4"/>
            </a:pPr>
            <a:r>
              <a:rPr lang="en-US" altLang="en-US" sz="1800" dirty="0" smtClean="0">
                <a:latin typeface="Arial Narrow" pitchFamily="34" charset="0"/>
              </a:rPr>
              <a:t>Brace </a:t>
            </a:r>
            <a:r>
              <a:rPr lang="en-US" altLang="en-US" sz="1800" dirty="0">
                <a:latin typeface="Arial Narrow" pitchFamily="34" charset="0"/>
              </a:rPr>
              <a:t>loaded in tension to yield. </a:t>
            </a:r>
          </a:p>
          <a:p>
            <a:pPr>
              <a:spcBef>
                <a:spcPct val="50000"/>
              </a:spcBef>
              <a:buClrTx/>
              <a:buSzTx/>
              <a:buFontTx/>
              <a:buAutoNum type="arabicPeriod" startAt="4"/>
            </a:pPr>
            <a:r>
              <a:rPr lang="en-US" altLang="en-US" sz="1800" dirty="0">
                <a:latin typeface="Arial Narrow" pitchFamily="34" charset="0"/>
              </a:rPr>
              <a:t>Remove load from member (P=0).</a:t>
            </a:r>
            <a:br>
              <a:rPr lang="en-US" altLang="en-US" sz="1800" dirty="0">
                <a:latin typeface="Arial Narrow" pitchFamily="34" charset="0"/>
              </a:rPr>
            </a:br>
            <a:r>
              <a:rPr lang="en-US" altLang="en-US" sz="1800" dirty="0">
                <a:latin typeface="Arial Narrow" pitchFamily="34" charset="0"/>
              </a:rPr>
              <a:t>Member still has permanent out-of-plane deformation.</a:t>
            </a:r>
            <a:endParaRPr lang="el-GR" altLang="en-US" sz="1800" dirty="0">
              <a:latin typeface="Arial Narrow" pitchFamily="34" charset="0"/>
            </a:endParaRPr>
          </a:p>
          <a:p>
            <a:pPr>
              <a:spcBef>
                <a:spcPct val="50000"/>
              </a:spcBef>
              <a:buClrTx/>
              <a:buSzTx/>
              <a:buFontTx/>
              <a:buAutoNum type="arabicPeriod" startAt="4"/>
            </a:pPr>
            <a:endParaRPr lang="el-GR" altLang="en-US" sz="1800" dirty="0">
              <a:latin typeface="Arial Narrow" pitchFamily="34" charset="0"/>
            </a:endParaRPr>
          </a:p>
        </p:txBody>
      </p:sp>
      <p:sp>
        <p:nvSpPr>
          <p:cNvPr id="60428" name="Oval 30"/>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29" name="Text Box 31"/>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60430" name="Oval 32"/>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31" name="Text Box 33"/>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60432" name="Line 34"/>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33" name="Text Box 35"/>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60434" name="Oval 36"/>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35" name="Text Box 37"/>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60436" name="Freeform 38"/>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37" name="Freeform 39"/>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38" name="Freeform 40"/>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39" name="Freeform 41"/>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40" name="Oval 42"/>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41" name="Text Box 43"/>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60442" name="Freeform 46"/>
          <p:cNvSpPr>
            <a:spLocks/>
          </p:cNvSpPr>
          <p:nvPr/>
        </p:nvSpPr>
        <p:spPr bwMode="auto">
          <a:xfrm>
            <a:off x="2414588" y="6011863"/>
            <a:ext cx="3143250" cy="63500"/>
          </a:xfrm>
          <a:custGeom>
            <a:avLst/>
            <a:gdLst>
              <a:gd name="T0" fmla="*/ 2147483646 w 2050"/>
              <a:gd name="T1" fmla="*/ 2147483646 h 44"/>
              <a:gd name="T2" fmla="*/ 2147483646 w 2050"/>
              <a:gd name="T3" fmla="*/ 2147483646 h 44"/>
              <a:gd name="T4" fmla="*/ 2147483646 w 2050"/>
              <a:gd name="T5" fmla="*/ 2147483646 h 44"/>
              <a:gd name="T6" fmla="*/ 2147483646 w 2050"/>
              <a:gd name="T7" fmla="*/ 2147483646 h 44"/>
              <a:gd name="T8" fmla="*/ 2147483646 w 2050"/>
              <a:gd name="T9" fmla="*/ 2147483646 h 44"/>
              <a:gd name="T10" fmla="*/ 2147483646 w 2050"/>
              <a:gd name="T11" fmla="*/ 2147483646 h 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0" h="44">
                <a:moveTo>
                  <a:pt x="199" y="29"/>
                </a:moveTo>
                <a:cubicBezTo>
                  <a:pt x="189" y="30"/>
                  <a:pt x="143" y="37"/>
                  <a:pt x="133" y="38"/>
                </a:cubicBezTo>
                <a:cubicBezTo>
                  <a:pt x="123" y="39"/>
                  <a:pt x="131" y="36"/>
                  <a:pt x="136" y="35"/>
                </a:cubicBezTo>
                <a:cubicBezTo>
                  <a:pt x="141" y="34"/>
                  <a:pt x="0" y="37"/>
                  <a:pt x="163" y="32"/>
                </a:cubicBezTo>
                <a:cubicBezTo>
                  <a:pt x="326" y="27"/>
                  <a:pt x="803" y="0"/>
                  <a:pt x="1117" y="2"/>
                </a:cubicBezTo>
                <a:cubicBezTo>
                  <a:pt x="1431" y="4"/>
                  <a:pt x="1740" y="24"/>
                  <a:pt x="2050" y="44"/>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43" name="Line 47"/>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444" name="Text Box 48"/>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60445" name="Oval 49"/>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0446" name="Text Box 50"/>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60447" name="Freeform 51"/>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5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28</a:t>
            </a:fld>
            <a:endParaRPr lang="en-US" altLang="en-US"/>
          </a:p>
        </p:txBody>
      </p:sp>
    </p:spTree>
    <p:extLst>
      <p:ext uri="{BB962C8B-B14F-4D97-AF65-F5344CB8AC3E}">
        <p14:creationId xmlns:p14="http://schemas.microsoft.com/office/powerpoint/2010/main" val="1882094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7" name="Group 3"/>
          <p:cNvGrpSpPr>
            <a:grpSpLocks/>
          </p:cNvGrpSpPr>
          <p:nvPr/>
        </p:nvGrpSpPr>
        <p:grpSpPr bwMode="auto">
          <a:xfrm>
            <a:off x="895350" y="838200"/>
            <a:ext cx="4114800" cy="4114800"/>
            <a:chOff x="576" y="720"/>
            <a:chExt cx="2592" cy="2592"/>
          </a:xfrm>
        </p:grpSpPr>
        <p:grpSp>
          <p:nvGrpSpPr>
            <p:cNvPr id="62514" name="Group 4"/>
            <p:cNvGrpSpPr>
              <a:grpSpLocks/>
            </p:cNvGrpSpPr>
            <p:nvPr/>
          </p:nvGrpSpPr>
          <p:grpSpPr bwMode="auto">
            <a:xfrm>
              <a:off x="576" y="1008"/>
              <a:ext cx="2304" cy="2304"/>
              <a:chOff x="576" y="1008"/>
              <a:chExt cx="2304" cy="2304"/>
            </a:xfrm>
          </p:grpSpPr>
          <p:sp>
            <p:nvSpPr>
              <p:cNvPr id="62517"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18"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2515"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62516"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62468"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69"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70"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71"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472" name="Group 13"/>
          <p:cNvGrpSpPr>
            <a:grpSpLocks/>
          </p:cNvGrpSpPr>
          <p:nvPr/>
        </p:nvGrpSpPr>
        <p:grpSpPr bwMode="auto">
          <a:xfrm>
            <a:off x="2247900" y="6308725"/>
            <a:ext cx="457200" cy="76200"/>
            <a:chOff x="3264" y="1728"/>
            <a:chExt cx="288" cy="48"/>
          </a:xfrm>
        </p:grpSpPr>
        <p:sp>
          <p:nvSpPr>
            <p:cNvPr id="62507"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08"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09"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10"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11"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12"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13"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2473" name="Group 21"/>
          <p:cNvGrpSpPr>
            <a:grpSpLocks/>
          </p:cNvGrpSpPr>
          <p:nvPr/>
        </p:nvGrpSpPr>
        <p:grpSpPr bwMode="auto">
          <a:xfrm>
            <a:off x="5143500" y="6156325"/>
            <a:ext cx="457200" cy="228600"/>
            <a:chOff x="5088" y="1632"/>
            <a:chExt cx="288" cy="144"/>
          </a:xfrm>
        </p:grpSpPr>
        <p:sp>
          <p:nvSpPr>
            <p:cNvPr id="62501"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2502" name="Group 23"/>
            <p:cNvGrpSpPr>
              <a:grpSpLocks/>
            </p:cNvGrpSpPr>
            <p:nvPr/>
          </p:nvGrpSpPr>
          <p:grpSpPr bwMode="auto">
            <a:xfrm>
              <a:off x="5088" y="1728"/>
              <a:ext cx="288" cy="48"/>
              <a:chOff x="5088" y="1728"/>
              <a:chExt cx="288" cy="48"/>
            </a:xfrm>
          </p:grpSpPr>
          <p:sp>
            <p:nvSpPr>
              <p:cNvPr id="62503"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504"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05"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506"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2474" name="Oval 28"/>
          <p:cNvSpPr>
            <a:spLocks noChangeArrowheads="1"/>
          </p:cNvSpPr>
          <p:nvPr/>
        </p:nvSpPr>
        <p:spPr bwMode="auto">
          <a:xfrm>
            <a:off x="550545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62475" name="Text Box 29"/>
          <p:cNvSpPr txBox="1">
            <a:spLocks noChangeArrowheads="1"/>
          </p:cNvSpPr>
          <p:nvPr/>
        </p:nvSpPr>
        <p:spPr bwMode="auto">
          <a:xfrm>
            <a:off x="5253038" y="1071563"/>
            <a:ext cx="4033837"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startAt="4"/>
            </a:pPr>
            <a:r>
              <a:rPr lang="en-US" altLang="en-US" sz="1800" dirty="0" smtClean="0">
                <a:latin typeface="Arial Narrow" pitchFamily="34" charset="0"/>
              </a:rPr>
              <a:t>Brace </a:t>
            </a:r>
            <a:r>
              <a:rPr lang="en-US" altLang="en-US" sz="1800" dirty="0">
                <a:latin typeface="Arial Narrow" pitchFamily="34" charset="0"/>
              </a:rPr>
              <a:t>loaded in tension to yield. </a:t>
            </a:r>
          </a:p>
          <a:p>
            <a:pPr>
              <a:spcBef>
                <a:spcPct val="50000"/>
              </a:spcBef>
              <a:buClrTx/>
              <a:buSzTx/>
              <a:buFontTx/>
              <a:buAutoNum type="arabicPeriod" startAt="4"/>
            </a:pPr>
            <a:r>
              <a:rPr lang="en-US" altLang="en-US" sz="1800" dirty="0">
                <a:latin typeface="Arial Narrow" pitchFamily="34" charset="0"/>
              </a:rPr>
              <a:t>Remove load from member (P=0).</a:t>
            </a:r>
            <a:br>
              <a:rPr lang="en-US" altLang="en-US" sz="1800" dirty="0">
                <a:latin typeface="Arial Narrow" pitchFamily="34" charset="0"/>
              </a:rPr>
            </a:br>
            <a:r>
              <a:rPr lang="en-US" altLang="en-US" sz="1800" dirty="0">
                <a:latin typeface="Arial Narrow" pitchFamily="34" charset="0"/>
              </a:rPr>
              <a:t>Member still has permanent out-of-plane deformation.</a:t>
            </a:r>
          </a:p>
          <a:p>
            <a:pPr>
              <a:spcBef>
                <a:spcPct val="50000"/>
              </a:spcBef>
              <a:buClrTx/>
              <a:buSzTx/>
              <a:buFontTx/>
              <a:buAutoNum type="arabicPeriod" startAt="4"/>
            </a:pPr>
            <a:r>
              <a:rPr lang="en-US" altLang="en-US" sz="1800" dirty="0">
                <a:latin typeface="Arial Narrow" pitchFamily="34" charset="0"/>
              </a:rPr>
              <a:t>Brace loaded in compression to peak compression capacity (buckling). Peak compression capacity reduced from previous cycle.</a:t>
            </a:r>
          </a:p>
          <a:p>
            <a:pPr>
              <a:spcBef>
                <a:spcPct val="50000"/>
              </a:spcBef>
              <a:buClrTx/>
              <a:buSzTx/>
              <a:buFontTx/>
              <a:buAutoNum type="arabicPeriod" startAt="4"/>
            </a:pPr>
            <a:endParaRPr lang="el-GR" altLang="en-US" sz="1800" dirty="0">
              <a:latin typeface="Arial Narrow" pitchFamily="34" charset="0"/>
            </a:endParaRPr>
          </a:p>
          <a:p>
            <a:pPr>
              <a:spcBef>
                <a:spcPct val="50000"/>
              </a:spcBef>
              <a:buClrTx/>
              <a:buSzTx/>
              <a:buFontTx/>
              <a:buAutoNum type="arabicPeriod" startAt="4"/>
            </a:pPr>
            <a:endParaRPr lang="el-GR" altLang="en-US" sz="1800" dirty="0">
              <a:latin typeface="Arial Narrow" pitchFamily="34" charset="0"/>
            </a:endParaRPr>
          </a:p>
        </p:txBody>
      </p:sp>
      <p:sp>
        <p:nvSpPr>
          <p:cNvPr id="62476" name="Oval 30"/>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77" name="Text Box 31"/>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62478" name="Oval 32"/>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79" name="Text Box 33"/>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62480" name="Line 34"/>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81" name="Text Box 35"/>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62482" name="Oval 36"/>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83" name="Text Box 37"/>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62484" name="Freeform 38"/>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85" name="Freeform 39"/>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86" name="Freeform 40"/>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87" name="Freeform 41"/>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88" name="Oval 42"/>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89" name="Text Box 43"/>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62490" name="Line 45"/>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91" name="Text Box 46"/>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62492" name="Oval 47"/>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93" name="Text Box 48"/>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62494" name="Freeform 49"/>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95" name="AutoShape 50"/>
          <p:cNvSpPr>
            <a:spLocks noChangeArrowheads="1"/>
          </p:cNvSpPr>
          <p:nvPr/>
        </p:nvSpPr>
        <p:spPr bwMode="auto">
          <a:xfrm flipH="1">
            <a:off x="6019800" y="5927725"/>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96" name="Text Box 51"/>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62497" name="Oval 53"/>
          <p:cNvSpPr>
            <a:spLocks noChangeArrowheads="1"/>
          </p:cNvSpPr>
          <p:nvPr/>
        </p:nvSpPr>
        <p:spPr bwMode="auto">
          <a:xfrm>
            <a:off x="3514725" y="37703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2498" name="Freeform 54"/>
          <p:cNvSpPr>
            <a:spLocks/>
          </p:cNvSpPr>
          <p:nvPr/>
        </p:nvSpPr>
        <p:spPr bwMode="auto">
          <a:xfrm>
            <a:off x="3575050" y="3149600"/>
            <a:ext cx="247650" cy="647700"/>
          </a:xfrm>
          <a:custGeom>
            <a:avLst/>
            <a:gdLst>
              <a:gd name="T0" fmla="*/ 2147483646 w 156"/>
              <a:gd name="T1" fmla="*/ 0 h 408"/>
              <a:gd name="T2" fmla="*/ 2147483646 w 156"/>
              <a:gd name="T3" fmla="*/ 2147483646 h 408"/>
              <a:gd name="T4" fmla="*/ 0 w 156"/>
              <a:gd name="T5" fmla="*/ 2147483646 h 408"/>
              <a:gd name="T6" fmla="*/ 0 60000 65536"/>
              <a:gd name="T7" fmla="*/ 0 60000 65536"/>
              <a:gd name="T8" fmla="*/ 0 60000 65536"/>
            </a:gdLst>
            <a:ahLst/>
            <a:cxnLst>
              <a:cxn ang="T6">
                <a:pos x="T0" y="T1"/>
              </a:cxn>
              <a:cxn ang="T7">
                <a:pos x="T2" y="T3"/>
              </a:cxn>
              <a:cxn ang="T8">
                <a:pos x="T4" y="T5"/>
              </a:cxn>
            </a:cxnLst>
            <a:rect l="0" t="0" r="r" b="b"/>
            <a:pathLst>
              <a:path w="156" h="408">
                <a:moveTo>
                  <a:pt x="156" y="0"/>
                </a:moveTo>
                <a:cubicBezTo>
                  <a:pt x="139" y="82"/>
                  <a:pt x="122" y="164"/>
                  <a:pt x="96" y="232"/>
                </a:cubicBezTo>
                <a:cubicBezTo>
                  <a:pt x="70" y="300"/>
                  <a:pt x="35" y="354"/>
                  <a:pt x="0" y="40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499" name="Text Box 56"/>
          <p:cNvSpPr txBox="1">
            <a:spLocks noChangeArrowheads="1"/>
          </p:cNvSpPr>
          <p:nvPr/>
        </p:nvSpPr>
        <p:spPr bwMode="auto">
          <a:xfrm>
            <a:off x="3535363" y="37322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6</a:t>
            </a:r>
          </a:p>
        </p:txBody>
      </p:sp>
      <p:sp>
        <p:nvSpPr>
          <p:cNvPr id="62500" name="Freeform 57"/>
          <p:cNvSpPr>
            <a:spLocks/>
          </p:cNvSpPr>
          <p:nvPr/>
        </p:nvSpPr>
        <p:spPr bwMode="auto">
          <a:xfrm>
            <a:off x="2546350" y="5870575"/>
            <a:ext cx="2959100" cy="219075"/>
          </a:xfrm>
          <a:custGeom>
            <a:avLst/>
            <a:gdLst>
              <a:gd name="T0" fmla="*/ 0 w 1864"/>
              <a:gd name="T1" fmla="*/ 2147483646 h 138"/>
              <a:gd name="T2" fmla="*/ 2147483646 w 1864"/>
              <a:gd name="T3" fmla="*/ 2147483646 h 138"/>
              <a:gd name="T4" fmla="*/ 2147483646 w 1864"/>
              <a:gd name="T5" fmla="*/ 2147483646 h 138"/>
              <a:gd name="T6" fmla="*/ 0 60000 65536"/>
              <a:gd name="T7" fmla="*/ 0 60000 65536"/>
              <a:gd name="T8" fmla="*/ 0 60000 65536"/>
            </a:gdLst>
            <a:ahLst/>
            <a:cxnLst>
              <a:cxn ang="T6">
                <a:pos x="T0" y="T1"/>
              </a:cxn>
              <a:cxn ang="T7">
                <a:pos x="T2" y="T3"/>
              </a:cxn>
              <a:cxn ang="T8">
                <a:pos x="T4" y="T5"/>
              </a:cxn>
            </a:cxnLst>
            <a:rect l="0" t="0" r="r" b="b"/>
            <a:pathLst>
              <a:path w="1864" h="138">
                <a:moveTo>
                  <a:pt x="0" y="126"/>
                </a:moveTo>
                <a:cubicBezTo>
                  <a:pt x="262" y="63"/>
                  <a:pt x="525" y="0"/>
                  <a:pt x="836" y="2"/>
                </a:cubicBezTo>
                <a:cubicBezTo>
                  <a:pt x="1147" y="4"/>
                  <a:pt x="1505" y="71"/>
                  <a:pt x="1864" y="138"/>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5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29</a:t>
            </a:fld>
            <a:endParaRPr lang="en-US" altLang="en-US"/>
          </a:p>
        </p:txBody>
      </p:sp>
    </p:spTree>
    <p:extLst>
      <p:ext uri="{BB962C8B-B14F-4D97-AF65-F5344CB8AC3E}">
        <p14:creationId xmlns:p14="http://schemas.microsoft.com/office/powerpoint/2010/main" val="12812304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3  -  Concentrically Braced Frames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a:p>
        </p:txBody>
      </p:sp>
    </p:spTree>
    <p:extLst>
      <p:ext uri="{BB962C8B-B14F-4D97-AF65-F5344CB8AC3E}">
        <p14:creationId xmlns:p14="http://schemas.microsoft.com/office/powerpoint/2010/main" val="10162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5" name="Group 3"/>
          <p:cNvGrpSpPr>
            <a:grpSpLocks/>
          </p:cNvGrpSpPr>
          <p:nvPr/>
        </p:nvGrpSpPr>
        <p:grpSpPr bwMode="auto">
          <a:xfrm>
            <a:off x="895350" y="838200"/>
            <a:ext cx="4114800" cy="4114800"/>
            <a:chOff x="576" y="720"/>
            <a:chExt cx="2592" cy="2592"/>
          </a:xfrm>
        </p:grpSpPr>
        <p:grpSp>
          <p:nvGrpSpPr>
            <p:cNvPr id="64566" name="Group 4"/>
            <p:cNvGrpSpPr>
              <a:grpSpLocks/>
            </p:cNvGrpSpPr>
            <p:nvPr/>
          </p:nvGrpSpPr>
          <p:grpSpPr bwMode="auto">
            <a:xfrm>
              <a:off x="576" y="1008"/>
              <a:ext cx="2304" cy="2304"/>
              <a:chOff x="576" y="1008"/>
              <a:chExt cx="2304" cy="2304"/>
            </a:xfrm>
          </p:grpSpPr>
          <p:sp>
            <p:nvSpPr>
              <p:cNvPr id="64569" name="Line 5"/>
              <p:cNvSpPr>
                <a:spLocks noChangeShapeType="1"/>
              </p:cNvSpPr>
              <p:nvPr/>
            </p:nvSpPr>
            <p:spPr bwMode="auto">
              <a:xfrm>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70" name="Line 6"/>
              <p:cNvSpPr>
                <a:spLocks noChangeShapeType="1"/>
              </p:cNvSpPr>
              <p:nvPr/>
            </p:nvSpPr>
            <p:spPr bwMode="auto">
              <a:xfrm rot="5400000">
                <a:off x="1728" y="1008"/>
                <a:ext cx="0" cy="2304"/>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567" name="Text Box 7"/>
            <p:cNvSpPr txBox="1">
              <a:spLocks noChangeArrowheads="1"/>
            </p:cNvSpPr>
            <p:nvPr/>
          </p:nvSpPr>
          <p:spPr bwMode="auto">
            <a:xfrm>
              <a:off x="1584" y="720"/>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latin typeface="Arial Narrow" pitchFamily="34" charset="0"/>
                </a:rPr>
                <a:t>P</a:t>
              </a:r>
            </a:p>
          </p:txBody>
        </p:sp>
        <p:sp>
          <p:nvSpPr>
            <p:cNvPr id="64568" name="Text Box 8"/>
            <p:cNvSpPr txBox="1">
              <a:spLocks noChangeArrowheads="1"/>
            </p:cNvSpPr>
            <p:nvPr/>
          </p:nvSpPr>
          <p:spPr bwMode="auto">
            <a:xfrm>
              <a:off x="2832" y="201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sp>
        <p:nvSpPr>
          <p:cNvPr id="64516" name="AutoShape 9"/>
          <p:cNvSpPr>
            <a:spLocks noChangeArrowheads="1"/>
          </p:cNvSpPr>
          <p:nvPr/>
        </p:nvSpPr>
        <p:spPr bwMode="auto">
          <a:xfrm>
            <a:off x="2355850" y="6156325"/>
            <a:ext cx="228600" cy="152400"/>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17" name="Line 10"/>
          <p:cNvSpPr>
            <a:spLocks noChangeShapeType="1"/>
          </p:cNvSpPr>
          <p:nvPr/>
        </p:nvSpPr>
        <p:spPr bwMode="auto">
          <a:xfrm>
            <a:off x="2552700" y="6080125"/>
            <a:ext cx="2743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18" name="Oval 11"/>
          <p:cNvSpPr>
            <a:spLocks noChangeArrowheads="1"/>
          </p:cNvSpPr>
          <p:nvPr/>
        </p:nvSpPr>
        <p:spPr bwMode="auto">
          <a:xfrm>
            <a:off x="24003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19" name="Oval 12"/>
          <p:cNvSpPr>
            <a:spLocks noChangeArrowheads="1"/>
          </p:cNvSpPr>
          <p:nvPr/>
        </p:nvSpPr>
        <p:spPr bwMode="auto">
          <a:xfrm>
            <a:off x="5295900" y="6003925"/>
            <a:ext cx="152400" cy="152400"/>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4520" name="Group 13"/>
          <p:cNvGrpSpPr>
            <a:grpSpLocks/>
          </p:cNvGrpSpPr>
          <p:nvPr/>
        </p:nvGrpSpPr>
        <p:grpSpPr bwMode="auto">
          <a:xfrm>
            <a:off x="2247900" y="6308725"/>
            <a:ext cx="457200" cy="76200"/>
            <a:chOff x="3264" y="1728"/>
            <a:chExt cx="288" cy="48"/>
          </a:xfrm>
        </p:grpSpPr>
        <p:sp>
          <p:nvSpPr>
            <p:cNvPr id="64559" name="Line 1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0" name="Line 1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1" name="Line 1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2" name="Line 1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3" name="Line 1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4" name="Line 1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65" name="Line 2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521" name="Group 21"/>
          <p:cNvGrpSpPr>
            <a:grpSpLocks/>
          </p:cNvGrpSpPr>
          <p:nvPr/>
        </p:nvGrpSpPr>
        <p:grpSpPr bwMode="auto">
          <a:xfrm>
            <a:off x="5143500" y="6156325"/>
            <a:ext cx="457200" cy="228600"/>
            <a:chOff x="5088" y="1632"/>
            <a:chExt cx="288" cy="144"/>
          </a:xfrm>
        </p:grpSpPr>
        <p:sp>
          <p:nvSpPr>
            <p:cNvPr id="64553" name="AutoShape 2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4554" name="Group 23"/>
            <p:cNvGrpSpPr>
              <a:grpSpLocks/>
            </p:cNvGrpSpPr>
            <p:nvPr/>
          </p:nvGrpSpPr>
          <p:grpSpPr bwMode="auto">
            <a:xfrm>
              <a:off x="5088" y="1728"/>
              <a:ext cx="288" cy="48"/>
              <a:chOff x="5088" y="1728"/>
              <a:chExt cx="288" cy="48"/>
            </a:xfrm>
          </p:grpSpPr>
          <p:sp>
            <p:nvSpPr>
              <p:cNvPr id="64555" name="Line 2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6" name="Oval 2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57" name="Oval 2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58" name="Oval 2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4522" name="Text Box 29"/>
          <p:cNvSpPr txBox="1">
            <a:spLocks noChangeArrowheads="1"/>
          </p:cNvSpPr>
          <p:nvPr/>
        </p:nvSpPr>
        <p:spPr bwMode="auto">
          <a:xfrm>
            <a:off x="5253038" y="1071563"/>
            <a:ext cx="4033837" cy="380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71550" indent="-457200">
              <a:spcBef>
                <a:spcPct val="20000"/>
              </a:spcBef>
              <a:buClr>
                <a:schemeClr val="tx2"/>
              </a:buClr>
              <a:buSzPct val="100000"/>
              <a:buChar char="–"/>
              <a:defRPr sz="2800" b="1">
                <a:solidFill>
                  <a:schemeClr val="tx1"/>
                </a:solidFill>
                <a:latin typeface="Arial" charset="0"/>
              </a:defRPr>
            </a:lvl2pPr>
            <a:lvl3pPr marL="1543050" indent="-457200">
              <a:spcBef>
                <a:spcPct val="20000"/>
              </a:spcBef>
              <a:buClr>
                <a:schemeClr val="tx2"/>
              </a:buClr>
              <a:buSzPct val="100000"/>
              <a:buChar char="•"/>
              <a:defRPr sz="2400">
                <a:solidFill>
                  <a:schemeClr val="tx1"/>
                </a:solidFill>
                <a:latin typeface="Arial" charset="0"/>
              </a:defRPr>
            </a:lvl3pPr>
            <a:lvl4pPr marL="2114550" indent="-457200">
              <a:spcBef>
                <a:spcPct val="20000"/>
              </a:spcBef>
              <a:buClr>
                <a:schemeClr val="tx2"/>
              </a:buClr>
              <a:buSzPct val="100000"/>
              <a:buChar char="–"/>
              <a:defRPr sz="2000">
                <a:solidFill>
                  <a:schemeClr val="tx1"/>
                </a:solidFill>
                <a:latin typeface="Arial" charset="0"/>
              </a:defRPr>
            </a:lvl4pPr>
            <a:lvl5pPr marL="2686050" indent="-457200">
              <a:spcBef>
                <a:spcPct val="20000"/>
              </a:spcBef>
              <a:buClr>
                <a:schemeClr val="tx2"/>
              </a:buClr>
              <a:buSzPct val="100000"/>
              <a:buChar char="•"/>
              <a:defRPr sz="2000">
                <a:solidFill>
                  <a:schemeClr val="tx1"/>
                </a:solidFill>
                <a:latin typeface="Arial" charset="0"/>
              </a:defRPr>
            </a:lvl5pPr>
            <a:lvl6pPr marL="314325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60045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405765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51485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startAt="4"/>
            </a:pPr>
            <a:r>
              <a:rPr lang="en-US" altLang="en-US" sz="1800" dirty="0" smtClean="0">
                <a:latin typeface="Arial Narrow" pitchFamily="34" charset="0"/>
              </a:rPr>
              <a:t>Brace </a:t>
            </a:r>
            <a:r>
              <a:rPr lang="en-US" altLang="en-US" sz="1800" dirty="0">
                <a:latin typeface="Arial Narrow" pitchFamily="34" charset="0"/>
              </a:rPr>
              <a:t>loaded in tension to yield. </a:t>
            </a:r>
          </a:p>
          <a:p>
            <a:pPr>
              <a:spcBef>
                <a:spcPct val="50000"/>
              </a:spcBef>
              <a:buClrTx/>
              <a:buSzTx/>
              <a:buFontTx/>
              <a:buAutoNum type="arabicPeriod" startAt="4"/>
            </a:pPr>
            <a:r>
              <a:rPr lang="en-US" altLang="en-US" sz="1800" dirty="0">
                <a:latin typeface="Arial Narrow" pitchFamily="34" charset="0"/>
              </a:rPr>
              <a:t>Remove load from member (P=0).</a:t>
            </a:r>
            <a:br>
              <a:rPr lang="en-US" altLang="en-US" sz="1800" dirty="0">
                <a:latin typeface="Arial Narrow" pitchFamily="34" charset="0"/>
              </a:rPr>
            </a:br>
            <a:r>
              <a:rPr lang="en-US" altLang="en-US" sz="1800" dirty="0">
                <a:latin typeface="Arial Narrow" pitchFamily="34" charset="0"/>
              </a:rPr>
              <a:t>Member still has permanent out-of-plane deformation.</a:t>
            </a:r>
          </a:p>
          <a:p>
            <a:pPr>
              <a:spcBef>
                <a:spcPct val="50000"/>
              </a:spcBef>
              <a:buClrTx/>
              <a:buSzTx/>
              <a:buFontTx/>
              <a:buAutoNum type="arabicPeriod" startAt="4"/>
            </a:pPr>
            <a:r>
              <a:rPr lang="en-US" altLang="en-US" sz="1800" dirty="0">
                <a:latin typeface="Arial Narrow" pitchFamily="34" charset="0"/>
              </a:rPr>
              <a:t>Brace loaded in compression to peak compression capacity (buckling). Peak compression capacity reduced from previous cycle.</a:t>
            </a:r>
          </a:p>
          <a:p>
            <a:pPr>
              <a:spcBef>
                <a:spcPct val="50000"/>
              </a:spcBef>
              <a:buClrTx/>
              <a:buSzTx/>
              <a:buFontTx/>
              <a:buAutoNum type="arabicPeriod" startAt="4"/>
            </a:pPr>
            <a:r>
              <a:rPr lang="en-US" altLang="en-US" sz="1800" dirty="0">
                <a:latin typeface="Arial Narrow" pitchFamily="34" charset="0"/>
              </a:rPr>
              <a:t>Continue loading in compression. Flexural plastic hinge forms at mid-length (due to P-</a:t>
            </a:r>
            <a:r>
              <a:rPr lang="el-GR" altLang="en-US" sz="1800" dirty="0">
                <a:latin typeface="Arial Narrow" pitchFamily="34" charset="0"/>
              </a:rPr>
              <a:t>Δ</a:t>
            </a:r>
            <a:r>
              <a:rPr lang="en-US" altLang="en-US" sz="1800" dirty="0">
                <a:latin typeface="Arial Narrow" pitchFamily="34" charset="0"/>
              </a:rPr>
              <a:t> moment in member).</a:t>
            </a:r>
            <a:endParaRPr lang="el-GR" altLang="en-US" sz="1800" dirty="0">
              <a:latin typeface="Arial Narrow" pitchFamily="34" charset="0"/>
            </a:endParaRPr>
          </a:p>
        </p:txBody>
      </p:sp>
      <p:sp>
        <p:nvSpPr>
          <p:cNvPr id="64523" name="Oval 30"/>
          <p:cNvSpPr>
            <a:spLocks noChangeArrowheads="1"/>
          </p:cNvSpPr>
          <p:nvPr/>
        </p:nvSpPr>
        <p:spPr bwMode="auto">
          <a:xfrm>
            <a:off x="1851025" y="30845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24" name="Text Box 31"/>
          <p:cNvSpPr txBox="1">
            <a:spLocks noChangeArrowheads="1"/>
          </p:cNvSpPr>
          <p:nvPr/>
        </p:nvSpPr>
        <p:spPr bwMode="auto">
          <a:xfrm>
            <a:off x="1573213" y="28114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3</a:t>
            </a:r>
          </a:p>
        </p:txBody>
      </p:sp>
      <p:sp>
        <p:nvSpPr>
          <p:cNvPr id="64525" name="Oval 32"/>
          <p:cNvSpPr>
            <a:spLocks noChangeArrowheads="1"/>
          </p:cNvSpPr>
          <p:nvPr/>
        </p:nvSpPr>
        <p:spPr bwMode="auto">
          <a:xfrm>
            <a:off x="1449388" y="35369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26" name="Text Box 33"/>
          <p:cNvSpPr txBox="1">
            <a:spLocks noChangeArrowheads="1"/>
          </p:cNvSpPr>
          <p:nvPr/>
        </p:nvSpPr>
        <p:spPr bwMode="auto">
          <a:xfrm>
            <a:off x="1292225" y="36131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2</a:t>
            </a:r>
          </a:p>
        </p:txBody>
      </p:sp>
      <p:sp>
        <p:nvSpPr>
          <p:cNvPr id="64527" name="Line 34"/>
          <p:cNvSpPr>
            <a:spLocks noChangeShapeType="1"/>
          </p:cNvSpPr>
          <p:nvPr/>
        </p:nvSpPr>
        <p:spPr bwMode="auto">
          <a:xfrm>
            <a:off x="2635250" y="4260850"/>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28" name="Text Box 35"/>
          <p:cNvSpPr txBox="1">
            <a:spLocks noChangeArrowheads="1"/>
          </p:cNvSpPr>
          <p:nvPr/>
        </p:nvSpPr>
        <p:spPr bwMode="auto">
          <a:xfrm>
            <a:off x="2724150" y="40703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CR</a:t>
            </a:r>
            <a:endParaRPr lang="en-US" altLang="en-US" sz="1800">
              <a:latin typeface="Arial Narrow" pitchFamily="34" charset="0"/>
            </a:endParaRPr>
          </a:p>
        </p:txBody>
      </p:sp>
      <p:sp>
        <p:nvSpPr>
          <p:cNvPr id="64529" name="Oval 36"/>
          <p:cNvSpPr>
            <a:spLocks noChangeArrowheads="1"/>
          </p:cNvSpPr>
          <p:nvPr/>
        </p:nvSpPr>
        <p:spPr bwMode="auto">
          <a:xfrm>
            <a:off x="2444750" y="4222750"/>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30" name="Text Box 37"/>
          <p:cNvSpPr txBox="1">
            <a:spLocks noChangeArrowheads="1"/>
          </p:cNvSpPr>
          <p:nvPr/>
        </p:nvSpPr>
        <p:spPr bwMode="auto">
          <a:xfrm>
            <a:off x="2279650" y="4298950"/>
            <a:ext cx="4048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1</a:t>
            </a:r>
          </a:p>
        </p:txBody>
      </p:sp>
      <p:sp>
        <p:nvSpPr>
          <p:cNvPr id="64531" name="Freeform 38"/>
          <p:cNvSpPr>
            <a:spLocks/>
          </p:cNvSpPr>
          <p:nvPr/>
        </p:nvSpPr>
        <p:spPr bwMode="auto">
          <a:xfrm>
            <a:off x="2500313" y="3136900"/>
            <a:ext cx="204787" cy="1092200"/>
          </a:xfrm>
          <a:custGeom>
            <a:avLst/>
            <a:gdLst>
              <a:gd name="T0" fmla="*/ 2147483646 w 129"/>
              <a:gd name="T1" fmla="*/ 0 h 688"/>
              <a:gd name="T2" fmla="*/ 2147483646 w 129"/>
              <a:gd name="T3" fmla="*/ 2147483646 h 688"/>
              <a:gd name="T4" fmla="*/ 0 w 129"/>
              <a:gd name="T5" fmla="*/ 2147483646 h 688"/>
              <a:gd name="T6" fmla="*/ 0 60000 65536"/>
              <a:gd name="T7" fmla="*/ 0 60000 65536"/>
              <a:gd name="T8" fmla="*/ 0 60000 65536"/>
            </a:gdLst>
            <a:ahLst/>
            <a:cxnLst>
              <a:cxn ang="T6">
                <a:pos x="T0" y="T1"/>
              </a:cxn>
              <a:cxn ang="T7">
                <a:pos x="T2" y="T3"/>
              </a:cxn>
              <a:cxn ang="T8">
                <a:pos x="T4" y="T5"/>
              </a:cxn>
            </a:cxnLst>
            <a:rect l="0" t="0" r="r" b="b"/>
            <a:pathLst>
              <a:path w="129" h="688">
                <a:moveTo>
                  <a:pt x="129" y="0"/>
                </a:moveTo>
                <a:cubicBezTo>
                  <a:pt x="110" y="157"/>
                  <a:pt x="91" y="317"/>
                  <a:pt x="69" y="432"/>
                </a:cubicBezTo>
                <a:cubicBezTo>
                  <a:pt x="47" y="547"/>
                  <a:pt x="14" y="635"/>
                  <a:pt x="0" y="68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2" name="Freeform 39"/>
          <p:cNvSpPr>
            <a:spLocks/>
          </p:cNvSpPr>
          <p:nvPr/>
        </p:nvSpPr>
        <p:spPr bwMode="auto">
          <a:xfrm>
            <a:off x="1519238" y="3570288"/>
            <a:ext cx="957262" cy="654050"/>
          </a:xfrm>
          <a:custGeom>
            <a:avLst/>
            <a:gdLst>
              <a:gd name="T0" fmla="*/ 2147483646 w 603"/>
              <a:gd name="T1" fmla="*/ 2147483646 h 412"/>
              <a:gd name="T2" fmla="*/ 2147483646 w 603"/>
              <a:gd name="T3" fmla="*/ 2147483646 h 412"/>
              <a:gd name="T4" fmla="*/ 2147483646 w 603"/>
              <a:gd name="T5" fmla="*/ 2147483646 h 412"/>
              <a:gd name="T6" fmla="*/ 0 w 603"/>
              <a:gd name="T7" fmla="*/ 2147483646 h 4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3" h="412">
                <a:moveTo>
                  <a:pt x="603" y="412"/>
                </a:moveTo>
                <a:cubicBezTo>
                  <a:pt x="592" y="369"/>
                  <a:pt x="583" y="215"/>
                  <a:pt x="531" y="151"/>
                </a:cubicBezTo>
                <a:cubicBezTo>
                  <a:pt x="479" y="87"/>
                  <a:pt x="376" y="50"/>
                  <a:pt x="288" y="25"/>
                </a:cubicBezTo>
                <a:cubicBezTo>
                  <a:pt x="200" y="0"/>
                  <a:pt x="60" y="6"/>
                  <a:pt x="0" y="1"/>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3" name="Freeform 40"/>
          <p:cNvSpPr>
            <a:spLocks/>
          </p:cNvSpPr>
          <p:nvPr/>
        </p:nvSpPr>
        <p:spPr bwMode="auto">
          <a:xfrm>
            <a:off x="1490663" y="3152775"/>
            <a:ext cx="381000" cy="400050"/>
          </a:xfrm>
          <a:custGeom>
            <a:avLst/>
            <a:gdLst>
              <a:gd name="T0" fmla="*/ 0 w 240"/>
              <a:gd name="T1" fmla="*/ 2147483646 h 252"/>
              <a:gd name="T2" fmla="*/ 2147483646 w 240"/>
              <a:gd name="T3" fmla="*/ 0 h 252"/>
              <a:gd name="T4" fmla="*/ 0 60000 65536"/>
              <a:gd name="T5" fmla="*/ 0 60000 65536"/>
            </a:gdLst>
            <a:ahLst/>
            <a:cxnLst>
              <a:cxn ang="T4">
                <a:pos x="T0" y="T1"/>
              </a:cxn>
              <a:cxn ang="T5">
                <a:pos x="T2" y="T3"/>
              </a:cxn>
            </a:cxnLst>
            <a:rect l="0" t="0" r="r" b="b"/>
            <a:pathLst>
              <a:path w="240" h="252">
                <a:moveTo>
                  <a:pt x="0" y="252"/>
                </a:moveTo>
                <a:lnTo>
                  <a:pt x="240" y="0"/>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4" name="Freeform 41"/>
          <p:cNvSpPr>
            <a:spLocks/>
          </p:cNvSpPr>
          <p:nvPr/>
        </p:nvSpPr>
        <p:spPr bwMode="auto">
          <a:xfrm>
            <a:off x="1917700" y="1512888"/>
            <a:ext cx="2152650" cy="1579562"/>
          </a:xfrm>
          <a:custGeom>
            <a:avLst/>
            <a:gdLst>
              <a:gd name="T0" fmla="*/ 0 w 1356"/>
              <a:gd name="T1" fmla="*/ 2147483646 h 995"/>
              <a:gd name="T2" fmla="*/ 2147483646 w 1356"/>
              <a:gd name="T3" fmla="*/ 2147483646 h 995"/>
              <a:gd name="T4" fmla="*/ 2147483646 w 1356"/>
              <a:gd name="T5" fmla="*/ 2147483646 h 995"/>
              <a:gd name="T6" fmla="*/ 2147483646 w 1356"/>
              <a:gd name="T7" fmla="*/ 2147483646 h 995"/>
              <a:gd name="T8" fmla="*/ 2147483646 w 1356"/>
              <a:gd name="T9" fmla="*/ 2147483646 h 995"/>
              <a:gd name="T10" fmla="*/ 2147483646 w 1356"/>
              <a:gd name="T11" fmla="*/ 2147483646 h 995"/>
              <a:gd name="T12" fmla="*/ 2147483646 w 1356"/>
              <a:gd name="T13" fmla="*/ 2147483646 h 9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56" h="995">
                <a:moveTo>
                  <a:pt x="0" y="995"/>
                </a:moveTo>
                <a:cubicBezTo>
                  <a:pt x="69" y="936"/>
                  <a:pt x="139" y="878"/>
                  <a:pt x="236" y="791"/>
                </a:cubicBezTo>
                <a:cubicBezTo>
                  <a:pt x="333" y="704"/>
                  <a:pt x="500" y="563"/>
                  <a:pt x="584" y="475"/>
                </a:cubicBezTo>
                <a:cubicBezTo>
                  <a:pt x="668" y="387"/>
                  <a:pt x="691" y="334"/>
                  <a:pt x="740" y="263"/>
                </a:cubicBezTo>
                <a:cubicBezTo>
                  <a:pt x="789" y="192"/>
                  <a:pt x="817" y="90"/>
                  <a:pt x="876" y="47"/>
                </a:cubicBezTo>
                <a:cubicBezTo>
                  <a:pt x="935" y="4"/>
                  <a:pt x="1012" y="14"/>
                  <a:pt x="1092" y="7"/>
                </a:cubicBezTo>
                <a:cubicBezTo>
                  <a:pt x="1172" y="0"/>
                  <a:pt x="1264" y="1"/>
                  <a:pt x="1356" y="3"/>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5" name="Oval 42"/>
          <p:cNvSpPr>
            <a:spLocks noChangeArrowheads="1"/>
          </p:cNvSpPr>
          <p:nvPr/>
        </p:nvSpPr>
        <p:spPr bwMode="auto">
          <a:xfrm>
            <a:off x="4079875" y="14716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36" name="Text Box 43"/>
          <p:cNvSpPr txBox="1">
            <a:spLocks noChangeArrowheads="1"/>
          </p:cNvSpPr>
          <p:nvPr/>
        </p:nvSpPr>
        <p:spPr bwMode="auto">
          <a:xfrm>
            <a:off x="3948113" y="11858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4</a:t>
            </a:r>
          </a:p>
        </p:txBody>
      </p:sp>
      <p:sp>
        <p:nvSpPr>
          <p:cNvPr id="64537" name="Line 44"/>
          <p:cNvSpPr>
            <a:spLocks noChangeShapeType="1"/>
          </p:cNvSpPr>
          <p:nvPr/>
        </p:nvSpPr>
        <p:spPr bwMode="auto">
          <a:xfrm>
            <a:off x="2632075" y="1546225"/>
            <a:ext cx="1905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38" name="Text Box 45"/>
          <p:cNvSpPr txBox="1">
            <a:spLocks noChangeArrowheads="1"/>
          </p:cNvSpPr>
          <p:nvPr/>
        </p:nvSpPr>
        <p:spPr bwMode="auto">
          <a:xfrm>
            <a:off x="2082800" y="137160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a:t>
            </a:r>
            <a:r>
              <a:rPr lang="en-US" altLang="en-US" sz="1800" baseline="-25000">
                <a:latin typeface="Arial Narrow" pitchFamily="34" charset="0"/>
              </a:rPr>
              <a:t>y</a:t>
            </a:r>
            <a:endParaRPr lang="en-US" altLang="en-US" sz="1800">
              <a:latin typeface="Arial Narrow" pitchFamily="34" charset="0"/>
            </a:endParaRPr>
          </a:p>
        </p:txBody>
      </p:sp>
      <p:sp>
        <p:nvSpPr>
          <p:cNvPr id="64539" name="Oval 46"/>
          <p:cNvSpPr>
            <a:spLocks noChangeArrowheads="1"/>
          </p:cNvSpPr>
          <p:nvPr/>
        </p:nvSpPr>
        <p:spPr bwMode="auto">
          <a:xfrm>
            <a:off x="3794125" y="30781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40" name="Text Box 47"/>
          <p:cNvSpPr txBox="1">
            <a:spLocks noChangeArrowheads="1"/>
          </p:cNvSpPr>
          <p:nvPr/>
        </p:nvSpPr>
        <p:spPr bwMode="auto">
          <a:xfrm>
            <a:off x="3751263" y="31353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5</a:t>
            </a:r>
          </a:p>
        </p:txBody>
      </p:sp>
      <p:sp>
        <p:nvSpPr>
          <p:cNvPr id="64541" name="Freeform 48"/>
          <p:cNvSpPr>
            <a:spLocks/>
          </p:cNvSpPr>
          <p:nvPr/>
        </p:nvSpPr>
        <p:spPr bwMode="auto">
          <a:xfrm>
            <a:off x="3838575" y="1552575"/>
            <a:ext cx="273050" cy="1525588"/>
          </a:xfrm>
          <a:custGeom>
            <a:avLst/>
            <a:gdLst>
              <a:gd name="T0" fmla="*/ 2147483646 w 172"/>
              <a:gd name="T1" fmla="*/ 0 h 961"/>
              <a:gd name="T2" fmla="*/ 0 w 172"/>
              <a:gd name="T3" fmla="*/ 2147483646 h 961"/>
              <a:gd name="T4" fmla="*/ 0 60000 65536"/>
              <a:gd name="T5" fmla="*/ 0 60000 65536"/>
            </a:gdLst>
            <a:ahLst/>
            <a:cxnLst>
              <a:cxn ang="T4">
                <a:pos x="T0" y="T1"/>
              </a:cxn>
              <a:cxn ang="T5">
                <a:pos x="T2" y="T3"/>
              </a:cxn>
            </a:cxnLst>
            <a:rect l="0" t="0" r="r" b="b"/>
            <a:pathLst>
              <a:path w="172" h="961">
                <a:moveTo>
                  <a:pt x="172" y="0"/>
                </a:moveTo>
                <a:lnTo>
                  <a:pt x="0" y="961"/>
                </a:ln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2" name="AutoShape 49"/>
          <p:cNvSpPr>
            <a:spLocks noChangeArrowheads="1"/>
          </p:cNvSpPr>
          <p:nvPr/>
        </p:nvSpPr>
        <p:spPr bwMode="auto">
          <a:xfrm flipH="1">
            <a:off x="6019800" y="5927725"/>
            <a:ext cx="622300" cy="228600"/>
          </a:xfrm>
          <a:prstGeom prst="rightArrow">
            <a:avLst>
              <a:gd name="adj1" fmla="val 50000"/>
              <a:gd name="adj2" fmla="val 68056"/>
            </a:avLst>
          </a:prstGeom>
          <a:solidFill>
            <a:srgbClr val="FF0000"/>
          </a:solidFill>
          <a:ln w="22225" algn="ctr">
            <a:solidFill>
              <a:schemeClr val="tx1"/>
            </a:solidFill>
            <a:miter lim="800000"/>
            <a:headEnd/>
            <a:tailEnd/>
          </a:ln>
          <a:effectLs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43" name="Text Box 50"/>
          <p:cNvSpPr txBox="1">
            <a:spLocks noChangeArrowheads="1"/>
          </p:cNvSpPr>
          <p:nvPr/>
        </p:nvSpPr>
        <p:spPr bwMode="auto">
          <a:xfrm>
            <a:off x="6019800" y="5546725"/>
            <a:ext cx="698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64544" name="Oval 51"/>
          <p:cNvSpPr>
            <a:spLocks noChangeArrowheads="1"/>
          </p:cNvSpPr>
          <p:nvPr/>
        </p:nvSpPr>
        <p:spPr bwMode="auto">
          <a:xfrm>
            <a:off x="3514725" y="377031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45" name="Freeform 52"/>
          <p:cNvSpPr>
            <a:spLocks/>
          </p:cNvSpPr>
          <p:nvPr/>
        </p:nvSpPr>
        <p:spPr bwMode="auto">
          <a:xfrm>
            <a:off x="3575050" y="3149600"/>
            <a:ext cx="247650" cy="647700"/>
          </a:xfrm>
          <a:custGeom>
            <a:avLst/>
            <a:gdLst>
              <a:gd name="T0" fmla="*/ 2147483646 w 156"/>
              <a:gd name="T1" fmla="*/ 0 h 408"/>
              <a:gd name="T2" fmla="*/ 2147483646 w 156"/>
              <a:gd name="T3" fmla="*/ 2147483646 h 408"/>
              <a:gd name="T4" fmla="*/ 0 w 156"/>
              <a:gd name="T5" fmla="*/ 2147483646 h 408"/>
              <a:gd name="T6" fmla="*/ 0 60000 65536"/>
              <a:gd name="T7" fmla="*/ 0 60000 65536"/>
              <a:gd name="T8" fmla="*/ 0 60000 65536"/>
            </a:gdLst>
            <a:ahLst/>
            <a:cxnLst>
              <a:cxn ang="T6">
                <a:pos x="T0" y="T1"/>
              </a:cxn>
              <a:cxn ang="T7">
                <a:pos x="T2" y="T3"/>
              </a:cxn>
              <a:cxn ang="T8">
                <a:pos x="T4" y="T5"/>
              </a:cxn>
            </a:cxnLst>
            <a:rect l="0" t="0" r="r" b="b"/>
            <a:pathLst>
              <a:path w="156" h="408">
                <a:moveTo>
                  <a:pt x="156" y="0"/>
                </a:moveTo>
                <a:cubicBezTo>
                  <a:pt x="139" y="82"/>
                  <a:pt x="122" y="164"/>
                  <a:pt x="96" y="232"/>
                </a:cubicBezTo>
                <a:cubicBezTo>
                  <a:pt x="70" y="300"/>
                  <a:pt x="35" y="354"/>
                  <a:pt x="0" y="408"/>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6" name="Text Box 53"/>
          <p:cNvSpPr txBox="1">
            <a:spLocks noChangeArrowheads="1"/>
          </p:cNvSpPr>
          <p:nvPr/>
        </p:nvSpPr>
        <p:spPr bwMode="auto">
          <a:xfrm>
            <a:off x="3535363" y="373221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6</a:t>
            </a:r>
          </a:p>
        </p:txBody>
      </p:sp>
      <p:sp>
        <p:nvSpPr>
          <p:cNvPr id="64547" name="Oval 55"/>
          <p:cNvSpPr>
            <a:spLocks noChangeArrowheads="1"/>
          </p:cNvSpPr>
          <p:nvPr/>
        </p:nvSpPr>
        <p:spPr bwMode="auto">
          <a:xfrm>
            <a:off x="1025525" y="3535363"/>
            <a:ext cx="76200" cy="76200"/>
          </a:xfrm>
          <a:prstGeom prst="ellipse">
            <a:avLst/>
          </a:prstGeom>
          <a:solidFill>
            <a:srgbClr val="FC0128"/>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48" name="Freeform 57"/>
          <p:cNvSpPr>
            <a:spLocks/>
          </p:cNvSpPr>
          <p:nvPr/>
        </p:nvSpPr>
        <p:spPr bwMode="auto">
          <a:xfrm>
            <a:off x="1098550" y="3562350"/>
            <a:ext cx="2413000" cy="241300"/>
          </a:xfrm>
          <a:custGeom>
            <a:avLst/>
            <a:gdLst>
              <a:gd name="T0" fmla="*/ 2147483646 w 1520"/>
              <a:gd name="T1" fmla="*/ 2147483646 h 152"/>
              <a:gd name="T2" fmla="*/ 2147483646 w 1520"/>
              <a:gd name="T3" fmla="*/ 2147483646 h 152"/>
              <a:gd name="T4" fmla="*/ 2147483646 w 1520"/>
              <a:gd name="T5" fmla="*/ 2147483646 h 152"/>
              <a:gd name="T6" fmla="*/ 2147483646 w 1520"/>
              <a:gd name="T7" fmla="*/ 2147483646 h 152"/>
              <a:gd name="T8" fmla="*/ 2147483646 w 1520"/>
              <a:gd name="T9" fmla="*/ 2147483646 h 152"/>
              <a:gd name="T10" fmla="*/ 0 w 1520"/>
              <a:gd name="T11" fmla="*/ 0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0" h="152">
                <a:moveTo>
                  <a:pt x="1520" y="152"/>
                </a:moveTo>
                <a:cubicBezTo>
                  <a:pt x="1504" y="130"/>
                  <a:pt x="1489" y="108"/>
                  <a:pt x="1464" y="92"/>
                </a:cubicBezTo>
                <a:cubicBezTo>
                  <a:pt x="1439" y="76"/>
                  <a:pt x="1407" y="65"/>
                  <a:pt x="1368" y="56"/>
                </a:cubicBezTo>
                <a:cubicBezTo>
                  <a:pt x="1329" y="47"/>
                  <a:pt x="1331" y="45"/>
                  <a:pt x="1232" y="40"/>
                </a:cubicBezTo>
                <a:cubicBezTo>
                  <a:pt x="1133" y="35"/>
                  <a:pt x="977" y="31"/>
                  <a:pt x="772" y="24"/>
                </a:cubicBezTo>
                <a:cubicBezTo>
                  <a:pt x="567" y="17"/>
                  <a:pt x="283" y="8"/>
                  <a:pt x="0" y="0"/>
                </a:cubicBezTo>
              </a:path>
            </a:pathLst>
          </a:custGeom>
          <a:noFill/>
          <a:ln w="381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49" name="Text Box 58"/>
          <p:cNvSpPr txBox="1">
            <a:spLocks noChangeArrowheads="1"/>
          </p:cNvSpPr>
          <p:nvPr/>
        </p:nvSpPr>
        <p:spPr bwMode="auto">
          <a:xfrm>
            <a:off x="747713" y="3509963"/>
            <a:ext cx="4048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400">
                <a:latin typeface="Arial Narrow" pitchFamily="34" charset="0"/>
              </a:rPr>
              <a:t>7</a:t>
            </a:r>
          </a:p>
        </p:txBody>
      </p:sp>
      <p:sp>
        <p:nvSpPr>
          <p:cNvPr id="64550" name="Freeform 59"/>
          <p:cNvSpPr>
            <a:spLocks/>
          </p:cNvSpPr>
          <p:nvPr/>
        </p:nvSpPr>
        <p:spPr bwMode="auto">
          <a:xfrm>
            <a:off x="2571750" y="5643563"/>
            <a:ext cx="2400300" cy="446087"/>
          </a:xfrm>
          <a:custGeom>
            <a:avLst/>
            <a:gdLst>
              <a:gd name="T0" fmla="*/ 0 w 1512"/>
              <a:gd name="T1" fmla="*/ 2147483646 h 281"/>
              <a:gd name="T2" fmla="*/ 2147483646 w 1512"/>
              <a:gd name="T3" fmla="*/ 2147483646 h 281"/>
              <a:gd name="T4" fmla="*/ 2147483646 w 1512"/>
              <a:gd name="T5" fmla="*/ 2147483646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551" name="Oval 60"/>
          <p:cNvSpPr>
            <a:spLocks noChangeArrowheads="1"/>
          </p:cNvSpPr>
          <p:nvPr/>
        </p:nvSpPr>
        <p:spPr bwMode="auto">
          <a:xfrm>
            <a:off x="3746500" y="5546725"/>
            <a:ext cx="161925" cy="161925"/>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4552" name="Oval 61"/>
          <p:cNvSpPr>
            <a:spLocks noChangeArrowheads="1"/>
          </p:cNvSpPr>
          <p:nvPr/>
        </p:nvSpPr>
        <p:spPr bwMode="auto">
          <a:xfrm>
            <a:off x="4902200" y="6003925"/>
            <a:ext cx="152400" cy="152400"/>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a:t>Brace Behavior Under Cyclic Axial </a:t>
            </a:r>
            <a:r>
              <a:rPr lang="en-US" dirty="0" smtClean="0"/>
              <a:t>Loading</a:t>
            </a:r>
            <a:endParaRPr lang="en-US" dirty="0"/>
          </a:p>
        </p:txBody>
      </p:sp>
      <p:sp>
        <p:nvSpPr>
          <p:cNvPr id="5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30</a:t>
            </a:fld>
            <a:endParaRPr lang="en-US" altLang="en-US"/>
          </a:p>
        </p:txBody>
      </p:sp>
    </p:spTree>
    <p:extLst>
      <p:ext uri="{BB962C8B-B14F-4D97-AF65-F5344CB8AC3E}">
        <p14:creationId xmlns:p14="http://schemas.microsoft.com/office/powerpoint/2010/main" val="28637073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9"/>
          </p:nvPr>
        </p:nvSpPr>
        <p:spPr/>
        <p:txBody>
          <a:bodyPr/>
          <a:lstStyle/>
          <a:p>
            <a:r>
              <a:rPr lang="en-US" dirty="0"/>
              <a:t>W6x20   Kl/r = 80</a:t>
            </a:r>
          </a:p>
          <a:p>
            <a:endParaRPr lang="en-US" dirty="0"/>
          </a:p>
        </p:txBody>
      </p:sp>
      <p:pic>
        <p:nvPicPr>
          <p:cNvPr id="66562" name="Picture 4" descr="CBF2"/>
          <p:cNvPicPr>
            <a:picLocks noChangeAspect="1" noChangeArrowheads="1"/>
          </p:cNvPicPr>
          <p:nvPr/>
        </p:nvPicPr>
        <p:blipFill>
          <a:blip r:embed="rId3">
            <a:extLst>
              <a:ext uri="{28A0092B-C50C-407E-A947-70E740481C1C}">
                <a14:useLocalDpi xmlns:a14="http://schemas.microsoft.com/office/drawing/2010/main" val="0"/>
              </a:ext>
            </a:extLst>
          </a:blip>
          <a:srcRect t="9561"/>
          <a:stretch>
            <a:fillRect/>
          </a:stretch>
        </p:blipFill>
        <p:spPr bwMode="auto">
          <a:xfrm>
            <a:off x="892571" y="1052736"/>
            <a:ext cx="71358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Experimental Behavior of Brace </a:t>
            </a:r>
            <a:r>
              <a:rPr lang="en-US" dirty="0" smtClean="0"/>
              <a:t>- Cyclic </a:t>
            </a:r>
            <a:r>
              <a:rPr lang="en-US" dirty="0"/>
              <a:t>Axial </a:t>
            </a:r>
            <a:r>
              <a:rPr lang="en-US" dirty="0" smtClean="0"/>
              <a:t>Loading</a:t>
            </a:r>
            <a:endParaRPr lang="en-US" dirty="0"/>
          </a:p>
        </p:txBody>
      </p:sp>
      <p:grpSp>
        <p:nvGrpSpPr>
          <p:cNvPr id="35" name="Group 4"/>
          <p:cNvGrpSpPr>
            <a:grpSpLocks/>
          </p:cNvGrpSpPr>
          <p:nvPr/>
        </p:nvGrpSpPr>
        <p:grpSpPr bwMode="auto">
          <a:xfrm>
            <a:off x="2267744" y="5173811"/>
            <a:ext cx="4648200" cy="1279525"/>
            <a:chOff x="2736" y="970"/>
            <a:chExt cx="2928" cy="806"/>
          </a:xfrm>
        </p:grpSpPr>
        <p:sp>
          <p:nvSpPr>
            <p:cNvPr id="36" name="AutoShape 5"/>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7" name="Line 6"/>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8" name="Oval 7"/>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39" name="Oval 8"/>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40" name="Group 9"/>
            <p:cNvGrpSpPr>
              <a:grpSpLocks/>
            </p:cNvGrpSpPr>
            <p:nvPr/>
          </p:nvGrpSpPr>
          <p:grpSpPr bwMode="auto">
            <a:xfrm>
              <a:off x="2736" y="1728"/>
              <a:ext cx="288" cy="48"/>
              <a:chOff x="3264" y="1728"/>
              <a:chExt cx="288" cy="48"/>
            </a:xfrm>
          </p:grpSpPr>
          <p:sp>
            <p:nvSpPr>
              <p:cNvPr id="56" name="Line 10"/>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7" name="Line 11"/>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8" name="Line 12"/>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13"/>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14"/>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Line 15"/>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2" name="Line 16"/>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1" name="Group 17"/>
            <p:cNvGrpSpPr>
              <a:grpSpLocks/>
            </p:cNvGrpSpPr>
            <p:nvPr/>
          </p:nvGrpSpPr>
          <p:grpSpPr bwMode="auto">
            <a:xfrm>
              <a:off x="4560" y="1632"/>
              <a:ext cx="288" cy="144"/>
              <a:chOff x="5088" y="1632"/>
              <a:chExt cx="288" cy="144"/>
            </a:xfrm>
          </p:grpSpPr>
          <p:sp>
            <p:nvSpPr>
              <p:cNvPr id="50" name="AutoShape 18"/>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51" name="Group 19"/>
              <p:cNvGrpSpPr>
                <a:grpSpLocks/>
              </p:cNvGrpSpPr>
              <p:nvPr/>
            </p:nvGrpSpPr>
            <p:grpSpPr bwMode="auto">
              <a:xfrm>
                <a:off x="5088" y="1728"/>
                <a:ext cx="288" cy="48"/>
                <a:chOff x="5088" y="1728"/>
                <a:chExt cx="288" cy="48"/>
              </a:xfrm>
            </p:grpSpPr>
            <p:sp>
              <p:nvSpPr>
                <p:cNvPr id="52" name="Line 20"/>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3" name="Oval 21"/>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4" name="Oval 22"/>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55" name="Oval 23"/>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42" name="AutoShape 24"/>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3" name="Oval 25"/>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4" name="Line 26"/>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27"/>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28"/>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29"/>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Text Box 30"/>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49" name="Text Box 31"/>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sp>
        <p:nvSpPr>
          <p:cNvPr id="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31</a:t>
            </a:fld>
            <a:endParaRPr lang="en-US" altLang="en-US"/>
          </a:p>
        </p:txBody>
      </p:sp>
    </p:spTree>
    <p:extLst>
      <p:ext uri="{BB962C8B-B14F-4D97-AF65-F5344CB8AC3E}">
        <p14:creationId xmlns:p14="http://schemas.microsoft.com/office/powerpoint/2010/main" val="1739172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1" name="Group 4"/>
          <p:cNvGrpSpPr>
            <a:grpSpLocks/>
          </p:cNvGrpSpPr>
          <p:nvPr/>
        </p:nvGrpSpPr>
        <p:grpSpPr bwMode="auto">
          <a:xfrm>
            <a:off x="2267744" y="5173811"/>
            <a:ext cx="4648200" cy="1279525"/>
            <a:chOff x="2736" y="970"/>
            <a:chExt cx="2928" cy="806"/>
          </a:xfrm>
        </p:grpSpPr>
        <p:sp>
          <p:nvSpPr>
            <p:cNvPr id="68614" name="AutoShape 5"/>
            <p:cNvSpPr>
              <a:spLocks noChangeArrowheads="1"/>
            </p:cNvSpPr>
            <p:nvPr/>
          </p:nvSpPr>
          <p:spPr bwMode="auto">
            <a:xfrm>
              <a:off x="280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15" name="Line 6"/>
            <p:cNvSpPr>
              <a:spLocks noChangeShapeType="1"/>
            </p:cNvSpPr>
            <p:nvPr/>
          </p:nvSpPr>
          <p:spPr bwMode="auto">
            <a:xfrm>
              <a:off x="2928" y="1584"/>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16" name="Oval 7"/>
            <p:cNvSpPr>
              <a:spLocks noChangeArrowheads="1"/>
            </p:cNvSpPr>
            <p:nvPr/>
          </p:nvSpPr>
          <p:spPr bwMode="auto">
            <a:xfrm>
              <a:off x="2832"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17" name="Oval 8"/>
            <p:cNvSpPr>
              <a:spLocks noChangeArrowheads="1"/>
            </p:cNvSpPr>
            <p:nvPr/>
          </p:nvSpPr>
          <p:spPr bwMode="auto">
            <a:xfrm>
              <a:off x="4656" y="1536"/>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8618" name="Group 9"/>
            <p:cNvGrpSpPr>
              <a:grpSpLocks/>
            </p:cNvGrpSpPr>
            <p:nvPr/>
          </p:nvGrpSpPr>
          <p:grpSpPr bwMode="auto">
            <a:xfrm>
              <a:off x="2736" y="1728"/>
              <a:ext cx="288" cy="48"/>
              <a:chOff x="3264" y="1728"/>
              <a:chExt cx="288" cy="48"/>
            </a:xfrm>
          </p:grpSpPr>
          <p:sp>
            <p:nvSpPr>
              <p:cNvPr id="68634" name="Line 10"/>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5" name="Line 11"/>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6" name="Line 12"/>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7" name="Line 13"/>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8" name="Line 14"/>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9" name="Line 15"/>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40" name="Line 16"/>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8619" name="Group 17"/>
            <p:cNvGrpSpPr>
              <a:grpSpLocks/>
            </p:cNvGrpSpPr>
            <p:nvPr/>
          </p:nvGrpSpPr>
          <p:grpSpPr bwMode="auto">
            <a:xfrm>
              <a:off x="4560" y="1632"/>
              <a:ext cx="288" cy="144"/>
              <a:chOff x="5088" y="1632"/>
              <a:chExt cx="288" cy="144"/>
            </a:xfrm>
          </p:grpSpPr>
          <p:sp>
            <p:nvSpPr>
              <p:cNvPr id="68628" name="AutoShape 18"/>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68629" name="Group 19"/>
              <p:cNvGrpSpPr>
                <a:grpSpLocks/>
              </p:cNvGrpSpPr>
              <p:nvPr/>
            </p:nvGrpSpPr>
            <p:grpSpPr bwMode="auto">
              <a:xfrm>
                <a:off x="5088" y="1728"/>
                <a:ext cx="288" cy="48"/>
                <a:chOff x="5088" y="1728"/>
                <a:chExt cx="288" cy="48"/>
              </a:xfrm>
            </p:grpSpPr>
            <p:sp>
              <p:nvSpPr>
                <p:cNvPr id="68630" name="Line 20"/>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31" name="Oval 21"/>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32" name="Oval 22"/>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33" name="Oval 23"/>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68620" name="AutoShape 24"/>
            <p:cNvSpPr>
              <a:spLocks noChangeArrowheads="1"/>
            </p:cNvSpPr>
            <p:nvPr/>
          </p:nvSpPr>
          <p:spPr bwMode="auto">
            <a:xfrm>
              <a:off x="5272" y="1488"/>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21" name="Oval 25"/>
            <p:cNvSpPr>
              <a:spLocks noChangeArrowheads="1"/>
            </p:cNvSpPr>
            <p:nvPr/>
          </p:nvSpPr>
          <p:spPr bwMode="auto">
            <a:xfrm>
              <a:off x="4896" y="1536"/>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68622" name="Line 26"/>
            <p:cNvSpPr>
              <a:spLocks noChangeShapeType="1"/>
            </p:cNvSpPr>
            <p:nvPr/>
          </p:nvSpPr>
          <p:spPr bwMode="auto">
            <a:xfrm>
              <a:off x="4752" y="1584"/>
              <a:ext cx="144" cy="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3" name="Line 27"/>
            <p:cNvSpPr>
              <a:spLocks noChangeShapeType="1"/>
            </p:cNvSpPr>
            <p:nvPr/>
          </p:nvSpPr>
          <p:spPr bwMode="auto">
            <a:xfrm flipV="1">
              <a:off x="470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4" name="Line 28"/>
            <p:cNvSpPr>
              <a:spLocks noChangeShapeType="1"/>
            </p:cNvSpPr>
            <p:nvPr/>
          </p:nvSpPr>
          <p:spPr bwMode="auto">
            <a:xfrm flipV="1">
              <a:off x="4944" y="1200"/>
              <a:ext cx="0" cy="288"/>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5" name="Line 29"/>
            <p:cNvSpPr>
              <a:spLocks noChangeShapeType="1"/>
            </p:cNvSpPr>
            <p:nvPr/>
          </p:nvSpPr>
          <p:spPr bwMode="auto">
            <a:xfrm>
              <a:off x="4704" y="1296"/>
              <a:ext cx="240" cy="0"/>
            </a:xfrm>
            <a:prstGeom prst="line">
              <a:avLst/>
            </a:prstGeom>
            <a:noFill/>
            <a:ln w="190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8626" name="Text Box 30"/>
            <p:cNvSpPr txBox="1">
              <a:spLocks noChangeArrowheads="1"/>
            </p:cNvSpPr>
            <p:nvPr/>
          </p:nvSpPr>
          <p:spPr bwMode="auto">
            <a:xfrm>
              <a:off x="4656" y="970"/>
              <a:ext cx="31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b="0">
                  <a:sym typeface="Symbol" pitchFamily="18" charset="2"/>
                </a:rPr>
                <a:t></a:t>
              </a:r>
            </a:p>
          </p:txBody>
        </p:sp>
        <p:sp>
          <p:nvSpPr>
            <p:cNvPr id="68627" name="Text Box 31"/>
            <p:cNvSpPr txBox="1">
              <a:spLocks noChangeArrowheads="1"/>
            </p:cNvSpPr>
            <p:nvPr/>
          </p:nvSpPr>
          <p:spPr bwMode="auto">
            <a:xfrm>
              <a:off x="5224" y="1200"/>
              <a:ext cx="4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grpSp>
      <p:pic>
        <p:nvPicPr>
          <p:cNvPr id="68613" name="Picture 33" descr="C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484" y="1006897"/>
            <a:ext cx="6946900" cy="407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Experimental Behavior of Brace </a:t>
            </a:r>
            <a:r>
              <a:rPr lang="en-US" dirty="0" smtClean="0"/>
              <a:t>- </a:t>
            </a:r>
            <a:r>
              <a:rPr lang="en-US" dirty="0"/>
              <a:t>Cyclic Axial </a:t>
            </a:r>
            <a:r>
              <a:rPr lang="en-US" dirty="0" smtClean="0"/>
              <a:t>Loading</a:t>
            </a:r>
            <a:endParaRPr lang="en-US" dirty="0"/>
          </a:p>
        </p:txBody>
      </p:sp>
      <p:sp>
        <p:nvSpPr>
          <p:cNvPr id="4" name="Text Placeholder 3"/>
          <p:cNvSpPr>
            <a:spLocks noGrp="1"/>
          </p:cNvSpPr>
          <p:nvPr>
            <p:ph type="body" sz="quarter" idx="39"/>
          </p:nvPr>
        </p:nvSpPr>
        <p:spPr/>
        <p:txBody>
          <a:bodyPr/>
          <a:lstStyle/>
          <a:p>
            <a:r>
              <a:rPr lang="en-US" dirty="0"/>
              <a:t>W6x16   Kl/r = 120</a:t>
            </a:r>
          </a:p>
          <a:p>
            <a:endParaRPr lang="en-US" dirty="0"/>
          </a:p>
        </p:txBody>
      </p:sp>
      <p:sp>
        <p:nvSpPr>
          <p:cNvPr id="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32</a:t>
            </a:fld>
            <a:endParaRPr lang="en-US" altLang="en-US"/>
          </a:p>
        </p:txBody>
      </p:sp>
    </p:spTree>
    <p:extLst>
      <p:ext uri="{BB962C8B-B14F-4D97-AF65-F5344CB8AC3E}">
        <p14:creationId xmlns:p14="http://schemas.microsoft.com/office/powerpoint/2010/main" val="4229494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32" descr="EBF26"/>
          <p:cNvPicPr>
            <a:picLocks noChangeAspect="1" noChangeArrowheads="1"/>
          </p:cNvPicPr>
          <p:nvPr/>
        </p:nvPicPr>
        <p:blipFill rotWithShape="1">
          <a:blip r:embed="rId3">
            <a:extLst>
              <a:ext uri="{28A0092B-C50C-407E-A947-70E740481C1C}">
                <a14:useLocalDpi xmlns:a14="http://schemas.microsoft.com/office/drawing/2010/main" val="0"/>
              </a:ext>
            </a:extLst>
          </a:blip>
          <a:srcRect l="3011" t="26469" r="8069" b="43811"/>
          <a:stretch/>
        </p:blipFill>
        <p:spPr bwMode="auto">
          <a:xfrm>
            <a:off x="467544" y="764704"/>
            <a:ext cx="8136904" cy="564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a:xfrm>
            <a:off x="179511" y="143838"/>
            <a:ext cx="8631113" cy="404842"/>
          </a:xfrm>
        </p:spPr>
        <p:txBody>
          <a:bodyPr/>
          <a:lstStyle/>
          <a:p>
            <a:r>
              <a:rPr lang="en-US" dirty="0"/>
              <a:t>Experimental Behavior of Braced </a:t>
            </a:r>
            <a:r>
              <a:rPr lang="en-US" dirty="0" smtClean="0"/>
              <a:t>Frame - Cyclic </a:t>
            </a:r>
            <a:r>
              <a:rPr lang="en-US" dirty="0"/>
              <a:t>Loading</a:t>
            </a:r>
          </a:p>
          <a:p>
            <a:endParaRPr lang="en-US" dirty="0"/>
          </a:p>
        </p:txBody>
      </p:sp>
      <p:sp>
        <p:nvSpPr>
          <p:cNvPr id="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33</a:t>
            </a:fld>
            <a:endParaRPr lang="en-US" altLang="en-US"/>
          </a:p>
        </p:txBody>
      </p:sp>
    </p:spTree>
    <p:extLst>
      <p:ext uri="{BB962C8B-B14F-4D97-AF65-F5344CB8AC3E}">
        <p14:creationId xmlns:p14="http://schemas.microsoft.com/office/powerpoint/2010/main" val="2426752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43"/>
          <p:cNvGrpSpPr>
            <a:grpSpLocks/>
          </p:cNvGrpSpPr>
          <p:nvPr/>
        </p:nvGrpSpPr>
        <p:grpSpPr bwMode="auto">
          <a:xfrm>
            <a:off x="457200" y="1724025"/>
            <a:ext cx="3622675" cy="4362450"/>
            <a:chOff x="960" y="1008"/>
            <a:chExt cx="2112" cy="2352"/>
          </a:xfrm>
        </p:grpSpPr>
        <p:grpSp>
          <p:nvGrpSpPr>
            <p:cNvPr id="72712" name="Group 8"/>
            <p:cNvGrpSpPr>
              <a:grpSpLocks/>
            </p:cNvGrpSpPr>
            <p:nvPr/>
          </p:nvGrpSpPr>
          <p:grpSpPr bwMode="auto">
            <a:xfrm>
              <a:off x="1104" y="1008"/>
              <a:ext cx="96" cy="2304"/>
              <a:chOff x="1392" y="1008"/>
              <a:chExt cx="96" cy="2304"/>
            </a:xfrm>
          </p:grpSpPr>
          <p:sp>
            <p:nvSpPr>
              <p:cNvPr id="72741" name="Rectangle 5"/>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42" name="Line 6"/>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43" name="Line 7"/>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2713" name="Group 9"/>
            <p:cNvGrpSpPr>
              <a:grpSpLocks/>
            </p:cNvGrpSpPr>
            <p:nvPr/>
          </p:nvGrpSpPr>
          <p:grpSpPr bwMode="auto">
            <a:xfrm>
              <a:off x="2832" y="1008"/>
              <a:ext cx="96" cy="2304"/>
              <a:chOff x="1392" y="1008"/>
              <a:chExt cx="96" cy="2304"/>
            </a:xfrm>
          </p:grpSpPr>
          <p:sp>
            <p:nvSpPr>
              <p:cNvPr id="72738" name="Rectangle 10"/>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39" name="Line 11"/>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40" name="Line 12"/>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2714" name="Rectangle 17"/>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15" name="Rectangle 18"/>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2716" name="Group 31"/>
            <p:cNvGrpSpPr>
              <a:grpSpLocks/>
            </p:cNvGrpSpPr>
            <p:nvPr/>
          </p:nvGrpSpPr>
          <p:grpSpPr bwMode="auto">
            <a:xfrm>
              <a:off x="1200" y="2160"/>
              <a:ext cx="1632" cy="1152"/>
              <a:chOff x="1200" y="2160"/>
              <a:chExt cx="1632" cy="1152"/>
            </a:xfrm>
          </p:grpSpPr>
          <p:grpSp>
            <p:nvGrpSpPr>
              <p:cNvPr id="72728" name="Group 16"/>
              <p:cNvGrpSpPr>
                <a:grpSpLocks/>
              </p:cNvGrpSpPr>
              <p:nvPr/>
            </p:nvGrpSpPr>
            <p:grpSpPr bwMode="auto">
              <a:xfrm>
                <a:off x="1200" y="2160"/>
                <a:ext cx="1632" cy="144"/>
                <a:chOff x="1200" y="2092"/>
                <a:chExt cx="1632" cy="144"/>
              </a:xfrm>
            </p:grpSpPr>
            <p:sp>
              <p:nvSpPr>
                <p:cNvPr id="72735" name="Rectangle 13"/>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36" name="Line 14"/>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37" name="Line 15"/>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2729" name="Freeform 23"/>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30" name="Freeform 24"/>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31" name="Freeform 25"/>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32" name="Rectangle 27"/>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33" name="Line 29"/>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34" name="Rectangle 30"/>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2717" name="Group 32"/>
            <p:cNvGrpSpPr>
              <a:grpSpLocks/>
            </p:cNvGrpSpPr>
            <p:nvPr/>
          </p:nvGrpSpPr>
          <p:grpSpPr bwMode="auto">
            <a:xfrm>
              <a:off x="1200" y="1008"/>
              <a:ext cx="1632" cy="1152"/>
              <a:chOff x="1200" y="2160"/>
              <a:chExt cx="1632" cy="1152"/>
            </a:xfrm>
          </p:grpSpPr>
          <p:grpSp>
            <p:nvGrpSpPr>
              <p:cNvPr id="72718" name="Group 33"/>
              <p:cNvGrpSpPr>
                <a:grpSpLocks/>
              </p:cNvGrpSpPr>
              <p:nvPr/>
            </p:nvGrpSpPr>
            <p:grpSpPr bwMode="auto">
              <a:xfrm>
                <a:off x="1200" y="2160"/>
                <a:ext cx="1632" cy="144"/>
                <a:chOff x="1200" y="2092"/>
                <a:chExt cx="1632" cy="144"/>
              </a:xfrm>
            </p:grpSpPr>
            <p:sp>
              <p:nvSpPr>
                <p:cNvPr id="72725" name="Rectangle 34"/>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26" name="Line 35"/>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27" name="Line 36"/>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2719" name="Freeform 37"/>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20" name="Freeform 38"/>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21" name="Freeform 39"/>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22" name="Rectangle 40"/>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2723" name="Line 41"/>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2724" name="Rectangle 42"/>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72708" name="Text Box 47"/>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72709" name="Rectangle 49"/>
          <p:cNvSpPr>
            <a:spLocks noChangeArrowheads="1"/>
          </p:cNvSpPr>
          <p:nvPr/>
        </p:nvSpPr>
        <p:spPr bwMode="auto">
          <a:xfrm>
            <a:off x="4438651" y="1955800"/>
            <a:ext cx="4237806" cy="3277820"/>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628650" indent="-1714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1800" dirty="0">
                <a:latin typeface="Arial Narrow" pitchFamily="34" charset="0"/>
              </a:rPr>
              <a:t>Design frame so that inelastic behavior is restricted to braces.</a:t>
            </a:r>
          </a:p>
          <a:p>
            <a:pPr lvl="1">
              <a:spcBef>
                <a:spcPct val="50000"/>
              </a:spcBef>
              <a:buClrTx/>
              <a:buSzTx/>
              <a:buFont typeface="Wingdings" pitchFamily="2" charset="2"/>
              <a:buChar char="§"/>
            </a:pPr>
            <a:r>
              <a:rPr lang="en-US" altLang="en-US" sz="1800" dirty="0">
                <a:latin typeface="Arial Narrow" pitchFamily="34" charset="0"/>
              </a:rPr>
              <a:t>Braces are "fuse" elements of frame.</a:t>
            </a:r>
          </a:p>
          <a:p>
            <a:pPr lvl="1">
              <a:spcBef>
                <a:spcPct val="50000"/>
              </a:spcBef>
              <a:buClrTx/>
              <a:buSzTx/>
              <a:buFont typeface="Wingdings" pitchFamily="2" charset="2"/>
              <a:buChar char="§"/>
            </a:pPr>
            <a:r>
              <a:rPr lang="en-US" altLang="en-US" sz="1800" dirty="0">
                <a:latin typeface="Arial Narrow" pitchFamily="34" charset="0"/>
              </a:rPr>
              <a:t>Braces are weakest element of frame. All other frame elements (columns, beams, connections) are stronger than braces.</a:t>
            </a:r>
          </a:p>
          <a:p>
            <a:pPr>
              <a:spcBef>
                <a:spcPct val="50000"/>
              </a:spcBef>
              <a:buClrTx/>
              <a:buSzPct val="125000"/>
            </a:pPr>
            <a:r>
              <a:rPr lang="en-US" altLang="en-US" sz="1800" dirty="0">
                <a:latin typeface="Arial Narrow" pitchFamily="34" charset="0"/>
              </a:rPr>
              <a:t>Choose brace members with good energy dissipation capacity and fracture life (limit </a:t>
            </a:r>
            <a:r>
              <a:rPr lang="en-US" altLang="en-US" sz="1800" dirty="0" err="1">
                <a:latin typeface="Arial Narrow" pitchFamily="34" charset="0"/>
              </a:rPr>
              <a:t>kL</a:t>
            </a:r>
            <a:r>
              <a:rPr lang="en-US" altLang="en-US" sz="1800" dirty="0">
                <a:latin typeface="Arial Narrow" pitchFamily="34" charset="0"/>
              </a:rPr>
              <a:t>/r and b/t).</a:t>
            </a:r>
          </a:p>
        </p:txBody>
      </p:sp>
      <p:sp>
        <p:nvSpPr>
          <p:cNvPr id="72710" name="Line 50"/>
          <p:cNvSpPr>
            <a:spLocks noChangeShapeType="1"/>
          </p:cNvSpPr>
          <p:nvPr/>
        </p:nvSpPr>
        <p:spPr bwMode="auto">
          <a:xfrm flipV="1">
            <a:off x="3175000" y="2217738"/>
            <a:ext cx="1263650" cy="52546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Developing Ductile Behavior in </a:t>
            </a:r>
            <a:r>
              <a:rPr lang="en-US" dirty="0" smtClean="0"/>
              <a:t>CBFs</a:t>
            </a:r>
            <a:endParaRPr lang="en-US" dirty="0"/>
          </a:p>
        </p:txBody>
      </p:sp>
      <p:sp>
        <p:nvSpPr>
          <p:cNvPr id="3" name="Text Placeholder 2"/>
          <p:cNvSpPr>
            <a:spLocks noGrp="1"/>
          </p:cNvSpPr>
          <p:nvPr>
            <p:ph type="body" sz="quarter" idx="39"/>
          </p:nvPr>
        </p:nvSpPr>
        <p:spPr/>
        <p:txBody>
          <a:bodyPr/>
          <a:lstStyle/>
          <a:p>
            <a:r>
              <a:rPr lang="en-US" dirty="0"/>
              <a:t>General </a:t>
            </a:r>
            <a:r>
              <a:rPr lang="en-US" dirty="0" smtClean="0"/>
              <a:t>Approach</a:t>
            </a:r>
            <a:endParaRPr lang="en-US" dirty="0"/>
          </a:p>
        </p:txBody>
      </p:sp>
      <p:sp>
        <p:nvSpPr>
          <p:cNvPr id="4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34</a:t>
            </a:fld>
            <a:endParaRPr lang="en-US" altLang="en-US"/>
          </a:p>
        </p:txBody>
      </p:sp>
    </p:spTree>
    <p:extLst>
      <p:ext uri="{BB962C8B-B14F-4D97-AF65-F5344CB8AC3E}">
        <p14:creationId xmlns:p14="http://schemas.microsoft.com/office/powerpoint/2010/main" val="26374082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nvGrpSpPr>
        <p:grpSpPr bwMode="auto">
          <a:xfrm>
            <a:off x="457200" y="1724025"/>
            <a:ext cx="3622675" cy="4362450"/>
            <a:chOff x="960" y="1008"/>
            <a:chExt cx="2112" cy="2352"/>
          </a:xfrm>
        </p:grpSpPr>
        <p:grpSp>
          <p:nvGrpSpPr>
            <p:cNvPr id="74763" name="Group 3"/>
            <p:cNvGrpSpPr>
              <a:grpSpLocks/>
            </p:cNvGrpSpPr>
            <p:nvPr/>
          </p:nvGrpSpPr>
          <p:grpSpPr bwMode="auto">
            <a:xfrm>
              <a:off x="1104" y="1008"/>
              <a:ext cx="96" cy="2304"/>
              <a:chOff x="1392" y="1008"/>
              <a:chExt cx="96" cy="2304"/>
            </a:xfrm>
          </p:grpSpPr>
          <p:sp>
            <p:nvSpPr>
              <p:cNvPr id="74792" name="Rectangle 4"/>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93" name="Line 5"/>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94" name="Line 6"/>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4764" name="Group 7"/>
            <p:cNvGrpSpPr>
              <a:grpSpLocks/>
            </p:cNvGrpSpPr>
            <p:nvPr/>
          </p:nvGrpSpPr>
          <p:grpSpPr bwMode="auto">
            <a:xfrm>
              <a:off x="2832" y="1008"/>
              <a:ext cx="96" cy="2304"/>
              <a:chOff x="1392" y="1008"/>
              <a:chExt cx="96" cy="2304"/>
            </a:xfrm>
          </p:grpSpPr>
          <p:sp>
            <p:nvSpPr>
              <p:cNvPr id="74789" name="Rectangle 8"/>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90" name="Line 9"/>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91" name="Line 10"/>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4765" name="Rectangle 11"/>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66" name="Rectangle 12"/>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4767" name="Group 13"/>
            <p:cNvGrpSpPr>
              <a:grpSpLocks/>
            </p:cNvGrpSpPr>
            <p:nvPr/>
          </p:nvGrpSpPr>
          <p:grpSpPr bwMode="auto">
            <a:xfrm>
              <a:off x="1200" y="2160"/>
              <a:ext cx="1632" cy="1152"/>
              <a:chOff x="1200" y="2160"/>
              <a:chExt cx="1632" cy="1152"/>
            </a:xfrm>
          </p:grpSpPr>
          <p:grpSp>
            <p:nvGrpSpPr>
              <p:cNvPr id="74779" name="Group 14"/>
              <p:cNvGrpSpPr>
                <a:grpSpLocks/>
              </p:cNvGrpSpPr>
              <p:nvPr/>
            </p:nvGrpSpPr>
            <p:grpSpPr bwMode="auto">
              <a:xfrm>
                <a:off x="1200" y="2160"/>
                <a:ext cx="1632" cy="144"/>
                <a:chOff x="1200" y="2092"/>
                <a:chExt cx="1632" cy="144"/>
              </a:xfrm>
            </p:grpSpPr>
            <p:sp>
              <p:nvSpPr>
                <p:cNvPr id="74786" name="Rectangle 15"/>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87" name="Line 16"/>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88" name="Line 17"/>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4780" name="Freeform 18"/>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81" name="Freeform 19"/>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82" name="Freeform 20"/>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83" name="Rectangle 21"/>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84" name="Line 22"/>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85" name="Rectangle 23"/>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4768" name="Group 24"/>
            <p:cNvGrpSpPr>
              <a:grpSpLocks/>
            </p:cNvGrpSpPr>
            <p:nvPr/>
          </p:nvGrpSpPr>
          <p:grpSpPr bwMode="auto">
            <a:xfrm>
              <a:off x="1200" y="1008"/>
              <a:ext cx="1632" cy="1152"/>
              <a:chOff x="1200" y="2160"/>
              <a:chExt cx="1632" cy="1152"/>
            </a:xfrm>
          </p:grpSpPr>
          <p:grpSp>
            <p:nvGrpSpPr>
              <p:cNvPr id="74769" name="Group 25"/>
              <p:cNvGrpSpPr>
                <a:grpSpLocks/>
              </p:cNvGrpSpPr>
              <p:nvPr/>
            </p:nvGrpSpPr>
            <p:grpSpPr bwMode="auto">
              <a:xfrm>
                <a:off x="1200" y="2160"/>
                <a:ext cx="1632" cy="144"/>
                <a:chOff x="1200" y="2092"/>
                <a:chExt cx="1632" cy="144"/>
              </a:xfrm>
            </p:grpSpPr>
            <p:sp>
              <p:nvSpPr>
                <p:cNvPr id="74776" name="Rectangle 26"/>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77" name="Line 27"/>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78" name="Line 28"/>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4770" name="Freeform 29"/>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71" name="Freeform 30"/>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72" name="Freeform 31"/>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73" name="Rectangle 32"/>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74" name="Line 33"/>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75" name="Rectangle 34"/>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74756" name="Text Box 36"/>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74757" name="Rectangle 37"/>
          <p:cNvSpPr>
            <a:spLocks noChangeArrowheads="1"/>
          </p:cNvSpPr>
          <p:nvPr/>
        </p:nvSpPr>
        <p:spPr bwMode="auto">
          <a:xfrm>
            <a:off x="4438650" y="1955800"/>
            <a:ext cx="4237806" cy="9286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1800" dirty="0">
                <a:latin typeface="Arial Narrow" pitchFamily="34" charset="0"/>
              </a:rPr>
              <a:t>Design brace connections for maximum forces and deformations imposed by brace during cyclic yielding/buckling</a:t>
            </a:r>
          </a:p>
        </p:txBody>
      </p:sp>
      <p:sp>
        <p:nvSpPr>
          <p:cNvPr id="74758" name="Freeform 38"/>
          <p:cNvSpPr>
            <a:spLocks/>
          </p:cNvSpPr>
          <p:nvPr/>
        </p:nvSpPr>
        <p:spPr bwMode="auto">
          <a:xfrm>
            <a:off x="3943350" y="2219325"/>
            <a:ext cx="495300" cy="781050"/>
          </a:xfrm>
          <a:custGeom>
            <a:avLst/>
            <a:gdLst>
              <a:gd name="T0" fmla="*/ 0 w 312"/>
              <a:gd name="T1" fmla="*/ 2147483646 h 492"/>
              <a:gd name="T2" fmla="*/ 2147483646 w 312"/>
              <a:gd name="T3" fmla="*/ 0 h 492"/>
              <a:gd name="T4" fmla="*/ 0 60000 65536"/>
              <a:gd name="T5" fmla="*/ 0 60000 65536"/>
            </a:gdLst>
            <a:ahLst/>
            <a:cxnLst>
              <a:cxn ang="T4">
                <a:pos x="T0" y="T1"/>
              </a:cxn>
              <a:cxn ang="T5">
                <a:pos x="T2" y="T3"/>
              </a:cxn>
            </a:cxnLst>
            <a:rect l="0" t="0" r="r" b="b"/>
            <a:pathLst>
              <a:path w="312" h="492">
                <a:moveTo>
                  <a:pt x="0" y="492"/>
                </a:moveTo>
                <a:lnTo>
                  <a:pt x="312"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4760" name="Oval 41"/>
          <p:cNvSpPr>
            <a:spLocks noChangeArrowheads="1"/>
          </p:cNvSpPr>
          <p:nvPr/>
        </p:nvSpPr>
        <p:spPr bwMode="auto">
          <a:xfrm>
            <a:off x="3009900" y="2963863"/>
            <a:ext cx="1268413" cy="1268412"/>
          </a:xfrm>
          <a:prstGeom prst="ellipse">
            <a:avLst/>
          </a:prstGeom>
          <a:noFill/>
          <a:ln w="3175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61" name="Oval 42"/>
          <p:cNvSpPr>
            <a:spLocks noChangeArrowheads="1"/>
          </p:cNvSpPr>
          <p:nvPr/>
        </p:nvSpPr>
        <p:spPr bwMode="auto">
          <a:xfrm>
            <a:off x="1609725" y="1582738"/>
            <a:ext cx="1268413" cy="1268412"/>
          </a:xfrm>
          <a:prstGeom prst="ellipse">
            <a:avLst/>
          </a:prstGeom>
          <a:noFill/>
          <a:ln w="3175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4762" name="Freeform 43"/>
          <p:cNvSpPr>
            <a:spLocks/>
          </p:cNvSpPr>
          <p:nvPr/>
        </p:nvSpPr>
        <p:spPr bwMode="auto">
          <a:xfrm>
            <a:off x="2895600" y="2190750"/>
            <a:ext cx="1524000" cy="47625"/>
          </a:xfrm>
          <a:custGeom>
            <a:avLst/>
            <a:gdLst>
              <a:gd name="T0" fmla="*/ 0 w 960"/>
              <a:gd name="T1" fmla="*/ 0 h 30"/>
              <a:gd name="T2" fmla="*/ 2147483646 w 960"/>
              <a:gd name="T3" fmla="*/ 2147483646 h 30"/>
              <a:gd name="T4" fmla="*/ 0 60000 65536"/>
              <a:gd name="T5" fmla="*/ 0 60000 65536"/>
            </a:gdLst>
            <a:ahLst/>
            <a:cxnLst>
              <a:cxn ang="T4">
                <a:pos x="T0" y="T1"/>
              </a:cxn>
              <a:cxn ang="T5">
                <a:pos x="T2" y="T3"/>
              </a:cxn>
            </a:cxnLst>
            <a:rect l="0" t="0" r="r" b="b"/>
            <a:pathLst>
              <a:path w="960" h="30">
                <a:moveTo>
                  <a:pt x="0" y="0"/>
                </a:moveTo>
                <a:lnTo>
                  <a:pt x="960" y="3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Developing Ductile Behavior in </a:t>
            </a:r>
            <a:r>
              <a:rPr lang="en-US" dirty="0" smtClean="0"/>
              <a:t>CBFs</a:t>
            </a:r>
            <a:endParaRPr lang="en-US" dirty="0"/>
          </a:p>
        </p:txBody>
      </p:sp>
      <p:sp>
        <p:nvSpPr>
          <p:cNvPr id="3" name="Text Placeholder 2"/>
          <p:cNvSpPr>
            <a:spLocks noGrp="1"/>
          </p:cNvSpPr>
          <p:nvPr>
            <p:ph type="body" sz="quarter" idx="39"/>
          </p:nvPr>
        </p:nvSpPr>
        <p:spPr/>
        <p:txBody>
          <a:bodyPr/>
          <a:lstStyle/>
          <a:p>
            <a:r>
              <a:rPr lang="en-US" dirty="0"/>
              <a:t>General </a:t>
            </a:r>
            <a:r>
              <a:rPr lang="en-US" dirty="0" smtClean="0"/>
              <a:t>Approach</a:t>
            </a:r>
            <a:endParaRPr lang="en-US" dirty="0"/>
          </a:p>
        </p:txBody>
      </p:sp>
      <p:sp>
        <p:nvSpPr>
          <p:cNvPr id="4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35</a:t>
            </a:fld>
            <a:endParaRPr lang="en-US" altLang="en-US"/>
          </a:p>
        </p:txBody>
      </p:sp>
    </p:spTree>
    <p:extLst>
      <p:ext uri="{BB962C8B-B14F-4D97-AF65-F5344CB8AC3E}">
        <p14:creationId xmlns:p14="http://schemas.microsoft.com/office/powerpoint/2010/main" val="16199495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457200" y="1724025"/>
            <a:ext cx="3622675" cy="4362450"/>
            <a:chOff x="960" y="1008"/>
            <a:chExt cx="2112" cy="2352"/>
          </a:xfrm>
        </p:grpSpPr>
        <p:grpSp>
          <p:nvGrpSpPr>
            <p:cNvPr id="76810" name="Group 3"/>
            <p:cNvGrpSpPr>
              <a:grpSpLocks/>
            </p:cNvGrpSpPr>
            <p:nvPr/>
          </p:nvGrpSpPr>
          <p:grpSpPr bwMode="auto">
            <a:xfrm>
              <a:off x="1104" y="1008"/>
              <a:ext cx="96" cy="2304"/>
              <a:chOff x="1392" y="1008"/>
              <a:chExt cx="96" cy="2304"/>
            </a:xfrm>
          </p:grpSpPr>
          <p:sp>
            <p:nvSpPr>
              <p:cNvPr id="76839" name="Rectangle 4"/>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40" name="Line 5"/>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41" name="Line 6"/>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6811" name="Group 7"/>
            <p:cNvGrpSpPr>
              <a:grpSpLocks/>
            </p:cNvGrpSpPr>
            <p:nvPr/>
          </p:nvGrpSpPr>
          <p:grpSpPr bwMode="auto">
            <a:xfrm>
              <a:off x="2832" y="1008"/>
              <a:ext cx="96" cy="2304"/>
              <a:chOff x="1392" y="1008"/>
              <a:chExt cx="96" cy="2304"/>
            </a:xfrm>
          </p:grpSpPr>
          <p:sp>
            <p:nvSpPr>
              <p:cNvPr id="76836" name="Rectangle 8"/>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37" name="Line 9"/>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38" name="Line 10"/>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6812" name="Rectangle 11"/>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13" name="Rectangle 12"/>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6814" name="Group 13"/>
            <p:cNvGrpSpPr>
              <a:grpSpLocks/>
            </p:cNvGrpSpPr>
            <p:nvPr/>
          </p:nvGrpSpPr>
          <p:grpSpPr bwMode="auto">
            <a:xfrm>
              <a:off x="1200" y="2160"/>
              <a:ext cx="1632" cy="1152"/>
              <a:chOff x="1200" y="2160"/>
              <a:chExt cx="1632" cy="1152"/>
            </a:xfrm>
          </p:grpSpPr>
          <p:grpSp>
            <p:nvGrpSpPr>
              <p:cNvPr id="76826" name="Group 14"/>
              <p:cNvGrpSpPr>
                <a:grpSpLocks/>
              </p:cNvGrpSpPr>
              <p:nvPr/>
            </p:nvGrpSpPr>
            <p:grpSpPr bwMode="auto">
              <a:xfrm>
                <a:off x="1200" y="2160"/>
                <a:ext cx="1632" cy="144"/>
                <a:chOff x="1200" y="2092"/>
                <a:chExt cx="1632" cy="144"/>
              </a:xfrm>
            </p:grpSpPr>
            <p:sp>
              <p:nvSpPr>
                <p:cNvPr id="76833" name="Rectangle 15"/>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34" name="Line 16"/>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35" name="Line 17"/>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6827" name="Freeform 18"/>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28" name="Freeform 19"/>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29" name="Freeform 20"/>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30" name="Rectangle 21"/>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31" name="Line 22"/>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32" name="Rectangle 23"/>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6815" name="Group 24"/>
            <p:cNvGrpSpPr>
              <a:grpSpLocks/>
            </p:cNvGrpSpPr>
            <p:nvPr/>
          </p:nvGrpSpPr>
          <p:grpSpPr bwMode="auto">
            <a:xfrm>
              <a:off x="1200" y="1008"/>
              <a:ext cx="1632" cy="1152"/>
              <a:chOff x="1200" y="2160"/>
              <a:chExt cx="1632" cy="1152"/>
            </a:xfrm>
          </p:grpSpPr>
          <p:grpSp>
            <p:nvGrpSpPr>
              <p:cNvPr id="76816" name="Group 25"/>
              <p:cNvGrpSpPr>
                <a:grpSpLocks/>
              </p:cNvGrpSpPr>
              <p:nvPr/>
            </p:nvGrpSpPr>
            <p:grpSpPr bwMode="auto">
              <a:xfrm>
                <a:off x="1200" y="2160"/>
                <a:ext cx="1632" cy="144"/>
                <a:chOff x="1200" y="2092"/>
                <a:chExt cx="1632" cy="144"/>
              </a:xfrm>
            </p:grpSpPr>
            <p:sp>
              <p:nvSpPr>
                <p:cNvPr id="76823" name="Rectangle 26"/>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4" name="Line 27"/>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25" name="Line 28"/>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6817" name="Freeform 29"/>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18" name="Freeform 30"/>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19" name="Freeform 31"/>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20" name="Rectangle 32"/>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6821" name="Line 33"/>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22" name="Rectangle 34"/>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76804" name="Text Box 36"/>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76805" name="Rectangle 37"/>
          <p:cNvSpPr>
            <a:spLocks noChangeArrowheads="1"/>
          </p:cNvSpPr>
          <p:nvPr/>
        </p:nvSpPr>
        <p:spPr bwMode="auto">
          <a:xfrm>
            <a:off x="4438650" y="1955800"/>
            <a:ext cx="4237806" cy="928688"/>
          </a:xfrm>
          <a:prstGeom prst="rect">
            <a:avLst/>
          </a:prstGeom>
          <a:noFill/>
          <a:ln w="28575"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Pct val="125000"/>
            </a:pPr>
            <a:r>
              <a:rPr lang="en-US" altLang="en-US" sz="1800" dirty="0">
                <a:latin typeface="Arial Narrow" pitchFamily="34" charset="0"/>
              </a:rPr>
              <a:t>Design beams and columns (and column splices and column bases) for maximum forces imposed by braces</a:t>
            </a:r>
          </a:p>
        </p:txBody>
      </p:sp>
      <p:sp>
        <p:nvSpPr>
          <p:cNvPr id="76806" name="Freeform 38"/>
          <p:cNvSpPr>
            <a:spLocks/>
          </p:cNvSpPr>
          <p:nvPr/>
        </p:nvSpPr>
        <p:spPr bwMode="auto">
          <a:xfrm>
            <a:off x="3724275" y="2219325"/>
            <a:ext cx="714375" cy="714375"/>
          </a:xfrm>
          <a:custGeom>
            <a:avLst/>
            <a:gdLst>
              <a:gd name="T0" fmla="*/ 0 w 450"/>
              <a:gd name="T1" fmla="*/ 2147483646 h 450"/>
              <a:gd name="T2" fmla="*/ 2147483646 w 450"/>
              <a:gd name="T3" fmla="*/ 0 h 450"/>
              <a:gd name="T4" fmla="*/ 0 60000 65536"/>
              <a:gd name="T5" fmla="*/ 0 60000 65536"/>
            </a:gdLst>
            <a:ahLst/>
            <a:cxnLst>
              <a:cxn ang="T4">
                <a:pos x="T0" y="T1"/>
              </a:cxn>
              <a:cxn ang="T5">
                <a:pos x="T2" y="T3"/>
              </a:cxn>
            </a:cxnLst>
            <a:rect l="0" t="0" r="r" b="b"/>
            <a:pathLst>
              <a:path w="450" h="450">
                <a:moveTo>
                  <a:pt x="0" y="450"/>
                </a:moveTo>
                <a:lnTo>
                  <a:pt x="450"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08" name="Freeform 42"/>
          <p:cNvSpPr>
            <a:spLocks/>
          </p:cNvSpPr>
          <p:nvPr/>
        </p:nvSpPr>
        <p:spPr bwMode="auto">
          <a:xfrm>
            <a:off x="2952750" y="1876425"/>
            <a:ext cx="1466850" cy="361950"/>
          </a:xfrm>
          <a:custGeom>
            <a:avLst/>
            <a:gdLst>
              <a:gd name="T0" fmla="*/ 0 w 924"/>
              <a:gd name="T1" fmla="*/ 0 h 228"/>
              <a:gd name="T2" fmla="*/ 2147483646 w 924"/>
              <a:gd name="T3" fmla="*/ 2147483646 h 228"/>
              <a:gd name="T4" fmla="*/ 0 60000 65536"/>
              <a:gd name="T5" fmla="*/ 0 60000 65536"/>
            </a:gdLst>
            <a:ahLst/>
            <a:cxnLst>
              <a:cxn ang="T4">
                <a:pos x="T0" y="T1"/>
              </a:cxn>
              <a:cxn ang="T5">
                <a:pos x="T2" y="T3"/>
              </a:cxn>
            </a:cxnLst>
            <a:rect l="0" t="0" r="r" b="b"/>
            <a:pathLst>
              <a:path w="924" h="228">
                <a:moveTo>
                  <a:pt x="0" y="0"/>
                </a:moveTo>
                <a:lnTo>
                  <a:pt x="924" y="228"/>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6809" name="Freeform 43"/>
          <p:cNvSpPr>
            <a:spLocks/>
          </p:cNvSpPr>
          <p:nvPr/>
        </p:nvSpPr>
        <p:spPr bwMode="auto">
          <a:xfrm>
            <a:off x="3790950" y="2266950"/>
            <a:ext cx="609600" cy="2505075"/>
          </a:xfrm>
          <a:custGeom>
            <a:avLst/>
            <a:gdLst>
              <a:gd name="T0" fmla="*/ 0 w 384"/>
              <a:gd name="T1" fmla="*/ 2147483646 h 1578"/>
              <a:gd name="T2" fmla="*/ 2147483646 w 384"/>
              <a:gd name="T3" fmla="*/ 0 h 1578"/>
              <a:gd name="T4" fmla="*/ 0 60000 65536"/>
              <a:gd name="T5" fmla="*/ 0 60000 65536"/>
            </a:gdLst>
            <a:ahLst/>
            <a:cxnLst>
              <a:cxn ang="T4">
                <a:pos x="T0" y="T1"/>
              </a:cxn>
              <a:cxn ang="T5">
                <a:pos x="T2" y="T3"/>
              </a:cxn>
            </a:cxnLst>
            <a:rect l="0" t="0" r="r" b="b"/>
            <a:pathLst>
              <a:path w="384" h="1578">
                <a:moveTo>
                  <a:pt x="0" y="1578"/>
                </a:moveTo>
                <a:lnTo>
                  <a:pt x="384" y="0"/>
                </a:lnTo>
              </a:path>
            </a:pathLst>
          </a:custGeom>
          <a:noFill/>
          <a:ln w="38100"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Developing Ductile Behavior in </a:t>
            </a:r>
            <a:r>
              <a:rPr lang="en-US" dirty="0" smtClean="0"/>
              <a:t>CBFs</a:t>
            </a:r>
            <a:endParaRPr lang="en-US" dirty="0"/>
          </a:p>
        </p:txBody>
      </p:sp>
      <p:sp>
        <p:nvSpPr>
          <p:cNvPr id="3" name="Text Placeholder 2"/>
          <p:cNvSpPr>
            <a:spLocks noGrp="1"/>
          </p:cNvSpPr>
          <p:nvPr>
            <p:ph type="body" sz="quarter" idx="39"/>
          </p:nvPr>
        </p:nvSpPr>
        <p:spPr/>
        <p:txBody>
          <a:bodyPr/>
          <a:lstStyle/>
          <a:p>
            <a:r>
              <a:rPr lang="en-US" dirty="0"/>
              <a:t>General </a:t>
            </a:r>
            <a:r>
              <a:rPr lang="en-US" dirty="0" smtClean="0"/>
              <a:t>Approach</a:t>
            </a:r>
            <a:endParaRPr lang="en-US" dirty="0"/>
          </a:p>
        </p:txBody>
      </p:sp>
      <p:sp>
        <p:nvSpPr>
          <p:cNvPr id="4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36</a:t>
            </a:fld>
            <a:endParaRPr lang="en-US" altLang="en-US"/>
          </a:p>
        </p:txBody>
      </p:sp>
    </p:spTree>
    <p:extLst>
      <p:ext uri="{BB962C8B-B14F-4D97-AF65-F5344CB8AC3E}">
        <p14:creationId xmlns:p14="http://schemas.microsoft.com/office/powerpoint/2010/main" val="25249159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1724025"/>
            <a:ext cx="3622675" cy="4362450"/>
            <a:chOff x="960" y="1008"/>
            <a:chExt cx="2112" cy="2352"/>
          </a:xfrm>
        </p:grpSpPr>
        <p:grpSp>
          <p:nvGrpSpPr>
            <p:cNvPr id="78855" name="Group 3"/>
            <p:cNvGrpSpPr>
              <a:grpSpLocks/>
            </p:cNvGrpSpPr>
            <p:nvPr/>
          </p:nvGrpSpPr>
          <p:grpSpPr bwMode="auto">
            <a:xfrm>
              <a:off x="1104" y="1008"/>
              <a:ext cx="96" cy="2304"/>
              <a:chOff x="1392" y="1008"/>
              <a:chExt cx="96" cy="2304"/>
            </a:xfrm>
          </p:grpSpPr>
          <p:sp>
            <p:nvSpPr>
              <p:cNvPr id="78884" name="Rectangle 4"/>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5" name="Line 5"/>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86" name="Line 6"/>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78856" name="Group 7"/>
            <p:cNvGrpSpPr>
              <a:grpSpLocks/>
            </p:cNvGrpSpPr>
            <p:nvPr/>
          </p:nvGrpSpPr>
          <p:grpSpPr bwMode="auto">
            <a:xfrm>
              <a:off x="2832" y="1008"/>
              <a:ext cx="96" cy="2304"/>
              <a:chOff x="1392" y="1008"/>
              <a:chExt cx="96" cy="2304"/>
            </a:xfrm>
          </p:grpSpPr>
          <p:sp>
            <p:nvSpPr>
              <p:cNvPr id="78881" name="Rectangle 8"/>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82" name="Line 9"/>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83" name="Line 10"/>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8857" name="Rectangle 11"/>
            <p:cNvSpPr>
              <a:spLocks noChangeArrowheads="1"/>
            </p:cNvSpPr>
            <p:nvPr/>
          </p:nvSpPr>
          <p:spPr bwMode="auto">
            <a:xfrm>
              <a:off x="960"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58" name="Rectangle 12"/>
            <p:cNvSpPr>
              <a:spLocks noChangeArrowheads="1"/>
            </p:cNvSpPr>
            <p:nvPr/>
          </p:nvSpPr>
          <p:spPr bwMode="auto">
            <a:xfrm>
              <a:off x="2448" y="3312"/>
              <a:ext cx="624" cy="48"/>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78859" name="Group 13"/>
            <p:cNvGrpSpPr>
              <a:grpSpLocks/>
            </p:cNvGrpSpPr>
            <p:nvPr/>
          </p:nvGrpSpPr>
          <p:grpSpPr bwMode="auto">
            <a:xfrm>
              <a:off x="1200" y="2160"/>
              <a:ext cx="1632" cy="1152"/>
              <a:chOff x="1200" y="2160"/>
              <a:chExt cx="1632" cy="1152"/>
            </a:xfrm>
          </p:grpSpPr>
          <p:grpSp>
            <p:nvGrpSpPr>
              <p:cNvPr id="78871" name="Group 14"/>
              <p:cNvGrpSpPr>
                <a:grpSpLocks/>
              </p:cNvGrpSpPr>
              <p:nvPr/>
            </p:nvGrpSpPr>
            <p:grpSpPr bwMode="auto">
              <a:xfrm>
                <a:off x="1200" y="2160"/>
                <a:ext cx="1632" cy="144"/>
                <a:chOff x="1200" y="2092"/>
                <a:chExt cx="1632" cy="144"/>
              </a:xfrm>
            </p:grpSpPr>
            <p:sp>
              <p:nvSpPr>
                <p:cNvPr id="78878" name="Rectangle 15"/>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79" name="Line 16"/>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80" name="Line 17"/>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8872" name="Freeform 18"/>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3" name="Freeform 19"/>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4" name="Freeform 20"/>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5" name="Rectangle 21"/>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76" name="Line 22"/>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7" name="Rectangle 23"/>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78860" name="Group 24"/>
            <p:cNvGrpSpPr>
              <a:grpSpLocks/>
            </p:cNvGrpSpPr>
            <p:nvPr/>
          </p:nvGrpSpPr>
          <p:grpSpPr bwMode="auto">
            <a:xfrm>
              <a:off x="1200" y="1008"/>
              <a:ext cx="1632" cy="1152"/>
              <a:chOff x="1200" y="2160"/>
              <a:chExt cx="1632" cy="1152"/>
            </a:xfrm>
          </p:grpSpPr>
          <p:grpSp>
            <p:nvGrpSpPr>
              <p:cNvPr id="78861" name="Group 25"/>
              <p:cNvGrpSpPr>
                <a:grpSpLocks/>
              </p:cNvGrpSpPr>
              <p:nvPr/>
            </p:nvGrpSpPr>
            <p:grpSpPr bwMode="auto">
              <a:xfrm>
                <a:off x="1200" y="2160"/>
                <a:ext cx="1632" cy="144"/>
                <a:chOff x="1200" y="2092"/>
                <a:chExt cx="1632" cy="144"/>
              </a:xfrm>
            </p:grpSpPr>
            <p:sp>
              <p:nvSpPr>
                <p:cNvPr id="78868" name="Rectangle 26"/>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69" name="Line 27"/>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70" name="Line 28"/>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78862" name="Freeform 29"/>
              <p:cNvSpPr>
                <a:spLocks/>
              </p:cNvSpPr>
              <p:nvPr/>
            </p:nvSpPr>
            <p:spPr bwMode="auto">
              <a:xfrm>
                <a:off x="1200"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63" name="Freeform 30"/>
              <p:cNvSpPr>
                <a:spLocks/>
              </p:cNvSpPr>
              <p:nvPr/>
            </p:nvSpPr>
            <p:spPr bwMode="auto">
              <a:xfrm flipH="1">
                <a:off x="2544" y="2928"/>
                <a:ext cx="288" cy="384"/>
              </a:xfrm>
              <a:custGeom>
                <a:avLst/>
                <a:gdLst>
                  <a:gd name="T0" fmla="*/ 0 w 288"/>
                  <a:gd name="T1" fmla="*/ 96 h 384"/>
                  <a:gd name="T2" fmla="*/ 144 w 288"/>
                  <a:gd name="T3" fmla="*/ 0 h 384"/>
                  <a:gd name="T4" fmla="*/ 288 w 288"/>
                  <a:gd name="T5" fmla="*/ 144 h 384"/>
                  <a:gd name="T6" fmla="*/ 144 w 288"/>
                  <a:gd name="T7" fmla="*/ 384 h 384"/>
                  <a:gd name="T8" fmla="*/ 0 w 288"/>
                  <a:gd name="T9" fmla="*/ 384 h 384"/>
                  <a:gd name="T10" fmla="*/ 0 w 288"/>
                  <a:gd name="T11" fmla="*/ 9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64" name="Freeform 31"/>
              <p:cNvSpPr>
                <a:spLocks/>
              </p:cNvSpPr>
              <p:nvPr/>
            </p:nvSpPr>
            <p:spPr bwMode="auto">
              <a:xfrm>
                <a:off x="1680" y="2304"/>
                <a:ext cx="672" cy="288"/>
              </a:xfrm>
              <a:custGeom>
                <a:avLst/>
                <a:gdLst>
                  <a:gd name="T0" fmla="*/ 96 w 672"/>
                  <a:gd name="T1" fmla="*/ 0 h 288"/>
                  <a:gd name="T2" fmla="*/ 0 w 672"/>
                  <a:gd name="T3" fmla="*/ 144 h 288"/>
                  <a:gd name="T4" fmla="*/ 144 w 672"/>
                  <a:gd name="T5" fmla="*/ 288 h 288"/>
                  <a:gd name="T6" fmla="*/ 336 w 672"/>
                  <a:gd name="T7" fmla="*/ 182 h 288"/>
                  <a:gd name="T8" fmla="*/ 528 w 672"/>
                  <a:gd name="T9" fmla="*/ 288 h 288"/>
                  <a:gd name="T10" fmla="*/ 672 w 672"/>
                  <a:gd name="T11" fmla="*/ 144 h 288"/>
                  <a:gd name="T12" fmla="*/ 576 w 672"/>
                  <a:gd name="T13" fmla="*/ 0 h 288"/>
                  <a:gd name="T14" fmla="*/ 9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65" name="Rectangle 32"/>
              <p:cNvSpPr>
                <a:spLocks noChangeArrowheads="1"/>
              </p:cNvSpPr>
              <p:nvPr/>
            </p:nvSpPr>
            <p:spPr bwMode="auto">
              <a:xfrm rot="-3037057">
                <a:off x="1162" y="2697"/>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78866" name="Line 33"/>
              <p:cNvSpPr>
                <a:spLocks noChangeShapeType="1"/>
              </p:cNvSpPr>
              <p:nvPr/>
            </p:nvSpPr>
            <p:spPr bwMode="auto">
              <a:xfrm flipV="1">
                <a:off x="2016" y="2304"/>
                <a:ext cx="0" cy="19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867" name="Rectangle 34"/>
              <p:cNvSpPr>
                <a:spLocks noChangeArrowheads="1"/>
              </p:cNvSpPr>
              <p:nvPr/>
            </p:nvSpPr>
            <p:spPr bwMode="auto">
              <a:xfrm rot="3108666" flipH="1">
                <a:off x="2020" y="2702"/>
                <a:ext cx="843" cy="96"/>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78852" name="Text Box 36"/>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sp>
        <p:nvSpPr>
          <p:cNvPr id="78854" name="Text Box 42"/>
          <p:cNvSpPr txBox="1">
            <a:spLocks noChangeArrowheads="1"/>
          </p:cNvSpPr>
          <p:nvPr/>
        </p:nvSpPr>
        <p:spPr bwMode="auto">
          <a:xfrm>
            <a:off x="4410075" y="1760538"/>
            <a:ext cx="3981450" cy="2492990"/>
          </a:xfrm>
          <a:prstGeom prst="rect">
            <a:avLst/>
          </a:prstGeom>
          <a:noFill/>
          <a:ln w="19050"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pPr>
            <a:r>
              <a:rPr lang="en-US" altLang="en-US" sz="2400" b="0" dirty="0">
                <a:latin typeface="Arial Narrow" panose="020B0606020202030204" pitchFamily="34" charset="0"/>
              </a:rPr>
              <a:t>Design braces based on code specified earthquake forces.</a:t>
            </a:r>
          </a:p>
          <a:p>
            <a:pPr>
              <a:spcBef>
                <a:spcPct val="50000"/>
              </a:spcBef>
              <a:buClrTx/>
              <a:buSzTx/>
            </a:pPr>
            <a:r>
              <a:rPr lang="en-US" altLang="en-US" sz="2400" b="0" dirty="0">
                <a:latin typeface="Arial Narrow" panose="020B0606020202030204" pitchFamily="34" charset="0"/>
              </a:rPr>
              <a:t>Design all other frame elements for maximum forces that can be developed by braces.</a:t>
            </a:r>
          </a:p>
        </p:txBody>
      </p:sp>
      <p:sp>
        <p:nvSpPr>
          <p:cNvPr id="2" name="Text Placeholder 1"/>
          <p:cNvSpPr>
            <a:spLocks noGrp="1"/>
          </p:cNvSpPr>
          <p:nvPr>
            <p:ph type="body" sz="quarter" idx="38"/>
          </p:nvPr>
        </p:nvSpPr>
        <p:spPr/>
        <p:txBody>
          <a:bodyPr/>
          <a:lstStyle/>
          <a:p>
            <a:r>
              <a:rPr lang="en-US" dirty="0"/>
              <a:t>Developing Ductile Behavior in </a:t>
            </a:r>
            <a:r>
              <a:rPr lang="en-US" dirty="0" smtClean="0"/>
              <a:t>CBFs</a:t>
            </a:r>
            <a:endParaRPr lang="en-US" dirty="0"/>
          </a:p>
        </p:txBody>
      </p:sp>
      <p:sp>
        <p:nvSpPr>
          <p:cNvPr id="3" name="Text Placeholder 2"/>
          <p:cNvSpPr>
            <a:spLocks noGrp="1"/>
          </p:cNvSpPr>
          <p:nvPr>
            <p:ph type="body" sz="quarter" idx="39"/>
          </p:nvPr>
        </p:nvSpPr>
        <p:spPr/>
        <p:txBody>
          <a:bodyPr/>
          <a:lstStyle/>
          <a:p>
            <a:r>
              <a:rPr lang="en-US" dirty="0"/>
              <a:t>General </a:t>
            </a:r>
            <a:r>
              <a:rPr lang="en-US" dirty="0" smtClean="0"/>
              <a:t>Approach</a:t>
            </a:r>
            <a:endParaRPr lang="en-US" dirty="0"/>
          </a:p>
        </p:txBody>
      </p:sp>
      <p:sp>
        <p:nvSpPr>
          <p:cNvPr id="4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37</a:t>
            </a:fld>
            <a:endParaRPr lang="en-US" altLang="en-US"/>
          </a:p>
        </p:txBody>
      </p:sp>
    </p:spTree>
    <p:extLst>
      <p:ext uri="{BB962C8B-B14F-4D97-AF65-F5344CB8AC3E}">
        <p14:creationId xmlns:p14="http://schemas.microsoft.com/office/powerpoint/2010/main" val="1588927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36"/>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grpSp>
        <p:nvGrpSpPr>
          <p:cNvPr id="80901" name="Group 56"/>
          <p:cNvGrpSpPr>
            <a:grpSpLocks/>
          </p:cNvGrpSpPr>
          <p:nvPr/>
        </p:nvGrpSpPr>
        <p:grpSpPr bwMode="auto">
          <a:xfrm>
            <a:off x="1219200" y="1828800"/>
            <a:ext cx="4724400" cy="762000"/>
            <a:chOff x="720" y="1680"/>
            <a:chExt cx="2976" cy="480"/>
          </a:xfrm>
        </p:grpSpPr>
        <p:sp>
          <p:nvSpPr>
            <p:cNvPr id="80919" name="Freeform 54"/>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20" name="Freeform 53"/>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21" name="Rectangle 45"/>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0903" name="AutoShape 58"/>
          <p:cNvSpPr>
            <a:spLocks noChangeArrowheads="1"/>
          </p:cNvSpPr>
          <p:nvPr/>
        </p:nvSpPr>
        <p:spPr bwMode="auto">
          <a:xfrm>
            <a:off x="6172200" y="2028825"/>
            <a:ext cx="838200" cy="303213"/>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04" name="AutoShape 59"/>
          <p:cNvSpPr>
            <a:spLocks noChangeArrowheads="1"/>
          </p:cNvSpPr>
          <p:nvPr/>
        </p:nvSpPr>
        <p:spPr bwMode="auto">
          <a:xfrm flipH="1">
            <a:off x="228600" y="2030413"/>
            <a:ext cx="838200" cy="303212"/>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0905" name="Text Box 60"/>
          <p:cNvSpPr txBox="1">
            <a:spLocks noChangeArrowheads="1"/>
          </p:cNvSpPr>
          <p:nvPr/>
        </p:nvSpPr>
        <p:spPr bwMode="auto">
          <a:xfrm>
            <a:off x="6858000" y="19891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0906" name="Line 61"/>
          <p:cNvSpPr>
            <a:spLocks noChangeShapeType="1"/>
          </p:cNvSpPr>
          <p:nvPr/>
        </p:nvSpPr>
        <p:spPr bwMode="auto">
          <a:xfrm flipV="1">
            <a:off x="5562600" y="1066800"/>
            <a:ext cx="0" cy="693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07" name="Line 62"/>
          <p:cNvSpPr>
            <a:spLocks noChangeShapeType="1"/>
          </p:cNvSpPr>
          <p:nvPr/>
        </p:nvSpPr>
        <p:spPr bwMode="auto">
          <a:xfrm>
            <a:off x="5562600" y="1219200"/>
            <a:ext cx="609600" cy="0"/>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08" name="Text Box 63"/>
          <p:cNvSpPr txBox="1">
            <a:spLocks noChangeArrowheads="1"/>
          </p:cNvSpPr>
          <p:nvPr/>
        </p:nvSpPr>
        <p:spPr bwMode="auto">
          <a:xfrm>
            <a:off x="5867400" y="990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grpSp>
        <p:nvGrpSpPr>
          <p:cNvPr id="80909" name="Group 66"/>
          <p:cNvGrpSpPr>
            <a:grpSpLocks/>
          </p:cNvGrpSpPr>
          <p:nvPr/>
        </p:nvGrpSpPr>
        <p:grpSpPr bwMode="auto">
          <a:xfrm>
            <a:off x="2362200" y="3048000"/>
            <a:ext cx="3352800" cy="3352800"/>
            <a:chOff x="1488" y="1920"/>
            <a:chExt cx="2112" cy="2112"/>
          </a:xfrm>
        </p:grpSpPr>
        <p:sp>
          <p:nvSpPr>
            <p:cNvPr id="80917" name="Line 64"/>
            <p:cNvSpPr>
              <a:spLocks noChangeShapeType="1"/>
            </p:cNvSpPr>
            <p:nvPr/>
          </p:nvSpPr>
          <p:spPr bwMode="auto">
            <a:xfrm>
              <a:off x="1488" y="1920"/>
              <a:ext cx="0" cy="211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8" name="Line 65"/>
            <p:cNvSpPr>
              <a:spLocks noChangeShapeType="1"/>
            </p:cNvSpPr>
            <p:nvPr/>
          </p:nvSpPr>
          <p:spPr bwMode="auto">
            <a:xfrm rot="5400000">
              <a:off x="2544" y="2976"/>
              <a:ext cx="0" cy="2112"/>
            </a:xfrm>
            <a:prstGeom prst="line">
              <a:avLst/>
            </a:prstGeom>
            <a:noFill/>
            <a:ln w="38100">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0910" name="Text Box 67"/>
          <p:cNvSpPr txBox="1">
            <a:spLocks noChangeArrowheads="1"/>
          </p:cNvSpPr>
          <p:nvPr/>
        </p:nvSpPr>
        <p:spPr bwMode="auto">
          <a:xfrm>
            <a:off x="1676400" y="2819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0911" name="Text Box 68"/>
          <p:cNvSpPr txBox="1">
            <a:spLocks noChangeArrowheads="1"/>
          </p:cNvSpPr>
          <p:nvPr/>
        </p:nvSpPr>
        <p:spPr bwMode="auto">
          <a:xfrm>
            <a:off x="5486400" y="6172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sp>
        <p:nvSpPr>
          <p:cNvPr id="80912" name="Line 73"/>
          <p:cNvSpPr>
            <a:spLocks noChangeShapeType="1"/>
          </p:cNvSpPr>
          <p:nvPr/>
        </p:nvSpPr>
        <p:spPr bwMode="auto">
          <a:xfrm flipV="1">
            <a:off x="2362200" y="3810000"/>
            <a:ext cx="838200" cy="2590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3" name="Line 74"/>
          <p:cNvSpPr>
            <a:spLocks noChangeShapeType="1"/>
          </p:cNvSpPr>
          <p:nvPr/>
        </p:nvSpPr>
        <p:spPr bwMode="auto">
          <a:xfrm>
            <a:off x="3200400" y="3810000"/>
            <a:ext cx="17526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4" name="Line 75"/>
          <p:cNvSpPr>
            <a:spLocks noChangeShapeType="1"/>
          </p:cNvSpPr>
          <p:nvPr/>
        </p:nvSpPr>
        <p:spPr bwMode="auto">
          <a:xfrm>
            <a:off x="2247900" y="38100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0915" name="Text Box 76"/>
          <p:cNvSpPr txBox="1">
            <a:spLocks noChangeArrowheads="1"/>
          </p:cNvSpPr>
          <p:nvPr/>
        </p:nvSpPr>
        <p:spPr bwMode="auto">
          <a:xfrm>
            <a:off x="990600" y="3581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a:latin typeface="Arial Narrow" pitchFamily="34" charset="0"/>
              </a:rPr>
              <a:t>P</a:t>
            </a:r>
            <a:r>
              <a:rPr lang="en-US" altLang="en-US" sz="2400" baseline="-25000">
                <a:latin typeface="Arial Narrow" pitchFamily="34" charset="0"/>
              </a:rPr>
              <a:t>max</a:t>
            </a:r>
            <a:r>
              <a:rPr lang="en-US" altLang="en-US" sz="2400">
                <a:latin typeface="Arial Narrow" pitchFamily="34" charset="0"/>
              </a:rPr>
              <a:t> = P</a:t>
            </a:r>
            <a:r>
              <a:rPr lang="en-US" altLang="en-US" sz="2400" baseline="-25000">
                <a:latin typeface="Arial Narrow" pitchFamily="34" charset="0"/>
              </a:rPr>
              <a:t>y</a:t>
            </a:r>
            <a:endParaRPr lang="en-US" altLang="en-US" sz="2400">
              <a:latin typeface="Arial Narrow" pitchFamily="34" charset="0"/>
            </a:endParaRPr>
          </a:p>
        </p:txBody>
      </p:sp>
      <p:sp>
        <p:nvSpPr>
          <p:cNvPr id="80916" name="Text Box 77"/>
          <p:cNvSpPr txBox="1">
            <a:spLocks noChangeArrowheads="1"/>
          </p:cNvSpPr>
          <p:nvPr/>
        </p:nvSpPr>
        <p:spPr bwMode="auto">
          <a:xfrm>
            <a:off x="5486400" y="3276600"/>
            <a:ext cx="2514600" cy="876300"/>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a:latin typeface="Arial Narrow" pitchFamily="34" charset="0"/>
              </a:rPr>
              <a:t>For design:</a:t>
            </a:r>
          </a:p>
          <a:p>
            <a:pPr>
              <a:spcBef>
                <a:spcPct val="50000"/>
              </a:spcBef>
              <a:buClrTx/>
              <a:buSzTx/>
              <a:buFontTx/>
              <a:buNone/>
            </a:pPr>
            <a:r>
              <a:rPr lang="en-US" altLang="en-US" sz="2000">
                <a:latin typeface="Arial Narrow" pitchFamily="34" charset="0"/>
              </a:rPr>
              <a:t>Take P</a:t>
            </a:r>
            <a:r>
              <a:rPr lang="en-US" altLang="en-US" sz="2000" baseline="-25000">
                <a:latin typeface="Arial Narrow" pitchFamily="34" charset="0"/>
              </a:rPr>
              <a:t>max</a:t>
            </a:r>
            <a:r>
              <a:rPr lang="en-US" altLang="en-US" sz="2000">
                <a:latin typeface="Arial Narrow" pitchFamily="34" charset="0"/>
              </a:rPr>
              <a:t> = </a:t>
            </a:r>
            <a:r>
              <a:rPr lang="en-US" altLang="en-US" sz="2000" i="1">
                <a:latin typeface="Arial Narrow" pitchFamily="34" charset="0"/>
              </a:rPr>
              <a:t>R</a:t>
            </a:r>
            <a:r>
              <a:rPr lang="en-US" altLang="en-US" sz="2000" i="1" baseline="-25000">
                <a:latin typeface="Arial Narrow" pitchFamily="34" charset="0"/>
              </a:rPr>
              <a:t>y</a:t>
            </a:r>
            <a:r>
              <a:rPr lang="en-US" altLang="en-US" sz="2000" i="1">
                <a:latin typeface="Arial Narrow" pitchFamily="34" charset="0"/>
              </a:rPr>
              <a:t> F</a:t>
            </a:r>
            <a:r>
              <a:rPr lang="en-US" altLang="en-US" sz="2000" i="1" baseline="-25000">
                <a:latin typeface="Arial Narrow" pitchFamily="34" charset="0"/>
              </a:rPr>
              <a:t>y</a:t>
            </a:r>
            <a:r>
              <a:rPr lang="en-US" altLang="en-US" sz="2000" i="1">
                <a:latin typeface="Arial Narrow" pitchFamily="34" charset="0"/>
              </a:rPr>
              <a:t> A</a:t>
            </a:r>
            <a:r>
              <a:rPr lang="en-US" altLang="en-US" sz="2000" i="1" baseline="-25000">
                <a:latin typeface="Arial Narrow" pitchFamily="34" charset="0"/>
              </a:rPr>
              <a:t>g</a:t>
            </a:r>
            <a:endParaRPr lang="en-US" altLang="en-US" sz="2000">
              <a:latin typeface="Arial Narrow" pitchFamily="34" charset="0"/>
            </a:endParaRPr>
          </a:p>
        </p:txBody>
      </p:sp>
      <p:sp>
        <p:nvSpPr>
          <p:cNvPr id="2" name="Text Placeholder 1"/>
          <p:cNvSpPr>
            <a:spLocks noGrp="1"/>
          </p:cNvSpPr>
          <p:nvPr>
            <p:ph type="body" sz="quarter" idx="38"/>
          </p:nvPr>
        </p:nvSpPr>
        <p:spPr/>
        <p:txBody>
          <a:bodyPr/>
          <a:lstStyle/>
          <a:p>
            <a:r>
              <a:rPr lang="en-US" dirty="0"/>
              <a:t>Maximum Forces Developed by </a:t>
            </a:r>
            <a:r>
              <a:rPr lang="en-US" dirty="0" smtClean="0"/>
              <a:t>Braces</a:t>
            </a:r>
            <a:endParaRPr lang="en-US" dirty="0"/>
          </a:p>
        </p:txBody>
      </p:sp>
      <p:sp>
        <p:nvSpPr>
          <p:cNvPr id="3" name="Text Placeholder 2"/>
          <p:cNvSpPr>
            <a:spLocks noGrp="1"/>
          </p:cNvSpPr>
          <p:nvPr>
            <p:ph type="body" sz="quarter" idx="39"/>
          </p:nvPr>
        </p:nvSpPr>
        <p:spPr/>
        <p:txBody>
          <a:bodyPr/>
          <a:lstStyle/>
          <a:p>
            <a:r>
              <a:rPr lang="en-US" dirty="0"/>
              <a:t>Braces in Tension - Axial Force</a:t>
            </a:r>
            <a:r>
              <a:rPr lang="en-US" dirty="0" smtClean="0"/>
              <a:t>:</a:t>
            </a:r>
            <a:endParaRPr lang="en-US" dirty="0"/>
          </a:p>
        </p:txBody>
      </p:sp>
      <p:sp>
        <p:nvSpPr>
          <p:cNvPr id="2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38</a:t>
            </a:fld>
            <a:endParaRPr lang="en-US" altLang="en-US"/>
          </a:p>
        </p:txBody>
      </p:sp>
    </p:spTree>
    <p:extLst>
      <p:ext uri="{BB962C8B-B14F-4D97-AF65-F5344CB8AC3E}">
        <p14:creationId xmlns:p14="http://schemas.microsoft.com/office/powerpoint/2010/main" val="3095600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4572000" y="1760538"/>
            <a:ext cx="4246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endParaRPr lang="en-US" altLang="en-US" sz="2400" b="0"/>
          </a:p>
        </p:txBody>
      </p:sp>
      <p:grpSp>
        <p:nvGrpSpPr>
          <p:cNvPr id="82949" name="Group 5"/>
          <p:cNvGrpSpPr>
            <a:grpSpLocks/>
          </p:cNvGrpSpPr>
          <p:nvPr/>
        </p:nvGrpSpPr>
        <p:grpSpPr bwMode="auto">
          <a:xfrm>
            <a:off x="1219200" y="1828800"/>
            <a:ext cx="4724400" cy="762000"/>
            <a:chOff x="720" y="1680"/>
            <a:chExt cx="2976" cy="480"/>
          </a:xfrm>
        </p:grpSpPr>
        <p:sp>
          <p:nvSpPr>
            <p:cNvPr id="82967" name="Freeform 6"/>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68" name="Freeform 7"/>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69" name="Rectangle 8"/>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2951" name="AutoShape 10"/>
          <p:cNvSpPr>
            <a:spLocks noChangeArrowheads="1"/>
          </p:cNvSpPr>
          <p:nvPr/>
        </p:nvSpPr>
        <p:spPr bwMode="auto">
          <a:xfrm flipH="1">
            <a:off x="6172200" y="2028825"/>
            <a:ext cx="838200" cy="303213"/>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2952" name="AutoShape 11"/>
          <p:cNvSpPr>
            <a:spLocks noChangeArrowheads="1"/>
          </p:cNvSpPr>
          <p:nvPr/>
        </p:nvSpPr>
        <p:spPr bwMode="auto">
          <a:xfrm>
            <a:off x="228600" y="2030413"/>
            <a:ext cx="838200" cy="303212"/>
          </a:xfrm>
          <a:prstGeom prst="rightArrow">
            <a:avLst>
              <a:gd name="adj1" fmla="val 50000"/>
              <a:gd name="adj2" fmla="val 69110"/>
            </a:avLst>
          </a:prstGeom>
          <a:solidFill>
            <a:srgbClr val="FF0000"/>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2953" name="Text Box 12"/>
          <p:cNvSpPr txBox="1">
            <a:spLocks noChangeArrowheads="1"/>
          </p:cNvSpPr>
          <p:nvPr/>
        </p:nvSpPr>
        <p:spPr bwMode="auto">
          <a:xfrm>
            <a:off x="6858000" y="198913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2954" name="Line 13"/>
          <p:cNvSpPr>
            <a:spLocks noChangeShapeType="1"/>
          </p:cNvSpPr>
          <p:nvPr/>
        </p:nvSpPr>
        <p:spPr bwMode="auto">
          <a:xfrm flipV="1">
            <a:off x="5562600" y="1066800"/>
            <a:ext cx="0" cy="69373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55" name="Line 14"/>
          <p:cNvSpPr>
            <a:spLocks noChangeShapeType="1"/>
          </p:cNvSpPr>
          <p:nvPr/>
        </p:nvSpPr>
        <p:spPr bwMode="auto">
          <a:xfrm flipH="1">
            <a:off x="4953000" y="1219200"/>
            <a:ext cx="609600" cy="0"/>
          </a:xfrm>
          <a:prstGeom prst="line">
            <a:avLst/>
          </a:prstGeom>
          <a:noFill/>
          <a:ln w="285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56" name="Text Box 15"/>
          <p:cNvSpPr txBox="1">
            <a:spLocks noChangeArrowheads="1"/>
          </p:cNvSpPr>
          <p:nvPr/>
        </p:nvSpPr>
        <p:spPr bwMode="auto">
          <a:xfrm>
            <a:off x="4191000" y="9906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sp>
        <p:nvSpPr>
          <p:cNvPr id="82957" name="Line 17"/>
          <p:cNvSpPr>
            <a:spLocks noChangeShapeType="1"/>
          </p:cNvSpPr>
          <p:nvPr/>
        </p:nvSpPr>
        <p:spPr bwMode="auto">
          <a:xfrm>
            <a:off x="4267200" y="3076575"/>
            <a:ext cx="0" cy="3352800"/>
          </a:xfrm>
          <a:prstGeom prst="line">
            <a:avLst/>
          </a:prstGeom>
          <a:noFill/>
          <a:ln w="381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58" name="Line 18"/>
          <p:cNvSpPr>
            <a:spLocks noChangeShapeType="1"/>
          </p:cNvSpPr>
          <p:nvPr/>
        </p:nvSpPr>
        <p:spPr bwMode="auto">
          <a:xfrm rot="5400000">
            <a:off x="2590800" y="1400175"/>
            <a:ext cx="0" cy="3352800"/>
          </a:xfrm>
          <a:prstGeom prst="line">
            <a:avLst/>
          </a:prstGeom>
          <a:noFill/>
          <a:ln w="38100">
            <a:solidFill>
              <a:schemeClr val="tx2"/>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59" name="Text Box 19"/>
          <p:cNvSpPr txBox="1">
            <a:spLocks noChangeArrowheads="1"/>
          </p:cNvSpPr>
          <p:nvPr/>
        </p:nvSpPr>
        <p:spPr bwMode="auto">
          <a:xfrm>
            <a:off x="4114800" y="62007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2960" name="Text Box 20"/>
          <p:cNvSpPr txBox="1">
            <a:spLocks noChangeArrowheads="1"/>
          </p:cNvSpPr>
          <p:nvPr/>
        </p:nvSpPr>
        <p:spPr bwMode="auto">
          <a:xfrm>
            <a:off x="0" y="284797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sym typeface="Symbol" pitchFamily="18" charset="2"/>
              </a:rPr>
              <a:t></a:t>
            </a:r>
          </a:p>
        </p:txBody>
      </p:sp>
      <p:sp>
        <p:nvSpPr>
          <p:cNvPr id="82961" name="Line 23"/>
          <p:cNvSpPr>
            <a:spLocks noChangeShapeType="1"/>
          </p:cNvSpPr>
          <p:nvPr/>
        </p:nvSpPr>
        <p:spPr bwMode="auto">
          <a:xfrm>
            <a:off x="4114800" y="5029200"/>
            <a:ext cx="22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62" name="Text Box 24"/>
          <p:cNvSpPr txBox="1">
            <a:spLocks noChangeArrowheads="1"/>
          </p:cNvSpPr>
          <p:nvPr/>
        </p:nvSpPr>
        <p:spPr bwMode="auto">
          <a:xfrm>
            <a:off x="4419600" y="48006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a:latin typeface="Arial Narrow" pitchFamily="34" charset="0"/>
              </a:rPr>
              <a:t>P</a:t>
            </a:r>
            <a:r>
              <a:rPr lang="en-US" altLang="en-US" sz="2400" baseline="-25000">
                <a:latin typeface="Arial Narrow" pitchFamily="34" charset="0"/>
              </a:rPr>
              <a:t>max</a:t>
            </a:r>
            <a:endParaRPr lang="en-US" altLang="en-US" sz="2400">
              <a:latin typeface="Arial Narrow" pitchFamily="34" charset="0"/>
            </a:endParaRPr>
          </a:p>
        </p:txBody>
      </p:sp>
      <p:sp>
        <p:nvSpPr>
          <p:cNvPr id="82963" name="Text Box 25"/>
          <p:cNvSpPr txBox="1">
            <a:spLocks noChangeArrowheads="1"/>
          </p:cNvSpPr>
          <p:nvPr/>
        </p:nvSpPr>
        <p:spPr bwMode="auto">
          <a:xfrm>
            <a:off x="5711825" y="3133725"/>
            <a:ext cx="2951163" cy="1323975"/>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a:latin typeface="Arial Narrow" pitchFamily="34" charset="0"/>
              </a:rPr>
              <a:t>For design:</a:t>
            </a:r>
          </a:p>
          <a:p>
            <a:pPr>
              <a:spcBef>
                <a:spcPct val="50000"/>
              </a:spcBef>
              <a:buClrTx/>
              <a:buSzTx/>
              <a:buFontTx/>
              <a:buNone/>
            </a:pPr>
            <a:r>
              <a:rPr lang="en-US" altLang="en-US" sz="2000">
                <a:latin typeface="Arial Narrow" pitchFamily="34" charset="0"/>
              </a:rPr>
              <a:t>Take P</a:t>
            </a:r>
            <a:r>
              <a:rPr lang="en-US" altLang="en-US" sz="2000" baseline="-25000">
                <a:latin typeface="Arial Narrow" pitchFamily="34" charset="0"/>
              </a:rPr>
              <a:t>max</a:t>
            </a:r>
            <a:r>
              <a:rPr lang="en-US" altLang="en-US" sz="2000">
                <a:latin typeface="Arial Narrow" pitchFamily="34" charset="0"/>
              </a:rPr>
              <a:t> =  (</a:t>
            </a:r>
            <a:r>
              <a:rPr lang="en-US" altLang="en-US" sz="2000" i="1">
                <a:latin typeface="Arial Narrow" pitchFamily="34" charset="0"/>
              </a:rPr>
              <a:t>F</a:t>
            </a:r>
            <a:r>
              <a:rPr lang="en-US" altLang="en-US" sz="2000" i="1" baseline="-25000">
                <a:latin typeface="Arial Narrow" pitchFamily="34" charset="0"/>
              </a:rPr>
              <a:t>cre</a:t>
            </a:r>
            <a:r>
              <a:rPr lang="en-US" altLang="en-US" sz="2000" i="1">
                <a:latin typeface="Arial Narrow" pitchFamily="34" charset="0"/>
              </a:rPr>
              <a:t> </a:t>
            </a:r>
            <a:r>
              <a:rPr lang="en-US" altLang="en-US" sz="2000">
                <a:latin typeface="Arial Narrow" pitchFamily="34" charset="0"/>
              </a:rPr>
              <a:t>/ 0.877) </a:t>
            </a:r>
            <a:r>
              <a:rPr lang="en-US" altLang="en-US" sz="2000" i="1">
                <a:latin typeface="Arial Narrow" pitchFamily="34" charset="0"/>
              </a:rPr>
              <a:t>A</a:t>
            </a:r>
            <a:r>
              <a:rPr lang="en-US" altLang="en-US" sz="2000" i="1" baseline="-25000">
                <a:latin typeface="Arial Narrow" pitchFamily="34" charset="0"/>
              </a:rPr>
              <a:t>g</a:t>
            </a:r>
          </a:p>
          <a:p>
            <a:pPr>
              <a:spcBef>
                <a:spcPct val="50000"/>
              </a:spcBef>
              <a:buClrTx/>
              <a:buSzTx/>
              <a:buFontTx/>
              <a:buNone/>
            </a:pPr>
            <a:r>
              <a:rPr lang="en-US" altLang="en-US" sz="2000">
                <a:latin typeface="Arial Narrow" pitchFamily="34" charset="0"/>
              </a:rPr>
              <a:t>Take P</a:t>
            </a:r>
            <a:r>
              <a:rPr lang="en-US" altLang="en-US" sz="2000" baseline="-25000">
                <a:latin typeface="Arial Narrow" pitchFamily="34" charset="0"/>
              </a:rPr>
              <a:t>residual</a:t>
            </a:r>
            <a:r>
              <a:rPr lang="en-US" altLang="en-US" sz="2000">
                <a:latin typeface="Arial Narrow" pitchFamily="34" charset="0"/>
              </a:rPr>
              <a:t> = 0.3 </a:t>
            </a:r>
            <a:r>
              <a:rPr lang="en-US" altLang="en-US" sz="2000" i="1">
                <a:latin typeface="Arial Narrow" pitchFamily="34" charset="0"/>
              </a:rPr>
              <a:t>P</a:t>
            </a:r>
            <a:r>
              <a:rPr lang="en-US" altLang="en-US" sz="2000" i="1" baseline="-25000">
                <a:latin typeface="Arial Narrow" pitchFamily="34" charset="0"/>
              </a:rPr>
              <a:t>max</a:t>
            </a:r>
            <a:endParaRPr lang="en-US" altLang="en-US" sz="2000">
              <a:latin typeface="Arial Narrow" pitchFamily="34" charset="0"/>
            </a:endParaRPr>
          </a:p>
        </p:txBody>
      </p:sp>
      <p:sp>
        <p:nvSpPr>
          <p:cNvPr id="82964" name="Freeform 26"/>
          <p:cNvSpPr>
            <a:spLocks/>
          </p:cNvSpPr>
          <p:nvPr/>
        </p:nvSpPr>
        <p:spPr bwMode="auto">
          <a:xfrm>
            <a:off x="2362200" y="3067050"/>
            <a:ext cx="1905000" cy="1917700"/>
          </a:xfrm>
          <a:custGeom>
            <a:avLst/>
            <a:gdLst>
              <a:gd name="T0" fmla="*/ 2147483646 w 1200"/>
              <a:gd name="T1" fmla="*/ 0 h 1208"/>
              <a:gd name="T2" fmla="*/ 2147483646 w 1200"/>
              <a:gd name="T3" fmla="*/ 2147483646 h 1208"/>
              <a:gd name="T4" fmla="*/ 2147483646 w 1200"/>
              <a:gd name="T5" fmla="*/ 2147483646 h 1208"/>
              <a:gd name="T6" fmla="*/ 2147483646 w 1200"/>
              <a:gd name="T7" fmla="*/ 2147483646 h 1208"/>
              <a:gd name="T8" fmla="*/ 2147483646 w 1200"/>
              <a:gd name="T9" fmla="*/ 2147483646 h 1208"/>
              <a:gd name="T10" fmla="*/ 0 w 1200"/>
              <a:gd name="T11" fmla="*/ 2147483646 h 1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00" h="1208">
                <a:moveTo>
                  <a:pt x="1200" y="0"/>
                </a:moveTo>
                <a:cubicBezTo>
                  <a:pt x="1172" y="212"/>
                  <a:pt x="1144" y="424"/>
                  <a:pt x="1104" y="624"/>
                </a:cubicBezTo>
                <a:cubicBezTo>
                  <a:pt x="1064" y="824"/>
                  <a:pt x="1008" y="1208"/>
                  <a:pt x="960" y="1200"/>
                </a:cubicBezTo>
                <a:cubicBezTo>
                  <a:pt x="912" y="1192"/>
                  <a:pt x="920" y="712"/>
                  <a:pt x="816" y="576"/>
                </a:cubicBezTo>
                <a:cubicBezTo>
                  <a:pt x="712" y="440"/>
                  <a:pt x="472" y="424"/>
                  <a:pt x="336" y="384"/>
                </a:cubicBezTo>
                <a:cubicBezTo>
                  <a:pt x="200" y="344"/>
                  <a:pt x="100" y="340"/>
                  <a:pt x="0" y="336"/>
                </a:cubicBezTo>
              </a:path>
            </a:pathLst>
          </a:custGeom>
          <a:noFill/>
          <a:ln w="381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2965" name="Text Box 27"/>
          <p:cNvSpPr txBox="1">
            <a:spLocks noChangeArrowheads="1"/>
          </p:cNvSpPr>
          <p:nvPr/>
        </p:nvSpPr>
        <p:spPr bwMode="auto">
          <a:xfrm>
            <a:off x="304800" y="3429000"/>
            <a:ext cx="2286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a:latin typeface="Arial Narrow" pitchFamily="34" charset="0"/>
              </a:rPr>
              <a:t>P</a:t>
            </a:r>
            <a:r>
              <a:rPr lang="en-US" altLang="en-US" sz="2400" baseline="-25000">
                <a:latin typeface="Arial Narrow" pitchFamily="34" charset="0"/>
              </a:rPr>
              <a:t>residual</a:t>
            </a:r>
            <a:r>
              <a:rPr lang="en-US" altLang="en-US" sz="2400">
                <a:latin typeface="Arial Narrow" pitchFamily="34" charset="0"/>
              </a:rPr>
              <a:t> </a:t>
            </a:r>
            <a:r>
              <a:rPr lang="en-US" altLang="en-US" sz="2400">
                <a:latin typeface="Arial Narrow" pitchFamily="34" charset="0"/>
                <a:sym typeface="Symbol" pitchFamily="18" charset="2"/>
              </a:rPr>
              <a:t></a:t>
            </a:r>
            <a:r>
              <a:rPr lang="en-US" altLang="en-US" sz="2400">
                <a:latin typeface="Arial Narrow" pitchFamily="34" charset="0"/>
              </a:rPr>
              <a:t> 0.3 P</a:t>
            </a:r>
            <a:r>
              <a:rPr lang="en-US" altLang="en-US" sz="2400" baseline="-25000">
                <a:latin typeface="Arial Narrow" pitchFamily="34" charset="0"/>
              </a:rPr>
              <a:t>max</a:t>
            </a:r>
            <a:endParaRPr lang="en-US" altLang="en-US" sz="2400">
              <a:latin typeface="Arial Narrow" pitchFamily="34" charset="0"/>
            </a:endParaRPr>
          </a:p>
        </p:txBody>
      </p:sp>
      <p:sp>
        <p:nvSpPr>
          <p:cNvPr id="82966" name="Text Box 25"/>
          <p:cNvSpPr txBox="1">
            <a:spLocks noChangeArrowheads="1"/>
          </p:cNvSpPr>
          <p:nvPr/>
        </p:nvSpPr>
        <p:spPr bwMode="auto">
          <a:xfrm>
            <a:off x="5715000" y="4643438"/>
            <a:ext cx="2951163"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22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a:latin typeface="Arial Narrow" pitchFamily="34" charset="0"/>
              </a:rPr>
              <a:t>Notes:</a:t>
            </a:r>
          </a:p>
          <a:p>
            <a:pPr>
              <a:spcBef>
                <a:spcPct val="50000"/>
              </a:spcBef>
              <a:buClrTx/>
              <a:buSzTx/>
              <a:buFontTx/>
              <a:buNone/>
            </a:pPr>
            <a:r>
              <a:rPr lang="en-US" altLang="en-US" sz="2000">
                <a:latin typeface="Arial Narrow" pitchFamily="34" charset="0"/>
              </a:rPr>
              <a:t>1. </a:t>
            </a:r>
            <a:r>
              <a:rPr lang="en-US" altLang="en-US" sz="2000" i="1">
                <a:latin typeface="Arial Narrow" pitchFamily="34" charset="0"/>
              </a:rPr>
              <a:t>F</a:t>
            </a:r>
            <a:r>
              <a:rPr lang="en-US" altLang="en-US" sz="2000" i="1" baseline="-25000">
                <a:latin typeface="Arial Narrow" pitchFamily="34" charset="0"/>
              </a:rPr>
              <a:t>cre</a:t>
            </a:r>
            <a:r>
              <a:rPr lang="en-US" altLang="en-US" sz="2000" i="1">
                <a:latin typeface="Arial Narrow" pitchFamily="34" charset="0"/>
              </a:rPr>
              <a:t> = F</a:t>
            </a:r>
            <a:r>
              <a:rPr lang="en-US" altLang="en-US" sz="2000" i="1" baseline="-25000">
                <a:latin typeface="Arial Narrow" pitchFamily="34" charset="0"/>
              </a:rPr>
              <a:t>cr</a:t>
            </a:r>
            <a:r>
              <a:rPr lang="en-US" altLang="en-US" sz="2000">
                <a:latin typeface="Arial Narrow" pitchFamily="34" charset="0"/>
              </a:rPr>
              <a:t>  from AISC 360 Ch. E using </a:t>
            </a:r>
            <a:r>
              <a:rPr lang="en-US" altLang="en-US" sz="2000" i="1">
                <a:latin typeface="Arial Narrow" pitchFamily="34" charset="0"/>
              </a:rPr>
              <a:t>R</a:t>
            </a:r>
            <a:r>
              <a:rPr lang="en-US" altLang="en-US" sz="2000" i="1" baseline="-25000">
                <a:latin typeface="Arial Narrow" pitchFamily="34" charset="0"/>
              </a:rPr>
              <a:t>y</a:t>
            </a:r>
            <a:r>
              <a:rPr lang="en-US" altLang="en-US" sz="2000" i="1">
                <a:latin typeface="Arial Narrow" pitchFamily="34" charset="0"/>
              </a:rPr>
              <a:t>F</a:t>
            </a:r>
            <a:r>
              <a:rPr lang="en-US" altLang="en-US" sz="2000" i="1" baseline="-25000">
                <a:latin typeface="Arial Narrow" pitchFamily="34" charset="0"/>
              </a:rPr>
              <a:t>y</a:t>
            </a:r>
            <a:endParaRPr lang="en-US" altLang="en-US" sz="2000" i="1">
              <a:latin typeface="Arial Narrow" pitchFamily="34" charset="0"/>
            </a:endParaRPr>
          </a:p>
          <a:p>
            <a:pPr>
              <a:spcBef>
                <a:spcPct val="50000"/>
              </a:spcBef>
              <a:buClrTx/>
              <a:buSzTx/>
              <a:buFontTx/>
              <a:buNone/>
            </a:pPr>
            <a:r>
              <a:rPr lang="en-US" altLang="en-US" sz="2000">
                <a:latin typeface="Arial Narrow" pitchFamily="34" charset="0"/>
              </a:rPr>
              <a:t>2. P</a:t>
            </a:r>
            <a:r>
              <a:rPr lang="en-US" altLang="en-US" sz="2000" baseline="-25000">
                <a:latin typeface="Arial Narrow" pitchFamily="34" charset="0"/>
              </a:rPr>
              <a:t>max</a:t>
            </a:r>
            <a:r>
              <a:rPr lang="en-US" altLang="en-US" sz="2000">
                <a:latin typeface="Arial Narrow" pitchFamily="34" charset="0"/>
              </a:rPr>
              <a:t> does not need to exceed </a:t>
            </a:r>
            <a:r>
              <a:rPr lang="en-US" altLang="en-US" sz="2000" i="1">
                <a:latin typeface="Arial Narrow" pitchFamily="34" charset="0"/>
              </a:rPr>
              <a:t>R</a:t>
            </a:r>
            <a:r>
              <a:rPr lang="en-US" altLang="en-US" sz="2000" i="1" baseline="-25000">
                <a:latin typeface="Arial Narrow" pitchFamily="34" charset="0"/>
              </a:rPr>
              <a:t>y</a:t>
            </a:r>
            <a:r>
              <a:rPr lang="en-US" altLang="en-US" sz="2000" i="1">
                <a:latin typeface="Arial Narrow" pitchFamily="34" charset="0"/>
              </a:rPr>
              <a:t>F</a:t>
            </a:r>
            <a:r>
              <a:rPr lang="en-US" altLang="en-US" sz="2000" i="1" baseline="-25000">
                <a:latin typeface="Arial Narrow" pitchFamily="34" charset="0"/>
              </a:rPr>
              <a:t>y</a:t>
            </a:r>
            <a:r>
              <a:rPr lang="en-US" altLang="en-US" sz="2000" i="1">
                <a:latin typeface="Arial Narrow" pitchFamily="34" charset="0"/>
              </a:rPr>
              <a:t>A</a:t>
            </a:r>
            <a:r>
              <a:rPr lang="en-US" altLang="en-US" sz="2000" i="1" baseline="-25000">
                <a:latin typeface="Arial Narrow" pitchFamily="34" charset="0"/>
              </a:rPr>
              <a:t>g</a:t>
            </a:r>
          </a:p>
        </p:txBody>
      </p:sp>
      <p:sp>
        <p:nvSpPr>
          <p:cNvPr id="2" name="Text Placeholder 1"/>
          <p:cNvSpPr>
            <a:spLocks noGrp="1"/>
          </p:cNvSpPr>
          <p:nvPr>
            <p:ph type="body" sz="quarter" idx="38"/>
          </p:nvPr>
        </p:nvSpPr>
        <p:spPr/>
        <p:txBody>
          <a:bodyPr/>
          <a:lstStyle/>
          <a:p>
            <a:r>
              <a:rPr lang="en-US" dirty="0"/>
              <a:t>Maximum Forces Developed by </a:t>
            </a:r>
            <a:r>
              <a:rPr lang="en-US" dirty="0" smtClean="0"/>
              <a:t>Braces</a:t>
            </a:r>
            <a:endParaRPr lang="en-US" dirty="0"/>
          </a:p>
        </p:txBody>
      </p:sp>
      <p:sp>
        <p:nvSpPr>
          <p:cNvPr id="3" name="Text Placeholder 2"/>
          <p:cNvSpPr>
            <a:spLocks noGrp="1"/>
          </p:cNvSpPr>
          <p:nvPr>
            <p:ph type="body" sz="quarter" idx="39"/>
          </p:nvPr>
        </p:nvSpPr>
        <p:spPr/>
        <p:txBody>
          <a:bodyPr/>
          <a:lstStyle/>
          <a:p>
            <a:r>
              <a:rPr lang="en-US" dirty="0"/>
              <a:t>Braces in Compression - Axial </a:t>
            </a:r>
            <a:r>
              <a:rPr lang="en-US" dirty="0" smtClean="0"/>
              <a:t>Force:</a:t>
            </a:r>
            <a:endParaRPr lang="en-US" dirty="0"/>
          </a:p>
        </p:txBody>
      </p:sp>
      <p:sp>
        <p:nvSpPr>
          <p:cNvPr id="2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39</a:t>
            </a:fld>
            <a:endParaRPr lang="en-US" altLang="en-US"/>
          </a:p>
        </p:txBody>
      </p:sp>
    </p:spTree>
    <p:extLst>
      <p:ext uri="{BB962C8B-B14F-4D97-AF65-F5344CB8AC3E}">
        <p14:creationId xmlns:p14="http://schemas.microsoft.com/office/powerpoint/2010/main" val="14536446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3  -  Concentrically Braced Frames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a:p>
        </p:txBody>
      </p:sp>
      <p:sp>
        <p:nvSpPr>
          <p:cNvPr id="5" name="Rectangle 5"/>
          <p:cNvSpPr>
            <a:spLocks noChangeArrowheads="1"/>
          </p:cNvSpPr>
          <p:nvPr/>
        </p:nvSpPr>
        <p:spPr bwMode="auto">
          <a:xfrm>
            <a:off x="539552" y="1916832"/>
            <a:ext cx="7488832" cy="936104"/>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254396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AutoShape 10"/>
          <p:cNvSpPr>
            <a:spLocks noChangeArrowheads="1"/>
          </p:cNvSpPr>
          <p:nvPr/>
        </p:nvSpPr>
        <p:spPr bwMode="auto">
          <a:xfrm flipH="1">
            <a:off x="7077075" y="2646363"/>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4998" name="AutoShape 11"/>
          <p:cNvSpPr>
            <a:spLocks noChangeArrowheads="1"/>
          </p:cNvSpPr>
          <p:nvPr/>
        </p:nvSpPr>
        <p:spPr bwMode="auto">
          <a:xfrm>
            <a:off x="752475" y="2647950"/>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4999" name="Text Box 12"/>
          <p:cNvSpPr txBox="1">
            <a:spLocks noChangeArrowheads="1"/>
          </p:cNvSpPr>
          <p:nvPr/>
        </p:nvSpPr>
        <p:spPr bwMode="auto">
          <a:xfrm>
            <a:off x="7743825" y="25511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5000" name="AutoShape 50"/>
          <p:cNvSpPr>
            <a:spLocks noChangeArrowheads="1"/>
          </p:cNvSpPr>
          <p:nvPr/>
        </p:nvSpPr>
        <p:spPr bwMode="auto">
          <a:xfrm rot="5400000" flipH="1">
            <a:off x="6310313" y="2608263"/>
            <a:ext cx="566737" cy="4905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anchor="ctr">
            <a:spAutoFit/>
          </a:bodyPr>
          <a:lstStyle/>
          <a:p>
            <a:endParaRPr lang="en-US"/>
          </a:p>
        </p:txBody>
      </p:sp>
      <p:sp>
        <p:nvSpPr>
          <p:cNvPr id="85001" name="Text Box 52"/>
          <p:cNvSpPr txBox="1">
            <a:spLocks noChangeArrowheads="1"/>
          </p:cNvSpPr>
          <p:nvPr/>
        </p:nvSpPr>
        <p:spPr bwMode="auto">
          <a:xfrm>
            <a:off x="0" y="257016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5002" name="AutoShape 53"/>
          <p:cNvSpPr>
            <a:spLocks noChangeArrowheads="1"/>
          </p:cNvSpPr>
          <p:nvPr/>
        </p:nvSpPr>
        <p:spPr bwMode="auto">
          <a:xfrm rot="-5400000">
            <a:off x="1633538" y="2579688"/>
            <a:ext cx="566737" cy="490537"/>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chemeClr val="accent3"/>
          </a:solidFill>
          <a:ln w="28575" algn="ctr">
            <a:solidFill>
              <a:schemeClr val="tx1"/>
            </a:solidFill>
            <a:miter lim="800000"/>
            <a:headEnd/>
            <a:tailEnd/>
          </a:ln>
          <a:effectLst/>
        </p:spPr>
        <p:txBody>
          <a:bodyPr anchor="ctr">
            <a:spAutoFit/>
          </a:bodyPr>
          <a:lstStyle/>
          <a:p>
            <a:endParaRPr lang="en-US"/>
          </a:p>
        </p:txBody>
      </p:sp>
      <p:sp>
        <p:nvSpPr>
          <p:cNvPr id="85003" name="Text Box 55"/>
          <p:cNvSpPr txBox="1">
            <a:spLocks noChangeArrowheads="1"/>
          </p:cNvSpPr>
          <p:nvPr/>
        </p:nvSpPr>
        <p:spPr bwMode="auto">
          <a:xfrm>
            <a:off x="6226175" y="31607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85004" name="Text Box 56"/>
          <p:cNvSpPr txBox="1">
            <a:spLocks noChangeArrowheads="1"/>
          </p:cNvSpPr>
          <p:nvPr/>
        </p:nvSpPr>
        <p:spPr bwMode="auto">
          <a:xfrm>
            <a:off x="1393825" y="31607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M</a:t>
            </a:r>
          </a:p>
        </p:txBody>
      </p:sp>
      <p:sp>
        <p:nvSpPr>
          <p:cNvPr id="85005" name="Text Box 57"/>
          <p:cNvSpPr txBox="1">
            <a:spLocks noChangeArrowheads="1"/>
          </p:cNvSpPr>
          <p:nvPr/>
        </p:nvSpPr>
        <p:spPr bwMode="auto">
          <a:xfrm>
            <a:off x="1671638" y="3933825"/>
            <a:ext cx="6324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For "fixed" end braces: flexural plastic hinges will form at mid-length and at brace ends. Brace will impose bending moment on connections and adjoining members.</a:t>
            </a:r>
          </a:p>
        </p:txBody>
      </p:sp>
      <p:grpSp>
        <p:nvGrpSpPr>
          <p:cNvPr id="85006" name="Group 61"/>
          <p:cNvGrpSpPr>
            <a:grpSpLocks/>
          </p:cNvGrpSpPr>
          <p:nvPr/>
        </p:nvGrpSpPr>
        <p:grpSpPr bwMode="auto">
          <a:xfrm>
            <a:off x="2124075" y="2108200"/>
            <a:ext cx="4267200" cy="1092200"/>
            <a:chOff x="1338" y="1328"/>
            <a:chExt cx="2688" cy="688"/>
          </a:xfrm>
        </p:grpSpPr>
        <p:sp>
          <p:nvSpPr>
            <p:cNvPr id="85013" name="Freeform 48"/>
            <p:cNvSpPr>
              <a:spLocks/>
            </p:cNvSpPr>
            <p:nvPr/>
          </p:nvSpPr>
          <p:spPr bwMode="auto">
            <a:xfrm>
              <a:off x="1434" y="1328"/>
              <a:ext cx="2488" cy="544"/>
            </a:xfrm>
            <a:custGeom>
              <a:avLst/>
              <a:gdLst>
                <a:gd name="T0" fmla="*/ 12 w 2488"/>
                <a:gd name="T1" fmla="*/ 356 h 544"/>
                <a:gd name="T2" fmla="*/ 128 w 2488"/>
                <a:gd name="T3" fmla="*/ 348 h 544"/>
                <a:gd name="T4" fmla="*/ 228 w 2488"/>
                <a:gd name="T5" fmla="*/ 340 h 544"/>
                <a:gd name="T6" fmla="*/ 380 w 2488"/>
                <a:gd name="T7" fmla="*/ 316 h 544"/>
                <a:gd name="T8" fmla="*/ 452 w 2488"/>
                <a:gd name="T9" fmla="*/ 308 h 544"/>
                <a:gd name="T10" fmla="*/ 568 w 2488"/>
                <a:gd name="T11" fmla="*/ 264 h 544"/>
                <a:gd name="T12" fmla="*/ 716 w 2488"/>
                <a:gd name="T13" fmla="*/ 192 h 544"/>
                <a:gd name="T14" fmla="*/ 812 w 2488"/>
                <a:gd name="T15" fmla="*/ 148 h 544"/>
                <a:gd name="T16" fmla="*/ 908 w 2488"/>
                <a:gd name="T17" fmla="*/ 108 h 544"/>
                <a:gd name="T18" fmla="*/ 1008 w 2488"/>
                <a:gd name="T19" fmla="*/ 72 h 544"/>
                <a:gd name="T20" fmla="*/ 1072 w 2488"/>
                <a:gd name="T21" fmla="*/ 48 h 544"/>
                <a:gd name="T22" fmla="*/ 1156 w 2488"/>
                <a:gd name="T23" fmla="*/ 16 h 544"/>
                <a:gd name="T24" fmla="*/ 1224 w 2488"/>
                <a:gd name="T25" fmla="*/ 0 h 544"/>
                <a:gd name="T26" fmla="*/ 1248 w 2488"/>
                <a:gd name="T27" fmla="*/ 0 h 544"/>
                <a:gd name="T28" fmla="*/ 1324 w 2488"/>
                <a:gd name="T29" fmla="*/ 20 h 544"/>
                <a:gd name="T30" fmla="*/ 1404 w 2488"/>
                <a:gd name="T31" fmla="*/ 36 h 544"/>
                <a:gd name="T32" fmla="*/ 1484 w 2488"/>
                <a:gd name="T33" fmla="*/ 72 h 544"/>
                <a:gd name="T34" fmla="*/ 1576 w 2488"/>
                <a:gd name="T35" fmla="*/ 104 h 544"/>
                <a:gd name="T36" fmla="*/ 1696 w 2488"/>
                <a:gd name="T37" fmla="*/ 152 h 544"/>
                <a:gd name="T38" fmla="*/ 1788 w 2488"/>
                <a:gd name="T39" fmla="*/ 200 h 544"/>
                <a:gd name="T40" fmla="*/ 1896 w 2488"/>
                <a:gd name="T41" fmla="*/ 244 h 544"/>
                <a:gd name="T42" fmla="*/ 1960 w 2488"/>
                <a:gd name="T43" fmla="*/ 280 h 544"/>
                <a:gd name="T44" fmla="*/ 2044 w 2488"/>
                <a:gd name="T45" fmla="*/ 312 h 544"/>
                <a:gd name="T46" fmla="*/ 2116 w 2488"/>
                <a:gd name="T47" fmla="*/ 320 h 544"/>
                <a:gd name="T48" fmla="*/ 2184 w 2488"/>
                <a:gd name="T49" fmla="*/ 328 h 544"/>
                <a:gd name="T50" fmla="*/ 2252 w 2488"/>
                <a:gd name="T51" fmla="*/ 332 h 544"/>
                <a:gd name="T52" fmla="*/ 2312 w 2488"/>
                <a:gd name="T53" fmla="*/ 340 h 544"/>
                <a:gd name="T54" fmla="*/ 2400 w 2488"/>
                <a:gd name="T55" fmla="*/ 348 h 544"/>
                <a:gd name="T56" fmla="*/ 2488 w 2488"/>
                <a:gd name="T57" fmla="*/ 356 h 544"/>
                <a:gd name="T58" fmla="*/ 2488 w 2488"/>
                <a:gd name="T59" fmla="*/ 544 h 544"/>
                <a:gd name="T60" fmla="*/ 2436 w 2488"/>
                <a:gd name="T61" fmla="*/ 536 h 544"/>
                <a:gd name="T62" fmla="*/ 2296 w 2488"/>
                <a:gd name="T63" fmla="*/ 520 h 544"/>
                <a:gd name="T64" fmla="*/ 2184 w 2488"/>
                <a:gd name="T65" fmla="*/ 512 h 544"/>
                <a:gd name="T66" fmla="*/ 2116 w 2488"/>
                <a:gd name="T67" fmla="*/ 504 h 544"/>
                <a:gd name="T68" fmla="*/ 2044 w 2488"/>
                <a:gd name="T69" fmla="*/ 488 h 544"/>
                <a:gd name="T70" fmla="*/ 1924 w 2488"/>
                <a:gd name="T71" fmla="*/ 440 h 544"/>
                <a:gd name="T72" fmla="*/ 1804 w 2488"/>
                <a:gd name="T73" fmla="*/ 376 h 544"/>
                <a:gd name="T74" fmla="*/ 1680 w 2488"/>
                <a:gd name="T75" fmla="*/ 328 h 544"/>
                <a:gd name="T76" fmla="*/ 1592 w 2488"/>
                <a:gd name="T77" fmla="*/ 280 h 544"/>
                <a:gd name="T78" fmla="*/ 1480 w 2488"/>
                <a:gd name="T79" fmla="*/ 252 h 544"/>
                <a:gd name="T80" fmla="*/ 1404 w 2488"/>
                <a:gd name="T81" fmla="*/ 216 h 544"/>
                <a:gd name="T82" fmla="*/ 1344 w 2488"/>
                <a:gd name="T83" fmla="*/ 196 h 544"/>
                <a:gd name="T84" fmla="*/ 1276 w 2488"/>
                <a:gd name="T85" fmla="*/ 176 h 544"/>
                <a:gd name="T86" fmla="*/ 1240 w 2488"/>
                <a:gd name="T87" fmla="*/ 176 h 544"/>
                <a:gd name="T88" fmla="*/ 1156 w 2488"/>
                <a:gd name="T89" fmla="*/ 196 h 544"/>
                <a:gd name="T90" fmla="*/ 1028 w 2488"/>
                <a:gd name="T91" fmla="*/ 228 h 544"/>
                <a:gd name="T92" fmla="*/ 936 w 2488"/>
                <a:gd name="T93" fmla="*/ 268 h 544"/>
                <a:gd name="T94" fmla="*/ 832 w 2488"/>
                <a:gd name="T95" fmla="*/ 320 h 544"/>
                <a:gd name="T96" fmla="*/ 760 w 2488"/>
                <a:gd name="T97" fmla="*/ 356 h 544"/>
                <a:gd name="T98" fmla="*/ 640 w 2488"/>
                <a:gd name="T99" fmla="*/ 396 h 544"/>
                <a:gd name="T100" fmla="*/ 556 w 2488"/>
                <a:gd name="T101" fmla="*/ 448 h 544"/>
                <a:gd name="T102" fmla="*/ 440 w 2488"/>
                <a:gd name="T103" fmla="*/ 480 h 544"/>
                <a:gd name="T104" fmla="*/ 332 w 2488"/>
                <a:gd name="T105" fmla="*/ 504 h 544"/>
                <a:gd name="T106" fmla="*/ 216 w 2488"/>
                <a:gd name="T107" fmla="*/ 524 h 544"/>
                <a:gd name="T108" fmla="*/ 140 w 2488"/>
                <a:gd name="T109" fmla="*/ 524 h 544"/>
                <a:gd name="T110" fmla="*/ 0 w 2488"/>
                <a:gd name="T111" fmla="*/ 540 h 544"/>
                <a:gd name="T112" fmla="*/ 12 w 2488"/>
                <a:gd name="T113" fmla="*/ 356 h 5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88" h="544">
                  <a:moveTo>
                    <a:pt x="12" y="356"/>
                  </a:moveTo>
                  <a:lnTo>
                    <a:pt x="128" y="348"/>
                  </a:lnTo>
                  <a:lnTo>
                    <a:pt x="228" y="340"/>
                  </a:lnTo>
                  <a:lnTo>
                    <a:pt x="380" y="316"/>
                  </a:lnTo>
                  <a:lnTo>
                    <a:pt x="452" y="308"/>
                  </a:lnTo>
                  <a:lnTo>
                    <a:pt x="568" y="264"/>
                  </a:lnTo>
                  <a:lnTo>
                    <a:pt x="716" y="192"/>
                  </a:lnTo>
                  <a:lnTo>
                    <a:pt x="812" y="148"/>
                  </a:lnTo>
                  <a:lnTo>
                    <a:pt x="908" y="108"/>
                  </a:lnTo>
                  <a:lnTo>
                    <a:pt x="1008" y="72"/>
                  </a:lnTo>
                  <a:lnTo>
                    <a:pt x="1072" y="48"/>
                  </a:lnTo>
                  <a:lnTo>
                    <a:pt x="1156" y="16"/>
                  </a:lnTo>
                  <a:lnTo>
                    <a:pt x="1224" y="0"/>
                  </a:lnTo>
                  <a:lnTo>
                    <a:pt x="1248" y="0"/>
                  </a:lnTo>
                  <a:lnTo>
                    <a:pt x="1324" y="20"/>
                  </a:lnTo>
                  <a:lnTo>
                    <a:pt x="1404" y="36"/>
                  </a:lnTo>
                  <a:lnTo>
                    <a:pt x="1484" y="72"/>
                  </a:lnTo>
                  <a:lnTo>
                    <a:pt x="1576" y="104"/>
                  </a:lnTo>
                  <a:lnTo>
                    <a:pt x="1696" y="152"/>
                  </a:lnTo>
                  <a:lnTo>
                    <a:pt x="1788" y="200"/>
                  </a:lnTo>
                  <a:lnTo>
                    <a:pt x="1896" y="244"/>
                  </a:lnTo>
                  <a:lnTo>
                    <a:pt x="1960" y="280"/>
                  </a:lnTo>
                  <a:lnTo>
                    <a:pt x="2044" y="312"/>
                  </a:lnTo>
                  <a:lnTo>
                    <a:pt x="2116" y="320"/>
                  </a:lnTo>
                  <a:lnTo>
                    <a:pt x="2184" y="328"/>
                  </a:lnTo>
                  <a:lnTo>
                    <a:pt x="2252" y="332"/>
                  </a:lnTo>
                  <a:lnTo>
                    <a:pt x="2312" y="340"/>
                  </a:lnTo>
                  <a:lnTo>
                    <a:pt x="2400" y="348"/>
                  </a:lnTo>
                  <a:lnTo>
                    <a:pt x="2488" y="356"/>
                  </a:lnTo>
                  <a:lnTo>
                    <a:pt x="2488" y="544"/>
                  </a:lnTo>
                  <a:lnTo>
                    <a:pt x="2436" y="536"/>
                  </a:lnTo>
                  <a:lnTo>
                    <a:pt x="2296" y="520"/>
                  </a:lnTo>
                  <a:lnTo>
                    <a:pt x="2184" y="512"/>
                  </a:lnTo>
                  <a:lnTo>
                    <a:pt x="2116" y="504"/>
                  </a:lnTo>
                  <a:lnTo>
                    <a:pt x="2044" y="488"/>
                  </a:lnTo>
                  <a:lnTo>
                    <a:pt x="1924" y="440"/>
                  </a:lnTo>
                  <a:lnTo>
                    <a:pt x="1804" y="376"/>
                  </a:lnTo>
                  <a:lnTo>
                    <a:pt x="1680" y="328"/>
                  </a:lnTo>
                  <a:lnTo>
                    <a:pt x="1592" y="280"/>
                  </a:lnTo>
                  <a:lnTo>
                    <a:pt x="1480" y="252"/>
                  </a:lnTo>
                  <a:lnTo>
                    <a:pt x="1404" y="216"/>
                  </a:lnTo>
                  <a:lnTo>
                    <a:pt x="1344" y="196"/>
                  </a:lnTo>
                  <a:lnTo>
                    <a:pt x="1276" y="176"/>
                  </a:lnTo>
                  <a:lnTo>
                    <a:pt x="1240" y="176"/>
                  </a:lnTo>
                  <a:lnTo>
                    <a:pt x="1156" y="196"/>
                  </a:lnTo>
                  <a:lnTo>
                    <a:pt x="1028" y="228"/>
                  </a:lnTo>
                  <a:lnTo>
                    <a:pt x="936" y="268"/>
                  </a:lnTo>
                  <a:lnTo>
                    <a:pt x="832" y="320"/>
                  </a:lnTo>
                  <a:lnTo>
                    <a:pt x="760" y="356"/>
                  </a:lnTo>
                  <a:lnTo>
                    <a:pt x="640" y="396"/>
                  </a:lnTo>
                  <a:lnTo>
                    <a:pt x="556" y="448"/>
                  </a:lnTo>
                  <a:lnTo>
                    <a:pt x="440" y="480"/>
                  </a:lnTo>
                  <a:lnTo>
                    <a:pt x="332" y="504"/>
                  </a:lnTo>
                  <a:lnTo>
                    <a:pt x="216" y="524"/>
                  </a:lnTo>
                  <a:lnTo>
                    <a:pt x="140" y="524"/>
                  </a:lnTo>
                  <a:lnTo>
                    <a:pt x="0" y="540"/>
                  </a:lnTo>
                  <a:lnTo>
                    <a:pt x="12" y="356"/>
                  </a:lnTo>
                  <a:close/>
                </a:path>
              </a:pathLst>
            </a:custGeom>
            <a:gradFill rotWithShape="1">
              <a:gsLst>
                <a:gs pos="0">
                  <a:srgbClr val="CECECE"/>
                </a:gs>
                <a:gs pos="50000">
                  <a:srgbClr val="5F5F5F"/>
                </a:gs>
                <a:gs pos="100000">
                  <a:srgbClr val="CECECE"/>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4" name="Rectangle 8"/>
            <p:cNvSpPr>
              <a:spLocks noChangeArrowheads="1"/>
            </p:cNvSpPr>
            <p:nvPr/>
          </p:nvSpPr>
          <p:spPr bwMode="auto">
            <a:xfrm>
              <a:off x="1416" y="1685"/>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5015" name="Freeform 58"/>
            <p:cNvSpPr>
              <a:spLocks/>
            </p:cNvSpPr>
            <p:nvPr/>
          </p:nvSpPr>
          <p:spPr bwMode="auto">
            <a:xfrm>
              <a:off x="143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5016" name="Group 31"/>
            <p:cNvGrpSpPr>
              <a:grpSpLocks/>
            </p:cNvGrpSpPr>
            <p:nvPr/>
          </p:nvGrpSpPr>
          <p:grpSpPr bwMode="auto">
            <a:xfrm flipH="1">
              <a:off x="1338" y="1541"/>
              <a:ext cx="96" cy="475"/>
              <a:chOff x="3504" y="1152"/>
              <a:chExt cx="96" cy="475"/>
            </a:xfrm>
          </p:grpSpPr>
          <p:sp>
            <p:nvSpPr>
              <p:cNvPr id="85031" name="Line 32"/>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2" name="Line 33"/>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3" name="Line 34"/>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4" name="Line 35"/>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5" name="Line 36"/>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5017" name="Freeform 59"/>
            <p:cNvSpPr>
              <a:spLocks/>
            </p:cNvSpPr>
            <p:nvPr/>
          </p:nvSpPr>
          <p:spPr bwMode="auto">
            <a:xfrm flipH="1">
              <a:off x="3744" y="1676"/>
              <a:ext cx="166" cy="192"/>
            </a:xfrm>
            <a:custGeom>
              <a:avLst/>
              <a:gdLst>
                <a:gd name="T0" fmla="*/ 166 w 166"/>
                <a:gd name="T1" fmla="*/ 0 h 192"/>
                <a:gd name="T2" fmla="*/ 92 w 166"/>
                <a:gd name="T3" fmla="*/ 24 h 192"/>
                <a:gd name="T4" fmla="*/ 64 w 166"/>
                <a:gd name="T5" fmla="*/ 42 h 192"/>
                <a:gd name="T6" fmla="*/ 40 w 166"/>
                <a:gd name="T7" fmla="*/ 64 h 192"/>
                <a:gd name="T8" fmla="*/ 28 w 166"/>
                <a:gd name="T9" fmla="*/ 86 h 192"/>
                <a:gd name="T10" fmla="*/ 42 w 166"/>
                <a:gd name="T11" fmla="*/ 104 h 192"/>
                <a:gd name="T12" fmla="*/ 66 w 166"/>
                <a:gd name="T13" fmla="*/ 126 h 192"/>
                <a:gd name="T14" fmla="*/ 94 w 166"/>
                <a:gd name="T15" fmla="*/ 138 h 192"/>
                <a:gd name="T16" fmla="*/ 114 w 166"/>
                <a:gd name="T17" fmla="*/ 148 h 192"/>
                <a:gd name="T18" fmla="*/ 144 w 166"/>
                <a:gd name="T19" fmla="*/ 164 h 192"/>
                <a:gd name="T20" fmla="*/ 158 w 166"/>
                <a:gd name="T21" fmla="*/ 176 h 192"/>
                <a:gd name="T22" fmla="*/ 100 w 166"/>
                <a:gd name="T23" fmla="*/ 182 h 192"/>
                <a:gd name="T24" fmla="*/ 42 w 166"/>
                <a:gd name="T25" fmla="*/ 190 h 192"/>
                <a:gd name="T26" fmla="*/ 0 w 166"/>
                <a:gd name="T27" fmla="*/ 192 h 192"/>
                <a:gd name="T28" fmla="*/ 2 w 166"/>
                <a:gd name="T29" fmla="*/ 16 h 192"/>
                <a:gd name="T30" fmla="*/ 44 w 166"/>
                <a:gd name="T31" fmla="*/ 10 h 192"/>
                <a:gd name="T32" fmla="*/ 70 w 166"/>
                <a:gd name="T33" fmla="*/ 10 h 192"/>
                <a:gd name="T34" fmla="*/ 118 w 166"/>
                <a:gd name="T35" fmla="*/ 6 h 192"/>
                <a:gd name="T36" fmla="*/ 166 w 166"/>
                <a:gd name="T37" fmla="*/ 0 h 1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6" h="192">
                  <a:moveTo>
                    <a:pt x="166" y="0"/>
                  </a:moveTo>
                  <a:lnTo>
                    <a:pt x="92" y="24"/>
                  </a:lnTo>
                  <a:lnTo>
                    <a:pt x="64" y="42"/>
                  </a:lnTo>
                  <a:lnTo>
                    <a:pt x="40" y="64"/>
                  </a:lnTo>
                  <a:lnTo>
                    <a:pt x="28" y="86"/>
                  </a:lnTo>
                  <a:lnTo>
                    <a:pt x="42" y="104"/>
                  </a:lnTo>
                  <a:lnTo>
                    <a:pt x="66" y="126"/>
                  </a:lnTo>
                  <a:lnTo>
                    <a:pt x="94" y="138"/>
                  </a:lnTo>
                  <a:lnTo>
                    <a:pt x="114" y="148"/>
                  </a:lnTo>
                  <a:lnTo>
                    <a:pt x="144" y="164"/>
                  </a:lnTo>
                  <a:lnTo>
                    <a:pt x="158" y="176"/>
                  </a:lnTo>
                  <a:lnTo>
                    <a:pt x="100" y="182"/>
                  </a:lnTo>
                  <a:lnTo>
                    <a:pt x="42" y="190"/>
                  </a:lnTo>
                  <a:lnTo>
                    <a:pt x="0" y="192"/>
                  </a:lnTo>
                  <a:lnTo>
                    <a:pt x="2" y="16"/>
                  </a:lnTo>
                  <a:lnTo>
                    <a:pt x="44" y="10"/>
                  </a:lnTo>
                  <a:lnTo>
                    <a:pt x="70" y="10"/>
                  </a:lnTo>
                  <a:lnTo>
                    <a:pt x="118" y="6"/>
                  </a:lnTo>
                  <a:lnTo>
                    <a:pt x="166" y="0"/>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5018" name="Group 30"/>
            <p:cNvGrpSpPr>
              <a:grpSpLocks/>
            </p:cNvGrpSpPr>
            <p:nvPr/>
          </p:nvGrpSpPr>
          <p:grpSpPr bwMode="auto">
            <a:xfrm>
              <a:off x="3930" y="1541"/>
              <a:ext cx="96" cy="475"/>
              <a:chOff x="3504" y="1152"/>
              <a:chExt cx="96" cy="475"/>
            </a:xfrm>
          </p:grpSpPr>
          <p:sp>
            <p:nvSpPr>
              <p:cNvPr id="85026" name="Line 25"/>
              <p:cNvSpPr>
                <a:spLocks noChangeShapeType="1"/>
              </p:cNvSpPr>
              <p:nvPr/>
            </p:nvSpPr>
            <p:spPr bwMode="auto">
              <a:xfrm>
                <a:off x="3504" y="1152"/>
                <a:ext cx="0" cy="4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7" name="Line 26"/>
              <p:cNvSpPr>
                <a:spLocks noChangeShapeType="1"/>
              </p:cNvSpPr>
              <p:nvPr/>
            </p:nvSpPr>
            <p:spPr bwMode="auto">
              <a:xfrm flipH="1">
                <a:off x="3504" y="1152"/>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8" name="Line 27"/>
              <p:cNvSpPr>
                <a:spLocks noChangeShapeType="1"/>
              </p:cNvSpPr>
              <p:nvPr/>
            </p:nvSpPr>
            <p:spPr bwMode="auto">
              <a:xfrm flipH="1">
                <a:off x="3504" y="1248"/>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9" name="Line 28"/>
              <p:cNvSpPr>
                <a:spLocks noChangeShapeType="1"/>
              </p:cNvSpPr>
              <p:nvPr/>
            </p:nvSpPr>
            <p:spPr bwMode="auto">
              <a:xfrm flipH="1">
                <a:off x="3504" y="1339"/>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30" name="Line 29"/>
              <p:cNvSpPr>
                <a:spLocks noChangeShapeType="1"/>
              </p:cNvSpPr>
              <p:nvPr/>
            </p:nvSpPr>
            <p:spPr bwMode="auto">
              <a:xfrm flipH="1">
                <a:off x="3504" y="1435"/>
                <a:ext cx="96" cy="10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5019" name="Freeform 60"/>
            <p:cNvSpPr>
              <a:spLocks/>
            </p:cNvSpPr>
            <p:nvPr/>
          </p:nvSpPr>
          <p:spPr bwMode="auto">
            <a:xfrm>
              <a:off x="2538" y="1338"/>
              <a:ext cx="264" cy="204"/>
            </a:xfrm>
            <a:custGeom>
              <a:avLst/>
              <a:gdLst>
                <a:gd name="T0" fmla="*/ 264 w 264"/>
                <a:gd name="T1" fmla="*/ 192 h 204"/>
                <a:gd name="T2" fmla="*/ 183 w 264"/>
                <a:gd name="T3" fmla="*/ 174 h 204"/>
                <a:gd name="T4" fmla="*/ 144 w 264"/>
                <a:gd name="T5" fmla="*/ 171 h 204"/>
                <a:gd name="T6" fmla="*/ 93 w 264"/>
                <a:gd name="T7" fmla="*/ 177 h 204"/>
                <a:gd name="T8" fmla="*/ 51 w 264"/>
                <a:gd name="T9" fmla="*/ 189 h 204"/>
                <a:gd name="T10" fmla="*/ 0 w 264"/>
                <a:gd name="T11" fmla="*/ 204 h 204"/>
                <a:gd name="T12" fmla="*/ 54 w 264"/>
                <a:gd name="T13" fmla="*/ 144 h 204"/>
                <a:gd name="T14" fmla="*/ 123 w 264"/>
                <a:gd name="T15" fmla="*/ 87 h 204"/>
                <a:gd name="T16" fmla="*/ 105 w 264"/>
                <a:gd name="T17" fmla="*/ 69 h 204"/>
                <a:gd name="T18" fmla="*/ 78 w 264"/>
                <a:gd name="T19" fmla="*/ 57 h 204"/>
                <a:gd name="T20" fmla="*/ 39 w 264"/>
                <a:gd name="T21" fmla="*/ 45 h 204"/>
                <a:gd name="T22" fmla="*/ 0 w 264"/>
                <a:gd name="T23" fmla="*/ 24 h 204"/>
                <a:gd name="T24" fmla="*/ 87 w 264"/>
                <a:gd name="T25" fmla="*/ 3 h 204"/>
                <a:gd name="T26" fmla="*/ 153 w 264"/>
                <a:gd name="T27" fmla="*/ 0 h 204"/>
                <a:gd name="T28" fmla="*/ 204 w 264"/>
                <a:gd name="T29" fmla="*/ 6 h 204"/>
                <a:gd name="T30" fmla="*/ 231 w 264"/>
                <a:gd name="T31" fmla="*/ 12 h 204"/>
                <a:gd name="T32" fmla="*/ 252 w 264"/>
                <a:gd name="T33" fmla="*/ 24 h 204"/>
                <a:gd name="T34" fmla="*/ 210 w 264"/>
                <a:gd name="T35" fmla="*/ 30 h 204"/>
                <a:gd name="T36" fmla="*/ 177 w 264"/>
                <a:gd name="T37" fmla="*/ 48 h 204"/>
                <a:gd name="T38" fmla="*/ 150 w 264"/>
                <a:gd name="T39" fmla="*/ 69 h 204"/>
                <a:gd name="T40" fmla="*/ 156 w 264"/>
                <a:gd name="T41" fmla="*/ 87 h 204"/>
                <a:gd name="T42" fmla="*/ 198 w 264"/>
                <a:gd name="T43" fmla="*/ 114 h 204"/>
                <a:gd name="T44" fmla="*/ 228 w 264"/>
                <a:gd name="T45" fmla="*/ 147 h 204"/>
                <a:gd name="T46" fmla="*/ 264 w 264"/>
                <a:gd name="T47" fmla="*/ 192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4" h="204">
                  <a:moveTo>
                    <a:pt x="264" y="192"/>
                  </a:moveTo>
                  <a:lnTo>
                    <a:pt x="183" y="174"/>
                  </a:lnTo>
                  <a:lnTo>
                    <a:pt x="144" y="171"/>
                  </a:lnTo>
                  <a:lnTo>
                    <a:pt x="93" y="177"/>
                  </a:lnTo>
                  <a:lnTo>
                    <a:pt x="51" y="189"/>
                  </a:lnTo>
                  <a:lnTo>
                    <a:pt x="0" y="204"/>
                  </a:lnTo>
                  <a:lnTo>
                    <a:pt x="54" y="144"/>
                  </a:lnTo>
                  <a:lnTo>
                    <a:pt x="123" y="87"/>
                  </a:lnTo>
                  <a:lnTo>
                    <a:pt x="105" y="69"/>
                  </a:lnTo>
                  <a:lnTo>
                    <a:pt x="78" y="57"/>
                  </a:lnTo>
                  <a:lnTo>
                    <a:pt x="39" y="45"/>
                  </a:lnTo>
                  <a:lnTo>
                    <a:pt x="0" y="24"/>
                  </a:lnTo>
                  <a:lnTo>
                    <a:pt x="87" y="3"/>
                  </a:lnTo>
                  <a:lnTo>
                    <a:pt x="153" y="0"/>
                  </a:lnTo>
                  <a:lnTo>
                    <a:pt x="204" y="6"/>
                  </a:lnTo>
                  <a:lnTo>
                    <a:pt x="231" y="12"/>
                  </a:lnTo>
                  <a:lnTo>
                    <a:pt x="252" y="24"/>
                  </a:lnTo>
                  <a:lnTo>
                    <a:pt x="210" y="30"/>
                  </a:lnTo>
                  <a:lnTo>
                    <a:pt x="177" y="48"/>
                  </a:lnTo>
                  <a:lnTo>
                    <a:pt x="150" y="69"/>
                  </a:lnTo>
                  <a:lnTo>
                    <a:pt x="156" y="87"/>
                  </a:lnTo>
                  <a:lnTo>
                    <a:pt x="198" y="114"/>
                  </a:lnTo>
                  <a:lnTo>
                    <a:pt x="228" y="147"/>
                  </a:lnTo>
                  <a:lnTo>
                    <a:pt x="264" y="192"/>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5020" name="Group 45"/>
            <p:cNvGrpSpPr>
              <a:grpSpLocks/>
            </p:cNvGrpSpPr>
            <p:nvPr/>
          </p:nvGrpSpPr>
          <p:grpSpPr bwMode="auto">
            <a:xfrm>
              <a:off x="1454" y="1509"/>
              <a:ext cx="2452" cy="359"/>
              <a:chOff x="1068" y="1329"/>
              <a:chExt cx="2452" cy="359"/>
            </a:xfrm>
          </p:grpSpPr>
          <p:sp>
            <p:nvSpPr>
              <p:cNvPr id="85024" name="Freeform 46"/>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5" name="Freeform 47"/>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5021" name="Group 44"/>
            <p:cNvGrpSpPr>
              <a:grpSpLocks/>
            </p:cNvGrpSpPr>
            <p:nvPr/>
          </p:nvGrpSpPr>
          <p:grpSpPr bwMode="auto">
            <a:xfrm>
              <a:off x="1446" y="1329"/>
              <a:ext cx="2452" cy="359"/>
              <a:chOff x="1068" y="1329"/>
              <a:chExt cx="2452" cy="359"/>
            </a:xfrm>
          </p:grpSpPr>
          <p:sp>
            <p:nvSpPr>
              <p:cNvPr id="85022" name="Freeform 42"/>
              <p:cNvSpPr>
                <a:spLocks/>
              </p:cNvSpPr>
              <p:nvPr/>
            </p:nvSpPr>
            <p:spPr bwMode="auto">
              <a:xfrm>
                <a:off x="106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23" name="Freeform 43"/>
              <p:cNvSpPr>
                <a:spLocks/>
              </p:cNvSpPr>
              <p:nvPr/>
            </p:nvSpPr>
            <p:spPr bwMode="auto">
              <a:xfrm flipH="1">
                <a:off x="2288" y="1329"/>
                <a:ext cx="1232" cy="359"/>
              </a:xfrm>
              <a:custGeom>
                <a:avLst/>
                <a:gdLst>
                  <a:gd name="T0" fmla="*/ 0 w 1232"/>
                  <a:gd name="T1" fmla="*/ 359 h 359"/>
                  <a:gd name="T2" fmla="*/ 224 w 1232"/>
                  <a:gd name="T3" fmla="*/ 335 h 359"/>
                  <a:gd name="T4" fmla="*/ 432 w 1232"/>
                  <a:gd name="T5" fmla="*/ 303 h 359"/>
                  <a:gd name="T6" fmla="*/ 652 w 1232"/>
                  <a:gd name="T7" fmla="*/ 207 h 359"/>
                  <a:gd name="T8" fmla="*/ 920 w 1232"/>
                  <a:gd name="T9" fmla="*/ 91 h 359"/>
                  <a:gd name="T10" fmla="*/ 1136 w 1232"/>
                  <a:gd name="T11" fmla="*/ 15 h 359"/>
                  <a:gd name="T12" fmla="*/ 1232 w 1232"/>
                  <a:gd name="T13" fmla="*/ 3 h 3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32" h="359">
                    <a:moveTo>
                      <a:pt x="0" y="359"/>
                    </a:moveTo>
                    <a:cubicBezTo>
                      <a:pt x="76" y="351"/>
                      <a:pt x="152" y="344"/>
                      <a:pt x="224" y="335"/>
                    </a:cubicBezTo>
                    <a:cubicBezTo>
                      <a:pt x="296" y="326"/>
                      <a:pt x="361" y="324"/>
                      <a:pt x="432" y="303"/>
                    </a:cubicBezTo>
                    <a:cubicBezTo>
                      <a:pt x="503" y="282"/>
                      <a:pt x="571" y="242"/>
                      <a:pt x="652" y="207"/>
                    </a:cubicBezTo>
                    <a:cubicBezTo>
                      <a:pt x="733" y="172"/>
                      <a:pt x="839" y="123"/>
                      <a:pt x="920" y="91"/>
                    </a:cubicBezTo>
                    <a:cubicBezTo>
                      <a:pt x="1001" y="59"/>
                      <a:pt x="1084" y="30"/>
                      <a:pt x="1136" y="15"/>
                    </a:cubicBezTo>
                    <a:cubicBezTo>
                      <a:pt x="1188" y="0"/>
                      <a:pt x="1210" y="1"/>
                      <a:pt x="1232" y="3"/>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85007" name="Text Box 62"/>
          <p:cNvSpPr txBox="1">
            <a:spLocks noChangeArrowheads="1"/>
          </p:cNvSpPr>
          <p:nvPr/>
        </p:nvSpPr>
        <p:spPr bwMode="auto">
          <a:xfrm>
            <a:off x="5213350" y="136525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latin typeface="Arial Narrow" pitchFamily="34" charset="0"/>
              </a:rPr>
              <a:t>Plastic Hinges</a:t>
            </a:r>
          </a:p>
        </p:txBody>
      </p:sp>
      <p:sp>
        <p:nvSpPr>
          <p:cNvPr id="85008" name="Freeform 63"/>
          <p:cNvSpPr>
            <a:spLocks/>
          </p:cNvSpPr>
          <p:nvPr/>
        </p:nvSpPr>
        <p:spPr bwMode="auto">
          <a:xfrm>
            <a:off x="5067300" y="1600200"/>
            <a:ext cx="1047750" cy="1200150"/>
          </a:xfrm>
          <a:custGeom>
            <a:avLst/>
            <a:gdLst>
              <a:gd name="T0" fmla="*/ 2147483646 w 660"/>
              <a:gd name="T1" fmla="*/ 2147483646 h 756"/>
              <a:gd name="T2" fmla="*/ 0 w 660"/>
              <a:gd name="T3" fmla="*/ 0 h 756"/>
              <a:gd name="T4" fmla="*/ 0 60000 65536"/>
              <a:gd name="T5" fmla="*/ 0 60000 65536"/>
            </a:gdLst>
            <a:ahLst/>
            <a:cxnLst>
              <a:cxn ang="T4">
                <a:pos x="T0" y="T1"/>
              </a:cxn>
              <a:cxn ang="T5">
                <a:pos x="T2" y="T3"/>
              </a:cxn>
            </a:cxnLst>
            <a:rect l="0" t="0" r="r" b="b"/>
            <a:pathLst>
              <a:path w="660" h="756">
                <a:moveTo>
                  <a:pt x="660" y="756"/>
                </a:moveTo>
                <a:lnTo>
                  <a:pt x="0"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09" name="Freeform 64"/>
          <p:cNvSpPr>
            <a:spLocks/>
          </p:cNvSpPr>
          <p:nvPr/>
        </p:nvSpPr>
        <p:spPr bwMode="auto">
          <a:xfrm>
            <a:off x="4279900" y="1587500"/>
            <a:ext cx="781050" cy="622300"/>
          </a:xfrm>
          <a:custGeom>
            <a:avLst/>
            <a:gdLst>
              <a:gd name="T0" fmla="*/ 0 w 492"/>
              <a:gd name="T1" fmla="*/ 2147483646 h 392"/>
              <a:gd name="T2" fmla="*/ 2147483646 w 492"/>
              <a:gd name="T3" fmla="*/ 0 h 392"/>
              <a:gd name="T4" fmla="*/ 0 60000 65536"/>
              <a:gd name="T5" fmla="*/ 0 60000 65536"/>
            </a:gdLst>
            <a:ahLst/>
            <a:cxnLst>
              <a:cxn ang="T4">
                <a:pos x="T0" y="T1"/>
              </a:cxn>
              <a:cxn ang="T5">
                <a:pos x="T2" y="T3"/>
              </a:cxn>
            </a:cxnLst>
            <a:rect l="0" t="0" r="r" b="b"/>
            <a:pathLst>
              <a:path w="492" h="392">
                <a:moveTo>
                  <a:pt x="0" y="392"/>
                </a:moveTo>
                <a:lnTo>
                  <a:pt x="492"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0" name="Freeform 65"/>
          <p:cNvSpPr>
            <a:spLocks/>
          </p:cNvSpPr>
          <p:nvPr/>
        </p:nvSpPr>
        <p:spPr bwMode="auto">
          <a:xfrm>
            <a:off x="2381250" y="1587500"/>
            <a:ext cx="2679700" cy="1187450"/>
          </a:xfrm>
          <a:custGeom>
            <a:avLst/>
            <a:gdLst>
              <a:gd name="T0" fmla="*/ 0 w 1688"/>
              <a:gd name="T1" fmla="*/ 2147483646 h 748"/>
              <a:gd name="T2" fmla="*/ 2147483646 w 1688"/>
              <a:gd name="T3" fmla="*/ 0 h 748"/>
              <a:gd name="T4" fmla="*/ 0 60000 65536"/>
              <a:gd name="T5" fmla="*/ 0 60000 65536"/>
            </a:gdLst>
            <a:ahLst/>
            <a:cxnLst>
              <a:cxn ang="T4">
                <a:pos x="T0" y="T1"/>
              </a:cxn>
              <a:cxn ang="T5">
                <a:pos x="T2" y="T3"/>
              </a:cxn>
            </a:cxnLst>
            <a:rect l="0" t="0" r="r" b="b"/>
            <a:pathLst>
              <a:path w="1688" h="748">
                <a:moveTo>
                  <a:pt x="0" y="748"/>
                </a:moveTo>
                <a:lnTo>
                  <a:pt x="1688" y="0"/>
                </a:lnTo>
              </a:path>
            </a:pathLst>
          </a:custGeom>
          <a:noFill/>
          <a:ln w="2222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1" name="Line 66"/>
          <p:cNvSpPr>
            <a:spLocks noChangeShapeType="1"/>
          </p:cNvSpPr>
          <p:nvPr/>
        </p:nvSpPr>
        <p:spPr bwMode="auto">
          <a:xfrm>
            <a:off x="5060950" y="1600200"/>
            <a:ext cx="15240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012" name="Text Box 67"/>
          <p:cNvSpPr txBox="1">
            <a:spLocks noChangeArrowheads="1"/>
          </p:cNvSpPr>
          <p:nvPr/>
        </p:nvSpPr>
        <p:spPr bwMode="auto">
          <a:xfrm>
            <a:off x="1681163" y="5301208"/>
            <a:ext cx="6062662" cy="876300"/>
          </a:xfrm>
          <a:prstGeom prst="rect">
            <a:avLst/>
          </a:prstGeom>
          <a:noFill/>
          <a:ln w="22225"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a:latin typeface="Arial Narrow" pitchFamily="34" charset="0"/>
              </a:rPr>
              <a:t>For design:</a:t>
            </a:r>
          </a:p>
          <a:p>
            <a:pPr>
              <a:spcBef>
                <a:spcPct val="50000"/>
              </a:spcBef>
              <a:buClrTx/>
              <a:buSzTx/>
              <a:buFontTx/>
              <a:buNone/>
            </a:pPr>
            <a:r>
              <a:rPr lang="en-US" altLang="en-US" sz="2000">
                <a:latin typeface="Arial Narrow" pitchFamily="34" charset="0"/>
              </a:rPr>
              <a:t>Take M</a:t>
            </a:r>
            <a:r>
              <a:rPr lang="en-US" altLang="en-US" sz="2000" baseline="-25000">
                <a:latin typeface="Arial Narrow" pitchFamily="34" charset="0"/>
              </a:rPr>
              <a:t>max</a:t>
            </a:r>
            <a:r>
              <a:rPr lang="en-US" altLang="en-US" sz="2000">
                <a:latin typeface="Arial Narrow" pitchFamily="34" charset="0"/>
              </a:rPr>
              <a:t> = 1.1 </a:t>
            </a:r>
            <a:r>
              <a:rPr lang="en-US" altLang="en-US" sz="2000" i="1">
                <a:latin typeface="Arial Narrow" pitchFamily="34" charset="0"/>
              </a:rPr>
              <a:t>R</a:t>
            </a:r>
            <a:r>
              <a:rPr lang="en-US" altLang="en-US" sz="2000" i="1" baseline="-25000">
                <a:latin typeface="Arial Narrow" pitchFamily="34" charset="0"/>
              </a:rPr>
              <a:t>y</a:t>
            </a:r>
            <a:r>
              <a:rPr lang="en-US" altLang="en-US" sz="2000" i="1">
                <a:latin typeface="Arial Narrow" pitchFamily="34" charset="0"/>
              </a:rPr>
              <a:t> F</a:t>
            </a:r>
            <a:r>
              <a:rPr lang="en-US" altLang="en-US" sz="2000" i="1" baseline="-25000">
                <a:latin typeface="Arial Narrow" pitchFamily="34" charset="0"/>
              </a:rPr>
              <a:t>y</a:t>
            </a:r>
            <a:r>
              <a:rPr lang="en-US" altLang="en-US" sz="2000" i="1">
                <a:latin typeface="Arial Narrow" pitchFamily="34" charset="0"/>
              </a:rPr>
              <a:t> Z</a:t>
            </a:r>
            <a:r>
              <a:rPr lang="en-US" altLang="en-US" sz="2000" i="1" baseline="-25000">
                <a:latin typeface="Arial Narrow" pitchFamily="34" charset="0"/>
              </a:rPr>
              <a:t>brace</a:t>
            </a:r>
            <a:r>
              <a:rPr lang="en-US" altLang="en-US" sz="2000" b="0" baseline="-25000">
                <a:latin typeface="Arial Narrow" pitchFamily="34" charset="0"/>
              </a:rPr>
              <a:t>    </a:t>
            </a:r>
            <a:r>
              <a:rPr lang="en-US" altLang="en-US" sz="2000" b="0">
                <a:latin typeface="Arial Narrow" pitchFamily="34" charset="0"/>
              </a:rPr>
              <a:t>(for critical buckling direction)</a:t>
            </a:r>
            <a:endParaRPr lang="en-US" altLang="en-US" sz="2000">
              <a:latin typeface="Arial Narrow" pitchFamily="34" charset="0"/>
            </a:endParaRPr>
          </a:p>
        </p:txBody>
      </p:sp>
      <p:sp>
        <p:nvSpPr>
          <p:cNvPr id="2" name="Text Placeholder 1"/>
          <p:cNvSpPr>
            <a:spLocks noGrp="1"/>
          </p:cNvSpPr>
          <p:nvPr>
            <p:ph type="body" sz="quarter" idx="38"/>
          </p:nvPr>
        </p:nvSpPr>
        <p:spPr/>
        <p:txBody>
          <a:bodyPr/>
          <a:lstStyle/>
          <a:p>
            <a:r>
              <a:rPr lang="en-US" dirty="0"/>
              <a:t>Maximum Forces Developed by </a:t>
            </a:r>
            <a:r>
              <a:rPr lang="en-US" dirty="0" smtClean="0"/>
              <a:t>Braces</a:t>
            </a:r>
            <a:endParaRPr lang="en-US" dirty="0"/>
          </a:p>
        </p:txBody>
      </p:sp>
      <p:sp>
        <p:nvSpPr>
          <p:cNvPr id="3" name="Text Placeholder 2"/>
          <p:cNvSpPr>
            <a:spLocks noGrp="1"/>
          </p:cNvSpPr>
          <p:nvPr>
            <p:ph type="body" sz="quarter" idx="39"/>
          </p:nvPr>
        </p:nvSpPr>
        <p:spPr/>
        <p:txBody>
          <a:bodyPr/>
          <a:lstStyle/>
          <a:p>
            <a:r>
              <a:rPr lang="en-US" dirty="0"/>
              <a:t>Braces in Compression - Bending Moment</a:t>
            </a:r>
            <a:r>
              <a:rPr lang="en-US" dirty="0" smtClean="0"/>
              <a:t>:</a:t>
            </a:r>
            <a:endParaRPr lang="en-US" dirty="0"/>
          </a:p>
        </p:txBody>
      </p:sp>
      <p:sp>
        <p:nvSpPr>
          <p:cNvPr id="4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40</a:t>
            </a:fld>
            <a:endParaRPr lang="en-US" altLang="en-US"/>
          </a:p>
        </p:txBody>
      </p:sp>
    </p:spTree>
    <p:extLst>
      <p:ext uri="{BB962C8B-B14F-4D97-AF65-F5344CB8AC3E}">
        <p14:creationId xmlns:p14="http://schemas.microsoft.com/office/powerpoint/2010/main" val="38862770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reeform 87"/>
          <p:cNvSpPr>
            <a:spLocks/>
          </p:cNvSpPr>
          <p:nvPr/>
        </p:nvSpPr>
        <p:spPr bwMode="auto">
          <a:xfrm>
            <a:off x="2528888" y="3005138"/>
            <a:ext cx="4048125" cy="652462"/>
          </a:xfrm>
          <a:custGeom>
            <a:avLst/>
            <a:gdLst>
              <a:gd name="T0" fmla="*/ 0 w 2550"/>
              <a:gd name="T1" fmla="*/ 2147483646 h 411"/>
              <a:gd name="T2" fmla="*/ 2147483646 w 2550"/>
              <a:gd name="T3" fmla="*/ 2147483646 h 411"/>
              <a:gd name="T4" fmla="*/ 2147483646 w 2550"/>
              <a:gd name="T5" fmla="*/ 2147483646 h 411"/>
              <a:gd name="T6" fmla="*/ 2147483646 w 2550"/>
              <a:gd name="T7" fmla="*/ 2147483646 h 411"/>
              <a:gd name="T8" fmla="*/ 2147483646 w 2550"/>
              <a:gd name="T9" fmla="*/ 2147483646 h 411"/>
              <a:gd name="T10" fmla="*/ 2147483646 w 2550"/>
              <a:gd name="T11" fmla="*/ 2147483646 h 411"/>
              <a:gd name="T12" fmla="*/ 2147483646 w 2550"/>
              <a:gd name="T13" fmla="*/ 2147483646 h 411"/>
              <a:gd name="T14" fmla="*/ 2147483646 w 2550"/>
              <a:gd name="T15" fmla="*/ 2147483646 h 411"/>
              <a:gd name="T16" fmla="*/ 2147483646 w 2550"/>
              <a:gd name="T17" fmla="*/ 0 h 411"/>
              <a:gd name="T18" fmla="*/ 2147483646 w 2550"/>
              <a:gd name="T19" fmla="*/ 0 h 411"/>
              <a:gd name="T20" fmla="*/ 2147483646 w 2550"/>
              <a:gd name="T21" fmla="*/ 2147483646 h 411"/>
              <a:gd name="T22" fmla="*/ 2147483646 w 2550"/>
              <a:gd name="T23" fmla="*/ 2147483646 h 411"/>
              <a:gd name="T24" fmla="*/ 2147483646 w 2550"/>
              <a:gd name="T25" fmla="*/ 2147483646 h 411"/>
              <a:gd name="T26" fmla="*/ 2147483646 w 2550"/>
              <a:gd name="T27" fmla="*/ 2147483646 h 411"/>
              <a:gd name="T28" fmla="*/ 2147483646 w 2550"/>
              <a:gd name="T29" fmla="*/ 2147483646 h 411"/>
              <a:gd name="T30" fmla="*/ 2147483646 w 2550"/>
              <a:gd name="T31" fmla="*/ 2147483646 h 411"/>
              <a:gd name="T32" fmla="*/ 2147483646 w 2550"/>
              <a:gd name="T33" fmla="*/ 2147483646 h 411"/>
              <a:gd name="T34" fmla="*/ 2147483646 w 2550"/>
              <a:gd name="T35" fmla="*/ 2147483646 h 411"/>
              <a:gd name="T36" fmla="*/ 2147483646 w 2550"/>
              <a:gd name="T37" fmla="*/ 2147483646 h 411"/>
              <a:gd name="T38" fmla="*/ 2147483646 w 2550"/>
              <a:gd name="T39" fmla="*/ 2147483646 h 411"/>
              <a:gd name="T40" fmla="*/ 2147483646 w 2550"/>
              <a:gd name="T41" fmla="*/ 2147483646 h 411"/>
              <a:gd name="T42" fmla="*/ 2147483646 w 2550"/>
              <a:gd name="T43" fmla="*/ 2147483646 h 411"/>
              <a:gd name="T44" fmla="*/ 2147483646 w 2550"/>
              <a:gd name="T45" fmla="*/ 2147483646 h 411"/>
              <a:gd name="T46" fmla="*/ 2147483646 w 2550"/>
              <a:gd name="T47" fmla="*/ 2147483646 h 411"/>
              <a:gd name="T48" fmla="*/ 2147483646 w 2550"/>
              <a:gd name="T49" fmla="*/ 2147483646 h 411"/>
              <a:gd name="T50" fmla="*/ 2147483646 w 2550"/>
              <a:gd name="T51" fmla="*/ 2147483646 h 411"/>
              <a:gd name="T52" fmla="*/ 2147483646 w 2550"/>
              <a:gd name="T53" fmla="*/ 2147483646 h 411"/>
              <a:gd name="T54" fmla="*/ 2147483646 w 2550"/>
              <a:gd name="T55" fmla="*/ 2147483646 h 411"/>
              <a:gd name="T56" fmla="*/ 2147483646 w 2550"/>
              <a:gd name="T57" fmla="*/ 2147483646 h 411"/>
              <a:gd name="T58" fmla="*/ 2147483646 w 2550"/>
              <a:gd name="T59" fmla="*/ 2147483646 h 411"/>
              <a:gd name="T60" fmla="*/ 2147483646 w 2550"/>
              <a:gd name="T61" fmla="*/ 2147483646 h 411"/>
              <a:gd name="T62" fmla="*/ 2147483646 w 2550"/>
              <a:gd name="T63" fmla="*/ 2147483646 h 411"/>
              <a:gd name="T64" fmla="*/ 2147483646 w 2550"/>
              <a:gd name="T65" fmla="*/ 2147483646 h 411"/>
              <a:gd name="T66" fmla="*/ 2147483646 w 2550"/>
              <a:gd name="T67" fmla="*/ 2147483646 h 411"/>
              <a:gd name="T68" fmla="*/ 2147483646 w 2550"/>
              <a:gd name="T69" fmla="*/ 2147483646 h 411"/>
              <a:gd name="T70" fmla="*/ 2147483646 w 2550"/>
              <a:gd name="T71" fmla="*/ 2147483646 h 411"/>
              <a:gd name="T72" fmla="*/ 2147483646 w 2550"/>
              <a:gd name="T73" fmla="*/ 2147483646 h 411"/>
              <a:gd name="T74" fmla="*/ 2147483646 w 2550"/>
              <a:gd name="T75" fmla="*/ 2147483646 h 411"/>
              <a:gd name="T76" fmla="*/ 2147483646 w 2550"/>
              <a:gd name="T77" fmla="*/ 2147483646 h 411"/>
              <a:gd name="T78" fmla="*/ 0 w 2550"/>
              <a:gd name="T79" fmla="*/ 2147483646 h 4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550" h="411">
                <a:moveTo>
                  <a:pt x="0" y="258"/>
                </a:moveTo>
                <a:lnTo>
                  <a:pt x="159" y="213"/>
                </a:lnTo>
                <a:lnTo>
                  <a:pt x="279" y="168"/>
                </a:lnTo>
                <a:lnTo>
                  <a:pt x="462" y="117"/>
                </a:lnTo>
                <a:lnTo>
                  <a:pt x="609" y="72"/>
                </a:lnTo>
                <a:lnTo>
                  <a:pt x="783" y="36"/>
                </a:lnTo>
                <a:lnTo>
                  <a:pt x="900" y="18"/>
                </a:lnTo>
                <a:lnTo>
                  <a:pt x="1062" y="12"/>
                </a:lnTo>
                <a:lnTo>
                  <a:pt x="1197" y="0"/>
                </a:lnTo>
                <a:lnTo>
                  <a:pt x="1290" y="0"/>
                </a:lnTo>
                <a:lnTo>
                  <a:pt x="1425" y="3"/>
                </a:lnTo>
                <a:lnTo>
                  <a:pt x="1521" y="12"/>
                </a:lnTo>
                <a:lnTo>
                  <a:pt x="1668" y="18"/>
                </a:lnTo>
                <a:lnTo>
                  <a:pt x="1773" y="39"/>
                </a:lnTo>
                <a:lnTo>
                  <a:pt x="1956" y="69"/>
                </a:lnTo>
                <a:lnTo>
                  <a:pt x="2094" y="111"/>
                </a:lnTo>
                <a:lnTo>
                  <a:pt x="2259" y="165"/>
                </a:lnTo>
                <a:lnTo>
                  <a:pt x="2352" y="198"/>
                </a:lnTo>
                <a:lnTo>
                  <a:pt x="2460" y="231"/>
                </a:lnTo>
                <a:lnTo>
                  <a:pt x="2550" y="255"/>
                </a:lnTo>
                <a:lnTo>
                  <a:pt x="2496" y="408"/>
                </a:lnTo>
                <a:lnTo>
                  <a:pt x="2340" y="357"/>
                </a:lnTo>
                <a:lnTo>
                  <a:pt x="2169" y="303"/>
                </a:lnTo>
                <a:lnTo>
                  <a:pt x="1983" y="246"/>
                </a:lnTo>
                <a:lnTo>
                  <a:pt x="1818" y="207"/>
                </a:lnTo>
                <a:lnTo>
                  <a:pt x="1623" y="183"/>
                </a:lnTo>
                <a:lnTo>
                  <a:pt x="1443" y="171"/>
                </a:lnTo>
                <a:lnTo>
                  <a:pt x="1329" y="171"/>
                </a:lnTo>
                <a:lnTo>
                  <a:pt x="1266" y="168"/>
                </a:lnTo>
                <a:lnTo>
                  <a:pt x="1113" y="177"/>
                </a:lnTo>
                <a:lnTo>
                  <a:pt x="1002" y="180"/>
                </a:lnTo>
                <a:lnTo>
                  <a:pt x="903" y="189"/>
                </a:lnTo>
                <a:lnTo>
                  <a:pt x="810" y="195"/>
                </a:lnTo>
                <a:lnTo>
                  <a:pt x="705" y="216"/>
                </a:lnTo>
                <a:lnTo>
                  <a:pt x="498" y="267"/>
                </a:lnTo>
                <a:lnTo>
                  <a:pt x="390" y="303"/>
                </a:lnTo>
                <a:lnTo>
                  <a:pt x="264" y="339"/>
                </a:lnTo>
                <a:lnTo>
                  <a:pt x="162" y="369"/>
                </a:lnTo>
                <a:lnTo>
                  <a:pt x="51" y="411"/>
                </a:lnTo>
                <a:lnTo>
                  <a:pt x="0" y="258"/>
                </a:lnTo>
                <a:close/>
              </a:path>
            </a:pathLst>
          </a:custGeom>
          <a:gradFill rotWithShape="1">
            <a:gsLst>
              <a:gs pos="0">
                <a:srgbClr val="DDDDDD"/>
              </a:gs>
              <a:gs pos="50000">
                <a:srgbClr val="ABABAB"/>
              </a:gs>
              <a:gs pos="100000">
                <a:srgbClr val="DDDDDD"/>
              </a:gs>
            </a:gsLst>
            <a:lin ang="5400000" scaled="1"/>
          </a:grad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46" name="Text Box 13"/>
          <p:cNvSpPr txBox="1">
            <a:spLocks noChangeArrowheads="1"/>
          </p:cNvSpPr>
          <p:nvPr/>
        </p:nvSpPr>
        <p:spPr bwMode="auto">
          <a:xfrm>
            <a:off x="1285875" y="4940300"/>
            <a:ext cx="63246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For "pinned" end braces: flexural plastic hinge will form at mid-length only. Brace will impose no bending moment on connections and adjoining members.</a:t>
            </a:r>
          </a:p>
          <a:p>
            <a:pPr>
              <a:spcBef>
                <a:spcPct val="50000"/>
              </a:spcBef>
              <a:buClrTx/>
              <a:buSzTx/>
              <a:buFontTx/>
              <a:buNone/>
            </a:pPr>
            <a:r>
              <a:rPr lang="en-US" altLang="en-US" sz="2000">
                <a:latin typeface="Arial Narrow" pitchFamily="34" charset="0"/>
              </a:rPr>
              <a:t>Must design brace connection to behave like a "pin"</a:t>
            </a:r>
          </a:p>
        </p:txBody>
      </p:sp>
      <p:grpSp>
        <p:nvGrpSpPr>
          <p:cNvPr id="87047" name="Group 44"/>
          <p:cNvGrpSpPr>
            <a:grpSpLocks/>
          </p:cNvGrpSpPr>
          <p:nvPr/>
        </p:nvGrpSpPr>
        <p:grpSpPr bwMode="auto">
          <a:xfrm>
            <a:off x="2209800" y="1704975"/>
            <a:ext cx="4724400" cy="762000"/>
            <a:chOff x="720" y="1680"/>
            <a:chExt cx="2976" cy="480"/>
          </a:xfrm>
        </p:grpSpPr>
        <p:sp>
          <p:nvSpPr>
            <p:cNvPr id="87078" name="Freeform 45"/>
            <p:cNvSpPr>
              <a:spLocks/>
            </p:cNvSpPr>
            <p:nvPr/>
          </p:nvSpPr>
          <p:spPr bwMode="auto">
            <a:xfrm flipH="1">
              <a:off x="720"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79" name="Freeform 46"/>
            <p:cNvSpPr>
              <a:spLocks/>
            </p:cNvSpPr>
            <p:nvPr/>
          </p:nvSpPr>
          <p:spPr bwMode="auto">
            <a:xfrm>
              <a:off x="3264" y="1680"/>
              <a:ext cx="432" cy="480"/>
            </a:xfrm>
            <a:custGeom>
              <a:avLst/>
              <a:gdLst>
                <a:gd name="T0" fmla="*/ 432 w 432"/>
                <a:gd name="T1" fmla="*/ 0 h 480"/>
                <a:gd name="T2" fmla="*/ 0 w 432"/>
                <a:gd name="T3" fmla="*/ 96 h 480"/>
                <a:gd name="T4" fmla="*/ 0 w 432"/>
                <a:gd name="T5" fmla="*/ 384 h 480"/>
                <a:gd name="T6" fmla="*/ 432 w 432"/>
                <a:gd name="T7" fmla="*/ 480 h 480"/>
                <a:gd name="T8" fmla="*/ 432 w 432"/>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480">
                  <a:moveTo>
                    <a:pt x="432" y="0"/>
                  </a:moveTo>
                  <a:lnTo>
                    <a:pt x="0" y="96"/>
                  </a:lnTo>
                  <a:lnTo>
                    <a:pt x="0" y="384"/>
                  </a:lnTo>
                  <a:lnTo>
                    <a:pt x="432" y="480"/>
                  </a:lnTo>
                  <a:lnTo>
                    <a:pt x="432" y="0"/>
                  </a:lnTo>
                  <a:close/>
                </a:path>
              </a:pathLst>
            </a:custGeom>
            <a:gradFill rotWithShape="1">
              <a:gsLst>
                <a:gs pos="0">
                  <a:srgbClr val="DDDDDD"/>
                </a:gs>
                <a:gs pos="100000">
                  <a:srgbClr val="848484"/>
                </a:gs>
              </a:gsLst>
              <a:lin ang="2700000" scaled="1"/>
            </a:gradFill>
            <a:ln w="1587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80" name="Rectangle 47"/>
            <p:cNvSpPr>
              <a:spLocks noChangeArrowheads="1"/>
            </p:cNvSpPr>
            <p:nvPr/>
          </p:nvSpPr>
          <p:spPr bwMode="auto">
            <a:xfrm>
              <a:off x="942" y="1824"/>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87048" name="AutoShape 48"/>
          <p:cNvSpPr>
            <a:spLocks noChangeArrowheads="1"/>
          </p:cNvSpPr>
          <p:nvPr/>
        </p:nvSpPr>
        <p:spPr bwMode="auto">
          <a:xfrm flipH="1">
            <a:off x="7162800" y="1905000"/>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49" name="AutoShape 49"/>
          <p:cNvSpPr>
            <a:spLocks noChangeArrowheads="1"/>
          </p:cNvSpPr>
          <p:nvPr/>
        </p:nvSpPr>
        <p:spPr bwMode="auto">
          <a:xfrm>
            <a:off x="1219200" y="1906588"/>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0" name="Text Box 50"/>
          <p:cNvSpPr txBox="1">
            <a:spLocks noChangeArrowheads="1"/>
          </p:cNvSpPr>
          <p:nvPr/>
        </p:nvSpPr>
        <p:spPr bwMode="auto">
          <a:xfrm>
            <a:off x="784860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7051" name="Text Box 51"/>
          <p:cNvSpPr txBox="1">
            <a:spLocks noChangeArrowheads="1"/>
          </p:cNvSpPr>
          <p:nvPr/>
        </p:nvSpPr>
        <p:spPr bwMode="auto">
          <a:xfrm>
            <a:off x="514350" y="1817688"/>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7052" name="AutoShape 56"/>
          <p:cNvSpPr>
            <a:spLocks noChangeArrowheads="1"/>
          </p:cNvSpPr>
          <p:nvPr/>
        </p:nvSpPr>
        <p:spPr bwMode="auto">
          <a:xfrm flipH="1">
            <a:off x="7162800" y="3438525"/>
            <a:ext cx="838200" cy="303213"/>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3" name="AutoShape 57"/>
          <p:cNvSpPr>
            <a:spLocks noChangeArrowheads="1"/>
          </p:cNvSpPr>
          <p:nvPr/>
        </p:nvSpPr>
        <p:spPr bwMode="auto">
          <a:xfrm>
            <a:off x="1219200" y="3440113"/>
            <a:ext cx="838200" cy="303212"/>
          </a:xfrm>
          <a:prstGeom prst="rightArrow">
            <a:avLst>
              <a:gd name="adj1" fmla="val 50000"/>
              <a:gd name="adj2" fmla="val 69110"/>
            </a:avLst>
          </a:prstGeom>
          <a:solidFill>
            <a:schemeClr val="accent3"/>
          </a:solidFill>
          <a:ln w="31750" algn="ctr">
            <a:solidFill>
              <a:schemeClr val="tx1"/>
            </a:solidFill>
            <a:miter lim="800000"/>
            <a:headEnd/>
            <a:tailEnd/>
          </a:ln>
          <a:effec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54" name="Text Box 58"/>
          <p:cNvSpPr txBox="1">
            <a:spLocks noChangeArrowheads="1"/>
          </p:cNvSpPr>
          <p:nvPr/>
        </p:nvSpPr>
        <p:spPr bwMode="auto">
          <a:xfrm>
            <a:off x="784860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sp>
        <p:nvSpPr>
          <p:cNvPr id="87055" name="Text Box 59"/>
          <p:cNvSpPr txBox="1">
            <a:spLocks noChangeArrowheads="1"/>
          </p:cNvSpPr>
          <p:nvPr/>
        </p:nvSpPr>
        <p:spPr bwMode="auto">
          <a:xfrm>
            <a:off x="514350" y="33512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a:t>P</a:t>
            </a:r>
          </a:p>
        </p:txBody>
      </p:sp>
      <p:grpSp>
        <p:nvGrpSpPr>
          <p:cNvPr id="87056" name="Group 62"/>
          <p:cNvGrpSpPr>
            <a:grpSpLocks/>
          </p:cNvGrpSpPr>
          <p:nvPr/>
        </p:nvGrpSpPr>
        <p:grpSpPr bwMode="auto">
          <a:xfrm>
            <a:off x="2190750" y="3429000"/>
            <a:ext cx="4743450" cy="303213"/>
            <a:chOff x="1176" y="2160"/>
            <a:chExt cx="2988" cy="191"/>
          </a:xfrm>
        </p:grpSpPr>
        <p:sp>
          <p:nvSpPr>
            <p:cNvPr id="87075" name="Rectangle 55"/>
            <p:cNvSpPr>
              <a:spLocks noChangeArrowheads="1"/>
            </p:cNvSpPr>
            <p:nvPr/>
          </p:nvSpPr>
          <p:spPr bwMode="auto">
            <a:xfrm>
              <a:off x="1398" y="2160"/>
              <a:ext cx="2514" cy="191"/>
            </a:xfrm>
            <a:prstGeom prst="rect">
              <a:avLst/>
            </a:prstGeom>
            <a:gradFill rotWithShape="1">
              <a:gsLst>
                <a:gs pos="0">
                  <a:srgbClr val="DDDDDD"/>
                </a:gs>
                <a:gs pos="50000">
                  <a:srgbClr val="666666"/>
                </a:gs>
                <a:gs pos="100000">
                  <a:srgbClr val="DDDDDD"/>
                </a:gs>
              </a:gsLst>
              <a:lin ang="5400000" scaled="1"/>
            </a:gradFill>
            <a:ln w="1270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76" name="Rectangle 60"/>
            <p:cNvSpPr>
              <a:spLocks noChangeArrowheads="1"/>
            </p:cNvSpPr>
            <p:nvPr/>
          </p:nvSpPr>
          <p:spPr bwMode="auto">
            <a:xfrm>
              <a:off x="3732" y="2241"/>
              <a:ext cx="432" cy="29"/>
            </a:xfrm>
            <a:prstGeom prst="rect">
              <a:avLst/>
            </a:prstGeom>
            <a:solidFill>
              <a:srgbClr val="DDDDDD"/>
            </a:solidFill>
            <a:ln w="1587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87077" name="Rectangle 61"/>
            <p:cNvSpPr>
              <a:spLocks noChangeArrowheads="1"/>
            </p:cNvSpPr>
            <p:nvPr/>
          </p:nvSpPr>
          <p:spPr bwMode="auto">
            <a:xfrm>
              <a:off x="1176" y="2241"/>
              <a:ext cx="432" cy="29"/>
            </a:xfrm>
            <a:prstGeom prst="rect">
              <a:avLst/>
            </a:prstGeom>
            <a:solidFill>
              <a:srgbClr val="DDDDDD"/>
            </a:solidFill>
            <a:ln w="1587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87057" name="Group 80"/>
          <p:cNvGrpSpPr>
            <a:grpSpLocks/>
          </p:cNvGrpSpPr>
          <p:nvPr/>
        </p:nvGrpSpPr>
        <p:grpSpPr bwMode="auto">
          <a:xfrm>
            <a:off x="6242050" y="3432175"/>
            <a:ext cx="688975" cy="144463"/>
            <a:chOff x="3932" y="2162"/>
            <a:chExt cx="434" cy="91"/>
          </a:xfrm>
        </p:grpSpPr>
        <p:sp>
          <p:nvSpPr>
            <p:cNvPr id="87073" name="Freeform 69"/>
            <p:cNvSpPr>
              <a:spLocks/>
            </p:cNvSpPr>
            <p:nvPr/>
          </p:nvSpPr>
          <p:spPr bwMode="auto">
            <a:xfrm flipH="1">
              <a:off x="4222" y="2248"/>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74" name="Freeform 70"/>
            <p:cNvSpPr>
              <a:spLocks/>
            </p:cNvSpPr>
            <p:nvPr/>
          </p:nvSpPr>
          <p:spPr bwMode="auto">
            <a:xfrm>
              <a:off x="3932" y="2162"/>
              <a:ext cx="297" cy="91"/>
            </a:xfrm>
            <a:custGeom>
              <a:avLst/>
              <a:gdLst>
                <a:gd name="T0" fmla="*/ 296 w 297"/>
                <a:gd name="T1" fmla="*/ 78 h 91"/>
                <a:gd name="T2" fmla="*/ 248 w 297"/>
                <a:gd name="T3" fmla="*/ 78 h 91"/>
                <a:gd name="T4" fmla="*/ 0 w 297"/>
                <a:gd name="T5" fmla="*/ 0 h 91"/>
                <a:gd name="T6" fmla="*/ 0 60000 65536"/>
                <a:gd name="T7" fmla="*/ 0 60000 65536"/>
                <a:gd name="T8" fmla="*/ 0 60000 65536"/>
              </a:gdLst>
              <a:ahLst/>
              <a:cxnLst>
                <a:cxn ang="T6">
                  <a:pos x="T0" y="T1"/>
                </a:cxn>
                <a:cxn ang="T7">
                  <a:pos x="T2" y="T3"/>
                </a:cxn>
                <a:cxn ang="T8">
                  <a:pos x="T4" y="T5"/>
                </a:cxn>
              </a:cxnLst>
              <a:rect l="0" t="0" r="r" b="b"/>
              <a:pathLst>
                <a:path w="297" h="91">
                  <a:moveTo>
                    <a:pt x="296" y="78"/>
                  </a:moveTo>
                  <a:cubicBezTo>
                    <a:pt x="296" y="86"/>
                    <a:pt x="297" y="91"/>
                    <a:pt x="248" y="78"/>
                  </a:cubicBezTo>
                  <a:cubicBezTo>
                    <a:pt x="199" y="65"/>
                    <a:pt x="52" y="16"/>
                    <a:pt x="0"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7058" name="Line 83"/>
          <p:cNvSpPr>
            <a:spLocks noChangeShapeType="1"/>
          </p:cNvSpPr>
          <p:nvPr/>
        </p:nvSpPr>
        <p:spPr bwMode="auto">
          <a:xfrm>
            <a:off x="2514600" y="3419475"/>
            <a:ext cx="90488" cy="238125"/>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59" name="Line 84"/>
          <p:cNvSpPr>
            <a:spLocks noChangeShapeType="1"/>
          </p:cNvSpPr>
          <p:nvPr/>
        </p:nvSpPr>
        <p:spPr bwMode="auto">
          <a:xfrm flipH="1">
            <a:off x="6477000" y="3419475"/>
            <a:ext cx="76200" cy="238125"/>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60" name="Freeform 86"/>
          <p:cNvSpPr>
            <a:spLocks/>
          </p:cNvSpPr>
          <p:nvPr/>
        </p:nvSpPr>
        <p:spPr bwMode="auto">
          <a:xfrm>
            <a:off x="2524125" y="3409950"/>
            <a:ext cx="14288" cy="9525"/>
          </a:xfrm>
          <a:custGeom>
            <a:avLst/>
            <a:gdLst>
              <a:gd name="T0" fmla="*/ 0 w 9"/>
              <a:gd name="T1" fmla="*/ 2147483646 h 6"/>
              <a:gd name="T2" fmla="*/ 2147483646 w 9"/>
              <a:gd name="T3" fmla="*/ 0 h 6"/>
              <a:gd name="T4" fmla="*/ 0 w 9"/>
              <a:gd name="T5" fmla="*/ 2147483646 h 6"/>
              <a:gd name="T6" fmla="*/ 0 60000 65536"/>
              <a:gd name="T7" fmla="*/ 0 60000 65536"/>
              <a:gd name="T8" fmla="*/ 0 60000 65536"/>
            </a:gdLst>
            <a:ahLst/>
            <a:cxnLst>
              <a:cxn ang="T6">
                <a:pos x="T0" y="T1"/>
              </a:cxn>
              <a:cxn ang="T7">
                <a:pos x="T2" y="T3"/>
              </a:cxn>
              <a:cxn ang="T8">
                <a:pos x="T4" y="T5"/>
              </a:cxn>
            </a:cxnLst>
            <a:rect l="0" t="0" r="r" b="b"/>
            <a:pathLst>
              <a:path w="9" h="6">
                <a:moveTo>
                  <a:pt x="0" y="6"/>
                </a:moveTo>
                <a:cubicBezTo>
                  <a:pt x="3" y="4"/>
                  <a:pt x="9" y="0"/>
                  <a:pt x="9" y="0"/>
                </a:cubicBezTo>
                <a:cubicBezTo>
                  <a:pt x="9" y="0"/>
                  <a:pt x="3" y="4"/>
                  <a:pt x="0" y="6"/>
                </a:cubicBezTo>
                <a:close/>
              </a:path>
            </a:pathLst>
          </a:custGeom>
          <a:solidFill>
            <a:schemeClr val="accent1"/>
          </a:solidFill>
          <a:ln w="381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7061" name="Group 79"/>
          <p:cNvGrpSpPr>
            <a:grpSpLocks/>
          </p:cNvGrpSpPr>
          <p:nvPr/>
        </p:nvGrpSpPr>
        <p:grpSpPr bwMode="auto">
          <a:xfrm>
            <a:off x="2605088" y="3267075"/>
            <a:ext cx="3900487" cy="390525"/>
            <a:chOff x="1641" y="2064"/>
            <a:chExt cx="2457" cy="246"/>
          </a:xfrm>
        </p:grpSpPr>
        <p:sp>
          <p:nvSpPr>
            <p:cNvPr id="87071" name="Freeform 76"/>
            <p:cNvSpPr>
              <a:spLocks/>
            </p:cNvSpPr>
            <p:nvPr/>
          </p:nvSpPr>
          <p:spPr bwMode="auto">
            <a:xfrm>
              <a:off x="1641"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72" name="Freeform 78"/>
            <p:cNvSpPr>
              <a:spLocks/>
            </p:cNvSpPr>
            <p:nvPr/>
          </p:nvSpPr>
          <p:spPr bwMode="auto">
            <a:xfrm flipH="1">
              <a:off x="2865" y="2064"/>
              <a:ext cx="1233" cy="246"/>
            </a:xfrm>
            <a:custGeom>
              <a:avLst/>
              <a:gdLst>
                <a:gd name="T0" fmla="*/ 0 w 1233"/>
                <a:gd name="T1" fmla="*/ 246 h 246"/>
                <a:gd name="T2" fmla="*/ 231 w 1233"/>
                <a:gd name="T3" fmla="*/ 171 h 246"/>
                <a:gd name="T4" fmla="*/ 525 w 1233"/>
                <a:gd name="T5" fmla="*/ 84 h 246"/>
                <a:gd name="T6" fmla="*/ 807 w 1233"/>
                <a:gd name="T7" fmla="*/ 27 h 246"/>
                <a:gd name="T8" fmla="*/ 1233 w 1233"/>
                <a:gd name="T9" fmla="*/ 0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3" h="246">
                  <a:moveTo>
                    <a:pt x="0" y="246"/>
                  </a:moveTo>
                  <a:cubicBezTo>
                    <a:pt x="38" y="234"/>
                    <a:pt x="143" y="198"/>
                    <a:pt x="231" y="171"/>
                  </a:cubicBezTo>
                  <a:cubicBezTo>
                    <a:pt x="319" y="144"/>
                    <a:pt x="429" y="108"/>
                    <a:pt x="525" y="84"/>
                  </a:cubicBezTo>
                  <a:cubicBezTo>
                    <a:pt x="621" y="60"/>
                    <a:pt x="689" y="41"/>
                    <a:pt x="807" y="27"/>
                  </a:cubicBezTo>
                  <a:cubicBezTo>
                    <a:pt x="925" y="13"/>
                    <a:pt x="1144" y="6"/>
                    <a:pt x="1233"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87062" name="Group 81"/>
          <p:cNvGrpSpPr>
            <a:grpSpLocks/>
          </p:cNvGrpSpPr>
          <p:nvPr/>
        </p:nvGrpSpPr>
        <p:grpSpPr bwMode="auto">
          <a:xfrm>
            <a:off x="2184400" y="3438525"/>
            <a:ext cx="682625" cy="152400"/>
            <a:chOff x="1376" y="2166"/>
            <a:chExt cx="430" cy="96"/>
          </a:xfrm>
        </p:grpSpPr>
        <p:sp>
          <p:nvSpPr>
            <p:cNvPr id="87069" name="Freeform 65"/>
            <p:cNvSpPr>
              <a:spLocks/>
            </p:cNvSpPr>
            <p:nvPr/>
          </p:nvSpPr>
          <p:spPr bwMode="auto">
            <a:xfrm>
              <a:off x="1376" y="2256"/>
              <a:ext cx="144" cy="1"/>
            </a:xfrm>
            <a:custGeom>
              <a:avLst/>
              <a:gdLst>
                <a:gd name="T0" fmla="*/ 0 w 144"/>
                <a:gd name="T1" fmla="*/ 0 h 1"/>
                <a:gd name="T2" fmla="*/ 96 w 144"/>
                <a:gd name="T3" fmla="*/ 0 h 1"/>
                <a:gd name="T4" fmla="*/ 144 w 144"/>
                <a:gd name="T5" fmla="*/ 0 h 1"/>
                <a:gd name="T6" fmla="*/ 0 60000 65536"/>
                <a:gd name="T7" fmla="*/ 0 60000 65536"/>
                <a:gd name="T8" fmla="*/ 0 60000 65536"/>
              </a:gdLst>
              <a:ahLst/>
              <a:cxnLst>
                <a:cxn ang="T6">
                  <a:pos x="T0" y="T1"/>
                </a:cxn>
                <a:cxn ang="T7">
                  <a:pos x="T2" y="T3"/>
                </a:cxn>
                <a:cxn ang="T8">
                  <a:pos x="T4" y="T5"/>
                </a:cxn>
              </a:cxnLst>
              <a:rect l="0" t="0" r="r" b="b"/>
              <a:pathLst>
                <a:path w="144" h="1">
                  <a:moveTo>
                    <a:pt x="0" y="0"/>
                  </a:moveTo>
                  <a:cubicBezTo>
                    <a:pt x="36" y="0"/>
                    <a:pt x="72" y="0"/>
                    <a:pt x="96" y="0"/>
                  </a:cubicBezTo>
                  <a:cubicBezTo>
                    <a:pt x="120" y="0"/>
                    <a:pt x="132" y="0"/>
                    <a:pt x="144"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70" name="Freeform 66"/>
            <p:cNvSpPr>
              <a:spLocks/>
            </p:cNvSpPr>
            <p:nvPr/>
          </p:nvSpPr>
          <p:spPr bwMode="auto">
            <a:xfrm>
              <a:off x="1513" y="2166"/>
              <a:ext cx="293" cy="96"/>
            </a:xfrm>
            <a:custGeom>
              <a:avLst/>
              <a:gdLst>
                <a:gd name="T0" fmla="*/ 1 w 293"/>
                <a:gd name="T1" fmla="*/ 82 h 96"/>
                <a:gd name="T2" fmla="*/ 49 w 293"/>
                <a:gd name="T3" fmla="*/ 82 h 96"/>
                <a:gd name="T4" fmla="*/ 293 w 293"/>
                <a:gd name="T5" fmla="*/ 0 h 96"/>
                <a:gd name="T6" fmla="*/ 0 60000 65536"/>
                <a:gd name="T7" fmla="*/ 0 60000 65536"/>
                <a:gd name="T8" fmla="*/ 0 60000 65536"/>
              </a:gdLst>
              <a:ahLst/>
              <a:cxnLst>
                <a:cxn ang="T6">
                  <a:pos x="T0" y="T1"/>
                </a:cxn>
                <a:cxn ang="T7">
                  <a:pos x="T2" y="T3"/>
                </a:cxn>
                <a:cxn ang="T8">
                  <a:pos x="T4" y="T5"/>
                </a:cxn>
              </a:cxnLst>
              <a:rect l="0" t="0" r="r" b="b"/>
              <a:pathLst>
                <a:path w="293" h="96">
                  <a:moveTo>
                    <a:pt x="1" y="82"/>
                  </a:moveTo>
                  <a:cubicBezTo>
                    <a:pt x="1" y="90"/>
                    <a:pt x="0" y="96"/>
                    <a:pt x="49" y="82"/>
                  </a:cubicBezTo>
                  <a:cubicBezTo>
                    <a:pt x="98" y="68"/>
                    <a:pt x="242" y="17"/>
                    <a:pt x="293" y="0"/>
                  </a:cubicBezTo>
                </a:path>
              </a:pathLst>
            </a:custGeom>
            <a:noFill/>
            <a:ln w="28575"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7063" name="Freeform 89"/>
          <p:cNvSpPr>
            <a:spLocks/>
          </p:cNvSpPr>
          <p:nvPr/>
        </p:nvSpPr>
        <p:spPr bwMode="auto">
          <a:xfrm>
            <a:off x="4387850" y="2990850"/>
            <a:ext cx="463550" cy="285750"/>
          </a:xfrm>
          <a:custGeom>
            <a:avLst/>
            <a:gdLst>
              <a:gd name="T0" fmla="*/ 2147483646 w 292"/>
              <a:gd name="T1" fmla="*/ 2147483646 h 180"/>
              <a:gd name="T2" fmla="*/ 2147483646 w 292"/>
              <a:gd name="T3" fmla="*/ 2147483646 h 180"/>
              <a:gd name="T4" fmla="*/ 2147483646 w 292"/>
              <a:gd name="T5" fmla="*/ 2147483646 h 180"/>
              <a:gd name="T6" fmla="*/ 2147483646 w 292"/>
              <a:gd name="T7" fmla="*/ 2147483646 h 180"/>
              <a:gd name="T8" fmla="*/ 2147483646 w 292"/>
              <a:gd name="T9" fmla="*/ 2147483646 h 180"/>
              <a:gd name="T10" fmla="*/ 2147483646 w 292"/>
              <a:gd name="T11" fmla="*/ 2147483646 h 180"/>
              <a:gd name="T12" fmla="*/ 2147483646 w 292"/>
              <a:gd name="T13" fmla="*/ 2147483646 h 180"/>
              <a:gd name="T14" fmla="*/ 2147483646 w 292"/>
              <a:gd name="T15" fmla="*/ 2147483646 h 180"/>
              <a:gd name="T16" fmla="*/ 2147483646 w 292"/>
              <a:gd name="T17" fmla="*/ 2147483646 h 180"/>
              <a:gd name="T18" fmla="*/ 0 w 292"/>
              <a:gd name="T19" fmla="*/ 2147483646 h 180"/>
              <a:gd name="T20" fmla="*/ 2147483646 w 292"/>
              <a:gd name="T21" fmla="*/ 2147483646 h 180"/>
              <a:gd name="T22" fmla="*/ 2147483646 w 292"/>
              <a:gd name="T23" fmla="*/ 2147483646 h 180"/>
              <a:gd name="T24" fmla="*/ 2147483646 w 292"/>
              <a:gd name="T25" fmla="*/ 2147483646 h 180"/>
              <a:gd name="T26" fmla="*/ 2147483646 w 292"/>
              <a:gd name="T27" fmla="*/ 2147483646 h 180"/>
              <a:gd name="T28" fmla="*/ 2147483646 w 292"/>
              <a:gd name="T29" fmla="*/ 2147483646 h 180"/>
              <a:gd name="T30" fmla="*/ 2147483646 w 292"/>
              <a:gd name="T31" fmla="*/ 0 h 180"/>
              <a:gd name="T32" fmla="*/ 2147483646 w 292"/>
              <a:gd name="T33" fmla="*/ 2147483646 h 1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180">
                <a:moveTo>
                  <a:pt x="212" y="16"/>
                </a:moveTo>
                <a:lnTo>
                  <a:pt x="144" y="52"/>
                </a:lnTo>
                <a:lnTo>
                  <a:pt x="124" y="88"/>
                </a:lnTo>
                <a:lnTo>
                  <a:pt x="152" y="124"/>
                </a:lnTo>
                <a:lnTo>
                  <a:pt x="292" y="180"/>
                </a:lnTo>
                <a:lnTo>
                  <a:pt x="208" y="176"/>
                </a:lnTo>
                <a:lnTo>
                  <a:pt x="144" y="172"/>
                </a:lnTo>
                <a:lnTo>
                  <a:pt x="108" y="172"/>
                </a:lnTo>
                <a:lnTo>
                  <a:pt x="28" y="176"/>
                </a:lnTo>
                <a:lnTo>
                  <a:pt x="0" y="176"/>
                </a:lnTo>
                <a:lnTo>
                  <a:pt x="36" y="148"/>
                </a:lnTo>
                <a:lnTo>
                  <a:pt x="88" y="120"/>
                </a:lnTo>
                <a:lnTo>
                  <a:pt x="96" y="84"/>
                </a:lnTo>
                <a:lnTo>
                  <a:pt x="64" y="56"/>
                </a:lnTo>
                <a:lnTo>
                  <a:pt x="20" y="8"/>
                </a:lnTo>
                <a:lnTo>
                  <a:pt x="108" y="0"/>
                </a:lnTo>
                <a:lnTo>
                  <a:pt x="212" y="16"/>
                </a:lnTo>
                <a:close/>
              </a:path>
            </a:pathLst>
          </a:custGeom>
          <a:solidFill>
            <a:srgbClr val="FC0128"/>
          </a:solidFill>
          <a:ln w="38100" cap="flat" cmpd="sng">
            <a:solidFill>
              <a:srgbClr val="FC0128"/>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87064" name="Group 74"/>
          <p:cNvGrpSpPr>
            <a:grpSpLocks/>
          </p:cNvGrpSpPr>
          <p:nvPr/>
        </p:nvGrpSpPr>
        <p:grpSpPr bwMode="auto">
          <a:xfrm>
            <a:off x="2514600" y="2995613"/>
            <a:ext cx="4057650" cy="423862"/>
            <a:chOff x="1584" y="1893"/>
            <a:chExt cx="2556" cy="267"/>
          </a:xfrm>
        </p:grpSpPr>
        <p:sp>
          <p:nvSpPr>
            <p:cNvPr id="87067" name="Freeform 71"/>
            <p:cNvSpPr>
              <a:spLocks/>
            </p:cNvSpPr>
            <p:nvPr/>
          </p:nvSpPr>
          <p:spPr bwMode="auto">
            <a:xfrm>
              <a:off x="1584"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7068" name="Freeform 73"/>
            <p:cNvSpPr>
              <a:spLocks/>
            </p:cNvSpPr>
            <p:nvPr/>
          </p:nvSpPr>
          <p:spPr bwMode="auto">
            <a:xfrm flipH="1">
              <a:off x="2850" y="1893"/>
              <a:ext cx="1290" cy="267"/>
            </a:xfrm>
            <a:custGeom>
              <a:avLst/>
              <a:gdLst>
                <a:gd name="T0" fmla="*/ 0 w 1290"/>
                <a:gd name="T1" fmla="*/ 267 h 267"/>
                <a:gd name="T2" fmla="*/ 288 w 1290"/>
                <a:gd name="T3" fmla="*/ 171 h 267"/>
                <a:gd name="T4" fmla="*/ 582 w 1290"/>
                <a:gd name="T5" fmla="*/ 84 h 267"/>
                <a:gd name="T6" fmla="*/ 864 w 1290"/>
                <a:gd name="T7" fmla="*/ 27 h 267"/>
                <a:gd name="T8" fmla="*/ 1290 w 1290"/>
                <a:gd name="T9" fmla="*/ 0 h 2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0" h="267">
                  <a:moveTo>
                    <a:pt x="0" y="267"/>
                  </a:moveTo>
                  <a:cubicBezTo>
                    <a:pt x="96" y="235"/>
                    <a:pt x="191" y="201"/>
                    <a:pt x="288" y="171"/>
                  </a:cubicBezTo>
                  <a:cubicBezTo>
                    <a:pt x="385" y="141"/>
                    <a:pt x="486" y="108"/>
                    <a:pt x="582" y="84"/>
                  </a:cubicBezTo>
                  <a:cubicBezTo>
                    <a:pt x="678" y="60"/>
                    <a:pt x="746" y="41"/>
                    <a:pt x="864" y="27"/>
                  </a:cubicBezTo>
                  <a:cubicBezTo>
                    <a:pt x="982" y="13"/>
                    <a:pt x="1201" y="6"/>
                    <a:pt x="1290" y="0"/>
                  </a:cubicBezTo>
                </a:path>
              </a:pathLst>
            </a:custGeom>
            <a:noFill/>
            <a:ln w="3810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87065" name="Text Box 90"/>
          <p:cNvSpPr txBox="1">
            <a:spLocks noChangeArrowheads="1"/>
          </p:cNvSpPr>
          <p:nvPr/>
        </p:nvSpPr>
        <p:spPr bwMode="auto">
          <a:xfrm>
            <a:off x="4540250" y="2514600"/>
            <a:ext cx="1993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Plastic Hinge</a:t>
            </a:r>
          </a:p>
        </p:txBody>
      </p:sp>
      <p:sp>
        <p:nvSpPr>
          <p:cNvPr id="87066" name="Line 91"/>
          <p:cNvSpPr>
            <a:spLocks noChangeShapeType="1"/>
          </p:cNvSpPr>
          <p:nvPr/>
        </p:nvSpPr>
        <p:spPr bwMode="auto">
          <a:xfrm flipH="1">
            <a:off x="4572000" y="2743200"/>
            <a:ext cx="355600" cy="261938"/>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a:t>Maximum Forces Developed by </a:t>
            </a:r>
            <a:r>
              <a:rPr lang="en-US" dirty="0" smtClean="0"/>
              <a:t>Braces</a:t>
            </a:r>
            <a:endParaRPr lang="en-US" dirty="0"/>
          </a:p>
        </p:txBody>
      </p:sp>
      <p:sp>
        <p:nvSpPr>
          <p:cNvPr id="3" name="Text Placeholder 2"/>
          <p:cNvSpPr>
            <a:spLocks noGrp="1"/>
          </p:cNvSpPr>
          <p:nvPr>
            <p:ph type="body" sz="quarter" idx="39"/>
          </p:nvPr>
        </p:nvSpPr>
        <p:spPr/>
        <p:txBody>
          <a:bodyPr/>
          <a:lstStyle/>
          <a:p>
            <a:r>
              <a:rPr lang="en-US" dirty="0"/>
              <a:t>Braces in Compression - Bending Moment</a:t>
            </a:r>
            <a:r>
              <a:rPr lang="en-US" dirty="0" smtClean="0"/>
              <a:t>:</a:t>
            </a:r>
            <a:endParaRPr lang="en-US" dirty="0"/>
          </a:p>
        </p:txBody>
      </p:sp>
      <p:sp>
        <p:nvSpPr>
          <p:cNvPr id="4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41</a:t>
            </a:fld>
            <a:endParaRPr lang="en-US" altLang="en-US"/>
          </a:p>
        </p:txBody>
      </p:sp>
    </p:spTree>
    <p:extLst>
      <p:ext uri="{BB962C8B-B14F-4D97-AF65-F5344CB8AC3E}">
        <p14:creationId xmlns:p14="http://schemas.microsoft.com/office/powerpoint/2010/main" val="718515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5"/>
          <p:cNvSpPr txBox="1">
            <a:spLocks noChangeArrowheads="1"/>
          </p:cNvSpPr>
          <p:nvPr/>
        </p:nvSpPr>
        <p:spPr bwMode="auto">
          <a:xfrm>
            <a:off x="395536" y="941818"/>
            <a:ext cx="640871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smtClean="0"/>
              <a:t>To estimate maximum axial forces imposed by braces on columns and beams:</a:t>
            </a:r>
            <a:endParaRPr lang="en-US" altLang="en-US" sz="2200" b="0" dirty="0"/>
          </a:p>
        </p:txBody>
      </p:sp>
      <p:sp>
        <p:nvSpPr>
          <p:cNvPr id="1078278" name="Text Box 6">
            <a:extLst>
              <a:ext uri="{FF2B5EF4-FFF2-40B4-BE49-F238E27FC236}">
                <a16:creationId xmlns:a16="http://schemas.microsoft.com/office/drawing/2014/main" xmlns="" id="{2A7D83AE-BB41-4C09-B381-A4E85E094CF9}"/>
              </a:ext>
            </a:extLst>
          </p:cNvPr>
          <p:cNvSpPr txBox="1">
            <a:spLocks noChangeArrowheads="1"/>
          </p:cNvSpPr>
          <p:nvPr/>
        </p:nvSpPr>
        <p:spPr bwMode="auto">
          <a:xfrm>
            <a:off x="1640159" y="2023156"/>
            <a:ext cx="31146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n-US" sz="2200" b="1" u="sng" dirty="0" smtClean="0">
                <a:solidFill>
                  <a:schemeClr val="tx2"/>
                </a:solidFill>
                <a:latin typeface="Arial" charset="0"/>
              </a:rPr>
              <a:t>Braces in Tension:</a:t>
            </a:r>
            <a:endParaRPr lang="en-US" altLang="en-US" b="1" u="sng" dirty="0">
              <a:solidFill>
                <a:schemeClr val="tx2"/>
              </a:solidFill>
              <a:effectLst>
                <a:outerShdw blurRad="38100" dist="38100" dir="2700000" algn="tl">
                  <a:srgbClr val="000000"/>
                </a:outerShdw>
              </a:effectLst>
            </a:endParaRPr>
          </a:p>
        </p:txBody>
      </p:sp>
      <p:sp>
        <p:nvSpPr>
          <p:cNvPr id="89093" name="Text Box 8"/>
          <p:cNvSpPr txBox="1">
            <a:spLocks noChangeArrowheads="1"/>
          </p:cNvSpPr>
          <p:nvPr/>
        </p:nvSpPr>
        <p:spPr bwMode="auto">
          <a:xfrm>
            <a:off x="2964160" y="2695696"/>
            <a:ext cx="3114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Arial Narrow" pitchFamily="34" charset="0"/>
              </a:rPr>
              <a:t>Take </a:t>
            </a:r>
            <a:r>
              <a:rPr lang="en-US" altLang="en-US" sz="2400" i="1" dirty="0">
                <a:latin typeface="Arial Narrow" pitchFamily="34" charset="0"/>
              </a:rPr>
              <a:t>P =</a:t>
            </a:r>
            <a:r>
              <a:rPr lang="en-US" altLang="en-US" sz="2400" dirty="0">
                <a:latin typeface="Arial Narrow" pitchFamily="34" charset="0"/>
              </a:rPr>
              <a:t> </a:t>
            </a:r>
            <a:r>
              <a:rPr lang="en-US" altLang="en-US" sz="2400" i="1" dirty="0">
                <a:latin typeface="Arial Narrow" pitchFamily="34" charset="0"/>
              </a:rPr>
              <a:t>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dirty="0">
              <a:latin typeface="Arial Narrow" pitchFamily="34" charset="0"/>
            </a:endParaRPr>
          </a:p>
        </p:txBody>
      </p:sp>
      <p:sp>
        <p:nvSpPr>
          <p:cNvPr id="1078281" name="Text Box 9">
            <a:extLst>
              <a:ext uri="{FF2B5EF4-FFF2-40B4-BE49-F238E27FC236}">
                <a16:creationId xmlns:a16="http://schemas.microsoft.com/office/drawing/2014/main" xmlns="" id="{6B34538E-982A-4A43-9E05-D75CA90C88C9}"/>
              </a:ext>
            </a:extLst>
          </p:cNvPr>
          <p:cNvSpPr txBox="1">
            <a:spLocks noChangeArrowheads="1"/>
          </p:cNvSpPr>
          <p:nvPr/>
        </p:nvSpPr>
        <p:spPr bwMode="auto">
          <a:xfrm>
            <a:off x="1596008" y="3719736"/>
            <a:ext cx="34563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defRPr sz="2200" u="sng">
                <a:solidFill>
                  <a:schemeClr val="tx2"/>
                </a:solidFill>
                <a:latin typeface="Arial" charset="0"/>
              </a:defRPr>
            </a:lvl1pPr>
          </a:lstStyle>
          <a:p>
            <a:r>
              <a:rPr lang="en-US" altLang="en-US" b="1" dirty="0"/>
              <a:t>Braces in </a:t>
            </a:r>
            <a:r>
              <a:rPr lang="en-US" altLang="en-US" b="1" dirty="0" smtClean="0"/>
              <a:t>Compression</a:t>
            </a:r>
            <a:r>
              <a:rPr lang="en-US" altLang="en-US" b="1" dirty="0"/>
              <a:t>:</a:t>
            </a:r>
          </a:p>
        </p:txBody>
      </p:sp>
      <p:sp>
        <p:nvSpPr>
          <p:cNvPr id="89095" name="Text Box 10"/>
          <p:cNvSpPr txBox="1">
            <a:spLocks noChangeArrowheads="1"/>
          </p:cNvSpPr>
          <p:nvPr/>
        </p:nvSpPr>
        <p:spPr bwMode="auto">
          <a:xfrm>
            <a:off x="2076723" y="4832375"/>
            <a:ext cx="79216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Use:</a:t>
            </a:r>
          </a:p>
        </p:txBody>
      </p:sp>
      <p:sp>
        <p:nvSpPr>
          <p:cNvPr id="89096" name="Text Box 11"/>
          <p:cNvSpPr txBox="1">
            <a:spLocks noChangeArrowheads="1"/>
          </p:cNvSpPr>
          <p:nvPr/>
        </p:nvSpPr>
        <p:spPr bwMode="auto">
          <a:xfrm>
            <a:off x="2078310" y="5840437"/>
            <a:ext cx="4200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whichever produces critical design case</a:t>
            </a:r>
          </a:p>
        </p:txBody>
      </p:sp>
      <p:sp>
        <p:nvSpPr>
          <p:cNvPr id="89097" name="Text Box 10"/>
          <p:cNvSpPr txBox="1">
            <a:spLocks noChangeArrowheads="1"/>
          </p:cNvSpPr>
          <p:nvPr/>
        </p:nvSpPr>
        <p:spPr bwMode="auto">
          <a:xfrm>
            <a:off x="3011760" y="4295800"/>
            <a:ext cx="4800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err="1">
                <a:latin typeface="Arial Narrow" pitchFamily="34" charset="0"/>
              </a:rPr>
              <a:t>P</a:t>
            </a:r>
            <a:r>
              <a:rPr lang="en-US" altLang="en-US" sz="2400" i="1" baseline="-25000" dirty="0" err="1">
                <a:latin typeface="Arial Narrow" pitchFamily="34" charset="0"/>
              </a:rPr>
              <a:t>cre</a:t>
            </a:r>
            <a:r>
              <a:rPr lang="en-US" altLang="en-US" sz="2400" i="1" dirty="0">
                <a:latin typeface="Arial Narrow" pitchFamily="34" charset="0"/>
              </a:rPr>
              <a:t> = </a:t>
            </a:r>
            <a:r>
              <a:rPr lang="en-US" altLang="en-US" sz="2400" dirty="0">
                <a:latin typeface="Arial Narrow" pitchFamily="34" charset="0"/>
              </a:rPr>
              <a:t>min { (</a:t>
            </a:r>
            <a:r>
              <a:rPr lang="en-US" altLang="en-US" sz="2400" i="1" dirty="0" err="1">
                <a:latin typeface="Arial Narrow" pitchFamily="34" charset="0"/>
              </a:rPr>
              <a:t>F</a:t>
            </a:r>
            <a:r>
              <a:rPr lang="en-US" altLang="en-US" sz="2400" i="1" baseline="-25000" dirty="0" err="1">
                <a:latin typeface="Arial Narrow" pitchFamily="34" charset="0"/>
              </a:rPr>
              <a:t>cre</a:t>
            </a:r>
            <a:r>
              <a:rPr lang="en-US" altLang="en-US" sz="2400" i="1" dirty="0">
                <a:latin typeface="Arial Narrow" pitchFamily="34" charset="0"/>
              </a:rPr>
              <a:t> </a:t>
            </a:r>
            <a:r>
              <a:rPr lang="en-US" altLang="en-US" sz="2400" dirty="0">
                <a:latin typeface="Arial Narrow" pitchFamily="34" charset="0"/>
              </a:rPr>
              <a:t>/ 0.877) </a:t>
            </a:r>
            <a:r>
              <a:rPr lang="en-US" altLang="en-US" sz="2400" i="1" dirty="0">
                <a:latin typeface="Arial Narrow" pitchFamily="34" charset="0"/>
              </a:rPr>
              <a:t>A</a:t>
            </a:r>
            <a:r>
              <a:rPr lang="en-US" altLang="en-US" sz="2400" i="1" baseline="-25000" dirty="0">
                <a:latin typeface="Arial Narrow" pitchFamily="34" charset="0"/>
              </a:rPr>
              <a:t>g </a:t>
            </a:r>
            <a:r>
              <a:rPr lang="en-US" altLang="en-US" sz="2400" i="1" dirty="0">
                <a:latin typeface="Arial Narrow" pitchFamily="34" charset="0"/>
              </a:rPr>
              <a:t>,  </a:t>
            </a:r>
            <a:r>
              <a:rPr lang="en-US" altLang="en-US" sz="2400" i="1" dirty="0" err="1" smtClean="0">
                <a:latin typeface="Arial Narrow" pitchFamily="34" charset="0"/>
              </a:rPr>
              <a:t>R</a:t>
            </a:r>
            <a:r>
              <a:rPr lang="en-US" altLang="en-US" sz="2400" i="1" baseline="-25000" dirty="0" err="1" smtClean="0">
                <a:latin typeface="Arial Narrow" pitchFamily="34" charset="0"/>
              </a:rPr>
              <a:t>y</a:t>
            </a:r>
            <a:r>
              <a:rPr lang="en-US" altLang="en-US" sz="2400" i="1" dirty="0" err="1" smtClean="0">
                <a:latin typeface="Arial Narrow" pitchFamily="34" charset="0"/>
              </a:rPr>
              <a:t>F</a:t>
            </a:r>
            <a:r>
              <a:rPr lang="en-US" altLang="en-US" sz="2400" i="1" baseline="-25000" dirty="0" err="1" smtClean="0">
                <a:latin typeface="Arial Narrow" pitchFamily="34" charset="0"/>
              </a:rPr>
              <a:t>y</a:t>
            </a:r>
            <a:r>
              <a:rPr lang="en-US" altLang="en-US" sz="2400" i="1" dirty="0" err="1" smtClean="0">
                <a:latin typeface="Arial Narrow" pitchFamily="34" charset="0"/>
              </a:rPr>
              <a:t>A</a:t>
            </a:r>
            <a:r>
              <a:rPr lang="en-US" altLang="en-US" sz="2400" i="1" baseline="-25000" dirty="0" err="1" smtClean="0">
                <a:latin typeface="Arial Narrow" pitchFamily="34" charset="0"/>
              </a:rPr>
              <a:t>g</a:t>
            </a:r>
            <a:r>
              <a:rPr lang="en-US" altLang="en-US" sz="2400" i="1" baseline="-25000" dirty="0" smtClean="0">
                <a:latin typeface="Arial Narrow" pitchFamily="34" charset="0"/>
              </a:rPr>
              <a:t> </a:t>
            </a:r>
            <a:r>
              <a:rPr lang="en-US" altLang="en-US" sz="2400" i="1" dirty="0">
                <a:latin typeface="Arial Narrow" pitchFamily="34" charset="0"/>
              </a:rPr>
              <a:t>}</a:t>
            </a:r>
            <a:endParaRPr lang="en-US" altLang="en-US" sz="2400" dirty="0">
              <a:latin typeface="Arial Narrow" pitchFamily="34" charset="0"/>
            </a:endParaRPr>
          </a:p>
        </p:txBody>
      </p:sp>
      <p:sp>
        <p:nvSpPr>
          <p:cNvPr id="89098" name="Text Box 10"/>
          <p:cNvSpPr txBox="1">
            <a:spLocks noChangeArrowheads="1"/>
          </p:cNvSpPr>
          <p:nvPr/>
        </p:nvSpPr>
        <p:spPr bwMode="auto">
          <a:xfrm>
            <a:off x="3011760" y="5261000"/>
            <a:ext cx="225583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a:latin typeface="Arial Narrow" pitchFamily="34" charset="0"/>
              </a:rPr>
              <a:t>P = 0.3 </a:t>
            </a:r>
            <a:r>
              <a:rPr lang="en-US" altLang="en-US" sz="2400" i="1" dirty="0" err="1">
                <a:latin typeface="Arial Narrow" pitchFamily="34" charset="0"/>
              </a:rPr>
              <a:t>P</a:t>
            </a:r>
            <a:r>
              <a:rPr lang="en-US" altLang="en-US" sz="2400" i="1" baseline="-25000" dirty="0" err="1">
                <a:latin typeface="Arial Narrow" pitchFamily="34" charset="0"/>
              </a:rPr>
              <a:t>cre</a:t>
            </a:r>
            <a:r>
              <a:rPr lang="en-US" altLang="en-US" sz="2400" dirty="0">
                <a:latin typeface="Arial Narrow" pitchFamily="34" charset="0"/>
              </a:rPr>
              <a:t> </a:t>
            </a:r>
          </a:p>
        </p:txBody>
      </p:sp>
      <p:sp>
        <p:nvSpPr>
          <p:cNvPr id="89099" name="Text Box 11"/>
          <p:cNvSpPr txBox="1">
            <a:spLocks noChangeArrowheads="1"/>
          </p:cNvSpPr>
          <p:nvPr/>
        </p:nvSpPr>
        <p:spPr bwMode="auto">
          <a:xfrm>
            <a:off x="3348310" y="4832375"/>
            <a:ext cx="7921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smtClean="0">
                <a:latin typeface="Arial Narrow" pitchFamily="34" charset="0"/>
              </a:rPr>
              <a:t>OR</a:t>
            </a:r>
            <a:endParaRPr lang="en-US" altLang="en-US" sz="2000" dirty="0">
              <a:latin typeface="Arial Narrow" pitchFamily="34" charset="0"/>
            </a:endParaRPr>
          </a:p>
        </p:txBody>
      </p:sp>
      <p:sp>
        <p:nvSpPr>
          <p:cNvPr id="2" name="Text Placeholder 1"/>
          <p:cNvSpPr>
            <a:spLocks noGrp="1"/>
          </p:cNvSpPr>
          <p:nvPr>
            <p:ph type="body" sz="quarter" idx="38"/>
          </p:nvPr>
        </p:nvSpPr>
        <p:spPr/>
        <p:txBody>
          <a:bodyPr/>
          <a:lstStyle/>
          <a:p>
            <a:r>
              <a:rPr lang="en-US" dirty="0"/>
              <a:t>Maximum Forces in Columns and </a:t>
            </a:r>
            <a:r>
              <a:rPr lang="en-US" dirty="0" smtClean="0"/>
              <a:t>Beams</a:t>
            </a:r>
            <a:endParaRPr lang="en-US" dirty="0"/>
          </a:p>
        </p:txBody>
      </p:sp>
      <p:sp>
        <p:nvSpPr>
          <p:cNvPr id="1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42</a:t>
            </a:fld>
            <a:endParaRPr lang="en-US" altLang="en-US"/>
          </a:p>
        </p:txBody>
      </p:sp>
    </p:spTree>
    <p:extLst>
      <p:ext uri="{BB962C8B-B14F-4D97-AF65-F5344CB8AC3E}">
        <p14:creationId xmlns:p14="http://schemas.microsoft.com/office/powerpoint/2010/main" val="10013641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138" name="Group 10"/>
          <p:cNvGrpSpPr>
            <a:grpSpLocks/>
          </p:cNvGrpSpPr>
          <p:nvPr/>
        </p:nvGrpSpPr>
        <p:grpSpPr bwMode="auto">
          <a:xfrm>
            <a:off x="1828800" y="4724400"/>
            <a:ext cx="1828800" cy="1447800"/>
            <a:chOff x="1152" y="2976"/>
            <a:chExt cx="1152" cy="912"/>
          </a:xfrm>
        </p:grpSpPr>
        <p:sp>
          <p:nvSpPr>
            <p:cNvPr id="91164" name="Line 4"/>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5" name="Line 6"/>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6" name="Line 7"/>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7" name="Line 8"/>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8" name="Line 9"/>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1139" name="Group 11"/>
          <p:cNvGrpSpPr>
            <a:grpSpLocks/>
          </p:cNvGrpSpPr>
          <p:nvPr/>
        </p:nvGrpSpPr>
        <p:grpSpPr bwMode="auto">
          <a:xfrm>
            <a:off x="1828800" y="3276600"/>
            <a:ext cx="1828800" cy="1447800"/>
            <a:chOff x="1152" y="2976"/>
            <a:chExt cx="1152" cy="912"/>
          </a:xfrm>
        </p:grpSpPr>
        <p:sp>
          <p:nvSpPr>
            <p:cNvPr id="91159" name="Line 12"/>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0" name="Line 13"/>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1" name="Line 14"/>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2" name="Line 15"/>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63" name="Line 16"/>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1140" name="Group 17"/>
          <p:cNvGrpSpPr>
            <a:grpSpLocks/>
          </p:cNvGrpSpPr>
          <p:nvPr/>
        </p:nvGrpSpPr>
        <p:grpSpPr bwMode="auto">
          <a:xfrm>
            <a:off x="1828800" y="1828800"/>
            <a:ext cx="1828800" cy="1447800"/>
            <a:chOff x="1152" y="2976"/>
            <a:chExt cx="1152" cy="912"/>
          </a:xfrm>
        </p:grpSpPr>
        <p:sp>
          <p:nvSpPr>
            <p:cNvPr id="91154" name="Line 18"/>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55" name="Line 19"/>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56" name="Line 20"/>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57" name="Line 21"/>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58" name="Line 22"/>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91142" name="AutoShape 25"/>
          <p:cNvSpPr>
            <a:spLocks noChangeArrowheads="1"/>
          </p:cNvSpPr>
          <p:nvPr/>
        </p:nvSpPr>
        <p:spPr bwMode="auto">
          <a:xfrm>
            <a:off x="1143000" y="1752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1143" name="AutoShape 26"/>
          <p:cNvSpPr>
            <a:spLocks noChangeArrowheads="1"/>
          </p:cNvSpPr>
          <p:nvPr/>
        </p:nvSpPr>
        <p:spPr bwMode="auto">
          <a:xfrm>
            <a:off x="1143000" y="32004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1144" name="AutoShape 27"/>
          <p:cNvSpPr>
            <a:spLocks noChangeArrowheads="1"/>
          </p:cNvSpPr>
          <p:nvPr/>
        </p:nvSpPr>
        <p:spPr bwMode="auto">
          <a:xfrm>
            <a:off x="1143000" y="46482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1145" name="Line 28"/>
          <p:cNvSpPr>
            <a:spLocks noChangeShapeType="1"/>
          </p:cNvSpPr>
          <p:nvPr/>
        </p:nvSpPr>
        <p:spPr bwMode="auto">
          <a:xfrm>
            <a:off x="1676400"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46" name="Line 29"/>
          <p:cNvSpPr>
            <a:spLocks noChangeShapeType="1"/>
          </p:cNvSpPr>
          <p:nvPr/>
        </p:nvSpPr>
        <p:spPr bwMode="auto">
          <a:xfrm>
            <a:off x="3514725"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47" name="Arc 30"/>
          <p:cNvSpPr>
            <a:spLocks/>
          </p:cNvSpPr>
          <p:nvPr/>
        </p:nvSpPr>
        <p:spPr bwMode="auto">
          <a:xfrm rot="-9258210">
            <a:off x="3494088" y="135255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148" name="Text Box 31"/>
          <p:cNvSpPr txBox="1">
            <a:spLocks noChangeArrowheads="1"/>
          </p:cNvSpPr>
          <p:nvPr/>
        </p:nvSpPr>
        <p:spPr bwMode="auto">
          <a:xfrm>
            <a:off x="2895600" y="21478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91149" name="Text Box 34"/>
          <p:cNvSpPr txBox="1">
            <a:spLocks noChangeArrowheads="1"/>
          </p:cNvSpPr>
          <p:nvPr/>
        </p:nvSpPr>
        <p:spPr bwMode="auto">
          <a:xfrm>
            <a:off x="4800600" y="2711450"/>
            <a:ext cx="3443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Find maximum axial compression in column.</a:t>
            </a:r>
          </a:p>
        </p:txBody>
      </p:sp>
      <p:sp>
        <p:nvSpPr>
          <p:cNvPr id="91150" name="Line 35"/>
          <p:cNvSpPr>
            <a:spLocks noChangeShapeType="1"/>
          </p:cNvSpPr>
          <p:nvPr/>
        </p:nvSpPr>
        <p:spPr bwMode="auto">
          <a:xfrm flipV="1">
            <a:off x="3657600" y="2971800"/>
            <a:ext cx="1143000" cy="2286000"/>
          </a:xfrm>
          <a:prstGeom prst="line">
            <a:avLst/>
          </a:prstGeom>
          <a:noFill/>
          <a:ln w="2222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1152" name="Text Box 37"/>
          <p:cNvSpPr txBox="1">
            <a:spLocks noChangeArrowheads="1"/>
          </p:cNvSpPr>
          <p:nvPr/>
        </p:nvSpPr>
        <p:spPr bwMode="auto">
          <a:xfrm>
            <a:off x="4876800" y="3657600"/>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Tension Braces:</a:t>
            </a:r>
            <a:r>
              <a:rPr lang="en-US" altLang="en-US" sz="1800" b="0" u="sng" dirty="0">
                <a:solidFill>
                  <a:schemeClr val="tx2"/>
                </a:solidFill>
                <a:latin typeface="Arial Narrow" pitchFamily="34" charset="0"/>
              </a:rPr>
              <a:t/>
            </a:r>
            <a:br>
              <a:rPr lang="en-US" altLang="en-US" sz="1800" b="0" u="sng" dirty="0">
                <a:solidFill>
                  <a:schemeClr val="tx2"/>
                </a:solidFill>
                <a:latin typeface="Arial Narrow" pitchFamily="34" charset="0"/>
              </a:rPr>
            </a:br>
            <a:r>
              <a:rPr lang="en-US" altLang="en-US" sz="1800" dirty="0">
                <a:latin typeface="Arial Narrow" pitchFamily="34" charset="0"/>
              </a:rPr>
              <a:t>    Take </a:t>
            </a:r>
            <a:r>
              <a:rPr lang="en-US" altLang="en-US" sz="1800" i="1" dirty="0">
                <a:latin typeface="Arial Narrow" pitchFamily="34" charset="0"/>
              </a:rPr>
              <a:t>P = R</a:t>
            </a:r>
            <a:r>
              <a:rPr lang="en-US" altLang="en-US" sz="1800" i="1" baseline="-25000" dirty="0">
                <a:latin typeface="Arial Narrow" pitchFamily="34" charset="0"/>
              </a:rPr>
              <a:t>y</a:t>
            </a:r>
            <a:r>
              <a:rPr lang="en-US" altLang="en-US" sz="1800" i="1" dirty="0">
                <a:latin typeface="Arial Narrow" pitchFamily="34" charset="0"/>
              </a:rPr>
              <a:t> </a:t>
            </a:r>
            <a:r>
              <a:rPr lang="en-US" altLang="en-US" sz="1800" i="1" dirty="0" err="1">
                <a:latin typeface="Arial Narrow" pitchFamily="34" charset="0"/>
              </a:rPr>
              <a:t>F</a:t>
            </a:r>
            <a:r>
              <a:rPr lang="en-US" altLang="en-US" sz="1800" i="1" baseline="-25000" dirty="0" err="1">
                <a:latin typeface="Arial Narrow" pitchFamily="34" charset="0"/>
              </a:rPr>
              <a:t>y</a:t>
            </a:r>
            <a:r>
              <a:rPr lang="en-US" altLang="en-US" sz="1800" i="1" dirty="0">
                <a:latin typeface="Arial Narrow" pitchFamily="34" charset="0"/>
              </a:rPr>
              <a:t> A</a:t>
            </a:r>
            <a:r>
              <a:rPr lang="en-US" altLang="en-US" sz="1800" i="1" baseline="-25000" dirty="0">
                <a:latin typeface="Arial Narrow" pitchFamily="34" charset="0"/>
              </a:rPr>
              <a:t>g</a:t>
            </a:r>
            <a:endParaRPr lang="en-US" altLang="en-US" sz="1800" dirty="0">
              <a:latin typeface="Arial Narrow" pitchFamily="34" charset="0"/>
            </a:endParaRPr>
          </a:p>
        </p:txBody>
      </p:sp>
      <p:sp>
        <p:nvSpPr>
          <p:cNvPr id="91153" name="Text Box 39"/>
          <p:cNvSpPr txBox="1">
            <a:spLocks noChangeArrowheads="1"/>
          </p:cNvSpPr>
          <p:nvPr/>
        </p:nvSpPr>
        <p:spPr bwMode="auto">
          <a:xfrm>
            <a:off x="4876800" y="4448175"/>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Compression Braces:</a:t>
            </a:r>
            <a:r>
              <a:rPr lang="en-US" altLang="en-US" sz="1800" u="sng" dirty="0">
                <a:solidFill>
                  <a:schemeClr val="tx2"/>
                </a:solidFill>
                <a:latin typeface="+mn-lt"/>
              </a:rPr>
              <a:t/>
            </a:r>
            <a:br>
              <a:rPr lang="en-US" altLang="en-US" sz="1800" u="sng" dirty="0">
                <a:solidFill>
                  <a:schemeClr val="tx2"/>
                </a:solidFill>
                <a:latin typeface="+mn-lt"/>
              </a:rPr>
            </a:br>
            <a:r>
              <a:rPr lang="en-US" altLang="en-US" sz="1800" dirty="0">
                <a:latin typeface="Arial Narrow" pitchFamily="34" charset="0"/>
              </a:rPr>
              <a:t>    Take </a:t>
            </a:r>
            <a:r>
              <a:rPr lang="en-US" altLang="en-US" sz="1800" i="1" dirty="0">
                <a:latin typeface="Arial Narrow" pitchFamily="34" charset="0"/>
              </a:rPr>
              <a:t>P = </a:t>
            </a:r>
            <a:r>
              <a:rPr lang="en-US" altLang="en-US" sz="1800" i="1" dirty="0" err="1">
                <a:latin typeface="Arial Narrow" pitchFamily="34" charset="0"/>
              </a:rPr>
              <a:t>P</a:t>
            </a:r>
            <a:r>
              <a:rPr lang="en-US" altLang="en-US" sz="1800" i="1" baseline="-25000" dirty="0" err="1">
                <a:latin typeface="Arial Narrow" pitchFamily="34" charset="0"/>
              </a:rPr>
              <a:t>cre</a:t>
            </a:r>
            <a:endParaRPr lang="en-US" altLang="en-US" sz="1800" dirty="0">
              <a:latin typeface="Arial Narrow" pitchFamily="34" charset="0"/>
            </a:endParaRPr>
          </a:p>
        </p:txBody>
      </p:sp>
      <p:sp>
        <p:nvSpPr>
          <p:cNvPr id="4" name="Text Placeholder 3"/>
          <p:cNvSpPr>
            <a:spLocks noGrp="1"/>
          </p:cNvSpPr>
          <p:nvPr>
            <p:ph type="body" sz="quarter" idx="38"/>
          </p:nvPr>
        </p:nvSpPr>
        <p:spPr/>
        <p:txBody>
          <a:bodyPr/>
          <a:lstStyle/>
          <a:p>
            <a:r>
              <a:rPr lang="en-US" dirty="0" smtClean="0"/>
              <a:t>Example</a:t>
            </a:r>
            <a:endParaRPr lang="en-US" dirty="0"/>
          </a:p>
        </p:txBody>
      </p:sp>
      <p:sp>
        <p:nvSpPr>
          <p:cNvPr id="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43</a:t>
            </a:fld>
            <a:endParaRPr lang="en-US" altLang="en-US"/>
          </a:p>
        </p:txBody>
      </p:sp>
    </p:spTree>
    <p:extLst>
      <p:ext uri="{BB962C8B-B14F-4D97-AF65-F5344CB8AC3E}">
        <p14:creationId xmlns:p14="http://schemas.microsoft.com/office/powerpoint/2010/main" val="3025011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Line 3"/>
          <p:cNvSpPr>
            <a:spLocks noChangeShapeType="1"/>
          </p:cNvSpPr>
          <p:nvPr/>
        </p:nvSpPr>
        <p:spPr bwMode="auto">
          <a:xfrm flipV="1">
            <a:off x="1828800" y="47244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87" name="Line 4"/>
          <p:cNvSpPr>
            <a:spLocks noChangeShapeType="1"/>
          </p:cNvSpPr>
          <p:nvPr/>
        </p:nvSpPr>
        <p:spPr bwMode="auto">
          <a:xfrm flipV="1">
            <a:off x="3657600" y="47244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88" name="Line 5"/>
          <p:cNvSpPr>
            <a:spLocks noChangeShapeType="1"/>
          </p:cNvSpPr>
          <p:nvPr/>
        </p:nvSpPr>
        <p:spPr bwMode="auto">
          <a:xfrm>
            <a:off x="1828800" y="47244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89" name="Line 6"/>
          <p:cNvSpPr>
            <a:spLocks noChangeShapeType="1"/>
          </p:cNvSpPr>
          <p:nvPr/>
        </p:nvSpPr>
        <p:spPr bwMode="auto">
          <a:xfrm>
            <a:off x="1828800" y="47244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0" name="Line 7"/>
          <p:cNvSpPr>
            <a:spLocks noChangeShapeType="1"/>
          </p:cNvSpPr>
          <p:nvPr/>
        </p:nvSpPr>
        <p:spPr bwMode="auto">
          <a:xfrm flipH="1">
            <a:off x="1828800" y="47244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1" name="Line 9"/>
          <p:cNvSpPr>
            <a:spLocks noChangeShapeType="1"/>
          </p:cNvSpPr>
          <p:nvPr/>
        </p:nvSpPr>
        <p:spPr bwMode="auto">
          <a:xfrm flipV="1">
            <a:off x="1828800" y="3276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2" name="Line 10"/>
          <p:cNvSpPr>
            <a:spLocks noChangeShapeType="1"/>
          </p:cNvSpPr>
          <p:nvPr/>
        </p:nvSpPr>
        <p:spPr bwMode="auto">
          <a:xfrm flipV="1">
            <a:off x="3657600" y="3276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3" name="Line 11"/>
          <p:cNvSpPr>
            <a:spLocks noChangeShapeType="1"/>
          </p:cNvSpPr>
          <p:nvPr/>
        </p:nvSpPr>
        <p:spPr bwMode="auto">
          <a:xfrm>
            <a:off x="1828800" y="32766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4" name="Line 12"/>
          <p:cNvSpPr>
            <a:spLocks noChangeShapeType="1"/>
          </p:cNvSpPr>
          <p:nvPr/>
        </p:nvSpPr>
        <p:spPr bwMode="auto">
          <a:xfrm>
            <a:off x="1828800" y="32766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5" name="Line 13"/>
          <p:cNvSpPr>
            <a:spLocks noChangeShapeType="1"/>
          </p:cNvSpPr>
          <p:nvPr/>
        </p:nvSpPr>
        <p:spPr bwMode="auto">
          <a:xfrm flipH="1">
            <a:off x="1828800" y="32766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6" name="Line 15"/>
          <p:cNvSpPr>
            <a:spLocks noChangeShapeType="1"/>
          </p:cNvSpPr>
          <p:nvPr/>
        </p:nvSpPr>
        <p:spPr bwMode="auto">
          <a:xfrm flipV="1">
            <a:off x="1828800" y="18288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7" name="Line 16"/>
          <p:cNvSpPr>
            <a:spLocks noChangeShapeType="1"/>
          </p:cNvSpPr>
          <p:nvPr/>
        </p:nvSpPr>
        <p:spPr bwMode="auto">
          <a:xfrm flipV="1">
            <a:off x="3657600" y="18288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8" name="Line 17"/>
          <p:cNvSpPr>
            <a:spLocks noChangeShapeType="1"/>
          </p:cNvSpPr>
          <p:nvPr/>
        </p:nvSpPr>
        <p:spPr bwMode="auto">
          <a:xfrm>
            <a:off x="1828800" y="1828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199" name="Line 18"/>
          <p:cNvSpPr>
            <a:spLocks noChangeShapeType="1"/>
          </p:cNvSpPr>
          <p:nvPr/>
        </p:nvSpPr>
        <p:spPr bwMode="auto">
          <a:xfrm>
            <a:off x="1828800" y="18288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00" name="Line 19"/>
          <p:cNvSpPr>
            <a:spLocks noChangeShapeType="1"/>
          </p:cNvSpPr>
          <p:nvPr/>
        </p:nvSpPr>
        <p:spPr bwMode="auto">
          <a:xfrm flipH="1">
            <a:off x="1828800" y="18288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02" name="AutoShape 21"/>
          <p:cNvSpPr>
            <a:spLocks noChangeArrowheads="1"/>
          </p:cNvSpPr>
          <p:nvPr/>
        </p:nvSpPr>
        <p:spPr bwMode="auto">
          <a:xfrm>
            <a:off x="1143000" y="1752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3" name="AutoShape 22"/>
          <p:cNvSpPr>
            <a:spLocks noChangeArrowheads="1"/>
          </p:cNvSpPr>
          <p:nvPr/>
        </p:nvSpPr>
        <p:spPr bwMode="auto">
          <a:xfrm>
            <a:off x="1143000" y="32004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4" name="AutoShape 23"/>
          <p:cNvSpPr>
            <a:spLocks noChangeArrowheads="1"/>
          </p:cNvSpPr>
          <p:nvPr/>
        </p:nvSpPr>
        <p:spPr bwMode="auto">
          <a:xfrm>
            <a:off x="1143000" y="46482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3205" name="Line 24"/>
          <p:cNvSpPr>
            <a:spLocks noChangeShapeType="1"/>
          </p:cNvSpPr>
          <p:nvPr/>
        </p:nvSpPr>
        <p:spPr bwMode="auto">
          <a:xfrm>
            <a:off x="1676400"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06" name="Line 25"/>
          <p:cNvSpPr>
            <a:spLocks noChangeShapeType="1"/>
          </p:cNvSpPr>
          <p:nvPr/>
        </p:nvSpPr>
        <p:spPr bwMode="auto">
          <a:xfrm>
            <a:off x="3514725"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07" name="Arc 26"/>
          <p:cNvSpPr>
            <a:spLocks/>
          </p:cNvSpPr>
          <p:nvPr/>
        </p:nvSpPr>
        <p:spPr bwMode="auto">
          <a:xfrm rot="-9258210">
            <a:off x="3494088" y="135255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208" name="Text Box 27"/>
          <p:cNvSpPr txBox="1">
            <a:spLocks noChangeArrowheads="1"/>
          </p:cNvSpPr>
          <p:nvPr/>
        </p:nvSpPr>
        <p:spPr bwMode="auto">
          <a:xfrm>
            <a:off x="2895600" y="21478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93209" name="Freeform 33"/>
          <p:cNvSpPr>
            <a:spLocks/>
          </p:cNvSpPr>
          <p:nvPr/>
        </p:nvSpPr>
        <p:spPr bwMode="auto">
          <a:xfrm>
            <a:off x="3187700" y="1828800"/>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0" name="Freeform 34"/>
          <p:cNvSpPr>
            <a:spLocks/>
          </p:cNvSpPr>
          <p:nvPr/>
        </p:nvSpPr>
        <p:spPr bwMode="auto">
          <a:xfrm>
            <a:off x="3187700" y="3289300"/>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1" name="Freeform 35"/>
          <p:cNvSpPr>
            <a:spLocks/>
          </p:cNvSpPr>
          <p:nvPr/>
        </p:nvSpPr>
        <p:spPr bwMode="auto">
          <a:xfrm>
            <a:off x="3187700" y="4724400"/>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2" name="Freeform 36"/>
          <p:cNvSpPr>
            <a:spLocks/>
          </p:cNvSpPr>
          <p:nvPr/>
        </p:nvSpPr>
        <p:spPr bwMode="auto">
          <a:xfrm flipH="1" flipV="1">
            <a:off x="3416300" y="3086100"/>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3" name="Freeform 37"/>
          <p:cNvSpPr>
            <a:spLocks/>
          </p:cNvSpPr>
          <p:nvPr/>
        </p:nvSpPr>
        <p:spPr bwMode="auto">
          <a:xfrm flipH="1" flipV="1">
            <a:off x="3429000" y="4546600"/>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4" name="Freeform 38"/>
          <p:cNvSpPr>
            <a:spLocks/>
          </p:cNvSpPr>
          <p:nvPr/>
        </p:nvSpPr>
        <p:spPr bwMode="auto">
          <a:xfrm flipH="1" flipV="1">
            <a:off x="3429000" y="5994400"/>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215" name="Text Box 39"/>
          <p:cNvSpPr txBox="1">
            <a:spLocks noChangeArrowheads="1"/>
          </p:cNvSpPr>
          <p:nvPr/>
        </p:nvSpPr>
        <p:spPr bwMode="auto">
          <a:xfrm>
            <a:off x="2438400" y="19050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3216" name="Text Box 40"/>
          <p:cNvSpPr txBox="1">
            <a:spLocks noChangeArrowheads="1"/>
          </p:cNvSpPr>
          <p:nvPr/>
        </p:nvSpPr>
        <p:spPr bwMode="auto">
          <a:xfrm>
            <a:off x="2438400" y="340995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3217" name="Text Box 41"/>
          <p:cNvSpPr txBox="1">
            <a:spLocks noChangeArrowheads="1"/>
          </p:cNvSpPr>
          <p:nvPr/>
        </p:nvSpPr>
        <p:spPr bwMode="auto">
          <a:xfrm>
            <a:off x="2438400" y="49069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3218" name="Text Box 42"/>
          <p:cNvSpPr txBox="1">
            <a:spLocks noChangeArrowheads="1"/>
          </p:cNvSpPr>
          <p:nvPr/>
        </p:nvSpPr>
        <p:spPr bwMode="auto">
          <a:xfrm>
            <a:off x="2743200" y="29257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3219" name="Text Box 43"/>
          <p:cNvSpPr txBox="1">
            <a:spLocks noChangeArrowheads="1"/>
          </p:cNvSpPr>
          <p:nvPr/>
        </p:nvSpPr>
        <p:spPr bwMode="auto">
          <a:xfrm>
            <a:off x="2806700" y="44243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3220" name="Text Box 44"/>
          <p:cNvSpPr txBox="1">
            <a:spLocks noChangeArrowheads="1"/>
          </p:cNvSpPr>
          <p:nvPr/>
        </p:nvSpPr>
        <p:spPr bwMode="auto">
          <a:xfrm>
            <a:off x="4800600" y="3717925"/>
            <a:ext cx="35878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solidFill>
                  <a:schemeClr val="tx2"/>
                </a:solidFill>
              </a:rPr>
              <a:t>Column Axial Compression =</a:t>
            </a:r>
          </a:p>
        </p:txBody>
      </p:sp>
      <p:sp>
        <p:nvSpPr>
          <p:cNvPr id="93221" name="Text Box 45"/>
          <p:cNvSpPr txBox="1">
            <a:spLocks noChangeArrowheads="1"/>
          </p:cNvSpPr>
          <p:nvPr/>
        </p:nvSpPr>
        <p:spPr bwMode="auto">
          <a:xfrm>
            <a:off x="4800600" y="4191000"/>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dirty="0">
                <a:sym typeface="Symbol" pitchFamily="18" charset="2"/>
              </a:rPr>
              <a:t>[  (</a:t>
            </a:r>
            <a:r>
              <a:rPr lang="en-US" altLang="en-US" sz="1400" i="1" dirty="0">
                <a:sym typeface="Symbol" pitchFamily="18" charset="2"/>
              </a:rPr>
              <a:t>R</a:t>
            </a:r>
            <a:r>
              <a:rPr lang="en-US" altLang="en-US" sz="1400" i="1" baseline="-25000" dirty="0">
                <a:sym typeface="Symbol" pitchFamily="18" charset="2"/>
              </a:rPr>
              <a:t>y</a:t>
            </a:r>
            <a:r>
              <a:rPr lang="en-US" altLang="en-US" sz="1400" i="1" dirty="0">
                <a:sym typeface="Symbol" pitchFamily="18" charset="2"/>
              </a:rPr>
              <a:t> </a:t>
            </a:r>
            <a:r>
              <a:rPr lang="en-US" altLang="en-US" sz="1400" i="1" dirty="0" err="1">
                <a:sym typeface="Symbol" pitchFamily="18" charset="2"/>
              </a:rPr>
              <a:t>F</a:t>
            </a:r>
            <a:r>
              <a:rPr lang="en-US" altLang="en-US" sz="1400" i="1" baseline="-25000" dirty="0" err="1">
                <a:sym typeface="Symbol" pitchFamily="18" charset="2"/>
              </a:rPr>
              <a:t>y</a:t>
            </a:r>
            <a:r>
              <a:rPr lang="en-US" altLang="en-US" sz="1400" i="1" dirty="0">
                <a:sym typeface="Symbol" pitchFamily="18" charset="2"/>
              </a:rPr>
              <a:t> A</a:t>
            </a:r>
            <a:r>
              <a:rPr lang="en-US" altLang="en-US" sz="1400" i="1" baseline="-25000" dirty="0">
                <a:sym typeface="Symbol" pitchFamily="18" charset="2"/>
              </a:rPr>
              <a:t>g</a:t>
            </a:r>
            <a:r>
              <a:rPr lang="en-US" altLang="en-US" sz="1400" dirty="0">
                <a:sym typeface="Symbol" pitchFamily="18" charset="2"/>
              </a:rPr>
              <a:t> ) cos  +  (</a:t>
            </a:r>
            <a:r>
              <a:rPr lang="en-US" altLang="en-US" sz="1400" i="1" dirty="0" err="1">
                <a:sym typeface="Symbol" pitchFamily="18" charset="2"/>
              </a:rPr>
              <a:t>P</a:t>
            </a:r>
            <a:r>
              <a:rPr lang="en-US" altLang="en-US" sz="1400" i="1" baseline="-25000" dirty="0" err="1">
                <a:sym typeface="Symbol" pitchFamily="18" charset="2"/>
              </a:rPr>
              <a:t>cre</a:t>
            </a:r>
            <a:r>
              <a:rPr lang="en-US" altLang="en-US" sz="1400" dirty="0">
                <a:sym typeface="Symbol" pitchFamily="18" charset="2"/>
              </a:rPr>
              <a:t>) cos  ] + </a:t>
            </a:r>
            <a:r>
              <a:rPr lang="en-US" altLang="en-US" sz="1400" i="1" dirty="0" err="1">
                <a:sym typeface="Symbol" pitchFamily="18" charset="2"/>
              </a:rPr>
              <a:t>P</a:t>
            </a:r>
            <a:r>
              <a:rPr lang="en-US" altLang="en-US" sz="1400" i="1" baseline="-25000" dirty="0" err="1">
                <a:sym typeface="Symbol" pitchFamily="18" charset="2"/>
              </a:rPr>
              <a:t>gravity</a:t>
            </a:r>
            <a:endParaRPr lang="en-US" altLang="en-US" sz="1400" dirty="0">
              <a:sym typeface="Symbol" pitchFamily="18" charset="2"/>
            </a:endParaRPr>
          </a:p>
        </p:txBody>
      </p:sp>
      <p:sp>
        <p:nvSpPr>
          <p:cNvPr id="93222" name="Freeform 46"/>
          <p:cNvSpPr>
            <a:spLocks/>
          </p:cNvSpPr>
          <p:nvPr/>
        </p:nvSpPr>
        <p:spPr bwMode="auto">
          <a:xfrm>
            <a:off x="3670300" y="4191000"/>
            <a:ext cx="1130300" cy="1143000"/>
          </a:xfrm>
          <a:custGeom>
            <a:avLst/>
            <a:gdLst>
              <a:gd name="T0" fmla="*/ 2147483646 w 706"/>
              <a:gd name="T1" fmla="*/ 0 h 888"/>
              <a:gd name="T2" fmla="*/ 0 w 706"/>
              <a:gd name="T3" fmla="*/ 2147483646 h 888"/>
              <a:gd name="T4" fmla="*/ 0 60000 65536"/>
              <a:gd name="T5" fmla="*/ 0 60000 65536"/>
            </a:gdLst>
            <a:ahLst/>
            <a:cxnLst>
              <a:cxn ang="T4">
                <a:pos x="T0" y="T1"/>
              </a:cxn>
              <a:cxn ang="T5">
                <a:pos x="T2" y="T3"/>
              </a:cxn>
            </a:cxnLst>
            <a:rect l="0" t="0" r="r" b="b"/>
            <a:pathLst>
              <a:path w="706" h="888">
                <a:moveTo>
                  <a:pt x="706" y="0"/>
                </a:moveTo>
                <a:lnTo>
                  <a:pt x="0" y="888"/>
                </a:lnTo>
              </a:path>
            </a:pathLst>
          </a:custGeom>
          <a:noFill/>
          <a:ln w="2222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93223" name="Text Box 47"/>
          <p:cNvSpPr txBox="1">
            <a:spLocks noChangeArrowheads="1"/>
          </p:cNvSpPr>
          <p:nvPr/>
        </p:nvSpPr>
        <p:spPr bwMode="auto">
          <a:xfrm>
            <a:off x="4876800" y="4699000"/>
            <a:ext cx="304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dirty="0">
                <a:solidFill>
                  <a:schemeClr val="tx2"/>
                </a:solidFill>
              </a:rPr>
              <a:t>(sum brace forces for all levels above column)</a:t>
            </a:r>
          </a:p>
        </p:txBody>
      </p:sp>
      <p:sp>
        <p:nvSpPr>
          <p:cNvPr id="93224" name="Text Box 48"/>
          <p:cNvSpPr txBox="1">
            <a:spLocks noChangeArrowheads="1"/>
          </p:cNvSpPr>
          <p:nvPr/>
        </p:nvSpPr>
        <p:spPr bwMode="auto">
          <a:xfrm>
            <a:off x="2819400" y="58975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3225" name="Rectangle 49"/>
          <p:cNvSpPr>
            <a:spLocks noChangeArrowheads="1"/>
          </p:cNvSpPr>
          <p:nvPr/>
        </p:nvSpPr>
        <p:spPr bwMode="auto">
          <a:xfrm>
            <a:off x="4800600" y="3657600"/>
            <a:ext cx="3962400" cy="1676400"/>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4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44</a:t>
            </a:fld>
            <a:endParaRPr lang="en-US" altLang="en-US"/>
          </a:p>
        </p:txBody>
      </p:sp>
    </p:spTree>
    <p:extLst>
      <p:ext uri="{BB962C8B-B14F-4D97-AF65-F5344CB8AC3E}">
        <p14:creationId xmlns:p14="http://schemas.microsoft.com/office/powerpoint/2010/main" val="21583692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234" name="Group 2"/>
          <p:cNvGrpSpPr>
            <a:grpSpLocks/>
          </p:cNvGrpSpPr>
          <p:nvPr/>
        </p:nvGrpSpPr>
        <p:grpSpPr bwMode="auto">
          <a:xfrm>
            <a:off x="5518980" y="4724400"/>
            <a:ext cx="1828800" cy="1447800"/>
            <a:chOff x="1152" y="2976"/>
            <a:chExt cx="1152" cy="912"/>
          </a:xfrm>
        </p:grpSpPr>
        <p:sp>
          <p:nvSpPr>
            <p:cNvPr id="95260" name="Line 3"/>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61" name="Line 4"/>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62" name="Line 5"/>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63" name="Line 6"/>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64" name="Line 7"/>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5235" name="Group 8"/>
          <p:cNvGrpSpPr>
            <a:grpSpLocks/>
          </p:cNvGrpSpPr>
          <p:nvPr/>
        </p:nvGrpSpPr>
        <p:grpSpPr bwMode="auto">
          <a:xfrm>
            <a:off x="5518980" y="3276600"/>
            <a:ext cx="1828800" cy="1447800"/>
            <a:chOff x="1152" y="2976"/>
            <a:chExt cx="1152" cy="912"/>
          </a:xfrm>
        </p:grpSpPr>
        <p:sp>
          <p:nvSpPr>
            <p:cNvPr id="95255" name="Line 9"/>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6" name="Line 10"/>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7" name="Line 11"/>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8" name="Line 12"/>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9" name="Line 13"/>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95236" name="Group 14"/>
          <p:cNvGrpSpPr>
            <a:grpSpLocks/>
          </p:cNvGrpSpPr>
          <p:nvPr/>
        </p:nvGrpSpPr>
        <p:grpSpPr bwMode="auto">
          <a:xfrm>
            <a:off x="5518980" y="1828800"/>
            <a:ext cx="1828800" cy="1447800"/>
            <a:chOff x="1152" y="2976"/>
            <a:chExt cx="1152" cy="912"/>
          </a:xfrm>
        </p:grpSpPr>
        <p:sp>
          <p:nvSpPr>
            <p:cNvPr id="95250" name="Line 15"/>
            <p:cNvSpPr>
              <a:spLocks noChangeShapeType="1"/>
            </p:cNvSpPr>
            <p:nvPr/>
          </p:nvSpPr>
          <p:spPr bwMode="auto">
            <a:xfrm flipV="1">
              <a:off x="1152"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1" name="Line 16"/>
            <p:cNvSpPr>
              <a:spLocks noChangeShapeType="1"/>
            </p:cNvSpPr>
            <p:nvPr/>
          </p:nvSpPr>
          <p:spPr bwMode="auto">
            <a:xfrm flipV="1">
              <a:off x="2304" y="2976"/>
              <a:ext cx="0"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2" name="Line 17"/>
            <p:cNvSpPr>
              <a:spLocks noChangeShapeType="1"/>
            </p:cNvSpPr>
            <p:nvPr/>
          </p:nvSpPr>
          <p:spPr bwMode="auto">
            <a:xfrm>
              <a:off x="1152" y="2976"/>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3" name="Line 18"/>
            <p:cNvSpPr>
              <a:spLocks noChangeShapeType="1"/>
            </p:cNvSpPr>
            <p:nvPr/>
          </p:nvSpPr>
          <p:spPr bwMode="auto">
            <a:xfrm>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54" name="Line 19"/>
            <p:cNvSpPr>
              <a:spLocks noChangeShapeType="1"/>
            </p:cNvSpPr>
            <p:nvPr/>
          </p:nvSpPr>
          <p:spPr bwMode="auto">
            <a:xfrm flipH="1">
              <a:off x="1152" y="2976"/>
              <a:ext cx="1152" cy="9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95238" name="AutoShape 21"/>
          <p:cNvSpPr>
            <a:spLocks noChangeArrowheads="1"/>
          </p:cNvSpPr>
          <p:nvPr/>
        </p:nvSpPr>
        <p:spPr bwMode="auto">
          <a:xfrm>
            <a:off x="4833180" y="1752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5239" name="AutoShape 22"/>
          <p:cNvSpPr>
            <a:spLocks noChangeArrowheads="1"/>
          </p:cNvSpPr>
          <p:nvPr/>
        </p:nvSpPr>
        <p:spPr bwMode="auto">
          <a:xfrm>
            <a:off x="4833180" y="32004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5240" name="AutoShape 23"/>
          <p:cNvSpPr>
            <a:spLocks noChangeArrowheads="1"/>
          </p:cNvSpPr>
          <p:nvPr/>
        </p:nvSpPr>
        <p:spPr bwMode="auto">
          <a:xfrm>
            <a:off x="4833180" y="46482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5241" name="Line 24"/>
          <p:cNvSpPr>
            <a:spLocks noChangeShapeType="1"/>
          </p:cNvSpPr>
          <p:nvPr/>
        </p:nvSpPr>
        <p:spPr bwMode="auto">
          <a:xfrm>
            <a:off x="5366580"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42" name="Line 25"/>
          <p:cNvSpPr>
            <a:spLocks noChangeShapeType="1"/>
          </p:cNvSpPr>
          <p:nvPr/>
        </p:nvSpPr>
        <p:spPr bwMode="auto">
          <a:xfrm>
            <a:off x="7204905"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5243" name="Arc 26"/>
          <p:cNvSpPr>
            <a:spLocks/>
          </p:cNvSpPr>
          <p:nvPr/>
        </p:nvSpPr>
        <p:spPr bwMode="auto">
          <a:xfrm rot="-9258210">
            <a:off x="7184268" y="135255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244" name="Text Box 27"/>
          <p:cNvSpPr txBox="1">
            <a:spLocks noChangeArrowheads="1"/>
          </p:cNvSpPr>
          <p:nvPr/>
        </p:nvSpPr>
        <p:spPr bwMode="auto">
          <a:xfrm>
            <a:off x="6585780" y="21478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95245" name="Text Box 33"/>
          <p:cNvSpPr txBox="1">
            <a:spLocks noChangeArrowheads="1"/>
          </p:cNvSpPr>
          <p:nvPr/>
        </p:nvSpPr>
        <p:spPr bwMode="auto">
          <a:xfrm>
            <a:off x="1043608" y="3032125"/>
            <a:ext cx="2657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Find maximum axial tension in column.</a:t>
            </a:r>
          </a:p>
        </p:txBody>
      </p:sp>
      <p:sp>
        <p:nvSpPr>
          <p:cNvPr id="95249" name="Freeform 37"/>
          <p:cNvSpPr>
            <a:spLocks/>
          </p:cNvSpPr>
          <p:nvPr/>
        </p:nvSpPr>
        <p:spPr bwMode="auto">
          <a:xfrm>
            <a:off x="3419873" y="3510117"/>
            <a:ext cx="2088232" cy="2190750"/>
          </a:xfrm>
          <a:custGeom>
            <a:avLst/>
            <a:gdLst>
              <a:gd name="T0" fmla="*/ 0 w 1302"/>
              <a:gd name="T1" fmla="*/ 0 h 1458"/>
              <a:gd name="T2" fmla="*/ 2147483646 w 1302"/>
              <a:gd name="T3" fmla="*/ 2147483646 h 1458"/>
              <a:gd name="T4" fmla="*/ 0 60000 65536"/>
              <a:gd name="T5" fmla="*/ 0 60000 65536"/>
            </a:gdLst>
            <a:ahLst/>
            <a:cxnLst>
              <a:cxn ang="T4">
                <a:pos x="T0" y="T1"/>
              </a:cxn>
              <a:cxn ang="T5">
                <a:pos x="T2" y="T3"/>
              </a:cxn>
            </a:cxnLst>
            <a:rect l="0" t="0" r="r" b="b"/>
            <a:pathLst>
              <a:path w="1302" h="1458">
                <a:moveTo>
                  <a:pt x="0" y="0"/>
                </a:moveTo>
                <a:lnTo>
                  <a:pt x="1302" y="1458"/>
                </a:lnTo>
              </a:path>
            </a:pathLst>
          </a:custGeom>
          <a:noFill/>
          <a:ln w="2222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36" name="Text Box 37"/>
          <p:cNvSpPr txBox="1">
            <a:spLocks noChangeArrowheads="1"/>
          </p:cNvSpPr>
          <p:nvPr/>
        </p:nvSpPr>
        <p:spPr bwMode="auto">
          <a:xfrm>
            <a:off x="1434543" y="3937663"/>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Tension Braces:</a:t>
            </a:r>
            <a:r>
              <a:rPr lang="en-US" altLang="en-US" sz="1800" b="0" u="sng" dirty="0">
                <a:solidFill>
                  <a:schemeClr val="tx2"/>
                </a:solidFill>
                <a:latin typeface="Arial Narrow" pitchFamily="34" charset="0"/>
              </a:rPr>
              <a:t/>
            </a:r>
            <a:br>
              <a:rPr lang="en-US" altLang="en-US" sz="1800" b="0" u="sng" dirty="0">
                <a:solidFill>
                  <a:schemeClr val="tx2"/>
                </a:solidFill>
                <a:latin typeface="Arial Narrow" pitchFamily="34" charset="0"/>
              </a:rPr>
            </a:br>
            <a:r>
              <a:rPr lang="en-US" altLang="en-US" sz="1800" dirty="0">
                <a:latin typeface="Arial Narrow" pitchFamily="34" charset="0"/>
              </a:rPr>
              <a:t>    Take </a:t>
            </a:r>
            <a:r>
              <a:rPr lang="en-US" altLang="en-US" sz="1800" i="1" dirty="0">
                <a:latin typeface="Arial Narrow" pitchFamily="34" charset="0"/>
              </a:rPr>
              <a:t>P = R</a:t>
            </a:r>
            <a:r>
              <a:rPr lang="en-US" altLang="en-US" sz="1800" i="1" baseline="-25000" dirty="0">
                <a:latin typeface="Arial Narrow" pitchFamily="34" charset="0"/>
              </a:rPr>
              <a:t>y</a:t>
            </a:r>
            <a:r>
              <a:rPr lang="en-US" altLang="en-US" sz="1800" i="1" dirty="0">
                <a:latin typeface="Arial Narrow" pitchFamily="34" charset="0"/>
              </a:rPr>
              <a:t> </a:t>
            </a:r>
            <a:r>
              <a:rPr lang="en-US" altLang="en-US" sz="1800" i="1" dirty="0" err="1">
                <a:latin typeface="Arial Narrow" pitchFamily="34" charset="0"/>
              </a:rPr>
              <a:t>F</a:t>
            </a:r>
            <a:r>
              <a:rPr lang="en-US" altLang="en-US" sz="1800" i="1" baseline="-25000" dirty="0" err="1">
                <a:latin typeface="Arial Narrow" pitchFamily="34" charset="0"/>
              </a:rPr>
              <a:t>y</a:t>
            </a:r>
            <a:r>
              <a:rPr lang="en-US" altLang="en-US" sz="1800" i="1" dirty="0">
                <a:latin typeface="Arial Narrow" pitchFamily="34" charset="0"/>
              </a:rPr>
              <a:t> A</a:t>
            </a:r>
            <a:r>
              <a:rPr lang="en-US" altLang="en-US" sz="1800" i="1" baseline="-25000" dirty="0">
                <a:latin typeface="Arial Narrow" pitchFamily="34" charset="0"/>
              </a:rPr>
              <a:t>g</a:t>
            </a:r>
            <a:endParaRPr lang="en-US" altLang="en-US" sz="1800" dirty="0">
              <a:latin typeface="Arial Narrow" pitchFamily="34" charset="0"/>
            </a:endParaRPr>
          </a:p>
        </p:txBody>
      </p:sp>
      <p:sp>
        <p:nvSpPr>
          <p:cNvPr id="37" name="Text Box 39"/>
          <p:cNvSpPr txBox="1">
            <a:spLocks noChangeArrowheads="1"/>
          </p:cNvSpPr>
          <p:nvPr/>
        </p:nvSpPr>
        <p:spPr bwMode="auto">
          <a:xfrm>
            <a:off x="1434543" y="4728238"/>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Compression Braces:</a:t>
            </a:r>
            <a:r>
              <a:rPr lang="en-US" altLang="en-US" sz="1800" u="sng" dirty="0">
                <a:solidFill>
                  <a:schemeClr val="tx2"/>
                </a:solidFill>
                <a:latin typeface="+mn-lt"/>
              </a:rPr>
              <a:t/>
            </a:r>
            <a:br>
              <a:rPr lang="en-US" altLang="en-US" sz="1800" u="sng" dirty="0">
                <a:solidFill>
                  <a:schemeClr val="tx2"/>
                </a:solidFill>
                <a:latin typeface="+mn-lt"/>
              </a:rPr>
            </a:br>
            <a:r>
              <a:rPr lang="en-US" altLang="en-US" sz="1800" dirty="0">
                <a:latin typeface="Arial Narrow" pitchFamily="34" charset="0"/>
              </a:rPr>
              <a:t>    Take </a:t>
            </a:r>
            <a:r>
              <a:rPr lang="en-US" altLang="en-US" sz="1800" i="1" dirty="0">
                <a:latin typeface="Arial Narrow" pitchFamily="34" charset="0"/>
              </a:rPr>
              <a:t>P = </a:t>
            </a:r>
            <a:r>
              <a:rPr lang="en-US" altLang="en-US" sz="1800" i="1" dirty="0" err="1">
                <a:latin typeface="Arial Narrow" pitchFamily="34" charset="0"/>
              </a:rPr>
              <a:t>P</a:t>
            </a:r>
            <a:r>
              <a:rPr lang="en-US" altLang="en-US" sz="1800" i="1" baseline="-25000" dirty="0" err="1">
                <a:latin typeface="Arial Narrow" pitchFamily="34" charset="0"/>
              </a:rPr>
              <a:t>cre</a:t>
            </a:r>
            <a:endParaRPr lang="en-US" altLang="en-US" sz="1800" dirty="0">
              <a:latin typeface="Arial Narrow" pitchFamily="34" charset="0"/>
            </a:endParaRPr>
          </a:p>
        </p:txBody>
      </p:sp>
      <p:sp>
        <p:nvSpPr>
          <p:cNvPr id="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45</a:t>
            </a:fld>
            <a:endParaRPr lang="en-US" altLang="en-US"/>
          </a:p>
        </p:txBody>
      </p:sp>
    </p:spTree>
    <p:extLst>
      <p:ext uri="{BB962C8B-B14F-4D97-AF65-F5344CB8AC3E}">
        <p14:creationId xmlns:p14="http://schemas.microsoft.com/office/powerpoint/2010/main" val="24769439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Line 33"/>
          <p:cNvSpPr>
            <a:spLocks noChangeShapeType="1"/>
          </p:cNvSpPr>
          <p:nvPr/>
        </p:nvSpPr>
        <p:spPr bwMode="auto">
          <a:xfrm flipV="1">
            <a:off x="5518150" y="47244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4" name="Line 34"/>
          <p:cNvSpPr>
            <a:spLocks noChangeShapeType="1"/>
          </p:cNvSpPr>
          <p:nvPr/>
        </p:nvSpPr>
        <p:spPr bwMode="auto">
          <a:xfrm flipV="1">
            <a:off x="7346950" y="47244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5" name="Line 35"/>
          <p:cNvSpPr>
            <a:spLocks noChangeShapeType="1"/>
          </p:cNvSpPr>
          <p:nvPr/>
        </p:nvSpPr>
        <p:spPr bwMode="auto">
          <a:xfrm>
            <a:off x="5518150" y="47244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6" name="Line 36"/>
          <p:cNvSpPr>
            <a:spLocks noChangeShapeType="1"/>
          </p:cNvSpPr>
          <p:nvPr/>
        </p:nvSpPr>
        <p:spPr bwMode="auto">
          <a:xfrm>
            <a:off x="5518150" y="47244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7" name="Line 37"/>
          <p:cNvSpPr>
            <a:spLocks noChangeShapeType="1"/>
          </p:cNvSpPr>
          <p:nvPr/>
        </p:nvSpPr>
        <p:spPr bwMode="auto">
          <a:xfrm flipH="1">
            <a:off x="5518150" y="47244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8" name="Line 38"/>
          <p:cNvSpPr>
            <a:spLocks noChangeShapeType="1"/>
          </p:cNvSpPr>
          <p:nvPr/>
        </p:nvSpPr>
        <p:spPr bwMode="auto">
          <a:xfrm flipV="1">
            <a:off x="5518150" y="3276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89" name="Line 39"/>
          <p:cNvSpPr>
            <a:spLocks noChangeShapeType="1"/>
          </p:cNvSpPr>
          <p:nvPr/>
        </p:nvSpPr>
        <p:spPr bwMode="auto">
          <a:xfrm flipV="1">
            <a:off x="7346950" y="32766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0" name="Line 40"/>
          <p:cNvSpPr>
            <a:spLocks noChangeShapeType="1"/>
          </p:cNvSpPr>
          <p:nvPr/>
        </p:nvSpPr>
        <p:spPr bwMode="auto">
          <a:xfrm>
            <a:off x="5518150" y="32766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1" name="Line 41"/>
          <p:cNvSpPr>
            <a:spLocks noChangeShapeType="1"/>
          </p:cNvSpPr>
          <p:nvPr/>
        </p:nvSpPr>
        <p:spPr bwMode="auto">
          <a:xfrm>
            <a:off x="5518150" y="32766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2" name="Line 42"/>
          <p:cNvSpPr>
            <a:spLocks noChangeShapeType="1"/>
          </p:cNvSpPr>
          <p:nvPr/>
        </p:nvSpPr>
        <p:spPr bwMode="auto">
          <a:xfrm flipH="1">
            <a:off x="5518150" y="32766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3" name="Line 43"/>
          <p:cNvSpPr>
            <a:spLocks noChangeShapeType="1"/>
          </p:cNvSpPr>
          <p:nvPr/>
        </p:nvSpPr>
        <p:spPr bwMode="auto">
          <a:xfrm flipV="1">
            <a:off x="5518150" y="18288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4" name="Line 44"/>
          <p:cNvSpPr>
            <a:spLocks noChangeShapeType="1"/>
          </p:cNvSpPr>
          <p:nvPr/>
        </p:nvSpPr>
        <p:spPr bwMode="auto">
          <a:xfrm flipV="1">
            <a:off x="7346950" y="1828800"/>
            <a:ext cx="0" cy="1447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5" name="Line 45"/>
          <p:cNvSpPr>
            <a:spLocks noChangeShapeType="1"/>
          </p:cNvSpPr>
          <p:nvPr/>
        </p:nvSpPr>
        <p:spPr bwMode="auto">
          <a:xfrm>
            <a:off x="5518150" y="1828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6" name="Line 46"/>
          <p:cNvSpPr>
            <a:spLocks noChangeShapeType="1"/>
          </p:cNvSpPr>
          <p:nvPr/>
        </p:nvSpPr>
        <p:spPr bwMode="auto">
          <a:xfrm>
            <a:off x="5518150" y="18288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7" name="Line 47"/>
          <p:cNvSpPr>
            <a:spLocks noChangeShapeType="1"/>
          </p:cNvSpPr>
          <p:nvPr/>
        </p:nvSpPr>
        <p:spPr bwMode="auto">
          <a:xfrm flipH="1">
            <a:off x="5518150" y="1828800"/>
            <a:ext cx="1828800" cy="1447800"/>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298" name="AutoShape 48"/>
          <p:cNvSpPr>
            <a:spLocks noChangeArrowheads="1"/>
          </p:cNvSpPr>
          <p:nvPr/>
        </p:nvSpPr>
        <p:spPr bwMode="auto">
          <a:xfrm>
            <a:off x="4832350" y="1752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7299" name="AutoShape 49"/>
          <p:cNvSpPr>
            <a:spLocks noChangeArrowheads="1"/>
          </p:cNvSpPr>
          <p:nvPr/>
        </p:nvSpPr>
        <p:spPr bwMode="auto">
          <a:xfrm>
            <a:off x="4832350" y="32004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7300" name="AutoShape 50"/>
          <p:cNvSpPr>
            <a:spLocks noChangeArrowheads="1"/>
          </p:cNvSpPr>
          <p:nvPr/>
        </p:nvSpPr>
        <p:spPr bwMode="auto">
          <a:xfrm>
            <a:off x="4832350" y="46482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7301" name="Line 51"/>
          <p:cNvSpPr>
            <a:spLocks noChangeShapeType="1"/>
          </p:cNvSpPr>
          <p:nvPr/>
        </p:nvSpPr>
        <p:spPr bwMode="auto">
          <a:xfrm>
            <a:off x="5365750"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02" name="Line 52"/>
          <p:cNvSpPr>
            <a:spLocks noChangeShapeType="1"/>
          </p:cNvSpPr>
          <p:nvPr/>
        </p:nvSpPr>
        <p:spPr bwMode="auto">
          <a:xfrm>
            <a:off x="7204075" y="61722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03" name="Arc 53"/>
          <p:cNvSpPr>
            <a:spLocks/>
          </p:cNvSpPr>
          <p:nvPr/>
        </p:nvSpPr>
        <p:spPr bwMode="auto">
          <a:xfrm rot="-9258210">
            <a:off x="7183438" y="135255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304" name="Text Box 54"/>
          <p:cNvSpPr txBox="1">
            <a:spLocks noChangeArrowheads="1"/>
          </p:cNvSpPr>
          <p:nvPr/>
        </p:nvSpPr>
        <p:spPr bwMode="auto">
          <a:xfrm>
            <a:off x="6584950" y="2147888"/>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97305" name="Freeform 55"/>
          <p:cNvSpPr>
            <a:spLocks/>
          </p:cNvSpPr>
          <p:nvPr/>
        </p:nvSpPr>
        <p:spPr bwMode="auto">
          <a:xfrm flipH="1" flipV="1">
            <a:off x="5543550" y="2889250"/>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06" name="Freeform 58"/>
          <p:cNvSpPr>
            <a:spLocks/>
          </p:cNvSpPr>
          <p:nvPr/>
        </p:nvSpPr>
        <p:spPr bwMode="auto">
          <a:xfrm>
            <a:off x="5530850" y="1854200"/>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07" name="Text Box 61"/>
          <p:cNvSpPr txBox="1">
            <a:spLocks noChangeArrowheads="1"/>
          </p:cNvSpPr>
          <p:nvPr/>
        </p:nvSpPr>
        <p:spPr bwMode="auto">
          <a:xfrm>
            <a:off x="5943600" y="2757488"/>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7308" name="Text Box 64"/>
          <p:cNvSpPr txBox="1">
            <a:spLocks noChangeArrowheads="1"/>
          </p:cNvSpPr>
          <p:nvPr/>
        </p:nvSpPr>
        <p:spPr bwMode="auto">
          <a:xfrm>
            <a:off x="5562600" y="19050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7309" name="Freeform 67"/>
          <p:cNvSpPr>
            <a:spLocks/>
          </p:cNvSpPr>
          <p:nvPr/>
        </p:nvSpPr>
        <p:spPr bwMode="auto">
          <a:xfrm flipH="1" flipV="1">
            <a:off x="5543550" y="4322763"/>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10" name="Text Box 68"/>
          <p:cNvSpPr txBox="1">
            <a:spLocks noChangeArrowheads="1"/>
          </p:cNvSpPr>
          <p:nvPr/>
        </p:nvSpPr>
        <p:spPr bwMode="auto">
          <a:xfrm>
            <a:off x="5943600" y="41910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7311" name="Freeform 69"/>
          <p:cNvSpPr>
            <a:spLocks/>
          </p:cNvSpPr>
          <p:nvPr/>
        </p:nvSpPr>
        <p:spPr bwMode="auto">
          <a:xfrm flipH="1" flipV="1">
            <a:off x="5543550" y="5797550"/>
            <a:ext cx="469900" cy="368300"/>
          </a:xfrm>
          <a:custGeom>
            <a:avLst/>
            <a:gdLst>
              <a:gd name="T0" fmla="*/ 2147483646 w 296"/>
              <a:gd name="T1" fmla="*/ 0 h 232"/>
              <a:gd name="T2" fmla="*/ 0 w 296"/>
              <a:gd name="T3" fmla="*/ 2147483646 h 232"/>
              <a:gd name="T4" fmla="*/ 0 60000 65536"/>
              <a:gd name="T5" fmla="*/ 0 60000 65536"/>
            </a:gdLst>
            <a:ahLst/>
            <a:cxnLst>
              <a:cxn ang="T4">
                <a:pos x="T0" y="T1"/>
              </a:cxn>
              <a:cxn ang="T5">
                <a:pos x="T2" y="T3"/>
              </a:cxn>
            </a:cxnLst>
            <a:rect l="0" t="0" r="r" b="b"/>
            <a:pathLst>
              <a:path w="296" h="232">
                <a:moveTo>
                  <a:pt x="296" y="0"/>
                </a:moveTo>
                <a:lnTo>
                  <a:pt x="0" y="232"/>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12" name="Text Box 70"/>
          <p:cNvSpPr txBox="1">
            <a:spLocks noChangeArrowheads="1"/>
          </p:cNvSpPr>
          <p:nvPr/>
        </p:nvSpPr>
        <p:spPr bwMode="auto">
          <a:xfrm>
            <a:off x="5943600" y="5665788"/>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R</a:t>
            </a:r>
            <a:r>
              <a:rPr lang="en-US" altLang="en-US" sz="1200" i="1" baseline="-25000">
                <a:latin typeface="Arial Narrow" pitchFamily="34" charset="0"/>
              </a:rPr>
              <a:t>y</a:t>
            </a:r>
            <a:r>
              <a:rPr lang="en-US" altLang="en-US" sz="1200" i="1">
                <a:latin typeface="Arial Narrow" pitchFamily="34" charset="0"/>
              </a:rPr>
              <a:t> F</a:t>
            </a:r>
            <a:r>
              <a:rPr lang="en-US" altLang="en-US" sz="1200" i="1" baseline="-25000">
                <a:latin typeface="Arial Narrow" pitchFamily="34" charset="0"/>
              </a:rPr>
              <a:t>y</a:t>
            </a:r>
            <a:r>
              <a:rPr lang="en-US" altLang="en-US" sz="1200" i="1">
                <a:latin typeface="Arial Narrow" pitchFamily="34" charset="0"/>
              </a:rPr>
              <a:t> A</a:t>
            </a:r>
            <a:r>
              <a:rPr lang="en-US" altLang="en-US" sz="1200" i="1" baseline="-25000">
                <a:latin typeface="Arial Narrow" pitchFamily="34" charset="0"/>
              </a:rPr>
              <a:t>g</a:t>
            </a:r>
            <a:endParaRPr lang="en-US" altLang="en-US" sz="1200" i="1">
              <a:latin typeface="Arial Narrow" pitchFamily="34" charset="0"/>
            </a:endParaRPr>
          </a:p>
        </p:txBody>
      </p:sp>
      <p:sp>
        <p:nvSpPr>
          <p:cNvPr id="97313" name="Freeform 71"/>
          <p:cNvSpPr>
            <a:spLocks/>
          </p:cNvSpPr>
          <p:nvPr/>
        </p:nvSpPr>
        <p:spPr bwMode="auto">
          <a:xfrm>
            <a:off x="5518150" y="3276600"/>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14" name="Text Box 72"/>
          <p:cNvSpPr txBox="1">
            <a:spLocks noChangeArrowheads="1"/>
          </p:cNvSpPr>
          <p:nvPr/>
        </p:nvSpPr>
        <p:spPr bwMode="auto">
          <a:xfrm>
            <a:off x="5549900" y="3327400"/>
            <a:ext cx="83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7315" name="Freeform 73"/>
          <p:cNvSpPr>
            <a:spLocks/>
          </p:cNvSpPr>
          <p:nvPr/>
        </p:nvSpPr>
        <p:spPr bwMode="auto">
          <a:xfrm>
            <a:off x="5518150" y="4729163"/>
            <a:ext cx="241300" cy="177800"/>
          </a:xfrm>
          <a:custGeom>
            <a:avLst/>
            <a:gdLst>
              <a:gd name="T0" fmla="*/ 2147483646 w 152"/>
              <a:gd name="T1" fmla="*/ 2147483646 h 112"/>
              <a:gd name="T2" fmla="*/ 0 w 152"/>
              <a:gd name="T3" fmla="*/ 0 h 112"/>
              <a:gd name="T4" fmla="*/ 0 60000 65536"/>
              <a:gd name="T5" fmla="*/ 0 60000 65536"/>
            </a:gdLst>
            <a:ahLst/>
            <a:cxnLst>
              <a:cxn ang="T4">
                <a:pos x="T0" y="T1"/>
              </a:cxn>
              <a:cxn ang="T5">
                <a:pos x="T2" y="T3"/>
              </a:cxn>
            </a:cxnLst>
            <a:rect l="0" t="0" r="r" b="b"/>
            <a:pathLst>
              <a:path w="152" h="112">
                <a:moveTo>
                  <a:pt x="152" y="112"/>
                </a:moveTo>
                <a:lnTo>
                  <a:pt x="0" y="0"/>
                </a:lnTo>
              </a:path>
            </a:pathLst>
          </a:custGeom>
          <a:noFill/>
          <a:ln w="38100" cap="flat" cmpd="sng">
            <a:solidFill>
              <a:srgbClr val="FC0128"/>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7316" name="Text Box 74"/>
          <p:cNvSpPr txBox="1">
            <a:spLocks noChangeArrowheads="1"/>
          </p:cNvSpPr>
          <p:nvPr/>
        </p:nvSpPr>
        <p:spPr bwMode="auto">
          <a:xfrm>
            <a:off x="5549900" y="4779963"/>
            <a:ext cx="838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200" i="1">
                <a:latin typeface="Arial Narrow" pitchFamily="34" charset="0"/>
              </a:rPr>
              <a:t>P</a:t>
            </a:r>
            <a:r>
              <a:rPr lang="en-US" altLang="en-US" sz="1200" i="1" baseline="-25000">
                <a:latin typeface="Arial Narrow" pitchFamily="34" charset="0"/>
              </a:rPr>
              <a:t>cre</a:t>
            </a:r>
            <a:endParaRPr lang="en-US" altLang="en-US" sz="1200" i="1">
              <a:latin typeface="Arial Narrow" pitchFamily="34" charset="0"/>
            </a:endParaRPr>
          </a:p>
        </p:txBody>
      </p:sp>
      <p:sp>
        <p:nvSpPr>
          <p:cNvPr id="97317" name="Text Box 75"/>
          <p:cNvSpPr txBox="1">
            <a:spLocks noChangeArrowheads="1"/>
          </p:cNvSpPr>
          <p:nvPr/>
        </p:nvSpPr>
        <p:spPr bwMode="auto">
          <a:xfrm>
            <a:off x="304800" y="4343400"/>
            <a:ext cx="3048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0">
                <a:solidFill>
                  <a:schemeClr val="tx2"/>
                </a:solidFill>
                <a:latin typeface="Arial" charset="0"/>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Column Axial Tension =</a:t>
            </a:r>
          </a:p>
        </p:txBody>
      </p:sp>
      <p:sp>
        <p:nvSpPr>
          <p:cNvPr id="97318" name="Text Box 76"/>
          <p:cNvSpPr txBox="1">
            <a:spLocks noChangeArrowheads="1"/>
          </p:cNvSpPr>
          <p:nvPr/>
        </p:nvSpPr>
        <p:spPr bwMode="auto">
          <a:xfrm>
            <a:off x="304800" y="4816475"/>
            <a:ext cx="434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dirty="0">
                <a:sym typeface="Symbol" pitchFamily="18" charset="2"/>
              </a:rPr>
              <a:t>[  (</a:t>
            </a:r>
            <a:r>
              <a:rPr lang="en-US" altLang="en-US" sz="1400" i="1" dirty="0">
                <a:sym typeface="Symbol" pitchFamily="18" charset="2"/>
              </a:rPr>
              <a:t>R</a:t>
            </a:r>
            <a:r>
              <a:rPr lang="en-US" altLang="en-US" sz="1400" i="1" baseline="-25000" dirty="0">
                <a:sym typeface="Symbol" pitchFamily="18" charset="2"/>
              </a:rPr>
              <a:t>y</a:t>
            </a:r>
            <a:r>
              <a:rPr lang="en-US" altLang="en-US" sz="1400" i="1" dirty="0">
                <a:sym typeface="Symbol" pitchFamily="18" charset="2"/>
              </a:rPr>
              <a:t> </a:t>
            </a:r>
            <a:r>
              <a:rPr lang="en-US" altLang="en-US" sz="1400" i="1" dirty="0" err="1">
                <a:sym typeface="Symbol" pitchFamily="18" charset="2"/>
              </a:rPr>
              <a:t>F</a:t>
            </a:r>
            <a:r>
              <a:rPr lang="en-US" altLang="en-US" sz="1400" i="1" baseline="-25000" dirty="0" err="1">
                <a:sym typeface="Symbol" pitchFamily="18" charset="2"/>
              </a:rPr>
              <a:t>y</a:t>
            </a:r>
            <a:r>
              <a:rPr lang="en-US" altLang="en-US" sz="1400" i="1" dirty="0">
                <a:sym typeface="Symbol" pitchFamily="18" charset="2"/>
              </a:rPr>
              <a:t> A</a:t>
            </a:r>
            <a:r>
              <a:rPr lang="en-US" altLang="en-US" sz="1400" i="1" baseline="-25000" dirty="0">
                <a:sym typeface="Symbol" pitchFamily="18" charset="2"/>
              </a:rPr>
              <a:t>g</a:t>
            </a:r>
            <a:r>
              <a:rPr lang="en-US" altLang="en-US" sz="1400" dirty="0">
                <a:sym typeface="Symbol" pitchFamily="18" charset="2"/>
              </a:rPr>
              <a:t> ) cos  +  (</a:t>
            </a:r>
            <a:r>
              <a:rPr lang="en-US" altLang="en-US" sz="1400" i="1" dirty="0" err="1">
                <a:sym typeface="Symbol" pitchFamily="18" charset="2"/>
              </a:rPr>
              <a:t>P</a:t>
            </a:r>
            <a:r>
              <a:rPr lang="en-US" altLang="en-US" sz="1400" i="1" baseline="-25000" dirty="0" err="1">
                <a:sym typeface="Symbol" pitchFamily="18" charset="2"/>
              </a:rPr>
              <a:t>cre</a:t>
            </a:r>
            <a:r>
              <a:rPr lang="en-US" altLang="en-US" sz="1400" dirty="0">
                <a:sym typeface="Symbol" pitchFamily="18" charset="2"/>
              </a:rPr>
              <a:t>) cos  ] - </a:t>
            </a:r>
            <a:r>
              <a:rPr lang="en-US" altLang="en-US" sz="1400" i="1" dirty="0" err="1">
                <a:sym typeface="Symbol" pitchFamily="18" charset="2"/>
              </a:rPr>
              <a:t>P</a:t>
            </a:r>
            <a:r>
              <a:rPr lang="en-US" altLang="en-US" sz="1400" i="1" baseline="-25000" dirty="0" err="1">
                <a:sym typeface="Symbol" pitchFamily="18" charset="2"/>
              </a:rPr>
              <a:t>gravity</a:t>
            </a:r>
            <a:endParaRPr lang="en-US" altLang="en-US" sz="1400" dirty="0">
              <a:sym typeface="Symbol" pitchFamily="18" charset="2"/>
            </a:endParaRPr>
          </a:p>
        </p:txBody>
      </p:sp>
      <p:sp>
        <p:nvSpPr>
          <p:cNvPr id="97319" name="Text Box 77"/>
          <p:cNvSpPr txBox="1">
            <a:spLocks noChangeArrowheads="1"/>
          </p:cNvSpPr>
          <p:nvPr/>
        </p:nvSpPr>
        <p:spPr bwMode="auto">
          <a:xfrm>
            <a:off x="304800" y="5200650"/>
            <a:ext cx="3048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spcBef>
                <a:spcPct val="50000"/>
              </a:spcBef>
              <a:buClrTx/>
              <a:buSzTx/>
              <a:buFontTx/>
              <a:buNone/>
              <a:defRPr sz="1400" b="1">
                <a:solidFill>
                  <a:schemeClr val="tx2"/>
                </a:solidFill>
                <a:latin typeface="Arial" charset="0"/>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(sum brace forces for all levels above column)</a:t>
            </a:r>
          </a:p>
        </p:txBody>
      </p:sp>
      <p:sp>
        <p:nvSpPr>
          <p:cNvPr id="97321" name="Line 82"/>
          <p:cNvSpPr>
            <a:spLocks noChangeShapeType="1"/>
          </p:cNvSpPr>
          <p:nvPr/>
        </p:nvSpPr>
        <p:spPr bwMode="auto">
          <a:xfrm>
            <a:off x="4406900" y="4691063"/>
            <a:ext cx="1111250" cy="974725"/>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Rectangle 49"/>
          <p:cNvSpPr>
            <a:spLocks noChangeArrowheads="1"/>
          </p:cNvSpPr>
          <p:nvPr/>
        </p:nvSpPr>
        <p:spPr bwMode="auto">
          <a:xfrm>
            <a:off x="271688" y="4191000"/>
            <a:ext cx="4135211" cy="1676400"/>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4" name="Text Placeholder 3"/>
          <p:cNvSpPr>
            <a:spLocks noGrp="1"/>
          </p:cNvSpPr>
          <p:nvPr>
            <p:ph type="body" sz="quarter" idx="38"/>
          </p:nvPr>
        </p:nvSpPr>
        <p:spPr/>
        <p:txBody>
          <a:bodyPr/>
          <a:lstStyle/>
          <a:p>
            <a:r>
              <a:rPr lang="en-US" dirty="0"/>
              <a:t>Example</a:t>
            </a:r>
          </a:p>
        </p:txBody>
      </p:sp>
      <p:sp>
        <p:nvSpPr>
          <p:cNvPr id="4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46</a:t>
            </a:fld>
            <a:endParaRPr lang="en-US" altLang="en-US"/>
          </a:p>
        </p:txBody>
      </p:sp>
    </p:spTree>
    <p:extLst>
      <p:ext uri="{BB962C8B-B14F-4D97-AF65-F5344CB8AC3E}">
        <p14:creationId xmlns:p14="http://schemas.microsoft.com/office/powerpoint/2010/main" val="2103921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AutoShape 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99332" name="Arc 4"/>
          <p:cNvSpPr>
            <a:spLocks/>
          </p:cNvSpPr>
          <p:nvPr/>
        </p:nvSpPr>
        <p:spPr bwMode="auto">
          <a:xfrm rot="-9258210">
            <a:off x="2735263" y="198120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333" name="Text Box 5"/>
          <p:cNvSpPr txBox="1">
            <a:spLocks noChangeArrowheads="1"/>
          </p:cNvSpPr>
          <p:nvPr/>
        </p:nvSpPr>
        <p:spPr bwMode="auto">
          <a:xfrm>
            <a:off x="2133600" y="278606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grpSp>
        <p:nvGrpSpPr>
          <p:cNvPr id="99338" name="Group 10"/>
          <p:cNvGrpSpPr>
            <a:grpSpLocks/>
          </p:cNvGrpSpPr>
          <p:nvPr/>
        </p:nvGrpSpPr>
        <p:grpSpPr bwMode="auto">
          <a:xfrm>
            <a:off x="914400" y="2390775"/>
            <a:ext cx="3962400" cy="1828800"/>
            <a:chOff x="1632" y="2400"/>
            <a:chExt cx="2496" cy="1152"/>
          </a:xfrm>
        </p:grpSpPr>
        <p:sp>
          <p:nvSpPr>
            <p:cNvPr id="99340" name="Line 11"/>
            <p:cNvSpPr>
              <a:spLocks noChangeShapeType="1"/>
            </p:cNvSpPr>
            <p:nvPr/>
          </p:nvSpPr>
          <p:spPr bwMode="auto">
            <a:xfrm flipV="1">
              <a:off x="1728"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1" name="Line 12"/>
            <p:cNvSpPr>
              <a:spLocks noChangeShapeType="1"/>
            </p:cNvSpPr>
            <p:nvPr/>
          </p:nvSpPr>
          <p:spPr bwMode="auto">
            <a:xfrm flipV="1">
              <a:off x="2880"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2" name="Line 13"/>
            <p:cNvSpPr>
              <a:spLocks noChangeShapeType="1"/>
            </p:cNvSpPr>
            <p:nvPr/>
          </p:nvSpPr>
          <p:spPr bwMode="auto">
            <a:xfrm flipV="1">
              <a:off x="4032" y="2400"/>
              <a:ext cx="0"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3" name="Line 14"/>
            <p:cNvSpPr>
              <a:spLocks noChangeShapeType="1"/>
            </p:cNvSpPr>
            <p:nvPr/>
          </p:nvSpPr>
          <p:spPr bwMode="auto">
            <a:xfrm>
              <a:off x="1728" y="2400"/>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4" name="Line 15"/>
            <p:cNvSpPr>
              <a:spLocks noChangeShapeType="1"/>
            </p:cNvSpPr>
            <p:nvPr/>
          </p:nvSpPr>
          <p:spPr bwMode="auto">
            <a:xfrm>
              <a:off x="2880" y="2400"/>
              <a:ext cx="11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5" name="Line 16"/>
            <p:cNvSpPr>
              <a:spLocks noChangeShapeType="1"/>
            </p:cNvSpPr>
            <p:nvPr/>
          </p:nvSpPr>
          <p:spPr bwMode="auto">
            <a:xfrm flipV="1">
              <a:off x="1728" y="2400"/>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6" name="Line 17"/>
            <p:cNvSpPr>
              <a:spLocks noChangeShapeType="1"/>
            </p:cNvSpPr>
            <p:nvPr/>
          </p:nvSpPr>
          <p:spPr bwMode="auto">
            <a:xfrm>
              <a:off x="2880" y="2400"/>
              <a:ext cx="1152" cy="115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7" name="Line 18"/>
            <p:cNvSpPr>
              <a:spLocks noChangeShapeType="1"/>
            </p:cNvSpPr>
            <p:nvPr/>
          </p:nvSpPr>
          <p:spPr bwMode="auto">
            <a:xfrm>
              <a:off x="1632"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8" name="Line 19"/>
            <p:cNvSpPr>
              <a:spLocks noChangeShapeType="1"/>
            </p:cNvSpPr>
            <p:nvPr/>
          </p:nvSpPr>
          <p:spPr bwMode="auto">
            <a:xfrm>
              <a:off x="2784"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9349" name="Line 20"/>
            <p:cNvSpPr>
              <a:spLocks noChangeShapeType="1"/>
            </p:cNvSpPr>
            <p:nvPr/>
          </p:nvSpPr>
          <p:spPr bwMode="auto">
            <a:xfrm>
              <a:off x="3936" y="3552"/>
              <a:ext cx="19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99339" name="Line 21"/>
          <p:cNvSpPr>
            <a:spLocks noChangeShapeType="1"/>
          </p:cNvSpPr>
          <p:nvPr/>
        </p:nvSpPr>
        <p:spPr bwMode="auto">
          <a:xfrm flipH="1">
            <a:off x="2895600" y="1600200"/>
            <a:ext cx="2438400" cy="1552575"/>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24" name="Text Box 34"/>
          <p:cNvSpPr txBox="1">
            <a:spLocks noChangeArrowheads="1"/>
          </p:cNvSpPr>
          <p:nvPr/>
        </p:nvSpPr>
        <p:spPr bwMode="auto">
          <a:xfrm>
            <a:off x="5436096" y="1277034"/>
            <a:ext cx="34438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Find maximum axial compression in column.</a:t>
            </a:r>
          </a:p>
        </p:txBody>
      </p:sp>
      <p:sp>
        <p:nvSpPr>
          <p:cNvPr id="25" name="Text Box 37"/>
          <p:cNvSpPr txBox="1">
            <a:spLocks noChangeArrowheads="1"/>
          </p:cNvSpPr>
          <p:nvPr/>
        </p:nvSpPr>
        <p:spPr bwMode="auto">
          <a:xfrm>
            <a:off x="5512296" y="2223184"/>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Tension Braces:</a:t>
            </a:r>
            <a:r>
              <a:rPr lang="en-US" altLang="en-US" sz="1800" b="0" u="sng" dirty="0">
                <a:solidFill>
                  <a:schemeClr val="tx2"/>
                </a:solidFill>
                <a:latin typeface="Arial Narrow" pitchFamily="34" charset="0"/>
              </a:rPr>
              <a:t/>
            </a:r>
            <a:br>
              <a:rPr lang="en-US" altLang="en-US" sz="1800" b="0" u="sng" dirty="0">
                <a:solidFill>
                  <a:schemeClr val="tx2"/>
                </a:solidFill>
                <a:latin typeface="Arial Narrow" pitchFamily="34" charset="0"/>
              </a:rPr>
            </a:br>
            <a:r>
              <a:rPr lang="en-US" altLang="en-US" sz="1800" dirty="0">
                <a:latin typeface="Arial Narrow" pitchFamily="34" charset="0"/>
              </a:rPr>
              <a:t>    Take </a:t>
            </a:r>
            <a:r>
              <a:rPr lang="en-US" altLang="en-US" sz="1800" i="1" dirty="0">
                <a:latin typeface="Arial Narrow" pitchFamily="34" charset="0"/>
              </a:rPr>
              <a:t>P = R</a:t>
            </a:r>
            <a:r>
              <a:rPr lang="en-US" altLang="en-US" sz="1800" i="1" baseline="-25000" dirty="0">
                <a:latin typeface="Arial Narrow" pitchFamily="34" charset="0"/>
              </a:rPr>
              <a:t>y</a:t>
            </a:r>
            <a:r>
              <a:rPr lang="en-US" altLang="en-US" sz="1800" i="1" dirty="0">
                <a:latin typeface="Arial Narrow" pitchFamily="34" charset="0"/>
              </a:rPr>
              <a:t> </a:t>
            </a:r>
            <a:r>
              <a:rPr lang="en-US" altLang="en-US" sz="1800" i="1" dirty="0" err="1">
                <a:latin typeface="Arial Narrow" pitchFamily="34" charset="0"/>
              </a:rPr>
              <a:t>F</a:t>
            </a:r>
            <a:r>
              <a:rPr lang="en-US" altLang="en-US" sz="1800" i="1" baseline="-25000" dirty="0" err="1">
                <a:latin typeface="Arial Narrow" pitchFamily="34" charset="0"/>
              </a:rPr>
              <a:t>y</a:t>
            </a:r>
            <a:r>
              <a:rPr lang="en-US" altLang="en-US" sz="1800" i="1" dirty="0">
                <a:latin typeface="Arial Narrow" pitchFamily="34" charset="0"/>
              </a:rPr>
              <a:t> A</a:t>
            </a:r>
            <a:r>
              <a:rPr lang="en-US" altLang="en-US" sz="1800" i="1" baseline="-25000" dirty="0">
                <a:latin typeface="Arial Narrow" pitchFamily="34" charset="0"/>
              </a:rPr>
              <a:t>g</a:t>
            </a:r>
            <a:endParaRPr lang="en-US" altLang="en-US" sz="1800" dirty="0">
              <a:latin typeface="Arial Narrow" pitchFamily="34" charset="0"/>
            </a:endParaRPr>
          </a:p>
        </p:txBody>
      </p:sp>
      <p:sp>
        <p:nvSpPr>
          <p:cNvPr id="26" name="Text Box 39"/>
          <p:cNvSpPr txBox="1">
            <a:spLocks noChangeArrowheads="1"/>
          </p:cNvSpPr>
          <p:nvPr/>
        </p:nvSpPr>
        <p:spPr bwMode="auto">
          <a:xfrm>
            <a:off x="5512296" y="3013759"/>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Compression Braces:</a:t>
            </a:r>
            <a:r>
              <a:rPr lang="en-US" altLang="en-US" sz="1800" u="sng" dirty="0">
                <a:solidFill>
                  <a:schemeClr val="tx2"/>
                </a:solidFill>
                <a:latin typeface="+mn-lt"/>
              </a:rPr>
              <a:t/>
            </a:r>
            <a:br>
              <a:rPr lang="en-US" altLang="en-US" sz="1800" u="sng" dirty="0">
                <a:solidFill>
                  <a:schemeClr val="tx2"/>
                </a:solidFill>
                <a:latin typeface="+mn-lt"/>
              </a:rPr>
            </a:br>
            <a:r>
              <a:rPr lang="en-US" altLang="en-US" sz="1800" dirty="0">
                <a:latin typeface="Arial Narrow" pitchFamily="34" charset="0"/>
              </a:rPr>
              <a:t>    Take </a:t>
            </a:r>
            <a:r>
              <a:rPr lang="en-US" altLang="en-US" sz="1800" i="1" dirty="0">
                <a:latin typeface="Arial Narrow" pitchFamily="34" charset="0"/>
              </a:rPr>
              <a:t>P = </a:t>
            </a:r>
            <a:r>
              <a:rPr lang="en-US" altLang="en-US" sz="1800" i="1" dirty="0" smtClean="0">
                <a:latin typeface="Arial Narrow" pitchFamily="34" charset="0"/>
              </a:rPr>
              <a:t>0.3P</a:t>
            </a:r>
            <a:r>
              <a:rPr lang="en-US" altLang="en-US" sz="1800" i="1" baseline="-25000" dirty="0" smtClean="0">
                <a:latin typeface="Arial Narrow" pitchFamily="34" charset="0"/>
              </a:rPr>
              <a:t>cre</a:t>
            </a:r>
            <a:endParaRPr lang="en-US" altLang="en-US" sz="1800" dirty="0">
              <a:latin typeface="Arial Narrow" pitchFamily="34" charset="0"/>
            </a:endParaRPr>
          </a:p>
        </p:txBody>
      </p:sp>
      <p:sp>
        <p:nvSpPr>
          <p:cNvPr id="2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47</a:t>
            </a:fld>
            <a:endParaRPr lang="en-US" altLang="en-US"/>
          </a:p>
        </p:txBody>
      </p:sp>
    </p:spTree>
    <p:extLst>
      <p:ext uri="{BB962C8B-B14F-4D97-AF65-F5344CB8AC3E}">
        <p14:creationId xmlns:p14="http://schemas.microsoft.com/office/powerpoint/2010/main" val="10699040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AutoShape 2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1380" name="Arc 26"/>
          <p:cNvSpPr>
            <a:spLocks/>
          </p:cNvSpPr>
          <p:nvPr/>
        </p:nvSpPr>
        <p:spPr bwMode="auto">
          <a:xfrm rot="-9258210">
            <a:off x="2735263" y="1981200"/>
            <a:ext cx="360362"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381" name="Text Box 27"/>
          <p:cNvSpPr txBox="1">
            <a:spLocks noChangeArrowheads="1"/>
          </p:cNvSpPr>
          <p:nvPr/>
        </p:nvSpPr>
        <p:spPr bwMode="auto">
          <a:xfrm>
            <a:off x="2133600" y="2786063"/>
            <a:ext cx="838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101382" name="Line 33"/>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3" name="Line 34"/>
          <p:cNvSpPr>
            <a:spLocks noChangeShapeType="1"/>
          </p:cNvSpPr>
          <p:nvPr/>
        </p:nvSpPr>
        <p:spPr bwMode="auto">
          <a:xfrm flipV="1">
            <a:off x="28956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4" name="Line 35"/>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5" name="Line 36"/>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6" name="Line 37"/>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7" name="Line 38"/>
          <p:cNvSpPr>
            <a:spLocks noChangeShapeType="1"/>
          </p:cNvSpPr>
          <p:nvPr/>
        </p:nvSpPr>
        <p:spPr bwMode="auto">
          <a:xfrm flipV="1">
            <a:off x="1066800" y="2390775"/>
            <a:ext cx="1828800" cy="18288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8" name="Line 39"/>
          <p:cNvSpPr>
            <a:spLocks noChangeShapeType="1"/>
          </p:cNvSpPr>
          <p:nvPr/>
        </p:nvSpPr>
        <p:spPr bwMode="auto">
          <a:xfrm>
            <a:off x="2895600" y="2390775"/>
            <a:ext cx="1828800" cy="182880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89" name="Line 40"/>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0" name="Line 41"/>
          <p:cNvSpPr>
            <a:spLocks noChangeShapeType="1"/>
          </p:cNvSpPr>
          <p:nvPr/>
        </p:nvSpPr>
        <p:spPr bwMode="auto">
          <a:xfrm>
            <a:off x="27432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1" name="Line 42"/>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2" name="Freeform 45"/>
          <p:cNvSpPr>
            <a:spLocks/>
          </p:cNvSpPr>
          <p:nvPr/>
        </p:nvSpPr>
        <p:spPr bwMode="auto">
          <a:xfrm>
            <a:off x="2190750" y="2390775"/>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3" name="Freeform 46"/>
          <p:cNvSpPr>
            <a:spLocks/>
          </p:cNvSpPr>
          <p:nvPr/>
        </p:nvSpPr>
        <p:spPr bwMode="auto">
          <a:xfrm>
            <a:off x="2952750" y="2419350"/>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4" name="Text Box 47"/>
          <p:cNvSpPr txBox="1">
            <a:spLocks noChangeArrowheads="1"/>
          </p:cNvSpPr>
          <p:nvPr/>
        </p:nvSpPr>
        <p:spPr bwMode="auto">
          <a:xfrm>
            <a:off x="1352550" y="27574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a:t>
            </a:r>
            <a:endParaRPr lang="en-US" altLang="en-US" sz="1600" i="1">
              <a:latin typeface="Arial Narrow" pitchFamily="34" charset="0"/>
            </a:endParaRPr>
          </a:p>
        </p:txBody>
      </p:sp>
      <p:sp>
        <p:nvSpPr>
          <p:cNvPr id="101395" name="Text Box 48"/>
          <p:cNvSpPr txBox="1">
            <a:spLocks noChangeArrowheads="1"/>
          </p:cNvSpPr>
          <p:nvPr/>
        </p:nvSpPr>
        <p:spPr bwMode="auto">
          <a:xfrm>
            <a:off x="3276600" y="2466975"/>
            <a:ext cx="838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0.3 P</a:t>
            </a:r>
            <a:r>
              <a:rPr lang="en-US" altLang="en-US" sz="1600" i="1" baseline="-25000">
                <a:latin typeface="Arial Narrow" pitchFamily="34" charset="0"/>
              </a:rPr>
              <a:t>cre</a:t>
            </a:r>
            <a:endParaRPr lang="en-US" altLang="en-US" sz="1600" i="1">
              <a:latin typeface="Arial Narrow" pitchFamily="34" charset="0"/>
            </a:endParaRPr>
          </a:p>
        </p:txBody>
      </p:sp>
      <p:grpSp>
        <p:nvGrpSpPr>
          <p:cNvPr id="101396" name="Group 53"/>
          <p:cNvGrpSpPr>
            <a:grpSpLocks/>
          </p:cNvGrpSpPr>
          <p:nvPr/>
        </p:nvGrpSpPr>
        <p:grpSpPr bwMode="auto">
          <a:xfrm>
            <a:off x="5257800" y="2425700"/>
            <a:ext cx="4343400" cy="777875"/>
            <a:chOff x="3216" y="2164"/>
            <a:chExt cx="2736" cy="490"/>
          </a:xfrm>
        </p:grpSpPr>
        <p:sp>
          <p:nvSpPr>
            <p:cNvPr id="101399" name="Text Box 49"/>
            <p:cNvSpPr txBox="1">
              <a:spLocks noChangeArrowheads="1"/>
            </p:cNvSpPr>
            <p:nvPr/>
          </p:nvSpPr>
          <p:spPr bwMode="auto">
            <a:xfrm>
              <a:off x="3216" y="2164"/>
              <a:ext cx="192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a:solidFill>
                    <a:schemeClr val="tx2"/>
                  </a:solidFill>
                </a:rPr>
                <a:t>Column</a:t>
              </a:r>
              <a:r>
                <a:rPr lang="en-US" altLang="en-US" sz="1600" b="0" dirty="0">
                  <a:solidFill>
                    <a:schemeClr val="tx2"/>
                  </a:solidFill>
                </a:rPr>
                <a:t> Axial Compression =</a:t>
              </a:r>
            </a:p>
          </p:txBody>
        </p:sp>
        <p:sp>
          <p:nvSpPr>
            <p:cNvPr id="101400" name="Text Box 50"/>
            <p:cNvSpPr txBox="1">
              <a:spLocks noChangeArrowheads="1"/>
            </p:cNvSpPr>
            <p:nvPr/>
          </p:nvSpPr>
          <p:spPr bwMode="auto">
            <a:xfrm>
              <a:off x="3216" y="2462"/>
              <a:ext cx="273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a:sym typeface="Symbol" pitchFamily="18" charset="2"/>
                </a:rPr>
                <a:t>(</a:t>
              </a:r>
              <a:r>
                <a:rPr lang="en-US" altLang="en-US" sz="1400" i="1">
                  <a:sym typeface="Symbol" pitchFamily="18" charset="2"/>
                </a:rPr>
                <a:t>R</a:t>
              </a:r>
              <a:r>
                <a:rPr lang="en-US" altLang="en-US" sz="1400" i="1" baseline="-25000">
                  <a:sym typeface="Symbol" pitchFamily="18" charset="2"/>
                </a:rPr>
                <a:t>y</a:t>
              </a:r>
              <a:r>
                <a:rPr lang="en-US" altLang="en-US" sz="1400" i="1">
                  <a:sym typeface="Symbol" pitchFamily="18" charset="2"/>
                </a:rPr>
                <a:t> F</a:t>
              </a:r>
              <a:r>
                <a:rPr lang="en-US" altLang="en-US" sz="1400" i="1" baseline="-25000">
                  <a:sym typeface="Symbol" pitchFamily="18" charset="2"/>
                </a:rPr>
                <a:t>y</a:t>
              </a:r>
              <a:r>
                <a:rPr lang="en-US" altLang="en-US" sz="1400" i="1">
                  <a:sym typeface="Symbol" pitchFamily="18" charset="2"/>
                </a:rPr>
                <a:t> A</a:t>
              </a:r>
              <a:r>
                <a:rPr lang="en-US" altLang="en-US" sz="1400" i="1" baseline="-25000">
                  <a:sym typeface="Symbol" pitchFamily="18" charset="2"/>
                </a:rPr>
                <a:t>g</a:t>
              </a:r>
              <a:r>
                <a:rPr lang="en-US" altLang="en-US" sz="1400">
                  <a:sym typeface="Symbol" pitchFamily="18" charset="2"/>
                </a:rPr>
                <a:t> ) cos  +  (</a:t>
              </a:r>
              <a:r>
                <a:rPr lang="en-US" altLang="en-US" sz="1400" i="1">
                  <a:sym typeface="Symbol" pitchFamily="18" charset="2"/>
                </a:rPr>
                <a:t>0.3 P</a:t>
              </a:r>
              <a:r>
                <a:rPr lang="en-US" altLang="en-US" sz="1400" i="1" baseline="-25000">
                  <a:sym typeface="Symbol" pitchFamily="18" charset="2"/>
                </a:rPr>
                <a:t>cre</a:t>
              </a:r>
              <a:r>
                <a:rPr lang="en-US" altLang="en-US" sz="1400">
                  <a:sym typeface="Symbol" pitchFamily="18" charset="2"/>
                </a:rPr>
                <a:t>) cos   + </a:t>
              </a:r>
              <a:r>
                <a:rPr lang="en-US" altLang="en-US" sz="1400" i="1">
                  <a:sym typeface="Symbol" pitchFamily="18" charset="2"/>
                </a:rPr>
                <a:t>P</a:t>
              </a:r>
              <a:r>
                <a:rPr lang="en-US" altLang="en-US" sz="1400" i="1" baseline="-25000">
                  <a:sym typeface="Symbol" pitchFamily="18" charset="2"/>
                </a:rPr>
                <a:t>gravity</a:t>
              </a:r>
              <a:endParaRPr lang="en-US" altLang="en-US" sz="1400">
                <a:sym typeface="Symbol" pitchFamily="18" charset="2"/>
              </a:endParaRPr>
            </a:p>
          </p:txBody>
        </p:sp>
      </p:grpSp>
      <p:sp>
        <p:nvSpPr>
          <p:cNvPr id="101397" name="Line 54"/>
          <p:cNvSpPr>
            <a:spLocks noChangeShapeType="1"/>
          </p:cNvSpPr>
          <p:nvPr/>
        </p:nvSpPr>
        <p:spPr bwMode="auto">
          <a:xfrm flipH="1">
            <a:off x="2895600" y="2757488"/>
            <a:ext cx="2209800" cy="976312"/>
          </a:xfrm>
          <a:prstGeom prst="line">
            <a:avLst/>
          </a:prstGeom>
          <a:noFill/>
          <a:ln w="3175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1398" name="Text Box 55"/>
          <p:cNvSpPr txBox="1">
            <a:spLocks noChangeArrowheads="1"/>
          </p:cNvSpPr>
          <p:nvPr/>
        </p:nvSpPr>
        <p:spPr bwMode="auto">
          <a:xfrm>
            <a:off x="5257800" y="3962400"/>
            <a:ext cx="3200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u="sng" dirty="0">
                <a:latin typeface="Arial Narrow" pitchFamily="34" charset="0"/>
              </a:rPr>
              <a:t>Note</a:t>
            </a:r>
          </a:p>
          <a:p>
            <a:pPr>
              <a:spcBef>
                <a:spcPct val="50000"/>
              </a:spcBef>
              <a:buClrTx/>
              <a:buSzTx/>
              <a:buFontTx/>
              <a:buNone/>
            </a:pPr>
            <a:r>
              <a:rPr lang="en-US" altLang="en-US" sz="1800" dirty="0">
                <a:latin typeface="Arial Narrow" pitchFamily="34" charset="0"/>
              </a:rPr>
              <a:t>Based on elastic frame analysis: </a:t>
            </a:r>
          </a:p>
          <a:p>
            <a:pPr>
              <a:spcBef>
                <a:spcPct val="50000"/>
              </a:spcBef>
              <a:buClrTx/>
              <a:buSzTx/>
              <a:buFontTx/>
              <a:buNone/>
            </a:pPr>
            <a:r>
              <a:rPr lang="en-US" altLang="en-US" sz="1800" dirty="0">
                <a:latin typeface="Arial Narrow" pitchFamily="34" charset="0"/>
              </a:rPr>
              <a:t>Column Axial Force = </a:t>
            </a:r>
            <a:r>
              <a:rPr lang="en-US" altLang="en-US" sz="1800" i="1" dirty="0" err="1">
                <a:latin typeface="Arial Narrow" pitchFamily="34" charset="0"/>
              </a:rPr>
              <a:t>P</a:t>
            </a:r>
            <a:r>
              <a:rPr lang="en-US" altLang="en-US" sz="1800" i="1" baseline="-25000" dirty="0" err="1">
                <a:latin typeface="Arial Narrow" pitchFamily="34" charset="0"/>
              </a:rPr>
              <a:t>gravity</a:t>
            </a:r>
            <a:endParaRPr lang="en-US" altLang="en-US" sz="1800" dirty="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48</a:t>
            </a:fld>
            <a:endParaRPr lang="en-US" altLang="en-US"/>
          </a:p>
        </p:txBody>
      </p:sp>
    </p:spTree>
    <p:extLst>
      <p:ext uri="{BB962C8B-B14F-4D97-AF65-F5344CB8AC3E}">
        <p14:creationId xmlns:p14="http://schemas.microsoft.com/office/powerpoint/2010/main" val="20046452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AutoShape 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3428" name="Arc 4"/>
          <p:cNvSpPr>
            <a:spLocks/>
          </p:cNvSpPr>
          <p:nvPr/>
        </p:nvSpPr>
        <p:spPr bwMode="auto">
          <a:xfrm rot="-8073205">
            <a:off x="2543968" y="1818482"/>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3429" name="Text Box 5"/>
          <p:cNvSpPr txBox="1">
            <a:spLocks noChangeArrowheads="1"/>
          </p:cNvSpPr>
          <p:nvPr/>
        </p:nvSpPr>
        <p:spPr bwMode="auto">
          <a:xfrm>
            <a:off x="1714500" y="246697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103430" name="Text Box 6"/>
          <p:cNvSpPr txBox="1">
            <a:spLocks noChangeArrowheads="1"/>
          </p:cNvSpPr>
          <p:nvPr/>
        </p:nvSpPr>
        <p:spPr bwMode="auto">
          <a:xfrm>
            <a:off x="5334000" y="990600"/>
            <a:ext cx="31984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Find maximum bending moment in beam.</a:t>
            </a:r>
          </a:p>
        </p:txBody>
      </p:sp>
      <p:sp>
        <p:nvSpPr>
          <p:cNvPr id="103432" name="Text Box 8"/>
          <p:cNvSpPr txBox="1">
            <a:spLocks noChangeArrowheads="1"/>
          </p:cNvSpPr>
          <p:nvPr/>
        </p:nvSpPr>
        <p:spPr bwMode="auto">
          <a:xfrm>
            <a:off x="5410200" y="1936750"/>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Tension Brace:</a:t>
            </a:r>
            <a:br>
              <a:rPr lang="en-US" altLang="en-US" sz="1800" b="0" u="sng" dirty="0">
                <a:solidFill>
                  <a:schemeClr val="tx2"/>
                </a:solidFill>
                <a:latin typeface="+mn-lt"/>
              </a:rPr>
            </a:br>
            <a:r>
              <a:rPr lang="en-US" altLang="en-US" sz="1800" dirty="0">
                <a:latin typeface="Arial Narrow" pitchFamily="34" charset="0"/>
              </a:rPr>
              <a:t>    Take </a:t>
            </a:r>
            <a:r>
              <a:rPr lang="en-US" altLang="en-US" sz="1800" i="1" dirty="0">
                <a:latin typeface="Arial Narrow" pitchFamily="34" charset="0"/>
              </a:rPr>
              <a:t>P = R</a:t>
            </a:r>
            <a:r>
              <a:rPr lang="en-US" altLang="en-US" sz="1800" i="1" baseline="-25000" dirty="0">
                <a:latin typeface="Arial Narrow" pitchFamily="34" charset="0"/>
              </a:rPr>
              <a:t>y</a:t>
            </a:r>
            <a:r>
              <a:rPr lang="en-US" altLang="en-US" sz="1800" i="1" dirty="0">
                <a:latin typeface="Arial Narrow" pitchFamily="34" charset="0"/>
              </a:rPr>
              <a:t> </a:t>
            </a:r>
            <a:r>
              <a:rPr lang="en-US" altLang="en-US" sz="1800" i="1" dirty="0" err="1">
                <a:latin typeface="Arial Narrow" pitchFamily="34" charset="0"/>
              </a:rPr>
              <a:t>F</a:t>
            </a:r>
            <a:r>
              <a:rPr lang="en-US" altLang="en-US" sz="1800" i="1" baseline="-25000" dirty="0" err="1">
                <a:latin typeface="Arial Narrow" pitchFamily="34" charset="0"/>
              </a:rPr>
              <a:t>y</a:t>
            </a:r>
            <a:r>
              <a:rPr lang="en-US" altLang="en-US" sz="1800" i="1" dirty="0">
                <a:latin typeface="Arial Narrow" pitchFamily="34" charset="0"/>
              </a:rPr>
              <a:t> A</a:t>
            </a:r>
            <a:r>
              <a:rPr lang="en-US" altLang="en-US" sz="1800" i="1" baseline="-25000" dirty="0">
                <a:latin typeface="Arial Narrow" pitchFamily="34" charset="0"/>
              </a:rPr>
              <a:t>g</a:t>
            </a:r>
            <a:endParaRPr lang="en-US" altLang="en-US" sz="1800" dirty="0">
              <a:latin typeface="Arial Narrow" pitchFamily="34" charset="0"/>
            </a:endParaRPr>
          </a:p>
        </p:txBody>
      </p:sp>
      <p:sp>
        <p:nvSpPr>
          <p:cNvPr id="103433" name="Text Box 9"/>
          <p:cNvSpPr txBox="1">
            <a:spLocks noChangeArrowheads="1"/>
          </p:cNvSpPr>
          <p:nvPr/>
        </p:nvSpPr>
        <p:spPr bwMode="auto">
          <a:xfrm>
            <a:off x="5410200" y="2727325"/>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Compression Brace:</a:t>
            </a:r>
            <a:br>
              <a:rPr lang="en-US" altLang="en-US" sz="1800" b="0" u="sng" dirty="0">
                <a:solidFill>
                  <a:schemeClr val="tx2"/>
                </a:solidFill>
                <a:latin typeface="+mn-lt"/>
              </a:rPr>
            </a:br>
            <a:r>
              <a:rPr lang="en-US" altLang="en-US" sz="1800" dirty="0">
                <a:latin typeface="Arial Narrow" pitchFamily="34" charset="0"/>
              </a:rPr>
              <a:t>    Take </a:t>
            </a:r>
            <a:r>
              <a:rPr lang="en-US" altLang="en-US" sz="1800" i="1" dirty="0">
                <a:latin typeface="Arial Narrow" pitchFamily="34" charset="0"/>
              </a:rPr>
              <a:t>P = 0.3 </a:t>
            </a:r>
            <a:r>
              <a:rPr lang="en-US" altLang="en-US" sz="1800" i="1" dirty="0" err="1">
                <a:latin typeface="Arial Narrow" pitchFamily="34" charset="0"/>
              </a:rPr>
              <a:t>P</a:t>
            </a:r>
            <a:r>
              <a:rPr lang="en-US" altLang="en-US" sz="1800" i="1" baseline="-25000" dirty="0" err="1">
                <a:latin typeface="Arial Narrow" pitchFamily="34" charset="0"/>
              </a:rPr>
              <a:t>cre</a:t>
            </a:r>
            <a:endParaRPr lang="en-US" altLang="en-US" sz="1800" dirty="0">
              <a:latin typeface="Arial Narrow" pitchFamily="34" charset="0"/>
            </a:endParaRPr>
          </a:p>
        </p:txBody>
      </p:sp>
      <p:sp>
        <p:nvSpPr>
          <p:cNvPr id="103434" name="Line 11"/>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35" name="Line 13"/>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36" name="Line 14"/>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37" name="Line 15"/>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38" name="Line 16"/>
          <p:cNvSpPr>
            <a:spLocks noChangeShapeType="1"/>
          </p:cNvSpPr>
          <p:nvPr/>
        </p:nvSpPr>
        <p:spPr bwMode="auto">
          <a:xfrm flipV="1">
            <a:off x="1066800" y="239077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39" name="Line 17"/>
          <p:cNvSpPr>
            <a:spLocks noChangeShapeType="1"/>
          </p:cNvSpPr>
          <p:nvPr/>
        </p:nvSpPr>
        <p:spPr bwMode="auto">
          <a:xfrm>
            <a:off x="2895600" y="239077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40" name="Line 18"/>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41" name="Line 20"/>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3442" name="Freeform 22"/>
          <p:cNvSpPr>
            <a:spLocks/>
          </p:cNvSpPr>
          <p:nvPr/>
        </p:nvSpPr>
        <p:spPr bwMode="auto">
          <a:xfrm>
            <a:off x="3505200" y="1228725"/>
            <a:ext cx="1809750" cy="1162050"/>
          </a:xfrm>
          <a:custGeom>
            <a:avLst/>
            <a:gdLst>
              <a:gd name="T0" fmla="*/ 2147483646 w 1140"/>
              <a:gd name="T1" fmla="*/ 0 h 732"/>
              <a:gd name="T2" fmla="*/ 0 w 1140"/>
              <a:gd name="T3" fmla="*/ 2147483646 h 732"/>
              <a:gd name="T4" fmla="*/ 0 60000 65536"/>
              <a:gd name="T5" fmla="*/ 0 60000 65536"/>
            </a:gdLst>
            <a:ahLst/>
            <a:cxnLst>
              <a:cxn ang="T4">
                <a:pos x="T0" y="T1"/>
              </a:cxn>
              <a:cxn ang="T5">
                <a:pos x="T2" y="T3"/>
              </a:cxn>
            </a:cxnLst>
            <a:rect l="0" t="0" r="r" b="b"/>
            <a:pathLst>
              <a:path w="1140" h="732">
                <a:moveTo>
                  <a:pt x="1140" y="0"/>
                </a:moveTo>
                <a:lnTo>
                  <a:pt x="0" y="732"/>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1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49</a:t>
            </a:fld>
            <a:endParaRPr lang="en-US" altLang="en-US"/>
          </a:p>
        </p:txBody>
      </p:sp>
    </p:spTree>
    <p:extLst>
      <p:ext uri="{BB962C8B-B14F-4D97-AF65-F5344CB8AC3E}">
        <p14:creationId xmlns:p14="http://schemas.microsoft.com/office/powerpoint/2010/main" val="6612338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519829" y="1124744"/>
            <a:ext cx="8185388" cy="5256584"/>
          </a:xfrm>
        </p:spPr>
        <p:txBody>
          <a:bodyPr/>
          <a:lstStyle/>
          <a:p>
            <a:r>
              <a:rPr lang="en-US" sz="2200" dirty="0">
                <a:latin typeface="+mn-lt"/>
              </a:rPr>
              <a:t>Beams, columns and braces arranged to form a vertical </a:t>
            </a:r>
            <a:r>
              <a:rPr lang="en-US" sz="2200" b="1" i="1" dirty="0">
                <a:solidFill>
                  <a:schemeClr val="tx2"/>
                </a:solidFill>
                <a:latin typeface="+mn-lt"/>
              </a:rPr>
              <a:t>truss</a:t>
            </a:r>
            <a:r>
              <a:rPr lang="en-US" sz="2200" dirty="0">
                <a:latin typeface="+mn-lt"/>
              </a:rPr>
              <a:t>.  Resist lateral earthquake forces by truss action</a:t>
            </a:r>
            <a:r>
              <a:rPr lang="en-US" sz="2200" dirty="0" smtClean="0">
                <a:latin typeface="+mn-lt"/>
              </a:rPr>
              <a:t>.</a:t>
            </a:r>
          </a:p>
          <a:p>
            <a:endParaRPr lang="en-US" sz="2200" dirty="0">
              <a:latin typeface="+mn-lt"/>
            </a:endParaRPr>
          </a:p>
          <a:p>
            <a:r>
              <a:rPr lang="en-US" sz="2200" dirty="0">
                <a:latin typeface="+mn-lt"/>
              </a:rPr>
              <a:t>Develop ductility through inelastic action in </a:t>
            </a:r>
            <a:r>
              <a:rPr lang="en-US" sz="2200" b="1" i="1" dirty="0">
                <a:solidFill>
                  <a:schemeClr val="tx2"/>
                </a:solidFill>
                <a:latin typeface="+mn-lt"/>
              </a:rPr>
              <a:t>braces</a:t>
            </a:r>
            <a:r>
              <a:rPr lang="en-US" sz="2200" dirty="0">
                <a:latin typeface="+mn-lt"/>
              </a:rPr>
              <a:t>.</a:t>
            </a:r>
          </a:p>
          <a:p>
            <a:pPr marL="800046" lvl="1" indent="-342900">
              <a:buFont typeface="Arial" panose="020B0604020202020204" pitchFamily="34" charset="0"/>
              <a:buChar char="•"/>
            </a:pPr>
            <a:r>
              <a:rPr lang="en-US" sz="2200" dirty="0">
                <a:solidFill>
                  <a:schemeClr val="tx1"/>
                </a:solidFill>
                <a:latin typeface="+mn-lt"/>
                <a:cs typeface="Calibri Light"/>
              </a:rPr>
              <a:t>braces yield in tension</a:t>
            </a:r>
          </a:p>
          <a:p>
            <a:pPr marL="800046" lvl="1" indent="-342900">
              <a:buFont typeface="Arial" panose="020B0604020202020204" pitchFamily="34" charset="0"/>
              <a:buChar char="•"/>
            </a:pPr>
            <a:r>
              <a:rPr lang="en-US" sz="2200" dirty="0">
                <a:solidFill>
                  <a:schemeClr val="tx1"/>
                </a:solidFill>
                <a:latin typeface="+mn-lt"/>
                <a:cs typeface="Calibri Light"/>
              </a:rPr>
              <a:t>braces buckle in compression</a:t>
            </a:r>
          </a:p>
          <a:p>
            <a:pPr marL="342900" indent="-342900">
              <a:buFont typeface="Arial" panose="020B0604020202020204" pitchFamily="34" charset="0"/>
              <a:buChar char="•"/>
            </a:pPr>
            <a:endParaRPr lang="en-US" sz="2200" dirty="0">
              <a:latin typeface="+mn-lt"/>
            </a:endParaRPr>
          </a:p>
          <a:p>
            <a:r>
              <a:rPr lang="en-US" sz="2200" u="sng" dirty="0" smtClean="0">
                <a:latin typeface="+mn-lt"/>
              </a:rPr>
              <a:t>Advantages</a:t>
            </a:r>
          </a:p>
          <a:p>
            <a:pPr marL="342900" indent="-342900">
              <a:buFont typeface="Arial" panose="020B0604020202020204" pitchFamily="34" charset="0"/>
              <a:buChar char="+"/>
            </a:pPr>
            <a:r>
              <a:rPr lang="en-US" sz="2200" dirty="0" smtClean="0">
                <a:latin typeface="+mn-lt"/>
              </a:rPr>
              <a:t>high </a:t>
            </a:r>
            <a:r>
              <a:rPr lang="en-US" sz="2200" dirty="0">
                <a:latin typeface="+mn-lt"/>
              </a:rPr>
              <a:t>elastic stiffness</a:t>
            </a:r>
          </a:p>
          <a:p>
            <a:pPr marL="342900" indent="-342900">
              <a:buFont typeface="Arial" panose="020B0604020202020204" pitchFamily="34" charset="0"/>
              <a:buChar char="•"/>
            </a:pPr>
            <a:endParaRPr lang="en-US" sz="2200" dirty="0">
              <a:latin typeface="+mn-lt"/>
            </a:endParaRPr>
          </a:p>
          <a:p>
            <a:r>
              <a:rPr lang="en-US" sz="2200" u="sng" dirty="0" smtClean="0">
                <a:latin typeface="+mn-lt"/>
              </a:rPr>
              <a:t>Disadvantages</a:t>
            </a:r>
            <a:endParaRPr lang="en-US" sz="2200" u="sng" dirty="0">
              <a:latin typeface="+mn-lt"/>
            </a:endParaRPr>
          </a:p>
          <a:p>
            <a:pPr marL="342900" indent="-342900">
              <a:buFontTx/>
              <a:buChar char="-"/>
            </a:pPr>
            <a:r>
              <a:rPr lang="en-US" sz="2200" dirty="0" smtClean="0">
                <a:latin typeface="+mn-lt"/>
              </a:rPr>
              <a:t>less </a:t>
            </a:r>
            <a:r>
              <a:rPr lang="en-US" sz="2200" dirty="0">
                <a:latin typeface="+mn-lt"/>
              </a:rPr>
              <a:t>ductile than other systems (SMFs, EBFs, BRBFs) </a:t>
            </a:r>
          </a:p>
          <a:p>
            <a:pPr marL="342900" indent="-342900">
              <a:buFontTx/>
              <a:buChar char="-"/>
            </a:pPr>
            <a:r>
              <a:rPr lang="en-US" sz="2200" dirty="0" smtClean="0">
                <a:latin typeface="+mn-lt"/>
              </a:rPr>
              <a:t>reduced </a:t>
            </a:r>
            <a:r>
              <a:rPr lang="en-US" sz="2200" dirty="0">
                <a:latin typeface="+mn-lt"/>
              </a:rPr>
              <a:t>architectural </a:t>
            </a:r>
            <a:r>
              <a:rPr lang="en-US" sz="2200" dirty="0" smtClean="0">
                <a:latin typeface="+mn-lt"/>
              </a:rPr>
              <a:t>versatility</a:t>
            </a:r>
            <a:endParaRPr lang="en-US" dirty="0">
              <a:latin typeface="+mn-lt"/>
            </a:endParaRPr>
          </a:p>
        </p:txBody>
      </p:sp>
      <p:sp>
        <p:nvSpPr>
          <p:cNvPr id="3" name="Text Placeholder 2"/>
          <p:cNvSpPr>
            <a:spLocks noGrp="1"/>
          </p:cNvSpPr>
          <p:nvPr>
            <p:ph type="body" sz="quarter" idx="38"/>
          </p:nvPr>
        </p:nvSpPr>
        <p:spPr/>
        <p:txBody>
          <a:bodyPr/>
          <a:lstStyle/>
          <a:p>
            <a:r>
              <a:rPr lang="en-US" dirty="0"/>
              <a:t>Concentrically Braced Frames (CBFs</a:t>
            </a:r>
            <a:r>
              <a:rPr lang="en-US" dirty="0" smtClean="0"/>
              <a:t>)</a:t>
            </a:r>
            <a:endParaRPr lang="en-US" dirty="0"/>
          </a:p>
        </p:txBody>
      </p:sp>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5</a:t>
            </a:fld>
            <a:endParaRPr lang="en-US" altLang="en-US" dirty="0"/>
          </a:p>
        </p:txBody>
      </p:sp>
    </p:spTree>
    <p:extLst>
      <p:ext uri="{BB962C8B-B14F-4D97-AF65-F5344CB8AC3E}">
        <p14:creationId xmlns:p14="http://schemas.microsoft.com/office/powerpoint/2010/main" val="17294135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AutoShape 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5476" name="Line 10"/>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77" name="Line 11"/>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78" name="Line 12"/>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79" name="Line 13"/>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0" name="Line 14"/>
          <p:cNvSpPr>
            <a:spLocks noChangeShapeType="1"/>
          </p:cNvSpPr>
          <p:nvPr/>
        </p:nvSpPr>
        <p:spPr bwMode="auto">
          <a:xfrm flipV="1">
            <a:off x="1066800" y="2390775"/>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1" name="Line 15"/>
          <p:cNvSpPr>
            <a:spLocks noChangeShapeType="1"/>
          </p:cNvSpPr>
          <p:nvPr/>
        </p:nvSpPr>
        <p:spPr bwMode="auto">
          <a:xfrm>
            <a:off x="2895600" y="2390775"/>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2" name="Line 16"/>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3" name="Line 17"/>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4" name="Freeform 19"/>
          <p:cNvSpPr>
            <a:spLocks/>
          </p:cNvSpPr>
          <p:nvPr/>
        </p:nvSpPr>
        <p:spPr bwMode="auto">
          <a:xfrm>
            <a:off x="2190750" y="2390775"/>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5" name="Freeform 20"/>
          <p:cNvSpPr>
            <a:spLocks/>
          </p:cNvSpPr>
          <p:nvPr/>
        </p:nvSpPr>
        <p:spPr bwMode="auto">
          <a:xfrm>
            <a:off x="2952750" y="2419350"/>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5486" name="Text Box 21"/>
          <p:cNvSpPr txBox="1">
            <a:spLocks noChangeArrowheads="1"/>
          </p:cNvSpPr>
          <p:nvPr/>
        </p:nvSpPr>
        <p:spPr bwMode="auto">
          <a:xfrm>
            <a:off x="1352550" y="2757488"/>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a:t>
            </a:r>
            <a:endParaRPr lang="en-US" altLang="en-US" sz="1600" i="1">
              <a:latin typeface="Arial Narrow" pitchFamily="34" charset="0"/>
            </a:endParaRPr>
          </a:p>
        </p:txBody>
      </p:sp>
      <p:sp>
        <p:nvSpPr>
          <p:cNvPr id="105487" name="Text Box 22"/>
          <p:cNvSpPr txBox="1">
            <a:spLocks noChangeArrowheads="1"/>
          </p:cNvSpPr>
          <p:nvPr/>
        </p:nvSpPr>
        <p:spPr bwMode="auto">
          <a:xfrm>
            <a:off x="3276600" y="2466975"/>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0.3 P</a:t>
            </a:r>
            <a:r>
              <a:rPr lang="en-US" altLang="en-US" sz="1600" i="1" baseline="-25000">
                <a:latin typeface="Arial Narrow" pitchFamily="34" charset="0"/>
              </a:rPr>
              <a:t>cre</a:t>
            </a:r>
            <a:endParaRPr lang="en-US" altLang="en-US" sz="1600" i="1">
              <a:latin typeface="Arial Narrow" pitchFamily="34" charset="0"/>
            </a:endParaRPr>
          </a:p>
        </p:txBody>
      </p:sp>
      <p:sp>
        <p:nvSpPr>
          <p:cNvPr id="105488" name="Arc 27"/>
          <p:cNvSpPr>
            <a:spLocks/>
          </p:cNvSpPr>
          <p:nvPr/>
        </p:nvSpPr>
        <p:spPr bwMode="auto">
          <a:xfrm rot="-8073205">
            <a:off x="2543968" y="1818482"/>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5489" name="Text Box 28"/>
          <p:cNvSpPr txBox="1">
            <a:spLocks noChangeArrowheads="1"/>
          </p:cNvSpPr>
          <p:nvPr/>
        </p:nvSpPr>
        <p:spPr bwMode="auto">
          <a:xfrm>
            <a:off x="1714500" y="246697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1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50</a:t>
            </a:fld>
            <a:endParaRPr lang="en-US" altLang="en-US"/>
          </a:p>
        </p:txBody>
      </p:sp>
    </p:spTree>
    <p:extLst>
      <p:ext uri="{BB962C8B-B14F-4D97-AF65-F5344CB8AC3E}">
        <p14:creationId xmlns:p14="http://schemas.microsoft.com/office/powerpoint/2010/main" val="6938500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AutoShape 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24" name="Line 4"/>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25" name="Line 5"/>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26" name="Line 6"/>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27" name="Line 7"/>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28" name="Line 10"/>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29" name="Line 11"/>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0" name="Freeform 12"/>
          <p:cNvSpPr>
            <a:spLocks/>
          </p:cNvSpPr>
          <p:nvPr/>
        </p:nvSpPr>
        <p:spPr bwMode="auto">
          <a:xfrm>
            <a:off x="2895600" y="2390775"/>
            <a:ext cx="1588" cy="714375"/>
          </a:xfrm>
          <a:custGeom>
            <a:avLst/>
            <a:gdLst>
              <a:gd name="T0" fmla="*/ 0 w 1"/>
              <a:gd name="T1" fmla="*/ 0 h 450"/>
              <a:gd name="T2" fmla="*/ 0 w 1"/>
              <a:gd name="T3" fmla="*/ 2147483646 h 450"/>
              <a:gd name="T4" fmla="*/ 0 60000 65536"/>
              <a:gd name="T5" fmla="*/ 0 60000 65536"/>
            </a:gdLst>
            <a:ahLst/>
            <a:cxnLst>
              <a:cxn ang="T4">
                <a:pos x="T0" y="T1"/>
              </a:cxn>
              <a:cxn ang="T5">
                <a:pos x="T2" y="T3"/>
              </a:cxn>
            </a:cxnLst>
            <a:rect l="0" t="0" r="r" b="b"/>
            <a:pathLst>
              <a:path w="1" h="450">
                <a:moveTo>
                  <a:pt x="0" y="0"/>
                </a:moveTo>
                <a:lnTo>
                  <a:pt x="0" y="450"/>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7531" name="Text Box 14"/>
          <p:cNvSpPr txBox="1">
            <a:spLocks noChangeArrowheads="1"/>
          </p:cNvSpPr>
          <p:nvPr/>
        </p:nvSpPr>
        <p:spPr bwMode="auto">
          <a:xfrm>
            <a:off x="1562100" y="310515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 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 </a:t>
            </a:r>
            <a:r>
              <a:rPr lang="en-US" altLang="en-US" sz="1600" i="1">
                <a:latin typeface="Arial Narrow" pitchFamily="34" charset="0"/>
              </a:rPr>
              <a:t> - 0.3 P</a:t>
            </a:r>
            <a:r>
              <a:rPr lang="en-US" altLang="en-US" sz="1600" i="1" baseline="-25000">
                <a:latin typeface="Arial Narrow" pitchFamily="34" charset="0"/>
              </a:rPr>
              <a:t>cre</a:t>
            </a:r>
            <a:r>
              <a:rPr lang="en-US" altLang="en-US" sz="1600" baseline="-25000">
                <a:latin typeface="Arial Narrow" pitchFamily="34" charset="0"/>
              </a:rPr>
              <a:t> </a:t>
            </a:r>
            <a:r>
              <a:rPr lang="en-US" altLang="en-US" sz="1600">
                <a:latin typeface="Arial Narrow" pitchFamily="34" charset="0"/>
              </a:rPr>
              <a:t>) sin </a:t>
            </a:r>
            <a:r>
              <a:rPr lang="en-US" altLang="en-US" sz="1600">
                <a:latin typeface="Arial Narrow" pitchFamily="34" charset="0"/>
                <a:sym typeface="Symbol" pitchFamily="18" charset="2"/>
              </a:rPr>
              <a:t></a:t>
            </a:r>
            <a:endParaRPr lang="en-US" altLang="en-US" sz="1600" i="1">
              <a:latin typeface="Arial Narrow" pitchFamily="34" charset="0"/>
              <a:sym typeface="Symbol" pitchFamily="18" charset="2"/>
            </a:endParaRPr>
          </a:p>
        </p:txBody>
      </p:sp>
      <p:sp>
        <p:nvSpPr>
          <p:cNvPr id="107532" name="Text Box 18"/>
          <p:cNvSpPr txBox="1">
            <a:spLocks noChangeArrowheads="1"/>
          </p:cNvSpPr>
          <p:nvPr/>
        </p:nvSpPr>
        <p:spPr bwMode="auto">
          <a:xfrm>
            <a:off x="5096204" y="848012"/>
            <a:ext cx="352359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mn-lt"/>
              </a:rPr>
              <a:t>Compute moment in beam resulting from application of concentrated load at </a:t>
            </a:r>
            <a:r>
              <a:rPr lang="en-US" altLang="en-US" sz="1800" dirty="0" err="1" smtClean="0">
                <a:latin typeface="+mn-lt"/>
              </a:rPr>
              <a:t>midspan</a:t>
            </a:r>
            <a:r>
              <a:rPr lang="en-US" altLang="en-US" sz="1800" dirty="0" smtClean="0">
                <a:latin typeface="+mn-lt"/>
              </a:rPr>
              <a:t>: </a:t>
            </a:r>
          </a:p>
          <a:p>
            <a:pPr>
              <a:spcBef>
                <a:spcPct val="50000"/>
              </a:spcBef>
              <a:buClrTx/>
              <a:buSzTx/>
              <a:buFontTx/>
              <a:buNone/>
            </a:pPr>
            <a:r>
              <a:rPr lang="en-US" altLang="en-US" sz="1800" i="1" dirty="0" smtClean="0">
                <a:latin typeface="+mn-lt"/>
              </a:rPr>
              <a:t>( </a:t>
            </a:r>
            <a:r>
              <a:rPr lang="en-US" altLang="en-US" sz="1800" i="1" dirty="0">
                <a:latin typeface="+mn-lt"/>
              </a:rPr>
              <a:t>R</a:t>
            </a:r>
            <a:r>
              <a:rPr lang="en-US" altLang="en-US" sz="1800" i="1" baseline="-25000" dirty="0">
                <a:latin typeface="+mn-lt"/>
              </a:rPr>
              <a:t>y</a:t>
            </a:r>
            <a:r>
              <a:rPr lang="en-US" altLang="en-US" sz="1800" i="1" dirty="0">
                <a:latin typeface="+mn-lt"/>
              </a:rPr>
              <a:t> </a:t>
            </a:r>
            <a:r>
              <a:rPr lang="en-US" altLang="en-US" sz="1800" i="1" dirty="0" err="1">
                <a:latin typeface="+mn-lt"/>
              </a:rPr>
              <a:t>F</a:t>
            </a:r>
            <a:r>
              <a:rPr lang="en-US" altLang="en-US" sz="1800" i="1" baseline="-25000" dirty="0" err="1">
                <a:latin typeface="+mn-lt"/>
              </a:rPr>
              <a:t>y</a:t>
            </a:r>
            <a:r>
              <a:rPr lang="en-US" altLang="en-US" sz="1800" i="1" dirty="0">
                <a:latin typeface="+mn-lt"/>
              </a:rPr>
              <a:t> A</a:t>
            </a:r>
            <a:r>
              <a:rPr lang="en-US" altLang="en-US" sz="1800" i="1" baseline="-25000" dirty="0">
                <a:latin typeface="+mn-lt"/>
              </a:rPr>
              <a:t>g </a:t>
            </a:r>
            <a:r>
              <a:rPr lang="en-US" altLang="en-US" sz="1800" i="1" dirty="0">
                <a:latin typeface="+mn-lt"/>
              </a:rPr>
              <a:t>- 0.3 </a:t>
            </a:r>
            <a:r>
              <a:rPr lang="en-US" altLang="en-US" sz="1800" i="1" dirty="0" err="1">
                <a:latin typeface="+mn-lt"/>
              </a:rPr>
              <a:t>P</a:t>
            </a:r>
            <a:r>
              <a:rPr lang="en-US" altLang="en-US" sz="1800" i="1" baseline="-25000" dirty="0" err="1">
                <a:latin typeface="+mn-lt"/>
              </a:rPr>
              <a:t>cre</a:t>
            </a:r>
            <a:r>
              <a:rPr lang="en-US" altLang="en-US" sz="1800" baseline="-25000" dirty="0">
                <a:latin typeface="+mn-lt"/>
              </a:rPr>
              <a:t> </a:t>
            </a:r>
            <a:r>
              <a:rPr lang="en-US" altLang="en-US" sz="1800" dirty="0">
                <a:latin typeface="+mn-lt"/>
              </a:rPr>
              <a:t>) sin </a:t>
            </a:r>
            <a:r>
              <a:rPr lang="en-US" altLang="en-US" sz="1800" dirty="0">
                <a:latin typeface="+mn-lt"/>
                <a:sym typeface="Symbol" pitchFamily="18" charset="2"/>
              </a:rPr>
              <a:t></a:t>
            </a:r>
          </a:p>
          <a:p>
            <a:pPr>
              <a:spcBef>
                <a:spcPct val="50000"/>
              </a:spcBef>
              <a:buClrTx/>
              <a:buSzTx/>
              <a:buFontTx/>
              <a:buNone/>
            </a:pPr>
            <a:r>
              <a:rPr lang="en-US" altLang="en-US" sz="1800" dirty="0">
                <a:latin typeface="+mn-lt"/>
                <a:sym typeface="Symbol" pitchFamily="18" charset="2"/>
              </a:rPr>
              <a:t>and add moment due to gravity </a:t>
            </a:r>
            <a:r>
              <a:rPr lang="en-US" altLang="en-US" sz="1800" dirty="0" smtClean="0">
                <a:latin typeface="+mn-lt"/>
                <a:sym typeface="Symbol" pitchFamily="18" charset="2"/>
              </a:rPr>
              <a:t>load</a:t>
            </a:r>
            <a:endParaRPr lang="en-US" altLang="en-US" sz="1800" i="1" dirty="0">
              <a:latin typeface="+mn-lt"/>
              <a:sym typeface="Symbol" pitchFamily="18" charset="2"/>
            </a:endParaRPr>
          </a:p>
        </p:txBody>
      </p:sp>
      <p:sp>
        <p:nvSpPr>
          <p:cNvPr id="107533" name="Rectangle 19"/>
          <p:cNvSpPr>
            <a:spLocks noChangeArrowheads="1"/>
          </p:cNvSpPr>
          <p:nvPr/>
        </p:nvSpPr>
        <p:spPr bwMode="auto">
          <a:xfrm>
            <a:off x="5110035" y="1800703"/>
            <a:ext cx="2971800" cy="411480"/>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7534" name="Line 20"/>
          <p:cNvSpPr>
            <a:spLocks noChangeShapeType="1"/>
          </p:cNvSpPr>
          <p:nvPr/>
        </p:nvSpPr>
        <p:spPr bwMode="auto">
          <a:xfrm flipH="1">
            <a:off x="3505200" y="1124744"/>
            <a:ext cx="1571464" cy="1189831"/>
          </a:xfrm>
          <a:prstGeom prst="line">
            <a:avLst/>
          </a:prstGeom>
          <a:noFill/>
          <a:ln w="25400">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7535" name="Text Box 21"/>
          <p:cNvSpPr txBox="1">
            <a:spLocks noChangeArrowheads="1"/>
          </p:cNvSpPr>
          <p:nvPr/>
        </p:nvSpPr>
        <p:spPr bwMode="auto">
          <a:xfrm>
            <a:off x="5076664" y="4493314"/>
            <a:ext cx="3562672"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latin typeface="+mn-lt"/>
              </a:rPr>
              <a:t>Note</a:t>
            </a:r>
          </a:p>
          <a:p>
            <a:pPr>
              <a:spcBef>
                <a:spcPct val="50000"/>
              </a:spcBef>
              <a:buClrTx/>
              <a:buSzTx/>
              <a:buFontTx/>
              <a:buNone/>
            </a:pPr>
            <a:r>
              <a:rPr lang="en-US" altLang="en-US" sz="1800" b="0" dirty="0">
                <a:latin typeface="+mn-lt"/>
              </a:rPr>
              <a:t>Based on elastic frame </a:t>
            </a:r>
            <a:r>
              <a:rPr lang="en-US" altLang="en-US" sz="1800" b="0" dirty="0" smtClean="0">
                <a:latin typeface="+mn-lt"/>
              </a:rPr>
              <a:t>analysis: </a:t>
            </a:r>
            <a:r>
              <a:rPr lang="en-US" altLang="en-US" sz="1800" dirty="0" smtClean="0">
                <a:latin typeface="+mn-lt"/>
              </a:rPr>
              <a:t>Moment </a:t>
            </a:r>
            <a:r>
              <a:rPr lang="en-US" altLang="en-US" sz="1800" dirty="0">
                <a:latin typeface="+mn-lt"/>
              </a:rPr>
              <a:t>in beam </a:t>
            </a:r>
            <a:r>
              <a:rPr lang="en-US" altLang="en-US" sz="1800" dirty="0">
                <a:latin typeface="+mn-lt"/>
                <a:sym typeface="Symbol" pitchFamily="18" charset="2"/>
              </a:rPr>
              <a:t> 0</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1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51</a:t>
            </a:fld>
            <a:endParaRPr lang="en-US" altLang="en-US"/>
          </a:p>
        </p:txBody>
      </p:sp>
    </p:spTree>
    <p:extLst>
      <p:ext uri="{BB962C8B-B14F-4D97-AF65-F5344CB8AC3E}">
        <p14:creationId xmlns:p14="http://schemas.microsoft.com/office/powerpoint/2010/main" val="2291480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AutoShape 3"/>
          <p:cNvSpPr>
            <a:spLocks noChangeArrowheads="1"/>
          </p:cNvSpPr>
          <p:nvPr/>
        </p:nvSpPr>
        <p:spPr bwMode="auto">
          <a:xfrm>
            <a:off x="228600" y="2314575"/>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09572" name="Arc 4"/>
          <p:cNvSpPr>
            <a:spLocks/>
          </p:cNvSpPr>
          <p:nvPr/>
        </p:nvSpPr>
        <p:spPr bwMode="auto">
          <a:xfrm rot="-8073205">
            <a:off x="2543968" y="1818482"/>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9573" name="Text Box 5"/>
          <p:cNvSpPr txBox="1">
            <a:spLocks noChangeArrowheads="1"/>
          </p:cNvSpPr>
          <p:nvPr/>
        </p:nvSpPr>
        <p:spPr bwMode="auto">
          <a:xfrm>
            <a:off x="1714500" y="2466975"/>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sp>
        <p:nvSpPr>
          <p:cNvPr id="109574" name="Text Box 6"/>
          <p:cNvSpPr txBox="1">
            <a:spLocks noChangeArrowheads="1"/>
          </p:cNvSpPr>
          <p:nvPr/>
        </p:nvSpPr>
        <p:spPr bwMode="auto">
          <a:xfrm>
            <a:off x="5334000" y="990600"/>
            <a:ext cx="341446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Find maximum axial tension and compression that will be applied to gusset plate.</a:t>
            </a:r>
          </a:p>
        </p:txBody>
      </p:sp>
      <p:sp>
        <p:nvSpPr>
          <p:cNvPr id="109576" name="Text Box 8"/>
          <p:cNvSpPr txBox="1">
            <a:spLocks noChangeArrowheads="1"/>
          </p:cNvSpPr>
          <p:nvPr/>
        </p:nvSpPr>
        <p:spPr bwMode="auto">
          <a:xfrm>
            <a:off x="5410200" y="2590800"/>
            <a:ext cx="2438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Tension Brace:</a:t>
            </a:r>
            <a:r>
              <a:rPr lang="en-US" altLang="en-US" sz="1600" dirty="0">
                <a:latin typeface="Arial Narrow" pitchFamily="34" charset="0"/>
              </a:rPr>
              <a:t/>
            </a:r>
            <a:br>
              <a:rPr lang="en-US" altLang="en-US" sz="1600" dirty="0">
                <a:latin typeface="Arial Narrow" pitchFamily="34" charset="0"/>
              </a:rPr>
            </a:br>
            <a:r>
              <a:rPr lang="en-US" altLang="en-US" sz="1800" dirty="0">
                <a:latin typeface="Arial Narrow" pitchFamily="34" charset="0"/>
              </a:rPr>
              <a:t>    Take </a:t>
            </a:r>
            <a:r>
              <a:rPr lang="en-US" altLang="en-US" sz="1800" i="1" dirty="0">
                <a:latin typeface="Arial Narrow" pitchFamily="34" charset="0"/>
              </a:rPr>
              <a:t>P = R</a:t>
            </a:r>
            <a:r>
              <a:rPr lang="en-US" altLang="en-US" sz="1800" i="1" baseline="-25000" dirty="0">
                <a:latin typeface="Arial Narrow" pitchFamily="34" charset="0"/>
              </a:rPr>
              <a:t>y</a:t>
            </a:r>
            <a:r>
              <a:rPr lang="en-US" altLang="en-US" sz="1800" i="1" dirty="0">
                <a:latin typeface="Arial Narrow" pitchFamily="34" charset="0"/>
              </a:rPr>
              <a:t> </a:t>
            </a:r>
            <a:r>
              <a:rPr lang="en-US" altLang="en-US" sz="1800" i="1" dirty="0" err="1">
                <a:latin typeface="Arial Narrow" pitchFamily="34" charset="0"/>
              </a:rPr>
              <a:t>F</a:t>
            </a:r>
            <a:r>
              <a:rPr lang="en-US" altLang="en-US" sz="1800" i="1" baseline="-25000" dirty="0" err="1">
                <a:latin typeface="Arial Narrow" pitchFamily="34" charset="0"/>
              </a:rPr>
              <a:t>y</a:t>
            </a:r>
            <a:r>
              <a:rPr lang="en-US" altLang="en-US" sz="1800" i="1" dirty="0">
                <a:latin typeface="Arial Narrow" pitchFamily="34" charset="0"/>
              </a:rPr>
              <a:t> A</a:t>
            </a:r>
            <a:r>
              <a:rPr lang="en-US" altLang="en-US" sz="1800" i="1" baseline="-25000" dirty="0">
                <a:latin typeface="Arial Narrow" pitchFamily="34" charset="0"/>
              </a:rPr>
              <a:t>g</a:t>
            </a:r>
            <a:endParaRPr lang="en-US" altLang="en-US" sz="1800" dirty="0">
              <a:latin typeface="Arial Narrow" pitchFamily="34" charset="0"/>
            </a:endParaRPr>
          </a:p>
        </p:txBody>
      </p:sp>
      <p:sp>
        <p:nvSpPr>
          <p:cNvPr id="109577" name="Text Box 9"/>
          <p:cNvSpPr txBox="1">
            <a:spLocks noChangeArrowheads="1"/>
          </p:cNvSpPr>
          <p:nvPr/>
        </p:nvSpPr>
        <p:spPr bwMode="auto">
          <a:xfrm>
            <a:off x="5410200" y="3381375"/>
            <a:ext cx="2743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u="sng" dirty="0">
                <a:solidFill>
                  <a:schemeClr val="tx2"/>
                </a:solidFill>
                <a:latin typeface="+mn-lt"/>
              </a:rPr>
              <a:t>Compression Brace:</a:t>
            </a:r>
            <a:r>
              <a:rPr lang="en-US" altLang="en-US" sz="1600" dirty="0">
                <a:latin typeface="Arial Narrow" pitchFamily="34" charset="0"/>
              </a:rPr>
              <a:t/>
            </a:r>
            <a:br>
              <a:rPr lang="en-US" altLang="en-US" sz="1600" dirty="0">
                <a:latin typeface="Arial Narrow" pitchFamily="34" charset="0"/>
              </a:rPr>
            </a:br>
            <a:r>
              <a:rPr lang="en-US" altLang="en-US" sz="1800" dirty="0">
                <a:latin typeface="Arial Narrow" pitchFamily="34" charset="0"/>
              </a:rPr>
              <a:t>    Take </a:t>
            </a:r>
            <a:r>
              <a:rPr lang="en-US" altLang="en-US" sz="1800" i="1" dirty="0">
                <a:latin typeface="Arial Narrow" pitchFamily="34" charset="0"/>
              </a:rPr>
              <a:t>P = </a:t>
            </a:r>
            <a:r>
              <a:rPr lang="en-US" altLang="en-US" sz="1800" i="1" dirty="0" err="1">
                <a:latin typeface="Arial Narrow" pitchFamily="34" charset="0"/>
              </a:rPr>
              <a:t>P</a:t>
            </a:r>
            <a:r>
              <a:rPr lang="en-US" altLang="en-US" sz="1800" i="1" baseline="-25000" dirty="0" err="1">
                <a:latin typeface="Arial Narrow" pitchFamily="34" charset="0"/>
              </a:rPr>
              <a:t>cre</a:t>
            </a:r>
            <a:endParaRPr lang="en-US" altLang="en-US" sz="1800" baseline="-25000" dirty="0">
              <a:latin typeface="Arial Narrow" pitchFamily="34" charset="0"/>
            </a:endParaRPr>
          </a:p>
        </p:txBody>
      </p:sp>
      <p:sp>
        <p:nvSpPr>
          <p:cNvPr id="109578" name="Line 10"/>
          <p:cNvSpPr>
            <a:spLocks noChangeShapeType="1"/>
          </p:cNvSpPr>
          <p:nvPr/>
        </p:nvSpPr>
        <p:spPr bwMode="auto">
          <a:xfrm flipV="1">
            <a:off x="10668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79" name="Line 11"/>
          <p:cNvSpPr>
            <a:spLocks noChangeShapeType="1"/>
          </p:cNvSpPr>
          <p:nvPr/>
        </p:nvSpPr>
        <p:spPr bwMode="auto">
          <a:xfrm flipV="1">
            <a:off x="4724400" y="2390775"/>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0" name="Line 12"/>
          <p:cNvSpPr>
            <a:spLocks noChangeShapeType="1"/>
          </p:cNvSpPr>
          <p:nvPr/>
        </p:nvSpPr>
        <p:spPr bwMode="auto">
          <a:xfrm>
            <a:off x="10668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1" name="Line 13"/>
          <p:cNvSpPr>
            <a:spLocks noChangeShapeType="1"/>
          </p:cNvSpPr>
          <p:nvPr/>
        </p:nvSpPr>
        <p:spPr bwMode="auto">
          <a:xfrm>
            <a:off x="2895600" y="23907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2" name="Line 14"/>
          <p:cNvSpPr>
            <a:spLocks noChangeShapeType="1"/>
          </p:cNvSpPr>
          <p:nvPr/>
        </p:nvSpPr>
        <p:spPr bwMode="auto">
          <a:xfrm flipV="1">
            <a:off x="1066800" y="239077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3" name="Line 15"/>
          <p:cNvSpPr>
            <a:spLocks noChangeShapeType="1"/>
          </p:cNvSpPr>
          <p:nvPr/>
        </p:nvSpPr>
        <p:spPr bwMode="auto">
          <a:xfrm>
            <a:off x="2895600" y="2390775"/>
            <a:ext cx="182880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4" name="Line 16"/>
          <p:cNvSpPr>
            <a:spLocks noChangeShapeType="1"/>
          </p:cNvSpPr>
          <p:nvPr/>
        </p:nvSpPr>
        <p:spPr bwMode="auto">
          <a:xfrm>
            <a:off x="9144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5" name="Line 17"/>
          <p:cNvSpPr>
            <a:spLocks noChangeShapeType="1"/>
          </p:cNvSpPr>
          <p:nvPr/>
        </p:nvSpPr>
        <p:spPr bwMode="auto">
          <a:xfrm>
            <a:off x="4572000" y="4219575"/>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6" name="Freeform 18"/>
          <p:cNvSpPr>
            <a:spLocks/>
          </p:cNvSpPr>
          <p:nvPr/>
        </p:nvSpPr>
        <p:spPr bwMode="auto">
          <a:xfrm>
            <a:off x="3248025" y="1228725"/>
            <a:ext cx="2066925" cy="1028700"/>
          </a:xfrm>
          <a:custGeom>
            <a:avLst/>
            <a:gdLst>
              <a:gd name="T0" fmla="*/ 2147483646 w 1302"/>
              <a:gd name="T1" fmla="*/ 0 h 648"/>
              <a:gd name="T2" fmla="*/ 0 w 1302"/>
              <a:gd name="T3" fmla="*/ 2147483646 h 648"/>
              <a:gd name="T4" fmla="*/ 0 60000 65536"/>
              <a:gd name="T5" fmla="*/ 0 60000 65536"/>
            </a:gdLst>
            <a:ahLst/>
            <a:cxnLst>
              <a:cxn ang="T4">
                <a:pos x="T0" y="T1"/>
              </a:cxn>
              <a:cxn ang="T5">
                <a:pos x="T2" y="T3"/>
              </a:cxn>
            </a:cxnLst>
            <a:rect l="0" t="0" r="r" b="b"/>
            <a:pathLst>
              <a:path w="1302" h="648">
                <a:moveTo>
                  <a:pt x="1302" y="0"/>
                </a:moveTo>
                <a:lnTo>
                  <a:pt x="0" y="648"/>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9587" name="Oval 19"/>
          <p:cNvSpPr>
            <a:spLocks noChangeArrowheads="1"/>
          </p:cNvSpPr>
          <p:nvPr/>
        </p:nvSpPr>
        <p:spPr bwMode="auto">
          <a:xfrm>
            <a:off x="2552700" y="2057400"/>
            <a:ext cx="723900" cy="723900"/>
          </a:xfrm>
          <a:prstGeom prst="ellipse">
            <a:avLst/>
          </a:prstGeom>
          <a:noFill/>
          <a:ln w="2540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2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52</a:t>
            </a:fld>
            <a:endParaRPr lang="en-US" altLang="en-US"/>
          </a:p>
        </p:txBody>
      </p:sp>
    </p:spTree>
    <p:extLst>
      <p:ext uri="{BB962C8B-B14F-4D97-AF65-F5344CB8AC3E}">
        <p14:creationId xmlns:p14="http://schemas.microsoft.com/office/powerpoint/2010/main" val="42216021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9" name="Group 23"/>
          <p:cNvGrpSpPr>
            <a:grpSpLocks/>
          </p:cNvGrpSpPr>
          <p:nvPr/>
        </p:nvGrpSpPr>
        <p:grpSpPr bwMode="auto">
          <a:xfrm>
            <a:off x="1676400" y="2743200"/>
            <a:ext cx="5867400" cy="609600"/>
            <a:chOff x="1056" y="1488"/>
            <a:chExt cx="3696" cy="384"/>
          </a:xfrm>
        </p:grpSpPr>
        <p:sp>
          <p:nvSpPr>
            <p:cNvPr id="111632" name="Rectangle 20"/>
            <p:cNvSpPr>
              <a:spLocks noChangeArrowheads="1"/>
            </p:cNvSpPr>
            <p:nvPr/>
          </p:nvSpPr>
          <p:spPr bwMode="auto">
            <a:xfrm>
              <a:off x="1056" y="1488"/>
              <a:ext cx="3696" cy="384"/>
            </a:xfrm>
            <a:prstGeom prst="rect">
              <a:avLst/>
            </a:prstGeom>
            <a:gradFill rotWithShape="1">
              <a:gsLst>
                <a:gs pos="0">
                  <a:srgbClr val="DDDDDD"/>
                </a:gs>
                <a:gs pos="50000">
                  <a:srgbClr val="939393"/>
                </a:gs>
                <a:gs pos="100000">
                  <a:srgbClr val="DDDDDD"/>
                </a:gs>
              </a:gsLst>
              <a:lin ang="54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33" name="Line 21"/>
            <p:cNvSpPr>
              <a:spLocks noChangeShapeType="1"/>
            </p:cNvSpPr>
            <p:nvPr/>
          </p:nvSpPr>
          <p:spPr bwMode="auto">
            <a:xfrm>
              <a:off x="1056" y="1824"/>
              <a:ext cx="369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34" name="Line 22"/>
            <p:cNvSpPr>
              <a:spLocks noChangeShapeType="1"/>
            </p:cNvSpPr>
            <p:nvPr/>
          </p:nvSpPr>
          <p:spPr bwMode="auto">
            <a:xfrm>
              <a:off x="1056" y="1536"/>
              <a:ext cx="369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11620" name="Freeform 34"/>
          <p:cNvSpPr>
            <a:spLocks/>
          </p:cNvSpPr>
          <p:nvPr/>
        </p:nvSpPr>
        <p:spPr bwMode="auto">
          <a:xfrm>
            <a:off x="2971800" y="3352800"/>
            <a:ext cx="3276600" cy="1371600"/>
          </a:xfrm>
          <a:custGeom>
            <a:avLst/>
            <a:gdLst>
              <a:gd name="T0" fmla="*/ 2147483646 w 2064"/>
              <a:gd name="T1" fmla="*/ 0 h 864"/>
              <a:gd name="T2" fmla="*/ 0 w 2064"/>
              <a:gd name="T3" fmla="*/ 2147483646 h 864"/>
              <a:gd name="T4" fmla="*/ 2147483646 w 2064"/>
              <a:gd name="T5" fmla="*/ 2147483646 h 864"/>
              <a:gd name="T6" fmla="*/ 2147483646 w 2064"/>
              <a:gd name="T7" fmla="*/ 2147483646 h 864"/>
              <a:gd name="T8" fmla="*/ 2147483646 w 2064"/>
              <a:gd name="T9" fmla="*/ 2147483646 h 864"/>
              <a:gd name="T10" fmla="*/ 2147483646 w 2064"/>
              <a:gd name="T11" fmla="*/ 2147483646 h 864"/>
              <a:gd name="T12" fmla="*/ 2147483646 w 2064"/>
              <a:gd name="T13" fmla="*/ 0 h 864"/>
              <a:gd name="T14" fmla="*/ 2147483646 w 2064"/>
              <a:gd name="T15" fmla="*/ 0 h 8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64" h="864">
                <a:moveTo>
                  <a:pt x="192" y="0"/>
                </a:moveTo>
                <a:lnTo>
                  <a:pt x="0" y="480"/>
                </a:lnTo>
                <a:lnTo>
                  <a:pt x="336" y="816"/>
                </a:lnTo>
                <a:lnTo>
                  <a:pt x="1008" y="480"/>
                </a:lnTo>
                <a:lnTo>
                  <a:pt x="1680" y="864"/>
                </a:lnTo>
                <a:lnTo>
                  <a:pt x="2064" y="432"/>
                </a:lnTo>
                <a:lnTo>
                  <a:pt x="1824" y="0"/>
                </a:lnTo>
                <a:lnTo>
                  <a:pt x="192" y="0"/>
                </a:lnTo>
                <a:close/>
              </a:path>
            </a:pathLst>
          </a:custGeom>
          <a:gradFill rotWithShape="1">
            <a:gsLst>
              <a:gs pos="0">
                <a:srgbClr val="C0C0C0"/>
              </a:gs>
              <a:gs pos="100000">
                <a:srgbClr val="808080"/>
              </a:gs>
            </a:gsLst>
            <a:path path="rect">
              <a:fillToRect l="50000" t="50000" r="50000" b="50000"/>
            </a:path>
          </a:gradFill>
          <a:ln w="222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21" name="Rectangle 30"/>
          <p:cNvSpPr>
            <a:spLocks noChangeArrowheads="1"/>
          </p:cNvSpPr>
          <p:nvPr/>
        </p:nvSpPr>
        <p:spPr bwMode="auto">
          <a:xfrm rot="-2733376">
            <a:off x="2030413" y="4554538"/>
            <a:ext cx="1828800" cy="228600"/>
          </a:xfrm>
          <a:prstGeom prst="rect">
            <a:avLst/>
          </a:prstGeom>
          <a:gradFill rotWithShape="1">
            <a:gsLst>
              <a:gs pos="0">
                <a:srgbClr val="DDDDDD"/>
              </a:gs>
              <a:gs pos="50000">
                <a:srgbClr val="8C8C8C"/>
              </a:gs>
              <a:gs pos="100000">
                <a:srgbClr val="DDDDDD"/>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22" name="Rectangle 31"/>
          <p:cNvSpPr>
            <a:spLocks noChangeArrowheads="1"/>
          </p:cNvSpPr>
          <p:nvPr/>
        </p:nvSpPr>
        <p:spPr bwMode="auto">
          <a:xfrm rot="2733376" flipH="1">
            <a:off x="5318125" y="4473575"/>
            <a:ext cx="1600200" cy="228600"/>
          </a:xfrm>
          <a:prstGeom prst="rect">
            <a:avLst/>
          </a:prstGeom>
          <a:gradFill rotWithShape="1">
            <a:gsLst>
              <a:gs pos="0">
                <a:srgbClr val="DDDDDD"/>
              </a:gs>
              <a:gs pos="50000">
                <a:srgbClr val="8C8C8C"/>
              </a:gs>
              <a:gs pos="100000">
                <a:srgbClr val="DDDDDD"/>
              </a:gs>
            </a:gsLst>
            <a:lin ang="18900000" scaled="1"/>
          </a:gra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23" name="Line 35"/>
          <p:cNvSpPr>
            <a:spLocks noChangeShapeType="1"/>
          </p:cNvSpPr>
          <p:nvPr/>
        </p:nvSpPr>
        <p:spPr bwMode="auto">
          <a:xfrm>
            <a:off x="4572000" y="3352800"/>
            <a:ext cx="0" cy="762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24" name="AutoShape 37"/>
          <p:cNvSpPr>
            <a:spLocks noChangeArrowheads="1"/>
          </p:cNvSpPr>
          <p:nvPr/>
        </p:nvSpPr>
        <p:spPr bwMode="auto">
          <a:xfrm rot="-8136964">
            <a:off x="6629400" y="5375275"/>
            <a:ext cx="609600" cy="207963"/>
          </a:xfrm>
          <a:prstGeom prst="rightArrow">
            <a:avLst>
              <a:gd name="adj1" fmla="val 50000"/>
              <a:gd name="adj2" fmla="val 73282"/>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25" name="AutoShape 38"/>
          <p:cNvSpPr>
            <a:spLocks noChangeArrowheads="1"/>
          </p:cNvSpPr>
          <p:nvPr/>
        </p:nvSpPr>
        <p:spPr bwMode="auto">
          <a:xfrm rot="7902010">
            <a:off x="1723232" y="5588793"/>
            <a:ext cx="609600" cy="207963"/>
          </a:xfrm>
          <a:prstGeom prst="rightArrow">
            <a:avLst>
              <a:gd name="adj1" fmla="val 50000"/>
              <a:gd name="adj2" fmla="val 73282"/>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11626" name="Text Box 41"/>
          <p:cNvSpPr txBox="1">
            <a:spLocks noChangeArrowheads="1"/>
          </p:cNvSpPr>
          <p:nvPr/>
        </p:nvSpPr>
        <p:spPr bwMode="auto">
          <a:xfrm>
            <a:off x="628650" y="5159375"/>
            <a:ext cx="1295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 </a:t>
            </a:r>
            <a:r>
              <a:rPr lang="en-US" altLang="en-US" sz="2400" i="1">
                <a:latin typeface="Arial Narrow" pitchFamily="34" charset="0"/>
              </a:rPr>
              <a:t>A</a:t>
            </a:r>
            <a:r>
              <a:rPr lang="en-US" altLang="en-US" sz="2400" i="1" baseline="-25000">
                <a:latin typeface="Arial Narrow" pitchFamily="34" charset="0"/>
              </a:rPr>
              <a:t>g</a:t>
            </a:r>
            <a:endParaRPr lang="en-US" altLang="en-US" sz="2400" i="1">
              <a:latin typeface="Arial Narrow" pitchFamily="34" charset="0"/>
            </a:endParaRPr>
          </a:p>
        </p:txBody>
      </p:sp>
      <p:sp>
        <p:nvSpPr>
          <p:cNvPr id="111627" name="Text Box 42"/>
          <p:cNvSpPr txBox="1">
            <a:spLocks noChangeArrowheads="1"/>
          </p:cNvSpPr>
          <p:nvPr/>
        </p:nvSpPr>
        <p:spPr bwMode="auto">
          <a:xfrm>
            <a:off x="6057900" y="1752600"/>
            <a:ext cx="2971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dirty="0"/>
              <a:t>Check gusset buckling, beam web crippling, etc.</a:t>
            </a:r>
          </a:p>
        </p:txBody>
      </p:sp>
      <p:sp>
        <p:nvSpPr>
          <p:cNvPr id="111628" name="Text Box 43"/>
          <p:cNvSpPr txBox="1">
            <a:spLocks noChangeArrowheads="1"/>
          </p:cNvSpPr>
          <p:nvPr/>
        </p:nvSpPr>
        <p:spPr bwMode="auto">
          <a:xfrm>
            <a:off x="143272" y="1143000"/>
            <a:ext cx="3276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spcBef>
                <a:spcPct val="50000"/>
              </a:spcBef>
              <a:buClrTx/>
              <a:buSzTx/>
              <a:buFontTx/>
              <a:buNone/>
              <a:defRPr b="1"/>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pPr algn="r"/>
            <a:r>
              <a:rPr lang="en-US" altLang="en-US" dirty="0"/>
              <a:t>Check gusset yield, gusset net section fracture, gusset block shear fracture, local beam web yielding, etc.</a:t>
            </a:r>
          </a:p>
        </p:txBody>
      </p:sp>
      <p:sp>
        <p:nvSpPr>
          <p:cNvPr id="111629" name="Line 44"/>
          <p:cNvSpPr>
            <a:spLocks noChangeShapeType="1"/>
          </p:cNvSpPr>
          <p:nvPr/>
        </p:nvSpPr>
        <p:spPr bwMode="auto">
          <a:xfrm flipH="1">
            <a:off x="5257800" y="2133600"/>
            <a:ext cx="800100" cy="1654175"/>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630" name="Line 45"/>
          <p:cNvSpPr>
            <a:spLocks noChangeShapeType="1"/>
          </p:cNvSpPr>
          <p:nvPr/>
        </p:nvSpPr>
        <p:spPr bwMode="auto">
          <a:xfrm>
            <a:off x="3491880" y="1743164"/>
            <a:ext cx="699120" cy="1990636"/>
          </a:xfrm>
          <a:prstGeom prst="line">
            <a:avLst/>
          </a:prstGeom>
          <a:noFill/>
          <a:ln w="2222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11631" name="Text Box 10"/>
          <p:cNvSpPr txBox="1">
            <a:spLocks noChangeArrowheads="1"/>
          </p:cNvSpPr>
          <p:nvPr/>
        </p:nvSpPr>
        <p:spPr bwMode="auto">
          <a:xfrm>
            <a:off x="4191000" y="5808663"/>
            <a:ext cx="4648200" cy="461962"/>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min { (F</a:t>
            </a:r>
            <a:r>
              <a:rPr lang="en-US" altLang="en-US" sz="2400" i="1" baseline="-25000">
                <a:latin typeface="Arial Narrow" pitchFamily="34" charset="0"/>
              </a:rPr>
              <a:t>cre</a:t>
            </a:r>
            <a:r>
              <a:rPr lang="en-US" altLang="en-US" sz="2400" i="1">
                <a:latin typeface="Arial Narrow" pitchFamily="34" charset="0"/>
              </a:rPr>
              <a:t> / 0.877) Ag ,  R</a:t>
            </a:r>
            <a:r>
              <a:rPr lang="en-US" altLang="en-US" sz="2400" i="1" baseline="-25000">
                <a:latin typeface="Arial Narrow" pitchFamily="34" charset="0"/>
              </a:rPr>
              <a:t>y</a:t>
            </a:r>
            <a:r>
              <a:rPr lang="en-US" altLang="en-US" sz="2400" i="1">
                <a:latin typeface="Arial Narrow" pitchFamily="34" charset="0"/>
              </a:rPr>
              <a:t>F</a:t>
            </a:r>
            <a:r>
              <a:rPr lang="en-US" altLang="en-US" sz="2400" i="1" baseline="-25000">
                <a:latin typeface="Arial Narrow" pitchFamily="34" charset="0"/>
              </a:rPr>
              <a:t>y</a:t>
            </a:r>
            <a:r>
              <a:rPr lang="en-US" altLang="en-US" sz="2400" i="1">
                <a:latin typeface="Arial Narrow" pitchFamily="34" charset="0"/>
              </a:rPr>
              <a:t>A</a:t>
            </a:r>
            <a:r>
              <a:rPr lang="en-US" altLang="en-US" sz="2400" i="1" baseline="-25000">
                <a:latin typeface="Arial Narrow" pitchFamily="34" charset="0"/>
              </a:rPr>
              <a:t>g </a:t>
            </a:r>
            <a:r>
              <a:rPr lang="en-US" altLang="en-US" sz="2400" i="1">
                <a:latin typeface="Arial Narrow" pitchFamily="34" charset="0"/>
              </a:rPr>
              <a:t>}</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2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53</a:t>
            </a:fld>
            <a:endParaRPr lang="en-US" altLang="en-US"/>
          </a:p>
        </p:txBody>
      </p:sp>
    </p:spTree>
    <p:extLst>
      <p:ext uri="{BB962C8B-B14F-4D97-AF65-F5344CB8AC3E}">
        <p14:creationId xmlns:p14="http://schemas.microsoft.com/office/powerpoint/2010/main" val="1110554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a:t>3  -  Concentrically Braced Frames</a:t>
            </a:r>
          </a:p>
        </p:txBody>
      </p:sp>
      <p:sp>
        <p:nvSpPr>
          <p:cNvPr id="3" name="Text Placeholder 2"/>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Description and Types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Basic Behavior of Concentrically Braced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Concentrically Braced Frames</a:t>
            </a:r>
          </a:p>
        </p:txBody>
      </p:sp>
      <p:sp>
        <p:nvSpPr>
          <p:cNvPr id="4" name="Slide Number Placeholder 3"/>
          <p:cNvSpPr>
            <a:spLocks noGrp="1"/>
          </p:cNvSpPr>
          <p:nvPr>
            <p:ph type="sldNum" sz="quarter" idx="40"/>
          </p:nvPr>
        </p:nvSpPr>
        <p:spPr/>
        <p:txBody>
          <a:bodyPr/>
          <a:lstStyle/>
          <a:p>
            <a:pPr>
              <a:defRPr/>
            </a:pPr>
            <a:fld id="{46425072-6E52-45A8-8A7E-A5B11BCA4176}" type="slidenum">
              <a:rPr lang="en-US" altLang="en-US" smtClean="0"/>
              <a:pPr>
                <a:defRPr/>
              </a:pPr>
              <a:t>54</a:t>
            </a:fld>
            <a:endParaRPr lang="en-US" altLang="en-US" dirty="0"/>
          </a:p>
        </p:txBody>
      </p:sp>
      <p:sp>
        <p:nvSpPr>
          <p:cNvPr id="5" name="Rectangle 5"/>
          <p:cNvSpPr>
            <a:spLocks noChangeArrowheads="1"/>
          </p:cNvSpPr>
          <p:nvPr/>
        </p:nvSpPr>
        <p:spPr bwMode="auto">
          <a:xfrm>
            <a:off x="539552" y="3356992"/>
            <a:ext cx="7776864" cy="1097280"/>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36821155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38"/>
          </p:nvPr>
        </p:nvSpPr>
        <p:spPr/>
        <p:txBody>
          <a:bodyPr/>
          <a:lstStyle/>
          <a:p>
            <a:pPr algn="ctr"/>
            <a:r>
              <a:rPr lang="en-US" dirty="0"/>
              <a:t>2016 AISC Seismic Provisions</a:t>
            </a:r>
          </a:p>
        </p:txBody>
      </p:sp>
      <p:sp>
        <p:nvSpPr>
          <p:cNvPr id="115715" name="Text Box 3"/>
          <p:cNvSpPr txBox="1">
            <a:spLocks noChangeArrowheads="1"/>
          </p:cNvSpPr>
          <p:nvPr/>
        </p:nvSpPr>
        <p:spPr bwMode="auto">
          <a:xfrm>
            <a:off x="539552" y="1412776"/>
            <a:ext cx="765996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u="sng" dirty="0"/>
              <a:t>Section F1</a:t>
            </a:r>
            <a:r>
              <a:rPr lang="en-US" altLang="en-US" sz="2400" dirty="0"/>
              <a:t>	</a:t>
            </a:r>
            <a:endParaRPr lang="en-US" altLang="en-US" sz="2400" dirty="0" smtClean="0"/>
          </a:p>
          <a:p>
            <a:pPr>
              <a:spcBef>
                <a:spcPct val="50000"/>
              </a:spcBef>
              <a:buClrTx/>
              <a:buSzTx/>
              <a:buFontTx/>
              <a:buNone/>
            </a:pPr>
            <a:r>
              <a:rPr lang="en-US" altLang="en-US" sz="2400" dirty="0" smtClean="0"/>
              <a:t>Ordinary </a:t>
            </a:r>
            <a:r>
              <a:rPr lang="en-US" altLang="en-US" sz="2400" dirty="0"/>
              <a:t>Concentrically Braced Frames (OCBF</a:t>
            </a:r>
            <a:r>
              <a:rPr lang="en-US" altLang="en-US" sz="2400" dirty="0" smtClean="0"/>
              <a:t>)</a:t>
            </a:r>
          </a:p>
          <a:p>
            <a:pPr>
              <a:spcBef>
                <a:spcPct val="50000"/>
              </a:spcBef>
              <a:buClrTx/>
              <a:buSzTx/>
              <a:buFontTx/>
              <a:buNone/>
            </a:pPr>
            <a:endParaRPr lang="en-US" altLang="en-US" sz="2400" dirty="0"/>
          </a:p>
          <a:p>
            <a:pPr>
              <a:spcBef>
                <a:spcPct val="50000"/>
              </a:spcBef>
              <a:buClrTx/>
              <a:buSzTx/>
              <a:buFontTx/>
              <a:buNone/>
            </a:pPr>
            <a:r>
              <a:rPr lang="en-US" altLang="en-US" sz="2400" b="0" u="sng" dirty="0"/>
              <a:t>Section F2</a:t>
            </a:r>
            <a:r>
              <a:rPr lang="en-US" altLang="en-US" sz="2400" dirty="0"/>
              <a:t>	</a:t>
            </a:r>
            <a:endParaRPr lang="en-US" altLang="en-US" sz="2400" dirty="0" smtClean="0"/>
          </a:p>
          <a:p>
            <a:pPr>
              <a:spcBef>
                <a:spcPct val="50000"/>
              </a:spcBef>
              <a:buClrTx/>
              <a:buSzTx/>
              <a:buFontTx/>
              <a:buNone/>
            </a:pPr>
            <a:r>
              <a:rPr lang="en-US" altLang="en-US" sz="2400" dirty="0" smtClean="0"/>
              <a:t>Special </a:t>
            </a:r>
            <a:r>
              <a:rPr lang="en-US" altLang="en-US" sz="2400" dirty="0"/>
              <a:t>Concentrically Braced Frames (SCBF)</a:t>
            </a:r>
          </a:p>
        </p:txBody>
      </p:sp>
      <p:sp>
        <p:nvSpPr>
          <p:cNvPr id="6"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55</a:t>
            </a:fld>
            <a:endParaRPr lang="en-US" altLang="en-US" dirty="0"/>
          </a:p>
        </p:txBody>
      </p:sp>
      <p:sp>
        <p:nvSpPr>
          <p:cNvPr id="7" name="Rectangle 4">
            <a:extLst>
              <a:ext uri="{FF2B5EF4-FFF2-40B4-BE49-F238E27FC236}"/>
            </a:extLst>
          </p:cNvPr>
          <p:cNvSpPr txBox="1">
            <a:spLocks noChangeArrowheads="1"/>
          </p:cNvSpPr>
          <p:nvPr/>
        </p:nvSpPr>
        <p:spPr>
          <a:xfrm>
            <a:off x="6705600" y="6508750"/>
            <a:ext cx="2133600" cy="365125"/>
          </a:xfrm>
          <a:prstGeom prst="rect">
            <a:avLst/>
          </a:prstGeom>
          <a:ln/>
        </p:spPr>
        <p:txBody>
          <a:bodyPr vert="horz" lIns="91429" tIns="45714" rIns="91429" bIns="45714" rtlCol="0">
            <a:noAutofit/>
          </a:bodyPr>
          <a:lstStyle>
            <a:lvl1pPr marL="0" indent="0" algn="l" defTabSz="457200" rtl="0" eaLnBrk="1" latinLnBrk="0" hangingPunct="1">
              <a:spcBef>
                <a:spcPct val="20000"/>
              </a:spcBef>
              <a:buFontTx/>
              <a:buNone/>
              <a:defRPr sz="2000" b="0" i="0" kern="1200">
                <a:solidFill>
                  <a:schemeClr val="tx1"/>
                </a:solidFill>
                <a:latin typeface="+mj-lt"/>
                <a:ea typeface="+mn-ea"/>
                <a:cs typeface="Calibri Light"/>
              </a:defRPr>
            </a:lvl1pPr>
            <a:lvl2pPr marL="457146" indent="0" algn="l" defTabSz="457200" rtl="0" eaLnBrk="1" latinLnBrk="0" hangingPunct="1">
              <a:spcBef>
                <a:spcPct val="20000"/>
              </a:spcBef>
              <a:buFontTx/>
              <a:buNone/>
              <a:defRPr sz="1400" kern="1200">
                <a:solidFill>
                  <a:srgbClr val="FF0000"/>
                </a:solidFill>
                <a:latin typeface="Akkurat"/>
                <a:ea typeface="+mn-ea"/>
                <a:cs typeface="Akkurat"/>
              </a:defRPr>
            </a:lvl2pPr>
            <a:lvl3pPr marL="914293" indent="0" algn="l" defTabSz="457200" rtl="0" eaLnBrk="1" latinLnBrk="0" hangingPunct="1">
              <a:spcBef>
                <a:spcPct val="20000"/>
              </a:spcBef>
              <a:buFontTx/>
              <a:buNone/>
              <a:defRPr sz="1400" kern="1200">
                <a:solidFill>
                  <a:srgbClr val="FF0000"/>
                </a:solidFill>
                <a:latin typeface="Akkurat"/>
                <a:ea typeface="+mn-ea"/>
                <a:cs typeface="Akkurat"/>
              </a:defRPr>
            </a:lvl3pPr>
            <a:lvl4pPr marL="1371440" indent="0" algn="l" defTabSz="457200" rtl="0" eaLnBrk="1" latinLnBrk="0" hangingPunct="1">
              <a:spcBef>
                <a:spcPct val="20000"/>
              </a:spcBef>
              <a:buFontTx/>
              <a:buNone/>
              <a:defRPr sz="1400" kern="1200">
                <a:solidFill>
                  <a:srgbClr val="FF0000"/>
                </a:solidFill>
                <a:latin typeface="Akkurat"/>
                <a:ea typeface="+mn-ea"/>
                <a:cs typeface="Akkurat"/>
              </a:defRPr>
            </a:lvl4pPr>
            <a:lvl5pPr marL="1828586" indent="0" algn="l" defTabSz="457200" rtl="0" eaLnBrk="1" latinLnBrk="0" hangingPunct="1">
              <a:spcBef>
                <a:spcPct val="20000"/>
              </a:spcBef>
              <a:buFontTx/>
              <a:buNone/>
              <a:defRPr sz="1400" kern="1200">
                <a:solidFill>
                  <a:srgbClr val="FF0000"/>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fld id="{46425072-6E52-45A8-8A7E-A5B11BCA4176}" type="slidenum">
              <a:rPr lang="en-US" altLang="en-US" smtClean="0"/>
              <a:pPr>
                <a:defRPr/>
              </a:pPr>
              <a:t>55</a:t>
            </a:fld>
            <a:endParaRPr lang="en-US" altLang="en-US"/>
          </a:p>
        </p:txBody>
      </p:sp>
    </p:spTree>
    <p:extLst>
      <p:ext uri="{BB962C8B-B14F-4D97-AF65-F5344CB8AC3E}">
        <p14:creationId xmlns:p14="http://schemas.microsoft.com/office/powerpoint/2010/main" val="16640236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38"/>
          </p:nvPr>
        </p:nvSpPr>
        <p:spPr/>
        <p:txBody>
          <a:bodyPr/>
          <a:lstStyle/>
          <a:p>
            <a:pPr algn="ctr"/>
            <a:r>
              <a:rPr lang="en-US" dirty="0"/>
              <a:t>2016 AISC Seismic </a:t>
            </a:r>
            <a:r>
              <a:rPr lang="en-US" dirty="0" smtClean="0"/>
              <a:t>Provisions</a:t>
            </a:r>
            <a:endParaRPr lang="en-US" dirty="0"/>
          </a:p>
        </p:txBody>
      </p:sp>
      <p:sp>
        <p:nvSpPr>
          <p:cNvPr id="5" name="Slide Number Placeholder 4"/>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a:p>
        </p:txBody>
      </p:sp>
      <p:sp>
        <p:nvSpPr>
          <p:cNvPr id="6" name="Text Placeholder 1"/>
          <p:cNvSpPr>
            <a:spLocks noGrp="1"/>
          </p:cNvSpPr>
          <p:nvPr>
            <p:ph type="body" sz="quarter" idx="12"/>
          </p:nvPr>
        </p:nvSpPr>
        <p:spPr>
          <a:xfrm>
            <a:off x="923116" y="1700808"/>
            <a:ext cx="6313180" cy="4680520"/>
          </a:xfrm>
        </p:spPr>
        <p:txBody>
          <a:bodyPr/>
          <a:lstStyle/>
          <a:p>
            <a:pPr>
              <a:spcBef>
                <a:spcPct val="50000"/>
              </a:spcBef>
            </a:pPr>
            <a:r>
              <a:rPr lang="en-US" altLang="en-US" dirty="0">
                <a:latin typeface="+mn-lt"/>
              </a:rPr>
              <a:t>F2.1	Scope</a:t>
            </a:r>
          </a:p>
          <a:p>
            <a:pPr>
              <a:spcBef>
                <a:spcPct val="50000"/>
              </a:spcBef>
            </a:pPr>
            <a:r>
              <a:rPr lang="en-US" altLang="en-US" dirty="0">
                <a:latin typeface="+mn-lt"/>
              </a:rPr>
              <a:t>F2.2	Basis of Design</a:t>
            </a:r>
          </a:p>
          <a:p>
            <a:pPr>
              <a:spcBef>
                <a:spcPct val="50000"/>
              </a:spcBef>
            </a:pPr>
            <a:r>
              <a:rPr lang="en-US" altLang="en-US" dirty="0">
                <a:latin typeface="+mn-lt"/>
              </a:rPr>
              <a:t>F2.3	Analysis</a:t>
            </a:r>
          </a:p>
          <a:p>
            <a:pPr>
              <a:spcBef>
                <a:spcPct val="50000"/>
              </a:spcBef>
            </a:pPr>
            <a:r>
              <a:rPr lang="en-US" altLang="en-US" dirty="0">
                <a:latin typeface="+mn-lt"/>
              </a:rPr>
              <a:t>F2.4	System Requirements</a:t>
            </a:r>
          </a:p>
          <a:p>
            <a:pPr>
              <a:spcBef>
                <a:spcPct val="50000"/>
              </a:spcBef>
            </a:pPr>
            <a:r>
              <a:rPr lang="en-US" altLang="en-US" dirty="0">
                <a:latin typeface="+mn-lt"/>
              </a:rPr>
              <a:t>F2.5	Members</a:t>
            </a:r>
          </a:p>
          <a:p>
            <a:pPr>
              <a:spcBef>
                <a:spcPct val="50000"/>
              </a:spcBef>
            </a:pPr>
            <a:r>
              <a:rPr lang="en-US" altLang="en-US" dirty="0">
                <a:latin typeface="+mn-lt"/>
              </a:rPr>
              <a:t>F2.6	Connections</a:t>
            </a:r>
          </a:p>
          <a:p>
            <a:pPr>
              <a:spcBef>
                <a:spcPct val="50000"/>
              </a:spcBef>
            </a:pPr>
            <a:endParaRPr lang="en-US" altLang="en-US" sz="2400" dirty="0">
              <a:latin typeface="Arial Narrow" pitchFamily="34" charset="0"/>
            </a:endParaRPr>
          </a:p>
          <a:p>
            <a:endParaRPr lang="en-US" dirty="0"/>
          </a:p>
        </p:txBody>
      </p:sp>
      <p:sp>
        <p:nvSpPr>
          <p:cNvPr id="7" name="Text Placeholder 3"/>
          <p:cNvSpPr>
            <a:spLocks noGrp="1"/>
          </p:cNvSpPr>
          <p:nvPr>
            <p:ph type="body" sz="quarter" idx="39"/>
          </p:nvPr>
        </p:nvSpPr>
        <p:spPr>
          <a:xfrm>
            <a:off x="519829" y="1105942"/>
            <a:ext cx="8208912" cy="450850"/>
          </a:xfrm>
        </p:spPr>
        <p:txBody>
          <a:bodyPr>
            <a:normAutofit/>
          </a:bodyPr>
          <a:lstStyle/>
          <a:p>
            <a:r>
              <a:rPr lang="en-US" u="sng" dirty="0"/>
              <a:t>Section </a:t>
            </a:r>
            <a:r>
              <a:rPr lang="en-US" u="sng" dirty="0" smtClean="0"/>
              <a:t>F2. Special </a:t>
            </a:r>
            <a:r>
              <a:rPr lang="en-US" u="sng" dirty="0"/>
              <a:t>Concentrically Braced Frames (SCBF)</a:t>
            </a:r>
          </a:p>
          <a:p>
            <a:endParaRPr lang="en-US" dirty="0"/>
          </a:p>
        </p:txBody>
      </p:sp>
    </p:spTree>
    <p:extLst>
      <p:ext uri="{BB962C8B-B14F-4D97-AF65-F5344CB8AC3E}">
        <p14:creationId xmlns:p14="http://schemas.microsoft.com/office/powerpoint/2010/main" val="3364528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Text Box 3"/>
          <p:cNvSpPr txBox="1">
            <a:spLocks noChangeArrowheads="1"/>
          </p:cNvSpPr>
          <p:nvPr/>
        </p:nvSpPr>
        <p:spPr bwMode="auto">
          <a:xfrm>
            <a:off x="611560" y="1340768"/>
            <a:ext cx="7992888"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None/>
            </a:pPr>
            <a:r>
              <a:rPr lang="en-US" sz="2200" u="sng" dirty="0">
                <a:latin typeface="+mn-lt"/>
              </a:rPr>
              <a:t>F2.2 Basis of Design </a:t>
            </a:r>
          </a:p>
          <a:p>
            <a:pPr>
              <a:spcBef>
                <a:spcPct val="50000"/>
              </a:spcBef>
              <a:buClrTx/>
              <a:buSzTx/>
              <a:buFontTx/>
              <a:buNone/>
            </a:pPr>
            <a:r>
              <a:rPr lang="en-US" altLang="en-US" sz="2200" b="0" dirty="0" smtClean="0">
                <a:latin typeface="+mn-lt"/>
              </a:rPr>
              <a:t>This </a:t>
            </a:r>
            <a:r>
              <a:rPr lang="en-US" altLang="en-US" sz="2200" b="0" dirty="0">
                <a:latin typeface="+mn-lt"/>
              </a:rPr>
              <a:t>section is applicable to braced frames that consist of concentrically connected members. Eccentricities less than the beam depth are permitted if the resulting member and connection forces are addressed in the design and do not change the expected source of inelastic deformation capacity.</a:t>
            </a:r>
          </a:p>
          <a:p>
            <a:pPr>
              <a:spcBef>
                <a:spcPct val="50000"/>
              </a:spcBef>
              <a:buClrTx/>
              <a:buSzTx/>
              <a:buFontTx/>
              <a:buNone/>
            </a:pPr>
            <a:r>
              <a:rPr lang="en-US" altLang="en-US" sz="2200" b="0" dirty="0">
                <a:latin typeface="+mn-lt"/>
              </a:rPr>
              <a:t>SCBF designed in accordance with these provisions are expected to provide </a:t>
            </a:r>
            <a:r>
              <a:rPr lang="en-US" altLang="en-US" sz="2200" i="1" dirty="0">
                <a:solidFill>
                  <a:schemeClr val="tx2"/>
                </a:solidFill>
                <a:latin typeface="+mn-lt"/>
              </a:rPr>
              <a:t>significant inelastic deformation capacity</a:t>
            </a:r>
            <a:r>
              <a:rPr lang="en-US" altLang="en-US" sz="2200" b="0" dirty="0">
                <a:latin typeface="+mn-lt"/>
              </a:rPr>
              <a:t> primarily through brace buckling and yielding of the brace in tension.</a:t>
            </a:r>
          </a:p>
        </p:txBody>
      </p:sp>
      <p:sp>
        <p:nvSpPr>
          <p:cNvPr id="2" name="Text Placeholder 1"/>
          <p:cNvSpPr>
            <a:spLocks noGrp="1"/>
          </p:cNvSpPr>
          <p:nvPr>
            <p:ph type="body" sz="quarter" idx="38"/>
          </p:nvPr>
        </p:nvSpPr>
        <p:spPr/>
        <p:txBody>
          <a:bodyPr/>
          <a:lstStyle/>
          <a:p>
            <a:r>
              <a:rPr lang="en-US" dirty="0" smtClean="0"/>
              <a:t>Basis </a:t>
            </a:r>
            <a:r>
              <a:rPr lang="en-US" dirty="0"/>
              <a:t>of Design </a:t>
            </a:r>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6"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57</a:t>
            </a:fld>
            <a:endParaRPr lang="en-US" altLang="en-US"/>
          </a:p>
        </p:txBody>
      </p:sp>
    </p:spTree>
    <p:extLst>
      <p:ext uri="{BB962C8B-B14F-4D97-AF65-F5344CB8AC3E}">
        <p14:creationId xmlns:p14="http://schemas.microsoft.com/office/powerpoint/2010/main" val="2808785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5" name="Text Box 3">
            <a:extLst>
              <a:ext uri="{FF2B5EF4-FFF2-40B4-BE49-F238E27FC236}">
                <a16:creationId xmlns:a16="http://schemas.microsoft.com/office/drawing/2014/main" xmlns="" id="{E2C9653C-CC3C-43E8-9902-C45FD5949935}"/>
              </a:ext>
            </a:extLst>
          </p:cNvPr>
          <p:cNvSpPr txBox="1">
            <a:spLocks noChangeArrowheads="1"/>
          </p:cNvSpPr>
          <p:nvPr/>
        </p:nvSpPr>
        <p:spPr bwMode="auto">
          <a:xfrm>
            <a:off x="755576" y="1295400"/>
            <a:ext cx="741682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defRPr/>
            </a:pPr>
            <a:r>
              <a:rPr lang="en-US" altLang="en-US" sz="2200" b="1" u="sng" dirty="0" smtClean="0"/>
              <a:t>F2.3 Analysis</a:t>
            </a:r>
          </a:p>
          <a:p>
            <a:pPr algn="just">
              <a:spcBef>
                <a:spcPct val="50000"/>
              </a:spcBef>
              <a:defRPr/>
            </a:pPr>
            <a:r>
              <a:rPr lang="en-US" altLang="en-US" sz="2200" dirty="0" smtClean="0"/>
              <a:t>The </a:t>
            </a:r>
            <a:r>
              <a:rPr lang="en-US" altLang="en-US" sz="2200" dirty="0"/>
              <a:t>required strength of columns, beams, struts and connections in SCBF shall be determined using the capacity-limited seismic load effect. The capacity-limited horizontal seismic load effect, </a:t>
            </a:r>
            <a:r>
              <a:rPr lang="en-US" altLang="en-US" sz="2200" b="1" i="1" dirty="0" err="1"/>
              <a:t>E</a:t>
            </a:r>
            <a:r>
              <a:rPr lang="en-US" altLang="en-US" sz="2200" b="1" i="1" baseline="-25000" dirty="0" err="1"/>
              <a:t>cl</a:t>
            </a:r>
            <a:r>
              <a:rPr lang="en-US" altLang="en-US" sz="2200" dirty="0"/>
              <a:t>, shall be taken as the larger force determined from the following analyses:</a:t>
            </a:r>
          </a:p>
          <a:p>
            <a:pPr marL="457200" indent="-457200" algn="just">
              <a:spcBef>
                <a:spcPct val="50000"/>
              </a:spcBef>
              <a:buFontTx/>
              <a:buAutoNum type="alphaLcParenR"/>
              <a:defRPr/>
            </a:pPr>
            <a:r>
              <a:rPr lang="en-US" altLang="en-US" sz="2200" dirty="0"/>
              <a:t>All braces at expected strength (</a:t>
            </a:r>
            <a:r>
              <a:rPr lang="en-US" altLang="en-US" sz="2200" b="1" i="1" dirty="0" err="1"/>
              <a:t>R</a:t>
            </a:r>
            <a:r>
              <a:rPr lang="en-US" altLang="en-US" sz="2200" b="1" i="1" baseline="-25000" dirty="0" err="1"/>
              <a:t>y</a:t>
            </a:r>
            <a:r>
              <a:rPr lang="en-US" altLang="en-US" sz="2200" b="1" i="1" dirty="0" err="1"/>
              <a:t>F</a:t>
            </a:r>
            <a:r>
              <a:rPr lang="en-US" altLang="en-US" sz="2200" b="1" i="1" baseline="-25000" dirty="0" err="1"/>
              <a:t>y</a:t>
            </a:r>
            <a:r>
              <a:rPr lang="en-US" altLang="en-US" sz="2200" b="1" i="1" dirty="0" err="1"/>
              <a:t>A</a:t>
            </a:r>
            <a:r>
              <a:rPr lang="en-US" altLang="en-US" sz="2200" b="1" i="1" baseline="-25000" dirty="0" err="1"/>
              <a:t>g</a:t>
            </a:r>
            <a:r>
              <a:rPr lang="en-US" altLang="en-US" sz="2200" dirty="0"/>
              <a:t> in tension and </a:t>
            </a:r>
            <a:r>
              <a:rPr lang="en-US" altLang="en-US" sz="2200" b="1" i="1" dirty="0" err="1"/>
              <a:t>P</a:t>
            </a:r>
            <a:r>
              <a:rPr lang="en-US" altLang="en-US" sz="2200" b="1" i="1" baseline="-25000" dirty="0" err="1"/>
              <a:t>cre</a:t>
            </a:r>
            <a:r>
              <a:rPr lang="en-US" altLang="en-US" sz="2200" b="1" dirty="0"/>
              <a:t> </a:t>
            </a:r>
            <a:r>
              <a:rPr lang="en-US" altLang="en-US" sz="2200" dirty="0"/>
              <a:t>for compression</a:t>
            </a:r>
            <a:r>
              <a:rPr lang="en-US" altLang="en-US" sz="2000" b="1" dirty="0" smtClean="0">
                <a:latin typeface="Arial Narrow" panose="020B0606020202030204" pitchFamily="34" charset="0"/>
              </a:rPr>
              <a:t>)   </a:t>
            </a:r>
            <a:r>
              <a:rPr lang="en-US" altLang="en-US" sz="2000" b="1" i="1" dirty="0" err="1" smtClean="0">
                <a:solidFill>
                  <a:schemeClr val="tx2"/>
                </a:solidFill>
                <a:latin typeface="Arial Narrow" pitchFamily="34" charset="0"/>
              </a:rPr>
              <a:t>P</a:t>
            </a:r>
            <a:r>
              <a:rPr lang="en-US" altLang="en-US" sz="2000" b="1" i="1" baseline="-25000" dirty="0" err="1" smtClean="0">
                <a:solidFill>
                  <a:schemeClr val="tx2"/>
                </a:solidFill>
                <a:latin typeface="Arial Narrow" pitchFamily="34" charset="0"/>
              </a:rPr>
              <a:t>cre</a:t>
            </a:r>
            <a:r>
              <a:rPr lang="en-US" altLang="en-US" sz="2000" b="1" i="1" dirty="0" smtClean="0">
                <a:solidFill>
                  <a:schemeClr val="tx2"/>
                </a:solidFill>
                <a:latin typeface="Arial Narrow" pitchFamily="34" charset="0"/>
              </a:rPr>
              <a:t> </a:t>
            </a:r>
            <a:r>
              <a:rPr lang="en-US" altLang="en-US" sz="2000" b="1" i="1" dirty="0">
                <a:solidFill>
                  <a:schemeClr val="tx2"/>
                </a:solidFill>
                <a:latin typeface="Arial Narrow" pitchFamily="34" charset="0"/>
              </a:rPr>
              <a:t>= </a:t>
            </a:r>
            <a:r>
              <a:rPr lang="en-US" altLang="en-US" sz="2000" b="1" dirty="0">
                <a:solidFill>
                  <a:schemeClr val="tx2"/>
                </a:solidFill>
                <a:latin typeface="Arial Narrow" pitchFamily="34" charset="0"/>
              </a:rPr>
              <a:t>min { (</a:t>
            </a:r>
            <a:r>
              <a:rPr lang="en-US" altLang="en-US" sz="2000" b="1" i="1" dirty="0" err="1">
                <a:solidFill>
                  <a:schemeClr val="tx2"/>
                </a:solidFill>
                <a:latin typeface="Arial Narrow" pitchFamily="34" charset="0"/>
              </a:rPr>
              <a:t>F</a:t>
            </a:r>
            <a:r>
              <a:rPr lang="en-US" altLang="en-US" sz="2000" b="1" i="1" baseline="-25000" dirty="0" err="1">
                <a:solidFill>
                  <a:schemeClr val="tx2"/>
                </a:solidFill>
                <a:latin typeface="Arial Narrow" pitchFamily="34" charset="0"/>
              </a:rPr>
              <a:t>cre</a:t>
            </a:r>
            <a:r>
              <a:rPr lang="en-US" altLang="en-US" sz="2000" b="1" i="1" dirty="0">
                <a:solidFill>
                  <a:schemeClr val="tx2"/>
                </a:solidFill>
                <a:latin typeface="Arial Narrow" pitchFamily="34" charset="0"/>
              </a:rPr>
              <a:t> </a:t>
            </a:r>
            <a:r>
              <a:rPr lang="en-US" altLang="en-US" sz="2000" b="1" dirty="0">
                <a:solidFill>
                  <a:schemeClr val="tx2"/>
                </a:solidFill>
                <a:latin typeface="Arial Narrow" pitchFamily="34" charset="0"/>
              </a:rPr>
              <a:t>/ 0.877) </a:t>
            </a:r>
            <a:r>
              <a:rPr lang="en-US" altLang="en-US" sz="2000" b="1" i="1" dirty="0">
                <a:solidFill>
                  <a:schemeClr val="tx2"/>
                </a:solidFill>
                <a:latin typeface="Arial Narrow" pitchFamily="34" charset="0"/>
              </a:rPr>
              <a:t>A</a:t>
            </a:r>
            <a:r>
              <a:rPr lang="en-US" altLang="en-US" sz="2000" b="1" i="1" baseline="-25000" dirty="0">
                <a:solidFill>
                  <a:schemeClr val="tx2"/>
                </a:solidFill>
                <a:latin typeface="Arial Narrow" pitchFamily="34" charset="0"/>
              </a:rPr>
              <a:t>g </a:t>
            </a:r>
            <a:r>
              <a:rPr lang="en-US" altLang="en-US" sz="2000" b="1" i="1" dirty="0">
                <a:solidFill>
                  <a:schemeClr val="tx2"/>
                </a:solidFill>
                <a:latin typeface="Arial Narrow" pitchFamily="34" charset="0"/>
              </a:rPr>
              <a:t>,  </a:t>
            </a:r>
            <a:r>
              <a:rPr lang="en-US" altLang="en-US" sz="2000" b="1" i="1" dirty="0" err="1" smtClean="0">
                <a:solidFill>
                  <a:schemeClr val="tx2"/>
                </a:solidFill>
                <a:latin typeface="Arial Narrow" pitchFamily="34" charset="0"/>
              </a:rPr>
              <a:t>R</a:t>
            </a:r>
            <a:r>
              <a:rPr lang="en-US" altLang="en-US" sz="2000" b="1" i="1" baseline="-25000" dirty="0" err="1" smtClean="0">
                <a:solidFill>
                  <a:schemeClr val="tx2"/>
                </a:solidFill>
                <a:latin typeface="Arial Narrow" pitchFamily="34" charset="0"/>
              </a:rPr>
              <a:t>y</a:t>
            </a:r>
            <a:r>
              <a:rPr lang="en-US" altLang="en-US" sz="2000" b="1" i="1" dirty="0" err="1" smtClean="0">
                <a:solidFill>
                  <a:schemeClr val="tx2"/>
                </a:solidFill>
                <a:latin typeface="Arial Narrow" pitchFamily="34" charset="0"/>
              </a:rPr>
              <a:t>F</a:t>
            </a:r>
            <a:r>
              <a:rPr lang="en-US" altLang="en-US" sz="2000" b="1" i="1" baseline="-25000" dirty="0" err="1" smtClean="0">
                <a:solidFill>
                  <a:schemeClr val="tx2"/>
                </a:solidFill>
                <a:latin typeface="Arial Narrow" pitchFamily="34" charset="0"/>
              </a:rPr>
              <a:t>y</a:t>
            </a:r>
            <a:r>
              <a:rPr lang="en-US" altLang="en-US" sz="2000" b="1" i="1" dirty="0" err="1" smtClean="0">
                <a:solidFill>
                  <a:schemeClr val="tx2"/>
                </a:solidFill>
                <a:latin typeface="Arial Narrow" pitchFamily="34" charset="0"/>
              </a:rPr>
              <a:t>A</a:t>
            </a:r>
            <a:r>
              <a:rPr lang="en-US" altLang="en-US" sz="2000" b="1" i="1" baseline="-25000" dirty="0" err="1" smtClean="0">
                <a:solidFill>
                  <a:schemeClr val="tx2"/>
                </a:solidFill>
                <a:latin typeface="Arial Narrow" pitchFamily="34" charset="0"/>
              </a:rPr>
              <a:t>g</a:t>
            </a:r>
            <a:r>
              <a:rPr lang="en-US" altLang="en-US" sz="2000" b="1" i="1" baseline="-25000" dirty="0" smtClean="0">
                <a:solidFill>
                  <a:schemeClr val="tx2"/>
                </a:solidFill>
                <a:latin typeface="Arial Narrow" pitchFamily="34" charset="0"/>
              </a:rPr>
              <a:t> </a:t>
            </a:r>
            <a:r>
              <a:rPr lang="en-US" altLang="en-US" sz="2000" b="1" i="1" dirty="0">
                <a:solidFill>
                  <a:schemeClr val="tx2"/>
                </a:solidFill>
                <a:latin typeface="Arial Narrow" pitchFamily="34" charset="0"/>
              </a:rPr>
              <a:t>}</a:t>
            </a:r>
            <a:endParaRPr lang="en-US" altLang="en-US" sz="2000" b="1" dirty="0">
              <a:solidFill>
                <a:srgbClr val="FFFFFF"/>
              </a:solidFill>
              <a:latin typeface="Arial Narrow" pitchFamily="34" charset="0"/>
            </a:endParaRPr>
          </a:p>
          <a:p>
            <a:pPr marL="457200" indent="-457200" algn="just">
              <a:spcBef>
                <a:spcPct val="50000"/>
              </a:spcBef>
              <a:buFontTx/>
              <a:buAutoNum type="alphaLcParenR"/>
              <a:defRPr/>
            </a:pPr>
            <a:r>
              <a:rPr lang="en-US" altLang="en-US" sz="2200" dirty="0" smtClean="0"/>
              <a:t>All </a:t>
            </a:r>
            <a:r>
              <a:rPr lang="en-US" altLang="en-US" sz="2200" dirty="0"/>
              <a:t>tension braces at expected strength (</a:t>
            </a:r>
            <a:r>
              <a:rPr lang="en-US" altLang="en-US" sz="2200" b="1" i="1" dirty="0" err="1"/>
              <a:t>R</a:t>
            </a:r>
            <a:r>
              <a:rPr lang="en-US" altLang="en-US" sz="2200" b="1" i="1" baseline="-25000" dirty="0" err="1"/>
              <a:t>y</a:t>
            </a:r>
            <a:r>
              <a:rPr lang="en-US" altLang="en-US" sz="2200" b="1" i="1" dirty="0" err="1"/>
              <a:t>F</a:t>
            </a:r>
            <a:r>
              <a:rPr lang="en-US" altLang="en-US" sz="2200" b="1" i="1" baseline="-25000" dirty="0" err="1"/>
              <a:t>y</a:t>
            </a:r>
            <a:r>
              <a:rPr lang="en-US" altLang="en-US" sz="2200" b="1" i="1" dirty="0" err="1"/>
              <a:t>A</a:t>
            </a:r>
            <a:r>
              <a:rPr lang="en-US" altLang="en-US" sz="2200" b="1" i="1" baseline="-25000" dirty="0" err="1"/>
              <a:t>g</a:t>
            </a:r>
            <a:r>
              <a:rPr lang="en-US" altLang="en-US" sz="2200" dirty="0"/>
              <a:t>) and all compression braces at their post-buckling strength (</a:t>
            </a:r>
            <a:r>
              <a:rPr lang="en-US" altLang="en-US" sz="2200" b="1" dirty="0" smtClean="0"/>
              <a:t>0.3P</a:t>
            </a:r>
            <a:r>
              <a:rPr lang="en-US" altLang="en-US" sz="2200" b="1" i="1" baseline="-25000" dirty="0" smtClean="0"/>
              <a:t>cre</a:t>
            </a:r>
            <a:r>
              <a:rPr lang="en-US" altLang="en-US" sz="2200" dirty="0"/>
              <a:t>)</a:t>
            </a:r>
          </a:p>
          <a:p>
            <a:pPr marL="457200" indent="-457200" algn="just">
              <a:spcBef>
                <a:spcPct val="50000"/>
              </a:spcBef>
              <a:buFontTx/>
              <a:buAutoNum type="alphaLcParenR"/>
              <a:defRPr/>
            </a:pPr>
            <a:r>
              <a:rPr lang="en-US" altLang="en-US" sz="2200" dirty="0"/>
              <a:t>Special requirements for multi-tiered braced frames</a:t>
            </a:r>
          </a:p>
        </p:txBody>
      </p:sp>
      <p:sp>
        <p:nvSpPr>
          <p:cNvPr id="2" name="Text Placeholder 1"/>
          <p:cNvSpPr>
            <a:spLocks noGrp="1"/>
          </p:cNvSpPr>
          <p:nvPr>
            <p:ph type="body" sz="quarter" idx="38"/>
          </p:nvPr>
        </p:nvSpPr>
        <p:spPr/>
        <p:txBody>
          <a:bodyPr/>
          <a:lstStyle/>
          <a:p>
            <a:r>
              <a:rPr lang="en-US" dirty="0" smtClean="0"/>
              <a:t>Analysis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58</a:t>
            </a:fld>
            <a:endParaRPr lang="en-US" altLang="en-US"/>
          </a:p>
        </p:txBody>
      </p:sp>
    </p:spTree>
    <p:extLst>
      <p:ext uri="{BB962C8B-B14F-4D97-AF65-F5344CB8AC3E}">
        <p14:creationId xmlns:p14="http://schemas.microsoft.com/office/powerpoint/2010/main" val="14892464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AutoShape 3"/>
          <p:cNvSpPr>
            <a:spLocks noChangeArrowheads="1"/>
          </p:cNvSpPr>
          <p:nvPr/>
        </p:nvSpPr>
        <p:spPr bwMode="auto">
          <a:xfrm>
            <a:off x="1066800" y="2895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3907" name="Line 4"/>
          <p:cNvSpPr>
            <a:spLocks noChangeShapeType="1"/>
          </p:cNvSpPr>
          <p:nvPr/>
        </p:nvSpPr>
        <p:spPr bwMode="auto">
          <a:xfrm flipV="1">
            <a:off x="1752600" y="2971800"/>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08" name="Line 5"/>
          <p:cNvSpPr>
            <a:spLocks noChangeShapeType="1"/>
          </p:cNvSpPr>
          <p:nvPr/>
        </p:nvSpPr>
        <p:spPr bwMode="auto">
          <a:xfrm flipV="1">
            <a:off x="5410200" y="2971800"/>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09" name="Line 6"/>
          <p:cNvSpPr>
            <a:spLocks noChangeShapeType="1"/>
          </p:cNvSpPr>
          <p:nvPr/>
        </p:nvSpPr>
        <p:spPr bwMode="auto">
          <a:xfrm>
            <a:off x="1752600" y="2971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0" name="Line 7"/>
          <p:cNvSpPr>
            <a:spLocks noChangeShapeType="1"/>
          </p:cNvSpPr>
          <p:nvPr/>
        </p:nvSpPr>
        <p:spPr bwMode="auto">
          <a:xfrm>
            <a:off x="3581400" y="2971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1" name="Line 8"/>
          <p:cNvSpPr>
            <a:spLocks noChangeShapeType="1"/>
          </p:cNvSpPr>
          <p:nvPr/>
        </p:nvSpPr>
        <p:spPr bwMode="auto">
          <a:xfrm flipV="1">
            <a:off x="1752600" y="2971800"/>
            <a:ext cx="1828800" cy="182880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2" name="Line 9"/>
          <p:cNvSpPr>
            <a:spLocks noChangeShapeType="1"/>
          </p:cNvSpPr>
          <p:nvPr/>
        </p:nvSpPr>
        <p:spPr bwMode="auto">
          <a:xfrm>
            <a:off x="3581400" y="2971800"/>
            <a:ext cx="1828800" cy="1828800"/>
          </a:xfrm>
          <a:prstGeom prst="line">
            <a:avLst/>
          </a:prstGeom>
          <a:noFill/>
          <a:ln w="444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3" name="Line 10"/>
          <p:cNvSpPr>
            <a:spLocks noChangeShapeType="1"/>
          </p:cNvSpPr>
          <p:nvPr/>
        </p:nvSpPr>
        <p:spPr bwMode="auto">
          <a:xfrm>
            <a:off x="1600200" y="48006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4" name="Line 11"/>
          <p:cNvSpPr>
            <a:spLocks noChangeShapeType="1"/>
          </p:cNvSpPr>
          <p:nvPr/>
        </p:nvSpPr>
        <p:spPr bwMode="auto">
          <a:xfrm>
            <a:off x="5257800" y="48006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3916" name="Text Box 28"/>
          <p:cNvSpPr txBox="1">
            <a:spLocks noChangeArrowheads="1"/>
          </p:cNvSpPr>
          <p:nvPr/>
        </p:nvSpPr>
        <p:spPr bwMode="auto">
          <a:xfrm>
            <a:off x="6008688" y="1317625"/>
            <a:ext cx="2955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mn-lt"/>
              </a:rPr>
              <a:t>Find required axial compression strength and flexure in beam.</a:t>
            </a:r>
          </a:p>
        </p:txBody>
      </p:sp>
      <p:sp>
        <p:nvSpPr>
          <p:cNvPr id="123917" name="Line 29"/>
          <p:cNvSpPr>
            <a:spLocks noChangeShapeType="1"/>
          </p:cNvSpPr>
          <p:nvPr/>
        </p:nvSpPr>
        <p:spPr bwMode="auto">
          <a:xfrm flipV="1">
            <a:off x="4648200" y="1577974"/>
            <a:ext cx="1291952" cy="1393825"/>
          </a:xfrm>
          <a:prstGeom prst="line">
            <a:avLst/>
          </a:prstGeom>
          <a:noFill/>
          <a:ln w="22225">
            <a:solidFill>
              <a:schemeClr val="tx2"/>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1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59</a:t>
            </a:fld>
            <a:endParaRPr lang="en-US" altLang="en-US"/>
          </a:p>
        </p:txBody>
      </p:sp>
    </p:spTree>
    <p:extLst>
      <p:ext uri="{BB962C8B-B14F-4D97-AF65-F5344CB8AC3E}">
        <p14:creationId xmlns:p14="http://schemas.microsoft.com/office/powerpoint/2010/main" val="3241192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8"/>
          </p:nvPr>
        </p:nvSpPr>
        <p:spPr/>
        <p:txBody>
          <a:bodyPr/>
          <a:lstStyle/>
          <a:p>
            <a:r>
              <a:rPr lang="en-US" dirty="0" smtClean="0"/>
              <a:t>Types of CBFs</a:t>
            </a:r>
            <a:endParaRPr lang="en-US" dirty="0"/>
          </a:p>
        </p:txBody>
      </p:sp>
      <p:grpSp>
        <p:nvGrpSpPr>
          <p:cNvPr id="646147" name="Group 3"/>
          <p:cNvGrpSpPr>
            <a:grpSpLocks/>
          </p:cNvGrpSpPr>
          <p:nvPr/>
        </p:nvGrpSpPr>
        <p:grpSpPr bwMode="auto">
          <a:xfrm>
            <a:off x="838200" y="2187352"/>
            <a:ext cx="1066800" cy="990600"/>
            <a:chOff x="528" y="1536"/>
            <a:chExt cx="672" cy="624"/>
          </a:xfrm>
        </p:grpSpPr>
        <p:sp>
          <p:nvSpPr>
            <p:cNvPr id="646148" name="Line 4"/>
            <p:cNvSpPr>
              <a:spLocks noChangeShapeType="1"/>
            </p:cNvSpPr>
            <p:nvPr/>
          </p:nvSpPr>
          <p:spPr bwMode="auto">
            <a:xfrm>
              <a:off x="1152"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49" name="Line 5"/>
            <p:cNvSpPr>
              <a:spLocks noChangeShapeType="1"/>
            </p:cNvSpPr>
            <p:nvPr/>
          </p:nvSpPr>
          <p:spPr bwMode="auto">
            <a:xfrm>
              <a:off x="57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0" name="Line 6"/>
            <p:cNvSpPr>
              <a:spLocks noChangeShapeType="1"/>
            </p:cNvSpPr>
            <p:nvPr/>
          </p:nvSpPr>
          <p:spPr bwMode="auto">
            <a:xfrm>
              <a:off x="576" y="1536"/>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1" name="Line 7"/>
            <p:cNvSpPr>
              <a:spLocks noChangeShapeType="1"/>
            </p:cNvSpPr>
            <p:nvPr/>
          </p:nvSpPr>
          <p:spPr bwMode="auto">
            <a:xfrm flipV="1">
              <a:off x="576" y="1536"/>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2" name="Line 8"/>
            <p:cNvSpPr>
              <a:spLocks noChangeShapeType="1"/>
            </p:cNvSpPr>
            <p:nvPr/>
          </p:nvSpPr>
          <p:spPr bwMode="auto">
            <a:xfrm>
              <a:off x="528"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3" name="Line 9"/>
            <p:cNvSpPr>
              <a:spLocks noChangeShapeType="1"/>
            </p:cNvSpPr>
            <p:nvPr/>
          </p:nvSpPr>
          <p:spPr bwMode="auto">
            <a:xfrm>
              <a:off x="1104" y="2160"/>
              <a:ext cx="9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54" name="Group 10"/>
          <p:cNvGrpSpPr>
            <a:grpSpLocks/>
          </p:cNvGrpSpPr>
          <p:nvPr/>
        </p:nvGrpSpPr>
        <p:grpSpPr bwMode="auto">
          <a:xfrm>
            <a:off x="914400" y="1196752"/>
            <a:ext cx="914400" cy="990600"/>
            <a:chOff x="576" y="672"/>
            <a:chExt cx="576" cy="624"/>
          </a:xfrm>
        </p:grpSpPr>
        <p:sp>
          <p:nvSpPr>
            <p:cNvPr id="646155" name="Line 11"/>
            <p:cNvSpPr>
              <a:spLocks noChangeShapeType="1"/>
            </p:cNvSpPr>
            <p:nvPr/>
          </p:nvSpPr>
          <p:spPr bwMode="auto">
            <a:xfrm>
              <a:off x="1152"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6" name="Line 12"/>
            <p:cNvSpPr>
              <a:spLocks noChangeShapeType="1"/>
            </p:cNvSpPr>
            <p:nvPr/>
          </p:nvSpPr>
          <p:spPr bwMode="auto">
            <a:xfrm>
              <a:off x="576" y="672"/>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7" name="Line 13"/>
            <p:cNvSpPr>
              <a:spLocks noChangeShapeType="1"/>
            </p:cNvSpPr>
            <p:nvPr/>
          </p:nvSpPr>
          <p:spPr bwMode="auto">
            <a:xfrm>
              <a:off x="576" y="672"/>
              <a:ext cx="57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58" name="Line 14"/>
            <p:cNvSpPr>
              <a:spLocks noChangeShapeType="1"/>
            </p:cNvSpPr>
            <p:nvPr/>
          </p:nvSpPr>
          <p:spPr bwMode="auto">
            <a:xfrm flipV="1">
              <a:off x="576" y="672"/>
              <a:ext cx="576"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59" name="Group 15"/>
          <p:cNvGrpSpPr>
            <a:grpSpLocks/>
          </p:cNvGrpSpPr>
          <p:nvPr/>
        </p:nvGrpSpPr>
        <p:grpSpPr bwMode="auto">
          <a:xfrm>
            <a:off x="3657600" y="2187352"/>
            <a:ext cx="1219200" cy="990600"/>
            <a:chOff x="1728" y="1536"/>
            <a:chExt cx="768" cy="624"/>
          </a:xfrm>
        </p:grpSpPr>
        <p:sp>
          <p:nvSpPr>
            <p:cNvPr id="646160" name="Line 16"/>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1" name="Line 17"/>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2" name="Line 18"/>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3" name="Line 19"/>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4" name="Line 20"/>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65" name="Group 21"/>
          <p:cNvGrpSpPr>
            <a:grpSpLocks/>
          </p:cNvGrpSpPr>
          <p:nvPr/>
        </p:nvGrpSpPr>
        <p:grpSpPr bwMode="auto">
          <a:xfrm>
            <a:off x="3657600" y="1196752"/>
            <a:ext cx="1219200" cy="990600"/>
            <a:chOff x="1728" y="1536"/>
            <a:chExt cx="768" cy="624"/>
          </a:xfrm>
        </p:grpSpPr>
        <p:sp>
          <p:nvSpPr>
            <p:cNvPr id="646166" name="Line 22"/>
            <p:cNvSpPr>
              <a:spLocks noChangeShapeType="1"/>
            </p:cNvSpPr>
            <p:nvPr/>
          </p:nvSpPr>
          <p:spPr bwMode="auto">
            <a:xfrm flipV="1">
              <a:off x="1728"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7" name="Line 23"/>
            <p:cNvSpPr>
              <a:spLocks noChangeShapeType="1"/>
            </p:cNvSpPr>
            <p:nvPr/>
          </p:nvSpPr>
          <p:spPr bwMode="auto">
            <a:xfrm>
              <a:off x="249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8" name="Line 24"/>
            <p:cNvSpPr>
              <a:spLocks noChangeShapeType="1"/>
            </p:cNvSpPr>
            <p:nvPr/>
          </p:nvSpPr>
          <p:spPr bwMode="auto">
            <a:xfrm>
              <a:off x="1728"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69" name="Line 25"/>
            <p:cNvSpPr>
              <a:spLocks noChangeShapeType="1"/>
            </p:cNvSpPr>
            <p:nvPr/>
          </p:nvSpPr>
          <p:spPr bwMode="auto">
            <a:xfrm flipV="1">
              <a:off x="1728"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0" name="Line 26"/>
            <p:cNvSpPr>
              <a:spLocks noChangeShapeType="1"/>
            </p:cNvSpPr>
            <p:nvPr/>
          </p:nvSpPr>
          <p:spPr bwMode="auto">
            <a:xfrm>
              <a:off x="2112"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171" name="Line 27"/>
          <p:cNvSpPr>
            <a:spLocks noChangeShapeType="1"/>
          </p:cNvSpPr>
          <p:nvPr/>
        </p:nvSpPr>
        <p:spPr bwMode="auto">
          <a:xfrm>
            <a:off x="3581400"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2" name="Line 28"/>
          <p:cNvSpPr>
            <a:spLocks noChangeShapeType="1"/>
          </p:cNvSpPr>
          <p:nvPr/>
        </p:nvSpPr>
        <p:spPr bwMode="auto">
          <a:xfrm>
            <a:off x="4800600"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46173" name="Group 29"/>
          <p:cNvGrpSpPr>
            <a:grpSpLocks/>
          </p:cNvGrpSpPr>
          <p:nvPr/>
        </p:nvGrpSpPr>
        <p:grpSpPr bwMode="auto">
          <a:xfrm>
            <a:off x="6477000" y="2187352"/>
            <a:ext cx="1219200" cy="990600"/>
            <a:chOff x="3216" y="1536"/>
            <a:chExt cx="768" cy="624"/>
          </a:xfrm>
        </p:grpSpPr>
        <p:sp>
          <p:nvSpPr>
            <p:cNvPr id="646174" name="Line 30"/>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5" name="Line 31"/>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6" name="Line 32"/>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7" name="Line 33"/>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78" name="Line 34"/>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79" name="Group 35"/>
          <p:cNvGrpSpPr>
            <a:grpSpLocks/>
          </p:cNvGrpSpPr>
          <p:nvPr/>
        </p:nvGrpSpPr>
        <p:grpSpPr bwMode="auto">
          <a:xfrm>
            <a:off x="6477000" y="1196752"/>
            <a:ext cx="1219200" cy="990600"/>
            <a:chOff x="3216" y="1536"/>
            <a:chExt cx="768" cy="624"/>
          </a:xfrm>
        </p:grpSpPr>
        <p:sp>
          <p:nvSpPr>
            <p:cNvPr id="646180" name="Line 36"/>
            <p:cNvSpPr>
              <a:spLocks noChangeShapeType="1"/>
            </p:cNvSpPr>
            <p:nvPr/>
          </p:nvSpPr>
          <p:spPr bwMode="auto">
            <a:xfrm flipV="1">
              <a:off x="3216"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1" name="Line 37"/>
            <p:cNvSpPr>
              <a:spLocks noChangeShapeType="1"/>
            </p:cNvSpPr>
            <p:nvPr/>
          </p:nvSpPr>
          <p:spPr bwMode="auto">
            <a:xfrm>
              <a:off x="3984" y="1536"/>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2" name="Line 38"/>
            <p:cNvSpPr>
              <a:spLocks noChangeShapeType="1"/>
            </p:cNvSpPr>
            <p:nvPr/>
          </p:nvSpPr>
          <p:spPr bwMode="auto">
            <a:xfrm>
              <a:off x="3216" y="1536"/>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3" name="Line 39"/>
            <p:cNvSpPr>
              <a:spLocks noChangeShapeType="1"/>
            </p:cNvSpPr>
            <p:nvPr/>
          </p:nvSpPr>
          <p:spPr bwMode="auto">
            <a:xfrm flipV="1">
              <a:off x="3600"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4" name="Line 40"/>
            <p:cNvSpPr>
              <a:spLocks noChangeShapeType="1"/>
            </p:cNvSpPr>
            <p:nvPr/>
          </p:nvSpPr>
          <p:spPr bwMode="auto">
            <a:xfrm flipH="1" flipV="1">
              <a:off x="3216" y="1536"/>
              <a:ext cx="384"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185" name="Line 41"/>
          <p:cNvSpPr>
            <a:spLocks noChangeShapeType="1"/>
          </p:cNvSpPr>
          <p:nvPr/>
        </p:nvSpPr>
        <p:spPr bwMode="auto">
          <a:xfrm>
            <a:off x="6400800" y="318271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6" name="Line 42"/>
          <p:cNvSpPr>
            <a:spLocks noChangeShapeType="1"/>
          </p:cNvSpPr>
          <p:nvPr/>
        </p:nvSpPr>
        <p:spPr bwMode="auto">
          <a:xfrm>
            <a:off x="7620000" y="3182715"/>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7" name="Line 43"/>
          <p:cNvSpPr>
            <a:spLocks noChangeShapeType="1"/>
          </p:cNvSpPr>
          <p:nvPr/>
        </p:nvSpPr>
        <p:spPr bwMode="auto">
          <a:xfrm>
            <a:off x="2286000" y="59973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88" name="Line 44"/>
          <p:cNvSpPr>
            <a:spLocks noChangeShapeType="1"/>
          </p:cNvSpPr>
          <p:nvPr/>
        </p:nvSpPr>
        <p:spPr bwMode="auto">
          <a:xfrm>
            <a:off x="3505200" y="59973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646189" name="Group 45"/>
          <p:cNvGrpSpPr>
            <a:grpSpLocks/>
          </p:cNvGrpSpPr>
          <p:nvPr/>
        </p:nvGrpSpPr>
        <p:grpSpPr bwMode="auto">
          <a:xfrm>
            <a:off x="2362200" y="5006752"/>
            <a:ext cx="1219200" cy="990600"/>
            <a:chOff x="528" y="3168"/>
            <a:chExt cx="768" cy="624"/>
          </a:xfrm>
        </p:grpSpPr>
        <p:sp>
          <p:nvSpPr>
            <p:cNvPr id="646190" name="Line 46"/>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1" name="Line 47"/>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2" name="Line 48"/>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3" name="Line 49"/>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4" name="Line 50"/>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646195" name="Group 51"/>
          <p:cNvGrpSpPr>
            <a:grpSpLocks/>
          </p:cNvGrpSpPr>
          <p:nvPr/>
        </p:nvGrpSpPr>
        <p:grpSpPr bwMode="auto">
          <a:xfrm>
            <a:off x="2362200" y="4016152"/>
            <a:ext cx="1219200" cy="990600"/>
            <a:chOff x="528" y="3168"/>
            <a:chExt cx="768" cy="624"/>
          </a:xfrm>
        </p:grpSpPr>
        <p:sp>
          <p:nvSpPr>
            <p:cNvPr id="646196" name="Line 52"/>
            <p:cNvSpPr>
              <a:spLocks noChangeShapeType="1"/>
            </p:cNvSpPr>
            <p:nvPr/>
          </p:nvSpPr>
          <p:spPr bwMode="auto">
            <a:xfrm flipV="1">
              <a:off x="528"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7" name="Line 53"/>
            <p:cNvSpPr>
              <a:spLocks noChangeShapeType="1"/>
            </p:cNvSpPr>
            <p:nvPr/>
          </p:nvSpPr>
          <p:spPr bwMode="auto">
            <a:xfrm>
              <a:off x="1296" y="3168"/>
              <a:ext cx="0"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8" name="Line 54"/>
            <p:cNvSpPr>
              <a:spLocks noChangeShapeType="1"/>
            </p:cNvSpPr>
            <p:nvPr/>
          </p:nvSpPr>
          <p:spPr bwMode="auto">
            <a:xfrm>
              <a:off x="528" y="3168"/>
              <a:ext cx="76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199" name="Line 55"/>
            <p:cNvSpPr>
              <a:spLocks noChangeShapeType="1"/>
            </p:cNvSpPr>
            <p:nvPr/>
          </p:nvSpPr>
          <p:spPr bwMode="auto">
            <a:xfrm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0" name="Line 56"/>
            <p:cNvSpPr>
              <a:spLocks noChangeShapeType="1"/>
            </p:cNvSpPr>
            <p:nvPr/>
          </p:nvSpPr>
          <p:spPr bwMode="auto">
            <a:xfrm flipH="1" flipV="1">
              <a:off x="528" y="3168"/>
              <a:ext cx="768" cy="62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46201" name="Line 57"/>
          <p:cNvSpPr>
            <a:spLocks noChangeShapeType="1"/>
          </p:cNvSpPr>
          <p:nvPr/>
        </p:nvSpPr>
        <p:spPr bwMode="auto">
          <a:xfrm>
            <a:off x="5105400" y="6025927"/>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2" name="Line 58"/>
          <p:cNvSpPr>
            <a:spLocks noChangeShapeType="1"/>
          </p:cNvSpPr>
          <p:nvPr/>
        </p:nvSpPr>
        <p:spPr bwMode="auto">
          <a:xfrm>
            <a:off x="6324600" y="6006877"/>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3" name="Line 59"/>
          <p:cNvSpPr>
            <a:spLocks noChangeShapeType="1"/>
          </p:cNvSpPr>
          <p:nvPr/>
        </p:nvSpPr>
        <p:spPr bwMode="auto">
          <a:xfrm flipV="1">
            <a:off x="5181600" y="50067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4" name="Line 60"/>
          <p:cNvSpPr>
            <a:spLocks noChangeShapeType="1"/>
          </p:cNvSpPr>
          <p:nvPr/>
        </p:nvSpPr>
        <p:spPr bwMode="auto">
          <a:xfrm>
            <a:off x="6400800" y="50067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5" name="Line 61"/>
          <p:cNvSpPr>
            <a:spLocks noChangeShapeType="1"/>
          </p:cNvSpPr>
          <p:nvPr/>
        </p:nvSpPr>
        <p:spPr bwMode="auto">
          <a:xfrm>
            <a:off x="5181600" y="5006752"/>
            <a:ext cx="1219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6" name="Line 62"/>
          <p:cNvSpPr>
            <a:spLocks noChangeShapeType="1"/>
          </p:cNvSpPr>
          <p:nvPr/>
        </p:nvSpPr>
        <p:spPr bwMode="auto">
          <a:xfrm flipV="1">
            <a:off x="5181600" y="40161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7" name="Line 63"/>
          <p:cNvSpPr>
            <a:spLocks noChangeShapeType="1"/>
          </p:cNvSpPr>
          <p:nvPr/>
        </p:nvSpPr>
        <p:spPr bwMode="auto">
          <a:xfrm>
            <a:off x="6400800" y="4016152"/>
            <a:ext cx="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8" name="Line 64"/>
          <p:cNvSpPr>
            <a:spLocks noChangeShapeType="1"/>
          </p:cNvSpPr>
          <p:nvPr/>
        </p:nvSpPr>
        <p:spPr bwMode="auto">
          <a:xfrm>
            <a:off x="5181600" y="4016152"/>
            <a:ext cx="1219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09" name="Line 65"/>
          <p:cNvSpPr>
            <a:spLocks noChangeShapeType="1"/>
          </p:cNvSpPr>
          <p:nvPr/>
        </p:nvSpPr>
        <p:spPr bwMode="auto">
          <a:xfrm flipV="1">
            <a:off x="5181600" y="5006752"/>
            <a:ext cx="609600" cy="10001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0" name="Line 66"/>
          <p:cNvSpPr>
            <a:spLocks noChangeShapeType="1"/>
          </p:cNvSpPr>
          <p:nvPr/>
        </p:nvSpPr>
        <p:spPr bwMode="auto">
          <a:xfrm flipH="1" flipV="1">
            <a:off x="5791200" y="50067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1" name="Line 67"/>
          <p:cNvSpPr>
            <a:spLocks noChangeShapeType="1"/>
          </p:cNvSpPr>
          <p:nvPr/>
        </p:nvSpPr>
        <p:spPr bwMode="auto">
          <a:xfrm flipV="1">
            <a:off x="5791200" y="40161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2" name="Line 68"/>
          <p:cNvSpPr>
            <a:spLocks noChangeShapeType="1"/>
          </p:cNvSpPr>
          <p:nvPr/>
        </p:nvSpPr>
        <p:spPr bwMode="auto">
          <a:xfrm flipH="1" flipV="1">
            <a:off x="5181600" y="4016152"/>
            <a:ext cx="609600" cy="990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46213" name="Text Box 69"/>
          <p:cNvSpPr txBox="1">
            <a:spLocks noChangeArrowheads="1"/>
          </p:cNvSpPr>
          <p:nvPr/>
        </p:nvSpPr>
        <p:spPr bwMode="auto">
          <a:xfrm>
            <a:off x="254918" y="3254152"/>
            <a:ext cx="2233364"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b="1" dirty="0">
                <a:solidFill>
                  <a:schemeClr val="tx2"/>
                </a:solidFill>
                <a:latin typeface="Arial Narrow" pitchFamily="34" charset="0"/>
              </a:rPr>
              <a:t>Single Diagonal</a:t>
            </a:r>
          </a:p>
        </p:txBody>
      </p:sp>
      <p:sp>
        <p:nvSpPr>
          <p:cNvPr id="646214" name="Text Box 70"/>
          <p:cNvSpPr txBox="1">
            <a:spLocks noChangeArrowheads="1"/>
          </p:cNvSpPr>
          <p:nvPr/>
        </p:nvSpPr>
        <p:spPr bwMode="auto">
          <a:xfrm>
            <a:off x="3010277" y="3254183"/>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Inverted V- Bracing</a:t>
            </a:r>
          </a:p>
        </p:txBody>
      </p:sp>
      <p:sp>
        <p:nvSpPr>
          <p:cNvPr id="646215" name="Text Box 71"/>
          <p:cNvSpPr txBox="1">
            <a:spLocks noChangeArrowheads="1"/>
          </p:cNvSpPr>
          <p:nvPr/>
        </p:nvSpPr>
        <p:spPr bwMode="auto">
          <a:xfrm>
            <a:off x="5834063" y="3254152"/>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V- Bracing</a:t>
            </a:r>
          </a:p>
        </p:txBody>
      </p:sp>
      <p:sp>
        <p:nvSpPr>
          <p:cNvPr id="646216" name="Text Box 72"/>
          <p:cNvSpPr txBox="1">
            <a:spLocks noChangeArrowheads="1"/>
          </p:cNvSpPr>
          <p:nvPr/>
        </p:nvSpPr>
        <p:spPr bwMode="auto">
          <a:xfrm>
            <a:off x="1752600" y="6025927"/>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X- Bracing</a:t>
            </a:r>
          </a:p>
        </p:txBody>
      </p:sp>
      <p:sp>
        <p:nvSpPr>
          <p:cNvPr id="646217" name="Text Box 73"/>
          <p:cNvSpPr txBox="1">
            <a:spLocks noChangeArrowheads="1"/>
          </p:cNvSpPr>
          <p:nvPr/>
        </p:nvSpPr>
        <p:spPr bwMode="auto">
          <a:xfrm>
            <a:off x="4495800" y="6057677"/>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2000" b="1" dirty="0">
                <a:solidFill>
                  <a:schemeClr val="tx2"/>
                </a:solidFill>
                <a:latin typeface="Arial Narrow" pitchFamily="34" charset="0"/>
              </a:rPr>
              <a:t>Two Story X- Bracing</a:t>
            </a:r>
          </a:p>
        </p:txBody>
      </p:sp>
      <p:sp>
        <p:nvSpPr>
          <p:cNvPr id="646218" name="Line 74"/>
          <p:cNvSpPr>
            <a:spLocks noChangeShapeType="1"/>
          </p:cNvSpPr>
          <p:nvPr/>
        </p:nvSpPr>
        <p:spPr bwMode="auto">
          <a:xfrm>
            <a:off x="7015163" y="3177952"/>
            <a:ext cx="152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7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a:t>
            </a:fld>
            <a:endParaRPr lang="en-US" altLang="en-US"/>
          </a:p>
        </p:txBody>
      </p:sp>
    </p:spTree>
    <p:extLst>
      <p:ext uri="{BB962C8B-B14F-4D97-AF65-F5344CB8AC3E}">
        <p14:creationId xmlns:p14="http://schemas.microsoft.com/office/powerpoint/2010/main" val="38123820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3"/>
          <p:cNvSpPr>
            <a:spLocks noChangeArrowheads="1"/>
          </p:cNvSpPr>
          <p:nvPr/>
        </p:nvSpPr>
        <p:spPr bwMode="auto">
          <a:xfrm>
            <a:off x="1066800" y="2895600"/>
            <a:ext cx="533400" cy="152400"/>
          </a:xfrm>
          <a:prstGeom prst="rightArrow">
            <a:avLst>
              <a:gd name="adj1" fmla="val 50000"/>
              <a:gd name="adj2" fmla="val 875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5955" name="Line 4"/>
          <p:cNvSpPr>
            <a:spLocks noChangeShapeType="1"/>
          </p:cNvSpPr>
          <p:nvPr/>
        </p:nvSpPr>
        <p:spPr bwMode="auto">
          <a:xfrm flipV="1">
            <a:off x="1752600" y="2971800"/>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56" name="Line 5"/>
          <p:cNvSpPr>
            <a:spLocks noChangeShapeType="1"/>
          </p:cNvSpPr>
          <p:nvPr/>
        </p:nvSpPr>
        <p:spPr bwMode="auto">
          <a:xfrm flipV="1">
            <a:off x="5410200" y="2971800"/>
            <a:ext cx="0" cy="1828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57" name="Line 6"/>
          <p:cNvSpPr>
            <a:spLocks noChangeShapeType="1"/>
          </p:cNvSpPr>
          <p:nvPr/>
        </p:nvSpPr>
        <p:spPr bwMode="auto">
          <a:xfrm>
            <a:off x="1752600" y="2971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58" name="Line 7"/>
          <p:cNvSpPr>
            <a:spLocks noChangeShapeType="1"/>
          </p:cNvSpPr>
          <p:nvPr/>
        </p:nvSpPr>
        <p:spPr bwMode="auto">
          <a:xfrm>
            <a:off x="3581400" y="2971800"/>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59" name="Line 8"/>
          <p:cNvSpPr>
            <a:spLocks noChangeShapeType="1"/>
          </p:cNvSpPr>
          <p:nvPr/>
        </p:nvSpPr>
        <p:spPr bwMode="auto">
          <a:xfrm flipV="1">
            <a:off x="1752600" y="2971800"/>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0" name="Line 9"/>
          <p:cNvSpPr>
            <a:spLocks noChangeShapeType="1"/>
          </p:cNvSpPr>
          <p:nvPr/>
        </p:nvSpPr>
        <p:spPr bwMode="auto">
          <a:xfrm>
            <a:off x="3581400" y="2971800"/>
            <a:ext cx="1828800" cy="1828800"/>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1" name="Line 10"/>
          <p:cNvSpPr>
            <a:spLocks noChangeShapeType="1"/>
          </p:cNvSpPr>
          <p:nvPr/>
        </p:nvSpPr>
        <p:spPr bwMode="auto">
          <a:xfrm>
            <a:off x="1600200" y="48006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2" name="Line 11"/>
          <p:cNvSpPr>
            <a:spLocks noChangeShapeType="1"/>
          </p:cNvSpPr>
          <p:nvPr/>
        </p:nvSpPr>
        <p:spPr bwMode="auto">
          <a:xfrm>
            <a:off x="5257800" y="4800600"/>
            <a:ext cx="304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3" name="Freeform 12"/>
          <p:cNvSpPr>
            <a:spLocks/>
          </p:cNvSpPr>
          <p:nvPr/>
        </p:nvSpPr>
        <p:spPr bwMode="auto">
          <a:xfrm>
            <a:off x="2876550" y="2971800"/>
            <a:ext cx="704850" cy="704850"/>
          </a:xfrm>
          <a:custGeom>
            <a:avLst/>
            <a:gdLst>
              <a:gd name="T0" fmla="*/ 2147483646 w 444"/>
              <a:gd name="T1" fmla="*/ 0 h 444"/>
              <a:gd name="T2" fmla="*/ 0 w 444"/>
              <a:gd name="T3" fmla="*/ 2147483646 h 444"/>
              <a:gd name="T4" fmla="*/ 0 60000 65536"/>
              <a:gd name="T5" fmla="*/ 0 60000 65536"/>
            </a:gdLst>
            <a:ahLst/>
            <a:cxnLst>
              <a:cxn ang="T4">
                <a:pos x="T0" y="T1"/>
              </a:cxn>
              <a:cxn ang="T5">
                <a:pos x="T2" y="T3"/>
              </a:cxn>
            </a:cxnLst>
            <a:rect l="0" t="0" r="r" b="b"/>
            <a:pathLst>
              <a:path w="444" h="444">
                <a:moveTo>
                  <a:pt x="444" y="0"/>
                </a:moveTo>
                <a:lnTo>
                  <a:pt x="0" y="444"/>
                </a:lnTo>
              </a:path>
            </a:pathLst>
          </a:custGeom>
          <a:noFill/>
          <a:ln w="57150" cap="flat" cmpd="sng">
            <a:solidFill>
              <a:srgbClr val="FC0128"/>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4" name="Freeform 13"/>
          <p:cNvSpPr>
            <a:spLocks/>
          </p:cNvSpPr>
          <p:nvPr/>
        </p:nvSpPr>
        <p:spPr bwMode="auto">
          <a:xfrm>
            <a:off x="3638550" y="3000375"/>
            <a:ext cx="352425" cy="381000"/>
          </a:xfrm>
          <a:custGeom>
            <a:avLst/>
            <a:gdLst>
              <a:gd name="T0" fmla="*/ 0 w 222"/>
              <a:gd name="T1" fmla="*/ 0 h 240"/>
              <a:gd name="T2" fmla="*/ 2147483646 w 222"/>
              <a:gd name="T3" fmla="*/ 2147483646 h 240"/>
              <a:gd name="T4" fmla="*/ 0 60000 65536"/>
              <a:gd name="T5" fmla="*/ 0 60000 65536"/>
            </a:gdLst>
            <a:ahLst/>
            <a:cxnLst>
              <a:cxn ang="T4">
                <a:pos x="T0" y="T1"/>
              </a:cxn>
              <a:cxn ang="T5">
                <a:pos x="T2" y="T3"/>
              </a:cxn>
            </a:cxnLst>
            <a:rect l="0" t="0" r="r" b="b"/>
            <a:pathLst>
              <a:path w="222" h="240">
                <a:moveTo>
                  <a:pt x="0" y="0"/>
                </a:moveTo>
                <a:lnTo>
                  <a:pt x="222" y="240"/>
                </a:lnTo>
              </a:path>
            </a:pathLst>
          </a:custGeom>
          <a:noFill/>
          <a:ln w="47625" cap="flat" cmpd="sng">
            <a:solidFill>
              <a:srgbClr val="FC0128"/>
            </a:solidFill>
            <a:prstDash val="solid"/>
            <a:round/>
            <a:headEnd type="triangle" w="med" len="lg"/>
            <a:tailEnd type="non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65" name="Text Box 14"/>
          <p:cNvSpPr txBox="1">
            <a:spLocks noChangeArrowheads="1"/>
          </p:cNvSpPr>
          <p:nvPr/>
        </p:nvSpPr>
        <p:spPr bwMode="auto">
          <a:xfrm>
            <a:off x="2038350" y="3338513"/>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a:t>
            </a:r>
            <a:endParaRPr lang="en-US" altLang="en-US" sz="1600" i="1">
              <a:latin typeface="Arial Narrow" pitchFamily="34" charset="0"/>
            </a:endParaRPr>
          </a:p>
        </p:txBody>
      </p:sp>
      <p:sp>
        <p:nvSpPr>
          <p:cNvPr id="125966" name="Text Box 15"/>
          <p:cNvSpPr txBox="1">
            <a:spLocks noChangeArrowheads="1"/>
          </p:cNvSpPr>
          <p:nvPr/>
        </p:nvSpPr>
        <p:spPr bwMode="auto">
          <a:xfrm>
            <a:off x="3389313" y="3438525"/>
            <a:ext cx="17335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0.3 P</a:t>
            </a:r>
            <a:r>
              <a:rPr lang="en-US" altLang="en-US" sz="1600" i="1" baseline="-25000">
                <a:latin typeface="Arial Narrow" pitchFamily="34" charset="0"/>
              </a:rPr>
              <a:t>cre </a:t>
            </a:r>
            <a:r>
              <a:rPr lang="en-US" altLang="en-US" sz="1600">
                <a:latin typeface="Arial Narrow" pitchFamily="34" charset="0"/>
              </a:rPr>
              <a:t>for flexure</a:t>
            </a:r>
          </a:p>
          <a:p>
            <a:pPr algn="ctr">
              <a:spcBef>
                <a:spcPct val="50000"/>
              </a:spcBef>
              <a:buClrTx/>
              <a:buSzTx/>
              <a:buFontTx/>
              <a:buNone/>
            </a:pPr>
            <a:r>
              <a:rPr lang="en-US" altLang="en-US" sz="1600" i="1">
                <a:latin typeface="Arial Narrow" pitchFamily="34" charset="0"/>
              </a:rPr>
              <a:t>P</a:t>
            </a:r>
            <a:r>
              <a:rPr lang="en-US" altLang="en-US" sz="1600" i="1" baseline="-25000">
                <a:latin typeface="Arial Narrow" pitchFamily="34" charset="0"/>
              </a:rPr>
              <a:t>cre</a:t>
            </a:r>
            <a:r>
              <a:rPr lang="en-US" altLang="en-US" sz="1600">
                <a:latin typeface="Arial Narrow" pitchFamily="34" charset="0"/>
              </a:rPr>
              <a:t> for beam axial</a:t>
            </a:r>
          </a:p>
        </p:txBody>
      </p:sp>
      <p:sp>
        <p:nvSpPr>
          <p:cNvPr id="125967" name="Arc 16"/>
          <p:cNvSpPr>
            <a:spLocks/>
          </p:cNvSpPr>
          <p:nvPr/>
        </p:nvSpPr>
        <p:spPr bwMode="auto">
          <a:xfrm rot="-8073205">
            <a:off x="3229768" y="2399507"/>
            <a:ext cx="360363" cy="914400"/>
          </a:xfrm>
          <a:custGeom>
            <a:avLst/>
            <a:gdLst>
              <a:gd name="T0" fmla="*/ 0 w 8508"/>
              <a:gd name="T1" fmla="*/ 0 h 21600"/>
              <a:gd name="T2" fmla="*/ 2147483646 w 8508"/>
              <a:gd name="T3" fmla="*/ 2147483646 h 21600"/>
              <a:gd name="T4" fmla="*/ 0 w 8508"/>
              <a:gd name="T5" fmla="*/ 2147483646 h 21600"/>
              <a:gd name="T6" fmla="*/ 0 60000 65536"/>
              <a:gd name="T7" fmla="*/ 0 60000 65536"/>
              <a:gd name="T8" fmla="*/ 0 60000 65536"/>
            </a:gdLst>
            <a:ahLst/>
            <a:cxnLst>
              <a:cxn ang="T6">
                <a:pos x="T0" y="T1"/>
              </a:cxn>
              <a:cxn ang="T7">
                <a:pos x="T2" y="T3"/>
              </a:cxn>
              <a:cxn ang="T8">
                <a:pos x="T4" y="T5"/>
              </a:cxn>
            </a:cxnLst>
            <a:rect l="0" t="0" r="r" b="b"/>
            <a:pathLst>
              <a:path w="8508" h="21600" fill="none" extrusionOk="0">
                <a:moveTo>
                  <a:pt x="-1" y="0"/>
                </a:moveTo>
                <a:cubicBezTo>
                  <a:pt x="2924" y="0"/>
                  <a:pt x="5819" y="594"/>
                  <a:pt x="8507" y="1746"/>
                </a:cubicBezTo>
              </a:path>
              <a:path w="8508" h="21600" stroke="0" extrusionOk="0">
                <a:moveTo>
                  <a:pt x="-1" y="0"/>
                </a:moveTo>
                <a:cubicBezTo>
                  <a:pt x="2924" y="0"/>
                  <a:pt x="5819" y="594"/>
                  <a:pt x="8507" y="1746"/>
                </a:cubicBezTo>
                <a:lnTo>
                  <a:pt x="0" y="21600"/>
                </a:lnTo>
                <a:lnTo>
                  <a:pt x="-1" y="0"/>
                </a:lnTo>
                <a:close/>
              </a:path>
            </a:pathLst>
          </a:custGeom>
          <a:noFill/>
          <a:ln w="19050">
            <a:solidFill>
              <a:schemeClr val="tx2"/>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968" name="Text Box 17"/>
          <p:cNvSpPr txBox="1">
            <a:spLocks noChangeArrowheads="1"/>
          </p:cNvSpPr>
          <p:nvPr/>
        </p:nvSpPr>
        <p:spPr bwMode="auto">
          <a:xfrm>
            <a:off x="2400300" y="3048000"/>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i="1">
                <a:solidFill>
                  <a:schemeClr val="tx2"/>
                </a:solidFill>
                <a:sym typeface="Symbol" pitchFamily="18" charset="2"/>
              </a:rPr>
              <a:t></a:t>
            </a:r>
          </a:p>
        </p:txBody>
      </p:sp>
      <p:grpSp>
        <p:nvGrpSpPr>
          <p:cNvPr id="125969" name="Group 40"/>
          <p:cNvGrpSpPr>
            <a:grpSpLocks/>
          </p:cNvGrpSpPr>
          <p:nvPr/>
        </p:nvGrpSpPr>
        <p:grpSpPr bwMode="auto">
          <a:xfrm>
            <a:off x="1752600" y="2486025"/>
            <a:ext cx="3657600" cy="304800"/>
            <a:chOff x="672" y="708"/>
            <a:chExt cx="2304" cy="192"/>
          </a:xfrm>
        </p:grpSpPr>
        <p:sp>
          <p:nvSpPr>
            <p:cNvPr id="125978" name="Line 18"/>
            <p:cNvSpPr>
              <a:spLocks noChangeShapeType="1"/>
            </p:cNvSpPr>
            <p:nvPr/>
          </p:nvSpPr>
          <p:spPr bwMode="auto">
            <a:xfrm>
              <a:off x="67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79" name="Line 19"/>
            <p:cNvSpPr>
              <a:spLocks noChangeShapeType="1"/>
            </p:cNvSpPr>
            <p:nvPr/>
          </p:nvSpPr>
          <p:spPr bwMode="auto">
            <a:xfrm>
              <a:off x="79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0" name="Line 20"/>
            <p:cNvSpPr>
              <a:spLocks noChangeShapeType="1"/>
            </p:cNvSpPr>
            <p:nvPr/>
          </p:nvSpPr>
          <p:spPr bwMode="auto">
            <a:xfrm>
              <a:off x="91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1" name="Line 21"/>
            <p:cNvSpPr>
              <a:spLocks noChangeShapeType="1"/>
            </p:cNvSpPr>
            <p:nvPr/>
          </p:nvSpPr>
          <p:spPr bwMode="auto">
            <a:xfrm>
              <a:off x="103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2" name="Line 22"/>
            <p:cNvSpPr>
              <a:spLocks noChangeShapeType="1"/>
            </p:cNvSpPr>
            <p:nvPr/>
          </p:nvSpPr>
          <p:spPr bwMode="auto">
            <a:xfrm>
              <a:off x="115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3" name="Line 23"/>
            <p:cNvSpPr>
              <a:spLocks noChangeShapeType="1"/>
            </p:cNvSpPr>
            <p:nvPr/>
          </p:nvSpPr>
          <p:spPr bwMode="auto">
            <a:xfrm>
              <a:off x="127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4" name="Line 24"/>
            <p:cNvSpPr>
              <a:spLocks noChangeShapeType="1"/>
            </p:cNvSpPr>
            <p:nvPr/>
          </p:nvSpPr>
          <p:spPr bwMode="auto">
            <a:xfrm>
              <a:off x="139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5" name="Line 25"/>
            <p:cNvSpPr>
              <a:spLocks noChangeShapeType="1"/>
            </p:cNvSpPr>
            <p:nvPr/>
          </p:nvSpPr>
          <p:spPr bwMode="auto">
            <a:xfrm>
              <a:off x="151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6" name="Line 26"/>
            <p:cNvSpPr>
              <a:spLocks noChangeShapeType="1"/>
            </p:cNvSpPr>
            <p:nvPr/>
          </p:nvSpPr>
          <p:spPr bwMode="auto">
            <a:xfrm>
              <a:off x="163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7" name="Line 27"/>
            <p:cNvSpPr>
              <a:spLocks noChangeShapeType="1"/>
            </p:cNvSpPr>
            <p:nvPr/>
          </p:nvSpPr>
          <p:spPr bwMode="auto">
            <a:xfrm>
              <a:off x="175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8" name="Line 28"/>
            <p:cNvSpPr>
              <a:spLocks noChangeShapeType="1"/>
            </p:cNvSpPr>
            <p:nvPr/>
          </p:nvSpPr>
          <p:spPr bwMode="auto">
            <a:xfrm>
              <a:off x="187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89" name="Line 29"/>
            <p:cNvSpPr>
              <a:spLocks noChangeShapeType="1"/>
            </p:cNvSpPr>
            <p:nvPr/>
          </p:nvSpPr>
          <p:spPr bwMode="auto">
            <a:xfrm>
              <a:off x="199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0" name="Line 30"/>
            <p:cNvSpPr>
              <a:spLocks noChangeShapeType="1"/>
            </p:cNvSpPr>
            <p:nvPr/>
          </p:nvSpPr>
          <p:spPr bwMode="auto">
            <a:xfrm>
              <a:off x="211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1" name="Line 31"/>
            <p:cNvSpPr>
              <a:spLocks noChangeShapeType="1"/>
            </p:cNvSpPr>
            <p:nvPr/>
          </p:nvSpPr>
          <p:spPr bwMode="auto">
            <a:xfrm>
              <a:off x="223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2" name="Line 32"/>
            <p:cNvSpPr>
              <a:spLocks noChangeShapeType="1"/>
            </p:cNvSpPr>
            <p:nvPr/>
          </p:nvSpPr>
          <p:spPr bwMode="auto">
            <a:xfrm>
              <a:off x="235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3" name="Line 33"/>
            <p:cNvSpPr>
              <a:spLocks noChangeShapeType="1"/>
            </p:cNvSpPr>
            <p:nvPr/>
          </p:nvSpPr>
          <p:spPr bwMode="auto">
            <a:xfrm>
              <a:off x="247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4" name="Line 34"/>
            <p:cNvSpPr>
              <a:spLocks noChangeShapeType="1"/>
            </p:cNvSpPr>
            <p:nvPr/>
          </p:nvSpPr>
          <p:spPr bwMode="auto">
            <a:xfrm>
              <a:off x="259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5" name="Line 35"/>
            <p:cNvSpPr>
              <a:spLocks noChangeShapeType="1"/>
            </p:cNvSpPr>
            <p:nvPr/>
          </p:nvSpPr>
          <p:spPr bwMode="auto">
            <a:xfrm>
              <a:off x="271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6" name="Line 36"/>
            <p:cNvSpPr>
              <a:spLocks noChangeShapeType="1"/>
            </p:cNvSpPr>
            <p:nvPr/>
          </p:nvSpPr>
          <p:spPr bwMode="auto">
            <a:xfrm>
              <a:off x="283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7" name="Line 37"/>
            <p:cNvSpPr>
              <a:spLocks noChangeShapeType="1"/>
            </p:cNvSpPr>
            <p:nvPr/>
          </p:nvSpPr>
          <p:spPr bwMode="auto">
            <a:xfrm>
              <a:off x="2960"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5998" name="Line 38"/>
            <p:cNvSpPr>
              <a:spLocks noChangeShapeType="1"/>
            </p:cNvSpPr>
            <p:nvPr/>
          </p:nvSpPr>
          <p:spPr bwMode="auto">
            <a:xfrm>
              <a:off x="672" y="708"/>
              <a:ext cx="2288"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999" name="Line 39"/>
            <p:cNvSpPr>
              <a:spLocks noChangeShapeType="1"/>
            </p:cNvSpPr>
            <p:nvPr/>
          </p:nvSpPr>
          <p:spPr bwMode="auto">
            <a:xfrm>
              <a:off x="672" y="900"/>
              <a:ext cx="2304"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5970" name="Text Box 41"/>
          <p:cNvSpPr txBox="1">
            <a:spLocks noChangeArrowheads="1"/>
          </p:cNvSpPr>
          <p:nvPr/>
        </p:nvSpPr>
        <p:spPr bwMode="auto">
          <a:xfrm>
            <a:off x="1981200" y="2057400"/>
            <a:ext cx="31146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w</a:t>
            </a:r>
            <a:r>
              <a:rPr lang="en-US" altLang="en-US" sz="1800" baseline="-25000">
                <a:latin typeface="Arial Narrow" pitchFamily="34" charset="0"/>
              </a:rPr>
              <a:t>gravity</a:t>
            </a:r>
            <a:r>
              <a:rPr lang="en-US" altLang="en-US" sz="1800">
                <a:latin typeface="Arial Narrow" pitchFamily="34" charset="0"/>
              </a:rPr>
              <a:t> =  (1.2 + 0.2 S</a:t>
            </a:r>
            <a:r>
              <a:rPr lang="en-US" altLang="en-US" sz="1800" baseline="-25000">
                <a:latin typeface="Arial Narrow" pitchFamily="34" charset="0"/>
              </a:rPr>
              <a:t>DS</a:t>
            </a:r>
            <a:r>
              <a:rPr lang="en-US" altLang="en-US" sz="1800">
                <a:latin typeface="Arial Narrow" pitchFamily="34" charset="0"/>
              </a:rPr>
              <a:t>) D + 0.5L</a:t>
            </a:r>
          </a:p>
        </p:txBody>
      </p:sp>
      <p:sp>
        <p:nvSpPr>
          <p:cNvPr id="125972" name="Line 45"/>
          <p:cNvSpPr>
            <a:spLocks noChangeShapeType="1"/>
          </p:cNvSpPr>
          <p:nvPr/>
        </p:nvSpPr>
        <p:spPr bwMode="auto">
          <a:xfrm flipV="1">
            <a:off x="5384800" y="1219200"/>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973" name="Line 46"/>
          <p:cNvSpPr>
            <a:spLocks noChangeShapeType="1"/>
          </p:cNvSpPr>
          <p:nvPr/>
        </p:nvSpPr>
        <p:spPr bwMode="auto">
          <a:xfrm flipV="1">
            <a:off x="1752600" y="1219200"/>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974" name="Line 47"/>
          <p:cNvSpPr>
            <a:spLocks noChangeShapeType="1"/>
          </p:cNvSpPr>
          <p:nvPr/>
        </p:nvSpPr>
        <p:spPr bwMode="auto">
          <a:xfrm>
            <a:off x="1752600" y="1447800"/>
            <a:ext cx="3632200"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975" name="Text Box 48"/>
          <p:cNvSpPr txBox="1">
            <a:spLocks noChangeArrowheads="1"/>
          </p:cNvSpPr>
          <p:nvPr/>
        </p:nvSpPr>
        <p:spPr bwMode="auto">
          <a:xfrm>
            <a:off x="3290888" y="1050925"/>
            <a:ext cx="5191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rPr>
              <a:t>L</a:t>
            </a:r>
          </a:p>
        </p:txBody>
      </p:sp>
      <p:sp>
        <p:nvSpPr>
          <p:cNvPr id="125976" name="Text Box 49"/>
          <p:cNvSpPr txBox="1">
            <a:spLocks noChangeArrowheads="1"/>
          </p:cNvSpPr>
          <p:nvPr/>
        </p:nvSpPr>
        <p:spPr bwMode="auto">
          <a:xfrm>
            <a:off x="5985426" y="3324226"/>
            <a:ext cx="1944216"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dirty="0" smtClean="0">
                <a:latin typeface="+mn-lt"/>
              </a:rPr>
              <a:t>Beam-to-column connections</a:t>
            </a:r>
            <a:r>
              <a:rPr lang="en-US" altLang="en-US" sz="1800" b="0" dirty="0">
                <a:latin typeface="+mn-lt"/>
              </a:rPr>
              <a:t>: simple framing</a:t>
            </a:r>
          </a:p>
        </p:txBody>
      </p:sp>
      <p:sp>
        <p:nvSpPr>
          <p:cNvPr id="125977" name="Freeform 50"/>
          <p:cNvSpPr>
            <a:spLocks/>
          </p:cNvSpPr>
          <p:nvPr/>
        </p:nvSpPr>
        <p:spPr bwMode="auto">
          <a:xfrm>
            <a:off x="5486400" y="3024188"/>
            <a:ext cx="371475" cy="519112"/>
          </a:xfrm>
          <a:custGeom>
            <a:avLst/>
            <a:gdLst>
              <a:gd name="T0" fmla="*/ 2147483646 w 234"/>
              <a:gd name="T1" fmla="*/ 2147483646 h 327"/>
              <a:gd name="T2" fmla="*/ 0 w 234"/>
              <a:gd name="T3" fmla="*/ 0 h 327"/>
              <a:gd name="T4" fmla="*/ 0 60000 65536"/>
              <a:gd name="T5" fmla="*/ 0 60000 65536"/>
            </a:gdLst>
            <a:ahLst/>
            <a:cxnLst>
              <a:cxn ang="T4">
                <a:pos x="T0" y="T1"/>
              </a:cxn>
              <a:cxn ang="T5">
                <a:pos x="T2" y="T3"/>
              </a:cxn>
            </a:cxnLst>
            <a:rect l="0" t="0" r="r" b="b"/>
            <a:pathLst>
              <a:path w="234" h="327">
                <a:moveTo>
                  <a:pt x="234" y="327"/>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4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60</a:t>
            </a:fld>
            <a:endParaRPr lang="en-US" altLang="en-US"/>
          </a:p>
        </p:txBody>
      </p:sp>
    </p:spTree>
    <p:extLst>
      <p:ext uri="{BB962C8B-B14F-4D97-AF65-F5344CB8AC3E}">
        <p14:creationId xmlns:p14="http://schemas.microsoft.com/office/powerpoint/2010/main" val="25004001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Line 5"/>
          <p:cNvSpPr>
            <a:spLocks noChangeShapeType="1"/>
          </p:cNvSpPr>
          <p:nvPr/>
        </p:nvSpPr>
        <p:spPr bwMode="auto">
          <a:xfrm>
            <a:off x="1828800" y="42068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03" name="Line 6"/>
          <p:cNvSpPr>
            <a:spLocks noChangeShapeType="1"/>
          </p:cNvSpPr>
          <p:nvPr/>
        </p:nvSpPr>
        <p:spPr bwMode="auto">
          <a:xfrm>
            <a:off x="3657600" y="4206875"/>
            <a:ext cx="1828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28004" name="Group 17"/>
          <p:cNvGrpSpPr>
            <a:grpSpLocks/>
          </p:cNvGrpSpPr>
          <p:nvPr/>
        </p:nvGrpSpPr>
        <p:grpSpPr bwMode="auto">
          <a:xfrm>
            <a:off x="1828800" y="3721100"/>
            <a:ext cx="3657600" cy="304800"/>
            <a:chOff x="672" y="708"/>
            <a:chExt cx="2304" cy="192"/>
          </a:xfrm>
        </p:grpSpPr>
        <p:sp>
          <p:nvSpPr>
            <p:cNvPr id="128019" name="Line 18"/>
            <p:cNvSpPr>
              <a:spLocks noChangeShapeType="1"/>
            </p:cNvSpPr>
            <p:nvPr/>
          </p:nvSpPr>
          <p:spPr bwMode="auto">
            <a:xfrm>
              <a:off x="67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0" name="Line 19"/>
            <p:cNvSpPr>
              <a:spLocks noChangeShapeType="1"/>
            </p:cNvSpPr>
            <p:nvPr/>
          </p:nvSpPr>
          <p:spPr bwMode="auto">
            <a:xfrm>
              <a:off x="79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1" name="Line 20"/>
            <p:cNvSpPr>
              <a:spLocks noChangeShapeType="1"/>
            </p:cNvSpPr>
            <p:nvPr/>
          </p:nvSpPr>
          <p:spPr bwMode="auto">
            <a:xfrm>
              <a:off x="912"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2" name="Line 21"/>
            <p:cNvSpPr>
              <a:spLocks noChangeShapeType="1"/>
            </p:cNvSpPr>
            <p:nvPr/>
          </p:nvSpPr>
          <p:spPr bwMode="auto">
            <a:xfrm>
              <a:off x="103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3" name="Line 22"/>
            <p:cNvSpPr>
              <a:spLocks noChangeShapeType="1"/>
            </p:cNvSpPr>
            <p:nvPr/>
          </p:nvSpPr>
          <p:spPr bwMode="auto">
            <a:xfrm>
              <a:off x="1153"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4" name="Line 23"/>
            <p:cNvSpPr>
              <a:spLocks noChangeShapeType="1"/>
            </p:cNvSpPr>
            <p:nvPr/>
          </p:nvSpPr>
          <p:spPr bwMode="auto">
            <a:xfrm>
              <a:off x="127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5" name="Line 24"/>
            <p:cNvSpPr>
              <a:spLocks noChangeShapeType="1"/>
            </p:cNvSpPr>
            <p:nvPr/>
          </p:nvSpPr>
          <p:spPr bwMode="auto">
            <a:xfrm>
              <a:off x="139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6" name="Line 25"/>
            <p:cNvSpPr>
              <a:spLocks noChangeShapeType="1"/>
            </p:cNvSpPr>
            <p:nvPr/>
          </p:nvSpPr>
          <p:spPr bwMode="auto">
            <a:xfrm>
              <a:off x="1514"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7" name="Line 26"/>
            <p:cNvSpPr>
              <a:spLocks noChangeShapeType="1"/>
            </p:cNvSpPr>
            <p:nvPr/>
          </p:nvSpPr>
          <p:spPr bwMode="auto">
            <a:xfrm>
              <a:off x="163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8" name="Line 27"/>
            <p:cNvSpPr>
              <a:spLocks noChangeShapeType="1"/>
            </p:cNvSpPr>
            <p:nvPr/>
          </p:nvSpPr>
          <p:spPr bwMode="auto">
            <a:xfrm>
              <a:off x="1755"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29" name="Line 28"/>
            <p:cNvSpPr>
              <a:spLocks noChangeShapeType="1"/>
            </p:cNvSpPr>
            <p:nvPr/>
          </p:nvSpPr>
          <p:spPr bwMode="auto">
            <a:xfrm>
              <a:off x="187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0" name="Line 29"/>
            <p:cNvSpPr>
              <a:spLocks noChangeShapeType="1"/>
            </p:cNvSpPr>
            <p:nvPr/>
          </p:nvSpPr>
          <p:spPr bwMode="auto">
            <a:xfrm>
              <a:off x="1996"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1" name="Line 30"/>
            <p:cNvSpPr>
              <a:spLocks noChangeShapeType="1"/>
            </p:cNvSpPr>
            <p:nvPr/>
          </p:nvSpPr>
          <p:spPr bwMode="auto">
            <a:xfrm>
              <a:off x="211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2" name="Line 31"/>
            <p:cNvSpPr>
              <a:spLocks noChangeShapeType="1"/>
            </p:cNvSpPr>
            <p:nvPr/>
          </p:nvSpPr>
          <p:spPr bwMode="auto">
            <a:xfrm>
              <a:off x="223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3" name="Line 32"/>
            <p:cNvSpPr>
              <a:spLocks noChangeShapeType="1"/>
            </p:cNvSpPr>
            <p:nvPr/>
          </p:nvSpPr>
          <p:spPr bwMode="auto">
            <a:xfrm>
              <a:off x="2357"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4" name="Line 33"/>
            <p:cNvSpPr>
              <a:spLocks noChangeShapeType="1"/>
            </p:cNvSpPr>
            <p:nvPr/>
          </p:nvSpPr>
          <p:spPr bwMode="auto">
            <a:xfrm>
              <a:off x="247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5" name="Line 34"/>
            <p:cNvSpPr>
              <a:spLocks noChangeShapeType="1"/>
            </p:cNvSpPr>
            <p:nvPr/>
          </p:nvSpPr>
          <p:spPr bwMode="auto">
            <a:xfrm>
              <a:off x="2598"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6" name="Line 35"/>
            <p:cNvSpPr>
              <a:spLocks noChangeShapeType="1"/>
            </p:cNvSpPr>
            <p:nvPr/>
          </p:nvSpPr>
          <p:spPr bwMode="auto">
            <a:xfrm>
              <a:off x="271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7" name="Line 36"/>
            <p:cNvSpPr>
              <a:spLocks noChangeShapeType="1"/>
            </p:cNvSpPr>
            <p:nvPr/>
          </p:nvSpPr>
          <p:spPr bwMode="auto">
            <a:xfrm>
              <a:off x="2839"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8" name="Line 37"/>
            <p:cNvSpPr>
              <a:spLocks noChangeShapeType="1"/>
            </p:cNvSpPr>
            <p:nvPr/>
          </p:nvSpPr>
          <p:spPr bwMode="auto">
            <a:xfrm>
              <a:off x="2960" y="708"/>
              <a:ext cx="0" cy="192"/>
            </a:xfrm>
            <a:prstGeom prst="line">
              <a:avLst/>
            </a:prstGeom>
            <a:noFill/>
            <a:ln w="9525">
              <a:solidFill>
                <a:srgbClr val="FC0128"/>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8039" name="Line 38"/>
            <p:cNvSpPr>
              <a:spLocks noChangeShapeType="1"/>
            </p:cNvSpPr>
            <p:nvPr/>
          </p:nvSpPr>
          <p:spPr bwMode="auto">
            <a:xfrm>
              <a:off x="672" y="708"/>
              <a:ext cx="2288"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40" name="Line 39"/>
            <p:cNvSpPr>
              <a:spLocks noChangeShapeType="1"/>
            </p:cNvSpPr>
            <p:nvPr/>
          </p:nvSpPr>
          <p:spPr bwMode="auto">
            <a:xfrm>
              <a:off x="672" y="900"/>
              <a:ext cx="2304" cy="0"/>
            </a:xfrm>
            <a:prstGeom prst="line">
              <a:avLst/>
            </a:prstGeom>
            <a:noFill/>
            <a:ln w="9525">
              <a:solidFill>
                <a:srgbClr val="FC0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28005" name="Text Box 40"/>
          <p:cNvSpPr txBox="1">
            <a:spLocks noChangeArrowheads="1"/>
          </p:cNvSpPr>
          <p:nvPr/>
        </p:nvSpPr>
        <p:spPr bwMode="auto">
          <a:xfrm>
            <a:off x="2057400" y="3292475"/>
            <a:ext cx="31146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800">
                <a:latin typeface="Arial Narrow" pitchFamily="34" charset="0"/>
              </a:rPr>
              <a:t>w</a:t>
            </a:r>
            <a:r>
              <a:rPr lang="en-US" altLang="en-US" sz="1800" baseline="-25000">
                <a:latin typeface="Arial Narrow" pitchFamily="34" charset="0"/>
              </a:rPr>
              <a:t>gravity</a:t>
            </a:r>
            <a:r>
              <a:rPr lang="en-US" altLang="en-US" sz="1800">
                <a:latin typeface="Arial Narrow" pitchFamily="34" charset="0"/>
              </a:rPr>
              <a:t> =  (1.2 + 0.2 S</a:t>
            </a:r>
            <a:r>
              <a:rPr lang="en-US" altLang="en-US" sz="1800" baseline="-25000">
                <a:latin typeface="Arial Narrow" pitchFamily="34" charset="0"/>
              </a:rPr>
              <a:t>DS</a:t>
            </a:r>
            <a:r>
              <a:rPr lang="en-US" altLang="en-US" sz="1800">
                <a:latin typeface="Arial Narrow" pitchFamily="34" charset="0"/>
              </a:rPr>
              <a:t>) D + 0.5L</a:t>
            </a:r>
          </a:p>
        </p:txBody>
      </p:sp>
      <p:sp>
        <p:nvSpPr>
          <p:cNvPr id="128007" name="Line 42"/>
          <p:cNvSpPr>
            <a:spLocks noChangeShapeType="1"/>
          </p:cNvSpPr>
          <p:nvPr/>
        </p:nvSpPr>
        <p:spPr bwMode="auto">
          <a:xfrm flipV="1">
            <a:off x="5461000" y="2454275"/>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08" name="Line 43"/>
          <p:cNvSpPr>
            <a:spLocks noChangeShapeType="1"/>
          </p:cNvSpPr>
          <p:nvPr/>
        </p:nvSpPr>
        <p:spPr bwMode="auto">
          <a:xfrm flipV="1">
            <a:off x="1828800" y="2454275"/>
            <a:ext cx="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09" name="Line 44"/>
          <p:cNvSpPr>
            <a:spLocks noChangeShapeType="1"/>
          </p:cNvSpPr>
          <p:nvPr/>
        </p:nvSpPr>
        <p:spPr bwMode="auto">
          <a:xfrm>
            <a:off x="1828800" y="2682875"/>
            <a:ext cx="3632200"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10" name="Text Box 45"/>
          <p:cNvSpPr txBox="1">
            <a:spLocks noChangeArrowheads="1"/>
          </p:cNvSpPr>
          <p:nvPr/>
        </p:nvSpPr>
        <p:spPr bwMode="auto">
          <a:xfrm>
            <a:off x="3290888" y="2286000"/>
            <a:ext cx="5191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latin typeface="Arial Narrow" pitchFamily="34" charset="0"/>
              </a:rPr>
              <a:t>L</a:t>
            </a:r>
          </a:p>
        </p:txBody>
      </p:sp>
      <p:sp>
        <p:nvSpPr>
          <p:cNvPr id="128011" name="AutoShape 48"/>
          <p:cNvSpPr>
            <a:spLocks noChangeArrowheads="1"/>
          </p:cNvSpPr>
          <p:nvPr/>
        </p:nvSpPr>
        <p:spPr bwMode="auto">
          <a:xfrm>
            <a:off x="1733550" y="4216400"/>
            <a:ext cx="190500" cy="228600"/>
          </a:xfrm>
          <a:prstGeom prst="triangle">
            <a:avLst>
              <a:gd name="adj" fmla="val 50000"/>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8012" name="AutoShape 49"/>
          <p:cNvSpPr>
            <a:spLocks noChangeArrowheads="1"/>
          </p:cNvSpPr>
          <p:nvPr/>
        </p:nvSpPr>
        <p:spPr bwMode="auto">
          <a:xfrm>
            <a:off x="5372100" y="4206875"/>
            <a:ext cx="190500" cy="228600"/>
          </a:xfrm>
          <a:prstGeom prst="triangle">
            <a:avLst>
              <a:gd name="adj" fmla="val 50000"/>
            </a:avLst>
          </a:prstGeom>
          <a:solidFill>
            <a:srgbClr val="FC0128"/>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28013" name="Line 50"/>
          <p:cNvSpPr>
            <a:spLocks noChangeShapeType="1"/>
          </p:cNvSpPr>
          <p:nvPr/>
        </p:nvSpPr>
        <p:spPr bwMode="auto">
          <a:xfrm>
            <a:off x="3657600" y="4216400"/>
            <a:ext cx="0" cy="676275"/>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14" name="Text Box 51"/>
          <p:cNvSpPr txBox="1">
            <a:spLocks noChangeArrowheads="1"/>
          </p:cNvSpPr>
          <p:nvPr/>
        </p:nvSpPr>
        <p:spPr bwMode="auto">
          <a:xfrm>
            <a:off x="3357563" y="472440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 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 </a:t>
            </a:r>
            <a:r>
              <a:rPr lang="en-US" altLang="en-US" sz="1600" i="1">
                <a:latin typeface="Arial Narrow" pitchFamily="34" charset="0"/>
              </a:rPr>
              <a:t> - 0.3 P</a:t>
            </a:r>
            <a:r>
              <a:rPr lang="en-US" altLang="en-US" sz="1600" i="1" baseline="-25000">
                <a:latin typeface="Arial Narrow" pitchFamily="34" charset="0"/>
              </a:rPr>
              <a:t>cre</a:t>
            </a:r>
            <a:r>
              <a:rPr lang="en-US" altLang="en-US" sz="1600" baseline="-25000">
                <a:latin typeface="Arial Narrow" pitchFamily="34" charset="0"/>
              </a:rPr>
              <a:t> </a:t>
            </a:r>
            <a:r>
              <a:rPr lang="en-US" altLang="en-US" sz="1600">
                <a:latin typeface="Arial Narrow" pitchFamily="34" charset="0"/>
              </a:rPr>
              <a:t>) sin </a:t>
            </a:r>
            <a:r>
              <a:rPr lang="en-US" altLang="en-US" sz="1600">
                <a:latin typeface="Arial Narrow" pitchFamily="34" charset="0"/>
                <a:sym typeface="Symbol" pitchFamily="18" charset="2"/>
              </a:rPr>
              <a:t></a:t>
            </a:r>
            <a:endParaRPr lang="en-US" altLang="en-US" sz="1600" i="1">
              <a:latin typeface="Arial Narrow" pitchFamily="34" charset="0"/>
              <a:sym typeface="Symbol" pitchFamily="18" charset="2"/>
            </a:endParaRPr>
          </a:p>
        </p:txBody>
      </p:sp>
      <p:sp>
        <p:nvSpPr>
          <p:cNvPr id="128015" name="Line 53"/>
          <p:cNvSpPr>
            <a:spLocks noChangeShapeType="1"/>
          </p:cNvSpPr>
          <p:nvPr/>
        </p:nvSpPr>
        <p:spPr bwMode="auto">
          <a:xfrm rot="5400000" flipH="1">
            <a:off x="3309938" y="3944937"/>
            <a:ext cx="0" cy="676275"/>
          </a:xfrm>
          <a:prstGeom prst="line">
            <a:avLst/>
          </a:prstGeom>
          <a:noFill/>
          <a:ln w="38100">
            <a:solidFill>
              <a:srgbClr val="FC0128"/>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16" name="Text Box 54"/>
          <p:cNvSpPr txBox="1">
            <a:spLocks noChangeArrowheads="1"/>
          </p:cNvSpPr>
          <p:nvPr/>
        </p:nvSpPr>
        <p:spPr bwMode="auto">
          <a:xfrm>
            <a:off x="590550" y="4845050"/>
            <a:ext cx="2667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1600" i="1">
                <a:latin typeface="Arial Narrow" pitchFamily="34" charset="0"/>
              </a:rPr>
              <a:t>( R</a:t>
            </a:r>
            <a:r>
              <a:rPr lang="en-US" altLang="en-US" sz="1600" i="1" baseline="-25000">
                <a:latin typeface="Arial Narrow" pitchFamily="34" charset="0"/>
              </a:rPr>
              <a:t>y</a:t>
            </a:r>
            <a:r>
              <a:rPr lang="en-US" altLang="en-US" sz="1600" i="1">
                <a:latin typeface="Arial Narrow" pitchFamily="34" charset="0"/>
              </a:rPr>
              <a:t> F</a:t>
            </a:r>
            <a:r>
              <a:rPr lang="en-US" altLang="en-US" sz="1600" i="1" baseline="-25000">
                <a:latin typeface="Arial Narrow" pitchFamily="34" charset="0"/>
              </a:rPr>
              <a:t>y</a:t>
            </a:r>
            <a:r>
              <a:rPr lang="en-US" altLang="en-US" sz="1600" i="1">
                <a:latin typeface="Arial Narrow" pitchFamily="34" charset="0"/>
              </a:rPr>
              <a:t> A</a:t>
            </a:r>
            <a:r>
              <a:rPr lang="en-US" altLang="en-US" sz="1600" i="1" baseline="-25000">
                <a:latin typeface="Arial Narrow" pitchFamily="34" charset="0"/>
              </a:rPr>
              <a:t>g </a:t>
            </a:r>
            <a:r>
              <a:rPr lang="en-US" altLang="en-US" sz="1600" i="1">
                <a:latin typeface="Arial Narrow" pitchFamily="34" charset="0"/>
              </a:rPr>
              <a:t> + P</a:t>
            </a:r>
            <a:r>
              <a:rPr lang="en-US" altLang="en-US" sz="1600" i="1" baseline="-25000">
                <a:latin typeface="Arial Narrow" pitchFamily="34" charset="0"/>
              </a:rPr>
              <a:t>cre</a:t>
            </a:r>
            <a:r>
              <a:rPr lang="en-US" altLang="en-US" sz="1600" baseline="-25000">
                <a:latin typeface="Arial Narrow" pitchFamily="34" charset="0"/>
              </a:rPr>
              <a:t> </a:t>
            </a:r>
            <a:r>
              <a:rPr lang="en-US" altLang="en-US" sz="1600">
                <a:latin typeface="Arial Narrow" pitchFamily="34" charset="0"/>
              </a:rPr>
              <a:t>) cos </a:t>
            </a:r>
            <a:r>
              <a:rPr lang="en-US" altLang="en-US" sz="1600">
                <a:latin typeface="Arial Narrow" pitchFamily="34" charset="0"/>
                <a:sym typeface="Symbol" pitchFamily="18" charset="2"/>
              </a:rPr>
              <a:t></a:t>
            </a:r>
            <a:endParaRPr lang="en-US" altLang="en-US" sz="1600" i="1">
              <a:latin typeface="Arial Narrow" pitchFamily="34" charset="0"/>
              <a:sym typeface="Symbol" pitchFamily="18" charset="2"/>
            </a:endParaRPr>
          </a:p>
        </p:txBody>
      </p:sp>
      <p:sp>
        <p:nvSpPr>
          <p:cNvPr id="128017" name="Line 55"/>
          <p:cNvSpPr>
            <a:spLocks noChangeShapeType="1"/>
          </p:cNvSpPr>
          <p:nvPr/>
        </p:nvSpPr>
        <p:spPr bwMode="auto">
          <a:xfrm flipV="1">
            <a:off x="2971800" y="4302125"/>
            <a:ext cx="319088" cy="609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018" name="Text Box 58"/>
          <p:cNvSpPr txBox="1">
            <a:spLocks noChangeArrowheads="1"/>
          </p:cNvSpPr>
          <p:nvPr/>
        </p:nvSpPr>
        <p:spPr bwMode="auto">
          <a:xfrm>
            <a:off x="838200" y="1295400"/>
            <a:ext cx="38576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Forces acting on beam:</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4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61</a:t>
            </a:fld>
            <a:endParaRPr lang="en-US" altLang="en-US"/>
          </a:p>
        </p:txBody>
      </p:sp>
    </p:spTree>
    <p:extLst>
      <p:ext uri="{BB962C8B-B14F-4D97-AF65-F5344CB8AC3E}">
        <p14:creationId xmlns:p14="http://schemas.microsoft.com/office/powerpoint/2010/main" val="16399297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Text Box 4"/>
          <p:cNvSpPr txBox="1">
            <a:spLocks noChangeArrowheads="1"/>
          </p:cNvSpPr>
          <p:nvPr/>
        </p:nvSpPr>
        <p:spPr bwMode="auto">
          <a:xfrm>
            <a:off x="4491832"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30053" name="Text Box 5"/>
          <p:cNvSpPr txBox="1">
            <a:spLocks noChangeArrowheads="1"/>
          </p:cNvSpPr>
          <p:nvPr/>
        </p:nvSpPr>
        <p:spPr bwMode="auto">
          <a:xfrm>
            <a:off x="899592" y="1524000"/>
            <a:ext cx="655320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u="sng" dirty="0" smtClean="0">
                <a:latin typeface="+mn-lt"/>
              </a:rPr>
              <a:t>F2.4a  </a:t>
            </a:r>
            <a:r>
              <a:rPr lang="en-US" altLang="en-US" sz="2200" u="sng" dirty="0">
                <a:latin typeface="+mn-lt"/>
              </a:rPr>
              <a:t>Lateral Force </a:t>
            </a:r>
            <a:r>
              <a:rPr lang="en-US" altLang="en-US" sz="2200" u="sng" dirty="0" smtClean="0">
                <a:latin typeface="+mn-lt"/>
              </a:rPr>
              <a:t>Distribution</a:t>
            </a:r>
            <a:endParaRPr lang="en-US" altLang="en-US" sz="2200" dirty="0" smtClean="0">
              <a:latin typeface="+mn-lt"/>
            </a:endParaRPr>
          </a:p>
        </p:txBody>
      </p:sp>
      <p:sp>
        <p:nvSpPr>
          <p:cNvPr id="4" name="Text Placeholder 3"/>
          <p:cNvSpPr>
            <a:spLocks noGrp="1"/>
          </p:cNvSpPr>
          <p:nvPr>
            <p:ph type="body" sz="quarter" idx="38"/>
          </p:nvPr>
        </p:nvSpPr>
        <p:spPr/>
        <p:txBody>
          <a:bodyPr/>
          <a:lstStyle/>
          <a:p>
            <a:r>
              <a:rPr lang="en-US" dirty="0"/>
              <a:t>System </a:t>
            </a:r>
            <a:r>
              <a:rPr lang="en-US" dirty="0" smtClean="0"/>
              <a:t>Requirements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0" name="Text Box 5"/>
          <p:cNvSpPr txBox="1">
            <a:spLocks noChangeArrowheads="1"/>
          </p:cNvSpPr>
          <p:nvPr/>
        </p:nvSpPr>
        <p:spPr bwMode="auto">
          <a:xfrm>
            <a:off x="915368" y="2210088"/>
            <a:ext cx="7299920" cy="1785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smtClean="0">
                <a:latin typeface="+mn-lt"/>
              </a:rPr>
              <a:t>Along </a:t>
            </a:r>
            <a:r>
              <a:rPr lang="en-US" altLang="en-US" sz="2200" b="0" dirty="0">
                <a:latin typeface="+mn-lt"/>
              </a:rPr>
              <a:t>any line of braces, braces shall be </a:t>
            </a:r>
            <a:r>
              <a:rPr lang="en-US" altLang="en-US" sz="2200" i="1" dirty="0">
                <a:solidFill>
                  <a:schemeClr val="tx2"/>
                </a:solidFill>
                <a:latin typeface="+mn-lt"/>
              </a:rPr>
              <a:t>deployed in alternate directions</a:t>
            </a:r>
            <a:r>
              <a:rPr lang="en-US" altLang="en-US" sz="2200" i="1" dirty="0">
                <a:latin typeface="+mn-lt"/>
              </a:rPr>
              <a:t> </a:t>
            </a:r>
            <a:r>
              <a:rPr lang="en-US" altLang="en-US" sz="2200" b="0" dirty="0">
                <a:latin typeface="+mn-lt"/>
              </a:rPr>
              <a:t>such that, for either direction of force parallel to the bracing, at least 30% but not more than 70% of the total horizontal force along that line is resisted by braces in tension…</a:t>
            </a:r>
          </a:p>
        </p:txBody>
      </p:sp>
      <p:sp>
        <p:nvSpPr>
          <p:cNvPr id="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62</a:t>
            </a:fld>
            <a:endParaRPr lang="en-US" altLang="en-US"/>
          </a:p>
        </p:txBody>
      </p:sp>
    </p:spTree>
    <p:extLst>
      <p:ext uri="{BB962C8B-B14F-4D97-AF65-F5344CB8AC3E}">
        <p14:creationId xmlns:p14="http://schemas.microsoft.com/office/powerpoint/2010/main" val="41337179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00" name="Text Box 6"/>
          <p:cNvSpPr txBox="1">
            <a:spLocks noChangeArrowheads="1"/>
          </p:cNvSpPr>
          <p:nvPr/>
        </p:nvSpPr>
        <p:spPr bwMode="auto">
          <a:xfrm>
            <a:off x="467544" y="908720"/>
            <a:ext cx="648072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i="1" dirty="0">
                <a:latin typeface="+mn-lt"/>
              </a:rPr>
              <a:t>Deploy braces so that about half are in tension (and the other half in compression)</a:t>
            </a:r>
          </a:p>
        </p:txBody>
      </p:sp>
      <p:sp>
        <p:nvSpPr>
          <p:cNvPr id="132101" name="Line 7"/>
          <p:cNvSpPr>
            <a:spLocks noChangeShapeType="1"/>
          </p:cNvSpPr>
          <p:nvPr/>
        </p:nvSpPr>
        <p:spPr bwMode="auto">
          <a:xfrm>
            <a:off x="2743200" y="24482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2" name="Line 8"/>
          <p:cNvSpPr>
            <a:spLocks noChangeShapeType="1"/>
          </p:cNvSpPr>
          <p:nvPr/>
        </p:nvSpPr>
        <p:spPr bwMode="auto">
          <a:xfrm>
            <a:off x="3657600" y="24482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3" name="Line 9"/>
          <p:cNvSpPr>
            <a:spLocks noChangeShapeType="1"/>
          </p:cNvSpPr>
          <p:nvPr/>
        </p:nvSpPr>
        <p:spPr bwMode="auto">
          <a:xfrm>
            <a:off x="4572000" y="24482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4" name="Line 10"/>
          <p:cNvSpPr>
            <a:spLocks noChangeShapeType="1"/>
          </p:cNvSpPr>
          <p:nvPr/>
        </p:nvSpPr>
        <p:spPr bwMode="auto">
          <a:xfrm>
            <a:off x="5486400" y="24482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5" name="Line 11"/>
          <p:cNvSpPr>
            <a:spLocks noChangeShapeType="1"/>
          </p:cNvSpPr>
          <p:nvPr/>
        </p:nvSpPr>
        <p:spPr bwMode="auto">
          <a:xfrm>
            <a:off x="6400800" y="24482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6" name="Line 12"/>
          <p:cNvSpPr>
            <a:spLocks noChangeShapeType="1"/>
          </p:cNvSpPr>
          <p:nvPr/>
        </p:nvSpPr>
        <p:spPr bwMode="auto">
          <a:xfrm>
            <a:off x="2743200" y="2448272"/>
            <a:ext cx="3657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7" name="Line 13"/>
          <p:cNvSpPr>
            <a:spLocks noChangeShapeType="1"/>
          </p:cNvSpPr>
          <p:nvPr/>
        </p:nvSpPr>
        <p:spPr bwMode="auto">
          <a:xfrm>
            <a:off x="2635250" y="33626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8" name="Line 14"/>
          <p:cNvSpPr>
            <a:spLocks noChangeShapeType="1"/>
          </p:cNvSpPr>
          <p:nvPr/>
        </p:nvSpPr>
        <p:spPr bwMode="auto">
          <a:xfrm>
            <a:off x="3536950" y="33626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09" name="Line 15"/>
          <p:cNvSpPr>
            <a:spLocks noChangeShapeType="1"/>
          </p:cNvSpPr>
          <p:nvPr/>
        </p:nvSpPr>
        <p:spPr bwMode="auto">
          <a:xfrm>
            <a:off x="4470400" y="33626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0" name="Line 16"/>
          <p:cNvSpPr>
            <a:spLocks noChangeShapeType="1"/>
          </p:cNvSpPr>
          <p:nvPr/>
        </p:nvSpPr>
        <p:spPr bwMode="auto">
          <a:xfrm>
            <a:off x="5372100" y="33626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1" name="Line 17"/>
          <p:cNvSpPr>
            <a:spLocks noChangeShapeType="1"/>
          </p:cNvSpPr>
          <p:nvPr/>
        </p:nvSpPr>
        <p:spPr bwMode="auto">
          <a:xfrm>
            <a:off x="6286500" y="33626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2" name="Line 18"/>
          <p:cNvSpPr>
            <a:spLocks noChangeShapeType="1"/>
          </p:cNvSpPr>
          <p:nvPr/>
        </p:nvSpPr>
        <p:spPr bwMode="auto">
          <a:xfrm flipV="1">
            <a:off x="2743200" y="24482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3" name="Line 19"/>
          <p:cNvSpPr>
            <a:spLocks noChangeShapeType="1"/>
          </p:cNvSpPr>
          <p:nvPr/>
        </p:nvSpPr>
        <p:spPr bwMode="auto">
          <a:xfrm flipV="1">
            <a:off x="3657600" y="24482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4" name="Line 20"/>
          <p:cNvSpPr>
            <a:spLocks noChangeShapeType="1"/>
          </p:cNvSpPr>
          <p:nvPr/>
        </p:nvSpPr>
        <p:spPr bwMode="auto">
          <a:xfrm flipV="1">
            <a:off x="4572000" y="24482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5" name="Line 21"/>
          <p:cNvSpPr>
            <a:spLocks noChangeShapeType="1"/>
          </p:cNvSpPr>
          <p:nvPr/>
        </p:nvSpPr>
        <p:spPr bwMode="auto">
          <a:xfrm flipV="1">
            <a:off x="5486400" y="24482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6" name="AutoShape 22"/>
          <p:cNvSpPr>
            <a:spLocks noChangeArrowheads="1"/>
          </p:cNvSpPr>
          <p:nvPr/>
        </p:nvSpPr>
        <p:spPr bwMode="auto">
          <a:xfrm>
            <a:off x="2133600" y="2403822"/>
            <a:ext cx="457200" cy="76200"/>
          </a:xfrm>
          <a:prstGeom prst="rightArrow">
            <a:avLst>
              <a:gd name="adj1" fmla="val 50000"/>
              <a:gd name="adj2" fmla="val 150000"/>
            </a:avLst>
          </a:prstGeom>
          <a:solidFill>
            <a:srgbClr val="FC0128"/>
          </a:solidFill>
          <a:ln w="158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2117" name="Text Box 23"/>
          <p:cNvSpPr txBox="1">
            <a:spLocks noChangeArrowheads="1"/>
          </p:cNvSpPr>
          <p:nvPr/>
        </p:nvSpPr>
        <p:spPr bwMode="auto">
          <a:xfrm>
            <a:off x="2622376" y="3591272"/>
            <a:ext cx="5334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Arial Narrow" pitchFamily="34" charset="0"/>
              </a:rPr>
              <a:t>All braces in tension (or compression)       </a:t>
            </a:r>
            <a:r>
              <a:rPr lang="en-US" altLang="en-US" sz="2000" i="1" dirty="0">
                <a:solidFill>
                  <a:schemeClr val="tx2"/>
                </a:solidFill>
                <a:latin typeface="Arial Narrow" pitchFamily="34" charset="0"/>
              </a:rPr>
              <a:t>No Good</a:t>
            </a:r>
          </a:p>
        </p:txBody>
      </p:sp>
      <p:sp>
        <p:nvSpPr>
          <p:cNvPr id="132118" name="Line 24"/>
          <p:cNvSpPr>
            <a:spLocks noChangeShapeType="1"/>
          </p:cNvSpPr>
          <p:nvPr/>
        </p:nvSpPr>
        <p:spPr bwMode="auto">
          <a:xfrm>
            <a:off x="2743200" y="49628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19" name="Line 25"/>
          <p:cNvSpPr>
            <a:spLocks noChangeShapeType="1"/>
          </p:cNvSpPr>
          <p:nvPr/>
        </p:nvSpPr>
        <p:spPr bwMode="auto">
          <a:xfrm>
            <a:off x="3657600" y="49628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0" name="Line 26"/>
          <p:cNvSpPr>
            <a:spLocks noChangeShapeType="1"/>
          </p:cNvSpPr>
          <p:nvPr/>
        </p:nvSpPr>
        <p:spPr bwMode="auto">
          <a:xfrm>
            <a:off x="4572000" y="49628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1" name="Line 27"/>
          <p:cNvSpPr>
            <a:spLocks noChangeShapeType="1"/>
          </p:cNvSpPr>
          <p:nvPr/>
        </p:nvSpPr>
        <p:spPr bwMode="auto">
          <a:xfrm>
            <a:off x="5486400" y="49628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2" name="Line 28"/>
          <p:cNvSpPr>
            <a:spLocks noChangeShapeType="1"/>
          </p:cNvSpPr>
          <p:nvPr/>
        </p:nvSpPr>
        <p:spPr bwMode="auto">
          <a:xfrm>
            <a:off x="6400800" y="4962872"/>
            <a:ext cx="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3" name="Line 29"/>
          <p:cNvSpPr>
            <a:spLocks noChangeShapeType="1"/>
          </p:cNvSpPr>
          <p:nvPr/>
        </p:nvSpPr>
        <p:spPr bwMode="auto">
          <a:xfrm>
            <a:off x="2743200" y="4962872"/>
            <a:ext cx="3657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4" name="Line 30"/>
          <p:cNvSpPr>
            <a:spLocks noChangeShapeType="1"/>
          </p:cNvSpPr>
          <p:nvPr/>
        </p:nvSpPr>
        <p:spPr bwMode="auto">
          <a:xfrm>
            <a:off x="2635250" y="58772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5" name="Line 31"/>
          <p:cNvSpPr>
            <a:spLocks noChangeShapeType="1"/>
          </p:cNvSpPr>
          <p:nvPr/>
        </p:nvSpPr>
        <p:spPr bwMode="auto">
          <a:xfrm>
            <a:off x="3536950" y="58772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6" name="Line 32"/>
          <p:cNvSpPr>
            <a:spLocks noChangeShapeType="1"/>
          </p:cNvSpPr>
          <p:nvPr/>
        </p:nvSpPr>
        <p:spPr bwMode="auto">
          <a:xfrm>
            <a:off x="4470400" y="58772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7" name="Line 33"/>
          <p:cNvSpPr>
            <a:spLocks noChangeShapeType="1"/>
          </p:cNvSpPr>
          <p:nvPr/>
        </p:nvSpPr>
        <p:spPr bwMode="auto">
          <a:xfrm>
            <a:off x="5372100" y="58772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8" name="Line 34"/>
          <p:cNvSpPr>
            <a:spLocks noChangeShapeType="1"/>
          </p:cNvSpPr>
          <p:nvPr/>
        </p:nvSpPr>
        <p:spPr bwMode="auto">
          <a:xfrm>
            <a:off x="6286500" y="5877272"/>
            <a:ext cx="2286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29" name="Line 35"/>
          <p:cNvSpPr>
            <a:spLocks noChangeShapeType="1"/>
          </p:cNvSpPr>
          <p:nvPr/>
        </p:nvSpPr>
        <p:spPr bwMode="auto">
          <a:xfrm flipV="1">
            <a:off x="2743200" y="49628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30" name="Line 36"/>
          <p:cNvSpPr>
            <a:spLocks noChangeShapeType="1"/>
          </p:cNvSpPr>
          <p:nvPr/>
        </p:nvSpPr>
        <p:spPr bwMode="auto">
          <a:xfrm flipV="1">
            <a:off x="3657600" y="49628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31" name="AutoShape 39"/>
          <p:cNvSpPr>
            <a:spLocks noChangeArrowheads="1"/>
          </p:cNvSpPr>
          <p:nvPr/>
        </p:nvSpPr>
        <p:spPr bwMode="auto">
          <a:xfrm>
            <a:off x="2133600" y="4918422"/>
            <a:ext cx="457200" cy="76200"/>
          </a:xfrm>
          <a:prstGeom prst="rightArrow">
            <a:avLst>
              <a:gd name="adj1" fmla="val 50000"/>
              <a:gd name="adj2" fmla="val 150000"/>
            </a:avLst>
          </a:prstGeom>
          <a:solidFill>
            <a:srgbClr val="FC0128"/>
          </a:solidFill>
          <a:ln w="158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2132" name="Line 40"/>
          <p:cNvSpPr>
            <a:spLocks noChangeShapeType="1"/>
          </p:cNvSpPr>
          <p:nvPr/>
        </p:nvSpPr>
        <p:spPr bwMode="auto">
          <a:xfrm>
            <a:off x="4572000" y="49628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33" name="Line 41"/>
          <p:cNvSpPr>
            <a:spLocks noChangeShapeType="1"/>
          </p:cNvSpPr>
          <p:nvPr/>
        </p:nvSpPr>
        <p:spPr bwMode="auto">
          <a:xfrm>
            <a:off x="5486400" y="4962872"/>
            <a:ext cx="914400" cy="9144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2134" name="Text Box 42"/>
          <p:cNvSpPr txBox="1">
            <a:spLocks noChangeArrowheads="1"/>
          </p:cNvSpPr>
          <p:nvPr/>
        </p:nvSpPr>
        <p:spPr bwMode="auto">
          <a:xfrm>
            <a:off x="6629400" y="5191472"/>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i="1">
                <a:solidFill>
                  <a:schemeClr val="tx2"/>
                </a:solidFill>
                <a:latin typeface="Arial Narrow" pitchFamily="34" charset="0"/>
              </a:rPr>
              <a:t>OK</a:t>
            </a:r>
          </a:p>
        </p:txBody>
      </p:sp>
      <p:sp>
        <p:nvSpPr>
          <p:cNvPr id="2" name="Text Placeholder 1"/>
          <p:cNvSpPr>
            <a:spLocks noGrp="1"/>
          </p:cNvSpPr>
          <p:nvPr>
            <p:ph type="body" sz="quarter" idx="38"/>
          </p:nvPr>
        </p:nvSpPr>
        <p:spPr/>
        <p:txBody>
          <a:bodyPr/>
          <a:lstStyle/>
          <a:p>
            <a:r>
              <a:rPr lang="en-US" dirty="0" smtClean="0"/>
              <a:t>F2.4a  </a:t>
            </a:r>
            <a:r>
              <a:rPr lang="en-US" dirty="0"/>
              <a:t>Lateral Force Distribution</a:t>
            </a:r>
          </a:p>
        </p:txBody>
      </p:sp>
      <p:sp>
        <p:nvSpPr>
          <p:cNvPr id="3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63</a:t>
            </a:fld>
            <a:endParaRPr lang="en-US" altLang="en-US"/>
          </a:p>
        </p:txBody>
      </p:sp>
    </p:spTree>
    <p:extLst>
      <p:ext uri="{BB962C8B-B14F-4D97-AF65-F5344CB8AC3E}">
        <p14:creationId xmlns:p14="http://schemas.microsoft.com/office/powerpoint/2010/main" val="3654663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683568" y="1340768"/>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200" u="sng" dirty="0" smtClean="0">
                <a:latin typeface="+mn-lt"/>
              </a:rPr>
              <a:t>F2.4b  </a:t>
            </a:r>
            <a:r>
              <a:rPr lang="en-US" altLang="en-US" sz="2200" u="sng" dirty="0">
                <a:latin typeface="+mn-lt"/>
              </a:rPr>
              <a:t>V- and Inverted V- Braced Frames </a:t>
            </a:r>
          </a:p>
        </p:txBody>
      </p:sp>
      <p:sp>
        <p:nvSpPr>
          <p:cNvPr id="134147" name="Text Box 3"/>
          <p:cNvSpPr txBox="1">
            <a:spLocks noChangeArrowheads="1"/>
          </p:cNvSpPr>
          <p:nvPr/>
        </p:nvSpPr>
        <p:spPr bwMode="auto">
          <a:xfrm>
            <a:off x="887313" y="22098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134149" name="Group 7"/>
          <p:cNvGrpSpPr>
            <a:grpSpLocks/>
          </p:cNvGrpSpPr>
          <p:nvPr/>
        </p:nvGrpSpPr>
        <p:grpSpPr bwMode="auto">
          <a:xfrm>
            <a:off x="3048000" y="2514600"/>
            <a:ext cx="2076450" cy="2743200"/>
            <a:chOff x="1644" y="1008"/>
            <a:chExt cx="1308" cy="1728"/>
          </a:xfrm>
        </p:grpSpPr>
        <p:sp>
          <p:nvSpPr>
            <p:cNvPr id="134162" name="Line 8"/>
            <p:cNvSpPr>
              <a:spLocks noChangeShapeType="1"/>
            </p:cNvSpPr>
            <p:nvPr/>
          </p:nvSpPr>
          <p:spPr bwMode="auto">
            <a:xfrm>
              <a:off x="1728" y="1008"/>
              <a:ext cx="0" cy="172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3" name="Line 9"/>
            <p:cNvSpPr>
              <a:spLocks noChangeShapeType="1"/>
            </p:cNvSpPr>
            <p:nvPr/>
          </p:nvSpPr>
          <p:spPr bwMode="auto">
            <a:xfrm>
              <a:off x="2880" y="1008"/>
              <a:ext cx="0" cy="172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4" name="Line 10"/>
            <p:cNvSpPr>
              <a:spLocks noChangeShapeType="1"/>
            </p:cNvSpPr>
            <p:nvPr/>
          </p:nvSpPr>
          <p:spPr bwMode="auto">
            <a:xfrm>
              <a:off x="1728" y="1008"/>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5" name="Line 11"/>
            <p:cNvSpPr>
              <a:spLocks noChangeShapeType="1"/>
            </p:cNvSpPr>
            <p:nvPr/>
          </p:nvSpPr>
          <p:spPr bwMode="auto">
            <a:xfrm>
              <a:off x="1728" y="1584"/>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6" name="Line 12"/>
            <p:cNvSpPr>
              <a:spLocks noChangeShapeType="1"/>
            </p:cNvSpPr>
            <p:nvPr/>
          </p:nvSpPr>
          <p:spPr bwMode="auto">
            <a:xfrm>
              <a:off x="1728" y="2160"/>
              <a:ext cx="1152"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7" name="Line 13"/>
            <p:cNvSpPr>
              <a:spLocks noChangeShapeType="1"/>
            </p:cNvSpPr>
            <p:nvPr/>
          </p:nvSpPr>
          <p:spPr bwMode="auto">
            <a:xfrm>
              <a:off x="1644" y="2736"/>
              <a:ext cx="144"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8" name="Line 14"/>
            <p:cNvSpPr>
              <a:spLocks noChangeShapeType="1"/>
            </p:cNvSpPr>
            <p:nvPr/>
          </p:nvSpPr>
          <p:spPr bwMode="auto">
            <a:xfrm>
              <a:off x="2808" y="2736"/>
              <a:ext cx="144"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9" name="Line 15"/>
            <p:cNvSpPr>
              <a:spLocks noChangeShapeType="1"/>
            </p:cNvSpPr>
            <p:nvPr/>
          </p:nvSpPr>
          <p:spPr bwMode="auto">
            <a:xfrm flipV="1">
              <a:off x="1728" y="2160"/>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70" name="Line 16"/>
            <p:cNvSpPr>
              <a:spLocks noChangeShapeType="1"/>
            </p:cNvSpPr>
            <p:nvPr/>
          </p:nvSpPr>
          <p:spPr bwMode="auto">
            <a:xfrm flipV="1">
              <a:off x="1728" y="1584"/>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71" name="Line 17"/>
            <p:cNvSpPr>
              <a:spLocks noChangeShapeType="1"/>
            </p:cNvSpPr>
            <p:nvPr/>
          </p:nvSpPr>
          <p:spPr bwMode="auto">
            <a:xfrm flipV="1">
              <a:off x="1728" y="1008"/>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72" name="Line 18"/>
            <p:cNvSpPr>
              <a:spLocks noChangeShapeType="1"/>
            </p:cNvSpPr>
            <p:nvPr/>
          </p:nvSpPr>
          <p:spPr bwMode="auto">
            <a:xfrm flipH="1" flipV="1">
              <a:off x="2304" y="1008"/>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73" name="Line 19"/>
            <p:cNvSpPr>
              <a:spLocks noChangeShapeType="1"/>
            </p:cNvSpPr>
            <p:nvPr/>
          </p:nvSpPr>
          <p:spPr bwMode="auto">
            <a:xfrm flipH="1" flipV="1">
              <a:off x="2304" y="1584"/>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74" name="Line 20"/>
            <p:cNvSpPr>
              <a:spLocks noChangeShapeType="1"/>
            </p:cNvSpPr>
            <p:nvPr/>
          </p:nvSpPr>
          <p:spPr bwMode="auto">
            <a:xfrm flipH="1" flipV="1">
              <a:off x="2304" y="2160"/>
              <a:ext cx="576" cy="576"/>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4150" name="Group 21"/>
          <p:cNvGrpSpPr>
            <a:grpSpLocks/>
          </p:cNvGrpSpPr>
          <p:nvPr/>
        </p:nvGrpSpPr>
        <p:grpSpPr bwMode="auto">
          <a:xfrm>
            <a:off x="3200400" y="2514600"/>
            <a:ext cx="2362200" cy="2743200"/>
            <a:chOff x="1728" y="1008"/>
            <a:chExt cx="1488" cy="1728"/>
          </a:xfrm>
        </p:grpSpPr>
        <p:grpSp>
          <p:nvGrpSpPr>
            <p:cNvPr id="134154" name="Group 22"/>
            <p:cNvGrpSpPr>
              <a:grpSpLocks/>
            </p:cNvGrpSpPr>
            <p:nvPr/>
          </p:nvGrpSpPr>
          <p:grpSpPr bwMode="auto">
            <a:xfrm>
              <a:off x="1728" y="1008"/>
              <a:ext cx="1488" cy="1728"/>
              <a:chOff x="1728" y="1008"/>
              <a:chExt cx="1488" cy="1728"/>
            </a:xfrm>
          </p:grpSpPr>
          <p:sp>
            <p:nvSpPr>
              <p:cNvPr id="134156" name="Freeform 23"/>
              <p:cNvSpPr>
                <a:spLocks/>
              </p:cNvSpPr>
              <p:nvPr/>
            </p:nvSpPr>
            <p:spPr bwMode="auto">
              <a:xfrm>
                <a:off x="1728" y="1008"/>
                <a:ext cx="336" cy="1728"/>
              </a:xfrm>
              <a:custGeom>
                <a:avLst/>
                <a:gdLst>
                  <a:gd name="T0" fmla="*/ 0 w 336"/>
                  <a:gd name="T1" fmla="*/ 1728 h 1728"/>
                  <a:gd name="T2" fmla="*/ 192 w 336"/>
                  <a:gd name="T3" fmla="*/ 1296 h 1728"/>
                  <a:gd name="T4" fmla="*/ 240 w 336"/>
                  <a:gd name="T5" fmla="*/ 1152 h 1728"/>
                  <a:gd name="T6" fmla="*/ 288 w 336"/>
                  <a:gd name="T7" fmla="*/ 576 h 1728"/>
                  <a:gd name="T8" fmla="*/ 336 w 336"/>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728">
                    <a:moveTo>
                      <a:pt x="0" y="1728"/>
                    </a:moveTo>
                    <a:cubicBezTo>
                      <a:pt x="76" y="1560"/>
                      <a:pt x="152" y="1392"/>
                      <a:pt x="192" y="1296"/>
                    </a:cubicBezTo>
                    <a:cubicBezTo>
                      <a:pt x="232" y="1200"/>
                      <a:pt x="224" y="1272"/>
                      <a:pt x="240" y="1152"/>
                    </a:cubicBezTo>
                    <a:cubicBezTo>
                      <a:pt x="256" y="1032"/>
                      <a:pt x="272" y="768"/>
                      <a:pt x="288" y="576"/>
                    </a:cubicBezTo>
                    <a:cubicBezTo>
                      <a:pt x="304" y="384"/>
                      <a:pt x="320" y="192"/>
                      <a:pt x="336"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57" name="Freeform 24"/>
              <p:cNvSpPr>
                <a:spLocks/>
              </p:cNvSpPr>
              <p:nvPr/>
            </p:nvSpPr>
            <p:spPr bwMode="auto">
              <a:xfrm>
                <a:off x="2880" y="1008"/>
                <a:ext cx="336" cy="1728"/>
              </a:xfrm>
              <a:custGeom>
                <a:avLst/>
                <a:gdLst>
                  <a:gd name="T0" fmla="*/ 0 w 336"/>
                  <a:gd name="T1" fmla="*/ 1728 h 1728"/>
                  <a:gd name="T2" fmla="*/ 192 w 336"/>
                  <a:gd name="T3" fmla="*/ 1296 h 1728"/>
                  <a:gd name="T4" fmla="*/ 240 w 336"/>
                  <a:gd name="T5" fmla="*/ 1152 h 1728"/>
                  <a:gd name="T6" fmla="*/ 288 w 336"/>
                  <a:gd name="T7" fmla="*/ 576 h 1728"/>
                  <a:gd name="T8" fmla="*/ 336 w 336"/>
                  <a:gd name="T9" fmla="*/ 0 h 17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1728">
                    <a:moveTo>
                      <a:pt x="0" y="1728"/>
                    </a:moveTo>
                    <a:cubicBezTo>
                      <a:pt x="76" y="1560"/>
                      <a:pt x="152" y="1392"/>
                      <a:pt x="192" y="1296"/>
                    </a:cubicBezTo>
                    <a:cubicBezTo>
                      <a:pt x="232" y="1200"/>
                      <a:pt x="224" y="1272"/>
                      <a:pt x="240" y="1152"/>
                    </a:cubicBezTo>
                    <a:cubicBezTo>
                      <a:pt x="256" y="1032"/>
                      <a:pt x="272" y="768"/>
                      <a:pt x="288" y="576"/>
                    </a:cubicBezTo>
                    <a:cubicBezTo>
                      <a:pt x="304" y="384"/>
                      <a:pt x="320" y="192"/>
                      <a:pt x="336"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58" name="Line 25"/>
              <p:cNvSpPr>
                <a:spLocks noChangeShapeType="1"/>
              </p:cNvSpPr>
              <p:nvPr/>
            </p:nvSpPr>
            <p:spPr bwMode="auto">
              <a:xfrm>
                <a:off x="2064" y="1008"/>
                <a:ext cx="115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59" name="Line 26"/>
              <p:cNvSpPr>
                <a:spLocks noChangeShapeType="1"/>
              </p:cNvSpPr>
              <p:nvPr/>
            </p:nvSpPr>
            <p:spPr bwMode="auto">
              <a:xfrm>
                <a:off x="2016" y="1584"/>
                <a:ext cx="115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0" name="Freeform 27"/>
              <p:cNvSpPr>
                <a:spLocks/>
              </p:cNvSpPr>
              <p:nvPr/>
            </p:nvSpPr>
            <p:spPr bwMode="auto">
              <a:xfrm>
                <a:off x="1968" y="2160"/>
                <a:ext cx="1152" cy="144"/>
              </a:xfrm>
              <a:custGeom>
                <a:avLst/>
                <a:gdLst>
                  <a:gd name="T0" fmla="*/ 0 w 1152"/>
                  <a:gd name="T1" fmla="*/ 0 h 144"/>
                  <a:gd name="T2" fmla="*/ 672 w 1152"/>
                  <a:gd name="T3" fmla="*/ 144 h 144"/>
                  <a:gd name="T4" fmla="*/ 1152 w 1152"/>
                  <a:gd name="T5" fmla="*/ 0 h 144"/>
                  <a:gd name="T6" fmla="*/ 0 60000 65536"/>
                  <a:gd name="T7" fmla="*/ 0 60000 65536"/>
                  <a:gd name="T8" fmla="*/ 0 60000 65536"/>
                </a:gdLst>
                <a:ahLst/>
                <a:cxnLst>
                  <a:cxn ang="T6">
                    <a:pos x="T0" y="T1"/>
                  </a:cxn>
                  <a:cxn ang="T7">
                    <a:pos x="T2" y="T3"/>
                  </a:cxn>
                  <a:cxn ang="T8">
                    <a:pos x="T4" y="T5"/>
                  </a:cxn>
                </a:cxnLst>
                <a:rect l="0" t="0" r="r" b="b"/>
                <a:pathLst>
                  <a:path w="1152" h="144">
                    <a:moveTo>
                      <a:pt x="0" y="0"/>
                    </a:moveTo>
                    <a:cubicBezTo>
                      <a:pt x="240" y="72"/>
                      <a:pt x="480" y="144"/>
                      <a:pt x="672" y="144"/>
                    </a:cubicBezTo>
                    <a:cubicBezTo>
                      <a:pt x="864" y="144"/>
                      <a:pt x="1008" y="72"/>
                      <a:pt x="1152"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4161" name="Freeform 28"/>
              <p:cNvSpPr>
                <a:spLocks/>
              </p:cNvSpPr>
              <p:nvPr/>
            </p:nvSpPr>
            <p:spPr bwMode="auto">
              <a:xfrm>
                <a:off x="2536" y="2304"/>
                <a:ext cx="344" cy="432"/>
              </a:xfrm>
              <a:custGeom>
                <a:avLst/>
                <a:gdLst>
                  <a:gd name="T0" fmla="*/ 8 w 344"/>
                  <a:gd name="T1" fmla="*/ 0 h 432"/>
                  <a:gd name="T2" fmla="*/ 56 w 344"/>
                  <a:gd name="T3" fmla="*/ 288 h 432"/>
                  <a:gd name="T4" fmla="*/ 344 w 344"/>
                  <a:gd name="T5" fmla="*/ 432 h 432"/>
                  <a:gd name="T6" fmla="*/ 0 60000 65536"/>
                  <a:gd name="T7" fmla="*/ 0 60000 65536"/>
                  <a:gd name="T8" fmla="*/ 0 60000 65536"/>
                </a:gdLst>
                <a:ahLst/>
                <a:cxnLst>
                  <a:cxn ang="T6">
                    <a:pos x="T0" y="T1"/>
                  </a:cxn>
                  <a:cxn ang="T7">
                    <a:pos x="T2" y="T3"/>
                  </a:cxn>
                  <a:cxn ang="T8">
                    <a:pos x="T4" y="T5"/>
                  </a:cxn>
                </a:cxnLst>
                <a:rect l="0" t="0" r="r" b="b"/>
                <a:pathLst>
                  <a:path w="344" h="432">
                    <a:moveTo>
                      <a:pt x="8" y="0"/>
                    </a:moveTo>
                    <a:cubicBezTo>
                      <a:pt x="4" y="108"/>
                      <a:pt x="0" y="216"/>
                      <a:pt x="56" y="288"/>
                    </a:cubicBezTo>
                    <a:cubicBezTo>
                      <a:pt x="112" y="360"/>
                      <a:pt x="228" y="396"/>
                      <a:pt x="344" y="432"/>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4155" name="Line 29"/>
            <p:cNvSpPr>
              <a:spLocks noChangeShapeType="1"/>
            </p:cNvSpPr>
            <p:nvPr/>
          </p:nvSpPr>
          <p:spPr bwMode="auto">
            <a:xfrm flipV="1">
              <a:off x="1728" y="2304"/>
              <a:ext cx="808" cy="43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4151" name="AutoShape 31"/>
          <p:cNvSpPr>
            <a:spLocks noChangeArrowheads="1"/>
          </p:cNvSpPr>
          <p:nvPr/>
        </p:nvSpPr>
        <p:spPr bwMode="auto">
          <a:xfrm>
            <a:off x="2311400" y="42672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4152" name="AutoShape 32"/>
          <p:cNvSpPr>
            <a:spLocks noChangeArrowheads="1"/>
          </p:cNvSpPr>
          <p:nvPr/>
        </p:nvSpPr>
        <p:spPr bwMode="auto">
          <a:xfrm>
            <a:off x="2311400" y="33528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34153" name="AutoShape 33"/>
          <p:cNvSpPr>
            <a:spLocks noChangeArrowheads="1"/>
          </p:cNvSpPr>
          <p:nvPr/>
        </p:nvSpPr>
        <p:spPr bwMode="auto">
          <a:xfrm>
            <a:off x="2311400" y="24384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System Requirements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3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64</a:t>
            </a:fld>
            <a:endParaRPr lang="en-US" altLang="en-US"/>
          </a:p>
        </p:txBody>
      </p:sp>
    </p:spTree>
    <p:extLst>
      <p:ext uri="{BB962C8B-B14F-4D97-AF65-F5344CB8AC3E}">
        <p14:creationId xmlns:p14="http://schemas.microsoft.com/office/powerpoint/2010/main" val="37262021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Text Box 3"/>
          <p:cNvSpPr txBox="1">
            <a:spLocks noChangeArrowheads="1"/>
          </p:cNvSpPr>
          <p:nvPr/>
        </p:nvSpPr>
        <p:spPr bwMode="auto">
          <a:xfrm>
            <a:off x="914400" y="1793776"/>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136196" name="Group 31"/>
          <p:cNvGrpSpPr>
            <a:grpSpLocks/>
          </p:cNvGrpSpPr>
          <p:nvPr/>
        </p:nvGrpSpPr>
        <p:grpSpPr bwMode="auto">
          <a:xfrm>
            <a:off x="457200" y="2022376"/>
            <a:ext cx="2076450" cy="2743200"/>
            <a:chOff x="1644" y="1008"/>
            <a:chExt cx="1308" cy="1728"/>
          </a:xfrm>
        </p:grpSpPr>
        <p:sp>
          <p:nvSpPr>
            <p:cNvPr id="136200" name="Line 32"/>
            <p:cNvSpPr>
              <a:spLocks noChangeShapeType="1"/>
            </p:cNvSpPr>
            <p:nvPr/>
          </p:nvSpPr>
          <p:spPr bwMode="auto">
            <a:xfrm>
              <a:off x="1728" y="1008"/>
              <a:ext cx="0" cy="17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1" name="Line 33"/>
            <p:cNvSpPr>
              <a:spLocks noChangeShapeType="1"/>
            </p:cNvSpPr>
            <p:nvPr/>
          </p:nvSpPr>
          <p:spPr bwMode="auto">
            <a:xfrm>
              <a:off x="2880" y="1008"/>
              <a:ext cx="0" cy="172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2" name="Line 34"/>
            <p:cNvSpPr>
              <a:spLocks noChangeShapeType="1"/>
            </p:cNvSpPr>
            <p:nvPr/>
          </p:nvSpPr>
          <p:spPr bwMode="auto">
            <a:xfrm>
              <a:off x="1728" y="1008"/>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3" name="Line 35"/>
            <p:cNvSpPr>
              <a:spLocks noChangeShapeType="1"/>
            </p:cNvSpPr>
            <p:nvPr/>
          </p:nvSpPr>
          <p:spPr bwMode="auto">
            <a:xfrm>
              <a:off x="1728" y="1584"/>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4" name="Line 36"/>
            <p:cNvSpPr>
              <a:spLocks noChangeShapeType="1"/>
            </p:cNvSpPr>
            <p:nvPr/>
          </p:nvSpPr>
          <p:spPr bwMode="auto">
            <a:xfrm>
              <a:off x="1728" y="2160"/>
              <a:ext cx="11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5" name="Line 37"/>
            <p:cNvSpPr>
              <a:spLocks noChangeShapeType="1"/>
            </p:cNvSpPr>
            <p:nvPr/>
          </p:nvSpPr>
          <p:spPr bwMode="auto">
            <a:xfrm>
              <a:off x="1644" y="273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6" name="Line 38"/>
            <p:cNvSpPr>
              <a:spLocks noChangeShapeType="1"/>
            </p:cNvSpPr>
            <p:nvPr/>
          </p:nvSpPr>
          <p:spPr bwMode="auto">
            <a:xfrm>
              <a:off x="2808" y="2736"/>
              <a:ext cx="14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7" name="Line 39"/>
            <p:cNvSpPr>
              <a:spLocks noChangeShapeType="1"/>
            </p:cNvSpPr>
            <p:nvPr/>
          </p:nvSpPr>
          <p:spPr bwMode="auto">
            <a:xfrm flipV="1">
              <a:off x="1728" y="2160"/>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8" name="Line 40"/>
            <p:cNvSpPr>
              <a:spLocks noChangeShapeType="1"/>
            </p:cNvSpPr>
            <p:nvPr/>
          </p:nvSpPr>
          <p:spPr bwMode="auto">
            <a:xfrm flipV="1">
              <a:off x="1728" y="158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09" name="Line 41"/>
            <p:cNvSpPr>
              <a:spLocks noChangeShapeType="1"/>
            </p:cNvSpPr>
            <p:nvPr/>
          </p:nvSpPr>
          <p:spPr bwMode="auto">
            <a:xfrm flipV="1">
              <a:off x="1728" y="100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10" name="Line 42"/>
            <p:cNvSpPr>
              <a:spLocks noChangeShapeType="1"/>
            </p:cNvSpPr>
            <p:nvPr/>
          </p:nvSpPr>
          <p:spPr bwMode="auto">
            <a:xfrm flipH="1" flipV="1">
              <a:off x="2304" y="1008"/>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11" name="Line 43"/>
            <p:cNvSpPr>
              <a:spLocks noChangeShapeType="1"/>
            </p:cNvSpPr>
            <p:nvPr/>
          </p:nvSpPr>
          <p:spPr bwMode="auto">
            <a:xfrm flipH="1" flipV="1">
              <a:off x="2304" y="1584"/>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6212" name="Line 44"/>
            <p:cNvSpPr>
              <a:spLocks noChangeShapeType="1"/>
            </p:cNvSpPr>
            <p:nvPr/>
          </p:nvSpPr>
          <p:spPr bwMode="auto">
            <a:xfrm flipH="1" flipV="1">
              <a:off x="2304" y="2160"/>
              <a:ext cx="576" cy="57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36197" name="Text Box 46"/>
          <p:cNvSpPr txBox="1">
            <a:spLocks noChangeArrowheads="1"/>
          </p:cNvSpPr>
          <p:nvPr/>
        </p:nvSpPr>
        <p:spPr bwMode="auto">
          <a:xfrm>
            <a:off x="2987824" y="1565176"/>
            <a:ext cx="5760640" cy="2554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lr>
                <a:schemeClr val="tx2"/>
              </a:buClr>
              <a:buSzPct val="150000"/>
              <a:buChar char="•"/>
              <a:tabLst>
                <a:tab pos="3886200" algn="l"/>
              </a:tabLst>
              <a:defRPr sz="2800" b="1">
                <a:solidFill>
                  <a:schemeClr val="tx1"/>
                </a:solidFill>
                <a:latin typeface="Arial" charset="0"/>
              </a:defRPr>
            </a:lvl1pPr>
            <a:lvl2pPr marL="742950" indent="-285750">
              <a:spcBef>
                <a:spcPct val="20000"/>
              </a:spcBef>
              <a:buClr>
                <a:schemeClr val="tx2"/>
              </a:buClr>
              <a:buSzPct val="100000"/>
              <a:buChar char="–"/>
              <a:tabLst>
                <a:tab pos="3886200" algn="l"/>
              </a:tabLst>
              <a:defRPr sz="2800" b="1">
                <a:solidFill>
                  <a:schemeClr val="tx1"/>
                </a:solidFill>
                <a:latin typeface="Arial" charset="0"/>
              </a:defRPr>
            </a:lvl2pPr>
            <a:lvl3pPr marL="1143000" indent="-228600">
              <a:spcBef>
                <a:spcPct val="20000"/>
              </a:spcBef>
              <a:buClr>
                <a:schemeClr val="tx2"/>
              </a:buClr>
              <a:buSzPct val="100000"/>
              <a:buChar char="•"/>
              <a:tabLst>
                <a:tab pos="3886200" algn="l"/>
              </a:tabLst>
              <a:defRPr sz="2400">
                <a:solidFill>
                  <a:schemeClr val="tx1"/>
                </a:solidFill>
                <a:latin typeface="Arial" charset="0"/>
              </a:defRPr>
            </a:lvl3pPr>
            <a:lvl4pPr marL="1600200" indent="-228600">
              <a:spcBef>
                <a:spcPct val="20000"/>
              </a:spcBef>
              <a:buClr>
                <a:schemeClr val="tx2"/>
              </a:buClr>
              <a:buSzPct val="100000"/>
              <a:buChar char="–"/>
              <a:tabLst>
                <a:tab pos="3886200" algn="l"/>
              </a:tabLst>
              <a:defRPr sz="2000">
                <a:solidFill>
                  <a:schemeClr val="tx1"/>
                </a:solidFill>
                <a:latin typeface="Arial" charset="0"/>
              </a:defRPr>
            </a:lvl4pPr>
            <a:lvl5pPr marL="2057400" indent="-228600">
              <a:spcBef>
                <a:spcPct val="20000"/>
              </a:spcBef>
              <a:buClr>
                <a:schemeClr val="tx2"/>
              </a:buClr>
              <a:buSzPct val="100000"/>
              <a:buChar char="•"/>
              <a:tabLst>
                <a:tab pos="38862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3886200" algn="l"/>
              </a:tabLst>
              <a:defRPr sz="2000">
                <a:solidFill>
                  <a:schemeClr val="tx1"/>
                </a:solidFill>
                <a:latin typeface="Arial" charset="0"/>
              </a:defRPr>
            </a:lvl9pPr>
          </a:lstStyle>
          <a:p>
            <a:pPr>
              <a:spcBef>
                <a:spcPct val="50000"/>
              </a:spcBef>
              <a:buClrTx/>
              <a:buSzTx/>
              <a:buFontTx/>
              <a:buAutoNum type="alphaLcParenBoth"/>
            </a:pPr>
            <a:r>
              <a:rPr lang="en-US" altLang="en-US" sz="2000" b="0" dirty="0">
                <a:latin typeface="+mn-lt"/>
              </a:rPr>
              <a:t>Beam must be continuous between columns</a:t>
            </a:r>
          </a:p>
          <a:p>
            <a:pPr>
              <a:spcBef>
                <a:spcPct val="50000"/>
              </a:spcBef>
              <a:buClrTx/>
              <a:buSzTx/>
              <a:buFontTx/>
              <a:buAutoNum type="alphaLcParenBoth"/>
            </a:pPr>
            <a:endParaRPr lang="en-US" altLang="en-US" sz="2000" b="0" dirty="0">
              <a:latin typeface="+mn-lt"/>
            </a:endParaRPr>
          </a:p>
          <a:p>
            <a:pPr>
              <a:spcBef>
                <a:spcPct val="50000"/>
              </a:spcBef>
              <a:buClrTx/>
              <a:buSzTx/>
              <a:buFontTx/>
              <a:buAutoNum type="alphaLcParenBoth"/>
            </a:pPr>
            <a:r>
              <a:rPr lang="en-US" altLang="en-US" sz="2000" b="0" dirty="0">
                <a:latin typeface="+mn-lt"/>
              </a:rPr>
              <a:t>Brace the beam  at the point of intersection of the braces</a:t>
            </a:r>
            <a:br>
              <a:rPr lang="en-US" altLang="en-US" sz="2000" b="0" dirty="0">
                <a:latin typeface="+mn-lt"/>
              </a:rPr>
            </a:br>
            <a:r>
              <a:rPr lang="en-US" altLang="en-US" sz="2000" b="0" dirty="0" smtClean="0">
                <a:latin typeface="+mn-lt"/>
              </a:rPr>
              <a:t/>
            </a:r>
            <a:br>
              <a:rPr lang="en-US" altLang="en-US" sz="2000" b="0" dirty="0" smtClean="0">
                <a:latin typeface="+mn-lt"/>
              </a:rPr>
            </a:br>
            <a:r>
              <a:rPr lang="en-US" altLang="en-US" sz="2000" b="0" dirty="0" smtClean="0">
                <a:latin typeface="+mn-lt"/>
              </a:rPr>
              <a:t>Brace </a:t>
            </a:r>
            <a:r>
              <a:rPr lang="en-US" altLang="en-US" sz="2000" b="0" dirty="0">
                <a:latin typeface="+mn-lt"/>
              </a:rPr>
              <a:t>the rest of the beam per D1.2a for moderately ductile </a:t>
            </a:r>
            <a:r>
              <a:rPr lang="en-US" altLang="en-US" sz="2000" b="0" dirty="0" smtClean="0">
                <a:latin typeface="+mn-lt"/>
              </a:rPr>
              <a:t>members</a:t>
            </a:r>
            <a:endParaRPr lang="en-US" altLang="en-US" sz="2000" b="0" dirty="0">
              <a:latin typeface="+mn-lt"/>
            </a:endParaRPr>
          </a:p>
        </p:txBody>
      </p:sp>
      <p:sp>
        <p:nvSpPr>
          <p:cNvPr id="136198" name="Rectangle 49"/>
          <p:cNvSpPr>
            <a:spLocks noChangeArrowheads="1"/>
          </p:cNvSpPr>
          <p:nvPr/>
        </p:nvSpPr>
        <p:spPr bwMode="auto">
          <a:xfrm>
            <a:off x="3048000" y="1412776"/>
            <a:ext cx="5791200" cy="3352800"/>
          </a:xfrm>
          <a:prstGeom prst="rect">
            <a:avLst/>
          </a:prstGeom>
          <a:noFill/>
          <a:ln w="19050" algn="ctr">
            <a:solidFill>
              <a:srgbClr val="FF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F2.4b  </a:t>
            </a:r>
            <a:r>
              <a:rPr lang="en-US" dirty="0"/>
              <a:t>V- and Inverted V- Braced Frames </a:t>
            </a:r>
          </a:p>
        </p:txBody>
      </p:sp>
      <mc:AlternateContent xmlns:mc="http://schemas.openxmlformats.org/markup-compatibility/2006" xmlns:a14="http://schemas.microsoft.com/office/drawing/2010/main">
        <mc:Choice Requires="a14">
          <p:sp>
            <p:nvSpPr>
              <p:cNvPr id="4" name="TextBox 3"/>
              <p:cNvSpPr txBox="1"/>
              <p:nvPr/>
            </p:nvSpPr>
            <p:spPr>
              <a:xfrm>
                <a:off x="4145309" y="4299865"/>
                <a:ext cx="2858668" cy="92961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𝐿</m:t>
                          </m:r>
                        </m:e>
                        <m:sub>
                          <m:r>
                            <a:rPr lang="en-US" sz="2400" b="0" i="1" smtClean="0">
                              <a:latin typeface="Cambria Math"/>
                            </a:rPr>
                            <m:t>𝑏</m:t>
                          </m:r>
                        </m:sub>
                      </m:sSub>
                      <m:r>
                        <a:rPr lang="en-US" sz="2400" b="0" i="1" smtClean="0">
                          <a:latin typeface="Cambria Math"/>
                        </a:rPr>
                        <m:t>=0.19</m:t>
                      </m:r>
                      <m:sSub>
                        <m:sSubPr>
                          <m:ctrlPr>
                            <a:rPr lang="en-US" sz="2400" i="1" smtClean="0">
                              <a:latin typeface="Cambria Math"/>
                            </a:rPr>
                          </m:ctrlPr>
                        </m:sSubPr>
                        <m:e>
                          <m:r>
                            <a:rPr lang="en-US" sz="2400" b="0" i="1" smtClean="0">
                              <a:latin typeface="Cambria Math"/>
                            </a:rPr>
                            <m:t>𝑟</m:t>
                          </m:r>
                        </m:e>
                        <m:sub>
                          <m:r>
                            <a:rPr lang="en-US" sz="2400" b="0" i="1" smtClean="0">
                              <a:latin typeface="Cambria Math"/>
                            </a:rPr>
                            <m:t>𝑦</m:t>
                          </m:r>
                        </m:sub>
                      </m:sSub>
                      <m:d>
                        <m:dPr>
                          <m:ctrlPr>
                            <a:rPr lang="en-US" sz="2400" i="1" smtClean="0">
                              <a:latin typeface="Cambria Math"/>
                            </a:rPr>
                          </m:ctrlPr>
                        </m:dPr>
                        <m:e>
                          <m:f>
                            <m:fPr>
                              <m:ctrlPr>
                                <a:rPr lang="en-US" sz="2400" i="1" smtClean="0">
                                  <a:latin typeface="Cambria Math"/>
                                </a:rPr>
                              </m:ctrlPr>
                            </m:fPr>
                            <m:num>
                              <m:r>
                                <a:rPr lang="en-US" sz="2400" b="0" i="1" smtClean="0">
                                  <a:latin typeface="Cambria Math"/>
                                </a:rPr>
                                <m:t>𝐸</m:t>
                              </m:r>
                            </m:num>
                            <m:den>
                              <m:sSub>
                                <m:sSubPr>
                                  <m:ctrlPr>
                                    <a:rPr lang="en-US" sz="2400" i="1" smtClean="0">
                                      <a:latin typeface="Cambria Math"/>
                                    </a:rPr>
                                  </m:ctrlPr>
                                </m:sSubPr>
                                <m:e>
                                  <m:r>
                                    <a:rPr lang="en-US" sz="2400" b="0" i="1" smtClean="0">
                                      <a:latin typeface="Cambria Math"/>
                                    </a:rPr>
                                    <m:t>𝑅</m:t>
                                  </m:r>
                                </m:e>
                                <m:sub>
                                  <m:r>
                                    <a:rPr lang="en-US" sz="2400" b="0" i="1" smtClean="0">
                                      <a:latin typeface="Cambria Math"/>
                                    </a:rPr>
                                    <m:t>𝑦</m:t>
                                  </m:r>
                                </m:sub>
                              </m:sSub>
                              <m:sSub>
                                <m:sSubPr>
                                  <m:ctrlPr>
                                    <a:rPr lang="en-US" sz="2400" i="1" smtClean="0">
                                      <a:latin typeface="Cambria Math"/>
                                    </a:rPr>
                                  </m:ctrlPr>
                                </m:sSubPr>
                                <m:e>
                                  <m:r>
                                    <a:rPr lang="en-US" sz="2400" b="0" i="1" smtClean="0">
                                      <a:latin typeface="Cambria Math"/>
                                    </a:rPr>
                                    <m:t>𝐹</m:t>
                                  </m:r>
                                </m:e>
                                <m:sub>
                                  <m:r>
                                    <a:rPr lang="en-US" sz="2400" b="0" i="1" smtClean="0">
                                      <a:latin typeface="Cambria Math"/>
                                    </a:rPr>
                                    <m:t>𝑦</m:t>
                                  </m:r>
                                </m:sub>
                              </m:sSub>
                            </m:den>
                          </m:f>
                        </m:e>
                      </m:d>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4145309" y="4299865"/>
                <a:ext cx="2858668" cy="929613"/>
              </a:xfrm>
              <a:prstGeom prst="rect">
                <a:avLst/>
              </a:prstGeom>
              <a:blipFill rotWithShape="1">
                <a:blip r:embed="rId3"/>
                <a:stretch>
                  <a:fillRect/>
                </a:stretch>
              </a:blipFill>
            </p:spPr>
            <p:txBody>
              <a:bodyPr/>
              <a:lstStyle/>
              <a:p>
                <a:r>
                  <a:rPr lang="en-US">
                    <a:noFill/>
                  </a:rPr>
                  <a:t> </a:t>
                </a:r>
              </a:p>
            </p:txBody>
          </p:sp>
        </mc:Fallback>
      </mc:AlternateContent>
      <p:sp>
        <p:nvSpPr>
          <p:cNvPr id="6" name="Rectangle 5"/>
          <p:cNvSpPr/>
          <p:nvPr/>
        </p:nvSpPr>
        <p:spPr>
          <a:xfrm>
            <a:off x="2915816" y="1340768"/>
            <a:ext cx="5923384" cy="417646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65</a:t>
            </a:fld>
            <a:endParaRPr lang="en-US" altLang="en-US"/>
          </a:p>
        </p:txBody>
      </p:sp>
    </p:spTree>
    <p:extLst>
      <p:ext uri="{BB962C8B-B14F-4D97-AF65-F5344CB8AC3E}">
        <p14:creationId xmlns:p14="http://schemas.microsoft.com/office/powerpoint/2010/main" val="37000484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48200"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271838"/>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66</a:t>
            </a:fld>
            <a:endParaRPr lang="en-US" altLang="en-US">
              <a:solidFill>
                <a:schemeClr val="bg1"/>
              </a:solidFill>
            </a:endParaRPr>
          </a:p>
        </p:txBody>
      </p:sp>
    </p:spTree>
    <p:extLst>
      <p:ext uri="{BB962C8B-B14F-4D97-AF65-F5344CB8AC3E}">
        <p14:creationId xmlns:p14="http://schemas.microsoft.com/office/powerpoint/2010/main" val="360776149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200" u="sng" dirty="0" smtClean="0">
                <a:latin typeface="+mn-lt"/>
              </a:rPr>
              <a:t>F2.4c  </a:t>
            </a:r>
            <a:r>
              <a:rPr lang="en-US" altLang="en-US" sz="2200" u="sng" dirty="0">
                <a:latin typeface="+mn-lt"/>
              </a:rPr>
              <a:t>K-Braced Frames</a:t>
            </a:r>
          </a:p>
        </p:txBody>
      </p:sp>
      <p:grpSp>
        <p:nvGrpSpPr>
          <p:cNvPr id="140292" name="Group 31"/>
          <p:cNvGrpSpPr>
            <a:grpSpLocks/>
          </p:cNvGrpSpPr>
          <p:nvPr/>
        </p:nvGrpSpPr>
        <p:grpSpPr bwMode="auto">
          <a:xfrm>
            <a:off x="922933" y="2177380"/>
            <a:ext cx="2238375" cy="2819400"/>
            <a:chOff x="1020" y="1584"/>
            <a:chExt cx="1410" cy="1776"/>
          </a:xfrm>
        </p:grpSpPr>
        <p:sp>
          <p:nvSpPr>
            <p:cNvPr id="140315" name="Line 21"/>
            <p:cNvSpPr>
              <a:spLocks noChangeShapeType="1"/>
            </p:cNvSpPr>
            <p:nvPr/>
          </p:nvSpPr>
          <p:spPr bwMode="auto">
            <a:xfrm flipV="1">
              <a:off x="1152" y="1584"/>
              <a:ext cx="0" cy="17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6" name="Line 22"/>
            <p:cNvSpPr>
              <a:spLocks noChangeShapeType="1"/>
            </p:cNvSpPr>
            <p:nvPr/>
          </p:nvSpPr>
          <p:spPr bwMode="auto">
            <a:xfrm flipV="1">
              <a:off x="2304" y="1584"/>
              <a:ext cx="0" cy="1776"/>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7" name="Line 23"/>
            <p:cNvSpPr>
              <a:spLocks noChangeShapeType="1"/>
            </p:cNvSpPr>
            <p:nvPr/>
          </p:nvSpPr>
          <p:spPr bwMode="auto">
            <a:xfrm>
              <a:off x="1152" y="1584"/>
              <a:ext cx="115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8" name="Line 24"/>
            <p:cNvSpPr>
              <a:spLocks noChangeShapeType="1"/>
            </p:cNvSpPr>
            <p:nvPr/>
          </p:nvSpPr>
          <p:spPr bwMode="auto">
            <a:xfrm>
              <a:off x="1152" y="2496"/>
              <a:ext cx="115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9" name="Line 25"/>
            <p:cNvSpPr>
              <a:spLocks noChangeShapeType="1"/>
            </p:cNvSpPr>
            <p:nvPr/>
          </p:nvSpPr>
          <p:spPr bwMode="auto">
            <a:xfrm>
              <a:off x="1020" y="336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20" name="Line 26"/>
            <p:cNvSpPr>
              <a:spLocks noChangeShapeType="1"/>
            </p:cNvSpPr>
            <p:nvPr/>
          </p:nvSpPr>
          <p:spPr bwMode="auto">
            <a:xfrm>
              <a:off x="2190" y="3360"/>
              <a:ext cx="24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21" name="Line 27"/>
            <p:cNvSpPr>
              <a:spLocks noChangeShapeType="1"/>
            </p:cNvSpPr>
            <p:nvPr/>
          </p:nvSpPr>
          <p:spPr bwMode="auto">
            <a:xfrm flipH="1">
              <a:off x="1152" y="1584"/>
              <a:ext cx="1152"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22" name="Line 28"/>
            <p:cNvSpPr>
              <a:spLocks noChangeShapeType="1"/>
            </p:cNvSpPr>
            <p:nvPr/>
          </p:nvSpPr>
          <p:spPr bwMode="auto">
            <a:xfrm>
              <a:off x="1152" y="2016"/>
              <a:ext cx="1152"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23" name="Line 29"/>
            <p:cNvSpPr>
              <a:spLocks noChangeShapeType="1"/>
            </p:cNvSpPr>
            <p:nvPr/>
          </p:nvSpPr>
          <p:spPr bwMode="auto">
            <a:xfrm flipH="1">
              <a:off x="1152" y="2496"/>
              <a:ext cx="1152"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24" name="Line 30"/>
            <p:cNvSpPr>
              <a:spLocks noChangeShapeType="1"/>
            </p:cNvSpPr>
            <p:nvPr/>
          </p:nvSpPr>
          <p:spPr bwMode="auto">
            <a:xfrm>
              <a:off x="1152" y="2880"/>
              <a:ext cx="1152" cy="48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40293" name="Group 32"/>
          <p:cNvGrpSpPr>
            <a:grpSpLocks/>
          </p:cNvGrpSpPr>
          <p:nvPr/>
        </p:nvGrpSpPr>
        <p:grpSpPr bwMode="auto">
          <a:xfrm>
            <a:off x="5213945" y="2186905"/>
            <a:ext cx="2238375" cy="2819400"/>
            <a:chOff x="1020" y="1584"/>
            <a:chExt cx="1410" cy="1776"/>
          </a:xfrm>
        </p:grpSpPr>
        <p:sp>
          <p:nvSpPr>
            <p:cNvPr id="140305" name="Line 33"/>
            <p:cNvSpPr>
              <a:spLocks noChangeShapeType="1"/>
            </p:cNvSpPr>
            <p:nvPr/>
          </p:nvSpPr>
          <p:spPr bwMode="auto">
            <a:xfrm flipV="1">
              <a:off x="1152" y="1584"/>
              <a:ext cx="0" cy="177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6" name="Line 34"/>
            <p:cNvSpPr>
              <a:spLocks noChangeShapeType="1"/>
            </p:cNvSpPr>
            <p:nvPr/>
          </p:nvSpPr>
          <p:spPr bwMode="auto">
            <a:xfrm flipV="1">
              <a:off x="2304" y="1584"/>
              <a:ext cx="0" cy="1776"/>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7" name="Line 35"/>
            <p:cNvSpPr>
              <a:spLocks noChangeShapeType="1"/>
            </p:cNvSpPr>
            <p:nvPr/>
          </p:nvSpPr>
          <p:spPr bwMode="auto">
            <a:xfrm>
              <a:off x="1152" y="1584"/>
              <a:ext cx="1152"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8" name="Line 36"/>
            <p:cNvSpPr>
              <a:spLocks noChangeShapeType="1"/>
            </p:cNvSpPr>
            <p:nvPr/>
          </p:nvSpPr>
          <p:spPr bwMode="auto">
            <a:xfrm>
              <a:off x="1152" y="2496"/>
              <a:ext cx="1152"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9" name="Line 37"/>
            <p:cNvSpPr>
              <a:spLocks noChangeShapeType="1"/>
            </p:cNvSpPr>
            <p:nvPr/>
          </p:nvSpPr>
          <p:spPr bwMode="auto">
            <a:xfrm>
              <a:off x="1020" y="3360"/>
              <a:ext cx="24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0" name="Line 38"/>
            <p:cNvSpPr>
              <a:spLocks noChangeShapeType="1"/>
            </p:cNvSpPr>
            <p:nvPr/>
          </p:nvSpPr>
          <p:spPr bwMode="auto">
            <a:xfrm>
              <a:off x="2190" y="3360"/>
              <a:ext cx="240" cy="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1" name="Line 39"/>
            <p:cNvSpPr>
              <a:spLocks noChangeShapeType="1"/>
            </p:cNvSpPr>
            <p:nvPr/>
          </p:nvSpPr>
          <p:spPr bwMode="auto">
            <a:xfrm flipH="1">
              <a:off x="1152" y="1584"/>
              <a:ext cx="1152" cy="432"/>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2" name="Line 40"/>
            <p:cNvSpPr>
              <a:spLocks noChangeShapeType="1"/>
            </p:cNvSpPr>
            <p:nvPr/>
          </p:nvSpPr>
          <p:spPr bwMode="auto">
            <a:xfrm>
              <a:off x="1152" y="2016"/>
              <a:ext cx="1152" cy="48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3" name="Line 41"/>
            <p:cNvSpPr>
              <a:spLocks noChangeShapeType="1"/>
            </p:cNvSpPr>
            <p:nvPr/>
          </p:nvSpPr>
          <p:spPr bwMode="auto">
            <a:xfrm flipH="1">
              <a:off x="1152" y="2496"/>
              <a:ext cx="1152" cy="384"/>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14" name="Line 42"/>
            <p:cNvSpPr>
              <a:spLocks noChangeShapeType="1"/>
            </p:cNvSpPr>
            <p:nvPr/>
          </p:nvSpPr>
          <p:spPr bwMode="auto">
            <a:xfrm>
              <a:off x="1152" y="2880"/>
              <a:ext cx="1152" cy="480"/>
            </a:xfrm>
            <a:prstGeom prst="line">
              <a:avLst/>
            </a:prstGeom>
            <a:noFill/>
            <a:ln w="127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40294" name="Freeform 43"/>
          <p:cNvSpPr>
            <a:spLocks/>
          </p:cNvSpPr>
          <p:nvPr/>
        </p:nvSpPr>
        <p:spPr bwMode="auto">
          <a:xfrm>
            <a:off x="5394920" y="2215480"/>
            <a:ext cx="469900" cy="2743200"/>
          </a:xfrm>
          <a:custGeom>
            <a:avLst/>
            <a:gdLst>
              <a:gd name="T0" fmla="*/ 0 w 296"/>
              <a:gd name="T1" fmla="*/ 2147483646 h 1728"/>
              <a:gd name="T2" fmla="*/ 2147483646 w 296"/>
              <a:gd name="T3" fmla="*/ 2147483646 h 1728"/>
              <a:gd name="T4" fmla="*/ 2147483646 w 296"/>
              <a:gd name="T5" fmla="*/ 2147483646 h 1728"/>
              <a:gd name="T6" fmla="*/ 0 w 296"/>
              <a:gd name="T7" fmla="*/ 0 h 17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6" h="1728">
                <a:moveTo>
                  <a:pt x="0" y="1728"/>
                </a:moveTo>
                <a:cubicBezTo>
                  <a:pt x="140" y="1536"/>
                  <a:pt x="280" y="1344"/>
                  <a:pt x="288" y="1200"/>
                </a:cubicBezTo>
                <a:cubicBezTo>
                  <a:pt x="296" y="1056"/>
                  <a:pt x="96" y="1064"/>
                  <a:pt x="48" y="864"/>
                </a:cubicBezTo>
                <a:cubicBezTo>
                  <a:pt x="0" y="664"/>
                  <a:pt x="0" y="332"/>
                  <a:pt x="0" y="0"/>
                </a:cubicBezTo>
              </a:path>
            </a:pathLst>
          </a:custGeom>
          <a:noFill/>
          <a:ln w="2857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295" name="Freeform 56"/>
          <p:cNvSpPr>
            <a:spLocks/>
          </p:cNvSpPr>
          <p:nvPr/>
        </p:nvSpPr>
        <p:spPr bwMode="auto">
          <a:xfrm>
            <a:off x="5852120" y="4082380"/>
            <a:ext cx="1371600" cy="876300"/>
          </a:xfrm>
          <a:custGeom>
            <a:avLst/>
            <a:gdLst>
              <a:gd name="T0" fmla="*/ 0 w 864"/>
              <a:gd name="T1" fmla="*/ 2147483646 h 552"/>
              <a:gd name="T2" fmla="*/ 2147483646 w 864"/>
              <a:gd name="T3" fmla="*/ 2147483646 h 552"/>
              <a:gd name="T4" fmla="*/ 2147483646 w 864"/>
              <a:gd name="T5" fmla="*/ 2147483646 h 552"/>
              <a:gd name="T6" fmla="*/ 0 60000 65536"/>
              <a:gd name="T7" fmla="*/ 0 60000 65536"/>
              <a:gd name="T8" fmla="*/ 0 60000 65536"/>
            </a:gdLst>
            <a:ahLst/>
            <a:cxnLst>
              <a:cxn ang="T6">
                <a:pos x="T0" y="T1"/>
              </a:cxn>
              <a:cxn ang="T7">
                <a:pos x="T2" y="T3"/>
              </a:cxn>
              <a:cxn ang="T8">
                <a:pos x="T4" y="T5"/>
              </a:cxn>
            </a:cxnLst>
            <a:rect l="0" t="0" r="r" b="b"/>
            <a:pathLst>
              <a:path w="864" h="552">
                <a:moveTo>
                  <a:pt x="0" y="120"/>
                </a:moveTo>
                <a:cubicBezTo>
                  <a:pt x="168" y="60"/>
                  <a:pt x="336" y="0"/>
                  <a:pt x="480" y="72"/>
                </a:cubicBezTo>
                <a:cubicBezTo>
                  <a:pt x="624" y="144"/>
                  <a:pt x="744" y="348"/>
                  <a:pt x="864" y="552"/>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296" name="Line 58"/>
          <p:cNvSpPr>
            <a:spLocks noChangeShapeType="1"/>
          </p:cNvSpPr>
          <p:nvPr/>
        </p:nvSpPr>
        <p:spPr bwMode="auto">
          <a:xfrm flipV="1">
            <a:off x="5852120" y="3634705"/>
            <a:ext cx="1400175" cy="609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297" name="Line 59"/>
          <p:cNvSpPr>
            <a:spLocks noChangeShapeType="1"/>
          </p:cNvSpPr>
          <p:nvPr/>
        </p:nvSpPr>
        <p:spPr bwMode="auto">
          <a:xfrm flipV="1">
            <a:off x="5490170" y="3625180"/>
            <a:ext cx="1828800" cy="95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0298" name="Line 60"/>
          <p:cNvSpPr>
            <a:spLocks noChangeShapeType="1"/>
          </p:cNvSpPr>
          <p:nvPr/>
        </p:nvSpPr>
        <p:spPr bwMode="auto">
          <a:xfrm>
            <a:off x="5394920" y="2215480"/>
            <a:ext cx="1828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299" name="Line 61"/>
          <p:cNvSpPr>
            <a:spLocks noChangeShapeType="1"/>
          </p:cNvSpPr>
          <p:nvPr/>
        </p:nvSpPr>
        <p:spPr bwMode="auto">
          <a:xfrm flipH="1">
            <a:off x="5394920" y="2215480"/>
            <a:ext cx="1828800" cy="6572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0" name="Line 62"/>
          <p:cNvSpPr>
            <a:spLocks noChangeShapeType="1"/>
          </p:cNvSpPr>
          <p:nvPr/>
        </p:nvSpPr>
        <p:spPr bwMode="auto">
          <a:xfrm flipH="1" flipV="1">
            <a:off x="5394920" y="2872705"/>
            <a:ext cx="1857375" cy="7524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1" name="AutoShape 63"/>
          <p:cNvSpPr>
            <a:spLocks noChangeArrowheads="1"/>
          </p:cNvSpPr>
          <p:nvPr/>
        </p:nvSpPr>
        <p:spPr bwMode="auto">
          <a:xfrm>
            <a:off x="4477345" y="2186905"/>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0302" name="AutoShape 64"/>
          <p:cNvSpPr>
            <a:spLocks noChangeArrowheads="1"/>
          </p:cNvSpPr>
          <p:nvPr/>
        </p:nvSpPr>
        <p:spPr bwMode="auto">
          <a:xfrm>
            <a:off x="4477345" y="3558505"/>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0303" name="Freeform 66"/>
          <p:cNvSpPr>
            <a:spLocks/>
          </p:cNvSpPr>
          <p:nvPr/>
        </p:nvSpPr>
        <p:spPr bwMode="auto">
          <a:xfrm>
            <a:off x="7223720" y="2215480"/>
            <a:ext cx="76200" cy="2743200"/>
          </a:xfrm>
          <a:custGeom>
            <a:avLst/>
            <a:gdLst>
              <a:gd name="T0" fmla="*/ 0 w 48"/>
              <a:gd name="T1" fmla="*/ 2147483646 h 1728"/>
              <a:gd name="T2" fmla="*/ 2147483646 w 48"/>
              <a:gd name="T3" fmla="*/ 2147483646 h 1728"/>
              <a:gd name="T4" fmla="*/ 0 w 48"/>
              <a:gd name="T5" fmla="*/ 0 h 1728"/>
              <a:gd name="T6" fmla="*/ 0 60000 65536"/>
              <a:gd name="T7" fmla="*/ 0 60000 65536"/>
              <a:gd name="T8" fmla="*/ 0 60000 65536"/>
            </a:gdLst>
            <a:ahLst/>
            <a:cxnLst>
              <a:cxn ang="T6">
                <a:pos x="T0" y="T1"/>
              </a:cxn>
              <a:cxn ang="T7">
                <a:pos x="T2" y="T3"/>
              </a:cxn>
              <a:cxn ang="T8">
                <a:pos x="T4" y="T5"/>
              </a:cxn>
            </a:cxnLst>
            <a:rect l="0" t="0" r="r" b="b"/>
            <a:pathLst>
              <a:path w="48" h="1728">
                <a:moveTo>
                  <a:pt x="0" y="1728"/>
                </a:moveTo>
                <a:cubicBezTo>
                  <a:pt x="24" y="1440"/>
                  <a:pt x="48" y="1152"/>
                  <a:pt x="48" y="864"/>
                </a:cubicBezTo>
                <a:cubicBezTo>
                  <a:pt x="48" y="576"/>
                  <a:pt x="24" y="288"/>
                  <a:pt x="0" y="0"/>
                </a:cubicBezTo>
              </a:path>
            </a:pathLst>
          </a:custGeom>
          <a:noFill/>
          <a:ln w="1905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0304" name="Text Box 67"/>
          <p:cNvSpPr txBox="1">
            <a:spLocks noChangeArrowheads="1"/>
          </p:cNvSpPr>
          <p:nvPr/>
        </p:nvSpPr>
        <p:spPr bwMode="auto">
          <a:xfrm>
            <a:off x="1584920" y="5492080"/>
            <a:ext cx="54102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solidFill>
                  <a:schemeClr val="tx2"/>
                </a:solidFill>
                <a:latin typeface="Arial Narrow" pitchFamily="34" charset="0"/>
              </a:rPr>
              <a:t>K-Type </a:t>
            </a:r>
            <a:r>
              <a:rPr lang="en-US" altLang="en-US" sz="2400" dirty="0" smtClean="0">
                <a:solidFill>
                  <a:schemeClr val="tx2"/>
                </a:solidFill>
                <a:latin typeface="Arial Narrow" pitchFamily="34" charset="0"/>
              </a:rPr>
              <a:t>braces </a:t>
            </a:r>
            <a:r>
              <a:rPr lang="en-US" altLang="en-US" sz="2400" dirty="0">
                <a:solidFill>
                  <a:schemeClr val="tx2"/>
                </a:solidFill>
                <a:latin typeface="Arial Narrow" pitchFamily="34" charset="0"/>
              </a:rPr>
              <a:t>are </a:t>
            </a:r>
            <a:r>
              <a:rPr lang="en-US" altLang="en-US" sz="2400" u="sng" dirty="0">
                <a:solidFill>
                  <a:schemeClr val="tx2"/>
                </a:solidFill>
                <a:latin typeface="Arial Narrow" pitchFamily="34" charset="0"/>
              </a:rPr>
              <a:t>not</a:t>
            </a:r>
            <a:r>
              <a:rPr lang="en-US" altLang="en-US" sz="2400" dirty="0">
                <a:solidFill>
                  <a:schemeClr val="tx2"/>
                </a:solidFill>
                <a:latin typeface="Arial Narrow" pitchFamily="34" charset="0"/>
              </a:rPr>
              <a:t> </a:t>
            </a:r>
            <a:r>
              <a:rPr lang="en-US" altLang="en-US" sz="2400" dirty="0" smtClean="0">
                <a:solidFill>
                  <a:schemeClr val="tx2"/>
                </a:solidFill>
                <a:latin typeface="Arial Narrow" pitchFamily="34" charset="0"/>
              </a:rPr>
              <a:t>permitted </a:t>
            </a:r>
            <a:r>
              <a:rPr lang="en-US" altLang="en-US" sz="2400" dirty="0">
                <a:solidFill>
                  <a:schemeClr val="tx2"/>
                </a:solidFill>
                <a:latin typeface="Arial Narrow" pitchFamily="34" charset="0"/>
              </a:rPr>
              <a:t>for SCBF</a:t>
            </a:r>
          </a:p>
        </p:txBody>
      </p:sp>
      <p:sp>
        <p:nvSpPr>
          <p:cNvPr id="2" name="Text Placeholder 1"/>
          <p:cNvSpPr>
            <a:spLocks noGrp="1"/>
          </p:cNvSpPr>
          <p:nvPr>
            <p:ph type="body" sz="quarter" idx="38"/>
          </p:nvPr>
        </p:nvSpPr>
        <p:spPr/>
        <p:txBody>
          <a:bodyPr/>
          <a:lstStyle/>
          <a:p>
            <a:r>
              <a:rPr lang="en-US" dirty="0" smtClean="0"/>
              <a:t>System Requirements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3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67</a:t>
            </a:fld>
            <a:endParaRPr lang="en-US" altLang="en-US"/>
          </a:p>
        </p:txBody>
      </p:sp>
    </p:spTree>
    <p:extLst>
      <p:ext uri="{BB962C8B-B14F-4D97-AF65-F5344CB8AC3E}">
        <p14:creationId xmlns:p14="http://schemas.microsoft.com/office/powerpoint/2010/main" val="28918102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79512" y="1268760"/>
            <a:ext cx="411116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50000"/>
              </a:spcBef>
              <a:buClrTx/>
              <a:buSzTx/>
              <a:buFontTx/>
              <a:buNone/>
            </a:pPr>
            <a:r>
              <a:rPr lang="en-US" altLang="en-US" sz="2200" u="sng" dirty="0" smtClean="0">
                <a:latin typeface="+mn-lt"/>
              </a:rPr>
              <a:t>F2.4d  </a:t>
            </a:r>
            <a:r>
              <a:rPr lang="en-US" altLang="en-US" sz="2200" u="sng" dirty="0">
                <a:latin typeface="+mn-lt"/>
              </a:rPr>
              <a:t>Tension-Only </a:t>
            </a:r>
            <a:r>
              <a:rPr lang="en-US" altLang="en-US" sz="2200" u="sng" dirty="0" smtClean="0">
                <a:latin typeface="+mn-lt"/>
              </a:rPr>
              <a:t>Frames</a:t>
            </a:r>
            <a:endParaRPr lang="en-US" altLang="en-US" sz="2200" u="sng" dirty="0">
              <a:latin typeface="+mn-lt"/>
            </a:endParaRPr>
          </a:p>
        </p:txBody>
      </p:sp>
      <p:sp>
        <p:nvSpPr>
          <p:cNvPr id="28" name="Text Box 2"/>
          <p:cNvSpPr txBox="1">
            <a:spLocks noChangeArrowheads="1"/>
          </p:cNvSpPr>
          <p:nvPr/>
        </p:nvSpPr>
        <p:spPr bwMode="auto">
          <a:xfrm>
            <a:off x="4351148" y="1268760"/>
            <a:ext cx="466247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4488" indent="-344488">
              <a:spcBef>
                <a:spcPct val="50000"/>
              </a:spcBef>
              <a:buClrTx/>
              <a:buSzTx/>
              <a:buFontTx/>
              <a:buNone/>
              <a:defRPr sz="2200" b="0" u="sng"/>
            </a:lvl1pPr>
            <a:lvl2pPr marL="458788"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b="1" dirty="0"/>
              <a:t>F2.4e Multi-Tiered Braced Frames</a:t>
            </a:r>
          </a:p>
        </p:txBody>
      </p:sp>
      <p:sp>
        <p:nvSpPr>
          <p:cNvPr id="142339" name="Text Box 5"/>
          <p:cNvSpPr txBox="1">
            <a:spLocks noChangeArrowheads="1"/>
          </p:cNvSpPr>
          <p:nvPr/>
        </p:nvSpPr>
        <p:spPr bwMode="auto">
          <a:xfrm>
            <a:off x="715616" y="4750197"/>
            <a:ext cx="2816225"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200" dirty="0" smtClean="0">
                <a:solidFill>
                  <a:schemeClr val="tx2"/>
                </a:solidFill>
                <a:latin typeface="+mn-lt"/>
              </a:rPr>
              <a:t>Not </a:t>
            </a:r>
            <a:r>
              <a:rPr lang="en-US" altLang="en-US" sz="2200" dirty="0">
                <a:solidFill>
                  <a:schemeClr val="tx2"/>
                </a:solidFill>
                <a:latin typeface="+mn-lt"/>
              </a:rPr>
              <a:t>allowed</a:t>
            </a:r>
          </a:p>
        </p:txBody>
      </p:sp>
      <p:cxnSp>
        <p:nvCxnSpPr>
          <p:cNvPr id="142340" name="Straight Connector 96"/>
          <p:cNvCxnSpPr>
            <a:cxnSpLocks/>
          </p:cNvCxnSpPr>
          <p:nvPr/>
        </p:nvCxnSpPr>
        <p:spPr bwMode="auto">
          <a:xfrm>
            <a:off x="1611107" y="2848372"/>
            <a:ext cx="0" cy="144780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1" name="Straight Connector 97"/>
          <p:cNvCxnSpPr>
            <a:cxnSpLocks/>
          </p:cNvCxnSpPr>
          <p:nvPr/>
        </p:nvCxnSpPr>
        <p:spPr bwMode="auto">
          <a:xfrm>
            <a:off x="2689019" y="2848372"/>
            <a:ext cx="0" cy="144780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2" name="Straight Connector 98"/>
          <p:cNvCxnSpPr>
            <a:cxnSpLocks/>
          </p:cNvCxnSpPr>
          <p:nvPr/>
        </p:nvCxnSpPr>
        <p:spPr bwMode="auto">
          <a:xfrm>
            <a:off x="1622219" y="2848372"/>
            <a:ext cx="10668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3" name="Straight Connector 99"/>
          <p:cNvCxnSpPr>
            <a:cxnSpLocks/>
          </p:cNvCxnSpPr>
          <p:nvPr/>
        </p:nvCxnSpPr>
        <p:spPr bwMode="auto">
          <a:xfrm>
            <a:off x="1622219" y="2856309"/>
            <a:ext cx="1052513" cy="1417638"/>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4" name="Straight Connector 100"/>
          <p:cNvCxnSpPr>
            <a:cxnSpLocks/>
          </p:cNvCxnSpPr>
          <p:nvPr/>
        </p:nvCxnSpPr>
        <p:spPr bwMode="auto">
          <a:xfrm flipV="1">
            <a:off x="1596819" y="2848372"/>
            <a:ext cx="1092200" cy="1431925"/>
          </a:xfrm>
          <a:prstGeom prst="line">
            <a:avLst/>
          </a:prstGeom>
          <a:noFill/>
          <a:ln w="127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5" name="Straight Connector 101"/>
          <p:cNvCxnSpPr>
            <a:cxnSpLocks/>
          </p:cNvCxnSpPr>
          <p:nvPr/>
        </p:nvCxnSpPr>
        <p:spPr bwMode="auto">
          <a:xfrm flipH="1">
            <a:off x="1511094" y="4296172"/>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6" name="Straight Connector 102"/>
          <p:cNvCxnSpPr>
            <a:cxnSpLocks/>
          </p:cNvCxnSpPr>
          <p:nvPr/>
        </p:nvCxnSpPr>
        <p:spPr bwMode="auto">
          <a:xfrm flipH="1">
            <a:off x="2574719" y="4286647"/>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7" name="Straight Connector 105"/>
          <p:cNvCxnSpPr>
            <a:cxnSpLocks/>
          </p:cNvCxnSpPr>
          <p:nvPr/>
        </p:nvCxnSpPr>
        <p:spPr bwMode="auto">
          <a:xfrm flipV="1">
            <a:off x="2320719" y="3169047"/>
            <a:ext cx="123825" cy="161925"/>
          </a:xfrm>
          <a:prstGeom prst="line">
            <a:avLst/>
          </a:prstGeom>
          <a:noFill/>
          <a:ln w="508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8" name="Straight Connector 112"/>
          <p:cNvCxnSpPr>
            <a:cxnSpLocks/>
          </p:cNvCxnSpPr>
          <p:nvPr/>
        </p:nvCxnSpPr>
        <p:spPr bwMode="auto">
          <a:xfrm flipH="1" flipV="1">
            <a:off x="1825419" y="3124597"/>
            <a:ext cx="111125" cy="161925"/>
          </a:xfrm>
          <a:prstGeom prst="line">
            <a:avLst/>
          </a:prstGeom>
          <a:noFill/>
          <a:ln w="508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49" name="Straight Connector 122"/>
          <p:cNvCxnSpPr>
            <a:cxnSpLocks/>
          </p:cNvCxnSpPr>
          <p:nvPr/>
        </p:nvCxnSpPr>
        <p:spPr bwMode="auto">
          <a:xfrm flipH="1">
            <a:off x="5711495" y="2307034"/>
            <a:ext cx="12700" cy="2239963"/>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0" name="Straight Connector 123"/>
          <p:cNvCxnSpPr>
            <a:cxnSpLocks/>
          </p:cNvCxnSpPr>
          <p:nvPr/>
        </p:nvCxnSpPr>
        <p:spPr bwMode="auto">
          <a:xfrm flipH="1">
            <a:off x="6767182" y="2300684"/>
            <a:ext cx="3175" cy="2246313"/>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1" name="Straight Connector 124"/>
          <p:cNvCxnSpPr>
            <a:cxnSpLocks/>
          </p:cNvCxnSpPr>
          <p:nvPr/>
        </p:nvCxnSpPr>
        <p:spPr bwMode="auto">
          <a:xfrm>
            <a:off x="5319382" y="2291159"/>
            <a:ext cx="19812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2" name="Straight Connector 126"/>
          <p:cNvCxnSpPr>
            <a:cxnSpLocks/>
          </p:cNvCxnSpPr>
          <p:nvPr/>
        </p:nvCxnSpPr>
        <p:spPr bwMode="auto">
          <a:xfrm>
            <a:off x="5724195" y="2300684"/>
            <a:ext cx="1055687" cy="103505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3" name="Straight Connector 127"/>
          <p:cNvCxnSpPr>
            <a:cxnSpLocks/>
          </p:cNvCxnSpPr>
          <p:nvPr/>
        </p:nvCxnSpPr>
        <p:spPr bwMode="auto">
          <a:xfrm flipV="1">
            <a:off x="5701970" y="3335734"/>
            <a:ext cx="1065212" cy="1184275"/>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4" name="Straight Connector 128"/>
          <p:cNvCxnSpPr>
            <a:cxnSpLocks/>
          </p:cNvCxnSpPr>
          <p:nvPr/>
        </p:nvCxnSpPr>
        <p:spPr bwMode="auto">
          <a:xfrm flipV="1">
            <a:off x="5717845" y="2338784"/>
            <a:ext cx="1049337" cy="99695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5" name="Straight Connector 129"/>
          <p:cNvCxnSpPr>
            <a:cxnSpLocks/>
          </p:cNvCxnSpPr>
          <p:nvPr/>
        </p:nvCxnSpPr>
        <p:spPr bwMode="auto">
          <a:xfrm>
            <a:off x="5724195" y="3335734"/>
            <a:ext cx="1049337" cy="1201738"/>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6" name="Straight Connector 130"/>
          <p:cNvCxnSpPr>
            <a:cxnSpLocks/>
          </p:cNvCxnSpPr>
          <p:nvPr/>
        </p:nvCxnSpPr>
        <p:spPr bwMode="auto">
          <a:xfrm flipH="1">
            <a:off x="5611482" y="4546997"/>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2357" name="Straight Connector 131"/>
          <p:cNvCxnSpPr>
            <a:cxnSpLocks/>
          </p:cNvCxnSpPr>
          <p:nvPr/>
        </p:nvCxnSpPr>
        <p:spPr bwMode="auto">
          <a:xfrm flipH="1">
            <a:off x="6675107" y="4537472"/>
            <a:ext cx="228600"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358" name="Text Box 5"/>
          <p:cNvSpPr txBox="1">
            <a:spLocks noChangeArrowheads="1"/>
          </p:cNvSpPr>
          <p:nvPr/>
        </p:nvSpPr>
        <p:spPr bwMode="auto">
          <a:xfrm>
            <a:off x="4290682" y="4750197"/>
            <a:ext cx="4038600"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ctr">
              <a:spcBef>
                <a:spcPct val="50000"/>
              </a:spcBef>
              <a:buClrTx/>
              <a:buSzTx/>
              <a:buFontTx/>
              <a:buNone/>
              <a:defRPr sz="2000" b="1">
                <a:solidFill>
                  <a:schemeClr val="tx2"/>
                </a:solidFill>
              </a:defRPr>
            </a:lvl1pPr>
            <a:lvl2pPr marL="742950" indent="-285750">
              <a:spcBef>
                <a:spcPct val="20000"/>
              </a:spcBef>
              <a:buClr>
                <a:schemeClr val="tx2"/>
              </a:buClr>
              <a:buSzPct val="100000"/>
              <a:buChar char="–"/>
              <a:defRPr sz="2800" b="1">
                <a:latin typeface="Arial" charset="0"/>
              </a:defRPr>
            </a:lvl2pPr>
            <a:lvl3pPr marL="1143000" indent="-228600">
              <a:spcBef>
                <a:spcPct val="20000"/>
              </a:spcBef>
              <a:buClr>
                <a:schemeClr val="tx2"/>
              </a:buClr>
              <a:buSzPct val="100000"/>
              <a:buChar char="•"/>
              <a:defRPr sz="2400">
                <a:latin typeface="Arial" charset="0"/>
              </a:defRPr>
            </a:lvl3pPr>
            <a:lvl4pPr marL="1600200" indent="-228600">
              <a:spcBef>
                <a:spcPct val="20000"/>
              </a:spcBef>
              <a:buClr>
                <a:schemeClr val="tx2"/>
              </a:buClr>
              <a:buSzPct val="100000"/>
              <a:buChar char="–"/>
              <a:defRPr sz="2000">
                <a:latin typeface="Arial" charset="0"/>
              </a:defRPr>
            </a:lvl4pPr>
            <a:lvl5pPr marL="2057400" indent="-228600">
              <a:spcBef>
                <a:spcPct val="20000"/>
              </a:spcBef>
              <a:buClr>
                <a:schemeClr val="tx2"/>
              </a:buClr>
              <a:buSzPct val="100000"/>
              <a:buChar char="•"/>
              <a:defRPr sz="2000">
                <a:latin typeface="Arial" charset="0"/>
              </a:defRPr>
            </a:lvl5pPr>
            <a:lvl6pPr marL="2514600" indent="-228600" eaLnBrk="0" fontAlgn="base" hangingPunct="0">
              <a:spcBef>
                <a:spcPct val="20000"/>
              </a:spcBef>
              <a:spcAft>
                <a:spcPct val="0"/>
              </a:spcAft>
              <a:buClr>
                <a:schemeClr val="tx2"/>
              </a:buClr>
              <a:buSzPct val="100000"/>
              <a:buChar char="•"/>
              <a:defRPr sz="2000">
                <a:latin typeface="Arial" charset="0"/>
              </a:defRPr>
            </a:lvl6pPr>
            <a:lvl7pPr marL="2971800" indent="-228600" eaLnBrk="0" fontAlgn="base" hangingPunct="0">
              <a:spcBef>
                <a:spcPct val="20000"/>
              </a:spcBef>
              <a:spcAft>
                <a:spcPct val="0"/>
              </a:spcAft>
              <a:buClr>
                <a:schemeClr val="tx2"/>
              </a:buClr>
              <a:buSzPct val="100000"/>
              <a:buChar char="•"/>
              <a:defRPr sz="2000">
                <a:latin typeface="Arial" charset="0"/>
              </a:defRPr>
            </a:lvl7pPr>
            <a:lvl8pPr marL="3429000" indent="-228600" eaLnBrk="0" fontAlgn="base" hangingPunct="0">
              <a:spcBef>
                <a:spcPct val="20000"/>
              </a:spcBef>
              <a:spcAft>
                <a:spcPct val="0"/>
              </a:spcAft>
              <a:buClr>
                <a:schemeClr val="tx2"/>
              </a:buClr>
              <a:buSzPct val="100000"/>
              <a:buChar char="•"/>
              <a:defRPr sz="2000">
                <a:latin typeface="Arial" charset="0"/>
              </a:defRPr>
            </a:lvl8pPr>
            <a:lvl9pPr marL="3886200" indent="-228600" eaLnBrk="0" fontAlgn="base" hangingPunct="0">
              <a:spcBef>
                <a:spcPct val="20000"/>
              </a:spcBef>
              <a:spcAft>
                <a:spcPct val="0"/>
              </a:spcAft>
              <a:buClr>
                <a:schemeClr val="tx2"/>
              </a:buClr>
              <a:buSzPct val="100000"/>
              <a:buChar char="•"/>
              <a:defRPr sz="2000">
                <a:latin typeface="Arial" charset="0"/>
              </a:defRPr>
            </a:lvl9pPr>
          </a:lstStyle>
          <a:p>
            <a:r>
              <a:rPr lang="en-US" altLang="en-US" sz="2200" dirty="0" smtClean="0"/>
              <a:t>Special </a:t>
            </a:r>
            <a:r>
              <a:rPr lang="en-US" altLang="en-US" sz="2200" dirty="0"/>
              <a:t>requirements</a:t>
            </a:r>
          </a:p>
        </p:txBody>
      </p:sp>
      <p:cxnSp>
        <p:nvCxnSpPr>
          <p:cNvPr id="142359" name="Straight Connector 158"/>
          <p:cNvCxnSpPr>
            <a:cxnSpLocks/>
          </p:cNvCxnSpPr>
          <p:nvPr/>
        </p:nvCxnSpPr>
        <p:spPr bwMode="auto">
          <a:xfrm>
            <a:off x="5746420" y="3335734"/>
            <a:ext cx="1042987" cy="0"/>
          </a:xfrm>
          <a:prstGeom prst="line">
            <a:avLst/>
          </a:prstGeom>
          <a:noFill/>
          <a:ln w="3175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360" name="Text Box 5"/>
          <p:cNvSpPr txBox="1">
            <a:spLocks noChangeArrowheads="1"/>
          </p:cNvSpPr>
          <p:nvPr/>
        </p:nvSpPr>
        <p:spPr bwMode="auto">
          <a:xfrm>
            <a:off x="6789407" y="3113484"/>
            <a:ext cx="19304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Arial Narrow" pitchFamily="34" charset="0"/>
              </a:rPr>
              <a:t>No floor here</a:t>
            </a:r>
          </a:p>
        </p:txBody>
      </p:sp>
      <p:sp>
        <p:nvSpPr>
          <p:cNvPr id="142361" name="Text Box 5"/>
          <p:cNvSpPr txBox="1">
            <a:spLocks noChangeArrowheads="1"/>
          </p:cNvSpPr>
          <p:nvPr/>
        </p:nvSpPr>
        <p:spPr bwMode="auto">
          <a:xfrm>
            <a:off x="6903707" y="2276872"/>
            <a:ext cx="193040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dirty="0">
                <a:latin typeface="Arial Narrow" pitchFamily="34" charset="0"/>
              </a:rPr>
              <a:t>R</a:t>
            </a:r>
            <a:r>
              <a:rPr lang="en-US" altLang="en-US" sz="1800" dirty="0" smtClean="0">
                <a:latin typeface="Arial Narrow" pitchFamily="34" charset="0"/>
              </a:rPr>
              <a:t>oof</a:t>
            </a:r>
            <a:endParaRPr lang="en-US" altLang="en-US" sz="1800" dirty="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System Requirements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2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68</a:t>
            </a:fld>
            <a:endParaRPr lang="en-US" altLang="en-US"/>
          </a:p>
        </p:txBody>
      </p:sp>
    </p:spTree>
    <p:extLst>
      <p:ext uri="{BB962C8B-B14F-4D97-AF65-F5344CB8AC3E}">
        <p14:creationId xmlns:p14="http://schemas.microsoft.com/office/powerpoint/2010/main" val="957266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2"/>
          <p:cNvSpPr txBox="1">
            <a:spLocks noChangeArrowheads="1"/>
          </p:cNvSpPr>
          <p:nvPr/>
        </p:nvSpPr>
        <p:spPr bwMode="auto">
          <a:xfrm>
            <a:off x="539552" y="1269921"/>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eaLnBrk="1" hangingPunct="1">
              <a:spcBef>
                <a:spcPct val="0"/>
              </a:spcBef>
              <a:buClrTx/>
              <a:buSzTx/>
              <a:buFontTx/>
              <a:buNone/>
            </a:pPr>
            <a:r>
              <a:rPr lang="en-US" altLang="en-US" sz="2200" u="sng" dirty="0" smtClean="0">
                <a:latin typeface="+mn-lt"/>
              </a:rPr>
              <a:t>F2.5a  </a:t>
            </a:r>
            <a:r>
              <a:rPr lang="en-US" altLang="en-US" sz="2200" u="sng" dirty="0">
                <a:latin typeface="+mn-lt"/>
              </a:rPr>
              <a:t>Basic Requirements</a:t>
            </a:r>
          </a:p>
        </p:txBody>
      </p:sp>
      <p:sp>
        <p:nvSpPr>
          <p:cNvPr id="144388" name="Text Box 4"/>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44389" name="Text Box 5"/>
          <p:cNvSpPr txBox="1">
            <a:spLocks noChangeArrowheads="1"/>
          </p:cNvSpPr>
          <p:nvPr/>
        </p:nvSpPr>
        <p:spPr bwMode="auto">
          <a:xfrm>
            <a:off x="1371600" y="1907286"/>
            <a:ext cx="6872808" cy="769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Columns, beams and braces shall meet requirements of Section D1.1 for highly ductile members</a:t>
            </a:r>
          </a:p>
        </p:txBody>
      </p:sp>
      <p:sp>
        <p:nvSpPr>
          <p:cNvPr id="144390" name="Text Box 6"/>
          <p:cNvSpPr txBox="1">
            <a:spLocks noChangeArrowheads="1"/>
          </p:cNvSpPr>
          <p:nvPr/>
        </p:nvSpPr>
        <p:spPr bwMode="auto">
          <a:xfrm>
            <a:off x="1371600" y="3140968"/>
            <a:ext cx="6872808" cy="11079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solidFill>
                  <a:schemeClr val="tx2"/>
                </a:solidFill>
                <a:latin typeface="+mn-lt"/>
              </a:rPr>
              <a:t>i.e. 	Columns, beams and braces must be extra </a:t>
            </a:r>
            <a:r>
              <a:rPr lang="en-US" altLang="en-US" sz="2200" i="1" dirty="0">
                <a:solidFill>
                  <a:schemeClr val="tx2"/>
                </a:solidFill>
                <a:latin typeface="+mn-lt"/>
              </a:rPr>
              <a:t>	</a:t>
            </a:r>
            <a:r>
              <a:rPr lang="en-US" altLang="en-US" sz="2200" dirty="0">
                <a:solidFill>
                  <a:schemeClr val="tx2"/>
                </a:solidFill>
                <a:latin typeface="+mn-lt"/>
              </a:rPr>
              <a:t>compact to have ductility after reaching 	plastic </a:t>
            </a:r>
            <a:r>
              <a:rPr lang="en-US" altLang="en-US" sz="2200" dirty="0" smtClean="0">
                <a:solidFill>
                  <a:schemeClr val="tx2"/>
                </a:solidFill>
                <a:latin typeface="+mn-lt"/>
              </a:rPr>
              <a:t>strength:   </a:t>
            </a:r>
            <a:r>
              <a:rPr lang="en-US" altLang="en-US" sz="2200" i="1" dirty="0">
                <a:solidFill>
                  <a:schemeClr val="tx2"/>
                </a:solidFill>
                <a:latin typeface="+mn-lt"/>
                <a:sym typeface="Symbol" pitchFamily="18" charset="2"/>
              </a:rPr>
              <a:t> ≤ </a:t>
            </a:r>
            <a:r>
              <a:rPr lang="en-US" altLang="en-US" sz="2200" i="1" baseline="-25000" dirty="0" err="1">
                <a:solidFill>
                  <a:schemeClr val="tx2"/>
                </a:solidFill>
                <a:latin typeface="+mn-lt"/>
                <a:sym typeface="Symbol" pitchFamily="18" charset="2"/>
              </a:rPr>
              <a:t>hd</a:t>
            </a:r>
            <a:endParaRPr lang="en-US" altLang="en-US" sz="2200" i="1" dirty="0">
              <a:solidFill>
                <a:schemeClr val="tx2"/>
              </a:solidFill>
              <a:latin typeface="+mn-lt"/>
              <a:sym typeface="Symbol" pitchFamily="18" charset="2"/>
            </a:endParaRP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69</a:t>
            </a:fld>
            <a:endParaRPr lang="en-US" altLang="en-US"/>
          </a:p>
        </p:txBody>
      </p:sp>
    </p:spTree>
    <p:extLst>
      <p:ext uri="{BB962C8B-B14F-4D97-AF65-F5344CB8AC3E}">
        <p14:creationId xmlns:p14="http://schemas.microsoft.com/office/powerpoint/2010/main" val="31809227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BF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8125"/>
            <a:ext cx="91440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7</a:t>
            </a:fld>
            <a:endParaRPr lang="en-US" altLang="en-US" dirty="0"/>
          </a:p>
        </p:txBody>
      </p:sp>
    </p:spTree>
    <p:extLst>
      <p:ext uri="{BB962C8B-B14F-4D97-AF65-F5344CB8AC3E}">
        <p14:creationId xmlns:p14="http://schemas.microsoft.com/office/powerpoint/2010/main" val="2899252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4" name="Group 20"/>
          <p:cNvGrpSpPr>
            <a:grpSpLocks/>
          </p:cNvGrpSpPr>
          <p:nvPr/>
        </p:nvGrpSpPr>
        <p:grpSpPr bwMode="auto">
          <a:xfrm>
            <a:off x="2641600" y="1600200"/>
            <a:ext cx="2895600" cy="3657600"/>
            <a:chOff x="1104" y="1008"/>
            <a:chExt cx="1248" cy="1728"/>
          </a:xfrm>
        </p:grpSpPr>
        <p:sp>
          <p:nvSpPr>
            <p:cNvPr id="146454" name="Line 4"/>
            <p:cNvSpPr>
              <a:spLocks noChangeShapeType="1"/>
            </p:cNvSpPr>
            <p:nvPr/>
          </p:nvSpPr>
          <p:spPr bwMode="auto">
            <a:xfrm>
              <a:off x="1152" y="1008"/>
              <a:ext cx="0" cy="1728"/>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55" name="Line 6"/>
            <p:cNvSpPr>
              <a:spLocks noChangeShapeType="1"/>
            </p:cNvSpPr>
            <p:nvPr/>
          </p:nvSpPr>
          <p:spPr bwMode="auto">
            <a:xfrm>
              <a:off x="2304" y="1008"/>
              <a:ext cx="0" cy="1728"/>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56" name="Line 7"/>
            <p:cNvSpPr>
              <a:spLocks noChangeShapeType="1"/>
            </p:cNvSpPr>
            <p:nvPr/>
          </p:nvSpPr>
          <p:spPr bwMode="auto">
            <a:xfrm flipH="1">
              <a:off x="1104" y="2736"/>
              <a:ext cx="96"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57" name="Line 9"/>
            <p:cNvSpPr>
              <a:spLocks noChangeShapeType="1"/>
            </p:cNvSpPr>
            <p:nvPr/>
          </p:nvSpPr>
          <p:spPr bwMode="auto">
            <a:xfrm flipH="1">
              <a:off x="2256" y="2736"/>
              <a:ext cx="96"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58" name="Line 10"/>
            <p:cNvSpPr>
              <a:spLocks noChangeShapeType="1"/>
            </p:cNvSpPr>
            <p:nvPr/>
          </p:nvSpPr>
          <p:spPr bwMode="auto">
            <a:xfrm>
              <a:off x="1152" y="2160"/>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59" name="Line 11"/>
            <p:cNvSpPr>
              <a:spLocks noChangeShapeType="1"/>
            </p:cNvSpPr>
            <p:nvPr/>
          </p:nvSpPr>
          <p:spPr bwMode="auto">
            <a:xfrm>
              <a:off x="1152" y="1584"/>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0" name="Line 12"/>
            <p:cNvSpPr>
              <a:spLocks noChangeShapeType="1"/>
            </p:cNvSpPr>
            <p:nvPr/>
          </p:nvSpPr>
          <p:spPr bwMode="auto">
            <a:xfrm>
              <a:off x="1152" y="1008"/>
              <a:ext cx="1152" cy="0"/>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1" name="Line 13"/>
            <p:cNvSpPr>
              <a:spLocks noChangeShapeType="1"/>
            </p:cNvSpPr>
            <p:nvPr/>
          </p:nvSpPr>
          <p:spPr bwMode="auto">
            <a:xfrm flipV="1">
              <a:off x="1152" y="2160"/>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2" name="Line 14"/>
            <p:cNvSpPr>
              <a:spLocks noChangeShapeType="1"/>
            </p:cNvSpPr>
            <p:nvPr/>
          </p:nvSpPr>
          <p:spPr bwMode="auto">
            <a:xfrm flipV="1">
              <a:off x="1152" y="1584"/>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3" name="Line 15"/>
            <p:cNvSpPr>
              <a:spLocks noChangeShapeType="1"/>
            </p:cNvSpPr>
            <p:nvPr/>
          </p:nvSpPr>
          <p:spPr bwMode="auto">
            <a:xfrm flipV="1">
              <a:off x="1152" y="1008"/>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4" name="Line 17"/>
            <p:cNvSpPr>
              <a:spLocks noChangeShapeType="1"/>
            </p:cNvSpPr>
            <p:nvPr/>
          </p:nvSpPr>
          <p:spPr bwMode="auto">
            <a:xfrm flipH="1" flipV="1">
              <a:off x="1728" y="2160"/>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5" name="Line 18"/>
            <p:cNvSpPr>
              <a:spLocks noChangeShapeType="1"/>
            </p:cNvSpPr>
            <p:nvPr/>
          </p:nvSpPr>
          <p:spPr bwMode="auto">
            <a:xfrm flipH="1" flipV="1">
              <a:off x="1728" y="1584"/>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66" name="Line 19"/>
            <p:cNvSpPr>
              <a:spLocks noChangeShapeType="1"/>
            </p:cNvSpPr>
            <p:nvPr/>
          </p:nvSpPr>
          <p:spPr bwMode="auto">
            <a:xfrm flipH="1" flipV="1">
              <a:off x="1728" y="1008"/>
              <a:ext cx="576" cy="576"/>
            </a:xfrm>
            <a:prstGeom prst="line">
              <a:avLst/>
            </a:prstGeom>
            <a:noFill/>
            <a:ln w="12700">
              <a:solidFill>
                <a:schemeClr val="tx1"/>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6435" name="Group 40"/>
          <p:cNvGrpSpPr>
            <a:grpSpLocks/>
          </p:cNvGrpSpPr>
          <p:nvPr/>
        </p:nvGrpSpPr>
        <p:grpSpPr bwMode="auto">
          <a:xfrm>
            <a:off x="2705100" y="1600200"/>
            <a:ext cx="3733800" cy="3657600"/>
            <a:chOff x="1152" y="1008"/>
            <a:chExt cx="2352" cy="2304"/>
          </a:xfrm>
        </p:grpSpPr>
        <p:sp>
          <p:nvSpPr>
            <p:cNvPr id="146447" name="Line 33"/>
            <p:cNvSpPr>
              <a:spLocks noChangeShapeType="1"/>
            </p:cNvSpPr>
            <p:nvPr/>
          </p:nvSpPr>
          <p:spPr bwMode="auto">
            <a:xfrm flipV="1">
              <a:off x="1174" y="2599"/>
              <a:ext cx="965" cy="713"/>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8" name="Line 34"/>
            <p:cNvSpPr>
              <a:spLocks noChangeShapeType="1"/>
            </p:cNvSpPr>
            <p:nvPr/>
          </p:nvSpPr>
          <p:spPr bwMode="auto">
            <a:xfrm flipV="1">
              <a:off x="1298" y="1841"/>
              <a:ext cx="1205" cy="703"/>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9" name="Line 35"/>
            <p:cNvSpPr>
              <a:spLocks noChangeShapeType="1"/>
            </p:cNvSpPr>
            <p:nvPr/>
          </p:nvSpPr>
          <p:spPr bwMode="auto">
            <a:xfrm flipV="1">
              <a:off x="1702" y="1050"/>
              <a:ext cx="960" cy="726"/>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50" name="Freeform 37"/>
            <p:cNvSpPr>
              <a:spLocks/>
            </p:cNvSpPr>
            <p:nvPr/>
          </p:nvSpPr>
          <p:spPr bwMode="auto">
            <a:xfrm>
              <a:off x="2509" y="1837"/>
              <a:ext cx="515" cy="707"/>
            </a:xfrm>
            <a:custGeom>
              <a:avLst/>
              <a:gdLst>
                <a:gd name="T0" fmla="*/ 0 w 480"/>
                <a:gd name="T1" fmla="*/ 0 h 768"/>
                <a:gd name="T2" fmla="*/ 509 w 480"/>
                <a:gd name="T3" fmla="*/ 207 h 768"/>
                <a:gd name="T4" fmla="*/ 636 w 480"/>
                <a:gd name="T5" fmla="*/ 551 h 768"/>
                <a:gd name="T6" fmla="*/ 0 60000 65536"/>
                <a:gd name="T7" fmla="*/ 0 60000 65536"/>
                <a:gd name="T8" fmla="*/ 0 60000 65536"/>
              </a:gdLst>
              <a:ahLst/>
              <a:cxnLst>
                <a:cxn ang="T6">
                  <a:pos x="T0" y="T1"/>
                </a:cxn>
                <a:cxn ang="T7">
                  <a:pos x="T2" y="T3"/>
                </a:cxn>
                <a:cxn ang="T8">
                  <a:pos x="T4" y="T5"/>
                </a:cxn>
              </a:cxnLst>
              <a:rect l="0" t="0" r="r" b="b"/>
              <a:pathLst>
                <a:path w="480" h="768">
                  <a:moveTo>
                    <a:pt x="0" y="0"/>
                  </a:moveTo>
                  <a:cubicBezTo>
                    <a:pt x="152" y="80"/>
                    <a:pt x="304" y="160"/>
                    <a:pt x="384" y="288"/>
                  </a:cubicBezTo>
                  <a:cubicBezTo>
                    <a:pt x="464" y="416"/>
                    <a:pt x="472" y="592"/>
                    <a:pt x="48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51" name="Freeform 39"/>
            <p:cNvSpPr>
              <a:spLocks/>
            </p:cNvSpPr>
            <p:nvPr/>
          </p:nvSpPr>
          <p:spPr bwMode="auto">
            <a:xfrm>
              <a:off x="2142" y="2604"/>
              <a:ext cx="738" cy="708"/>
            </a:xfrm>
            <a:custGeom>
              <a:avLst/>
              <a:gdLst>
                <a:gd name="T0" fmla="*/ 0 w 720"/>
                <a:gd name="T1" fmla="*/ 0 h 768"/>
                <a:gd name="T2" fmla="*/ 530 w 720"/>
                <a:gd name="T3" fmla="*/ 243 h 768"/>
                <a:gd name="T4" fmla="*/ 794 w 720"/>
                <a:gd name="T5" fmla="*/ 555 h 768"/>
                <a:gd name="T6" fmla="*/ 0 60000 65536"/>
                <a:gd name="T7" fmla="*/ 0 60000 65536"/>
                <a:gd name="T8" fmla="*/ 0 60000 65536"/>
              </a:gdLst>
              <a:ahLst/>
              <a:cxnLst>
                <a:cxn ang="T6">
                  <a:pos x="T0" y="T1"/>
                </a:cxn>
                <a:cxn ang="T7">
                  <a:pos x="T2" y="T3"/>
                </a:cxn>
                <a:cxn ang="T8">
                  <a:pos x="T4" y="T5"/>
                </a:cxn>
              </a:cxnLst>
              <a:rect l="0" t="0" r="r" b="b"/>
              <a:pathLst>
                <a:path w="720" h="768">
                  <a:moveTo>
                    <a:pt x="0" y="0"/>
                  </a:moveTo>
                  <a:cubicBezTo>
                    <a:pt x="180" y="104"/>
                    <a:pt x="360" y="208"/>
                    <a:pt x="480" y="336"/>
                  </a:cubicBezTo>
                  <a:cubicBezTo>
                    <a:pt x="600" y="464"/>
                    <a:pt x="660" y="616"/>
                    <a:pt x="72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52" name="Freeform 22"/>
            <p:cNvSpPr>
              <a:spLocks/>
            </p:cNvSpPr>
            <p:nvPr/>
          </p:nvSpPr>
          <p:spPr bwMode="auto">
            <a:xfrm>
              <a:off x="1152" y="1008"/>
              <a:ext cx="624" cy="2304"/>
            </a:xfrm>
            <a:custGeom>
              <a:avLst/>
              <a:gdLst>
                <a:gd name="T0" fmla="*/ 0 w 624"/>
                <a:gd name="T1" fmla="*/ 2304 h 2304"/>
                <a:gd name="T2" fmla="*/ 144 w 624"/>
                <a:gd name="T3" fmla="*/ 1536 h 2304"/>
                <a:gd name="T4" fmla="*/ 528 w 624"/>
                <a:gd name="T5" fmla="*/ 768 h 2304"/>
                <a:gd name="T6" fmla="*/ 624 w 624"/>
                <a:gd name="T7" fmla="*/ 0 h 2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4" h="2304">
                  <a:moveTo>
                    <a:pt x="0" y="2304"/>
                  </a:moveTo>
                  <a:cubicBezTo>
                    <a:pt x="28" y="2048"/>
                    <a:pt x="56" y="1792"/>
                    <a:pt x="144" y="1536"/>
                  </a:cubicBezTo>
                  <a:cubicBezTo>
                    <a:pt x="232" y="1280"/>
                    <a:pt x="448" y="1024"/>
                    <a:pt x="528" y="768"/>
                  </a:cubicBezTo>
                  <a:cubicBezTo>
                    <a:pt x="608" y="512"/>
                    <a:pt x="616" y="256"/>
                    <a:pt x="624" y="0"/>
                  </a:cubicBezTo>
                </a:path>
              </a:pathLst>
            </a:custGeom>
            <a:noFill/>
            <a:ln w="38100"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6453" name="Freeform 24"/>
            <p:cNvSpPr>
              <a:spLocks/>
            </p:cNvSpPr>
            <p:nvPr/>
          </p:nvSpPr>
          <p:spPr bwMode="auto">
            <a:xfrm>
              <a:off x="2880" y="1008"/>
              <a:ext cx="624" cy="2304"/>
            </a:xfrm>
            <a:custGeom>
              <a:avLst/>
              <a:gdLst>
                <a:gd name="T0" fmla="*/ 0 w 624"/>
                <a:gd name="T1" fmla="*/ 2304 h 2304"/>
                <a:gd name="T2" fmla="*/ 144 w 624"/>
                <a:gd name="T3" fmla="*/ 1536 h 2304"/>
                <a:gd name="T4" fmla="*/ 528 w 624"/>
                <a:gd name="T5" fmla="*/ 768 h 2304"/>
                <a:gd name="T6" fmla="*/ 624 w 624"/>
                <a:gd name="T7" fmla="*/ 0 h 230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4" h="2304">
                  <a:moveTo>
                    <a:pt x="0" y="2304"/>
                  </a:moveTo>
                  <a:cubicBezTo>
                    <a:pt x="28" y="2048"/>
                    <a:pt x="56" y="1792"/>
                    <a:pt x="144" y="1536"/>
                  </a:cubicBezTo>
                  <a:cubicBezTo>
                    <a:pt x="232" y="1280"/>
                    <a:pt x="448" y="1024"/>
                    <a:pt x="528" y="768"/>
                  </a:cubicBezTo>
                  <a:cubicBezTo>
                    <a:pt x="608" y="512"/>
                    <a:pt x="616" y="256"/>
                    <a:pt x="624" y="0"/>
                  </a:cubicBezTo>
                </a:path>
              </a:pathLst>
            </a:custGeom>
            <a:noFill/>
            <a:ln w="38100"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46436" name="AutoShape 41"/>
          <p:cNvSpPr>
            <a:spLocks noChangeArrowheads="1"/>
          </p:cNvSpPr>
          <p:nvPr/>
        </p:nvSpPr>
        <p:spPr bwMode="auto">
          <a:xfrm>
            <a:off x="1905000" y="15240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6437" name="AutoShape 42"/>
          <p:cNvSpPr>
            <a:spLocks noChangeArrowheads="1"/>
          </p:cNvSpPr>
          <p:nvPr/>
        </p:nvSpPr>
        <p:spPr bwMode="auto">
          <a:xfrm>
            <a:off x="1905000" y="27432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6438" name="AutoShape 43"/>
          <p:cNvSpPr>
            <a:spLocks noChangeArrowheads="1"/>
          </p:cNvSpPr>
          <p:nvPr/>
        </p:nvSpPr>
        <p:spPr bwMode="auto">
          <a:xfrm>
            <a:off x="1905000" y="3962400"/>
            <a:ext cx="736600" cy="152400"/>
          </a:xfrm>
          <a:prstGeom prst="rightArrow">
            <a:avLst>
              <a:gd name="adj1" fmla="val 50000"/>
              <a:gd name="adj2" fmla="val 120833"/>
            </a:avLst>
          </a:prstGeom>
          <a:solidFill>
            <a:srgbClr val="FC0128"/>
          </a:soli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6440" name="Text Box 45"/>
          <p:cNvSpPr txBox="1">
            <a:spLocks noChangeArrowheads="1"/>
          </p:cNvSpPr>
          <p:nvPr/>
        </p:nvSpPr>
        <p:spPr bwMode="auto">
          <a:xfrm>
            <a:off x="5608638" y="4143375"/>
            <a:ext cx="3200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Columns:  </a:t>
            </a:r>
            <a:r>
              <a:rPr lang="en-US" altLang="en-US" sz="2000" i="1">
                <a:latin typeface="Arial Narrow" pitchFamily="34" charset="0"/>
                <a:sym typeface="Symbol" pitchFamily="18" charset="2"/>
              </a:rPr>
              <a:t> ≤ </a:t>
            </a:r>
            <a:r>
              <a:rPr lang="en-US" altLang="en-US" sz="2000" i="1" baseline="-25000">
                <a:latin typeface="Arial Narrow" pitchFamily="34" charset="0"/>
                <a:sym typeface="Symbol" pitchFamily="18" charset="2"/>
              </a:rPr>
              <a:t>hd</a:t>
            </a:r>
            <a:endParaRPr lang="en-US" altLang="en-US" sz="2000" baseline="-25000">
              <a:latin typeface="Arial Narrow" pitchFamily="34" charset="0"/>
            </a:endParaRPr>
          </a:p>
        </p:txBody>
      </p:sp>
      <p:sp>
        <p:nvSpPr>
          <p:cNvPr id="146441" name="Freeform: Shape 3"/>
          <p:cNvSpPr>
            <a:spLocks/>
          </p:cNvSpPr>
          <p:nvPr/>
        </p:nvSpPr>
        <p:spPr bwMode="auto">
          <a:xfrm>
            <a:off x="2962275" y="3970338"/>
            <a:ext cx="2730500" cy="217487"/>
          </a:xfrm>
          <a:custGeom>
            <a:avLst/>
            <a:gdLst>
              <a:gd name="T0" fmla="*/ 0 w 2751992"/>
              <a:gd name="T1" fmla="*/ 65035 h 218153"/>
              <a:gd name="T2" fmla="*/ 792155 w 2751992"/>
              <a:gd name="T3" fmla="*/ 213138 h 218153"/>
              <a:gd name="T4" fmla="*/ 1303222 w 2751992"/>
              <a:gd name="T5" fmla="*/ 152155 h 218153"/>
              <a:gd name="T6" fmla="*/ 2078342 w 2751992"/>
              <a:gd name="T7" fmla="*/ 4052 h 218153"/>
              <a:gd name="T8" fmla="*/ 2666070 w 2751992"/>
              <a:gd name="T9" fmla="*/ 56323 h 218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1992" h="218153">
                <a:moveTo>
                  <a:pt x="0" y="65634"/>
                </a:moveTo>
                <a:cubicBezTo>
                  <a:pt x="296740" y="133041"/>
                  <a:pt x="593480" y="200449"/>
                  <a:pt x="817684" y="215103"/>
                </a:cubicBezTo>
                <a:cubicBezTo>
                  <a:pt x="1041888" y="229757"/>
                  <a:pt x="1123950" y="188726"/>
                  <a:pt x="1345223" y="153557"/>
                </a:cubicBezTo>
                <a:cubicBezTo>
                  <a:pt x="1566496" y="118388"/>
                  <a:pt x="1910862" y="20207"/>
                  <a:pt x="2145323" y="4088"/>
                </a:cubicBezTo>
                <a:cubicBezTo>
                  <a:pt x="2379785" y="-12031"/>
                  <a:pt x="2565888" y="22405"/>
                  <a:pt x="2751992" y="56842"/>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2" name="Freeform: Shape 41"/>
          <p:cNvSpPr>
            <a:spLocks/>
          </p:cNvSpPr>
          <p:nvPr/>
        </p:nvSpPr>
        <p:spPr bwMode="auto">
          <a:xfrm>
            <a:off x="3581400" y="2751138"/>
            <a:ext cx="2714625" cy="217487"/>
          </a:xfrm>
          <a:custGeom>
            <a:avLst/>
            <a:gdLst>
              <a:gd name="T0" fmla="*/ 0 w 2751992"/>
              <a:gd name="T1" fmla="*/ 65035 h 218153"/>
              <a:gd name="T2" fmla="*/ 773960 w 2751992"/>
              <a:gd name="T3" fmla="*/ 213138 h 218153"/>
              <a:gd name="T4" fmla="*/ 1273290 w 2751992"/>
              <a:gd name="T5" fmla="*/ 152155 h 218153"/>
              <a:gd name="T6" fmla="*/ 2030607 w 2751992"/>
              <a:gd name="T7" fmla="*/ 4052 h 218153"/>
              <a:gd name="T8" fmla="*/ 2604835 w 2751992"/>
              <a:gd name="T9" fmla="*/ 56323 h 2181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1992" h="218153">
                <a:moveTo>
                  <a:pt x="0" y="65634"/>
                </a:moveTo>
                <a:cubicBezTo>
                  <a:pt x="296740" y="133041"/>
                  <a:pt x="593480" y="200449"/>
                  <a:pt x="817684" y="215103"/>
                </a:cubicBezTo>
                <a:cubicBezTo>
                  <a:pt x="1041888" y="229757"/>
                  <a:pt x="1123950" y="188726"/>
                  <a:pt x="1345223" y="153557"/>
                </a:cubicBezTo>
                <a:cubicBezTo>
                  <a:pt x="1566496" y="118388"/>
                  <a:pt x="1910862" y="20207"/>
                  <a:pt x="2145323" y="4088"/>
                </a:cubicBezTo>
                <a:cubicBezTo>
                  <a:pt x="2379785" y="-12031"/>
                  <a:pt x="2565888" y="22405"/>
                  <a:pt x="2751992" y="56842"/>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3" name="Freeform 37"/>
          <p:cNvSpPr>
            <a:spLocks/>
          </p:cNvSpPr>
          <p:nvPr/>
        </p:nvSpPr>
        <p:spPr bwMode="auto">
          <a:xfrm>
            <a:off x="5089525" y="1657350"/>
            <a:ext cx="1206500" cy="1160463"/>
          </a:xfrm>
          <a:custGeom>
            <a:avLst/>
            <a:gdLst>
              <a:gd name="T0" fmla="*/ 0 w 480"/>
              <a:gd name="T1" fmla="*/ 0 h 768"/>
              <a:gd name="T2" fmla="*/ 2147483646 w 480"/>
              <a:gd name="T3" fmla="*/ 2147483646 h 768"/>
              <a:gd name="T4" fmla="*/ 2147483646 w 480"/>
              <a:gd name="T5" fmla="*/ 2147483646 h 768"/>
              <a:gd name="T6" fmla="*/ 0 60000 65536"/>
              <a:gd name="T7" fmla="*/ 0 60000 65536"/>
              <a:gd name="T8" fmla="*/ 0 60000 65536"/>
            </a:gdLst>
            <a:ahLst/>
            <a:cxnLst>
              <a:cxn ang="T6">
                <a:pos x="T0" y="T1"/>
              </a:cxn>
              <a:cxn ang="T7">
                <a:pos x="T2" y="T3"/>
              </a:cxn>
              <a:cxn ang="T8">
                <a:pos x="T4" y="T5"/>
              </a:cxn>
            </a:cxnLst>
            <a:rect l="0" t="0" r="r" b="b"/>
            <a:pathLst>
              <a:path w="480" h="768">
                <a:moveTo>
                  <a:pt x="0" y="0"/>
                </a:moveTo>
                <a:cubicBezTo>
                  <a:pt x="152" y="80"/>
                  <a:pt x="304" y="160"/>
                  <a:pt x="384" y="288"/>
                </a:cubicBezTo>
                <a:cubicBezTo>
                  <a:pt x="464" y="416"/>
                  <a:pt x="472" y="592"/>
                  <a:pt x="480" y="768"/>
                </a:cubicBezTo>
              </a:path>
            </a:pathLst>
          </a:custGeom>
          <a:noFill/>
          <a:ln w="28575" cap="flat" cmpd="sng">
            <a:solidFill>
              <a:schemeClr val="tx1"/>
            </a:solidFill>
            <a:prstDash val="solid"/>
            <a:round/>
            <a:headEnd type="none" w="med"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4" name="Freeform: Shape 6"/>
          <p:cNvSpPr>
            <a:spLocks/>
          </p:cNvSpPr>
          <p:nvPr/>
        </p:nvSpPr>
        <p:spPr bwMode="auto">
          <a:xfrm>
            <a:off x="3689350" y="1593850"/>
            <a:ext cx="2755900" cy="63500"/>
          </a:xfrm>
          <a:custGeom>
            <a:avLst/>
            <a:gdLst>
              <a:gd name="T0" fmla="*/ 0 w 2755900"/>
              <a:gd name="T1" fmla="*/ 0 h 63785"/>
              <a:gd name="T2" fmla="*/ 1409700 w 2755900"/>
              <a:gd name="T3" fmla="*/ 62653 h 63785"/>
              <a:gd name="T4" fmla="*/ 2755900 w 2755900"/>
              <a:gd name="T5" fmla="*/ 18796 h 63785"/>
              <a:gd name="T6" fmla="*/ 0 60000 65536"/>
              <a:gd name="T7" fmla="*/ 0 60000 65536"/>
              <a:gd name="T8" fmla="*/ 0 60000 65536"/>
            </a:gdLst>
            <a:ahLst/>
            <a:cxnLst>
              <a:cxn ang="T6">
                <a:pos x="T0" y="T1"/>
              </a:cxn>
              <a:cxn ang="T7">
                <a:pos x="T2" y="T3"/>
              </a:cxn>
              <a:cxn ang="T8">
                <a:pos x="T4" y="T5"/>
              </a:cxn>
            </a:cxnLst>
            <a:rect l="0" t="0" r="r" b="b"/>
            <a:pathLst>
              <a:path w="2755900" h="63785">
                <a:moveTo>
                  <a:pt x="0" y="0"/>
                </a:moveTo>
                <a:cubicBezTo>
                  <a:pt x="475191" y="30162"/>
                  <a:pt x="950383" y="60325"/>
                  <a:pt x="1409700" y="63500"/>
                </a:cubicBezTo>
                <a:cubicBezTo>
                  <a:pt x="1869017" y="66675"/>
                  <a:pt x="2312458" y="42862"/>
                  <a:pt x="2755900" y="19050"/>
                </a:cubicBezTo>
              </a:path>
            </a:pathLst>
          </a:custGeom>
          <a:noFill/>
          <a:ln w="317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6445" name="Text Box 45"/>
          <p:cNvSpPr txBox="1">
            <a:spLocks noChangeArrowheads="1"/>
          </p:cNvSpPr>
          <p:nvPr/>
        </p:nvSpPr>
        <p:spPr bwMode="auto">
          <a:xfrm>
            <a:off x="4718104" y="1123890"/>
            <a:ext cx="3200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Beams:  </a:t>
            </a:r>
            <a:r>
              <a:rPr lang="en-US" altLang="en-US" sz="2000" i="1" dirty="0">
                <a:latin typeface="Arial Narrow" pitchFamily="34" charset="0"/>
                <a:sym typeface="Symbol" pitchFamily="18" charset="2"/>
              </a:rPr>
              <a:t> ≤ </a:t>
            </a:r>
            <a:r>
              <a:rPr lang="en-US" altLang="en-US" sz="2000" i="1" baseline="-25000" dirty="0" err="1">
                <a:latin typeface="Arial Narrow" pitchFamily="34" charset="0"/>
                <a:sym typeface="Symbol" pitchFamily="18" charset="2"/>
              </a:rPr>
              <a:t>hd</a:t>
            </a:r>
            <a:endParaRPr lang="en-US" altLang="en-US" sz="2000" baseline="-25000" dirty="0">
              <a:latin typeface="Arial Narrow" pitchFamily="34" charset="0"/>
            </a:endParaRPr>
          </a:p>
        </p:txBody>
      </p:sp>
      <p:sp>
        <p:nvSpPr>
          <p:cNvPr id="146446" name="Text Box 45"/>
          <p:cNvSpPr txBox="1">
            <a:spLocks noChangeArrowheads="1"/>
          </p:cNvSpPr>
          <p:nvPr/>
        </p:nvSpPr>
        <p:spPr bwMode="auto">
          <a:xfrm>
            <a:off x="6488113" y="2100263"/>
            <a:ext cx="2508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Braces:  </a:t>
            </a:r>
            <a:r>
              <a:rPr lang="en-US" altLang="en-US" sz="2000" i="1" dirty="0">
                <a:latin typeface="Arial Narrow" pitchFamily="34" charset="0"/>
                <a:sym typeface="Symbol" pitchFamily="18" charset="2"/>
              </a:rPr>
              <a:t> ≤ </a:t>
            </a:r>
            <a:r>
              <a:rPr lang="en-US" altLang="en-US" sz="2000" i="1" baseline="-25000" dirty="0" err="1">
                <a:latin typeface="Arial Narrow" pitchFamily="34" charset="0"/>
                <a:sym typeface="Symbol" pitchFamily="18" charset="2"/>
              </a:rPr>
              <a:t>hd</a:t>
            </a:r>
            <a:endParaRPr lang="en-US" altLang="en-US" sz="2000" baseline="-25000" dirty="0">
              <a:latin typeface="Arial Narrow" pitchFamily="34" charset="0"/>
            </a:endParaRPr>
          </a:p>
        </p:txBody>
      </p:sp>
      <p:sp>
        <p:nvSpPr>
          <p:cNvPr id="2" name="Text Placeholder 1"/>
          <p:cNvSpPr>
            <a:spLocks noGrp="1"/>
          </p:cNvSpPr>
          <p:nvPr>
            <p:ph type="body" sz="quarter" idx="38"/>
          </p:nvPr>
        </p:nvSpPr>
        <p:spPr/>
        <p:txBody>
          <a:bodyPr/>
          <a:lstStyle/>
          <a:p>
            <a:r>
              <a:rPr lang="en-US" dirty="0"/>
              <a:t>F2.5a  Width-Thickness </a:t>
            </a:r>
            <a:r>
              <a:rPr lang="en-US" dirty="0" smtClean="0"/>
              <a:t>Limitations</a:t>
            </a:r>
            <a:endParaRPr lang="en-US" dirty="0"/>
          </a:p>
        </p:txBody>
      </p:sp>
      <p:sp>
        <p:nvSpPr>
          <p:cNvPr id="3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70</a:t>
            </a:fld>
            <a:endParaRPr lang="en-US" altLang="en-US"/>
          </a:p>
        </p:txBody>
      </p:sp>
    </p:spTree>
    <p:extLst>
      <p:ext uri="{BB962C8B-B14F-4D97-AF65-F5344CB8AC3E}">
        <p14:creationId xmlns:p14="http://schemas.microsoft.com/office/powerpoint/2010/main" val="6776785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Text Box 38"/>
          <p:cNvSpPr txBox="1">
            <a:spLocks noChangeArrowheads="1"/>
          </p:cNvSpPr>
          <p:nvPr/>
        </p:nvSpPr>
        <p:spPr bwMode="auto">
          <a:xfrm>
            <a:off x="1331640" y="3657600"/>
            <a:ext cx="644683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dirty="0">
                <a:latin typeface="+mn-lt"/>
              </a:rPr>
              <a:t>Braces</a:t>
            </a:r>
            <a:r>
              <a:rPr lang="en-US" altLang="en-US" sz="2400" dirty="0" smtClean="0">
                <a:latin typeface="+mn-lt"/>
              </a:rPr>
              <a:t>: form </a:t>
            </a:r>
            <a:r>
              <a:rPr lang="en-US" altLang="en-US" sz="2400" i="1" dirty="0">
                <a:solidFill>
                  <a:schemeClr val="tx2"/>
                </a:solidFill>
                <a:latin typeface="+mn-lt"/>
              </a:rPr>
              <a:t>plastic hinge</a:t>
            </a:r>
            <a:r>
              <a:rPr lang="en-US" altLang="en-US" sz="2400" dirty="0">
                <a:solidFill>
                  <a:schemeClr val="tx2"/>
                </a:solidFill>
                <a:latin typeface="+mn-lt"/>
              </a:rPr>
              <a:t> </a:t>
            </a:r>
            <a:r>
              <a:rPr lang="en-US" altLang="en-US" sz="2400" dirty="0">
                <a:latin typeface="+mn-lt"/>
              </a:rPr>
              <a:t>during buckling</a:t>
            </a:r>
            <a:endParaRPr lang="en-US" altLang="en-US" sz="2400" i="1" baseline="-25000" dirty="0">
              <a:latin typeface="+mn-lt"/>
            </a:endParaRPr>
          </a:p>
        </p:txBody>
      </p:sp>
      <p:grpSp>
        <p:nvGrpSpPr>
          <p:cNvPr id="148484" name="Group 67"/>
          <p:cNvGrpSpPr>
            <a:grpSpLocks/>
          </p:cNvGrpSpPr>
          <p:nvPr/>
        </p:nvGrpSpPr>
        <p:grpSpPr bwMode="auto">
          <a:xfrm>
            <a:off x="1352277" y="1143000"/>
            <a:ext cx="5257800" cy="1752600"/>
            <a:chOff x="1008" y="1056"/>
            <a:chExt cx="2816" cy="759"/>
          </a:xfrm>
        </p:grpSpPr>
        <p:sp>
          <p:nvSpPr>
            <p:cNvPr id="148486" name="AutoShape 39"/>
            <p:cNvSpPr>
              <a:spLocks noChangeArrowheads="1"/>
            </p:cNvSpPr>
            <p:nvPr/>
          </p:nvSpPr>
          <p:spPr bwMode="auto">
            <a:xfrm>
              <a:off x="1076" y="1671"/>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487" name="Line 40"/>
            <p:cNvSpPr>
              <a:spLocks noChangeShapeType="1"/>
            </p:cNvSpPr>
            <p:nvPr/>
          </p:nvSpPr>
          <p:spPr bwMode="auto">
            <a:xfrm>
              <a:off x="1200" y="1623"/>
              <a:ext cx="172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488" name="Oval 41"/>
            <p:cNvSpPr>
              <a:spLocks noChangeArrowheads="1"/>
            </p:cNvSpPr>
            <p:nvPr/>
          </p:nvSpPr>
          <p:spPr bwMode="auto">
            <a:xfrm>
              <a:off x="1104" y="1575"/>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489" name="Oval 42"/>
            <p:cNvSpPr>
              <a:spLocks noChangeArrowheads="1"/>
            </p:cNvSpPr>
            <p:nvPr/>
          </p:nvSpPr>
          <p:spPr bwMode="auto">
            <a:xfrm>
              <a:off x="2928" y="1575"/>
              <a:ext cx="96" cy="96"/>
            </a:xfrm>
            <a:prstGeom prst="ellipse">
              <a:avLst/>
            </a:prstGeom>
            <a:noFill/>
            <a:ln w="222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48490" name="Group 43"/>
            <p:cNvGrpSpPr>
              <a:grpSpLocks/>
            </p:cNvGrpSpPr>
            <p:nvPr/>
          </p:nvGrpSpPr>
          <p:grpSpPr bwMode="auto">
            <a:xfrm>
              <a:off x="1008" y="1767"/>
              <a:ext cx="288" cy="48"/>
              <a:chOff x="3264" y="1728"/>
              <a:chExt cx="288" cy="48"/>
            </a:xfrm>
          </p:grpSpPr>
          <p:sp>
            <p:nvSpPr>
              <p:cNvPr id="148507" name="Line 44"/>
              <p:cNvSpPr>
                <a:spLocks noChangeShapeType="1"/>
              </p:cNvSpPr>
              <p:nvPr/>
            </p:nvSpPr>
            <p:spPr bwMode="auto">
              <a:xfrm>
                <a:off x="3264"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08" name="Line 45"/>
              <p:cNvSpPr>
                <a:spLocks noChangeShapeType="1"/>
              </p:cNvSpPr>
              <p:nvPr/>
            </p:nvSpPr>
            <p:spPr bwMode="auto">
              <a:xfrm flipH="1">
                <a:off x="3264"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09" name="Line 46"/>
              <p:cNvSpPr>
                <a:spLocks noChangeShapeType="1"/>
              </p:cNvSpPr>
              <p:nvPr/>
            </p:nvSpPr>
            <p:spPr bwMode="auto">
              <a:xfrm flipH="1">
                <a:off x="3312"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10" name="Line 47"/>
              <p:cNvSpPr>
                <a:spLocks noChangeShapeType="1"/>
              </p:cNvSpPr>
              <p:nvPr/>
            </p:nvSpPr>
            <p:spPr bwMode="auto">
              <a:xfrm flipH="1">
                <a:off x="3360"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11" name="Line 48"/>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12" name="Line 49"/>
              <p:cNvSpPr>
                <a:spLocks noChangeShapeType="1"/>
              </p:cNvSpPr>
              <p:nvPr/>
            </p:nvSpPr>
            <p:spPr bwMode="auto">
              <a:xfrm flipH="1">
                <a:off x="3408"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13" name="Line 50"/>
              <p:cNvSpPr>
                <a:spLocks noChangeShapeType="1"/>
              </p:cNvSpPr>
              <p:nvPr/>
            </p:nvSpPr>
            <p:spPr bwMode="auto">
              <a:xfrm flipH="1">
                <a:off x="3456" y="1728"/>
                <a:ext cx="48"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148491" name="Group 51"/>
            <p:cNvGrpSpPr>
              <a:grpSpLocks/>
            </p:cNvGrpSpPr>
            <p:nvPr/>
          </p:nvGrpSpPr>
          <p:grpSpPr bwMode="auto">
            <a:xfrm>
              <a:off x="2832" y="1671"/>
              <a:ext cx="288" cy="144"/>
              <a:chOff x="5088" y="1632"/>
              <a:chExt cx="288" cy="144"/>
            </a:xfrm>
          </p:grpSpPr>
          <p:sp>
            <p:nvSpPr>
              <p:cNvPr id="148501" name="AutoShape 52"/>
              <p:cNvSpPr>
                <a:spLocks noChangeArrowheads="1"/>
              </p:cNvSpPr>
              <p:nvPr/>
            </p:nvSpPr>
            <p:spPr bwMode="auto">
              <a:xfrm>
                <a:off x="5164" y="1632"/>
                <a:ext cx="144" cy="96"/>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48502" name="Group 53"/>
              <p:cNvGrpSpPr>
                <a:grpSpLocks/>
              </p:cNvGrpSpPr>
              <p:nvPr/>
            </p:nvGrpSpPr>
            <p:grpSpPr bwMode="auto">
              <a:xfrm>
                <a:off x="5088" y="1728"/>
                <a:ext cx="288" cy="48"/>
                <a:chOff x="5088" y="1728"/>
                <a:chExt cx="288" cy="48"/>
              </a:xfrm>
            </p:grpSpPr>
            <p:sp>
              <p:nvSpPr>
                <p:cNvPr id="148503" name="Line 54"/>
                <p:cNvSpPr>
                  <a:spLocks noChangeShapeType="1"/>
                </p:cNvSpPr>
                <p:nvPr/>
              </p:nvSpPr>
              <p:spPr bwMode="auto">
                <a:xfrm>
                  <a:off x="5088" y="1728"/>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04" name="Oval 55"/>
                <p:cNvSpPr>
                  <a:spLocks noChangeArrowheads="1"/>
                </p:cNvSpPr>
                <p:nvPr/>
              </p:nvSpPr>
              <p:spPr bwMode="auto">
                <a:xfrm>
                  <a:off x="5109"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505" name="Oval 56"/>
                <p:cNvSpPr>
                  <a:spLocks noChangeArrowheads="1"/>
                </p:cNvSpPr>
                <p:nvPr/>
              </p:nvSpPr>
              <p:spPr bwMode="auto">
                <a:xfrm>
                  <a:off x="5205"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506" name="Oval 57"/>
                <p:cNvSpPr>
                  <a:spLocks noChangeArrowheads="1"/>
                </p:cNvSpPr>
                <p:nvPr/>
              </p:nvSpPr>
              <p:spPr bwMode="auto">
                <a:xfrm>
                  <a:off x="5301" y="1728"/>
                  <a:ext cx="48" cy="48"/>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48492" name="AutoShape 58"/>
            <p:cNvSpPr>
              <a:spLocks noChangeArrowheads="1"/>
            </p:cNvSpPr>
            <p:nvPr/>
          </p:nvSpPr>
          <p:spPr bwMode="auto">
            <a:xfrm flipH="1">
              <a:off x="3384" y="1527"/>
              <a:ext cx="392" cy="144"/>
            </a:xfrm>
            <a:prstGeom prst="rightArrow">
              <a:avLst>
                <a:gd name="adj1" fmla="val 50000"/>
                <a:gd name="adj2" fmla="val 68056"/>
              </a:avLst>
            </a:prstGeom>
            <a:solidFill>
              <a:srgbClr val="FF0000"/>
            </a:solidFill>
            <a:ln w="222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493" name="Oval 59"/>
            <p:cNvSpPr>
              <a:spLocks noChangeArrowheads="1"/>
            </p:cNvSpPr>
            <p:nvPr/>
          </p:nvSpPr>
          <p:spPr bwMode="auto">
            <a:xfrm>
              <a:off x="2728" y="1575"/>
              <a:ext cx="96" cy="96"/>
            </a:xfrm>
            <a:prstGeom prst="ellipse">
              <a:avLst/>
            </a:prstGeom>
            <a:noFill/>
            <a:ln w="22225" algn="ctr">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494" name="Text Box 60"/>
            <p:cNvSpPr txBox="1">
              <a:spLocks noChangeArrowheads="1"/>
            </p:cNvSpPr>
            <p:nvPr/>
          </p:nvSpPr>
          <p:spPr bwMode="auto">
            <a:xfrm>
              <a:off x="3384" y="1287"/>
              <a:ext cx="440" cy="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a:latin typeface="Arial Narrow" pitchFamily="34" charset="0"/>
                </a:rPr>
                <a:t>P</a:t>
              </a:r>
            </a:p>
          </p:txBody>
        </p:sp>
        <p:sp>
          <p:nvSpPr>
            <p:cNvPr id="148495" name="Freeform 61"/>
            <p:cNvSpPr>
              <a:spLocks/>
            </p:cNvSpPr>
            <p:nvPr/>
          </p:nvSpPr>
          <p:spPr bwMode="auto">
            <a:xfrm>
              <a:off x="1212" y="1348"/>
              <a:ext cx="1512" cy="281"/>
            </a:xfrm>
            <a:custGeom>
              <a:avLst/>
              <a:gdLst>
                <a:gd name="T0" fmla="*/ 0 w 1512"/>
                <a:gd name="T1" fmla="*/ 273 h 281"/>
                <a:gd name="T2" fmla="*/ 800 w 1512"/>
                <a:gd name="T3" fmla="*/ 1 h 281"/>
                <a:gd name="T4" fmla="*/ 1512 w 1512"/>
                <a:gd name="T5" fmla="*/ 281 h 281"/>
                <a:gd name="T6" fmla="*/ 0 60000 65536"/>
                <a:gd name="T7" fmla="*/ 0 60000 65536"/>
                <a:gd name="T8" fmla="*/ 0 60000 65536"/>
              </a:gdLst>
              <a:ahLst/>
              <a:cxnLst>
                <a:cxn ang="T6">
                  <a:pos x="T0" y="T1"/>
                </a:cxn>
                <a:cxn ang="T7">
                  <a:pos x="T2" y="T3"/>
                </a:cxn>
                <a:cxn ang="T8">
                  <a:pos x="T4" y="T5"/>
                </a:cxn>
              </a:cxnLst>
              <a:rect l="0" t="0" r="r" b="b"/>
              <a:pathLst>
                <a:path w="1512" h="281">
                  <a:moveTo>
                    <a:pt x="0" y="273"/>
                  </a:moveTo>
                  <a:cubicBezTo>
                    <a:pt x="274" y="136"/>
                    <a:pt x="548" y="0"/>
                    <a:pt x="800" y="1"/>
                  </a:cubicBezTo>
                  <a:cubicBezTo>
                    <a:pt x="1052" y="2"/>
                    <a:pt x="1282" y="141"/>
                    <a:pt x="1512" y="281"/>
                  </a:cubicBezTo>
                </a:path>
              </a:pathLst>
            </a:custGeom>
            <a:noFill/>
            <a:ln w="19050" cap="flat" cmpd="sng">
              <a:solidFill>
                <a:schemeClr val="tx1"/>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496" name="Oval 62"/>
            <p:cNvSpPr>
              <a:spLocks noChangeArrowheads="1"/>
            </p:cNvSpPr>
            <p:nvPr/>
          </p:nvSpPr>
          <p:spPr bwMode="auto">
            <a:xfrm>
              <a:off x="1952" y="1287"/>
              <a:ext cx="102" cy="102"/>
            </a:xfrm>
            <a:prstGeom prst="ellipse">
              <a:avLst/>
            </a:prstGeom>
            <a:solidFill>
              <a:schemeClr val="bg2"/>
            </a:solidFill>
            <a:ln w="158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48497" name="Text Box 63"/>
            <p:cNvSpPr txBox="1">
              <a:spLocks noChangeArrowheads="1"/>
            </p:cNvSpPr>
            <p:nvPr/>
          </p:nvSpPr>
          <p:spPr bwMode="auto">
            <a:xfrm>
              <a:off x="2322" y="1056"/>
              <a:ext cx="85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a:latin typeface="Arial Narrow" pitchFamily="34" charset="0"/>
                </a:rPr>
                <a:t>plastic hinge</a:t>
              </a:r>
            </a:p>
          </p:txBody>
        </p:sp>
        <p:sp>
          <p:nvSpPr>
            <p:cNvPr id="148498" name="Line 64"/>
            <p:cNvSpPr>
              <a:spLocks noChangeShapeType="1"/>
            </p:cNvSpPr>
            <p:nvPr/>
          </p:nvSpPr>
          <p:spPr bwMode="auto">
            <a:xfrm flipH="1">
              <a:off x="2054" y="1205"/>
              <a:ext cx="268" cy="8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499" name="Freeform 65"/>
            <p:cNvSpPr>
              <a:spLocks/>
            </p:cNvSpPr>
            <p:nvPr/>
          </p:nvSpPr>
          <p:spPr bwMode="auto">
            <a:xfrm>
              <a:off x="2003" y="1348"/>
              <a:ext cx="5" cy="275"/>
            </a:xfrm>
            <a:custGeom>
              <a:avLst/>
              <a:gdLst>
                <a:gd name="T0" fmla="*/ 0 w 5"/>
                <a:gd name="T1" fmla="*/ 0 h 275"/>
                <a:gd name="T2" fmla="*/ 5 w 5"/>
                <a:gd name="T3" fmla="*/ 275 h 275"/>
                <a:gd name="T4" fmla="*/ 0 60000 65536"/>
                <a:gd name="T5" fmla="*/ 0 60000 65536"/>
              </a:gdLst>
              <a:ahLst/>
              <a:cxnLst>
                <a:cxn ang="T4">
                  <a:pos x="T0" y="T1"/>
                </a:cxn>
                <a:cxn ang="T5">
                  <a:pos x="T2" y="T3"/>
                </a:cxn>
              </a:cxnLst>
              <a:rect l="0" t="0" r="r" b="b"/>
              <a:pathLst>
                <a:path w="5" h="275">
                  <a:moveTo>
                    <a:pt x="0" y="0"/>
                  </a:moveTo>
                  <a:lnTo>
                    <a:pt x="5" y="275"/>
                  </a:lnTo>
                </a:path>
              </a:pathLst>
            </a:custGeom>
            <a:noFill/>
            <a:ln w="12700" cap="flat" cmpd="sng">
              <a:solidFill>
                <a:schemeClr val="tx2"/>
              </a:solidFill>
              <a:prstDash val="solid"/>
              <a:round/>
              <a:headEnd type="triangl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48500" name="Text Box 66"/>
            <p:cNvSpPr txBox="1">
              <a:spLocks noChangeArrowheads="1"/>
            </p:cNvSpPr>
            <p:nvPr/>
          </p:nvSpPr>
          <p:spPr bwMode="auto">
            <a:xfrm>
              <a:off x="1898" y="1389"/>
              <a:ext cx="406" cy="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l-GR" altLang="en-US" sz="1400" b="0">
                  <a:cs typeface="Arial" charset="0"/>
                </a:rPr>
                <a:t>Δ</a:t>
              </a:r>
            </a:p>
          </p:txBody>
        </p:sp>
      </p:grpSp>
      <p:sp>
        <p:nvSpPr>
          <p:cNvPr id="148485" name="Text Box 68"/>
          <p:cNvSpPr txBox="1">
            <a:spLocks noChangeArrowheads="1"/>
          </p:cNvSpPr>
          <p:nvPr/>
        </p:nvSpPr>
        <p:spPr bwMode="auto">
          <a:xfrm>
            <a:off x="1331640" y="4419600"/>
            <a:ext cx="724090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tabLst>
                <a:tab pos="2057400" algn="l"/>
              </a:tabLst>
              <a:defRPr sz="2800" b="1">
                <a:solidFill>
                  <a:schemeClr val="tx1"/>
                </a:solidFill>
                <a:latin typeface="Arial" charset="0"/>
              </a:defRPr>
            </a:lvl1pPr>
            <a:lvl2pPr marL="742950" indent="-285750">
              <a:spcBef>
                <a:spcPct val="20000"/>
              </a:spcBef>
              <a:buClr>
                <a:schemeClr val="tx2"/>
              </a:buClr>
              <a:buSzPct val="100000"/>
              <a:buChar char="–"/>
              <a:tabLst>
                <a:tab pos="2057400" algn="l"/>
              </a:tabLst>
              <a:defRPr sz="2800" b="1">
                <a:solidFill>
                  <a:schemeClr val="tx1"/>
                </a:solidFill>
                <a:latin typeface="Arial" charset="0"/>
              </a:defRPr>
            </a:lvl2pPr>
            <a:lvl3pPr marL="1143000" indent="-228600">
              <a:spcBef>
                <a:spcPct val="20000"/>
              </a:spcBef>
              <a:buClr>
                <a:schemeClr val="tx2"/>
              </a:buClr>
              <a:buSzPct val="100000"/>
              <a:buChar char="•"/>
              <a:tabLst>
                <a:tab pos="2057400" algn="l"/>
              </a:tabLst>
              <a:defRPr sz="2400">
                <a:solidFill>
                  <a:schemeClr val="tx1"/>
                </a:solidFill>
                <a:latin typeface="Arial" charset="0"/>
              </a:defRPr>
            </a:lvl3pPr>
            <a:lvl4pPr marL="1600200" indent="-228600">
              <a:spcBef>
                <a:spcPct val="20000"/>
              </a:spcBef>
              <a:buClr>
                <a:schemeClr val="tx2"/>
              </a:buClr>
              <a:buSzPct val="100000"/>
              <a:buChar char="–"/>
              <a:tabLst>
                <a:tab pos="2057400" algn="l"/>
              </a:tabLst>
              <a:defRPr sz="2000">
                <a:solidFill>
                  <a:schemeClr val="tx1"/>
                </a:solidFill>
                <a:latin typeface="Arial" charset="0"/>
              </a:defRPr>
            </a:lvl4pPr>
            <a:lvl5pPr marL="2057400" indent="-228600">
              <a:spcBef>
                <a:spcPct val="20000"/>
              </a:spcBef>
              <a:buClr>
                <a:schemeClr val="tx2"/>
              </a:buClr>
              <a:buSzPct val="100000"/>
              <a:buChar char="•"/>
              <a:tabLst>
                <a:tab pos="20574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2057400" algn="l"/>
              </a:tabLst>
              <a:defRPr sz="2000">
                <a:solidFill>
                  <a:schemeClr val="tx1"/>
                </a:solidFill>
                <a:latin typeface="Arial" charset="0"/>
              </a:defRPr>
            </a:lvl9pPr>
          </a:lstStyle>
          <a:p>
            <a:pPr>
              <a:spcBef>
                <a:spcPct val="50000"/>
              </a:spcBef>
              <a:buClrTx/>
              <a:buSzTx/>
              <a:buFontTx/>
              <a:buNone/>
            </a:pPr>
            <a:r>
              <a:rPr lang="en-US" altLang="en-US" sz="2000" b="0" dirty="0">
                <a:latin typeface="+mn-lt"/>
              </a:rPr>
              <a:t>With high b/t's </a:t>
            </a:r>
            <a:r>
              <a:rPr lang="en-US" altLang="en-US" sz="2000" b="0" dirty="0" smtClean="0">
                <a:latin typeface="+mn-lt"/>
              </a:rPr>
              <a:t>-	local </a:t>
            </a:r>
            <a:r>
              <a:rPr lang="en-US" altLang="en-US" sz="2000" b="0" dirty="0">
                <a:latin typeface="+mn-lt"/>
              </a:rPr>
              <a:t>buckling leads to creasing </a:t>
            </a:r>
            <a:r>
              <a:rPr lang="en-US" altLang="en-US" sz="2000" b="0" dirty="0" smtClean="0">
                <a:latin typeface="+mn-lt"/>
              </a:rPr>
              <a:t>	 </a:t>
            </a:r>
            <a:br>
              <a:rPr lang="en-US" altLang="en-US" sz="2000" b="0" dirty="0" smtClean="0">
                <a:latin typeface="+mn-lt"/>
              </a:rPr>
            </a:br>
            <a:r>
              <a:rPr lang="en-US" altLang="en-US" sz="2000" b="0" dirty="0" smtClean="0">
                <a:latin typeface="+mn-lt"/>
              </a:rPr>
              <a:t>	and fracture </a:t>
            </a:r>
            <a:r>
              <a:rPr lang="en-US" altLang="en-US" sz="2000" b="0" dirty="0">
                <a:latin typeface="+mn-lt"/>
              </a:rPr>
              <a:t>at plastic hinge region</a:t>
            </a:r>
          </a:p>
        </p:txBody>
      </p:sp>
      <p:sp>
        <p:nvSpPr>
          <p:cNvPr id="2" name="Text Placeholder 1"/>
          <p:cNvSpPr>
            <a:spLocks noGrp="1"/>
          </p:cNvSpPr>
          <p:nvPr>
            <p:ph type="body" sz="quarter" idx="38"/>
          </p:nvPr>
        </p:nvSpPr>
        <p:spPr/>
        <p:txBody>
          <a:bodyPr/>
          <a:lstStyle/>
          <a:p>
            <a:r>
              <a:rPr lang="en-US" dirty="0"/>
              <a:t>F2.5a  Width-Thickness Limitations</a:t>
            </a:r>
          </a:p>
        </p:txBody>
      </p:sp>
      <p:sp>
        <p:nvSpPr>
          <p:cNvPr id="34"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71</a:t>
            </a:fld>
            <a:endParaRPr lang="en-US" altLang="en-US"/>
          </a:p>
        </p:txBody>
      </p:sp>
    </p:spTree>
    <p:extLst>
      <p:ext uri="{BB962C8B-B14F-4D97-AF65-F5344CB8AC3E}">
        <p14:creationId xmlns:p14="http://schemas.microsoft.com/office/powerpoint/2010/main" val="1801068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1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257550"/>
            <a:ext cx="48006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72</a:t>
            </a:fld>
            <a:endParaRPr lang="en-US" altLang="en-US">
              <a:solidFill>
                <a:schemeClr val="bg1"/>
              </a:solidFill>
            </a:endParaRPr>
          </a:p>
        </p:txBody>
      </p:sp>
    </p:spTree>
    <p:extLst>
      <p:ext uri="{BB962C8B-B14F-4D97-AF65-F5344CB8AC3E}">
        <p14:creationId xmlns:p14="http://schemas.microsoft.com/office/powerpoint/2010/main" val="14244110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5" descr="CBF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60966"/>
            <a:ext cx="9144000" cy="6274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73</a:t>
            </a:fld>
            <a:endParaRPr lang="en-US" altLang="en-US">
              <a:solidFill>
                <a:schemeClr val="bg1"/>
              </a:solidFill>
            </a:endParaRPr>
          </a:p>
        </p:txBody>
      </p:sp>
    </p:spTree>
    <p:extLst>
      <p:ext uri="{BB962C8B-B14F-4D97-AF65-F5344CB8AC3E}">
        <p14:creationId xmlns:p14="http://schemas.microsoft.com/office/powerpoint/2010/main" val="42773726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CBF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3724"/>
            <a:ext cx="9144000"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74</a:t>
            </a:fld>
            <a:endParaRPr lang="en-US" altLang="en-US"/>
          </a:p>
        </p:txBody>
      </p:sp>
    </p:spTree>
    <p:extLst>
      <p:ext uri="{BB962C8B-B14F-4D97-AF65-F5344CB8AC3E}">
        <p14:creationId xmlns:p14="http://schemas.microsoft.com/office/powerpoint/2010/main" val="26659445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ext Box 34"/>
          <p:cNvSpPr txBox="1">
            <a:spLocks noChangeArrowheads="1"/>
          </p:cNvSpPr>
          <p:nvPr/>
        </p:nvSpPr>
        <p:spPr bwMode="auto">
          <a:xfrm>
            <a:off x="611560" y="976513"/>
            <a:ext cx="4210650" cy="430887"/>
          </a:xfrm>
          <a:prstGeom prst="rect">
            <a:avLst/>
          </a:prstGeom>
          <a:noFill/>
          <a:ln w="19050" algn="ctr">
            <a:solidFill>
              <a:schemeClr val="tx1"/>
            </a:solidFill>
            <a:miter lim="800000"/>
            <a:headEnd type="none" w="med" len="lg"/>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Bracing Members:  </a:t>
            </a:r>
            <a:r>
              <a:rPr lang="en-US" altLang="en-US" sz="2200" i="1" dirty="0">
                <a:latin typeface="+mn-lt"/>
                <a:sym typeface="Symbol" pitchFamily="18" charset="2"/>
              </a:rPr>
              <a:t> ≤ </a:t>
            </a:r>
            <a:r>
              <a:rPr lang="en-US" altLang="en-US" sz="2200" i="1" baseline="-25000" dirty="0" err="1">
                <a:latin typeface="+mn-lt"/>
                <a:sym typeface="Symbol" pitchFamily="18" charset="2"/>
              </a:rPr>
              <a:t>hd</a:t>
            </a:r>
            <a:endParaRPr lang="en-US" altLang="en-US" sz="2200" dirty="0">
              <a:latin typeface="+mn-lt"/>
            </a:endParaRPr>
          </a:p>
        </p:txBody>
      </p:sp>
      <p:sp>
        <p:nvSpPr>
          <p:cNvPr id="156676" name="Text Box 35"/>
          <p:cNvSpPr txBox="1">
            <a:spLocks noChangeArrowheads="1"/>
          </p:cNvSpPr>
          <p:nvPr/>
        </p:nvSpPr>
        <p:spPr bwMode="auto">
          <a:xfrm>
            <a:off x="1475656" y="1961496"/>
            <a:ext cx="59793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mn-lt"/>
              </a:rPr>
              <a:t>For </a:t>
            </a:r>
            <a:r>
              <a:rPr lang="en-US" altLang="en-US" sz="2000" dirty="0" smtClean="0">
                <a:solidFill>
                  <a:schemeClr val="tx2"/>
                </a:solidFill>
                <a:latin typeface="+mn-lt"/>
              </a:rPr>
              <a:t>rectangular </a:t>
            </a:r>
            <a:r>
              <a:rPr lang="en-US" altLang="en-US" sz="2000" dirty="0">
                <a:solidFill>
                  <a:schemeClr val="tx2"/>
                </a:solidFill>
                <a:latin typeface="+mn-lt"/>
              </a:rPr>
              <a:t>HSS (A500 Gr C steel):</a:t>
            </a:r>
          </a:p>
        </p:txBody>
      </p:sp>
      <p:sp>
        <p:nvSpPr>
          <p:cNvPr id="156678" name="Text Box 35"/>
          <p:cNvSpPr txBox="1">
            <a:spLocks noChangeArrowheads="1"/>
          </p:cNvSpPr>
          <p:nvPr/>
        </p:nvSpPr>
        <p:spPr bwMode="auto">
          <a:xfrm>
            <a:off x="1475656" y="4006320"/>
            <a:ext cx="597936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type="none" w="med" len="lg"/>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solidFill>
                  <a:schemeClr val="tx2"/>
                </a:solidFill>
                <a:latin typeface="+mn-lt"/>
              </a:rPr>
              <a:t>For </a:t>
            </a:r>
            <a:r>
              <a:rPr lang="en-US" altLang="en-US" sz="2000" dirty="0" smtClean="0">
                <a:solidFill>
                  <a:schemeClr val="tx2"/>
                </a:solidFill>
                <a:latin typeface="+mn-lt"/>
              </a:rPr>
              <a:t>round </a:t>
            </a:r>
            <a:r>
              <a:rPr lang="en-US" altLang="en-US" sz="2000" dirty="0">
                <a:solidFill>
                  <a:schemeClr val="tx2"/>
                </a:solidFill>
                <a:latin typeface="+mn-lt"/>
              </a:rPr>
              <a:t>HSS (A500 Gr C steel):</a:t>
            </a:r>
          </a:p>
        </p:txBody>
      </p:sp>
      <mc:AlternateContent xmlns:mc="http://schemas.openxmlformats.org/markup-compatibility/2006" xmlns:a14="http://schemas.microsoft.com/office/drawing/2010/main">
        <mc:Choice Requires="a14">
          <p:sp>
            <p:nvSpPr>
              <p:cNvPr id="2" name="TextBox 1"/>
              <p:cNvSpPr txBox="1"/>
              <p:nvPr/>
            </p:nvSpPr>
            <p:spPr>
              <a:xfrm>
                <a:off x="1972399" y="2516952"/>
                <a:ext cx="5126340" cy="10271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a:rPr>
                          </m:ctrlPr>
                        </m:fPr>
                        <m:num>
                          <m:r>
                            <a:rPr lang="en-US" sz="2000" b="0" i="1" smtClean="0">
                              <a:latin typeface="Cambria Math"/>
                            </a:rPr>
                            <m:t>𝑏</m:t>
                          </m:r>
                        </m:num>
                        <m:den>
                          <m:r>
                            <a:rPr lang="en-US" sz="2000" b="0" i="1" smtClean="0">
                              <a:latin typeface="Cambria Math"/>
                            </a:rPr>
                            <m:t>𝑡</m:t>
                          </m:r>
                        </m:den>
                      </m:f>
                      <m:r>
                        <a:rPr lang="en-US" sz="2000" b="0" i="1" smtClean="0">
                          <a:latin typeface="Cambria Math"/>
                        </a:rPr>
                        <m:t> </m:t>
                      </m:r>
                      <m:r>
                        <a:rPr lang="en-US" sz="2000" i="1">
                          <a:latin typeface="Cambria Math"/>
                          <a:ea typeface="Cambria Math"/>
                        </a:rPr>
                        <m:t>≤</m:t>
                      </m:r>
                      <m:r>
                        <a:rPr lang="en-US" sz="2000" b="0" i="1" smtClean="0">
                          <a:latin typeface="Cambria Math"/>
                          <a:ea typeface="Cambria Math"/>
                        </a:rPr>
                        <m:t>0.65</m:t>
                      </m:r>
                      <m:rad>
                        <m:radPr>
                          <m:degHide m:val="on"/>
                          <m:ctrlPr>
                            <a:rPr lang="en-US" sz="2000" b="0" i="1" smtClean="0">
                              <a:latin typeface="Cambria Math"/>
                              <a:ea typeface="Cambria Math"/>
                            </a:rPr>
                          </m:ctrlPr>
                        </m:radPr>
                        <m:deg/>
                        <m:e>
                          <m:f>
                            <m:fPr>
                              <m:ctrlPr>
                                <a:rPr lang="en-US" sz="2000" b="0" i="1" smtClean="0">
                                  <a:latin typeface="Cambria Math"/>
                                  <a:ea typeface="Cambria Math"/>
                                </a:rPr>
                              </m:ctrlPr>
                            </m:fPr>
                            <m:num>
                              <m:r>
                                <a:rPr lang="en-US" sz="2000" b="0" i="1" smtClean="0">
                                  <a:latin typeface="Cambria Math"/>
                                  <a:ea typeface="Cambria Math"/>
                                </a:rPr>
                                <m:t>𝐸</m:t>
                              </m:r>
                            </m:num>
                            <m:den>
                              <m:sSub>
                                <m:sSubPr>
                                  <m:ctrlPr>
                                    <a:rPr lang="en-US" sz="2000" b="0" i="1" smtClean="0">
                                      <a:latin typeface="Cambria Math"/>
                                      <a:ea typeface="Cambria Math"/>
                                    </a:rPr>
                                  </m:ctrlPr>
                                </m:sSubPr>
                                <m:e>
                                  <m:r>
                                    <a:rPr lang="en-US" sz="2000" b="0" i="1" smtClean="0">
                                      <a:latin typeface="Cambria Math"/>
                                      <a:ea typeface="Cambria Math"/>
                                    </a:rPr>
                                    <m:t>𝑅</m:t>
                                  </m:r>
                                </m:e>
                                <m:sub>
                                  <m:r>
                                    <a:rPr lang="en-US" sz="2000" b="0" i="1" smtClean="0">
                                      <a:latin typeface="Cambria Math"/>
                                      <a:ea typeface="Cambria Math"/>
                                    </a:rPr>
                                    <m:t>𝑦</m:t>
                                  </m:r>
                                </m:sub>
                              </m:sSub>
                              <m:sSub>
                                <m:sSubPr>
                                  <m:ctrlPr>
                                    <a:rPr lang="en-US" sz="2000" b="0" i="1" smtClean="0">
                                      <a:latin typeface="Cambria Math"/>
                                      <a:ea typeface="Cambria Math"/>
                                    </a:rPr>
                                  </m:ctrlPr>
                                </m:sSubPr>
                                <m:e>
                                  <m:r>
                                    <a:rPr lang="en-US" sz="2000" b="0" i="1" smtClean="0">
                                      <a:latin typeface="Cambria Math"/>
                                      <a:ea typeface="Cambria Math"/>
                                    </a:rPr>
                                    <m:t>𝐹</m:t>
                                  </m:r>
                                </m:e>
                                <m:sub>
                                  <m:r>
                                    <a:rPr lang="en-US" sz="2000" b="0" i="1" smtClean="0">
                                      <a:latin typeface="Cambria Math"/>
                                      <a:ea typeface="Cambria Math"/>
                                    </a:rPr>
                                    <m:t>𝑦</m:t>
                                  </m:r>
                                </m:sub>
                              </m:sSub>
                            </m:den>
                          </m:f>
                        </m:e>
                      </m:rad>
                      <m:r>
                        <a:rPr lang="en-US" sz="2000" b="0" i="1" smtClean="0">
                          <a:latin typeface="Cambria Math"/>
                          <a:ea typeface="Cambria Math"/>
                        </a:rPr>
                        <m:t>=0.65</m:t>
                      </m:r>
                      <m:rad>
                        <m:radPr>
                          <m:degHide m:val="on"/>
                          <m:ctrlPr>
                            <a:rPr lang="en-US" sz="2000" b="0" i="1" smtClean="0">
                              <a:latin typeface="Cambria Math"/>
                              <a:ea typeface="Cambria Math"/>
                            </a:rPr>
                          </m:ctrlPr>
                        </m:radPr>
                        <m:deg/>
                        <m:e>
                          <m:f>
                            <m:fPr>
                              <m:ctrlPr>
                                <a:rPr lang="en-US" sz="2000" b="0" i="1" smtClean="0">
                                  <a:latin typeface="Cambria Math"/>
                                  <a:ea typeface="Cambria Math"/>
                                </a:rPr>
                              </m:ctrlPr>
                            </m:fPr>
                            <m:num>
                              <m:r>
                                <a:rPr lang="en-US" sz="2000" b="0" i="1" smtClean="0">
                                  <a:latin typeface="Cambria Math"/>
                                  <a:ea typeface="Cambria Math"/>
                                </a:rPr>
                                <m:t>29000 </m:t>
                              </m:r>
                              <m:r>
                                <a:rPr lang="en-US" sz="2000" b="0" i="1" smtClean="0">
                                  <a:latin typeface="Cambria Math"/>
                                  <a:ea typeface="Cambria Math"/>
                                </a:rPr>
                                <m:t>𝑘𝑠𝑖</m:t>
                              </m:r>
                            </m:num>
                            <m:den>
                              <m:r>
                                <a:rPr lang="en-US" sz="2000" b="0" i="1" smtClean="0">
                                  <a:latin typeface="Cambria Math"/>
                                  <a:ea typeface="Cambria Math"/>
                                </a:rPr>
                                <m:t>1.3 </m:t>
                              </m:r>
                              <m:d>
                                <m:dPr>
                                  <m:ctrlPr>
                                    <a:rPr lang="en-US" sz="2000" b="0" i="1" smtClean="0">
                                      <a:latin typeface="Cambria Math"/>
                                      <a:ea typeface="Cambria Math"/>
                                    </a:rPr>
                                  </m:ctrlPr>
                                </m:dPr>
                                <m:e>
                                  <m:r>
                                    <a:rPr lang="en-US" sz="2000" b="0" i="1" smtClean="0">
                                      <a:latin typeface="Cambria Math"/>
                                      <a:ea typeface="Cambria Math"/>
                                    </a:rPr>
                                    <m:t>50 </m:t>
                                  </m:r>
                                  <m:r>
                                    <a:rPr lang="en-US" sz="2000" b="0" i="1" smtClean="0">
                                      <a:latin typeface="Cambria Math"/>
                                      <a:ea typeface="Cambria Math"/>
                                    </a:rPr>
                                    <m:t>𝑘𝑠𝑖</m:t>
                                  </m:r>
                                </m:e>
                              </m:d>
                            </m:den>
                          </m:f>
                        </m:e>
                      </m:rad>
                      <m:r>
                        <a:rPr lang="en-US" sz="2000" b="0" i="1" smtClean="0">
                          <a:latin typeface="Cambria Math"/>
                          <a:ea typeface="Cambria Math"/>
                        </a:rPr>
                        <m:t>=13.7</m:t>
                      </m:r>
                    </m:oMath>
                  </m:oMathPara>
                </a14:m>
                <a:endParaRPr lang="en-US" sz="2000" dirty="0"/>
              </a:p>
            </p:txBody>
          </p:sp>
        </mc:Choice>
        <mc:Fallback xmlns="">
          <p:sp>
            <p:nvSpPr>
              <p:cNvPr id="2" name="TextBox 1"/>
              <p:cNvSpPr txBox="1">
                <a:spLocks noRot="1" noChangeAspect="1" noMove="1" noResize="1" noEditPoints="1" noAdjustHandles="1" noChangeArrowheads="1" noChangeShapeType="1" noTextEdit="1"/>
              </p:cNvSpPr>
              <p:nvPr/>
            </p:nvSpPr>
            <p:spPr>
              <a:xfrm>
                <a:off x="1972399" y="2516952"/>
                <a:ext cx="5126340" cy="102714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972399" y="4605184"/>
                <a:ext cx="5146858" cy="7629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a:rPr>
                          </m:ctrlPr>
                        </m:fPr>
                        <m:num>
                          <m:r>
                            <a:rPr lang="en-US" sz="2000" b="0" i="1" smtClean="0">
                              <a:latin typeface="Cambria Math"/>
                            </a:rPr>
                            <m:t>𝐷</m:t>
                          </m:r>
                        </m:num>
                        <m:den>
                          <m:r>
                            <a:rPr lang="en-US" sz="2000" b="0" i="1" smtClean="0">
                              <a:latin typeface="Cambria Math"/>
                            </a:rPr>
                            <m:t>𝑡</m:t>
                          </m:r>
                        </m:den>
                      </m:f>
                      <m:r>
                        <a:rPr lang="en-US" sz="2000" b="0" i="1" smtClean="0">
                          <a:latin typeface="Cambria Math"/>
                        </a:rPr>
                        <m:t> </m:t>
                      </m:r>
                      <m:r>
                        <a:rPr lang="en-US" sz="2000" i="1" smtClean="0">
                          <a:latin typeface="Cambria Math"/>
                          <a:ea typeface="Cambria Math"/>
                        </a:rPr>
                        <m:t>≤</m:t>
                      </m:r>
                      <m:r>
                        <a:rPr lang="en-US" sz="2000" b="0" i="1" smtClean="0">
                          <a:latin typeface="Cambria Math"/>
                          <a:ea typeface="Cambria Math"/>
                        </a:rPr>
                        <m:t>0.053</m:t>
                      </m:r>
                      <m:f>
                        <m:fPr>
                          <m:ctrlPr>
                            <a:rPr lang="en-US" sz="2000" b="0" i="1" smtClean="0">
                              <a:latin typeface="Cambria Math"/>
                              <a:ea typeface="Cambria Math"/>
                            </a:rPr>
                          </m:ctrlPr>
                        </m:fPr>
                        <m:num>
                          <m:r>
                            <a:rPr lang="en-US" sz="2000" b="0" i="1" smtClean="0">
                              <a:latin typeface="Cambria Math"/>
                              <a:ea typeface="Cambria Math"/>
                            </a:rPr>
                            <m:t>𝐸</m:t>
                          </m:r>
                        </m:num>
                        <m:den>
                          <m:sSub>
                            <m:sSubPr>
                              <m:ctrlPr>
                                <a:rPr lang="en-US" sz="2000" b="0" i="1" smtClean="0">
                                  <a:latin typeface="Cambria Math"/>
                                  <a:ea typeface="Cambria Math"/>
                                </a:rPr>
                              </m:ctrlPr>
                            </m:sSubPr>
                            <m:e>
                              <m:r>
                                <a:rPr lang="en-US" sz="2000" b="0" i="1" smtClean="0">
                                  <a:latin typeface="Cambria Math"/>
                                  <a:ea typeface="Cambria Math"/>
                                </a:rPr>
                                <m:t>𝑅</m:t>
                              </m:r>
                            </m:e>
                            <m:sub>
                              <m:r>
                                <a:rPr lang="en-US" sz="2000" b="0" i="1" smtClean="0">
                                  <a:latin typeface="Cambria Math"/>
                                  <a:ea typeface="Cambria Math"/>
                                </a:rPr>
                                <m:t>𝑦</m:t>
                              </m:r>
                            </m:sub>
                          </m:sSub>
                          <m:sSub>
                            <m:sSubPr>
                              <m:ctrlPr>
                                <a:rPr lang="en-US" sz="2000" b="0" i="1" smtClean="0">
                                  <a:latin typeface="Cambria Math"/>
                                  <a:ea typeface="Cambria Math"/>
                                </a:rPr>
                              </m:ctrlPr>
                            </m:sSubPr>
                            <m:e>
                              <m:r>
                                <a:rPr lang="en-US" sz="2000" b="0" i="1" smtClean="0">
                                  <a:latin typeface="Cambria Math"/>
                                  <a:ea typeface="Cambria Math"/>
                                </a:rPr>
                                <m:t>𝐹</m:t>
                              </m:r>
                            </m:e>
                            <m:sub>
                              <m:r>
                                <a:rPr lang="en-US" sz="2000" b="0" i="1" smtClean="0">
                                  <a:latin typeface="Cambria Math"/>
                                  <a:ea typeface="Cambria Math"/>
                                </a:rPr>
                                <m:t>𝑦</m:t>
                              </m:r>
                            </m:sub>
                          </m:sSub>
                        </m:den>
                      </m:f>
                      <m:r>
                        <a:rPr lang="en-US" sz="2000" b="0" i="1" smtClean="0">
                          <a:latin typeface="Cambria Math"/>
                          <a:ea typeface="Cambria Math"/>
                        </a:rPr>
                        <m:t>=0.053</m:t>
                      </m:r>
                      <m:f>
                        <m:fPr>
                          <m:ctrlPr>
                            <a:rPr lang="en-US" sz="2000" b="0" i="1" smtClean="0">
                              <a:latin typeface="Cambria Math"/>
                              <a:ea typeface="Cambria Math"/>
                            </a:rPr>
                          </m:ctrlPr>
                        </m:fPr>
                        <m:num>
                          <m:r>
                            <a:rPr lang="en-US" sz="2000" b="0" i="1" smtClean="0">
                              <a:latin typeface="Cambria Math"/>
                              <a:ea typeface="Cambria Math"/>
                            </a:rPr>
                            <m:t>29000 </m:t>
                          </m:r>
                          <m:r>
                            <a:rPr lang="en-US" sz="2000" b="0" i="1" smtClean="0">
                              <a:latin typeface="Cambria Math"/>
                              <a:ea typeface="Cambria Math"/>
                            </a:rPr>
                            <m:t>𝑘𝑠𝑖</m:t>
                          </m:r>
                        </m:num>
                        <m:den>
                          <m:r>
                            <a:rPr lang="en-US" sz="2000" b="0" i="1" smtClean="0">
                              <a:latin typeface="Cambria Math"/>
                              <a:ea typeface="Cambria Math"/>
                            </a:rPr>
                            <m:t>1.3 </m:t>
                          </m:r>
                          <m:d>
                            <m:dPr>
                              <m:ctrlPr>
                                <a:rPr lang="en-US" sz="2000" b="0" i="1" smtClean="0">
                                  <a:latin typeface="Cambria Math"/>
                                  <a:ea typeface="Cambria Math"/>
                                </a:rPr>
                              </m:ctrlPr>
                            </m:dPr>
                            <m:e>
                              <m:r>
                                <a:rPr lang="en-US" sz="2000" b="0" i="1" smtClean="0">
                                  <a:latin typeface="Cambria Math"/>
                                  <a:ea typeface="Cambria Math"/>
                                </a:rPr>
                                <m:t>46 </m:t>
                              </m:r>
                              <m:r>
                                <a:rPr lang="en-US" sz="2000" b="0" i="1" smtClean="0">
                                  <a:latin typeface="Cambria Math"/>
                                  <a:ea typeface="Cambria Math"/>
                                </a:rPr>
                                <m:t>𝑘𝑠𝑖</m:t>
                              </m:r>
                            </m:e>
                          </m:d>
                        </m:den>
                      </m:f>
                      <m:r>
                        <a:rPr lang="en-US" sz="2000" b="0" i="1" smtClean="0">
                          <a:latin typeface="Cambria Math"/>
                          <a:ea typeface="Cambria Math"/>
                        </a:rPr>
                        <m:t>=25.7</m:t>
                      </m:r>
                    </m:oMath>
                  </m:oMathPara>
                </a14:m>
                <a:endParaRPr lang="en-US" sz="2000" dirty="0"/>
              </a:p>
            </p:txBody>
          </p:sp>
        </mc:Choice>
        <mc:Fallback xmlns="">
          <p:sp>
            <p:nvSpPr>
              <p:cNvPr id="3" name="TextBox 2"/>
              <p:cNvSpPr txBox="1">
                <a:spLocks noRot="1" noChangeAspect="1" noMove="1" noResize="1" noEditPoints="1" noAdjustHandles="1" noChangeArrowheads="1" noChangeShapeType="1" noTextEdit="1"/>
              </p:cNvSpPr>
              <p:nvPr/>
            </p:nvSpPr>
            <p:spPr>
              <a:xfrm>
                <a:off x="1972399" y="4605184"/>
                <a:ext cx="5146858" cy="762966"/>
              </a:xfrm>
              <a:prstGeom prst="rect">
                <a:avLst/>
              </a:prstGeom>
              <a:blipFill rotWithShape="1">
                <a:blip r:embed="rId4"/>
                <a:stretch>
                  <a:fillRect/>
                </a:stretch>
              </a:blipFill>
            </p:spPr>
            <p:txBody>
              <a:bodyPr/>
              <a:lstStyle/>
              <a:p>
                <a:r>
                  <a:rPr lang="en-US">
                    <a:noFill/>
                  </a:rPr>
                  <a:t> </a:t>
                </a:r>
              </a:p>
            </p:txBody>
          </p:sp>
        </mc:Fallback>
      </mc:AlternateContent>
      <p:sp>
        <p:nvSpPr>
          <p:cNvPr id="4" name="Text Placeholder 3"/>
          <p:cNvSpPr>
            <a:spLocks noGrp="1"/>
          </p:cNvSpPr>
          <p:nvPr>
            <p:ph type="body" sz="quarter" idx="38"/>
          </p:nvPr>
        </p:nvSpPr>
        <p:spPr/>
        <p:txBody>
          <a:bodyPr/>
          <a:lstStyle/>
          <a:p>
            <a:r>
              <a:rPr lang="en-US" dirty="0"/>
              <a:t>F2.5a  Width-Thickness </a:t>
            </a:r>
            <a:r>
              <a:rPr lang="en-US" dirty="0" smtClean="0"/>
              <a:t>Limitations</a:t>
            </a:r>
            <a:endParaRPr lang="en-US" dirty="0"/>
          </a:p>
        </p:txBody>
      </p:sp>
      <p:sp>
        <p:nvSpPr>
          <p:cNvPr id="1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75</a:t>
            </a:fld>
            <a:endParaRPr lang="en-US" altLang="en-US"/>
          </a:p>
        </p:txBody>
      </p:sp>
    </p:spTree>
    <p:extLst>
      <p:ext uri="{BB962C8B-B14F-4D97-AF65-F5344CB8AC3E}">
        <p14:creationId xmlns:p14="http://schemas.microsoft.com/office/powerpoint/2010/main" val="623352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3" name="Picture 1"/>
          <p:cNvPicPr>
            <a:picLocks noChangeAspect="1" noChangeArrowheads="1"/>
          </p:cNvPicPr>
          <p:nvPr/>
        </p:nvPicPr>
        <p:blipFill>
          <a:blip r:embed="rId3">
            <a:extLst>
              <a:ext uri="{28A0092B-C50C-407E-A947-70E740481C1C}">
                <a14:useLocalDpi xmlns:a14="http://schemas.microsoft.com/office/drawing/2010/main" val="0"/>
              </a:ext>
            </a:extLst>
          </a:blip>
          <a:srcRect b="39606"/>
          <a:stretch>
            <a:fillRect/>
          </a:stretch>
        </p:blipFill>
        <p:spPr bwMode="auto">
          <a:xfrm>
            <a:off x="395536" y="831624"/>
            <a:ext cx="6276975"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Text Box 35"/>
          <p:cNvSpPr txBox="1">
            <a:spLocks noChangeArrowheads="1"/>
          </p:cNvSpPr>
          <p:nvPr/>
        </p:nvSpPr>
        <p:spPr bwMode="auto">
          <a:xfrm>
            <a:off x="6672511" y="980728"/>
            <a:ext cx="2075953" cy="1015663"/>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mn-lt"/>
              </a:rPr>
              <a:t>AISC Seismic Design Manual Table 1-5b</a:t>
            </a:r>
          </a:p>
        </p:txBody>
      </p:sp>
      <p:sp>
        <p:nvSpPr>
          <p:cNvPr id="2" name="Text Placeholder 1"/>
          <p:cNvSpPr>
            <a:spLocks noGrp="1"/>
          </p:cNvSpPr>
          <p:nvPr>
            <p:ph type="body" sz="quarter" idx="38"/>
          </p:nvPr>
        </p:nvSpPr>
        <p:spPr/>
        <p:txBody>
          <a:bodyPr/>
          <a:lstStyle/>
          <a:p>
            <a:r>
              <a:rPr lang="en-US" dirty="0"/>
              <a:t>F2.5a  Width-Thickness </a:t>
            </a:r>
            <a:r>
              <a:rPr lang="en-US" dirty="0" smtClean="0"/>
              <a:t>Limitations</a:t>
            </a:r>
            <a:endParaRPr lang="en-US" dirty="0"/>
          </a:p>
        </p:txBody>
      </p:sp>
      <p:sp>
        <p:nvSpPr>
          <p:cNvPr id="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76</a:t>
            </a:fld>
            <a:endParaRPr lang="en-US" altLang="en-US"/>
          </a:p>
        </p:txBody>
      </p:sp>
    </p:spTree>
    <p:extLst>
      <p:ext uri="{BB962C8B-B14F-4D97-AF65-F5344CB8AC3E}">
        <p14:creationId xmlns:p14="http://schemas.microsoft.com/office/powerpoint/2010/main" val="19165854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60697"/>
            <a:ext cx="627697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a:t>F2.5a  Width-Thickness </a:t>
            </a:r>
            <a:r>
              <a:rPr lang="en-US" dirty="0" smtClean="0"/>
              <a:t>Limitations</a:t>
            </a:r>
            <a:endParaRPr lang="en-US" dirty="0"/>
          </a:p>
        </p:txBody>
      </p:sp>
      <p:sp>
        <p:nvSpPr>
          <p:cNvPr id="8" name="Text Box 35"/>
          <p:cNvSpPr txBox="1">
            <a:spLocks noChangeArrowheads="1"/>
          </p:cNvSpPr>
          <p:nvPr/>
        </p:nvSpPr>
        <p:spPr bwMode="auto">
          <a:xfrm>
            <a:off x="6672511" y="980728"/>
            <a:ext cx="2075953" cy="1015663"/>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000" dirty="0">
                <a:solidFill>
                  <a:schemeClr val="tx2"/>
                </a:solidFill>
                <a:latin typeface="+mn-lt"/>
              </a:rPr>
              <a:t>AISC Seismic Design Manual Table </a:t>
            </a:r>
            <a:r>
              <a:rPr lang="en-US" altLang="en-US" sz="2000" dirty="0" smtClean="0">
                <a:solidFill>
                  <a:schemeClr val="tx2"/>
                </a:solidFill>
                <a:latin typeface="+mn-lt"/>
              </a:rPr>
              <a:t>1-6</a:t>
            </a:r>
            <a:endParaRPr lang="en-US" altLang="en-US" sz="2000" dirty="0">
              <a:solidFill>
                <a:schemeClr val="tx2"/>
              </a:solidFill>
              <a:latin typeface="+mn-lt"/>
            </a:endParaRPr>
          </a:p>
        </p:txBody>
      </p:sp>
      <p:sp>
        <p:nvSpPr>
          <p:cNvPr id="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77</a:t>
            </a:fld>
            <a:endParaRPr lang="en-US" altLang="en-US"/>
          </a:p>
        </p:txBody>
      </p:sp>
    </p:spTree>
    <p:extLst>
      <p:ext uri="{BB962C8B-B14F-4D97-AF65-F5344CB8AC3E}">
        <p14:creationId xmlns:p14="http://schemas.microsoft.com/office/powerpoint/2010/main" val="35364499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Text Box 5"/>
          <p:cNvSpPr txBox="1">
            <a:spLocks noChangeArrowheads="1"/>
          </p:cNvSpPr>
          <p:nvPr/>
        </p:nvSpPr>
        <p:spPr bwMode="auto">
          <a:xfrm>
            <a:off x="912168" y="2133600"/>
            <a:ext cx="4653136" cy="430887"/>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Bracing members shall have:</a:t>
            </a:r>
          </a:p>
        </p:txBody>
      </p:sp>
      <p:sp>
        <p:nvSpPr>
          <p:cNvPr id="162822" name="Text Box 5"/>
          <p:cNvSpPr txBox="1">
            <a:spLocks noChangeArrowheads="1"/>
          </p:cNvSpPr>
          <p:nvPr/>
        </p:nvSpPr>
        <p:spPr bwMode="auto">
          <a:xfrm>
            <a:off x="883593" y="3578225"/>
            <a:ext cx="7634039" cy="430887"/>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Limit slenderness to prevent unwanted dynamic effects</a:t>
            </a: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9" name="Text Box 2"/>
          <p:cNvSpPr txBox="1">
            <a:spLocks noChangeArrowheads="1"/>
          </p:cNvSpPr>
          <p:nvPr/>
        </p:nvSpPr>
        <p:spPr bwMode="auto">
          <a:xfrm>
            <a:off x="539552" y="1269921"/>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F2.5b(a</a:t>
            </a:r>
            <a:r>
              <a:rPr lang="en-US" altLang="en-US" sz="2200" u="sng" dirty="0">
                <a:latin typeface="+mn-lt"/>
              </a:rPr>
              <a:t>) Slenderness </a:t>
            </a:r>
          </a:p>
        </p:txBody>
      </p:sp>
      <mc:AlternateContent xmlns:mc="http://schemas.openxmlformats.org/markup-compatibility/2006" xmlns:a14="http://schemas.microsoft.com/office/drawing/2010/main">
        <mc:Choice Requires="a14">
          <p:sp>
            <p:nvSpPr>
              <p:cNvPr id="4" name="TextBox 3"/>
              <p:cNvSpPr txBox="1"/>
              <p:nvPr/>
            </p:nvSpPr>
            <p:spPr>
              <a:xfrm>
                <a:off x="5393180" y="1971516"/>
                <a:ext cx="1660390" cy="781368"/>
              </a:xfrm>
              <a:prstGeom prst="rect">
                <a:avLst/>
              </a:prstGeom>
              <a:noFill/>
              <a:ln w="28575">
                <a:solidFill>
                  <a:schemeClr val="accent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solidFill>
                                <a:schemeClr val="tx2"/>
                              </a:solidFill>
                              <a:latin typeface="Cambria Math"/>
                            </a:rPr>
                          </m:ctrlPr>
                        </m:fPr>
                        <m:num>
                          <m:sSub>
                            <m:sSubPr>
                              <m:ctrlPr>
                                <a:rPr lang="en-US" sz="2400" b="1" i="1" smtClean="0">
                                  <a:solidFill>
                                    <a:schemeClr val="tx2"/>
                                  </a:solidFill>
                                  <a:latin typeface="Cambria Math"/>
                                </a:rPr>
                              </m:ctrlPr>
                            </m:sSubPr>
                            <m:e>
                              <m:r>
                                <a:rPr lang="en-US" sz="2400" b="1" i="1" smtClean="0">
                                  <a:solidFill>
                                    <a:schemeClr val="tx2"/>
                                  </a:solidFill>
                                  <a:latin typeface="Cambria Math"/>
                                </a:rPr>
                                <m:t>𝑳</m:t>
                              </m:r>
                            </m:e>
                            <m:sub>
                              <m:r>
                                <a:rPr lang="en-US" sz="2400" b="1" i="1" smtClean="0">
                                  <a:solidFill>
                                    <a:schemeClr val="tx2"/>
                                  </a:solidFill>
                                  <a:latin typeface="Cambria Math"/>
                                </a:rPr>
                                <m:t>𝒄</m:t>
                              </m:r>
                            </m:sub>
                          </m:sSub>
                        </m:num>
                        <m:den>
                          <m:r>
                            <a:rPr lang="en-US" sz="2400" b="1" i="1" smtClean="0">
                              <a:solidFill>
                                <a:schemeClr val="tx2"/>
                              </a:solidFill>
                              <a:latin typeface="Cambria Math"/>
                            </a:rPr>
                            <m:t>𝒓</m:t>
                          </m:r>
                        </m:den>
                      </m:f>
                      <m:r>
                        <a:rPr lang="en-US" sz="2400" b="1" i="1" smtClean="0">
                          <a:solidFill>
                            <a:schemeClr val="tx2"/>
                          </a:solidFill>
                          <a:latin typeface="Cambria Math"/>
                        </a:rPr>
                        <m:t> </m:t>
                      </m:r>
                      <m:r>
                        <a:rPr lang="en-US" sz="2400" b="1" i="1" smtClean="0">
                          <a:solidFill>
                            <a:schemeClr val="tx2"/>
                          </a:solidFill>
                          <a:latin typeface="Cambria Math"/>
                          <a:ea typeface="Cambria Math"/>
                        </a:rPr>
                        <m:t>≤ </m:t>
                      </m:r>
                      <m:r>
                        <a:rPr lang="en-US" sz="2400" b="1" i="1" smtClean="0">
                          <a:solidFill>
                            <a:schemeClr val="tx2"/>
                          </a:solidFill>
                          <a:latin typeface="Cambria Math"/>
                          <a:ea typeface="Cambria Math"/>
                        </a:rPr>
                        <m:t>𝟐𝟎𝟎</m:t>
                      </m:r>
                    </m:oMath>
                  </m:oMathPara>
                </a14:m>
                <a:endParaRPr lang="en-US" sz="2400" b="1" dirty="0">
                  <a:solidFill>
                    <a:schemeClr val="tx2"/>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393180" y="1971516"/>
                <a:ext cx="1660390" cy="781368"/>
              </a:xfrm>
              <a:prstGeom prst="rect">
                <a:avLst/>
              </a:prstGeom>
              <a:blipFill rotWithShape="1">
                <a:blip r:embed="rId3"/>
                <a:stretch>
                  <a:fillRect/>
                </a:stretch>
              </a:blipFill>
              <a:ln w="28575">
                <a:solidFill>
                  <a:schemeClr val="accent1"/>
                </a:solidFill>
              </a:ln>
            </p:spPr>
            <p:txBody>
              <a:bodyPr/>
              <a:lstStyle/>
              <a:p>
                <a:r>
                  <a:rPr lang="en-US">
                    <a:noFill/>
                  </a:rPr>
                  <a:t> </a:t>
                </a:r>
              </a:p>
            </p:txBody>
          </p:sp>
        </mc:Fallback>
      </mc:AlternateContent>
      <p:sp>
        <p:nvSpPr>
          <p:cNvPr id="11"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78</a:t>
            </a:fld>
            <a:endParaRPr lang="en-US" altLang="en-US"/>
          </a:p>
        </p:txBody>
      </p:sp>
    </p:spTree>
    <p:extLst>
      <p:ext uri="{BB962C8B-B14F-4D97-AF65-F5344CB8AC3E}">
        <p14:creationId xmlns:p14="http://schemas.microsoft.com/office/powerpoint/2010/main" val="13194998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Text Box 3"/>
          <p:cNvSpPr txBox="1">
            <a:spLocks noChangeArrowheads="1"/>
          </p:cNvSpPr>
          <p:nvPr/>
        </p:nvSpPr>
        <p:spPr bwMode="auto">
          <a:xfrm>
            <a:off x="914400" y="2286000"/>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64868" name="Text Box 5"/>
          <p:cNvSpPr txBox="1">
            <a:spLocks noChangeArrowheads="1"/>
          </p:cNvSpPr>
          <p:nvPr/>
        </p:nvSpPr>
        <p:spPr bwMode="auto">
          <a:xfrm>
            <a:off x="4953000" y="1981200"/>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64869" name="Text Box 8"/>
          <p:cNvSpPr txBox="1">
            <a:spLocks noChangeArrowheads="1"/>
          </p:cNvSpPr>
          <p:nvPr/>
        </p:nvSpPr>
        <p:spPr bwMode="auto">
          <a:xfrm>
            <a:off x="539552" y="1844824"/>
            <a:ext cx="8280920" cy="3170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dirty="0">
                <a:latin typeface="+mn-lt"/>
              </a:rPr>
              <a:t>The brace effective net area shall not be less than the brace gross area. Where reinforcement on braces is used, the following requirements shall apply:</a:t>
            </a:r>
          </a:p>
          <a:p>
            <a:pPr marL="1200150" lvl="1" indent="-457200">
              <a:spcBef>
                <a:spcPct val="50000"/>
              </a:spcBef>
              <a:buClrTx/>
              <a:buSzTx/>
              <a:buFont typeface="+mj-lt"/>
              <a:buAutoNum type="arabicPeriod"/>
            </a:pPr>
            <a:r>
              <a:rPr lang="en-US" altLang="en-US" sz="2000" b="0" dirty="0" smtClean="0">
                <a:latin typeface="+mn-lt"/>
              </a:rPr>
              <a:t>The </a:t>
            </a:r>
            <a:r>
              <a:rPr lang="en-US" altLang="en-US" sz="2000" b="0" dirty="0">
                <a:latin typeface="+mn-lt"/>
              </a:rPr>
              <a:t>specified minimum yield strength of </a:t>
            </a:r>
            <a:r>
              <a:rPr lang="en-US" altLang="en-US" sz="2000" b="0" dirty="0" smtClean="0">
                <a:latin typeface="+mn-lt"/>
              </a:rPr>
              <a:t>the reinforcement </a:t>
            </a:r>
            <a:r>
              <a:rPr lang="en-US" altLang="en-US" sz="2000" b="0" dirty="0">
                <a:latin typeface="+mn-lt"/>
              </a:rPr>
              <a:t>shall be at least equal to the specified </a:t>
            </a:r>
            <a:r>
              <a:rPr lang="en-US" altLang="en-US" sz="2000" b="0" dirty="0" smtClean="0">
                <a:latin typeface="+mn-lt"/>
              </a:rPr>
              <a:t>minimum </a:t>
            </a:r>
            <a:r>
              <a:rPr lang="en-US" altLang="en-US" sz="2000" b="0" dirty="0">
                <a:latin typeface="+mn-lt"/>
              </a:rPr>
              <a:t>yield strength of the brace.</a:t>
            </a:r>
          </a:p>
          <a:p>
            <a:pPr marL="1200150" lvl="1" indent="-457200">
              <a:spcBef>
                <a:spcPct val="50000"/>
              </a:spcBef>
              <a:buClrTx/>
              <a:buSzTx/>
              <a:buFont typeface="+mj-lt"/>
              <a:buAutoNum type="arabicPeriod"/>
            </a:pPr>
            <a:r>
              <a:rPr lang="en-US" altLang="en-US" sz="2000" b="0" dirty="0" smtClean="0">
                <a:latin typeface="+mn-lt"/>
              </a:rPr>
              <a:t>The </a:t>
            </a:r>
            <a:r>
              <a:rPr lang="en-US" altLang="en-US" sz="2000" b="0" dirty="0">
                <a:latin typeface="+mn-lt"/>
              </a:rPr>
              <a:t>connections of the reinforcement to the brace </a:t>
            </a:r>
            <a:r>
              <a:rPr lang="en-US" altLang="en-US" sz="2000" b="0" dirty="0" smtClean="0">
                <a:latin typeface="+mn-lt"/>
              </a:rPr>
              <a:t>shall </a:t>
            </a:r>
            <a:r>
              <a:rPr lang="en-US" altLang="en-US" sz="2000" b="0" dirty="0">
                <a:latin typeface="+mn-lt"/>
              </a:rPr>
              <a:t>have sufficient strength to develop the </a:t>
            </a:r>
            <a:r>
              <a:rPr lang="en-US" altLang="en-US" sz="2000" b="0" dirty="0" smtClean="0">
                <a:latin typeface="+mn-lt"/>
              </a:rPr>
              <a:t>expected reinforcement </a:t>
            </a:r>
            <a:r>
              <a:rPr lang="en-US" altLang="en-US" sz="2000" b="0" dirty="0">
                <a:latin typeface="+mn-lt"/>
              </a:rPr>
              <a:t>strength on each side of a reduced section.</a:t>
            </a:r>
          </a:p>
        </p:txBody>
      </p:sp>
      <p:sp>
        <p:nvSpPr>
          <p:cNvPr id="164870" name="Text Box 9"/>
          <p:cNvSpPr txBox="1">
            <a:spLocks noChangeArrowheads="1"/>
          </p:cNvSpPr>
          <p:nvPr/>
        </p:nvSpPr>
        <p:spPr bwMode="auto">
          <a:xfrm>
            <a:off x="533199" y="5517232"/>
            <a:ext cx="7992888" cy="430887"/>
          </a:xfrm>
          <a:prstGeom prst="rect">
            <a:avLst/>
          </a:prstGeom>
          <a:solidFill>
            <a:schemeClr val="accent3">
              <a:lumMod val="20000"/>
              <a:lumOff val="80000"/>
            </a:schemeClr>
          </a:solidFill>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Arial Narrow" panose="020B0606020202030204" pitchFamily="34" charset="0"/>
              </a:rPr>
              <a:t>Objective: </a:t>
            </a:r>
            <a:r>
              <a:rPr lang="en-US" altLang="en-US" sz="2200" dirty="0" smtClean="0">
                <a:latin typeface="Arial Narrow" panose="020B0606020202030204" pitchFamily="34" charset="0"/>
              </a:rPr>
              <a:t>Yield </a:t>
            </a:r>
            <a:r>
              <a:rPr lang="en-US" altLang="en-US" sz="2200" dirty="0">
                <a:latin typeface="Arial Narrow" panose="020B0606020202030204" pitchFamily="34" charset="0"/>
              </a:rPr>
              <a:t>of gross section of brace prior to fracture of net section</a:t>
            </a:r>
          </a:p>
        </p:txBody>
      </p:sp>
      <p:sp>
        <p:nvSpPr>
          <p:cNvPr id="2" name="Text Placeholder 1"/>
          <p:cNvSpPr>
            <a:spLocks noGrp="1"/>
          </p:cNvSpPr>
          <p:nvPr>
            <p:ph type="body" sz="quarter" idx="38"/>
          </p:nvPr>
        </p:nvSpPr>
        <p:spPr/>
        <p:txBody>
          <a:bodyPr/>
          <a:lstStyle/>
          <a:p>
            <a:r>
              <a:rPr lang="en-US" dirty="0" smtClean="0"/>
              <a:t>Members</a:t>
            </a:r>
            <a:endParaRPr lang="en-US" dirty="0"/>
          </a:p>
        </p:txBody>
      </p:sp>
      <p:sp>
        <p:nvSpPr>
          <p:cNvPr id="3" name="Text Placeholder 2"/>
          <p:cNvSpPr>
            <a:spLocks noGrp="1"/>
          </p:cNvSpPr>
          <p:nvPr>
            <p:ph type="body" sz="quarter" idx="39"/>
          </p:nvPr>
        </p:nvSpPr>
        <p:spPr/>
        <p:txBody>
          <a:bodyPr/>
          <a:lstStyle/>
          <a:p>
            <a:r>
              <a:rPr lang="en-US" dirty="0"/>
              <a:t>AISC Seismic Provisions - SCBF</a:t>
            </a:r>
          </a:p>
        </p:txBody>
      </p:sp>
      <p:sp>
        <p:nvSpPr>
          <p:cNvPr id="9" name="Text Box 2"/>
          <p:cNvSpPr txBox="1">
            <a:spLocks noChangeArrowheads="1"/>
          </p:cNvSpPr>
          <p:nvPr/>
        </p:nvSpPr>
        <p:spPr bwMode="auto">
          <a:xfrm>
            <a:off x="539552" y="1269921"/>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F2.5b(c</a:t>
            </a:r>
            <a:r>
              <a:rPr lang="en-US" altLang="en-US" sz="2200" u="sng" dirty="0">
                <a:latin typeface="+mn-lt"/>
              </a:rPr>
              <a:t>) Effective Net Area</a:t>
            </a:r>
          </a:p>
        </p:txBody>
      </p:sp>
      <p:sp>
        <p:nvSpPr>
          <p:cNvPr id="1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79</a:t>
            </a:fld>
            <a:endParaRPr lang="en-US" altLang="en-US"/>
          </a:p>
        </p:txBody>
      </p:sp>
    </p:spTree>
    <p:extLst>
      <p:ext uri="{BB962C8B-B14F-4D97-AF65-F5344CB8AC3E}">
        <p14:creationId xmlns:p14="http://schemas.microsoft.com/office/powerpoint/2010/main" val="31192236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5"/>
            <a:ext cx="9144000" cy="6865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8</a:t>
            </a:fld>
            <a:endParaRPr lang="en-US" altLang="en-US" dirty="0">
              <a:solidFill>
                <a:schemeClr val="bg1"/>
              </a:solidFill>
            </a:endParaRPr>
          </a:p>
        </p:txBody>
      </p:sp>
    </p:spTree>
    <p:extLst>
      <p:ext uri="{BB962C8B-B14F-4D97-AF65-F5344CB8AC3E}">
        <p14:creationId xmlns:p14="http://schemas.microsoft.com/office/powerpoint/2010/main" val="23378508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4" descr="CBF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8832"/>
            <a:ext cx="9130836"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80</a:t>
            </a:fld>
            <a:endParaRPr lang="en-US" altLang="en-US">
              <a:solidFill>
                <a:schemeClr val="bg1"/>
              </a:solidFill>
            </a:endParaRPr>
          </a:p>
        </p:txBody>
      </p:sp>
    </p:spTree>
    <p:extLst>
      <p:ext uri="{BB962C8B-B14F-4D97-AF65-F5344CB8AC3E}">
        <p14:creationId xmlns:p14="http://schemas.microsoft.com/office/powerpoint/2010/main" val="22307687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4" descr="cbf-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 y="258897"/>
            <a:ext cx="9137978" cy="637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solidFill>
                  <a:schemeClr val="bg1"/>
                </a:solidFill>
              </a:rPr>
              <a:pPr>
                <a:defRPr/>
              </a:pPr>
              <a:t>81</a:t>
            </a:fld>
            <a:endParaRPr lang="en-US" altLang="en-US">
              <a:solidFill>
                <a:schemeClr val="bg1"/>
              </a:solidFill>
            </a:endParaRPr>
          </a:p>
        </p:txBody>
      </p:sp>
    </p:spTree>
    <p:extLst>
      <p:ext uri="{BB962C8B-B14F-4D97-AF65-F5344CB8AC3E}">
        <p14:creationId xmlns:p14="http://schemas.microsoft.com/office/powerpoint/2010/main" val="3513364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AutoShape 34"/>
          <p:cNvSpPr>
            <a:spLocks noChangeArrowheads="1"/>
          </p:cNvSpPr>
          <p:nvPr/>
        </p:nvSpPr>
        <p:spPr bwMode="auto">
          <a:xfrm>
            <a:off x="7315200" y="251460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1012" name="AutoShape 35"/>
          <p:cNvSpPr>
            <a:spLocks noChangeArrowheads="1"/>
          </p:cNvSpPr>
          <p:nvPr/>
        </p:nvSpPr>
        <p:spPr bwMode="auto">
          <a:xfrm flipH="1">
            <a:off x="685800" y="251460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71013" name="Group 40"/>
          <p:cNvGrpSpPr>
            <a:grpSpLocks/>
          </p:cNvGrpSpPr>
          <p:nvPr/>
        </p:nvGrpSpPr>
        <p:grpSpPr bwMode="auto">
          <a:xfrm>
            <a:off x="1828800" y="1295400"/>
            <a:ext cx="5181600" cy="2819400"/>
            <a:chOff x="1152" y="816"/>
            <a:chExt cx="3264" cy="1776"/>
          </a:xfrm>
        </p:grpSpPr>
        <p:sp>
          <p:nvSpPr>
            <p:cNvPr id="171020" name="Freeform 33"/>
            <p:cNvSpPr>
              <a:spLocks/>
            </p:cNvSpPr>
            <p:nvPr/>
          </p:nvSpPr>
          <p:spPr bwMode="auto">
            <a:xfrm>
              <a:off x="1152" y="816"/>
              <a:ext cx="1854" cy="1776"/>
            </a:xfrm>
            <a:custGeom>
              <a:avLst/>
              <a:gdLst>
                <a:gd name="T0" fmla="*/ 432 w 1854"/>
                <a:gd name="T1" fmla="*/ 0 h 1776"/>
                <a:gd name="T2" fmla="*/ 1854 w 1854"/>
                <a:gd name="T3" fmla="*/ 276 h 1776"/>
                <a:gd name="T4" fmla="*/ 1848 w 1854"/>
                <a:gd name="T5" fmla="*/ 1344 h 1776"/>
                <a:gd name="T6" fmla="*/ 432 w 1854"/>
                <a:gd name="T7" fmla="*/ 1776 h 1776"/>
                <a:gd name="T8" fmla="*/ 0 w 1854"/>
                <a:gd name="T9" fmla="*/ 1776 h 1776"/>
                <a:gd name="T10" fmla="*/ 96 w 1854"/>
                <a:gd name="T11" fmla="*/ 1536 h 1776"/>
                <a:gd name="T12" fmla="*/ 48 w 1854"/>
                <a:gd name="T13" fmla="*/ 1344 h 1776"/>
                <a:gd name="T14" fmla="*/ 144 w 1854"/>
                <a:gd name="T15" fmla="*/ 1104 h 1776"/>
                <a:gd name="T16" fmla="*/ 0 w 1854"/>
                <a:gd name="T17" fmla="*/ 816 h 1776"/>
                <a:gd name="T18" fmla="*/ 144 w 1854"/>
                <a:gd name="T19" fmla="*/ 576 h 1776"/>
                <a:gd name="T20" fmla="*/ 0 w 1854"/>
                <a:gd name="T21" fmla="*/ 384 h 1776"/>
                <a:gd name="T22" fmla="*/ 144 w 1854"/>
                <a:gd name="T23" fmla="*/ 0 h 1776"/>
                <a:gd name="T24" fmla="*/ 432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71021" name="Group 32"/>
            <p:cNvGrpSpPr>
              <a:grpSpLocks/>
            </p:cNvGrpSpPr>
            <p:nvPr/>
          </p:nvGrpSpPr>
          <p:grpSpPr bwMode="auto">
            <a:xfrm>
              <a:off x="1584" y="1344"/>
              <a:ext cx="2832" cy="624"/>
              <a:chOff x="1584" y="1344"/>
              <a:chExt cx="2832" cy="624"/>
            </a:xfrm>
          </p:grpSpPr>
          <p:sp>
            <p:nvSpPr>
              <p:cNvPr id="171026" name="Rectangle 30"/>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1027" name="Line 31"/>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1022" name="Group 39"/>
            <p:cNvGrpSpPr>
              <a:grpSpLocks/>
            </p:cNvGrpSpPr>
            <p:nvPr/>
          </p:nvGrpSpPr>
          <p:grpSpPr bwMode="auto">
            <a:xfrm>
              <a:off x="1824" y="1536"/>
              <a:ext cx="816" cy="144"/>
              <a:chOff x="1824" y="1488"/>
              <a:chExt cx="816" cy="144"/>
            </a:xfrm>
          </p:grpSpPr>
          <p:sp>
            <p:nvSpPr>
              <p:cNvPr id="171023" name="Oval 36"/>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1024" name="Oval 37"/>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1025" name="Oval 38"/>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71014" name="Text Box 41"/>
          <p:cNvSpPr txBox="1">
            <a:spLocks noChangeArrowheads="1"/>
          </p:cNvSpPr>
          <p:nvPr/>
        </p:nvSpPr>
        <p:spPr bwMode="auto">
          <a:xfrm>
            <a:off x="5782769" y="1143000"/>
            <a:ext cx="3352800" cy="39687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double angle bracing member</a:t>
            </a:r>
          </a:p>
        </p:txBody>
      </p:sp>
      <p:sp>
        <p:nvSpPr>
          <p:cNvPr id="171015" name="Freeform 42"/>
          <p:cNvSpPr>
            <a:spLocks/>
          </p:cNvSpPr>
          <p:nvPr/>
        </p:nvSpPr>
        <p:spPr bwMode="auto">
          <a:xfrm>
            <a:off x="5105400" y="1371600"/>
            <a:ext cx="600075" cy="1066800"/>
          </a:xfrm>
          <a:custGeom>
            <a:avLst/>
            <a:gdLst>
              <a:gd name="T0" fmla="*/ 2147483646 w 378"/>
              <a:gd name="T1" fmla="*/ 0 h 672"/>
              <a:gd name="T2" fmla="*/ 0 w 378"/>
              <a:gd name="T3" fmla="*/ 2147483646 h 672"/>
              <a:gd name="T4" fmla="*/ 0 60000 65536"/>
              <a:gd name="T5" fmla="*/ 0 60000 65536"/>
            </a:gdLst>
            <a:ahLst/>
            <a:cxnLst>
              <a:cxn ang="T4">
                <a:pos x="T0" y="T1"/>
              </a:cxn>
              <a:cxn ang="T5">
                <a:pos x="T2" y="T3"/>
              </a:cxn>
            </a:cxnLst>
            <a:rect l="0" t="0" r="r" b="b"/>
            <a:pathLst>
              <a:path w="378" h="672">
                <a:moveTo>
                  <a:pt x="378" y="0"/>
                </a:moveTo>
                <a:lnTo>
                  <a:pt x="0" y="672"/>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1016" name="Text Box 43"/>
          <p:cNvSpPr txBox="1">
            <a:spLocks noChangeArrowheads="1"/>
          </p:cNvSpPr>
          <p:nvPr/>
        </p:nvSpPr>
        <p:spPr bwMode="auto">
          <a:xfrm>
            <a:off x="2743200" y="746125"/>
            <a:ext cx="1524000" cy="39687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gusset plate</a:t>
            </a:r>
          </a:p>
        </p:txBody>
      </p:sp>
      <p:sp>
        <p:nvSpPr>
          <p:cNvPr id="171017" name="Freeform 44"/>
          <p:cNvSpPr>
            <a:spLocks/>
          </p:cNvSpPr>
          <p:nvPr/>
        </p:nvSpPr>
        <p:spPr bwMode="auto">
          <a:xfrm>
            <a:off x="3990975" y="971550"/>
            <a:ext cx="476250" cy="885825"/>
          </a:xfrm>
          <a:custGeom>
            <a:avLst/>
            <a:gdLst>
              <a:gd name="T0" fmla="*/ 2147483646 w 300"/>
              <a:gd name="T1" fmla="*/ 0 h 558"/>
              <a:gd name="T2" fmla="*/ 0 w 300"/>
              <a:gd name="T3" fmla="*/ 2147483646 h 558"/>
              <a:gd name="T4" fmla="*/ 0 60000 65536"/>
              <a:gd name="T5" fmla="*/ 0 60000 65536"/>
            </a:gdLst>
            <a:ahLst/>
            <a:cxnLst>
              <a:cxn ang="T4">
                <a:pos x="T0" y="T1"/>
              </a:cxn>
              <a:cxn ang="T5">
                <a:pos x="T2" y="T3"/>
              </a:cxn>
            </a:cxnLst>
            <a:rect l="0" t="0" r="r" b="b"/>
            <a:pathLst>
              <a:path w="300" h="558">
                <a:moveTo>
                  <a:pt x="300" y="0"/>
                </a:moveTo>
                <a:lnTo>
                  <a:pt x="0" y="55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1018" name="Line 45"/>
          <p:cNvSpPr>
            <a:spLocks noChangeShapeType="1"/>
          </p:cNvSpPr>
          <p:nvPr/>
        </p:nvSpPr>
        <p:spPr bwMode="auto">
          <a:xfrm flipH="1">
            <a:off x="4191000" y="971550"/>
            <a:ext cx="2762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1019" name="Text Box 46"/>
          <p:cNvSpPr txBox="1">
            <a:spLocks noChangeArrowheads="1"/>
          </p:cNvSpPr>
          <p:nvPr/>
        </p:nvSpPr>
        <p:spPr bwMode="auto">
          <a:xfrm>
            <a:off x="1981200" y="4495800"/>
            <a:ext cx="5791200" cy="43088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mn-lt"/>
              </a:rPr>
              <a:t>Check if effective net area ≥ gross area</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22"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82</a:t>
            </a:fld>
            <a:endParaRPr lang="en-US" altLang="en-US"/>
          </a:p>
        </p:txBody>
      </p:sp>
    </p:spTree>
    <p:extLst>
      <p:ext uri="{BB962C8B-B14F-4D97-AF65-F5344CB8AC3E}">
        <p14:creationId xmlns:p14="http://schemas.microsoft.com/office/powerpoint/2010/main" val="19522143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2"/>
          <p:cNvSpPr>
            <a:spLocks noChangeArrowheads="1"/>
          </p:cNvSpPr>
          <p:nvPr/>
        </p:nvSpPr>
        <p:spPr bwMode="auto">
          <a:xfrm>
            <a:off x="7315200" y="251460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3059" name="AutoShape 3"/>
          <p:cNvSpPr>
            <a:spLocks noChangeArrowheads="1"/>
          </p:cNvSpPr>
          <p:nvPr/>
        </p:nvSpPr>
        <p:spPr bwMode="auto">
          <a:xfrm flipH="1">
            <a:off x="685800" y="251460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3060" name="Freeform 5"/>
          <p:cNvSpPr>
            <a:spLocks/>
          </p:cNvSpPr>
          <p:nvPr/>
        </p:nvSpPr>
        <p:spPr bwMode="auto">
          <a:xfrm>
            <a:off x="1828800" y="1295400"/>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73061" name="Group 6"/>
          <p:cNvGrpSpPr>
            <a:grpSpLocks/>
          </p:cNvGrpSpPr>
          <p:nvPr/>
        </p:nvGrpSpPr>
        <p:grpSpPr bwMode="auto">
          <a:xfrm>
            <a:off x="2514600" y="2133600"/>
            <a:ext cx="4495800" cy="990600"/>
            <a:chOff x="1584" y="1344"/>
            <a:chExt cx="2832" cy="624"/>
          </a:xfrm>
        </p:grpSpPr>
        <p:sp>
          <p:nvSpPr>
            <p:cNvPr id="173071" name="Rectangle 7"/>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3072" name="Line 8"/>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3062" name="Text Box 13"/>
          <p:cNvSpPr txBox="1">
            <a:spLocks noChangeArrowheads="1"/>
          </p:cNvSpPr>
          <p:nvPr/>
        </p:nvSpPr>
        <p:spPr bwMode="auto">
          <a:xfrm>
            <a:off x="5268733" y="1556792"/>
            <a:ext cx="1679531" cy="400110"/>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a:latin typeface="Arial Narrow" pitchFamily="34" charset="0"/>
              </a:rPr>
              <a:t>Gross Area A</a:t>
            </a:r>
            <a:r>
              <a:rPr lang="en-US" altLang="en-US" sz="2000" i="1" baseline="-25000" dirty="0">
                <a:latin typeface="Arial Narrow" pitchFamily="34" charset="0"/>
              </a:rPr>
              <a:t>g</a:t>
            </a:r>
            <a:endParaRPr lang="en-US" altLang="en-US" sz="2000" i="1" dirty="0">
              <a:latin typeface="Arial Narrow" pitchFamily="34" charset="0"/>
            </a:endParaRPr>
          </a:p>
        </p:txBody>
      </p:sp>
      <p:sp>
        <p:nvSpPr>
          <p:cNvPr id="173063" name="Line 18"/>
          <p:cNvSpPr>
            <a:spLocks noChangeShapeType="1"/>
          </p:cNvSpPr>
          <p:nvPr/>
        </p:nvSpPr>
        <p:spPr bwMode="auto">
          <a:xfrm>
            <a:off x="4076700" y="2133600"/>
            <a:ext cx="0" cy="990600"/>
          </a:xfrm>
          <a:prstGeom prst="line">
            <a:avLst/>
          </a:prstGeom>
          <a:noFill/>
          <a:ln w="2857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73064" name="Group 9"/>
          <p:cNvGrpSpPr>
            <a:grpSpLocks/>
          </p:cNvGrpSpPr>
          <p:nvPr/>
        </p:nvGrpSpPr>
        <p:grpSpPr bwMode="auto">
          <a:xfrm>
            <a:off x="2895600" y="2438400"/>
            <a:ext cx="1295400" cy="228600"/>
            <a:chOff x="1824" y="1488"/>
            <a:chExt cx="816" cy="144"/>
          </a:xfrm>
        </p:grpSpPr>
        <p:sp>
          <p:nvSpPr>
            <p:cNvPr id="173068" name="Oval 10"/>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3069" name="Oval 11"/>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3070" name="Oval 12"/>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73065" name="Freeform 20"/>
          <p:cNvSpPr>
            <a:spLocks/>
          </p:cNvSpPr>
          <p:nvPr/>
        </p:nvSpPr>
        <p:spPr bwMode="auto">
          <a:xfrm>
            <a:off x="4076700" y="2814439"/>
            <a:ext cx="1209674" cy="830585"/>
          </a:xfrm>
          <a:custGeom>
            <a:avLst/>
            <a:gdLst>
              <a:gd name="T0" fmla="*/ 2147483646 w 498"/>
              <a:gd name="T1" fmla="*/ 2147483646 h 750"/>
              <a:gd name="T2" fmla="*/ 0 w 498"/>
              <a:gd name="T3" fmla="*/ 0 h 750"/>
              <a:gd name="T4" fmla="*/ 0 60000 65536"/>
              <a:gd name="T5" fmla="*/ 0 60000 65536"/>
            </a:gdLst>
            <a:ahLst/>
            <a:cxnLst>
              <a:cxn ang="T4">
                <a:pos x="T0" y="T1"/>
              </a:cxn>
              <a:cxn ang="T5">
                <a:pos x="T2" y="T3"/>
              </a:cxn>
            </a:cxnLst>
            <a:rect l="0" t="0" r="r" b="b"/>
            <a:pathLst>
              <a:path w="498" h="750">
                <a:moveTo>
                  <a:pt x="498" y="750"/>
                </a:moveTo>
                <a:lnTo>
                  <a:pt x="0" y="0"/>
                </a:lnTo>
              </a:path>
            </a:pathLst>
          </a:custGeom>
          <a:noFill/>
          <a:ln w="28575"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3066" name="Text Box 21"/>
          <p:cNvSpPr txBox="1">
            <a:spLocks noChangeArrowheads="1"/>
          </p:cNvSpPr>
          <p:nvPr/>
        </p:nvSpPr>
        <p:spPr bwMode="auto">
          <a:xfrm>
            <a:off x="5286374" y="3429000"/>
            <a:ext cx="3657600" cy="2246769"/>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i="1" dirty="0">
                <a:latin typeface="Arial Narrow" pitchFamily="34" charset="0"/>
              </a:rPr>
              <a:t>Effective Net Area</a:t>
            </a:r>
          </a:p>
          <a:p>
            <a:pPr>
              <a:spcBef>
                <a:spcPct val="50000"/>
              </a:spcBef>
              <a:buClrTx/>
              <a:buSzTx/>
              <a:buFontTx/>
              <a:buNone/>
            </a:pPr>
            <a:r>
              <a:rPr lang="en-US" altLang="en-US" sz="2000" i="1" dirty="0">
                <a:latin typeface="Arial Narrow" pitchFamily="34" charset="0"/>
              </a:rPr>
              <a:t>A</a:t>
            </a:r>
            <a:r>
              <a:rPr lang="en-US" altLang="en-US" sz="2000" i="1" baseline="-25000" dirty="0">
                <a:latin typeface="Arial Narrow" pitchFamily="34" charset="0"/>
              </a:rPr>
              <a:t>e</a:t>
            </a:r>
            <a:r>
              <a:rPr lang="en-US" altLang="en-US" sz="2000" i="1" dirty="0">
                <a:latin typeface="Arial Narrow" pitchFamily="34" charset="0"/>
              </a:rPr>
              <a:t> </a:t>
            </a:r>
            <a:r>
              <a:rPr lang="en-US" altLang="en-US" sz="2000" dirty="0">
                <a:latin typeface="Arial Narrow" pitchFamily="34" charset="0"/>
              </a:rPr>
              <a:t>= </a:t>
            </a:r>
            <a:r>
              <a:rPr lang="en-US" altLang="en-US" sz="2000" i="1" dirty="0">
                <a:latin typeface="Arial Narrow" pitchFamily="34" charset="0"/>
              </a:rPr>
              <a:t>U A</a:t>
            </a:r>
            <a:r>
              <a:rPr lang="en-US" altLang="en-US" sz="2000" i="1" baseline="-25000" dirty="0">
                <a:latin typeface="Arial Narrow" pitchFamily="34" charset="0"/>
              </a:rPr>
              <a:t>n</a:t>
            </a:r>
            <a:endParaRPr lang="en-US" altLang="en-US" sz="2000" i="1" dirty="0">
              <a:latin typeface="Arial Narrow" pitchFamily="34" charset="0"/>
            </a:endParaRPr>
          </a:p>
          <a:p>
            <a:pPr>
              <a:spcBef>
                <a:spcPct val="50000"/>
              </a:spcBef>
              <a:buClrTx/>
              <a:buSzTx/>
              <a:buFontTx/>
              <a:buNone/>
            </a:pPr>
            <a:r>
              <a:rPr lang="en-US" altLang="en-US" sz="2000" i="1" dirty="0">
                <a:latin typeface="Arial Narrow" pitchFamily="34" charset="0"/>
              </a:rPr>
              <a:t>A</a:t>
            </a:r>
            <a:r>
              <a:rPr lang="en-US" altLang="en-US" sz="2000" i="1" baseline="-25000" dirty="0">
                <a:latin typeface="Arial Narrow" pitchFamily="34" charset="0"/>
              </a:rPr>
              <a:t>e </a:t>
            </a:r>
            <a:r>
              <a:rPr lang="en-US" altLang="en-US" sz="2000" dirty="0">
                <a:latin typeface="Arial Narrow" pitchFamily="34" charset="0"/>
              </a:rPr>
              <a:t>&lt; </a:t>
            </a:r>
            <a:r>
              <a:rPr lang="en-US" altLang="en-US" sz="2000" i="1" dirty="0">
                <a:latin typeface="Arial Narrow" pitchFamily="34" charset="0"/>
              </a:rPr>
              <a:t>A</a:t>
            </a:r>
            <a:r>
              <a:rPr lang="en-US" altLang="en-US" sz="2000" i="1" baseline="-25000" dirty="0">
                <a:latin typeface="Arial Narrow" pitchFamily="34" charset="0"/>
              </a:rPr>
              <a:t>g</a:t>
            </a:r>
            <a:r>
              <a:rPr lang="en-US" altLang="en-US" sz="2000" dirty="0">
                <a:latin typeface="Arial Narrow" pitchFamily="34" charset="0"/>
              </a:rPr>
              <a:t> due to:</a:t>
            </a:r>
          </a:p>
          <a:p>
            <a:pPr>
              <a:spcBef>
                <a:spcPct val="50000"/>
              </a:spcBef>
              <a:buClrTx/>
              <a:buSzTx/>
              <a:buFontTx/>
              <a:buNone/>
            </a:pPr>
            <a:r>
              <a:rPr lang="en-US" altLang="en-US" sz="2000" dirty="0">
                <a:latin typeface="Arial Narrow" pitchFamily="34" charset="0"/>
              </a:rPr>
              <a:t>	bolt hole (</a:t>
            </a:r>
            <a:r>
              <a:rPr lang="en-US" altLang="en-US" sz="2000" i="1" dirty="0">
                <a:latin typeface="Arial Narrow" pitchFamily="34" charset="0"/>
              </a:rPr>
              <a:t>A</a:t>
            </a:r>
            <a:r>
              <a:rPr lang="en-US" altLang="en-US" sz="2000" i="1" baseline="-25000" dirty="0">
                <a:latin typeface="Arial Narrow" pitchFamily="34" charset="0"/>
              </a:rPr>
              <a:t>n</a:t>
            </a:r>
            <a:r>
              <a:rPr lang="en-US" altLang="en-US" sz="2000" dirty="0">
                <a:latin typeface="Arial Narrow" pitchFamily="34" charset="0"/>
              </a:rPr>
              <a:t> &lt; </a:t>
            </a:r>
            <a:r>
              <a:rPr lang="en-US" altLang="en-US" sz="2000" i="1" dirty="0">
                <a:latin typeface="Arial Narrow" pitchFamily="34" charset="0"/>
              </a:rPr>
              <a:t>A</a:t>
            </a:r>
            <a:r>
              <a:rPr lang="en-US" altLang="en-US" sz="2000" i="1" baseline="-25000" dirty="0">
                <a:latin typeface="Arial Narrow" pitchFamily="34" charset="0"/>
              </a:rPr>
              <a:t>g</a:t>
            </a:r>
            <a:r>
              <a:rPr lang="en-US" altLang="en-US" sz="2000" baseline="-25000" dirty="0">
                <a:latin typeface="Arial Narrow" pitchFamily="34" charset="0"/>
              </a:rPr>
              <a:t> </a:t>
            </a:r>
            <a:r>
              <a:rPr lang="en-US" altLang="en-US" sz="2000" dirty="0">
                <a:latin typeface="Arial Narrow" pitchFamily="34" charset="0"/>
              </a:rPr>
              <a:t>), and</a:t>
            </a:r>
          </a:p>
          <a:p>
            <a:pPr>
              <a:spcBef>
                <a:spcPct val="50000"/>
              </a:spcBef>
              <a:buClrTx/>
              <a:buSzTx/>
              <a:buFontTx/>
              <a:buNone/>
            </a:pPr>
            <a:r>
              <a:rPr lang="en-US" altLang="en-US" sz="2000" dirty="0">
                <a:latin typeface="Arial Narrow" pitchFamily="34" charset="0"/>
              </a:rPr>
              <a:t>	shear lag (</a:t>
            </a:r>
            <a:r>
              <a:rPr lang="en-US" altLang="en-US" sz="2000" i="1" dirty="0">
                <a:latin typeface="Arial Narrow" pitchFamily="34" charset="0"/>
              </a:rPr>
              <a:t>U</a:t>
            </a:r>
            <a:r>
              <a:rPr lang="en-US" altLang="en-US" sz="2000" dirty="0">
                <a:latin typeface="Arial Narrow" pitchFamily="34" charset="0"/>
              </a:rPr>
              <a:t> &lt; 1)</a:t>
            </a:r>
            <a:endParaRPr lang="en-US" altLang="en-US" sz="2000" i="1" dirty="0">
              <a:latin typeface="Arial Narrow" pitchFamily="34" charset="0"/>
            </a:endParaRPr>
          </a:p>
        </p:txBody>
      </p:sp>
      <p:sp>
        <p:nvSpPr>
          <p:cNvPr id="173067" name="Text Box 23"/>
          <p:cNvSpPr txBox="1">
            <a:spLocks noChangeArrowheads="1"/>
          </p:cNvSpPr>
          <p:nvPr/>
        </p:nvSpPr>
        <p:spPr bwMode="auto">
          <a:xfrm>
            <a:off x="467544" y="5244882"/>
            <a:ext cx="4600575" cy="43088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sz="2200" u="sng" dirty="0">
                <a:latin typeface="+mn-lt"/>
              </a:rPr>
              <a:t>Need to Reinforce Net Section</a:t>
            </a:r>
          </a:p>
        </p:txBody>
      </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1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83</a:t>
            </a:fld>
            <a:endParaRPr lang="en-US" altLang="en-US"/>
          </a:p>
        </p:txBody>
      </p:sp>
    </p:spTree>
    <p:extLst>
      <p:ext uri="{BB962C8B-B14F-4D97-AF65-F5344CB8AC3E}">
        <p14:creationId xmlns:p14="http://schemas.microsoft.com/office/powerpoint/2010/main" val="13613440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reeform 4"/>
          <p:cNvSpPr>
            <a:spLocks/>
          </p:cNvSpPr>
          <p:nvPr/>
        </p:nvSpPr>
        <p:spPr bwMode="auto">
          <a:xfrm>
            <a:off x="533400" y="1728316"/>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432" y="1776"/>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07" name="Rectangle 28"/>
          <p:cNvSpPr>
            <a:spLocks noChangeArrowheads="1"/>
          </p:cNvSpPr>
          <p:nvPr/>
        </p:nvSpPr>
        <p:spPr bwMode="auto">
          <a:xfrm>
            <a:off x="1219200" y="2433166"/>
            <a:ext cx="2971800" cy="1257300"/>
          </a:xfrm>
          <a:prstGeom prst="rect">
            <a:avLst/>
          </a:prstGeom>
          <a:gradFill rotWithShape="1">
            <a:gsLst>
              <a:gs pos="0">
                <a:srgbClr val="B2B2B2"/>
              </a:gs>
              <a:gs pos="50000">
                <a:srgbClr val="6A6A6A"/>
              </a:gs>
              <a:gs pos="100000">
                <a:srgbClr val="B2B2B2"/>
              </a:gs>
            </a:gsLst>
            <a:lin ang="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75108" name="Group 5"/>
          <p:cNvGrpSpPr>
            <a:grpSpLocks/>
          </p:cNvGrpSpPr>
          <p:nvPr/>
        </p:nvGrpSpPr>
        <p:grpSpPr bwMode="auto">
          <a:xfrm>
            <a:off x="1219200" y="2566516"/>
            <a:ext cx="4495800" cy="990600"/>
            <a:chOff x="1584" y="1344"/>
            <a:chExt cx="2832" cy="624"/>
          </a:xfrm>
        </p:grpSpPr>
        <p:sp>
          <p:nvSpPr>
            <p:cNvPr id="175127" name="Rectangle 6"/>
            <p:cNvSpPr>
              <a:spLocks noChangeArrowheads="1"/>
            </p:cNvSpPr>
            <p:nvPr/>
          </p:nvSpPr>
          <p:spPr bwMode="auto">
            <a:xfrm>
              <a:off x="1584" y="1344"/>
              <a:ext cx="2832" cy="624"/>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5128" name="Line 7"/>
            <p:cNvSpPr>
              <a:spLocks noChangeShapeType="1"/>
            </p:cNvSpPr>
            <p:nvPr/>
          </p:nvSpPr>
          <p:spPr bwMode="auto">
            <a:xfrm>
              <a:off x="1584" y="1872"/>
              <a:ext cx="283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5109" name="Group 9"/>
          <p:cNvGrpSpPr>
            <a:grpSpLocks/>
          </p:cNvGrpSpPr>
          <p:nvPr/>
        </p:nvGrpSpPr>
        <p:grpSpPr bwMode="auto">
          <a:xfrm>
            <a:off x="1752600" y="2909416"/>
            <a:ext cx="1295400" cy="228600"/>
            <a:chOff x="1824" y="1488"/>
            <a:chExt cx="816" cy="144"/>
          </a:xfrm>
        </p:grpSpPr>
        <p:sp>
          <p:nvSpPr>
            <p:cNvPr id="175124" name="Oval 10"/>
            <p:cNvSpPr>
              <a:spLocks noChangeArrowheads="1"/>
            </p:cNvSpPr>
            <p:nvPr/>
          </p:nvSpPr>
          <p:spPr bwMode="auto">
            <a:xfrm>
              <a:off x="2496"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5125" name="Oval 11"/>
            <p:cNvSpPr>
              <a:spLocks noChangeArrowheads="1"/>
            </p:cNvSpPr>
            <p:nvPr/>
          </p:nvSpPr>
          <p:spPr bwMode="auto">
            <a:xfrm>
              <a:off x="2160"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5126" name="Oval 12"/>
            <p:cNvSpPr>
              <a:spLocks noChangeArrowheads="1"/>
            </p:cNvSpPr>
            <p:nvPr/>
          </p:nvSpPr>
          <p:spPr bwMode="auto">
            <a:xfrm>
              <a:off x="1824" y="1488"/>
              <a:ext cx="144" cy="144"/>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75111" name="Group 40"/>
          <p:cNvGrpSpPr>
            <a:grpSpLocks/>
          </p:cNvGrpSpPr>
          <p:nvPr/>
        </p:nvGrpSpPr>
        <p:grpSpPr bwMode="auto">
          <a:xfrm>
            <a:off x="6376988" y="1947391"/>
            <a:ext cx="1776412" cy="2309813"/>
            <a:chOff x="3831" y="930"/>
            <a:chExt cx="1119" cy="1455"/>
          </a:xfrm>
        </p:grpSpPr>
        <p:sp>
          <p:nvSpPr>
            <p:cNvPr id="175119" name="Rectangle 38"/>
            <p:cNvSpPr>
              <a:spLocks noChangeArrowheads="1"/>
            </p:cNvSpPr>
            <p:nvPr/>
          </p:nvSpPr>
          <p:spPr bwMode="auto">
            <a:xfrm>
              <a:off x="4446" y="1236"/>
              <a:ext cx="48" cy="792"/>
            </a:xfrm>
            <a:prstGeom prst="rect">
              <a:avLst/>
            </a:prstGeom>
            <a:blipFill dpi="0" rotWithShape="0">
              <a:blip r:embed="rId3"/>
              <a:srcRect/>
              <a:tile tx="0" ty="0" sx="100000" sy="100000" flip="none" algn="tl"/>
            </a:blip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5120" name="Freeform 33"/>
            <p:cNvSpPr>
              <a:spLocks/>
            </p:cNvSpPr>
            <p:nvPr/>
          </p:nvSpPr>
          <p:spPr bwMode="auto">
            <a:xfrm>
              <a:off x="3831" y="1320"/>
              <a:ext cx="450" cy="621"/>
            </a:xfrm>
            <a:custGeom>
              <a:avLst/>
              <a:gdLst>
                <a:gd name="T0" fmla="*/ 450 w 450"/>
                <a:gd name="T1" fmla="*/ 0 h 621"/>
                <a:gd name="T2" fmla="*/ 450 w 450"/>
                <a:gd name="T3" fmla="*/ 621 h 621"/>
                <a:gd name="T4" fmla="*/ 3 w 450"/>
                <a:gd name="T5" fmla="*/ 621 h 621"/>
                <a:gd name="T6" fmla="*/ 0 w 450"/>
                <a:gd name="T7" fmla="*/ 552 h 621"/>
                <a:gd name="T8" fmla="*/ 336 w 450"/>
                <a:gd name="T9" fmla="*/ 552 h 621"/>
                <a:gd name="T10" fmla="*/ 363 w 450"/>
                <a:gd name="T11" fmla="*/ 531 h 621"/>
                <a:gd name="T12" fmla="*/ 375 w 450"/>
                <a:gd name="T13" fmla="*/ 516 h 621"/>
                <a:gd name="T14" fmla="*/ 384 w 450"/>
                <a:gd name="T15" fmla="*/ 495 h 621"/>
                <a:gd name="T16" fmla="*/ 384 w 450"/>
                <a:gd name="T17" fmla="*/ 3 h 621"/>
                <a:gd name="T18" fmla="*/ 450 w 450"/>
                <a:gd name="T19" fmla="*/ 0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0" h="621">
                  <a:moveTo>
                    <a:pt x="450" y="0"/>
                  </a:moveTo>
                  <a:lnTo>
                    <a:pt x="450" y="621"/>
                  </a:lnTo>
                  <a:lnTo>
                    <a:pt x="3" y="621"/>
                  </a:lnTo>
                  <a:lnTo>
                    <a:pt x="0" y="552"/>
                  </a:lnTo>
                  <a:lnTo>
                    <a:pt x="336" y="552"/>
                  </a:lnTo>
                  <a:lnTo>
                    <a:pt x="363" y="531"/>
                  </a:lnTo>
                  <a:lnTo>
                    <a:pt x="375" y="516"/>
                  </a:lnTo>
                  <a:lnTo>
                    <a:pt x="384" y="495"/>
                  </a:lnTo>
                  <a:lnTo>
                    <a:pt x="384" y="3"/>
                  </a:lnTo>
                  <a:lnTo>
                    <a:pt x="450" y="0"/>
                  </a:lnTo>
                  <a:close/>
                </a:path>
              </a:pathLst>
            </a:custGeom>
            <a:blipFill dpi="0" rotWithShape="0">
              <a:blip r:embed="rId4"/>
              <a:srcRect/>
              <a:tile tx="0" ty="0" sx="100000" sy="100000" flip="none" algn="tl"/>
            </a:blip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21" name="Freeform 34"/>
            <p:cNvSpPr>
              <a:spLocks/>
            </p:cNvSpPr>
            <p:nvPr/>
          </p:nvSpPr>
          <p:spPr bwMode="auto">
            <a:xfrm flipH="1">
              <a:off x="4500" y="1320"/>
              <a:ext cx="450" cy="621"/>
            </a:xfrm>
            <a:custGeom>
              <a:avLst/>
              <a:gdLst>
                <a:gd name="T0" fmla="*/ 450 w 450"/>
                <a:gd name="T1" fmla="*/ 0 h 621"/>
                <a:gd name="T2" fmla="*/ 450 w 450"/>
                <a:gd name="T3" fmla="*/ 621 h 621"/>
                <a:gd name="T4" fmla="*/ 3 w 450"/>
                <a:gd name="T5" fmla="*/ 621 h 621"/>
                <a:gd name="T6" fmla="*/ 0 w 450"/>
                <a:gd name="T7" fmla="*/ 552 h 621"/>
                <a:gd name="T8" fmla="*/ 336 w 450"/>
                <a:gd name="T9" fmla="*/ 552 h 621"/>
                <a:gd name="T10" fmla="*/ 363 w 450"/>
                <a:gd name="T11" fmla="*/ 531 h 621"/>
                <a:gd name="T12" fmla="*/ 375 w 450"/>
                <a:gd name="T13" fmla="*/ 516 h 621"/>
                <a:gd name="T14" fmla="*/ 384 w 450"/>
                <a:gd name="T15" fmla="*/ 495 h 621"/>
                <a:gd name="T16" fmla="*/ 384 w 450"/>
                <a:gd name="T17" fmla="*/ 3 h 621"/>
                <a:gd name="T18" fmla="*/ 450 w 450"/>
                <a:gd name="T19" fmla="*/ 0 h 6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0" h="621">
                  <a:moveTo>
                    <a:pt x="450" y="0"/>
                  </a:moveTo>
                  <a:lnTo>
                    <a:pt x="450" y="621"/>
                  </a:lnTo>
                  <a:lnTo>
                    <a:pt x="3" y="621"/>
                  </a:lnTo>
                  <a:lnTo>
                    <a:pt x="0" y="552"/>
                  </a:lnTo>
                  <a:lnTo>
                    <a:pt x="336" y="552"/>
                  </a:lnTo>
                  <a:lnTo>
                    <a:pt x="363" y="531"/>
                  </a:lnTo>
                  <a:lnTo>
                    <a:pt x="375" y="516"/>
                  </a:lnTo>
                  <a:lnTo>
                    <a:pt x="384" y="495"/>
                  </a:lnTo>
                  <a:lnTo>
                    <a:pt x="384" y="3"/>
                  </a:lnTo>
                  <a:lnTo>
                    <a:pt x="450" y="0"/>
                  </a:lnTo>
                  <a:close/>
                </a:path>
              </a:pathLst>
            </a:custGeom>
            <a:blipFill dpi="0" rotWithShape="0">
              <a:blip r:embed="rId4"/>
              <a:srcRect/>
              <a:tile tx="0" ty="0" sx="100000" sy="100000" flip="none" algn="tl"/>
            </a:blip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22" name="Rectangle 35"/>
            <p:cNvSpPr>
              <a:spLocks noChangeArrowheads="1"/>
            </p:cNvSpPr>
            <p:nvPr/>
          </p:nvSpPr>
          <p:spPr bwMode="auto">
            <a:xfrm>
              <a:off x="4332" y="930"/>
              <a:ext cx="114" cy="1455"/>
            </a:xfrm>
            <a:prstGeom prst="rect">
              <a:avLst/>
            </a:prstGeom>
            <a:blipFill dpi="0" rotWithShape="0">
              <a:blip r:embed="rId5"/>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5123" name="Rectangle 39"/>
            <p:cNvSpPr>
              <a:spLocks noChangeArrowheads="1"/>
            </p:cNvSpPr>
            <p:nvPr/>
          </p:nvSpPr>
          <p:spPr bwMode="auto">
            <a:xfrm>
              <a:off x="4281" y="1236"/>
              <a:ext cx="48" cy="792"/>
            </a:xfrm>
            <a:prstGeom prst="rect">
              <a:avLst/>
            </a:prstGeom>
            <a:blipFill dpi="0" rotWithShape="0">
              <a:blip r:embed="rId3"/>
              <a:srcRect/>
              <a:tile tx="0" ty="0" sx="100000" sy="100000" flip="none" algn="tl"/>
            </a:blipFill>
            <a:ln w="63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nvGrpSpPr>
          <p:cNvPr id="175112" name="Group 47"/>
          <p:cNvGrpSpPr>
            <a:grpSpLocks/>
          </p:cNvGrpSpPr>
          <p:nvPr/>
        </p:nvGrpSpPr>
        <p:grpSpPr bwMode="auto">
          <a:xfrm>
            <a:off x="2819400" y="1728316"/>
            <a:ext cx="2562225" cy="3644900"/>
            <a:chOff x="1776" y="888"/>
            <a:chExt cx="1614" cy="2296"/>
          </a:xfrm>
        </p:grpSpPr>
        <p:sp>
          <p:nvSpPr>
            <p:cNvPr id="175113" name="Freeform 41"/>
            <p:cNvSpPr>
              <a:spLocks/>
            </p:cNvSpPr>
            <p:nvPr/>
          </p:nvSpPr>
          <p:spPr bwMode="auto">
            <a:xfrm>
              <a:off x="1776" y="2040"/>
              <a:ext cx="864" cy="882"/>
            </a:xfrm>
            <a:custGeom>
              <a:avLst/>
              <a:gdLst>
                <a:gd name="T0" fmla="*/ 0 w 864"/>
                <a:gd name="T1" fmla="*/ 0 h 882"/>
                <a:gd name="T2" fmla="*/ 864 w 864"/>
                <a:gd name="T3" fmla="*/ 882 h 882"/>
                <a:gd name="T4" fmla="*/ 0 60000 65536"/>
                <a:gd name="T5" fmla="*/ 0 60000 65536"/>
              </a:gdLst>
              <a:ahLst/>
              <a:cxnLst>
                <a:cxn ang="T4">
                  <a:pos x="T0" y="T1"/>
                </a:cxn>
                <a:cxn ang="T5">
                  <a:pos x="T2" y="T3"/>
                </a:cxn>
              </a:cxnLst>
              <a:rect l="0" t="0" r="r" b="b"/>
              <a:pathLst>
                <a:path w="864" h="882">
                  <a:moveTo>
                    <a:pt x="0" y="0"/>
                  </a:moveTo>
                  <a:lnTo>
                    <a:pt x="864" y="882"/>
                  </a:lnTo>
                </a:path>
              </a:pathLst>
            </a:custGeom>
            <a:noFill/>
            <a:ln w="28575"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14" name="Line 42"/>
            <p:cNvSpPr>
              <a:spLocks noChangeShapeType="1"/>
            </p:cNvSpPr>
            <p:nvPr/>
          </p:nvSpPr>
          <p:spPr bwMode="auto">
            <a:xfrm flipH="1">
              <a:off x="1776" y="888"/>
              <a:ext cx="588" cy="528"/>
            </a:xfrm>
            <a:prstGeom prst="line">
              <a:avLst/>
            </a:prstGeom>
            <a:noFill/>
            <a:ln w="317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15" name="Line 43"/>
            <p:cNvSpPr>
              <a:spLocks noChangeShapeType="1"/>
            </p:cNvSpPr>
            <p:nvPr/>
          </p:nvSpPr>
          <p:spPr bwMode="auto">
            <a:xfrm>
              <a:off x="2364" y="888"/>
              <a:ext cx="276" cy="204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16" name="Line 44"/>
            <p:cNvSpPr>
              <a:spLocks noChangeShapeType="1"/>
            </p:cNvSpPr>
            <p:nvPr/>
          </p:nvSpPr>
          <p:spPr bwMode="auto">
            <a:xfrm>
              <a:off x="2640" y="2922"/>
              <a:ext cx="7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5117" name="Line 45"/>
            <p:cNvSpPr>
              <a:spLocks noChangeShapeType="1"/>
            </p:cNvSpPr>
            <p:nvPr/>
          </p:nvSpPr>
          <p:spPr bwMode="auto">
            <a:xfrm>
              <a:off x="2880" y="2928"/>
              <a:ext cx="0" cy="2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75118" name="Line 46"/>
            <p:cNvSpPr>
              <a:spLocks noChangeShapeType="1"/>
            </p:cNvSpPr>
            <p:nvPr/>
          </p:nvSpPr>
          <p:spPr bwMode="auto">
            <a:xfrm flipV="1">
              <a:off x="2880" y="2928"/>
              <a:ext cx="196" cy="25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 name="Text Placeholder 1"/>
          <p:cNvSpPr>
            <a:spLocks noGrp="1"/>
          </p:cNvSpPr>
          <p:nvPr>
            <p:ph type="body" sz="quarter" idx="38"/>
          </p:nvPr>
        </p:nvSpPr>
        <p:spPr/>
        <p:txBody>
          <a:bodyPr/>
          <a:lstStyle/>
          <a:p>
            <a:r>
              <a:rPr lang="en-US" dirty="0" smtClean="0"/>
              <a:t>Example</a:t>
            </a:r>
            <a:endParaRPr lang="en-US" dirty="0"/>
          </a:p>
        </p:txBody>
      </p:sp>
      <p:sp>
        <p:nvSpPr>
          <p:cNvPr id="3" name="Text Placeholder 2"/>
          <p:cNvSpPr>
            <a:spLocks noGrp="1"/>
          </p:cNvSpPr>
          <p:nvPr>
            <p:ph type="body" sz="quarter" idx="39"/>
          </p:nvPr>
        </p:nvSpPr>
        <p:spPr>
          <a:xfrm>
            <a:off x="179512" y="817910"/>
            <a:ext cx="8208912" cy="450850"/>
          </a:xfrm>
        </p:spPr>
        <p:txBody>
          <a:bodyPr>
            <a:normAutofit/>
          </a:bodyPr>
          <a:lstStyle/>
          <a:p>
            <a:r>
              <a:rPr lang="en-US" sz="2000" dirty="0"/>
              <a:t>Reinforcing net section of bracing member</a:t>
            </a:r>
            <a:r>
              <a:rPr lang="en-US" sz="2000" dirty="0" smtClean="0"/>
              <a:t>....</a:t>
            </a:r>
            <a:endParaRPr lang="en-US" sz="2000" dirty="0"/>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84</a:t>
            </a:fld>
            <a:endParaRPr lang="en-US" altLang="en-US"/>
          </a:p>
        </p:txBody>
      </p:sp>
    </p:spTree>
    <p:extLst>
      <p:ext uri="{BB962C8B-B14F-4D97-AF65-F5344CB8AC3E}">
        <p14:creationId xmlns:p14="http://schemas.microsoft.com/office/powerpoint/2010/main" val="4849935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5" name="AutoShape 3"/>
          <p:cNvSpPr>
            <a:spLocks noChangeArrowheads="1"/>
          </p:cNvSpPr>
          <p:nvPr/>
        </p:nvSpPr>
        <p:spPr bwMode="auto">
          <a:xfrm>
            <a:off x="6400800" y="260905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56" name="AutoShape 4"/>
          <p:cNvSpPr>
            <a:spLocks noChangeArrowheads="1"/>
          </p:cNvSpPr>
          <p:nvPr/>
        </p:nvSpPr>
        <p:spPr bwMode="auto">
          <a:xfrm flipH="1">
            <a:off x="304800" y="260905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57" name="Freeform 6"/>
          <p:cNvSpPr>
            <a:spLocks/>
          </p:cNvSpPr>
          <p:nvPr/>
        </p:nvSpPr>
        <p:spPr bwMode="auto">
          <a:xfrm>
            <a:off x="1371600" y="1466056"/>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510" y="1734"/>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58" name="Text Box 16"/>
          <p:cNvSpPr txBox="1">
            <a:spLocks noChangeArrowheads="1"/>
          </p:cNvSpPr>
          <p:nvPr/>
        </p:nvSpPr>
        <p:spPr bwMode="auto">
          <a:xfrm>
            <a:off x="4295775" y="704601"/>
            <a:ext cx="1524000" cy="39687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dirty="0">
                <a:latin typeface="Arial Narrow" pitchFamily="34" charset="0"/>
              </a:rPr>
              <a:t>gusset plate</a:t>
            </a:r>
          </a:p>
        </p:txBody>
      </p:sp>
      <p:grpSp>
        <p:nvGrpSpPr>
          <p:cNvPr id="5" name="Group 4"/>
          <p:cNvGrpSpPr/>
          <p:nvPr/>
        </p:nvGrpSpPr>
        <p:grpSpPr>
          <a:xfrm>
            <a:off x="3347864" y="926629"/>
            <a:ext cx="924297" cy="774179"/>
            <a:chOff x="3347864" y="926629"/>
            <a:chExt cx="924297" cy="774179"/>
          </a:xfrm>
        </p:grpSpPr>
        <p:sp>
          <p:nvSpPr>
            <p:cNvPr id="177159" name="Freeform 17"/>
            <p:cNvSpPr>
              <a:spLocks/>
            </p:cNvSpPr>
            <p:nvPr/>
          </p:nvSpPr>
          <p:spPr bwMode="auto">
            <a:xfrm>
              <a:off x="3347864" y="926629"/>
              <a:ext cx="662161" cy="774179"/>
            </a:xfrm>
            <a:custGeom>
              <a:avLst/>
              <a:gdLst>
                <a:gd name="T0" fmla="*/ 2147483646 w 300"/>
                <a:gd name="T1" fmla="*/ 0 h 558"/>
                <a:gd name="T2" fmla="*/ 0 w 300"/>
                <a:gd name="T3" fmla="*/ 2147483646 h 558"/>
                <a:gd name="T4" fmla="*/ 0 60000 65536"/>
                <a:gd name="T5" fmla="*/ 0 60000 65536"/>
              </a:gdLst>
              <a:ahLst/>
              <a:cxnLst>
                <a:cxn ang="T4">
                  <a:pos x="T0" y="T1"/>
                </a:cxn>
                <a:cxn ang="T5">
                  <a:pos x="T2" y="T3"/>
                </a:cxn>
              </a:cxnLst>
              <a:rect l="0" t="0" r="r" b="b"/>
              <a:pathLst>
                <a:path w="300" h="558">
                  <a:moveTo>
                    <a:pt x="300" y="0"/>
                  </a:moveTo>
                  <a:lnTo>
                    <a:pt x="0" y="55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77160" name="Line 18"/>
            <p:cNvSpPr>
              <a:spLocks noChangeShapeType="1"/>
            </p:cNvSpPr>
            <p:nvPr/>
          </p:nvSpPr>
          <p:spPr bwMode="auto">
            <a:xfrm flipH="1">
              <a:off x="3995936" y="932530"/>
              <a:ext cx="276225"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7161" name="Rectangle 22"/>
          <p:cNvSpPr>
            <a:spLocks noChangeArrowheads="1"/>
          </p:cNvSpPr>
          <p:nvPr/>
        </p:nvSpPr>
        <p:spPr bwMode="auto">
          <a:xfrm>
            <a:off x="2819400" y="2304256"/>
            <a:ext cx="3429000" cy="914400"/>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77162" name="Group 27"/>
          <p:cNvGrpSpPr>
            <a:grpSpLocks/>
          </p:cNvGrpSpPr>
          <p:nvPr/>
        </p:nvGrpSpPr>
        <p:grpSpPr bwMode="auto">
          <a:xfrm>
            <a:off x="2819400" y="4818856"/>
            <a:ext cx="3429000" cy="914400"/>
            <a:chOff x="2064" y="2592"/>
            <a:chExt cx="2160" cy="576"/>
          </a:xfrm>
        </p:grpSpPr>
        <p:sp>
          <p:nvSpPr>
            <p:cNvPr id="177182" name="Rectangle 23"/>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77183" name="Group 26"/>
            <p:cNvGrpSpPr>
              <a:grpSpLocks/>
            </p:cNvGrpSpPr>
            <p:nvPr/>
          </p:nvGrpSpPr>
          <p:grpSpPr bwMode="auto">
            <a:xfrm>
              <a:off x="2064" y="2830"/>
              <a:ext cx="1002" cy="98"/>
              <a:chOff x="2064" y="2830"/>
              <a:chExt cx="1002" cy="98"/>
            </a:xfrm>
          </p:grpSpPr>
          <p:sp>
            <p:nvSpPr>
              <p:cNvPr id="177184" name="Rectangle 24"/>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85" name="Oval 25"/>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77163" name="Rectangle 28"/>
          <p:cNvSpPr>
            <a:spLocks noChangeArrowheads="1"/>
          </p:cNvSpPr>
          <p:nvPr/>
        </p:nvSpPr>
        <p:spPr bwMode="auto">
          <a:xfrm>
            <a:off x="1371600" y="5199856"/>
            <a:ext cx="2882900" cy="152400"/>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64" name="AutoShape 29"/>
          <p:cNvSpPr>
            <a:spLocks noChangeArrowheads="1"/>
          </p:cNvSpPr>
          <p:nvPr/>
        </p:nvSpPr>
        <p:spPr bwMode="auto">
          <a:xfrm>
            <a:off x="6400800" y="518080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65" name="AutoShape 30"/>
          <p:cNvSpPr>
            <a:spLocks noChangeArrowheads="1"/>
          </p:cNvSpPr>
          <p:nvPr/>
        </p:nvSpPr>
        <p:spPr bwMode="auto">
          <a:xfrm flipH="1">
            <a:off x="304800" y="5180806"/>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77166" name="Group 36"/>
          <p:cNvGrpSpPr>
            <a:grpSpLocks/>
          </p:cNvGrpSpPr>
          <p:nvPr/>
        </p:nvGrpSpPr>
        <p:grpSpPr bwMode="auto">
          <a:xfrm>
            <a:off x="7543800" y="4818856"/>
            <a:ext cx="1524000" cy="914400"/>
            <a:chOff x="4704" y="2592"/>
            <a:chExt cx="960" cy="576"/>
          </a:xfrm>
        </p:grpSpPr>
        <p:grpSp>
          <p:nvGrpSpPr>
            <p:cNvPr id="177178" name="Group 34"/>
            <p:cNvGrpSpPr>
              <a:grpSpLocks/>
            </p:cNvGrpSpPr>
            <p:nvPr/>
          </p:nvGrpSpPr>
          <p:grpSpPr bwMode="auto">
            <a:xfrm>
              <a:off x="4920" y="2592"/>
              <a:ext cx="528" cy="576"/>
              <a:chOff x="4944" y="2592"/>
              <a:chExt cx="528" cy="576"/>
            </a:xfrm>
          </p:grpSpPr>
          <p:sp>
            <p:nvSpPr>
              <p:cNvPr id="177180" name="AutoShape 31"/>
              <p:cNvSpPr>
                <a:spLocks noChangeArrowheads="1"/>
              </p:cNvSpPr>
              <p:nvPr/>
            </p:nvSpPr>
            <p:spPr bwMode="auto">
              <a:xfrm>
                <a:off x="4944" y="2592"/>
                <a:ext cx="528" cy="576"/>
              </a:xfrm>
              <a:prstGeom prst="roundRect">
                <a:avLst>
                  <a:gd name="adj" fmla="val 16667"/>
                </a:avLst>
              </a:prstGeom>
              <a:gradFill rotWithShape="1">
                <a:gsLst>
                  <a:gs pos="0">
                    <a:srgbClr val="DDDDDD"/>
                  </a:gs>
                  <a:gs pos="100000">
                    <a:srgbClr val="848484"/>
                  </a:gs>
                </a:gsLst>
                <a:lin ang="5400000" scaled="1"/>
              </a:gra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77181" name="AutoShape 32"/>
              <p:cNvSpPr>
                <a:spLocks noChangeAspect="1" noChangeArrowheads="1"/>
              </p:cNvSpPr>
              <p:nvPr/>
            </p:nvSpPr>
            <p:spPr bwMode="auto">
              <a:xfrm>
                <a:off x="5006" y="2650"/>
                <a:ext cx="403" cy="460"/>
              </a:xfrm>
              <a:prstGeom prst="roundRect">
                <a:avLst>
                  <a:gd name="adj" fmla="val 16667"/>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77179" name="Rectangle 35"/>
            <p:cNvSpPr>
              <a:spLocks noChangeArrowheads="1"/>
            </p:cNvSpPr>
            <p:nvPr/>
          </p:nvSpPr>
          <p:spPr bwMode="auto">
            <a:xfrm>
              <a:off x="4704" y="2832"/>
              <a:ext cx="960" cy="96"/>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77167" name="Text Box 37"/>
          <p:cNvSpPr txBox="1">
            <a:spLocks noChangeArrowheads="1"/>
          </p:cNvSpPr>
          <p:nvPr/>
        </p:nvSpPr>
        <p:spPr bwMode="auto">
          <a:xfrm>
            <a:off x="6019800" y="1254795"/>
            <a:ext cx="3124200" cy="70167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a:latin typeface="Arial Narrow" pitchFamily="34" charset="0"/>
              </a:rPr>
              <a:t>rectangular HSS bracing member</a:t>
            </a:r>
          </a:p>
        </p:txBody>
      </p:sp>
      <p:grpSp>
        <p:nvGrpSpPr>
          <p:cNvPr id="4" name="Group 3"/>
          <p:cNvGrpSpPr/>
          <p:nvPr/>
        </p:nvGrpSpPr>
        <p:grpSpPr>
          <a:xfrm>
            <a:off x="4860032" y="1456531"/>
            <a:ext cx="1133577" cy="847725"/>
            <a:chOff x="5010150" y="1456531"/>
            <a:chExt cx="983459" cy="1076325"/>
          </a:xfrm>
        </p:grpSpPr>
        <p:sp>
          <p:nvSpPr>
            <p:cNvPr id="177168" name="Freeform 38"/>
            <p:cNvSpPr>
              <a:spLocks/>
            </p:cNvSpPr>
            <p:nvPr/>
          </p:nvSpPr>
          <p:spPr bwMode="auto">
            <a:xfrm>
              <a:off x="5010150" y="1456531"/>
              <a:ext cx="542925" cy="1076325"/>
            </a:xfrm>
            <a:custGeom>
              <a:avLst/>
              <a:gdLst>
                <a:gd name="T0" fmla="*/ 2147483646 w 342"/>
                <a:gd name="T1" fmla="*/ 0 h 678"/>
                <a:gd name="T2" fmla="*/ 0 w 342"/>
                <a:gd name="T3" fmla="*/ 2147483646 h 678"/>
                <a:gd name="T4" fmla="*/ 0 60000 65536"/>
                <a:gd name="T5" fmla="*/ 0 60000 65536"/>
              </a:gdLst>
              <a:ahLst/>
              <a:cxnLst>
                <a:cxn ang="T4">
                  <a:pos x="T0" y="T1"/>
                </a:cxn>
                <a:cxn ang="T5">
                  <a:pos x="T2" y="T3"/>
                </a:cxn>
              </a:cxnLst>
              <a:rect l="0" t="0" r="r" b="b"/>
              <a:pathLst>
                <a:path w="342" h="678">
                  <a:moveTo>
                    <a:pt x="342" y="0"/>
                  </a:moveTo>
                  <a:lnTo>
                    <a:pt x="0" y="678"/>
                  </a:lnTo>
                </a:path>
              </a:pathLst>
            </a:custGeom>
            <a:noFill/>
            <a:ln w="381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69" name="Line 39"/>
            <p:cNvSpPr>
              <a:spLocks noChangeShapeType="1"/>
            </p:cNvSpPr>
            <p:nvPr/>
          </p:nvSpPr>
          <p:spPr bwMode="auto">
            <a:xfrm flipH="1">
              <a:off x="5536409" y="1468437"/>
              <a:ext cx="457200" cy="0"/>
            </a:xfrm>
            <a:prstGeom prst="line">
              <a:avLst/>
            </a:prstGeom>
            <a:noFill/>
            <a:ln w="381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7170" name="Group 46"/>
          <p:cNvGrpSpPr>
            <a:grpSpLocks/>
          </p:cNvGrpSpPr>
          <p:nvPr/>
        </p:nvGrpSpPr>
        <p:grpSpPr bwMode="auto">
          <a:xfrm>
            <a:off x="3429000" y="1466056"/>
            <a:ext cx="2362200" cy="2971800"/>
            <a:chOff x="2160" y="480"/>
            <a:chExt cx="1488" cy="1872"/>
          </a:xfrm>
        </p:grpSpPr>
        <p:sp>
          <p:nvSpPr>
            <p:cNvPr id="177172" name="Line 40"/>
            <p:cNvSpPr>
              <a:spLocks noChangeShapeType="1"/>
            </p:cNvSpPr>
            <p:nvPr/>
          </p:nvSpPr>
          <p:spPr bwMode="auto">
            <a:xfrm>
              <a:off x="2160" y="1584"/>
              <a:ext cx="816" cy="528"/>
            </a:xfrm>
            <a:prstGeom prst="line">
              <a:avLst/>
            </a:prstGeom>
            <a:noFill/>
            <a:ln w="28575">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73" name="Line 41"/>
            <p:cNvSpPr>
              <a:spLocks noChangeShapeType="1"/>
            </p:cNvSpPr>
            <p:nvPr/>
          </p:nvSpPr>
          <p:spPr bwMode="auto">
            <a:xfrm flipH="1">
              <a:off x="2226" y="480"/>
              <a:ext cx="654" cy="528"/>
            </a:xfrm>
            <a:prstGeom prst="line">
              <a:avLst/>
            </a:prstGeom>
            <a:noFill/>
            <a:ln w="28575">
              <a:solidFill>
                <a:schemeClr val="tx1"/>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74" name="Line 42"/>
            <p:cNvSpPr>
              <a:spLocks noChangeShapeType="1"/>
            </p:cNvSpPr>
            <p:nvPr/>
          </p:nvSpPr>
          <p:spPr bwMode="auto">
            <a:xfrm>
              <a:off x="2880" y="480"/>
              <a:ext cx="96" cy="1632"/>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75" name="Line 43"/>
            <p:cNvSpPr>
              <a:spLocks noChangeShapeType="1"/>
            </p:cNvSpPr>
            <p:nvPr/>
          </p:nvSpPr>
          <p:spPr bwMode="auto">
            <a:xfrm>
              <a:off x="2976" y="2112"/>
              <a:ext cx="672"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76" name="Line 44"/>
            <p:cNvSpPr>
              <a:spLocks noChangeShapeType="1"/>
            </p:cNvSpPr>
            <p:nvPr/>
          </p:nvSpPr>
          <p:spPr bwMode="auto">
            <a:xfrm>
              <a:off x="3156" y="2112"/>
              <a:ext cx="0" cy="24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7177" name="Line 45"/>
            <p:cNvSpPr>
              <a:spLocks noChangeShapeType="1"/>
            </p:cNvSpPr>
            <p:nvPr/>
          </p:nvSpPr>
          <p:spPr bwMode="auto">
            <a:xfrm flipV="1">
              <a:off x="3156" y="2112"/>
              <a:ext cx="252" cy="24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77171" name="Text Box 46"/>
          <p:cNvSpPr txBox="1">
            <a:spLocks noChangeArrowheads="1"/>
          </p:cNvSpPr>
          <p:nvPr/>
        </p:nvSpPr>
        <p:spPr bwMode="auto">
          <a:xfrm>
            <a:off x="1580161" y="6135389"/>
            <a:ext cx="5924128" cy="43088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200" i="1" dirty="0">
                <a:latin typeface="+mn-lt"/>
              </a:rPr>
              <a:t>Check if effective net area ≥ gross area</a:t>
            </a:r>
          </a:p>
        </p:txBody>
      </p:sp>
      <p:sp>
        <p:nvSpPr>
          <p:cNvPr id="2" name="Text Placeholder 1"/>
          <p:cNvSpPr>
            <a:spLocks noGrp="1"/>
          </p:cNvSpPr>
          <p:nvPr>
            <p:ph type="body" sz="quarter" idx="38"/>
          </p:nvPr>
        </p:nvSpPr>
        <p:spPr/>
        <p:txBody>
          <a:bodyPr/>
          <a:lstStyle/>
          <a:p>
            <a:r>
              <a:rPr lang="en-US" dirty="0" smtClean="0"/>
              <a:t>Example - HSS</a:t>
            </a:r>
            <a:endParaRPr lang="en-US" dirty="0"/>
          </a:p>
        </p:txBody>
      </p:sp>
      <p:cxnSp>
        <p:nvCxnSpPr>
          <p:cNvPr id="7" name="Straight Connector 6"/>
          <p:cNvCxnSpPr/>
          <p:nvPr/>
        </p:nvCxnSpPr>
        <p:spPr>
          <a:xfrm>
            <a:off x="2817813" y="2377457"/>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2829743" y="3140968"/>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2829917" y="4897735"/>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42" name="Straight Connector 41"/>
          <p:cNvCxnSpPr/>
          <p:nvPr/>
        </p:nvCxnSpPr>
        <p:spPr>
          <a:xfrm>
            <a:off x="2827725" y="5655766"/>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4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85</a:t>
            </a:fld>
            <a:endParaRPr lang="en-US" altLang="en-US"/>
          </a:p>
        </p:txBody>
      </p:sp>
    </p:spTree>
    <p:extLst>
      <p:ext uri="{BB962C8B-B14F-4D97-AF65-F5344CB8AC3E}">
        <p14:creationId xmlns:p14="http://schemas.microsoft.com/office/powerpoint/2010/main" val="17192971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4" descr="DSCN13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5245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52399"/>
            <a:ext cx="4295775" cy="3223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15568"/>
            <a:ext cx="4295775"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86</a:t>
            </a:fld>
            <a:endParaRPr lang="en-US" altLang="en-US"/>
          </a:p>
        </p:txBody>
      </p:sp>
    </p:spTree>
    <p:extLst>
      <p:ext uri="{BB962C8B-B14F-4D97-AF65-F5344CB8AC3E}">
        <p14:creationId xmlns:p14="http://schemas.microsoft.com/office/powerpoint/2010/main" val="26165215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250" name="Group 3"/>
          <p:cNvGrpSpPr>
            <a:grpSpLocks/>
          </p:cNvGrpSpPr>
          <p:nvPr/>
        </p:nvGrpSpPr>
        <p:grpSpPr bwMode="auto">
          <a:xfrm>
            <a:off x="2819400" y="1143000"/>
            <a:ext cx="3429000" cy="914400"/>
            <a:chOff x="2064" y="2592"/>
            <a:chExt cx="2160" cy="576"/>
          </a:xfrm>
        </p:grpSpPr>
        <p:sp>
          <p:nvSpPr>
            <p:cNvPr id="181259" name="Rectangle 4"/>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81260" name="Group 5"/>
            <p:cNvGrpSpPr>
              <a:grpSpLocks/>
            </p:cNvGrpSpPr>
            <p:nvPr/>
          </p:nvGrpSpPr>
          <p:grpSpPr bwMode="auto">
            <a:xfrm>
              <a:off x="2064" y="2830"/>
              <a:ext cx="1002" cy="98"/>
              <a:chOff x="2064" y="2830"/>
              <a:chExt cx="1002" cy="98"/>
            </a:xfrm>
          </p:grpSpPr>
          <p:sp>
            <p:nvSpPr>
              <p:cNvPr id="181261" name="Rectangle 6"/>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1262" name="Oval 7"/>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81251" name="Rectangle 8"/>
          <p:cNvSpPr>
            <a:spLocks noChangeArrowheads="1"/>
          </p:cNvSpPr>
          <p:nvPr/>
        </p:nvSpPr>
        <p:spPr bwMode="auto">
          <a:xfrm>
            <a:off x="1371600" y="1524000"/>
            <a:ext cx="2882900" cy="152400"/>
          </a:xfrm>
          <a:prstGeom prst="rect">
            <a:avLst/>
          </a:prstGeom>
          <a:blipFill dpi="0" rotWithShape="0">
            <a:blip r:embed="rId3"/>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1252" name="AutoShape 9"/>
          <p:cNvSpPr>
            <a:spLocks noChangeArrowheads="1"/>
          </p:cNvSpPr>
          <p:nvPr/>
        </p:nvSpPr>
        <p:spPr bwMode="auto">
          <a:xfrm>
            <a:off x="6400800" y="150495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1253" name="AutoShape 10"/>
          <p:cNvSpPr>
            <a:spLocks noChangeArrowheads="1"/>
          </p:cNvSpPr>
          <p:nvPr/>
        </p:nvSpPr>
        <p:spPr bwMode="auto">
          <a:xfrm flipH="1">
            <a:off x="304800" y="1504950"/>
            <a:ext cx="914400" cy="228600"/>
          </a:xfrm>
          <a:prstGeom prst="rightArrow">
            <a:avLst>
              <a:gd name="adj1" fmla="val 50000"/>
              <a:gd name="adj2" fmla="val 100000"/>
            </a:avLst>
          </a:prstGeom>
          <a:solidFill>
            <a:srgbClr val="FC0128"/>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1254" name="Text Box 11"/>
          <p:cNvSpPr txBox="1">
            <a:spLocks noChangeArrowheads="1"/>
          </p:cNvSpPr>
          <p:nvPr/>
        </p:nvSpPr>
        <p:spPr bwMode="auto">
          <a:xfrm>
            <a:off x="6553200" y="1965325"/>
            <a:ext cx="1676400" cy="4572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smtClean="0">
                <a:latin typeface="Arial Narrow" pitchFamily="34" charset="0"/>
              </a:rPr>
              <a:t>P</a:t>
            </a:r>
            <a:r>
              <a:rPr lang="en-US" altLang="en-US" sz="2400" i="1" baseline="-25000" dirty="0" smtClean="0">
                <a:latin typeface="Arial Narrow" pitchFamily="34" charset="0"/>
              </a:rPr>
              <a:t>u </a:t>
            </a:r>
            <a:r>
              <a:rPr lang="en-US" altLang="en-US" sz="2400" i="1" dirty="0" smtClean="0">
                <a:latin typeface="Arial Narrow" pitchFamily="34" charset="0"/>
              </a:rPr>
              <a:t>= </a:t>
            </a:r>
            <a:r>
              <a:rPr lang="en-US" altLang="en-US" sz="2400" i="1" dirty="0">
                <a:latin typeface="Arial Narrow" pitchFamily="34" charset="0"/>
              </a:rPr>
              <a:t>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i="1" dirty="0">
              <a:latin typeface="Arial Narrow" pitchFamily="34" charset="0"/>
            </a:endParaRPr>
          </a:p>
        </p:txBody>
      </p:sp>
      <p:sp>
        <p:nvSpPr>
          <p:cNvPr id="181255" name="Text Box 15"/>
          <p:cNvSpPr txBox="1">
            <a:spLocks noChangeArrowheads="1"/>
          </p:cNvSpPr>
          <p:nvPr/>
        </p:nvSpPr>
        <p:spPr bwMode="auto">
          <a:xfrm>
            <a:off x="626368" y="2895600"/>
            <a:ext cx="3657600" cy="2246769"/>
          </a:xfrm>
          <a:prstGeom prst="rect">
            <a:avLst/>
          </a:prstGeom>
          <a:ln>
            <a:headEnd/>
            <a:tailEnd/>
          </a:ln>
          <a:extLst/>
        </p:spPr>
        <p:style>
          <a:lnRef idx="2">
            <a:schemeClr val="accent1"/>
          </a:lnRef>
          <a:fillRef idx="1">
            <a:schemeClr val="lt1"/>
          </a:fillRef>
          <a:effectRef idx="0">
            <a:schemeClr val="accent1"/>
          </a:effectRef>
          <a:fontRef idx="minor">
            <a:schemeClr val="dk1"/>
          </a:fontRef>
        </p:style>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u="sng" dirty="0">
                <a:latin typeface="Arial Narrow" pitchFamily="34" charset="0"/>
              </a:rPr>
              <a:t>Critical Net Section</a:t>
            </a:r>
          </a:p>
          <a:p>
            <a:pPr>
              <a:spcBef>
                <a:spcPct val="50000"/>
              </a:spcBef>
              <a:buClrTx/>
              <a:buSzTx/>
              <a:buFontTx/>
              <a:buNone/>
            </a:pPr>
            <a:r>
              <a:rPr lang="en-US" altLang="en-US" sz="2000" i="1" dirty="0">
                <a:latin typeface="Arial Narrow" pitchFamily="34" charset="0"/>
              </a:rPr>
              <a:t>A</a:t>
            </a:r>
            <a:r>
              <a:rPr lang="en-US" altLang="en-US" sz="2000" i="1" baseline="-25000" dirty="0">
                <a:latin typeface="Arial Narrow" pitchFamily="34" charset="0"/>
              </a:rPr>
              <a:t>e</a:t>
            </a:r>
            <a:r>
              <a:rPr lang="en-US" altLang="en-US" sz="2000" i="1" dirty="0">
                <a:latin typeface="Arial Narrow" pitchFamily="34" charset="0"/>
              </a:rPr>
              <a:t> </a:t>
            </a:r>
            <a:r>
              <a:rPr lang="en-US" altLang="en-US" sz="2000" dirty="0">
                <a:latin typeface="Arial Narrow" pitchFamily="34" charset="0"/>
              </a:rPr>
              <a:t>= </a:t>
            </a:r>
            <a:r>
              <a:rPr lang="en-US" altLang="en-US" sz="2000" i="1" dirty="0">
                <a:latin typeface="Arial Narrow" pitchFamily="34" charset="0"/>
              </a:rPr>
              <a:t>U A</a:t>
            </a:r>
            <a:r>
              <a:rPr lang="en-US" altLang="en-US" sz="2000" i="1" baseline="-25000" dirty="0">
                <a:latin typeface="Arial Narrow" pitchFamily="34" charset="0"/>
              </a:rPr>
              <a:t>n</a:t>
            </a:r>
            <a:endParaRPr lang="en-US" altLang="en-US" sz="2000" i="1" dirty="0">
              <a:latin typeface="Arial Narrow" pitchFamily="34" charset="0"/>
            </a:endParaRPr>
          </a:p>
          <a:p>
            <a:pPr>
              <a:spcBef>
                <a:spcPct val="50000"/>
              </a:spcBef>
              <a:buClrTx/>
              <a:buSzTx/>
              <a:buFontTx/>
              <a:buNone/>
            </a:pPr>
            <a:r>
              <a:rPr lang="en-US" altLang="en-US" sz="2000" i="1" dirty="0">
                <a:latin typeface="Arial Narrow" pitchFamily="34" charset="0"/>
              </a:rPr>
              <a:t>A</a:t>
            </a:r>
            <a:r>
              <a:rPr lang="en-US" altLang="en-US" sz="2000" i="1" baseline="-25000" dirty="0">
                <a:latin typeface="Arial Narrow" pitchFamily="34" charset="0"/>
              </a:rPr>
              <a:t>e </a:t>
            </a:r>
            <a:r>
              <a:rPr lang="en-US" altLang="en-US" sz="2000" dirty="0">
                <a:latin typeface="Arial Narrow" pitchFamily="34" charset="0"/>
              </a:rPr>
              <a:t>&lt; </a:t>
            </a:r>
            <a:r>
              <a:rPr lang="en-US" altLang="en-US" sz="2000" i="1" dirty="0">
                <a:latin typeface="Arial Narrow" pitchFamily="34" charset="0"/>
              </a:rPr>
              <a:t>A</a:t>
            </a:r>
            <a:r>
              <a:rPr lang="en-US" altLang="en-US" sz="2000" i="1" baseline="-25000" dirty="0">
                <a:latin typeface="Arial Narrow" pitchFamily="34" charset="0"/>
              </a:rPr>
              <a:t>g</a:t>
            </a:r>
            <a:r>
              <a:rPr lang="en-US" altLang="en-US" sz="2000" dirty="0">
                <a:latin typeface="Arial Narrow" pitchFamily="34" charset="0"/>
              </a:rPr>
              <a:t> due to:</a:t>
            </a:r>
          </a:p>
          <a:p>
            <a:pPr>
              <a:spcBef>
                <a:spcPct val="50000"/>
              </a:spcBef>
              <a:buClrTx/>
              <a:buSzTx/>
              <a:buFontTx/>
              <a:buNone/>
            </a:pPr>
            <a:r>
              <a:rPr lang="en-US" altLang="en-US" sz="2000" dirty="0">
                <a:latin typeface="Arial Narrow" pitchFamily="34" charset="0"/>
              </a:rPr>
              <a:t>	slot (</a:t>
            </a:r>
            <a:r>
              <a:rPr lang="en-US" altLang="en-US" sz="2000" i="1" dirty="0">
                <a:latin typeface="Arial Narrow" pitchFamily="34" charset="0"/>
              </a:rPr>
              <a:t>A</a:t>
            </a:r>
            <a:r>
              <a:rPr lang="en-US" altLang="en-US" sz="2000" i="1" baseline="-25000" dirty="0">
                <a:latin typeface="Arial Narrow" pitchFamily="34" charset="0"/>
              </a:rPr>
              <a:t>n</a:t>
            </a:r>
            <a:r>
              <a:rPr lang="en-US" altLang="en-US" sz="2000" dirty="0">
                <a:latin typeface="Arial Narrow" pitchFamily="34" charset="0"/>
              </a:rPr>
              <a:t> &lt; </a:t>
            </a:r>
            <a:r>
              <a:rPr lang="en-US" altLang="en-US" sz="2000" i="1" dirty="0">
                <a:latin typeface="Arial Narrow" pitchFamily="34" charset="0"/>
              </a:rPr>
              <a:t>A</a:t>
            </a:r>
            <a:r>
              <a:rPr lang="en-US" altLang="en-US" sz="2000" i="1" baseline="-25000" dirty="0">
                <a:latin typeface="Arial Narrow" pitchFamily="34" charset="0"/>
              </a:rPr>
              <a:t>g</a:t>
            </a:r>
            <a:r>
              <a:rPr lang="en-US" altLang="en-US" sz="2000" baseline="-25000" dirty="0">
                <a:latin typeface="Arial Narrow" pitchFamily="34" charset="0"/>
              </a:rPr>
              <a:t> </a:t>
            </a:r>
            <a:r>
              <a:rPr lang="en-US" altLang="en-US" sz="2000" dirty="0">
                <a:latin typeface="Arial Narrow" pitchFamily="34" charset="0"/>
              </a:rPr>
              <a:t>), and</a:t>
            </a:r>
          </a:p>
          <a:p>
            <a:pPr>
              <a:spcBef>
                <a:spcPct val="50000"/>
              </a:spcBef>
              <a:buClrTx/>
              <a:buSzTx/>
              <a:buFontTx/>
              <a:buNone/>
            </a:pPr>
            <a:r>
              <a:rPr lang="en-US" altLang="en-US" sz="2000" dirty="0">
                <a:latin typeface="Arial Narrow" pitchFamily="34" charset="0"/>
              </a:rPr>
              <a:t>	shear lag (</a:t>
            </a:r>
            <a:r>
              <a:rPr lang="en-US" altLang="en-US" sz="2000" i="1" dirty="0">
                <a:latin typeface="Arial Narrow" pitchFamily="34" charset="0"/>
              </a:rPr>
              <a:t>U</a:t>
            </a:r>
            <a:r>
              <a:rPr lang="en-US" altLang="en-US" sz="2000" dirty="0">
                <a:latin typeface="Arial Narrow" pitchFamily="34" charset="0"/>
              </a:rPr>
              <a:t> &lt; 1)</a:t>
            </a:r>
            <a:endParaRPr lang="en-US" altLang="en-US" sz="2000" i="1" dirty="0">
              <a:latin typeface="Arial Narrow" pitchFamily="34" charset="0"/>
            </a:endParaRPr>
          </a:p>
        </p:txBody>
      </p:sp>
      <p:sp>
        <p:nvSpPr>
          <p:cNvPr id="181256" name="Line 16"/>
          <p:cNvSpPr>
            <a:spLocks noChangeShapeType="1"/>
          </p:cNvSpPr>
          <p:nvPr/>
        </p:nvSpPr>
        <p:spPr bwMode="auto">
          <a:xfrm>
            <a:off x="4314825" y="1143000"/>
            <a:ext cx="0" cy="914400"/>
          </a:xfrm>
          <a:prstGeom prst="line">
            <a:avLst/>
          </a:prstGeom>
          <a:noFill/>
          <a:ln w="28575">
            <a:solidFill>
              <a:srgbClr val="FF0000"/>
            </a:solidFill>
            <a:prstDash val="sysDot"/>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1257" name="Line 17"/>
          <p:cNvSpPr>
            <a:spLocks noChangeShapeType="1"/>
          </p:cNvSpPr>
          <p:nvPr/>
        </p:nvSpPr>
        <p:spPr bwMode="auto">
          <a:xfrm flipV="1">
            <a:off x="2743200" y="1828800"/>
            <a:ext cx="1571625" cy="1066800"/>
          </a:xfrm>
          <a:prstGeom prst="line">
            <a:avLst/>
          </a:prstGeom>
          <a:noFill/>
          <a:ln w="28575">
            <a:solidFill>
              <a:schemeClr val="tx2"/>
            </a:solidFill>
            <a:round/>
            <a:headEnd type="non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 name="Text Placeholder 1"/>
          <p:cNvSpPr>
            <a:spLocks noGrp="1"/>
          </p:cNvSpPr>
          <p:nvPr>
            <p:ph type="body" sz="quarter" idx="38"/>
          </p:nvPr>
        </p:nvSpPr>
        <p:spPr/>
        <p:txBody>
          <a:bodyPr/>
          <a:lstStyle/>
          <a:p>
            <a:r>
              <a:rPr lang="en-US" dirty="0" smtClean="0"/>
              <a:t>Example - HSS</a:t>
            </a:r>
            <a:endParaRPr lang="en-US" dirty="0"/>
          </a:p>
        </p:txBody>
      </p:sp>
      <p:cxnSp>
        <p:nvCxnSpPr>
          <p:cNvPr id="17" name="Straight Connector 16"/>
          <p:cNvCxnSpPr/>
          <p:nvPr/>
        </p:nvCxnSpPr>
        <p:spPr>
          <a:xfrm>
            <a:off x="2829522" y="1225324"/>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2829522" y="1979316"/>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19" name="Text Box 23"/>
          <p:cNvSpPr txBox="1">
            <a:spLocks noChangeArrowheads="1"/>
          </p:cNvSpPr>
          <p:nvPr/>
        </p:nvSpPr>
        <p:spPr bwMode="auto">
          <a:xfrm>
            <a:off x="4435921" y="4707031"/>
            <a:ext cx="4600575" cy="430887"/>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848484"/>
                    </a:gs>
                  </a:gsLst>
                  <a:lin ang="5400000" scaled="1"/>
                </a:gra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u="sng" dirty="0">
                <a:latin typeface="+mn-lt"/>
              </a:rPr>
              <a:t>Need to Reinforce Net Section</a:t>
            </a:r>
          </a:p>
        </p:txBody>
      </p:sp>
      <p:sp>
        <p:nvSpPr>
          <p:cNvPr id="2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87</a:t>
            </a:fld>
            <a:endParaRPr lang="en-US" altLang="en-US"/>
          </a:p>
        </p:txBody>
      </p:sp>
    </p:spTree>
    <p:extLst>
      <p:ext uri="{BB962C8B-B14F-4D97-AF65-F5344CB8AC3E}">
        <p14:creationId xmlns:p14="http://schemas.microsoft.com/office/powerpoint/2010/main" val="26522710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10" name="Rectangle 36"/>
          <p:cNvSpPr>
            <a:spLocks noChangeArrowheads="1"/>
          </p:cNvSpPr>
          <p:nvPr/>
        </p:nvSpPr>
        <p:spPr bwMode="auto">
          <a:xfrm>
            <a:off x="2971800" y="5105400"/>
            <a:ext cx="2819400" cy="152400"/>
          </a:xfrm>
          <a:prstGeom prst="rect">
            <a:avLst/>
          </a:prstGeom>
          <a:blipFill dpi="0" rotWithShape="0">
            <a:blip r:embed="rId3"/>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11" name="Rectangle 37"/>
          <p:cNvSpPr>
            <a:spLocks noChangeArrowheads="1"/>
          </p:cNvSpPr>
          <p:nvPr/>
        </p:nvSpPr>
        <p:spPr bwMode="auto">
          <a:xfrm>
            <a:off x="2971800" y="6172200"/>
            <a:ext cx="2819400" cy="152400"/>
          </a:xfrm>
          <a:prstGeom prst="rect">
            <a:avLst/>
          </a:prstGeom>
          <a:blipFill dpi="0" rotWithShape="0">
            <a:blip r:embed="rId3"/>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298" name="Freeform 5"/>
          <p:cNvSpPr>
            <a:spLocks/>
          </p:cNvSpPr>
          <p:nvPr/>
        </p:nvSpPr>
        <p:spPr bwMode="auto">
          <a:xfrm>
            <a:off x="1371600" y="1905000"/>
            <a:ext cx="2943225" cy="2819400"/>
          </a:xfrm>
          <a:custGeom>
            <a:avLst/>
            <a:gdLst>
              <a:gd name="T0" fmla="*/ 2147483646 w 1854"/>
              <a:gd name="T1" fmla="*/ 0 h 1776"/>
              <a:gd name="T2" fmla="*/ 2147483646 w 1854"/>
              <a:gd name="T3" fmla="*/ 2147483646 h 1776"/>
              <a:gd name="T4" fmla="*/ 2147483646 w 1854"/>
              <a:gd name="T5" fmla="*/ 2147483646 h 1776"/>
              <a:gd name="T6" fmla="*/ 2147483646 w 1854"/>
              <a:gd name="T7" fmla="*/ 2147483646 h 1776"/>
              <a:gd name="T8" fmla="*/ 0 w 1854"/>
              <a:gd name="T9" fmla="*/ 2147483646 h 1776"/>
              <a:gd name="T10" fmla="*/ 2147483646 w 1854"/>
              <a:gd name="T11" fmla="*/ 2147483646 h 1776"/>
              <a:gd name="T12" fmla="*/ 2147483646 w 1854"/>
              <a:gd name="T13" fmla="*/ 2147483646 h 1776"/>
              <a:gd name="T14" fmla="*/ 2147483646 w 1854"/>
              <a:gd name="T15" fmla="*/ 2147483646 h 1776"/>
              <a:gd name="T16" fmla="*/ 0 w 1854"/>
              <a:gd name="T17" fmla="*/ 2147483646 h 1776"/>
              <a:gd name="T18" fmla="*/ 2147483646 w 1854"/>
              <a:gd name="T19" fmla="*/ 2147483646 h 1776"/>
              <a:gd name="T20" fmla="*/ 0 w 1854"/>
              <a:gd name="T21" fmla="*/ 2147483646 h 1776"/>
              <a:gd name="T22" fmla="*/ 2147483646 w 1854"/>
              <a:gd name="T23" fmla="*/ 0 h 1776"/>
              <a:gd name="T24" fmla="*/ 2147483646 w 1854"/>
              <a:gd name="T25" fmla="*/ 0 h 17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4" h="1776">
                <a:moveTo>
                  <a:pt x="432" y="0"/>
                </a:moveTo>
                <a:lnTo>
                  <a:pt x="1854" y="276"/>
                </a:lnTo>
                <a:lnTo>
                  <a:pt x="1848" y="1344"/>
                </a:lnTo>
                <a:lnTo>
                  <a:pt x="510" y="1734"/>
                </a:lnTo>
                <a:lnTo>
                  <a:pt x="0" y="1776"/>
                </a:lnTo>
                <a:lnTo>
                  <a:pt x="96" y="1536"/>
                </a:lnTo>
                <a:lnTo>
                  <a:pt x="48" y="1344"/>
                </a:lnTo>
                <a:lnTo>
                  <a:pt x="144" y="1104"/>
                </a:lnTo>
                <a:lnTo>
                  <a:pt x="0" y="816"/>
                </a:lnTo>
                <a:lnTo>
                  <a:pt x="144" y="576"/>
                </a:lnTo>
                <a:lnTo>
                  <a:pt x="0" y="384"/>
                </a:lnTo>
                <a:lnTo>
                  <a:pt x="144" y="0"/>
                </a:lnTo>
                <a:lnTo>
                  <a:pt x="432" y="0"/>
                </a:lnTo>
                <a:close/>
              </a:path>
            </a:pathLst>
          </a:custGeom>
          <a:gradFill rotWithShape="1">
            <a:gsLst>
              <a:gs pos="0">
                <a:srgbClr val="DDDDDD"/>
              </a:gs>
              <a:gs pos="100000">
                <a:srgbClr val="848484"/>
              </a:gs>
            </a:gsLst>
            <a:path path="rect">
              <a:fillToRect l="50000" t="50000" r="50000" b="50000"/>
            </a:path>
          </a:gra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299" name="Rectangle 9"/>
          <p:cNvSpPr>
            <a:spLocks noChangeArrowheads="1"/>
          </p:cNvSpPr>
          <p:nvPr/>
        </p:nvSpPr>
        <p:spPr bwMode="auto">
          <a:xfrm>
            <a:off x="2819400" y="2743200"/>
            <a:ext cx="3429000" cy="914400"/>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83300" name="Group 10"/>
          <p:cNvGrpSpPr>
            <a:grpSpLocks/>
          </p:cNvGrpSpPr>
          <p:nvPr/>
        </p:nvGrpSpPr>
        <p:grpSpPr bwMode="auto">
          <a:xfrm>
            <a:off x="2819400" y="5257800"/>
            <a:ext cx="3429000" cy="914400"/>
            <a:chOff x="2064" y="2592"/>
            <a:chExt cx="2160" cy="576"/>
          </a:xfrm>
        </p:grpSpPr>
        <p:sp>
          <p:nvSpPr>
            <p:cNvPr id="183320" name="Rectangle 11"/>
            <p:cNvSpPr>
              <a:spLocks noChangeArrowheads="1"/>
            </p:cNvSpPr>
            <p:nvPr/>
          </p:nvSpPr>
          <p:spPr bwMode="auto">
            <a:xfrm>
              <a:off x="2064" y="2592"/>
              <a:ext cx="2160" cy="576"/>
            </a:xfrm>
            <a:prstGeom prst="rect">
              <a:avLst/>
            </a:prstGeom>
            <a:gradFill rotWithShape="1">
              <a:gsLst>
                <a:gs pos="0">
                  <a:srgbClr val="DDDDDD"/>
                </a:gs>
                <a:gs pos="100000">
                  <a:srgbClr val="848484"/>
                </a:gs>
              </a:gsLst>
              <a:lin ang="5400000" scaled="1"/>
            </a:gra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83321" name="Group 12"/>
            <p:cNvGrpSpPr>
              <a:grpSpLocks/>
            </p:cNvGrpSpPr>
            <p:nvPr/>
          </p:nvGrpSpPr>
          <p:grpSpPr bwMode="auto">
            <a:xfrm>
              <a:off x="2064" y="2830"/>
              <a:ext cx="1002" cy="98"/>
              <a:chOff x="2064" y="2830"/>
              <a:chExt cx="1002" cy="98"/>
            </a:xfrm>
          </p:grpSpPr>
          <p:sp>
            <p:nvSpPr>
              <p:cNvPr id="183322" name="Rectangle 13"/>
              <p:cNvSpPr>
                <a:spLocks noChangeArrowheads="1"/>
              </p:cNvSpPr>
              <p:nvPr/>
            </p:nvSpPr>
            <p:spPr bwMode="auto">
              <a:xfrm>
                <a:off x="2064" y="2832"/>
                <a:ext cx="942" cy="96"/>
              </a:xfrm>
              <a:prstGeom prst="rect">
                <a:avLst/>
              </a:prstGeom>
              <a:solidFill>
                <a:schemeClr val="bg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23" name="Oval 14"/>
              <p:cNvSpPr>
                <a:spLocks noChangeAspect="1" noChangeArrowheads="1"/>
              </p:cNvSpPr>
              <p:nvPr/>
            </p:nvSpPr>
            <p:spPr bwMode="auto">
              <a:xfrm>
                <a:off x="2968" y="2830"/>
                <a:ext cx="98" cy="98"/>
              </a:xfrm>
              <a:prstGeom prst="ellipse">
                <a:avLst/>
              </a:prstGeom>
              <a:solidFill>
                <a:schemeClr val="tx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grpSp>
      <p:sp>
        <p:nvSpPr>
          <p:cNvPr id="183301" name="Rectangle 15"/>
          <p:cNvSpPr>
            <a:spLocks noChangeArrowheads="1"/>
          </p:cNvSpPr>
          <p:nvPr/>
        </p:nvSpPr>
        <p:spPr bwMode="auto">
          <a:xfrm>
            <a:off x="1371600" y="5638800"/>
            <a:ext cx="2882900" cy="152400"/>
          </a:xfrm>
          <a:prstGeom prst="rect">
            <a:avLst/>
          </a:prstGeom>
          <a:blipFill dpi="0" rotWithShape="0">
            <a:blip r:embed="rId4"/>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02" name="Freeform 27"/>
          <p:cNvSpPr>
            <a:spLocks/>
          </p:cNvSpPr>
          <p:nvPr/>
        </p:nvSpPr>
        <p:spPr bwMode="auto">
          <a:xfrm>
            <a:off x="4581525" y="3476625"/>
            <a:ext cx="1133475" cy="1019175"/>
          </a:xfrm>
          <a:custGeom>
            <a:avLst/>
            <a:gdLst>
              <a:gd name="T0" fmla="*/ 0 w 714"/>
              <a:gd name="T1" fmla="*/ 0 h 642"/>
              <a:gd name="T2" fmla="*/ 2147483646 w 714"/>
              <a:gd name="T3" fmla="*/ 2147483646 h 642"/>
              <a:gd name="T4" fmla="*/ 0 60000 65536"/>
              <a:gd name="T5" fmla="*/ 0 60000 65536"/>
            </a:gdLst>
            <a:ahLst/>
            <a:cxnLst>
              <a:cxn ang="T4">
                <a:pos x="T0" y="T1"/>
              </a:cxn>
              <a:cxn ang="T5">
                <a:pos x="T2" y="T3"/>
              </a:cxn>
            </a:cxnLst>
            <a:rect l="0" t="0" r="r" b="b"/>
            <a:pathLst>
              <a:path w="714" h="642">
                <a:moveTo>
                  <a:pt x="0" y="0"/>
                </a:moveTo>
                <a:lnTo>
                  <a:pt x="714" y="642"/>
                </a:lnTo>
              </a:path>
            </a:pathLst>
          </a:custGeom>
          <a:noFill/>
          <a:ln w="28575" cap="flat" cmpd="sng">
            <a:solidFill>
              <a:schemeClr val="tx1"/>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303" name="Freeform 28"/>
          <p:cNvSpPr>
            <a:spLocks/>
          </p:cNvSpPr>
          <p:nvPr/>
        </p:nvSpPr>
        <p:spPr bwMode="auto">
          <a:xfrm>
            <a:off x="4514850" y="1988840"/>
            <a:ext cx="849238" cy="944860"/>
          </a:xfrm>
          <a:custGeom>
            <a:avLst/>
            <a:gdLst>
              <a:gd name="T0" fmla="*/ 2147483646 w 660"/>
              <a:gd name="T1" fmla="*/ 0 h 648"/>
              <a:gd name="T2" fmla="*/ 0 w 660"/>
              <a:gd name="T3" fmla="*/ 2147483646 h 648"/>
              <a:gd name="T4" fmla="*/ 0 60000 65536"/>
              <a:gd name="T5" fmla="*/ 0 60000 65536"/>
            </a:gdLst>
            <a:ahLst/>
            <a:cxnLst>
              <a:cxn ang="T4">
                <a:pos x="T0" y="T1"/>
              </a:cxn>
              <a:cxn ang="T5">
                <a:pos x="T2" y="T3"/>
              </a:cxn>
            </a:cxnLst>
            <a:rect l="0" t="0" r="r" b="b"/>
            <a:pathLst>
              <a:path w="660" h="648">
                <a:moveTo>
                  <a:pt x="660" y="0"/>
                </a:moveTo>
                <a:lnTo>
                  <a:pt x="0" y="648"/>
                </a:lnTo>
              </a:path>
            </a:pathLst>
          </a:custGeom>
          <a:noFill/>
          <a:ln w="28575" cap="flat" cmpd="sng">
            <a:solidFill>
              <a:schemeClr val="tx1"/>
            </a:solidFill>
            <a:prstDash val="solid"/>
            <a:round/>
            <a:headEnd type="none" w="med" len="lg"/>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83304" name="Line 30"/>
          <p:cNvSpPr>
            <a:spLocks noChangeShapeType="1"/>
          </p:cNvSpPr>
          <p:nvPr/>
        </p:nvSpPr>
        <p:spPr bwMode="auto">
          <a:xfrm>
            <a:off x="5704587" y="4495800"/>
            <a:ext cx="1066800" cy="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305" name="Line 31"/>
          <p:cNvSpPr>
            <a:spLocks noChangeShapeType="1"/>
          </p:cNvSpPr>
          <p:nvPr/>
        </p:nvSpPr>
        <p:spPr bwMode="auto">
          <a:xfrm>
            <a:off x="5990337" y="4495800"/>
            <a:ext cx="0" cy="3810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306" name="Line 32"/>
          <p:cNvSpPr>
            <a:spLocks noChangeShapeType="1"/>
          </p:cNvSpPr>
          <p:nvPr/>
        </p:nvSpPr>
        <p:spPr bwMode="auto">
          <a:xfrm flipV="1">
            <a:off x="5983194" y="4495800"/>
            <a:ext cx="400050" cy="38100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3308" name="Rectangle 35"/>
          <p:cNvSpPr>
            <a:spLocks noChangeArrowheads="1"/>
          </p:cNvSpPr>
          <p:nvPr/>
        </p:nvSpPr>
        <p:spPr bwMode="auto">
          <a:xfrm>
            <a:off x="2971800" y="2924175"/>
            <a:ext cx="2819400" cy="533400"/>
          </a:xfrm>
          <a:prstGeom prst="rect">
            <a:avLst/>
          </a:prstGeom>
          <a:gradFill rotWithShape="1">
            <a:gsLst>
              <a:gs pos="0">
                <a:srgbClr val="B2B2B2"/>
              </a:gs>
              <a:gs pos="50000">
                <a:srgbClr val="525252"/>
              </a:gs>
              <a:gs pos="100000">
                <a:srgbClr val="B2B2B2"/>
              </a:gs>
            </a:gsLst>
            <a:lin ang="18900000" scaled="1"/>
          </a:gradFill>
          <a:ln w="2222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09" name="Line 29"/>
          <p:cNvSpPr>
            <a:spLocks noChangeShapeType="1"/>
          </p:cNvSpPr>
          <p:nvPr/>
        </p:nvSpPr>
        <p:spPr bwMode="auto">
          <a:xfrm>
            <a:off x="5364088" y="1988840"/>
            <a:ext cx="350912" cy="2506960"/>
          </a:xfrm>
          <a:prstGeom prst="line">
            <a:avLst/>
          </a:prstGeom>
          <a:noFill/>
          <a:ln w="28575">
            <a:solidFill>
              <a:schemeClr val="tx1"/>
            </a:solidFill>
            <a:round/>
            <a:headEnd type="non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grpSp>
        <p:nvGrpSpPr>
          <p:cNvPr id="183312" name="Group 40"/>
          <p:cNvGrpSpPr>
            <a:grpSpLocks/>
          </p:cNvGrpSpPr>
          <p:nvPr/>
        </p:nvGrpSpPr>
        <p:grpSpPr bwMode="auto">
          <a:xfrm>
            <a:off x="7543800" y="5105400"/>
            <a:ext cx="1524000" cy="1238250"/>
            <a:chOff x="4752" y="3216"/>
            <a:chExt cx="960" cy="780"/>
          </a:xfrm>
        </p:grpSpPr>
        <p:grpSp>
          <p:nvGrpSpPr>
            <p:cNvPr id="183313" name="Group 18"/>
            <p:cNvGrpSpPr>
              <a:grpSpLocks/>
            </p:cNvGrpSpPr>
            <p:nvPr/>
          </p:nvGrpSpPr>
          <p:grpSpPr bwMode="auto">
            <a:xfrm>
              <a:off x="4752" y="3312"/>
              <a:ext cx="960" cy="576"/>
              <a:chOff x="4704" y="2592"/>
              <a:chExt cx="960" cy="576"/>
            </a:xfrm>
          </p:grpSpPr>
          <p:grpSp>
            <p:nvGrpSpPr>
              <p:cNvPr id="183316" name="Group 19"/>
              <p:cNvGrpSpPr>
                <a:grpSpLocks/>
              </p:cNvGrpSpPr>
              <p:nvPr/>
            </p:nvGrpSpPr>
            <p:grpSpPr bwMode="auto">
              <a:xfrm>
                <a:off x="4920" y="2592"/>
                <a:ext cx="528" cy="576"/>
                <a:chOff x="4944" y="2592"/>
                <a:chExt cx="528" cy="576"/>
              </a:xfrm>
            </p:grpSpPr>
            <p:sp>
              <p:nvSpPr>
                <p:cNvPr id="183318" name="AutoShape 20"/>
                <p:cNvSpPr>
                  <a:spLocks noChangeArrowheads="1"/>
                </p:cNvSpPr>
                <p:nvPr/>
              </p:nvSpPr>
              <p:spPr bwMode="auto">
                <a:xfrm>
                  <a:off x="4944" y="2592"/>
                  <a:ext cx="528" cy="576"/>
                </a:xfrm>
                <a:prstGeom prst="roundRect">
                  <a:avLst>
                    <a:gd name="adj" fmla="val 16667"/>
                  </a:avLst>
                </a:prstGeom>
                <a:gradFill rotWithShape="1">
                  <a:gsLst>
                    <a:gs pos="0">
                      <a:srgbClr val="DDDDDD"/>
                    </a:gs>
                    <a:gs pos="100000">
                      <a:srgbClr val="848484"/>
                    </a:gs>
                  </a:gsLst>
                  <a:lin ang="5400000" scaled="1"/>
                </a:gra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19" name="AutoShape 21"/>
                <p:cNvSpPr>
                  <a:spLocks noChangeAspect="1" noChangeArrowheads="1"/>
                </p:cNvSpPr>
                <p:nvPr/>
              </p:nvSpPr>
              <p:spPr bwMode="auto">
                <a:xfrm>
                  <a:off x="5006" y="2650"/>
                  <a:ext cx="403" cy="460"/>
                </a:xfrm>
                <a:prstGeom prst="roundRect">
                  <a:avLst>
                    <a:gd name="adj" fmla="val 16667"/>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83317" name="Rectangle 22"/>
              <p:cNvSpPr>
                <a:spLocks noChangeArrowheads="1"/>
              </p:cNvSpPr>
              <p:nvPr/>
            </p:nvSpPr>
            <p:spPr bwMode="auto">
              <a:xfrm>
                <a:off x="4704" y="2832"/>
                <a:ext cx="960" cy="96"/>
              </a:xfrm>
              <a:prstGeom prst="rect">
                <a:avLst/>
              </a:prstGeom>
              <a:blipFill dpi="0" rotWithShape="0">
                <a:blip r:embed="rId4"/>
                <a:srcRect/>
                <a:tile tx="0" ty="0" sx="100000" sy="100000" flip="none" algn="tl"/>
              </a:blip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183314" name="Rectangle 38"/>
            <p:cNvSpPr>
              <a:spLocks noChangeArrowheads="1"/>
            </p:cNvSpPr>
            <p:nvPr/>
          </p:nvSpPr>
          <p:spPr bwMode="auto">
            <a:xfrm rot="10800000">
              <a:off x="5060" y="3216"/>
              <a:ext cx="345" cy="96"/>
            </a:xfrm>
            <a:prstGeom prst="rect">
              <a:avLst/>
            </a:prstGeom>
            <a:blipFill dpi="0" rotWithShape="0">
              <a:blip r:embed="rId5"/>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83315" name="Rectangle 39"/>
            <p:cNvSpPr>
              <a:spLocks noChangeArrowheads="1"/>
            </p:cNvSpPr>
            <p:nvPr/>
          </p:nvSpPr>
          <p:spPr bwMode="auto">
            <a:xfrm rot="10800000">
              <a:off x="5060" y="3900"/>
              <a:ext cx="345" cy="96"/>
            </a:xfrm>
            <a:prstGeom prst="rect">
              <a:avLst/>
            </a:prstGeom>
            <a:blipFill dpi="0" rotWithShape="0">
              <a:blip r:embed="rId5"/>
              <a:srcRect/>
              <a:tile tx="0" ty="0" sx="100000" sy="100000" flip="none" algn="tl"/>
            </a:blipFill>
            <a:ln w="28575" algn="ctr">
              <a:solidFill>
                <a:schemeClr val="tx1"/>
              </a:solidFill>
              <a:miter lim="800000"/>
              <a:headEnd type="none" w="med" len="lg"/>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sp>
        <p:nvSpPr>
          <p:cNvPr id="4" name="Text Placeholder 3"/>
          <p:cNvSpPr>
            <a:spLocks noGrp="1"/>
          </p:cNvSpPr>
          <p:nvPr>
            <p:ph type="body" sz="quarter" idx="38"/>
          </p:nvPr>
        </p:nvSpPr>
        <p:spPr/>
        <p:txBody>
          <a:bodyPr/>
          <a:lstStyle/>
          <a:p>
            <a:r>
              <a:rPr lang="en-US" dirty="0" smtClean="0"/>
              <a:t>Example - HSS</a:t>
            </a:r>
            <a:endParaRPr lang="en-US" dirty="0"/>
          </a:p>
        </p:txBody>
      </p:sp>
      <p:sp>
        <p:nvSpPr>
          <p:cNvPr id="32" name="Text Placeholder 2"/>
          <p:cNvSpPr>
            <a:spLocks noGrp="1"/>
          </p:cNvSpPr>
          <p:nvPr>
            <p:ph type="body" sz="quarter" idx="39"/>
          </p:nvPr>
        </p:nvSpPr>
        <p:spPr>
          <a:xfrm>
            <a:off x="179512" y="817910"/>
            <a:ext cx="8208912" cy="450850"/>
          </a:xfrm>
        </p:spPr>
        <p:txBody>
          <a:bodyPr>
            <a:normAutofit/>
          </a:bodyPr>
          <a:lstStyle/>
          <a:p>
            <a:r>
              <a:rPr lang="en-US" sz="2000" dirty="0"/>
              <a:t>Reinforcing net section of bracing member</a:t>
            </a:r>
            <a:r>
              <a:rPr lang="en-US" sz="2000" dirty="0" smtClean="0"/>
              <a:t>....</a:t>
            </a:r>
            <a:endParaRPr lang="en-US" sz="2000" dirty="0"/>
          </a:p>
        </p:txBody>
      </p:sp>
      <p:cxnSp>
        <p:nvCxnSpPr>
          <p:cNvPr id="33" name="Straight Connector 32"/>
          <p:cNvCxnSpPr/>
          <p:nvPr/>
        </p:nvCxnSpPr>
        <p:spPr>
          <a:xfrm>
            <a:off x="2827339" y="2822206"/>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2829519" y="3592068"/>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2829519" y="5345112"/>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a:off x="2828925" y="6086475"/>
            <a:ext cx="3435350" cy="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3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88</a:t>
            </a:fld>
            <a:endParaRPr lang="en-US" altLang="en-US"/>
          </a:p>
        </p:txBody>
      </p:sp>
    </p:spTree>
    <p:extLst>
      <p:ext uri="{BB962C8B-B14F-4D97-AF65-F5344CB8AC3E}">
        <p14:creationId xmlns:p14="http://schemas.microsoft.com/office/powerpoint/2010/main" val="3873134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352" name="Group 10"/>
          <p:cNvGrpSpPr>
            <a:grpSpLocks/>
          </p:cNvGrpSpPr>
          <p:nvPr/>
        </p:nvGrpSpPr>
        <p:grpSpPr bwMode="auto">
          <a:xfrm flipH="1">
            <a:off x="4494213" y="4527252"/>
            <a:ext cx="2154237" cy="1962150"/>
            <a:chOff x="1446" y="1048"/>
            <a:chExt cx="1357" cy="1236"/>
          </a:xfrm>
        </p:grpSpPr>
        <p:grpSp>
          <p:nvGrpSpPr>
            <p:cNvPr id="185373" name="Group 19"/>
            <p:cNvGrpSpPr>
              <a:grpSpLocks/>
            </p:cNvGrpSpPr>
            <p:nvPr/>
          </p:nvGrpSpPr>
          <p:grpSpPr bwMode="auto">
            <a:xfrm>
              <a:off x="1446" y="1048"/>
              <a:ext cx="1357" cy="1236"/>
              <a:chOff x="1446" y="1048"/>
              <a:chExt cx="1357" cy="1236"/>
            </a:xfrm>
          </p:grpSpPr>
          <p:sp>
            <p:nvSpPr>
              <p:cNvPr id="185381" name="Rectangle 27"/>
              <p:cNvSpPr>
                <a:spLocks noChangeArrowheads="1"/>
              </p:cNvSpPr>
              <p:nvPr/>
            </p:nvSpPr>
            <p:spPr bwMode="auto">
              <a:xfrm>
                <a:off x="1446" y="1964"/>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82" name="Rectangle 28"/>
              <p:cNvSpPr>
                <a:spLocks noChangeArrowheads="1"/>
              </p:cNvSpPr>
              <p:nvPr/>
            </p:nvSpPr>
            <p:spPr bwMode="auto">
              <a:xfrm>
                <a:off x="2452" y="1048"/>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83" name="Rectangle 29"/>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74" name="Group 20"/>
            <p:cNvGrpSpPr>
              <a:grpSpLocks/>
            </p:cNvGrpSpPr>
            <p:nvPr/>
          </p:nvGrpSpPr>
          <p:grpSpPr bwMode="auto">
            <a:xfrm>
              <a:off x="2411" y="1053"/>
              <a:ext cx="386" cy="352"/>
              <a:chOff x="2411" y="1053"/>
              <a:chExt cx="386" cy="352"/>
            </a:xfrm>
          </p:grpSpPr>
          <p:sp>
            <p:nvSpPr>
              <p:cNvPr id="185379" name="Rectangle 25"/>
              <p:cNvSpPr>
                <a:spLocks noChangeArrowheads="1"/>
              </p:cNvSpPr>
              <p:nvPr/>
            </p:nvSpPr>
            <p:spPr bwMode="auto">
              <a:xfrm>
                <a:off x="2451" y="1053"/>
                <a:ext cx="346" cy="311"/>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spcBef>
                    <a:spcPct val="50000"/>
                  </a:spcBef>
                </a:pPr>
                <a:endParaRPr lang="en-US" altLang="en-US" sz="2400" b="1">
                  <a:latin typeface="Arial" charset="0"/>
                </a:endParaRPr>
              </a:p>
            </p:txBody>
          </p:sp>
          <p:sp>
            <p:nvSpPr>
              <p:cNvPr id="185380" name="Rectangle 26"/>
              <p:cNvSpPr>
                <a:spLocks noChangeArrowheads="1"/>
              </p:cNvSpPr>
              <p:nvPr/>
            </p:nvSpPr>
            <p:spPr bwMode="auto">
              <a:xfrm rot="1903428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75" name="Group 21"/>
            <p:cNvGrpSpPr>
              <a:grpSpLocks/>
            </p:cNvGrpSpPr>
            <p:nvPr/>
          </p:nvGrpSpPr>
          <p:grpSpPr bwMode="auto">
            <a:xfrm rot="10800000">
              <a:off x="1449" y="1920"/>
              <a:ext cx="392" cy="357"/>
              <a:chOff x="2411" y="1048"/>
              <a:chExt cx="392" cy="357"/>
            </a:xfrm>
          </p:grpSpPr>
          <p:sp>
            <p:nvSpPr>
              <p:cNvPr id="185377" name="Rectangle 23"/>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78" name="Rectangle 24"/>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376" name="Rectangle 22"/>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347" name="Text Box 5"/>
          <p:cNvSpPr txBox="1">
            <a:spLocks noChangeArrowheads="1"/>
          </p:cNvSpPr>
          <p:nvPr/>
        </p:nvSpPr>
        <p:spPr bwMode="auto">
          <a:xfrm>
            <a:off x="3967163" y="2396827"/>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grpSp>
        <p:nvGrpSpPr>
          <p:cNvPr id="185348" name="Group 6"/>
          <p:cNvGrpSpPr>
            <a:grpSpLocks/>
          </p:cNvGrpSpPr>
          <p:nvPr/>
        </p:nvGrpSpPr>
        <p:grpSpPr bwMode="auto">
          <a:xfrm>
            <a:off x="1862138" y="1953915"/>
            <a:ext cx="5006975" cy="4562475"/>
            <a:chOff x="1464" y="816"/>
            <a:chExt cx="3154" cy="2874"/>
          </a:xfrm>
        </p:grpSpPr>
        <p:grpSp>
          <p:nvGrpSpPr>
            <p:cNvPr id="185417" name="Group 63"/>
            <p:cNvGrpSpPr>
              <a:grpSpLocks/>
            </p:cNvGrpSpPr>
            <p:nvPr/>
          </p:nvGrpSpPr>
          <p:grpSpPr bwMode="auto">
            <a:xfrm>
              <a:off x="1464" y="816"/>
              <a:ext cx="3154" cy="2874"/>
              <a:chOff x="1464" y="852"/>
              <a:chExt cx="3154" cy="2874"/>
            </a:xfrm>
          </p:grpSpPr>
          <p:grpSp>
            <p:nvGrpSpPr>
              <p:cNvPr id="185427" name="Group 73"/>
              <p:cNvGrpSpPr>
                <a:grpSpLocks/>
              </p:cNvGrpSpPr>
              <p:nvPr/>
            </p:nvGrpSpPr>
            <p:grpSpPr bwMode="auto">
              <a:xfrm>
                <a:off x="1464" y="852"/>
                <a:ext cx="3154" cy="2874"/>
                <a:chOff x="1464" y="852"/>
                <a:chExt cx="3154" cy="2874"/>
              </a:xfrm>
            </p:grpSpPr>
            <p:grpSp>
              <p:nvGrpSpPr>
                <p:cNvPr id="185437" name="Group 83"/>
                <p:cNvGrpSpPr>
                  <a:grpSpLocks/>
                </p:cNvGrpSpPr>
                <p:nvPr/>
              </p:nvGrpSpPr>
              <p:grpSpPr bwMode="auto">
                <a:xfrm>
                  <a:off x="1464" y="852"/>
                  <a:ext cx="144" cy="2874"/>
                  <a:chOff x="1352" y="0"/>
                  <a:chExt cx="144" cy="2674"/>
                </a:xfrm>
              </p:grpSpPr>
              <p:sp>
                <p:nvSpPr>
                  <p:cNvPr id="185446" name="Rectangle 92"/>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47" name="Line 6"/>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48" name="Line 7"/>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85438" name="Group 84"/>
                <p:cNvGrpSpPr>
                  <a:grpSpLocks/>
                </p:cNvGrpSpPr>
                <p:nvPr/>
              </p:nvGrpSpPr>
              <p:grpSpPr bwMode="auto">
                <a:xfrm>
                  <a:off x="4474" y="852"/>
                  <a:ext cx="144" cy="2874"/>
                  <a:chOff x="1352" y="0"/>
                  <a:chExt cx="144" cy="2674"/>
                </a:xfrm>
              </p:grpSpPr>
              <p:sp>
                <p:nvSpPr>
                  <p:cNvPr id="185443" name="Rectangle 89"/>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44" name="Line 10"/>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45" name="Line 11"/>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85439" name="Group 85"/>
                <p:cNvGrpSpPr>
                  <a:grpSpLocks/>
                </p:cNvGrpSpPr>
                <p:nvPr/>
              </p:nvGrpSpPr>
              <p:grpSpPr bwMode="auto">
                <a:xfrm>
                  <a:off x="2969" y="852"/>
                  <a:ext cx="144" cy="2874"/>
                  <a:chOff x="1352" y="0"/>
                  <a:chExt cx="144" cy="2674"/>
                </a:xfrm>
              </p:grpSpPr>
              <p:sp>
                <p:nvSpPr>
                  <p:cNvPr id="185440" name="Rectangle 86"/>
                  <p:cNvSpPr>
                    <a:spLocks noChangeArrowheads="1"/>
                  </p:cNvSpPr>
                  <p:nvPr/>
                </p:nvSpPr>
                <p:spPr bwMode="auto">
                  <a:xfrm>
                    <a:off x="1352" y="0"/>
                    <a:ext cx="144" cy="2674"/>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41" name="Line 33"/>
                  <p:cNvSpPr>
                    <a:spLocks noChangeShapeType="1"/>
                  </p:cNvSpPr>
                  <p:nvPr/>
                </p:nvSpPr>
                <p:spPr bwMode="auto">
                  <a:xfrm>
                    <a:off x="138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42" name="Line 34"/>
                  <p:cNvSpPr>
                    <a:spLocks noChangeShapeType="1"/>
                  </p:cNvSpPr>
                  <p:nvPr/>
                </p:nvSpPr>
                <p:spPr bwMode="auto">
                  <a:xfrm>
                    <a:off x="1464" y="0"/>
                    <a:ext cx="0" cy="267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nvGrpSpPr>
              <p:cNvPr id="185428" name="Group 74"/>
              <p:cNvGrpSpPr>
                <a:grpSpLocks/>
              </p:cNvGrpSpPr>
              <p:nvPr/>
            </p:nvGrpSpPr>
            <p:grpSpPr bwMode="auto">
              <a:xfrm>
                <a:off x="1608" y="852"/>
                <a:ext cx="2867" cy="190"/>
                <a:chOff x="1608" y="852"/>
                <a:chExt cx="2867" cy="190"/>
              </a:xfrm>
            </p:grpSpPr>
            <p:grpSp>
              <p:nvGrpSpPr>
                <p:cNvPr id="185429" name="Group 75"/>
                <p:cNvGrpSpPr>
                  <a:grpSpLocks/>
                </p:cNvGrpSpPr>
                <p:nvPr/>
              </p:nvGrpSpPr>
              <p:grpSpPr bwMode="auto">
                <a:xfrm>
                  <a:off x="1608" y="852"/>
                  <a:ext cx="1361" cy="190"/>
                  <a:chOff x="1608" y="856"/>
                  <a:chExt cx="1746" cy="272"/>
                </a:xfrm>
              </p:grpSpPr>
              <p:sp>
                <p:nvSpPr>
                  <p:cNvPr id="185434" name="Rectangle 80"/>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35" name="Line 14"/>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36" name="Line 15"/>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85430" name="Group 76"/>
                <p:cNvGrpSpPr>
                  <a:grpSpLocks/>
                </p:cNvGrpSpPr>
                <p:nvPr/>
              </p:nvGrpSpPr>
              <p:grpSpPr bwMode="auto">
                <a:xfrm>
                  <a:off x="3114" y="852"/>
                  <a:ext cx="1361" cy="190"/>
                  <a:chOff x="1608" y="856"/>
                  <a:chExt cx="1746" cy="272"/>
                </a:xfrm>
              </p:grpSpPr>
              <p:sp>
                <p:nvSpPr>
                  <p:cNvPr id="185431" name="Rectangle 77"/>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32" name="Line 37"/>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33" name="Line 38"/>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185418" name="Group 64"/>
            <p:cNvGrpSpPr>
              <a:grpSpLocks/>
            </p:cNvGrpSpPr>
            <p:nvPr/>
          </p:nvGrpSpPr>
          <p:grpSpPr bwMode="auto">
            <a:xfrm>
              <a:off x="1608" y="2242"/>
              <a:ext cx="2867" cy="190"/>
              <a:chOff x="1608" y="852"/>
              <a:chExt cx="2867" cy="190"/>
            </a:xfrm>
          </p:grpSpPr>
          <p:grpSp>
            <p:nvGrpSpPr>
              <p:cNvPr id="185419" name="Group 65"/>
              <p:cNvGrpSpPr>
                <a:grpSpLocks/>
              </p:cNvGrpSpPr>
              <p:nvPr/>
            </p:nvGrpSpPr>
            <p:grpSpPr bwMode="auto">
              <a:xfrm>
                <a:off x="1608" y="852"/>
                <a:ext cx="1361" cy="190"/>
                <a:chOff x="1608" y="856"/>
                <a:chExt cx="1746" cy="272"/>
              </a:xfrm>
            </p:grpSpPr>
            <p:sp>
              <p:nvSpPr>
                <p:cNvPr id="185424" name="Rectangle 70"/>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25" name="Line 43"/>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26" name="Line 44"/>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nvGrpSpPr>
              <p:cNvPr id="185420" name="Group 66"/>
              <p:cNvGrpSpPr>
                <a:grpSpLocks/>
              </p:cNvGrpSpPr>
              <p:nvPr/>
            </p:nvGrpSpPr>
            <p:grpSpPr bwMode="auto">
              <a:xfrm>
                <a:off x="3114" y="852"/>
                <a:ext cx="1361" cy="190"/>
                <a:chOff x="1608" y="856"/>
                <a:chExt cx="1746" cy="272"/>
              </a:xfrm>
            </p:grpSpPr>
            <p:sp>
              <p:nvSpPr>
                <p:cNvPr id="185421" name="Rectangle 67"/>
                <p:cNvSpPr>
                  <a:spLocks noChangeArrowheads="1"/>
                </p:cNvSpPr>
                <p:nvPr/>
              </p:nvSpPr>
              <p:spPr bwMode="auto">
                <a:xfrm>
                  <a:off x="1608" y="856"/>
                  <a:ext cx="1746" cy="272"/>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22" name="Line 47"/>
                <p:cNvSpPr>
                  <a:spLocks noChangeShapeType="1"/>
                </p:cNvSpPr>
                <p:nvPr/>
              </p:nvSpPr>
              <p:spPr bwMode="auto">
                <a:xfrm>
                  <a:off x="1608" y="891"/>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5423" name="Line 48"/>
                <p:cNvSpPr>
                  <a:spLocks noChangeShapeType="1"/>
                </p:cNvSpPr>
                <p:nvPr/>
              </p:nvSpPr>
              <p:spPr bwMode="auto">
                <a:xfrm>
                  <a:off x="1608" y="1095"/>
                  <a:ext cx="17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grpSp>
      </p:grpSp>
      <p:grpSp>
        <p:nvGrpSpPr>
          <p:cNvPr id="185349" name="Group 7"/>
          <p:cNvGrpSpPr>
            <a:grpSpLocks/>
          </p:cNvGrpSpPr>
          <p:nvPr/>
        </p:nvGrpSpPr>
        <p:grpSpPr bwMode="auto">
          <a:xfrm>
            <a:off x="2090738" y="2255540"/>
            <a:ext cx="2154237" cy="1962150"/>
            <a:chOff x="1446" y="1048"/>
            <a:chExt cx="1357" cy="1236"/>
          </a:xfrm>
        </p:grpSpPr>
        <p:grpSp>
          <p:nvGrpSpPr>
            <p:cNvPr id="185406" name="Group 52"/>
            <p:cNvGrpSpPr>
              <a:grpSpLocks/>
            </p:cNvGrpSpPr>
            <p:nvPr/>
          </p:nvGrpSpPr>
          <p:grpSpPr bwMode="auto">
            <a:xfrm>
              <a:off x="1446" y="1048"/>
              <a:ext cx="1357" cy="1236"/>
              <a:chOff x="1446" y="1048"/>
              <a:chExt cx="1357" cy="1236"/>
            </a:xfrm>
          </p:grpSpPr>
          <p:sp>
            <p:nvSpPr>
              <p:cNvPr id="185414" name="Rectangle 60"/>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15" name="Rectangle 61"/>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16" name="Rectangle 62"/>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407" name="Group 53"/>
            <p:cNvGrpSpPr>
              <a:grpSpLocks/>
            </p:cNvGrpSpPr>
            <p:nvPr/>
          </p:nvGrpSpPr>
          <p:grpSpPr bwMode="auto">
            <a:xfrm>
              <a:off x="2411" y="1048"/>
              <a:ext cx="392" cy="357"/>
              <a:chOff x="2411" y="1048"/>
              <a:chExt cx="392" cy="357"/>
            </a:xfrm>
          </p:grpSpPr>
          <p:sp>
            <p:nvSpPr>
              <p:cNvPr id="185412" name="Rectangle 58"/>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13" name="Rectangle 59"/>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408" name="Group 54"/>
            <p:cNvGrpSpPr>
              <a:grpSpLocks/>
            </p:cNvGrpSpPr>
            <p:nvPr/>
          </p:nvGrpSpPr>
          <p:grpSpPr bwMode="auto">
            <a:xfrm rot="10800000">
              <a:off x="1449" y="1920"/>
              <a:ext cx="392" cy="357"/>
              <a:chOff x="2411" y="1048"/>
              <a:chExt cx="392" cy="357"/>
            </a:xfrm>
          </p:grpSpPr>
          <p:sp>
            <p:nvSpPr>
              <p:cNvPr id="185410" name="Rectangle 56"/>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11" name="Rectangle 57"/>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409" name="Rectangle 55"/>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50" name="Group 8"/>
          <p:cNvGrpSpPr>
            <a:grpSpLocks/>
          </p:cNvGrpSpPr>
          <p:nvPr/>
        </p:nvGrpSpPr>
        <p:grpSpPr bwMode="auto">
          <a:xfrm>
            <a:off x="2095500" y="4533602"/>
            <a:ext cx="2154238" cy="1962150"/>
            <a:chOff x="1446" y="1048"/>
            <a:chExt cx="1357" cy="1236"/>
          </a:xfrm>
        </p:grpSpPr>
        <p:grpSp>
          <p:nvGrpSpPr>
            <p:cNvPr id="185395" name="Group 41"/>
            <p:cNvGrpSpPr>
              <a:grpSpLocks/>
            </p:cNvGrpSpPr>
            <p:nvPr/>
          </p:nvGrpSpPr>
          <p:grpSpPr bwMode="auto">
            <a:xfrm>
              <a:off x="1446" y="1048"/>
              <a:ext cx="1357" cy="1236"/>
              <a:chOff x="1446" y="1048"/>
              <a:chExt cx="1357" cy="1236"/>
            </a:xfrm>
          </p:grpSpPr>
          <p:sp>
            <p:nvSpPr>
              <p:cNvPr id="185403" name="Rectangle 49"/>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04" name="Rectangle 50"/>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05" name="Rectangle 51"/>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96" name="Group 42"/>
            <p:cNvGrpSpPr>
              <a:grpSpLocks/>
            </p:cNvGrpSpPr>
            <p:nvPr/>
          </p:nvGrpSpPr>
          <p:grpSpPr bwMode="auto">
            <a:xfrm>
              <a:off x="2411" y="1048"/>
              <a:ext cx="392" cy="357"/>
              <a:chOff x="2411" y="1048"/>
              <a:chExt cx="392" cy="357"/>
            </a:xfrm>
          </p:grpSpPr>
          <p:sp>
            <p:nvSpPr>
              <p:cNvPr id="185401" name="Rectangle 47"/>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02" name="Rectangle 48"/>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97" name="Group 43"/>
            <p:cNvGrpSpPr>
              <a:grpSpLocks/>
            </p:cNvGrpSpPr>
            <p:nvPr/>
          </p:nvGrpSpPr>
          <p:grpSpPr bwMode="auto">
            <a:xfrm rot="10800000">
              <a:off x="1449" y="1920"/>
              <a:ext cx="392" cy="357"/>
              <a:chOff x="2411" y="1048"/>
              <a:chExt cx="392" cy="357"/>
            </a:xfrm>
          </p:grpSpPr>
          <p:sp>
            <p:nvSpPr>
              <p:cNvPr id="185399" name="Rectangle 45"/>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400" name="Rectangle 46"/>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398" name="Rectangle 44"/>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51" name="Group 9"/>
          <p:cNvGrpSpPr>
            <a:grpSpLocks/>
          </p:cNvGrpSpPr>
          <p:nvPr/>
        </p:nvGrpSpPr>
        <p:grpSpPr bwMode="auto">
          <a:xfrm flipH="1">
            <a:off x="4489450" y="2249190"/>
            <a:ext cx="2154238" cy="1962150"/>
            <a:chOff x="1446" y="1048"/>
            <a:chExt cx="1357" cy="1236"/>
          </a:xfrm>
        </p:grpSpPr>
        <p:grpSp>
          <p:nvGrpSpPr>
            <p:cNvPr id="185384" name="Group 30"/>
            <p:cNvGrpSpPr>
              <a:grpSpLocks/>
            </p:cNvGrpSpPr>
            <p:nvPr/>
          </p:nvGrpSpPr>
          <p:grpSpPr bwMode="auto">
            <a:xfrm>
              <a:off x="1446" y="1048"/>
              <a:ext cx="1357" cy="1236"/>
              <a:chOff x="1446" y="1048"/>
              <a:chExt cx="1357" cy="1236"/>
            </a:xfrm>
          </p:grpSpPr>
          <p:sp>
            <p:nvSpPr>
              <p:cNvPr id="185392" name="Rectangle 38"/>
              <p:cNvSpPr>
                <a:spLocks noChangeArrowheads="1"/>
              </p:cNvSpPr>
              <p:nvPr/>
            </p:nvSpPr>
            <p:spPr bwMode="auto">
              <a:xfrm>
                <a:off x="1446" y="1964"/>
                <a:ext cx="351" cy="3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93" name="Rectangle 39"/>
              <p:cNvSpPr>
                <a:spLocks noChangeArrowheads="1"/>
              </p:cNvSpPr>
              <p:nvPr/>
            </p:nvSpPr>
            <p:spPr bwMode="auto">
              <a:xfrm>
                <a:off x="2452" y="1048"/>
                <a:ext cx="351" cy="320"/>
              </a:xfrm>
              <a:prstGeom prst="rect">
                <a:avLst/>
              </a:prstGeom>
              <a:solidFill>
                <a:srgbClr val="DDDDDD"/>
              </a:solidFill>
              <a:ln w="19050" algn="ctr">
                <a:solidFill>
                  <a:schemeClr val="bg2"/>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94" name="Rectangle 40"/>
              <p:cNvSpPr>
                <a:spLocks noChangeArrowheads="1"/>
              </p:cNvSpPr>
              <p:nvPr/>
            </p:nvSpPr>
            <p:spPr bwMode="auto">
              <a:xfrm rot="-2570189">
                <a:off x="1475" y="1594"/>
                <a:ext cx="1316" cy="12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85" name="Group 31"/>
            <p:cNvGrpSpPr>
              <a:grpSpLocks/>
            </p:cNvGrpSpPr>
            <p:nvPr/>
          </p:nvGrpSpPr>
          <p:grpSpPr bwMode="auto">
            <a:xfrm>
              <a:off x="2411" y="1048"/>
              <a:ext cx="392" cy="357"/>
              <a:chOff x="2411" y="1048"/>
              <a:chExt cx="392" cy="357"/>
            </a:xfrm>
          </p:grpSpPr>
          <p:sp>
            <p:nvSpPr>
              <p:cNvPr id="185390" name="Rectangle 36"/>
              <p:cNvSpPr>
                <a:spLocks noChangeArrowheads="1"/>
              </p:cNvSpPr>
              <p:nvPr/>
            </p:nvSpPr>
            <p:spPr bwMode="auto">
              <a:xfrm>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91" name="Rectangle 37"/>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grpSp>
          <p:nvGrpSpPr>
            <p:cNvPr id="185386" name="Group 32"/>
            <p:cNvGrpSpPr>
              <a:grpSpLocks/>
            </p:cNvGrpSpPr>
            <p:nvPr/>
          </p:nvGrpSpPr>
          <p:grpSpPr bwMode="auto">
            <a:xfrm rot="10800000">
              <a:off x="1449" y="1920"/>
              <a:ext cx="392" cy="357"/>
              <a:chOff x="2411" y="1048"/>
              <a:chExt cx="392" cy="357"/>
            </a:xfrm>
          </p:grpSpPr>
          <p:sp>
            <p:nvSpPr>
              <p:cNvPr id="185388" name="Rectangle 34"/>
              <p:cNvSpPr>
                <a:spLocks noChangeArrowheads="1"/>
              </p:cNvSpPr>
              <p:nvPr/>
            </p:nvSpPr>
            <p:spPr bwMode="auto">
              <a:xfrm flipH="1">
                <a:off x="2452" y="1048"/>
                <a:ext cx="351" cy="320"/>
              </a:xfrm>
              <a:prstGeom prst="rect">
                <a:avLst/>
              </a:prstGeom>
              <a:solidFill>
                <a:srgbClr val="FF0000">
                  <a:alpha val="70195"/>
                </a:srgb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89" name="Rectangle 35"/>
              <p:cNvSpPr>
                <a:spLocks noChangeArrowheads="1"/>
              </p:cNvSpPr>
              <p:nvPr/>
            </p:nvSpPr>
            <p:spPr bwMode="auto">
              <a:xfrm rot="-2565720">
                <a:off x="2411" y="1290"/>
                <a:ext cx="116" cy="115"/>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387" name="Rectangle 33"/>
            <p:cNvSpPr>
              <a:spLocks noChangeArrowheads="1"/>
            </p:cNvSpPr>
            <p:nvPr/>
          </p:nvSpPr>
          <p:spPr bwMode="auto">
            <a:xfrm rot="-2493157">
              <a:off x="1993" y="1602"/>
              <a:ext cx="276" cy="112"/>
            </a:xfrm>
            <a:prstGeom prst="rect">
              <a:avLst/>
            </a:prstGeom>
            <a:solidFill>
              <a:srgbClr val="FF0000">
                <a:alpha val="70195"/>
              </a:srgbClr>
            </a:solidFill>
            <a:ln>
              <a:noFill/>
            </a:ln>
            <a:effectLst/>
            <a:extLs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grpSp>
      <p:sp>
        <p:nvSpPr>
          <p:cNvPr id="185353" name="Text Box 107"/>
          <p:cNvSpPr txBox="1">
            <a:spLocks noChangeArrowheads="1"/>
          </p:cNvSpPr>
          <p:nvPr/>
        </p:nvSpPr>
        <p:spPr bwMode="auto">
          <a:xfrm>
            <a:off x="50800" y="2307927"/>
            <a:ext cx="160020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r">
              <a:spcBef>
                <a:spcPct val="50000"/>
              </a:spcBef>
              <a:buClrTx/>
              <a:buSzTx/>
              <a:buFontTx/>
              <a:buNone/>
            </a:pPr>
            <a:r>
              <a:rPr lang="en-US" altLang="en-US" sz="2000" i="1"/>
              <a:t>Protected Zones</a:t>
            </a:r>
          </a:p>
        </p:txBody>
      </p:sp>
      <p:sp>
        <p:nvSpPr>
          <p:cNvPr id="185354" name="Line 108"/>
          <p:cNvSpPr>
            <a:spLocks noChangeShapeType="1"/>
          </p:cNvSpPr>
          <p:nvPr/>
        </p:nvSpPr>
        <p:spPr bwMode="auto">
          <a:xfrm>
            <a:off x="1644650" y="2519065"/>
            <a:ext cx="1077913" cy="3508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5355" name="Line 109"/>
          <p:cNvSpPr>
            <a:spLocks noChangeShapeType="1"/>
          </p:cNvSpPr>
          <p:nvPr/>
        </p:nvSpPr>
        <p:spPr bwMode="auto">
          <a:xfrm>
            <a:off x="2716213" y="2869902"/>
            <a:ext cx="323850" cy="265113"/>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5356" name="Line 110"/>
          <p:cNvSpPr>
            <a:spLocks noChangeShapeType="1"/>
          </p:cNvSpPr>
          <p:nvPr/>
        </p:nvSpPr>
        <p:spPr bwMode="auto">
          <a:xfrm flipV="1">
            <a:off x="2722563" y="2639715"/>
            <a:ext cx="904875" cy="230187"/>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5357" name="Line 111"/>
          <p:cNvSpPr>
            <a:spLocks noChangeShapeType="1"/>
          </p:cNvSpPr>
          <p:nvPr/>
        </p:nvSpPr>
        <p:spPr bwMode="auto">
          <a:xfrm flipH="1">
            <a:off x="2532063" y="2869902"/>
            <a:ext cx="190500" cy="76200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85358" name="Rectangle 16"/>
          <p:cNvSpPr>
            <a:spLocks noChangeArrowheads="1"/>
          </p:cNvSpPr>
          <p:nvPr/>
        </p:nvSpPr>
        <p:spPr bwMode="auto">
          <a:xfrm>
            <a:off x="1681163" y="6483052"/>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59" name="Rectangle 17"/>
          <p:cNvSpPr>
            <a:spLocks noChangeArrowheads="1"/>
          </p:cNvSpPr>
          <p:nvPr/>
        </p:nvSpPr>
        <p:spPr bwMode="auto">
          <a:xfrm>
            <a:off x="5897563" y="6483052"/>
            <a:ext cx="1162050"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sp>
        <p:nvSpPr>
          <p:cNvPr id="185360" name="Rectangle 18"/>
          <p:cNvSpPr>
            <a:spLocks noChangeArrowheads="1"/>
          </p:cNvSpPr>
          <p:nvPr/>
        </p:nvSpPr>
        <p:spPr bwMode="auto">
          <a:xfrm>
            <a:off x="4025900" y="6483052"/>
            <a:ext cx="665163" cy="114300"/>
          </a:xfrm>
          <a:prstGeom prst="rect">
            <a:avLst/>
          </a:prstGeom>
          <a:solidFill>
            <a:srgbClr val="DDDDDD"/>
          </a:soli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p>
        </p:txBody>
      </p:sp>
      <p:cxnSp>
        <p:nvCxnSpPr>
          <p:cNvPr id="185361" name="Straight Arrow Connector 2"/>
          <p:cNvCxnSpPr>
            <a:cxnSpLocks/>
          </p:cNvCxnSpPr>
          <p:nvPr/>
        </p:nvCxnSpPr>
        <p:spPr bwMode="auto">
          <a:xfrm flipH="1" flipV="1">
            <a:off x="4941888" y="2371427"/>
            <a:ext cx="1519237" cy="1392238"/>
          </a:xfrm>
          <a:prstGeom prst="straightConnector1">
            <a:avLst/>
          </a:prstGeom>
          <a:noFill/>
          <a:ln w="19050" algn="ctr">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362" name="TextBox 158719"/>
          <p:cNvSpPr txBox="1">
            <a:spLocks noChangeArrowheads="1"/>
          </p:cNvSpPr>
          <p:nvPr/>
        </p:nvSpPr>
        <p:spPr bwMode="auto">
          <a:xfrm>
            <a:off x="5657251" y="2694483"/>
            <a:ext cx="560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Arial Narrow" pitchFamily="34" charset="0"/>
              </a:rPr>
              <a:t>L</a:t>
            </a:r>
          </a:p>
        </p:txBody>
      </p:sp>
      <p:sp>
        <p:nvSpPr>
          <p:cNvPr id="185363" name="TextBox 107"/>
          <p:cNvSpPr txBox="1">
            <a:spLocks noChangeArrowheads="1"/>
          </p:cNvSpPr>
          <p:nvPr/>
        </p:nvSpPr>
        <p:spPr bwMode="auto">
          <a:xfrm>
            <a:off x="6943725" y="2519065"/>
            <a:ext cx="20927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smtClean="0">
                <a:latin typeface="Arial Narrow" pitchFamily="34" charset="0"/>
              </a:rPr>
              <a:t>B = </a:t>
            </a:r>
            <a:r>
              <a:rPr lang="en-US" altLang="en-US" sz="2000" dirty="0">
                <a:latin typeface="Arial Narrow" pitchFamily="34" charset="0"/>
              </a:rPr>
              <a:t>brace depth in plane of buckling</a:t>
            </a:r>
          </a:p>
        </p:txBody>
      </p:sp>
      <p:cxnSp>
        <p:nvCxnSpPr>
          <p:cNvPr id="185364" name="Straight Arrow Connector 108"/>
          <p:cNvCxnSpPr>
            <a:cxnSpLocks/>
          </p:cNvCxnSpPr>
          <p:nvPr/>
        </p:nvCxnSpPr>
        <p:spPr bwMode="auto">
          <a:xfrm flipH="1">
            <a:off x="2584450" y="3963690"/>
            <a:ext cx="198438" cy="212725"/>
          </a:xfrm>
          <a:prstGeom prst="straightConnector1">
            <a:avLst/>
          </a:prstGeom>
          <a:noFill/>
          <a:ln w="19050" algn="ctr">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65" name="Straight Arrow Connector 109"/>
          <p:cNvCxnSpPr>
            <a:cxnSpLocks/>
          </p:cNvCxnSpPr>
          <p:nvPr/>
        </p:nvCxnSpPr>
        <p:spPr bwMode="auto">
          <a:xfrm>
            <a:off x="2671763" y="3843040"/>
            <a:ext cx="198437" cy="203200"/>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66" name="Straight Arrow Connector 113"/>
          <p:cNvCxnSpPr>
            <a:cxnSpLocks/>
          </p:cNvCxnSpPr>
          <p:nvPr/>
        </p:nvCxnSpPr>
        <p:spPr bwMode="auto">
          <a:xfrm>
            <a:off x="2763838" y="3766840"/>
            <a:ext cx="198437" cy="201612"/>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67" name="Straight Arrow Connector 114"/>
          <p:cNvCxnSpPr>
            <a:cxnSpLocks/>
          </p:cNvCxnSpPr>
          <p:nvPr/>
        </p:nvCxnSpPr>
        <p:spPr bwMode="auto">
          <a:xfrm>
            <a:off x="3111500" y="3476327"/>
            <a:ext cx="198438" cy="201613"/>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68" name="Straight Arrow Connector 115"/>
          <p:cNvCxnSpPr>
            <a:cxnSpLocks/>
          </p:cNvCxnSpPr>
          <p:nvPr/>
        </p:nvCxnSpPr>
        <p:spPr bwMode="auto">
          <a:xfrm>
            <a:off x="3438525" y="3174702"/>
            <a:ext cx="200025" cy="203200"/>
          </a:xfrm>
          <a:prstGeom prst="straightConnector1">
            <a:avLst/>
          </a:prstGeom>
          <a:noFill/>
          <a:ln w="19050" algn="ctr">
            <a:solidFill>
              <a:schemeClr val="tx1"/>
            </a:solidFill>
            <a:round/>
            <a:headEnd type="non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69" name="Straight Arrow Connector 116"/>
          <p:cNvCxnSpPr>
            <a:cxnSpLocks/>
          </p:cNvCxnSpPr>
          <p:nvPr/>
        </p:nvCxnSpPr>
        <p:spPr bwMode="auto">
          <a:xfrm flipV="1">
            <a:off x="2863850" y="3689052"/>
            <a:ext cx="185738" cy="176213"/>
          </a:xfrm>
          <a:prstGeom prst="straightConnector1">
            <a:avLst/>
          </a:prstGeom>
          <a:noFill/>
          <a:ln w="19050" algn="ctr">
            <a:solidFill>
              <a:schemeClr val="tx1"/>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5370" name="Straight Arrow Connector 120"/>
          <p:cNvCxnSpPr>
            <a:cxnSpLocks/>
          </p:cNvCxnSpPr>
          <p:nvPr/>
        </p:nvCxnSpPr>
        <p:spPr bwMode="auto">
          <a:xfrm flipV="1">
            <a:off x="3187700" y="3274715"/>
            <a:ext cx="328613" cy="300037"/>
          </a:xfrm>
          <a:prstGeom prst="straightConnector1">
            <a:avLst/>
          </a:prstGeom>
          <a:noFill/>
          <a:ln w="19050" algn="ctr">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5371" name="TextBox 122"/>
          <p:cNvSpPr txBox="1">
            <a:spLocks noChangeArrowheads="1"/>
          </p:cNvSpPr>
          <p:nvPr/>
        </p:nvSpPr>
        <p:spPr bwMode="auto">
          <a:xfrm>
            <a:off x="2924175" y="3803352"/>
            <a:ext cx="5619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Arial Narrow" pitchFamily="34" charset="0"/>
              </a:rPr>
              <a:t>B</a:t>
            </a:r>
          </a:p>
        </p:txBody>
      </p:sp>
      <p:sp>
        <p:nvSpPr>
          <p:cNvPr id="185372" name="TextBox 123"/>
          <p:cNvSpPr txBox="1">
            <a:spLocks noChangeArrowheads="1"/>
          </p:cNvSpPr>
          <p:nvPr/>
        </p:nvSpPr>
        <p:spPr bwMode="auto">
          <a:xfrm>
            <a:off x="3381375" y="3442990"/>
            <a:ext cx="5603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dirty="0">
                <a:latin typeface="Arial Narrow" pitchFamily="34" charset="0"/>
              </a:rPr>
              <a:t>L/4</a:t>
            </a:r>
          </a:p>
        </p:txBody>
      </p:sp>
      <p:sp>
        <p:nvSpPr>
          <p:cNvPr id="4" name="Text Placeholder 3"/>
          <p:cNvSpPr>
            <a:spLocks noGrp="1"/>
          </p:cNvSpPr>
          <p:nvPr>
            <p:ph type="body" sz="quarter" idx="38"/>
          </p:nvPr>
        </p:nvSpPr>
        <p:spPr/>
        <p:txBody>
          <a:bodyPr/>
          <a:lstStyle/>
          <a:p>
            <a:r>
              <a:rPr lang="en-US" dirty="0" smtClean="0"/>
              <a:t>Members</a:t>
            </a:r>
            <a:endParaRPr lang="en-US" dirty="0"/>
          </a:p>
        </p:txBody>
      </p:sp>
      <p:sp>
        <p:nvSpPr>
          <p:cNvPr id="5" name="Text Placeholder 4"/>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09" name="Text Box 2"/>
          <p:cNvSpPr txBox="1">
            <a:spLocks noChangeArrowheads="1"/>
          </p:cNvSpPr>
          <p:nvPr/>
        </p:nvSpPr>
        <p:spPr bwMode="auto">
          <a:xfrm>
            <a:off x="539552" y="1268760"/>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F2.5c </a:t>
            </a:r>
            <a:r>
              <a:rPr lang="en-US" altLang="en-US" sz="2200" u="sng" dirty="0">
                <a:latin typeface="+mn-lt"/>
              </a:rPr>
              <a:t>Protected Zone</a:t>
            </a:r>
          </a:p>
        </p:txBody>
      </p:sp>
      <p:sp>
        <p:nvSpPr>
          <p:cNvPr id="11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89</a:t>
            </a:fld>
            <a:endParaRPr lang="en-US" altLang="en-US"/>
          </a:p>
        </p:txBody>
      </p:sp>
    </p:spTree>
    <p:extLst>
      <p:ext uri="{BB962C8B-B14F-4D97-AF65-F5344CB8AC3E}">
        <p14:creationId xmlns:p14="http://schemas.microsoft.com/office/powerpoint/2010/main" val="1280183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BF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2175" y="0"/>
            <a:ext cx="514186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40"/>
          </p:nvPr>
        </p:nvSpPr>
        <p:spPr>
          <a:xfrm>
            <a:off x="6553200" y="6356350"/>
            <a:ext cx="2133600" cy="365125"/>
          </a:xfrm>
        </p:spPr>
        <p:txBody>
          <a:bodyPr/>
          <a:lstStyle/>
          <a:p>
            <a:pPr>
              <a:defRPr/>
            </a:pPr>
            <a:fld id="{46425072-6E52-45A8-8A7E-A5B11BCA4176}" type="slidenum">
              <a:rPr lang="en-US" altLang="en-US" smtClean="0"/>
              <a:pPr>
                <a:defRPr/>
              </a:pPr>
              <a:t>9</a:t>
            </a:fld>
            <a:endParaRPr lang="en-US" altLang="en-US" dirty="0"/>
          </a:p>
        </p:txBody>
      </p:sp>
    </p:spTree>
    <p:extLst>
      <p:ext uri="{BB962C8B-B14F-4D97-AF65-F5344CB8AC3E}">
        <p14:creationId xmlns:p14="http://schemas.microsoft.com/office/powerpoint/2010/main" val="1047419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2209800"/>
            <a:ext cx="3124200"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Text Box 23"/>
          <p:cNvSpPr txBox="1">
            <a:spLocks noChangeArrowheads="1"/>
          </p:cNvSpPr>
          <p:nvPr/>
        </p:nvSpPr>
        <p:spPr bwMode="auto">
          <a:xfrm>
            <a:off x="1691680" y="5333998"/>
            <a:ext cx="67546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solidFill>
                  <a:schemeClr val="tx2"/>
                </a:solidFill>
                <a:latin typeface="+mn-lt"/>
              </a:rPr>
              <a:t>Option (a) Design as simple connection</a:t>
            </a:r>
            <a:br>
              <a:rPr lang="en-US" altLang="en-US" sz="2200" dirty="0">
                <a:solidFill>
                  <a:schemeClr val="tx2"/>
                </a:solidFill>
                <a:latin typeface="+mn-lt"/>
              </a:rPr>
            </a:br>
            <a:r>
              <a:rPr lang="en-US" altLang="en-US" sz="2200" b="0" i="1" dirty="0" smtClean="0">
                <a:latin typeface="+mn-lt"/>
              </a:rPr>
              <a:t>Allow </a:t>
            </a:r>
            <a:r>
              <a:rPr lang="en-US" altLang="en-US" sz="2200" b="0" i="1" dirty="0">
                <a:latin typeface="+mn-lt"/>
              </a:rPr>
              <a:t>rotation per Specification B3.4a</a:t>
            </a:r>
          </a:p>
        </p:txBody>
      </p:sp>
      <p:pic>
        <p:nvPicPr>
          <p:cNvPr id="187396"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39" y="2209800"/>
            <a:ext cx="2943225"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8931" y="2209800"/>
            <a:ext cx="2535237" cy="235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9" name="Text Box 2"/>
          <p:cNvSpPr txBox="1">
            <a:spLocks noChangeArrowheads="1"/>
          </p:cNvSpPr>
          <p:nvPr/>
        </p:nvSpPr>
        <p:spPr bwMode="auto">
          <a:xfrm>
            <a:off x="539552" y="1124744"/>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F2.6b </a:t>
            </a:r>
            <a:r>
              <a:rPr lang="en-US" altLang="en-US" sz="2200" u="sng" dirty="0">
                <a:latin typeface="+mn-lt"/>
              </a:rPr>
              <a:t>Beam-to-Column Connections</a:t>
            </a:r>
          </a:p>
        </p:txBody>
      </p:sp>
      <p:sp>
        <p:nvSpPr>
          <p:cNvPr id="10"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90</a:t>
            </a:fld>
            <a:endParaRPr lang="en-US" altLang="en-US"/>
          </a:p>
        </p:txBody>
      </p:sp>
    </p:spTree>
    <p:extLst>
      <p:ext uri="{BB962C8B-B14F-4D97-AF65-F5344CB8AC3E}">
        <p14:creationId xmlns:p14="http://schemas.microsoft.com/office/powerpoint/2010/main" val="42000587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700808"/>
            <a:ext cx="4403725"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TextBox 7"/>
          <p:cNvSpPr txBox="1">
            <a:spLocks noChangeArrowheads="1"/>
          </p:cNvSpPr>
          <p:nvPr/>
        </p:nvSpPr>
        <p:spPr bwMode="auto">
          <a:xfrm>
            <a:off x="5181600" y="2883495"/>
            <a:ext cx="36909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FontTx/>
              <a:buNone/>
            </a:pPr>
            <a:r>
              <a:rPr lang="en-US" altLang="en-US" sz="2000" b="0" i="1" dirty="0">
                <a:latin typeface="+mn-lt"/>
              </a:rPr>
              <a:t>Example of loads associated with required moment</a:t>
            </a:r>
          </a:p>
          <a:p>
            <a:pPr>
              <a:spcBef>
                <a:spcPct val="0"/>
              </a:spcBef>
              <a:buClrTx/>
              <a:buSzTx/>
              <a:buFontTx/>
              <a:buNone/>
            </a:pPr>
            <a:r>
              <a:rPr lang="en-US" altLang="en-US" sz="2000" b="0" i="1" dirty="0">
                <a:latin typeface="+mn-lt"/>
              </a:rPr>
              <a:t>2</a:t>
            </a:r>
            <a:r>
              <a:rPr lang="en-US" altLang="en-US" sz="2000" b="0" i="1" baseline="30000" dirty="0">
                <a:latin typeface="+mn-lt"/>
              </a:rPr>
              <a:t>nd</a:t>
            </a:r>
            <a:r>
              <a:rPr lang="en-US" altLang="en-US" sz="2000" b="0" i="1" dirty="0">
                <a:latin typeface="+mn-lt"/>
              </a:rPr>
              <a:t> Ed. SDM Ex. 5.3.12</a:t>
            </a:r>
          </a:p>
        </p:txBody>
      </p:sp>
      <p:sp>
        <p:nvSpPr>
          <p:cNvPr id="9" name="Oval 8">
            <a:extLst>
              <a:ext uri="{FF2B5EF4-FFF2-40B4-BE49-F238E27FC236}">
                <a16:creationId xmlns:a16="http://schemas.microsoft.com/office/drawing/2014/main" xmlns="" id="{D900D000-94B2-49F1-9910-DA8CBC52CD49}"/>
              </a:ext>
            </a:extLst>
          </p:cNvPr>
          <p:cNvSpPr/>
          <p:nvPr/>
        </p:nvSpPr>
        <p:spPr>
          <a:xfrm>
            <a:off x="2201863" y="2843808"/>
            <a:ext cx="815975" cy="323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a:extLst>
              <a:ext uri="{FF2B5EF4-FFF2-40B4-BE49-F238E27FC236}">
                <a16:creationId xmlns:a16="http://schemas.microsoft.com/office/drawing/2014/main" xmlns="" id="{92FA4FA5-12F0-4F91-B60C-5C66E4BB06A6}"/>
              </a:ext>
            </a:extLst>
          </p:cNvPr>
          <p:cNvSpPr/>
          <p:nvPr/>
        </p:nvSpPr>
        <p:spPr>
          <a:xfrm>
            <a:off x="4181475" y="4274145"/>
            <a:ext cx="893763" cy="9556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a:extLst>
              <a:ext uri="{FF2B5EF4-FFF2-40B4-BE49-F238E27FC236}">
                <a16:creationId xmlns:a16="http://schemas.microsoft.com/office/drawing/2014/main" xmlns="" id="{7EAAB0D5-EB9D-4562-947B-E201F58FA312}"/>
              </a:ext>
            </a:extLst>
          </p:cNvPr>
          <p:cNvSpPr/>
          <p:nvPr/>
        </p:nvSpPr>
        <p:spPr>
          <a:xfrm>
            <a:off x="2128838" y="4801195"/>
            <a:ext cx="815975" cy="322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2"/>
          <p:cNvSpPr txBox="1">
            <a:spLocks noChangeArrowheads="1"/>
          </p:cNvSpPr>
          <p:nvPr/>
        </p:nvSpPr>
        <p:spPr bwMode="auto">
          <a:xfrm>
            <a:off x="539552" y="1124744"/>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F2.6b </a:t>
            </a:r>
            <a:r>
              <a:rPr lang="en-US" altLang="en-US" sz="2200" u="sng" dirty="0">
                <a:latin typeface="+mn-lt"/>
              </a:rPr>
              <a:t>Beam-to-Column Connections</a:t>
            </a:r>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2" name="Text Box 23"/>
          <p:cNvSpPr txBox="1">
            <a:spLocks noChangeArrowheads="1"/>
          </p:cNvSpPr>
          <p:nvPr/>
        </p:nvSpPr>
        <p:spPr bwMode="auto">
          <a:xfrm>
            <a:off x="1691680" y="5611887"/>
            <a:ext cx="67546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solidFill>
                  <a:schemeClr val="tx2"/>
                </a:solidFill>
                <a:latin typeface="+mn-lt"/>
              </a:rPr>
              <a:t>Option (b) Design as moment </a:t>
            </a:r>
            <a:r>
              <a:rPr lang="en-US" altLang="en-US" sz="2200" dirty="0" smtClean="0">
                <a:solidFill>
                  <a:schemeClr val="tx2"/>
                </a:solidFill>
                <a:latin typeface="+mn-lt"/>
              </a:rPr>
              <a:t>connection</a:t>
            </a:r>
            <a:r>
              <a:rPr lang="en-US" altLang="en-US" sz="2200" dirty="0">
                <a:solidFill>
                  <a:schemeClr val="tx2"/>
                </a:solidFill>
                <a:latin typeface="+mn-lt"/>
              </a:rPr>
              <a:t/>
            </a:r>
            <a:br>
              <a:rPr lang="en-US" altLang="en-US" sz="2200" dirty="0">
                <a:solidFill>
                  <a:schemeClr val="tx2"/>
                </a:solidFill>
                <a:latin typeface="+mn-lt"/>
              </a:rPr>
            </a:br>
            <a:r>
              <a:rPr lang="en-US" altLang="en-US" sz="2200" b="0" i="1" dirty="0" smtClean="0">
                <a:latin typeface="+mn-lt"/>
              </a:rPr>
              <a:t>Design </a:t>
            </a:r>
            <a:r>
              <a:rPr lang="en-US" altLang="en-US" sz="2200" b="0" i="1" dirty="0">
                <a:latin typeface="+mn-lt"/>
              </a:rPr>
              <a:t>for 1.1R</a:t>
            </a:r>
            <a:r>
              <a:rPr lang="en-US" altLang="en-US" sz="2200" b="0" i="1" baseline="-25000" dirty="0">
                <a:latin typeface="+mn-lt"/>
              </a:rPr>
              <a:t>y</a:t>
            </a:r>
            <a:r>
              <a:rPr lang="en-US" altLang="en-US" sz="2200" b="0" i="1" dirty="0">
                <a:latin typeface="+mn-lt"/>
              </a:rPr>
              <a:t>M</a:t>
            </a:r>
            <a:r>
              <a:rPr lang="en-US" altLang="en-US" sz="2200" b="0" i="1" baseline="-25000" dirty="0">
                <a:latin typeface="+mn-lt"/>
              </a:rPr>
              <a:t>p</a:t>
            </a:r>
            <a:r>
              <a:rPr lang="en-US" altLang="en-US" sz="2200" b="0" i="1" dirty="0">
                <a:latin typeface="+mn-lt"/>
              </a:rPr>
              <a:t> of beams or columns</a:t>
            </a:r>
          </a:p>
        </p:txBody>
      </p:sp>
      <p:sp>
        <p:nvSpPr>
          <p:cNvPr id="1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91</a:t>
            </a:fld>
            <a:endParaRPr lang="en-US" altLang="en-US"/>
          </a:p>
        </p:txBody>
      </p:sp>
    </p:spTree>
    <p:extLst>
      <p:ext uri="{BB962C8B-B14F-4D97-AF65-F5344CB8AC3E}">
        <p14:creationId xmlns:p14="http://schemas.microsoft.com/office/powerpoint/2010/main" val="35954474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492" name="Object 10"/>
          <p:cNvGraphicFramePr>
            <a:graphicFrameLocks noChangeAspect="1"/>
          </p:cNvGraphicFramePr>
          <p:nvPr>
            <p:extLst>
              <p:ext uri="{D42A27DB-BD31-4B8C-83A1-F6EECF244321}">
                <p14:modId xmlns:p14="http://schemas.microsoft.com/office/powerpoint/2010/main" val="3641598678"/>
              </p:ext>
            </p:extLst>
          </p:nvPr>
        </p:nvGraphicFramePr>
        <p:xfrm>
          <a:off x="1331640" y="1628800"/>
          <a:ext cx="6126063" cy="4210201"/>
        </p:xfrm>
        <a:graphic>
          <a:graphicData uri="http://schemas.openxmlformats.org/presentationml/2006/ole">
            <mc:AlternateContent xmlns:mc="http://schemas.openxmlformats.org/markup-compatibility/2006">
              <mc:Choice xmlns:v="urn:schemas-microsoft-com:vml" Requires="v">
                <p:oleObj spid="_x0000_s29745" name="Visio" r:id="rId4" imgW="15270480" imgH="10496558" progId="Visio.Drawing.15">
                  <p:embed/>
                </p:oleObj>
              </mc:Choice>
              <mc:Fallback>
                <p:oleObj name="Visio" r:id="rId4" imgW="15270480" imgH="10496558"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640" y="1628800"/>
                        <a:ext cx="6126063" cy="4210201"/>
                      </a:xfrm>
                      <a:prstGeom prst="rect">
                        <a:avLst/>
                      </a:prstGeom>
                      <a:solidFill>
                        <a:schemeClr val="bg1"/>
                      </a:solidFill>
                      <a:ln>
                        <a:noFill/>
                      </a:ln>
                      <a:extLst/>
                    </p:spPr>
                  </p:pic>
                </p:oleObj>
              </mc:Fallback>
            </mc:AlternateContent>
          </a:graphicData>
        </a:graphic>
      </p:graphicFrame>
      <p:sp>
        <p:nvSpPr>
          <p:cNvPr id="5" name="Text Box 2"/>
          <p:cNvSpPr txBox="1">
            <a:spLocks noChangeArrowheads="1"/>
          </p:cNvSpPr>
          <p:nvPr/>
        </p:nvSpPr>
        <p:spPr bwMode="auto">
          <a:xfrm>
            <a:off x="539552" y="1124744"/>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F2.6b </a:t>
            </a:r>
            <a:r>
              <a:rPr lang="en-US" altLang="en-US" sz="2200" u="sng" dirty="0">
                <a:latin typeface="+mn-lt"/>
              </a:rPr>
              <a:t>Beam-to-Column Connections</a:t>
            </a:r>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8" name="Text Box 23"/>
          <p:cNvSpPr txBox="1">
            <a:spLocks noChangeArrowheads="1"/>
          </p:cNvSpPr>
          <p:nvPr/>
        </p:nvSpPr>
        <p:spPr bwMode="auto">
          <a:xfrm>
            <a:off x="1691680" y="5950441"/>
            <a:ext cx="675468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solidFill>
                  <a:schemeClr val="tx2"/>
                </a:solidFill>
                <a:latin typeface="+mn-lt"/>
              </a:rPr>
              <a:t>Option (c) Detail similar to WUF-W</a:t>
            </a:r>
          </a:p>
        </p:txBody>
      </p:sp>
      <p:sp>
        <p:nvSpPr>
          <p:cNvPr id="9"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92</a:t>
            </a:fld>
            <a:endParaRPr lang="en-US" altLang="en-US"/>
          </a:p>
        </p:txBody>
      </p:sp>
    </p:spTree>
    <p:extLst>
      <p:ext uri="{BB962C8B-B14F-4D97-AF65-F5344CB8AC3E}">
        <p14:creationId xmlns:p14="http://schemas.microsoft.com/office/powerpoint/2010/main" val="28572857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3"/>
          <p:cNvSpPr txBox="1">
            <a:spLocks noChangeArrowheads="1"/>
          </p:cNvSpPr>
          <p:nvPr/>
        </p:nvSpPr>
        <p:spPr bwMode="auto">
          <a:xfrm>
            <a:off x="914400" y="2395438"/>
            <a:ext cx="58674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93540" name="Text Box 5"/>
          <p:cNvSpPr txBox="1">
            <a:spLocks noChangeArrowheads="1"/>
          </p:cNvSpPr>
          <p:nvPr/>
        </p:nvSpPr>
        <p:spPr bwMode="auto">
          <a:xfrm>
            <a:off x="4953000" y="2090638"/>
            <a:ext cx="2743200" cy="457200"/>
          </a:xfrm>
          <a:prstGeom prst="rect">
            <a:avLst/>
          </a:prstGeom>
          <a:noFill/>
          <a:ln>
            <a:noFill/>
          </a:ln>
          <a:effectLst/>
          <a:extLst>
            <a:ext uri="{909E8E84-426E-40DD-AFC4-6F175D3DCCD1}">
              <a14:hiddenFill xmlns:a14="http://schemas.microsoft.com/office/drawing/2010/main">
                <a:gradFill rotWithShape="1">
                  <a:gsLst>
                    <a:gs pos="0">
                      <a:srgbClr val="DDDDDD"/>
                    </a:gs>
                    <a:gs pos="50000">
                      <a:srgbClr val="939393"/>
                    </a:gs>
                    <a:gs pos="100000">
                      <a:srgbClr val="DDDDDD"/>
                    </a:gs>
                  </a:gsLst>
                  <a:lin ang="5400000" scaled="1"/>
                </a:gradFill>
              </a14:hiddenFill>
            </a:ext>
            <a:ext uri="{91240B29-F687-4F45-9708-019B960494DF}">
              <a14:hiddenLine xmlns:a14="http://schemas.microsoft.com/office/drawing/2010/main" w="222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b="0"/>
          </a:p>
        </p:txBody>
      </p:sp>
      <p:sp>
        <p:nvSpPr>
          <p:cNvPr id="193541" name="Text Box 8"/>
          <p:cNvSpPr txBox="1">
            <a:spLocks noChangeArrowheads="1"/>
          </p:cNvSpPr>
          <p:nvPr/>
        </p:nvSpPr>
        <p:spPr bwMode="auto">
          <a:xfrm>
            <a:off x="790575" y="1710362"/>
            <a:ext cx="78390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mn-lt"/>
              </a:rPr>
              <a:t>The </a:t>
            </a:r>
            <a:r>
              <a:rPr lang="en-US" altLang="en-US" sz="2200" i="1" dirty="0">
                <a:solidFill>
                  <a:schemeClr val="tx2"/>
                </a:solidFill>
                <a:latin typeface="+mn-lt"/>
              </a:rPr>
              <a:t>required tensile strength</a:t>
            </a:r>
            <a:r>
              <a:rPr lang="en-US" altLang="en-US" sz="2200" dirty="0">
                <a:latin typeface="+mn-lt"/>
              </a:rPr>
              <a:t> </a:t>
            </a:r>
            <a:r>
              <a:rPr lang="en-US" altLang="en-US" sz="2200" b="0" dirty="0">
                <a:latin typeface="+mn-lt"/>
              </a:rPr>
              <a:t>of bracing connections (including beam-to-column connections if part of the braced-frame system) shall be the lesser of the following:</a:t>
            </a:r>
          </a:p>
        </p:txBody>
      </p:sp>
      <p:sp>
        <p:nvSpPr>
          <p:cNvPr id="193542" name="Text Box 9"/>
          <p:cNvSpPr txBox="1">
            <a:spLocks noChangeArrowheads="1"/>
          </p:cNvSpPr>
          <p:nvPr/>
        </p:nvSpPr>
        <p:spPr bwMode="auto">
          <a:xfrm>
            <a:off x="1457325" y="3128863"/>
            <a:ext cx="6962775" cy="1277273"/>
          </a:xfrm>
          <a:prstGeom prst="rect">
            <a:avLst/>
          </a:prstGeom>
          <a:noFill/>
          <a:ln w="19050" algn="ctr">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lr>
                <a:schemeClr val="tx2"/>
              </a:buClr>
              <a:buSzPct val="150000"/>
              <a:buChar char="•"/>
              <a:defRPr sz="2800" b="1">
                <a:solidFill>
                  <a:schemeClr val="tx1"/>
                </a:solidFill>
                <a:latin typeface="Arial" charset="0"/>
              </a:defRPr>
            </a:lvl1pPr>
            <a:lvl2pPr marL="914400" indent="-457200">
              <a:spcBef>
                <a:spcPct val="20000"/>
              </a:spcBef>
              <a:buClr>
                <a:schemeClr val="tx2"/>
              </a:buClr>
              <a:buSzPct val="100000"/>
              <a:buChar char="–"/>
              <a:defRPr sz="2800" b="1">
                <a:solidFill>
                  <a:schemeClr val="tx1"/>
                </a:solidFill>
                <a:latin typeface="Arial" charset="0"/>
              </a:defRPr>
            </a:lvl2pPr>
            <a:lvl3pPr marL="1371600" indent="-457200">
              <a:spcBef>
                <a:spcPct val="20000"/>
              </a:spcBef>
              <a:buClr>
                <a:schemeClr val="tx2"/>
              </a:buClr>
              <a:buSzPct val="100000"/>
              <a:buChar char="•"/>
              <a:defRPr sz="2400">
                <a:solidFill>
                  <a:schemeClr val="tx1"/>
                </a:solidFill>
                <a:latin typeface="Arial" charset="0"/>
              </a:defRPr>
            </a:lvl3pPr>
            <a:lvl4pPr marL="1828800" indent="-457200">
              <a:spcBef>
                <a:spcPct val="20000"/>
              </a:spcBef>
              <a:buClr>
                <a:schemeClr val="tx2"/>
              </a:buClr>
              <a:buSzPct val="100000"/>
              <a:buChar char="–"/>
              <a:defRPr sz="2000">
                <a:solidFill>
                  <a:schemeClr val="tx1"/>
                </a:solidFill>
                <a:latin typeface="Arial" charset="0"/>
              </a:defRPr>
            </a:lvl4pPr>
            <a:lvl5pPr marL="2286000" indent="-457200">
              <a:spcBef>
                <a:spcPct val="20000"/>
              </a:spcBef>
              <a:buClr>
                <a:schemeClr val="tx2"/>
              </a:buClr>
              <a:buSzPct val="100000"/>
              <a:buChar char="•"/>
              <a:defRPr sz="2000">
                <a:solidFill>
                  <a:schemeClr val="tx1"/>
                </a:solidFill>
                <a:latin typeface="Arial" charset="0"/>
              </a:defRPr>
            </a:lvl5pPr>
            <a:lvl6pPr marL="2743200" indent="-4572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3200400" indent="-4572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657600" indent="-4572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4114800" indent="-4572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AutoNum type="arabicPeriod"/>
            </a:pPr>
            <a:r>
              <a:rPr lang="en-US" altLang="en-US" sz="2200" i="1" dirty="0">
                <a:solidFill>
                  <a:schemeClr val="tx2"/>
                </a:solidFill>
                <a:latin typeface="+mn-lt"/>
              </a:rPr>
              <a:t>R</a:t>
            </a:r>
            <a:r>
              <a:rPr lang="en-US" altLang="en-US" sz="2200" i="1" baseline="-25000" dirty="0">
                <a:solidFill>
                  <a:schemeClr val="tx2"/>
                </a:solidFill>
                <a:latin typeface="+mn-lt"/>
              </a:rPr>
              <a:t>y</a:t>
            </a:r>
            <a:r>
              <a:rPr lang="en-US" altLang="en-US" sz="2200" i="1" dirty="0">
                <a:solidFill>
                  <a:schemeClr val="tx2"/>
                </a:solidFill>
                <a:latin typeface="+mn-lt"/>
              </a:rPr>
              <a:t> </a:t>
            </a:r>
            <a:r>
              <a:rPr lang="en-US" altLang="en-US" sz="2200" i="1" dirty="0" err="1">
                <a:solidFill>
                  <a:schemeClr val="tx2"/>
                </a:solidFill>
                <a:latin typeface="+mn-lt"/>
              </a:rPr>
              <a:t>F</a:t>
            </a:r>
            <a:r>
              <a:rPr lang="en-US" altLang="en-US" sz="2200" i="1" baseline="-25000" dirty="0" err="1">
                <a:solidFill>
                  <a:schemeClr val="tx2"/>
                </a:solidFill>
                <a:latin typeface="+mn-lt"/>
              </a:rPr>
              <a:t>y</a:t>
            </a:r>
            <a:r>
              <a:rPr lang="en-US" altLang="en-US" sz="2200" i="1" dirty="0">
                <a:solidFill>
                  <a:schemeClr val="tx2"/>
                </a:solidFill>
                <a:latin typeface="+mn-lt"/>
              </a:rPr>
              <a:t> A</a:t>
            </a:r>
            <a:r>
              <a:rPr lang="en-US" altLang="en-US" sz="2200" i="1" baseline="-25000" dirty="0">
                <a:solidFill>
                  <a:schemeClr val="tx2"/>
                </a:solidFill>
                <a:latin typeface="+mn-lt"/>
              </a:rPr>
              <a:t>g</a:t>
            </a:r>
            <a:r>
              <a:rPr lang="en-US" altLang="en-US" sz="2200" i="1" dirty="0">
                <a:solidFill>
                  <a:schemeClr val="tx2"/>
                </a:solidFill>
                <a:latin typeface="+mn-lt"/>
              </a:rPr>
              <a:t> </a:t>
            </a:r>
            <a:r>
              <a:rPr lang="en-US" altLang="en-US" sz="2200" dirty="0">
                <a:solidFill>
                  <a:schemeClr val="tx2"/>
                </a:solidFill>
                <a:latin typeface="+mn-lt"/>
              </a:rPr>
              <a:t>of the bracing member.</a:t>
            </a:r>
          </a:p>
          <a:p>
            <a:pPr>
              <a:spcBef>
                <a:spcPct val="50000"/>
              </a:spcBef>
              <a:buClrTx/>
              <a:buSzTx/>
              <a:buFontTx/>
              <a:buAutoNum type="arabicPeriod"/>
            </a:pPr>
            <a:r>
              <a:rPr lang="en-US" altLang="en-US" sz="2200" b="0" dirty="0">
                <a:latin typeface="+mn-lt"/>
              </a:rPr>
              <a:t>The maximum load effect, indicated by analysis, that can be transferred to the brace by the system.</a:t>
            </a:r>
            <a:endParaRPr lang="en-US" altLang="en-US" sz="2200" b="0" i="1" dirty="0">
              <a:latin typeface="+mn-lt"/>
            </a:endParaRPr>
          </a:p>
        </p:txBody>
      </p:sp>
      <p:sp>
        <p:nvSpPr>
          <p:cNvPr id="193543" name="Freeform 10"/>
          <p:cNvSpPr>
            <a:spLocks/>
          </p:cNvSpPr>
          <p:nvPr/>
        </p:nvSpPr>
        <p:spPr bwMode="auto">
          <a:xfrm>
            <a:off x="1123950" y="3957538"/>
            <a:ext cx="828675" cy="1171575"/>
          </a:xfrm>
          <a:custGeom>
            <a:avLst/>
            <a:gdLst>
              <a:gd name="T0" fmla="*/ 2147483646 w 522"/>
              <a:gd name="T1" fmla="*/ 0 h 738"/>
              <a:gd name="T2" fmla="*/ 0 w 522"/>
              <a:gd name="T3" fmla="*/ 2147483646 h 738"/>
              <a:gd name="T4" fmla="*/ 0 60000 65536"/>
              <a:gd name="T5" fmla="*/ 0 60000 65536"/>
            </a:gdLst>
            <a:ahLst/>
            <a:cxnLst>
              <a:cxn ang="T4">
                <a:pos x="T0" y="T1"/>
              </a:cxn>
              <a:cxn ang="T5">
                <a:pos x="T2" y="T3"/>
              </a:cxn>
            </a:cxnLst>
            <a:rect l="0" t="0" r="r" b="b"/>
            <a:pathLst>
              <a:path w="522" h="738">
                <a:moveTo>
                  <a:pt x="522" y="0"/>
                </a:moveTo>
                <a:lnTo>
                  <a:pt x="0" y="738"/>
                </a:lnTo>
              </a:path>
            </a:pathLst>
          </a:custGeom>
          <a:noFill/>
          <a:ln w="28575" cap="flat" cmpd="sng">
            <a:solidFill>
              <a:schemeClr val="tx2"/>
            </a:solidFill>
            <a:prstDash val="solid"/>
            <a:round/>
            <a:headEnd type="triangle" w="med" len="lg"/>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3544" name="Line 11"/>
          <p:cNvSpPr>
            <a:spLocks noChangeShapeType="1"/>
          </p:cNvSpPr>
          <p:nvPr/>
        </p:nvSpPr>
        <p:spPr bwMode="auto">
          <a:xfrm>
            <a:off x="1123950" y="5129113"/>
            <a:ext cx="62865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3545" name="Text Box 12"/>
          <p:cNvSpPr txBox="1">
            <a:spLocks noChangeArrowheads="1"/>
          </p:cNvSpPr>
          <p:nvPr/>
        </p:nvSpPr>
        <p:spPr bwMode="auto">
          <a:xfrm>
            <a:off x="1785939" y="4941168"/>
            <a:ext cx="465827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i="1" dirty="0">
                <a:latin typeface="+mn-lt"/>
              </a:rPr>
              <a:t>Few practical applications of Item 2.  </a:t>
            </a:r>
          </a:p>
          <a:p>
            <a:pPr>
              <a:spcBef>
                <a:spcPct val="50000"/>
              </a:spcBef>
              <a:buClrTx/>
              <a:buSzTx/>
              <a:buFontTx/>
              <a:buNone/>
            </a:pPr>
            <a:r>
              <a:rPr lang="en-US" altLang="en-US" sz="1800" b="0" i="1" dirty="0">
                <a:latin typeface="+mn-lt"/>
              </a:rPr>
              <a:t>Note that </a:t>
            </a:r>
            <a:r>
              <a:rPr lang="el-GR" altLang="en-US" sz="1800" b="0" i="1" dirty="0">
                <a:latin typeface="+mn-lt"/>
              </a:rPr>
              <a:t>Ω</a:t>
            </a:r>
            <a:r>
              <a:rPr lang="en-US" altLang="en-US" sz="1800" b="0" i="1" baseline="-25000" dirty="0" err="1">
                <a:latin typeface="+mn-lt"/>
              </a:rPr>
              <a:t>o</a:t>
            </a:r>
            <a:r>
              <a:rPr lang="en-US" altLang="en-US" sz="1800" b="0" i="1" dirty="0" err="1">
                <a:latin typeface="+mn-lt"/>
              </a:rPr>
              <a:t>Q</a:t>
            </a:r>
            <a:r>
              <a:rPr lang="en-US" altLang="en-US" sz="1800" b="0" i="1" baseline="-25000" dirty="0" err="1">
                <a:latin typeface="+mn-lt"/>
              </a:rPr>
              <a:t>E</a:t>
            </a:r>
            <a:r>
              <a:rPr lang="en-US" altLang="en-US" sz="1800" b="0" dirty="0">
                <a:latin typeface="+mn-lt"/>
              </a:rPr>
              <a:t> </a:t>
            </a:r>
            <a:r>
              <a:rPr lang="en-US" altLang="en-US" sz="1800" b="0" i="1" dirty="0">
                <a:latin typeface="+mn-lt"/>
              </a:rPr>
              <a:t>is NOT an acceptable method to establish "maximum load effect"</a:t>
            </a:r>
            <a:endParaRPr lang="el-GR" altLang="en-US" sz="1800" b="0" i="1" dirty="0">
              <a:latin typeface="+mn-lt"/>
            </a:endParaRPr>
          </a:p>
        </p:txBody>
      </p:sp>
      <p:sp>
        <p:nvSpPr>
          <p:cNvPr id="2" name="Text Placeholder 1"/>
          <p:cNvSpPr>
            <a:spLocks noGrp="1"/>
          </p:cNvSpPr>
          <p:nvPr>
            <p:ph type="body" sz="quarter" idx="38"/>
          </p:nvPr>
        </p:nvSpPr>
        <p:spPr/>
        <p:txBody>
          <a:bodyPr/>
          <a:lstStyle/>
          <a:p>
            <a:r>
              <a:rPr lang="en-US" dirty="0" smtClean="0"/>
              <a:t>Connections</a:t>
            </a:r>
            <a:endParaRPr lang="en-US" dirty="0"/>
          </a:p>
        </p:txBody>
      </p:sp>
      <p:sp>
        <p:nvSpPr>
          <p:cNvPr id="3" name="Text Placeholder 2"/>
          <p:cNvSpPr>
            <a:spLocks noGrp="1"/>
          </p:cNvSpPr>
          <p:nvPr>
            <p:ph type="body" sz="quarter" idx="39"/>
          </p:nvPr>
        </p:nvSpPr>
        <p:spPr/>
        <p:txBody>
          <a:bodyPr/>
          <a:lstStyle/>
          <a:p>
            <a:r>
              <a:rPr lang="en-US" dirty="0"/>
              <a:t>AISC Seismic Provisions - </a:t>
            </a:r>
            <a:r>
              <a:rPr lang="en-US" dirty="0" smtClean="0"/>
              <a:t>SCBF</a:t>
            </a:r>
            <a:endParaRPr lang="en-US" dirty="0"/>
          </a:p>
        </p:txBody>
      </p:sp>
      <p:sp>
        <p:nvSpPr>
          <p:cNvPr id="12" name="Text Box 2"/>
          <p:cNvSpPr txBox="1">
            <a:spLocks noChangeArrowheads="1"/>
          </p:cNvSpPr>
          <p:nvPr/>
        </p:nvSpPr>
        <p:spPr bwMode="auto">
          <a:xfrm>
            <a:off x="539552" y="1234182"/>
            <a:ext cx="627697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200" u="sng" dirty="0" smtClean="0">
                <a:latin typeface="+mn-lt"/>
              </a:rPr>
              <a:t>F2.6c.1 </a:t>
            </a:r>
            <a:r>
              <a:rPr lang="en-US" altLang="en-US" sz="2200" u="sng" dirty="0">
                <a:latin typeface="+mn-lt"/>
              </a:rPr>
              <a:t>Required Tensile Strength </a:t>
            </a:r>
          </a:p>
        </p:txBody>
      </p:sp>
      <p:sp>
        <p:nvSpPr>
          <p:cNvPr id="1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93</a:t>
            </a:fld>
            <a:endParaRPr lang="en-US" altLang="en-US"/>
          </a:p>
        </p:txBody>
      </p:sp>
    </p:spTree>
    <p:extLst>
      <p:ext uri="{BB962C8B-B14F-4D97-AF65-F5344CB8AC3E}">
        <p14:creationId xmlns:p14="http://schemas.microsoft.com/office/powerpoint/2010/main" val="353460004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6"/>
          <p:cNvSpPr>
            <a:spLocks noChangeArrowheads="1"/>
          </p:cNvSpPr>
          <p:nvPr/>
        </p:nvSpPr>
        <p:spPr bwMode="auto">
          <a:xfrm>
            <a:off x="704850" y="1724025"/>
            <a:ext cx="163513" cy="4273550"/>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587" name="Line 7"/>
          <p:cNvSpPr>
            <a:spLocks noChangeShapeType="1"/>
          </p:cNvSpPr>
          <p:nvPr/>
        </p:nvSpPr>
        <p:spPr bwMode="auto">
          <a:xfrm>
            <a:off x="835025" y="1724025"/>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588" name="Line 8"/>
          <p:cNvSpPr>
            <a:spLocks noChangeShapeType="1"/>
          </p:cNvSpPr>
          <p:nvPr/>
        </p:nvSpPr>
        <p:spPr bwMode="auto">
          <a:xfrm>
            <a:off x="738188" y="1724025"/>
            <a:ext cx="0" cy="42735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195589" name="Group 9"/>
          <p:cNvGrpSpPr>
            <a:grpSpLocks/>
          </p:cNvGrpSpPr>
          <p:nvPr/>
        </p:nvGrpSpPr>
        <p:grpSpPr bwMode="auto">
          <a:xfrm>
            <a:off x="3668713" y="1724025"/>
            <a:ext cx="163512" cy="4273550"/>
            <a:chOff x="1392" y="1008"/>
            <a:chExt cx="96" cy="2304"/>
          </a:xfrm>
        </p:grpSpPr>
        <p:sp>
          <p:nvSpPr>
            <p:cNvPr id="195627" name="Rectangle 10"/>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28" name="Line 11"/>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29" name="Line 12"/>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5590" name="Rectangle 13"/>
          <p:cNvSpPr>
            <a:spLocks noChangeArrowheads="1"/>
          </p:cNvSpPr>
          <p:nvPr/>
        </p:nvSpPr>
        <p:spPr bwMode="auto">
          <a:xfrm>
            <a:off x="457200" y="5997575"/>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591" name="Rectangle 14"/>
          <p:cNvSpPr>
            <a:spLocks noChangeArrowheads="1"/>
          </p:cNvSpPr>
          <p:nvPr/>
        </p:nvSpPr>
        <p:spPr bwMode="auto">
          <a:xfrm>
            <a:off x="3009900" y="5997575"/>
            <a:ext cx="1069975" cy="88900"/>
          </a:xfrm>
          <a:prstGeom prst="rect">
            <a:avLst/>
          </a:prstGeom>
          <a:gradFill rotWithShape="1">
            <a:gsLst>
              <a:gs pos="0">
                <a:srgbClr val="DDDDDD"/>
              </a:gs>
              <a:gs pos="50000">
                <a:srgbClr val="666666"/>
              </a:gs>
              <a:gs pos="100000">
                <a:srgbClr val="DDDDDD"/>
              </a:gs>
            </a:gsLst>
            <a:lin ang="27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5592" name="Group 37"/>
          <p:cNvGrpSpPr>
            <a:grpSpLocks/>
          </p:cNvGrpSpPr>
          <p:nvPr/>
        </p:nvGrpSpPr>
        <p:grpSpPr bwMode="auto">
          <a:xfrm>
            <a:off x="868363" y="3860800"/>
            <a:ext cx="2800350" cy="266700"/>
            <a:chOff x="547" y="2432"/>
            <a:chExt cx="1764" cy="168"/>
          </a:xfrm>
        </p:grpSpPr>
        <p:sp>
          <p:nvSpPr>
            <p:cNvPr id="195624" name="Rectangle 17"/>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25" name="Line 18"/>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26" name="Line 19"/>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5593" name="Freeform 20"/>
          <p:cNvSpPr>
            <a:spLocks/>
          </p:cNvSpPr>
          <p:nvPr/>
        </p:nvSpPr>
        <p:spPr bwMode="auto">
          <a:xfrm>
            <a:off x="868363" y="5284788"/>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594" name="Freeform 21"/>
          <p:cNvSpPr>
            <a:spLocks/>
          </p:cNvSpPr>
          <p:nvPr/>
        </p:nvSpPr>
        <p:spPr bwMode="auto">
          <a:xfrm flipH="1">
            <a:off x="3175000" y="5284788"/>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595" name="Freeform 22"/>
          <p:cNvSpPr>
            <a:spLocks/>
          </p:cNvSpPr>
          <p:nvPr/>
        </p:nvSpPr>
        <p:spPr bwMode="auto">
          <a:xfrm>
            <a:off x="1692275" y="4127500"/>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596" name="Rectangle 23"/>
          <p:cNvSpPr>
            <a:spLocks noChangeArrowheads="1"/>
          </p:cNvSpPr>
          <p:nvPr/>
        </p:nvSpPr>
        <p:spPr bwMode="auto">
          <a:xfrm rot="-3037057">
            <a:off x="745331" y="4861719"/>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597" name="Line 24"/>
          <p:cNvSpPr>
            <a:spLocks noChangeShapeType="1"/>
          </p:cNvSpPr>
          <p:nvPr/>
        </p:nvSpPr>
        <p:spPr bwMode="auto">
          <a:xfrm flipV="1">
            <a:off x="2268538" y="4127500"/>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598" name="Rectangle 25"/>
          <p:cNvSpPr>
            <a:spLocks noChangeArrowheads="1"/>
          </p:cNvSpPr>
          <p:nvPr/>
        </p:nvSpPr>
        <p:spPr bwMode="auto">
          <a:xfrm rot="3108666" flipH="1">
            <a:off x="2217738" y="4872037"/>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5599" name="Group 27"/>
          <p:cNvGrpSpPr>
            <a:grpSpLocks/>
          </p:cNvGrpSpPr>
          <p:nvPr/>
        </p:nvGrpSpPr>
        <p:grpSpPr bwMode="auto">
          <a:xfrm>
            <a:off x="868363" y="1724025"/>
            <a:ext cx="2800350" cy="266700"/>
            <a:chOff x="1200" y="2092"/>
            <a:chExt cx="1632" cy="144"/>
          </a:xfrm>
        </p:grpSpPr>
        <p:sp>
          <p:nvSpPr>
            <p:cNvPr id="195621" name="Rectangle 28"/>
            <p:cNvSpPr>
              <a:spLocks noChangeArrowheads="1"/>
            </p:cNvSpPr>
            <p:nvPr/>
          </p:nvSpPr>
          <p:spPr bwMode="auto">
            <a:xfrm>
              <a:off x="1200" y="2092"/>
              <a:ext cx="1632" cy="144"/>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22" name="Line 29"/>
            <p:cNvSpPr>
              <a:spLocks noChangeShapeType="1"/>
            </p:cNvSpPr>
            <p:nvPr/>
          </p:nvSpPr>
          <p:spPr bwMode="auto">
            <a:xfrm>
              <a:off x="1200" y="2112"/>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23" name="Line 30"/>
            <p:cNvSpPr>
              <a:spLocks noChangeShapeType="1"/>
            </p:cNvSpPr>
            <p:nvPr/>
          </p:nvSpPr>
          <p:spPr bwMode="auto">
            <a:xfrm>
              <a:off x="1200" y="2217"/>
              <a:ext cx="16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5600" name="Freeform 31"/>
          <p:cNvSpPr>
            <a:spLocks/>
          </p:cNvSpPr>
          <p:nvPr/>
        </p:nvSpPr>
        <p:spPr bwMode="auto">
          <a:xfrm>
            <a:off x="868363" y="3148013"/>
            <a:ext cx="493712"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01" name="Freeform 32"/>
          <p:cNvSpPr>
            <a:spLocks/>
          </p:cNvSpPr>
          <p:nvPr/>
        </p:nvSpPr>
        <p:spPr bwMode="auto">
          <a:xfrm flipH="1">
            <a:off x="3175000" y="3148013"/>
            <a:ext cx="493713" cy="712787"/>
          </a:xfrm>
          <a:custGeom>
            <a:avLst/>
            <a:gdLst>
              <a:gd name="T0" fmla="*/ 0 w 288"/>
              <a:gd name="T1" fmla="*/ 2147483646 h 384"/>
              <a:gd name="T2" fmla="*/ 2147483646 w 288"/>
              <a:gd name="T3" fmla="*/ 0 h 384"/>
              <a:gd name="T4" fmla="*/ 2147483646 w 288"/>
              <a:gd name="T5" fmla="*/ 2147483646 h 384"/>
              <a:gd name="T6" fmla="*/ 2147483646 w 288"/>
              <a:gd name="T7" fmla="*/ 2147483646 h 384"/>
              <a:gd name="T8" fmla="*/ 0 w 288"/>
              <a:gd name="T9" fmla="*/ 2147483646 h 384"/>
              <a:gd name="T10" fmla="*/ 0 w 288"/>
              <a:gd name="T11" fmla="*/ 2147483646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02" name="Freeform 33"/>
          <p:cNvSpPr>
            <a:spLocks/>
          </p:cNvSpPr>
          <p:nvPr/>
        </p:nvSpPr>
        <p:spPr bwMode="auto">
          <a:xfrm>
            <a:off x="1692275" y="1990725"/>
            <a:ext cx="1152525" cy="534988"/>
          </a:xfrm>
          <a:custGeom>
            <a:avLst/>
            <a:gdLst>
              <a:gd name="T0" fmla="*/ 2147483646 w 672"/>
              <a:gd name="T1" fmla="*/ 0 h 288"/>
              <a:gd name="T2" fmla="*/ 0 w 672"/>
              <a:gd name="T3" fmla="*/ 2147483646 h 288"/>
              <a:gd name="T4" fmla="*/ 2147483646 w 672"/>
              <a:gd name="T5" fmla="*/ 2147483646 h 288"/>
              <a:gd name="T6" fmla="*/ 2147483646 w 672"/>
              <a:gd name="T7" fmla="*/ 2147483646 h 288"/>
              <a:gd name="T8" fmla="*/ 2147483646 w 672"/>
              <a:gd name="T9" fmla="*/ 2147483646 h 288"/>
              <a:gd name="T10" fmla="*/ 2147483646 w 672"/>
              <a:gd name="T11" fmla="*/ 2147483646 h 288"/>
              <a:gd name="T12" fmla="*/ 2147483646 w 672"/>
              <a:gd name="T13" fmla="*/ 0 h 288"/>
              <a:gd name="T14" fmla="*/ 2147483646 w 672"/>
              <a:gd name="T15" fmla="*/ 0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288">
                <a:moveTo>
                  <a:pt x="96" y="0"/>
                </a:moveTo>
                <a:lnTo>
                  <a:pt x="0" y="144"/>
                </a:lnTo>
                <a:lnTo>
                  <a:pt x="144" y="288"/>
                </a:lnTo>
                <a:lnTo>
                  <a:pt x="336" y="182"/>
                </a:lnTo>
                <a:lnTo>
                  <a:pt x="528" y="288"/>
                </a:lnTo>
                <a:lnTo>
                  <a:pt x="672" y="144"/>
                </a:lnTo>
                <a:lnTo>
                  <a:pt x="576" y="0"/>
                </a:lnTo>
                <a:lnTo>
                  <a:pt x="96" y="0"/>
                </a:lnTo>
                <a:close/>
              </a:path>
            </a:pathLst>
          </a:custGeom>
          <a:gradFill rotWithShape="1">
            <a:gsLst>
              <a:gs pos="0">
                <a:srgbClr val="C0C0C0"/>
              </a:gs>
              <a:gs pos="100000">
                <a:srgbClr val="808080"/>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03" name="Rectangle 34"/>
          <p:cNvSpPr>
            <a:spLocks noChangeArrowheads="1"/>
          </p:cNvSpPr>
          <p:nvPr/>
        </p:nvSpPr>
        <p:spPr bwMode="auto">
          <a:xfrm rot="-3037057">
            <a:off x="745331" y="2724944"/>
            <a:ext cx="1563688" cy="165100"/>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04" name="Line 35"/>
          <p:cNvSpPr>
            <a:spLocks noChangeShapeType="1"/>
          </p:cNvSpPr>
          <p:nvPr/>
        </p:nvSpPr>
        <p:spPr bwMode="auto">
          <a:xfrm flipV="1">
            <a:off x="2268538" y="1990725"/>
            <a:ext cx="0" cy="35718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05" name="Rectangle 36"/>
          <p:cNvSpPr>
            <a:spLocks noChangeArrowheads="1"/>
          </p:cNvSpPr>
          <p:nvPr/>
        </p:nvSpPr>
        <p:spPr bwMode="auto">
          <a:xfrm rot="3108666" flipH="1">
            <a:off x="2217738" y="2735262"/>
            <a:ext cx="1563688" cy="163513"/>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5606" name="Group 51"/>
          <p:cNvGrpSpPr>
            <a:grpSpLocks/>
          </p:cNvGrpSpPr>
          <p:nvPr/>
        </p:nvGrpSpPr>
        <p:grpSpPr bwMode="auto">
          <a:xfrm>
            <a:off x="5686425" y="2173288"/>
            <a:ext cx="1844675" cy="2368550"/>
            <a:chOff x="3582" y="1591"/>
            <a:chExt cx="1162" cy="1492"/>
          </a:xfrm>
        </p:grpSpPr>
        <p:grpSp>
          <p:nvGrpSpPr>
            <p:cNvPr id="195611" name="Group 39"/>
            <p:cNvGrpSpPr>
              <a:grpSpLocks/>
            </p:cNvGrpSpPr>
            <p:nvPr/>
          </p:nvGrpSpPr>
          <p:grpSpPr bwMode="auto">
            <a:xfrm>
              <a:off x="3769" y="2461"/>
              <a:ext cx="975" cy="222"/>
              <a:chOff x="547" y="2432"/>
              <a:chExt cx="1764" cy="168"/>
            </a:xfrm>
          </p:grpSpPr>
          <p:sp>
            <p:nvSpPr>
              <p:cNvPr id="195618" name="Rectangle 40"/>
              <p:cNvSpPr>
                <a:spLocks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19" name="Line 41"/>
              <p:cNvSpPr>
                <a:spLocks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20" name="Line 42"/>
              <p:cNvSpPr>
                <a:spLocks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5612" name="Freeform 43"/>
            <p:cNvSpPr>
              <a:spLocks/>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13" name="Rectangle 44"/>
            <p:cNvSpPr>
              <a:spLocks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5614" name="Group 45"/>
            <p:cNvGrpSpPr>
              <a:grpSpLocks/>
            </p:cNvGrpSpPr>
            <p:nvPr/>
          </p:nvGrpSpPr>
          <p:grpSpPr bwMode="auto">
            <a:xfrm>
              <a:off x="3582" y="1591"/>
              <a:ext cx="188" cy="1492"/>
              <a:chOff x="1392" y="1008"/>
              <a:chExt cx="96" cy="2304"/>
            </a:xfrm>
          </p:grpSpPr>
          <p:sp>
            <p:nvSpPr>
              <p:cNvPr id="195615" name="Rectangle 46"/>
              <p:cNvSpPr>
                <a:spLocks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16" name="Line 47"/>
              <p:cNvSpPr>
                <a:spLocks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17" name="Line 48"/>
              <p:cNvSpPr>
                <a:spLocks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95607" name="AutoShape 50"/>
          <p:cNvSpPr>
            <a:spLocks noChangeArrowheads="1"/>
          </p:cNvSpPr>
          <p:nvPr/>
        </p:nvSpPr>
        <p:spPr bwMode="auto">
          <a:xfrm rot="-2878587">
            <a:off x="6859587" y="1920876"/>
            <a:ext cx="785813" cy="195262"/>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08" name="Oval 52"/>
          <p:cNvSpPr>
            <a:spLocks noChangeArrowheads="1"/>
          </p:cNvSpPr>
          <p:nvPr/>
        </p:nvSpPr>
        <p:spPr bwMode="auto">
          <a:xfrm>
            <a:off x="400050" y="2968625"/>
            <a:ext cx="1401763" cy="1401763"/>
          </a:xfrm>
          <a:prstGeom prst="ellipse">
            <a:avLst/>
          </a:prstGeom>
          <a:noFill/>
          <a:ln w="28575"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5609" name="Line 53"/>
          <p:cNvSpPr>
            <a:spLocks noChangeShapeType="1"/>
          </p:cNvSpPr>
          <p:nvPr/>
        </p:nvSpPr>
        <p:spPr bwMode="auto">
          <a:xfrm flipV="1">
            <a:off x="1801813" y="3425825"/>
            <a:ext cx="3633787" cy="173038"/>
          </a:xfrm>
          <a:prstGeom prst="line">
            <a:avLst/>
          </a:prstGeom>
          <a:noFill/>
          <a:ln w="41275">
            <a:solidFill>
              <a:schemeClr val="tx2"/>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5610" name="Text Box 54"/>
          <p:cNvSpPr txBox="1">
            <a:spLocks noChangeArrowheads="1"/>
          </p:cNvSpPr>
          <p:nvPr/>
        </p:nvSpPr>
        <p:spPr bwMode="auto">
          <a:xfrm>
            <a:off x="7252493" y="1266825"/>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dirty="0">
                <a:latin typeface="Arial Narrow" pitchFamily="34" charset="0"/>
              </a:rPr>
              <a:t>R</a:t>
            </a:r>
            <a:r>
              <a:rPr lang="en-US" altLang="en-US" sz="2400" i="1" baseline="-25000" dirty="0">
                <a:latin typeface="Arial Narrow" pitchFamily="34" charset="0"/>
              </a:rPr>
              <a:t>y</a:t>
            </a:r>
            <a:r>
              <a:rPr lang="en-US" altLang="en-US" sz="2400" i="1" dirty="0">
                <a:latin typeface="Arial Narrow" pitchFamily="34" charset="0"/>
              </a:rPr>
              <a:t> </a:t>
            </a:r>
            <a:r>
              <a:rPr lang="en-US" altLang="en-US" sz="2400" i="1" dirty="0" err="1">
                <a:latin typeface="Arial Narrow" pitchFamily="34" charset="0"/>
              </a:rPr>
              <a:t>F</a:t>
            </a:r>
            <a:r>
              <a:rPr lang="en-US" altLang="en-US" sz="2400" i="1" baseline="-25000" dirty="0" err="1">
                <a:latin typeface="Arial Narrow" pitchFamily="34" charset="0"/>
              </a:rPr>
              <a:t>y</a:t>
            </a:r>
            <a:r>
              <a:rPr lang="en-US" altLang="en-US" sz="2400" i="1" dirty="0">
                <a:latin typeface="Arial Narrow" pitchFamily="34" charset="0"/>
              </a:rPr>
              <a:t> A</a:t>
            </a:r>
            <a:r>
              <a:rPr lang="en-US" altLang="en-US" sz="2400" i="1" baseline="-25000" dirty="0">
                <a:latin typeface="Arial Narrow" pitchFamily="34" charset="0"/>
              </a:rPr>
              <a:t>g</a:t>
            </a:r>
            <a:endParaRPr lang="en-US" altLang="en-US" sz="2400" i="1" dirty="0">
              <a:latin typeface="Arial Narrow" pitchFamily="34" charset="0"/>
            </a:endParaRPr>
          </a:p>
        </p:txBody>
      </p:sp>
      <p:sp>
        <p:nvSpPr>
          <p:cNvPr id="2" name="Text Placeholder 1"/>
          <p:cNvSpPr>
            <a:spLocks noGrp="1"/>
          </p:cNvSpPr>
          <p:nvPr>
            <p:ph type="body" sz="quarter" idx="38"/>
          </p:nvPr>
        </p:nvSpPr>
        <p:spPr/>
        <p:txBody>
          <a:bodyPr/>
          <a:lstStyle/>
          <a:p>
            <a:r>
              <a:rPr lang="en-US" dirty="0" smtClean="0"/>
              <a:t>Brace Connection Design</a:t>
            </a:r>
            <a:endParaRPr lang="en-US" dirty="0"/>
          </a:p>
        </p:txBody>
      </p:sp>
      <p:sp>
        <p:nvSpPr>
          <p:cNvPr id="48"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94</a:t>
            </a:fld>
            <a:endParaRPr lang="en-US" altLang="en-US"/>
          </a:p>
        </p:txBody>
      </p:sp>
    </p:spTree>
    <p:extLst>
      <p:ext uri="{BB962C8B-B14F-4D97-AF65-F5344CB8AC3E}">
        <p14:creationId xmlns:p14="http://schemas.microsoft.com/office/powerpoint/2010/main" val="39966589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7634" name="Group 31"/>
          <p:cNvGrpSpPr>
            <a:grpSpLocks noChangeAspect="1"/>
          </p:cNvGrpSpPr>
          <p:nvPr/>
        </p:nvGrpSpPr>
        <p:grpSpPr bwMode="auto">
          <a:xfrm>
            <a:off x="1562100" y="1531020"/>
            <a:ext cx="3336925" cy="4283075"/>
            <a:chOff x="3582" y="1591"/>
            <a:chExt cx="1162" cy="1492"/>
          </a:xfrm>
        </p:grpSpPr>
        <p:grpSp>
          <p:nvGrpSpPr>
            <p:cNvPr id="197647" name="Group 32"/>
            <p:cNvGrpSpPr>
              <a:grpSpLocks noChangeAspect="1"/>
            </p:cNvGrpSpPr>
            <p:nvPr/>
          </p:nvGrpSpPr>
          <p:grpSpPr bwMode="auto">
            <a:xfrm>
              <a:off x="3769" y="2461"/>
              <a:ext cx="975" cy="222"/>
              <a:chOff x="547" y="2432"/>
              <a:chExt cx="1764" cy="168"/>
            </a:xfrm>
          </p:grpSpPr>
          <p:sp>
            <p:nvSpPr>
              <p:cNvPr id="197654" name="Rectangle 33"/>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7655" name="Line 34"/>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7656" name="Line 35"/>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7648" name="Freeform 36"/>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7649" name="Rectangle 37"/>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7650" name="Group 38"/>
            <p:cNvGrpSpPr>
              <a:grpSpLocks noChangeAspect="1"/>
            </p:cNvGrpSpPr>
            <p:nvPr/>
          </p:nvGrpSpPr>
          <p:grpSpPr bwMode="auto">
            <a:xfrm>
              <a:off x="3582" y="1591"/>
              <a:ext cx="188" cy="1492"/>
              <a:chOff x="1392" y="1008"/>
              <a:chExt cx="96" cy="2304"/>
            </a:xfrm>
          </p:grpSpPr>
          <p:sp>
            <p:nvSpPr>
              <p:cNvPr id="197651" name="Rectangle 39"/>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7652" name="Line 40"/>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7653" name="Line 41"/>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97635" name="AutoShape 42"/>
          <p:cNvSpPr>
            <a:spLocks noChangeArrowheads="1"/>
          </p:cNvSpPr>
          <p:nvPr/>
        </p:nvSpPr>
        <p:spPr bwMode="auto">
          <a:xfrm rot="-2878587">
            <a:off x="3800476" y="1432594"/>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7636" name="Text Box 45"/>
          <p:cNvSpPr txBox="1">
            <a:spLocks noChangeArrowheads="1"/>
          </p:cNvSpPr>
          <p:nvPr/>
        </p:nvSpPr>
        <p:spPr bwMode="auto">
          <a:xfrm>
            <a:off x="2533650" y="908720"/>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 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a:t>
            </a:r>
            <a:r>
              <a:rPr lang="en-US" altLang="en-US" sz="2400" i="1">
                <a:latin typeface="Arial Narrow" pitchFamily="34" charset="0"/>
              </a:rPr>
              <a:t> A</a:t>
            </a:r>
            <a:r>
              <a:rPr lang="en-US" altLang="en-US" sz="2400" i="1" baseline="-25000">
                <a:latin typeface="Arial Narrow" pitchFamily="34" charset="0"/>
              </a:rPr>
              <a:t>g</a:t>
            </a:r>
            <a:endParaRPr lang="en-US" altLang="en-US" sz="2400" i="1">
              <a:latin typeface="Arial Narrow" pitchFamily="34" charset="0"/>
            </a:endParaRPr>
          </a:p>
        </p:txBody>
      </p:sp>
      <p:sp>
        <p:nvSpPr>
          <p:cNvPr id="197637" name="Line 46"/>
          <p:cNvSpPr>
            <a:spLocks noChangeShapeType="1"/>
          </p:cNvSpPr>
          <p:nvPr/>
        </p:nvSpPr>
        <p:spPr bwMode="auto">
          <a:xfrm flipH="1">
            <a:off x="1857375" y="1894557"/>
            <a:ext cx="2009775" cy="2470150"/>
          </a:xfrm>
          <a:prstGeom prst="line">
            <a:avLst/>
          </a:prstGeom>
          <a:noFill/>
          <a:ln w="2857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7638" name="Line 47"/>
          <p:cNvSpPr>
            <a:spLocks noChangeShapeType="1"/>
          </p:cNvSpPr>
          <p:nvPr/>
        </p:nvSpPr>
        <p:spPr bwMode="auto">
          <a:xfrm>
            <a:off x="1857375" y="4364707"/>
            <a:ext cx="1849438" cy="0"/>
          </a:xfrm>
          <a:prstGeom prst="line">
            <a:avLst/>
          </a:prstGeom>
          <a:noFill/>
          <a:ln w="28575">
            <a:solidFill>
              <a:schemeClr val="tx1"/>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7639" name="Arc 48"/>
          <p:cNvSpPr>
            <a:spLocks/>
          </p:cNvSpPr>
          <p:nvPr/>
        </p:nvSpPr>
        <p:spPr bwMode="auto">
          <a:xfrm rot="1204125">
            <a:off x="2533650" y="3421732"/>
            <a:ext cx="685800" cy="827088"/>
          </a:xfrm>
          <a:custGeom>
            <a:avLst/>
            <a:gdLst>
              <a:gd name="T0" fmla="*/ 0 w 21600"/>
              <a:gd name="T1" fmla="*/ 0 h 26054"/>
              <a:gd name="T2" fmla="*/ 2147483646 w 21600"/>
              <a:gd name="T3" fmla="*/ 2147483646 h 26054"/>
              <a:gd name="T4" fmla="*/ 0 w 21600"/>
              <a:gd name="T5" fmla="*/ 2147483646 h 26054"/>
              <a:gd name="T6" fmla="*/ 0 60000 65536"/>
              <a:gd name="T7" fmla="*/ 0 60000 65536"/>
              <a:gd name="T8" fmla="*/ 0 60000 65536"/>
            </a:gdLst>
            <a:ahLst/>
            <a:cxnLst>
              <a:cxn ang="T6">
                <a:pos x="T0" y="T1"/>
              </a:cxn>
              <a:cxn ang="T7">
                <a:pos x="T2" y="T3"/>
              </a:cxn>
              <a:cxn ang="T8">
                <a:pos x="T4" y="T5"/>
              </a:cxn>
            </a:cxnLst>
            <a:rect l="0" t="0" r="r" b="b"/>
            <a:pathLst>
              <a:path w="21600" h="26054" fill="none" extrusionOk="0">
                <a:moveTo>
                  <a:pt x="-1" y="0"/>
                </a:moveTo>
                <a:cubicBezTo>
                  <a:pt x="11929" y="0"/>
                  <a:pt x="21600" y="9670"/>
                  <a:pt x="21600" y="21600"/>
                </a:cubicBezTo>
                <a:cubicBezTo>
                  <a:pt x="21600" y="23096"/>
                  <a:pt x="21444" y="24589"/>
                  <a:pt x="21135" y="26053"/>
                </a:cubicBezTo>
              </a:path>
              <a:path w="21600" h="26054" stroke="0" extrusionOk="0">
                <a:moveTo>
                  <a:pt x="-1" y="0"/>
                </a:moveTo>
                <a:cubicBezTo>
                  <a:pt x="11929" y="0"/>
                  <a:pt x="21600" y="9670"/>
                  <a:pt x="21600" y="21600"/>
                </a:cubicBezTo>
                <a:cubicBezTo>
                  <a:pt x="21600" y="23096"/>
                  <a:pt x="21444" y="24589"/>
                  <a:pt x="21135" y="26053"/>
                </a:cubicBezTo>
                <a:lnTo>
                  <a:pt x="0" y="21600"/>
                </a:lnTo>
                <a:lnTo>
                  <a:pt x="-1" y="0"/>
                </a:lnTo>
                <a:close/>
              </a:path>
            </a:pathLst>
          </a:custGeom>
          <a:noFill/>
          <a:ln w="28575">
            <a:solidFill>
              <a:schemeClr val="tx1"/>
            </a:solidFill>
            <a:round/>
            <a:headEnd type="triangle" w="med" len="lg"/>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7640" name="Text Box 49"/>
          <p:cNvSpPr txBox="1">
            <a:spLocks noChangeArrowheads="1"/>
          </p:cNvSpPr>
          <p:nvPr/>
        </p:nvSpPr>
        <p:spPr bwMode="auto">
          <a:xfrm>
            <a:off x="2320925" y="3193132"/>
            <a:ext cx="1577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sym typeface="Symbol" pitchFamily="18" charset="2"/>
              </a:rPr>
              <a:t></a:t>
            </a:r>
          </a:p>
        </p:txBody>
      </p:sp>
      <p:sp>
        <p:nvSpPr>
          <p:cNvPr id="197641" name="AutoShape 50"/>
          <p:cNvSpPr>
            <a:spLocks noChangeArrowheads="1"/>
          </p:cNvSpPr>
          <p:nvPr/>
        </p:nvSpPr>
        <p:spPr bwMode="auto">
          <a:xfrm rot="10800000">
            <a:off x="5172075" y="4266282"/>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7642" name="AutoShape 51"/>
          <p:cNvSpPr>
            <a:spLocks noChangeArrowheads="1"/>
          </p:cNvSpPr>
          <p:nvPr/>
        </p:nvSpPr>
        <p:spPr bwMode="auto">
          <a:xfrm rot="5400000">
            <a:off x="1454151" y="6250830"/>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7643" name="Text Box 52"/>
          <p:cNvSpPr txBox="1">
            <a:spLocks noChangeArrowheads="1"/>
          </p:cNvSpPr>
          <p:nvPr/>
        </p:nvSpPr>
        <p:spPr bwMode="auto">
          <a:xfrm>
            <a:off x="4899025" y="4461545"/>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cos </a:t>
            </a:r>
            <a:r>
              <a:rPr lang="en-US" altLang="en-US" sz="2400" i="1">
                <a:latin typeface="Arial Narrow" pitchFamily="34" charset="0"/>
                <a:sym typeface="Symbol" pitchFamily="18" charset="2"/>
              </a:rPr>
              <a:t></a:t>
            </a:r>
          </a:p>
        </p:txBody>
      </p:sp>
      <p:sp>
        <p:nvSpPr>
          <p:cNvPr id="197644" name="Text Box 53"/>
          <p:cNvSpPr txBox="1">
            <a:spLocks noChangeArrowheads="1"/>
          </p:cNvSpPr>
          <p:nvPr/>
        </p:nvSpPr>
        <p:spPr bwMode="auto">
          <a:xfrm>
            <a:off x="1944688" y="5955556"/>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sin </a:t>
            </a:r>
            <a:r>
              <a:rPr lang="en-US" altLang="en-US" sz="2400" i="1">
                <a:latin typeface="Arial Narrow" pitchFamily="34" charset="0"/>
                <a:sym typeface="Symbol" pitchFamily="18" charset="2"/>
              </a:rPr>
              <a:t></a:t>
            </a:r>
          </a:p>
        </p:txBody>
      </p:sp>
      <p:sp>
        <p:nvSpPr>
          <p:cNvPr id="197645" name="Text Box 54"/>
          <p:cNvSpPr txBox="1">
            <a:spLocks noChangeArrowheads="1"/>
          </p:cNvSpPr>
          <p:nvPr/>
        </p:nvSpPr>
        <p:spPr bwMode="auto">
          <a:xfrm>
            <a:off x="4716016" y="2502750"/>
            <a:ext cx="3864422" cy="769441"/>
          </a:xfrm>
          <a:prstGeom prst="rect">
            <a:avLst/>
          </a:prstGeom>
          <a:ln/>
          <a:extLst/>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mn-lt"/>
              </a:rPr>
              <a:t>Consider load path through connection region</a:t>
            </a:r>
          </a:p>
        </p:txBody>
      </p:sp>
      <p:sp>
        <p:nvSpPr>
          <p:cNvPr id="197646" name="Line 55"/>
          <p:cNvSpPr>
            <a:spLocks noChangeShapeType="1"/>
          </p:cNvSpPr>
          <p:nvPr/>
        </p:nvSpPr>
        <p:spPr bwMode="auto">
          <a:xfrm>
            <a:off x="1857375" y="3421732"/>
            <a:ext cx="0" cy="1790700"/>
          </a:xfrm>
          <a:prstGeom prst="line">
            <a:avLst/>
          </a:prstGeom>
          <a:noFill/>
          <a:ln w="2857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Placeholder 1"/>
          <p:cNvSpPr>
            <a:spLocks noGrp="1"/>
          </p:cNvSpPr>
          <p:nvPr>
            <p:ph type="body" sz="quarter" idx="38"/>
          </p:nvPr>
        </p:nvSpPr>
        <p:spPr/>
        <p:txBody>
          <a:bodyPr/>
          <a:lstStyle/>
          <a:p>
            <a:r>
              <a:rPr lang="en-US" dirty="0" smtClean="0"/>
              <a:t>Brace Connection Design</a:t>
            </a:r>
            <a:endParaRPr lang="en-US" dirty="0"/>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95</a:t>
            </a:fld>
            <a:endParaRPr lang="en-US" altLang="en-US"/>
          </a:p>
        </p:txBody>
      </p:sp>
    </p:spTree>
    <p:extLst>
      <p:ext uri="{BB962C8B-B14F-4D97-AF65-F5344CB8AC3E}">
        <p14:creationId xmlns:p14="http://schemas.microsoft.com/office/powerpoint/2010/main" val="35497311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2" name="Group 2"/>
          <p:cNvGrpSpPr>
            <a:grpSpLocks noChangeAspect="1"/>
          </p:cNvGrpSpPr>
          <p:nvPr/>
        </p:nvGrpSpPr>
        <p:grpSpPr bwMode="auto">
          <a:xfrm>
            <a:off x="542925" y="1735138"/>
            <a:ext cx="3336925" cy="4283075"/>
            <a:chOff x="3582" y="1591"/>
            <a:chExt cx="1162" cy="1492"/>
          </a:xfrm>
        </p:grpSpPr>
        <p:grpSp>
          <p:nvGrpSpPr>
            <p:cNvPr id="199699" name="Group 3"/>
            <p:cNvGrpSpPr>
              <a:grpSpLocks noChangeAspect="1"/>
            </p:cNvGrpSpPr>
            <p:nvPr/>
          </p:nvGrpSpPr>
          <p:grpSpPr bwMode="auto">
            <a:xfrm>
              <a:off x="3769" y="2461"/>
              <a:ext cx="975" cy="222"/>
              <a:chOff x="547" y="2432"/>
              <a:chExt cx="1764" cy="168"/>
            </a:xfrm>
          </p:grpSpPr>
          <p:sp>
            <p:nvSpPr>
              <p:cNvPr id="199706" name="Rectangle 4"/>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9707" name="Line 5"/>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708" name="Line 6"/>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199700" name="Freeform 7"/>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701" name="Rectangle 8"/>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199702" name="Group 9"/>
            <p:cNvGrpSpPr>
              <a:grpSpLocks noChangeAspect="1"/>
            </p:cNvGrpSpPr>
            <p:nvPr/>
          </p:nvGrpSpPr>
          <p:grpSpPr bwMode="auto">
            <a:xfrm>
              <a:off x="3582" y="1591"/>
              <a:ext cx="188" cy="1492"/>
              <a:chOff x="1392" y="1008"/>
              <a:chExt cx="96" cy="2304"/>
            </a:xfrm>
          </p:grpSpPr>
          <p:sp>
            <p:nvSpPr>
              <p:cNvPr id="199703" name="Rectangle 10"/>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9704" name="Line 11"/>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705" name="Line 12"/>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199683" name="AutoShape 13"/>
          <p:cNvSpPr>
            <a:spLocks noChangeArrowheads="1"/>
          </p:cNvSpPr>
          <p:nvPr/>
        </p:nvSpPr>
        <p:spPr bwMode="auto">
          <a:xfrm rot="-2878587">
            <a:off x="2781301" y="16367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9684" name="Text Box 14"/>
          <p:cNvSpPr txBox="1">
            <a:spLocks noChangeArrowheads="1"/>
          </p:cNvSpPr>
          <p:nvPr/>
        </p:nvSpPr>
        <p:spPr bwMode="auto">
          <a:xfrm>
            <a:off x="1574800" y="111283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 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a:t>
            </a:r>
            <a:r>
              <a:rPr lang="en-US" altLang="en-US" sz="2400" i="1">
                <a:latin typeface="Arial Narrow" pitchFamily="34" charset="0"/>
              </a:rPr>
              <a:t> A</a:t>
            </a:r>
            <a:r>
              <a:rPr lang="en-US" altLang="en-US" sz="2400" i="1" baseline="-25000">
                <a:latin typeface="Arial Narrow" pitchFamily="34" charset="0"/>
              </a:rPr>
              <a:t>g</a:t>
            </a:r>
            <a:endParaRPr lang="en-US" altLang="en-US" sz="2400" i="1">
              <a:latin typeface="Arial Narrow" pitchFamily="34" charset="0"/>
            </a:endParaRPr>
          </a:p>
        </p:txBody>
      </p:sp>
      <p:sp>
        <p:nvSpPr>
          <p:cNvPr id="199685" name="AutoShape 19"/>
          <p:cNvSpPr>
            <a:spLocks noChangeArrowheads="1"/>
          </p:cNvSpPr>
          <p:nvPr/>
        </p:nvSpPr>
        <p:spPr bwMode="auto">
          <a:xfrm rot="10800000">
            <a:off x="4152900" y="4470400"/>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9686" name="AutoShape 20"/>
          <p:cNvSpPr>
            <a:spLocks noChangeArrowheads="1"/>
          </p:cNvSpPr>
          <p:nvPr/>
        </p:nvSpPr>
        <p:spPr bwMode="auto">
          <a:xfrm rot="5400000">
            <a:off x="387351" y="63230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199687" name="Text Box 21"/>
          <p:cNvSpPr txBox="1">
            <a:spLocks noChangeArrowheads="1"/>
          </p:cNvSpPr>
          <p:nvPr/>
        </p:nvSpPr>
        <p:spPr bwMode="auto">
          <a:xfrm>
            <a:off x="3905250" y="4641850"/>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cos </a:t>
            </a:r>
            <a:r>
              <a:rPr lang="en-US" altLang="en-US" sz="2400" i="1">
                <a:latin typeface="Arial Narrow" pitchFamily="34" charset="0"/>
                <a:sym typeface="Symbol" pitchFamily="18" charset="2"/>
              </a:rPr>
              <a:t></a:t>
            </a:r>
          </a:p>
        </p:txBody>
      </p:sp>
      <p:sp>
        <p:nvSpPr>
          <p:cNvPr id="199688" name="Text Box 22"/>
          <p:cNvSpPr txBox="1">
            <a:spLocks noChangeArrowheads="1"/>
          </p:cNvSpPr>
          <p:nvPr/>
        </p:nvSpPr>
        <p:spPr bwMode="auto">
          <a:xfrm>
            <a:off x="925513" y="602773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sin </a:t>
            </a:r>
            <a:r>
              <a:rPr lang="en-US" altLang="en-US" sz="2400" i="1">
                <a:latin typeface="Arial Narrow" pitchFamily="34" charset="0"/>
                <a:sym typeface="Symbol" pitchFamily="18" charset="2"/>
              </a:rPr>
              <a:t></a:t>
            </a:r>
          </a:p>
        </p:txBody>
      </p:sp>
      <p:sp>
        <p:nvSpPr>
          <p:cNvPr id="199689" name="Text Box 23"/>
          <p:cNvSpPr txBox="1">
            <a:spLocks noChangeArrowheads="1"/>
          </p:cNvSpPr>
          <p:nvPr/>
        </p:nvSpPr>
        <p:spPr bwMode="auto">
          <a:xfrm>
            <a:off x="5448300" y="980728"/>
            <a:ext cx="3409950"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Arial Narrow" pitchFamily="34" charset="0"/>
              </a:rPr>
              <a:t>Consider load path through connection region:</a:t>
            </a:r>
          </a:p>
          <a:p>
            <a:pPr>
              <a:spcBef>
                <a:spcPct val="50000"/>
              </a:spcBef>
              <a:buClrTx/>
              <a:buSzTx/>
              <a:buFontTx/>
              <a:buNone/>
            </a:pPr>
            <a:r>
              <a:rPr lang="en-US" altLang="en-US" sz="2200" b="0" i="1" u="sng" dirty="0">
                <a:latin typeface="Arial Narrow" pitchFamily="34" charset="0"/>
              </a:rPr>
              <a:t>Uniform Force Method </a:t>
            </a:r>
            <a:r>
              <a:rPr lang="en-US" altLang="en-US" sz="2200" b="0" i="1" u="sng" dirty="0" smtClean="0">
                <a:latin typeface="Arial Narrow" pitchFamily="34" charset="0"/>
              </a:rPr>
              <a:t>–</a:t>
            </a:r>
            <a:r>
              <a:rPr lang="en-US" altLang="en-US" sz="2200" b="0" i="1" dirty="0" smtClean="0">
                <a:latin typeface="Arial Narrow" pitchFamily="34" charset="0"/>
              </a:rPr>
              <a:t> </a:t>
            </a:r>
            <a:br>
              <a:rPr lang="en-US" altLang="en-US" sz="2200" b="0" i="1" dirty="0" smtClean="0">
                <a:latin typeface="Arial Narrow" pitchFamily="34" charset="0"/>
              </a:rPr>
            </a:br>
            <a:r>
              <a:rPr lang="en-US" altLang="en-US" sz="2200" b="0" i="1" dirty="0" smtClean="0">
                <a:latin typeface="Arial Narrow" pitchFamily="34" charset="0"/>
              </a:rPr>
              <a:t>Vertical </a:t>
            </a:r>
            <a:r>
              <a:rPr lang="en-US" altLang="en-US" sz="2200" b="0" i="1" dirty="0">
                <a:latin typeface="Arial Narrow" pitchFamily="34" charset="0"/>
              </a:rPr>
              <a:t>Component of P</a:t>
            </a:r>
            <a:r>
              <a:rPr lang="en-US" altLang="en-US" sz="2200" b="0" i="1" baseline="-25000" dirty="0">
                <a:latin typeface="Arial Narrow" pitchFamily="34" charset="0"/>
              </a:rPr>
              <a:t>u</a:t>
            </a:r>
            <a:r>
              <a:rPr lang="en-US" altLang="en-US" sz="2200" b="0" i="1" dirty="0">
                <a:latin typeface="Arial Narrow" pitchFamily="34" charset="0"/>
              </a:rPr>
              <a:t> transferred to column.</a:t>
            </a:r>
          </a:p>
        </p:txBody>
      </p:sp>
      <p:sp>
        <p:nvSpPr>
          <p:cNvPr id="199690" name="Line 25"/>
          <p:cNvSpPr>
            <a:spLocks noChangeShapeType="1"/>
          </p:cNvSpPr>
          <p:nvPr/>
        </p:nvSpPr>
        <p:spPr bwMode="auto">
          <a:xfrm flipV="1">
            <a:off x="1130300" y="309562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691" name="Line 26"/>
          <p:cNvSpPr>
            <a:spLocks noChangeShapeType="1"/>
          </p:cNvSpPr>
          <p:nvPr/>
        </p:nvSpPr>
        <p:spPr bwMode="auto">
          <a:xfrm flipV="1">
            <a:off x="1574800" y="373062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692" name="Text Box 27"/>
          <p:cNvSpPr txBox="1">
            <a:spLocks noChangeArrowheads="1"/>
          </p:cNvSpPr>
          <p:nvPr/>
        </p:nvSpPr>
        <p:spPr bwMode="auto">
          <a:xfrm>
            <a:off x="955675" y="3071813"/>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V</a:t>
            </a:r>
            <a:r>
              <a:rPr lang="en-US" altLang="en-US" sz="2400" b="0" i="1" baseline="-25000">
                <a:latin typeface="Arial Narrow" pitchFamily="34" charset="0"/>
              </a:rPr>
              <a:t>uc</a:t>
            </a:r>
            <a:endParaRPr lang="en-US" altLang="en-US" sz="2400" b="0" i="1">
              <a:latin typeface="Arial Narrow" pitchFamily="34" charset="0"/>
            </a:endParaRPr>
          </a:p>
        </p:txBody>
      </p:sp>
      <p:sp>
        <p:nvSpPr>
          <p:cNvPr id="199693" name="Text Box 28"/>
          <p:cNvSpPr txBox="1">
            <a:spLocks noChangeArrowheads="1"/>
          </p:cNvSpPr>
          <p:nvPr/>
        </p:nvSpPr>
        <p:spPr bwMode="auto">
          <a:xfrm>
            <a:off x="1384300" y="3452813"/>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V</a:t>
            </a:r>
            <a:r>
              <a:rPr lang="en-US" altLang="en-US" sz="2400" b="0" i="1" baseline="-25000" dirty="0" err="1">
                <a:latin typeface="Arial Narrow" pitchFamily="34" charset="0"/>
              </a:rPr>
              <a:t>ub</a:t>
            </a:r>
            <a:endParaRPr lang="en-US" altLang="en-US" sz="2400" b="0" i="1" dirty="0">
              <a:latin typeface="Arial Narrow" pitchFamily="34" charset="0"/>
            </a:endParaRPr>
          </a:p>
        </p:txBody>
      </p:sp>
      <p:sp>
        <p:nvSpPr>
          <p:cNvPr id="199694" name="Text Box 29"/>
          <p:cNvSpPr txBox="1">
            <a:spLocks noChangeArrowheads="1"/>
          </p:cNvSpPr>
          <p:nvPr/>
        </p:nvSpPr>
        <p:spPr bwMode="auto">
          <a:xfrm>
            <a:off x="5448300" y="3047995"/>
            <a:ext cx="323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err="1">
                <a:latin typeface="Arial Narrow" pitchFamily="34" charset="0"/>
              </a:rPr>
              <a:t>V</a:t>
            </a:r>
            <a:r>
              <a:rPr lang="en-US" altLang="en-US" sz="2400" i="1" baseline="-25000" dirty="0" err="1">
                <a:latin typeface="Arial Narrow" pitchFamily="34" charset="0"/>
              </a:rPr>
              <a:t>uc</a:t>
            </a:r>
            <a:r>
              <a:rPr lang="en-US" altLang="en-US" sz="2400" i="1" dirty="0">
                <a:latin typeface="Arial Narrow" pitchFamily="34" charset="0"/>
              </a:rPr>
              <a:t> + </a:t>
            </a:r>
            <a:r>
              <a:rPr lang="en-US" altLang="en-US" sz="2400" i="1" dirty="0" err="1">
                <a:latin typeface="Arial Narrow" pitchFamily="34" charset="0"/>
              </a:rPr>
              <a:t>V</a:t>
            </a:r>
            <a:r>
              <a:rPr lang="en-US" altLang="en-US" sz="2400" i="1" baseline="-25000" dirty="0" err="1">
                <a:latin typeface="Arial Narrow" pitchFamily="34" charset="0"/>
              </a:rPr>
              <a:t>ub</a:t>
            </a:r>
            <a:r>
              <a:rPr lang="en-US" altLang="en-US" sz="2400" i="1" dirty="0">
                <a:latin typeface="Arial Narrow" pitchFamily="34" charset="0"/>
              </a:rPr>
              <a:t> = P</a:t>
            </a:r>
            <a:r>
              <a:rPr lang="en-US" altLang="en-US" sz="2400" i="1" baseline="-25000" dirty="0">
                <a:latin typeface="Arial Narrow" pitchFamily="34" charset="0"/>
              </a:rPr>
              <a:t>u</a:t>
            </a:r>
            <a:r>
              <a:rPr lang="en-US" altLang="en-US" sz="2400" i="1" dirty="0">
                <a:latin typeface="Arial Narrow" pitchFamily="34" charset="0"/>
              </a:rPr>
              <a:t> sin </a:t>
            </a:r>
            <a:r>
              <a:rPr lang="en-US" altLang="en-US" sz="2400" i="1" dirty="0">
                <a:latin typeface="Arial Narrow" pitchFamily="34" charset="0"/>
                <a:sym typeface="Symbol" pitchFamily="18" charset="2"/>
              </a:rPr>
              <a:t></a:t>
            </a:r>
          </a:p>
        </p:txBody>
      </p:sp>
      <p:sp>
        <p:nvSpPr>
          <p:cNvPr id="199695" name="Text Box 30"/>
          <p:cNvSpPr txBox="1">
            <a:spLocks noChangeArrowheads="1"/>
          </p:cNvSpPr>
          <p:nvPr/>
        </p:nvSpPr>
        <p:spPr bwMode="auto">
          <a:xfrm>
            <a:off x="5448300" y="3660770"/>
            <a:ext cx="3640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i="1" dirty="0" err="1">
                <a:latin typeface="Arial Narrow" pitchFamily="34" charset="0"/>
              </a:rPr>
              <a:t>V</a:t>
            </a:r>
            <a:r>
              <a:rPr lang="en-US" altLang="en-US" sz="1800" i="1" baseline="-25000" dirty="0" err="1">
                <a:latin typeface="Arial Narrow" pitchFamily="34" charset="0"/>
              </a:rPr>
              <a:t>uc</a:t>
            </a:r>
            <a:r>
              <a:rPr lang="en-US" altLang="en-US" sz="1800" dirty="0">
                <a:latin typeface="Arial Narrow" pitchFamily="34" charset="0"/>
              </a:rPr>
              <a:t> is transferred directly to column</a:t>
            </a:r>
            <a:endParaRPr lang="en-US" altLang="en-US" sz="1800" i="1" dirty="0">
              <a:latin typeface="Arial Narrow" pitchFamily="34" charset="0"/>
            </a:endParaRPr>
          </a:p>
        </p:txBody>
      </p:sp>
      <p:sp>
        <p:nvSpPr>
          <p:cNvPr id="199696" name="Text Box 31"/>
          <p:cNvSpPr txBox="1">
            <a:spLocks noChangeArrowheads="1"/>
          </p:cNvSpPr>
          <p:nvPr/>
        </p:nvSpPr>
        <p:spPr bwMode="auto">
          <a:xfrm>
            <a:off x="5467350" y="4117970"/>
            <a:ext cx="36401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i="1" dirty="0" err="1">
                <a:latin typeface="Arial Narrow" pitchFamily="34" charset="0"/>
              </a:rPr>
              <a:t>V</a:t>
            </a:r>
            <a:r>
              <a:rPr lang="en-US" altLang="en-US" sz="1800" i="1" baseline="-25000" dirty="0" err="1">
                <a:latin typeface="Arial Narrow" pitchFamily="34" charset="0"/>
              </a:rPr>
              <a:t>ub</a:t>
            </a:r>
            <a:r>
              <a:rPr lang="en-US" altLang="en-US" sz="1800" dirty="0">
                <a:latin typeface="Arial Narrow" pitchFamily="34" charset="0"/>
              </a:rPr>
              <a:t> is transferred indirectly to column through beam and beam to column connection</a:t>
            </a:r>
            <a:endParaRPr lang="en-US" altLang="en-US" sz="1800" i="1" dirty="0">
              <a:latin typeface="Arial Narrow" pitchFamily="34" charset="0"/>
            </a:endParaRPr>
          </a:p>
        </p:txBody>
      </p:sp>
      <p:sp>
        <p:nvSpPr>
          <p:cNvPr id="199697" name="Line 32"/>
          <p:cNvSpPr>
            <a:spLocks noChangeShapeType="1"/>
          </p:cNvSpPr>
          <p:nvPr/>
        </p:nvSpPr>
        <p:spPr bwMode="auto">
          <a:xfrm flipV="1">
            <a:off x="1146175" y="4283075"/>
            <a:ext cx="0" cy="50165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99698" name="Text Box 34"/>
          <p:cNvSpPr txBox="1">
            <a:spLocks noChangeArrowheads="1"/>
          </p:cNvSpPr>
          <p:nvPr/>
        </p:nvSpPr>
        <p:spPr bwMode="auto">
          <a:xfrm>
            <a:off x="925513" y="4283075"/>
            <a:ext cx="858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V</a:t>
            </a:r>
            <a:r>
              <a:rPr lang="en-US" altLang="en-US" sz="2400" b="0" i="1" baseline="-25000" dirty="0" err="1">
                <a:latin typeface="Arial Narrow" pitchFamily="34" charset="0"/>
              </a:rPr>
              <a:t>ub</a:t>
            </a:r>
            <a:endParaRPr lang="en-US" altLang="en-US" sz="2400" b="0" i="1" dirty="0">
              <a:latin typeface="Arial Narrow" pitchFamily="34" charset="0"/>
            </a:endParaRPr>
          </a:p>
        </p:txBody>
      </p:sp>
      <p:sp>
        <p:nvSpPr>
          <p:cNvPr id="4" name="Text Placeholder 3"/>
          <p:cNvSpPr>
            <a:spLocks noGrp="1"/>
          </p:cNvSpPr>
          <p:nvPr>
            <p:ph type="body" sz="quarter" idx="38"/>
          </p:nvPr>
        </p:nvSpPr>
        <p:spPr/>
        <p:txBody>
          <a:bodyPr/>
          <a:lstStyle/>
          <a:p>
            <a:r>
              <a:rPr lang="en-US" dirty="0" smtClean="0"/>
              <a:t>Brace Connection Design</a:t>
            </a:r>
            <a:endParaRPr lang="en-US" dirty="0"/>
          </a:p>
        </p:txBody>
      </p:sp>
      <p:sp>
        <p:nvSpPr>
          <p:cNvPr id="33"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96</a:t>
            </a:fld>
            <a:endParaRPr lang="en-US" altLang="en-US"/>
          </a:p>
        </p:txBody>
      </p:sp>
    </p:spTree>
    <p:extLst>
      <p:ext uri="{BB962C8B-B14F-4D97-AF65-F5344CB8AC3E}">
        <p14:creationId xmlns:p14="http://schemas.microsoft.com/office/powerpoint/2010/main" val="38501042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1730" name="Group 2"/>
          <p:cNvGrpSpPr>
            <a:grpSpLocks noChangeAspect="1"/>
          </p:cNvGrpSpPr>
          <p:nvPr/>
        </p:nvGrpSpPr>
        <p:grpSpPr bwMode="auto">
          <a:xfrm>
            <a:off x="542925" y="1735138"/>
            <a:ext cx="3336925" cy="4283075"/>
            <a:chOff x="3582" y="1591"/>
            <a:chExt cx="1162" cy="1492"/>
          </a:xfrm>
        </p:grpSpPr>
        <p:grpSp>
          <p:nvGrpSpPr>
            <p:cNvPr id="201747" name="Group 3"/>
            <p:cNvGrpSpPr>
              <a:grpSpLocks noChangeAspect="1"/>
            </p:cNvGrpSpPr>
            <p:nvPr/>
          </p:nvGrpSpPr>
          <p:grpSpPr bwMode="auto">
            <a:xfrm>
              <a:off x="3769" y="2461"/>
              <a:ext cx="975" cy="222"/>
              <a:chOff x="547" y="2432"/>
              <a:chExt cx="1764" cy="168"/>
            </a:xfrm>
          </p:grpSpPr>
          <p:sp>
            <p:nvSpPr>
              <p:cNvPr id="201754" name="Rectangle 4"/>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1755" name="Line 5"/>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56" name="Line 6"/>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1748" name="Freeform 7"/>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49" name="Rectangle 8"/>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1750" name="Group 9"/>
            <p:cNvGrpSpPr>
              <a:grpSpLocks noChangeAspect="1"/>
            </p:cNvGrpSpPr>
            <p:nvPr/>
          </p:nvGrpSpPr>
          <p:grpSpPr bwMode="auto">
            <a:xfrm>
              <a:off x="3582" y="1591"/>
              <a:ext cx="188" cy="1492"/>
              <a:chOff x="1392" y="1008"/>
              <a:chExt cx="96" cy="2304"/>
            </a:xfrm>
          </p:grpSpPr>
          <p:sp>
            <p:nvSpPr>
              <p:cNvPr id="201751" name="Rectangle 10"/>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1752" name="Line 11"/>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53" name="Line 12"/>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01731" name="AutoShape 13"/>
          <p:cNvSpPr>
            <a:spLocks noChangeArrowheads="1"/>
          </p:cNvSpPr>
          <p:nvPr/>
        </p:nvSpPr>
        <p:spPr bwMode="auto">
          <a:xfrm rot="-2878587">
            <a:off x="2781301" y="16367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1732" name="Text Box 14"/>
          <p:cNvSpPr txBox="1">
            <a:spLocks noChangeArrowheads="1"/>
          </p:cNvSpPr>
          <p:nvPr/>
        </p:nvSpPr>
        <p:spPr bwMode="auto">
          <a:xfrm>
            <a:off x="1574800" y="111283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 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a:t>
            </a:r>
            <a:r>
              <a:rPr lang="en-US" altLang="en-US" sz="2400" i="1">
                <a:latin typeface="Arial Narrow" pitchFamily="34" charset="0"/>
              </a:rPr>
              <a:t> A</a:t>
            </a:r>
            <a:r>
              <a:rPr lang="en-US" altLang="en-US" sz="2400" i="1" baseline="-25000">
                <a:latin typeface="Arial Narrow" pitchFamily="34" charset="0"/>
              </a:rPr>
              <a:t>g</a:t>
            </a:r>
            <a:endParaRPr lang="en-US" altLang="en-US" sz="2400" i="1">
              <a:latin typeface="Arial Narrow" pitchFamily="34" charset="0"/>
            </a:endParaRPr>
          </a:p>
        </p:txBody>
      </p:sp>
      <p:sp>
        <p:nvSpPr>
          <p:cNvPr id="201733" name="AutoShape 15"/>
          <p:cNvSpPr>
            <a:spLocks noChangeArrowheads="1"/>
          </p:cNvSpPr>
          <p:nvPr/>
        </p:nvSpPr>
        <p:spPr bwMode="auto">
          <a:xfrm rot="10800000">
            <a:off x="4152900" y="4470400"/>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1734" name="AutoShape 16"/>
          <p:cNvSpPr>
            <a:spLocks noChangeArrowheads="1"/>
          </p:cNvSpPr>
          <p:nvPr/>
        </p:nvSpPr>
        <p:spPr bwMode="auto">
          <a:xfrm rot="5400000">
            <a:off x="387351" y="63230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1735" name="Text Box 17"/>
          <p:cNvSpPr txBox="1">
            <a:spLocks noChangeArrowheads="1"/>
          </p:cNvSpPr>
          <p:nvPr/>
        </p:nvSpPr>
        <p:spPr bwMode="auto">
          <a:xfrm>
            <a:off x="3905250" y="4665663"/>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cos </a:t>
            </a:r>
            <a:r>
              <a:rPr lang="en-US" altLang="en-US" sz="2400" i="1">
                <a:latin typeface="Arial Narrow" pitchFamily="34" charset="0"/>
                <a:sym typeface="Symbol" pitchFamily="18" charset="2"/>
              </a:rPr>
              <a:t></a:t>
            </a:r>
          </a:p>
        </p:txBody>
      </p:sp>
      <p:sp>
        <p:nvSpPr>
          <p:cNvPr id="201736" name="Text Box 18"/>
          <p:cNvSpPr txBox="1">
            <a:spLocks noChangeArrowheads="1"/>
          </p:cNvSpPr>
          <p:nvPr/>
        </p:nvSpPr>
        <p:spPr bwMode="auto">
          <a:xfrm>
            <a:off x="925513" y="602773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sin </a:t>
            </a:r>
            <a:r>
              <a:rPr lang="en-US" altLang="en-US" sz="2400" i="1">
                <a:latin typeface="Arial Narrow" pitchFamily="34" charset="0"/>
                <a:sym typeface="Symbol" pitchFamily="18" charset="2"/>
              </a:rPr>
              <a:t></a:t>
            </a:r>
          </a:p>
        </p:txBody>
      </p:sp>
      <p:sp>
        <p:nvSpPr>
          <p:cNvPr id="201737" name="Line 20"/>
          <p:cNvSpPr>
            <a:spLocks noChangeShapeType="1"/>
          </p:cNvSpPr>
          <p:nvPr/>
        </p:nvSpPr>
        <p:spPr bwMode="auto">
          <a:xfrm rot="5400000" flipV="1">
            <a:off x="1358900" y="332422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38" name="Line 21"/>
          <p:cNvSpPr>
            <a:spLocks noChangeShapeType="1"/>
          </p:cNvSpPr>
          <p:nvPr/>
        </p:nvSpPr>
        <p:spPr bwMode="auto">
          <a:xfrm rot="5400000" flipV="1">
            <a:off x="1746250" y="3940175"/>
            <a:ext cx="0" cy="5016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39" name="Text Box 22"/>
          <p:cNvSpPr txBox="1">
            <a:spLocks noChangeArrowheads="1"/>
          </p:cNvSpPr>
          <p:nvPr/>
        </p:nvSpPr>
        <p:spPr bwMode="auto">
          <a:xfrm>
            <a:off x="955675" y="3071813"/>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dirty="0" err="1">
                <a:latin typeface="Arial Narrow" pitchFamily="34" charset="0"/>
              </a:rPr>
              <a:t>H</a:t>
            </a:r>
            <a:r>
              <a:rPr lang="en-US" altLang="en-US" sz="2400" b="0" i="1" baseline="-25000" dirty="0" err="1">
                <a:latin typeface="Arial Narrow" pitchFamily="34" charset="0"/>
              </a:rPr>
              <a:t>uc</a:t>
            </a:r>
            <a:endParaRPr lang="en-US" altLang="en-US" sz="2400" b="0" i="1" dirty="0">
              <a:latin typeface="Arial Narrow" pitchFamily="34" charset="0"/>
            </a:endParaRPr>
          </a:p>
        </p:txBody>
      </p:sp>
      <p:sp>
        <p:nvSpPr>
          <p:cNvPr id="201740" name="Text Box 23"/>
          <p:cNvSpPr txBox="1">
            <a:spLocks noChangeArrowheads="1"/>
          </p:cNvSpPr>
          <p:nvPr/>
        </p:nvSpPr>
        <p:spPr bwMode="auto">
          <a:xfrm>
            <a:off x="1354138" y="3681413"/>
            <a:ext cx="8588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H</a:t>
            </a:r>
            <a:r>
              <a:rPr lang="en-US" altLang="en-US" sz="2400" b="0" i="1" baseline="-25000">
                <a:latin typeface="Arial Narrow" pitchFamily="34" charset="0"/>
              </a:rPr>
              <a:t>ub</a:t>
            </a:r>
            <a:endParaRPr lang="en-US" altLang="en-US" sz="2400" b="0" i="1">
              <a:latin typeface="Arial Narrow" pitchFamily="34" charset="0"/>
            </a:endParaRPr>
          </a:p>
        </p:txBody>
      </p:sp>
      <p:sp>
        <p:nvSpPr>
          <p:cNvPr id="201741" name="Text Box 24"/>
          <p:cNvSpPr txBox="1">
            <a:spLocks noChangeArrowheads="1"/>
          </p:cNvSpPr>
          <p:nvPr/>
        </p:nvSpPr>
        <p:spPr bwMode="auto">
          <a:xfrm>
            <a:off x="5449316" y="3038516"/>
            <a:ext cx="3235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i="1" dirty="0" err="1">
                <a:latin typeface="Arial Narrow" pitchFamily="34" charset="0"/>
              </a:rPr>
              <a:t>H</a:t>
            </a:r>
            <a:r>
              <a:rPr lang="en-US" altLang="en-US" sz="2400" i="1" baseline="-25000" dirty="0" err="1">
                <a:latin typeface="Arial Narrow" pitchFamily="34" charset="0"/>
              </a:rPr>
              <a:t>uc</a:t>
            </a:r>
            <a:r>
              <a:rPr lang="en-US" altLang="en-US" sz="2400" i="1" dirty="0">
                <a:latin typeface="Arial Narrow" pitchFamily="34" charset="0"/>
              </a:rPr>
              <a:t> + H</a:t>
            </a:r>
            <a:r>
              <a:rPr lang="en-US" altLang="en-US" sz="2400" i="1" baseline="-25000" dirty="0">
                <a:latin typeface="Arial Narrow" pitchFamily="34" charset="0"/>
              </a:rPr>
              <a:t>ub</a:t>
            </a:r>
            <a:r>
              <a:rPr lang="en-US" altLang="en-US" sz="2400" i="1" dirty="0">
                <a:latin typeface="Arial Narrow" pitchFamily="34" charset="0"/>
              </a:rPr>
              <a:t> = P</a:t>
            </a:r>
            <a:r>
              <a:rPr lang="en-US" altLang="en-US" sz="2400" i="1" baseline="-25000" dirty="0">
                <a:latin typeface="Arial Narrow" pitchFamily="34" charset="0"/>
              </a:rPr>
              <a:t>u</a:t>
            </a:r>
            <a:r>
              <a:rPr lang="en-US" altLang="en-US" sz="2400" i="1" dirty="0">
                <a:latin typeface="Arial Narrow" pitchFamily="34" charset="0"/>
              </a:rPr>
              <a:t> cos </a:t>
            </a:r>
            <a:r>
              <a:rPr lang="en-US" altLang="en-US" sz="2400" i="1" dirty="0">
                <a:latin typeface="Arial Narrow" pitchFamily="34" charset="0"/>
                <a:sym typeface="Symbol" pitchFamily="18" charset="2"/>
              </a:rPr>
              <a:t></a:t>
            </a:r>
          </a:p>
        </p:txBody>
      </p:sp>
      <p:sp>
        <p:nvSpPr>
          <p:cNvPr id="201742" name="Text Box 25"/>
          <p:cNvSpPr txBox="1">
            <a:spLocks noChangeArrowheads="1"/>
          </p:cNvSpPr>
          <p:nvPr/>
        </p:nvSpPr>
        <p:spPr bwMode="auto">
          <a:xfrm>
            <a:off x="5449316" y="3651291"/>
            <a:ext cx="36401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i="1" dirty="0">
                <a:latin typeface="Arial Narrow" pitchFamily="34" charset="0"/>
              </a:rPr>
              <a:t>H</a:t>
            </a:r>
            <a:r>
              <a:rPr lang="en-US" altLang="en-US" sz="1800" i="1" baseline="-25000" dirty="0">
                <a:latin typeface="Arial Narrow" pitchFamily="34" charset="0"/>
              </a:rPr>
              <a:t>ub</a:t>
            </a:r>
            <a:r>
              <a:rPr lang="en-US" altLang="en-US" sz="1800" dirty="0">
                <a:latin typeface="Arial Narrow" pitchFamily="34" charset="0"/>
              </a:rPr>
              <a:t> is transferred directly to beam</a:t>
            </a:r>
            <a:endParaRPr lang="en-US" altLang="en-US" sz="1800" i="1" dirty="0">
              <a:latin typeface="Arial Narrow" pitchFamily="34" charset="0"/>
            </a:endParaRPr>
          </a:p>
        </p:txBody>
      </p:sp>
      <p:sp>
        <p:nvSpPr>
          <p:cNvPr id="201743" name="Text Box 26"/>
          <p:cNvSpPr txBox="1">
            <a:spLocks noChangeArrowheads="1"/>
          </p:cNvSpPr>
          <p:nvPr/>
        </p:nvSpPr>
        <p:spPr bwMode="auto">
          <a:xfrm>
            <a:off x="5468366" y="4108491"/>
            <a:ext cx="364013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1313" indent="-341313">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i="1" dirty="0" err="1">
                <a:latin typeface="Arial Narrow" pitchFamily="34" charset="0"/>
              </a:rPr>
              <a:t>H</a:t>
            </a:r>
            <a:r>
              <a:rPr lang="en-US" altLang="en-US" sz="1800" i="1" baseline="-25000" dirty="0" err="1">
                <a:latin typeface="Arial Narrow" pitchFamily="34" charset="0"/>
              </a:rPr>
              <a:t>uc</a:t>
            </a:r>
            <a:r>
              <a:rPr lang="en-US" altLang="en-US" sz="1800" dirty="0">
                <a:latin typeface="Arial Narrow" pitchFamily="34" charset="0"/>
              </a:rPr>
              <a:t> is transferred indirectly to beam through column and beam to column connection</a:t>
            </a:r>
            <a:endParaRPr lang="en-US" altLang="en-US" sz="1800" i="1" dirty="0">
              <a:latin typeface="Arial Narrow" pitchFamily="34" charset="0"/>
            </a:endParaRPr>
          </a:p>
        </p:txBody>
      </p:sp>
      <p:sp>
        <p:nvSpPr>
          <p:cNvPr id="201744" name="Line 27"/>
          <p:cNvSpPr>
            <a:spLocks noChangeShapeType="1"/>
          </p:cNvSpPr>
          <p:nvPr/>
        </p:nvSpPr>
        <p:spPr bwMode="auto">
          <a:xfrm rot="5400000" flipV="1">
            <a:off x="1346200" y="4283075"/>
            <a:ext cx="0" cy="50165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1745" name="Text Box 28"/>
          <p:cNvSpPr txBox="1">
            <a:spLocks noChangeArrowheads="1"/>
          </p:cNvSpPr>
          <p:nvPr/>
        </p:nvSpPr>
        <p:spPr bwMode="auto">
          <a:xfrm>
            <a:off x="1495425" y="4283075"/>
            <a:ext cx="858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b="0" i="1">
                <a:latin typeface="Arial Narrow" pitchFamily="34" charset="0"/>
              </a:rPr>
              <a:t>H</a:t>
            </a:r>
            <a:r>
              <a:rPr lang="en-US" altLang="en-US" sz="2400" b="0" i="1" baseline="-25000">
                <a:latin typeface="Arial Narrow" pitchFamily="34" charset="0"/>
              </a:rPr>
              <a:t>uc</a:t>
            </a:r>
            <a:endParaRPr lang="en-US" altLang="en-US" sz="2400" b="0" i="1">
              <a:latin typeface="Arial Narrow" pitchFamily="34" charset="0"/>
            </a:endParaRPr>
          </a:p>
        </p:txBody>
      </p:sp>
      <p:sp>
        <p:nvSpPr>
          <p:cNvPr id="2" name="Text Placeholder 1"/>
          <p:cNvSpPr>
            <a:spLocks noGrp="1"/>
          </p:cNvSpPr>
          <p:nvPr>
            <p:ph type="body" sz="quarter" idx="38"/>
          </p:nvPr>
        </p:nvSpPr>
        <p:spPr/>
        <p:txBody>
          <a:bodyPr/>
          <a:lstStyle/>
          <a:p>
            <a:r>
              <a:rPr lang="en-US" dirty="0" smtClean="0"/>
              <a:t>Brace Connection Design</a:t>
            </a:r>
            <a:endParaRPr lang="en-US" dirty="0"/>
          </a:p>
        </p:txBody>
      </p:sp>
      <p:sp>
        <p:nvSpPr>
          <p:cNvPr id="31" name="Text Box 23"/>
          <p:cNvSpPr txBox="1">
            <a:spLocks noChangeArrowheads="1"/>
          </p:cNvSpPr>
          <p:nvPr/>
        </p:nvSpPr>
        <p:spPr bwMode="auto">
          <a:xfrm>
            <a:off x="5448300" y="980728"/>
            <a:ext cx="3409950" cy="195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Arial Narrow" pitchFamily="34" charset="0"/>
              </a:rPr>
              <a:t>Consider load path through connection region:</a:t>
            </a:r>
          </a:p>
          <a:p>
            <a:pPr>
              <a:spcBef>
                <a:spcPct val="50000"/>
              </a:spcBef>
              <a:buClrTx/>
              <a:buSzTx/>
              <a:buNone/>
            </a:pPr>
            <a:r>
              <a:rPr lang="en-US" altLang="en-US" sz="2200" b="0" i="1" u="sng" dirty="0" smtClean="0">
                <a:latin typeface="Arial Narrow" pitchFamily="34" charset="0"/>
              </a:rPr>
              <a:t>Uniform Force Method –</a:t>
            </a:r>
            <a:r>
              <a:rPr lang="en-US" altLang="en-US" sz="2200" b="0" i="1" dirty="0" smtClean="0">
                <a:latin typeface="Arial Narrow" pitchFamily="34" charset="0"/>
              </a:rPr>
              <a:t> </a:t>
            </a:r>
            <a:br>
              <a:rPr lang="en-US" altLang="en-US" sz="2200" b="0" i="1" dirty="0" smtClean="0">
                <a:latin typeface="Arial Narrow" pitchFamily="34" charset="0"/>
              </a:rPr>
            </a:br>
            <a:r>
              <a:rPr lang="en-US" altLang="en-US" sz="2200" b="0" i="1" dirty="0" smtClean="0">
                <a:latin typeface="Arial Narrow" pitchFamily="34" charset="0"/>
              </a:rPr>
              <a:t>Horizontal </a:t>
            </a:r>
            <a:r>
              <a:rPr lang="en-US" altLang="en-US" sz="2200" b="0" i="1" dirty="0">
                <a:latin typeface="Arial Narrow" pitchFamily="34" charset="0"/>
              </a:rPr>
              <a:t>Component of P</a:t>
            </a:r>
            <a:r>
              <a:rPr lang="en-US" altLang="en-US" sz="2200" b="0" i="1" baseline="-25000" dirty="0">
                <a:latin typeface="Arial Narrow" pitchFamily="34" charset="0"/>
              </a:rPr>
              <a:t>u</a:t>
            </a:r>
            <a:r>
              <a:rPr lang="en-US" altLang="en-US" sz="2200" b="0" i="1" dirty="0">
                <a:latin typeface="Arial Narrow" pitchFamily="34" charset="0"/>
              </a:rPr>
              <a:t> transferred to beam</a:t>
            </a:r>
            <a:r>
              <a:rPr lang="en-US" altLang="en-US" sz="2200" b="0" i="1" dirty="0" smtClean="0">
                <a:latin typeface="Arial Narrow" pitchFamily="34" charset="0"/>
              </a:rPr>
              <a:t>.</a:t>
            </a:r>
            <a:endParaRPr lang="en-US" altLang="en-US" sz="2200" b="0" i="1" dirty="0">
              <a:latin typeface="Arial Narrow" pitchFamily="34" charset="0"/>
            </a:endParaRPr>
          </a:p>
        </p:txBody>
      </p:sp>
      <p:sp>
        <p:nvSpPr>
          <p:cNvPr id="3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97</a:t>
            </a:fld>
            <a:endParaRPr lang="en-US" altLang="en-US"/>
          </a:p>
        </p:txBody>
      </p:sp>
    </p:spTree>
    <p:extLst>
      <p:ext uri="{BB962C8B-B14F-4D97-AF65-F5344CB8AC3E}">
        <p14:creationId xmlns:p14="http://schemas.microsoft.com/office/powerpoint/2010/main" val="16360718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8" name="Group 2"/>
          <p:cNvGrpSpPr>
            <a:grpSpLocks noChangeAspect="1"/>
          </p:cNvGrpSpPr>
          <p:nvPr/>
        </p:nvGrpSpPr>
        <p:grpSpPr bwMode="auto">
          <a:xfrm>
            <a:off x="542925" y="1735138"/>
            <a:ext cx="3336925" cy="4283075"/>
            <a:chOff x="3582" y="1591"/>
            <a:chExt cx="1162" cy="1492"/>
          </a:xfrm>
        </p:grpSpPr>
        <p:grpSp>
          <p:nvGrpSpPr>
            <p:cNvPr id="203786" name="Group 3"/>
            <p:cNvGrpSpPr>
              <a:grpSpLocks noChangeAspect="1"/>
            </p:cNvGrpSpPr>
            <p:nvPr/>
          </p:nvGrpSpPr>
          <p:grpSpPr bwMode="auto">
            <a:xfrm>
              <a:off x="3769" y="2461"/>
              <a:ext cx="975" cy="222"/>
              <a:chOff x="547" y="2432"/>
              <a:chExt cx="1764" cy="168"/>
            </a:xfrm>
          </p:grpSpPr>
          <p:sp>
            <p:nvSpPr>
              <p:cNvPr id="203793" name="Rectangle 4"/>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3794" name="Line 5"/>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3795" name="Line 6"/>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3787" name="Freeform 7"/>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3788" name="Rectangle 8"/>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3789" name="Group 9"/>
            <p:cNvGrpSpPr>
              <a:grpSpLocks noChangeAspect="1"/>
            </p:cNvGrpSpPr>
            <p:nvPr/>
          </p:nvGrpSpPr>
          <p:grpSpPr bwMode="auto">
            <a:xfrm>
              <a:off x="3582" y="1591"/>
              <a:ext cx="188" cy="1492"/>
              <a:chOff x="1392" y="1008"/>
              <a:chExt cx="96" cy="2304"/>
            </a:xfrm>
          </p:grpSpPr>
          <p:sp>
            <p:nvSpPr>
              <p:cNvPr id="203790" name="Rectangle 10"/>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3791" name="Line 11"/>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3792" name="Line 12"/>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03779" name="AutoShape 13"/>
          <p:cNvSpPr>
            <a:spLocks noChangeArrowheads="1"/>
          </p:cNvSpPr>
          <p:nvPr/>
        </p:nvSpPr>
        <p:spPr bwMode="auto">
          <a:xfrm rot="-2878587">
            <a:off x="2781301" y="16367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3780" name="Text Box 14"/>
          <p:cNvSpPr txBox="1">
            <a:spLocks noChangeArrowheads="1"/>
          </p:cNvSpPr>
          <p:nvPr/>
        </p:nvSpPr>
        <p:spPr bwMode="auto">
          <a:xfrm>
            <a:off x="1574800" y="111283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 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a:t>
            </a:r>
            <a:r>
              <a:rPr lang="en-US" altLang="en-US" sz="2400" i="1">
                <a:latin typeface="Arial Narrow" pitchFamily="34" charset="0"/>
              </a:rPr>
              <a:t> A</a:t>
            </a:r>
            <a:r>
              <a:rPr lang="en-US" altLang="en-US" sz="2400" i="1" baseline="-25000">
                <a:latin typeface="Arial Narrow" pitchFamily="34" charset="0"/>
              </a:rPr>
              <a:t>g</a:t>
            </a:r>
            <a:endParaRPr lang="en-US" altLang="en-US" sz="2400" i="1">
              <a:latin typeface="Arial Narrow" pitchFamily="34" charset="0"/>
            </a:endParaRPr>
          </a:p>
        </p:txBody>
      </p:sp>
      <p:sp>
        <p:nvSpPr>
          <p:cNvPr id="203781" name="AutoShape 15"/>
          <p:cNvSpPr>
            <a:spLocks noChangeArrowheads="1"/>
          </p:cNvSpPr>
          <p:nvPr/>
        </p:nvSpPr>
        <p:spPr bwMode="auto">
          <a:xfrm rot="10800000">
            <a:off x="4152900" y="4470400"/>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3782" name="AutoShape 16"/>
          <p:cNvSpPr>
            <a:spLocks noChangeArrowheads="1"/>
          </p:cNvSpPr>
          <p:nvPr/>
        </p:nvSpPr>
        <p:spPr bwMode="auto">
          <a:xfrm rot="5400000">
            <a:off x="387351" y="63230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3784" name="Text Box 18"/>
          <p:cNvSpPr txBox="1">
            <a:spLocks noChangeArrowheads="1"/>
          </p:cNvSpPr>
          <p:nvPr/>
        </p:nvSpPr>
        <p:spPr bwMode="auto">
          <a:xfrm>
            <a:off x="925513" y="602773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sin </a:t>
            </a:r>
            <a:r>
              <a:rPr lang="en-US" altLang="en-US" sz="2400" i="1">
                <a:latin typeface="Arial Narrow" pitchFamily="34" charset="0"/>
                <a:sym typeface="Symbol" pitchFamily="18" charset="2"/>
              </a:rPr>
              <a:t></a:t>
            </a:r>
          </a:p>
        </p:txBody>
      </p:sp>
      <p:sp>
        <p:nvSpPr>
          <p:cNvPr id="4" name="Text Placeholder 3"/>
          <p:cNvSpPr>
            <a:spLocks noGrp="1"/>
          </p:cNvSpPr>
          <p:nvPr>
            <p:ph type="body" sz="quarter" idx="38"/>
          </p:nvPr>
        </p:nvSpPr>
        <p:spPr/>
        <p:txBody>
          <a:bodyPr/>
          <a:lstStyle/>
          <a:p>
            <a:r>
              <a:rPr lang="en-US" dirty="0" smtClean="0"/>
              <a:t>Brace Connection Design</a:t>
            </a:r>
            <a:endParaRPr lang="en-US" dirty="0"/>
          </a:p>
        </p:txBody>
      </p:sp>
      <p:sp>
        <p:nvSpPr>
          <p:cNvPr id="25" name="Text Box 23"/>
          <p:cNvSpPr txBox="1">
            <a:spLocks noChangeArrowheads="1"/>
          </p:cNvSpPr>
          <p:nvPr/>
        </p:nvSpPr>
        <p:spPr bwMode="auto">
          <a:xfrm>
            <a:off x="5448300" y="980728"/>
            <a:ext cx="3409950"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i="1" dirty="0">
                <a:solidFill>
                  <a:schemeClr val="tx2"/>
                </a:solidFill>
                <a:latin typeface="Arial Narrow" pitchFamily="34" charset="0"/>
              </a:rPr>
              <a:t>Consider load path through connection region:</a:t>
            </a:r>
          </a:p>
          <a:p>
            <a:pPr>
              <a:spcBef>
                <a:spcPct val="50000"/>
              </a:spcBef>
              <a:buClrTx/>
              <a:buSzTx/>
              <a:buFontTx/>
              <a:buNone/>
            </a:pPr>
            <a:r>
              <a:rPr lang="en-US" altLang="en-US" sz="2200" b="0" i="1" dirty="0" smtClean="0">
                <a:latin typeface="Arial Narrow" pitchFamily="34" charset="0"/>
              </a:rPr>
              <a:t>Use </a:t>
            </a:r>
            <a:r>
              <a:rPr lang="en-US" altLang="en-US" sz="2200" b="0" i="1" dirty="0">
                <a:latin typeface="Arial Narrow" pitchFamily="34" charset="0"/>
              </a:rPr>
              <a:t>caution in use of bolts and welds.</a:t>
            </a:r>
          </a:p>
          <a:p>
            <a:pPr>
              <a:spcBef>
                <a:spcPct val="50000"/>
              </a:spcBef>
              <a:buClrTx/>
              <a:buSzTx/>
              <a:buFontTx/>
              <a:buNone/>
            </a:pPr>
            <a:r>
              <a:rPr lang="en-US" altLang="en-US" sz="2200" u="sng" dirty="0">
                <a:latin typeface="Arial Narrow" pitchFamily="34" charset="0"/>
              </a:rPr>
              <a:t>Section D2.2(b):</a:t>
            </a:r>
            <a:br>
              <a:rPr lang="en-US" altLang="en-US" sz="2200" u="sng" dirty="0">
                <a:latin typeface="Arial Narrow" pitchFamily="34" charset="0"/>
              </a:rPr>
            </a:br>
            <a:r>
              <a:rPr lang="en-US" altLang="en-US" sz="2200" dirty="0">
                <a:latin typeface="Arial Narrow" pitchFamily="34" charset="0"/>
              </a:rPr>
              <a:t>"Bolts and welds shall not be designed to share force in a joint or the same force component in a connection."</a:t>
            </a:r>
          </a:p>
          <a:p>
            <a:pPr>
              <a:spcBef>
                <a:spcPct val="50000"/>
              </a:spcBef>
              <a:buClrTx/>
              <a:buSzTx/>
              <a:buFontTx/>
              <a:buNone/>
            </a:pPr>
            <a:endParaRPr lang="en-US" altLang="en-US" sz="2200" b="0" i="1" dirty="0">
              <a:latin typeface="Arial Narrow" pitchFamily="34" charset="0"/>
            </a:endParaRPr>
          </a:p>
        </p:txBody>
      </p:sp>
      <p:sp>
        <p:nvSpPr>
          <p:cNvPr id="26" name="Text Box 17"/>
          <p:cNvSpPr txBox="1">
            <a:spLocks noChangeArrowheads="1"/>
          </p:cNvSpPr>
          <p:nvPr/>
        </p:nvSpPr>
        <p:spPr bwMode="auto">
          <a:xfrm>
            <a:off x="3905250" y="4665663"/>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cos </a:t>
            </a:r>
            <a:r>
              <a:rPr lang="en-US" altLang="en-US" sz="2400" i="1">
                <a:latin typeface="Arial Narrow" pitchFamily="34" charset="0"/>
                <a:sym typeface="Symbol" pitchFamily="18" charset="2"/>
              </a:rPr>
              <a:t></a:t>
            </a:r>
          </a:p>
        </p:txBody>
      </p:sp>
      <p:sp>
        <p:nvSpPr>
          <p:cNvPr id="27"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98</a:t>
            </a:fld>
            <a:endParaRPr lang="en-US" altLang="en-US"/>
          </a:p>
        </p:txBody>
      </p:sp>
    </p:spTree>
    <p:extLst>
      <p:ext uri="{BB962C8B-B14F-4D97-AF65-F5344CB8AC3E}">
        <p14:creationId xmlns:p14="http://schemas.microsoft.com/office/powerpoint/2010/main" val="1458779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826" name="Group 2"/>
          <p:cNvGrpSpPr>
            <a:grpSpLocks noChangeAspect="1"/>
          </p:cNvGrpSpPr>
          <p:nvPr/>
        </p:nvGrpSpPr>
        <p:grpSpPr bwMode="auto">
          <a:xfrm>
            <a:off x="542925" y="1735138"/>
            <a:ext cx="3336925" cy="4283075"/>
            <a:chOff x="3582" y="1591"/>
            <a:chExt cx="1162" cy="1492"/>
          </a:xfrm>
        </p:grpSpPr>
        <p:grpSp>
          <p:nvGrpSpPr>
            <p:cNvPr id="205847" name="Group 3"/>
            <p:cNvGrpSpPr>
              <a:grpSpLocks noChangeAspect="1"/>
            </p:cNvGrpSpPr>
            <p:nvPr/>
          </p:nvGrpSpPr>
          <p:grpSpPr bwMode="auto">
            <a:xfrm>
              <a:off x="3769" y="2461"/>
              <a:ext cx="975" cy="222"/>
              <a:chOff x="547" y="2432"/>
              <a:chExt cx="1764" cy="168"/>
            </a:xfrm>
          </p:grpSpPr>
          <p:sp>
            <p:nvSpPr>
              <p:cNvPr id="205854" name="Rectangle 4"/>
              <p:cNvSpPr>
                <a:spLocks noChangeAspect="1" noChangeArrowheads="1"/>
              </p:cNvSpPr>
              <p:nvPr/>
            </p:nvSpPr>
            <p:spPr bwMode="auto">
              <a:xfrm>
                <a:off x="547" y="2432"/>
                <a:ext cx="1764" cy="168"/>
              </a:xfrm>
              <a:prstGeom prst="rect">
                <a:avLst/>
              </a:prstGeom>
              <a:gradFill rotWithShape="1">
                <a:gsLst>
                  <a:gs pos="0">
                    <a:srgbClr val="DDDDDD"/>
                  </a:gs>
                  <a:gs pos="100000">
                    <a:srgbClr val="666666"/>
                  </a:gs>
                </a:gsLst>
                <a:lin ang="540000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55" name="Line 5"/>
              <p:cNvSpPr>
                <a:spLocks noChangeAspect="1" noChangeShapeType="1"/>
              </p:cNvSpPr>
              <p:nvPr/>
            </p:nvSpPr>
            <p:spPr bwMode="auto">
              <a:xfrm>
                <a:off x="547" y="2455"/>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56" name="Line 6"/>
              <p:cNvSpPr>
                <a:spLocks noChangeAspect="1" noChangeShapeType="1"/>
              </p:cNvSpPr>
              <p:nvPr/>
            </p:nvSpPr>
            <p:spPr bwMode="auto">
              <a:xfrm>
                <a:off x="547" y="2578"/>
                <a:ext cx="176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5848" name="Freeform 7"/>
            <p:cNvSpPr>
              <a:spLocks noChangeAspect="1"/>
            </p:cNvSpPr>
            <p:nvPr/>
          </p:nvSpPr>
          <p:spPr bwMode="auto">
            <a:xfrm>
              <a:off x="3769" y="1870"/>
              <a:ext cx="569" cy="591"/>
            </a:xfrm>
            <a:custGeom>
              <a:avLst/>
              <a:gdLst>
                <a:gd name="T0" fmla="*/ 0 w 288"/>
                <a:gd name="T1" fmla="*/ 831 h 384"/>
                <a:gd name="T2" fmla="*/ 4341 w 288"/>
                <a:gd name="T3" fmla="*/ 0 h 384"/>
                <a:gd name="T4" fmla="*/ 8669 w 288"/>
                <a:gd name="T5" fmla="*/ 1247 h 384"/>
                <a:gd name="T6" fmla="*/ 4341 w 288"/>
                <a:gd name="T7" fmla="*/ 3318 h 384"/>
                <a:gd name="T8" fmla="*/ 0 w 288"/>
                <a:gd name="T9" fmla="*/ 3318 h 384"/>
                <a:gd name="T10" fmla="*/ 0 w 288"/>
                <a:gd name="T11" fmla="*/ 831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84">
                  <a:moveTo>
                    <a:pt x="0" y="96"/>
                  </a:moveTo>
                  <a:lnTo>
                    <a:pt x="144" y="0"/>
                  </a:lnTo>
                  <a:lnTo>
                    <a:pt x="288" y="144"/>
                  </a:lnTo>
                  <a:lnTo>
                    <a:pt x="144" y="384"/>
                  </a:lnTo>
                  <a:lnTo>
                    <a:pt x="0" y="384"/>
                  </a:lnTo>
                  <a:lnTo>
                    <a:pt x="0" y="96"/>
                  </a:lnTo>
                  <a:close/>
                </a:path>
              </a:pathLst>
            </a:custGeom>
            <a:gradFill rotWithShape="1">
              <a:gsLst>
                <a:gs pos="0">
                  <a:srgbClr val="DDDDDD"/>
                </a:gs>
                <a:gs pos="100000">
                  <a:srgbClr val="666666"/>
                </a:gs>
              </a:gsLst>
              <a:path path="rect">
                <a:fillToRect r="100000" b="100000"/>
              </a:path>
            </a:gradFill>
            <a:ln w="158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9" name="Rectangle 8"/>
            <p:cNvSpPr>
              <a:spLocks noChangeAspect="1" noChangeArrowheads="1"/>
            </p:cNvSpPr>
            <p:nvPr/>
          </p:nvSpPr>
          <p:spPr bwMode="auto">
            <a:xfrm rot="-3037057">
              <a:off x="3989" y="1834"/>
              <a:ext cx="456" cy="191"/>
            </a:xfrm>
            <a:prstGeom prst="rect">
              <a:avLst/>
            </a:prstGeom>
            <a:gradFill rotWithShape="1">
              <a:gsLst>
                <a:gs pos="0">
                  <a:srgbClr val="DDDDDD"/>
                </a:gs>
                <a:gs pos="50000">
                  <a:srgbClr val="BFBFBF"/>
                </a:gs>
                <a:gs pos="100000">
                  <a:srgbClr val="DDDDDD"/>
                </a:gs>
              </a:gsLst>
              <a:lin ang="270000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5850" name="Group 9"/>
            <p:cNvGrpSpPr>
              <a:grpSpLocks noChangeAspect="1"/>
            </p:cNvGrpSpPr>
            <p:nvPr/>
          </p:nvGrpSpPr>
          <p:grpSpPr bwMode="auto">
            <a:xfrm>
              <a:off x="3582" y="1591"/>
              <a:ext cx="188" cy="1492"/>
              <a:chOff x="1392" y="1008"/>
              <a:chExt cx="96" cy="2304"/>
            </a:xfrm>
          </p:grpSpPr>
          <p:sp>
            <p:nvSpPr>
              <p:cNvPr id="205851" name="Rectangle 10"/>
              <p:cNvSpPr>
                <a:spLocks noChangeAspect="1" noChangeArrowheads="1"/>
              </p:cNvSpPr>
              <p:nvPr/>
            </p:nvSpPr>
            <p:spPr bwMode="auto">
              <a:xfrm>
                <a:off x="1392" y="1008"/>
                <a:ext cx="96" cy="2304"/>
              </a:xfrm>
              <a:prstGeom prst="rect">
                <a:avLst/>
              </a:prstGeom>
              <a:gradFill rotWithShape="1">
                <a:gsLst>
                  <a:gs pos="0">
                    <a:srgbClr val="DDDDDD"/>
                  </a:gs>
                  <a:gs pos="50000">
                    <a:srgbClr val="A3A3A3"/>
                  </a:gs>
                  <a:gs pos="100000">
                    <a:srgbClr val="DDDDDD"/>
                  </a:gs>
                </a:gsLst>
                <a:lin ang="0" scaled="1"/>
              </a:gradFill>
              <a:ln w="158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52" name="Line 11"/>
              <p:cNvSpPr>
                <a:spLocks noChangeAspect="1" noChangeShapeType="1"/>
              </p:cNvSpPr>
              <p:nvPr/>
            </p:nvSpPr>
            <p:spPr bwMode="auto">
              <a:xfrm>
                <a:off x="1468"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53" name="Line 12"/>
              <p:cNvSpPr>
                <a:spLocks noChangeAspect="1" noChangeShapeType="1"/>
              </p:cNvSpPr>
              <p:nvPr/>
            </p:nvSpPr>
            <p:spPr bwMode="auto">
              <a:xfrm>
                <a:off x="1412" y="1008"/>
                <a:ext cx="0" cy="23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sp>
        <p:nvSpPr>
          <p:cNvPr id="205827" name="AutoShape 13"/>
          <p:cNvSpPr>
            <a:spLocks noChangeArrowheads="1"/>
          </p:cNvSpPr>
          <p:nvPr/>
        </p:nvSpPr>
        <p:spPr bwMode="auto">
          <a:xfrm rot="-2878587">
            <a:off x="2781301" y="16367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28" name="Text Box 14"/>
          <p:cNvSpPr txBox="1">
            <a:spLocks noChangeArrowheads="1"/>
          </p:cNvSpPr>
          <p:nvPr/>
        </p:nvSpPr>
        <p:spPr bwMode="auto">
          <a:xfrm>
            <a:off x="1574800" y="1112838"/>
            <a:ext cx="1708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 R</a:t>
            </a:r>
            <a:r>
              <a:rPr lang="en-US" altLang="en-US" sz="2400" i="1" baseline="-25000">
                <a:latin typeface="Arial Narrow" pitchFamily="34" charset="0"/>
              </a:rPr>
              <a:t>y</a:t>
            </a:r>
            <a:r>
              <a:rPr lang="en-US" altLang="en-US" sz="2400" i="1">
                <a:latin typeface="Arial Narrow" pitchFamily="34" charset="0"/>
              </a:rPr>
              <a:t> F</a:t>
            </a:r>
            <a:r>
              <a:rPr lang="en-US" altLang="en-US" sz="2400" i="1" baseline="-25000">
                <a:latin typeface="Arial Narrow" pitchFamily="34" charset="0"/>
              </a:rPr>
              <a:t>y</a:t>
            </a:r>
            <a:r>
              <a:rPr lang="en-US" altLang="en-US" sz="2400" i="1">
                <a:latin typeface="Arial Narrow" pitchFamily="34" charset="0"/>
              </a:rPr>
              <a:t> A</a:t>
            </a:r>
            <a:r>
              <a:rPr lang="en-US" altLang="en-US" sz="2400" i="1" baseline="-25000">
                <a:latin typeface="Arial Narrow" pitchFamily="34" charset="0"/>
              </a:rPr>
              <a:t>g</a:t>
            </a:r>
            <a:endParaRPr lang="en-US" altLang="en-US" sz="2400" i="1">
              <a:latin typeface="Arial Narrow" pitchFamily="34" charset="0"/>
            </a:endParaRPr>
          </a:p>
        </p:txBody>
      </p:sp>
      <p:sp>
        <p:nvSpPr>
          <p:cNvPr id="205829" name="AutoShape 15"/>
          <p:cNvSpPr>
            <a:spLocks noChangeArrowheads="1"/>
          </p:cNvSpPr>
          <p:nvPr/>
        </p:nvSpPr>
        <p:spPr bwMode="auto">
          <a:xfrm rot="10800000">
            <a:off x="4152900" y="4470400"/>
            <a:ext cx="785813" cy="195263"/>
          </a:xfrm>
          <a:prstGeom prst="rightArrow">
            <a:avLst>
              <a:gd name="adj1" fmla="val 50000"/>
              <a:gd name="adj2" fmla="val 100610"/>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0" name="AutoShape 16"/>
          <p:cNvSpPr>
            <a:spLocks noChangeArrowheads="1"/>
          </p:cNvSpPr>
          <p:nvPr/>
        </p:nvSpPr>
        <p:spPr bwMode="auto">
          <a:xfrm rot="5400000">
            <a:off x="387351" y="6323012"/>
            <a:ext cx="785812" cy="195263"/>
          </a:xfrm>
          <a:prstGeom prst="rightArrow">
            <a:avLst>
              <a:gd name="adj1" fmla="val 50000"/>
              <a:gd name="adj2" fmla="val 100609"/>
            </a:avLst>
          </a:prstGeom>
          <a:solidFill>
            <a:srgbClr val="FC0128"/>
          </a:solidFill>
          <a:ln w="2857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1" name="Text Box 17"/>
          <p:cNvSpPr txBox="1">
            <a:spLocks noChangeArrowheads="1"/>
          </p:cNvSpPr>
          <p:nvPr/>
        </p:nvSpPr>
        <p:spPr bwMode="auto">
          <a:xfrm>
            <a:off x="4938713" y="4340225"/>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cos </a:t>
            </a:r>
            <a:r>
              <a:rPr lang="en-US" altLang="en-US" sz="2400" i="1">
                <a:latin typeface="Arial Narrow" pitchFamily="34" charset="0"/>
                <a:sym typeface="Symbol" pitchFamily="18" charset="2"/>
              </a:rPr>
              <a:t></a:t>
            </a:r>
          </a:p>
        </p:txBody>
      </p:sp>
      <p:sp>
        <p:nvSpPr>
          <p:cNvPr id="205832" name="Text Box 18"/>
          <p:cNvSpPr txBox="1">
            <a:spLocks noChangeArrowheads="1"/>
          </p:cNvSpPr>
          <p:nvPr/>
        </p:nvSpPr>
        <p:spPr bwMode="auto">
          <a:xfrm>
            <a:off x="925513" y="6027738"/>
            <a:ext cx="147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r>
              <a:rPr lang="en-US" altLang="en-US" sz="2400" i="1">
                <a:latin typeface="Arial Narrow" pitchFamily="34" charset="0"/>
              </a:rPr>
              <a:t>P</a:t>
            </a:r>
            <a:r>
              <a:rPr lang="en-US" altLang="en-US" sz="2400" i="1" baseline="-25000">
                <a:latin typeface="Arial Narrow" pitchFamily="34" charset="0"/>
              </a:rPr>
              <a:t>u</a:t>
            </a:r>
            <a:r>
              <a:rPr lang="en-US" altLang="en-US" sz="2400" i="1">
                <a:latin typeface="Arial Narrow" pitchFamily="34" charset="0"/>
              </a:rPr>
              <a:t> sin </a:t>
            </a:r>
            <a:r>
              <a:rPr lang="en-US" altLang="en-US" sz="2400" i="1">
                <a:latin typeface="Arial Narrow" pitchFamily="34" charset="0"/>
                <a:sym typeface="Symbol" pitchFamily="18" charset="2"/>
              </a:rPr>
              <a:t></a:t>
            </a:r>
          </a:p>
        </p:txBody>
      </p:sp>
      <p:sp>
        <p:nvSpPr>
          <p:cNvPr id="205833" name="Rectangle 20"/>
          <p:cNvSpPr>
            <a:spLocks noChangeArrowheads="1"/>
          </p:cNvSpPr>
          <p:nvPr/>
        </p:nvSpPr>
        <p:spPr bwMode="auto">
          <a:xfrm>
            <a:off x="1081088" y="4340225"/>
            <a:ext cx="114300" cy="411163"/>
          </a:xfrm>
          <a:prstGeom prst="rect">
            <a:avLst/>
          </a:prstGeom>
          <a:gradFill rotWithShape="1">
            <a:gsLst>
              <a:gs pos="0">
                <a:srgbClr val="6C6C6C"/>
              </a:gs>
              <a:gs pos="50000">
                <a:srgbClr val="EAEAEA"/>
              </a:gs>
              <a:gs pos="100000">
                <a:srgbClr val="6C6C6C"/>
              </a:gs>
            </a:gsLst>
            <a:lin ang="0" scaled="1"/>
          </a:gra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4" name="Oval 21"/>
          <p:cNvSpPr>
            <a:spLocks noChangeAspect="1" noChangeArrowheads="1"/>
          </p:cNvSpPr>
          <p:nvPr/>
        </p:nvSpPr>
        <p:spPr bwMode="auto">
          <a:xfrm>
            <a:off x="1116013" y="46529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5" name="Oval 22"/>
          <p:cNvSpPr>
            <a:spLocks noChangeAspect="1" noChangeArrowheads="1"/>
          </p:cNvSpPr>
          <p:nvPr/>
        </p:nvSpPr>
        <p:spPr bwMode="auto">
          <a:xfrm>
            <a:off x="1116013" y="44751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6" name="Oval 23"/>
          <p:cNvSpPr>
            <a:spLocks noChangeAspect="1" noChangeArrowheads="1"/>
          </p:cNvSpPr>
          <p:nvPr/>
        </p:nvSpPr>
        <p:spPr bwMode="auto">
          <a:xfrm>
            <a:off x="1116013" y="45640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
        <p:nvSpPr>
          <p:cNvPr id="205837" name="Oval 24"/>
          <p:cNvSpPr>
            <a:spLocks noChangeAspect="1" noChangeArrowheads="1"/>
          </p:cNvSpPr>
          <p:nvPr/>
        </p:nvSpPr>
        <p:spPr bwMode="auto">
          <a:xfrm>
            <a:off x="1116013" y="4386263"/>
            <a:ext cx="46037" cy="46037"/>
          </a:xfrm>
          <a:prstGeom prst="ellipse">
            <a:avLst/>
          </a:prstGeom>
          <a:solidFill>
            <a:schemeClr val="bg2"/>
          </a:solidFill>
          <a:ln w="63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grpSp>
        <p:nvGrpSpPr>
          <p:cNvPr id="205838" name="Group 31"/>
          <p:cNvGrpSpPr>
            <a:grpSpLocks/>
          </p:cNvGrpSpPr>
          <p:nvPr/>
        </p:nvGrpSpPr>
        <p:grpSpPr bwMode="auto">
          <a:xfrm>
            <a:off x="1079500" y="3025775"/>
            <a:ext cx="3073400" cy="1206500"/>
            <a:chOff x="680" y="1906"/>
            <a:chExt cx="1936" cy="760"/>
          </a:xfrm>
        </p:grpSpPr>
        <p:sp>
          <p:nvSpPr>
            <p:cNvPr id="205841" name="Line 25"/>
            <p:cNvSpPr>
              <a:spLocks noChangeShapeType="1"/>
            </p:cNvSpPr>
            <p:nvPr/>
          </p:nvSpPr>
          <p:spPr bwMode="auto">
            <a:xfrm flipH="1">
              <a:off x="680" y="2004"/>
              <a:ext cx="1388" cy="336"/>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2" name="Line 26"/>
            <p:cNvSpPr>
              <a:spLocks noChangeShapeType="1"/>
            </p:cNvSpPr>
            <p:nvPr/>
          </p:nvSpPr>
          <p:spPr bwMode="auto">
            <a:xfrm flipH="1">
              <a:off x="992" y="2004"/>
              <a:ext cx="1069" cy="662"/>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3" name="Line 27"/>
            <p:cNvSpPr>
              <a:spLocks noChangeShapeType="1"/>
            </p:cNvSpPr>
            <p:nvPr/>
          </p:nvSpPr>
          <p:spPr bwMode="auto">
            <a:xfrm>
              <a:off x="2061" y="2004"/>
              <a:ext cx="555"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4" name="Line 28"/>
            <p:cNvSpPr>
              <a:spLocks noChangeShapeType="1"/>
            </p:cNvSpPr>
            <p:nvPr/>
          </p:nvSpPr>
          <p:spPr bwMode="auto">
            <a:xfrm>
              <a:off x="2238" y="1906"/>
              <a:ext cx="0" cy="1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5" name="Line 29"/>
            <p:cNvSpPr>
              <a:spLocks noChangeShapeType="1"/>
            </p:cNvSpPr>
            <p:nvPr/>
          </p:nvSpPr>
          <p:spPr bwMode="auto">
            <a:xfrm>
              <a:off x="2238" y="1906"/>
              <a:ext cx="112" cy="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05846" name="Line 30"/>
            <p:cNvSpPr>
              <a:spLocks noChangeShapeType="1"/>
            </p:cNvSpPr>
            <p:nvPr/>
          </p:nvSpPr>
          <p:spPr bwMode="auto">
            <a:xfrm flipV="1">
              <a:off x="2236" y="2004"/>
              <a:ext cx="112" cy="9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205839" name="Text Box 32"/>
          <p:cNvSpPr txBox="1">
            <a:spLocks noChangeArrowheads="1"/>
          </p:cNvSpPr>
          <p:nvPr/>
        </p:nvSpPr>
        <p:spPr bwMode="auto">
          <a:xfrm>
            <a:off x="4998343" y="1429247"/>
            <a:ext cx="330517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b="0" dirty="0">
                <a:latin typeface="Arial Narrow" pitchFamily="34" charset="0"/>
              </a:rPr>
              <a:t>If designed by </a:t>
            </a:r>
            <a:r>
              <a:rPr lang="en-US" altLang="en-US" sz="2200" b="0" i="1" dirty="0">
                <a:latin typeface="Arial Narrow" pitchFamily="34" charset="0"/>
              </a:rPr>
              <a:t>uniform force method</a:t>
            </a:r>
            <a:r>
              <a:rPr lang="en-US" altLang="en-US" sz="2200" b="0" dirty="0">
                <a:latin typeface="Arial Narrow" pitchFamily="34" charset="0"/>
              </a:rPr>
              <a:t> - this connection violates Section D2.2(b)</a:t>
            </a:r>
          </a:p>
        </p:txBody>
      </p:sp>
      <p:sp>
        <p:nvSpPr>
          <p:cNvPr id="205840" name="Text Box 33"/>
          <p:cNvSpPr txBox="1">
            <a:spLocks noChangeArrowheads="1"/>
          </p:cNvSpPr>
          <p:nvPr/>
        </p:nvSpPr>
        <p:spPr bwMode="auto">
          <a:xfrm>
            <a:off x="4998343" y="2659559"/>
            <a:ext cx="389413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FC0128"/>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200" dirty="0">
                <a:latin typeface="Arial Narrow" panose="020B0606020202030204" pitchFamily="34" charset="0"/>
              </a:rPr>
              <a:t>Bolts and welds must transfer same force components.</a:t>
            </a:r>
          </a:p>
        </p:txBody>
      </p:sp>
      <p:sp>
        <p:nvSpPr>
          <p:cNvPr id="2" name="Text Placeholder 1"/>
          <p:cNvSpPr>
            <a:spLocks noGrp="1"/>
          </p:cNvSpPr>
          <p:nvPr>
            <p:ph type="body" sz="quarter" idx="38"/>
          </p:nvPr>
        </p:nvSpPr>
        <p:spPr/>
        <p:txBody>
          <a:bodyPr/>
          <a:lstStyle/>
          <a:p>
            <a:r>
              <a:rPr lang="en-US" dirty="0" smtClean="0"/>
              <a:t>Brace Connection Design</a:t>
            </a:r>
            <a:endParaRPr lang="en-US" dirty="0"/>
          </a:p>
        </p:txBody>
      </p:sp>
      <p:sp>
        <p:nvSpPr>
          <p:cNvPr id="35" name="Rectangle 4">
            <a:extLst>
              <a:ext uri="{FF2B5EF4-FFF2-40B4-BE49-F238E27FC236}"/>
            </a:extLst>
          </p:cNvPr>
          <p:cNvSpPr>
            <a:spLocks noGrp="1" noChangeArrowheads="1"/>
          </p:cNvSpPr>
          <p:nvPr>
            <p:ph type="sldNum" sz="quarter" idx="12"/>
          </p:nvPr>
        </p:nvSpPr>
        <p:spPr>
          <a:xfrm>
            <a:off x="6553200" y="6356350"/>
            <a:ext cx="2133600" cy="365125"/>
          </a:xfrm>
          <a:ln/>
        </p:spPr>
        <p:txBody>
          <a:bodyPr/>
          <a:lstStyle>
            <a:lvl1pPr>
              <a:defRPr/>
            </a:lvl1pPr>
          </a:lstStyle>
          <a:p>
            <a:pPr>
              <a:defRPr/>
            </a:pPr>
            <a:fld id="{46425072-6E52-45A8-8A7E-A5B11BCA4176}" type="slidenum">
              <a:rPr lang="en-US" altLang="en-US"/>
              <a:pPr>
                <a:defRPr/>
              </a:pPr>
              <a:t>99</a:t>
            </a:fld>
            <a:endParaRPr lang="en-US" altLang="en-US"/>
          </a:p>
        </p:txBody>
      </p:sp>
    </p:spTree>
    <p:extLst>
      <p:ext uri="{BB962C8B-B14F-4D97-AF65-F5344CB8AC3E}">
        <p14:creationId xmlns:p14="http://schemas.microsoft.com/office/powerpoint/2010/main" val="27128194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30315</TotalTime>
  <Words>12748</Words>
  <Application>Microsoft Office PowerPoint</Application>
  <PresentationFormat>On-screen Show (4:3)</PresentationFormat>
  <Paragraphs>1153</Paragraphs>
  <Slides>123</Slides>
  <Notes>123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123</vt:i4>
      </vt:variant>
    </vt:vector>
  </HeadingPairs>
  <TitlesOfParts>
    <vt:vector size="125" baseType="lpstr">
      <vt:lpstr>Custom Design</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Sattler, Kristi</cp:lastModifiedBy>
  <cp:revision>985</cp:revision>
  <cp:lastPrinted>2012-06-12T15:24:24Z</cp:lastPrinted>
  <dcterms:created xsi:type="dcterms:W3CDTF">2013-04-09T21:22:02Z</dcterms:created>
  <dcterms:modified xsi:type="dcterms:W3CDTF">2020-07-07T13:38:08Z</dcterms:modified>
</cp:coreProperties>
</file>