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heme/themeOverride1.xml" ContentType="application/vnd.openxmlformats-officedocument.themeOverr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7" r:id="rId1"/>
    <p:sldMasterId id="2147483999" r:id="rId2"/>
  </p:sldMasterIdLst>
  <p:notesMasterIdLst>
    <p:notesMasterId r:id="rId236"/>
  </p:notesMasterIdLst>
  <p:sldIdLst>
    <p:sldId id="1131" r:id="rId3"/>
    <p:sldId id="1280" r:id="rId4"/>
    <p:sldId id="1282" r:id="rId5"/>
    <p:sldId id="1581" r:id="rId6"/>
    <p:sldId id="1582" r:id="rId7"/>
    <p:sldId id="1583" r:id="rId8"/>
    <p:sldId id="1584" r:id="rId9"/>
    <p:sldId id="1585" r:id="rId10"/>
    <p:sldId id="1586" r:id="rId11"/>
    <p:sldId id="1587" r:id="rId12"/>
    <p:sldId id="1588" r:id="rId13"/>
    <p:sldId id="1589" r:id="rId14"/>
    <p:sldId id="1590" r:id="rId15"/>
    <p:sldId id="1592" r:id="rId16"/>
    <p:sldId id="1599" r:id="rId17"/>
    <p:sldId id="1600" r:id="rId18"/>
    <p:sldId id="1598" r:id="rId19"/>
    <p:sldId id="1596" r:id="rId20"/>
    <p:sldId id="1601" r:id="rId21"/>
    <p:sldId id="1594" r:id="rId22"/>
    <p:sldId id="1602" r:id="rId23"/>
    <p:sldId id="1604" r:id="rId24"/>
    <p:sldId id="1605" r:id="rId25"/>
    <p:sldId id="1606" r:id="rId26"/>
    <p:sldId id="1609" r:id="rId27"/>
    <p:sldId id="1608" r:id="rId28"/>
    <p:sldId id="1613" r:id="rId29"/>
    <p:sldId id="1612" r:id="rId30"/>
    <p:sldId id="1611" r:id="rId31"/>
    <p:sldId id="1610" r:id="rId32"/>
    <p:sldId id="1607" r:id="rId33"/>
    <p:sldId id="1614" r:id="rId34"/>
    <p:sldId id="1603" r:id="rId35"/>
    <p:sldId id="1615" r:id="rId36"/>
    <p:sldId id="1616" r:id="rId37"/>
    <p:sldId id="1618" r:id="rId38"/>
    <p:sldId id="1622" r:id="rId39"/>
    <p:sldId id="1623" r:id="rId40"/>
    <p:sldId id="1625" r:id="rId41"/>
    <p:sldId id="1626" r:id="rId42"/>
    <p:sldId id="1627" r:id="rId43"/>
    <p:sldId id="1628" r:id="rId44"/>
    <p:sldId id="1629" r:id="rId45"/>
    <p:sldId id="1630" r:id="rId46"/>
    <p:sldId id="1621" r:id="rId47"/>
    <p:sldId id="1632" r:id="rId48"/>
    <p:sldId id="1633" r:id="rId49"/>
    <p:sldId id="1634" r:id="rId50"/>
    <p:sldId id="1624" r:id="rId51"/>
    <p:sldId id="1631" r:id="rId52"/>
    <p:sldId id="1635" r:id="rId53"/>
    <p:sldId id="1620" r:id="rId54"/>
    <p:sldId id="1636" r:id="rId55"/>
    <p:sldId id="1638" r:id="rId56"/>
    <p:sldId id="1619" r:id="rId57"/>
    <p:sldId id="1637" r:id="rId58"/>
    <p:sldId id="1639" r:id="rId59"/>
    <p:sldId id="1642" r:id="rId60"/>
    <p:sldId id="1641" r:id="rId61"/>
    <p:sldId id="1617" r:id="rId62"/>
    <p:sldId id="1644" r:id="rId63"/>
    <p:sldId id="1645" r:id="rId64"/>
    <p:sldId id="1646" r:id="rId65"/>
    <p:sldId id="1647" r:id="rId66"/>
    <p:sldId id="1655" r:id="rId67"/>
    <p:sldId id="1648" r:id="rId68"/>
    <p:sldId id="1650" r:id="rId69"/>
    <p:sldId id="1654" r:id="rId70"/>
    <p:sldId id="1659" r:id="rId71"/>
    <p:sldId id="1658" r:id="rId72"/>
    <p:sldId id="1657" r:id="rId73"/>
    <p:sldId id="1660" r:id="rId74"/>
    <p:sldId id="1656" r:id="rId75"/>
    <p:sldId id="1652" r:id="rId76"/>
    <p:sldId id="1651" r:id="rId77"/>
    <p:sldId id="1653" r:id="rId78"/>
    <p:sldId id="1662" r:id="rId79"/>
    <p:sldId id="1661" r:id="rId80"/>
    <p:sldId id="1663" r:id="rId81"/>
    <p:sldId id="1664" r:id="rId82"/>
    <p:sldId id="1665" r:id="rId83"/>
    <p:sldId id="1666" r:id="rId84"/>
    <p:sldId id="1667" r:id="rId85"/>
    <p:sldId id="1649" r:id="rId86"/>
    <p:sldId id="1673" r:id="rId87"/>
    <p:sldId id="1672" r:id="rId88"/>
    <p:sldId id="1671" r:id="rId89"/>
    <p:sldId id="1674" r:id="rId90"/>
    <p:sldId id="1677" r:id="rId91"/>
    <p:sldId id="1676" r:id="rId92"/>
    <p:sldId id="1675" r:id="rId93"/>
    <p:sldId id="1670" r:id="rId94"/>
    <p:sldId id="1678" r:id="rId95"/>
    <p:sldId id="1591" r:id="rId96"/>
    <p:sldId id="1679" r:id="rId97"/>
    <p:sldId id="1669" r:id="rId98"/>
    <p:sldId id="1681" r:id="rId99"/>
    <p:sldId id="1819" r:id="rId100"/>
    <p:sldId id="1820" r:id="rId101"/>
    <p:sldId id="1680" r:id="rId102"/>
    <p:sldId id="1685" r:id="rId103"/>
    <p:sldId id="1684" r:id="rId104"/>
    <p:sldId id="1686" r:id="rId105"/>
    <p:sldId id="1687" r:id="rId106"/>
    <p:sldId id="1688" r:id="rId107"/>
    <p:sldId id="1690" r:id="rId108"/>
    <p:sldId id="1689" r:id="rId109"/>
    <p:sldId id="1668" r:id="rId110"/>
    <p:sldId id="1693" r:id="rId111"/>
    <p:sldId id="1692" r:id="rId112"/>
    <p:sldId id="1694" r:id="rId113"/>
    <p:sldId id="1699" r:id="rId114"/>
    <p:sldId id="1698" r:id="rId115"/>
    <p:sldId id="1697" r:id="rId116"/>
    <p:sldId id="1696" r:id="rId117"/>
    <p:sldId id="1695" r:id="rId118"/>
    <p:sldId id="1691" r:id="rId119"/>
    <p:sldId id="1700" r:id="rId120"/>
    <p:sldId id="1643" r:id="rId121"/>
    <p:sldId id="1822" r:id="rId122"/>
    <p:sldId id="1824" r:id="rId123"/>
    <p:sldId id="1823" r:id="rId124"/>
    <p:sldId id="1701" r:id="rId125"/>
    <p:sldId id="1703" r:id="rId126"/>
    <p:sldId id="1705" r:id="rId127"/>
    <p:sldId id="1706" r:id="rId128"/>
    <p:sldId id="1707" r:id="rId129"/>
    <p:sldId id="1708" r:id="rId130"/>
    <p:sldId id="1709" r:id="rId131"/>
    <p:sldId id="1710" r:id="rId132"/>
    <p:sldId id="1711" r:id="rId133"/>
    <p:sldId id="1712" r:id="rId134"/>
    <p:sldId id="1704" r:id="rId135"/>
    <p:sldId id="1713" r:id="rId136"/>
    <p:sldId id="1717" r:id="rId137"/>
    <p:sldId id="1716" r:id="rId138"/>
    <p:sldId id="1715" r:id="rId139"/>
    <p:sldId id="1718" r:id="rId140"/>
    <p:sldId id="1719" r:id="rId141"/>
    <p:sldId id="1723" r:id="rId142"/>
    <p:sldId id="1721" r:id="rId143"/>
    <p:sldId id="1722" r:id="rId144"/>
    <p:sldId id="1720" r:id="rId145"/>
    <p:sldId id="1724" r:id="rId146"/>
    <p:sldId id="1725" r:id="rId147"/>
    <p:sldId id="1714" r:id="rId148"/>
    <p:sldId id="1727" r:id="rId149"/>
    <p:sldId id="1728" r:id="rId150"/>
    <p:sldId id="1729" r:id="rId151"/>
    <p:sldId id="1730" r:id="rId152"/>
    <p:sldId id="1731" r:id="rId153"/>
    <p:sldId id="1726" r:id="rId154"/>
    <p:sldId id="1736" r:id="rId155"/>
    <p:sldId id="1738" r:id="rId156"/>
    <p:sldId id="1702" r:id="rId157"/>
    <p:sldId id="1739" r:id="rId158"/>
    <p:sldId id="1735" r:id="rId159"/>
    <p:sldId id="1734" r:id="rId160"/>
    <p:sldId id="1740" r:id="rId161"/>
    <p:sldId id="1733" r:id="rId162"/>
    <p:sldId id="1732" r:id="rId163"/>
    <p:sldId id="1743" r:id="rId164"/>
    <p:sldId id="1744" r:id="rId165"/>
    <p:sldId id="1745" r:id="rId166"/>
    <p:sldId id="1746" r:id="rId167"/>
    <p:sldId id="1747" r:id="rId168"/>
    <p:sldId id="1748" r:id="rId169"/>
    <p:sldId id="1749" r:id="rId170"/>
    <p:sldId id="1750" r:id="rId171"/>
    <p:sldId id="1752" r:id="rId172"/>
    <p:sldId id="1751" r:id="rId173"/>
    <p:sldId id="1753" r:id="rId174"/>
    <p:sldId id="1754" r:id="rId175"/>
    <p:sldId id="1755" r:id="rId176"/>
    <p:sldId id="1758" r:id="rId177"/>
    <p:sldId id="1759" r:id="rId178"/>
    <p:sldId id="1760" r:id="rId179"/>
    <p:sldId id="1761" r:id="rId180"/>
    <p:sldId id="1762" r:id="rId181"/>
    <p:sldId id="1764" r:id="rId182"/>
    <p:sldId id="1765" r:id="rId183"/>
    <p:sldId id="1757" r:id="rId184"/>
    <p:sldId id="1767" r:id="rId185"/>
    <p:sldId id="1766" r:id="rId186"/>
    <p:sldId id="1768" r:id="rId187"/>
    <p:sldId id="1756" r:id="rId188"/>
    <p:sldId id="1772" r:id="rId189"/>
    <p:sldId id="1771" r:id="rId190"/>
    <p:sldId id="1773" r:id="rId191"/>
    <p:sldId id="1770" r:id="rId192"/>
    <p:sldId id="1774" r:id="rId193"/>
    <p:sldId id="1775" r:id="rId194"/>
    <p:sldId id="1769" r:id="rId195"/>
    <p:sldId id="1777" r:id="rId196"/>
    <p:sldId id="1778" r:id="rId197"/>
    <p:sldId id="1779" r:id="rId198"/>
    <p:sldId id="1780" r:id="rId199"/>
    <p:sldId id="1781" r:id="rId200"/>
    <p:sldId id="1782" r:id="rId201"/>
    <p:sldId id="1784" r:id="rId202"/>
    <p:sldId id="1785" r:id="rId203"/>
    <p:sldId id="1786" r:id="rId204"/>
    <p:sldId id="1783" r:id="rId205"/>
    <p:sldId id="1789" r:id="rId206"/>
    <p:sldId id="1790" r:id="rId207"/>
    <p:sldId id="1791" r:id="rId208"/>
    <p:sldId id="1792" r:id="rId209"/>
    <p:sldId id="1797" r:id="rId210"/>
    <p:sldId id="1793" r:id="rId211"/>
    <p:sldId id="1795" r:id="rId212"/>
    <p:sldId id="1796" r:id="rId213"/>
    <p:sldId id="1794" r:id="rId214"/>
    <p:sldId id="1798" r:id="rId215"/>
    <p:sldId id="1787" r:id="rId216"/>
    <p:sldId id="1742" r:id="rId217"/>
    <p:sldId id="1799" r:id="rId218"/>
    <p:sldId id="1802" r:id="rId219"/>
    <p:sldId id="1803" r:id="rId220"/>
    <p:sldId id="1801" r:id="rId221"/>
    <p:sldId id="1805" r:id="rId222"/>
    <p:sldId id="1806" r:id="rId223"/>
    <p:sldId id="1807" r:id="rId224"/>
    <p:sldId id="1808" r:id="rId225"/>
    <p:sldId id="1804" r:id="rId226"/>
    <p:sldId id="1800" r:id="rId227"/>
    <p:sldId id="1776" r:id="rId228"/>
    <p:sldId id="1811" r:id="rId229"/>
    <p:sldId id="1810" r:id="rId230"/>
    <p:sldId id="1812" r:id="rId231"/>
    <p:sldId id="1815" r:id="rId232"/>
    <p:sldId id="1814" r:id="rId233"/>
    <p:sldId id="1817" r:id="rId234"/>
    <p:sldId id="1818" r:id="rId23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Title Slide" id="{BEF29D6A-1967-334A-BD90-6A2E587A8F8D}">
          <p14:sldIdLst>
            <p14:sldId id="1131"/>
          </p14:sldIdLst>
        </p14:section>
        <p14:section name="Untitled Section" id="{269CC7A4-100B-4DB8-A53E-29A3382548DF}">
          <p14:sldIdLst>
            <p14:sldId id="1280"/>
            <p14:sldId id="1282"/>
            <p14:sldId id="1581"/>
            <p14:sldId id="1582"/>
            <p14:sldId id="1583"/>
            <p14:sldId id="1584"/>
            <p14:sldId id="1585"/>
            <p14:sldId id="1586"/>
            <p14:sldId id="1587"/>
            <p14:sldId id="1588"/>
            <p14:sldId id="1589"/>
            <p14:sldId id="1590"/>
            <p14:sldId id="1592"/>
            <p14:sldId id="1599"/>
            <p14:sldId id="1600"/>
            <p14:sldId id="1598"/>
            <p14:sldId id="1596"/>
            <p14:sldId id="1601"/>
            <p14:sldId id="1594"/>
            <p14:sldId id="1602"/>
            <p14:sldId id="1604"/>
            <p14:sldId id="1605"/>
            <p14:sldId id="1606"/>
            <p14:sldId id="1609"/>
            <p14:sldId id="1608"/>
            <p14:sldId id="1613"/>
            <p14:sldId id="1612"/>
            <p14:sldId id="1611"/>
            <p14:sldId id="1610"/>
            <p14:sldId id="1607"/>
            <p14:sldId id="1614"/>
            <p14:sldId id="1603"/>
            <p14:sldId id="1615"/>
            <p14:sldId id="1616"/>
            <p14:sldId id="1618"/>
            <p14:sldId id="1622"/>
            <p14:sldId id="1623"/>
            <p14:sldId id="1625"/>
            <p14:sldId id="1626"/>
            <p14:sldId id="1627"/>
            <p14:sldId id="1628"/>
            <p14:sldId id="1629"/>
            <p14:sldId id="1630"/>
            <p14:sldId id="1621"/>
            <p14:sldId id="1632"/>
            <p14:sldId id="1633"/>
            <p14:sldId id="1634"/>
            <p14:sldId id="1624"/>
            <p14:sldId id="1631"/>
            <p14:sldId id="1635"/>
            <p14:sldId id="1620"/>
            <p14:sldId id="1636"/>
            <p14:sldId id="1638"/>
            <p14:sldId id="1619"/>
            <p14:sldId id="1637"/>
            <p14:sldId id="1639"/>
            <p14:sldId id="1642"/>
            <p14:sldId id="1641"/>
            <p14:sldId id="1617"/>
            <p14:sldId id="1644"/>
            <p14:sldId id="1645"/>
            <p14:sldId id="1646"/>
            <p14:sldId id="1647"/>
            <p14:sldId id="1655"/>
            <p14:sldId id="1648"/>
            <p14:sldId id="1650"/>
            <p14:sldId id="1654"/>
            <p14:sldId id="1659"/>
            <p14:sldId id="1658"/>
            <p14:sldId id="1657"/>
            <p14:sldId id="1660"/>
            <p14:sldId id="1656"/>
            <p14:sldId id="1652"/>
            <p14:sldId id="1651"/>
            <p14:sldId id="1653"/>
            <p14:sldId id="1662"/>
            <p14:sldId id="1661"/>
            <p14:sldId id="1663"/>
            <p14:sldId id="1664"/>
            <p14:sldId id="1665"/>
            <p14:sldId id="1666"/>
            <p14:sldId id="1667"/>
            <p14:sldId id="1649"/>
            <p14:sldId id="1673"/>
            <p14:sldId id="1672"/>
            <p14:sldId id="1671"/>
            <p14:sldId id="1674"/>
            <p14:sldId id="1677"/>
            <p14:sldId id="1676"/>
            <p14:sldId id="1675"/>
            <p14:sldId id="1670"/>
            <p14:sldId id="1678"/>
            <p14:sldId id="1591"/>
            <p14:sldId id="1679"/>
            <p14:sldId id="1669"/>
            <p14:sldId id="1681"/>
            <p14:sldId id="1819"/>
            <p14:sldId id="1820"/>
            <p14:sldId id="1680"/>
            <p14:sldId id="1685"/>
            <p14:sldId id="1684"/>
            <p14:sldId id="1686"/>
            <p14:sldId id="1687"/>
            <p14:sldId id="1688"/>
            <p14:sldId id="1690"/>
            <p14:sldId id="1689"/>
            <p14:sldId id="1668"/>
            <p14:sldId id="1693"/>
            <p14:sldId id="1692"/>
            <p14:sldId id="1694"/>
            <p14:sldId id="1699"/>
            <p14:sldId id="1698"/>
            <p14:sldId id="1697"/>
            <p14:sldId id="1696"/>
            <p14:sldId id="1695"/>
            <p14:sldId id="1691"/>
            <p14:sldId id="1700"/>
            <p14:sldId id="1643"/>
            <p14:sldId id="1822"/>
            <p14:sldId id="1824"/>
            <p14:sldId id="1823"/>
            <p14:sldId id="1701"/>
            <p14:sldId id="1703"/>
            <p14:sldId id="1705"/>
            <p14:sldId id="1706"/>
            <p14:sldId id="1707"/>
            <p14:sldId id="1708"/>
            <p14:sldId id="1709"/>
            <p14:sldId id="1710"/>
            <p14:sldId id="1711"/>
            <p14:sldId id="1712"/>
            <p14:sldId id="1704"/>
            <p14:sldId id="1713"/>
            <p14:sldId id="1717"/>
            <p14:sldId id="1716"/>
            <p14:sldId id="1715"/>
            <p14:sldId id="1718"/>
            <p14:sldId id="1719"/>
            <p14:sldId id="1723"/>
            <p14:sldId id="1721"/>
            <p14:sldId id="1722"/>
            <p14:sldId id="1720"/>
            <p14:sldId id="1724"/>
            <p14:sldId id="1725"/>
            <p14:sldId id="1714"/>
            <p14:sldId id="1727"/>
            <p14:sldId id="1728"/>
            <p14:sldId id="1729"/>
            <p14:sldId id="1730"/>
            <p14:sldId id="1731"/>
            <p14:sldId id="1726"/>
            <p14:sldId id="1736"/>
            <p14:sldId id="1738"/>
            <p14:sldId id="1702"/>
            <p14:sldId id="1739"/>
            <p14:sldId id="1735"/>
            <p14:sldId id="1734"/>
            <p14:sldId id="1740"/>
            <p14:sldId id="1733"/>
            <p14:sldId id="1732"/>
            <p14:sldId id="1743"/>
            <p14:sldId id="1744"/>
            <p14:sldId id="1745"/>
            <p14:sldId id="1746"/>
            <p14:sldId id="1747"/>
            <p14:sldId id="1748"/>
            <p14:sldId id="1749"/>
            <p14:sldId id="1750"/>
            <p14:sldId id="1752"/>
            <p14:sldId id="1751"/>
            <p14:sldId id="1753"/>
            <p14:sldId id="1754"/>
            <p14:sldId id="1755"/>
            <p14:sldId id="1758"/>
            <p14:sldId id="1759"/>
            <p14:sldId id="1760"/>
            <p14:sldId id="1761"/>
            <p14:sldId id="1762"/>
            <p14:sldId id="1764"/>
            <p14:sldId id="1765"/>
            <p14:sldId id="1757"/>
            <p14:sldId id="1767"/>
            <p14:sldId id="1766"/>
            <p14:sldId id="1768"/>
            <p14:sldId id="1756"/>
            <p14:sldId id="1772"/>
            <p14:sldId id="1771"/>
            <p14:sldId id="1773"/>
            <p14:sldId id="1770"/>
            <p14:sldId id="1774"/>
            <p14:sldId id="1775"/>
            <p14:sldId id="1769"/>
            <p14:sldId id="1777"/>
            <p14:sldId id="1778"/>
            <p14:sldId id="1779"/>
            <p14:sldId id="1780"/>
            <p14:sldId id="1781"/>
            <p14:sldId id="1782"/>
            <p14:sldId id="1784"/>
            <p14:sldId id="1785"/>
            <p14:sldId id="1786"/>
            <p14:sldId id="1783"/>
            <p14:sldId id="1789"/>
            <p14:sldId id="1790"/>
            <p14:sldId id="1791"/>
            <p14:sldId id="1792"/>
            <p14:sldId id="1797"/>
            <p14:sldId id="1793"/>
            <p14:sldId id="1795"/>
            <p14:sldId id="1796"/>
            <p14:sldId id="1794"/>
            <p14:sldId id="1798"/>
            <p14:sldId id="1787"/>
            <p14:sldId id="1742"/>
            <p14:sldId id="1799"/>
            <p14:sldId id="1802"/>
            <p14:sldId id="1803"/>
            <p14:sldId id="1801"/>
            <p14:sldId id="1805"/>
            <p14:sldId id="1806"/>
            <p14:sldId id="1807"/>
            <p14:sldId id="1808"/>
            <p14:sldId id="1804"/>
            <p14:sldId id="1800"/>
            <p14:sldId id="1776"/>
            <p14:sldId id="1811"/>
            <p14:sldId id="1810"/>
            <p14:sldId id="1812"/>
            <p14:sldId id="1815"/>
            <p14:sldId id="1814"/>
            <p14:sldId id="1817"/>
            <p14:sldId id="1818"/>
          </p14:sldIdLst>
        </p14:section>
      </p14:sectionLst>
    </p:ext>
    <p:ext uri="{EFAFB233-063F-42B5-8137-9DF3F51BA10A}">
      <p15:sldGuideLst xmlns:p15="http://schemas.microsoft.com/office/powerpoint/2012/main" xmlns="">
        <p15:guide id="3" orient="horz" pos="2750" userDrawn="1">
          <p15:clr>
            <a:srgbClr val="A4A3A4"/>
          </p15:clr>
        </p15:guide>
        <p15:guide id="4" pos="201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ttler, Kristi" initials="SK" lastIdx="20" clrIdx="0"/>
  <p:cmAuthor id="1" name="Larry Fahnestock" initials="LF"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1013"/>
    <a:srgbClr val="0000FF"/>
    <a:srgbClr val="0A577A"/>
    <a:srgbClr val="16ABEE"/>
    <a:srgbClr val="7CBD32"/>
    <a:srgbClr val="AED87C"/>
    <a:srgbClr val="FC9F2E"/>
    <a:srgbClr val="FAC678"/>
    <a:srgbClr val="FF9A4A"/>
    <a:srgbClr val="CC7D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12" autoAdjust="0"/>
    <p:restoredTop sz="77017" autoAdjust="0"/>
  </p:normalViewPr>
  <p:slideViewPr>
    <p:cSldViewPr>
      <p:cViewPr>
        <p:scale>
          <a:sx n="66" d="100"/>
          <a:sy n="66" d="100"/>
        </p:scale>
        <p:origin x="-1164" y="312"/>
      </p:cViewPr>
      <p:guideLst>
        <p:guide orient="horz" pos="2750"/>
        <p:guide pos="201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1594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commentAuthors" Target="commentAuthor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presProps" Target="presProp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theme" Target="theme/theme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notesMaster" Target="notesMasters/notesMaster1.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6EAF8-3271-4142-89B6-932C21916834}" type="datetimeFigureOut">
              <a:rPr lang="fr-FR" smtClean="0"/>
              <a:pPr/>
              <a:t>07/07/2020</a:t>
            </a:fld>
            <a:endParaRPr lang="fr-CA"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AD251D-F4B4-477B-AC6C-B1160455DDA7}" type="slidenum">
              <a:rPr lang="fr-CA" smtClean="0"/>
              <a:pPr/>
              <a:t>‹#›</a:t>
            </a:fld>
            <a:endParaRPr lang="fr-CA" dirty="0"/>
          </a:p>
        </p:txBody>
      </p:sp>
    </p:spTree>
    <p:extLst>
      <p:ext uri="{BB962C8B-B14F-4D97-AF65-F5344CB8AC3E}">
        <p14:creationId xmlns:p14="http://schemas.microsoft.com/office/powerpoint/2010/main" val="86938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www.castconnex.com/"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conxtech.com/"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www.strongtie.com/"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90000"/>
              </a:lnSpc>
            </a:pPr>
            <a:r>
              <a:rPr lang="en-US" altLang="en-US" sz="700" dirty="0" smtClean="0"/>
              <a:t>This series of PowerPoint presentations covers the fundamentals of the design of seismic-resistant steel building structures. The primary focus of the material is on ductile detailing of steel structures for seismic resistance, rather than on calculation of lateral forces, dynamic analysis, or other general topics on earthquake engineering. The material is intended primarily for use at the graduate level, although many portions of the presentations are appropriate for undergraduates. </a:t>
            </a:r>
          </a:p>
          <a:p>
            <a:pPr>
              <a:lnSpc>
                <a:spcPct val="90000"/>
              </a:lnSpc>
            </a:pPr>
            <a:endParaRPr lang="en-US" altLang="en-US" sz="700" dirty="0" smtClean="0"/>
          </a:p>
          <a:p>
            <a:pPr>
              <a:lnSpc>
                <a:spcPct val="90000"/>
              </a:lnSpc>
            </a:pPr>
            <a:r>
              <a:rPr lang="en-US" altLang="en-US" sz="700" dirty="0" smtClean="0"/>
              <a:t>The presentations are closely tied to the 2016 AISC </a:t>
            </a:r>
            <a:r>
              <a:rPr lang="en-US" altLang="en-US" sz="700" i="1" dirty="0" smtClean="0"/>
              <a:t>Seismic Provisions for Structural Steel Buildings </a:t>
            </a:r>
            <a:r>
              <a:rPr lang="en-US" altLang="en-US" sz="700" dirty="0" smtClean="0"/>
              <a:t>(referred to herein as the AISC </a:t>
            </a:r>
            <a:r>
              <a:rPr lang="en-US" altLang="en-US" sz="700" i="1" dirty="0" smtClean="0"/>
              <a:t>Seismic Provisions</a:t>
            </a:r>
            <a:r>
              <a:rPr lang="en-US" altLang="en-US" sz="700" dirty="0" smtClean="0"/>
              <a:t>). The presentations discuss basic principles of the behavior of seismic response of steel structures, and show how these principles are treated in the AISC </a:t>
            </a:r>
            <a:r>
              <a:rPr lang="en-US" altLang="en-US" sz="700" i="1" dirty="0" smtClean="0"/>
              <a:t>Seismic Provisions</a:t>
            </a:r>
            <a:r>
              <a:rPr lang="en-US" altLang="en-US" sz="700" dirty="0" smtClean="0"/>
              <a:t>. The presentations are most effective if the students have a copy of the AISC </a:t>
            </a:r>
            <a:r>
              <a:rPr lang="en-US" altLang="en-US" sz="700" i="1" dirty="0" smtClean="0"/>
              <a:t>Seismic Provisions</a:t>
            </a:r>
            <a:r>
              <a:rPr lang="en-US" altLang="en-US" sz="700" dirty="0" smtClean="0"/>
              <a:t>. A free copy can be downloaded from the AISC website, at: www.aisc.org.</a:t>
            </a:r>
          </a:p>
          <a:p>
            <a:pPr>
              <a:lnSpc>
                <a:spcPct val="90000"/>
              </a:lnSpc>
            </a:pPr>
            <a:endParaRPr lang="en-US" altLang="en-US" sz="700" dirty="0" smtClean="0"/>
          </a:p>
          <a:p>
            <a:pPr>
              <a:lnSpc>
                <a:spcPct val="90000"/>
              </a:lnSpc>
            </a:pPr>
            <a:r>
              <a:rPr lang="en-US" altLang="en-US" sz="700" dirty="0" smtClean="0"/>
              <a:t>For basic steel design topics, the presentation refers to the 2016 AISC </a:t>
            </a:r>
            <a:r>
              <a:rPr lang="en-US" altLang="en-US" sz="700" i="1" dirty="0" smtClean="0"/>
              <a:t>Specification for Structural Steel Buildings</a:t>
            </a:r>
            <a:r>
              <a:rPr lang="en-US" altLang="en-US" sz="700" dirty="0" smtClean="0"/>
              <a:t> (herein referred to as the AISC </a:t>
            </a:r>
            <a:r>
              <a:rPr lang="en-US" altLang="en-US" sz="700" i="1" dirty="0" smtClean="0"/>
              <a:t>Specification</a:t>
            </a:r>
            <a:r>
              <a:rPr lang="en-US" altLang="en-US" sz="700" dirty="0" smtClean="0"/>
              <a:t>). Both the 2016 AISC </a:t>
            </a:r>
            <a:r>
              <a:rPr lang="en-US" altLang="en-US" sz="700" i="1" dirty="0" smtClean="0"/>
              <a:t>Seismic Provisions</a:t>
            </a:r>
            <a:r>
              <a:rPr lang="en-US" altLang="en-US" sz="700" dirty="0" smtClean="0"/>
              <a:t> and AISC </a:t>
            </a:r>
            <a:r>
              <a:rPr lang="en-US" altLang="en-US" sz="700" i="1" dirty="0" smtClean="0"/>
              <a:t>Specification </a:t>
            </a:r>
            <a:r>
              <a:rPr lang="en-US" altLang="en-US" sz="700" dirty="0" smtClean="0"/>
              <a:t>are written in the combined LRFD - ASD format. These PowerPoint presentations, however, present only the LRFD format. For seismic-resistant design, the LRFD format is preferable, in that it more closely follows the element capacity concepts used seismic design. </a:t>
            </a:r>
          </a:p>
          <a:p>
            <a:pPr>
              <a:lnSpc>
                <a:spcPct val="90000"/>
              </a:lnSpc>
            </a:pPr>
            <a:endParaRPr lang="en-US" altLang="en-US" sz="700" dirty="0" smtClean="0"/>
          </a:p>
          <a:p>
            <a:pPr>
              <a:lnSpc>
                <a:spcPct val="90000"/>
              </a:lnSpc>
            </a:pPr>
            <a:r>
              <a:rPr lang="en-US" altLang="en-US" sz="700" dirty="0" smtClean="0"/>
              <a:t>For code related seismic-design topics not covered in the AISC </a:t>
            </a:r>
            <a:r>
              <a:rPr lang="en-US" altLang="en-US" sz="700" i="1" dirty="0" smtClean="0"/>
              <a:t>Seismic Provisions </a:t>
            </a:r>
            <a:r>
              <a:rPr lang="en-US" altLang="en-US" sz="700" dirty="0" smtClean="0"/>
              <a:t>(seismic design categories, R-factors, seismic </a:t>
            </a:r>
            <a:r>
              <a:rPr lang="en-US" altLang="en-US" sz="700" dirty="0" err="1" smtClean="0"/>
              <a:t>overstrength</a:t>
            </a:r>
            <a:r>
              <a:rPr lang="en-US" altLang="en-US" sz="700" dirty="0" smtClean="0"/>
              <a:t> factors, etc.), the presentations refer to ASCE 7-16 - </a:t>
            </a:r>
            <a:r>
              <a:rPr lang="en-US" altLang="en-US" sz="700" i="1" dirty="0" smtClean="0"/>
              <a:t>Minimum Design Loads for Buildings and Other Structures</a:t>
            </a:r>
            <a:r>
              <a:rPr lang="en-US" altLang="en-US" sz="700" dirty="0" smtClean="0"/>
              <a:t>.</a:t>
            </a:r>
          </a:p>
          <a:p>
            <a:pPr>
              <a:lnSpc>
                <a:spcPct val="90000"/>
              </a:lnSpc>
            </a:pPr>
            <a:endParaRPr lang="en-US" altLang="en-US" sz="700" dirty="0" smtClean="0"/>
          </a:p>
          <a:p>
            <a:pPr>
              <a:lnSpc>
                <a:spcPct val="90000"/>
              </a:lnSpc>
            </a:pPr>
            <a:r>
              <a:rPr lang="en-US" altLang="en-US" sz="700" dirty="0" smtClean="0"/>
              <a:t>For questions, comments, corrections, or suggestions on these presentations, please contact:</a:t>
            </a:r>
          </a:p>
          <a:p>
            <a:pPr>
              <a:lnSpc>
                <a:spcPct val="90000"/>
              </a:lnSpc>
            </a:pPr>
            <a:endParaRPr lang="en-US" altLang="en-US" sz="700" dirty="0" smtClean="0"/>
          </a:p>
          <a:p>
            <a:pPr>
              <a:lnSpc>
                <a:spcPct val="90000"/>
              </a:lnSpc>
            </a:pPr>
            <a:r>
              <a:rPr lang="en-US" altLang="en-US" sz="700" dirty="0" smtClean="0"/>
              <a:t>Michael D. </a:t>
            </a:r>
            <a:r>
              <a:rPr lang="en-US" altLang="en-US" sz="700" dirty="0" err="1" smtClean="0"/>
              <a:t>Engelhardt</a:t>
            </a:r>
            <a:endParaRPr lang="en-US" altLang="en-US" sz="700" dirty="0" smtClean="0"/>
          </a:p>
          <a:p>
            <a:pPr>
              <a:lnSpc>
                <a:spcPct val="90000"/>
              </a:lnSpc>
            </a:pPr>
            <a:r>
              <a:rPr lang="en-US" altLang="en-US" sz="700" dirty="0" smtClean="0"/>
              <a:t>Departments of Civil, Architectural and Environmental Engineering</a:t>
            </a:r>
          </a:p>
          <a:p>
            <a:pPr>
              <a:lnSpc>
                <a:spcPct val="90000"/>
              </a:lnSpc>
            </a:pPr>
            <a:r>
              <a:rPr lang="en-US" altLang="en-US" sz="700" dirty="0" smtClean="0"/>
              <a:t>University of Texas at Austin</a:t>
            </a:r>
          </a:p>
          <a:p>
            <a:pPr>
              <a:lnSpc>
                <a:spcPct val="90000"/>
              </a:lnSpc>
            </a:pPr>
            <a:r>
              <a:rPr lang="en-US" altLang="en-US" sz="700" dirty="0" smtClean="0"/>
              <a:t>1 University Station  C1748</a:t>
            </a:r>
            <a:br>
              <a:rPr lang="en-US" altLang="en-US" sz="700" dirty="0" smtClean="0"/>
            </a:br>
            <a:r>
              <a:rPr lang="en-US" altLang="en-US" sz="700" dirty="0" smtClean="0"/>
              <a:t>Austin, TX  78712-0275</a:t>
            </a:r>
          </a:p>
          <a:p>
            <a:pPr>
              <a:lnSpc>
                <a:spcPct val="90000"/>
              </a:lnSpc>
            </a:pPr>
            <a:endParaRPr lang="en-US" altLang="en-US" sz="700" dirty="0" smtClean="0"/>
          </a:p>
          <a:p>
            <a:pPr>
              <a:lnSpc>
                <a:spcPct val="90000"/>
              </a:lnSpc>
            </a:pPr>
            <a:r>
              <a:rPr lang="en-US" altLang="en-US" sz="700" dirty="0" smtClean="0"/>
              <a:t>Email:	mde@mail.utexas.edu</a:t>
            </a:r>
          </a:p>
          <a:p>
            <a:pPr>
              <a:lnSpc>
                <a:spcPct val="90000"/>
              </a:lnSpc>
            </a:pPr>
            <a:endParaRPr lang="en-US" altLang="en-US" sz="700" dirty="0" smtClean="0"/>
          </a:p>
          <a:p>
            <a:pPr>
              <a:lnSpc>
                <a:spcPct val="90000"/>
              </a:lnSpc>
            </a:pPr>
            <a:r>
              <a:rPr lang="en-US" altLang="en-US" sz="700" dirty="0" smtClean="0"/>
              <a:t>Acknowledgments:</a:t>
            </a:r>
          </a:p>
          <a:p>
            <a:pPr>
              <a:lnSpc>
                <a:spcPct val="90000"/>
              </a:lnSpc>
            </a:pPr>
            <a:r>
              <a:rPr lang="en-US" altLang="en-US" sz="700" dirty="0" smtClean="0"/>
              <a:t>These presentations were prepared with support from the AISC </a:t>
            </a:r>
            <a:r>
              <a:rPr lang="en-US" altLang="en-US" sz="700" i="1" dirty="0" smtClean="0"/>
              <a:t>Educator Career Enhancement Award</a:t>
            </a:r>
            <a:r>
              <a:rPr lang="en-US" altLang="en-US" sz="700" dirty="0" smtClean="0"/>
              <a:t>. Overall coordination of this effort was provided by </a:t>
            </a:r>
            <a:r>
              <a:rPr lang="en-US" altLang="en-US" sz="700" dirty="0" err="1" smtClean="0"/>
              <a:t>Fromy</a:t>
            </a:r>
            <a:r>
              <a:rPr lang="en-US" altLang="en-US" sz="700" dirty="0" smtClean="0"/>
              <a:t> Rosenberg at AISC. The author gratefully acknowledges support provided by AISC and the coordination and oversight provided by Mr. Rosenberg.</a:t>
            </a:r>
          </a:p>
          <a:p>
            <a:pPr>
              <a:lnSpc>
                <a:spcPct val="90000"/>
              </a:lnSpc>
            </a:pPr>
            <a:endParaRPr lang="en-US" altLang="en-US" sz="700" dirty="0" smtClean="0"/>
          </a:p>
          <a:p>
            <a:pPr>
              <a:lnSpc>
                <a:spcPct val="90000"/>
              </a:lnSpc>
            </a:pPr>
            <a:r>
              <a:rPr lang="en-US" altLang="en-US" sz="700" dirty="0" smtClean="0"/>
              <a:t>The author also gratefully acknowledges contributions and review provided by the AISC Task Group for this project:</a:t>
            </a:r>
          </a:p>
          <a:p>
            <a:pPr>
              <a:lnSpc>
                <a:spcPct val="90000"/>
              </a:lnSpc>
            </a:pPr>
            <a:r>
              <a:rPr lang="en-US" altLang="en-US" sz="700" dirty="0" smtClean="0"/>
              <a:t>Mark Bowman - Purdue University</a:t>
            </a:r>
          </a:p>
          <a:p>
            <a:pPr>
              <a:lnSpc>
                <a:spcPct val="90000"/>
              </a:lnSpc>
            </a:pPr>
            <a:r>
              <a:rPr lang="en-US" altLang="en-US" sz="700" dirty="0" smtClean="0"/>
              <a:t>Steve </a:t>
            </a:r>
            <a:r>
              <a:rPr lang="en-US" altLang="en-US" sz="700" dirty="0" err="1" smtClean="0"/>
              <a:t>Mahin</a:t>
            </a:r>
            <a:r>
              <a:rPr lang="en-US" altLang="en-US" sz="700" dirty="0" smtClean="0"/>
              <a:t> - University of California at Berkeley</a:t>
            </a:r>
          </a:p>
          <a:p>
            <a:pPr>
              <a:lnSpc>
                <a:spcPct val="90000"/>
              </a:lnSpc>
            </a:pPr>
            <a:r>
              <a:rPr lang="en-US" altLang="en-US" sz="700" dirty="0" smtClean="0"/>
              <a:t>Brett Manning - PMB 200</a:t>
            </a:r>
          </a:p>
          <a:p>
            <a:pPr>
              <a:lnSpc>
                <a:spcPct val="90000"/>
              </a:lnSpc>
            </a:pPr>
            <a:r>
              <a:rPr lang="en-US" altLang="en-US" sz="700" dirty="0" smtClean="0"/>
              <a:t>Carol </a:t>
            </a:r>
            <a:r>
              <a:rPr lang="en-US" altLang="en-US" sz="700" dirty="0" err="1" smtClean="0"/>
              <a:t>Pivonka</a:t>
            </a:r>
            <a:r>
              <a:rPr lang="en-US" altLang="en-US" sz="700" dirty="0" smtClean="0"/>
              <a:t> - AISC</a:t>
            </a:r>
          </a:p>
          <a:p>
            <a:pPr>
              <a:lnSpc>
                <a:spcPct val="90000"/>
              </a:lnSpc>
            </a:pPr>
            <a:r>
              <a:rPr lang="en-US" altLang="en-US" sz="700" dirty="0" smtClean="0"/>
              <a:t>Larry </a:t>
            </a:r>
            <a:r>
              <a:rPr lang="en-US" altLang="en-US" sz="700" dirty="0" err="1" smtClean="0"/>
              <a:t>Reaveley</a:t>
            </a:r>
            <a:r>
              <a:rPr lang="en-US" altLang="en-US" sz="700" dirty="0" smtClean="0"/>
              <a:t> - University of Utah</a:t>
            </a:r>
          </a:p>
          <a:p>
            <a:pPr>
              <a:lnSpc>
                <a:spcPct val="80000"/>
              </a:lnSpc>
            </a:pPr>
            <a:r>
              <a:rPr lang="en-US" altLang="en-US" sz="700" dirty="0" smtClean="0"/>
              <a:t>Rafael </a:t>
            </a:r>
            <a:r>
              <a:rPr lang="en-US" altLang="en-US" sz="700" dirty="0" err="1" smtClean="0"/>
              <a:t>Sabelli</a:t>
            </a:r>
            <a:r>
              <a:rPr lang="en-US" altLang="en-US" sz="700" dirty="0" smtClean="0"/>
              <a:t> - </a:t>
            </a:r>
            <a:r>
              <a:rPr lang="en-US" altLang="en-US" sz="700" dirty="0" err="1" smtClean="0"/>
              <a:t>Dasse</a:t>
            </a:r>
            <a:r>
              <a:rPr lang="en-US" altLang="en-US" sz="700" dirty="0" smtClean="0"/>
              <a:t> Design, San Francisco</a:t>
            </a:r>
          </a:p>
          <a:p>
            <a:pPr>
              <a:lnSpc>
                <a:spcPct val="90000"/>
              </a:lnSpc>
            </a:pPr>
            <a:r>
              <a:rPr lang="en-US" altLang="en-US" sz="700" dirty="0" smtClean="0"/>
              <a:t>Tom Sabol - </a:t>
            </a:r>
            <a:r>
              <a:rPr lang="en-US" altLang="en-US" sz="700" dirty="0" err="1" smtClean="0"/>
              <a:t>Englekirk</a:t>
            </a:r>
            <a:r>
              <a:rPr lang="en-US" altLang="en-US" sz="700" dirty="0" smtClean="0"/>
              <a:t> &amp; Sabol Consulting Engineers, Los Angeles</a:t>
            </a:r>
          </a:p>
          <a:p>
            <a:pPr>
              <a:lnSpc>
                <a:spcPct val="90000"/>
              </a:lnSpc>
            </a:pPr>
            <a:r>
              <a:rPr lang="en-US" altLang="en-US" sz="700" dirty="0" smtClean="0"/>
              <a:t>Chia-Ming </a:t>
            </a:r>
            <a:r>
              <a:rPr lang="en-US" altLang="en-US" sz="700" dirty="0" err="1" smtClean="0"/>
              <a:t>Uang</a:t>
            </a:r>
            <a:r>
              <a:rPr lang="en-US" altLang="en-US" sz="700" dirty="0" smtClean="0"/>
              <a:t> - University of California at San Diego</a:t>
            </a:r>
          </a:p>
          <a:p>
            <a:pPr>
              <a:lnSpc>
                <a:spcPct val="90000"/>
              </a:lnSpc>
            </a:pPr>
            <a:endParaRPr lang="en-US" altLang="en-US" sz="700" dirty="0" smtClean="0"/>
          </a:p>
          <a:p>
            <a:pPr>
              <a:lnSpc>
                <a:spcPct val="90000"/>
              </a:lnSpc>
            </a:pPr>
            <a:r>
              <a:rPr lang="en-US" altLang="en-US" sz="700" dirty="0" smtClean="0"/>
              <a:t>The module on Special Plate Shear Walls was prepared by Rafael </a:t>
            </a:r>
            <a:r>
              <a:rPr lang="en-US" altLang="en-US" sz="700" dirty="0" err="1" smtClean="0"/>
              <a:t>Sabelli</a:t>
            </a:r>
            <a:r>
              <a:rPr lang="en-US" altLang="en-US" sz="700" dirty="0" smtClean="0"/>
              <a:t> - </a:t>
            </a:r>
            <a:r>
              <a:rPr lang="en-US" altLang="en-US" sz="700" dirty="0" err="1" smtClean="0"/>
              <a:t>Dasse</a:t>
            </a:r>
            <a:r>
              <a:rPr lang="en-US" altLang="en-US" sz="700" dirty="0" smtClean="0"/>
              <a:t> Design, San Francisco</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a:t>
            </a:fld>
            <a:endParaRPr lang="fr-CA" dirty="0"/>
          </a:p>
        </p:txBody>
      </p:sp>
    </p:spTree>
    <p:extLst>
      <p:ext uri="{BB962C8B-B14F-4D97-AF65-F5344CB8AC3E}">
        <p14:creationId xmlns:p14="http://schemas.microsoft.com/office/powerpoint/2010/main" val="1442853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11</a:t>
            </a:fld>
            <a:endParaRPr lang="fr-CA" dirty="0"/>
          </a:p>
        </p:txBody>
      </p:sp>
    </p:spTree>
    <p:extLst>
      <p:ext uri="{BB962C8B-B14F-4D97-AF65-F5344CB8AC3E}">
        <p14:creationId xmlns:p14="http://schemas.microsoft.com/office/powerpoint/2010/main" val="40111512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is a top flange weld in a typical pre-Northridge moment connection. The weld was made using a low-toughness electrode, and the back-up bar and weld tabs were left in-place. </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102</a:t>
            </a:fld>
            <a:endParaRPr lang="fr-CA" dirty="0"/>
          </a:p>
        </p:txBody>
      </p:sp>
    </p:spTree>
    <p:extLst>
      <p:ext uri="{BB962C8B-B14F-4D97-AF65-F5344CB8AC3E}">
        <p14:creationId xmlns:p14="http://schemas.microsoft.com/office/powerpoint/2010/main" val="30748299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is a top flange in a typical improved post-Northridge moment connection. As with the bottom flange weld, the top flange weld was made using an electrode that meets specified CVN requirements. The weld tabs and weld runoff regions have been removed, and the areas ground smooth.</a:t>
            </a:r>
          </a:p>
          <a:p>
            <a:endParaRPr lang="en-US" altLang="en-US" dirty="0" smtClean="0"/>
          </a:p>
          <a:p>
            <a:r>
              <a:rPr lang="en-US" altLang="en-US" dirty="0" smtClean="0"/>
              <a:t>The back-up is not typically removed at the top flange, in post-Northridge practice. The likelihood of a weld defect is less at the top flange, because the weld is easier to place and to ultrasonically test. Further, as described earlier, the stress levels at the root of the top flange weld is expected to be lower than at the bottom flange weld. Further, cutting out the top flange back-up bar in the region of the weld access hole poses difficulties, and may result in damaging the beam base metal in this region.</a:t>
            </a:r>
          </a:p>
          <a:p>
            <a:r>
              <a:rPr lang="en-US" altLang="en-US" dirty="0" smtClean="0"/>
              <a:t>Thus, the top flange back-up bar is left in place. However, a small fillet weld (usually 5/16" leg size) is placed between the back-up bar and the face of the column, as shown in the slide. This weld serves to reduce the stress riser effect of the back-up bar.</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103</a:t>
            </a:fld>
            <a:endParaRPr lang="fr-CA" dirty="0"/>
          </a:p>
        </p:txBody>
      </p:sp>
    </p:spTree>
    <p:extLst>
      <p:ext uri="{BB962C8B-B14F-4D97-AF65-F5344CB8AC3E}">
        <p14:creationId xmlns:p14="http://schemas.microsoft.com/office/powerpoint/2010/main" val="30074895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 additional strategy for improved connection performance is more explicit recognition of realistic material properties of structural steel in the design process, and better control of yield stress variability.</a:t>
            </a:r>
          </a:p>
          <a:p>
            <a:endParaRPr lang="en-US" altLang="en-US" dirty="0" smtClean="0"/>
          </a:p>
          <a:p>
            <a:r>
              <a:rPr lang="en-US" altLang="en-US" dirty="0" smtClean="0"/>
              <a:t>To provide more explicit recognition of the fact that the actual yield stress of steel often exceeds the minimum specified value, the AISC </a:t>
            </a:r>
            <a:r>
              <a:rPr lang="en-US" altLang="en-US" i="1" dirty="0" smtClean="0"/>
              <a:t>Seismic Provisions</a:t>
            </a:r>
            <a:r>
              <a:rPr lang="en-US" altLang="en-US" dirty="0" smtClean="0"/>
              <a:t> introduced (in the 1997 edition) the concept of "expected yield stress." The expected yield stress, specified in Section A3 of the 2016 AISC </a:t>
            </a:r>
            <a:r>
              <a:rPr lang="en-US" altLang="en-US" i="1" dirty="0" smtClean="0"/>
              <a:t>Seismic Provisions, </a:t>
            </a:r>
            <a:r>
              <a:rPr lang="en-US" altLang="en-US" dirty="0" smtClean="0"/>
              <a:t>provides an estimate of the mean yield stress for a particular grade of steel (see discussion on Module 1). </a:t>
            </a:r>
          </a:p>
          <a:p>
            <a:endParaRPr lang="en-US" altLang="en-US" dirty="0" smtClean="0"/>
          </a:p>
          <a:p>
            <a:r>
              <a:rPr lang="en-US" altLang="en-US" dirty="0" smtClean="0"/>
              <a:t>Although the Northridge moment frame connection failures motivated the concept of "expected yield stress," this concept is now used in in many areas of seismic-resistant design of steel frames.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104</a:t>
            </a:fld>
            <a:endParaRPr lang="fr-CA" dirty="0"/>
          </a:p>
        </p:txBody>
      </p:sp>
    </p:spTree>
    <p:extLst>
      <p:ext uri="{BB962C8B-B14F-4D97-AF65-F5344CB8AC3E}">
        <p14:creationId xmlns:p14="http://schemas.microsoft.com/office/powerpoint/2010/main" val="343267272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As a result of the Northridge moment connection failures, the steel industry in the US introduced ASTM A992 steel. A992 provides the same minimum specified yield stress and tensile strength as A572 Grade 50. However, A992 places an upper bound on yield stress (F</a:t>
            </a:r>
            <a:r>
              <a:rPr lang="en-US" altLang="en-US" baseline="-25000" dirty="0" smtClean="0"/>
              <a:t>y</a:t>
            </a:r>
            <a:r>
              <a:rPr lang="en-US" altLang="en-US" dirty="0" smtClean="0"/>
              <a:t> cannot exceed 65 </a:t>
            </a:r>
            <a:r>
              <a:rPr lang="en-US" altLang="en-US" dirty="0" err="1" smtClean="0"/>
              <a:t>ksi</a:t>
            </a:r>
            <a:r>
              <a:rPr lang="en-US" altLang="en-US" dirty="0" smtClean="0"/>
              <a:t>), and also places an upper bound of 0.85 on the yield ratio (F</a:t>
            </a:r>
            <a:r>
              <a:rPr lang="en-US" altLang="en-US" baseline="-25000" dirty="0" smtClean="0"/>
              <a:t>y</a:t>
            </a:r>
            <a:r>
              <a:rPr lang="en-US" altLang="en-US" dirty="0" smtClean="0"/>
              <a:t>/F</a:t>
            </a:r>
            <a:r>
              <a:rPr lang="en-US" altLang="en-US" baseline="-25000" dirty="0" smtClean="0"/>
              <a:t>u</a:t>
            </a:r>
            <a:r>
              <a:rPr lang="en-US" altLang="en-US" dirty="0" smtClean="0"/>
              <a:t>). Lower values of yield ratio (i.e. a large gap between F</a:t>
            </a:r>
            <a:r>
              <a:rPr lang="en-US" altLang="en-US" baseline="-25000" dirty="0" smtClean="0"/>
              <a:t>y</a:t>
            </a:r>
            <a:r>
              <a:rPr lang="en-US" altLang="en-US" dirty="0" smtClean="0"/>
              <a:t> and F</a:t>
            </a:r>
            <a:r>
              <a:rPr lang="en-US" altLang="en-US" baseline="-25000" dirty="0" smtClean="0"/>
              <a:t>u</a:t>
            </a:r>
            <a:r>
              <a:rPr lang="en-US" altLang="en-US" dirty="0" smtClean="0"/>
              <a:t>) is desirable for ductile behavior.</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105</a:t>
            </a:fld>
            <a:endParaRPr lang="fr-CA" dirty="0"/>
          </a:p>
        </p:txBody>
      </p:sp>
    </p:spTree>
    <p:extLst>
      <p:ext uri="{BB962C8B-B14F-4D97-AF65-F5344CB8AC3E}">
        <p14:creationId xmlns:p14="http://schemas.microsoft.com/office/powerpoint/2010/main" val="34326727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As described earlier, many of the design and detailing features of the welded flange-bolted web moment connection result in very high stress levels in the beam flanges and in the beam flange groove welds. Consequently, one of the strategies for improved connection performance is to modify some of the design and detailing features of the connection to reduce stress levels at the beam flange groove welds. </a:t>
            </a:r>
          </a:p>
          <a:p>
            <a:endParaRPr lang="en-US" altLang="en-US" dirty="0" smtClean="0"/>
          </a:p>
          <a:p>
            <a:r>
              <a:rPr lang="en-US" altLang="en-US" dirty="0" smtClean="0"/>
              <a:t>The presence of the weld access hole introduces a stress concentration. The severity of this stress concentration depends on the size and shape of the access hole. Research was conducted in the SAC-FEMA program to identify an improved weld access hole geometry that would minimize this stress concentration.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106</a:t>
            </a:fld>
            <a:endParaRPr lang="fr-CA" dirty="0"/>
          </a:p>
        </p:txBody>
      </p:sp>
    </p:spTree>
    <p:extLst>
      <p:ext uri="{BB962C8B-B14F-4D97-AF65-F5344CB8AC3E}">
        <p14:creationId xmlns:p14="http://schemas.microsoft.com/office/powerpoint/2010/main" val="34326727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diagram illustrates the recommended size and geometry for the weld access hole.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107</a:t>
            </a:fld>
            <a:endParaRPr lang="fr-CA" dirty="0"/>
          </a:p>
        </p:txBody>
      </p:sp>
    </p:spTree>
    <p:extLst>
      <p:ext uri="{BB962C8B-B14F-4D97-AF65-F5344CB8AC3E}">
        <p14:creationId xmlns:p14="http://schemas.microsoft.com/office/powerpoint/2010/main" val="32337658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photo shows the improved weld access hole.</a:t>
            </a:r>
          </a:p>
          <a:p>
            <a:endParaRPr lang="en-US" altLang="en-US" dirty="0" smtClean="0"/>
          </a:p>
          <a:p>
            <a:endParaRPr lang="en-US" altLang="en-US" dirty="0" smtClean="0"/>
          </a:p>
          <a:p>
            <a:r>
              <a:rPr lang="en-US" altLang="en-US" dirty="0" smtClean="0"/>
              <a:t>Photo courtesy of Jim </a:t>
            </a:r>
            <a:r>
              <a:rPr lang="en-US" altLang="en-US" dirty="0" err="1" smtClean="0"/>
              <a:t>Ricles</a:t>
            </a:r>
            <a:r>
              <a:rPr lang="en-US" altLang="en-US" dirty="0" smtClean="0"/>
              <a:t> - Lehigh University.</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108</a:t>
            </a:fld>
            <a:endParaRPr lang="fr-CA" dirty="0"/>
          </a:p>
        </p:txBody>
      </p:sp>
    </p:spTree>
    <p:extLst>
      <p:ext uri="{BB962C8B-B14F-4D97-AF65-F5344CB8AC3E}">
        <p14:creationId xmlns:p14="http://schemas.microsoft.com/office/powerpoint/2010/main" val="16918794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In addition to developing an improved weld access hole geometry, a wide variety of new moment connection designs have been developed since the Northridge Earthquake. The following slides will illustrate a number of improved moment connection designs.</a:t>
            </a:r>
          </a:p>
          <a:p>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109</a:t>
            </a:fld>
            <a:endParaRPr lang="fr-CA" dirty="0"/>
          </a:p>
        </p:txBody>
      </p:sp>
    </p:spTree>
    <p:extLst>
      <p:ext uri="{BB962C8B-B14F-4D97-AF65-F5344CB8AC3E}">
        <p14:creationId xmlns:p14="http://schemas.microsoft.com/office/powerpoint/2010/main" val="34326727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Shortly after the Northridge Earthquake, a number of "reinforced connections" were developed and used in practice. The cover-plated connection was used in many buildings in 1994 and 1995. In this connection, the beam flanges are reinforced with cover plates, The cover plates are fillet welded to the beam flanges. The combined beam flange and cover plate is then groove welded to the face of the column. The cover plates, in effect, strengthen the connection and reduce stress levels in groove weld and in the beam flanges in the region adjacent to the groove welds.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110</a:t>
            </a:fld>
            <a:endParaRPr lang="fr-CA" dirty="0"/>
          </a:p>
        </p:txBody>
      </p:sp>
    </p:spTree>
    <p:extLst>
      <p:ext uri="{BB962C8B-B14F-4D97-AF65-F5344CB8AC3E}">
        <p14:creationId xmlns:p14="http://schemas.microsoft.com/office/powerpoint/2010/main" val="2788871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photo shows a cover plated connection tested in the laboratory. Note the formation of a plastic hinge in the beam (as indicated by flaking of the whitewash), in the region near the tips of the cover plates. This specimen, like many other cover plated specimens, permitted the development of large levels of ductility in the beam, without failure of the connection. </a:t>
            </a:r>
          </a:p>
          <a:p>
            <a:r>
              <a:rPr lang="en-US" altLang="en-US" dirty="0" smtClean="0"/>
              <a:t>Cover plated connections (combined with improved welding practices) permitted connection performance that was much improved compared to the pre-Northridge connection. Ultimately, however, this connection proved costly to construct, and although much more reliable than the pre-Northridge connection, still exhibited occasional poor performance in the laboratory.</a:t>
            </a:r>
          </a:p>
          <a:p>
            <a:endParaRPr lang="en-US" altLang="en-US" dirty="0" smtClean="0"/>
          </a:p>
          <a:p>
            <a:endParaRPr lang="en-US" altLang="en-US" dirty="0" smtClean="0"/>
          </a:p>
          <a:p>
            <a:r>
              <a:rPr lang="en-US" altLang="en-US" dirty="0" smtClean="0"/>
              <a:t>Reference:</a:t>
            </a:r>
          </a:p>
          <a:p>
            <a:r>
              <a:rPr lang="en-US" altLang="en-US" dirty="0" err="1" smtClean="0"/>
              <a:t>Engelhardt</a:t>
            </a:r>
            <a:r>
              <a:rPr lang="en-US" altLang="en-US" dirty="0" smtClean="0"/>
              <a:t>, M.D. and Sabol, T.A., “Reinforcing of Steel Moment Connections with Cover Plates: Benefits and Limitations,” </a:t>
            </a:r>
            <a:r>
              <a:rPr lang="en-US" altLang="en-US" i="1" dirty="0" smtClean="0"/>
              <a:t>Engineering Structures</a:t>
            </a:r>
            <a:r>
              <a:rPr lang="en-US" altLang="en-US" dirty="0" smtClean="0"/>
              <a:t>, Vol. 20, No. 6, pp. 510-520, 1998.</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111</a:t>
            </a:fld>
            <a:endParaRPr lang="fr-CA" dirty="0"/>
          </a:p>
        </p:txBody>
      </p:sp>
    </p:spTree>
    <p:extLst>
      <p:ext uri="{BB962C8B-B14F-4D97-AF65-F5344CB8AC3E}">
        <p14:creationId xmlns:p14="http://schemas.microsoft.com/office/powerpoint/2010/main" val="2741182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Using a centerline model, this slide shows qualitatively the moment diagram in the beams and columns of an MRF under lateral load. Observe that maximum moment occur at the member ends. i.e. at the ends of beams and at the ends of columns. Thus, if flexural yielding occurs in an MRF, it is likely to occur at the ends of beams and columns.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12</a:t>
            </a:fld>
            <a:endParaRPr lang="fr-CA" dirty="0"/>
          </a:p>
        </p:txBody>
      </p:sp>
    </p:spTree>
    <p:extLst>
      <p:ext uri="{BB962C8B-B14F-4D97-AF65-F5344CB8AC3E}">
        <p14:creationId xmlns:p14="http://schemas.microsoft.com/office/powerpoint/2010/main" val="9950967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shows another method used to reinforce moment connections. For this connection, large ribs are welded to the beam flanges and to the face of the column. Like cover plates, the ribs serve to make the connection much stronger than the beam, and to force plastic hinge formation away from the face of the column.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112</a:t>
            </a:fld>
            <a:endParaRPr lang="fr-CA" dirty="0"/>
          </a:p>
        </p:txBody>
      </p:sp>
    </p:spTree>
    <p:extLst>
      <p:ext uri="{BB962C8B-B14F-4D97-AF65-F5344CB8AC3E}">
        <p14:creationId xmlns:p14="http://schemas.microsoft.com/office/powerpoint/2010/main" val="22460522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 laboratory test of a rib-reinforced moment connection. This specimen developed very large beam ductility without connection failure.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113</a:t>
            </a:fld>
            <a:endParaRPr lang="fr-CA" dirty="0"/>
          </a:p>
        </p:txBody>
      </p:sp>
    </p:spTree>
    <p:extLst>
      <p:ext uri="{BB962C8B-B14F-4D97-AF65-F5344CB8AC3E}">
        <p14:creationId xmlns:p14="http://schemas.microsoft.com/office/powerpoint/2010/main" val="117775452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photo shows another reinforcement scheme: addition of a haunch at the bottom flange (some connections provided haunches at both the top and bottom flanges).</a:t>
            </a:r>
          </a:p>
          <a:p>
            <a:endParaRPr lang="en-US" altLang="en-US" dirty="0" smtClean="0"/>
          </a:p>
          <a:p>
            <a:r>
              <a:rPr lang="en-US" altLang="en-US" dirty="0" smtClean="0"/>
              <a:t>A variety of reinforcing schemes were developed, tested, and used in buildings in the initial years following the Northridge Earthquake. While these reinforced connections generally showed very good performance in the laboratory, but were costly to construct.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114</a:t>
            </a:fld>
            <a:endParaRPr lang="fr-CA" dirty="0"/>
          </a:p>
        </p:txBody>
      </p:sp>
    </p:spTree>
    <p:extLst>
      <p:ext uri="{BB962C8B-B14F-4D97-AF65-F5344CB8AC3E}">
        <p14:creationId xmlns:p14="http://schemas.microsoft.com/office/powerpoint/2010/main" val="29476195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en-US" dirty="0" smtClean="0"/>
              <a:t>An alternative moment connection that came into use after the Northridge earthquake was the reduced beam section (RBS) connection, sometimes called the "</a:t>
            </a:r>
            <a:r>
              <a:rPr lang="en-US" altLang="en-US" dirty="0" err="1" smtClean="0"/>
              <a:t>dogbone</a:t>
            </a:r>
            <a:r>
              <a:rPr lang="en-US" altLang="en-US" dirty="0" smtClean="0"/>
              <a:t>" connection. The RBS forces yielding and hinge formation to occur within the reduced section of the beam and limits the moment the can be developed at the face of the column.  By reducing demands on the beam flange groove welds and the surrounding base metal regions, the RBS reduces the possibility of fractures occurring in this vulnerable region. The RBS plays a role similar to that of connection reinforcement schemes such as cover plates, ribs and haunches. Both the RBS and connection reinforcement move the plastic hinge away from the face of the column and reduce inelastic deformation demands in the vicinity of the beam flange groove welds. Connection reinforcement often requires welds that are difficult and costly to make and inspect. These problems are lessened with the RBS, which is relatively simpler to construct. The smaller moment generated at the face of the column for an RBS connection also offers some advantages in satisfying strong column-weak beam requirements and in minimizing column </a:t>
            </a:r>
            <a:r>
              <a:rPr lang="en-US" altLang="en-US" dirty="0" err="1" smtClean="0"/>
              <a:t>doubler</a:t>
            </a:r>
            <a:r>
              <a:rPr lang="en-US" altLang="en-US" dirty="0" smtClean="0"/>
              <a:t> plate requirements.</a:t>
            </a:r>
          </a:p>
          <a:p>
            <a:endParaRPr lang="en-US" altLang="en-US" dirty="0" smtClean="0"/>
          </a:p>
          <a:p>
            <a:r>
              <a:rPr lang="en-US" altLang="en-US" dirty="0" smtClean="0"/>
              <a:t>The goal in connection design in moment frames is to provide a connection that is stronger than the beam. This can be accomplished either by strengthening the connection (as with reinforced connections) or by weakening the beam (as with the RBS).</a:t>
            </a:r>
          </a:p>
          <a:p>
            <a:endParaRPr lang="en-US" altLang="en-US" dirty="0" smtClean="0"/>
          </a:p>
          <a:p>
            <a:r>
              <a:rPr lang="en-US" altLang="en-US" dirty="0" smtClean="0"/>
              <a:t>The RBS has become one of the most common moment connection details used in current practice.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115</a:t>
            </a:fld>
            <a:endParaRPr lang="fr-CA" dirty="0"/>
          </a:p>
        </p:txBody>
      </p:sp>
    </p:spTree>
    <p:extLst>
      <p:ext uri="{BB962C8B-B14F-4D97-AF65-F5344CB8AC3E}">
        <p14:creationId xmlns:p14="http://schemas.microsoft.com/office/powerpoint/2010/main" val="37973916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is a photo of an RBS connection specimen after testing. Note that yielding and plastic hinge formation id concentrated within the reduced section of the beam, as intended.</a:t>
            </a:r>
          </a:p>
          <a:p>
            <a:endParaRPr lang="en-US" altLang="en-US" dirty="0" smtClean="0"/>
          </a:p>
          <a:p>
            <a:r>
              <a:rPr lang="en-US" altLang="en-US" dirty="0" smtClean="0"/>
              <a:t>More details of the RBS will be provided later in this module.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116</a:t>
            </a:fld>
            <a:endParaRPr lang="fr-CA" dirty="0"/>
          </a:p>
        </p:txBody>
      </p:sp>
    </p:spTree>
    <p:extLst>
      <p:ext uri="{BB962C8B-B14F-4D97-AF65-F5344CB8AC3E}">
        <p14:creationId xmlns:p14="http://schemas.microsoft.com/office/powerpoint/2010/main" val="179653471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Several proprietary (patented) connection designs have been developed since the Northridge Earthquake. Two of these proprietary connection design, which have seem considerable use in actual buildings will be illustrated. These are the side-plate connection and the slotted web connection.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117</a:t>
            </a:fld>
            <a:endParaRPr lang="fr-CA" dirty="0"/>
          </a:p>
        </p:txBody>
      </p:sp>
    </p:spTree>
    <p:extLst>
      <p:ext uri="{BB962C8B-B14F-4D97-AF65-F5344CB8AC3E}">
        <p14:creationId xmlns:p14="http://schemas.microsoft.com/office/powerpoint/2010/main" val="111739940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"side plate" connection is a proprietary connection that sandwiches the beam and column between two side plates, as shown. The beam flanges are not welded directly to the column flanges, as in most other moment connection designs. Rather, stress is transferred form the beam flanges to the column flanges through the side plates.</a:t>
            </a:r>
          </a:p>
          <a:p>
            <a:endParaRPr lang="en-US" altLang="en-US" dirty="0" smtClean="0"/>
          </a:p>
          <a:p>
            <a:r>
              <a:rPr lang="en-US" altLang="en-US" dirty="0" smtClean="0"/>
              <a:t>Further information is available at: http://www.sideplate.com/</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118</a:t>
            </a:fld>
            <a:endParaRPr lang="fr-CA" dirty="0"/>
          </a:p>
        </p:txBody>
      </p:sp>
    </p:spTree>
    <p:extLst>
      <p:ext uri="{BB962C8B-B14F-4D97-AF65-F5344CB8AC3E}">
        <p14:creationId xmlns:p14="http://schemas.microsoft.com/office/powerpoint/2010/main" val="33200149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slotted web connection is a proprietary connection that provides slots that separate the beam flanges from the beam web, in the connection region. The slots serve to significantly reduce stress concentrations in the beam flanges and beam flange groove welds.</a:t>
            </a:r>
          </a:p>
          <a:p>
            <a:endParaRPr lang="en-US" altLang="en-US" dirty="0" smtClean="0"/>
          </a:p>
          <a:p>
            <a:r>
              <a:rPr lang="en-US" altLang="en-US" dirty="0" smtClean="0"/>
              <a:t>Further information is available at: http://www.slottedweb.com/</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119</a:t>
            </a:fld>
            <a:endParaRPr lang="fr-CA" dirty="0"/>
          </a:p>
        </p:txBody>
      </p:sp>
    </p:spTree>
    <p:extLst>
      <p:ext uri="{BB962C8B-B14F-4D97-AF65-F5344CB8AC3E}">
        <p14:creationId xmlns:p14="http://schemas.microsoft.com/office/powerpoint/2010/main" val="215088906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Cast Bolted</a:t>
            </a:r>
            <a:r>
              <a:rPr lang="en-US" altLang="en-US" baseline="0" dirty="0" smtClean="0"/>
              <a:t> Connection (previously known as the </a:t>
            </a:r>
            <a:r>
              <a:rPr lang="en-US" altLang="en-US" dirty="0" smtClean="0"/>
              <a:t>Kaiser Bolted Bracket</a:t>
            </a:r>
            <a:r>
              <a:rPr lang="en-US" altLang="en-US" baseline="0" dirty="0" smtClean="0"/>
              <a:t> C</a:t>
            </a:r>
            <a:r>
              <a:rPr lang="en-US" altLang="en-US" dirty="0" smtClean="0"/>
              <a:t>onnection) is a proprietary connection made of cast high-strength steel brackets fastened to the beam and column. The brackets are bolted to the column and</a:t>
            </a:r>
            <a:r>
              <a:rPr lang="en-US" altLang="en-US" baseline="0" dirty="0" smtClean="0"/>
              <a:t> can either be bolted or welded to the beam</a:t>
            </a:r>
            <a:r>
              <a:rPr lang="en-US" altLang="en-US" dirty="0" smtClean="0"/>
              <a:t>. </a:t>
            </a:r>
          </a:p>
          <a:p>
            <a:endParaRPr lang="en-US" altLang="en-US" dirty="0" smtClean="0"/>
          </a:p>
          <a:p>
            <a:r>
              <a:rPr lang="en-US" altLang="en-US" dirty="0" smtClean="0"/>
              <a:t>Further information is available at: </a:t>
            </a:r>
            <a:r>
              <a:rPr lang="en-US" dirty="0" smtClean="0">
                <a:hlinkClick r:id="rId3"/>
              </a:rPr>
              <a:t>https://www.castconnex.com/</a:t>
            </a:r>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120</a:t>
            </a:fld>
            <a:endParaRPr lang="fr-CA" dirty="0"/>
          </a:p>
        </p:txBody>
      </p:sp>
    </p:spTree>
    <p:extLst>
      <p:ext uri="{BB962C8B-B14F-4D97-AF65-F5344CB8AC3E}">
        <p14:creationId xmlns:p14="http://schemas.microsoft.com/office/powerpoint/2010/main" val="217996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a:t>
            </a:r>
            <a:r>
              <a:rPr lang="en-US" altLang="en-US" dirty="0" err="1" smtClean="0"/>
              <a:t>ConXtech</a:t>
            </a:r>
            <a:r>
              <a:rPr lang="en-US" altLang="en-US" dirty="0" smtClean="0"/>
              <a:t> </a:t>
            </a:r>
            <a:r>
              <a:rPr lang="en-US" altLang="en-US" dirty="0" err="1" smtClean="0"/>
              <a:t>ConXL</a:t>
            </a:r>
            <a:r>
              <a:rPr lang="en-US" altLang="en-US" dirty="0" smtClean="0"/>
              <a:t> connection is a proprietary connection that provides beam and column collar assemblies</a:t>
            </a:r>
            <a:r>
              <a:rPr lang="en-US" altLang="en-US" baseline="0" dirty="0" smtClean="0"/>
              <a:t> that provide a bi-axial connection between wide-flange beams and an HSS or built-up box column</a:t>
            </a:r>
            <a:r>
              <a:rPr lang="en-US" altLang="en-US" dirty="0" smtClean="0"/>
              <a:t>. The beam is shop-welded to the collar flange assembly, and</a:t>
            </a:r>
            <a:r>
              <a:rPr lang="en-US" altLang="en-US" baseline="0" dirty="0" smtClean="0"/>
              <a:t> the remainder of the connection is field bolted.</a:t>
            </a:r>
            <a:endParaRPr lang="en-US" altLang="en-US" dirty="0" smtClean="0"/>
          </a:p>
          <a:p>
            <a:endParaRPr lang="en-US" altLang="en-US" dirty="0" smtClean="0"/>
          </a:p>
          <a:p>
            <a:r>
              <a:rPr lang="en-US" altLang="en-US" dirty="0" smtClean="0"/>
              <a:t>Further information is available at: </a:t>
            </a:r>
            <a:r>
              <a:rPr lang="en-US" dirty="0" smtClean="0">
                <a:hlinkClick r:id="rId3"/>
              </a:rPr>
              <a:t>https://www.conxtech.com/</a:t>
            </a:r>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121</a:t>
            </a:fld>
            <a:endParaRPr lang="fr-CA" dirty="0"/>
          </a:p>
        </p:txBody>
      </p:sp>
    </p:spTree>
    <p:extLst>
      <p:ext uri="{BB962C8B-B14F-4D97-AF65-F5344CB8AC3E}">
        <p14:creationId xmlns:p14="http://schemas.microsoft.com/office/powerpoint/2010/main" val="3824445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slide shows the moment and shear diagrams for a column of an MRF under lateral load. This is not a centerline model of the frame, but rather includes the beam-column joint regions. Observe that the shear in the clear span portions of the columns is typically very small, and has little effect on the elastic or inelastic response of the frame. However, within the joint regions, the shear in the column is very high. Recall that shear is the rate of change of moment (V=</a:t>
            </a:r>
            <a:r>
              <a:rPr lang="en-US" altLang="en-US" dirty="0" err="1" smtClean="0"/>
              <a:t>dM</a:t>
            </a:r>
            <a:r>
              <a:rPr lang="en-US" altLang="en-US" dirty="0" smtClean="0"/>
              <a:t>/dx), i.e., the shear is the slope of the moment diagram. As seen above, there is a very high moment gradient in the joint region, resulting in very high shear. This high shear can result in shear yielding of the column in the beam-joint joint region.</a:t>
            </a:r>
          </a:p>
          <a:p>
            <a:r>
              <a:rPr lang="en-US" altLang="en-US" dirty="0" smtClean="0"/>
              <a:t>The portion of the column within the beam-column joint region is called the column "panel zone." </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13</a:t>
            </a:fld>
            <a:endParaRPr lang="fr-CA" dirty="0"/>
          </a:p>
        </p:txBody>
      </p:sp>
    </p:spTree>
    <p:extLst>
      <p:ext uri="{BB962C8B-B14F-4D97-AF65-F5344CB8AC3E}">
        <p14:creationId xmlns:p14="http://schemas.microsoft.com/office/powerpoint/2010/main" val="11930746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Simpson Strong-Tie Strong Frame connection is a proprietary connection,</a:t>
            </a:r>
            <a:r>
              <a:rPr lang="en-US" altLang="en-US" baseline="0" dirty="0" smtClean="0"/>
              <a:t> where </a:t>
            </a:r>
            <a:r>
              <a:rPr lang="en-US" altLang="en-US" dirty="0" smtClean="0"/>
              <a:t>Yield Link™ structural fuses are used to concentrate yielding. These Yield</a:t>
            </a:r>
            <a:r>
              <a:rPr lang="en-US" altLang="en-US" baseline="0" dirty="0" smtClean="0"/>
              <a:t> Links are modified T-stub connections with reduced sections, which are bolted to the beam and column flanges. Cover plates prevent buckling in the Yield Links, such that they can yield in compression and tension. The connection intentionally does not reach the full plastic moment of the beam due to the reduced yielding area in the Yield Links.</a:t>
            </a:r>
            <a:endParaRPr lang="en-US" altLang="en-US" dirty="0" smtClean="0"/>
          </a:p>
          <a:p>
            <a:endParaRPr lang="en-US" altLang="en-US" dirty="0" smtClean="0"/>
          </a:p>
          <a:p>
            <a:r>
              <a:rPr lang="en-US" altLang="en-US" dirty="0" smtClean="0"/>
              <a:t>Further information is available at: </a:t>
            </a:r>
            <a:r>
              <a:rPr lang="en-US" sz="1200" b="0" i="0" u="none" strike="noStrike" kern="1200" dirty="0" smtClean="0">
                <a:solidFill>
                  <a:schemeClr val="tx1"/>
                </a:solidFill>
                <a:effectLst/>
                <a:latin typeface="+mn-lt"/>
                <a:ea typeface="+mn-ea"/>
                <a:cs typeface="+mn-cs"/>
                <a:hlinkClick r:id="rId3"/>
              </a:rPr>
              <a:t>www.strongtie.com</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122</a:t>
            </a:fld>
            <a:endParaRPr lang="fr-CA" dirty="0"/>
          </a:p>
        </p:txBody>
      </p:sp>
    </p:spTree>
    <p:extLst>
      <p:ext uri="{BB962C8B-B14F-4D97-AF65-F5344CB8AC3E}">
        <p14:creationId xmlns:p14="http://schemas.microsoft.com/office/powerpoint/2010/main" val="67970267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Although the RBS was investigated and tested prior to the SAC-FEMA program, further investigations were conducted under this program to further identify the capabilities and limitations of this connection, as well as to refine design requirements.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124</a:t>
            </a:fld>
            <a:endParaRPr lang="fr-CA" dirty="0"/>
          </a:p>
        </p:txBody>
      </p:sp>
    </p:spTree>
    <p:extLst>
      <p:ext uri="{BB962C8B-B14F-4D97-AF65-F5344CB8AC3E}">
        <p14:creationId xmlns:p14="http://schemas.microsoft.com/office/powerpoint/2010/main" val="31892236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Welded Unreinforced Flange - Bolted Web (WUF-B) was investigated at the University of Michigan under the SAC-FEMA program. This is similar to the pre-Northridge connection, except that improved welding practices are employed (high toughness weld metal, improved practices for back-up bars and weld tabs) and the improved weld access hole is specified. With these improvements, the WUF-W was capable of developing limited ductility in the beam, prior to connection failure. Although likely not adequate for the high ductility demands in Special Moment Frames, this connection may be adequate for lower ductility demands, such as in Intermediate and Ordinary Moment Frames.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125</a:t>
            </a:fld>
            <a:endParaRPr lang="fr-CA" dirty="0"/>
          </a:p>
        </p:txBody>
      </p:sp>
    </p:spTree>
    <p:extLst>
      <p:ext uri="{BB962C8B-B14F-4D97-AF65-F5344CB8AC3E}">
        <p14:creationId xmlns:p14="http://schemas.microsoft.com/office/powerpoint/2010/main" val="93496954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Welded Unreinforced Flange - Welded Web (WUF-W) was investigated at Lehigh University under the SAC-FEMA program. This is an all-welded connection. Both beam flanges as well as the beam web are welded to the face of the column. The beam web is welded to the column flange using a CJP groove weld, but also include supplemental fillet welds to the shear tab. Like all other improved moment connections, the WUF-W employs improved welding practices (high toughness weld metal, improved practices for back-up bars and weld tabs) and uses the improved weld access hole. Tests at Lehigh University, and subsequent tests at University of Minnesota showed that the WUF-W provides excellent performance, allowing the beams to develop ductility levels suitable for use in Special Moment Frames.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126</a:t>
            </a:fld>
            <a:endParaRPr lang="fr-CA" dirty="0"/>
          </a:p>
        </p:txBody>
      </p:sp>
    </p:spTree>
    <p:extLst>
      <p:ext uri="{BB962C8B-B14F-4D97-AF65-F5344CB8AC3E}">
        <p14:creationId xmlns:p14="http://schemas.microsoft.com/office/powerpoint/2010/main" val="373170397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mtClean="0"/>
              <a:t>The Free Flange connection was developed and tested at the University of Michigan under the SAC-FEMA program. In this connection, the beam web is cut away in the region adjacent to the column. The beam flanges are therefore "free" in the connection region. The connection also features a very heavy welded shear tab. This connection showed excellent performance in a limited number of tests. In these tests, the beams developed ductility levels suitable for use in Special Moment Frames.</a:t>
            </a:r>
          </a:p>
          <a:p>
            <a:endParaRPr lang="en-US" altLang="en-US" smtClean="0"/>
          </a:p>
          <a:p>
            <a:endParaRPr lang="en-US"/>
          </a:p>
        </p:txBody>
      </p:sp>
      <p:sp>
        <p:nvSpPr>
          <p:cNvPr id="4" name="Slide Number Placeholder 3"/>
          <p:cNvSpPr>
            <a:spLocks noGrp="1"/>
          </p:cNvSpPr>
          <p:nvPr>
            <p:ph type="sldNum" sz="quarter" idx="10"/>
          </p:nvPr>
        </p:nvSpPr>
        <p:spPr/>
        <p:txBody>
          <a:bodyPr/>
          <a:lstStyle/>
          <a:p>
            <a:fld id="{FDAD251D-F4B4-477B-AC6C-B1160455DDA7}" type="slidenum">
              <a:rPr lang="fr-CA" smtClean="0"/>
              <a:pPr/>
              <a:t>127</a:t>
            </a:fld>
            <a:endParaRPr lang="fr-CA" dirty="0"/>
          </a:p>
        </p:txBody>
      </p:sp>
    </p:spTree>
    <p:extLst>
      <p:ext uri="{BB962C8B-B14F-4D97-AF65-F5344CB8AC3E}">
        <p14:creationId xmlns:p14="http://schemas.microsoft.com/office/powerpoint/2010/main" val="6648759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Welded Flange Plate connection was investigated at the University of California at Berkeley, under the SAC-FEMA program. This connection is similar to the cover plated connections described earlier, with one significant difference. In the cover plated connections used immediately following the Northridge earthquake, both the beam flange and cover plate were groove welded to the face of the column. In the SAC Welded Flange Plate connection, only the cover plates are welded to the face of the column. This results in the need for heavier cover plates, but avoids some problems associated with welding the combined beam flange and cover plate to the column. The Welded Flange Plate also showed good performance in a limited number of tests.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128</a:t>
            </a:fld>
            <a:endParaRPr lang="fr-CA" dirty="0"/>
          </a:p>
        </p:txBody>
      </p:sp>
    </p:spTree>
    <p:extLst>
      <p:ext uri="{BB962C8B-B14F-4D97-AF65-F5344CB8AC3E}">
        <p14:creationId xmlns:p14="http://schemas.microsoft.com/office/powerpoint/2010/main" val="236660346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Two types of end plate connections were investigated at Virginia Tech University under the SAC-FEMA program. These were the Bolted Unstiffened End Plate (shown here) and the Bolted Stiffened End Plate (shown on the next slide). Both types showed good performance in testing, and detailed design procedures were developed. End plate connections are commonly used in Metal Building Systems, and are sometimes used in industrial construction (refinery structures, power plants, </a:t>
            </a:r>
            <a:r>
              <a:rPr lang="en-US" altLang="en-US" dirty="0" err="1" smtClean="0"/>
              <a:t>etc</a:t>
            </a:r>
            <a:r>
              <a:rPr lang="en-US" altLang="en-US" dirty="0" smtClean="0"/>
              <a:t>). Note that end plate connections require no field welding.</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129</a:t>
            </a:fld>
            <a:endParaRPr lang="fr-CA" dirty="0"/>
          </a:p>
        </p:txBody>
      </p:sp>
    </p:spTree>
    <p:extLst>
      <p:ext uri="{BB962C8B-B14F-4D97-AF65-F5344CB8AC3E}">
        <p14:creationId xmlns:p14="http://schemas.microsoft.com/office/powerpoint/2010/main" val="280376111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Bolted Flange Plate was investigated at the University of Illinois under the SAC-FEMA program. This connection, like the end plate, requires no field welding. This connection showed promising performance in a limited number of tests.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131</a:t>
            </a:fld>
            <a:endParaRPr lang="fr-CA" dirty="0"/>
          </a:p>
        </p:txBody>
      </p:sp>
    </p:spTree>
    <p:extLst>
      <p:ext uri="{BB962C8B-B14F-4D97-AF65-F5344CB8AC3E}">
        <p14:creationId xmlns:p14="http://schemas.microsoft.com/office/powerpoint/2010/main" val="269100792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Double Split Tee was investigated at Georgia Tech University under the SAC-FEMA program. This connection is all-bolted in the field. The connection showed good performance in limited testing, and design procedures were developed. This connection is typically treated as a semi-rigid connection, for which the effects of connection flexibility must be included in the overall frame analysis.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132</a:t>
            </a:fld>
            <a:endParaRPr lang="fr-CA" dirty="0"/>
          </a:p>
        </p:txBody>
      </p:sp>
    </p:spTree>
    <p:extLst>
      <p:ext uri="{BB962C8B-B14F-4D97-AF65-F5344CB8AC3E}">
        <p14:creationId xmlns:p14="http://schemas.microsoft.com/office/powerpoint/2010/main" val="60254946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SAC-FEMA program resulted in a large number of research reports. The program also produced four design oriented documents that provide detailed guidance for designers and building code officials. The four design guideline documents are listed on this slide. These documents are available for free (in hardcopy or pdf download) from FEMA. Pdf versions can also be downloaded for free from the AISC website (www.aisc.org).</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133</a:t>
            </a:fld>
            <a:endParaRPr lang="fr-CA" dirty="0"/>
          </a:p>
        </p:txBody>
      </p:sp>
    </p:spTree>
    <p:extLst>
      <p:ext uri="{BB962C8B-B14F-4D97-AF65-F5344CB8AC3E}">
        <p14:creationId xmlns:p14="http://schemas.microsoft.com/office/powerpoint/2010/main" val="36586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Based on the typical distributions of moment and shear in the members of an MRF under lateral load, there are three locations where yielding might occur, .</a:t>
            </a:r>
            <a:r>
              <a:rPr lang="en-US" altLang="en-US" dirty="0" err="1" smtClean="0"/>
              <a:t>i</a:t>
            </a:r>
            <a:r>
              <a:rPr lang="en-US" altLang="en-US" dirty="0" smtClean="0"/>
              <a:t>., three possible plastic hinge locations. These are the locations of high moment or high shear.</a:t>
            </a:r>
          </a:p>
          <a:p>
            <a:r>
              <a:rPr lang="en-US" altLang="en-US" dirty="0" smtClean="0"/>
              <a:t>1. Flexural yielding at the ends of the clear span portions of beams, i.e., plastic hinges in the beams.</a:t>
            </a:r>
          </a:p>
          <a:p>
            <a:r>
              <a:rPr lang="en-US" altLang="en-US" dirty="0" smtClean="0"/>
              <a:t>2. Flexural yielding at the ends of the clear span portions of the columns, i.e., plastic hinges in the columns.</a:t>
            </a:r>
          </a:p>
          <a:p>
            <a:r>
              <a:rPr lang="en-US" altLang="en-US" dirty="0" smtClean="0"/>
              <a:t>(Note: plastic hinges in the clear span portions of the column will typically involve yielding due to flexure + axial force - since columns may be carrying significant axial force in addition to large bending moments.</a:t>
            </a:r>
          </a:p>
          <a:p>
            <a:r>
              <a:rPr lang="en-US" altLang="en-US" dirty="0" smtClean="0"/>
              <a:t>3. Shear yielding within the joint region of the columns, i.e., plastic hinges in the panel zones.</a:t>
            </a:r>
          </a:p>
          <a:p>
            <a:endParaRPr lang="en-US" altLang="en-US" dirty="0" smtClean="0"/>
          </a:p>
          <a:p>
            <a:r>
              <a:rPr lang="en-US" altLang="en-US" dirty="0" smtClean="0"/>
              <a:t>It is possible to control the location of the plastic hinges by controlling the relative strengths of the beam, column and panel zone. The plastic hinge will occur in the weakest element. In many practical cases, yielding may occur in more than one location, e.g. in the beams and in the panel zones.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14</a:t>
            </a:fld>
            <a:endParaRPr lang="fr-CA" dirty="0"/>
          </a:p>
        </p:txBody>
      </p:sp>
    </p:spTree>
    <p:extLst>
      <p:ext uri="{BB962C8B-B14F-4D97-AF65-F5344CB8AC3E}">
        <p14:creationId xmlns:p14="http://schemas.microsoft.com/office/powerpoint/2010/main" val="350575300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FEMA 350: "Recommended Seismic Design Criteria for New Steel Moment-Frame Buildings," was one of the most important outcomes from the SAC-FEMA program. This document, published in 2000, provides guidance on many issues related to the design of moment frame buildings. Included in FEMA 350 are descriptions of the nine moment connection details just described (RBS, WUF-B, WUF-W, free flange, </a:t>
            </a:r>
            <a:r>
              <a:rPr lang="en-US" altLang="en-US" dirty="0" err="1" smtClean="0"/>
              <a:t>etc</a:t>
            </a:r>
            <a:r>
              <a:rPr lang="en-US" altLang="en-US" dirty="0" smtClean="0"/>
              <a:t>). Included are recommended design procedures, recommended limits of usage, etc. These moment connection details are called "prequalified" connections in FEMA 350. The intent is that these connections, when used within the specified limits, could be used without the need for further testing or verification.</a:t>
            </a:r>
          </a:p>
          <a:p>
            <a:r>
              <a:rPr lang="en-US" altLang="en-US" dirty="0" smtClean="0"/>
              <a:t>In 2005, AISC released a new standard: "Prequalified Connections for Special and Intermediate Steel Moment Frames for Seismic Applications," Standard ANSI/AISC 358-05. AISC 358, in effect, replaced FEMA 350 for "prequalified" moment connections. Nonetheless, FEMA 350 contains a great deal of useful design information for steel moment frames, and still serves as a valuable reference. The current version of this standard is ANSI/AISC 358-16.</a:t>
            </a:r>
          </a:p>
          <a:p>
            <a:endParaRPr lang="en-US" altLang="en-US" dirty="0" smtClean="0"/>
          </a:p>
          <a:p>
            <a:r>
              <a:rPr lang="en-US" altLang="en-US" dirty="0" smtClean="0"/>
              <a:t>This completes our initial discussion on moment connections. We will see more on moment connections later, when we look at specific requirements for moment connections in the 2016 AISC </a:t>
            </a:r>
            <a:r>
              <a:rPr lang="en-US" altLang="en-US" i="1" dirty="0" smtClean="0"/>
              <a:t>Seismic Provisions.</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134</a:t>
            </a:fld>
            <a:endParaRPr lang="fr-CA" dirty="0"/>
          </a:p>
        </p:txBody>
      </p:sp>
    </p:spTree>
    <p:extLst>
      <p:ext uri="{BB962C8B-B14F-4D97-AF65-F5344CB8AC3E}">
        <p14:creationId xmlns:p14="http://schemas.microsoft.com/office/powerpoint/2010/main" val="305308144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Another important aspect of understanding ductile detailing of steel MRFs  is develop an understanding of the behavior of the column panel zone regions. Some basic definitions and ideas on panel zone behavior are discussed in the next section of this module. </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135</a:t>
            </a:fld>
            <a:endParaRPr lang="fr-CA" dirty="0"/>
          </a:p>
        </p:txBody>
      </p:sp>
    </p:spTree>
    <p:extLst>
      <p:ext uri="{BB962C8B-B14F-4D97-AF65-F5344CB8AC3E}">
        <p14:creationId xmlns:p14="http://schemas.microsoft.com/office/powerpoint/2010/main" val="198680002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Before looking at moment frame requirements in the AISC </a:t>
            </a:r>
            <a:r>
              <a:rPr lang="en-US" altLang="en-US" i="1" dirty="0" smtClean="0"/>
              <a:t>Seismic Provisions</a:t>
            </a:r>
            <a:r>
              <a:rPr lang="en-US" altLang="en-US" dirty="0" smtClean="0"/>
              <a:t>, we will discuss some background on the behavior of the column panel zone regions of steel moment frames.</a:t>
            </a:r>
          </a:p>
          <a:p>
            <a:endParaRPr lang="en-US" altLang="en-US" dirty="0" smtClean="0"/>
          </a:p>
          <a:p>
            <a:r>
              <a:rPr lang="en-US" altLang="en-US" dirty="0" smtClean="0"/>
              <a:t>As discussed earlier in this module, the panel zone (the portion of the column within the beam-column joint region) is subject to high shear when the frame is under lateral load. This can lead to shear yielding of the panel zone, and the development of "shear hinges." This leads to an alternative plastic mechanism for steel moment frames, i.e., one where the plastic hinges are in the panel zones rather than at the beam ends.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136</a:t>
            </a:fld>
            <a:endParaRPr lang="fr-CA" dirty="0"/>
          </a:p>
        </p:txBody>
      </p:sp>
    </p:spTree>
    <p:extLst>
      <p:ext uri="{BB962C8B-B14F-4D97-AF65-F5344CB8AC3E}">
        <p14:creationId xmlns:p14="http://schemas.microsoft.com/office/powerpoint/2010/main" val="263864195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Shear yielding of the panel zone leads to a deformation pattern as shown in this slide. Under high shear, the panel zone region deforms essentially like a parallelogram.</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137</a:t>
            </a:fld>
            <a:endParaRPr lang="fr-CA" dirty="0"/>
          </a:p>
        </p:txBody>
      </p:sp>
    </p:spTree>
    <p:extLst>
      <p:ext uri="{BB962C8B-B14F-4D97-AF65-F5344CB8AC3E}">
        <p14:creationId xmlns:p14="http://schemas.microsoft.com/office/powerpoint/2010/main" val="109098284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slide, seen earlier, illustrates a plastic frame mechanism with shear hinges in the panel zones, rather than flexural hinges at the beam ends. Thus, panel zone yielding provides an alternative way to develop ductility in a steel moment frame. </a:t>
            </a:r>
          </a:p>
          <a:p>
            <a:endParaRPr lang="en-US" altLang="en-US" dirty="0" smtClean="0"/>
          </a:p>
          <a:p>
            <a:r>
              <a:rPr lang="en-US" altLang="en-US" dirty="0" smtClean="0"/>
              <a:t>Important questions are: </a:t>
            </a:r>
          </a:p>
          <a:p>
            <a:r>
              <a:rPr lang="en-US" altLang="en-US" dirty="0" smtClean="0"/>
              <a:t>- Does panel zone yielding result in ductile behavior; and </a:t>
            </a:r>
          </a:p>
          <a:p>
            <a:r>
              <a:rPr lang="en-US" altLang="en-US" dirty="0" smtClean="0"/>
              <a:t>- Is this an acceptable approach for moment frame design?</a:t>
            </a:r>
          </a:p>
          <a:p>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solidFill>
                  <a:prstClr val="black"/>
                </a:solidFill>
              </a:rPr>
              <a:pPr/>
              <a:t>138</a:t>
            </a:fld>
            <a:endParaRPr lang="fr-CA" dirty="0">
              <a:solidFill>
                <a:prstClr val="black"/>
              </a:solidFill>
            </a:endParaRPr>
          </a:p>
        </p:txBody>
      </p:sp>
    </p:spTree>
    <p:extLst>
      <p:ext uri="{BB962C8B-B14F-4D97-AF65-F5344CB8AC3E}">
        <p14:creationId xmlns:p14="http://schemas.microsoft.com/office/powerpoint/2010/main" val="50773975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There have been a number of experiments and studies on the behavior of beam-column joints with weak panel zones, i.e., where yielding is concentrated in the panel zone (in the form of shear yielding), rather than flexural yielding in the beam. This photo shows a panel zone that has undergone large inelastic deformations.</a:t>
            </a:r>
          </a:p>
          <a:p>
            <a:endParaRPr lang="en-US" altLang="en-US" dirty="0" smtClean="0"/>
          </a:p>
          <a:p>
            <a:r>
              <a:rPr lang="en-US" altLang="en-US" dirty="0" smtClean="0"/>
              <a:t>Photo from:</a:t>
            </a:r>
            <a:br>
              <a:rPr lang="en-US" altLang="en-US" dirty="0" smtClean="0"/>
            </a:br>
            <a:r>
              <a:rPr lang="en-US" altLang="en-US" dirty="0" smtClean="0"/>
              <a:t>"25 </a:t>
            </a:r>
            <a:r>
              <a:rPr lang="en-US" altLang="en-US" dirty="0" err="1" smtClean="0"/>
              <a:t>Jahre</a:t>
            </a:r>
            <a:r>
              <a:rPr lang="en-US" altLang="en-US" dirty="0" smtClean="0"/>
              <a:t> </a:t>
            </a:r>
            <a:r>
              <a:rPr lang="en-US" altLang="en-US" dirty="0" err="1" smtClean="0"/>
              <a:t>Institut</a:t>
            </a:r>
            <a:r>
              <a:rPr lang="en-US" altLang="en-US" dirty="0" smtClean="0"/>
              <a:t> </a:t>
            </a:r>
            <a:r>
              <a:rPr lang="en-US" altLang="en-US" dirty="0" err="1" smtClean="0"/>
              <a:t>f</a:t>
            </a:r>
            <a:r>
              <a:rPr lang="en-US" altLang="en-US" dirty="0" err="1" smtClean="0">
                <a:cs typeface="Times New Roman" pitchFamily="18" charset="0"/>
              </a:rPr>
              <a:t>ü</a:t>
            </a:r>
            <a:r>
              <a:rPr lang="en-US" altLang="en-US" dirty="0" err="1" smtClean="0"/>
              <a:t>r</a:t>
            </a:r>
            <a:r>
              <a:rPr lang="en-US" altLang="en-US" dirty="0" smtClean="0"/>
              <a:t> </a:t>
            </a:r>
            <a:r>
              <a:rPr lang="en-US" altLang="en-US" dirty="0" err="1" smtClean="0"/>
              <a:t>Stahlbau</a:t>
            </a:r>
            <a:r>
              <a:rPr lang="en-US" altLang="en-US" dirty="0" smtClean="0"/>
              <a:t> and </a:t>
            </a:r>
            <a:r>
              <a:rPr lang="en-US" altLang="en-US" dirty="0" err="1" smtClean="0"/>
              <a:t>Holzbau</a:t>
            </a:r>
            <a:r>
              <a:rPr lang="en-US" altLang="en-US" dirty="0" smtClean="0"/>
              <a:t> - 15 </a:t>
            </a:r>
            <a:r>
              <a:rPr lang="en-US" altLang="en-US" dirty="0" err="1" smtClean="0"/>
              <a:t>Jahre</a:t>
            </a:r>
            <a:r>
              <a:rPr lang="en-US" altLang="en-US" dirty="0" smtClean="0"/>
              <a:t> Labor </a:t>
            </a:r>
            <a:r>
              <a:rPr lang="en-US" altLang="en-US" dirty="0" err="1" smtClean="0"/>
              <a:t>f</a:t>
            </a:r>
            <a:r>
              <a:rPr lang="en-US" altLang="en-US" dirty="0" err="1" smtClean="0">
                <a:cs typeface="Times New Roman" pitchFamily="18" charset="0"/>
              </a:rPr>
              <a:t>ü</a:t>
            </a:r>
            <a:r>
              <a:rPr lang="en-US" altLang="en-US" dirty="0" err="1" smtClean="0"/>
              <a:t>r</a:t>
            </a:r>
            <a:r>
              <a:rPr lang="en-US" altLang="en-US" dirty="0" smtClean="0"/>
              <a:t> </a:t>
            </a:r>
            <a:r>
              <a:rPr lang="en-US" altLang="en-US" dirty="0" err="1" smtClean="0"/>
              <a:t>Bauteilprufung</a:t>
            </a:r>
            <a:r>
              <a:rPr lang="en-US" altLang="en-US" dirty="0" smtClean="0"/>
              <a:t>," </a:t>
            </a:r>
            <a:r>
              <a:rPr lang="en-US" altLang="en-US" dirty="0" err="1" smtClean="0"/>
              <a:t>Herausgegeben</a:t>
            </a:r>
            <a:r>
              <a:rPr lang="en-US" altLang="en-US" dirty="0" smtClean="0"/>
              <a:t> </a:t>
            </a:r>
            <a:r>
              <a:rPr lang="en-US" altLang="en-US" dirty="0" err="1" smtClean="0"/>
              <a:t>anl</a:t>
            </a:r>
            <a:r>
              <a:rPr lang="en-US" altLang="en-US" dirty="0" err="1" smtClean="0">
                <a:cs typeface="Times New Roman" pitchFamily="18" charset="0"/>
              </a:rPr>
              <a:t>äßlich</a:t>
            </a:r>
            <a:r>
              <a:rPr lang="en-US" altLang="en-US" dirty="0" smtClean="0">
                <a:cs typeface="Times New Roman" pitchFamily="18" charset="0"/>
              </a:rPr>
              <a:t> des 25 </a:t>
            </a:r>
            <a:r>
              <a:rPr lang="en-US" altLang="en-US" dirty="0" err="1" smtClean="0">
                <a:cs typeface="Times New Roman" pitchFamily="18" charset="0"/>
              </a:rPr>
              <a:t>jährigen</a:t>
            </a:r>
            <a:r>
              <a:rPr lang="en-US" altLang="en-US" dirty="0" smtClean="0">
                <a:cs typeface="Times New Roman" pitchFamily="18" charset="0"/>
              </a:rPr>
              <a:t> </a:t>
            </a:r>
            <a:r>
              <a:rPr lang="en-US" altLang="en-US" dirty="0" err="1" smtClean="0">
                <a:cs typeface="Times New Roman" pitchFamily="18" charset="0"/>
              </a:rPr>
              <a:t>Bestehens</a:t>
            </a:r>
            <a:r>
              <a:rPr lang="en-US" altLang="en-US" dirty="0" smtClean="0">
                <a:cs typeface="Times New Roman" pitchFamily="18" charset="0"/>
              </a:rPr>
              <a:t> der </a:t>
            </a:r>
            <a:r>
              <a:rPr lang="en-US" altLang="en-US" dirty="0" err="1" smtClean="0">
                <a:cs typeface="Times New Roman" pitchFamily="18" charset="0"/>
              </a:rPr>
              <a:t>Fakultät</a:t>
            </a:r>
            <a:r>
              <a:rPr lang="en-US" altLang="en-US" dirty="0" smtClean="0">
                <a:cs typeface="Times New Roman" pitchFamily="18" charset="0"/>
              </a:rPr>
              <a:t> </a:t>
            </a:r>
            <a:r>
              <a:rPr lang="en-US" altLang="en-US" dirty="0" err="1" smtClean="0">
                <a:cs typeface="Times New Roman" pitchFamily="18" charset="0"/>
              </a:rPr>
              <a:t>für</a:t>
            </a:r>
            <a:r>
              <a:rPr lang="en-US" altLang="en-US" dirty="0" smtClean="0">
                <a:cs typeface="Times New Roman" pitchFamily="18" charset="0"/>
              </a:rPr>
              <a:t> </a:t>
            </a:r>
            <a:r>
              <a:rPr lang="en-US" altLang="en-US" dirty="0" err="1" smtClean="0">
                <a:cs typeface="Times New Roman" pitchFamily="18" charset="0"/>
              </a:rPr>
              <a:t>Bauingenieurwesen</a:t>
            </a:r>
            <a:r>
              <a:rPr lang="en-US" altLang="en-US" dirty="0" smtClean="0">
                <a:cs typeface="Times New Roman" pitchFamily="18" charset="0"/>
              </a:rPr>
              <a:t> and </a:t>
            </a:r>
            <a:r>
              <a:rPr lang="en-US" altLang="en-US" dirty="0" err="1" smtClean="0">
                <a:cs typeface="Times New Roman" pitchFamily="18" charset="0"/>
              </a:rPr>
              <a:t>Architektur</a:t>
            </a:r>
            <a:r>
              <a:rPr lang="en-US" altLang="en-US" dirty="0" smtClean="0">
                <a:cs typeface="Times New Roman" pitchFamily="18" charset="0"/>
              </a:rPr>
              <a:t>, Leopold-</a:t>
            </a:r>
            <a:r>
              <a:rPr lang="en-US" altLang="en-US" dirty="0" err="1" smtClean="0">
                <a:cs typeface="Times New Roman" pitchFamily="18" charset="0"/>
              </a:rPr>
              <a:t>Franzens</a:t>
            </a:r>
            <a:r>
              <a:rPr lang="en-US" altLang="en-US" dirty="0" smtClean="0">
                <a:cs typeface="Times New Roman" pitchFamily="18" charset="0"/>
              </a:rPr>
              <a:t>-</a:t>
            </a:r>
            <a:r>
              <a:rPr lang="en-US" altLang="en-US" dirty="0" err="1" smtClean="0">
                <a:cs typeface="Times New Roman" pitchFamily="18" charset="0"/>
              </a:rPr>
              <a:t>Universität</a:t>
            </a:r>
            <a:r>
              <a:rPr lang="en-US" altLang="en-US" dirty="0" smtClean="0">
                <a:cs typeface="Times New Roman" pitchFamily="18" charset="0"/>
              </a:rPr>
              <a:t> Innsbruck, December 1994.</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139</a:t>
            </a:fld>
            <a:endParaRPr lang="fr-CA" dirty="0"/>
          </a:p>
        </p:txBody>
      </p:sp>
    </p:spTree>
    <p:extLst>
      <p:ext uri="{BB962C8B-B14F-4D97-AF65-F5344CB8AC3E}">
        <p14:creationId xmlns:p14="http://schemas.microsoft.com/office/powerpoint/2010/main" val="260675142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is another experiment on a moment frame joint where the panel zone is the primary yielding element. Note the flaking of whitewash in the web of the panel zone. There has also been a small amount of flexural yielding in the beam (this is a cover-plated connection).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140</a:t>
            </a:fld>
            <a:endParaRPr lang="fr-CA" dirty="0"/>
          </a:p>
        </p:txBody>
      </p:sp>
    </p:spTree>
    <p:extLst>
      <p:ext uri="{BB962C8B-B14F-4D97-AF65-F5344CB8AC3E}">
        <p14:creationId xmlns:p14="http://schemas.microsoft.com/office/powerpoint/2010/main" val="44167899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lnSpc>
                <a:spcPct val="90000"/>
              </a:lnSpc>
            </a:pPr>
            <a:r>
              <a:rPr lang="en-US" altLang="en-US" sz="1200" dirty="0" smtClean="0"/>
              <a:t>This slide shows a large moment connection test specimen. The specimen consists of a column, with moment frame beams attached on both sides. Load is applied at the top of the column. This specimen was also provided with a composite floor slab. Reduced beam section (RBS) connections were provided for the beam-to-column connections. </a:t>
            </a:r>
          </a:p>
          <a:p>
            <a:pPr>
              <a:lnSpc>
                <a:spcPct val="90000"/>
              </a:lnSpc>
            </a:pPr>
            <a:r>
              <a:rPr lang="en-US" altLang="en-US" sz="1200" dirty="0" smtClean="0"/>
              <a:t>This specimen was designed with a very weak panel zone, so that virtually all inelastic action was concentrated in the panel zone. Note that there is almost no yielding in the RBS region of the beams, although the specimen has been loaded to a very large inelastic drift level.  </a:t>
            </a:r>
          </a:p>
          <a:p>
            <a:pPr>
              <a:lnSpc>
                <a:spcPct val="90000"/>
              </a:lnSpc>
            </a:pPr>
            <a:endParaRPr lang="en-US" altLang="en-US" sz="1200" dirty="0" smtClean="0"/>
          </a:p>
          <a:p>
            <a:pPr>
              <a:lnSpc>
                <a:spcPct val="90000"/>
              </a:lnSpc>
            </a:pPr>
            <a:r>
              <a:rPr lang="en-US" altLang="en-US" sz="1200" dirty="0" smtClean="0"/>
              <a:t>This specimen, like many others with weak panel zones, demonstrated very high levels of ductility. That is, shear yielding of the panel zone is a highly ductile process. Ultimately, however, failure typically occurs by the development of a fracture in the vicinity of the beam flange groove welds. These fractures can occur in the groove weld, in the beam flange, or sometimes in the column flange. </a:t>
            </a:r>
          </a:p>
          <a:p>
            <a:pPr>
              <a:lnSpc>
                <a:spcPct val="90000"/>
              </a:lnSpc>
            </a:pPr>
            <a:endParaRPr lang="en-US" altLang="en-US" sz="1200" dirty="0" smtClean="0"/>
          </a:p>
          <a:p>
            <a:pPr>
              <a:lnSpc>
                <a:spcPct val="90000"/>
              </a:lnSpc>
            </a:pPr>
            <a:r>
              <a:rPr lang="en-US" altLang="en-US" sz="1200" dirty="0" smtClean="0"/>
              <a:t>Although the moment in the beam may be well below M</a:t>
            </a:r>
            <a:r>
              <a:rPr lang="en-US" altLang="en-US" sz="1200" baseline="-25000" dirty="0" smtClean="0"/>
              <a:t>p</a:t>
            </a:r>
            <a:r>
              <a:rPr lang="en-US" altLang="en-US" sz="1200" dirty="0" smtClean="0"/>
              <a:t> of the beam, fracture of the beam flange or beam flange groove weld can still occur in a joint with a weak panel zone. S</a:t>
            </a:r>
            <a:r>
              <a:rPr lang="en-US" altLang="ja-JP" sz="1200" dirty="0" smtClean="0"/>
              <a:t>hear distortion of the panel zone results in the formation of localized “kinks” at the corners of the panel zone. These kinks, in turn, caused localized strain concentrations, ultimately leading to the occurrence of fracture in the vicinity of the beam flange groove welds. These fractures are normally the controlling limit state for joints with weak panel zones. That is, fracture at or near the beam flange groove welds is ultimately what limits the inelastic deformation capacity of the panel zone. </a:t>
            </a:r>
          </a:p>
          <a:p>
            <a:pPr>
              <a:lnSpc>
                <a:spcPct val="90000"/>
              </a:lnSpc>
            </a:pPr>
            <a:endParaRPr lang="en-US" altLang="en-US" sz="1200" dirty="0" smtClean="0"/>
          </a:p>
          <a:p>
            <a:pPr>
              <a:lnSpc>
                <a:spcPct val="90000"/>
              </a:lnSpc>
            </a:pPr>
            <a:r>
              <a:rPr lang="en-US" altLang="en-US" sz="1200" dirty="0" smtClean="0"/>
              <a:t>The circle in this photo highlights the "kink" that forms at the corner of the panel zone. For this specimen, failure occurred by fracture of the beam flange in this area (see next slide).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141</a:t>
            </a:fld>
            <a:endParaRPr lang="fr-CA" dirty="0"/>
          </a:p>
        </p:txBody>
      </p:sp>
    </p:spTree>
    <p:extLst>
      <p:ext uri="{BB962C8B-B14F-4D97-AF65-F5344CB8AC3E}">
        <p14:creationId xmlns:p14="http://schemas.microsoft.com/office/powerpoint/2010/main" val="76645951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slide shows a fracture at the bottom flange of the right beam for the specimen shown on the previous slide. This fracture is immediately adjacent to the beam flange groove welds. This fracture occurred when the moment in the beam was well below M</a:t>
            </a:r>
            <a:r>
              <a:rPr lang="en-US" altLang="en-US" baseline="-25000" dirty="0" smtClean="0"/>
              <a:t>p</a:t>
            </a:r>
            <a:r>
              <a:rPr lang="en-US" altLang="en-US" dirty="0" smtClean="0"/>
              <a:t>, and was the result of the highly localized deformations at the panel zone corners ("kink" regions).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142</a:t>
            </a:fld>
            <a:endParaRPr lang="fr-CA" dirty="0"/>
          </a:p>
        </p:txBody>
      </p:sp>
    </p:spTree>
    <p:extLst>
      <p:ext uri="{BB962C8B-B14F-4D97-AF65-F5344CB8AC3E}">
        <p14:creationId xmlns:p14="http://schemas.microsoft.com/office/powerpoint/2010/main" val="361189493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diagram illustrates the "kinks" that form at the corners of the panel zone, that typically lead to fracture in these regions.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143</a:t>
            </a:fld>
            <a:endParaRPr lang="fr-CA" dirty="0"/>
          </a:p>
        </p:txBody>
      </p:sp>
    </p:spTree>
    <p:extLst>
      <p:ext uri="{BB962C8B-B14F-4D97-AF65-F5344CB8AC3E}">
        <p14:creationId xmlns:p14="http://schemas.microsoft.com/office/powerpoint/2010/main" val="1061395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 plastic mechanism for an MRF with plastic hinges at the beam ends. Note that to form a complete mechanism, plastic hinges must also occur at the column bases (or column bases must be "pinned").</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15</a:t>
            </a:fld>
            <a:endParaRPr lang="fr-CA" dirty="0"/>
          </a:p>
        </p:txBody>
      </p:sp>
    </p:spTree>
    <p:extLst>
      <p:ext uri="{BB962C8B-B14F-4D97-AF65-F5344CB8AC3E}">
        <p14:creationId xmlns:p14="http://schemas.microsoft.com/office/powerpoint/2010/main" val="80923002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dirty="0" smtClean="0"/>
              <a:t>This plot is for the same specimen shown in the last few slides. This slide shows local response of the panel zone. Shown on the plot is the shear force on the panel zone, versus shear deformation (</a:t>
            </a:r>
            <a:r>
              <a:rPr lang="el-GR" altLang="en-US" dirty="0" smtClean="0">
                <a:cs typeface="Times New Roman" pitchFamily="18" charset="0"/>
                <a:sym typeface="Symbol" pitchFamily="18" charset="2"/>
              </a:rPr>
              <a:t></a:t>
            </a:r>
            <a:r>
              <a:rPr lang="en-US" altLang="en-US" dirty="0" smtClean="0">
                <a:cs typeface="Times New Roman" pitchFamily="18" charset="0"/>
                <a:sym typeface="Symbol" pitchFamily="18" charset="2"/>
              </a:rPr>
              <a:t>) of the panel zone.</a:t>
            </a:r>
          </a:p>
          <a:p>
            <a:pPr>
              <a:lnSpc>
                <a:spcPct val="90000"/>
              </a:lnSpc>
            </a:pPr>
            <a:endParaRPr lang="en-US" altLang="en-US" dirty="0" smtClean="0">
              <a:cs typeface="Times New Roman" pitchFamily="18" charset="0"/>
              <a:sym typeface="Symbol" pitchFamily="18" charset="2"/>
            </a:endParaRPr>
          </a:p>
          <a:p>
            <a:pPr>
              <a:lnSpc>
                <a:spcPct val="90000"/>
              </a:lnSpc>
            </a:pPr>
            <a:r>
              <a:rPr lang="en-US" altLang="en-US" dirty="0" smtClean="0">
                <a:cs typeface="Times New Roman" pitchFamily="18" charset="0"/>
                <a:sym typeface="Symbol" pitchFamily="18" charset="2"/>
              </a:rPr>
              <a:t>This plot shows the outstanding ductility that can be achieved by shear yielding of the panel zone. Note that the panel zone sustained many cycles of inelastic deformation, without strength degradation. In contrast, when flexural yielding occurs at the end of the beam, strength tends to degrade at large deformation levels due to local and lateral torsional buckling of the beam.</a:t>
            </a:r>
          </a:p>
          <a:p>
            <a:pPr>
              <a:lnSpc>
                <a:spcPct val="90000"/>
              </a:lnSpc>
            </a:pPr>
            <a:r>
              <a:rPr lang="en-US" altLang="en-US" dirty="0" smtClean="0">
                <a:cs typeface="Times New Roman" pitchFamily="18" charset="0"/>
                <a:sym typeface="Symbol" pitchFamily="18" charset="2"/>
              </a:rPr>
              <a:t>Shear yielding of the panel zone typically does not exhibit strength degradation due to local buckling (shear buckling of the panel zone is possible, but normally does not occur for the panel zone proportions found in typical rolled shape columns). Thus, the panel zone will normally exhibit large cyclic ductility, until the occurrence of fracture near the beam flange groove welds.</a:t>
            </a:r>
          </a:p>
          <a:p>
            <a:pPr>
              <a:lnSpc>
                <a:spcPct val="90000"/>
              </a:lnSpc>
            </a:pPr>
            <a:endParaRPr lang="en-US" altLang="en-US" dirty="0" smtClean="0">
              <a:cs typeface="Times New Roman" pitchFamily="18" charset="0"/>
              <a:sym typeface="Symbol" pitchFamily="18" charset="2"/>
            </a:endParaRPr>
          </a:p>
          <a:p>
            <a:pPr>
              <a:lnSpc>
                <a:spcPct val="90000"/>
              </a:lnSpc>
            </a:pPr>
            <a:r>
              <a:rPr lang="en-US" altLang="en-US" dirty="0" smtClean="0">
                <a:cs typeface="Times New Roman" pitchFamily="18" charset="0"/>
                <a:sym typeface="Symbol" pitchFamily="18" charset="2"/>
              </a:rPr>
              <a:t>This slide clearly demonstrates the outstanding ductility possible when we have shear yielding of steel elements. We'll see later that we also make use of the great ductility of steel elements in shear in eccentrically braced frames.</a:t>
            </a:r>
          </a:p>
          <a:p>
            <a:pPr>
              <a:lnSpc>
                <a:spcPct val="90000"/>
              </a:lnSpc>
            </a:pPr>
            <a:endParaRPr lang="en-US" altLang="en-US" dirty="0" smtClean="0">
              <a:cs typeface="Times New Roman" pitchFamily="18" charset="0"/>
              <a:sym typeface="Symbol" pitchFamily="18" charset="2"/>
            </a:endParaRPr>
          </a:p>
          <a:p>
            <a:pPr>
              <a:lnSpc>
                <a:spcPct val="90000"/>
              </a:lnSpc>
            </a:pPr>
            <a:r>
              <a:rPr lang="en-US" altLang="en-US" dirty="0" smtClean="0">
                <a:cs typeface="Times New Roman" pitchFamily="18" charset="0"/>
                <a:sym typeface="Symbol" pitchFamily="18" charset="2"/>
              </a:rPr>
              <a:t>Note also that ductility in shear is an important difference between steel and reinforced concrete. Steel elements are typically highly ductile in shear, whereas reinforced concrete element are typically highly non-ductile in shear.</a:t>
            </a:r>
            <a:endParaRPr lang="el-GR" altLang="en-US" dirty="0" smtClean="0">
              <a:cs typeface="Times New Roman" pitchFamily="18" charset="0"/>
              <a:sym typeface="Symbol" pitchFamily="18" charset="2"/>
            </a:endParaRP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145</a:t>
            </a:fld>
            <a:endParaRPr lang="fr-CA" dirty="0"/>
          </a:p>
        </p:txBody>
      </p:sp>
    </p:spTree>
    <p:extLst>
      <p:ext uri="{BB962C8B-B14F-4D97-AF65-F5344CB8AC3E}">
        <p14:creationId xmlns:p14="http://schemas.microsoft.com/office/powerpoint/2010/main" val="19531177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90000"/>
              </a:lnSpc>
            </a:pPr>
            <a:r>
              <a:rPr lang="en-US" altLang="en-US" sz="1200" dirty="0" smtClean="0"/>
              <a:t>This slide summarizes key ideas regarding the panel zone:</a:t>
            </a:r>
          </a:p>
          <a:p>
            <a:pPr>
              <a:lnSpc>
                <a:spcPct val="90000"/>
              </a:lnSpc>
            </a:pPr>
            <a:endParaRPr lang="en-US" altLang="en-US" sz="1200" dirty="0" smtClean="0"/>
          </a:p>
          <a:p>
            <a:pPr>
              <a:lnSpc>
                <a:spcPct val="90000"/>
              </a:lnSpc>
            </a:pPr>
            <a:r>
              <a:rPr lang="en-US" altLang="en-US" sz="1200" dirty="0" smtClean="0"/>
              <a:t>- Panel zone yielding is a highly ductile process. Moment frames designed with "weak" panel zones (i.e. designed so that yielding occurs primarily in the panel zones) can achieve very high levels of ductility under lateral earthquake loading.</a:t>
            </a:r>
          </a:p>
          <a:p>
            <a:pPr>
              <a:lnSpc>
                <a:spcPct val="90000"/>
              </a:lnSpc>
            </a:pPr>
            <a:endParaRPr lang="en-US" altLang="en-US" sz="1200" dirty="0" smtClean="0"/>
          </a:p>
          <a:p>
            <a:pPr>
              <a:lnSpc>
                <a:spcPct val="90000"/>
              </a:lnSpc>
            </a:pPr>
            <a:r>
              <a:rPr lang="en-US" altLang="en-US" sz="1200" dirty="0" smtClean="0"/>
              <a:t>- Even though panel zone yielding is highly ductile, this yielding leads to the development of "kinks" at the panel zone corners, which in turn, lead to fracture. Further, the degree of inelastic deformation that can be developed in the panel zone before fracture is not well understood.</a:t>
            </a:r>
          </a:p>
          <a:p>
            <a:pPr>
              <a:lnSpc>
                <a:spcPct val="90000"/>
              </a:lnSpc>
            </a:pPr>
            <a:endParaRPr lang="en-US" altLang="en-US" sz="1200" dirty="0" smtClean="0"/>
          </a:p>
          <a:p>
            <a:pPr>
              <a:lnSpc>
                <a:spcPct val="90000"/>
              </a:lnSpc>
            </a:pPr>
            <a:r>
              <a:rPr lang="en-US" altLang="en-US" sz="1200" dirty="0" smtClean="0"/>
              <a:t>- Additional research is needed to better define </a:t>
            </a:r>
            <a:r>
              <a:rPr lang="en-US" altLang="ja-JP" sz="1200" dirty="0" smtClean="0"/>
              <a:t>how much panel zone participation should be permitted in the inelastic seismic response of a steel moment frame. Despite a number of past studies on this issue, there are sharply conflicting views of how panel zones should be treated in design, both within the research community as well as within the building regulatory community. At the crux of the disagreements are concerns regarding fracture induced by panel zone yielding. There appears to be broad agreement that panel zone yielding is a highly ductile process, and that in many ways, the panel zone is an ideal energy dissipater in a steel moment frame. However, there is broad disagreement on the role that panel zone yielding plays in joint fracture.</a:t>
            </a:r>
          </a:p>
          <a:p>
            <a:pPr>
              <a:lnSpc>
                <a:spcPct val="90000"/>
              </a:lnSpc>
            </a:pPr>
            <a:endParaRPr lang="en-US" altLang="en-US" sz="1200" dirty="0" smtClean="0"/>
          </a:p>
          <a:p>
            <a:pPr>
              <a:lnSpc>
                <a:spcPct val="90000"/>
              </a:lnSpc>
            </a:pPr>
            <a:r>
              <a:rPr lang="en-US" altLang="en-US" sz="1200" dirty="0" smtClean="0"/>
              <a:t>- Because of conflicting views on panel zone behavior, building code provisions on panel zone design have shown large variations over time.</a:t>
            </a:r>
          </a:p>
          <a:p>
            <a:pPr>
              <a:lnSpc>
                <a:spcPct val="90000"/>
              </a:lnSpc>
            </a:pPr>
            <a:endParaRPr lang="en-US" altLang="en-US" sz="1200" dirty="0" smtClean="0"/>
          </a:p>
          <a:p>
            <a:pPr>
              <a:lnSpc>
                <a:spcPct val="90000"/>
              </a:lnSpc>
            </a:pPr>
            <a:r>
              <a:rPr lang="en-US" altLang="en-US" sz="1200" dirty="0" smtClean="0"/>
              <a:t>- The current (2016) AISC Seismic Provisions have taken the approach of permitting limited yielding in the panel zone, but do not permit designs in which essentially all yielding occurs in the panel zone. </a:t>
            </a:r>
          </a:p>
          <a:p>
            <a:pPr>
              <a:lnSpc>
                <a:spcPct val="90000"/>
              </a:lnSpc>
            </a:pPr>
            <a:endParaRPr lang="en-US" altLang="en-US" sz="1200" dirty="0" smtClean="0"/>
          </a:p>
          <a:p>
            <a:pPr>
              <a:lnSpc>
                <a:spcPct val="90000"/>
              </a:lnSpc>
            </a:pPr>
            <a:r>
              <a:rPr lang="en-US" altLang="en-US" sz="1200" dirty="0" smtClean="0"/>
              <a:t>This completes the general discussion on panel zone behavior. We will consider further design and detailing requirements when we discuss Section E3.6 of the AISC Seismic Provisions.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146</a:t>
            </a:fld>
            <a:endParaRPr lang="fr-CA" dirty="0"/>
          </a:p>
        </p:txBody>
      </p:sp>
    </p:spTree>
    <p:extLst>
      <p:ext uri="{BB962C8B-B14F-4D97-AF65-F5344CB8AC3E}">
        <p14:creationId xmlns:p14="http://schemas.microsoft.com/office/powerpoint/2010/main" val="390680713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In the final section of this module, we will look at the detailing requirements for Special Moment Frames in the AISC Seismic Provisions.</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147</a:t>
            </a:fld>
            <a:endParaRPr lang="fr-CA" dirty="0"/>
          </a:p>
        </p:txBody>
      </p:sp>
    </p:spTree>
    <p:extLst>
      <p:ext uri="{BB962C8B-B14F-4D97-AF65-F5344CB8AC3E}">
        <p14:creationId xmlns:p14="http://schemas.microsoft.com/office/powerpoint/2010/main" val="198680002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nSpc>
                <a:spcPct val="80000"/>
              </a:lnSpc>
            </a:pPr>
            <a:r>
              <a:rPr lang="en-US" altLang="en-US" sz="1200" dirty="0" smtClean="0"/>
              <a:t>We will now start looking at detailing requirements for moment frames in the 2016 AISC </a:t>
            </a:r>
            <a:r>
              <a:rPr lang="en-US" altLang="en-US" sz="1200" i="1" dirty="0" smtClean="0"/>
              <a:t>Seismic Provisions</a:t>
            </a:r>
            <a:r>
              <a:rPr lang="en-US" altLang="en-US" sz="1200" dirty="0" smtClean="0"/>
              <a:t>.</a:t>
            </a:r>
          </a:p>
          <a:p>
            <a:pPr>
              <a:lnSpc>
                <a:spcPct val="80000"/>
              </a:lnSpc>
            </a:pPr>
            <a:endParaRPr lang="en-US" altLang="en-US" sz="1200" dirty="0" smtClean="0"/>
          </a:p>
          <a:p>
            <a:pPr>
              <a:lnSpc>
                <a:spcPct val="80000"/>
              </a:lnSpc>
            </a:pPr>
            <a:r>
              <a:rPr lang="en-US" altLang="en-US" sz="1200" dirty="0" smtClean="0"/>
              <a:t>Moment frames are covered in Chapter E</a:t>
            </a:r>
          </a:p>
          <a:p>
            <a:pPr>
              <a:lnSpc>
                <a:spcPct val="80000"/>
              </a:lnSpc>
            </a:pPr>
            <a:endParaRPr lang="en-US" altLang="en-US" sz="1200" dirty="0" smtClean="0"/>
          </a:p>
          <a:p>
            <a:pPr>
              <a:lnSpc>
                <a:spcPct val="80000"/>
              </a:lnSpc>
            </a:pPr>
            <a:r>
              <a:rPr lang="en-US" altLang="en-US" sz="1200" dirty="0" smtClean="0"/>
              <a:t>Special Moment Frames (SMF) have the highest level of ductile detailing requirements, and are therefore expected to be capable of sustaining very large levels of inelastic deformation. That is, SMF systems are expected to be capable of supplying very high levels of ductility. Accordingly, they can be designed with lower levels of lateral strength, and therefore have a high "R-factor." R=8 for SMF.</a:t>
            </a:r>
          </a:p>
          <a:p>
            <a:pPr>
              <a:lnSpc>
                <a:spcPct val="80000"/>
              </a:lnSpc>
            </a:pPr>
            <a:endParaRPr lang="en-US" altLang="en-US" sz="1200" dirty="0" smtClean="0"/>
          </a:p>
          <a:p>
            <a:pPr>
              <a:lnSpc>
                <a:spcPct val="80000"/>
              </a:lnSpc>
            </a:pPr>
            <a:r>
              <a:rPr lang="en-US" altLang="en-US" sz="1200" dirty="0" smtClean="0"/>
              <a:t>Ordinary Moment Frames (OMF) have very few ductile detailing requirements, and therefore are not expected to be capable of supplying significant levels of ductility. Accordingly, they must be designed to provide higher levels of lateral strength, and therefore have a low "R-factor." R=3.5 for OMF.</a:t>
            </a:r>
          </a:p>
          <a:p>
            <a:pPr>
              <a:lnSpc>
                <a:spcPct val="80000"/>
              </a:lnSpc>
            </a:pPr>
            <a:endParaRPr lang="en-US" altLang="en-US" sz="1200" dirty="0" smtClean="0"/>
          </a:p>
          <a:p>
            <a:pPr>
              <a:lnSpc>
                <a:spcPct val="80000"/>
              </a:lnSpc>
            </a:pPr>
            <a:r>
              <a:rPr lang="en-US" altLang="en-US" sz="1200" dirty="0" smtClean="0"/>
              <a:t>Finally, Intermediate Moment Frames (IMF) have ductile detailing requirements that are intermediate between SMF and OMF, and are therefore expected to be capable of supplying moderate levels of ductility. The required lateral strength of IMF systems is therefore also intermediate between SMF and OMF. R=4.5 for IMF. Note that IMF are close to OMF in terms of R-factor, and therefore should be considered to be a system of limited ductility.</a:t>
            </a:r>
          </a:p>
          <a:p>
            <a:pPr>
              <a:lnSpc>
                <a:spcPct val="80000"/>
              </a:lnSpc>
            </a:pPr>
            <a:endParaRPr lang="en-US" altLang="en-US" sz="1200" dirty="0" smtClean="0"/>
          </a:p>
          <a:p>
            <a:pPr>
              <a:lnSpc>
                <a:spcPct val="80000"/>
              </a:lnSpc>
            </a:pPr>
            <a:r>
              <a:rPr lang="en-US" altLang="en-US" sz="1200" dirty="0" smtClean="0"/>
              <a:t>There is also a fourth type of moment frame system defined in the AISC </a:t>
            </a:r>
            <a:r>
              <a:rPr lang="en-US" altLang="en-US" sz="1200" i="1" dirty="0" smtClean="0"/>
              <a:t>Seismic Provisions</a:t>
            </a:r>
            <a:r>
              <a:rPr lang="en-US" altLang="en-US" sz="1200" dirty="0" smtClean="0"/>
              <a:t>. These are Special Truss Moment Frames (STMF), which are covered in Section E4 of the </a:t>
            </a:r>
            <a:r>
              <a:rPr lang="en-US" altLang="en-US" sz="1200" i="1" dirty="0" smtClean="0"/>
              <a:t>Seismic Provisions.</a:t>
            </a:r>
            <a:r>
              <a:rPr lang="en-US" altLang="en-US" sz="1200" dirty="0" smtClean="0"/>
              <a:t> In STMF, the horizontal members are trusses rather than conventional wide flange beams. The trusses in STMF are designed to force yielding to occur in special segments of the truss, which in turn, are then detailed for high ductility. STMF systems will not be covered herein.</a:t>
            </a:r>
          </a:p>
          <a:p>
            <a:pPr>
              <a:lnSpc>
                <a:spcPct val="80000"/>
              </a:lnSpc>
            </a:pPr>
            <a:endParaRPr lang="en-US" altLang="en-US" sz="1200" dirty="0" smtClean="0"/>
          </a:p>
          <a:p>
            <a:pPr>
              <a:lnSpc>
                <a:spcPct val="80000"/>
              </a:lnSpc>
            </a:pPr>
            <a:r>
              <a:rPr lang="en-US" altLang="en-US" sz="1200" dirty="0" smtClean="0"/>
              <a:t>The final type of moment frame system defined in the AIS</a:t>
            </a:r>
            <a:r>
              <a:rPr lang="en-US" altLang="en-US" sz="1200" i="0" dirty="0" smtClean="0"/>
              <a:t>C</a:t>
            </a:r>
            <a:r>
              <a:rPr lang="en-US" altLang="en-US" sz="1200" i="0" baseline="0" dirty="0" smtClean="0"/>
              <a:t> </a:t>
            </a:r>
            <a:r>
              <a:rPr lang="en-US" altLang="en-US" sz="1200" i="1" baseline="0" dirty="0" smtClean="0"/>
              <a:t>Seismic Provisions</a:t>
            </a:r>
            <a:r>
              <a:rPr lang="en-US" altLang="en-US" sz="1200" i="0" baseline="0" dirty="0" smtClean="0"/>
              <a:t> are the Ordinary and Special Cantilever Column Systems (OCCS and SCCS, respectively). These systems rely on flexural yielding in the columns only with minimal inelastic drift capacity and redundancy. OCCS and SCCS systems will not be covered herein.</a:t>
            </a:r>
            <a:endParaRPr lang="en-US" altLang="en-US" sz="1200" dirty="0" smtClean="0"/>
          </a:p>
          <a:p>
            <a:pPr>
              <a:lnSpc>
                <a:spcPct val="80000"/>
              </a:lnSpc>
            </a:pPr>
            <a:endParaRPr lang="en-US" altLang="en-US" sz="1200" dirty="0" smtClean="0"/>
          </a:p>
          <a:p>
            <a:pPr>
              <a:lnSpc>
                <a:spcPct val="80000"/>
              </a:lnSpc>
            </a:pPr>
            <a:r>
              <a:rPr lang="en-US" altLang="en-US" sz="1200" dirty="0" smtClean="0"/>
              <a:t>The remainder of this module will focus on Special Moment Frames (SMF). As noted above, SMF systems have the highest level of ductile detailing requirements. IMF and OMF systems are similar to SMF, but relax or eliminate many of the SMF requirements. </a:t>
            </a:r>
          </a:p>
          <a:p>
            <a:pPr>
              <a:lnSpc>
                <a:spcPct val="80000"/>
              </a:lnSpc>
            </a:pPr>
            <a:endParaRPr lang="en-US" altLang="en-US" sz="1200" dirty="0" smtClean="0"/>
          </a:p>
          <a:p>
            <a:pPr>
              <a:lnSpc>
                <a:spcPct val="80000"/>
              </a:lnSpc>
            </a:pPr>
            <a:r>
              <a:rPr lang="en-US" altLang="en-US" sz="1200" dirty="0" smtClean="0"/>
              <a:t>Finally, recall that all SFRS (Seismic Force</a:t>
            </a:r>
            <a:r>
              <a:rPr lang="en-US" altLang="en-US" sz="1200" baseline="0" dirty="0" smtClean="0"/>
              <a:t> </a:t>
            </a:r>
            <a:r>
              <a:rPr lang="en-US" altLang="en-US" sz="1200" dirty="0" smtClean="0"/>
              <a:t>Resisting Systems) must satisfy the requirements in Chapters A through D of the </a:t>
            </a:r>
            <a:r>
              <a:rPr lang="en-US" altLang="en-US" sz="1200" i="1" dirty="0" smtClean="0"/>
              <a:t>Seismic Provisions.</a:t>
            </a:r>
            <a:r>
              <a:rPr lang="en-US" altLang="en-US" sz="1200" dirty="0" smtClean="0"/>
              <a:t> Thus, moment frame systems must satisfy Chapter E (for SMF, IMF or OMF), but must also satisfy Chapters A through D. </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148</a:t>
            </a:fld>
            <a:endParaRPr lang="fr-CA" dirty="0"/>
          </a:p>
        </p:txBody>
      </p:sp>
    </p:spTree>
    <p:extLst>
      <p:ext uri="{BB962C8B-B14F-4D97-AF65-F5344CB8AC3E}">
        <p14:creationId xmlns:p14="http://schemas.microsoft.com/office/powerpoint/2010/main" val="20432671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Section E3 covers requirements for Special Moment Frames.</a:t>
            </a:r>
          </a:p>
          <a:p>
            <a:endParaRPr lang="en-US" altLang="en-US" dirty="0" smtClean="0"/>
          </a:p>
          <a:p>
            <a:r>
              <a:rPr lang="en-US" altLang="en-US" dirty="0" smtClean="0"/>
              <a:t>Note that many of the detailing requirements pertain to the beam-column joint region.</a:t>
            </a:r>
          </a:p>
          <a:p>
            <a:endParaRPr lang="en-US" altLang="en-US" dirty="0" smtClean="0"/>
          </a:p>
          <a:p>
            <a:r>
              <a:rPr lang="en-US" altLang="en-US" dirty="0" smtClean="0"/>
              <a:t>We will now cover selected highlights of Section E3.</a:t>
            </a:r>
          </a:p>
          <a:p>
            <a:endParaRPr lang="en-US" altLang="en-US" dirty="0" smtClean="0"/>
          </a:p>
          <a:p>
            <a:endParaRPr lang="en-US" altLang="en-US" dirty="0" smtClean="0"/>
          </a:p>
          <a:p>
            <a:pPr>
              <a:lnSpc>
                <a:spcPct val="80000"/>
              </a:lnSpc>
            </a:pP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149</a:t>
            </a:fld>
            <a:endParaRPr lang="fr-CA" dirty="0"/>
          </a:p>
        </p:txBody>
      </p:sp>
    </p:spTree>
    <p:extLst>
      <p:ext uri="{BB962C8B-B14F-4D97-AF65-F5344CB8AC3E}">
        <p14:creationId xmlns:p14="http://schemas.microsoft.com/office/powerpoint/2010/main" val="204326710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key words in the Basis of Design statement are "..significant inelastic deformations.." This indicates that SMF systems are expected to supply high levels of ductility, and therefore have fairly extensive detailing requirements intended to assure high ductility.</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150</a:t>
            </a:fld>
            <a:endParaRPr lang="fr-CA" dirty="0"/>
          </a:p>
        </p:txBody>
      </p:sp>
    </p:spTree>
    <p:extLst>
      <p:ext uri="{BB962C8B-B14F-4D97-AF65-F5344CB8AC3E}">
        <p14:creationId xmlns:p14="http://schemas.microsoft.com/office/powerpoint/2010/main" val="190288230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Section E3.6 covers requirements for beam-to-column connections. This section of the AISC </a:t>
            </a:r>
            <a:r>
              <a:rPr lang="en-US" altLang="en-US" i="1" dirty="0" smtClean="0"/>
              <a:t>Seismic Provisions</a:t>
            </a:r>
            <a:r>
              <a:rPr lang="en-US" altLang="en-US" dirty="0" smtClean="0"/>
              <a:t> has been heavily influenced by the moment connection failures seen in the 1994 Northridge Earthquake, and the subsequent research programs (SAC-FEMA and others).</a:t>
            </a:r>
          </a:p>
          <a:p>
            <a:endParaRPr lang="en-US" altLang="en-US" dirty="0" smtClean="0"/>
          </a:p>
          <a:p>
            <a:r>
              <a:rPr lang="en-US" altLang="en-US" dirty="0" smtClean="0"/>
              <a:t>Prior to the 1994 Northridge Earthquake, the AISC </a:t>
            </a:r>
            <a:r>
              <a:rPr lang="en-US" altLang="en-US" i="1" dirty="0" smtClean="0"/>
              <a:t>Seismic Provisions</a:t>
            </a:r>
            <a:r>
              <a:rPr lang="en-US" altLang="en-US" dirty="0" smtClean="0"/>
              <a:t> prescribed the use of the welded flange-bolted web connection in SMF systems. Unfortunately, the connection that was prescribed proved to be a poor choice.</a:t>
            </a:r>
          </a:p>
          <a:p>
            <a:r>
              <a:rPr lang="en-US" altLang="en-US" dirty="0" smtClean="0"/>
              <a:t>The current AISC </a:t>
            </a:r>
            <a:r>
              <a:rPr lang="en-US" altLang="en-US" i="1" dirty="0" smtClean="0"/>
              <a:t>Seismic Provisions</a:t>
            </a:r>
            <a:r>
              <a:rPr lang="en-US" altLang="en-US" dirty="0" smtClean="0"/>
              <a:t> no longer prescribe the use of any particular type of connection. Instead, the AISC </a:t>
            </a:r>
            <a:r>
              <a:rPr lang="en-US" altLang="en-US" i="1" dirty="0" smtClean="0"/>
              <a:t>Seismic Provisions</a:t>
            </a:r>
            <a:r>
              <a:rPr lang="en-US" altLang="en-US" dirty="0" smtClean="0"/>
              <a:t> specify the performance requirements for beam-to-column connections in SMF, and then specify how a designer may demonstrate the a connection satisfy these performance requirements.</a:t>
            </a:r>
          </a:p>
          <a:p>
            <a:r>
              <a:rPr lang="en-US" altLang="en-US" dirty="0" smtClean="0"/>
              <a:t>Thus, with the current AISC </a:t>
            </a:r>
            <a:r>
              <a:rPr lang="en-US" altLang="en-US" i="1" dirty="0" smtClean="0"/>
              <a:t>Seismic Provisions</a:t>
            </a:r>
            <a:r>
              <a:rPr lang="en-US" altLang="en-US" dirty="0" smtClean="0"/>
              <a:t>, a designer can choose any type of beam-to-column connection for use in a Special Moment Frame, as long as he/she can demonstrate (using methods given in Section E3.6c) that the chosen connection satisfies the performance requirements in Section E3.6b.</a:t>
            </a:r>
          </a:p>
          <a:p>
            <a:endParaRPr lang="en-US" altLang="en-US" dirty="0" smtClean="0"/>
          </a:p>
          <a:p>
            <a:endParaRPr lang="en-US" altLang="en-US" dirty="0" smtClean="0"/>
          </a:p>
          <a:p>
            <a:pPr>
              <a:lnSpc>
                <a:spcPct val="80000"/>
              </a:lnSpc>
            </a:pP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151</a:t>
            </a:fld>
            <a:endParaRPr lang="fr-CA" dirty="0"/>
          </a:p>
        </p:txBody>
      </p:sp>
    </p:spTree>
    <p:extLst>
      <p:ext uri="{BB962C8B-B14F-4D97-AF65-F5344CB8AC3E}">
        <p14:creationId xmlns:p14="http://schemas.microsoft.com/office/powerpoint/2010/main" val="204326710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80000"/>
              </a:lnSpc>
            </a:pPr>
            <a:r>
              <a:rPr lang="en-US" altLang="en-US" sz="1200" dirty="0" smtClean="0"/>
              <a:t>Section E3.6b states the fundamental performance requirements for an SMF beam-to-column connection. </a:t>
            </a:r>
          </a:p>
          <a:p>
            <a:pPr>
              <a:lnSpc>
                <a:spcPct val="80000"/>
              </a:lnSpc>
            </a:pPr>
            <a:endParaRPr lang="en-US" altLang="en-US" sz="1200" dirty="0" smtClean="0"/>
          </a:p>
          <a:p>
            <a:pPr>
              <a:lnSpc>
                <a:spcPct val="80000"/>
              </a:lnSpc>
            </a:pPr>
            <a:r>
              <a:rPr lang="en-US" altLang="en-US" sz="1200" dirty="0" smtClean="0"/>
              <a:t>The basic performance requirement is stated in terms of required deformation capacity. Essentially, the connection must be capable of permitting the frame to sustain cyclic loading up to an </a:t>
            </a:r>
            <a:r>
              <a:rPr lang="en-US" altLang="en-US" sz="1200" dirty="0" err="1" smtClean="0"/>
              <a:t>interstory</a:t>
            </a:r>
            <a:r>
              <a:rPr lang="en-US" altLang="en-US" sz="1200" dirty="0" smtClean="0"/>
              <a:t> drift angle of </a:t>
            </a:r>
            <a:r>
              <a:rPr lang="en-US" altLang="en-US" sz="1200" dirty="0" smtClean="0">
                <a:sym typeface="Symbol" pitchFamily="18" charset="2"/>
              </a:rPr>
              <a:t></a:t>
            </a:r>
            <a:r>
              <a:rPr lang="en-US" altLang="en-US" sz="1200" dirty="0" smtClean="0"/>
              <a:t>0.04 radian, without failure of the connection.</a:t>
            </a:r>
          </a:p>
          <a:p>
            <a:pPr>
              <a:lnSpc>
                <a:spcPct val="80000"/>
              </a:lnSpc>
            </a:pPr>
            <a:r>
              <a:rPr lang="en-US" altLang="en-US" sz="1200" dirty="0" smtClean="0"/>
              <a:t>The connection is considered satisfactory if it can still resist of a moment equal to at least 0.80 </a:t>
            </a:r>
            <a:r>
              <a:rPr lang="en-US" altLang="en-US" sz="1200" i="1" dirty="0" smtClean="0"/>
              <a:t>M</a:t>
            </a:r>
            <a:r>
              <a:rPr lang="en-US" altLang="en-US" sz="1200" i="1" baseline="-25000" dirty="0" smtClean="0"/>
              <a:t>p</a:t>
            </a:r>
            <a:r>
              <a:rPr lang="en-US" altLang="en-US" sz="1200" dirty="0" smtClean="0"/>
              <a:t> of the connected beam, after being subjected to cyclic loading up to </a:t>
            </a:r>
            <a:r>
              <a:rPr lang="en-US" altLang="en-US" sz="1200" dirty="0" smtClean="0">
                <a:sym typeface="Symbol" pitchFamily="18" charset="2"/>
              </a:rPr>
              <a:t> 0.04 radian. This is referred to as the "measured flexural resistance," since (as will be seen in E3.6c), the moment capacity of the connection after cyclic loading is </a:t>
            </a:r>
            <a:r>
              <a:rPr lang="en-US" altLang="en-US" sz="1200" i="1" dirty="0" smtClean="0">
                <a:sym typeface="Symbol" pitchFamily="18" charset="2"/>
              </a:rPr>
              <a:t>measured</a:t>
            </a:r>
            <a:r>
              <a:rPr lang="en-US" altLang="en-US" sz="1200" dirty="0" smtClean="0">
                <a:sym typeface="Symbol" pitchFamily="18" charset="2"/>
              </a:rPr>
              <a:t> in a connection test.</a:t>
            </a:r>
          </a:p>
          <a:p>
            <a:pPr>
              <a:lnSpc>
                <a:spcPct val="80000"/>
              </a:lnSpc>
            </a:pPr>
            <a:endParaRPr lang="en-US" altLang="en-US" sz="1200" dirty="0" smtClean="0">
              <a:sym typeface="Symbol" pitchFamily="18" charset="2"/>
            </a:endParaRPr>
          </a:p>
          <a:p>
            <a:pPr>
              <a:lnSpc>
                <a:spcPct val="80000"/>
              </a:lnSpc>
            </a:pPr>
            <a:r>
              <a:rPr lang="en-US" altLang="en-US" sz="1200" dirty="0" smtClean="0">
                <a:sym typeface="Symbol" pitchFamily="18" charset="2"/>
              </a:rPr>
              <a:t>Note that the flexural capacity of the connection must be at least 0.80 </a:t>
            </a:r>
            <a:r>
              <a:rPr lang="en-US" altLang="en-US" sz="1200" i="1" dirty="0" smtClean="0">
                <a:sym typeface="Symbol" pitchFamily="18" charset="2"/>
              </a:rPr>
              <a:t>M</a:t>
            </a:r>
            <a:r>
              <a:rPr lang="en-US" altLang="en-US" sz="1200" i="1" baseline="-25000" dirty="0" smtClean="0">
                <a:sym typeface="Symbol" pitchFamily="18" charset="2"/>
              </a:rPr>
              <a:t>p</a:t>
            </a:r>
            <a:r>
              <a:rPr lang="en-US" altLang="en-US" sz="1200" baseline="-25000" dirty="0" smtClean="0">
                <a:sym typeface="Symbol" pitchFamily="18" charset="2"/>
              </a:rPr>
              <a:t> </a:t>
            </a:r>
            <a:r>
              <a:rPr lang="en-US" altLang="en-US" sz="1200" dirty="0" smtClean="0">
                <a:sym typeface="Symbol" pitchFamily="18" charset="2"/>
              </a:rPr>
              <a:t>after cyclic load testing. </a:t>
            </a:r>
            <a:r>
              <a:rPr lang="en-US" altLang="en-US" sz="1200" i="1" dirty="0" smtClean="0">
                <a:sym typeface="Symbol" pitchFamily="18" charset="2"/>
              </a:rPr>
              <a:t>M</a:t>
            </a:r>
            <a:r>
              <a:rPr lang="en-US" altLang="en-US" sz="1200" i="1" baseline="-25000" dirty="0" smtClean="0">
                <a:sym typeface="Symbol" pitchFamily="18" charset="2"/>
              </a:rPr>
              <a:t>p</a:t>
            </a:r>
            <a:r>
              <a:rPr lang="en-US" altLang="en-US" sz="1200" i="1" dirty="0" smtClean="0">
                <a:sym typeface="Symbol" pitchFamily="18" charset="2"/>
              </a:rPr>
              <a:t> </a:t>
            </a:r>
            <a:r>
              <a:rPr lang="en-US" altLang="en-US" sz="1200" dirty="0" smtClean="0">
                <a:sym typeface="Symbol" pitchFamily="18" charset="2"/>
              </a:rPr>
              <a:t>here is computed using nominal material properties, i.e. </a:t>
            </a:r>
            <a:r>
              <a:rPr lang="en-US" altLang="en-US" sz="1200" i="1" dirty="0" smtClean="0">
                <a:sym typeface="Symbol" pitchFamily="18" charset="2"/>
              </a:rPr>
              <a:t>M</a:t>
            </a:r>
            <a:r>
              <a:rPr lang="en-US" altLang="en-US" sz="1200" i="1" baseline="-25000" dirty="0" smtClean="0">
                <a:sym typeface="Symbol" pitchFamily="18" charset="2"/>
              </a:rPr>
              <a:t>p</a:t>
            </a:r>
            <a:r>
              <a:rPr lang="en-US" altLang="en-US" sz="1200" i="1" dirty="0" smtClean="0">
                <a:sym typeface="Symbol" pitchFamily="18" charset="2"/>
              </a:rPr>
              <a:t> = Z F</a:t>
            </a:r>
            <a:r>
              <a:rPr lang="en-US" altLang="en-US" sz="1200" i="1" baseline="-25000" dirty="0" smtClean="0">
                <a:sym typeface="Symbol" pitchFamily="18" charset="2"/>
              </a:rPr>
              <a:t>y</a:t>
            </a:r>
            <a:r>
              <a:rPr lang="en-US" altLang="en-US" sz="1200" dirty="0" smtClean="0">
                <a:sym typeface="Symbol" pitchFamily="18" charset="2"/>
              </a:rPr>
              <a:t>, where </a:t>
            </a:r>
            <a:r>
              <a:rPr lang="en-US" altLang="en-US" sz="1200" i="1" dirty="0" smtClean="0">
                <a:sym typeface="Symbol" pitchFamily="18" charset="2"/>
              </a:rPr>
              <a:t>F</a:t>
            </a:r>
            <a:r>
              <a:rPr lang="en-US" altLang="en-US" sz="1200" i="1" baseline="-25000" dirty="0" smtClean="0">
                <a:sym typeface="Symbol" pitchFamily="18" charset="2"/>
              </a:rPr>
              <a:t>y</a:t>
            </a:r>
            <a:r>
              <a:rPr lang="en-US" altLang="en-US" sz="1200" dirty="0" smtClean="0">
                <a:sym typeface="Symbol" pitchFamily="18" charset="2"/>
              </a:rPr>
              <a:t> is the minimum specified yield stress (typically 50 </a:t>
            </a:r>
            <a:r>
              <a:rPr lang="en-US" altLang="en-US" sz="1200" dirty="0" err="1" smtClean="0">
                <a:sym typeface="Symbol" pitchFamily="18" charset="2"/>
              </a:rPr>
              <a:t>ksi</a:t>
            </a:r>
            <a:r>
              <a:rPr lang="en-US" altLang="en-US" sz="1200" dirty="0" smtClean="0">
                <a:sym typeface="Symbol" pitchFamily="18" charset="2"/>
              </a:rPr>
              <a:t> for an SMF beam), not the expected yield stress.</a:t>
            </a:r>
          </a:p>
          <a:p>
            <a:pPr>
              <a:lnSpc>
                <a:spcPct val="80000"/>
              </a:lnSpc>
            </a:pPr>
            <a:endParaRPr lang="en-US" altLang="en-US" sz="1200" dirty="0" smtClean="0">
              <a:sym typeface="Symbol" pitchFamily="18" charset="2"/>
            </a:endParaRPr>
          </a:p>
          <a:p>
            <a:pPr>
              <a:lnSpc>
                <a:spcPct val="80000"/>
              </a:lnSpc>
            </a:pPr>
            <a:r>
              <a:rPr lang="en-US" altLang="en-US" sz="1200" dirty="0" smtClean="0">
                <a:sym typeface="Symbol" pitchFamily="18" charset="2"/>
              </a:rPr>
              <a:t>Normally, the bending moment developed in the beam, at the beam-to-column connection, during cyclic testing will be well in excess of </a:t>
            </a:r>
            <a:r>
              <a:rPr lang="en-US" altLang="en-US" sz="1200" i="1" dirty="0" smtClean="0">
                <a:sym typeface="Symbol" pitchFamily="18" charset="2"/>
              </a:rPr>
              <a:t>M</a:t>
            </a:r>
            <a:r>
              <a:rPr lang="en-US" altLang="en-US" sz="1200" i="1" baseline="-25000" dirty="0" smtClean="0">
                <a:sym typeface="Symbol" pitchFamily="18" charset="2"/>
              </a:rPr>
              <a:t>p</a:t>
            </a:r>
            <a:r>
              <a:rPr lang="en-US" altLang="en-US" sz="1200" dirty="0" smtClean="0">
                <a:sym typeface="Symbol" pitchFamily="18" charset="2"/>
              </a:rPr>
              <a:t>. In fact, maximum moments that the connection will see will often be on the order of 1.15 x </a:t>
            </a:r>
            <a:r>
              <a:rPr lang="en-US" altLang="en-US" sz="1200" i="1" dirty="0" smtClean="0">
                <a:sym typeface="Symbol" pitchFamily="18" charset="2"/>
              </a:rPr>
              <a:t>Z</a:t>
            </a:r>
            <a:r>
              <a:rPr lang="en-US" altLang="en-US" sz="1200" dirty="0" smtClean="0">
                <a:sym typeface="Symbol" pitchFamily="18" charset="2"/>
              </a:rPr>
              <a:t> x </a:t>
            </a:r>
            <a:r>
              <a:rPr lang="en-US" altLang="en-US" sz="1200" i="1" dirty="0" err="1" smtClean="0">
                <a:sym typeface="Symbol" pitchFamily="18" charset="2"/>
              </a:rPr>
              <a:t>R</a:t>
            </a:r>
            <a:r>
              <a:rPr lang="en-US" altLang="en-US" sz="1200" i="1" baseline="-25000" dirty="0" err="1" smtClean="0">
                <a:sym typeface="Symbol" pitchFamily="18" charset="2"/>
              </a:rPr>
              <a:t>y</a:t>
            </a:r>
            <a:r>
              <a:rPr lang="en-US" altLang="en-US" sz="1200" i="1" dirty="0" err="1" smtClean="0">
                <a:sym typeface="Symbol" pitchFamily="18" charset="2"/>
              </a:rPr>
              <a:t>F</a:t>
            </a:r>
            <a:r>
              <a:rPr lang="en-US" altLang="en-US" sz="1200" i="1" baseline="-25000" dirty="0" err="1" smtClean="0">
                <a:sym typeface="Symbol" pitchFamily="18" charset="2"/>
              </a:rPr>
              <a:t>y</a:t>
            </a:r>
            <a:r>
              <a:rPr lang="en-US" altLang="en-US" sz="1200" i="1" dirty="0" smtClean="0">
                <a:sym typeface="Symbol" pitchFamily="18" charset="2"/>
              </a:rPr>
              <a:t>. </a:t>
            </a:r>
            <a:r>
              <a:rPr lang="en-US" altLang="en-US" sz="1200" dirty="0" smtClean="0">
                <a:sym typeface="Symbol" pitchFamily="18" charset="2"/>
              </a:rPr>
              <a:t>That is, the connection will need to resist a very large moment during the cyclic testing. However, the AISC </a:t>
            </a:r>
            <a:r>
              <a:rPr lang="en-US" altLang="en-US" sz="1200" i="1" dirty="0" smtClean="0">
                <a:sym typeface="Symbol" pitchFamily="18" charset="2"/>
              </a:rPr>
              <a:t>Seismic Provisions</a:t>
            </a:r>
            <a:r>
              <a:rPr lang="en-US" altLang="en-US" sz="1200" dirty="0" smtClean="0">
                <a:sym typeface="Symbol" pitchFamily="18" charset="2"/>
              </a:rPr>
              <a:t> permit some loss of flexural strength during the course of the cyclic loading, and require that the remaining flexural capacity after completing a load cycle at  0.04 radian drift angle need only be 0.80 </a:t>
            </a:r>
            <a:r>
              <a:rPr lang="en-US" altLang="en-US" sz="1200" i="1" dirty="0" smtClean="0">
                <a:sym typeface="Symbol" pitchFamily="18" charset="2"/>
              </a:rPr>
              <a:t>M</a:t>
            </a:r>
            <a:r>
              <a:rPr lang="en-US" altLang="en-US" sz="1200" i="1" baseline="-25000" dirty="0" smtClean="0">
                <a:sym typeface="Symbol" pitchFamily="18" charset="2"/>
              </a:rPr>
              <a:t>p</a:t>
            </a:r>
            <a:r>
              <a:rPr lang="en-US" altLang="en-US" sz="1200" baseline="-25000" dirty="0" smtClean="0">
                <a:sym typeface="Symbol" pitchFamily="18" charset="2"/>
              </a:rPr>
              <a:t> .</a:t>
            </a:r>
            <a:r>
              <a:rPr lang="en-US" altLang="en-US" sz="1200" dirty="0" smtClean="0">
                <a:sym typeface="Symbol" pitchFamily="18" charset="2"/>
              </a:rPr>
              <a:t> This allows for some deterioration in flexural strength during the very severe cyclic loading that the beam and connection will see during testing. In most tests, some loss in flexural capacity is seen as the  0.04 radian loading cycle is reached. In most cases, this loss of flexural capacity is due to local and lateral buckling of the beam, rather than damage to the beam-to-column connection. Thus, the performance requirement to be able to sustain cyclic loading of  0.04 radian is a requirements not only for the connection, but also for the beam. For example, even with a high quality beam-to-column connection, it will likely not be possible to satisfy this performance requirements with a </a:t>
            </a:r>
            <a:r>
              <a:rPr lang="en-US" altLang="en-US" sz="1200" dirty="0" err="1" smtClean="0">
                <a:sym typeface="Symbol" pitchFamily="18" charset="2"/>
              </a:rPr>
              <a:t>noncompact</a:t>
            </a:r>
            <a:r>
              <a:rPr lang="en-US" altLang="en-US" sz="1200" dirty="0" smtClean="0">
                <a:sym typeface="Symbol" pitchFamily="18" charset="2"/>
              </a:rPr>
              <a:t> beam section. Even though the connection does not fail during the test, the flexural resistance of the beam will likely drop well below </a:t>
            </a:r>
            <a:r>
              <a:rPr lang="en-US" altLang="en-US" sz="1200" dirty="0" smtClean="0"/>
              <a:t>0.80 </a:t>
            </a:r>
            <a:r>
              <a:rPr lang="en-US" altLang="en-US" sz="1200" i="1" dirty="0" smtClean="0"/>
              <a:t>M</a:t>
            </a:r>
            <a:r>
              <a:rPr lang="en-US" altLang="en-US" sz="1200" i="1" baseline="-25000" dirty="0" smtClean="0"/>
              <a:t>p </a:t>
            </a:r>
            <a:r>
              <a:rPr lang="en-US" altLang="en-US" sz="1200" baseline="-25000" dirty="0" smtClean="0"/>
              <a:t> </a:t>
            </a:r>
            <a:r>
              <a:rPr lang="en-US" altLang="en-US" sz="1200" dirty="0" smtClean="0">
                <a:sym typeface="Symbol" pitchFamily="18" charset="2"/>
              </a:rPr>
              <a:t> by the time the beam is loaded to  0.04 radian, due to local buckling in the beam.</a:t>
            </a:r>
          </a:p>
          <a:p>
            <a:pPr>
              <a:lnSpc>
                <a:spcPct val="80000"/>
              </a:lnSpc>
            </a:pPr>
            <a:endParaRPr lang="en-US" altLang="en-US" sz="1200" dirty="0" smtClean="0">
              <a:sym typeface="Symbol" pitchFamily="18" charset="2"/>
            </a:endParaRPr>
          </a:p>
          <a:p>
            <a:pPr>
              <a:lnSpc>
                <a:spcPct val="80000"/>
              </a:lnSpc>
            </a:pPr>
            <a:r>
              <a:rPr lang="en-US" altLang="en-US" sz="1200" dirty="0" smtClean="0">
                <a:sym typeface="Symbol" pitchFamily="18" charset="2"/>
              </a:rPr>
              <a:t>Through research conducted in the SAC-FEMA program, the connection performance requirements were initially stated to say that the connection must be capable of accommodating a plastic rotation of at least  0.03 radian without failure. Thus, many testing reports and research publications produced after the Northridge Earthquake evaluated connection performance based on this plastic rotation requirement.</a:t>
            </a:r>
          </a:p>
          <a:p>
            <a:pPr>
              <a:lnSpc>
                <a:spcPct val="80000"/>
              </a:lnSpc>
            </a:pPr>
            <a:r>
              <a:rPr lang="en-US" altLang="en-US" sz="1200" dirty="0" smtClean="0">
                <a:sym typeface="Symbol" pitchFamily="18" charset="2"/>
              </a:rPr>
              <a:t>In an attempt to restate the performance requirements in terms more familiar to many designers, the connection performance requirement was stated as 0.04 radian </a:t>
            </a:r>
            <a:r>
              <a:rPr lang="en-US" altLang="en-US" sz="1200" dirty="0" err="1" smtClean="0">
                <a:sym typeface="Symbol" pitchFamily="18" charset="2"/>
              </a:rPr>
              <a:t>interstory</a:t>
            </a:r>
            <a:r>
              <a:rPr lang="en-US" altLang="en-US" sz="1200" dirty="0" smtClean="0">
                <a:sym typeface="Symbol" pitchFamily="18" charset="2"/>
              </a:rPr>
              <a:t> drift angle, rather than 0.03 radian plastic rotation. This was first published in FEMA 350, and subsequently adopted in the AISC </a:t>
            </a:r>
            <a:r>
              <a:rPr lang="en-US" altLang="en-US" sz="1200" i="1" dirty="0" smtClean="0">
                <a:sym typeface="Symbol" pitchFamily="18" charset="2"/>
              </a:rPr>
              <a:t>Seismic Provisions.</a:t>
            </a:r>
            <a:endParaRPr lang="en-US" altLang="en-US" sz="1200" dirty="0" smtClean="0">
              <a:sym typeface="Symbol" pitchFamily="18" charset="2"/>
            </a:endParaRPr>
          </a:p>
          <a:p>
            <a:pPr>
              <a:lnSpc>
                <a:spcPct val="80000"/>
              </a:lnSpc>
            </a:pPr>
            <a:r>
              <a:rPr lang="en-US" altLang="en-US" sz="1200" dirty="0" smtClean="0">
                <a:sym typeface="Symbol" pitchFamily="18" charset="2"/>
              </a:rPr>
              <a:t>Note that </a:t>
            </a:r>
            <a:r>
              <a:rPr lang="en-US" altLang="en-US" sz="1200" i="1" dirty="0" smtClean="0">
                <a:sym typeface="Symbol" pitchFamily="18" charset="2"/>
              </a:rPr>
              <a:t>rotation</a:t>
            </a:r>
            <a:r>
              <a:rPr lang="en-US" altLang="en-US" sz="1200" dirty="0" smtClean="0">
                <a:sym typeface="Symbol" pitchFamily="18" charset="2"/>
              </a:rPr>
              <a:t> and </a:t>
            </a:r>
            <a:r>
              <a:rPr lang="en-US" altLang="en-US" sz="1200" i="1" dirty="0" err="1" smtClean="0">
                <a:sym typeface="Symbol" pitchFamily="18" charset="2"/>
              </a:rPr>
              <a:t>interstory</a:t>
            </a:r>
            <a:r>
              <a:rPr lang="en-US" altLang="en-US" sz="1200" i="1" dirty="0" smtClean="0">
                <a:sym typeface="Symbol" pitchFamily="18" charset="2"/>
              </a:rPr>
              <a:t> drift angle</a:t>
            </a:r>
            <a:r>
              <a:rPr lang="en-US" altLang="en-US" sz="1200" dirty="0" smtClean="0">
                <a:sym typeface="Symbol" pitchFamily="18" charset="2"/>
              </a:rPr>
              <a:t> are essentially the same thing. A typical moment frame enters the inelastic range at about 0.01 radian </a:t>
            </a:r>
            <a:r>
              <a:rPr lang="en-US" altLang="en-US" sz="1200" dirty="0" err="1" smtClean="0">
                <a:sym typeface="Symbol" pitchFamily="18" charset="2"/>
              </a:rPr>
              <a:t>interstory</a:t>
            </a:r>
            <a:r>
              <a:rPr lang="en-US" altLang="en-US" sz="1200" dirty="0" smtClean="0">
                <a:sym typeface="Symbol" pitchFamily="18" charset="2"/>
              </a:rPr>
              <a:t> drift angle. Thus, the previous requirement of 0.03 radian of plastic rotation was restated as a requirement of 0.04 radian total (elastic + plastic) rotation, i.e. 0.04 radian </a:t>
            </a:r>
            <a:r>
              <a:rPr lang="en-US" altLang="en-US" sz="1200" dirty="0" err="1" smtClean="0">
                <a:sym typeface="Symbol" pitchFamily="18" charset="2"/>
              </a:rPr>
              <a:t>interstory</a:t>
            </a:r>
            <a:r>
              <a:rPr lang="en-US" altLang="en-US" sz="1200" dirty="0" smtClean="0">
                <a:sym typeface="Symbol" pitchFamily="18" charset="2"/>
              </a:rPr>
              <a:t> drift angle.</a:t>
            </a:r>
          </a:p>
          <a:p>
            <a:pPr>
              <a:lnSpc>
                <a:spcPct val="80000"/>
              </a:lnSpc>
            </a:pPr>
            <a:endParaRPr lang="en-US" altLang="en-US" sz="1200" dirty="0" smtClean="0">
              <a:sym typeface="Symbol" pitchFamily="18" charset="2"/>
            </a:endParaRPr>
          </a:p>
          <a:p>
            <a:pPr>
              <a:lnSpc>
                <a:spcPct val="80000"/>
              </a:lnSpc>
            </a:pPr>
            <a:r>
              <a:rPr lang="en-US" altLang="en-US" sz="1200" dirty="0" smtClean="0">
                <a:sym typeface="Symbol" pitchFamily="18" charset="2"/>
              </a:rPr>
              <a:t>Note that "0.04 radian </a:t>
            </a:r>
            <a:r>
              <a:rPr lang="en-US" altLang="en-US" sz="1200" dirty="0" err="1" smtClean="0">
                <a:sym typeface="Symbol" pitchFamily="18" charset="2"/>
              </a:rPr>
              <a:t>interstory</a:t>
            </a:r>
            <a:r>
              <a:rPr lang="en-US" altLang="en-US" sz="1200" dirty="0" smtClean="0">
                <a:sym typeface="Symbol" pitchFamily="18" charset="2"/>
              </a:rPr>
              <a:t> drift angle,"  and  "0.04 radian total rotation" and " 4-percent </a:t>
            </a:r>
            <a:r>
              <a:rPr lang="en-US" altLang="en-US" sz="1200" dirty="0" err="1" smtClean="0">
                <a:sym typeface="Symbol" pitchFamily="18" charset="2"/>
              </a:rPr>
              <a:t>interstory</a:t>
            </a:r>
            <a:r>
              <a:rPr lang="en-US" altLang="en-US" sz="1200" dirty="0" smtClean="0">
                <a:sym typeface="Symbol" pitchFamily="18" charset="2"/>
              </a:rPr>
              <a:t> drift" are three different ways to state the same requirement. The underlying performance requirements, however, is that the connection should sustain a plastic rotation of at least  0.03 radian without failure.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152</a:t>
            </a:fld>
            <a:endParaRPr lang="fr-CA" dirty="0"/>
          </a:p>
        </p:txBody>
      </p:sp>
    </p:spTree>
    <p:extLst>
      <p:ext uri="{BB962C8B-B14F-4D97-AF65-F5344CB8AC3E}">
        <p14:creationId xmlns:p14="http://schemas.microsoft.com/office/powerpoint/2010/main" val="362727018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part of Section E3.6d specifies the required shear strength of the beam-to-column connection. </a:t>
            </a:r>
          </a:p>
          <a:p>
            <a:r>
              <a:rPr lang="en-US" altLang="en-US" dirty="0" smtClean="0"/>
              <a:t>The required shear strength is the sum of the gravity load shear on the beam, normally computed from (1.2 + 0.2S</a:t>
            </a:r>
            <a:r>
              <a:rPr lang="en-US" altLang="en-US" baseline="-25000" dirty="0" smtClean="0"/>
              <a:t>DS</a:t>
            </a:r>
            <a:r>
              <a:rPr lang="en-US" altLang="en-US" dirty="0" smtClean="0"/>
              <a:t>)D + 0.5L, plus the "seismic shear," i.e., the shear developed in the beam when plastic flexural hinges form at each end. For the seismic shear, the moment at each end of the beam is taken as </a:t>
            </a:r>
            <a:r>
              <a:rPr lang="en-US" altLang="en-US" i="1" dirty="0" err="1" smtClean="0"/>
              <a:t>M</a:t>
            </a:r>
            <a:r>
              <a:rPr lang="en-US" altLang="en-US" i="1" baseline="-25000" dirty="0" err="1" smtClean="0"/>
              <a:t>pr</a:t>
            </a:r>
            <a:r>
              <a:rPr lang="en-US" altLang="en-US" i="1" dirty="0" smtClean="0"/>
              <a:t>. </a:t>
            </a:r>
            <a:r>
              <a:rPr lang="en-US" altLang="en-US" dirty="0" smtClean="0"/>
              <a:t>Equation E3-6 simply comes from equilibrium (see next slide).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153</a:t>
            </a:fld>
            <a:endParaRPr lang="fr-CA" dirty="0"/>
          </a:p>
        </p:txBody>
      </p:sp>
    </p:spTree>
    <p:extLst>
      <p:ext uri="{BB962C8B-B14F-4D97-AF65-F5344CB8AC3E}">
        <p14:creationId xmlns:p14="http://schemas.microsoft.com/office/powerpoint/2010/main" val="251642154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slide illustrates how to compute the required shear </a:t>
            </a:r>
            <a:r>
              <a:rPr lang="en-US" altLang="en-US" i="1" dirty="0" smtClean="0"/>
              <a:t>V</a:t>
            </a:r>
            <a:r>
              <a:rPr lang="en-US" altLang="en-US" i="1" baseline="-25000" dirty="0" smtClean="0"/>
              <a:t>u</a:t>
            </a:r>
            <a:r>
              <a:rPr lang="en-US" altLang="en-US" i="1" dirty="0" smtClean="0"/>
              <a:t> </a:t>
            </a:r>
            <a:r>
              <a:rPr lang="en-US" altLang="en-US" dirty="0" smtClean="0"/>
              <a:t>at the beam ends. </a:t>
            </a:r>
            <a:r>
              <a:rPr lang="en-US" altLang="en-US" i="1" dirty="0" err="1" smtClean="0"/>
              <a:t>L</a:t>
            </a:r>
            <a:r>
              <a:rPr lang="en-US" altLang="en-US" i="1" baseline="-25000" dirty="0" err="1" smtClean="0"/>
              <a:t>h</a:t>
            </a:r>
            <a:r>
              <a:rPr lang="en-US" altLang="en-US" i="1" dirty="0" smtClean="0"/>
              <a:t> </a:t>
            </a:r>
            <a:r>
              <a:rPr lang="en-US" altLang="en-US" dirty="0" smtClean="0"/>
              <a:t>is defined as the distance between plastic hinges locations. The distance from the face of the column to the "plastic hinge location" is somewhat dependent on the connection type (RBS, WUF-W, </a:t>
            </a:r>
            <a:r>
              <a:rPr lang="en-US" altLang="en-US" dirty="0" err="1" smtClean="0"/>
              <a:t>etc</a:t>
            </a:r>
            <a:r>
              <a:rPr lang="en-US" altLang="en-US" dirty="0" smtClean="0"/>
              <a:t>). However, for purposes of computing </a:t>
            </a:r>
            <a:r>
              <a:rPr lang="en-US" altLang="en-US" i="1" dirty="0" smtClean="0"/>
              <a:t>V</a:t>
            </a:r>
            <a:r>
              <a:rPr lang="en-US" altLang="en-US" i="1" baseline="-25000" dirty="0" smtClean="0"/>
              <a:t>u</a:t>
            </a:r>
            <a:r>
              <a:rPr lang="en-US" altLang="en-US" dirty="0" smtClean="0"/>
              <a:t>, it is normally adequate to assume the distance from the face of the column to the "plastic hinge location" is about </a:t>
            </a:r>
            <a:r>
              <a:rPr lang="en-US" altLang="en-US" i="1" dirty="0" err="1" smtClean="0"/>
              <a:t>d</a:t>
            </a:r>
            <a:r>
              <a:rPr lang="en-US" altLang="en-US" i="1" baseline="-25000" dirty="0" err="1" smtClean="0"/>
              <a:t>b</a:t>
            </a:r>
            <a:r>
              <a:rPr lang="en-US" altLang="en-US" i="1" dirty="0" smtClean="0"/>
              <a:t>/2</a:t>
            </a:r>
            <a:r>
              <a:rPr lang="en-US" altLang="en-US" dirty="0" smtClean="0"/>
              <a:t>, where </a:t>
            </a:r>
            <a:r>
              <a:rPr lang="en-US" altLang="en-US" i="1" dirty="0" err="1" smtClean="0"/>
              <a:t>d</a:t>
            </a:r>
            <a:r>
              <a:rPr lang="en-US" altLang="en-US" i="1" baseline="-25000" dirty="0" err="1" smtClean="0"/>
              <a:t>b</a:t>
            </a:r>
            <a:r>
              <a:rPr lang="en-US" altLang="en-US" i="1" dirty="0" smtClean="0"/>
              <a:t> </a:t>
            </a:r>
            <a:r>
              <a:rPr lang="en-US" altLang="en-US" dirty="0" smtClean="0"/>
              <a:t>is the depth of the beam. So, the value for </a:t>
            </a:r>
            <a:r>
              <a:rPr lang="en-US" altLang="en-US" i="1" dirty="0" err="1" smtClean="0"/>
              <a:t>L</a:t>
            </a:r>
            <a:r>
              <a:rPr lang="en-US" altLang="en-US" i="1" baseline="-25000" dirty="0" err="1" smtClean="0"/>
              <a:t>h</a:t>
            </a:r>
            <a:r>
              <a:rPr lang="en-US" altLang="en-US" dirty="0" smtClean="0"/>
              <a:t> can be taken as the clear length of the beam (face-of-column to face-of-column) minus </a:t>
            </a:r>
            <a:r>
              <a:rPr lang="en-US" altLang="en-US" i="1" dirty="0" smtClean="0"/>
              <a:t>d</a:t>
            </a:r>
            <a:r>
              <a:rPr lang="en-US" altLang="en-US" i="1" baseline="-25000" dirty="0" smtClean="0"/>
              <a:t>b</a:t>
            </a:r>
            <a:r>
              <a:rPr lang="en-US" altLang="en-US" dirty="0" smtClean="0"/>
              <a:t>.</a:t>
            </a:r>
          </a:p>
          <a:p>
            <a:endParaRPr lang="en-US" altLang="en-US" dirty="0" smtClean="0"/>
          </a:p>
          <a:p>
            <a:r>
              <a:rPr lang="en-US" altLang="en-US" dirty="0" smtClean="0"/>
              <a:t>The beam-to-column connection, as well as the beam itself, must be capable of resisting the required shear </a:t>
            </a:r>
            <a:r>
              <a:rPr lang="en-US" altLang="en-US" i="1" dirty="0" smtClean="0"/>
              <a:t>V</a:t>
            </a:r>
            <a:r>
              <a:rPr lang="en-US" altLang="en-US" i="1" baseline="-25000" dirty="0" smtClean="0"/>
              <a:t>u</a:t>
            </a:r>
            <a:r>
              <a:rPr lang="en-US" altLang="en-US" dirty="0" smtClean="0"/>
              <a:t>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154</a:t>
            </a:fld>
            <a:endParaRPr lang="fr-CA" dirty="0"/>
          </a:p>
        </p:txBody>
      </p:sp>
    </p:spTree>
    <p:extLst>
      <p:ext uri="{BB962C8B-B14F-4D97-AF65-F5344CB8AC3E}">
        <p14:creationId xmlns:p14="http://schemas.microsoft.com/office/powerpoint/2010/main" val="1436071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 plastic mechanism for an MRF with plastic hinges at column panel zones. Note that to form a complete mechanism, plastic hinges must also occur at the column bases (or column bases must be "pinned").</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16</a:t>
            </a:fld>
            <a:endParaRPr lang="fr-CA" dirty="0"/>
          </a:p>
        </p:txBody>
      </p:sp>
    </p:spTree>
    <p:extLst>
      <p:ext uri="{BB962C8B-B14F-4D97-AF65-F5344CB8AC3E}">
        <p14:creationId xmlns:p14="http://schemas.microsoft.com/office/powerpoint/2010/main" val="50773975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90000"/>
              </a:lnSpc>
            </a:pPr>
            <a:r>
              <a:rPr lang="en-US" altLang="en-US" sz="1200" dirty="0" smtClean="0"/>
              <a:t>Section E3.6c requires that for any beam-to-column connection in an SMF, that the designer must demonstrate that the connection can satisfy the performance requirements stated in the previous section (Section E3.6b)</a:t>
            </a:r>
          </a:p>
          <a:p>
            <a:pPr>
              <a:lnSpc>
                <a:spcPct val="90000"/>
              </a:lnSpc>
            </a:pPr>
            <a:endParaRPr lang="en-US" altLang="en-US" sz="1200" dirty="0" smtClean="0"/>
          </a:p>
          <a:p>
            <a:pPr>
              <a:lnSpc>
                <a:spcPct val="90000"/>
              </a:lnSpc>
            </a:pPr>
            <a:r>
              <a:rPr lang="en-US" altLang="en-US" sz="1200" dirty="0" smtClean="0"/>
              <a:t>There are fundamentally two ways to demonstrate that a connection satisfies performance requirements: Either (1) conduct a cyclic loading test; or (2) use a "prequalified connection." </a:t>
            </a:r>
          </a:p>
          <a:p>
            <a:pPr>
              <a:lnSpc>
                <a:spcPct val="90000"/>
              </a:lnSpc>
            </a:pPr>
            <a:endParaRPr lang="en-US" altLang="en-US" sz="1200" dirty="0" smtClean="0"/>
          </a:p>
          <a:p>
            <a:pPr>
              <a:lnSpc>
                <a:spcPct val="90000"/>
              </a:lnSpc>
            </a:pPr>
            <a:r>
              <a:rPr lang="en-US" altLang="en-US" sz="1200" dirty="0" smtClean="0"/>
              <a:t>This slide shows the testing option. With this option, cyclic loading tests on large-scale specimens must be conducted to verify connection performance. The testing requirements and procedures are specified in Section K2 of the AISC </a:t>
            </a:r>
            <a:r>
              <a:rPr lang="en-US" altLang="en-US" sz="1200" i="1" dirty="0" smtClean="0"/>
              <a:t>Seismic Provisions. </a:t>
            </a:r>
            <a:r>
              <a:rPr lang="en-US" altLang="en-US" sz="1200" dirty="0" smtClean="0"/>
              <a:t>(We will take a closer look at connection testing and Section K2 later). When a designer chooses the testing option, it is necessary to have reports that document the tests, for review by the AHJ (Authority Having Jurisdiction).</a:t>
            </a:r>
          </a:p>
          <a:p>
            <a:pPr>
              <a:lnSpc>
                <a:spcPct val="90000"/>
              </a:lnSpc>
            </a:pPr>
            <a:endParaRPr lang="en-US" altLang="en-US" sz="1200" dirty="0" smtClean="0"/>
          </a:p>
          <a:p>
            <a:pPr>
              <a:lnSpc>
                <a:spcPct val="90000"/>
              </a:lnSpc>
            </a:pPr>
            <a:r>
              <a:rPr lang="en-US" altLang="en-US" sz="1200" dirty="0" smtClean="0"/>
              <a:t>To verify connection performance by testing, the designer has two options. Project specific tests can be conducted, or tests conducted previously for other projects or for research can be referenced. With either approach, the tests must satisfy the requirements of Section K2 and the designer must have test reports that document the tests.</a:t>
            </a:r>
          </a:p>
          <a:p>
            <a:pPr>
              <a:lnSpc>
                <a:spcPct val="90000"/>
              </a:lnSpc>
            </a:pPr>
            <a:endParaRPr lang="en-US" altLang="en-US" sz="1200" dirty="0" smtClean="0"/>
          </a:p>
          <a:p>
            <a:pPr>
              <a:lnSpc>
                <a:spcPct val="90000"/>
              </a:lnSpc>
            </a:pPr>
            <a:r>
              <a:rPr lang="en-US" altLang="en-US" sz="1200" dirty="0" smtClean="0"/>
              <a:t>Code required connection verification testing did not exist prior to the 1994 Northridge Earthquake. As noted in the Commentary for Section K2:</a:t>
            </a:r>
            <a:br>
              <a:rPr lang="en-US" altLang="en-US" sz="1200" dirty="0" smtClean="0"/>
            </a:br>
            <a:r>
              <a:rPr lang="en-US" altLang="en-US" sz="1200" dirty="0" smtClean="0"/>
              <a:t>"The development of testing requirements for beam-to-column moment connections was motivated by the widespread occurrence of flange weld fractures in such connections in the 1994 Northridge earthquake. To improve performance of connections in future earthquakes, laboratory testing is required to identify potential problems in the design, detailing, materials, or construction methods to be used for the connection. The requirement for testing reflects the view that the behavior of connections under severe cyclic loading cannot be reliably predicted by analytical means only."</a:t>
            </a:r>
          </a:p>
          <a:p>
            <a:pPr>
              <a:lnSpc>
                <a:spcPct val="90000"/>
              </a:lnSpc>
            </a:pPr>
            <a:endParaRPr lang="en-US" altLang="en-US" sz="1200" dirty="0" smtClean="0"/>
          </a:p>
          <a:p>
            <a:pPr>
              <a:lnSpc>
                <a:spcPct val="90000"/>
              </a:lnSpc>
            </a:pPr>
            <a:r>
              <a:rPr lang="en-US" altLang="en-US" sz="1200" dirty="0" smtClean="0"/>
              <a:t>Conducting connection tests can be costly and time consuming, and such tests are not conducted on a routine basis for building construction projects. More commonly, engineers specify "prequalified" connections. These are described on the next slide.</a:t>
            </a:r>
          </a:p>
          <a:p>
            <a:pPr>
              <a:lnSpc>
                <a:spcPct val="90000"/>
              </a:lnSpc>
            </a:pPr>
            <a:endParaRPr lang="en-US" altLang="en-US" sz="1200"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155</a:t>
            </a:fld>
            <a:endParaRPr lang="fr-CA" dirty="0"/>
          </a:p>
        </p:txBody>
      </p:sp>
    </p:spTree>
    <p:extLst>
      <p:ext uri="{BB962C8B-B14F-4D97-AF65-F5344CB8AC3E}">
        <p14:creationId xmlns:p14="http://schemas.microsoft.com/office/powerpoint/2010/main" val="420051494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ltLang="en-US" dirty="0" smtClean="0"/>
              <a:t>This slide show the other (and more common) options for demonstrating conformance with connection performance requirements: use of a </a:t>
            </a:r>
            <a:r>
              <a:rPr lang="en-US" altLang="en-US" i="1" dirty="0" smtClean="0"/>
              <a:t>prequalified </a:t>
            </a:r>
            <a:r>
              <a:rPr lang="en-US" altLang="en-US" dirty="0" smtClean="0"/>
              <a:t>connection. </a:t>
            </a:r>
          </a:p>
          <a:p>
            <a:endParaRPr lang="en-US" altLang="en-US" dirty="0" smtClean="0"/>
          </a:p>
          <a:p>
            <a:r>
              <a:rPr lang="en-US" altLang="en-US" dirty="0" smtClean="0"/>
              <a:t>Prequalified connections have gone through very thorough testing programs, and have been evaluated by a committee of knowledgeable individuals. The criteria for a connection to become </a:t>
            </a:r>
            <a:r>
              <a:rPr lang="en-US" altLang="en-US" i="1" dirty="0" smtClean="0"/>
              <a:t>prequalified</a:t>
            </a:r>
            <a:r>
              <a:rPr lang="en-US" altLang="en-US" dirty="0" smtClean="0"/>
              <a:t> are specified in Chapter K of the AISC </a:t>
            </a:r>
            <a:r>
              <a:rPr lang="en-US" altLang="en-US" i="1" dirty="0" smtClean="0"/>
              <a:t>Seismic Provisions</a:t>
            </a:r>
            <a:r>
              <a:rPr lang="en-US" altLang="en-US" dirty="0" smtClean="0"/>
              <a:t>. To determine if a connection type satisfies the Chapter K prequalification, a panel of individuals knowledgeable in seismic moment connections reviews the available data on the connection. This panel then decides if the connection merits prequalification, and establishes prequalification limits. Prequalification limits may include, for example, limits on the largest size beam or column permitted.</a:t>
            </a:r>
          </a:p>
          <a:p>
            <a:endParaRPr lang="en-US" altLang="en-US" dirty="0" smtClean="0"/>
          </a:p>
          <a:p>
            <a:r>
              <a:rPr lang="en-US" altLang="en-US" dirty="0" smtClean="0"/>
              <a:t>AISC has established the  </a:t>
            </a:r>
            <a:r>
              <a:rPr lang="en-US" altLang="en-US" i="1" dirty="0" smtClean="0"/>
              <a:t>Connection Prequalification Review Panel </a:t>
            </a:r>
            <a:r>
              <a:rPr lang="en-US" altLang="en-US" dirty="0" smtClean="0"/>
              <a:t>(CPRP) as the committee authorized to review and approve </a:t>
            </a:r>
            <a:r>
              <a:rPr lang="en-US" altLang="en-US" i="1" dirty="0" smtClean="0"/>
              <a:t>prequalified</a:t>
            </a:r>
            <a:r>
              <a:rPr lang="en-US" altLang="en-US" dirty="0" smtClean="0"/>
              <a:t> moment connections. The CPRP produces a national standard called : "</a:t>
            </a:r>
            <a:r>
              <a:rPr lang="en-US" altLang="en-US" i="1" dirty="0" smtClean="0"/>
              <a:t>Prequalified Connections for Special and Intermediate Steel Moment Frames for Seismic Applications</a:t>
            </a:r>
            <a:r>
              <a:rPr lang="en-US" altLang="en-US" dirty="0" smtClean="0"/>
              <a:t>, " (Standard ANSI/AISC 358), which lists connections that have been prequalified, lists prequalification limits, and also provides design procedures for prequalified connections.</a:t>
            </a:r>
          </a:p>
          <a:p>
            <a:endParaRPr lang="en-US" altLang="en-US" dirty="0" smtClean="0"/>
          </a:p>
          <a:p>
            <a:r>
              <a:rPr lang="en-US" altLang="en-US" dirty="0" smtClean="0"/>
              <a:t>Although the AISC CPRP is intended to be the single national committee that reviews and approves prequalified connections, Section E also permits alternative review panels that are accepted by the AHJ.</a:t>
            </a:r>
            <a:endParaRPr lang="en-US" altLang="en-US" b="1" dirty="0" smtClean="0"/>
          </a:p>
          <a:p>
            <a:endParaRPr lang="en-US" altLang="en-US" dirty="0" smtClean="0"/>
          </a:p>
          <a:p>
            <a:r>
              <a:rPr lang="en-US" altLang="en-US" dirty="0" smtClean="0"/>
              <a:t>Note that if an engineer chooses to use a prequalified connection, the engineer need not provide connection test reports. Instead, the CPRP have collected and reviewed the test reports as part of the prequalification review. As noted in the commentary of Section K1:</a:t>
            </a:r>
            <a:br>
              <a:rPr lang="en-US" altLang="en-US" dirty="0" smtClean="0"/>
            </a:br>
            <a:r>
              <a:rPr lang="en-US" altLang="en-US" dirty="0" smtClean="0"/>
              <a:t>"The use of </a:t>
            </a:r>
            <a:r>
              <a:rPr lang="en-US" altLang="en-US" i="1" dirty="0" smtClean="0"/>
              <a:t>prequalified connections </a:t>
            </a:r>
            <a:r>
              <a:rPr lang="en-US" altLang="en-US" dirty="0" smtClean="0"/>
              <a:t>is intended to simplify the design and design approval process by removing the burden on designers to present test data, and by removing the burden on the </a:t>
            </a:r>
            <a:r>
              <a:rPr lang="en-US" altLang="en-US" i="1" dirty="0" smtClean="0"/>
              <a:t>authority having jurisdiction </a:t>
            </a:r>
            <a:r>
              <a:rPr lang="en-US" altLang="en-US" dirty="0" smtClean="0"/>
              <a:t>to review and interpret test data."</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156</a:t>
            </a:fld>
            <a:endParaRPr lang="fr-CA" dirty="0"/>
          </a:p>
        </p:txBody>
      </p:sp>
    </p:spTree>
    <p:extLst>
      <p:ext uri="{BB962C8B-B14F-4D97-AF65-F5344CB8AC3E}">
        <p14:creationId xmlns:p14="http://schemas.microsoft.com/office/powerpoint/2010/main" val="420051494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next several slides discuss typical connection testing procedures and testing requirements. Testing requirements are specified in Section K2.</a:t>
            </a:r>
          </a:p>
          <a:p>
            <a:endParaRPr lang="en-US" altLang="en-US" dirty="0" smtClean="0"/>
          </a:p>
          <a:p>
            <a:r>
              <a:rPr lang="en-US" altLang="en-US" dirty="0" smtClean="0"/>
              <a:t>Note that even </a:t>
            </a:r>
            <a:r>
              <a:rPr lang="en-US" altLang="en-US" i="1" dirty="0" smtClean="0"/>
              <a:t>prequalified</a:t>
            </a:r>
            <a:r>
              <a:rPr lang="en-US" altLang="en-US" dirty="0" smtClean="0"/>
              <a:t> connections must have been tested according to Section K2, before they can become </a:t>
            </a:r>
            <a:r>
              <a:rPr lang="en-US" altLang="en-US" i="1" dirty="0" smtClean="0"/>
              <a:t>prequalified</a:t>
            </a:r>
            <a:r>
              <a:rPr lang="en-US" altLang="en-US" dirty="0" smtClean="0"/>
              <a:t>.</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157</a:t>
            </a:fld>
            <a:endParaRPr lang="fr-CA" dirty="0"/>
          </a:p>
        </p:txBody>
      </p:sp>
    </p:spTree>
    <p:extLst>
      <p:ext uri="{BB962C8B-B14F-4D97-AF65-F5344CB8AC3E}">
        <p14:creationId xmlns:p14="http://schemas.microsoft.com/office/powerpoint/2010/main" val="378216681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These are a few of the key testing requirements in Section K2. Note that test specimens need to be representative of the actual planned construction.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158</a:t>
            </a:fld>
            <a:endParaRPr lang="fr-CA" dirty="0"/>
          </a:p>
        </p:txBody>
      </p:sp>
    </p:spTree>
    <p:extLst>
      <p:ext uri="{BB962C8B-B14F-4D97-AF65-F5344CB8AC3E}">
        <p14:creationId xmlns:p14="http://schemas.microsoft.com/office/powerpoint/2010/main" val="109147195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Further examples of Section K2 requirements.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159</a:t>
            </a:fld>
            <a:endParaRPr lang="fr-CA" dirty="0"/>
          </a:p>
        </p:txBody>
      </p:sp>
    </p:spTree>
    <p:extLst>
      <p:ext uri="{BB962C8B-B14F-4D97-AF65-F5344CB8AC3E}">
        <p14:creationId xmlns:p14="http://schemas.microsoft.com/office/powerpoint/2010/main" val="109147195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In most cases, connection test specimens are constructed to represent exterior or interior subassemblies, as shown in this slide. The boundaries of the test specimen usually coincide with the approximate location of points of inflection in the frame under lateral load.</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160</a:t>
            </a:fld>
            <a:endParaRPr lang="fr-CA" dirty="0"/>
          </a:p>
        </p:txBody>
      </p:sp>
    </p:spTree>
    <p:extLst>
      <p:ext uri="{BB962C8B-B14F-4D97-AF65-F5344CB8AC3E}">
        <p14:creationId xmlns:p14="http://schemas.microsoft.com/office/powerpoint/2010/main" val="381470711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shows a typical exterior subassembly. The ends of the column segment and beam segment are typically "pinned." </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161</a:t>
            </a:fld>
            <a:endParaRPr lang="fr-CA" dirty="0"/>
          </a:p>
        </p:txBody>
      </p:sp>
    </p:spTree>
    <p:extLst>
      <p:ext uri="{BB962C8B-B14F-4D97-AF65-F5344CB8AC3E}">
        <p14:creationId xmlns:p14="http://schemas.microsoft.com/office/powerpoint/2010/main" val="238082425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is a photo of a typical exterior subassembly specimen in the laboratory. The hydraulic loading ram and a beam lateral brace are visible towards the right end of the beam.</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162</a:t>
            </a:fld>
            <a:endParaRPr lang="fr-CA" dirty="0"/>
          </a:p>
        </p:txBody>
      </p:sp>
    </p:spTree>
    <p:extLst>
      <p:ext uri="{BB962C8B-B14F-4D97-AF65-F5344CB8AC3E}">
        <p14:creationId xmlns:p14="http://schemas.microsoft.com/office/powerpoint/2010/main" val="264447670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An example of a typical interior subassembly.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163</a:t>
            </a:fld>
            <a:endParaRPr lang="fr-CA" dirty="0"/>
          </a:p>
        </p:txBody>
      </p:sp>
    </p:spTree>
    <p:extLst>
      <p:ext uri="{BB962C8B-B14F-4D97-AF65-F5344CB8AC3E}">
        <p14:creationId xmlns:p14="http://schemas.microsoft.com/office/powerpoint/2010/main" val="238082425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is a photo of a typical interior subassembly specimen in the laboratory.</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164</a:t>
            </a:fld>
            <a:endParaRPr lang="fr-CA" dirty="0"/>
          </a:p>
        </p:txBody>
      </p:sp>
    </p:spTree>
    <p:extLst>
      <p:ext uri="{BB962C8B-B14F-4D97-AF65-F5344CB8AC3E}">
        <p14:creationId xmlns:p14="http://schemas.microsoft.com/office/powerpoint/2010/main" val="3430121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 plastic mechanism for an MRF with plastic hinges in the columns. Generally, this mechanism is undesirable because it may concentrate all inelastic action in a single story, and may result in a soft story collapse. We normally try to avoid this mechanism by enforcing "strong column - weak girder" design requirements. Such a requirement is included in the AISC </a:t>
            </a:r>
            <a:r>
              <a:rPr lang="en-US" altLang="en-US" i="1" dirty="0" smtClean="0"/>
              <a:t>Seismic Provisions</a:t>
            </a:r>
            <a:r>
              <a:rPr lang="en-US" altLang="en-US" dirty="0" smtClean="0"/>
              <a:t> for Special Moment Frames, and will be presented later.</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17</a:t>
            </a:fld>
            <a:endParaRPr lang="fr-CA" dirty="0"/>
          </a:p>
        </p:txBody>
      </p:sp>
    </p:spTree>
    <p:extLst>
      <p:ext uri="{BB962C8B-B14F-4D97-AF65-F5344CB8AC3E}">
        <p14:creationId xmlns:p14="http://schemas.microsoft.com/office/powerpoint/2010/main" val="147840313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Another example of an interior subassembly test specimen in the laboratory. This specimen include a composite floor slab.</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165</a:t>
            </a:fld>
            <a:endParaRPr lang="fr-CA" dirty="0"/>
          </a:p>
        </p:txBody>
      </p:sp>
    </p:spTree>
    <p:extLst>
      <p:ext uri="{BB962C8B-B14F-4D97-AF65-F5344CB8AC3E}">
        <p14:creationId xmlns:p14="http://schemas.microsoft.com/office/powerpoint/2010/main" val="25509276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Section K2 specifies the loading sequence that must be applied to the specimen. Note that the loading requirements are specified in terms of drift angles that must be imposed on the specimen (previous slides show how drift angles are defined for typical test specimens).</a:t>
            </a:r>
          </a:p>
          <a:p>
            <a:endParaRPr lang="en-US" altLang="en-US" dirty="0" smtClean="0"/>
          </a:p>
          <a:p>
            <a:r>
              <a:rPr lang="en-US" altLang="en-US" dirty="0" smtClean="0"/>
              <a:t>Most specimens remain elastic until a drift angle of about 0.01 rad. </a:t>
            </a:r>
          </a:p>
          <a:p>
            <a:endParaRPr lang="en-US" altLang="en-US" dirty="0" smtClean="0"/>
          </a:p>
          <a:p>
            <a:r>
              <a:rPr lang="en-US" altLang="en-US" dirty="0" smtClean="0"/>
              <a:t>To qualify for use in an SMF, the connection must survive this loading sequence, up to at least one complete loading cycle at </a:t>
            </a:r>
            <a:r>
              <a:rPr lang="en-US" altLang="en-US" dirty="0" smtClean="0">
                <a:sym typeface="Symbol" pitchFamily="18" charset="2"/>
              </a:rPr>
              <a:t> 0.04 rad. Upon completion of the loading cycle, the flexural resistance of the beam (measured at the face of the column), must be at least 0.80 </a:t>
            </a:r>
            <a:r>
              <a:rPr lang="en-US" altLang="en-US" i="1" dirty="0" smtClean="0">
                <a:sym typeface="Symbol" pitchFamily="18" charset="2"/>
              </a:rPr>
              <a:t>M</a:t>
            </a:r>
            <a:r>
              <a:rPr lang="en-US" altLang="en-US" i="1" baseline="-25000" dirty="0" smtClean="0">
                <a:sym typeface="Symbol" pitchFamily="18" charset="2"/>
              </a:rPr>
              <a:t>p</a:t>
            </a:r>
            <a:r>
              <a:rPr lang="en-US" altLang="en-US" dirty="0" smtClean="0">
                <a:sym typeface="Symbol" pitchFamily="18" charset="2"/>
              </a:rPr>
              <a:t> of the beam, as previously described in Section E3.6a.</a:t>
            </a:r>
          </a:p>
          <a:p>
            <a:endParaRPr lang="en-US" altLang="en-US" dirty="0" smtClean="0">
              <a:sym typeface="Symbol" pitchFamily="18" charset="2"/>
            </a:endParaRPr>
          </a:p>
          <a:p>
            <a:r>
              <a:rPr lang="en-US" altLang="en-US" dirty="0" smtClean="0">
                <a:sym typeface="Symbol" pitchFamily="18" charset="2"/>
              </a:rPr>
              <a:t>This loading protocol was developed in the SAC-FEMA research program, and subsequently adopted by the AISC </a:t>
            </a:r>
            <a:r>
              <a:rPr lang="en-US" altLang="en-US" i="1" dirty="0" smtClean="0">
                <a:sym typeface="Symbol" pitchFamily="18" charset="2"/>
              </a:rPr>
              <a:t>Seismic Provisions.</a:t>
            </a:r>
            <a:endParaRPr lang="en-US" altLang="en-US" dirty="0" smtClean="0">
              <a:sym typeface="Symbol" pitchFamily="18" charset="2"/>
            </a:endParaRPr>
          </a:p>
        </p:txBody>
      </p:sp>
      <p:sp>
        <p:nvSpPr>
          <p:cNvPr id="4" name="Slide Number Placeholder 3"/>
          <p:cNvSpPr>
            <a:spLocks noGrp="1"/>
          </p:cNvSpPr>
          <p:nvPr>
            <p:ph type="sldNum" sz="quarter" idx="10"/>
          </p:nvPr>
        </p:nvSpPr>
        <p:spPr/>
        <p:txBody>
          <a:bodyPr/>
          <a:lstStyle/>
          <a:p>
            <a:fld id="{FDAD251D-F4B4-477B-AC6C-B1160455DDA7}" type="slidenum">
              <a:rPr lang="fr-CA" smtClean="0"/>
              <a:pPr/>
              <a:t>166</a:t>
            </a:fld>
            <a:endParaRPr lang="fr-CA" dirty="0"/>
          </a:p>
        </p:txBody>
      </p:sp>
    </p:spTree>
    <p:extLst>
      <p:ext uri="{BB962C8B-B14F-4D97-AF65-F5344CB8AC3E}">
        <p14:creationId xmlns:p14="http://schemas.microsoft.com/office/powerpoint/2010/main" val="109147195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Another view of the required loading sequence.</a:t>
            </a:r>
          </a:p>
          <a:p>
            <a:endParaRPr lang="en-US" altLang="en-US" dirty="0" smtClean="0">
              <a:sym typeface="Symbol" pitchFamily="18" charset="2"/>
            </a:endParaRPr>
          </a:p>
        </p:txBody>
      </p:sp>
      <p:sp>
        <p:nvSpPr>
          <p:cNvPr id="4" name="Slide Number Placeholder 3"/>
          <p:cNvSpPr>
            <a:spLocks noGrp="1"/>
          </p:cNvSpPr>
          <p:nvPr>
            <p:ph type="sldNum" sz="quarter" idx="10"/>
          </p:nvPr>
        </p:nvSpPr>
        <p:spPr/>
        <p:txBody>
          <a:bodyPr/>
          <a:lstStyle/>
          <a:p>
            <a:fld id="{FDAD251D-F4B4-477B-AC6C-B1160455DDA7}" type="slidenum">
              <a:rPr lang="fr-CA" smtClean="0"/>
              <a:pPr/>
              <a:t>167</a:t>
            </a:fld>
            <a:endParaRPr lang="fr-CA" dirty="0"/>
          </a:p>
        </p:txBody>
      </p:sp>
    </p:spTree>
    <p:extLst>
      <p:ext uri="{BB962C8B-B14F-4D97-AF65-F5344CB8AC3E}">
        <p14:creationId xmlns:p14="http://schemas.microsoft.com/office/powerpoint/2010/main" val="109147195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is an example of the results of a connection test that satisfies the performance requirement for an SMF connection. After the </a:t>
            </a:r>
            <a:r>
              <a:rPr lang="en-US" altLang="en-US" dirty="0" smtClean="0">
                <a:sym typeface="Symbol" pitchFamily="18" charset="2"/>
              </a:rPr>
              <a:t> 0.04 rad loading cycle, the measured flexural resistance was at least 0.80 </a:t>
            </a:r>
            <a:r>
              <a:rPr lang="en-US" altLang="en-US" i="1" dirty="0" smtClean="0">
                <a:sym typeface="Symbol" pitchFamily="18" charset="2"/>
              </a:rPr>
              <a:t>M</a:t>
            </a:r>
            <a:r>
              <a:rPr lang="en-US" altLang="en-US" i="1" baseline="-25000" dirty="0" smtClean="0">
                <a:sym typeface="Symbol" pitchFamily="18" charset="2"/>
              </a:rPr>
              <a:t>p</a:t>
            </a:r>
            <a:r>
              <a:rPr lang="en-US" altLang="en-US" baseline="-25000" dirty="0" smtClean="0">
                <a:sym typeface="Symbol" pitchFamily="18" charset="2"/>
              </a:rPr>
              <a:t>. </a:t>
            </a:r>
            <a:endParaRPr lang="en-US" altLang="en-US" dirty="0" smtClean="0">
              <a:sym typeface="Symbol" pitchFamily="18" charset="2"/>
            </a:endParaRPr>
          </a:p>
          <a:p>
            <a:r>
              <a:rPr lang="en-US" altLang="en-US" dirty="0" smtClean="0">
                <a:sym typeface="Symbol" pitchFamily="18" charset="2"/>
              </a:rPr>
              <a:t>The strength deterioration seen in subsequent loading cycles was due to local and lateral buckling of the beam. </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168</a:t>
            </a:fld>
            <a:endParaRPr lang="fr-CA" dirty="0"/>
          </a:p>
        </p:txBody>
      </p:sp>
    </p:spTree>
    <p:extLst>
      <p:ext uri="{BB962C8B-B14F-4D97-AF65-F5344CB8AC3E}">
        <p14:creationId xmlns:p14="http://schemas.microsoft.com/office/powerpoint/2010/main" val="109147195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next several slides discuss </a:t>
            </a:r>
            <a:r>
              <a:rPr lang="en-US" altLang="en-US" i="1" dirty="0" smtClean="0"/>
              <a:t>prequalified</a:t>
            </a:r>
            <a:r>
              <a:rPr lang="en-US" altLang="en-US" dirty="0" smtClean="0"/>
              <a:t> connections.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169</a:t>
            </a:fld>
            <a:endParaRPr lang="fr-CA" dirty="0"/>
          </a:p>
        </p:txBody>
      </p:sp>
    </p:spTree>
    <p:extLst>
      <p:ext uri="{BB962C8B-B14F-4D97-AF65-F5344CB8AC3E}">
        <p14:creationId xmlns:p14="http://schemas.microsoft.com/office/powerpoint/2010/main" val="36108593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As described earlier, criteria for connection prequalification are specified in Section K1. </a:t>
            </a:r>
          </a:p>
          <a:p>
            <a:endParaRPr lang="en-US" altLang="en-US" dirty="0" smtClean="0"/>
          </a:p>
          <a:p>
            <a:r>
              <a:rPr lang="en-US" altLang="en-US" dirty="0" smtClean="0"/>
              <a:t>The CPRP is authorized to prequalify connections.</a:t>
            </a:r>
          </a:p>
          <a:p>
            <a:r>
              <a:rPr lang="en-US" altLang="en-US" dirty="0" smtClean="0"/>
              <a:t>Connections prequalified by the CPRP are listed in the AISC 358 standard.</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170</a:t>
            </a:fld>
            <a:endParaRPr lang="fr-CA" dirty="0"/>
          </a:p>
        </p:txBody>
      </p:sp>
    </p:spTree>
    <p:extLst>
      <p:ext uri="{BB962C8B-B14F-4D97-AF65-F5344CB8AC3E}">
        <p14:creationId xmlns:p14="http://schemas.microsoft.com/office/powerpoint/2010/main" val="62022031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first edition of AISC 358 was approved in December 2005. </a:t>
            </a:r>
          </a:p>
          <a:p>
            <a:endParaRPr lang="en-US" altLang="en-US" dirty="0" smtClean="0"/>
          </a:p>
          <a:p>
            <a:r>
              <a:rPr lang="en-US" altLang="en-US" dirty="0" smtClean="0"/>
              <a:t>The current edition is AISC 358-16. A copy of AISC 358 can be downloaded for free from the AISC website (www.aisc.org).</a:t>
            </a:r>
          </a:p>
          <a:p>
            <a:endParaRPr lang="en-US" altLang="en-US" dirty="0" smtClean="0"/>
          </a:p>
          <a:p>
            <a:r>
              <a:rPr lang="en-US" altLang="en-US" dirty="0" smtClean="0"/>
              <a:t>Prior to the release of AISC 358, FEMA 350 was treated as an unofficial prequalification standard. It was "unofficial," since FEMA 350 is not an official building standard. With the release of AISC 358 (which is an official ANSI approved building standard), this document essentially replaces FEMA 350 as the primary source for information on prequalified moment connections.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171</a:t>
            </a:fld>
            <a:endParaRPr lang="fr-CA" dirty="0"/>
          </a:p>
        </p:txBody>
      </p:sp>
    </p:spTree>
    <p:extLst>
      <p:ext uri="{BB962C8B-B14F-4D97-AF65-F5344CB8AC3E}">
        <p14:creationId xmlns:p14="http://schemas.microsoft.com/office/powerpoint/2010/main" val="290164549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slide lists the prequalified connections that are in AISC 358-16, including Supplement No. 1. New</a:t>
            </a:r>
            <a:r>
              <a:rPr lang="en-US" altLang="en-US" baseline="0" dirty="0" smtClean="0"/>
              <a:t> connections, often proprietary, are regularly added to this list of prequalified connections. </a:t>
            </a:r>
            <a:r>
              <a:rPr lang="en-US" altLang="en-US" dirty="0" smtClean="0"/>
              <a:t>Many of these connection</a:t>
            </a:r>
            <a:r>
              <a:rPr lang="en-US" altLang="en-US" baseline="0" dirty="0" smtClean="0"/>
              <a:t> types were briefly introduced earlier in this presentation. </a:t>
            </a:r>
            <a:endParaRPr lang="en-US" altLang="en-US" dirty="0" smtClean="0"/>
          </a:p>
          <a:p>
            <a:endParaRPr lang="en-US" altLang="en-US" dirty="0" smtClean="0"/>
          </a:p>
          <a:p>
            <a:r>
              <a:rPr lang="en-US" altLang="en-US" dirty="0" smtClean="0"/>
              <a:t>The following slides will discuss the RBS connection. These slides will give some additional background on this commonly used connection, and will illustrate the information and limits of this prequalified connection in AISC 358.</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172</a:t>
            </a:fld>
            <a:endParaRPr lang="fr-CA" dirty="0"/>
          </a:p>
        </p:txBody>
      </p:sp>
    </p:spTree>
    <p:extLst>
      <p:ext uri="{BB962C8B-B14F-4D97-AF65-F5344CB8AC3E}">
        <p14:creationId xmlns:p14="http://schemas.microsoft.com/office/powerpoint/2010/main" val="8865689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slide illustrates some basic ideas of the RBS.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173</a:t>
            </a:fld>
            <a:endParaRPr lang="fr-CA" dirty="0"/>
          </a:p>
        </p:txBody>
      </p:sp>
    </p:spTree>
    <p:extLst>
      <p:ext uri="{BB962C8B-B14F-4D97-AF65-F5344CB8AC3E}">
        <p14:creationId xmlns:p14="http://schemas.microsoft.com/office/powerpoint/2010/main" val="264907733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following slides show photos of an RBS test specimen, at various stages during a cyclic load test.</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174</a:t>
            </a:fld>
            <a:endParaRPr lang="fr-CA" dirty="0"/>
          </a:p>
        </p:txBody>
      </p:sp>
    </p:spTree>
    <p:extLst>
      <p:ext uri="{BB962C8B-B14F-4D97-AF65-F5344CB8AC3E}">
        <p14:creationId xmlns:p14="http://schemas.microsoft.com/office/powerpoint/2010/main" val="4031345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Plastic hinges in MRFS will occur in the region of the beam-column joint, i.e., at the beam ends, at the column ends, or in the panel zones. For any of these cases, very large force and deformation demands can occur at the beam-column connection.</a:t>
            </a:r>
          </a:p>
          <a:p>
            <a:r>
              <a:rPr lang="en-US" altLang="en-US" dirty="0" smtClean="0"/>
              <a:t>One of the basic ductile detailing requirements for MRFs is that the frame should be able to develop large ductility without failure of the beam-column connection. This is a critical aspect of ductile detailing of seismic-resistant steel moment resisting frames. </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18</a:t>
            </a:fld>
            <a:endParaRPr lang="fr-CA" dirty="0"/>
          </a:p>
        </p:txBody>
      </p:sp>
    </p:spTree>
    <p:extLst>
      <p:ext uri="{BB962C8B-B14F-4D97-AF65-F5344CB8AC3E}">
        <p14:creationId xmlns:p14="http://schemas.microsoft.com/office/powerpoint/2010/main" val="155250973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whitewashed connection prior to testing.</a:t>
            </a:r>
          </a:p>
          <a:p>
            <a:endParaRPr lang="en-US" altLang="en-US" dirty="0" smtClean="0"/>
          </a:p>
          <a:p>
            <a:r>
              <a:rPr lang="en-US" altLang="en-US" dirty="0" smtClean="0"/>
              <a:t>As described earlier, "whitewash" is a mixture of lime and water, that is painted on the specimen prior to testing. When steel yields, the whitewash tends to fall off of the specimen, and therefore provides a qualitative indication of where yielding has occurred.</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175</a:t>
            </a:fld>
            <a:endParaRPr lang="fr-CA" dirty="0"/>
          </a:p>
        </p:txBody>
      </p:sp>
    </p:spTree>
    <p:extLst>
      <p:ext uri="{BB962C8B-B14F-4D97-AF65-F5344CB8AC3E}">
        <p14:creationId xmlns:p14="http://schemas.microsoft.com/office/powerpoint/2010/main" val="340053222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View looking down on the beam. The column is on the left.</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176</a:t>
            </a:fld>
            <a:endParaRPr lang="fr-CA" dirty="0"/>
          </a:p>
        </p:txBody>
      </p:sp>
    </p:spTree>
    <p:extLst>
      <p:ext uri="{BB962C8B-B14F-4D97-AF65-F5344CB8AC3E}">
        <p14:creationId xmlns:p14="http://schemas.microsoft.com/office/powerpoint/2010/main" val="154961803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View of connection after cyclic loading to approx. </a:t>
            </a:r>
            <a:r>
              <a:rPr lang="en-US" altLang="en-US" dirty="0" smtClean="0">
                <a:sym typeface="Symbol" pitchFamily="18" charset="2"/>
              </a:rPr>
              <a:t> 0.02 radian. This about one-half of the way to the acceptance criteria of  0.04 radian.</a:t>
            </a:r>
          </a:p>
          <a:p>
            <a:endParaRPr lang="en-US" altLang="en-US" dirty="0" smtClean="0">
              <a:sym typeface="Symbol" pitchFamily="18" charset="2"/>
            </a:endParaRPr>
          </a:p>
          <a:p>
            <a:r>
              <a:rPr lang="en-US" altLang="en-US" dirty="0" smtClean="0">
                <a:sym typeface="Symbol" pitchFamily="18" charset="2"/>
              </a:rPr>
              <a:t>Note that yielding is concentrated in the reduced section, as intended with the RBS connection. BY this point, the beam has achieved its full plastic strength. There is no local or lateral buckling visible at this point.</a:t>
            </a:r>
          </a:p>
          <a:p>
            <a:endParaRPr lang="en-US" altLang="en-US" dirty="0" smtClean="0">
              <a:sym typeface="Symbol" pitchFamily="18" charset="2"/>
            </a:endParaRP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177</a:t>
            </a:fld>
            <a:endParaRPr lang="fr-CA" dirty="0"/>
          </a:p>
        </p:txBody>
      </p:sp>
    </p:spTree>
    <p:extLst>
      <p:ext uri="{BB962C8B-B14F-4D97-AF65-F5344CB8AC3E}">
        <p14:creationId xmlns:p14="http://schemas.microsoft.com/office/powerpoint/2010/main" val="248737943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View looking down at reduced section of beam flange.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178</a:t>
            </a:fld>
            <a:endParaRPr lang="fr-CA" dirty="0"/>
          </a:p>
        </p:txBody>
      </p:sp>
    </p:spTree>
    <p:extLst>
      <p:ext uri="{BB962C8B-B14F-4D97-AF65-F5344CB8AC3E}">
        <p14:creationId xmlns:p14="http://schemas.microsoft.com/office/powerpoint/2010/main" val="307221276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Specimen after completion of loading cycles at </a:t>
            </a:r>
            <a:r>
              <a:rPr lang="en-US" altLang="en-US" dirty="0" smtClean="0">
                <a:sym typeface="Symbol" pitchFamily="18" charset="2"/>
              </a:rPr>
              <a:t> 0.03 radian. This is a "plastic hinge."</a:t>
            </a:r>
          </a:p>
          <a:p>
            <a:endParaRPr lang="en-US" altLang="en-US" dirty="0" smtClean="0">
              <a:sym typeface="Symbol" pitchFamily="18" charset="2"/>
            </a:endParaRPr>
          </a:p>
          <a:p>
            <a:r>
              <a:rPr lang="en-US" altLang="en-US" dirty="0" smtClean="0">
                <a:sym typeface="Symbol" pitchFamily="18" charset="2"/>
              </a:rPr>
              <a:t>A small amount of web local buckling has initiated in the region of the RBS.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179</a:t>
            </a:fld>
            <a:endParaRPr lang="fr-CA" dirty="0"/>
          </a:p>
        </p:txBody>
      </p:sp>
    </p:spTree>
    <p:extLst>
      <p:ext uri="{BB962C8B-B14F-4D97-AF65-F5344CB8AC3E}">
        <p14:creationId xmlns:p14="http://schemas.microsoft.com/office/powerpoint/2010/main" val="22610401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Specimen after completion of loading cycles at </a:t>
            </a:r>
            <a:r>
              <a:rPr lang="en-US" altLang="en-US" dirty="0" smtClean="0">
                <a:sym typeface="Symbol" pitchFamily="18" charset="2"/>
              </a:rPr>
              <a:t> 0.04 radian. Local flange buckling is clearly visible at this point. There is also a significant degree of web local buckling, and a limited degree of lateral torsional buckling at this point. However, this beam is still resisting a moment of at least 0.8 </a:t>
            </a:r>
            <a:r>
              <a:rPr lang="en-US" altLang="en-US" i="1" dirty="0" smtClean="0">
                <a:sym typeface="Symbol" pitchFamily="18" charset="2"/>
              </a:rPr>
              <a:t>M</a:t>
            </a:r>
            <a:r>
              <a:rPr lang="en-US" altLang="en-US" i="1" baseline="-25000" dirty="0" smtClean="0">
                <a:sym typeface="Symbol" pitchFamily="18" charset="2"/>
              </a:rPr>
              <a:t>p</a:t>
            </a:r>
            <a:r>
              <a:rPr lang="en-US" altLang="en-US" dirty="0" smtClean="0">
                <a:sym typeface="Symbol" pitchFamily="18" charset="2"/>
              </a:rPr>
              <a:t> at the face of the column, and so satisfies the SMF connection performance requirement.</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180</a:t>
            </a:fld>
            <a:endParaRPr lang="fr-CA" dirty="0"/>
          </a:p>
        </p:txBody>
      </p:sp>
    </p:spTree>
    <p:extLst>
      <p:ext uri="{BB962C8B-B14F-4D97-AF65-F5344CB8AC3E}">
        <p14:creationId xmlns:p14="http://schemas.microsoft.com/office/powerpoint/2010/main" val="356326245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is the response plot for the RBS specimen shown in the last few slides. The vertical axis plots the moment in the beam, at the face of the column. </a:t>
            </a:r>
          </a:p>
          <a:p>
            <a:endParaRPr lang="en-US" altLang="en-US" dirty="0" smtClean="0"/>
          </a:p>
          <a:p>
            <a:r>
              <a:rPr lang="en-US" altLang="en-US" dirty="0" smtClean="0"/>
              <a:t>Note that even with the flange cuts, the beam still develops (and slightly exceeds) its full plastic moment at the face of the column. </a:t>
            </a:r>
          </a:p>
          <a:p>
            <a:endParaRPr lang="en-US" altLang="en-US" dirty="0" smtClean="0"/>
          </a:p>
          <a:p>
            <a:r>
              <a:rPr lang="en-US" altLang="en-US" dirty="0" smtClean="0"/>
              <a:t>The degradation in strength for loading cycles beyond about 0.03 radian is due to local and lateral buckling of the beam. Since this beam section was seismically compact, and because the beam was well braced laterally, strength degradation was delayed until large inelastic deformations occurred.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181</a:t>
            </a:fld>
            <a:endParaRPr lang="fr-CA" dirty="0"/>
          </a:p>
        </p:txBody>
      </p:sp>
    </p:spTree>
    <p:extLst>
      <p:ext uri="{BB962C8B-B14F-4D97-AF65-F5344CB8AC3E}">
        <p14:creationId xmlns:p14="http://schemas.microsoft.com/office/powerpoint/2010/main" val="124027407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Numerous successful tests have been conducted on RBS connections. Because of the extensive test database on the RBS, as well as other research on the RBS, this connection is prequalified in AISC 358.</a:t>
            </a:r>
          </a:p>
          <a:p>
            <a:endParaRPr lang="en-US" altLang="en-US" dirty="0" smtClean="0"/>
          </a:p>
          <a:p>
            <a:r>
              <a:rPr lang="en-US" altLang="en-US" dirty="0" smtClean="0"/>
              <a:t>This slide shows some of the prequalification limits. If used outside of these limits (say for beam sections heavier than 302 </a:t>
            </a:r>
            <a:r>
              <a:rPr lang="en-US" altLang="en-US" dirty="0" err="1" smtClean="0"/>
              <a:t>lb</a:t>
            </a:r>
            <a:r>
              <a:rPr lang="en-US" altLang="en-US" dirty="0" smtClean="0"/>
              <a:t>/</a:t>
            </a:r>
            <a:r>
              <a:rPr lang="en-US" altLang="en-US" dirty="0" err="1" smtClean="0"/>
              <a:t>ft</a:t>
            </a:r>
            <a:r>
              <a:rPr lang="en-US" altLang="en-US" dirty="0" smtClean="0"/>
              <a:t>), the RBS connection can still be used, but is no longer prequalified. It would need to be qualified by additional cyclic load tests per Section K2.</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182</a:t>
            </a:fld>
            <a:endParaRPr lang="fr-CA" dirty="0"/>
          </a:p>
        </p:txBody>
      </p:sp>
    </p:spTree>
    <p:extLst>
      <p:ext uri="{BB962C8B-B14F-4D97-AF65-F5344CB8AC3E}">
        <p14:creationId xmlns:p14="http://schemas.microsoft.com/office/powerpoint/2010/main" val="249518219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Additional prequalification limits for the RBS.</a:t>
            </a:r>
          </a:p>
          <a:p>
            <a:endParaRPr lang="en-US" altLang="en-US" dirty="0" smtClean="0"/>
          </a:p>
          <a:p>
            <a:r>
              <a:rPr lang="en-US" altLang="en-US" dirty="0" smtClean="0"/>
              <a:t>Note that in addition to specifying prequalification limits, AISC 358 also provides a step-by-step design procedure for the RBS.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183</a:t>
            </a:fld>
            <a:endParaRPr lang="fr-CA" dirty="0"/>
          </a:p>
        </p:txBody>
      </p:sp>
    </p:spTree>
    <p:extLst>
      <p:ext uri="{BB962C8B-B14F-4D97-AF65-F5344CB8AC3E}">
        <p14:creationId xmlns:p14="http://schemas.microsoft.com/office/powerpoint/2010/main" val="249518219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AISC 358 requires that for the RBS, the connection between the beam web and face of column be a CJP groove weld. This slide shows such a beam web connection. There is still a shear tab bolted to the beam web (shear tab is opposite side). The shear tab serves as an erection aid (holds beam in-place until welding is completed) and also serves as a back-up bar for the CJP groove weld.</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184</a:t>
            </a:fld>
            <a:endParaRPr lang="fr-CA" dirty="0"/>
          </a:p>
        </p:txBody>
      </p:sp>
    </p:spTree>
    <p:extLst>
      <p:ext uri="{BB962C8B-B14F-4D97-AF65-F5344CB8AC3E}">
        <p14:creationId xmlns:p14="http://schemas.microsoft.com/office/powerpoint/2010/main" val="50970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Developing beam-column connection details that can survive an earthquake without failure has been one of the major challenges in MRF design over the last 40 to 50 years. Beam-to-column connections performed poorly in the 1994 Northridge Earthquake, leading to major changes in practice and in the AISC </a:t>
            </a:r>
            <a:r>
              <a:rPr lang="en-US" altLang="en-US" i="1" dirty="0" smtClean="0"/>
              <a:t>Seismic Provisions.</a:t>
            </a:r>
            <a:endParaRPr lang="en-US" altLang="en-US" dirty="0" smtClean="0"/>
          </a:p>
          <a:p>
            <a:r>
              <a:rPr lang="en-US" altLang="en-US" dirty="0" smtClean="0"/>
              <a:t>Because of the importance of beam-to-column connections, the following slides will examine what we have learned about these connections, both in laboratory testing and in actual earthquakes.</a:t>
            </a:r>
          </a:p>
          <a:p>
            <a:r>
              <a:rPr lang="en-US" altLang="en-US" dirty="0" smtClean="0"/>
              <a:t>We will examine typical practices for beam-to-column connections, both before and after the 1994 Northridge Earthquake. This will ultimately lead us to an understanding of current design and construction practices, and current code requirements.</a:t>
            </a:r>
          </a:p>
          <a:p>
            <a:endParaRPr lang="en-US" altLang="en-US" dirty="0" smtClean="0"/>
          </a:p>
          <a:p>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19</a:t>
            </a:fld>
            <a:endParaRPr lang="fr-CA" dirty="0"/>
          </a:p>
        </p:txBody>
      </p:sp>
    </p:spTree>
    <p:extLst>
      <p:ext uri="{BB962C8B-B14F-4D97-AF65-F5344CB8AC3E}">
        <p14:creationId xmlns:p14="http://schemas.microsoft.com/office/powerpoint/2010/main" val="198680002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AISC 358 also defines the "protected zone" for prequalified connection. In the case of the RBS, the portion of the beam from the face of the column to the far end of the RBS cut is considered to be the protected zone.</a:t>
            </a:r>
          </a:p>
          <a:p>
            <a:r>
              <a:rPr lang="en-US" altLang="en-US" dirty="0" smtClean="0"/>
              <a:t>Within the protected zone, no shear studs are permitted. Other welded, bolted or shot pin type connections (for HVAC, curtain wall supports, </a:t>
            </a:r>
            <a:r>
              <a:rPr lang="en-US" altLang="en-US" dirty="0" err="1" smtClean="0"/>
              <a:t>etc</a:t>
            </a:r>
            <a:r>
              <a:rPr lang="en-US" altLang="en-US" dirty="0" smtClean="0"/>
              <a:t>) are also prohibited. See Section</a:t>
            </a:r>
            <a:r>
              <a:rPr lang="en-US" altLang="en-US" baseline="0" dirty="0" smtClean="0"/>
              <a:t> E3.5c</a:t>
            </a:r>
            <a:r>
              <a:rPr lang="en-US" altLang="en-US" dirty="0" smtClean="0"/>
              <a:t> of the AISC </a:t>
            </a:r>
            <a:r>
              <a:rPr lang="en-US" altLang="en-US" i="1" dirty="0" smtClean="0"/>
              <a:t>Seismic Provisions</a:t>
            </a:r>
            <a:r>
              <a:rPr lang="en-US" altLang="en-US" dirty="0" smtClean="0"/>
              <a:t> for requirements of the protected zone.</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185</a:t>
            </a:fld>
            <a:endParaRPr lang="fr-CA" dirty="0"/>
          </a:p>
        </p:txBody>
      </p:sp>
    </p:spTree>
    <p:extLst>
      <p:ext uri="{BB962C8B-B14F-4D97-AF65-F5344CB8AC3E}">
        <p14:creationId xmlns:p14="http://schemas.microsoft.com/office/powerpoint/2010/main" val="249518219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is an example of a violation of the requirements of the protected zone. A lateral brace connection has been welded to the beam at the minimum section of the RBS. In the event of an earthquake, yielding will be concentrated in this region. The lateral brace connection within this area can initiate a fracture, as the RBS undergoes large inelastic strains.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186</a:t>
            </a:fld>
            <a:endParaRPr lang="fr-CA" dirty="0"/>
          </a:p>
        </p:txBody>
      </p:sp>
    </p:spTree>
    <p:extLst>
      <p:ext uri="{BB962C8B-B14F-4D97-AF65-F5344CB8AC3E}">
        <p14:creationId xmlns:p14="http://schemas.microsoft.com/office/powerpoint/2010/main" val="428719170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Examples of RBS connections in actual buildings.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187</a:t>
            </a:fld>
            <a:endParaRPr lang="fr-CA" dirty="0"/>
          </a:p>
        </p:txBody>
      </p:sp>
    </p:spTree>
    <p:extLst>
      <p:ext uri="{BB962C8B-B14F-4D97-AF65-F5344CB8AC3E}">
        <p14:creationId xmlns:p14="http://schemas.microsoft.com/office/powerpoint/2010/main" val="428719170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Section E3.6e specifies design requirements pertaining to the panel-zone. As discussed earlier, shear yielding of the panel zone is an alternative yield mechanism (alternative to beam flexural yielding) in a steel moment frame. As also previously discussed, the degree of yielding that can be safely permitted in the panel zone is still somewhat of an unresolved issue. The panel zone design requirements in the AISC </a:t>
            </a:r>
            <a:r>
              <a:rPr lang="en-US" altLang="en-US" i="1" dirty="0" smtClean="0"/>
              <a:t>Seismic Provisions</a:t>
            </a:r>
            <a:r>
              <a:rPr lang="en-US" altLang="en-US" dirty="0" smtClean="0"/>
              <a:t> are intended to permit limited yielding in the panel zone, but to maintain beam flexural yielding as the primary yield mechanism in an SMF.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188</a:t>
            </a:fld>
            <a:endParaRPr lang="fr-CA" dirty="0"/>
          </a:p>
        </p:txBody>
      </p:sp>
    </p:spTree>
    <p:extLst>
      <p:ext uri="{BB962C8B-B14F-4D97-AF65-F5344CB8AC3E}">
        <p14:creationId xmlns:p14="http://schemas.microsoft.com/office/powerpoint/2010/main" val="360323983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Section E3.6e.1</a:t>
            </a:r>
            <a:r>
              <a:rPr lang="en-US" altLang="en-US" baseline="0" dirty="0" smtClean="0"/>
              <a:t> </a:t>
            </a:r>
            <a:r>
              <a:rPr lang="en-US" altLang="en-US" dirty="0" smtClean="0"/>
              <a:t>specifies how a designer should compute the </a:t>
            </a:r>
            <a:r>
              <a:rPr lang="en-US" altLang="en-US" i="1" dirty="0" smtClean="0"/>
              <a:t>required shear strength</a:t>
            </a:r>
            <a:r>
              <a:rPr lang="en-US" altLang="en-US" dirty="0" smtClean="0"/>
              <a:t> of the panel zone. This section states that the required shear strength of the panel zone is the shear force generated in the panel zone when plastic hinges have formed in the attached beams. Thus, this section indicates that the panel zone should not be so weak as to prevent formation of plastic hinges in the beams.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189</a:t>
            </a:fld>
            <a:endParaRPr lang="fr-CA" dirty="0"/>
          </a:p>
        </p:txBody>
      </p:sp>
    </p:spTree>
    <p:extLst>
      <p:ext uri="{BB962C8B-B14F-4D97-AF65-F5344CB8AC3E}">
        <p14:creationId xmlns:p14="http://schemas.microsoft.com/office/powerpoint/2010/main" val="360323983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next three slides show how one can compute the required shear strength of the panel zone. The first step is to assume the moment in the beam is the expected plastic moment, and is developed at the plastic hinge location.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190</a:t>
            </a:fld>
            <a:endParaRPr lang="fr-CA" dirty="0"/>
          </a:p>
        </p:txBody>
      </p:sp>
    </p:spTree>
    <p:extLst>
      <p:ext uri="{BB962C8B-B14F-4D97-AF65-F5344CB8AC3E}">
        <p14:creationId xmlns:p14="http://schemas.microsoft.com/office/powerpoint/2010/main" val="26727067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expected moment at the hinge is then projected to the face of the column, based on the moment gradient (i.e. shear) in the beam.</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191</a:t>
            </a:fld>
            <a:endParaRPr lang="fr-CA" dirty="0"/>
          </a:p>
        </p:txBody>
      </p:sp>
    </p:spTree>
    <p:extLst>
      <p:ext uri="{BB962C8B-B14F-4D97-AF65-F5344CB8AC3E}">
        <p14:creationId xmlns:p14="http://schemas.microsoft.com/office/powerpoint/2010/main" val="26727067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Based on the column face moment, the shear in the panel zone can be estimated as shown in this slide. The column face moment is resolved into concentrated forces acting at the location of the beam flanges. Note that the shear in the portion of the column outside of the panel zone (</a:t>
            </a:r>
            <a:r>
              <a:rPr lang="en-US" altLang="en-US" dirty="0" err="1" smtClean="0"/>
              <a:t>V</a:t>
            </a:r>
            <a:r>
              <a:rPr lang="en-US" altLang="en-US" baseline="-25000" dirty="0" err="1" smtClean="0"/>
              <a:t>c</a:t>
            </a:r>
            <a:r>
              <a:rPr lang="en-US" altLang="en-US" dirty="0" smtClean="0"/>
              <a:t>) will act in a direction opposite to the panel zone shear generated by the beams. The value of </a:t>
            </a:r>
            <a:r>
              <a:rPr lang="en-US" altLang="en-US" dirty="0" err="1" smtClean="0"/>
              <a:t>V</a:t>
            </a:r>
            <a:r>
              <a:rPr lang="en-US" altLang="en-US" baseline="-25000" dirty="0" err="1" smtClean="0"/>
              <a:t>c</a:t>
            </a:r>
            <a:r>
              <a:rPr lang="en-US" altLang="en-US" smtClean="0"/>
              <a:t> can usually be estimated from a free body diagram that cuts through the beams at the plastic hinge locations (see previous slide), and cuts through the columns at assumed points of inflection (usually at mid-story height)</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192</a:t>
            </a:fld>
            <a:endParaRPr lang="fr-CA" dirty="0"/>
          </a:p>
        </p:txBody>
      </p:sp>
    </p:spTree>
    <p:extLst>
      <p:ext uri="{BB962C8B-B14F-4D97-AF65-F5344CB8AC3E}">
        <p14:creationId xmlns:p14="http://schemas.microsoft.com/office/powerpoint/2010/main" val="26727067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Next, Section E3.6e.1 states that the design strength of the panel zone is computed using </a:t>
            </a:r>
            <a:r>
              <a:rPr lang="en-US" altLang="en-US" dirty="0" smtClean="0">
                <a:sym typeface="Symbol" pitchFamily="18" charset="2"/>
              </a:rPr>
              <a:t>=1.</a:t>
            </a:r>
          </a:p>
          <a:p>
            <a:endParaRPr lang="en-US" altLang="en-US" dirty="0" smtClean="0">
              <a:sym typeface="Symbol" pitchFamily="18" charset="2"/>
            </a:endParaRPr>
          </a:p>
          <a:p>
            <a:r>
              <a:rPr lang="en-US" altLang="en-US" dirty="0" smtClean="0">
                <a:sym typeface="Symbol" pitchFamily="18" charset="2"/>
              </a:rPr>
              <a:t>Note that yielding of the panel zone is not considered to be a limit state. The goal of the AISC </a:t>
            </a:r>
            <a:r>
              <a:rPr lang="en-US" altLang="en-US" i="1" dirty="0" smtClean="0">
                <a:sym typeface="Symbol" pitchFamily="18" charset="2"/>
              </a:rPr>
              <a:t>Seismic</a:t>
            </a:r>
            <a:r>
              <a:rPr lang="en-US" altLang="en-US" dirty="0" smtClean="0">
                <a:sym typeface="Symbol" pitchFamily="18" charset="2"/>
              </a:rPr>
              <a:t> </a:t>
            </a:r>
            <a:r>
              <a:rPr lang="en-US" altLang="en-US" i="1" dirty="0" smtClean="0">
                <a:sym typeface="Symbol" pitchFamily="18" charset="2"/>
              </a:rPr>
              <a:t>Provisions</a:t>
            </a:r>
            <a:r>
              <a:rPr lang="en-US" altLang="en-US" dirty="0" smtClean="0">
                <a:sym typeface="Symbol" pitchFamily="18" charset="2"/>
              </a:rPr>
              <a:t> is to permit limited yielding of the panel zone. Consequently, the  factor has been chosen (along with the specified methods to compute </a:t>
            </a:r>
            <a:r>
              <a:rPr lang="en-US" altLang="en-US" i="1" dirty="0" smtClean="0">
                <a:sym typeface="Symbol" pitchFamily="18" charset="2"/>
              </a:rPr>
              <a:t>R</a:t>
            </a:r>
            <a:r>
              <a:rPr lang="en-US" altLang="en-US" i="1" baseline="-25000" dirty="0" smtClean="0">
                <a:sym typeface="Symbol" pitchFamily="18" charset="2"/>
              </a:rPr>
              <a:t>u</a:t>
            </a:r>
            <a:r>
              <a:rPr lang="en-US" altLang="en-US" i="1" dirty="0" smtClean="0">
                <a:sym typeface="Symbol" pitchFamily="18" charset="2"/>
              </a:rPr>
              <a:t> </a:t>
            </a:r>
            <a:r>
              <a:rPr lang="en-US" altLang="en-US" dirty="0" smtClean="0">
                <a:sym typeface="Symbol" pitchFamily="18" charset="2"/>
              </a:rPr>
              <a:t>and </a:t>
            </a:r>
            <a:r>
              <a:rPr lang="en-US" altLang="en-US" i="1" dirty="0" err="1" smtClean="0">
                <a:sym typeface="Symbol" pitchFamily="18" charset="2"/>
              </a:rPr>
              <a:t>R</a:t>
            </a:r>
            <a:r>
              <a:rPr lang="en-US" altLang="en-US" i="1" baseline="-25000" dirty="0" err="1" smtClean="0">
                <a:sym typeface="Symbol" pitchFamily="18" charset="2"/>
              </a:rPr>
              <a:t>v</a:t>
            </a:r>
            <a:r>
              <a:rPr lang="en-US" altLang="en-US" dirty="0" smtClean="0">
                <a:sym typeface="Symbol" pitchFamily="18" charset="2"/>
              </a:rPr>
              <a:t>) so that the resulting design allows limited yielding of the panel zone when flexural plastic hinges have formed in the beams.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193</a:t>
            </a:fld>
            <a:endParaRPr lang="fr-CA" dirty="0"/>
          </a:p>
        </p:txBody>
      </p:sp>
    </p:spTree>
    <p:extLst>
      <p:ext uri="{BB962C8B-B14F-4D97-AF65-F5344CB8AC3E}">
        <p14:creationId xmlns:p14="http://schemas.microsoft.com/office/powerpoint/2010/main" val="304048960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To compute the nominal shear strength of the panel zone, Section E3.6e.1 refers to </a:t>
            </a:r>
            <a:r>
              <a:rPr lang="en-US" altLang="en-US" dirty="0" err="1" smtClean="0"/>
              <a:t>Eq</a:t>
            </a:r>
            <a:r>
              <a:rPr lang="en-US" altLang="en-US" dirty="0" smtClean="0"/>
              <a:t> J10-11 of the main AISC Specification (2016 edition), Section J10.6. This equation is shown in the slide.</a:t>
            </a:r>
          </a:p>
          <a:p>
            <a:endParaRPr lang="en-US" altLang="en-US" dirty="0" smtClean="0"/>
          </a:p>
          <a:p>
            <a:r>
              <a:rPr lang="en-US" altLang="en-US" dirty="0" smtClean="0"/>
              <a:t>The term outside of the brackets represents the shear yield strength of the column web (recall that the shear yield strength of steel is about 0.6F</a:t>
            </a:r>
            <a:r>
              <a:rPr lang="en-US" altLang="en-US" baseline="-25000" dirty="0" smtClean="0"/>
              <a:t>y</a:t>
            </a:r>
            <a:r>
              <a:rPr lang="en-US" altLang="en-US" dirty="0" smtClean="0"/>
              <a:t>). The term inside of the brackets represents a contribution of the column flanges to the shear strength of the panel zone.</a:t>
            </a:r>
          </a:p>
          <a:p>
            <a:endParaRPr lang="en-US" altLang="en-US" dirty="0" smtClean="0"/>
          </a:p>
          <a:p>
            <a:r>
              <a:rPr lang="en-US" altLang="en-US" dirty="0" smtClean="0"/>
              <a:t>The nominal shear strength computed by EQ J10-11 does not represent the shear at first yield. When this value of shear is reached in the panel zone, a significant degree of inelastic shear deformation will have already occurred. Using this equation, together with </a:t>
            </a:r>
            <a:r>
              <a:rPr lang="en-US" altLang="en-US" dirty="0" smtClean="0">
                <a:sym typeface="Symbol" pitchFamily="18" charset="2"/>
              </a:rPr>
              <a:t>=1, is the way that the AISC </a:t>
            </a:r>
            <a:r>
              <a:rPr lang="en-US" altLang="en-US" i="1" dirty="0" smtClean="0">
                <a:sym typeface="Symbol" pitchFamily="18" charset="2"/>
              </a:rPr>
              <a:t>Seismic Provisions</a:t>
            </a:r>
            <a:r>
              <a:rPr lang="en-US" altLang="en-US" dirty="0" smtClean="0">
                <a:sym typeface="Symbol" pitchFamily="18" charset="2"/>
              </a:rPr>
              <a:t> permits limited shear yielding of the panel zone.</a:t>
            </a:r>
          </a:p>
          <a:p>
            <a:endParaRPr lang="en-US" altLang="en-US" dirty="0" smtClean="0">
              <a:sym typeface="Symbol" pitchFamily="18" charset="2"/>
            </a:endParaRPr>
          </a:p>
          <a:p>
            <a:r>
              <a:rPr lang="en-US" altLang="en-US" dirty="0" smtClean="0">
                <a:sym typeface="Symbol" pitchFamily="18" charset="2"/>
              </a:rPr>
              <a:t>EQ J10-11 is essentially the same as the panel zone shear strength equation developed by </a:t>
            </a:r>
            <a:r>
              <a:rPr lang="en-US" altLang="en-US" dirty="0" err="1" smtClean="0">
                <a:sym typeface="Symbol" pitchFamily="18" charset="2"/>
              </a:rPr>
              <a:t>Krawinkler</a:t>
            </a:r>
            <a:r>
              <a:rPr lang="en-US" altLang="en-US" dirty="0" smtClean="0">
                <a:sym typeface="Symbol" pitchFamily="18" charset="2"/>
              </a:rPr>
              <a:t>.</a:t>
            </a:r>
          </a:p>
          <a:p>
            <a:endParaRPr lang="en-US" altLang="en-US" dirty="0" smtClean="0">
              <a:sym typeface="Symbol" pitchFamily="18" charset="2"/>
            </a:endParaRPr>
          </a:p>
          <a:p>
            <a:r>
              <a:rPr lang="en-US" altLang="en-US" dirty="0" smtClean="0">
                <a:sym typeface="Symbol" pitchFamily="18" charset="2"/>
              </a:rPr>
              <a:t>Ref: </a:t>
            </a:r>
            <a:r>
              <a:rPr lang="en-US" altLang="en-US" dirty="0" err="1" smtClean="0">
                <a:sym typeface="Symbol" pitchFamily="18" charset="2"/>
              </a:rPr>
              <a:t>Krawinkler</a:t>
            </a:r>
            <a:r>
              <a:rPr lang="en-US" altLang="en-US" dirty="0" smtClean="0">
                <a:sym typeface="Symbol" pitchFamily="18" charset="2"/>
              </a:rPr>
              <a:t>, H. (1978). “Shear in Beam-Column Joints in Seismic Design of Steel Frames.” </a:t>
            </a:r>
            <a:r>
              <a:rPr lang="en-US" altLang="en-US" i="1" dirty="0" smtClean="0">
                <a:sym typeface="Symbol" pitchFamily="18" charset="2"/>
              </a:rPr>
              <a:t>Engineering Journal</a:t>
            </a:r>
            <a:r>
              <a:rPr lang="en-US" altLang="en-US" dirty="0" smtClean="0">
                <a:sym typeface="Symbol" pitchFamily="18" charset="2"/>
              </a:rPr>
              <a:t>, American Institute of Steel Construction, Vol. 42, No. 4, 189-213.</a:t>
            </a:r>
            <a:r>
              <a:rPr lang="en-US" altLang="en-US" dirty="0" smtClean="0"/>
              <a:t>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194</a:t>
            </a:fld>
            <a:endParaRPr lang="fr-CA" dirty="0"/>
          </a:p>
        </p:txBody>
      </p:sp>
    </p:spTree>
    <p:extLst>
      <p:ext uri="{BB962C8B-B14F-4D97-AF65-F5344CB8AC3E}">
        <p14:creationId xmlns:p14="http://schemas.microsoft.com/office/powerpoint/2010/main" val="2759549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Starting in the early 1970s, and continuing up through 1994, the most common connection detail used in seismic-resistant steel MRFS was the "welded flange - bolted web" connection.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20</a:t>
            </a:fld>
            <a:endParaRPr lang="fr-CA" dirty="0"/>
          </a:p>
        </p:txBody>
      </p:sp>
    </p:spTree>
    <p:extLst>
      <p:ext uri="{BB962C8B-B14F-4D97-AF65-F5344CB8AC3E}">
        <p14:creationId xmlns:p14="http://schemas.microsoft.com/office/powerpoint/2010/main" val="7216740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If the axial force in the column exceeds 0.75 </a:t>
            </a:r>
            <a:r>
              <a:rPr lang="en-US" altLang="en-US" i="1" dirty="0" err="1" smtClean="0"/>
              <a:t>P</a:t>
            </a:r>
            <a:r>
              <a:rPr lang="en-US" altLang="en-US" i="1" baseline="-25000" dirty="0" err="1" smtClean="0"/>
              <a:t>y</a:t>
            </a:r>
            <a:r>
              <a:rPr lang="en-US" altLang="en-US" i="1" dirty="0" smtClean="0"/>
              <a:t> </a:t>
            </a:r>
            <a:r>
              <a:rPr lang="en-US" altLang="en-US" dirty="0" smtClean="0"/>
              <a:t>(</a:t>
            </a:r>
            <a:r>
              <a:rPr lang="en-US" altLang="en-US" i="1" dirty="0" err="1" smtClean="0"/>
              <a:t>P</a:t>
            </a:r>
            <a:r>
              <a:rPr lang="en-US" altLang="en-US" i="1" baseline="-25000" dirty="0" err="1" smtClean="0"/>
              <a:t>y</a:t>
            </a:r>
            <a:r>
              <a:rPr lang="en-US" altLang="en-US" dirty="0" smtClean="0"/>
              <a:t> = </a:t>
            </a:r>
            <a:r>
              <a:rPr lang="en-US" altLang="en-US" i="1" dirty="0" smtClean="0"/>
              <a:t>A F</a:t>
            </a:r>
            <a:r>
              <a:rPr lang="en-US" altLang="en-US" i="1" baseline="-25000" dirty="0" smtClean="0"/>
              <a:t>y</a:t>
            </a:r>
            <a:r>
              <a:rPr lang="en-US" altLang="en-US" dirty="0" smtClean="0"/>
              <a:t>), then the main AISC Specification provides an alternative equation for the nominal shear strength of the panel zone. </a:t>
            </a:r>
          </a:p>
          <a:p>
            <a:endParaRPr lang="en-US" altLang="en-US" dirty="0" smtClean="0"/>
          </a:p>
          <a:p>
            <a:r>
              <a:rPr lang="en-US" altLang="en-US" dirty="0" smtClean="0"/>
              <a:t>Note that such high levels of axial force in the column of an SMF is not advisable.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195</a:t>
            </a:fld>
            <a:endParaRPr lang="fr-CA" dirty="0"/>
          </a:p>
        </p:txBody>
      </p:sp>
    </p:spTree>
    <p:extLst>
      <p:ext uri="{BB962C8B-B14F-4D97-AF65-F5344CB8AC3E}">
        <p14:creationId xmlns:p14="http://schemas.microsoft.com/office/powerpoint/2010/main" val="275954959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In order to satisfy the panel zone shear strength requirements in the AISC </a:t>
            </a:r>
            <a:r>
              <a:rPr lang="en-US" altLang="en-US" i="1" dirty="0" smtClean="0"/>
              <a:t>Seismic Provisions</a:t>
            </a:r>
            <a:r>
              <a:rPr lang="en-US" altLang="en-US" dirty="0" smtClean="0"/>
              <a:t>, it will sometimes be necessary to weld "</a:t>
            </a:r>
            <a:r>
              <a:rPr lang="en-US" altLang="en-US" dirty="0" err="1" smtClean="0"/>
              <a:t>doubler</a:t>
            </a:r>
            <a:r>
              <a:rPr lang="en-US" altLang="en-US" dirty="0" smtClean="0"/>
              <a:t> plates" to the column. </a:t>
            </a:r>
            <a:r>
              <a:rPr lang="en-US" altLang="en-US" dirty="0" err="1" smtClean="0"/>
              <a:t>Doubler</a:t>
            </a:r>
            <a:r>
              <a:rPr lang="en-US" altLang="en-US" dirty="0" smtClean="0"/>
              <a:t> plates are provided within the joint region, and increase the effective web area of the column. (Note that </a:t>
            </a:r>
            <a:r>
              <a:rPr lang="en-US" altLang="en-US" i="1" dirty="0" err="1" smtClean="0"/>
              <a:t>t</a:t>
            </a:r>
            <a:r>
              <a:rPr lang="en-US" altLang="en-US" i="1" baseline="-25000" dirty="0" err="1" smtClean="0"/>
              <a:t>p</a:t>
            </a:r>
            <a:r>
              <a:rPr lang="en-US" altLang="en-US" dirty="0" smtClean="0"/>
              <a:t> in </a:t>
            </a:r>
            <a:r>
              <a:rPr lang="en-US" altLang="en-US" dirty="0" err="1" smtClean="0"/>
              <a:t>Eq</a:t>
            </a:r>
            <a:r>
              <a:rPr lang="en-US" altLang="en-US" dirty="0" smtClean="0"/>
              <a:t> J10-11 is the combined thickness of column web and </a:t>
            </a:r>
            <a:r>
              <a:rPr lang="en-US" altLang="en-US" dirty="0" err="1" smtClean="0"/>
              <a:t>doubler</a:t>
            </a:r>
            <a:r>
              <a:rPr lang="en-US" altLang="en-US" dirty="0" smtClean="0"/>
              <a:t> plates.</a:t>
            </a:r>
          </a:p>
          <a:p>
            <a:r>
              <a:rPr lang="en-US" altLang="en-US" dirty="0" smtClean="0"/>
              <a:t>This slide shows several options for attachment of </a:t>
            </a:r>
            <a:r>
              <a:rPr lang="en-US" altLang="en-US" dirty="0" err="1" smtClean="0"/>
              <a:t>doubler</a:t>
            </a:r>
            <a:r>
              <a:rPr lang="en-US" altLang="en-US" dirty="0" smtClean="0"/>
              <a:t> plates to columns. The detail on the left is used most commonly in practice, even though it requires welding in the "k-area" of the column.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196</a:t>
            </a:fld>
            <a:endParaRPr lang="fr-CA" dirty="0"/>
          </a:p>
        </p:txBody>
      </p:sp>
    </p:spTree>
    <p:extLst>
      <p:ext uri="{BB962C8B-B14F-4D97-AF65-F5344CB8AC3E}">
        <p14:creationId xmlns:p14="http://schemas.microsoft.com/office/powerpoint/2010/main" val="135550637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Section E3.5</a:t>
            </a:r>
            <a:r>
              <a:rPr lang="en-US" altLang="en-US" baseline="0" dirty="0" smtClean="0"/>
              <a:t>a </a:t>
            </a:r>
            <a:r>
              <a:rPr lang="en-US" altLang="en-US" dirty="0" smtClean="0"/>
              <a:t>states that beam and column sections used in SMF must satisfy the width-thickness limitations specified in Section D1.1 of the AISC </a:t>
            </a:r>
            <a:r>
              <a:rPr lang="en-US" altLang="en-US" i="1" dirty="0" smtClean="0"/>
              <a:t>Seismic Provisions. </a:t>
            </a:r>
            <a:r>
              <a:rPr lang="en-US" altLang="en-US" smtClean="0"/>
              <a:t>Beam</a:t>
            </a:r>
            <a:r>
              <a:rPr lang="en-US" altLang="en-US" baseline="0" smtClean="0"/>
              <a:t> and column members</a:t>
            </a:r>
            <a:r>
              <a:rPr lang="en-US" altLang="en-US" smtClean="0"/>
              <a:t> in SMF must be </a:t>
            </a:r>
            <a:r>
              <a:rPr lang="en-US" altLang="en-US" i="1" smtClean="0"/>
              <a:t>highly</a:t>
            </a:r>
            <a:r>
              <a:rPr lang="en-US" altLang="en-US" i="1" baseline="0" smtClean="0"/>
              <a:t> ductile members</a:t>
            </a:r>
            <a:r>
              <a:rPr lang="en-US" altLang="en-US" smtClean="0"/>
              <a:t>.</a:t>
            </a:r>
          </a:p>
          <a:p>
            <a:endParaRPr lang="en-US"/>
          </a:p>
        </p:txBody>
      </p:sp>
      <p:sp>
        <p:nvSpPr>
          <p:cNvPr id="4" name="Slide Number Placeholder 3"/>
          <p:cNvSpPr>
            <a:spLocks noGrp="1"/>
          </p:cNvSpPr>
          <p:nvPr>
            <p:ph type="sldNum" sz="quarter" idx="10"/>
          </p:nvPr>
        </p:nvSpPr>
        <p:spPr/>
        <p:txBody>
          <a:bodyPr/>
          <a:lstStyle/>
          <a:p>
            <a:fld id="{FDAD251D-F4B4-477B-AC6C-B1160455DDA7}" type="slidenum">
              <a:rPr lang="fr-CA" smtClean="0"/>
              <a:pPr/>
              <a:t>197</a:t>
            </a:fld>
            <a:endParaRPr lang="fr-CA" dirty="0"/>
          </a:p>
        </p:txBody>
      </p:sp>
    </p:spTree>
    <p:extLst>
      <p:ext uri="{BB962C8B-B14F-4D97-AF65-F5344CB8AC3E}">
        <p14:creationId xmlns:p14="http://schemas.microsoft.com/office/powerpoint/2010/main" val="93076180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Section E3.5</a:t>
            </a:r>
            <a:r>
              <a:rPr lang="en-US" altLang="en-US" baseline="0" dirty="0" smtClean="0"/>
              <a:t>a </a:t>
            </a:r>
            <a:r>
              <a:rPr lang="en-US" altLang="en-US" dirty="0" smtClean="0"/>
              <a:t>states that beam and column sections used in SMF must satisfy the width-thickness limitations specified in Section D1.1 of the AISC </a:t>
            </a:r>
            <a:r>
              <a:rPr lang="en-US" altLang="en-US" i="1" dirty="0" smtClean="0"/>
              <a:t>Seismic Provisions. </a:t>
            </a:r>
            <a:r>
              <a:rPr lang="en-US" altLang="en-US" dirty="0" smtClean="0"/>
              <a:t>Beam</a:t>
            </a:r>
            <a:r>
              <a:rPr lang="en-US" altLang="en-US" baseline="0" dirty="0" smtClean="0"/>
              <a:t> and column members</a:t>
            </a:r>
            <a:r>
              <a:rPr lang="en-US" altLang="en-US" dirty="0" smtClean="0"/>
              <a:t> in SMF must be </a:t>
            </a:r>
            <a:r>
              <a:rPr lang="en-US" altLang="en-US" i="1" dirty="0" smtClean="0"/>
              <a:t>highly</a:t>
            </a:r>
            <a:r>
              <a:rPr lang="en-US" altLang="en-US" i="1" baseline="0" dirty="0" smtClean="0"/>
              <a:t> ductile members</a:t>
            </a:r>
            <a:r>
              <a:rPr lang="en-US" altLang="en-US" dirty="0" smtClean="0"/>
              <a:t>.</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198</a:t>
            </a:fld>
            <a:endParaRPr lang="fr-CA" dirty="0"/>
          </a:p>
        </p:txBody>
      </p:sp>
    </p:spTree>
    <p:extLst>
      <p:ext uri="{BB962C8B-B14F-4D97-AF65-F5344CB8AC3E}">
        <p14:creationId xmlns:p14="http://schemas.microsoft.com/office/powerpoint/2010/main" val="93076180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Section E3.6f specifies requirements for continuity plates.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199</a:t>
            </a:fld>
            <a:endParaRPr lang="fr-CA" dirty="0"/>
          </a:p>
        </p:txBody>
      </p:sp>
    </p:spTree>
    <p:extLst>
      <p:ext uri="{BB962C8B-B14F-4D97-AF65-F5344CB8AC3E}">
        <p14:creationId xmlns:p14="http://schemas.microsoft.com/office/powerpoint/2010/main" val="102503346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 photo of continuity plates. Note that continuity plates are column stiffeners.</a:t>
            </a:r>
          </a:p>
          <a:p>
            <a:r>
              <a:rPr lang="en-US" altLang="en-US" dirty="0" smtClean="0"/>
              <a:t>They are called continuity plates, because they, in effect, continue the beams flanges through the joint region.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200</a:t>
            </a:fld>
            <a:endParaRPr lang="fr-CA" dirty="0"/>
          </a:p>
        </p:txBody>
      </p:sp>
    </p:spTree>
    <p:extLst>
      <p:ext uri="{BB962C8B-B14F-4D97-AF65-F5344CB8AC3E}">
        <p14:creationId xmlns:p14="http://schemas.microsoft.com/office/powerpoint/2010/main" val="102503346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beam flange delivers a concentrated force to the column, at the beam-to-column connection. This can lead to local failures in the column at this location, due to local flange bending, web local yielding and web crippling. These local failures can be prevented by adding continuity plates.</a:t>
            </a:r>
          </a:p>
          <a:p>
            <a:endParaRPr lang="en-US" altLang="en-US" dirty="0" smtClean="0"/>
          </a:p>
          <a:p>
            <a:r>
              <a:rPr lang="en-US" altLang="en-US" dirty="0" smtClean="0"/>
              <a:t>The continuity plates also play an additional important role in SMF connections. In the case without continuity plates (top drawing), local flange bending in the column can lead to a non-uniform state of stress in the beam flange and beam flange groove weld, resulting in higher stress in the center portion of the beam flange. This can contribute to the fracture of the beam flange or beam flange groove weld. The addition of continuity plates (bottom drawing) can serve to reduce the peak stress in the center portion of the beam flange.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201</a:t>
            </a:fld>
            <a:endParaRPr lang="fr-CA" dirty="0"/>
          </a:p>
        </p:txBody>
      </p:sp>
    </p:spTree>
    <p:extLst>
      <p:ext uri="{BB962C8B-B14F-4D97-AF65-F5344CB8AC3E}">
        <p14:creationId xmlns:p14="http://schemas.microsoft.com/office/powerpoint/2010/main" val="360933025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need for continuity plates is somewhat dependent on the type of beam-to-column connection that is used. The AISC </a:t>
            </a:r>
            <a:r>
              <a:rPr lang="en-US" altLang="en-US" i="1" dirty="0" smtClean="0"/>
              <a:t>Seismic Provisions</a:t>
            </a:r>
            <a:r>
              <a:rPr lang="en-US" altLang="en-US" dirty="0" smtClean="0"/>
              <a:t> therefore indicates that the use of continuity plates should be consistent with the prequalification requirements for the connection (as specified by AISC 358) or should be consistent with specimens used to qualify a connection by test.</a:t>
            </a:r>
          </a:p>
          <a:p>
            <a:endParaRPr lang="en-US" b="1"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202</a:t>
            </a:fld>
            <a:endParaRPr lang="fr-CA" dirty="0"/>
          </a:p>
        </p:txBody>
      </p:sp>
    </p:spTree>
    <p:extLst>
      <p:ext uri="{BB962C8B-B14F-4D97-AF65-F5344CB8AC3E}">
        <p14:creationId xmlns:p14="http://schemas.microsoft.com/office/powerpoint/2010/main" val="102503346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slide shows continuity plate requirements for the case of beams attached to wide flange columns. </a:t>
            </a:r>
          </a:p>
          <a:p>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203</a:t>
            </a:fld>
            <a:endParaRPr lang="fr-CA" dirty="0"/>
          </a:p>
        </p:txBody>
      </p:sp>
    </p:spTree>
    <p:extLst>
      <p:ext uri="{BB962C8B-B14F-4D97-AF65-F5344CB8AC3E}">
        <p14:creationId xmlns:p14="http://schemas.microsoft.com/office/powerpoint/2010/main" val="163990816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When continuity plates are required, AISC </a:t>
            </a:r>
            <a:r>
              <a:rPr lang="en-US" altLang="en-US" i="1" dirty="0" smtClean="0"/>
              <a:t>Seismic Provisions</a:t>
            </a:r>
            <a:r>
              <a:rPr lang="en-US" altLang="en-US" dirty="0" smtClean="0"/>
              <a:t> specifies the required thickness of the plates. These thickness requirements are illustrated in subsequent slides.</a:t>
            </a:r>
          </a:p>
          <a:p>
            <a:endParaRPr lang="en-US" altLang="en-US" dirty="0" smtClean="0"/>
          </a:p>
          <a:p>
            <a:r>
              <a:rPr lang="en-US" altLang="en-US" dirty="0" smtClean="0"/>
              <a:t>Other design and welding requirements for the continuity plates are also specified in the remaining</a:t>
            </a:r>
            <a:r>
              <a:rPr lang="en-US" altLang="en-US" baseline="0" dirty="0" smtClean="0"/>
              <a:t> portions of the AISC </a:t>
            </a:r>
            <a:r>
              <a:rPr lang="en-US" altLang="en-US" i="1" baseline="0" dirty="0" smtClean="0"/>
              <a:t>Seismic Provisions</a:t>
            </a:r>
            <a:r>
              <a:rPr lang="en-US" altLang="en-US" i="0" baseline="0" dirty="0" smtClean="0"/>
              <a:t> Section E3.6f and in</a:t>
            </a:r>
            <a:r>
              <a:rPr lang="en-US" altLang="en-US" dirty="0" smtClean="0"/>
              <a:t> AISC 358.</a:t>
            </a:r>
          </a:p>
          <a:p>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204</a:t>
            </a:fld>
            <a:endParaRPr lang="fr-CA" dirty="0"/>
          </a:p>
        </p:txBody>
      </p:sp>
    </p:spTree>
    <p:extLst>
      <p:ext uri="{BB962C8B-B14F-4D97-AF65-F5344CB8AC3E}">
        <p14:creationId xmlns:p14="http://schemas.microsoft.com/office/powerpoint/2010/main" val="1639908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38F7B57-0666-46F8-A87E-87DF18D37972}" type="slidenum">
              <a:rPr lang="en-US" altLang="en-US" sz="1000" b="0">
                <a:latin typeface="Times New Roman" pitchFamily="18" charset="0"/>
              </a:rPr>
              <a:pPr/>
              <a:t>2</a:t>
            </a:fld>
            <a:endParaRPr lang="en-US" altLang="en-US" sz="1000" b="0">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r>
              <a:rPr lang="en-US" altLang="en-US" dirty="0" smtClean="0"/>
              <a:t>This PowerPoint series is divided into 6 modules. This is the Module No.2 on: "Moment Resisting Frames."</a:t>
            </a:r>
          </a:p>
          <a:p>
            <a:endParaRPr lang="en-US" altLang="en-US" dirty="0" smtClean="0"/>
          </a:p>
          <a:p>
            <a:endParaRPr lang="en-US" altLang="en-US" dirty="0" smtClean="0"/>
          </a:p>
          <a:p>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ltLang="en-US" sz="1200" dirty="0" smtClean="0"/>
              <a:t>Key characteristics of a typical welded flange - bolted web moment connection:</a:t>
            </a:r>
          </a:p>
          <a:p>
            <a:r>
              <a:rPr lang="en-US" altLang="en-US" sz="1200" dirty="0" smtClean="0"/>
              <a:t>- Shear tab is shop-welded to column.</a:t>
            </a:r>
          </a:p>
          <a:p>
            <a:r>
              <a:rPr lang="en-US" altLang="en-US" sz="1200" dirty="0" smtClean="0"/>
              <a:t>- Column stiffeners (more commonly called "continuity plates"), if required, are shop-welded to the column. Note that design practices and code requirements for continuity plates (the need for continuity plates, the required thickness of continuity plates, welding details to attach continuity plate to column web and flanges) have varied over the years.</a:t>
            </a:r>
          </a:p>
          <a:p>
            <a:r>
              <a:rPr lang="en-US" altLang="en-US" sz="1200" dirty="0" smtClean="0"/>
              <a:t>- Beam is field bolted to the shear tab.</a:t>
            </a:r>
          </a:p>
          <a:p>
            <a:r>
              <a:rPr lang="en-US" altLang="en-US" sz="1200" dirty="0" smtClean="0"/>
              <a:t>- Beam flanges are field welded to the column flange. The welds joining the beam flanges to column are single bevel CJP (complete joint penetration) groove welds. The grooves are oriented so that both the top and bottom flanges can be welded in a flat position (no overhead welding required). A backup bar and weld tabs are normally provided for each groove weld (weld tabs not shown above). The back-up bar forms the bottom of the groove, and weld tabs extend the groove beyond the outer edges of the beam flanges. </a:t>
            </a:r>
          </a:p>
          <a:p>
            <a:r>
              <a:rPr lang="en-US" altLang="en-US" sz="1200" dirty="0" smtClean="0"/>
              <a:t>A weld access hole is cut in the beam web, both at the top and bottom flanges. At the top flange, the access hole permits placement of the back-up bar. At the bottom flange, the access hole permits placement of a groove weld within the center portion of the bottom weld.</a:t>
            </a:r>
          </a:p>
          <a:p>
            <a:endParaRPr lang="en-US" altLang="en-US" sz="1200" dirty="0" smtClean="0"/>
          </a:p>
          <a:p>
            <a:r>
              <a:rPr lang="en-US" altLang="en-US" sz="1200" dirty="0" smtClean="0"/>
              <a:t>In typical practice, the web connection (bolted shear tab) was designed for the shear in the beam. </a:t>
            </a:r>
          </a:p>
          <a:p>
            <a:r>
              <a:rPr lang="en-US" altLang="en-US" sz="1200" dirty="0" smtClean="0"/>
              <a:t>In some cases, supplemental fillet welds may be placed at the top and bottom of the shear tab (see previous slide). These supplemental web welds were introduced in the 1988 Uniform Building Code, and were intended to permit the transfer of some moment through the web connection.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21</a:t>
            </a:fld>
            <a:endParaRPr lang="fr-CA" dirty="0"/>
          </a:p>
        </p:txBody>
      </p:sp>
    </p:spTree>
    <p:extLst>
      <p:ext uri="{BB962C8B-B14F-4D97-AF65-F5344CB8AC3E}">
        <p14:creationId xmlns:p14="http://schemas.microsoft.com/office/powerpoint/2010/main" val="119445379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Continuity plate thickness requirement for one-sided connections.</a:t>
            </a:r>
          </a:p>
          <a:p>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205</a:t>
            </a:fld>
            <a:endParaRPr lang="fr-CA" dirty="0"/>
          </a:p>
        </p:txBody>
      </p:sp>
    </p:spTree>
    <p:extLst>
      <p:ext uri="{BB962C8B-B14F-4D97-AF65-F5344CB8AC3E}">
        <p14:creationId xmlns:p14="http://schemas.microsoft.com/office/powerpoint/2010/main" val="163990816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Continuity plate thickness requirements for beams attached to both column flanges.</a:t>
            </a:r>
          </a:p>
          <a:p>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206</a:t>
            </a:fld>
            <a:endParaRPr lang="fr-CA" dirty="0"/>
          </a:p>
        </p:txBody>
      </p:sp>
    </p:spTree>
    <p:extLst>
      <p:ext uri="{BB962C8B-B14F-4D97-AF65-F5344CB8AC3E}">
        <p14:creationId xmlns:p14="http://schemas.microsoft.com/office/powerpoint/2010/main" val="163990816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 example of a continuity plate welded to a column. CJP groove welds are used to attach the plate to the inside faces of the column flanges. Fillet welds were used to attach the plate to the column web.</a:t>
            </a:r>
          </a:p>
          <a:p>
            <a:endParaRPr lang="en-US" altLang="en-US" dirty="0" smtClean="0"/>
          </a:p>
          <a:p>
            <a:r>
              <a:rPr lang="en-US" altLang="en-US" dirty="0" smtClean="0"/>
              <a:t>Note the large cut-outs at the corners of the continuity plate. These are provided to avoid welding in the k-area of the column.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207</a:t>
            </a:fld>
            <a:endParaRPr lang="fr-CA" dirty="0"/>
          </a:p>
        </p:txBody>
      </p:sp>
    </p:spTree>
    <p:extLst>
      <p:ext uri="{BB962C8B-B14F-4D97-AF65-F5344CB8AC3E}">
        <p14:creationId xmlns:p14="http://schemas.microsoft.com/office/powerpoint/2010/main" val="156459444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Another example of continuity plates. (The beam-to-column connections in this photo are "free-flange" connections.)</a:t>
            </a:r>
          </a:p>
          <a:p>
            <a:endParaRPr lang="en-US" altLang="en-US" dirty="0" smtClean="0"/>
          </a:p>
          <a:p>
            <a:r>
              <a:rPr lang="en-US" altLang="en-US" dirty="0" smtClean="0"/>
              <a:t>In this case, a </a:t>
            </a:r>
            <a:r>
              <a:rPr lang="en-US" altLang="en-US" dirty="0" err="1" smtClean="0"/>
              <a:t>doubler</a:t>
            </a:r>
            <a:r>
              <a:rPr lang="en-US" altLang="en-US" dirty="0" smtClean="0"/>
              <a:t> plate has also been welded to the column. The top and bottom ends of the </a:t>
            </a:r>
            <a:r>
              <a:rPr lang="en-US" altLang="en-US" dirty="0" err="1" smtClean="0"/>
              <a:t>doubler</a:t>
            </a:r>
            <a:r>
              <a:rPr lang="en-US" altLang="en-US" dirty="0" smtClean="0"/>
              <a:t> plate end at the continuity plates. This results is very large welds where the </a:t>
            </a:r>
            <a:r>
              <a:rPr lang="en-US" altLang="en-US" dirty="0" err="1" smtClean="0"/>
              <a:t>doubler</a:t>
            </a:r>
            <a:r>
              <a:rPr lang="en-US" altLang="en-US" dirty="0" smtClean="0"/>
              <a:t> plate and continuity plates meet. </a:t>
            </a:r>
          </a:p>
          <a:p>
            <a:endParaRPr lang="en-US" altLang="en-US" dirty="0" smtClean="0"/>
          </a:p>
          <a:p>
            <a:r>
              <a:rPr lang="en-US" altLang="en-US" dirty="0" smtClean="0"/>
              <a:t>The small vertical plate at the top of the joint panel is a shear tab to connect a framing beam.</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208</a:t>
            </a:fld>
            <a:endParaRPr lang="fr-CA" dirty="0"/>
          </a:p>
        </p:txBody>
      </p:sp>
    </p:spTree>
    <p:extLst>
      <p:ext uri="{BB962C8B-B14F-4D97-AF65-F5344CB8AC3E}">
        <p14:creationId xmlns:p14="http://schemas.microsoft.com/office/powerpoint/2010/main" val="423637912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following slides illustrate the construction of a box column with continuity plates. The small triangular plates are to hold the box sides during fabrication. The two large continuity plates are also visible.</a:t>
            </a:r>
          </a:p>
          <a:p>
            <a:endParaRPr lang="en-US" altLang="en-US" dirty="0" smtClean="0"/>
          </a:p>
          <a:p>
            <a:r>
              <a:rPr lang="en-US" altLang="en-US" dirty="0" smtClean="0"/>
              <a:t>Box column photos courtesy of Brett Manning.</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209</a:t>
            </a:fld>
            <a:endParaRPr lang="fr-CA" dirty="0"/>
          </a:p>
        </p:txBody>
      </p:sp>
    </p:spTree>
    <p:extLst>
      <p:ext uri="{BB962C8B-B14F-4D97-AF65-F5344CB8AC3E}">
        <p14:creationId xmlns:p14="http://schemas.microsoft.com/office/powerpoint/2010/main" val="117984533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Three sides of the box have been assembled. At this point, the continuity plates can be welded to the three box sides, while the box is still open and accessible to welders. The continuity plates are attached to the inside box faces with CJP groove welds.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210</a:t>
            </a:fld>
            <a:endParaRPr lang="fr-CA" dirty="0"/>
          </a:p>
        </p:txBody>
      </p:sp>
    </p:spTree>
    <p:extLst>
      <p:ext uri="{BB962C8B-B14F-4D97-AF65-F5344CB8AC3E}">
        <p14:creationId xmlns:p14="http://schemas.microsoft.com/office/powerpoint/2010/main" val="15741401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weld between the continuity plate and the final side of the box must be made after the box is closed. This is normally accomplished using an </a:t>
            </a:r>
            <a:r>
              <a:rPr lang="en-US" altLang="en-US" dirty="0" err="1" smtClean="0"/>
              <a:t>electroslag</a:t>
            </a:r>
            <a:r>
              <a:rPr lang="en-US" altLang="en-US" dirty="0" smtClean="0"/>
              <a:t> welding process. Note the hole in the side of the box at the location of the continuity plate.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211</a:t>
            </a:fld>
            <a:endParaRPr lang="fr-CA" dirty="0"/>
          </a:p>
        </p:txBody>
      </p:sp>
    </p:spTree>
    <p:extLst>
      <p:ext uri="{BB962C8B-B14F-4D97-AF65-F5344CB8AC3E}">
        <p14:creationId xmlns:p14="http://schemas.microsoft.com/office/powerpoint/2010/main" val="354053457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Once the box is closed, the final internal continuity plate weld is made by </a:t>
            </a:r>
            <a:r>
              <a:rPr lang="en-US" altLang="en-US" dirty="0" err="1" smtClean="0"/>
              <a:t>electroslag</a:t>
            </a:r>
            <a:r>
              <a:rPr lang="en-US" altLang="en-US" dirty="0" smtClean="0"/>
              <a:t> welding. The electrode is passed through the hole in the box.</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212</a:t>
            </a:fld>
            <a:endParaRPr lang="fr-CA" dirty="0"/>
          </a:p>
        </p:txBody>
      </p:sp>
    </p:spTree>
    <p:extLst>
      <p:ext uri="{BB962C8B-B14F-4D97-AF65-F5344CB8AC3E}">
        <p14:creationId xmlns:p14="http://schemas.microsoft.com/office/powerpoint/2010/main" val="390713174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Section E3.4 </a:t>
            </a:r>
            <a:r>
              <a:rPr lang="en-US" altLang="en-US" i="1" dirty="0" smtClean="0"/>
              <a:t>Column-Beam Moment Ratio</a:t>
            </a:r>
            <a:r>
              <a:rPr lang="en-US" altLang="en-US" dirty="0" smtClean="0"/>
              <a:t> is the where the AISC </a:t>
            </a:r>
            <a:r>
              <a:rPr lang="en-US" altLang="en-US" i="1" dirty="0" smtClean="0"/>
              <a:t>Seismic Provisions</a:t>
            </a:r>
            <a:r>
              <a:rPr lang="en-US" altLang="en-US" dirty="0" smtClean="0"/>
              <a:t> enforce the strong column - weak girder requirement for Special Moment Frames. This requirement is intended to prevent the formation of a soft story that can result when plastic hinges form in the columns rather than in the girders.</a:t>
            </a:r>
            <a:endParaRPr lang="en-US" altLang="en-US" i="1"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213</a:t>
            </a:fld>
            <a:endParaRPr lang="fr-CA" dirty="0"/>
          </a:p>
        </p:txBody>
      </p:sp>
    </p:spTree>
    <p:extLst>
      <p:ext uri="{BB962C8B-B14F-4D97-AF65-F5344CB8AC3E}">
        <p14:creationId xmlns:p14="http://schemas.microsoft.com/office/powerpoint/2010/main" val="153185205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equation must be satisfied at beam-column joints in Special Moment Frames. Simply stated, this equation requires that the sum of the plastic moment capacities of columns at a joint must exceed the sum of the plastic moment capacities of the beams framing into the joints. That is, columns must be stronger than beams.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214</a:t>
            </a:fld>
            <a:endParaRPr lang="fr-CA" dirty="0"/>
          </a:p>
        </p:txBody>
      </p:sp>
    </p:spTree>
    <p:extLst>
      <p:ext uri="{BB962C8B-B14F-4D97-AF65-F5344CB8AC3E}">
        <p14:creationId xmlns:p14="http://schemas.microsoft.com/office/powerpoint/2010/main" val="300046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 typical welded flange - bolted web moment connection.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22</a:t>
            </a:fld>
            <a:endParaRPr lang="fr-CA" dirty="0"/>
          </a:p>
        </p:txBody>
      </p:sp>
    </p:spTree>
    <p:extLst>
      <p:ext uri="{BB962C8B-B14F-4D97-AF65-F5344CB8AC3E}">
        <p14:creationId xmlns:p14="http://schemas.microsoft.com/office/powerpoint/2010/main" val="327793056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Definitions of terms in Eq.</a:t>
            </a:r>
            <a:r>
              <a:rPr lang="en-US" altLang="en-US" baseline="0" dirty="0" smtClean="0"/>
              <a:t> E3-1 </a:t>
            </a:r>
            <a:r>
              <a:rPr lang="en-US" altLang="en-US" dirty="0" smtClean="0"/>
              <a:t>are given on this slide.</a:t>
            </a:r>
          </a:p>
          <a:p>
            <a:endParaRPr lang="en-US" altLang="en-US" dirty="0" smtClean="0"/>
          </a:p>
          <a:p>
            <a:r>
              <a:rPr lang="en-US" altLang="en-US" dirty="0" smtClean="0"/>
              <a:t>Note that column flexural capacity (</a:t>
            </a:r>
            <a:r>
              <a:rPr lang="en-US" altLang="en-US" i="1" dirty="0" smtClean="0"/>
              <a:t>M</a:t>
            </a:r>
            <a:r>
              <a:rPr lang="en-US" altLang="en-US" i="1" baseline="30000" dirty="0" smtClean="0"/>
              <a:t>*</a:t>
            </a:r>
            <a:r>
              <a:rPr lang="en-US" altLang="en-US" i="1" baseline="-25000" dirty="0" smtClean="0"/>
              <a:t>pc</a:t>
            </a:r>
            <a:r>
              <a:rPr lang="en-US" altLang="en-US" dirty="0" smtClean="0"/>
              <a:t> ) is computed using minimum specified yield stress, and is reduced for the presence of axial force in the column. </a:t>
            </a:r>
          </a:p>
          <a:p>
            <a:endParaRPr lang="en-US" altLang="en-US" dirty="0" smtClean="0"/>
          </a:p>
          <a:p>
            <a:r>
              <a:rPr lang="en-US" altLang="en-US" dirty="0" smtClean="0"/>
              <a:t>On the other hand, beam flexural capacity (</a:t>
            </a:r>
            <a:r>
              <a:rPr lang="en-US" altLang="en-US" i="1" dirty="0" smtClean="0"/>
              <a:t>M</a:t>
            </a:r>
            <a:r>
              <a:rPr lang="en-US" altLang="en-US" i="1" baseline="30000" dirty="0" smtClean="0"/>
              <a:t>*</a:t>
            </a:r>
            <a:r>
              <a:rPr lang="en-US" altLang="en-US" i="1" baseline="-25000" dirty="0" err="1" smtClean="0"/>
              <a:t>pb</a:t>
            </a:r>
            <a:r>
              <a:rPr lang="en-US" altLang="en-US" dirty="0" smtClean="0"/>
              <a:t> ) is computed using expected yield stress, and also includes an allowance for strain hardening. The intent is to allow the beams to yield and strain harden, without causing flexural yielding in the columns.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215</a:t>
            </a:fld>
            <a:endParaRPr lang="fr-CA" dirty="0"/>
          </a:p>
        </p:txBody>
      </p:sp>
    </p:spTree>
    <p:extLst>
      <p:ext uri="{BB962C8B-B14F-4D97-AF65-F5344CB8AC3E}">
        <p14:creationId xmlns:p14="http://schemas.microsoft.com/office/powerpoint/2010/main" val="32846963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slide illustrates Eq. E3-1.</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216</a:t>
            </a:fld>
            <a:endParaRPr lang="fr-CA" dirty="0"/>
          </a:p>
        </p:txBody>
      </p:sp>
    </p:spTree>
    <p:extLst>
      <p:ext uri="{BB962C8B-B14F-4D97-AF65-F5344CB8AC3E}">
        <p14:creationId xmlns:p14="http://schemas.microsoft.com/office/powerpoint/2010/main" val="278869722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slides illustrates how to compute </a:t>
            </a:r>
            <a:r>
              <a:rPr lang="en-US" altLang="en-US" i="1" dirty="0" smtClean="0"/>
              <a:t>M</a:t>
            </a:r>
            <a:r>
              <a:rPr lang="en-US" altLang="en-US" i="1" baseline="30000" dirty="0" smtClean="0"/>
              <a:t>*</a:t>
            </a:r>
            <a:r>
              <a:rPr lang="en-US" altLang="en-US" i="1" baseline="-25000" dirty="0" smtClean="0"/>
              <a:t>pb.</a:t>
            </a:r>
            <a:endParaRPr lang="en-US" altLang="en-US" dirty="0" smtClean="0"/>
          </a:p>
          <a:p>
            <a:endParaRPr lang="en-US" altLang="en-US" dirty="0" smtClean="0"/>
          </a:p>
          <a:p>
            <a:r>
              <a:rPr lang="en-US" altLang="en-US" dirty="0" smtClean="0"/>
              <a:t>Note that </a:t>
            </a:r>
            <a:r>
              <a:rPr lang="en-US" altLang="en-US" i="1" dirty="0" smtClean="0"/>
              <a:t>M</a:t>
            </a:r>
            <a:r>
              <a:rPr lang="en-US" altLang="en-US" i="1" baseline="30000" dirty="0" smtClean="0"/>
              <a:t>*</a:t>
            </a:r>
            <a:r>
              <a:rPr lang="en-US" altLang="en-US" i="1" baseline="-25000" dirty="0" smtClean="0"/>
              <a:t>pb</a:t>
            </a:r>
            <a:r>
              <a:rPr lang="en-US" altLang="en-US" i="1" dirty="0" smtClean="0"/>
              <a:t> </a:t>
            </a:r>
            <a:r>
              <a:rPr lang="en-US" altLang="en-US" dirty="0" smtClean="0"/>
              <a:t>is computed at the intersection of the beam and column centerlines.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217</a:t>
            </a:fld>
            <a:endParaRPr lang="fr-CA" dirty="0"/>
          </a:p>
        </p:txBody>
      </p:sp>
    </p:spTree>
    <p:extLst>
      <p:ext uri="{BB962C8B-B14F-4D97-AF65-F5344CB8AC3E}">
        <p14:creationId xmlns:p14="http://schemas.microsoft.com/office/powerpoint/2010/main" val="408334039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slides illustrates how to compute </a:t>
            </a:r>
            <a:r>
              <a:rPr lang="en-US" altLang="en-US" i="1" dirty="0" smtClean="0"/>
              <a:t>M</a:t>
            </a:r>
            <a:r>
              <a:rPr lang="en-US" altLang="en-US" i="1" baseline="30000" dirty="0" smtClean="0"/>
              <a:t>*</a:t>
            </a:r>
            <a:r>
              <a:rPr lang="en-US" altLang="en-US" i="1" baseline="-25000" dirty="0" smtClean="0"/>
              <a:t>pc</a:t>
            </a:r>
            <a:endParaRPr lang="en-US" altLang="en-US" dirty="0" smtClean="0"/>
          </a:p>
          <a:p>
            <a:endParaRPr lang="en-US" altLang="en-US" dirty="0" smtClean="0"/>
          </a:p>
          <a:p>
            <a:r>
              <a:rPr lang="en-US" altLang="en-US" dirty="0" smtClean="0"/>
              <a:t>Note that </a:t>
            </a:r>
            <a:r>
              <a:rPr lang="en-US" altLang="en-US" i="1" dirty="0" smtClean="0"/>
              <a:t>M</a:t>
            </a:r>
            <a:r>
              <a:rPr lang="en-US" altLang="en-US" i="1" baseline="30000" dirty="0" smtClean="0"/>
              <a:t>*</a:t>
            </a:r>
            <a:r>
              <a:rPr lang="en-US" altLang="en-US" i="1" baseline="-25000" dirty="0" smtClean="0"/>
              <a:t>pc</a:t>
            </a:r>
            <a:r>
              <a:rPr lang="en-US" altLang="en-US" i="1" dirty="0" smtClean="0"/>
              <a:t> </a:t>
            </a:r>
            <a:r>
              <a:rPr lang="en-US" altLang="en-US" dirty="0" smtClean="0"/>
              <a:t>is also computed at the intersection of the beam and column centerlines. Section E3.4a states that </a:t>
            </a:r>
            <a:r>
              <a:rPr lang="en-US" altLang="en-US" i="1" dirty="0" smtClean="0"/>
              <a:t>M</a:t>
            </a:r>
            <a:r>
              <a:rPr lang="en-US" altLang="en-US" i="1" baseline="30000" dirty="0" smtClean="0"/>
              <a:t>*</a:t>
            </a:r>
            <a:r>
              <a:rPr lang="en-US" altLang="en-US" i="1" baseline="-25000" dirty="0" smtClean="0"/>
              <a:t>pc</a:t>
            </a:r>
            <a:r>
              <a:rPr lang="en-US" altLang="en-US" baseline="-25000" dirty="0" smtClean="0"/>
              <a:t> </a:t>
            </a:r>
            <a:r>
              <a:rPr lang="en-US" altLang="en-US" dirty="0" smtClean="0"/>
              <a:t>may be taken as </a:t>
            </a:r>
            <a:r>
              <a:rPr lang="en-US" altLang="en-US" i="1" dirty="0" err="1" smtClean="0"/>
              <a:t>Z</a:t>
            </a:r>
            <a:r>
              <a:rPr lang="en-US" altLang="en-US" i="1" baseline="-25000" dirty="0" err="1" smtClean="0"/>
              <a:t>c</a:t>
            </a:r>
            <a:r>
              <a:rPr lang="en-US" altLang="en-US" i="1" baseline="-25000" dirty="0" smtClean="0"/>
              <a:t> </a:t>
            </a:r>
            <a:r>
              <a:rPr lang="en-US" altLang="en-US" dirty="0" smtClean="0"/>
              <a:t>(</a:t>
            </a:r>
            <a:r>
              <a:rPr lang="en-US" altLang="en-US" i="1" dirty="0" err="1" smtClean="0"/>
              <a:t>F</a:t>
            </a:r>
            <a:r>
              <a:rPr lang="en-US" altLang="en-US" i="1" baseline="-25000" dirty="0" err="1" smtClean="0"/>
              <a:t>yc</a:t>
            </a:r>
            <a:r>
              <a:rPr lang="en-US" altLang="en-US" i="1" dirty="0" smtClean="0"/>
              <a:t> </a:t>
            </a:r>
            <a:r>
              <a:rPr lang="en-US" altLang="en-US" dirty="0" smtClean="0"/>
              <a:t>- </a:t>
            </a:r>
            <a:r>
              <a:rPr lang="en-US" altLang="en-US" i="1" dirty="0" err="1" smtClean="0"/>
              <a:t>P</a:t>
            </a:r>
            <a:r>
              <a:rPr lang="en-US" altLang="en-US" i="1" baseline="-25000" dirty="0" err="1" smtClean="0"/>
              <a:t>uc</a:t>
            </a:r>
            <a:r>
              <a:rPr lang="en-US" altLang="en-US" i="1" dirty="0" smtClean="0"/>
              <a:t> / A</a:t>
            </a:r>
            <a:r>
              <a:rPr lang="en-US" altLang="en-US" i="1" baseline="-25000" dirty="0" smtClean="0"/>
              <a:t>g</a:t>
            </a:r>
            <a:r>
              <a:rPr lang="en-US" altLang="en-US" dirty="0" smtClean="0"/>
              <a:t>), which represents the flexural capacity of the column just outside of the joint (shown as </a:t>
            </a:r>
            <a:r>
              <a:rPr lang="en-US" altLang="en-US" i="1" dirty="0" err="1" smtClean="0"/>
              <a:t>M</a:t>
            </a:r>
            <a:r>
              <a:rPr lang="en-US" altLang="en-US" i="1" baseline="-25000" dirty="0" err="1" smtClean="0"/>
              <a:t>pc</a:t>
            </a:r>
            <a:r>
              <a:rPr lang="en-US" altLang="en-US" baseline="-25000" dirty="0" smtClean="0"/>
              <a:t> </a:t>
            </a:r>
            <a:r>
              <a:rPr lang="en-US" altLang="en-US" dirty="0" smtClean="0"/>
              <a:t>in the slide). While this is conservative, it may advantageous to compute </a:t>
            </a:r>
            <a:r>
              <a:rPr lang="en-US" altLang="en-US" i="1" dirty="0" smtClean="0"/>
              <a:t>M</a:t>
            </a:r>
            <a:r>
              <a:rPr lang="en-US" altLang="en-US" i="1" baseline="30000" dirty="0" smtClean="0"/>
              <a:t>*</a:t>
            </a:r>
            <a:r>
              <a:rPr lang="en-US" altLang="en-US" i="1" baseline="-25000" dirty="0" smtClean="0"/>
              <a:t>pc</a:t>
            </a:r>
            <a:r>
              <a:rPr lang="en-US" altLang="en-US" i="1" dirty="0" smtClean="0"/>
              <a:t> </a:t>
            </a:r>
            <a:r>
              <a:rPr lang="en-US" altLang="en-US" dirty="0" smtClean="0"/>
              <a:t>at the beam centerline for a more economical design.</a:t>
            </a:r>
          </a:p>
          <a:p>
            <a:endParaRPr lang="en-US" altLang="en-US" dirty="0" smtClean="0"/>
          </a:p>
          <a:p>
            <a:endParaRPr lang="en-US" altLang="en-US" dirty="0" smtClean="0"/>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218</a:t>
            </a:fld>
            <a:endParaRPr lang="fr-CA" dirty="0"/>
          </a:p>
        </p:txBody>
      </p:sp>
    </p:spTree>
    <p:extLst>
      <p:ext uri="{BB962C8B-B14F-4D97-AF65-F5344CB8AC3E}">
        <p14:creationId xmlns:p14="http://schemas.microsoft.com/office/powerpoint/2010/main" val="408334039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Section E3.4b specifies lateral bracing requirements for SMF beams. Lateral torsional buckling of beams will cause loss of flexural capacity and ductility. Sufficient lateral bracing must be provided to permit the beam to achieve </a:t>
            </a:r>
            <a:r>
              <a:rPr lang="en-US" altLang="en-US" dirty="0" smtClean="0">
                <a:sym typeface="Symbol" pitchFamily="18" charset="2"/>
              </a:rPr>
              <a:t> 0.04 radian drift angle.</a:t>
            </a:r>
          </a:p>
          <a:p>
            <a:endParaRPr lang="en-US" altLang="en-US" dirty="0" smtClean="0">
              <a:sym typeface="Symbol" pitchFamily="18" charset="2"/>
            </a:endParaRP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219</a:t>
            </a:fld>
            <a:endParaRPr lang="fr-CA" dirty="0"/>
          </a:p>
        </p:txBody>
      </p:sp>
    </p:spTree>
    <p:extLst>
      <p:ext uri="{BB962C8B-B14F-4D97-AF65-F5344CB8AC3E}">
        <p14:creationId xmlns:p14="http://schemas.microsoft.com/office/powerpoint/2010/main" val="50575459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compression flange of a beam will buckle, and must be braced. Under cyclic loading, both flanges will see compression, and so both flange must be braced.</a:t>
            </a:r>
          </a:p>
          <a:p>
            <a:endParaRPr lang="en-US" altLang="en-US" dirty="0" smtClean="0"/>
          </a:p>
          <a:p>
            <a:r>
              <a:rPr lang="en-US" altLang="en-US" dirty="0" smtClean="0"/>
              <a:t>The distance between beam lateral braces is denoted as </a:t>
            </a:r>
            <a:r>
              <a:rPr lang="en-US" altLang="en-US" i="1" dirty="0" smtClean="0"/>
              <a:t>L</a:t>
            </a:r>
            <a:r>
              <a:rPr lang="en-US" altLang="en-US" i="1" baseline="-25000" dirty="0" smtClean="0"/>
              <a:t>b</a:t>
            </a:r>
            <a:r>
              <a:rPr lang="en-US" altLang="en-US" dirty="0" smtClean="0"/>
              <a:t>. Note that the key slenderness parameter controlling lateral torsional buckling is: </a:t>
            </a:r>
            <a:r>
              <a:rPr lang="en-US" altLang="en-US" i="1" dirty="0" smtClean="0"/>
              <a:t>L</a:t>
            </a:r>
            <a:r>
              <a:rPr lang="en-US" altLang="en-US" i="1" baseline="-25000" dirty="0" smtClean="0"/>
              <a:t>b</a:t>
            </a:r>
            <a:r>
              <a:rPr lang="en-US" altLang="en-US" baseline="-25000" dirty="0" smtClean="0"/>
              <a:t> </a:t>
            </a:r>
            <a:r>
              <a:rPr lang="en-US" altLang="en-US" dirty="0" smtClean="0"/>
              <a:t>/ </a:t>
            </a:r>
            <a:r>
              <a:rPr lang="en-US" altLang="en-US" i="1" dirty="0" err="1" smtClean="0"/>
              <a:t>r</a:t>
            </a:r>
            <a:r>
              <a:rPr lang="en-US" altLang="en-US" i="1" baseline="-25000" dirty="0" err="1" smtClean="0"/>
              <a:t>y</a:t>
            </a:r>
            <a:r>
              <a:rPr lang="en-US" altLang="en-US" dirty="0" smtClean="0"/>
              <a:t>, where </a:t>
            </a:r>
            <a:r>
              <a:rPr lang="en-US" altLang="en-US" i="1" dirty="0" err="1" smtClean="0"/>
              <a:t>r</a:t>
            </a:r>
            <a:r>
              <a:rPr lang="en-US" altLang="en-US" i="1" baseline="-25000" dirty="0" err="1" smtClean="0"/>
              <a:t>y</a:t>
            </a:r>
            <a:r>
              <a:rPr lang="en-US" altLang="en-US" dirty="0" smtClean="0"/>
              <a:t> is the weak axis radius of gyration of the beam section.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220</a:t>
            </a:fld>
            <a:endParaRPr lang="fr-CA" dirty="0"/>
          </a:p>
        </p:txBody>
      </p:sp>
    </p:spTree>
    <p:extLst>
      <p:ext uri="{BB962C8B-B14F-4D97-AF65-F5344CB8AC3E}">
        <p14:creationId xmlns:p14="http://schemas.microsoft.com/office/powerpoint/2010/main" val="218163723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photo is from a laboratory cyclic loading test on a moment frame specimen. The view is looking along the top flange of the beam towards the column. The dark area of the beam flange indicates where flexural yielding occurred, i.e., where a plastic hinge formed in the beam. The lateral displacement of the beam flange is clearly visible.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221</a:t>
            </a:fld>
            <a:endParaRPr lang="fr-CA" dirty="0"/>
          </a:p>
        </p:txBody>
      </p:sp>
    </p:spTree>
    <p:extLst>
      <p:ext uri="{BB962C8B-B14F-4D97-AF65-F5344CB8AC3E}">
        <p14:creationId xmlns:p14="http://schemas.microsoft.com/office/powerpoint/2010/main" val="366272271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photo shows an RBS test specimen, with lateral torsional displacements of the beam.</a:t>
            </a:r>
          </a:p>
          <a:p>
            <a:endParaRPr lang="en-US" altLang="en-US" dirty="0" smtClean="0"/>
          </a:p>
          <a:p>
            <a:r>
              <a:rPr lang="en-US" altLang="en-US" dirty="0" smtClean="0"/>
              <a:t>Like local buckling, lateral torsional buckling usually develops gradually during the course of cyclic loading for well braced beams with seismically compact cross-sections.. Once initiated, the severity of the lateral and torsional distortions of the beam will increase somewhat with each loading cycle, and will eventually lead to a decline in the flexural capacity of the beam.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222</a:t>
            </a:fld>
            <a:endParaRPr lang="fr-CA" dirty="0"/>
          </a:p>
        </p:txBody>
      </p:sp>
    </p:spTree>
    <p:extLst>
      <p:ext uri="{BB962C8B-B14F-4D97-AF65-F5344CB8AC3E}">
        <p14:creationId xmlns:p14="http://schemas.microsoft.com/office/powerpoint/2010/main" val="387123929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photo is looking at the flange of a beam with an RBS, that is experiencing a significant degree of lateral and torsional displacement.</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223</a:t>
            </a:fld>
            <a:endParaRPr lang="fr-CA" dirty="0"/>
          </a:p>
        </p:txBody>
      </p:sp>
    </p:spTree>
    <p:extLst>
      <p:ext uri="{BB962C8B-B14F-4D97-AF65-F5344CB8AC3E}">
        <p14:creationId xmlns:p14="http://schemas.microsoft.com/office/powerpoint/2010/main" val="314895176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slide shows conceptually that as the slenderness </a:t>
            </a:r>
            <a:r>
              <a:rPr lang="en-US" altLang="en-US" i="1" dirty="0" smtClean="0"/>
              <a:t>L</a:t>
            </a:r>
            <a:r>
              <a:rPr lang="en-US" altLang="en-US" i="1" baseline="-25000" dirty="0" smtClean="0"/>
              <a:t>b</a:t>
            </a:r>
            <a:r>
              <a:rPr lang="en-US" altLang="en-US" baseline="-25000" dirty="0" smtClean="0"/>
              <a:t> </a:t>
            </a:r>
            <a:r>
              <a:rPr lang="en-US" altLang="en-US" dirty="0" smtClean="0"/>
              <a:t>/ </a:t>
            </a:r>
            <a:r>
              <a:rPr lang="en-US" altLang="en-US" i="1" dirty="0" err="1" smtClean="0"/>
              <a:t>r</a:t>
            </a:r>
            <a:r>
              <a:rPr lang="en-US" altLang="en-US" i="1" baseline="-25000" dirty="0" err="1" smtClean="0"/>
              <a:t>y</a:t>
            </a:r>
            <a:r>
              <a:rPr lang="en-US" altLang="en-US" dirty="0" smtClean="0"/>
              <a:t> increases, both the flexural capacity and ductility are reduced. For SMF beams, the response should be similar to the upper curve. That is, the slenderness </a:t>
            </a:r>
            <a:r>
              <a:rPr lang="en-US" altLang="en-US" i="1" dirty="0" smtClean="0"/>
              <a:t>L</a:t>
            </a:r>
            <a:r>
              <a:rPr lang="en-US" altLang="en-US" i="1" baseline="-25000" dirty="0" smtClean="0"/>
              <a:t>b</a:t>
            </a:r>
            <a:r>
              <a:rPr lang="en-US" altLang="en-US" baseline="-25000" dirty="0" smtClean="0"/>
              <a:t> </a:t>
            </a:r>
            <a:r>
              <a:rPr lang="en-US" altLang="en-US" dirty="0" smtClean="0"/>
              <a:t>/ </a:t>
            </a:r>
            <a:r>
              <a:rPr lang="en-US" altLang="en-US" i="1" dirty="0" err="1" smtClean="0"/>
              <a:t>r</a:t>
            </a:r>
            <a:r>
              <a:rPr lang="en-US" altLang="en-US" i="1" baseline="-25000" dirty="0" err="1" smtClean="0"/>
              <a:t>y</a:t>
            </a:r>
            <a:r>
              <a:rPr lang="en-US" altLang="en-US" dirty="0" smtClean="0"/>
              <a:t> should be sufficiently low so that the beam can develop its full plastic flexural capacity, and maintain that capacity through large inelastic deformations.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224</a:t>
            </a:fld>
            <a:endParaRPr lang="fr-CA" dirty="0"/>
          </a:p>
        </p:txBody>
      </p:sp>
    </p:spTree>
    <p:extLst>
      <p:ext uri="{BB962C8B-B14F-4D97-AF65-F5344CB8AC3E}">
        <p14:creationId xmlns:p14="http://schemas.microsoft.com/office/powerpoint/2010/main" val="4092049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Another example of a welded flange - bolted web moment connection (this is a laboratory test specimen). The shear tab is on the far side of the beam web.</a:t>
            </a:r>
          </a:p>
          <a:p>
            <a:r>
              <a:rPr lang="en-US" altLang="en-US" dirty="0" smtClean="0"/>
              <a:t>The weld tabs at the top and bottom beam flanges are clearly visible.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23</a:t>
            </a:fld>
            <a:endParaRPr lang="fr-CA" dirty="0"/>
          </a:p>
        </p:txBody>
      </p:sp>
    </p:spTree>
    <p:extLst>
      <p:ext uri="{BB962C8B-B14F-4D97-AF65-F5344CB8AC3E}">
        <p14:creationId xmlns:p14="http://schemas.microsoft.com/office/powerpoint/2010/main" val="281058492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is the lateral bracing requirement for SMF beams. The required spacing of lateral braces is simple to compute. Note that for typical SMF beams, the required spacing for lateral braces is about 8 to 10 ft.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225</a:t>
            </a:fld>
            <a:endParaRPr lang="fr-CA" dirty="0"/>
          </a:p>
        </p:txBody>
      </p:sp>
    </p:spTree>
    <p:extLst>
      <p:ext uri="{BB962C8B-B14F-4D97-AF65-F5344CB8AC3E}">
        <p14:creationId xmlns:p14="http://schemas.microsoft.com/office/powerpoint/2010/main" val="261514236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An example of a girder braced by a gravity beam.</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226</a:t>
            </a:fld>
            <a:endParaRPr lang="fr-CA" dirty="0"/>
          </a:p>
        </p:txBody>
      </p:sp>
    </p:spTree>
    <p:extLst>
      <p:ext uri="{BB962C8B-B14F-4D97-AF65-F5344CB8AC3E}">
        <p14:creationId xmlns:p14="http://schemas.microsoft.com/office/powerpoint/2010/main" val="205328708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Another example of lateral braces.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227</a:t>
            </a:fld>
            <a:endParaRPr lang="fr-CA" dirty="0"/>
          </a:p>
        </p:txBody>
      </p:sp>
    </p:spTree>
    <p:extLst>
      <p:ext uri="{BB962C8B-B14F-4D97-AF65-F5344CB8AC3E}">
        <p14:creationId xmlns:p14="http://schemas.microsoft.com/office/powerpoint/2010/main" val="337809158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In addition to providing lateral braces at intervals of 0.095 </a:t>
            </a:r>
            <a:r>
              <a:rPr lang="en-US" altLang="en-US" i="1" dirty="0" err="1" smtClean="0"/>
              <a:t>r</a:t>
            </a:r>
            <a:r>
              <a:rPr lang="en-US" altLang="en-US" i="1" baseline="-25000" dirty="0" err="1" smtClean="0"/>
              <a:t>y</a:t>
            </a:r>
            <a:r>
              <a:rPr lang="en-US" altLang="en-US" i="1" dirty="0" smtClean="0"/>
              <a:t> E / </a:t>
            </a:r>
            <a:r>
              <a:rPr lang="en-US" altLang="en-US" i="1" dirty="0" err="1" smtClean="0"/>
              <a:t>RyFy</a:t>
            </a:r>
            <a:r>
              <a:rPr lang="en-US" altLang="en-US" dirty="0" smtClean="0"/>
              <a:t> , lateral braces are also required at plastic hinge locations. </a:t>
            </a:r>
          </a:p>
          <a:p>
            <a:endParaRPr lang="en-US" altLang="en-US" dirty="0" smtClean="0"/>
          </a:p>
          <a:p>
            <a:r>
              <a:rPr lang="en-US" altLang="en-US" dirty="0" smtClean="0"/>
              <a:t>In the case of the RBS, this leads to a question of whether an additional brace is needed at the RBS. Since the RBS is a prequalified connection, the requirements for additional lateral bracing is specified in AISC 358.</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228</a:t>
            </a:fld>
            <a:endParaRPr lang="fr-CA" dirty="0"/>
          </a:p>
        </p:txBody>
      </p:sp>
    </p:spTree>
    <p:extLst>
      <p:ext uri="{BB962C8B-B14F-4D97-AF65-F5344CB8AC3E}">
        <p14:creationId xmlns:p14="http://schemas.microsoft.com/office/powerpoint/2010/main" val="6113905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Research has shown that when a composite concrete floor slab is present, no additional lateral bracing is needed at the RBS (at either the top or bottom flange). This photo shows an RBS test specimen with a concrete floor slab.</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229</a:t>
            </a:fld>
            <a:endParaRPr lang="fr-CA" dirty="0"/>
          </a:p>
        </p:txBody>
      </p:sp>
    </p:spTree>
    <p:extLst>
      <p:ext uri="{BB962C8B-B14F-4D97-AF65-F5344CB8AC3E}">
        <p14:creationId xmlns:p14="http://schemas.microsoft.com/office/powerpoint/2010/main" val="1308710433"/>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is the RBS test specimen with a composite floor slab shown on the previous slide. No additional lateral bracing was provided at the RBS. This specimen achieved well in excess of </a:t>
            </a:r>
            <a:r>
              <a:rPr lang="en-US" altLang="en-US" dirty="0" smtClean="0">
                <a:sym typeface="Symbol" pitchFamily="18" charset="2"/>
              </a:rPr>
              <a:t> 0.04 radian drift angle, thereby meeting the performance criteria for SMF connections. This is a view looking up at the bottom flange (the metal deck of the composite floor is also visible). A great deal of yielding is apparent in the reduced section. Note, however, there is very little lateral displacement of the flange, indicating little influence of lateral torsional buckling.</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230</a:t>
            </a:fld>
            <a:endParaRPr lang="fr-CA" dirty="0"/>
          </a:p>
        </p:txBody>
      </p:sp>
    </p:spTree>
    <p:extLst>
      <p:ext uri="{BB962C8B-B14F-4D97-AF65-F5344CB8AC3E}">
        <p14:creationId xmlns:p14="http://schemas.microsoft.com/office/powerpoint/2010/main" val="2187744895"/>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altLang="en-US" dirty="0" smtClean="0"/>
              <a:t>If a composite concrete floor slab is not present (e.g. metal roof decking without concrete fill, plywood floors, </a:t>
            </a:r>
            <a:r>
              <a:rPr lang="en-US" altLang="en-US" dirty="0" err="1" smtClean="0"/>
              <a:t>etc</a:t>
            </a:r>
            <a:r>
              <a:rPr lang="en-US" altLang="en-US" dirty="0" smtClean="0"/>
              <a:t>), then an additional lateral brace must be provided near the RBS cut. Note that the lateral brace should not be attached within the reduced section, since this is the protected zone.</a:t>
            </a:r>
          </a:p>
          <a:p>
            <a:endParaRPr lang="en-US" altLang="en-US" dirty="0" smtClean="0"/>
          </a:p>
          <a:p>
            <a:r>
              <a:rPr lang="en-US" altLang="en-US" dirty="0" smtClean="0"/>
              <a:t>If a composite concrete floor slab is present with welded shear connectors spaced at 12” max </a:t>
            </a:r>
            <a:r>
              <a:rPr lang="en-US" altLang="en-US" dirty="0" err="1" smtClean="0"/>
              <a:t>oc</a:t>
            </a:r>
            <a:r>
              <a:rPr lang="en-US" altLang="en-US" dirty="0" smtClean="0"/>
              <a:t>, no additional lateral bracing is needed at the RBS. Just provide lateral braces at the required interval of 0.086 </a:t>
            </a:r>
            <a:r>
              <a:rPr lang="en-US" altLang="en-US" i="1" dirty="0" err="1" smtClean="0"/>
              <a:t>r</a:t>
            </a:r>
            <a:r>
              <a:rPr lang="en-US" altLang="en-US" i="1" baseline="-25000" dirty="0" err="1" smtClean="0"/>
              <a:t>y</a:t>
            </a:r>
            <a:r>
              <a:rPr lang="en-US" altLang="en-US" i="1" dirty="0" smtClean="0"/>
              <a:t> E / F</a:t>
            </a:r>
            <a:r>
              <a:rPr lang="en-US" altLang="en-US" i="1" baseline="-25000" dirty="0" smtClean="0"/>
              <a:t>y</a:t>
            </a:r>
            <a:r>
              <a:rPr lang="en-US" altLang="en-US" baseline="-25000" dirty="0" smtClean="0"/>
              <a:t> </a:t>
            </a:r>
            <a:r>
              <a:rPr lang="en-US" altLang="en-US" dirty="0" smtClean="0"/>
              <a:t>. Note that to qualify as a composite slab, shear studs are not needed within the reduced section of the beam. In fact, shear studs are prohibited in this region, since this is the </a:t>
            </a:r>
            <a:r>
              <a:rPr lang="en-US" altLang="en-US" i="1" dirty="0" smtClean="0"/>
              <a:t>protected zone.</a:t>
            </a:r>
          </a:p>
          <a:p>
            <a:endParaRPr lang="en-US" altLang="en-US" i="1"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231</a:t>
            </a:fld>
            <a:endParaRPr lang="fr-CA" dirty="0"/>
          </a:p>
        </p:txBody>
      </p:sp>
    </p:spTree>
    <p:extLst>
      <p:ext uri="{BB962C8B-B14F-4D97-AF65-F5344CB8AC3E}">
        <p14:creationId xmlns:p14="http://schemas.microsoft.com/office/powerpoint/2010/main" val="5461918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slide shows incorrect placement of a lateral brace. This lateral brace is attached within the reduced section of the beam. The brace should be attached just outside of the reduced section.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232</a:t>
            </a:fld>
            <a:endParaRPr lang="fr-CA" dirty="0"/>
          </a:p>
        </p:txBody>
      </p:sp>
    </p:spTree>
    <p:extLst>
      <p:ext uri="{BB962C8B-B14F-4D97-AF65-F5344CB8AC3E}">
        <p14:creationId xmlns:p14="http://schemas.microsoft.com/office/powerpoint/2010/main" val="258832077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completes our overview of Special Moment Frames. </a:t>
            </a:r>
          </a:p>
          <a:p>
            <a:endParaRPr lang="en-US" altLang="en-US" dirty="0" smtClean="0"/>
          </a:p>
          <a:p>
            <a:endParaRPr lang="en-US" altLang="en-US" dirty="0" smtClean="0"/>
          </a:p>
          <a:p>
            <a:pPr>
              <a:lnSpc>
                <a:spcPct val="80000"/>
              </a:lnSpc>
            </a:pP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233</a:t>
            </a:fld>
            <a:endParaRPr lang="fr-CA" dirty="0"/>
          </a:p>
        </p:txBody>
      </p:sp>
    </p:spTree>
    <p:extLst>
      <p:ext uri="{BB962C8B-B14F-4D97-AF65-F5344CB8AC3E}">
        <p14:creationId xmlns:p14="http://schemas.microsoft.com/office/powerpoint/2010/main" val="2043267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following series of slides shows typical stages in the construction of a welded flange - bolted web moment connection.</a:t>
            </a:r>
          </a:p>
          <a:p>
            <a:r>
              <a:rPr lang="en-US" altLang="en-US" dirty="0" smtClean="0"/>
              <a:t>This slide shows the beam bolted to the shear tab, and ready for welding. Note that the beam end has been prepared with beveled flanges and weld access holes.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24</a:t>
            </a:fld>
            <a:endParaRPr lang="fr-CA" dirty="0"/>
          </a:p>
        </p:txBody>
      </p:sp>
    </p:spTree>
    <p:extLst>
      <p:ext uri="{BB962C8B-B14F-4D97-AF65-F5344CB8AC3E}">
        <p14:creationId xmlns:p14="http://schemas.microsoft.com/office/powerpoint/2010/main" val="3612852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Bottom flange - back-up tacked into place. Back-up bars extend beyond flange edges.</a:t>
            </a:r>
          </a:p>
          <a:p>
            <a:r>
              <a:rPr lang="en-US" altLang="en-US" dirty="0" smtClean="0"/>
              <a:t>Tack welds should be placed inside of the groove, so that they are incorporated into the final weld.</a:t>
            </a:r>
          </a:p>
          <a:p>
            <a:r>
              <a:rPr lang="en-US" altLang="en-US" dirty="0" smtClean="0"/>
              <a:t>Typical groove weld geometry: 3/8" root (gap between column face and bottom edge of beam flange) and 30-degree bevel on beam flange (30-degrees measured from a vertical line).</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25</a:t>
            </a:fld>
            <a:endParaRPr lang="fr-CA" dirty="0"/>
          </a:p>
        </p:txBody>
      </p:sp>
    </p:spTree>
    <p:extLst>
      <p:ext uri="{BB962C8B-B14F-4D97-AF65-F5344CB8AC3E}">
        <p14:creationId xmlns:p14="http://schemas.microsoft.com/office/powerpoint/2010/main" val="2669564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Weld tabs tacked in place. Weld tabs extend groove geometry beyond the flange edges. This permits weld terminations (which normally contain defects) to be made outside of the beam flange.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26</a:t>
            </a:fld>
            <a:endParaRPr lang="fr-CA" dirty="0"/>
          </a:p>
        </p:txBody>
      </p:sp>
    </p:spTree>
    <p:extLst>
      <p:ext uri="{BB962C8B-B14F-4D97-AF65-F5344CB8AC3E}">
        <p14:creationId xmlns:p14="http://schemas.microsoft.com/office/powerpoint/2010/main" val="2564724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first weld pass has been placed inside of the groove (the "root" pass). To make this pass, the welder must interrupt the weld in the center portion of the flange, i.e., in the region of the weld access hole.</a:t>
            </a:r>
          </a:p>
          <a:p>
            <a:r>
              <a:rPr lang="en-US" altLang="en-US" dirty="0" smtClean="0"/>
              <a:t>The beam flange groove welds are normally made in the field using the self-shielded flux-cored arc welding (FCAW) process. With this process, the electrode is a wire that is fed continuously from a reel (as opposed to a stick). The wire is hollow, and the flux is on the inside of the wire.</a:t>
            </a:r>
          </a:p>
          <a:p>
            <a:r>
              <a:rPr lang="en-US" altLang="en-US" dirty="0" smtClean="0"/>
              <a:t>The self-shielded FCAW process was commonly used before the 1994 Northridge Earthquake, and is still the process typically used in current field welding practice.</a:t>
            </a:r>
          </a:p>
          <a:p>
            <a:r>
              <a:rPr lang="en-US" altLang="en-US" dirty="0" smtClean="0"/>
              <a:t>Prior to the 1994 Northridge Earthquake, a common electrode used for these welds was classified (AWS classification) as E70T-4. The low fracture toughness of the weld metal deposited by this electrode was subsequently identified as an important contributing factor to the connection failures observed after the 1994 Northridge Earthquake.</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27</a:t>
            </a:fld>
            <a:endParaRPr lang="fr-CA" dirty="0"/>
          </a:p>
        </p:txBody>
      </p:sp>
    </p:spTree>
    <p:extLst>
      <p:ext uri="{BB962C8B-B14F-4D97-AF65-F5344CB8AC3E}">
        <p14:creationId xmlns:p14="http://schemas.microsoft.com/office/powerpoint/2010/main" val="1059814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Bottom groove continues to be filled with weld metal. Note that each weld pass is interrupted in the center portion of the flange, where the welder must weld from alternate sides of the beam web. The interruption of the weld passes in the middle portion of the flange (</a:t>
            </a:r>
            <a:r>
              <a:rPr lang="en-US" altLang="en-US" dirty="0" err="1" smtClean="0"/>
              <a:t>i.e</a:t>
            </a:r>
            <a:r>
              <a:rPr lang="en-US" altLang="en-US" dirty="0" smtClean="0"/>
              <a:t> the portion in the vicinity of the weld access hole) can lead to weld defects in this region.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28</a:t>
            </a:fld>
            <a:endParaRPr lang="fr-CA" dirty="0"/>
          </a:p>
        </p:txBody>
      </p:sp>
    </p:spTree>
    <p:extLst>
      <p:ext uri="{BB962C8B-B14F-4D97-AF65-F5344CB8AC3E}">
        <p14:creationId xmlns:p14="http://schemas.microsoft.com/office/powerpoint/2010/main" val="1937056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Completed bottom flange groove weld. In pre-Northridge practice, the back-up bar and weld tabs were normally left in-place.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29</a:t>
            </a:fld>
            <a:endParaRPr lang="fr-CA" dirty="0"/>
          </a:p>
        </p:txBody>
      </p:sp>
    </p:spTree>
    <p:extLst>
      <p:ext uri="{BB962C8B-B14F-4D97-AF65-F5344CB8AC3E}">
        <p14:creationId xmlns:p14="http://schemas.microsoft.com/office/powerpoint/2010/main" val="399801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Beam top flange, prior to welding. Back-up bar and weld tabs have been tacked into place. Note that the backup bar is continuous, and passes through the weld access hole.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30</a:t>
            </a:fld>
            <a:endParaRPr lang="fr-CA" dirty="0"/>
          </a:p>
        </p:txBody>
      </p:sp>
    </p:spTree>
    <p:extLst>
      <p:ext uri="{BB962C8B-B14F-4D97-AF65-F5344CB8AC3E}">
        <p14:creationId xmlns:p14="http://schemas.microsoft.com/office/powerpoint/2010/main" val="2382193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These are the major topic areas to be covered in this module. The initial part of this module will discuss basic issues on the behavior and design of moment resisting frames. The latter part of the module will present key detailing requirements for moment resisting frames in the AISC </a:t>
            </a:r>
            <a:r>
              <a:rPr lang="en-US" altLang="en-US" i="1" dirty="0" smtClean="0"/>
              <a:t>Seismic Provisions.</a:t>
            </a: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3</a:t>
            </a:fld>
            <a:endParaRPr lang="fr-CA" dirty="0"/>
          </a:p>
        </p:txBody>
      </p:sp>
    </p:spTree>
    <p:extLst>
      <p:ext uri="{BB962C8B-B14F-4D97-AF65-F5344CB8AC3E}">
        <p14:creationId xmlns:p14="http://schemas.microsoft.com/office/powerpoint/2010/main" val="1986800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Completed top flange grooved weld. For any given weld pass, the welder starts outside of the beam flange (in the region of the weld tab), welds continuously across the groove, and terminates the weld pass outside of the beam flange, at the opposite weld tab. Unlike the bottom flange weld, the top flange groove weld is not interrupted in the middle part of the flange (</a:t>
            </a:r>
            <a:r>
              <a:rPr lang="en-US" altLang="en-US" dirty="0" err="1" smtClean="0"/>
              <a:t>i.e</a:t>
            </a:r>
            <a:r>
              <a:rPr lang="en-US" altLang="en-US" dirty="0" smtClean="0"/>
              <a:t>, the beam web is not an obstruction at the top flange weld).</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31</a:t>
            </a:fld>
            <a:endParaRPr lang="fr-CA" dirty="0"/>
          </a:p>
        </p:txBody>
      </p:sp>
    </p:spTree>
    <p:extLst>
      <p:ext uri="{BB962C8B-B14F-4D97-AF65-F5344CB8AC3E}">
        <p14:creationId xmlns:p14="http://schemas.microsoft.com/office/powerpoint/2010/main" val="18211243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Beam flange groove welds are normally examined after completion in the field by ultrasonic testing (UT).  (This photo shows a moment connection with a cover plate).</a:t>
            </a:r>
          </a:p>
          <a:p>
            <a:r>
              <a:rPr lang="en-US" altLang="en-US" dirty="0" smtClean="0"/>
              <a:t>With UT, a transducer sends a sound wave into the weld joint. If the wave encounters a defect, a portion of the wave is reflected back to the transducer. An experienced UT technician can interpret these signals to detect defects.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32</a:t>
            </a:fld>
            <a:endParaRPr lang="fr-CA" dirty="0"/>
          </a:p>
        </p:txBody>
      </p:sp>
    </p:spTree>
    <p:extLst>
      <p:ext uri="{BB962C8B-B14F-4D97-AF65-F5344CB8AC3E}">
        <p14:creationId xmlns:p14="http://schemas.microsoft.com/office/powerpoint/2010/main" val="2908539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next series of slides will examine laboratory data on the performance of the pre-Northridge welded flange - bolted web connection under cyclic loading. This slide shows a typical experimental setup for testing a moment connection. A test specimen normally consists of a beam segment connected to a column segments. The ends of the column are held in place, and cyclic loads and deformations are applied to the end of the beam segment. The point of load application represents a point of inflection (zero moment) in the beam of a moment frame under lateral load.</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33</a:t>
            </a:fld>
            <a:endParaRPr lang="fr-CA" dirty="0"/>
          </a:p>
        </p:txBody>
      </p:sp>
    </p:spTree>
    <p:extLst>
      <p:ext uri="{BB962C8B-B14F-4D97-AF65-F5344CB8AC3E}">
        <p14:creationId xmlns:p14="http://schemas.microsoft.com/office/powerpoint/2010/main" val="3856237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 photo of a typical beam-column </a:t>
            </a:r>
            <a:r>
              <a:rPr lang="en-US" altLang="en-US" dirty="0" err="1" smtClean="0"/>
              <a:t>subassemblage</a:t>
            </a:r>
            <a:r>
              <a:rPr lang="en-US" altLang="en-US" dirty="0" smtClean="0"/>
              <a:t> in the laboratory. A hydraulic loading ram is located at the right end of the beam segment. A lateral brace is also provided near the end of the beam, to restrain lateral torsional buckling of the beam.</a:t>
            </a:r>
          </a:p>
          <a:p>
            <a:r>
              <a:rPr lang="en-US" altLang="en-US" dirty="0" smtClean="0"/>
              <a:t>Note that the connection region is painted white, using "whitewash" (a mixture of lime and water). When steel yields, the large strains will cause the whitewash to fall off of the beam. The whitewash, therefore, provides an indication of where yielding has occurred.</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34</a:t>
            </a:fld>
            <a:endParaRPr lang="fr-CA" dirty="0"/>
          </a:p>
        </p:txBody>
      </p:sp>
    </p:spTree>
    <p:extLst>
      <p:ext uri="{BB962C8B-B14F-4D97-AF65-F5344CB8AC3E}">
        <p14:creationId xmlns:p14="http://schemas.microsoft.com/office/powerpoint/2010/main" val="693709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We will begin by examining a series of tests on the welded flange - bolted web moment connection, conducted at UC Berkeley in about 1970. These were the first large-scale cyclic loading tests conducted on this connection detail.</a:t>
            </a:r>
          </a:p>
          <a:p>
            <a:r>
              <a:rPr lang="en-US" altLang="en-US" dirty="0" smtClean="0"/>
              <a:t>Tests were conducted using W18x50 and W24x76 beams.</a:t>
            </a:r>
          </a:p>
          <a:p>
            <a:r>
              <a:rPr lang="en-US" altLang="en-US" dirty="0" smtClean="0"/>
              <a:t>Two different connection details were tested:</a:t>
            </a:r>
          </a:p>
          <a:p>
            <a:r>
              <a:rPr lang="en-US" altLang="en-US" dirty="0" smtClean="0"/>
              <a:t>- an all-welded detail (beam flange and beam web are welded directly to the column flange, using CJP groove welds);</a:t>
            </a:r>
          </a:p>
          <a:p>
            <a:r>
              <a:rPr lang="en-US" altLang="en-US" dirty="0" smtClean="0"/>
              <a:t>- welded flange - bolted web detail.</a:t>
            </a:r>
          </a:p>
          <a:p>
            <a:endParaRPr lang="en-US" altLang="en-US" dirty="0" smtClean="0"/>
          </a:p>
          <a:p>
            <a:r>
              <a:rPr lang="en-US" altLang="en-US" dirty="0" smtClean="0"/>
              <a:t>Reference: </a:t>
            </a:r>
          </a:p>
          <a:p>
            <a:r>
              <a:rPr lang="en-US" altLang="en-US" dirty="0" smtClean="0"/>
              <a:t>Popov, E.P. and Stephen, R.M., "Cyclic Loading of Full Size Steel Connections." Bulletin No. 21, American Iron and Steel Institute (AISI), Washington DC, 1972.</a:t>
            </a:r>
          </a:p>
          <a:p>
            <a:endParaRPr lang="en-US" altLang="en-US" dirty="0" smtClean="0"/>
          </a:p>
          <a:p>
            <a:r>
              <a:rPr lang="en-US" altLang="en-US" dirty="0" smtClean="0"/>
              <a:t>Note: Drawing and photos in subsequent slides are from AISI Bulletin No. 21.</a:t>
            </a:r>
            <a:endParaRPr lang="en-US" altLang="en-US" b="1"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35</a:t>
            </a:fld>
            <a:endParaRPr lang="fr-CA" dirty="0"/>
          </a:p>
        </p:txBody>
      </p:sp>
    </p:spTree>
    <p:extLst>
      <p:ext uri="{BB962C8B-B14F-4D97-AF65-F5344CB8AC3E}">
        <p14:creationId xmlns:p14="http://schemas.microsoft.com/office/powerpoint/2010/main" val="3781805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 typical specimen. </a:t>
            </a:r>
          </a:p>
          <a:p>
            <a:r>
              <a:rPr lang="en-US" altLang="en-US" dirty="0" smtClean="0"/>
              <a:t>Note that the entire back flange of the column was bolted to a support.</a:t>
            </a:r>
          </a:p>
          <a:p>
            <a:endParaRPr lang="en-US" altLang="en-US" dirty="0" smtClean="0"/>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36</a:t>
            </a:fld>
            <a:endParaRPr lang="fr-CA" dirty="0"/>
          </a:p>
        </p:txBody>
      </p:sp>
    </p:spTree>
    <p:extLst>
      <p:ext uri="{BB962C8B-B14F-4D97-AF65-F5344CB8AC3E}">
        <p14:creationId xmlns:p14="http://schemas.microsoft.com/office/powerpoint/2010/main" val="2657884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all-welded connection detail.</a:t>
            </a:r>
          </a:p>
          <a:p>
            <a:r>
              <a:rPr lang="en-US" altLang="en-US" dirty="0" smtClean="0"/>
              <a:t>Beam flanges are welded to column using CJP groove weld.</a:t>
            </a:r>
          </a:p>
          <a:p>
            <a:r>
              <a:rPr lang="en-US" altLang="en-US" dirty="0" smtClean="0"/>
              <a:t>Beam web is also welded to column flange using CJP groove weld (see section A-A). Shear tab serves as erection aid (holds beam in-place prior to welding) and also serves are a back-up bar for the groove weld.</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37</a:t>
            </a:fld>
            <a:endParaRPr lang="fr-CA" dirty="0"/>
          </a:p>
        </p:txBody>
      </p:sp>
    </p:spTree>
    <p:extLst>
      <p:ext uri="{BB962C8B-B14F-4D97-AF65-F5344CB8AC3E}">
        <p14:creationId xmlns:p14="http://schemas.microsoft.com/office/powerpoint/2010/main" val="952549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Welded flange - bolted web detail.</a:t>
            </a:r>
          </a:p>
          <a:p>
            <a:r>
              <a:rPr lang="en-US" altLang="en-US" dirty="0" smtClean="0"/>
              <a:t>Identical to all-welded detail on previous slide, except beam web is bolted to shear tab.</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38</a:t>
            </a:fld>
            <a:endParaRPr lang="fr-CA" dirty="0"/>
          </a:p>
        </p:txBody>
      </p:sp>
    </p:spTree>
    <p:extLst>
      <p:ext uri="{BB962C8B-B14F-4D97-AF65-F5344CB8AC3E}">
        <p14:creationId xmlns:p14="http://schemas.microsoft.com/office/powerpoint/2010/main" val="374746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Cyclic loading response for all-welded connection with W24x76 beam. Connection permitted the beam to develop its full plastic strength, and maintain that strength through large cyclic inelastic deformations. Note that test was ended with one final large imposed displacement, to the stroke capacity of the hydraulic loading ram.</a:t>
            </a:r>
          </a:p>
          <a:p>
            <a:r>
              <a:rPr lang="en-US" altLang="en-US" dirty="0" smtClean="0"/>
              <a:t>When test was terminated, there was no connection failure. This tested showed outstanding performance for the all-welded connection. That is, the connection permitted the beam to develop large cyclic ductility without failure of the connection.</a:t>
            </a:r>
          </a:p>
          <a:p>
            <a:endParaRPr lang="en-US" altLang="en-US" dirty="0" smtClean="0"/>
          </a:p>
          <a:p>
            <a:r>
              <a:rPr lang="en-US" altLang="en-US" dirty="0" smtClean="0"/>
              <a:t>Note that the final large half-cycle of loading shows some deterioration in beam strength. This is due to the development of local buckling in the beam.</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39</a:t>
            </a:fld>
            <a:endParaRPr lang="fr-CA" dirty="0"/>
          </a:p>
        </p:txBody>
      </p:sp>
    </p:spTree>
    <p:extLst>
      <p:ext uri="{BB962C8B-B14F-4D97-AF65-F5344CB8AC3E}">
        <p14:creationId xmlns:p14="http://schemas.microsoft.com/office/powerpoint/2010/main" val="4185249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Photo of all-welded connection specimen after testing. Dark areas (where whitewash has fallen off) indicate areas of yielding in the beam. This shows a classic plastic hinge yield pattern in a beam. Note that at the left end of the beam, yielding has occurred over the full depth of the cross-section. That is, the beam has developed a fully plastic cross-section.</a:t>
            </a:r>
          </a:p>
          <a:p>
            <a:endParaRPr lang="en-US" altLang="en-US" dirty="0" smtClean="0"/>
          </a:p>
          <a:p>
            <a:r>
              <a:rPr lang="en-US" altLang="en-US" dirty="0" smtClean="0"/>
              <a:t>This photo also clearly shows flange buckling in the bottom flange of the beam. Even though the flange buckling appears to be quite severe, it resulted in a very gradual loss of beam strength. The loss of beam strength in the final half-cycle of loading seen on the previous load-deflection plot is the result of this flange buckling.</a:t>
            </a:r>
          </a:p>
          <a:p>
            <a:endParaRPr lang="en-US" altLang="en-US" dirty="0" smtClean="0"/>
          </a:p>
          <a:p>
            <a:r>
              <a:rPr lang="en-US" altLang="en-US" dirty="0" smtClean="0"/>
              <a:t>The W24x76 beam used in this test is "seismically compact." Note that providing a seismically compact flange does not prevent flange buckling. It does, however, delay flange buckling until the beam develops its full plastic moment capacity and large cyclic ductility. Even after flange buckling initiates, strength degradation is gradual for a seismically compact section.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40</a:t>
            </a:fld>
            <a:endParaRPr lang="fr-CA" dirty="0"/>
          </a:p>
        </p:txBody>
      </p:sp>
    </p:spTree>
    <p:extLst>
      <p:ext uri="{BB962C8B-B14F-4D97-AF65-F5344CB8AC3E}">
        <p14:creationId xmlns:p14="http://schemas.microsoft.com/office/powerpoint/2010/main" val="63884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We will begin this module with a description of the basic behavior of steel moment resisting frames.</a:t>
            </a:r>
          </a:p>
        </p:txBody>
      </p:sp>
      <p:sp>
        <p:nvSpPr>
          <p:cNvPr id="4" name="Slide Number Placeholder 3"/>
          <p:cNvSpPr>
            <a:spLocks noGrp="1"/>
          </p:cNvSpPr>
          <p:nvPr>
            <p:ph type="sldNum" sz="quarter" idx="10"/>
          </p:nvPr>
        </p:nvSpPr>
        <p:spPr/>
        <p:txBody>
          <a:bodyPr/>
          <a:lstStyle/>
          <a:p>
            <a:fld id="{FDAD251D-F4B4-477B-AC6C-B1160455DDA7}" type="slidenum">
              <a:rPr lang="fr-CA" smtClean="0"/>
              <a:pPr/>
              <a:t>4</a:t>
            </a:fld>
            <a:endParaRPr lang="fr-CA" dirty="0"/>
          </a:p>
        </p:txBody>
      </p:sp>
    </p:spTree>
    <p:extLst>
      <p:ext uri="{BB962C8B-B14F-4D97-AF65-F5344CB8AC3E}">
        <p14:creationId xmlns:p14="http://schemas.microsoft.com/office/powerpoint/2010/main" val="1986800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Cyclic loading response for W24x76 beam, with welded flange-bolted web connection. This connection permitted the beam to yield, and allowed the beam to develop moderate levels of ductility. However, in the specimen, connection failure (fracture) occurred after several cycles of loading.</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41</a:t>
            </a:fld>
            <a:endParaRPr lang="fr-CA" dirty="0"/>
          </a:p>
        </p:txBody>
      </p:sp>
    </p:spTree>
    <p:extLst>
      <p:ext uri="{BB962C8B-B14F-4D97-AF65-F5344CB8AC3E}">
        <p14:creationId xmlns:p14="http://schemas.microsoft.com/office/powerpoint/2010/main" val="2205907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Photo of welded flange - bolted web connection specimen after testing. Dark areas (where whitewash has fallen off) indicate areas of yielding in the beam. As compared to the all-welded specimen, little yielding occurred in the web of the beam. This suggests that the bolted web connection was not capable of transferring moment in the web portion of the beam, into the column. </a:t>
            </a:r>
          </a:p>
          <a:p>
            <a:r>
              <a:rPr lang="en-US" altLang="en-US" dirty="0" smtClean="0"/>
              <a:t>Observe the fracture at the bottom beam flange groove weld. This fracture is near the interface between the weld and the column flange. </a:t>
            </a:r>
          </a:p>
          <a:p>
            <a:endParaRPr lang="en-US" altLang="en-US" dirty="0" smtClean="0"/>
          </a:p>
          <a:p>
            <a:r>
              <a:rPr lang="en-US" altLang="en-US" dirty="0" smtClean="0"/>
              <a:t>Note that the connection is considered to have failed once fracture occurs.</a:t>
            </a:r>
          </a:p>
          <a:p>
            <a:r>
              <a:rPr lang="en-US" altLang="en-US" dirty="0" smtClean="0"/>
              <a:t>The occurrence of yielding is not "failure." In fact, yielding in the beam is the desired ductile response mode.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42</a:t>
            </a:fld>
            <a:endParaRPr lang="fr-CA" dirty="0"/>
          </a:p>
        </p:txBody>
      </p:sp>
    </p:spTree>
    <p:extLst>
      <p:ext uri="{BB962C8B-B14F-4D97-AF65-F5344CB8AC3E}">
        <p14:creationId xmlns:p14="http://schemas.microsoft.com/office/powerpoint/2010/main" val="41028256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Photo of a fracture beam flange: welded flange - bolted web connection with W18x50 beam.</a:t>
            </a:r>
          </a:p>
          <a:p>
            <a:r>
              <a:rPr lang="en-US" altLang="en-US" dirty="0" smtClean="0"/>
              <a:t>The W18x50 beam specimens showed similar results to the W24x76 specimens. The all-welded detail showed excellent performance (no connection failure). The welded flange - bolted web detail failed (fracture) under cyclic loading, but did permit the beam to develop moderate levels of ductility prior to failure.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43</a:t>
            </a:fld>
            <a:endParaRPr lang="fr-CA" dirty="0"/>
          </a:p>
        </p:txBody>
      </p:sp>
    </p:spTree>
    <p:extLst>
      <p:ext uri="{BB962C8B-B14F-4D97-AF65-F5344CB8AC3E}">
        <p14:creationId xmlns:p14="http://schemas.microsoft.com/office/powerpoint/2010/main" val="1448847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ltLang="en-US" sz="1200" dirty="0" smtClean="0"/>
              <a:t>Conclusion of UC Berkeley 1970 test series:</a:t>
            </a:r>
          </a:p>
          <a:p>
            <a:r>
              <a:rPr lang="en-US" altLang="en-US" sz="1200" dirty="0" smtClean="0"/>
              <a:t>The all-welded connections showed outstanding performance. The beams developed large cyclic </a:t>
            </a:r>
            <a:r>
              <a:rPr lang="en-US" altLang="en-US" sz="1200" dirty="0" err="1" smtClean="0"/>
              <a:t>ductilities</a:t>
            </a:r>
            <a:r>
              <a:rPr lang="en-US" altLang="en-US" sz="1200" dirty="0" smtClean="0"/>
              <a:t> without connection failure.</a:t>
            </a:r>
          </a:p>
          <a:p>
            <a:r>
              <a:rPr lang="en-US" altLang="en-US" sz="1200" dirty="0" smtClean="0"/>
              <a:t>The welded flange - bolted web connections allowed the beams to develop moderate levels of ductility prior to connection failure. Connection "failure" was the development of fractures in the vicinity of the beam flange groove welds.</a:t>
            </a:r>
          </a:p>
          <a:p>
            <a:endParaRPr lang="en-US" altLang="en-US" sz="1200" dirty="0" smtClean="0"/>
          </a:p>
          <a:p>
            <a:r>
              <a:rPr lang="en-US" altLang="en-US" sz="1200" dirty="0" smtClean="0"/>
              <a:t>Even though the welded flange - bolted web connections developed less ductility in the beams prior to connection failure (as compared to the all-welded detail), their performance was still considered to be acceptable. At this time (early 1970s), there was little information available on the level of ductility actually needed to survive a strong earthquake. Thus, deciding how much ductility is satisfactory in a connection test required a great deal of judgment.</a:t>
            </a:r>
          </a:p>
          <a:p>
            <a:endParaRPr lang="en-US" altLang="en-US" sz="1200" dirty="0" smtClean="0"/>
          </a:p>
          <a:p>
            <a:r>
              <a:rPr lang="en-US" altLang="en-US" sz="1200" dirty="0" smtClean="0"/>
              <a:t>After completion of this test series, the welded flange - bolted web connection detail became the de facto standard for beam-to-column connections in seismic-resistant steel moment frames. The welded flange - bolted web connection was used in a large number of moment frames, from the early 1970s up through the 1994 Northridge Earthquake.</a:t>
            </a:r>
          </a:p>
          <a:p>
            <a:endParaRPr lang="en-US" altLang="en-US" sz="1200" dirty="0" smtClean="0"/>
          </a:p>
          <a:p>
            <a:r>
              <a:rPr lang="en-US" altLang="en-US" sz="1200" dirty="0" smtClean="0"/>
              <a:t>The 1998 UBC (Uniform Building Code) was the first building code in the US to include comprehensive detailing requirements for seismic-resistant steel framing. For moment frames, the 1988 UBC required the use of the welded flange-bolted web moment connection. Prior to the 1988 UBC, the welded flange-bolted web connection was not required by code, but was nonetheless the de facto standard, as noted above.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44</a:t>
            </a:fld>
            <a:endParaRPr lang="fr-CA" dirty="0"/>
          </a:p>
        </p:txBody>
      </p:sp>
    </p:spTree>
    <p:extLst>
      <p:ext uri="{BB962C8B-B14F-4D97-AF65-F5344CB8AC3E}">
        <p14:creationId xmlns:p14="http://schemas.microsoft.com/office/powerpoint/2010/main" val="26147499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Following the initial UC Berkeley tests in the early 1970s, subsequent connection test programs were conducted in the 1980s and early 1990s. </a:t>
            </a:r>
          </a:p>
          <a:p>
            <a:r>
              <a:rPr lang="en-US" altLang="en-US" dirty="0" smtClean="0"/>
              <a:t>These tests showed highly variable performance. Some specimens developed moderate levels of ductility prior to connection failure. In other tests, however,  the connections failed while the beam was essentially still elastic,. </a:t>
            </a:r>
            <a:r>
              <a:rPr lang="en-US" altLang="en-US" dirty="0" err="1" smtClean="0"/>
              <a:t>i.e</a:t>
            </a:r>
            <a:r>
              <a:rPr lang="en-US" altLang="en-US" dirty="0" smtClean="0"/>
              <a:t>, zero ductility in the beams. In all cases, the connections failed by fractures in the vicinity of the beam flange groove welds. The next few slides show photos of typical specimens. </a:t>
            </a:r>
          </a:p>
          <a:p>
            <a:endParaRPr lang="en-US" altLang="en-US" dirty="0" smtClean="0"/>
          </a:p>
          <a:p>
            <a:r>
              <a:rPr lang="en-US" altLang="en-US" dirty="0" smtClean="0"/>
              <a:t>Some subsequent tests also showed rather poor performance even for all-welded connections.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45</a:t>
            </a:fld>
            <a:endParaRPr lang="fr-CA" dirty="0"/>
          </a:p>
        </p:txBody>
      </p:sp>
    </p:spTree>
    <p:extLst>
      <p:ext uri="{BB962C8B-B14F-4D97-AF65-F5344CB8AC3E}">
        <p14:creationId xmlns:p14="http://schemas.microsoft.com/office/powerpoint/2010/main" val="18924492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Typical fracture at bottom beam flange groove weld, for test specimen with welded flange-bolted web connection. Fracture is near interface of groove weld and column flange.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46</a:t>
            </a:fld>
            <a:endParaRPr lang="fr-CA" dirty="0"/>
          </a:p>
        </p:txBody>
      </p:sp>
    </p:spTree>
    <p:extLst>
      <p:ext uri="{BB962C8B-B14F-4D97-AF65-F5344CB8AC3E}">
        <p14:creationId xmlns:p14="http://schemas.microsoft.com/office/powerpoint/2010/main" val="9047071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Fracture at top flange of specimen with welded flange-bolted web connection. Fracture initiated at left edge of beam flange (at the weld-runoff region) propagated across beam top flange.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47</a:t>
            </a:fld>
            <a:endParaRPr lang="fr-CA" dirty="0"/>
          </a:p>
        </p:txBody>
      </p:sp>
    </p:spTree>
    <p:extLst>
      <p:ext uri="{BB962C8B-B14F-4D97-AF65-F5344CB8AC3E}">
        <p14:creationId xmlns:p14="http://schemas.microsoft.com/office/powerpoint/2010/main" val="117136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Example of laboratory response of a pre-Northridge welded flange-bolted web connection. Connection failed before beam developed Mp, i.e., beam was still in elastic range. No ductility was developed in the beam prior to connection failure.</a:t>
            </a:r>
          </a:p>
          <a:p>
            <a:r>
              <a:rPr lang="en-US" altLang="en-US" dirty="0" smtClean="0"/>
              <a:t>This illustrates the very poor behavior that was frequently exhibited by the pre-Northridge welded flange-bolted web connection.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48</a:t>
            </a:fld>
            <a:endParaRPr lang="fr-CA" dirty="0"/>
          </a:p>
        </p:txBody>
      </p:sp>
    </p:spTree>
    <p:extLst>
      <p:ext uri="{BB962C8B-B14F-4D97-AF65-F5344CB8AC3E}">
        <p14:creationId xmlns:p14="http://schemas.microsoft.com/office/powerpoint/2010/main" val="31665814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Looking at the tests conducted on the welded flange - bolted web detail prior to the 1994 Northridge Earthquake:</a:t>
            </a:r>
          </a:p>
          <a:p>
            <a:endParaRPr lang="en-US" altLang="en-US" dirty="0" smtClean="0"/>
          </a:p>
          <a:p>
            <a:r>
              <a:rPr lang="en-US" altLang="en-US" dirty="0" smtClean="0"/>
              <a:t>While some specimens showed good performance, many specimens showed very poor performance, with failure (fracture) of the connections occurring with little or no ductility in the beam. At this point, the reasons for the high variability and frequent poor performance of the welded flange - bolted web connection were not completely understood.</a:t>
            </a:r>
          </a:p>
          <a:p>
            <a:endParaRPr lang="en-US" altLang="en-US" dirty="0" smtClean="0"/>
          </a:p>
          <a:p>
            <a:r>
              <a:rPr lang="en-US" altLang="en-US" dirty="0" smtClean="0"/>
              <a:t>reference:</a:t>
            </a:r>
          </a:p>
          <a:p>
            <a:endParaRPr lang="en-US" altLang="en-US" dirty="0" smtClean="0"/>
          </a:p>
          <a:p>
            <a:r>
              <a:rPr lang="en-US" altLang="en-US" dirty="0" err="1" smtClean="0"/>
              <a:t>Engelhardt</a:t>
            </a:r>
            <a:r>
              <a:rPr lang="en-US" altLang="en-US" dirty="0" smtClean="0"/>
              <a:t>, M.D. and Hussain, A.S., "Cyclic-Loading Performance of Welded Flange-Bolted Web Moment Connections," </a:t>
            </a:r>
            <a:r>
              <a:rPr lang="en-US" altLang="en-US" i="1" dirty="0" smtClean="0"/>
              <a:t>Journal of Structural Engineering, </a:t>
            </a:r>
            <a:r>
              <a:rPr lang="en-US" altLang="en-US" dirty="0" smtClean="0"/>
              <a:t>ASCE, Vol 119, No. 12, December 1993.</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49</a:t>
            </a:fld>
            <a:endParaRPr lang="fr-CA" dirty="0"/>
          </a:p>
        </p:txBody>
      </p:sp>
    </p:spTree>
    <p:extLst>
      <p:ext uri="{BB962C8B-B14F-4D97-AF65-F5344CB8AC3E}">
        <p14:creationId xmlns:p14="http://schemas.microsoft.com/office/powerpoint/2010/main" val="31147729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In the 1994 Northridge Earthquake, widespread failure of welded flange-bolted web connections was observed. Before we look at these connection failures, a brief look at this earthquake.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50</a:t>
            </a:fld>
            <a:endParaRPr lang="fr-CA" dirty="0"/>
          </a:p>
        </p:txBody>
      </p:sp>
    </p:spTree>
    <p:extLst>
      <p:ext uri="{BB962C8B-B14F-4D97-AF65-F5344CB8AC3E}">
        <p14:creationId xmlns:p14="http://schemas.microsoft.com/office/powerpoint/2010/main" val="2798200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Basic concepts of MRFs:</a:t>
            </a:r>
          </a:p>
          <a:p>
            <a:r>
              <a:rPr lang="en-US" altLang="en-US" dirty="0" smtClean="0"/>
              <a:t>- and MRF is a rigid frame - beams rigidly attached to columns with moment resisting connections;</a:t>
            </a:r>
          </a:p>
          <a:p>
            <a:r>
              <a:rPr lang="en-US" altLang="en-US" dirty="0" smtClean="0"/>
              <a:t>- resist lateral force by rigid frame action;</a:t>
            </a:r>
          </a:p>
          <a:p>
            <a:r>
              <a:rPr lang="en-US" altLang="en-US" dirty="0" smtClean="0"/>
              <a:t>- dominant forces developed in frame members: flexure and shear;</a:t>
            </a:r>
          </a:p>
          <a:p>
            <a:r>
              <a:rPr lang="en-US" altLang="en-US" dirty="0" smtClean="0"/>
              <a:t>- ductility in MRFS is achieved by yielding in selected frame elements, as shown in slide.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a:t>
            </a:fld>
            <a:endParaRPr lang="fr-CA" dirty="0"/>
          </a:p>
        </p:txBody>
      </p:sp>
    </p:spTree>
    <p:extLst>
      <p:ext uri="{BB962C8B-B14F-4D97-AF65-F5344CB8AC3E}">
        <p14:creationId xmlns:p14="http://schemas.microsoft.com/office/powerpoint/2010/main" val="15558770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Basic facts on the 1994 Northridge Earthquake. The earthquake occurred in the Los Angeles area, and affected an area similar to that affected by the 1971 San Fernando Earthquake.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51</a:t>
            </a:fld>
            <a:endParaRPr lang="fr-CA" dirty="0"/>
          </a:p>
        </p:txBody>
      </p:sp>
    </p:spTree>
    <p:extLst>
      <p:ext uri="{BB962C8B-B14F-4D97-AF65-F5344CB8AC3E}">
        <p14:creationId xmlns:p14="http://schemas.microsoft.com/office/powerpoint/2010/main" val="1372803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Some typical peak horizontal and vertical accelerations recorded at selected locations. These indicate very strong ground shaking at these locations.</a:t>
            </a:r>
          </a:p>
          <a:p>
            <a:r>
              <a:rPr lang="en-US" altLang="en-US" dirty="0" smtClean="0"/>
              <a:t>Besides damage to steel moment frame buildings, the Northridge Earthquake caused severe damage to many structures. The following slides show a few examples.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52</a:t>
            </a:fld>
            <a:endParaRPr lang="fr-CA" dirty="0"/>
          </a:p>
        </p:txBody>
      </p:sp>
    </p:spTree>
    <p:extLst>
      <p:ext uri="{BB962C8B-B14F-4D97-AF65-F5344CB8AC3E}">
        <p14:creationId xmlns:p14="http://schemas.microsoft.com/office/powerpoint/2010/main" val="35135829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Collapse of first story of a wood framed apartment building.</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53</a:t>
            </a:fld>
            <a:endParaRPr lang="fr-CA" dirty="0"/>
          </a:p>
        </p:txBody>
      </p:sp>
    </p:spTree>
    <p:extLst>
      <p:ext uri="{BB962C8B-B14F-4D97-AF65-F5344CB8AC3E}">
        <p14:creationId xmlns:p14="http://schemas.microsoft.com/office/powerpoint/2010/main" val="23306187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Severe damage to an older </a:t>
            </a:r>
            <a:r>
              <a:rPr lang="en-US" altLang="en-US" dirty="0" err="1" smtClean="0"/>
              <a:t>nonductile</a:t>
            </a:r>
            <a:r>
              <a:rPr lang="en-US" altLang="en-US" dirty="0" smtClean="0"/>
              <a:t> reinforced concrete frame building. Note that an entire story has collapsed (location of arrow).</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54</a:t>
            </a:fld>
            <a:endParaRPr lang="fr-CA" dirty="0"/>
          </a:p>
        </p:txBody>
      </p:sp>
    </p:spTree>
    <p:extLst>
      <p:ext uri="{BB962C8B-B14F-4D97-AF65-F5344CB8AC3E}">
        <p14:creationId xmlns:p14="http://schemas.microsoft.com/office/powerpoint/2010/main" val="31519125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Severe damage to a modern parking garage.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55</a:t>
            </a:fld>
            <a:endParaRPr lang="fr-CA" dirty="0"/>
          </a:p>
        </p:txBody>
      </p:sp>
    </p:spTree>
    <p:extLst>
      <p:ext uri="{BB962C8B-B14F-4D97-AF65-F5344CB8AC3E}">
        <p14:creationId xmlns:p14="http://schemas.microsoft.com/office/powerpoint/2010/main" val="41255435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Next, let's look at examples of damage observed in steel moment frame buildings.</a:t>
            </a:r>
          </a:p>
        </p:txBody>
      </p:sp>
      <p:sp>
        <p:nvSpPr>
          <p:cNvPr id="4" name="Slide Number Placeholder 3"/>
          <p:cNvSpPr>
            <a:spLocks noGrp="1"/>
          </p:cNvSpPr>
          <p:nvPr>
            <p:ph type="sldNum" sz="quarter" idx="10"/>
          </p:nvPr>
        </p:nvSpPr>
        <p:spPr/>
        <p:txBody>
          <a:bodyPr/>
          <a:lstStyle/>
          <a:p>
            <a:fld id="{FDAD251D-F4B4-477B-AC6C-B1160455DDA7}" type="slidenum">
              <a:rPr lang="fr-CA" smtClean="0"/>
              <a:pPr/>
              <a:t>56</a:t>
            </a:fld>
            <a:endParaRPr lang="fr-CA" dirty="0"/>
          </a:p>
        </p:txBody>
      </p:sp>
    </p:spTree>
    <p:extLst>
      <p:ext uri="{BB962C8B-B14F-4D97-AF65-F5344CB8AC3E}">
        <p14:creationId xmlns:p14="http://schemas.microsoft.com/office/powerpoint/2010/main" val="6514284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smtClean="0"/>
              <a:t>This slide provides a reminder of the key features of the welded flange-bolted web connection. Note that a majority of fractures observed at connections after the Northridge earthquake were in the vicinity of the beam bottom flange groove weld.</a:t>
            </a:r>
          </a:p>
          <a:p>
            <a:endParaRPr lang="en-US" altLang="en-US" dirty="0" smtClean="0"/>
          </a:p>
          <a:p>
            <a:r>
              <a:rPr lang="en-US" altLang="en-US" dirty="0" smtClean="0"/>
              <a:t>The next series of slides illustrates typical fractures.</a:t>
            </a:r>
          </a:p>
        </p:txBody>
      </p:sp>
      <p:sp>
        <p:nvSpPr>
          <p:cNvPr id="4" name="Slide Number Placeholder 3"/>
          <p:cNvSpPr>
            <a:spLocks noGrp="1"/>
          </p:cNvSpPr>
          <p:nvPr>
            <p:ph type="sldNum" sz="quarter" idx="10"/>
          </p:nvPr>
        </p:nvSpPr>
        <p:spPr/>
        <p:txBody>
          <a:bodyPr/>
          <a:lstStyle/>
          <a:p>
            <a:fld id="{FDAD251D-F4B4-477B-AC6C-B1160455DDA7}" type="slidenum">
              <a:rPr lang="fr-CA" smtClean="0"/>
              <a:pPr/>
              <a:t>58</a:t>
            </a:fld>
            <a:endParaRPr lang="fr-CA" dirty="0"/>
          </a:p>
        </p:txBody>
      </p:sp>
    </p:spTree>
    <p:extLst>
      <p:ext uri="{BB962C8B-B14F-4D97-AF65-F5344CB8AC3E}">
        <p14:creationId xmlns:p14="http://schemas.microsoft.com/office/powerpoint/2010/main" val="11944537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Many fractures were observed near the interface of the groove weld and the face of the column.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59</a:t>
            </a:fld>
            <a:endParaRPr lang="fr-CA" dirty="0"/>
          </a:p>
        </p:txBody>
      </p:sp>
    </p:spTree>
    <p:extLst>
      <p:ext uri="{BB962C8B-B14F-4D97-AF65-F5344CB8AC3E}">
        <p14:creationId xmlns:p14="http://schemas.microsoft.com/office/powerpoint/2010/main" val="19658514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Example of fracture near interface of groove weld and face of column. The business card highlights the location of the fracture.</a:t>
            </a:r>
          </a:p>
          <a:p>
            <a:endParaRPr lang="en-US" altLang="en-US" dirty="0" smtClean="0"/>
          </a:p>
          <a:p>
            <a:r>
              <a:rPr lang="en-US" altLang="en-US" dirty="0" smtClean="0"/>
              <a:t>This is a steel box column. The "rough" surface of the steel is where fireproofing material was removed.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60</a:t>
            </a:fld>
            <a:endParaRPr lang="fr-CA" dirty="0"/>
          </a:p>
        </p:txBody>
      </p:sp>
    </p:spTree>
    <p:extLst>
      <p:ext uri="{BB962C8B-B14F-4D97-AF65-F5344CB8AC3E}">
        <p14:creationId xmlns:p14="http://schemas.microsoft.com/office/powerpoint/2010/main" val="14041614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Another example of a fracture near the interface of the groove weld and face of column. This fracture likely initiated in the center portion of the flange weld.</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61</a:t>
            </a:fld>
            <a:endParaRPr lang="fr-CA" dirty="0"/>
          </a:p>
        </p:txBody>
      </p:sp>
    </p:spTree>
    <p:extLst>
      <p:ext uri="{BB962C8B-B14F-4D97-AF65-F5344CB8AC3E}">
        <p14:creationId xmlns:p14="http://schemas.microsoft.com/office/powerpoint/2010/main" val="3561195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 simple MRF - rectangular arrangement of columns and beams - with beams attached to columns with moment resisting connections.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a:t>
            </a:fld>
            <a:endParaRPr lang="fr-CA" dirty="0"/>
          </a:p>
        </p:txBody>
      </p:sp>
    </p:spTree>
    <p:extLst>
      <p:ext uri="{BB962C8B-B14F-4D97-AF65-F5344CB8AC3E}">
        <p14:creationId xmlns:p14="http://schemas.microsoft.com/office/powerpoint/2010/main" val="7126630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Another example of a fracture near the interface of the groove weld and face of column.</a:t>
            </a:r>
          </a:p>
          <a:p>
            <a:endParaRPr lang="en-US" altLang="en-US" dirty="0" smtClean="0"/>
          </a:p>
          <a:p>
            <a:r>
              <a:rPr lang="en-US" altLang="en-US" dirty="0" smtClean="0"/>
              <a:t>Note that weld tab is improperly oriented. The weld tabs should be extending the groove geometry, not "damning" off the groove. When the weld tab is oriented as shown in this figure, there is a highly likelihood of weld defects at the outer edges of the weld.</a:t>
            </a:r>
          </a:p>
          <a:p>
            <a:endParaRPr lang="en-US" altLang="en-US" dirty="0" smtClean="0"/>
          </a:p>
          <a:p>
            <a:r>
              <a:rPr lang="en-US" altLang="en-US" dirty="0" smtClean="0"/>
              <a:t>This improperly oriented weld tab was likely not the primary cause of this fracture. However, the presence of this improperly oriented weld tab suggests "sloppy" welding practices and inadequate inspection. A welding inspector should not permit this.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62</a:t>
            </a:fld>
            <a:endParaRPr lang="fr-CA" dirty="0"/>
          </a:p>
        </p:txBody>
      </p:sp>
    </p:spTree>
    <p:extLst>
      <p:ext uri="{BB962C8B-B14F-4D97-AF65-F5344CB8AC3E}">
        <p14:creationId xmlns:p14="http://schemas.microsoft.com/office/powerpoint/2010/main" val="30104199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Another example of a fracture near the interface of the groove weld and face of column.</a:t>
            </a:r>
          </a:p>
          <a:p>
            <a:endParaRPr lang="en-US" altLang="en-US" dirty="0" smtClean="0"/>
          </a:p>
          <a:p>
            <a:r>
              <a:rPr lang="en-US" altLang="en-US" dirty="0" smtClean="0"/>
              <a:t>Also, this is another example of improperly oriented weld tabs.</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63</a:t>
            </a:fld>
            <a:endParaRPr lang="fr-CA" dirty="0"/>
          </a:p>
        </p:txBody>
      </p:sp>
    </p:spTree>
    <p:extLst>
      <p:ext uri="{BB962C8B-B14F-4D97-AF65-F5344CB8AC3E}">
        <p14:creationId xmlns:p14="http://schemas.microsoft.com/office/powerpoint/2010/main" val="3678788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Another type of fracture observed after Northridge:</a:t>
            </a:r>
          </a:p>
          <a:p>
            <a:r>
              <a:rPr lang="en-US" altLang="en-US" dirty="0" smtClean="0"/>
              <a:t>Fracture initiates near root of groove weld, and propagates into the column flange. The fracture ends within the column flange.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64</a:t>
            </a:fld>
            <a:endParaRPr lang="fr-CA" dirty="0"/>
          </a:p>
        </p:txBody>
      </p:sp>
    </p:spTree>
    <p:extLst>
      <p:ext uri="{BB962C8B-B14F-4D97-AF65-F5344CB8AC3E}">
        <p14:creationId xmlns:p14="http://schemas.microsoft.com/office/powerpoint/2010/main" val="20630997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 example of a fracture that propagated into column flange.</a:t>
            </a:r>
          </a:p>
          <a:p>
            <a:endParaRPr lang="en-US" altLang="en-US" dirty="0" smtClean="0"/>
          </a:p>
          <a:p>
            <a:r>
              <a:rPr lang="en-US" altLang="en-US" dirty="0" smtClean="0"/>
              <a:t>Slide courtesy of Duane Miller - Lincoln Electric Company.</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65</a:t>
            </a:fld>
            <a:endParaRPr lang="fr-CA" dirty="0"/>
          </a:p>
        </p:txBody>
      </p:sp>
    </p:spTree>
    <p:extLst>
      <p:ext uri="{BB962C8B-B14F-4D97-AF65-F5344CB8AC3E}">
        <p14:creationId xmlns:p14="http://schemas.microsoft.com/office/powerpoint/2010/main" val="36570063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Another type of fracture observed after Northridge:</a:t>
            </a:r>
          </a:p>
          <a:p>
            <a:r>
              <a:rPr lang="en-US" altLang="en-US" dirty="0" smtClean="0"/>
              <a:t>Fracture initiates near root of groove weld, and propagates into the column flange. Fracture emerges from column flange a short distance above weld. A portion of the column flange is pulled out. This type of fracture was sometimes described a as "divot" failure. (A "divot" of column flange material is pulled out).</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66</a:t>
            </a:fld>
            <a:endParaRPr lang="fr-CA" dirty="0"/>
          </a:p>
        </p:txBody>
      </p:sp>
    </p:spTree>
    <p:extLst>
      <p:ext uri="{BB962C8B-B14F-4D97-AF65-F5344CB8AC3E}">
        <p14:creationId xmlns:p14="http://schemas.microsoft.com/office/powerpoint/2010/main" val="21864108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Example of divot type fracture.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67</a:t>
            </a:fld>
            <a:endParaRPr lang="fr-CA" dirty="0"/>
          </a:p>
        </p:txBody>
      </p:sp>
    </p:spTree>
    <p:extLst>
      <p:ext uri="{BB962C8B-B14F-4D97-AF65-F5344CB8AC3E}">
        <p14:creationId xmlns:p14="http://schemas.microsoft.com/office/powerpoint/2010/main" val="6729063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Another example of a divot type fracture.</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68</a:t>
            </a:fld>
            <a:endParaRPr lang="fr-CA" dirty="0"/>
          </a:p>
        </p:txBody>
      </p:sp>
    </p:spTree>
    <p:extLst>
      <p:ext uri="{BB962C8B-B14F-4D97-AF65-F5344CB8AC3E}">
        <p14:creationId xmlns:p14="http://schemas.microsoft.com/office/powerpoint/2010/main" val="10640890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Another example of a divot type fracture.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69</a:t>
            </a:fld>
            <a:endParaRPr lang="fr-CA" dirty="0"/>
          </a:p>
        </p:txBody>
      </p:sp>
    </p:spTree>
    <p:extLst>
      <p:ext uri="{BB962C8B-B14F-4D97-AF65-F5344CB8AC3E}">
        <p14:creationId xmlns:p14="http://schemas.microsoft.com/office/powerpoint/2010/main" val="27398912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Another example of a divot type fracture.</a:t>
            </a:r>
          </a:p>
          <a:p>
            <a:endParaRPr lang="en-US" altLang="en-US" dirty="0" smtClean="0"/>
          </a:p>
          <a:p>
            <a:r>
              <a:rPr lang="en-US" altLang="en-US" dirty="0" smtClean="0"/>
              <a:t>This photo is from a laboratory test specimen, tested after the Northridge Earthquake as past of the FEMA-SAC program (described later). This photo is looking at the face of the column flange, in the vicinity of the beam bottom flange groove weld (beam was removed for this photo). Observe the "divot" of column flange material that was pulled out.</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70</a:t>
            </a:fld>
            <a:endParaRPr lang="fr-CA" dirty="0"/>
          </a:p>
        </p:txBody>
      </p:sp>
    </p:spTree>
    <p:extLst>
      <p:ext uri="{BB962C8B-B14F-4D97-AF65-F5344CB8AC3E}">
        <p14:creationId xmlns:p14="http://schemas.microsoft.com/office/powerpoint/2010/main" val="17486565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Another type of fracture observed after Northridge:</a:t>
            </a:r>
          </a:p>
          <a:p>
            <a:r>
              <a:rPr lang="en-US" altLang="en-US" dirty="0" smtClean="0"/>
              <a:t>Fracture initiates near root of groove weld, and propagates across the column flange.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71</a:t>
            </a:fld>
            <a:endParaRPr lang="fr-CA" dirty="0"/>
          </a:p>
        </p:txBody>
      </p:sp>
    </p:spTree>
    <p:extLst>
      <p:ext uri="{BB962C8B-B14F-4D97-AF65-F5344CB8AC3E}">
        <p14:creationId xmlns:p14="http://schemas.microsoft.com/office/powerpoint/2010/main" val="3108171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An example of a steel MRF under construction in Oakland, California. Note that the MRFs are the two frames on the right (observe the deeper columns and beams in the MRFs).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a:t>
            </a:fld>
            <a:endParaRPr lang="fr-CA" dirty="0"/>
          </a:p>
        </p:txBody>
      </p:sp>
    </p:spTree>
    <p:extLst>
      <p:ext uri="{BB962C8B-B14F-4D97-AF65-F5344CB8AC3E}">
        <p14:creationId xmlns:p14="http://schemas.microsoft.com/office/powerpoint/2010/main" val="26074829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Another type of fracture observed after Northridge:</a:t>
            </a:r>
          </a:p>
          <a:p>
            <a:r>
              <a:rPr lang="en-US" altLang="en-US" dirty="0" smtClean="0"/>
              <a:t>Fracture initiates near root of groove weld, and propagates across the column flange and continues into web of column.</a:t>
            </a:r>
          </a:p>
          <a:p>
            <a:endParaRPr lang="en-US" altLang="en-US" dirty="0" smtClean="0"/>
          </a:p>
          <a:p>
            <a:r>
              <a:rPr lang="en-US" altLang="en-US" dirty="0" smtClean="0"/>
              <a:t>In a few instances, fractures propagated across the full width of the column.</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72</a:t>
            </a:fld>
            <a:endParaRPr lang="fr-CA" dirty="0"/>
          </a:p>
        </p:txBody>
      </p:sp>
    </p:spTree>
    <p:extLst>
      <p:ext uri="{BB962C8B-B14F-4D97-AF65-F5344CB8AC3E}">
        <p14:creationId xmlns:p14="http://schemas.microsoft.com/office/powerpoint/2010/main" val="25360590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Column flange fracture.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73</a:t>
            </a:fld>
            <a:endParaRPr lang="fr-CA" dirty="0"/>
          </a:p>
        </p:txBody>
      </p:sp>
    </p:spTree>
    <p:extLst>
      <p:ext uri="{BB962C8B-B14F-4D97-AF65-F5344CB8AC3E}">
        <p14:creationId xmlns:p14="http://schemas.microsoft.com/office/powerpoint/2010/main" val="1027195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Fracture of column flange, and portion of column web. Fracture arrested at far end of column web.</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74</a:t>
            </a:fld>
            <a:endParaRPr lang="fr-CA" dirty="0"/>
          </a:p>
        </p:txBody>
      </p:sp>
    </p:spTree>
    <p:extLst>
      <p:ext uri="{BB962C8B-B14F-4D97-AF65-F5344CB8AC3E}">
        <p14:creationId xmlns:p14="http://schemas.microsoft.com/office/powerpoint/2010/main" val="18568777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Fracture of column flange, and portion of column web.</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75</a:t>
            </a:fld>
            <a:endParaRPr lang="fr-CA" dirty="0"/>
          </a:p>
        </p:txBody>
      </p:sp>
    </p:spTree>
    <p:extLst>
      <p:ext uri="{BB962C8B-B14F-4D97-AF65-F5344CB8AC3E}">
        <p14:creationId xmlns:p14="http://schemas.microsoft.com/office/powerpoint/2010/main" val="25161282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Fracture across full width of column.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76</a:t>
            </a:fld>
            <a:endParaRPr lang="fr-CA" dirty="0"/>
          </a:p>
        </p:txBody>
      </p:sp>
    </p:spTree>
    <p:extLst>
      <p:ext uri="{BB962C8B-B14F-4D97-AF65-F5344CB8AC3E}">
        <p14:creationId xmlns:p14="http://schemas.microsoft.com/office/powerpoint/2010/main" val="179603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Summary of damage observations in steel moment frame buildings after the Northridge Earthquake.</a:t>
            </a:r>
          </a:p>
          <a:p>
            <a:endParaRPr lang="en-US" altLang="en-US" dirty="0" smtClean="0"/>
          </a:p>
          <a:p>
            <a:r>
              <a:rPr lang="en-US" altLang="en-US" smtClean="0"/>
              <a:t>Note that no steel moment frame buildings collapsed, despite extensive connection damage.</a:t>
            </a:r>
          </a:p>
          <a:p>
            <a:endParaRPr lang="en-US"/>
          </a:p>
        </p:txBody>
      </p:sp>
      <p:sp>
        <p:nvSpPr>
          <p:cNvPr id="4" name="Slide Number Placeholder 3"/>
          <p:cNvSpPr>
            <a:spLocks noGrp="1"/>
          </p:cNvSpPr>
          <p:nvPr>
            <p:ph type="sldNum" sz="quarter" idx="10"/>
          </p:nvPr>
        </p:nvSpPr>
        <p:spPr/>
        <p:txBody>
          <a:bodyPr/>
          <a:lstStyle/>
          <a:p>
            <a:fld id="{FDAD251D-F4B4-477B-AC6C-B1160455DDA7}" type="slidenum">
              <a:rPr lang="fr-CA" smtClean="0"/>
              <a:pPr/>
              <a:t>77</a:t>
            </a:fld>
            <a:endParaRPr lang="fr-CA" dirty="0"/>
          </a:p>
        </p:txBody>
      </p:sp>
    </p:spTree>
    <p:extLst>
      <p:ext uri="{BB962C8B-B14F-4D97-AF65-F5344CB8AC3E}">
        <p14:creationId xmlns:p14="http://schemas.microsoft.com/office/powerpoint/2010/main" val="22601137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Subsequent studies of the Northridge Connection failures revealed two key points-</a:t>
            </a:r>
          </a:p>
          <a:p>
            <a:endParaRPr lang="en-US" altLang="en-US" dirty="0" smtClean="0"/>
          </a:p>
          <a:p>
            <a:r>
              <a:rPr lang="en-US" altLang="en-US" dirty="0" smtClean="0"/>
              <a:t>1. Many connections likely failed by a brittle fracture mechanism, while the beams were still in the elastic range of behavior. So, like many previous laboratory tests, these actual connections showed poor performance. </a:t>
            </a:r>
          </a:p>
          <a:p>
            <a:endParaRPr lang="en-US" altLang="en-US" dirty="0" smtClean="0"/>
          </a:p>
          <a:p>
            <a:r>
              <a:rPr lang="en-US" altLang="en-US" dirty="0" smtClean="0"/>
              <a:t>2. Fractures frequently initiated at the root of the beam bottom flange groove weld, and then propagated in various directions.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78</a:t>
            </a:fld>
            <a:endParaRPr lang="fr-CA" dirty="0"/>
          </a:p>
        </p:txBody>
      </p:sp>
    </p:spTree>
    <p:extLst>
      <p:ext uri="{BB962C8B-B14F-4D97-AF65-F5344CB8AC3E}">
        <p14:creationId xmlns:p14="http://schemas.microsoft.com/office/powerpoint/2010/main" val="30932881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80000"/>
              </a:lnSpc>
            </a:pPr>
            <a:r>
              <a:rPr lang="en-US" altLang="en-US" sz="1200" dirty="0" smtClean="0"/>
              <a:t>Following the discovery of widespread connection failure after the Northridge Earthquake:</a:t>
            </a:r>
          </a:p>
          <a:p>
            <a:pPr>
              <a:lnSpc>
                <a:spcPct val="80000"/>
              </a:lnSpc>
            </a:pPr>
            <a:endParaRPr lang="en-US" altLang="en-US" sz="1200" dirty="0" smtClean="0"/>
          </a:p>
          <a:p>
            <a:pPr>
              <a:lnSpc>
                <a:spcPct val="80000"/>
              </a:lnSpc>
            </a:pPr>
            <a:r>
              <a:rPr lang="en-US" altLang="en-US" sz="1200" dirty="0" smtClean="0"/>
              <a:t>1. Emergency building code changes were enacted that eliminated the welded flange-bolted web connection as the prescriptive connection for moment frames.</a:t>
            </a:r>
          </a:p>
          <a:p>
            <a:pPr>
              <a:lnSpc>
                <a:spcPct val="80000"/>
              </a:lnSpc>
            </a:pPr>
            <a:endParaRPr lang="en-US" altLang="en-US" sz="1200" dirty="0" smtClean="0"/>
          </a:p>
          <a:p>
            <a:pPr>
              <a:lnSpc>
                <a:spcPct val="80000"/>
              </a:lnSpc>
            </a:pPr>
            <a:r>
              <a:rPr lang="en-US" altLang="en-US" sz="1200" dirty="0" smtClean="0"/>
              <a:t>2. A large number of research and testing efforts were initiated to study the failures. These efforts were directed towards understanding the causes of the failures, and for developing improved connection design and construction practices to avoid such failures in future earthquakes. Intensive research efforts continued for a period of about ten years following the earthquake.</a:t>
            </a:r>
          </a:p>
          <a:p>
            <a:pPr>
              <a:lnSpc>
                <a:spcPct val="80000"/>
              </a:lnSpc>
            </a:pPr>
            <a:endParaRPr lang="en-US" altLang="en-US" sz="1200" dirty="0" smtClean="0"/>
          </a:p>
          <a:p>
            <a:pPr>
              <a:lnSpc>
                <a:spcPct val="80000"/>
              </a:lnSpc>
            </a:pPr>
            <a:r>
              <a:rPr lang="en-US" altLang="en-US" sz="1200" dirty="0" smtClean="0"/>
              <a:t>Research and testing efforts were sponsored by numerous public and private agencies and groups, including:</a:t>
            </a:r>
          </a:p>
          <a:p>
            <a:pPr>
              <a:lnSpc>
                <a:spcPct val="80000"/>
              </a:lnSpc>
            </a:pPr>
            <a:r>
              <a:rPr lang="en-US" altLang="en-US" sz="1200" dirty="0" smtClean="0"/>
              <a:t>AISC (American Institute of Steel Construction), NIST (National Institute of Standards and Technology), NSF (National Science Foundation) and many others. </a:t>
            </a:r>
          </a:p>
          <a:p>
            <a:pPr>
              <a:lnSpc>
                <a:spcPct val="80000"/>
              </a:lnSpc>
            </a:pPr>
            <a:endParaRPr lang="en-US" altLang="en-US" sz="1200" dirty="0" smtClean="0"/>
          </a:p>
          <a:p>
            <a:pPr>
              <a:lnSpc>
                <a:spcPct val="80000"/>
              </a:lnSpc>
            </a:pPr>
            <a:r>
              <a:rPr lang="en-US" altLang="en-US" sz="1200" dirty="0" smtClean="0"/>
              <a:t>However, the largest study by far was sponsored by FEMA (Federal Emergency Management Agency) and managed by the "SAC Joint Venture."</a:t>
            </a:r>
          </a:p>
          <a:p>
            <a:pPr>
              <a:lnSpc>
                <a:spcPct val="80000"/>
              </a:lnSpc>
            </a:pPr>
            <a:r>
              <a:rPr lang="en-US" altLang="en-US" sz="1200" dirty="0" smtClean="0"/>
              <a:t>SAC was a joint venture of three organizations:</a:t>
            </a:r>
            <a:br>
              <a:rPr lang="en-US" altLang="en-US" sz="1200" dirty="0" smtClean="0"/>
            </a:br>
            <a:r>
              <a:rPr lang="en-US" altLang="en-US" sz="1200" dirty="0" smtClean="0"/>
              <a:t>Structural Engineers Association of California (S);</a:t>
            </a:r>
          </a:p>
          <a:p>
            <a:pPr>
              <a:lnSpc>
                <a:spcPct val="80000"/>
              </a:lnSpc>
            </a:pPr>
            <a:r>
              <a:rPr lang="en-US" altLang="en-US" sz="1200" dirty="0" smtClean="0"/>
              <a:t>Applied Technology Council (A)</a:t>
            </a:r>
          </a:p>
          <a:p>
            <a:pPr>
              <a:lnSpc>
                <a:spcPct val="80000"/>
              </a:lnSpc>
            </a:pPr>
            <a:r>
              <a:rPr lang="en-US" altLang="en-US" sz="1200" dirty="0" smtClean="0"/>
              <a:t>California Universities for Research in Earthquake Engineering (C).</a:t>
            </a:r>
          </a:p>
          <a:p>
            <a:pPr>
              <a:lnSpc>
                <a:spcPct val="80000"/>
              </a:lnSpc>
            </a:pPr>
            <a:endParaRPr lang="en-US" altLang="en-US" sz="1200" dirty="0" smtClean="0"/>
          </a:p>
          <a:p>
            <a:pPr>
              <a:lnSpc>
                <a:spcPct val="80000"/>
              </a:lnSpc>
            </a:pPr>
            <a:r>
              <a:rPr lang="en-US" altLang="en-US" sz="1200" dirty="0" smtClean="0"/>
              <a:t>SAC was created for the purpose of managing the FEMA program on steel moment frame investigations. The SAC-FEMA program was active from 1994 through about 2001. </a:t>
            </a:r>
          </a:p>
          <a:p>
            <a:pPr>
              <a:lnSpc>
                <a:spcPct val="80000"/>
              </a:lnSpc>
            </a:pPr>
            <a:endParaRPr lang="en-US" altLang="en-US" sz="1200" dirty="0" smtClean="0"/>
          </a:p>
          <a:p>
            <a:pPr>
              <a:lnSpc>
                <a:spcPct val="80000"/>
              </a:lnSpc>
            </a:pPr>
            <a:r>
              <a:rPr lang="en-US" altLang="en-US" sz="1200" dirty="0" smtClean="0"/>
              <a:t>Note that following the 1995 Kobe Earthquake, damage was also observed at steel moment connections in Japan. Consequently, in addition to the intensive research efforts underway in the US, the 1995 Kobe Earthquake initiated extensive research efforts in Japan. Subsequently, a great deal of moment frame research was conducted in many other countries besides the US and Japan.</a:t>
            </a:r>
          </a:p>
          <a:p>
            <a:pPr>
              <a:lnSpc>
                <a:spcPct val="80000"/>
              </a:lnSpc>
            </a:pPr>
            <a:endParaRPr lang="en-US" altLang="en-US" sz="1200" dirty="0" smtClean="0"/>
          </a:p>
          <a:p>
            <a:pPr>
              <a:lnSpc>
                <a:spcPct val="80000"/>
              </a:lnSpc>
            </a:pPr>
            <a:r>
              <a:rPr lang="en-US" altLang="en-US" sz="1200" dirty="0" smtClean="0"/>
              <a:t>All in all, because the 1994 Northridge and 1995 Kobe Earthquakes, there was an extensive world-wide research effort on steel moment frames that was unprecedented in scope and depth, and ultimately provided an enormous amount of information on the behavior of steel moment frame systems and connections.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79</a:t>
            </a:fld>
            <a:endParaRPr lang="fr-CA" dirty="0"/>
          </a:p>
        </p:txBody>
      </p:sp>
    </p:spTree>
    <p:extLst>
      <p:ext uri="{BB962C8B-B14F-4D97-AF65-F5344CB8AC3E}">
        <p14:creationId xmlns:p14="http://schemas.microsoft.com/office/powerpoint/2010/main" val="13992347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Much of the post-Northridge research was aimed at understanding the causes of the connection failures observed after the earthquake. While some of these issues are still somewhat controversial, the following slides describe some of the key factors that may have contributed to the connection failures.</a:t>
            </a:r>
          </a:p>
          <a:p>
            <a:endParaRPr lang="en-US" altLang="en-US" dirty="0" smtClean="0"/>
          </a:p>
          <a:p>
            <a:r>
              <a:rPr lang="en-US" altLang="en-US" dirty="0" smtClean="0"/>
              <a:t>These contributing factors are divided into three broad categories:</a:t>
            </a:r>
          </a:p>
          <a:p>
            <a:r>
              <a:rPr lang="en-US" altLang="en-US" dirty="0" smtClean="0"/>
              <a:t>1. factors related to welding;</a:t>
            </a:r>
          </a:p>
          <a:p>
            <a:r>
              <a:rPr lang="en-US" altLang="en-US" dirty="0" smtClean="0"/>
              <a:t>2. factors related to connection design;</a:t>
            </a:r>
          </a:p>
          <a:p>
            <a:r>
              <a:rPr lang="en-US" altLang="en-US" dirty="0" smtClean="0"/>
              <a:t>3. factors related to material properties (for structural steel).</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80</a:t>
            </a:fld>
            <a:endParaRPr lang="fr-CA" dirty="0"/>
          </a:p>
        </p:txBody>
      </p:sp>
    </p:spTree>
    <p:extLst>
      <p:ext uri="{BB962C8B-B14F-4D97-AF65-F5344CB8AC3E}">
        <p14:creationId xmlns:p14="http://schemas.microsoft.com/office/powerpoint/2010/main" val="8387766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Three welding related factors, as listed in the slide, were identified as contributing to the connections failures. Each of these is discussed in greater detail in the following slides.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81</a:t>
            </a:fld>
            <a:endParaRPr lang="fr-CA" dirty="0"/>
          </a:p>
        </p:txBody>
      </p:sp>
    </p:spTree>
    <p:extLst>
      <p:ext uri="{BB962C8B-B14F-4D97-AF65-F5344CB8AC3E}">
        <p14:creationId xmlns:p14="http://schemas.microsoft.com/office/powerpoint/2010/main" val="838776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 closer view of an MRF.</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a:t>
            </a:fld>
            <a:endParaRPr lang="fr-CA" dirty="0"/>
          </a:p>
        </p:txBody>
      </p:sp>
    </p:spTree>
    <p:extLst>
      <p:ext uri="{BB962C8B-B14F-4D97-AF65-F5344CB8AC3E}">
        <p14:creationId xmlns:p14="http://schemas.microsoft.com/office/powerpoint/2010/main" val="13096351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As described earlier, the most common electrode used for making beam flange groove welds prior to the Northridge Earthquake us classified as an E70T-4 electrode.</a:t>
            </a:r>
          </a:p>
          <a:p>
            <a:r>
              <a:rPr lang="en-US" altLang="en-US" dirty="0" smtClean="0"/>
              <a:t>Tests on weld metal after the earthquake revealed that the weld metal often had very low levels of fracture toughness. Fracture toughness is normally measured indirectly with the </a:t>
            </a:r>
            <a:r>
              <a:rPr lang="en-US" altLang="en-US" dirty="0" err="1" smtClean="0"/>
              <a:t>Charpy</a:t>
            </a:r>
            <a:r>
              <a:rPr lang="en-US" altLang="en-US" dirty="0" smtClean="0"/>
              <a:t> V-Notch (CVN) test. In this test, a sample of weld metal is prepared with a machined notch. The specimen then impacted by a swinging hammer, and the energy absorbed by the specimen is measured. </a:t>
            </a:r>
          </a:p>
          <a:p>
            <a:r>
              <a:rPr lang="en-US" altLang="en-US" dirty="0" smtClean="0"/>
              <a:t>CVN tests on samples of E70T-4 weld metal often showed CVN values less than 5 </a:t>
            </a:r>
            <a:r>
              <a:rPr lang="en-US" altLang="en-US" dirty="0" err="1" smtClean="0"/>
              <a:t>ft-lbs</a:t>
            </a:r>
            <a:r>
              <a:rPr lang="en-US" altLang="en-US" dirty="0" smtClean="0"/>
              <a:t> at room temperature. This low CVN value suggested that the welds were very prone to brittle fracture.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82</a:t>
            </a:fld>
            <a:endParaRPr lang="fr-CA" dirty="0"/>
          </a:p>
        </p:txBody>
      </p:sp>
    </p:spTree>
    <p:extLst>
      <p:ext uri="{BB962C8B-B14F-4D97-AF65-F5344CB8AC3E}">
        <p14:creationId xmlns:p14="http://schemas.microsoft.com/office/powerpoint/2010/main" val="23016747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ltLang="en-US" sz="1200" dirty="0" smtClean="0"/>
              <a:t>This slide is a photo of a moment connection specimen tested shortly following the Northridge Earthquake. At this point, poor welding quality was suspected to be a primary cause of the connection failures, rather than inadequate fracture toughness of the weld metal.</a:t>
            </a:r>
          </a:p>
          <a:p>
            <a:r>
              <a:rPr lang="en-US" altLang="en-US" sz="1200" dirty="0" smtClean="0"/>
              <a:t>This welded flange - bolted web specimen was constructed using the E70T-4 electrode. However, it was constructed under very close scrutiny to assure high quality welding. Further, backing bars and weld tabs were removed after welding was completed. This specimen, therefore, represented a welded flange - bolted web moment connection with very high quality welding.</a:t>
            </a:r>
          </a:p>
          <a:p>
            <a:r>
              <a:rPr lang="en-US" altLang="en-US" sz="1200" dirty="0" smtClean="0"/>
              <a:t>Despite the high quality welding, this specimen failed by brittle fracture of the beam flange weld, prior to development of significant ductility in the beam. </a:t>
            </a:r>
          </a:p>
          <a:p>
            <a:r>
              <a:rPr lang="en-US" altLang="en-US" sz="1200" dirty="0" smtClean="0"/>
              <a:t>This specimen illustrated the importance of weld metal toughness in the performance of the connection. That is, even with high quality welding, premature failure of the connection is possible by brittle fracture of the weld, if the weld metal has low fracture toughness.</a:t>
            </a:r>
          </a:p>
          <a:p>
            <a:r>
              <a:rPr lang="en-US" altLang="en-US" sz="1200" dirty="0" smtClean="0"/>
              <a:t>Thus, while poor welding workmanship may have contributed to some of the  connection damage observed after Northridge, this specimen (and many other similar specimens) showed that improving welding quality, by itself, would not be adequate. Using weld metal of improved fracture toughness is also needed.</a:t>
            </a:r>
          </a:p>
          <a:p>
            <a:endParaRPr lang="en-US" altLang="en-US" sz="1200" dirty="0" smtClean="0"/>
          </a:p>
          <a:p>
            <a:endParaRPr lang="en-US" altLang="en-US" sz="1200" dirty="0" smtClean="0"/>
          </a:p>
          <a:p>
            <a:r>
              <a:rPr lang="en-US" altLang="en-US" sz="1200" dirty="0" smtClean="0"/>
              <a:t>Reference:</a:t>
            </a:r>
          </a:p>
          <a:p>
            <a:r>
              <a:rPr lang="en-US" altLang="en-US" sz="1200" dirty="0" err="1" smtClean="0"/>
              <a:t>Engelhardt</a:t>
            </a:r>
            <a:r>
              <a:rPr lang="en-US" altLang="en-US" sz="1200" dirty="0" smtClean="0"/>
              <a:t>, M.D., Sabol, T.A., </a:t>
            </a:r>
            <a:r>
              <a:rPr lang="en-US" altLang="en-US" sz="1200" dirty="0" err="1" smtClean="0"/>
              <a:t>Aboutaha</a:t>
            </a:r>
            <a:r>
              <a:rPr lang="en-US" altLang="en-US" sz="1200" dirty="0" smtClean="0"/>
              <a:t>, R.S., and Frank, K.H., "An Overview of the AISC Northridge Moment Connection Test Program," </a:t>
            </a:r>
            <a:r>
              <a:rPr lang="en-US" altLang="en-US" sz="1200" i="1" dirty="0" smtClean="0"/>
              <a:t>Proceedings: AISC National Steel Construction Conference</a:t>
            </a:r>
            <a:r>
              <a:rPr lang="en-US" altLang="en-US" sz="1200" dirty="0" smtClean="0"/>
              <a:t>, San Antonio, Texas, pp. 4-1 to 4-22, May 17-19, 1995.</a:t>
            </a:r>
          </a:p>
          <a:p>
            <a:endParaRPr lang="en-US" altLang="en-US" sz="1200"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83</a:t>
            </a:fld>
            <a:endParaRPr lang="fr-CA" dirty="0"/>
          </a:p>
        </p:txBody>
      </p:sp>
    </p:spTree>
    <p:extLst>
      <p:ext uri="{BB962C8B-B14F-4D97-AF65-F5344CB8AC3E}">
        <p14:creationId xmlns:p14="http://schemas.microsoft.com/office/powerpoint/2010/main" val="32663957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As just noted, even with high quality welding, the welded flange-bolted web connection may still show poor performance due to low fracture toughness of the weld metal. However, it was also clear that a number of failed connections showed evidence of poor quality welding. </a:t>
            </a:r>
          </a:p>
          <a:p>
            <a:endParaRPr lang="en-US" altLang="en-US" dirty="0" smtClean="0"/>
          </a:p>
          <a:p>
            <a:r>
              <a:rPr lang="en-US" altLang="en-US" dirty="0" smtClean="0"/>
              <a:t>Investigations of failed connections after Northridge often showed that fractures initiated at a lack of penetration or lack of fusion defect at the root of the bottom flange groove weld, in the vicinity of the weld access hole. This is the location where the welder must interrupt the groove weld, and where defects are likely to occur.</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84</a:t>
            </a:fld>
            <a:endParaRPr lang="fr-CA" dirty="0"/>
          </a:p>
        </p:txBody>
      </p:sp>
    </p:spTree>
    <p:extLst>
      <p:ext uri="{BB962C8B-B14F-4D97-AF65-F5344CB8AC3E}">
        <p14:creationId xmlns:p14="http://schemas.microsoft.com/office/powerpoint/2010/main" val="39175202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Photo showing a lack of penetration defect (arrow) at root of groove weld. In the presence of low toughness weld metal, this defect may be sufficient to initiate brittle fracture.</a:t>
            </a:r>
          </a:p>
          <a:p>
            <a:endParaRPr lang="en-US" altLang="en-US" dirty="0" smtClean="0"/>
          </a:p>
          <a:p>
            <a:r>
              <a:rPr lang="en-US" altLang="en-US" dirty="0" smtClean="0"/>
              <a:t>Photo courtesy of Duane Miller - Lincoln Electric Company</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85</a:t>
            </a:fld>
            <a:endParaRPr lang="fr-CA" dirty="0"/>
          </a:p>
        </p:txBody>
      </p:sp>
    </p:spTree>
    <p:extLst>
      <p:ext uri="{BB962C8B-B14F-4D97-AF65-F5344CB8AC3E}">
        <p14:creationId xmlns:p14="http://schemas.microsoft.com/office/powerpoint/2010/main" val="14589865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photo is from a laboratory specimen. The photo is looking at the face of the column, after fracture at the beam bottom flange weld. The beam has been removed.</a:t>
            </a:r>
          </a:p>
          <a:p>
            <a:r>
              <a:rPr lang="en-US" altLang="en-US" dirty="0" smtClean="0"/>
              <a:t>The fracture surface seen in the column flange follows the location of the bottom flange weld (the base of the shear tab is visible near the top of the photo). The arrow is pointing to a large lack of fusion defect, i.e., a location where the weld metal never fused with the column base metal. Note that the defect is located in the middle part of the beam flange groove weld; in the vicinity of the weld access hole.</a:t>
            </a:r>
          </a:p>
          <a:p>
            <a:endParaRPr lang="en-US" altLang="en-US" dirty="0" smtClean="0"/>
          </a:p>
          <a:p>
            <a:r>
              <a:rPr lang="en-US" altLang="en-US" dirty="0" smtClean="0"/>
              <a:t>This specimen was fabricated by a commercial structural steel fabricator; and the welds were </a:t>
            </a:r>
            <a:r>
              <a:rPr lang="en-US" altLang="en-US" dirty="0" err="1" smtClean="0"/>
              <a:t>untrasonically</a:t>
            </a:r>
            <a:r>
              <a:rPr lang="en-US" altLang="en-US" dirty="0" smtClean="0"/>
              <a:t> tested and approved by a commercial testing laboratory. Despite care taken in fabrication and inspection of the weld, this large defect still occurred and went undetected by UT testing. This defect, in the middle portion of the bottom flange weld, is in a region that is difficult to weld and inspect. The beam web interferes both with welding and ultrasonic testing.</a:t>
            </a:r>
          </a:p>
          <a:p>
            <a:r>
              <a:rPr lang="en-US" altLang="en-US" dirty="0" smtClean="0"/>
              <a:t>The basic detailing of the welded flange-bolted web connection resulted in an area (middle portion of bottom flange weld) where welding and inspection were both difficult. This resulted in a high likelihood of an undetected weld defect in this area.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86</a:t>
            </a:fld>
            <a:endParaRPr lang="fr-CA" dirty="0"/>
          </a:p>
        </p:txBody>
      </p:sp>
    </p:spTree>
    <p:extLst>
      <p:ext uri="{BB962C8B-B14F-4D97-AF65-F5344CB8AC3E}">
        <p14:creationId xmlns:p14="http://schemas.microsoft.com/office/powerpoint/2010/main" val="25749761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dirty="0" smtClean="0"/>
              <a:t>The third welding factor that may have contributed to the observed connection failures was the pre-Northridge practice of leaving back-up bars and weld tabs in-place after welding.</a:t>
            </a:r>
          </a:p>
          <a:p>
            <a:pPr>
              <a:lnSpc>
                <a:spcPct val="90000"/>
              </a:lnSpc>
            </a:pPr>
            <a:endParaRPr lang="en-US" altLang="en-US" dirty="0" smtClean="0"/>
          </a:p>
          <a:p>
            <a:pPr>
              <a:lnSpc>
                <a:spcPct val="90000"/>
              </a:lnSpc>
            </a:pPr>
            <a:r>
              <a:rPr lang="en-US" altLang="en-US" dirty="0" smtClean="0"/>
              <a:t>Leaving the backing bar in place can cause two problems. First, the backing bar can act as a stress riser, causing a stress concentration at the weld. In the presence of low toughness weld metal, this stress riser may be sufficient to initiate a brittle fracture. Research has shown that the stress riser effect of the back-up bar is more severe at the bottom flange weld than at the top flange.</a:t>
            </a:r>
          </a:p>
          <a:p>
            <a:pPr>
              <a:lnSpc>
                <a:spcPct val="90000"/>
              </a:lnSpc>
            </a:pPr>
            <a:r>
              <a:rPr lang="en-US" altLang="en-US" dirty="0" smtClean="0"/>
              <a:t>The second potential problem with leaving the back-up bar in-place is that it may increase the difficulty in inspecting the weld. The back-up bar can increase difficulty in interpreting UT signals, since it introduces additional surfaces for reflection of the UT wave. Further, leaving the back-up in place precludes visual inspection of the weld root. Inspection problems created by the back-up bars are likely more significant at the bottom flange weld, due to the high likelihood of a root defect in the region of the weld access hole.</a:t>
            </a:r>
          </a:p>
          <a:p>
            <a:pPr>
              <a:lnSpc>
                <a:spcPct val="90000"/>
              </a:lnSpc>
            </a:pPr>
            <a:endParaRPr lang="en-US" altLang="en-US" dirty="0" smtClean="0"/>
          </a:p>
          <a:p>
            <a:pPr>
              <a:lnSpc>
                <a:spcPct val="90000"/>
              </a:lnSpc>
            </a:pPr>
            <a:r>
              <a:rPr lang="en-US" altLang="en-US" dirty="0" smtClean="0"/>
              <a:t>Leaving the weld tabs (and associated weld runoff regions) in-place can also be problematic. The runoff regions are where the weld starts and stops are located, and often contain a large number of defects and discontinuities. Although the weld runoff regions are outside the beam flange, some stress still flows through these regions from the beam flange to the column flange. </a:t>
            </a:r>
            <a:r>
              <a:rPr lang="en-US" altLang="en-US" smtClean="0"/>
              <a:t>When this stress encounters discontinuities in the weld runoff regions, a fracture can be initiated.</a:t>
            </a:r>
          </a:p>
          <a:p>
            <a:endParaRPr lang="en-US"/>
          </a:p>
        </p:txBody>
      </p:sp>
      <p:sp>
        <p:nvSpPr>
          <p:cNvPr id="4" name="Slide Number Placeholder 3"/>
          <p:cNvSpPr>
            <a:spLocks noGrp="1"/>
          </p:cNvSpPr>
          <p:nvPr>
            <p:ph type="sldNum" sz="quarter" idx="10"/>
          </p:nvPr>
        </p:nvSpPr>
        <p:spPr/>
        <p:txBody>
          <a:bodyPr/>
          <a:lstStyle/>
          <a:p>
            <a:fld id="{FDAD251D-F4B4-477B-AC6C-B1160455DDA7}" type="slidenum">
              <a:rPr lang="fr-CA" smtClean="0"/>
              <a:pPr/>
              <a:t>87</a:t>
            </a:fld>
            <a:endParaRPr lang="fr-CA" dirty="0"/>
          </a:p>
        </p:txBody>
      </p:sp>
    </p:spTree>
    <p:extLst>
      <p:ext uri="{BB962C8B-B14F-4D97-AF65-F5344CB8AC3E}">
        <p14:creationId xmlns:p14="http://schemas.microsoft.com/office/powerpoint/2010/main" val="31600125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photo shows a fracture initiated at the root of the beam flange groove weld, and then propagating into the column flange. The gap left between the back-up bar and face of column acts as a stress riser that can initiate this type of fracture.</a:t>
            </a:r>
          </a:p>
          <a:p>
            <a:endParaRPr lang="en-US" altLang="en-US" dirty="0" smtClean="0"/>
          </a:p>
          <a:p>
            <a:r>
              <a:rPr lang="en-US" altLang="en-US" dirty="0" smtClean="0"/>
              <a:t>Note that the fracture within the column flange shows evidence of lamellar tearing.</a:t>
            </a:r>
          </a:p>
          <a:p>
            <a:endParaRPr lang="en-US" altLang="en-US" dirty="0" smtClean="0"/>
          </a:p>
          <a:p>
            <a:r>
              <a:rPr lang="en-US" altLang="en-US" dirty="0" smtClean="0"/>
              <a:t>Photo courtesy of Duane Miller - Lincoln Electric Company.</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88</a:t>
            </a:fld>
            <a:endParaRPr lang="fr-CA" dirty="0"/>
          </a:p>
        </p:txBody>
      </p:sp>
    </p:spTree>
    <p:extLst>
      <p:ext uri="{BB962C8B-B14F-4D97-AF65-F5344CB8AC3E}">
        <p14:creationId xmlns:p14="http://schemas.microsoft.com/office/powerpoint/2010/main" val="20408715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Photo of weld runoff region at outer edge of beam flange groove weld. This runoff region is where the welder starts and terminates weld passes, and normally contains defects and discontinuities.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89</a:t>
            </a:fld>
            <a:endParaRPr lang="fr-CA" dirty="0"/>
          </a:p>
        </p:txBody>
      </p:sp>
    </p:spTree>
    <p:extLst>
      <p:ext uri="{BB962C8B-B14F-4D97-AF65-F5344CB8AC3E}">
        <p14:creationId xmlns:p14="http://schemas.microsoft.com/office/powerpoint/2010/main" val="20408715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Fracture initiating at out edge of beam flange, in the vicinity of the weld tab.</a:t>
            </a:r>
          </a:p>
        </p:txBody>
      </p:sp>
      <p:sp>
        <p:nvSpPr>
          <p:cNvPr id="4" name="Slide Number Placeholder 3"/>
          <p:cNvSpPr>
            <a:spLocks noGrp="1"/>
          </p:cNvSpPr>
          <p:nvPr>
            <p:ph type="sldNum" sz="quarter" idx="10"/>
          </p:nvPr>
        </p:nvSpPr>
        <p:spPr/>
        <p:txBody>
          <a:bodyPr/>
          <a:lstStyle/>
          <a:p>
            <a:fld id="{FDAD251D-F4B4-477B-AC6C-B1160455DDA7}" type="slidenum">
              <a:rPr lang="fr-CA" smtClean="0"/>
              <a:pPr/>
              <a:t>90</a:t>
            </a:fld>
            <a:endParaRPr lang="fr-CA" dirty="0"/>
          </a:p>
        </p:txBody>
      </p:sp>
    </p:spTree>
    <p:extLst>
      <p:ext uri="{BB962C8B-B14F-4D97-AF65-F5344CB8AC3E}">
        <p14:creationId xmlns:p14="http://schemas.microsoft.com/office/powerpoint/2010/main" val="20408715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In addition to welding related factors, there were also likely a number of design related factors that contributed to the connection damage observed after Northridge. A number of design and detailing features of the welded flange-bolted web connection served to produce very high levels of stress and strain at the beam flange groove welds. These factors include:</a:t>
            </a:r>
          </a:p>
          <a:p>
            <a:r>
              <a:rPr lang="en-US" altLang="en-US" dirty="0" smtClean="0"/>
              <a:t>- inadequate participation of bolted beam web connection in transferring moment and shear from the beam to the column;</a:t>
            </a:r>
          </a:p>
          <a:p>
            <a:r>
              <a:rPr lang="en-US" altLang="en-US" dirty="0" smtClean="0"/>
              <a:t>- stress concentrations introduced by the presence, geometry and finish of the weld access holes;</a:t>
            </a:r>
          </a:p>
          <a:p>
            <a:r>
              <a:rPr lang="en-US" altLang="en-US" dirty="0" smtClean="0"/>
              <a:t>- local bending of the column flange;</a:t>
            </a:r>
          </a:p>
          <a:p>
            <a:r>
              <a:rPr lang="en-US" altLang="en-US" dirty="0" smtClean="0"/>
              <a:t>- other factors, such as presence of composite floor slab (increases stress at bottom flange).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91</a:t>
            </a:fld>
            <a:endParaRPr lang="fr-CA" dirty="0"/>
          </a:p>
        </p:txBody>
      </p:sp>
    </p:spTree>
    <p:extLst>
      <p:ext uri="{BB962C8B-B14F-4D97-AF65-F5344CB8AC3E}">
        <p14:creationId xmlns:p14="http://schemas.microsoft.com/office/powerpoint/2010/main" val="2346600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An steel building under construction in Taipei, Taiwan. Perimeter frames are moment resisting. Columns are steel box columns.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9</a:t>
            </a:fld>
            <a:endParaRPr lang="fr-CA" dirty="0"/>
          </a:p>
        </p:txBody>
      </p:sp>
    </p:spTree>
    <p:extLst>
      <p:ext uri="{BB962C8B-B14F-4D97-AF65-F5344CB8AC3E}">
        <p14:creationId xmlns:p14="http://schemas.microsoft.com/office/powerpoint/2010/main" val="36598451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At the beam-column connection, the beam flange welds are much stiffer than the bolted web connection. As a result, much of the bending stress in the web of the beam will flow to the beam flanges at the connection. The effect is illustrated qualitatively in  this slide. If the moment in the beam is M</a:t>
            </a:r>
            <a:r>
              <a:rPr lang="en-US" altLang="en-US" baseline="-25000" dirty="0" smtClean="0"/>
              <a:t>p</a:t>
            </a:r>
            <a:r>
              <a:rPr lang="en-US" altLang="en-US" dirty="0" smtClean="0"/>
              <a:t>, then stress levels over the depth of the beam should be on the order of F</a:t>
            </a:r>
            <a:r>
              <a:rPr lang="en-US" altLang="en-US" baseline="-25000" dirty="0" smtClean="0"/>
              <a:t>y</a:t>
            </a:r>
            <a:r>
              <a:rPr lang="en-US" altLang="en-US" dirty="0" smtClean="0"/>
              <a:t>. However, because of the presence of the bolted web connection, the bending stress in the web of the beams flows to the stiffer beam flange welds. This, while the beam flange stress is only F</a:t>
            </a:r>
            <a:r>
              <a:rPr lang="en-US" altLang="en-US" baseline="-25000" dirty="0" smtClean="0"/>
              <a:t>y</a:t>
            </a:r>
            <a:r>
              <a:rPr lang="en-US" altLang="en-US" dirty="0" smtClean="0"/>
              <a:t> a distance away form the weld, the stress may approach, or even exceed,  F</a:t>
            </a:r>
            <a:r>
              <a:rPr lang="en-US" altLang="en-US" baseline="-25000" dirty="0" smtClean="0"/>
              <a:t>u</a:t>
            </a:r>
            <a:r>
              <a:rPr lang="en-US" altLang="en-US" dirty="0" smtClean="0"/>
              <a:t> immediately adjacent to the welds. </a:t>
            </a:r>
          </a:p>
          <a:p>
            <a:r>
              <a:rPr lang="en-US" altLang="en-US" dirty="0" smtClean="0"/>
              <a:t>Thus, the use of the bolted web connection serves to increase beam flange stresses in the vicinity of the groove welds. These high stress levels can increase the likelihood of weld failure (especially in the presence of weld defects and low toughness weld metal). However, even if high quality, high toughness welds are provided, these high stress levels can cause fracture of the beam flange base metal.</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92</a:t>
            </a:fld>
            <a:endParaRPr lang="fr-CA" dirty="0"/>
          </a:p>
        </p:txBody>
      </p:sp>
    </p:spTree>
    <p:extLst>
      <p:ext uri="{BB962C8B-B14F-4D97-AF65-F5344CB8AC3E}">
        <p14:creationId xmlns:p14="http://schemas.microsoft.com/office/powerpoint/2010/main" val="729157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90000"/>
              </a:lnSpc>
            </a:pPr>
            <a:r>
              <a:rPr lang="en-US" altLang="en-US" sz="1200" dirty="0" smtClean="0"/>
              <a:t>Just as the bolted web connection is ineffective in transferring bending moment, it can also be ineffective in transferring shear. From a design point of view, we typically assume the bolted web connection to transfers the beam shear to the column. However, because the flange welds are much stiffer than the bolted web connection, some of the beam shear is transferred through the beam flanges and beam flange welds. This serves to further increase stress levels on the beam flange and beam flange groove weld.</a:t>
            </a:r>
          </a:p>
          <a:p>
            <a:pPr>
              <a:lnSpc>
                <a:spcPct val="90000"/>
              </a:lnSpc>
            </a:pPr>
            <a:endParaRPr lang="en-US" altLang="en-US" sz="1200" dirty="0" smtClean="0"/>
          </a:p>
          <a:p>
            <a:pPr>
              <a:lnSpc>
                <a:spcPct val="90000"/>
              </a:lnSpc>
            </a:pPr>
            <a:r>
              <a:rPr lang="en-US" altLang="en-US" sz="1200" dirty="0" smtClean="0"/>
              <a:t>Shear in the beam flanges add shear stress to the beam flange and can also add a secondary bending stress in the flange. This secondary bending stress is qualitatively illustrated by this slide. If one views the beam flange as a short cantilever, the beam flange shear, </a:t>
            </a:r>
            <a:r>
              <a:rPr lang="en-US" altLang="en-US" sz="1200" dirty="0" err="1" smtClean="0"/>
              <a:t>V</a:t>
            </a:r>
            <a:r>
              <a:rPr lang="en-US" altLang="en-US" sz="1200" baseline="-25000" dirty="0" err="1" smtClean="0"/>
              <a:t>flange</a:t>
            </a:r>
            <a:r>
              <a:rPr lang="en-US" altLang="en-US" sz="1200" dirty="0" smtClean="0"/>
              <a:t>, produces a bending stress distribution as shown on the slide. These secondary bending stresses are in addition to the primary bending stresses in flange. </a:t>
            </a:r>
          </a:p>
          <a:p>
            <a:pPr>
              <a:lnSpc>
                <a:spcPct val="90000"/>
              </a:lnSpc>
            </a:pPr>
            <a:r>
              <a:rPr lang="en-US" altLang="en-US" sz="1200" dirty="0" smtClean="0"/>
              <a:t>When the primary bending stress in the bottom flange is tension (the critical case for fracture), the secondary bending stress (shown in the slide) adds additional tension on the bottom side of the flange, and adds compression on the top side of the flange (thereby reducing overall tension on the top side). Thus, at the beam bottom flange, the tensile stress will be very high on the bottom side. These very high stress levels will also occur at the root of the bottom flange groove weld.</a:t>
            </a:r>
          </a:p>
          <a:p>
            <a:pPr>
              <a:lnSpc>
                <a:spcPct val="90000"/>
              </a:lnSpc>
            </a:pPr>
            <a:endParaRPr lang="en-US" altLang="en-US" sz="1200" dirty="0" smtClean="0"/>
          </a:p>
          <a:p>
            <a:pPr>
              <a:lnSpc>
                <a:spcPct val="90000"/>
              </a:lnSpc>
            </a:pPr>
            <a:r>
              <a:rPr lang="en-US" altLang="en-US" sz="1200" dirty="0" smtClean="0"/>
              <a:t>At the top flange of the beam, the directions of primary and secondary bending stress are reversed. That is, when the primary bending stress at the top flange is tension, the secondary bending stress tends to decrease the tension on the bottom side of the top flange, and increases the tension stress at the top side of the top flange. Consequently, the stress at the root of the top flange groove weld will be smaller than at the root of the bottom flange groove weld.</a:t>
            </a:r>
          </a:p>
          <a:p>
            <a:pPr>
              <a:lnSpc>
                <a:spcPct val="90000"/>
              </a:lnSpc>
            </a:pPr>
            <a:endParaRPr lang="en-US" altLang="en-US" sz="1200" dirty="0" smtClean="0"/>
          </a:p>
          <a:p>
            <a:pPr>
              <a:lnSpc>
                <a:spcPct val="90000"/>
              </a:lnSpc>
            </a:pPr>
            <a:r>
              <a:rPr lang="en-US" altLang="en-US" sz="1200" dirty="0" smtClean="0"/>
              <a:t>In summary, shear carried by the beam flanges produce shear stresses and secondary bending stresses in the beam flanges. These secondary bending stresses increase the overall stress level at the root of the beam bottom flange weld, and tend to decrease the overall stress level at the root of the beam top flange groove weld. Or, in other words, the root of the bottom flange weld is more critical than the root of the top flange weld. Unfortunately, the likelihood of a weld defect is higher at the root of the bottom flange weld.</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93</a:t>
            </a:fld>
            <a:endParaRPr lang="fr-CA" dirty="0"/>
          </a:p>
        </p:txBody>
      </p:sp>
    </p:spTree>
    <p:extLst>
      <p:ext uri="{BB962C8B-B14F-4D97-AF65-F5344CB8AC3E}">
        <p14:creationId xmlns:p14="http://schemas.microsoft.com/office/powerpoint/2010/main" val="25468427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presence of the weld access hole also introduces a stress concentration. The severity of this stress concentration depends on the size and shape of the access hole, as well as on the finish of the cut (smoothness or roughness of the cut). </a:t>
            </a:r>
          </a:p>
          <a:p>
            <a:endParaRPr lang="en-US" altLang="en-US" dirty="0" smtClean="0"/>
          </a:p>
          <a:p>
            <a:r>
              <a:rPr lang="en-US" altLang="en-US" dirty="0" smtClean="0"/>
              <a:t>In summary, many of the design and detailing features of the welded flange-bolted web moment connection served to produce very high stress levels in the beam flanges and in the beam flange groove welds. These very high stress levels, combined with the likely presence of weld defects (particularly at the bottom flange weld near the access hole), combined with low toughness weld metal, led to a high likelihood of brittle fracture.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94</a:t>
            </a:fld>
            <a:endParaRPr lang="fr-CA" dirty="0"/>
          </a:p>
        </p:txBody>
      </p:sp>
    </p:spTree>
    <p:extLst>
      <p:ext uri="{BB962C8B-B14F-4D97-AF65-F5344CB8AC3E}">
        <p14:creationId xmlns:p14="http://schemas.microsoft.com/office/powerpoint/2010/main" val="23892939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photo shows fracture at the top flange of a moment connection test specimen. For this specimen, the flange welds were made using an electrode that produced weld metal with improved fracture toughness. Further, back-up bars and weld tabs were removed after completion of the welds, to minimize any detrimental effects from these items. In this specimen, the high toughness - high quality weld did not fail. Nonetheless, the base metal immediately adjacent to the weld fractured, as a result of the very high levels of stress and stress concentration in this area.</a:t>
            </a:r>
          </a:p>
          <a:p>
            <a:r>
              <a:rPr lang="en-US" altLang="en-US" dirty="0" smtClean="0"/>
              <a:t>Thus, in developing improved moment connections, simply improving the welds (high toughness weld metal, remove back-up bars and weld tabs, provide good quality and quality control) may not be adequate. The connection configuration must also be changed to reduce the high levels of stress and stress concentration in the beam flanges, immediately adjacent to the beam flange groove welds.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95</a:t>
            </a:fld>
            <a:endParaRPr lang="fr-CA" dirty="0"/>
          </a:p>
        </p:txBody>
      </p:sp>
    </p:spTree>
    <p:extLst>
      <p:ext uri="{BB962C8B-B14F-4D97-AF65-F5344CB8AC3E}">
        <p14:creationId xmlns:p14="http://schemas.microsoft.com/office/powerpoint/2010/main" val="41502709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final item that may have contributed to the connection failures in the Northridge Earthquake is the fact that the actual yield stress of structural steel can be significantly higher than minimum specified values.</a:t>
            </a:r>
          </a:p>
          <a:p>
            <a:r>
              <a:rPr lang="en-US" altLang="en-US" dirty="0" smtClean="0"/>
              <a:t>At the time of the Northridge Earthquake (as well as for many years preceding the earthquake), most moment frame beams were typically specified to be of A36 steel. The minimum specified yield stress for A36 is 36 </a:t>
            </a:r>
            <a:r>
              <a:rPr lang="en-US" altLang="en-US" dirty="0" err="1" smtClean="0"/>
              <a:t>ksi</a:t>
            </a:r>
            <a:r>
              <a:rPr lang="en-US" altLang="en-US" dirty="0" smtClean="0"/>
              <a:t>. However, in many cases, the actual yield stress of A36 is much higher than 36 </a:t>
            </a:r>
            <a:r>
              <a:rPr lang="en-US" altLang="en-US" dirty="0" err="1" smtClean="0"/>
              <a:t>ksi</a:t>
            </a:r>
            <a:r>
              <a:rPr lang="en-US" altLang="en-US" dirty="0" smtClean="0"/>
              <a:t>. Often, the actual yield stress of A36 steel is in excess of 50 </a:t>
            </a:r>
            <a:r>
              <a:rPr lang="en-US" altLang="en-US" dirty="0" err="1" smtClean="0"/>
              <a:t>ksi</a:t>
            </a:r>
            <a:r>
              <a:rPr lang="en-US" altLang="en-US" dirty="0" smtClean="0"/>
              <a:t>.</a:t>
            </a:r>
          </a:p>
          <a:p>
            <a:endParaRPr lang="en-US" altLang="en-US" dirty="0" smtClean="0"/>
          </a:p>
          <a:p>
            <a:r>
              <a:rPr lang="en-US" altLang="en-US" dirty="0" smtClean="0"/>
              <a:t>Because of the higher actual yield stress values for A36 steel, stress levels in the beam flanges and at the beam flange groove welds will also be higher when the beam yields in an earthquake. This serves to further elevate stress levels on the beam flange groove welds when the beam forms a plastic hinge.</a:t>
            </a:r>
          </a:p>
          <a:p>
            <a:endParaRPr lang="en-US" altLang="en-US" dirty="0" smtClean="0"/>
          </a:p>
          <a:p>
            <a:r>
              <a:rPr lang="en-US" altLang="en-US" dirty="0" smtClean="0"/>
              <a:t>The Northridge connection damage highlighted the importance of using realistic material properties in seismic design.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96</a:t>
            </a:fld>
            <a:endParaRPr lang="fr-CA" dirty="0"/>
          </a:p>
        </p:txBody>
      </p:sp>
    </p:spTree>
    <p:extLst>
      <p:ext uri="{BB962C8B-B14F-4D97-AF65-F5344CB8AC3E}">
        <p14:creationId xmlns:p14="http://schemas.microsoft.com/office/powerpoint/2010/main" val="41031713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previous slides discussed the various factors that may have played a role in the Northridge moment connection failures. The following slides will look at various strategies for achieving improved performance of moment connection in earthquakes. These strategies will examine factors related to welding, to structural steel, and to connection design and detailing.</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97</a:t>
            </a:fld>
            <a:endParaRPr lang="fr-CA" dirty="0"/>
          </a:p>
        </p:txBody>
      </p:sp>
    </p:spTree>
    <p:extLst>
      <p:ext uri="{BB962C8B-B14F-4D97-AF65-F5344CB8AC3E}">
        <p14:creationId xmlns:p14="http://schemas.microsoft.com/office/powerpoint/2010/main" val="34326727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As described earlier, low fracture toughness of weld metal was identified as an important contributing factor to the Northridge connection failures. Consequently, in current practice, there is a minimum required toughness for weld metal. Toughness requirements are specified in terms of CVN (</a:t>
            </a:r>
            <a:r>
              <a:rPr lang="en-US" altLang="en-US" dirty="0" err="1" smtClean="0"/>
              <a:t>Charpy</a:t>
            </a:r>
            <a:r>
              <a:rPr lang="en-US" altLang="en-US" dirty="0" smtClean="0"/>
              <a:t> V-Notch) values. </a:t>
            </a:r>
          </a:p>
          <a:p>
            <a:endParaRPr lang="en-US" altLang="en-US" dirty="0" smtClean="0"/>
          </a:p>
          <a:p>
            <a:r>
              <a:rPr lang="en-US" altLang="en-US" dirty="0" smtClean="0"/>
              <a:t>Shown in the slide are the CVN requirements in the 2016 AISC </a:t>
            </a:r>
            <a:r>
              <a:rPr lang="en-US" altLang="en-US" i="1" dirty="0" smtClean="0"/>
              <a:t>Seismic Provisions</a:t>
            </a:r>
            <a:r>
              <a:rPr lang="en-US" altLang="en-US" dirty="0" smtClean="0"/>
              <a:t>. Although the fracture of beam flange groove welds in moment frame connections motivated these weld toughness requirements, it was recognized that weld toughness is desirable in all welded connections, in all types of seismic resistant steel frames (moment frames, braced frames, EBFs, </a:t>
            </a:r>
            <a:r>
              <a:rPr lang="en-US" altLang="en-US" dirty="0" err="1" smtClean="0"/>
              <a:t>etc</a:t>
            </a:r>
            <a:r>
              <a:rPr lang="en-US" altLang="en-US" dirty="0" smtClean="0"/>
              <a:t>). </a:t>
            </a:r>
          </a:p>
          <a:p>
            <a:endParaRPr lang="en-US" altLang="en-US" dirty="0" smtClean="0"/>
          </a:p>
          <a:p>
            <a:r>
              <a:rPr lang="en-US" altLang="en-US" dirty="0" smtClean="0"/>
              <a:t>Thus, these requirements (specified in Section A3.4 of the AISC </a:t>
            </a:r>
            <a:r>
              <a:rPr lang="en-US" altLang="en-US" i="1" dirty="0" smtClean="0"/>
              <a:t>Seismic Provisions</a:t>
            </a:r>
            <a:r>
              <a:rPr lang="en-US" altLang="en-US" dirty="0" smtClean="0"/>
              <a:t>) apply not only to moment frames, but to any type of seismic-resistant steel frame.</a:t>
            </a:r>
          </a:p>
          <a:p>
            <a:endParaRPr lang="en-US" altLang="en-US" dirty="0" smtClean="0"/>
          </a:p>
          <a:p>
            <a:r>
              <a:rPr lang="en-US" altLang="en-US" dirty="0" smtClean="0"/>
              <a:t>Note that the beam flange groove welds in moment connections are considered to be "demand critical.“</a:t>
            </a:r>
          </a:p>
          <a:p>
            <a:endParaRPr lang="en-US" altLang="en-US" dirty="0" smtClean="0"/>
          </a:p>
          <a:p>
            <a:r>
              <a:rPr lang="en-US" altLang="en-US" u="sng" dirty="0" smtClean="0"/>
              <a:t>Note</a:t>
            </a:r>
            <a:r>
              <a:rPr lang="en-US" altLang="en-US" dirty="0" smtClean="0"/>
              <a:t>:</a:t>
            </a:r>
            <a:r>
              <a:rPr lang="en-US" altLang="en-US" baseline="0" dirty="0" smtClean="0"/>
              <a:t> The requirements shown on this slide are for 70ksi and 80ksi filler metals. For 90ksi filler metal, the required CVN for all welds is 25 </a:t>
            </a:r>
            <a:r>
              <a:rPr lang="en-US" altLang="en-US" baseline="0" dirty="0" err="1" smtClean="0"/>
              <a:t>ft-lbs</a:t>
            </a:r>
            <a:r>
              <a:rPr lang="en-US" altLang="en-US" baseline="0" dirty="0" smtClean="0"/>
              <a:t> at -20degF, and the required CVN for </a:t>
            </a:r>
            <a:r>
              <a:rPr lang="en-US" altLang="en-US" i="1" baseline="0" dirty="0" smtClean="0"/>
              <a:t>Demand Critical Welds</a:t>
            </a:r>
            <a:r>
              <a:rPr lang="en-US" altLang="en-US" i="0" baseline="0" dirty="0" smtClean="0"/>
              <a:t> is 20ft-lbs at -20degF and 40ft-lbs at 50degF.</a:t>
            </a:r>
            <a:r>
              <a:rPr lang="en-US" altLang="en-US" baseline="0" dirty="0" smtClean="0"/>
              <a:t>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98</a:t>
            </a:fld>
            <a:endParaRPr lang="fr-CA" dirty="0"/>
          </a:p>
        </p:txBody>
      </p:sp>
    </p:spTree>
    <p:extLst>
      <p:ext uri="{BB962C8B-B14F-4D97-AF65-F5344CB8AC3E}">
        <p14:creationId xmlns:p14="http://schemas.microsoft.com/office/powerpoint/2010/main" val="34326727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 additional strategy for improved moment connection performance is improved practices for back-up bars and weld tabs. In typical current practice, the weld tabs and weld runoff regions are removed at both the top and bottom flange groove welds. Further, the bottom flange back-up bar is removed. The top flange back-up bar is normally left in-place, but is seal welded to the face of the column (see following slides).</a:t>
            </a:r>
          </a:p>
          <a:p>
            <a:endParaRPr lang="en-US" altLang="en-US" dirty="0" smtClean="0"/>
          </a:p>
          <a:p>
            <a:r>
              <a:rPr lang="en-US" altLang="en-US" dirty="0" smtClean="0"/>
              <a:t>There has also been recognition of the need for better welding quality control. Chapter J of the 2016 AISC </a:t>
            </a:r>
            <a:r>
              <a:rPr lang="en-US" altLang="en-US" i="1" dirty="0" smtClean="0"/>
              <a:t>Seismic Provisions</a:t>
            </a:r>
            <a:r>
              <a:rPr lang="en-US" altLang="en-US" dirty="0" smtClean="0"/>
              <a:t>  provides guidance and minimum requirements for welding quality control.</a:t>
            </a:r>
          </a:p>
        </p:txBody>
      </p:sp>
      <p:sp>
        <p:nvSpPr>
          <p:cNvPr id="4" name="Slide Number Placeholder 3"/>
          <p:cNvSpPr>
            <a:spLocks noGrp="1"/>
          </p:cNvSpPr>
          <p:nvPr>
            <p:ph type="sldNum" sz="quarter" idx="10"/>
          </p:nvPr>
        </p:nvSpPr>
        <p:spPr/>
        <p:txBody>
          <a:bodyPr/>
          <a:lstStyle/>
          <a:p>
            <a:fld id="{FDAD251D-F4B4-477B-AC6C-B1160455DDA7}" type="slidenum">
              <a:rPr lang="fr-CA" smtClean="0"/>
              <a:pPr/>
              <a:t>99</a:t>
            </a:fld>
            <a:endParaRPr lang="fr-CA" dirty="0"/>
          </a:p>
        </p:txBody>
      </p:sp>
    </p:spTree>
    <p:extLst>
      <p:ext uri="{BB962C8B-B14F-4D97-AF65-F5344CB8AC3E}">
        <p14:creationId xmlns:p14="http://schemas.microsoft.com/office/powerpoint/2010/main" val="34326727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is a bottom flange weld in a typical pre-Northridge moment connection. The weld was made using a low-toughness electrode, and the back-up bar and weld tabs were left in-place.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100</a:t>
            </a:fld>
            <a:endParaRPr lang="fr-CA" dirty="0"/>
          </a:p>
        </p:txBody>
      </p:sp>
    </p:spTree>
    <p:extLst>
      <p:ext uri="{BB962C8B-B14F-4D97-AF65-F5344CB8AC3E}">
        <p14:creationId xmlns:p14="http://schemas.microsoft.com/office/powerpoint/2010/main" val="24534507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is a bottom flange weld in a typical improved post-Northridge moment connection. The weld was made using an electrode that meets specified CVN requirements. The weld tabs and weld runoff regions have been removed, and the areas ground smooth.</a:t>
            </a:r>
          </a:p>
          <a:p>
            <a:r>
              <a:rPr lang="en-US" altLang="en-US" dirty="0" smtClean="0"/>
              <a:t>The back-up bar has been removed. After removal, the root of the weld can be visually inspected, and any observed defects can be removed. A small reinforcing fillet weld is then placed at the bottom of the groove weld to fill in areas of the groove weld that were removed, and to provide a smooth contour that minimizes stress concentrations at the base of the groove weld.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101</a:t>
            </a:fld>
            <a:endParaRPr lang="fr-CA" dirty="0"/>
          </a:p>
        </p:txBody>
      </p:sp>
    </p:spTree>
    <p:extLst>
      <p:ext uri="{BB962C8B-B14F-4D97-AF65-F5344CB8AC3E}">
        <p14:creationId xmlns:p14="http://schemas.microsoft.com/office/powerpoint/2010/main" val="3076008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4797152"/>
          </a:xfrm>
          <a:prstGeom prst="rect">
            <a:avLst/>
          </a:prstGeom>
          <a:blipFill>
            <a:blip r:embed="rId2"/>
            <a:tile tx="0" ty="0" sx="100000" sy="100000" flip="none" algn="tl"/>
          </a:blipFill>
        </p:spPr>
        <p:txBody>
          <a:bodyPr lIns="91429" tIns="45714" rIns="91429" bIns="45714"/>
          <a:lstStyle>
            <a:lvl1pPr>
              <a:defRPr sz="2000"/>
            </a:lvl1pPr>
          </a:lstStyle>
          <a:p>
            <a:r>
              <a:rPr lang="en-US" dirty="0" smtClean="0"/>
              <a:t>Large Image</a:t>
            </a:r>
            <a:endParaRPr lang="en-US" dirty="0"/>
          </a:p>
        </p:txBody>
      </p:sp>
      <p:sp>
        <p:nvSpPr>
          <p:cNvPr id="11" name="Text Placeholder 5"/>
          <p:cNvSpPr>
            <a:spLocks noGrp="1"/>
          </p:cNvSpPr>
          <p:nvPr>
            <p:ph type="body" sz="quarter" idx="4294967295"/>
          </p:nvPr>
        </p:nvSpPr>
        <p:spPr>
          <a:xfrm>
            <a:off x="467545" y="5229200"/>
            <a:ext cx="6192688" cy="1183878"/>
          </a:xfrm>
        </p:spPr>
        <p:txBody>
          <a:bodyPr anchor="b" anchorCtr="0">
            <a:noAutofit/>
          </a:bodyPr>
          <a:lstStyle/>
          <a:p>
            <a:r>
              <a:rPr lang="en-US" dirty="0" smtClean="0"/>
              <a:t>Arial Bold Title </a:t>
            </a:r>
            <a:r>
              <a:rPr lang="en-US" b="0" dirty="0" smtClean="0">
                <a:solidFill>
                  <a:schemeClr val="tx1">
                    <a:lumMod val="65000"/>
                    <a:lumOff val="35000"/>
                  </a:schemeClr>
                </a:solidFill>
                <a:latin typeface="Calibri Light"/>
                <a:cs typeface="Calibri Light"/>
              </a:rPr>
              <a:t>| Calibri Light Subtitle </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6256" y="5695948"/>
            <a:ext cx="1871193" cy="757388"/>
          </a:xfrm>
          <a:prstGeom prst="rect">
            <a:avLst/>
          </a:prstGeom>
        </p:spPr>
      </p:pic>
    </p:spTree>
    <p:extLst>
      <p:ext uri="{BB962C8B-B14F-4D97-AF65-F5344CB8AC3E}">
        <p14:creationId xmlns:p14="http://schemas.microsoft.com/office/powerpoint/2010/main" val="40257343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900B804-E260-45E4-B3A9-3704B31366A3}" type="slidenum">
              <a:rPr lang="en-US" altLang="en-US"/>
              <a:pPr/>
              <a:t>‹#›</a:t>
            </a:fld>
            <a:endParaRPr lang="en-US" altLang="en-US"/>
          </a:p>
        </p:txBody>
      </p:sp>
    </p:spTree>
    <p:extLst>
      <p:ext uri="{BB962C8B-B14F-4D97-AF65-F5344CB8AC3E}">
        <p14:creationId xmlns:p14="http://schemas.microsoft.com/office/powerpoint/2010/main" val="20258931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4797152"/>
          </a:xfrm>
          <a:prstGeom prst="rect">
            <a:avLst/>
          </a:prstGeom>
          <a:blipFill>
            <a:blip r:embed="rId2"/>
            <a:tile tx="0" ty="0" sx="100000" sy="100000" flip="none" algn="tl"/>
          </a:blipFill>
        </p:spPr>
        <p:txBody>
          <a:bodyPr lIns="91429" tIns="45714" rIns="91429" bIns="45714"/>
          <a:lstStyle>
            <a:lvl1pPr>
              <a:defRPr sz="2000"/>
            </a:lvl1pPr>
          </a:lstStyle>
          <a:p>
            <a:r>
              <a:rPr lang="en-US" dirty="0" smtClean="0"/>
              <a:t>Large Image</a:t>
            </a:r>
            <a:endParaRPr lang="en-US" dirty="0"/>
          </a:p>
        </p:txBody>
      </p:sp>
      <p:sp>
        <p:nvSpPr>
          <p:cNvPr id="11" name="Text Placeholder 5"/>
          <p:cNvSpPr>
            <a:spLocks noGrp="1"/>
          </p:cNvSpPr>
          <p:nvPr>
            <p:ph type="body" sz="quarter" idx="4294967295"/>
          </p:nvPr>
        </p:nvSpPr>
        <p:spPr>
          <a:xfrm>
            <a:off x="467545" y="5229200"/>
            <a:ext cx="6192688" cy="1183878"/>
          </a:xfrm>
        </p:spPr>
        <p:txBody>
          <a:bodyPr anchor="b" anchorCtr="0">
            <a:noAutofit/>
          </a:bodyPr>
          <a:lstStyle/>
          <a:p>
            <a:r>
              <a:rPr lang="en-US" dirty="0" smtClean="0"/>
              <a:t>Arial Bold Title </a:t>
            </a:r>
            <a:r>
              <a:rPr lang="en-US" b="0" dirty="0" smtClean="0">
                <a:solidFill>
                  <a:schemeClr val="tx1">
                    <a:lumMod val="65000"/>
                    <a:lumOff val="35000"/>
                  </a:schemeClr>
                </a:solidFill>
                <a:latin typeface="Calibri Light"/>
                <a:cs typeface="Calibri Light"/>
              </a:rPr>
              <a:t>| Calibri Light Subtitle </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6256" y="5695948"/>
            <a:ext cx="1871193" cy="757388"/>
          </a:xfrm>
          <a:prstGeom prst="rect">
            <a:avLst/>
          </a:prstGeom>
        </p:spPr>
      </p:pic>
    </p:spTree>
    <p:extLst>
      <p:ext uri="{BB962C8B-B14F-4D97-AF65-F5344CB8AC3E}">
        <p14:creationId xmlns:p14="http://schemas.microsoft.com/office/powerpoint/2010/main" val="38159303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cxnSp>
        <p:nvCxnSpPr>
          <p:cNvPr id="9" name="Straight Connector 8"/>
          <p:cNvCxnSpPr/>
          <p:nvPr userDrawn="1"/>
        </p:nvCxnSpPr>
        <p:spPr>
          <a:xfrm>
            <a:off x="539552" y="1628800"/>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519829" y="431870"/>
            <a:ext cx="8208912" cy="1124922"/>
          </a:xfrm>
          <a:prstGeom prst="rect">
            <a:avLst/>
          </a:prstGeom>
        </p:spPr>
        <p:txBody>
          <a:bodyPr vert="horz" lIns="91429" tIns="45714" rIns="91429" bIns="45714" anchor="b" anchorCtr="0">
            <a:noAutofit/>
          </a:bodyPr>
          <a:lstStyle>
            <a:lvl1pPr marL="0" indent="0" algn="ctr">
              <a:buFontTx/>
              <a:buNone/>
              <a:defRPr sz="32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32 Points</a:t>
            </a:r>
            <a:endParaRPr lang="en-US" dirty="0"/>
          </a:p>
        </p:txBody>
      </p:sp>
      <p:sp>
        <p:nvSpPr>
          <p:cNvPr id="11" name="Text Placeholder 8"/>
          <p:cNvSpPr>
            <a:spLocks noGrp="1"/>
          </p:cNvSpPr>
          <p:nvPr>
            <p:ph type="body" sz="quarter" idx="39" hasCustomPrompt="1"/>
          </p:nvPr>
        </p:nvSpPr>
        <p:spPr>
          <a:xfrm>
            <a:off x="519829" y="1916832"/>
            <a:ext cx="8208912" cy="3960440"/>
          </a:xfrm>
          <a:prstGeom prst="rect">
            <a:avLst/>
          </a:prstGeom>
        </p:spPr>
        <p:txBody>
          <a:bodyPr vert="horz" lIns="91429" tIns="45714" rIns="91429" bIns="45714">
            <a:noAutofit/>
          </a:bodyPr>
          <a:lstStyle>
            <a:lvl1pPr marL="0" indent="0">
              <a:buFontTx/>
              <a:buNone/>
              <a:defRPr sz="2800" b="0" i="0">
                <a:solidFill>
                  <a:srgbClr val="000000"/>
                </a:solidFill>
                <a:latin typeface="+mn-lt"/>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Calibri Light Bold Subhead 28 Points</a:t>
            </a:r>
            <a:endParaRPr lang="en-US" dirty="0"/>
          </a:p>
        </p:txBody>
      </p:sp>
      <p:sp>
        <p:nvSpPr>
          <p:cNvPr id="6"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824999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Text">
    <p:spTree>
      <p:nvGrpSpPr>
        <p:cNvPr id="1" name=""/>
        <p:cNvGrpSpPr/>
        <p:nvPr/>
      </p:nvGrpSpPr>
      <p:grpSpPr>
        <a:xfrm>
          <a:off x="0" y="0"/>
          <a:ext cx="0" cy="0"/>
          <a:chOff x="0" y="0"/>
          <a:chExt cx="0" cy="0"/>
        </a:xfrm>
      </p:grpSpPr>
      <p:cxnSp>
        <p:nvCxnSpPr>
          <p:cNvPr id="9" name="Straight Connector 8"/>
          <p:cNvCxnSpPr/>
          <p:nvPr userDrawn="1"/>
        </p:nvCxnSpPr>
        <p:spPr>
          <a:xfrm>
            <a:off x="539552" y="980728"/>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519829" y="1526850"/>
            <a:ext cx="8185388" cy="4854478"/>
          </a:xfrm>
          <a:prstGeom prst="rect">
            <a:avLst/>
          </a:prstGeom>
        </p:spPr>
        <p:txBody>
          <a:bodyPr vert="horz" lIns="91429" tIns="45714" rIns="91429" bIns="45714">
            <a:noAutofit/>
          </a:bodyPr>
          <a:lstStyle>
            <a:lvl1pPr marL="0" indent="0">
              <a:buFontTx/>
              <a:buNone/>
              <a:defRPr sz="2000" b="0" i="0">
                <a:solidFill>
                  <a:schemeClr val="tx1"/>
                </a:solidFill>
                <a:latin typeface="+mj-lt"/>
                <a:cs typeface="Calibri Light"/>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smtClean="0"/>
              <a:t>Calibri Light in black at 20 points. 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a:t>
            </a:r>
            <a:endParaRPr lang="en-US" dirty="0"/>
          </a:p>
        </p:txBody>
      </p:sp>
      <p:sp>
        <p:nvSpPr>
          <p:cNvPr id="10" name="Text Placeholder 8"/>
          <p:cNvSpPr>
            <a:spLocks noGrp="1"/>
          </p:cNvSpPr>
          <p:nvPr>
            <p:ph type="body" sz="quarter" idx="38" hasCustomPrompt="1"/>
          </p:nvPr>
        </p:nvSpPr>
        <p:spPr>
          <a:xfrm>
            <a:off x="519829" y="431870"/>
            <a:ext cx="8208912"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30 Points</a:t>
            </a:r>
            <a:endParaRPr lang="en-US" dirty="0"/>
          </a:p>
        </p:txBody>
      </p:sp>
      <p:sp>
        <p:nvSpPr>
          <p:cNvPr id="11" name="Text Placeholder 8"/>
          <p:cNvSpPr>
            <a:spLocks noGrp="1"/>
          </p:cNvSpPr>
          <p:nvPr>
            <p:ph type="body" sz="quarter" idx="39" hasCustomPrompt="1"/>
          </p:nvPr>
        </p:nvSpPr>
        <p:spPr>
          <a:xfrm>
            <a:off x="519829" y="1105942"/>
            <a:ext cx="8208912"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20 Points</a:t>
            </a:r>
            <a:endParaRPr lang="en-US" dirty="0"/>
          </a:p>
        </p:txBody>
      </p:sp>
      <p:sp>
        <p:nvSpPr>
          <p:cNvPr id="6"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038308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Text-LargeHeader">
    <p:spTree>
      <p:nvGrpSpPr>
        <p:cNvPr id="1" name=""/>
        <p:cNvGrpSpPr/>
        <p:nvPr/>
      </p:nvGrpSpPr>
      <p:grpSpPr>
        <a:xfrm>
          <a:off x="0" y="0"/>
          <a:ext cx="0" cy="0"/>
          <a:chOff x="0" y="0"/>
          <a:chExt cx="0" cy="0"/>
        </a:xfrm>
      </p:grpSpPr>
      <p:cxnSp>
        <p:nvCxnSpPr>
          <p:cNvPr id="9" name="Straight Connector 8"/>
          <p:cNvCxnSpPr/>
          <p:nvPr userDrawn="1"/>
        </p:nvCxnSpPr>
        <p:spPr>
          <a:xfrm>
            <a:off x="539552" y="1556792"/>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519829" y="2060848"/>
            <a:ext cx="8185388" cy="4320480"/>
          </a:xfrm>
          <a:prstGeom prst="rect">
            <a:avLst/>
          </a:prstGeom>
        </p:spPr>
        <p:txBody>
          <a:bodyPr vert="horz" lIns="91429" tIns="45714" rIns="91429" bIns="45714">
            <a:noAutofit/>
          </a:bodyPr>
          <a:lstStyle>
            <a:lvl1pPr marL="0" indent="0">
              <a:buFontTx/>
              <a:buNone/>
              <a:defRPr sz="2000" b="0" i="0">
                <a:solidFill>
                  <a:schemeClr val="tx1"/>
                </a:solidFill>
                <a:latin typeface="+mj-lt"/>
                <a:cs typeface="Calibri Light"/>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smtClean="0"/>
              <a:t>Calibri Light in black at 20 points. 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a:t>
            </a:r>
            <a:endParaRPr lang="en-US" dirty="0"/>
          </a:p>
        </p:txBody>
      </p:sp>
      <p:sp>
        <p:nvSpPr>
          <p:cNvPr id="10" name="Text Placeholder 8"/>
          <p:cNvSpPr>
            <a:spLocks noGrp="1"/>
          </p:cNvSpPr>
          <p:nvPr>
            <p:ph type="body" sz="quarter" idx="38" hasCustomPrompt="1"/>
          </p:nvPr>
        </p:nvSpPr>
        <p:spPr>
          <a:xfrm>
            <a:off x="519829" y="431870"/>
            <a:ext cx="8208912" cy="98090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30 Points</a:t>
            </a:r>
            <a:endParaRPr lang="en-US" dirty="0"/>
          </a:p>
        </p:txBody>
      </p:sp>
      <p:sp>
        <p:nvSpPr>
          <p:cNvPr id="11" name="Text Placeholder 8"/>
          <p:cNvSpPr>
            <a:spLocks noGrp="1"/>
          </p:cNvSpPr>
          <p:nvPr>
            <p:ph type="body" sz="quarter" idx="39" hasCustomPrompt="1"/>
          </p:nvPr>
        </p:nvSpPr>
        <p:spPr>
          <a:xfrm>
            <a:off x="519829" y="1609998"/>
            <a:ext cx="8208912"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20 Points</a:t>
            </a:r>
            <a:endParaRPr lang="en-US" dirty="0"/>
          </a:p>
        </p:txBody>
      </p:sp>
      <p:sp>
        <p:nvSpPr>
          <p:cNvPr id="6"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4280828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Text - Smaller Header">
    <p:spTree>
      <p:nvGrpSpPr>
        <p:cNvPr id="1" name=""/>
        <p:cNvGrpSpPr/>
        <p:nvPr/>
      </p:nvGrpSpPr>
      <p:grpSpPr>
        <a:xfrm>
          <a:off x="0" y="0"/>
          <a:ext cx="0" cy="0"/>
          <a:chOff x="0" y="0"/>
          <a:chExt cx="0" cy="0"/>
        </a:xfrm>
      </p:grpSpPr>
      <p:cxnSp>
        <p:nvCxnSpPr>
          <p:cNvPr id="9" name="Straight Connector 8"/>
          <p:cNvCxnSpPr/>
          <p:nvPr userDrawn="1"/>
        </p:nvCxnSpPr>
        <p:spPr>
          <a:xfrm>
            <a:off x="199235" y="620688"/>
            <a:ext cx="869324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179512" y="143838"/>
            <a:ext cx="820891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24 Points</a:t>
            </a:r>
            <a:endParaRPr lang="en-US" dirty="0"/>
          </a:p>
        </p:txBody>
      </p:sp>
      <p:sp>
        <p:nvSpPr>
          <p:cNvPr id="11" name="Text Placeholder 8"/>
          <p:cNvSpPr>
            <a:spLocks noGrp="1"/>
          </p:cNvSpPr>
          <p:nvPr>
            <p:ph type="body" sz="quarter" idx="39" hasCustomPrompt="1"/>
          </p:nvPr>
        </p:nvSpPr>
        <p:spPr>
          <a:xfrm>
            <a:off x="179512" y="620688"/>
            <a:ext cx="8208912" cy="450850"/>
          </a:xfrm>
          <a:prstGeom prst="rect">
            <a:avLst/>
          </a:prstGeom>
        </p:spPr>
        <p:txBody>
          <a:bodyPr vert="horz" lIns="91429" tIns="45714" rIns="91429" bIns="45714">
            <a:normAutofit/>
          </a:bodyPr>
          <a:lstStyle>
            <a:lvl1pPr marL="0" indent="0">
              <a:buFontTx/>
              <a:buNone/>
              <a:defRPr sz="1600" b="1" i="0">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16 Points</a:t>
            </a:r>
            <a:endParaRPr lang="en-US" dirty="0"/>
          </a:p>
        </p:txBody>
      </p:sp>
      <p:sp>
        <p:nvSpPr>
          <p:cNvPr id="12" name="Rectangle 4">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0460967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Text - Smaller Header - Provisions">
    <p:spTree>
      <p:nvGrpSpPr>
        <p:cNvPr id="1" name=""/>
        <p:cNvGrpSpPr/>
        <p:nvPr/>
      </p:nvGrpSpPr>
      <p:grpSpPr>
        <a:xfrm>
          <a:off x="0" y="0"/>
          <a:ext cx="0" cy="0"/>
          <a:chOff x="0" y="0"/>
          <a:chExt cx="0" cy="0"/>
        </a:xfrm>
      </p:grpSpPr>
      <p:cxnSp>
        <p:nvCxnSpPr>
          <p:cNvPr id="9" name="Straight Connector 8"/>
          <p:cNvCxnSpPr/>
          <p:nvPr userDrawn="1"/>
        </p:nvCxnSpPr>
        <p:spPr>
          <a:xfrm>
            <a:off x="199235" y="980728"/>
            <a:ext cx="869324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179512" y="503878"/>
            <a:ext cx="820891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24 Points</a:t>
            </a:r>
            <a:endParaRPr lang="en-US" dirty="0"/>
          </a:p>
        </p:txBody>
      </p:sp>
      <p:sp>
        <p:nvSpPr>
          <p:cNvPr id="11" name="Text Placeholder 8"/>
          <p:cNvSpPr>
            <a:spLocks noGrp="1"/>
          </p:cNvSpPr>
          <p:nvPr>
            <p:ph type="body" sz="quarter" idx="39" hasCustomPrompt="1"/>
          </p:nvPr>
        </p:nvSpPr>
        <p:spPr>
          <a:xfrm>
            <a:off x="179512" y="188640"/>
            <a:ext cx="8208912" cy="288032"/>
          </a:xfrm>
          <a:prstGeom prst="rect">
            <a:avLst/>
          </a:prstGeom>
        </p:spPr>
        <p:txBody>
          <a:bodyPr vert="horz" lIns="91429" tIns="45714" rIns="91429" bIns="45714">
            <a:noAutofit/>
          </a:bodyPr>
          <a:lstStyle>
            <a:lvl1pPr marL="0" indent="0">
              <a:buFontTx/>
              <a:buNone/>
              <a:defRPr sz="1800" b="1" i="1">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18 Points, Italic</a:t>
            </a:r>
            <a:endParaRPr lang="en-US" dirty="0"/>
          </a:p>
        </p:txBody>
      </p:sp>
      <p:sp>
        <p:nvSpPr>
          <p:cNvPr id="12" name="Rectangle 4">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8236514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443591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Background">
    <p:bg>
      <p:bgRef idx="1001">
        <a:schemeClr val="bg1"/>
      </p:bgRef>
    </p:bg>
    <p:spTree>
      <p:nvGrpSpPr>
        <p:cNvPr id="1" name=""/>
        <p:cNvGrpSpPr/>
        <p:nvPr/>
      </p:nvGrpSpPr>
      <p:grpSpPr>
        <a:xfrm>
          <a:off x="0" y="0"/>
          <a:ext cx="0" cy="0"/>
          <a:chOff x="0" y="0"/>
          <a:chExt cx="0" cy="0"/>
        </a:xfrm>
      </p:grpSpPr>
      <p:sp>
        <p:nvSpPr>
          <p:cNvPr id="2" name="Rectangle 4">
            <a:extLst/>
          </p:cNvPr>
          <p:cNvSpPr>
            <a:spLocks noGrp="1" noChangeArrowheads="1"/>
          </p:cNvSpPr>
          <p:nvPr>
            <p:ph type="sldNum" sz="quarter" idx="40"/>
          </p:nvPr>
        </p:nvSpPr>
        <p:spPr>
          <a:xfrm>
            <a:off x="6553200" y="6356350"/>
            <a:ext cx="2133600" cy="365125"/>
          </a:xfrm>
          <a:ln/>
        </p:spPr>
        <p:txBody>
          <a:bodyPr/>
          <a:lstStyle>
            <a:lvl1pPr>
              <a:defRPr>
                <a:solidFill>
                  <a:schemeClr val="accent6"/>
                </a:solidFill>
              </a:defRPr>
            </a:lvl1pPr>
          </a:lstStyle>
          <a:p>
            <a:pPr>
              <a:defRPr/>
            </a:pPr>
            <a:fld id="{46425072-6E52-45A8-8A7E-A5B11BCA4176}" type="slidenum">
              <a:rPr lang="en-US" altLang="en-US" smtClean="0">
                <a:solidFill>
                  <a:srgbClr val="7F7F7F"/>
                </a:solidFill>
              </a:rPr>
              <a:pPr>
                <a:defRPr/>
              </a:pPr>
              <a:t>‹#›</a:t>
            </a:fld>
            <a:endParaRPr lang="en-US" altLang="en-US" dirty="0">
              <a:solidFill>
                <a:srgbClr val="7F7F7F"/>
              </a:solidFill>
            </a:endParaRPr>
          </a:p>
        </p:txBody>
      </p:sp>
    </p:spTree>
    <p:extLst>
      <p:ext uri="{BB962C8B-B14F-4D97-AF65-F5344CB8AC3E}">
        <p14:creationId xmlns:p14="http://schemas.microsoft.com/office/powerpoint/2010/main" val="1466229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fld id="{1F90B020-EA56-4166-88F8-DAEDBE5322A7}"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275452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cxnSp>
        <p:nvCxnSpPr>
          <p:cNvPr id="9" name="Straight Connector 8"/>
          <p:cNvCxnSpPr/>
          <p:nvPr userDrawn="1"/>
        </p:nvCxnSpPr>
        <p:spPr>
          <a:xfrm>
            <a:off x="539552" y="1628800"/>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519829" y="431870"/>
            <a:ext cx="8208912" cy="1124922"/>
          </a:xfrm>
          <a:prstGeom prst="rect">
            <a:avLst/>
          </a:prstGeom>
        </p:spPr>
        <p:txBody>
          <a:bodyPr vert="horz" lIns="91429" tIns="45714" rIns="91429" bIns="45714" anchor="b" anchorCtr="0">
            <a:noAutofit/>
          </a:bodyPr>
          <a:lstStyle>
            <a:lvl1pPr marL="0" indent="0" algn="ctr">
              <a:buFontTx/>
              <a:buNone/>
              <a:defRPr sz="32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32 Points</a:t>
            </a:r>
            <a:endParaRPr lang="en-US" dirty="0"/>
          </a:p>
        </p:txBody>
      </p:sp>
      <p:sp>
        <p:nvSpPr>
          <p:cNvPr id="11" name="Text Placeholder 8"/>
          <p:cNvSpPr>
            <a:spLocks noGrp="1"/>
          </p:cNvSpPr>
          <p:nvPr>
            <p:ph type="body" sz="quarter" idx="39" hasCustomPrompt="1"/>
          </p:nvPr>
        </p:nvSpPr>
        <p:spPr>
          <a:xfrm>
            <a:off x="519829" y="1916832"/>
            <a:ext cx="8208912" cy="3960440"/>
          </a:xfrm>
          <a:prstGeom prst="rect">
            <a:avLst/>
          </a:prstGeom>
        </p:spPr>
        <p:txBody>
          <a:bodyPr vert="horz" lIns="91429" tIns="45714" rIns="91429" bIns="45714">
            <a:noAutofit/>
          </a:bodyPr>
          <a:lstStyle>
            <a:lvl1pPr marL="0" indent="0">
              <a:buFontTx/>
              <a:buNone/>
              <a:defRPr sz="2800" b="0" i="0">
                <a:solidFill>
                  <a:srgbClr val="000000"/>
                </a:solidFill>
                <a:latin typeface="+mn-lt"/>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Calibri Light Bold Subhead 28 Points</a:t>
            </a:r>
            <a:endParaRPr lang="en-US" dirty="0"/>
          </a:p>
        </p:txBody>
      </p:sp>
      <p:sp>
        <p:nvSpPr>
          <p:cNvPr id="6"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22502134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fld id="{A900B804-E260-45E4-B3A9-3704B31366A3}"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015880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Text">
    <p:spTree>
      <p:nvGrpSpPr>
        <p:cNvPr id="1" name=""/>
        <p:cNvGrpSpPr/>
        <p:nvPr/>
      </p:nvGrpSpPr>
      <p:grpSpPr>
        <a:xfrm>
          <a:off x="0" y="0"/>
          <a:ext cx="0" cy="0"/>
          <a:chOff x="0" y="0"/>
          <a:chExt cx="0" cy="0"/>
        </a:xfrm>
      </p:grpSpPr>
      <p:cxnSp>
        <p:nvCxnSpPr>
          <p:cNvPr id="9" name="Straight Connector 8"/>
          <p:cNvCxnSpPr/>
          <p:nvPr userDrawn="1"/>
        </p:nvCxnSpPr>
        <p:spPr>
          <a:xfrm>
            <a:off x="539552" y="980728"/>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519829" y="1526850"/>
            <a:ext cx="8185388" cy="4854478"/>
          </a:xfrm>
          <a:prstGeom prst="rect">
            <a:avLst/>
          </a:prstGeom>
        </p:spPr>
        <p:txBody>
          <a:bodyPr vert="horz" lIns="91429" tIns="45714" rIns="91429" bIns="45714">
            <a:noAutofit/>
          </a:bodyPr>
          <a:lstStyle>
            <a:lvl1pPr marL="0" indent="0">
              <a:buFontTx/>
              <a:buNone/>
              <a:defRPr sz="2000" b="0" i="0">
                <a:solidFill>
                  <a:schemeClr val="tx1"/>
                </a:solidFill>
                <a:latin typeface="+mj-lt"/>
                <a:cs typeface="Calibri Light"/>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smtClean="0"/>
              <a:t>Calibri Light in black at 20 points. 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a:t>
            </a:r>
            <a:endParaRPr lang="en-US" dirty="0"/>
          </a:p>
        </p:txBody>
      </p:sp>
      <p:sp>
        <p:nvSpPr>
          <p:cNvPr id="10" name="Text Placeholder 8"/>
          <p:cNvSpPr>
            <a:spLocks noGrp="1"/>
          </p:cNvSpPr>
          <p:nvPr>
            <p:ph type="body" sz="quarter" idx="38" hasCustomPrompt="1"/>
          </p:nvPr>
        </p:nvSpPr>
        <p:spPr>
          <a:xfrm>
            <a:off x="519829" y="431870"/>
            <a:ext cx="8208912"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30 Points</a:t>
            </a:r>
            <a:endParaRPr lang="en-US" dirty="0"/>
          </a:p>
        </p:txBody>
      </p:sp>
      <p:sp>
        <p:nvSpPr>
          <p:cNvPr id="11" name="Text Placeholder 8"/>
          <p:cNvSpPr>
            <a:spLocks noGrp="1"/>
          </p:cNvSpPr>
          <p:nvPr>
            <p:ph type="body" sz="quarter" idx="39" hasCustomPrompt="1"/>
          </p:nvPr>
        </p:nvSpPr>
        <p:spPr>
          <a:xfrm>
            <a:off x="519829" y="1105942"/>
            <a:ext cx="8208912"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20 Points</a:t>
            </a:r>
            <a:endParaRPr lang="en-US" dirty="0"/>
          </a:p>
        </p:txBody>
      </p:sp>
      <p:sp>
        <p:nvSpPr>
          <p:cNvPr id="6"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9345635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Text-LargeHeader">
    <p:spTree>
      <p:nvGrpSpPr>
        <p:cNvPr id="1" name=""/>
        <p:cNvGrpSpPr/>
        <p:nvPr/>
      </p:nvGrpSpPr>
      <p:grpSpPr>
        <a:xfrm>
          <a:off x="0" y="0"/>
          <a:ext cx="0" cy="0"/>
          <a:chOff x="0" y="0"/>
          <a:chExt cx="0" cy="0"/>
        </a:xfrm>
      </p:grpSpPr>
      <p:cxnSp>
        <p:nvCxnSpPr>
          <p:cNvPr id="9" name="Straight Connector 8"/>
          <p:cNvCxnSpPr/>
          <p:nvPr userDrawn="1"/>
        </p:nvCxnSpPr>
        <p:spPr>
          <a:xfrm>
            <a:off x="539552" y="1556792"/>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519829" y="2060848"/>
            <a:ext cx="8185388" cy="4320480"/>
          </a:xfrm>
          <a:prstGeom prst="rect">
            <a:avLst/>
          </a:prstGeom>
        </p:spPr>
        <p:txBody>
          <a:bodyPr vert="horz" lIns="91429" tIns="45714" rIns="91429" bIns="45714">
            <a:noAutofit/>
          </a:bodyPr>
          <a:lstStyle>
            <a:lvl1pPr marL="0" indent="0">
              <a:buFontTx/>
              <a:buNone/>
              <a:defRPr sz="2000" b="0" i="0">
                <a:solidFill>
                  <a:schemeClr val="tx1"/>
                </a:solidFill>
                <a:latin typeface="+mj-lt"/>
                <a:cs typeface="Calibri Light"/>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smtClean="0"/>
              <a:t>Calibri Light in black at 20 points. 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a:t>
            </a:r>
            <a:endParaRPr lang="en-US" dirty="0"/>
          </a:p>
        </p:txBody>
      </p:sp>
      <p:sp>
        <p:nvSpPr>
          <p:cNvPr id="10" name="Text Placeholder 8"/>
          <p:cNvSpPr>
            <a:spLocks noGrp="1"/>
          </p:cNvSpPr>
          <p:nvPr>
            <p:ph type="body" sz="quarter" idx="38" hasCustomPrompt="1"/>
          </p:nvPr>
        </p:nvSpPr>
        <p:spPr>
          <a:xfrm>
            <a:off x="519829" y="431870"/>
            <a:ext cx="8208912" cy="98090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30 Points</a:t>
            </a:r>
            <a:endParaRPr lang="en-US" dirty="0"/>
          </a:p>
        </p:txBody>
      </p:sp>
      <p:sp>
        <p:nvSpPr>
          <p:cNvPr id="11" name="Text Placeholder 8"/>
          <p:cNvSpPr>
            <a:spLocks noGrp="1"/>
          </p:cNvSpPr>
          <p:nvPr>
            <p:ph type="body" sz="quarter" idx="39" hasCustomPrompt="1"/>
          </p:nvPr>
        </p:nvSpPr>
        <p:spPr>
          <a:xfrm>
            <a:off x="519829" y="1609998"/>
            <a:ext cx="8208912"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20 Points</a:t>
            </a:r>
            <a:endParaRPr lang="en-US" dirty="0"/>
          </a:p>
        </p:txBody>
      </p:sp>
      <p:sp>
        <p:nvSpPr>
          <p:cNvPr id="6"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32012744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Text - Smaller Header">
    <p:spTree>
      <p:nvGrpSpPr>
        <p:cNvPr id="1" name=""/>
        <p:cNvGrpSpPr/>
        <p:nvPr/>
      </p:nvGrpSpPr>
      <p:grpSpPr>
        <a:xfrm>
          <a:off x="0" y="0"/>
          <a:ext cx="0" cy="0"/>
          <a:chOff x="0" y="0"/>
          <a:chExt cx="0" cy="0"/>
        </a:xfrm>
      </p:grpSpPr>
      <p:cxnSp>
        <p:nvCxnSpPr>
          <p:cNvPr id="9" name="Straight Connector 8"/>
          <p:cNvCxnSpPr/>
          <p:nvPr userDrawn="1"/>
        </p:nvCxnSpPr>
        <p:spPr>
          <a:xfrm>
            <a:off x="199235" y="620688"/>
            <a:ext cx="869324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179512" y="143838"/>
            <a:ext cx="820891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24 Points</a:t>
            </a:r>
            <a:endParaRPr lang="en-US" dirty="0"/>
          </a:p>
        </p:txBody>
      </p:sp>
      <p:sp>
        <p:nvSpPr>
          <p:cNvPr id="11" name="Text Placeholder 8"/>
          <p:cNvSpPr>
            <a:spLocks noGrp="1"/>
          </p:cNvSpPr>
          <p:nvPr>
            <p:ph type="body" sz="quarter" idx="39" hasCustomPrompt="1"/>
          </p:nvPr>
        </p:nvSpPr>
        <p:spPr>
          <a:xfrm>
            <a:off x="179512" y="620688"/>
            <a:ext cx="8208912" cy="450850"/>
          </a:xfrm>
          <a:prstGeom prst="rect">
            <a:avLst/>
          </a:prstGeom>
        </p:spPr>
        <p:txBody>
          <a:bodyPr vert="horz" lIns="91429" tIns="45714" rIns="91429" bIns="45714">
            <a:normAutofit/>
          </a:bodyPr>
          <a:lstStyle>
            <a:lvl1pPr marL="0" indent="0">
              <a:buFontTx/>
              <a:buNone/>
              <a:defRPr sz="1600" b="1" i="0">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16 Points</a:t>
            </a:r>
            <a:endParaRPr lang="en-US" dirty="0"/>
          </a:p>
        </p:txBody>
      </p:sp>
      <p:sp>
        <p:nvSpPr>
          <p:cNvPr id="12" name="Rectangle 4">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6838635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Text - Smaller Header - Provisions">
    <p:spTree>
      <p:nvGrpSpPr>
        <p:cNvPr id="1" name=""/>
        <p:cNvGrpSpPr/>
        <p:nvPr/>
      </p:nvGrpSpPr>
      <p:grpSpPr>
        <a:xfrm>
          <a:off x="0" y="0"/>
          <a:ext cx="0" cy="0"/>
          <a:chOff x="0" y="0"/>
          <a:chExt cx="0" cy="0"/>
        </a:xfrm>
      </p:grpSpPr>
      <p:cxnSp>
        <p:nvCxnSpPr>
          <p:cNvPr id="9" name="Straight Connector 8"/>
          <p:cNvCxnSpPr/>
          <p:nvPr userDrawn="1"/>
        </p:nvCxnSpPr>
        <p:spPr>
          <a:xfrm>
            <a:off x="199235" y="980728"/>
            <a:ext cx="869324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179512" y="503878"/>
            <a:ext cx="820891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24 Points</a:t>
            </a:r>
            <a:endParaRPr lang="en-US" dirty="0"/>
          </a:p>
        </p:txBody>
      </p:sp>
      <p:sp>
        <p:nvSpPr>
          <p:cNvPr id="11" name="Text Placeholder 8"/>
          <p:cNvSpPr>
            <a:spLocks noGrp="1"/>
          </p:cNvSpPr>
          <p:nvPr>
            <p:ph type="body" sz="quarter" idx="39" hasCustomPrompt="1"/>
          </p:nvPr>
        </p:nvSpPr>
        <p:spPr>
          <a:xfrm>
            <a:off x="179512" y="188640"/>
            <a:ext cx="8208912" cy="288032"/>
          </a:xfrm>
          <a:prstGeom prst="rect">
            <a:avLst/>
          </a:prstGeom>
        </p:spPr>
        <p:txBody>
          <a:bodyPr vert="horz" lIns="91429" tIns="45714" rIns="91429" bIns="45714">
            <a:noAutofit/>
          </a:bodyPr>
          <a:lstStyle>
            <a:lvl1pPr marL="0" indent="0">
              <a:buFontTx/>
              <a:buNone/>
              <a:defRPr sz="1800" b="1" i="1">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18 Points, Italic</a:t>
            </a:r>
            <a:endParaRPr lang="en-US" dirty="0"/>
          </a:p>
        </p:txBody>
      </p:sp>
      <p:sp>
        <p:nvSpPr>
          <p:cNvPr id="12" name="Rectangle 4">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33947547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40966884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 Background">
    <p:bg>
      <p:bgRef idx="1001">
        <a:schemeClr val="bg1"/>
      </p:bgRef>
    </p:bg>
    <p:spTree>
      <p:nvGrpSpPr>
        <p:cNvPr id="1" name=""/>
        <p:cNvGrpSpPr/>
        <p:nvPr/>
      </p:nvGrpSpPr>
      <p:grpSpPr>
        <a:xfrm>
          <a:off x="0" y="0"/>
          <a:ext cx="0" cy="0"/>
          <a:chOff x="0" y="0"/>
          <a:chExt cx="0" cy="0"/>
        </a:xfrm>
      </p:grpSpPr>
      <p:sp>
        <p:nvSpPr>
          <p:cNvPr id="2" name="Rectangle 4">
            <a:extLst/>
          </p:cNvPr>
          <p:cNvSpPr>
            <a:spLocks noGrp="1" noChangeArrowheads="1"/>
          </p:cNvSpPr>
          <p:nvPr>
            <p:ph type="sldNum" sz="quarter" idx="40"/>
          </p:nvPr>
        </p:nvSpPr>
        <p:spPr>
          <a:xfrm>
            <a:off x="6553200" y="6356350"/>
            <a:ext cx="2133600" cy="365125"/>
          </a:xfrm>
          <a:ln/>
        </p:spPr>
        <p:txBody>
          <a:bodyPr/>
          <a:lstStyle>
            <a:lvl1pPr>
              <a:defRPr>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2056485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F90B020-EA56-4166-88F8-DAEDBE5322A7}" type="slidenum">
              <a:rPr lang="en-US" altLang="en-US"/>
              <a:pPr/>
              <a:t>‹#›</a:t>
            </a:fld>
            <a:endParaRPr lang="en-US" altLang="en-US"/>
          </a:p>
        </p:txBody>
      </p:sp>
    </p:spTree>
    <p:extLst>
      <p:ext uri="{BB962C8B-B14F-4D97-AF65-F5344CB8AC3E}">
        <p14:creationId xmlns:p14="http://schemas.microsoft.com/office/powerpoint/2010/main" val="18309116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22900-6042-614C-B879-FCAC9AB848D4}" type="datetimeFigureOut">
              <a:rPr lang="en-US" smtClean="0"/>
              <a:t>7/7/2020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EB389-514E-3A4F-9189-069402B7FC3B}" type="slidenum">
              <a:rPr lang="en-US" smtClean="0"/>
              <a:t>‹#›</a:t>
            </a:fld>
            <a:endParaRPr lang="en-US"/>
          </a:p>
        </p:txBody>
      </p:sp>
    </p:spTree>
    <p:extLst>
      <p:ext uri="{BB962C8B-B14F-4D97-AF65-F5344CB8AC3E}">
        <p14:creationId xmlns:p14="http://schemas.microsoft.com/office/powerpoint/2010/main" val="2322386140"/>
      </p:ext>
    </p:extLst>
  </p:cSld>
  <p:clrMap bg1="lt1" tx1="dk1" bg2="lt2" tx2="dk2" accent1="accent1" accent2="accent2" accent3="accent3" accent4="accent4" accent5="accent5" accent6="accent6" hlink="hlink" folHlink="folHlink"/>
  <p:sldLayoutIdLst>
    <p:sldLayoutId id="2147483962" r:id="rId1"/>
    <p:sldLayoutId id="2147483969" r:id="rId2"/>
    <p:sldLayoutId id="2147483959" r:id="rId3"/>
    <p:sldLayoutId id="2147483973" r:id="rId4"/>
    <p:sldLayoutId id="2147483968" r:id="rId5"/>
    <p:sldLayoutId id="2147483974" r:id="rId6"/>
    <p:sldLayoutId id="2147483954" r:id="rId7"/>
    <p:sldLayoutId id="2147483967" r:id="rId8"/>
    <p:sldLayoutId id="2147483970" r:id="rId9"/>
    <p:sldLayoutId id="2147483971" r:id="rId10"/>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22900-6042-614C-B879-FCAC9AB848D4}" type="datetimeFigureOut">
              <a:rPr lang="en-US" smtClean="0">
                <a:solidFill>
                  <a:prstClr val="black">
                    <a:tint val="75000"/>
                  </a:prstClr>
                </a:solidFill>
              </a:rPr>
              <a:pPr/>
              <a:t>7/7/2020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EB389-514E-3A4F-9189-069402B7FC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110520"/>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1.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4.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85.tif"/></Relationships>
</file>

<file path=ppt/slides/_rels/slide1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89.png"/></Relationships>
</file>

<file path=ppt/slides/_rels/slide1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7.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4.xml"/><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6.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7.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8.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103.emf"/><Relationship Id="rId5" Type="http://schemas.openxmlformats.org/officeDocument/2006/relationships/oleObject" Target="../embeddings/oleObject1.bin"/><Relationship Id="rId4" Type="http://schemas.openxmlformats.org/officeDocument/2006/relationships/image" Target="../media/image104.emf"/></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52.xml"/><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7.xml"/><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9.xml"/><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0.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9.xml"/><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0.xml"/><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1.xml"/><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2.xml"/><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3.xml"/><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75.xml"/><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76.xml"/><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81.xml"/><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2.xml"/><Relationship Id="rId1" Type="http://schemas.openxmlformats.org/officeDocument/2006/relationships/slideLayout" Target="../slideLayouts/slideLayout8.xml"/><Relationship Id="rId4" Type="http://schemas.openxmlformats.org/officeDocument/2006/relationships/image" Target="../media/image124.pn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7.xml"/><Relationship Id="rId1" Type="http://schemas.openxmlformats.org/officeDocument/2006/relationships/slideLayout" Target="../slideLayouts/slideLayout5.xml"/><Relationship Id="rId4" Type="http://schemas.openxmlformats.org/officeDocument/2006/relationships/image" Target="../media/image1180.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89.xml"/><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3" Type="http://schemas.openxmlformats.org/officeDocument/2006/relationships/image" Target="../media/image1261.png"/><Relationship Id="rId2" Type="http://schemas.openxmlformats.org/officeDocument/2006/relationships/notesSlide" Target="../notesSlides/notesSlide190.xml"/><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91.xml"/><Relationship Id="rId1" Type="http://schemas.openxmlformats.org/officeDocument/2006/relationships/slideLayout" Target="../slideLayouts/slideLayout5.xml"/><Relationship Id="rId5" Type="http://schemas.openxmlformats.org/officeDocument/2006/relationships/image" Target="../media/image128.emf"/><Relationship Id="rId4" Type="http://schemas.openxmlformats.org/officeDocument/2006/relationships/image" Target="../media/image127.emf"/></Relationships>
</file>

<file path=ppt/slides/_rels/slide197.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192.xml"/><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19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0.png"/><Relationship Id="rId7" Type="http://schemas.openxmlformats.org/officeDocument/2006/relationships/image" Target="../media/image127.png"/><Relationship Id="rId2" Type="http://schemas.openxmlformats.org/officeDocument/2006/relationships/notesSlide" Target="../notesSlides/notesSlide193.xml"/><Relationship Id="rId1" Type="http://schemas.openxmlformats.org/officeDocument/2006/relationships/slideLayout" Target="../slideLayouts/slideLayout6.xml"/><Relationship Id="rId6" Type="http://schemas.openxmlformats.org/officeDocument/2006/relationships/image" Target="../media/image1260.png"/><Relationship Id="rId5" Type="http://schemas.openxmlformats.org/officeDocument/2006/relationships/image" Target="../media/image1250.png"/><Relationship Id="rId10" Type="http://schemas.openxmlformats.org/officeDocument/2006/relationships/image" Target="../media/image130.png"/><Relationship Id="rId4" Type="http://schemas.openxmlformats.org/officeDocument/2006/relationships/image" Target="../media/image1240.png"/><Relationship Id="rId9" Type="http://schemas.openxmlformats.org/officeDocument/2006/relationships/image" Target="../media/image129.png"/></Relationships>
</file>

<file path=ppt/slides/_rels/slide199.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196.xml"/><Relationship Id="rId1" Type="http://schemas.openxmlformats.org/officeDocument/2006/relationships/slideLayout" Target="../slideLayouts/slideLayout7.xml"/><Relationship Id="rId4" Type="http://schemas.openxmlformats.org/officeDocument/2006/relationships/image" Target="../media/image133.emf"/></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98.xml"/><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02.xml"/><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03.xml"/><Relationship Id="rId1" Type="http://schemas.openxmlformats.org/officeDocument/2006/relationships/slideLayout" Target="../slideLayouts/slideLayout8.xml"/></Relationships>
</file>

<file path=ppt/slides/_rels/slide20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0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05.xml"/><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06.xml"/><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07.xml"/><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09.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10.xml"/><Relationship Id="rId1" Type="http://schemas.openxmlformats.org/officeDocument/2006/relationships/slideLayout" Target="../slideLayouts/slideLayout6.xml"/><Relationship Id="rId4" Type="http://schemas.openxmlformats.org/officeDocument/2006/relationships/image" Target="../media/image145.png"/></Relationships>
</file>

<file path=ppt/slides/_rels/slide21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15.xml"/><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16.xml"/><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17.xml"/><Relationship Id="rId1" Type="http://schemas.openxmlformats.org/officeDocument/2006/relationships/slideLayout" Target="../slideLayouts/slideLayout8.xml"/></Relationships>
</file>

<file path=ppt/slides/_rels/slide22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18.xml"/><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5.xml"/></Relationships>
</file>

<file path=ppt/slides/_rels/slide22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20.xml"/><Relationship Id="rId1" Type="http://schemas.openxmlformats.org/officeDocument/2006/relationships/slideLayout" Target="../slideLayouts/slideLayout6.xml"/><Relationship Id="rId4" Type="http://schemas.openxmlformats.org/officeDocument/2006/relationships/image" Target="../media/image153.png"/></Relationships>
</file>

<file path=ppt/slides/_rels/slide22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21.xml"/><Relationship Id="rId1" Type="http://schemas.openxmlformats.org/officeDocument/2006/relationships/slideLayout" Target="../slideLayouts/slideLayout8.xml"/></Relationships>
</file>

<file path=ppt/slides/_rels/slide22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22.xml"/><Relationship Id="rId1" Type="http://schemas.openxmlformats.org/officeDocument/2006/relationships/slideLayout" Target="../slideLayouts/slideLayout8.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24.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25.xml"/><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27.xml"/><Relationship Id="rId1" Type="http://schemas.openxmlformats.org/officeDocument/2006/relationships/slideLayout" Target="../slideLayouts/slideLayout8.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607243" y="2771673"/>
            <a:ext cx="446881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dirty="0">
                <a:latin typeface="Calibri Light" panose="020F0302020204030204" pitchFamily="34" charset="0"/>
                <a:cs typeface="Calibri Light" panose="020F0302020204030204" pitchFamily="34" charset="0"/>
              </a:rPr>
              <a:t>Prepared by:</a:t>
            </a:r>
            <a:br>
              <a:rPr lang="en-US" altLang="en-US" sz="1800" b="0" dirty="0">
                <a:latin typeface="Calibri Light" panose="020F0302020204030204" pitchFamily="34" charset="0"/>
                <a:cs typeface="Calibri Light" panose="020F0302020204030204" pitchFamily="34" charset="0"/>
              </a:rPr>
            </a:br>
            <a:r>
              <a:rPr lang="en-US" altLang="en-US" sz="1800" b="0" dirty="0">
                <a:latin typeface="Calibri Light" panose="020F0302020204030204" pitchFamily="34" charset="0"/>
                <a:cs typeface="Calibri Light" panose="020F0302020204030204" pitchFamily="34" charset="0"/>
              </a:rPr>
              <a:t>Michael D. </a:t>
            </a:r>
            <a:r>
              <a:rPr lang="en-US" altLang="en-US" sz="1800" b="0" dirty="0" err="1">
                <a:latin typeface="Calibri Light" panose="020F0302020204030204" pitchFamily="34" charset="0"/>
                <a:cs typeface="Calibri Light" panose="020F0302020204030204" pitchFamily="34" charset="0"/>
              </a:rPr>
              <a:t>Engelhardt</a:t>
            </a:r>
            <a:r>
              <a:rPr lang="en-US" altLang="en-US" sz="1800" b="0" dirty="0">
                <a:latin typeface="Calibri Light" panose="020F0302020204030204" pitchFamily="34" charset="0"/>
                <a:cs typeface="Calibri Light" panose="020F0302020204030204" pitchFamily="34" charset="0"/>
              </a:rPr>
              <a:t>, PhD</a:t>
            </a:r>
            <a:br>
              <a:rPr lang="en-US" altLang="en-US" sz="1800" b="0" dirty="0">
                <a:latin typeface="Calibri Light" panose="020F0302020204030204" pitchFamily="34" charset="0"/>
                <a:cs typeface="Calibri Light" panose="020F0302020204030204" pitchFamily="34" charset="0"/>
              </a:rPr>
            </a:br>
            <a:r>
              <a:rPr lang="en-US" altLang="en-US" sz="1800" b="0" dirty="0">
                <a:latin typeface="Calibri Light" panose="020F0302020204030204" pitchFamily="34" charset="0"/>
                <a:cs typeface="Calibri Light" panose="020F0302020204030204" pitchFamily="34" charset="0"/>
              </a:rPr>
              <a:t>University of Texas at Austin</a:t>
            </a:r>
          </a:p>
          <a:p>
            <a:pPr>
              <a:spcBef>
                <a:spcPct val="50000"/>
              </a:spcBef>
              <a:buClrTx/>
              <a:buSzTx/>
              <a:buFontTx/>
              <a:buNone/>
            </a:pPr>
            <a:r>
              <a:rPr lang="en-US" altLang="en-US" sz="1800" b="0" dirty="0" smtClean="0">
                <a:latin typeface="Calibri Light" panose="020F0302020204030204" pitchFamily="34" charset="0"/>
                <a:cs typeface="Calibri Light" panose="020F0302020204030204" pitchFamily="34" charset="0"/>
              </a:rPr>
              <a:t>Updated by:</a:t>
            </a:r>
            <a:br>
              <a:rPr lang="en-US" altLang="en-US" sz="1800" b="0" dirty="0" smtClean="0">
                <a:latin typeface="Calibri Light" panose="020F0302020204030204" pitchFamily="34" charset="0"/>
                <a:cs typeface="Calibri Light" panose="020F0302020204030204" pitchFamily="34" charset="0"/>
              </a:rPr>
            </a:br>
            <a:r>
              <a:rPr lang="en-US" altLang="en-US" sz="1800" b="0" dirty="0" smtClean="0">
                <a:latin typeface="Calibri Light" panose="020F0302020204030204" pitchFamily="34" charset="0"/>
                <a:cs typeface="Calibri Light" panose="020F0302020204030204" pitchFamily="34" charset="0"/>
              </a:rPr>
              <a:t>Patricia </a:t>
            </a:r>
            <a:r>
              <a:rPr lang="en-US" altLang="en-US" sz="1800" b="0" dirty="0" smtClean="0">
                <a:latin typeface="Calibri Light" panose="020F0302020204030204" pitchFamily="34" charset="0"/>
                <a:cs typeface="Calibri Light" panose="020F0302020204030204" pitchFamily="34" charset="0"/>
              </a:rPr>
              <a:t>Clayton, PhD</a:t>
            </a:r>
            <a:br>
              <a:rPr lang="en-US" altLang="en-US" sz="1800" b="0" dirty="0" smtClean="0">
                <a:latin typeface="Calibri Light" panose="020F0302020204030204" pitchFamily="34" charset="0"/>
                <a:cs typeface="Calibri Light" panose="020F0302020204030204" pitchFamily="34" charset="0"/>
              </a:rPr>
            </a:br>
            <a:r>
              <a:rPr lang="en-US" altLang="en-US" sz="1800" b="0" dirty="0" smtClean="0">
                <a:latin typeface="Calibri Light" panose="020F0302020204030204" pitchFamily="34" charset="0"/>
                <a:cs typeface="Calibri Light" panose="020F0302020204030204" pitchFamily="34" charset="0"/>
              </a:rPr>
              <a:t>University of Texas at Austin</a:t>
            </a:r>
          </a:p>
          <a:p>
            <a:pPr>
              <a:spcBef>
                <a:spcPct val="50000"/>
              </a:spcBef>
              <a:buClrTx/>
              <a:buSzTx/>
              <a:buFontTx/>
              <a:buNone/>
            </a:pPr>
            <a:r>
              <a:rPr lang="en-US" altLang="en-US" sz="1800" b="0" dirty="0" smtClean="0">
                <a:latin typeface="Calibri Light" panose="020F0302020204030204" pitchFamily="34" charset="0"/>
                <a:cs typeface="Calibri Light" panose="020F0302020204030204" pitchFamily="34" charset="0"/>
              </a:rPr>
              <a:t/>
            </a:r>
            <a:br>
              <a:rPr lang="en-US" altLang="en-US" sz="1800" b="0" dirty="0" smtClean="0">
                <a:latin typeface="Calibri Light" panose="020F0302020204030204" pitchFamily="34" charset="0"/>
                <a:cs typeface="Calibri Light" panose="020F0302020204030204" pitchFamily="34" charset="0"/>
              </a:rPr>
            </a:br>
            <a:r>
              <a:rPr lang="en-US" altLang="en-US" sz="1800" b="0" dirty="0" smtClean="0">
                <a:latin typeface="Calibri Light" panose="020F0302020204030204" pitchFamily="34" charset="0"/>
                <a:cs typeface="Calibri Light" panose="020F0302020204030204" pitchFamily="34" charset="0"/>
              </a:rPr>
              <a:t>with </a:t>
            </a:r>
            <a:r>
              <a:rPr lang="en-US" altLang="en-US" sz="1800" b="0" dirty="0">
                <a:latin typeface="Calibri Light" panose="020F0302020204030204" pitchFamily="34" charset="0"/>
                <a:cs typeface="Calibri Light" panose="020F0302020204030204" pitchFamily="34" charset="0"/>
              </a:rPr>
              <a:t>the support of the</a:t>
            </a:r>
            <a:br>
              <a:rPr lang="en-US" altLang="en-US" sz="1800" b="0" dirty="0">
                <a:latin typeface="Calibri Light" panose="020F0302020204030204" pitchFamily="34" charset="0"/>
                <a:cs typeface="Calibri Light" panose="020F0302020204030204" pitchFamily="34" charset="0"/>
              </a:rPr>
            </a:br>
            <a:r>
              <a:rPr lang="en-US" altLang="en-US" sz="1800" b="0" dirty="0">
                <a:latin typeface="Calibri Light" panose="020F0302020204030204" pitchFamily="34" charset="0"/>
                <a:cs typeface="Calibri Light" panose="020F0302020204030204" pitchFamily="34" charset="0"/>
              </a:rPr>
              <a:t>American Institute of Steel </a:t>
            </a:r>
            <a:r>
              <a:rPr lang="en-US" altLang="en-US" sz="1800" b="0" dirty="0" smtClean="0">
                <a:latin typeface="Calibri Light" panose="020F0302020204030204" pitchFamily="34" charset="0"/>
                <a:cs typeface="Calibri Light" panose="020F0302020204030204" pitchFamily="34" charset="0"/>
              </a:rPr>
              <a:t>Construction</a:t>
            </a:r>
            <a:endParaRPr lang="en-US" altLang="en-US" sz="1800" b="0" dirty="0">
              <a:latin typeface="Calibri Light" panose="020F0302020204030204" pitchFamily="34" charset="0"/>
              <a:cs typeface="Calibri Light" panose="020F0302020204030204" pitchFamily="34" charset="0"/>
            </a:endParaRPr>
          </a:p>
        </p:txBody>
      </p:sp>
      <p:sp>
        <p:nvSpPr>
          <p:cNvPr id="7" name="Text Box 13"/>
          <p:cNvSpPr txBox="1">
            <a:spLocks noChangeArrowheads="1"/>
          </p:cNvSpPr>
          <p:nvPr/>
        </p:nvSpPr>
        <p:spPr bwMode="auto">
          <a:xfrm>
            <a:off x="607243" y="5858108"/>
            <a:ext cx="32734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400" i="1" dirty="0" smtClean="0">
                <a:latin typeface="Arial Narrow" pitchFamily="34" charset="0"/>
              </a:rPr>
              <a:t>Version </a:t>
            </a:r>
            <a:r>
              <a:rPr lang="en-US" altLang="en-US" sz="1400" i="1" dirty="0">
                <a:latin typeface="Arial Narrow" pitchFamily="34" charset="0"/>
              </a:rPr>
              <a:t>2 </a:t>
            </a:r>
            <a:r>
              <a:rPr lang="en-US" altLang="en-US" sz="1400" i="1" dirty="0" smtClean="0">
                <a:latin typeface="Arial Narrow" pitchFamily="34" charset="0"/>
              </a:rPr>
              <a:t>– May 2020</a:t>
            </a:r>
            <a:r>
              <a:rPr lang="en-US" altLang="en-US" sz="1400" i="1" dirty="0">
                <a:latin typeface="Arial Narrow" pitchFamily="34" charset="0"/>
              </a:rPr>
              <a:t/>
            </a:r>
            <a:br>
              <a:rPr lang="en-US" altLang="en-US" sz="1400" i="1" dirty="0">
                <a:latin typeface="Arial Narrow" pitchFamily="34" charset="0"/>
              </a:rPr>
            </a:br>
            <a:r>
              <a:rPr lang="en-US" altLang="en-US" sz="1400" i="1" dirty="0">
                <a:latin typeface="Arial Narrow" pitchFamily="34" charset="0"/>
              </a:rPr>
              <a:t>Version 1 – March </a:t>
            </a:r>
            <a:r>
              <a:rPr lang="en-US" altLang="en-US" sz="1400" i="1" dirty="0" smtClean="0">
                <a:latin typeface="Arial Narrow" pitchFamily="34" charset="0"/>
              </a:rPr>
              <a:t>2007</a:t>
            </a:r>
          </a:p>
        </p:txBody>
      </p:sp>
      <p:sp>
        <p:nvSpPr>
          <p:cNvPr id="14" name="Text Placeholder 5"/>
          <p:cNvSpPr txBox="1">
            <a:spLocks/>
          </p:cNvSpPr>
          <p:nvPr/>
        </p:nvSpPr>
        <p:spPr>
          <a:xfrm>
            <a:off x="467545" y="476672"/>
            <a:ext cx="5832647" cy="2016224"/>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3200" dirty="0" smtClean="0"/>
              <a:t>Design of Seismic-Resistant Steel Building Structures</a:t>
            </a:r>
          </a:p>
          <a:p>
            <a:r>
              <a:rPr lang="en-US" sz="2800" b="0" dirty="0">
                <a:latin typeface="Calibri Light"/>
                <a:cs typeface="Calibri Light"/>
              </a:rPr>
              <a:t>2</a:t>
            </a:r>
            <a:r>
              <a:rPr lang="en-US" sz="2800" b="0" dirty="0" smtClean="0">
                <a:latin typeface="Calibri Light"/>
                <a:cs typeface="Calibri Light"/>
              </a:rPr>
              <a:t>.  Moment Resisting Frames</a:t>
            </a:r>
            <a:endParaRPr lang="en-US" sz="2800" b="0" dirty="0">
              <a:latin typeface="Calibri Light"/>
              <a:cs typeface="Calibri Light"/>
            </a:endParaRPr>
          </a:p>
        </p:txBody>
      </p:sp>
      <p:pic>
        <p:nvPicPr>
          <p:cNvPr id="8" name="Picture 14" descr="MRF1"/>
          <p:cNvPicPr>
            <a:picLocks noChangeAspect="1" noChangeArrowheads="1"/>
          </p:cNvPicPr>
          <p:nvPr/>
        </p:nvPicPr>
        <p:blipFill>
          <a:blip r:embed="rId3" cstate="print">
            <a:extLst>
              <a:ext uri="{28A0092B-C50C-407E-A947-70E740481C1C}">
                <a14:useLocalDpi xmlns:a14="http://schemas.microsoft.com/office/drawing/2010/main" val="0"/>
              </a:ext>
            </a:extLst>
          </a:blip>
          <a:srcRect l="10649" r="10649" b="3725"/>
          <a:stretch>
            <a:fillRect/>
          </a:stretch>
        </p:blipFill>
        <p:spPr bwMode="auto">
          <a:xfrm>
            <a:off x="6300192" y="1196752"/>
            <a:ext cx="2458721" cy="429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770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519829" y="1670866"/>
            <a:ext cx="4844259" cy="4062390"/>
          </a:xfrm>
        </p:spPr>
        <p:txBody>
          <a:bodyPr/>
          <a:lstStyle/>
          <a:p>
            <a:pPr marL="342900" indent="-342900">
              <a:spcBef>
                <a:spcPts val="1800"/>
              </a:spcBef>
              <a:buFont typeface="Arial" panose="020B0604020202020204" pitchFamily="34" charset="0"/>
              <a:buChar char="•"/>
            </a:pPr>
            <a:r>
              <a:rPr lang="en-US" sz="2200" dirty="0"/>
              <a:t>Choose frame elements ("fuses") that will yield in an earthquake, </a:t>
            </a:r>
            <a:r>
              <a:rPr lang="en-US" sz="2200" dirty="0" smtClean="0"/>
              <a:t/>
            </a:r>
            <a:br>
              <a:rPr lang="en-US" sz="2200" dirty="0" smtClean="0"/>
            </a:br>
            <a:r>
              <a:rPr lang="en-US" sz="2200" dirty="0" smtClean="0"/>
              <a:t>i.e. </a:t>
            </a:r>
            <a:r>
              <a:rPr lang="en-US" sz="2200" dirty="0"/>
              <a:t>choose plastic hinge locations.</a:t>
            </a:r>
          </a:p>
          <a:p>
            <a:pPr marL="342900" indent="-342900">
              <a:spcBef>
                <a:spcPts val="1800"/>
              </a:spcBef>
              <a:buFont typeface="Arial" panose="020B0604020202020204" pitchFamily="34" charset="0"/>
              <a:buChar char="•"/>
            </a:pPr>
            <a:r>
              <a:rPr lang="en-US" sz="2200" dirty="0"/>
              <a:t>Detail plastic hinge regions to sustain large inelastic rotations prior to the onset of fracture or instability.</a:t>
            </a:r>
          </a:p>
          <a:p>
            <a:pPr marL="342900" indent="-342900">
              <a:spcBef>
                <a:spcPts val="1800"/>
              </a:spcBef>
              <a:buFont typeface="Arial" panose="020B0604020202020204" pitchFamily="34" charset="0"/>
              <a:buChar char="•"/>
            </a:pPr>
            <a:r>
              <a:rPr lang="en-US" sz="2200" dirty="0"/>
              <a:t>Design all other frame elements to be stronger than the plastic hinge regions.</a:t>
            </a:r>
          </a:p>
          <a:p>
            <a:endParaRPr lang="en-US" dirty="0"/>
          </a:p>
        </p:txBody>
      </p:sp>
      <p:sp>
        <p:nvSpPr>
          <p:cNvPr id="5" name="Text Placeholder 4"/>
          <p:cNvSpPr>
            <a:spLocks noGrp="1"/>
          </p:cNvSpPr>
          <p:nvPr>
            <p:ph type="body" sz="quarter" idx="38"/>
          </p:nvPr>
        </p:nvSpPr>
        <p:spPr/>
        <p:txBody>
          <a:bodyPr/>
          <a:lstStyle/>
          <a:p>
            <a:r>
              <a:rPr lang="en-US" dirty="0"/>
              <a:t>Achieving Ductile </a:t>
            </a:r>
            <a:r>
              <a:rPr lang="en-US" dirty="0" smtClean="0"/>
              <a:t>Behavior</a:t>
            </a:r>
            <a:endParaRPr lang="en-US" dirty="0"/>
          </a:p>
          <a:p>
            <a:endParaRPr lang="en-US" dirty="0"/>
          </a:p>
        </p:txBody>
      </p:sp>
      <p:sp>
        <p:nvSpPr>
          <p:cNvPr id="6" name="Text Placeholder 5"/>
          <p:cNvSpPr>
            <a:spLocks noGrp="1"/>
          </p:cNvSpPr>
          <p:nvPr>
            <p:ph type="body" sz="quarter" idx="39"/>
          </p:nvPr>
        </p:nvSpPr>
        <p:spPr/>
        <p:txBody>
          <a:bodyPr/>
          <a:lstStyle/>
          <a:p>
            <a:r>
              <a:rPr lang="en-US" dirty="0"/>
              <a:t>Understand and Control Inelastic Behavior:</a:t>
            </a:r>
          </a:p>
          <a:p>
            <a:endParaRPr lang="en-US" dirty="0"/>
          </a:p>
        </p:txBody>
      </p:sp>
      <p:grpSp>
        <p:nvGrpSpPr>
          <p:cNvPr id="7" name="Group 4"/>
          <p:cNvGrpSpPr>
            <a:grpSpLocks noChangeAspect="1"/>
          </p:cNvGrpSpPr>
          <p:nvPr/>
        </p:nvGrpSpPr>
        <p:grpSpPr bwMode="auto">
          <a:xfrm>
            <a:off x="5564970" y="2492896"/>
            <a:ext cx="3111486" cy="2149568"/>
            <a:chOff x="1581" y="1227"/>
            <a:chExt cx="2806" cy="1723"/>
          </a:xfrm>
        </p:grpSpPr>
        <p:sp>
          <p:nvSpPr>
            <p:cNvPr id="8" name="Line 5"/>
            <p:cNvSpPr>
              <a:spLocks noChangeAspect="1" noChangeShapeType="1"/>
            </p:cNvSpPr>
            <p:nvPr/>
          </p:nvSpPr>
          <p:spPr bwMode="auto">
            <a:xfrm>
              <a:off x="2199" y="1309"/>
              <a:ext cx="0" cy="1597"/>
            </a:xfrm>
            <a:prstGeom prst="line">
              <a:avLst/>
            </a:prstGeom>
            <a:noFill/>
            <a:ln w="381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6"/>
            <p:cNvSpPr>
              <a:spLocks noChangeAspect="1" noChangeShapeType="1"/>
            </p:cNvSpPr>
            <p:nvPr/>
          </p:nvSpPr>
          <p:spPr bwMode="auto">
            <a:xfrm>
              <a:off x="3796" y="1309"/>
              <a:ext cx="0" cy="1597"/>
            </a:xfrm>
            <a:prstGeom prst="line">
              <a:avLst/>
            </a:prstGeom>
            <a:noFill/>
            <a:ln w="381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7"/>
            <p:cNvSpPr>
              <a:spLocks noChangeAspect="1" noChangeShapeType="1"/>
            </p:cNvSpPr>
            <p:nvPr/>
          </p:nvSpPr>
          <p:spPr bwMode="auto">
            <a:xfrm flipV="1">
              <a:off x="2202" y="1318"/>
              <a:ext cx="531" cy="1562"/>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Aspect="1" noChangeShapeType="1"/>
            </p:cNvSpPr>
            <p:nvPr/>
          </p:nvSpPr>
          <p:spPr bwMode="auto">
            <a:xfrm flipV="1">
              <a:off x="3796" y="1318"/>
              <a:ext cx="531" cy="1562"/>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9"/>
            <p:cNvSpPr>
              <a:spLocks noChangeAspect="1" noChangeShapeType="1"/>
            </p:cNvSpPr>
            <p:nvPr/>
          </p:nvSpPr>
          <p:spPr bwMode="auto">
            <a:xfrm>
              <a:off x="2733" y="1318"/>
              <a:ext cx="1593"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0"/>
            <p:cNvSpPr>
              <a:spLocks noChangeAspect="1" noChangeShapeType="1"/>
            </p:cNvSpPr>
            <p:nvPr/>
          </p:nvSpPr>
          <p:spPr bwMode="auto">
            <a:xfrm>
              <a:off x="2199" y="1309"/>
              <a:ext cx="1589" cy="0"/>
            </a:xfrm>
            <a:prstGeom prst="line">
              <a:avLst/>
            </a:prstGeom>
            <a:noFill/>
            <a:ln w="381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11"/>
            <p:cNvSpPr>
              <a:spLocks noChangeAspect="1" noChangeArrowheads="1"/>
            </p:cNvSpPr>
            <p:nvPr/>
          </p:nvSpPr>
          <p:spPr bwMode="auto">
            <a:xfrm>
              <a:off x="2128" y="2810"/>
              <a:ext cx="140" cy="140"/>
            </a:xfrm>
            <a:prstGeom prst="ellipse">
              <a:avLst/>
            </a:prstGeom>
            <a:solidFill>
              <a:schemeClr val="tx2"/>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 name="Oval 12"/>
            <p:cNvSpPr>
              <a:spLocks noChangeAspect="1" noChangeArrowheads="1"/>
            </p:cNvSpPr>
            <p:nvPr/>
          </p:nvSpPr>
          <p:spPr bwMode="auto">
            <a:xfrm>
              <a:off x="3724" y="2810"/>
              <a:ext cx="140" cy="140"/>
            </a:xfrm>
            <a:prstGeom prst="ellipse">
              <a:avLst/>
            </a:prstGeom>
            <a:solidFill>
              <a:schemeClr val="tx2"/>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6" name="Oval 13"/>
            <p:cNvSpPr>
              <a:spLocks noChangeAspect="1" noChangeArrowheads="1"/>
            </p:cNvSpPr>
            <p:nvPr/>
          </p:nvSpPr>
          <p:spPr bwMode="auto">
            <a:xfrm>
              <a:off x="2666" y="1254"/>
              <a:ext cx="140" cy="140"/>
            </a:xfrm>
            <a:prstGeom prst="ellipse">
              <a:avLst/>
            </a:prstGeom>
            <a:solidFill>
              <a:schemeClr val="tx2"/>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Oval 14"/>
            <p:cNvSpPr>
              <a:spLocks noChangeAspect="1" noChangeArrowheads="1"/>
            </p:cNvSpPr>
            <p:nvPr/>
          </p:nvSpPr>
          <p:spPr bwMode="auto">
            <a:xfrm>
              <a:off x="4247" y="1248"/>
              <a:ext cx="140" cy="140"/>
            </a:xfrm>
            <a:prstGeom prst="ellipse">
              <a:avLst/>
            </a:prstGeom>
            <a:solidFill>
              <a:schemeClr val="tx2"/>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8" name="AutoShape 15"/>
            <p:cNvSpPr>
              <a:spLocks noChangeAspect="1" noChangeArrowheads="1"/>
            </p:cNvSpPr>
            <p:nvPr/>
          </p:nvSpPr>
          <p:spPr bwMode="auto">
            <a:xfrm>
              <a:off x="1581" y="1227"/>
              <a:ext cx="537" cy="198"/>
            </a:xfrm>
            <a:prstGeom prst="rightArrow">
              <a:avLst>
                <a:gd name="adj1" fmla="val 50000"/>
                <a:gd name="adj2" fmla="val 67803"/>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Tree>
    <p:extLst>
      <p:ext uri="{BB962C8B-B14F-4D97-AF65-F5344CB8AC3E}">
        <p14:creationId xmlns:p14="http://schemas.microsoft.com/office/powerpoint/2010/main" val="1292171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renorthridge-bottom-w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 y="22225"/>
            <a:ext cx="8366125"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100</a:t>
            </a:fld>
            <a:endParaRPr lang="en-US" altLang="en-US" dirty="0"/>
          </a:p>
        </p:txBody>
      </p:sp>
    </p:spTree>
    <p:extLst>
      <p:ext uri="{BB962C8B-B14F-4D97-AF65-F5344CB8AC3E}">
        <p14:creationId xmlns:p14="http://schemas.microsoft.com/office/powerpoint/2010/main" val="2599373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101</a:t>
            </a:fld>
            <a:endParaRPr lang="en-US" altLang="en-US" dirty="0"/>
          </a:p>
        </p:txBody>
      </p:sp>
      <p:pic>
        <p:nvPicPr>
          <p:cNvPr id="3" name="Picture 2" descr="post-northridge-bottom-weld"/>
          <p:cNvPicPr>
            <a:picLocks noChangeAspect="1" noChangeArrowheads="1"/>
          </p:cNvPicPr>
          <p:nvPr/>
        </p:nvPicPr>
        <p:blipFill>
          <a:blip r:embed="rId3">
            <a:extLst>
              <a:ext uri="{28A0092B-C50C-407E-A947-70E740481C1C}">
                <a14:useLocalDpi xmlns:a14="http://schemas.microsoft.com/office/drawing/2010/main" val="0"/>
              </a:ext>
            </a:extLst>
          </a:blip>
          <a:srcRect t="2356"/>
          <a:stretch>
            <a:fillRect/>
          </a:stretch>
        </p:blipFill>
        <p:spPr bwMode="auto">
          <a:xfrm>
            <a:off x="0" y="265113"/>
            <a:ext cx="9086850" cy="573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58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102</a:t>
            </a:fld>
            <a:endParaRPr lang="en-US" altLang="en-US" dirty="0"/>
          </a:p>
        </p:txBody>
      </p:sp>
      <p:pic>
        <p:nvPicPr>
          <p:cNvPr id="3" name="Picture 2" descr="prenorthridge-top-weld"/>
          <p:cNvPicPr>
            <a:picLocks noChangeAspect="1" noChangeArrowheads="1"/>
          </p:cNvPicPr>
          <p:nvPr/>
        </p:nvPicPr>
        <p:blipFill>
          <a:blip r:embed="rId3">
            <a:extLst>
              <a:ext uri="{28A0092B-C50C-407E-A947-70E740481C1C}">
                <a14:useLocalDpi xmlns:a14="http://schemas.microsoft.com/office/drawing/2010/main" val="0"/>
              </a:ext>
            </a:extLst>
          </a:blip>
          <a:srcRect l="1524" t="2222"/>
          <a:stretch>
            <a:fillRect/>
          </a:stretch>
        </p:blipFill>
        <p:spPr bwMode="auto">
          <a:xfrm>
            <a:off x="57150" y="336550"/>
            <a:ext cx="8945563"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082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st-northridge-top-w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tx1"/>
                </a:solidFill>
              </a:rPr>
              <a:pPr>
                <a:defRPr/>
              </a:pPr>
              <a:t>103</a:t>
            </a:fld>
            <a:endParaRPr lang="en-US" altLang="en-US" dirty="0">
              <a:solidFill>
                <a:schemeClr val="tx1"/>
              </a:solidFill>
            </a:endParaRPr>
          </a:p>
        </p:txBody>
      </p:sp>
    </p:spTree>
    <p:extLst>
      <p:ext uri="{BB962C8B-B14F-4D97-AF65-F5344CB8AC3E}">
        <p14:creationId xmlns:p14="http://schemas.microsoft.com/office/powerpoint/2010/main" val="222813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844824"/>
            <a:ext cx="8185388" cy="1224136"/>
          </a:xfrm>
        </p:spPr>
        <p:txBody>
          <a:bodyPr/>
          <a:lstStyle/>
          <a:p>
            <a:pPr>
              <a:spcBef>
                <a:spcPts val="1200"/>
              </a:spcBef>
            </a:pPr>
            <a:r>
              <a:rPr lang="en-US" sz="2400" b="1" u="sng" dirty="0" smtClean="0"/>
              <a:t>Materials (Structural Steel)</a:t>
            </a:r>
            <a:endParaRPr lang="en-US" sz="2400" b="1" u="sng" dirty="0"/>
          </a:p>
          <a:p>
            <a:pPr marL="342900" indent="-342900">
              <a:spcBef>
                <a:spcPts val="1200"/>
              </a:spcBef>
              <a:buFont typeface="Wingdings" panose="05000000000000000000" pitchFamily="2" charset="2"/>
              <a:buChar char="Ø"/>
            </a:pPr>
            <a:r>
              <a:rPr lang="en-US" dirty="0"/>
              <a:t>Introduction of “expected yield stress” into design </a:t>
            </a:r>
            <a:r>
              <a:rPr lang="en-US" dirty="0" smtClean="0"/>
              <a:t>codes</a:t>
            </a:r>
          </a:p>
          <a:p>
            <a:pPr>
              <a:spcBef>
                <a:spcPts val="2400"/>
              </a:spcBef>
            </a:pPr>
            <a:endParaRPr lang="en-US" dirty="0"/>
          </a:p>
          <a:p>
            <a:pPr>
              <a:spcBef>
                <a:spcPts val="2400"/>
              </a:spcBef>
            </a:pPr>
            <a:endParaRPr lang="en-US" dirty="0"/>
          </a:p>
        </p:txBody>
      </p:sp>
      <p:sp>
        <p:nvSpPr>
          <p:cNvPr id="3" name="Text Placeholder 2"/>
          <p:cNvSpPr>
            <a:spLocks noGrp="1"/>
          </p:cNvSpPr>
          <p:nvPr>
            <p:ph type="body" sz="quarter" idx="38"/>
          </p:nvPr>
        </p:nvSpPr>
        <p:spPr/>
        <p:txBody>
          <a:bodyPr/>
          <a:lstStyle/>
          <a:p>
            <a:r>
              <a:rPr lang="en-US" dirty="0"/>
              <a:t>Strategies for Improved Performance of Moment Connections</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104</a:t>
            </a:fld>
            <a:endParaRPr lang="en-US" altLang="en-US"/>
          </a:p>
        </p:txBody>
      </p:sp>
      <p:sp>
        <p:nvSpPr>
          <p:cNvPr id="6" name="Text Box 6"/>
          <p:cNvSpPr txBox="1">
            <a:spLocks noChangeArrowheads="1"/>
          </p:cNvSpPr>
          <p:nvPr/>
        </p:nvSpPr>
        <p:spPr bwMode="auto">
          <a:xfrm>
            <a:off x="1259632" y="3355647"/>
            <a:ext cx="6073775" cy="649417"/>
          </a:xfrm>
          <a:prstGeom prst="rect">
            <a:avLst/>
          </a:prstGeom>
          <a:noFill/>
          <a:ln w="254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3200" b="1" dirty="0">
                <a:solidFill>
                  <a:schemeClr val="tx2"/>
                </a:solidFill>
              </a:rPr>
              <a:t>Expected Yield Stress =</a:t>
            </a:r>
            <a:r>
              <a:rPr lang="en-US" altLang="en-US" sz="3200" b="1" i="1" dirty="0">
                <a:solidFill>
                  <a:schemeClr val="tx2"/>
                </a:solidFill>
              </a:rPr>
              <a:t>  R</a:t>
            </a:r>
            <a:r>
              <a:rPr lang="en-US" altLang="en-US" sz="3200" b="1" i="1" baseline="-25000" dirty="0">
                <a:solidFill>
                  <a:schemeClr val="tx2"/>
                </a:solidFill>
              </a:rPr>
              <a:t>y</a:t>
            </a:r>
            <a:r>
              <a:rPr lang="en-US" altLang="en-US" sz="3200" b="1" i="1" dirty="0">
                <a:solidFill>
                  <a:schemeClr val="tx2"/>
                </a:solidFill>
              </a:rPr>
              <a:t> F</a:t>
            </a:r>
            <a:r>
              <a:rPr lang="en-US" altLang="en-US" sz="3200" b="1" i="1" baseline="-25000" dirty="0">
                <a:solidFill>
                  <a:schemeClr val="tx2"/>
                </a:solidFill>
              </a:rPr>
              <a:t>y</a:t>
            </a:r>
            <a:endParaRPr lang="en-US" altLang="en-US" sz="3200" b="1" i="1" dirty="0">
              <a:solidFill>
                <a:schemeClr val="tx2"/>
              </a:solidFill>
            </a:endParaRPr>
          </a:p>
        </p:txBody>
      </p:sp>
      <p:sp>
        <p:nvSpPr>
          <p:cNvPr id="7" name="Rectangle 5"/>
          <p:cNvSpPr>
            <a:spLocks noChangeArrowheads="1"/>
          </p:cNvSpPr>
          <p:nvPr/>
        </p:nvSpPr>
        <p:spPr bwMode="auto">
          <a:xfrm>
            <a:off x="1808038" y="4132117"/>
            <a:ext cx="7156450" cy="196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lgn="l">
              <a:spcBef>
                <a:spcPct val="20000"/>
              </a:spcBef>
              <a:buClr>
                <a:schemeClr val="tx2"/>
              </a:buClr>
              <a:buSzPct val="150000"/>
              <a:buChar char="•"/>
              <a:tabLst>
                <a:tab pos="863600" algn="l"/>
              </a:tabLst>
              <a:defRPr sz="2800" b="1">
                <a:solidFill>
                  <a:schemeClr val="tx1"/>
                </a:solidFill>
                <a:latin typeface="Arial" charset="0"/>
              </a:defRPr>
            </a:lvl1pPr>
            <a:lvl2pPr marL="742950" indent="-285750" algn="l">
              <a:spcBef>
                <a:spcPct val="20000"/>
              </a:spcBef>
              <a:buClr>
                <a:schemeClr val="tx2"/>
              </a:buClr>
              <a:buSzPct val="100000"/>
              <a:buChar char="–"/>
              <a:tabLst>
                <a:tab pos="863600" algn="l"/>
              </a:tabLst>
              <a:defRPr sz="2800" b="1">
                <a:solidFill>
                  <a:schemeClr val="tx1"/>
                </a:solidFill>
                <a:latin typeface="Arial" charset="0"/>
              </a:defRPr>
            </a:lvl2pPr>
            <a:lvl3pPr marL="1143000" indent="-228600" algn="l">
              <a:spcBef>
                <a:spcPct val="20000"/>
              </a:spcBef>
              <a:buClr>
                <a:schemeClr val="tx2"/>
              </a:buClr>
              <a:buSzPct val="100000"/>
              <a:buChar char="•"/>
              <a:tabLst>
                <a:tab pos="863600" algn="l"/>
              </a:tabLst>
              <a:defRPr sz="2400">
                <a:solidFill>
                  <a:schemeClr val="tx1"/>
                </a:solidFill>
                <a:latin typeface="Arial" charset="0"/>
              </a:defRPr>
            </a:lvl3pPr>
            <a:lvl4pPr marL="1600200" indent="-228600" algn="l">
              <a:spcBef>
                <a:spcPct val="20000"/>
              </a:spcBef>
              <a:buClr>
                <a:schemeClr val="tx2"/>
              </a:buClr>
              <a:buSzPct val="100000"/>
              <a:buChar char="–"/>
              <a:tabLst>
                <a:tab pos="863600" algn="l"/>
              </a:tabLst>
              <a:defRPr sz="2000">
                <a:solidFill>
                  <a:schemeClr val="tx1"/>
                </a:solidFill>
                <a:latin typeface="Arial" charset="0"/>
              </a:defRPr>
            </a:lvl4pPr>
            <a:lvl5pPr marL="2057400" indent="-228600" algn="l">
              <a:spcBef>
                <a:spcPct val="20000"/>
              </a:spcBef>
              <a:buClr>
                <a:schemeClr val="tx2"/>
              </a:buClr>
              <a:buSzPct val="100000"/>
              <a:buChar char="•"/>
              <a:tabLst>
                <a:tab pos="8636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8636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8636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8636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863600" algn="l"/>
              </a:tabLst>
              <a:defRPr sz="2000">
                <a:solidFill>
                  <a:schemeClr val="tx1"/>
                </a:solidFill>
                <a:latin typeface="Arial" charset="0"/>
              </a:defRPr>
            </a:lvl9pPr>
          </a:lstStyle>
          <a:p>
            <a:pPr>
              <a:lnSpc>
                <a:spcPct val="140000"/>
              </a:lnSpc>
              <a:spcBef>
                <a:spcPts val="1800"/>
              </a:spcBef>
              <a:buClrTx/>
              <a:buSzTx/>
              <a:buFontTx/>
              <a:buNone/>
            </a:pPr>
            <a:r>
              <a:rPr lang="en-US" altLang="en-US" sz="2000" b="0" dirty="0"/>
              <a:t>F</a:t>
            </a:r>
            <a:r>
              <a:rPr lang="en-US" altLang="en-US" sz="2000" b="0" baseline="-25000" dirty="0"/>
              <a:t>y</a:t>
            </a:r>
            <a:r>
              <a:rPr lang="en-US" altLang="en-US" sz="2000" b="0" dirty="0"/>
              <a:t> </a:t>
            </a:r>
            <a:r>
              <a:rPr lang="en-US" altLang="en-US" sz="2000" b="0" dirty="0" smtClean="0"/>
              <a:t>	= </a:t>
            </a:r>
            <a:r>
              <a:rPr lang="en-US" altLang="en-US" sz="2000" b="0" dirty="0"/>
              <a:t>minimum specified yield strength</a:t>
            </a:r>
          </a:p>
          <a:p>
            <a:pPr>
              <a:lnSpc>
                <a:spcPct val="140000"/>
              </a:lnSpc>
              <a:spcBef>
                <a:spcPts val="1800"/>
              </a:spcBef>
              <a:buClrTx/>
              <a:buSzTx/>
              <a:buFontTx/>
              <a:buNone/>
            </a:pPr>
            <a:r>
              <a:rPr lang="en-US" altLang="en-US" sz="2000" b="0" dirty="0" smtClean="0"/>
              <a:t>R</a:t>
            </a:r>
            <a:r>
              <a:rPr lang="en-US" altLang="en-US" sz="2000" b="0" baseline="-25000" dirty="0" smtClean="0"/>
              <a:t>y</a:t>
            </a:r>
            <a:r>
              <a:rPr lang="en-US" altLang="en-US" sz="2000" b="0" dirty="0"/>
              <a:t>	= 1.5 for ASTM A36</a:t>
            </a:r>
          </a:p>
          <a:p>
            <a:pPr>
              <a:lnSpc>
                <a:spcPct val="140000"/>
              </a:lnSpc>
              <a:spcBef>
                <a:spcPct val="0"/>
              </a:spcBef>
              <a:buClrTx/>
              <a:buSzTx/>
              <a:buFontTx/>
              <a:buNone/>
            </a:pPr>
            <a:r>
              <a:rPr lang="en-US" altLang="en-US" sz="2000" b="0" dirty="0"/>
              <a:t>	= 1.1 for A572 Gr. 50 and A992</a:t>
            </a:r>
          </a:p>
          <a:p>
            <a:pPr>
              <a:lnSpc>
                <a:spcPct val="140000"/>
              </a:lnSpc>
              <a:spcBef>
                <a:spcPct val="0"/>
              </a:spcBef>
              <a:buClrTx/>
              <a:buSzTx/>
              <a:buFontTx/>
              <a:buNone/>
            </a:pPr>
            <a:r>
              <a:rPr lang="en-US" altLang="en-US" sz="1600" b="0" i="1" dirty="0" smtClean="0"/>
              <a:t>	(</a:t>
            </a:r>
            <a:r>
              <a:rPr lang="en-US" altLang="en-US" sz="1600" b="0" i="1" dirty="0"/>
              <a:t>See AISC Seismic Provisions - Section A3 for other values of R</a:t>
            </a:r>
            <a:r>
              <a:rPr lang="en-US" altLang="en-US" sz="1600" b="0" i="1" baseline="-25000" dirty="0"/>
              <a:t>y</a:t>
            </a:r>
            <a:r>
              <a:rPr lang="en-US" altLang="en-US" sz="1600" b="0" i="1" dirty="0"/>
              <a:t>)</a:t>
            </a:r>
          </a:p>
        </p:txBody>
      </p:sp>
    </p:spTree>
    <p:extLst>
      <p:ext uri="{BB962C8B-B14F-4D97-AF65-F5344CB8AC3E}">
        <p14:creationId xmlns:p14="http://schemas.microsoft.com/office/powerpoint/2010/main" val="2966551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844824"/>
            <a:ext cx="8185388" cy="1080120"/>
          </a:xfrm>
        </p:spPr>
        <p:txBody>
          <a:bodyPr/>
          <a:lstStyle/>
          <a:p>
            <a:pPr>
              <a:spcBef>
                <a:spcPts val="1200"/>
              </a:spcBef>
            </a:pPr>
            <a:r>
              <a:rPr lang="en-US" sz="2400" b="1" u="sng" dirty="0" smtClean="0"/>
              <a:t>Materials (Structural Steel)</a:t>
            </a:r>
            <a:endParaRPr lang="en-US" sz="2400" b="1" u="sng" dirty="0"/>
          </a:p>
          <a:p>
            <a:pPr marL="342900" indent="-342900">
              <a:spcBef>
                <a:spcPts val="1200"/>
              </a:spcBef>
              <a:buFont typeface="Wingdings" panose="05000000000000000000" pitchFamily="2" charset="2"/>
              <a:buChar char="Ø"/>
            </a:pPr>
            <a:r>
              <a:rPr lang="en-US" dirty="0"/>
              <a:t>Introduction of ASTM A992 steel for wide flange shapes</a:t>
            </a:r>
          </a:p>
          <a:p>
            <a:pPr>
              <a:spcBef>
                <a:spcPts val="2400"/>
              </a:spcBef>
            </a:pPr>
            <a:endParaRPr lang="en-US" dirty="0"/>
          </a:p>
          <a:p>
            <a:pPr>
              <a:spcBef>
                <a:spcPts val="2400"/>
              </a:spcBef>
            </a:pPr>
            <a:endParaRPr lang="en-US" dirty="0"/>
          </a:p>
        </p:txBody>
      </p:sp>
      <p:sp>
        <p:nvSpPr>
          <p:cNvPr id="3" name="Text Placeholder 2"/>
          <p:cNvSpPr>
            <a:spLocks noGrp="1"/>
          </p:cNvSpPr>
          <p:nvPr>
            <p:ph type="body" sz="quarter" idx="38"/>
          </p:nvPr>
        </p:nvSpPr>
        <p:spPr/>
        <p:txBody>
          <a:bodyPr/>
          <a:lstStyle/>
          <a:p>
            <a:r>
              <a:rPr lang="en-US" dirty="0"/>
              <a:t>Strategies for Improved Performance of Moment Connections</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105</a:t>
            </a:fld>
            <a:endParaRPr lang="en-US" altLang="en-US"/>
          </a:p>
        </p:txBody>
      </p:sp>
      <p:sp>
        <p:nvSpPr>
          <p:cNvPr id="8" name="Text Box 6"/>
          <p:cNvSpPr txBox="1">
            <a:spLocks noChangeArrowheads="1"/>
          </p:cNvSpPr>
          <p:nvPr/>
        </p:nvSpPr>
        <p:spPr bwMode="auto">
          <a:xfrm>
            <a:off x="2339752" y="3355647"/>
            <a:ext cx="2448272" cy="649417"/>
          </a:xfrm>
          <a:prstGeom prst="rect">
            <a:avLst/>
          </a:prstGeom>
          <a:noFill/>
          <a:ln w="254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3200" b="1" dirty="0" smtClean="0">
                <a:solidFill>
                  <a:schemeClr val="tx2"/>
                </a:solidFill>
              </a:rPr>
              <a:t>ASTM A992</a:t>
            </a:r>
            <a:endParaRPr lang="en-US" altLang="en-US" sz="3200" b="1" i="1" dirty="0">
              <a:solidFill>
                <a:schemeClr val="tx2"/>
              </a:solidFill>
            </a:endParaRPr>
          </a:p>
        </p:txBody>
      </p:sp>
      <p:sp>
        <p:nvSpPr>
          <p:cNvPr id="9" name="Text Box 6"/>
          <p:cNvSpPr txBox="1">
            <a:spLocks noChangeArrowheads="1"/>
          </p:cNvSpPr>
          <p:nvPr/>
        </p:nvSpPr>
        <p:spPr bwMode="auto">
          <a:xfrm>
            <a:off x="2153072" y="4221088"/>
            <a:ext cx="4075112" cy="1569660"/>
          </a:xfrm>
          <a:prstGeom prst="rect">
            <a:avLst/>
          </a:prstGeom>
          <a:noFill/>
          <a:ln w="25400">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lnSpc>
                <a:spcPct val="105000"/>
              </a:lnSpc>
              <a:spcAft>
                <a:spcPct val="20000"/>
              </a:spcAft>
            </a:pPr>
            <a:r>
              <a:rPr lang="en-US" altLang="en-US" sz="2000" dirty="0"/>
              <a:t>Minimum F</a:t>
            </a:r>
            <a:r>
              <a:rPr lang="en-US" altLang="en-US" sz="2000" baseline="-25000" dirty="0"/>
              <a:t>y</a:t>
            </a:r>
            <a:r>
              <a:rPr lang="en-US" altLang="en-US" sz="2000" dirty="0"/>
              <a:t> = 50 </a:t>
            </a:r>
            <a:r>
              <a:rPr lang="en-US" altLang="en-US" sz="2000" dirty="0" err="1"/>
              <a:t>ksi</a:t>
            </a:r>
            <a:endParaRPr lang="en-US" altLang="en-US" sz="2000" dirty="0"/>
          </a:p>
          <a:p>
            <a:pPr algn="l">
              <a:lnSpc>
                <a:spcPct val="105000"/>
              </a:lnSpc>
              <a:spcAft>
                <a:spcPct val="20000"/>
              </a:spcAft>
            </a:pPr>
            <a:r>
              <a:rPr lang="en-US" altLang="en-US" sz="2000" dirty="0"/>
              <a:t>Maximum F</a:t>
            </a:r>
            <a:r>
              <a:rPr lang="en-US" altLang="en-US" sz="2000" baseline="-25000" dirty="0"/>
              <a:t>y</a:t>
            </a:r>
            <a:r>
              <a:rPr lang="en-US" altLang="en-US" sz="2000" dirty="0"/>
              <a:t> = 65 </a:t>
            </a:r>
            <a:r>
              <a:rPr lang="en-US" altLang="en-US" sz="2000" dirty="0" err="1"/>
              <a:t>ksi</a:t>
            </a:r>
            <a:endParaRPr lang="en-US" altLang="en-US" sz="2000" dirty="0"/>
          </a:p>
          <a:p>
            <a:pPr algn="l">
              <a:lnSpc>
                <a:spcPct val="105000"/>
              </a:lnSpc>
              <a:spcAft>
                <a:spcPct val="20000"/>
              </a:spcAft>
            </a:pPr>
            <a:r>
              <a:rPr lang="en-US" altLang="en-US" sz="2000" dirty="0"/>
              <a:t>Minimum F</a:t>
            </a:r>
            <a:r>
              <a:rPr lang="en-US" altLang="en-US" sz="2000" baseline="-25000" dirty="0"/>
              <a:t>u</a:t>
            </a:r>
            <a:r>
              <a:rPr lang="en-US" altLang="en-US" sz="2000" dirty="0"/>
              <a:t> = 65 </a:t>
            </a:r>
            <a:r>
              <a:rPr lang="en-US" altLang="en-US" sz="2000" dirty="0" err="1"/>
              <a:t>ksi</a:t>
            </a:r>
            <a:endParaRPr lang="en-US" altLang="en-US" sz="2000" dirty="0"/>
          </a:p>
          <a:p>
            <a:pPr algn="l">
              <a:lnSpc>
                <a:spcPct val="105000"/>
              </a:lnSpc>
              <a:spcAft>
                <a:spcPct val="20000"/>
              </a:spcAft>
            </a:pPr>
            <a:r>
              <a:rPr lang="en-US" altLang="en-US" sz="2000" dirty="0"/>
              <a:t>Maximum F</a:t>
            </a:r>
            <a:r>
              <a:rPr lang="en-US" altLang="en-US" sz="2000" baseline="-25000" dirty="0"/>
              <a:t>y</a:t>
            </a:r>
            <a:r>
              <a:rPr lang="en-US" altLang="en-US" sz="2000" dirty="0"/>
              <a:t> / F</a:t>
            </a:r>
            <a:r>
              <a:rPr lang="en-US" altLang="en-US" sz="2000" baseline="-25000" dirty="0"/>
              <a:t>u</a:t>
            </a:r>
            <a:r>
              <a:rPr lang="en-US" altLang="en-US" sz="2000" dirty="0"/>
              <a:t> = 0.85</a:t>
            </a:r>
          </a:p>
        </p:txBody>
      </p:sp>
    </p:spTree>
    <p:extLst>
      <p:ext uri="{BB962C8B-B14F-4D97-AF65-F5344CB8AC3E}">
        <p14:creationId xmlns:p14="http://schemas.microsoft.com/office/powerpoint/2010/main" val="3836102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844824"/>
            <a:ext cx="8185388" cy="1080120"/>
          </a:xfrm>
        </p:spPr>
        <p:txBody>
          <a:bodyPr/>
          <a:lstStyle/>
          <a:p>
            <a:pPr>
              <a:spcBef>
                <a:spcPts val="1200"/>
              </a:spcBef>
            </a:pPr>
            <a:r>
              <a:rPr lang="en-US" sz="2400" b="1" u="sng" dirty="0" smtClean="0"/>
              <a:t>Connection Design</a:t>
            </a:r>
            <a:endParaRPr lang="en-US" sz="2400" b="1" u="sng" dirty="0"/>
          </a:p>
          <a:p>
            <a:pPr marL="342900" indent="-342900">
              <a:spcBef>
                <a:spcPts val="1200"/>
              </a:spcBef>
              <a:buFont typeface="Wingdings" panose="05000000000000000000" pitchFamily="2" charset="2"/>
              <a:buChar char="Ø"/>
            </a:pPr>
            <a:r>
              <a:rPr lang="en-US" dirty="0" smtClean="0"/>
              <a:t>Improved Weld Access Hole Geometry</a:t>
            </a:r>
            <a:endParaRPr lang="en-US" dirty="0"/>
          </a:p>
          <a:p>
            <a:pPr>
              <a:spcBef>
                <a:spcPts val="2400"/>
              </a:spcBef>
            </a:pPr>
            <a:endParaRPr lang="en-US" dirty="0"/>
          </a:p>
          <a:p>
            <a:pPr>
              <a:spcBef>
                <a:spcPts val="2400"/>
              </a:spcBef>
            </a:pPr>
            <a:endParaRPr lang="en-US" dirty="0"/>
          </a:p>
        </p:txBody>
      </p:sp>
      <p:sp>
        <p:nvSpPr>
          <p:cNvPr id="3" name="Text Placeholder 2"/>
          <p:cNvSpPr>
            <a:spLocks noGrp="1"/>
          </p:cNvSpPr>
          <p:nvPr>
            <p:ph type="body" sz="quarter" idx="38"/>
          </p:nvPr>
        </p:nvSpPr>
        <p:spPr/>
        <p:txBody>
          <a:bodyPr/>
          <a:lstStyle/>
          <a:p>
            <a:r>
              <a:rPr lang="en-US" dirty="0"/>
              <a:t>Strategies for Improved Performance of Moment Connections</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106</a:t>
            </a:fld>
            <a:endParaRPr lang="en-US" altLang="en-US"/>
          </a:p>
        </p:txBody>
      </p:sp>
    </p:spTree>
    <p:extLst>
      <p:ext uri="{BB962C8B-B14F-4D97-AF65-F5344CB8AC3E}">
        <p14:creationId xmlns:p14="http://schemas.microsoft.com/office/powerpoint/2010/main" val="2513033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107</a:t>
            </a:fld>
            <a:endParaRPr lang="en-US" altLang="en-US"/>
          </a:p>
        </p:txBody>
      </p:sp>
      <p:pic>
        <p:nvPicPr>
          <p:cNvPr id="6" name="Picture 2" descr="accessh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0"/>
            <a:ext cx="4432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invGray">
          <a:xfrm>
            <a:off x="5048250" y="1027113"/>
            <a:ext cx="3763963" cy="835025"/>
          </a:xfrm>
          <a:prstGeom prst="rect">
            <a:avLst/>
          </a:prstGeom>
          <a:ln>
            <a:headEnd type="none" w="sm" len="sm"/>
            <a:tailEnd type="none" w="sm" len="sm"/>
          </a:ln>
          <a:extLst/>
        </p:spPr>
        <p:style>
          <a:lnRef idx="2">
            <a:schemeClr val="accent1"/>
          </a:lnRef>
          <a:fillRef idx="1">
            <a:schemeClr val="lt1"/>
          </a:fillRef>
          <a:effectRef idx="0">
            <a:schemeClr val="accent1"/>
          </a:effectRef>
          <a:fontRef idx="minor">
            <a:schemeClr val="dk1"/>
          </a:fontRef>
        </p:style>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dirty="0"/>
              <a:t>Improved Weld Access Hole</a:t>
            </a:r>
          </a:p>
        </p:txBody>
      </p:sp>
      <p:sp>
        <p:nvSpPr>
          <p:cNvPr id="8" name="Text Box 4"/>
          <p:cNvSpPr txBox="1">
            <a:spLocks noChangeArrowheads="1"/>
          </p:cNvSpPr>
          <p:nvPr/>
        </p:nvSpPr>
        <p:spPr bwMode="auto">
          <a:xfrm>
            <a:off x="4644008" y="3044793"/>
            <a:ext cx="4276279" cy="1015663"/>
          </a:xfrm>
          <a:prstGeom prst="rect">
            <a:avLst/>
          </a:prstGeom>
          <a:noFill/>
          <a:ln>
            <a:noFill/>
          </a:ln>
          <a:effectLs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dirty="0"/>
              <a:t>See </a:t>
            </a:r>
            <a:r>
              <a:rPr lang="en-US" altLang="en-US" sz="2000" dirty="0" smtClean="0"/>
              <a:t>AWS </a:t>
            </a:r>
            <a:r>
              <a:rPr lang="en-US" altLang="en-US" sz="2000" dirty="0"/>
              <a:t>D1.8 - </a:t>
            </a:r>
            <a:r>
              <a:rPr lang="en-US" altLang="en-US" sz="2000" i="1" dirty="0"/>
              <a:t>Structural Welding Code – Seismic </a:t>
            </a:r>
            <a:r>
              <a:rPr lang="en-US" altLang="en-US" sz="2000" i="1" dirty="0" smtClean="0"/>
              <a:t>Supplement </a:t>
            </a:r>
            <a:r>
              <a:rPr lang="en-US" altLang="en-US" sz="2000" dirty="0" smtClean="0"/>
              <a:t>for dimensions and finish requirements</a:t>
            </a:r>
            <a:endParaRPr lang="en-US" altLang="en-US" sz="2000" dirty="0"/>
          </a:p>
        </p:txBody>
      </p:sp>
    </p:spTree>
    <p:extLst>
      <p:ext uri="{BB962C8B-B14F-4D97-AF65-F5344CB8AC3E}">
        <p14:creationId xmlns:p14="http://schemas.microsoft.com/office/powerpoint/2010/main" val="2193683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5_top flange access hole"/>
          <p:cNvPicPr>
            <a:picLocks noChangeAspect="1" noChangeArrowheads="1"/>
          </p:cNvPicPr>
          <p:nvPr/>
        </p:nvPicPr>
        <p:blipFill>
          <a:blip r:embed="rId3">
            <a:extLst>
              <a:ext uri="{28A0092B-C50C-407E-A947-70E740481C1C}">
                <a14:useLocalDpi xmlns:a14="http://schemas.microsoft.com/office/drawing/2010/main" val="0"/>
              </a:ext>
            </a:extLst>
          </a:blip>
          <a:srcRect t="180" r="121"/>
          <a:stretch>
            <a:fillRect/>
          </a:stretch>
        </p:blipFill>
        <p:spPr bwMode="auto">
          <a:xfrm>
            <a:off x="0" y="332656"/>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108</a:t>
            </a:fld>
            <a:endParaRPr lang="en-US" altLang="en-US"/>
          </a:p>
        </p:txBody>
      </p:sp>
    </p:spTree>
    <p:extLst>
      <p:ext uri="{BB962C8B-B14F-4D97-AF65-F5344CB8AC3E}">
        <p14:creationId xmlns:p14="http://schemas.microsoft.com/office/powerpoint/2010/main" val="1184675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844824"/>
            <a:ext cx="8185388" cy="3960440"/>
          </a:xfrm>
        </p:spPr>
        <p:txBody>
          <a:bodyPr/>
          <a:lstStyle/>
          <a:p>
            <a:pPr>
              <a:spcBef>
                <a:spcPts val="1200"/>
              </a:spcBef>
            </a:pPr>
            <a:r>
              <a:rPr lang="en-US" b="1" u="sng" dirty="0" smtClean="0"/>
              <a:t>Connection Design</a:t>
            </a:r>
            <a:endParaRPr lang="en-US" b="1" u="sng" dirty="0"/>
          </a:p>
          <a:p>
            <a:pPr marL="342900" indent="-342900">
              <a:spcBef>
                <a:spcPts val="1200"/>
              </a:spcBef>
              <a:buFont typeface="Wingdings" panose="05000000000000000000" pitchFamily="2" charset="2"/>
              <a:buChar char="Ø"/>
            </a:pPr>
            <a:r>
              <a:rPr lang="en-US" dirty="0"/>
              <a:t>Development of Improved Connection Designs and Design Procedures</a:t>
            </a:r>
          </a:p>
          <a:p>
            <a:pPr marL="800046" lvl="1" indent="-342900">
              <a:spcBef>
                <a:spcPts val="1200"/>
              </a:spcBef>
              <a:buFont typeface="Wingdings" panose="05000000000000000000" pitchFamily="2" charset="2"/>
              <a:buChar char="§"/>
            </a:pPr>
            <a:r>
              <a:rPr lang="en-US" sz="2000" dirty="0">
                <a:solidFill>
                  <a:schemeClr val="tx1"/>
                </a:solidFill>
                <a:latin typeface="+mn-lt"/>
              </a:rPr>
              <a:t>Reinforced Connections</a:t>
            </a:r>
          </a:p>
          <a:p>
            <a:pPr marL="800046" lvl="1" indent="-342900">
              <a:spcBef>
                <a:spcPts val="1200"/>
              </a:spcBef>
              <a:buFont typeface="Wingdings" panose="05000000000000000000" pitchFamily="2" charset="2"/>
              <a:buChar char="§"/>
            </a:pPr>
            <a:r>
              <a:rPr lang="en-US" sz="2000" dirty="0">
                <a:solidFill>
                  <a:schemeClr val="tx1"/>
                </a:solidFill>
                <a:latin typeface="+mn-lt"/>
              </a:rPr>
              <a:t>Proprietary Connections</a:t>
            </a:r>
          </a:p>
          <a:p>
            <a:pPr marL="800046" lvl="1" indent="-342900">
              <a:spcBef>
                <a:spcPts val="1200"/>
              </a:spcBef>
              <a:buFont typeface="Wingdings" panose="05000000000000000000" pitchFamily="2" charset="2"/>
              <a:buChar char="§"/>
            </a:pPr>
            <a:r>
              <a:rPr lang="en-US" sz="2000" dirty="0">
                <a:solidFill>
                  <a:schemeClr val="tx1"/>
                </a:solidFill>
                <a:latin typeface="+mn-lt"/>
              </a:rPr>
              <a:t>Reduced Beam Section (</a:t>
            </a:r>
            <a:r>
              <a:rPr lang="en-US" sz="2000" dirty="0" err="1">
                <a:solidFill>
                  <a:schemeClr val="tx1"/>
                </a:solidFill>
                <a:latin typeface="+mn-lt"/>
              </a:rPr>
              <a:t>Dogbone</a:t>
            </a:r>
            <a:r>
              <a:rPr lang="en-US" sz="2000" dirty="0">
                <a:solidFill>
                  <a:schemeClr val="tx1"/>
                </a:solidFill>
                <a:latin typeface="+mn-lt"/>
              </a:rPr>
              <a:t>) Connections</a:t>
            </a:r>
          </a:p>
          <a:p>
            <a:pPr marL="800046" lvl="1" indent="-342900">
              <a:spcBef>
                <a:spcPts val="1200"/>
              </a:spcBef>
              <a:buFont typeface="Wingdings" panose="05000000000000000000" pitchFamily="2" charset="2"/>
              <a:buChar char="§"/>
            </a:pPr>
            <a:r>
              <a:rPr lang="en-US" sz="2000" dirty="0">
                <a:solidFill>
                  <a:schemeClr val="tx1"/>
                </a:solidFill>
                <a:latin typeface="+mn-lt"/>
              </a:rPr>
              <a:t>Other SAC Investigated Connections</a:t>
            </a:r>
          </a:p>
          <a:p>
            <a:pPr>
              <a:spcBef>
                <a:spcPts val="2400"/>
              </a:spcBef>
            </a:pPr>
            <a:endParaRPr lang="en-US" dirty="0"/>
          </a:p>
          <a:p>
            <a:pPr>
              <a:spcBef>
                <a:spcPts val="2400"/>
              </a:spcBef>
            </a:pPr>
            <a:endParaRPr lang="en-US" dirty="0"/>
          </a:p>
        </p:txBody>
      </p:sp>
      <p:sp>
        <p:nvSpPr>
          <p:cNvPr id="3" name="Text Placeholder 2"/>
          <p:cNvSpPr>
            <a:spLocks noGrp="1"/>
          </p:cNvSpPr>
          <p:nvPr>
            <p:ph type="body" sz="quarter" idx="38"/>
          </p:nvPr>
        </p:nvSpPr>
        <p:spPr/>
        <p:txBody>
          <a:bodyPr/>
          <a:lstStyle/>
          <a:p>
            <a:r>
              <a:rPr lang="en-US" dirty="0"/>
              <a:t>Strategies for Improved Performance of Moment Connections</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109</a:t>
            </a:fld>
            <a:endParaRPr lang="en-US" altLang="en-US" dirty="0"/>
          </a:p>
        </p:txBody>
      </p:sp>
    </p:spTree>
    <p:extLst>
      <p:ext uri="{BB962C8B-B14F-4D97-AF65-F5344CB8AC3E}">
        <p14:creationId xmlns:p14="http://schemas.microsoft.com/office/powerpoint/2010/main" val="168610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11</a:t>
            </a:fld>
            <a:endParaRPr lang="en-US" altLang="en-US"/>
          </a:p>
        </p:txBody>
      </p:sp>
      <p:grpSp>
        <p:nvGrpSpPr>
          <p:cNvPr id="43" name="Group 7"/>
          <p:cNvGrpSpPr>
            <a:grpSpLocks/>
          </p:cNvGrpSpPr>
          <p:nvPr/>
        </p:nvGrpSpPr>
        <p:grpSpPr bwMode="auto">
          <a:xfrm>
            <a:off x="1835150" y="384076"/>
            <a:ext cx="5614988" cy="5637212"/>
            <a:chOff x="1157" y="158"/>
            <a:chExt cx="3537" cy="3551"/>
          </a:xfrm>
        </p:grpSpPr>
        <p:grpSp>
          <p:nvGrpSpPr>
            <p:cNvPr id="44" name="Group 8"/>
            <p:cNvGrpSpPr>
              <a:grpSpLocks/>
            </p:cNvGrpSpPr>
            <p:nvPr/>
          </p:nvGrpSpPr>
          <p:grpSpPr bwMode="auto">
            <a:xfrm>
              <a:off x="4156" y="158"/>
              <a:ext cx="538" cy="3543"/>
              <a:chOff x="4156" y="158"/>
              <a:chExt cx="538" cy="3543"/>
            </a:xfrm>
          </p:grpSpPr>
          <p:grpSp>
            <p:nvGrpSpPr>
              <p:cNvPr id="70" name="Group 9"/>
              <p:cNvGrpSpPr>
                <a:grpSpLocks/>
              </p:cNvGrpSpPr>
              <p:nvPr/>
            </p:nvGrpSpPr>
            <p:grpSpPr bwMode="auto">
              <a:xfrm>
                <a:off x="4156" y="158"/>
                <a:ext cx="538" cy="3543"/>
                <a:chOff x="4156" y="158"/>
                <a:chExt cx="538" cy="3543"/>
              </a:xfrm>
            </p:grpSpPr>
            <p:sp>
              <p:nvSpPr>
                <p:cNvPr id="72" name="Rectangle 10"/>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73" name="Group 11"/>
                <p:cNvGrpSpPr>
                  <a:grpSpLocks/>
                </p:cNvGrpSpPr>
                <p:nvPr/>
              </p:nvGrpSpPr>
              <p:grpSpPr bwMode="auto">
                <a:xfrm>
                  <a:off x="4156" y="158"/>
                  <a:ext cx="538" cy="3543"/>
                  <a:chOff x="4156" y="158"/>
                  <a:chExt cx="538" cy="3543"/>
                </a:xfrm>
              </p:grpSpPr>
              <p:sp>
                <p:nvSpPr>
                  <p:cNvPr id="74" name="Rectangle 12"/>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5" name="Rectangle 13"/>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71" name="Rectangle 14"/>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45" name="Group 15"/>
            <p:cNvGrpSpPr>
              <a:grpSpLocks/>
            </p:cNvGrpSpPr>
            <p:nvPr/>
          </p:nvGrpSpPr>
          <p:grpSpPr bwMode="auto">
            <a:xfrm>
              <a:off x="1157" y="166"/>
              <a:ext cx="538" cy="3543"/>
              <a:chOff x="4156" y="158"/>
              <a:chExt cx="538" cy="3543"/>
            </a:xfrm>
          </p:grpSpPr>
          <p:grpSp>
            <p:nvGrpSpPr>
              <p:cNvPr id="64" name="Group 16"/>
              <p:cNvGrpSpPr>
                <a:grpSpLocks/>
              </p:cNvGrpSpPr>
              <p:nvPr/>
            </p:nvGrpSpPr>
            <p:grpSpPr bwMode="auto">
              <a:xfrm>
                <a:off x="4156" y="158"/>
                <a:ext cx="538" cy="3543"/>
                <a:chOff x="4156" y="158"/>
                <a:chExt cx="538" cy="3543"/>
              </a:xfrm>
            </p:grpSpPr>
            <p:sp>
              <p:nvSpPr>
                <p:cNvPr id="66" name="Rectangle 17"/>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7" name="Group 18"/>
                <p:cNvGrpSpPr>
                  <a:grpSpLocks/>
                </p:cNvGrpSpPr>
                <p:nvPr/>
              </p:nvGrpSpPr>
              <p:grpSpPr bwMode="auto">
                <a:xfrm>
                  <a:off x="4156" y="158"/>
                  <a:ext cx="538" cy="3543"/>
                  <a:chOff x="4156" y="158"/>
                  <a:chExt cx="538" cy="3543"/>
                </a:xfrm>
              </p:grpSpPr>
              <p:sp>
                <p:nvSpPr>
                  <p:cNvPr id="68" name="Rectangle 19"/>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9" name="Rectangle 20"/>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65" name="Rectangle 21"/>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46" name="Group 22"/>
            <p:cNvGrpSpPr>
              <a:grpSpLocks/>
            </p:cNvGrpSpPr>
            <p:nvPr/>
          </p:nvGrpSpPr>
          <p:grpSpPr bwMode="auto">
            <a:xfrm>
              <a:off x="1360" y="164"/>
              <a:ext cx="3134" cy="295"/>
              <a:chOff x="1360" y="164"/>
              <a:chExt cx="3134" cy="295"/>
            </a:xfrm>
          </p:grpSpPr>
          <p:sp>
            <p:nvSpPr>
              <p:cNvPr id="56" name="Rectangle 23"/>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7" name="Rectangle 24"/>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8" name="Rectangle 25"/>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9" name="Rectangle 26"/>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0" name="Group 27"/>
              <p:cNvGrpSpPr>
                <a:grpSpLocks/>
              </p:cNvGrpSpPr>
              <p:nvPr/>
            </p:nvGrpSpPr>
            <p:grpSpPr bwMode="auto">
              <a:xfrm>
                <a:off x="1560" y="164"/>
                <a:ext cx="2739" cy="292"/>
                <a:chOff x="1560" y="164"/>
                <a:chExt cx="2739" cy="292"/>
              </a:xfrm>
            </p:grpSpPr>
            <p:sp>
              <p:nvSpPr>
                <p:cNvPr id="61" name="Rectangle 28"/>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2" name="Line 29"/>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3" name="Line 30"/>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nvGrpSpPr>
            <p:cNvPr id="47" name="Group 31"/>
            <p:cNvGrpSpPr>
              <a:grpSpLocks/>
            </p:cNvGrpSpPr>
            <p:nvPr/>
          </p:nvGrpSpPr>
          <p:grpSpPr bwMode="auto">
            <a:xfrm>
              <a:off x="1354" y="1875"/>
              <a:ext cx="3134" cy="295"/>
              <a:chOff x="1360" y="164"/>
              <a:chExt cx="3134" cy="295"/>
            </a:xfrm>
          </p:grpSpPr>
          <p:sp>
            <p:nvSpPr>
              <p:cNvPr id="48" name="Rectangle 32"/>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9" name="Rectangle 33"/>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0" name="Rectangle 34"/>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1" name="Rectangle 35"/>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52" name="Group 36"/>
              <p:cNvGrpSpPr>
                <a:grpSpLocks/>
              </p:cNvGrpSpPr>
              <p:nvPr/>
            </p:nvGrpSpPr>
            <p:grpSpPr bwMode="auto">
              <a:xfrm>
                <a:off x="1560" y="164"/>
                <a:ext cx="2739" cy="292"/>
                <a:chOff x="1560" y="164"/>
                <a:chExt cx="2739" cy="292"/>
              </a:xfrm>
            </p:grpSpPr>
            <p:sp>
              <p:nvSpPr>
                <p:cNvPr id="53" name="Rectangle 37"/>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4" name="Line 38"/>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55" name="Line 39"/>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sp>
        <p:nvSpPr>
          <p:cNvPr id="78" name="Text Box 6"/>
          <p:cNvSpPr txBox="1">
            <a:spLocks noChangeArrowheads="1"/>
          </p:cNvSpPr>
          <p:nvPr/>
        </p:nvSpPr>
        <p:spPr bwMode="auto">
          <a:xfrm>
            <a:off x="979488" y="6095037"/>
            <a:ext cx="7315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800" b="1" u="sng" dirty="0"/>
              <a:t>Behavior of an MRF Under Lateral Load: </a:t>
            </a:r>
            <a:br>
              <a:rPr lang="en-US" altLang="en-US" sz="1800" b="1" u="sng" dirty="0"/>
            </a:br>
            <a:r>
              <a:rPr lang="en-US" altLang="en-US" sz="1800" dirty="0"/>
              <a:t>Internal Forces and Possible Plastic Hinge Locations</a:t>
            </a:r>
          </a:p>
        </p:txBody>
      </p:sp>
      <p:sp>
        <p:nvSpPr>
          <p:cNvPr id="79" name="AutoShape 3"/>
          <p:cNvSpPr>
            <a:spLocks noChangeArrowheads="1"/>
          </p:cNvSpPr>
          <p:nvPr/>
        </p:nvSpPr>
        <p:spPr bwMode="auto">
          <a:xfrm>
            <a:off x="683568" y="3203476"/>
            <a:ext cx="881062" cy="304800"/>
          </a:xfrm>
          <a:prstGeom prst="rightArrow">
            <a:avLst>
              <a:gd name="adj1" fmla="val 50000"/>
              <a:gd name="adj2" fmla="val 72266"/>
            </a:avLst>
          </a:prstGeom>
          <a:solidFill>
            <a:schemeClr val="tx2">
              <a:lumMod val="40000"/>
              <a:lumOff val="60000"/>
            </a:schemeClr>
          </a:solidFill>
          <a:ln w="38100">
            <a:solidFill>
              <a:schemeClr val="accent1"/>
            </a:solidFill>
            <a:miter lim="800000"/>
            <a:headEnd/>
            <a:tailEnd/>
          </a:ln>
          <a:effectLs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0" name="AutoShape 4"/>
          <p:cNvSpPr>
            <a:spLocks noChangeArrowheads="1"/>
          </p:cNvSpPr>
          <p:nvPr/>
        </p:nvSpPr>
        <p:spPr bwMode="auto">
          <a:xfrm>
            <a:off x="683568" y="601563"/>
            <a:ext cx="881062" cy="304800"/>
          </a:xfrm>
          <a:prstGeom prst="rightArrow">
            <a:avLst>
              <a:gd name="adj1" fmla="val 50000"/>
              <a:gd name="adj2" fmla="val 72266"/>
            </a:avLst>
          </a:prstGeom>
          <a:solidFill>
            <a:schemeClr val="tx2">
              <a:lumMod val="40000"/>
              <a:lumOff val="60000"/>
            </a:schemeClr>
          </a:solidFill>
          <a:ln w="38100">
            <a:solidFill>
              <a:schemeClr val="accent1"/>
            </a:solidFill>
            <a:miter lim="800000"/>
            <a:headEnd/>
            <a:tailEnd/>
          </a:ln>
          <a:effectLs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490856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110</a:t>
            </a:fld>
            <a:endParaRPr lang="en-US" altLang="en-US" dirty="0"/>
          </a:p>
        </p:txBody>
      </p:sp>
      <p:pic>
        <p:nvPicPr>
          <p:cNvPr id="3" name="Picture 2" descr="cover-plate-pre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188" y="0"/>
            <a:ext cx="4364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126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111</a:t>
            </a:fld>
            <a:endParaRPr lang="en-US" altLang="en-US" dirty="0"/>
          </a:p>
        </p:txBody>
      </p:sp>
      <p:pic>
        <p:nvPicPr>
          <p:cNvPr id="3" name="Picture 2" descr="cover-plate-post-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9144000"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909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112</a:t>
            </a:fld>
            <a:endParaRPr lang="en-US" altLang="en-US" dirty="0"/>
          </a:p>
        </p:txBody>
      </p:sp>
      <p:pic>
        <p:nvPicPr>
          <p:cNvPr id="3" name="Picture 2" descr="ribs-pre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188" y="0"/>
            <a:ext cx="4364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243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113</a:t>
            </a:fld>
            <a:endParaRPr lang="en-US" altLang="en-US" dirty="0"/>
          </a:p>
        </p:txBody>
      </p:sp>
      <p:pic>
        <p:nvPicPr>
          <p:cNvPr id="3" name="Picture 2" descr="ribs-post-test"/>
          <p:cNvPicPr>
            <a:picLocks noChangeAspect="1" noChangeArrowheads="1"/>
          </p:cNvPicPr>
          <p:nvPr/>
        </p:nvPicPr>
        <p:blipFill>
          <a:blip r:embed="rId3">
            <a:extLst>
              <a:ext uri="{28A0092B-C50C-407E-A947-70E740481C1C}">
                <a14:useLocalDpi xmlns:a14="http://schemas.microsoft.com/office/drawing/2010/main" val="0"/>
              </a:ext>
            </a:extLst>
          </a:blip>
          <a:srcRect t="7297" b="7297"/>
          <a:stretch>
            <a:fillRect/>
          </a:stretch>
        </p:blipFill>
        <p:spPr bwMode="auto">
          <a:xfrm>
            <a:off x="2027238" y="3393"/>
            <a:ext cx="5353074" cy="685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103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114</a:t>
            </a:fld>
            <a:endParaRPr lang="en-US" altLang="en-US" dirty="0"/>
          </a:p>
        </p:txBody>
      </p:sp>
      <p:pic>
        <p:nvPicPr>
          <p:cNvPr id="3" name="Picture 2" descr="bottom-haunch-pre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5" y="-5082"/>
            <a:ext cx="4321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772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115</a:t>
            </a:fld>
            <a:endParaRPr lang="en-US" altLang="en-US" dirty="0"/>
          </a:p>
        </p:txBody>
      </p:sp>
      <p:pic>
        <p:nvPicPr>
          <p:cNvPr id="3" name="Picture 2" descr="db3-pre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664"/>
            <a:ext cx="9144000"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23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116</a:t>
            </a:fld>
            <a:endParaRPr lang="en-US" altLang="en-US" dirty="0"/>
          </a:p>
        </p:txBody>
      </p:sp>
      <p:pic>
        <p:nvPicPr>
          <p:cNvPr id="3" name="Picture 2" descr="db3-post-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648"/>
            <a:ext cx="9144000"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893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Proprietary Connections</a:t>
            </a:r>
          </a:p>
        </p:txBody>
      </p:sp>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117</a:t>
            </a:fld>
            <a:endParaRPr lang="en-US" altLang="en-US" dirty="0"/>
          </a:p>
        </p:txBody>
      </p:sp>
    </p:spTree>
    <p:extLst>
      <p:ext uri="{BB962C8B-B14F-4D97-AF65-F5344CB8AC3E}">
        <p14:creationId xmlns:p14="http://schemas.microsoft.com/office/powerpoint/2010/main" val="1282961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ide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02" y="188640"/>
            <a:ext cx="5449888" cy="65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12160" y="2379291"/>
            <a:ext cx="2592288"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err="1" smtClean="0"/>
              <a:t>SidePlate</a:t>
            </a:r>
            <a:r>
              <a:rPr lang="en-US" sz="3200" dirty="0" smtClean="0"/>
              <a:t>®</a:t>
            </a:r>
            <a:r>
              <a:rPr lang="en-US" sz="3200" b="1" dirty="0" smtClean="0"/>
              <a:t> Connection</a:t>
            </a:r>
            <a:endParaRPr lang="en-US" sz="3200" b="1" dirty="0"/>
          </a:p>
        </p:txBody>
      </p:sp>
      <p:sp>
        <p:nvSpPr>
          <p:cNvPr id="5"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118</a:t>
            </a:fld>
            <a:endParaRPr lang="en-US" altLang="en-US" dirty="0"/>
          </a:p>
        </p:txBody>
      </p:sp>
    </p:spTree>
    <p:extLst>
      <p:ext uri="{BB962C8B-B14F-4D97-AF65-F5344CB8AC3E}">
        <p14:creationId xmlns:p14="http://schemas.microsoft.com/office/powerpoint/2010/main" val="151913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lot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8" y="0"/>
            <a:ext cx="4537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652120" y="2379291"/>
            <a:ext cx="2808312"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err="1" smtClean="0"/>
              <a:t>SlottedWeb</a:t>
            </a:r>
            <a:r>
              <a:rPr lang="en-US" sz="3200" baseline="30000" dirty="0" err="1" smtClean="0"/>
              <a:t>TM</a:t>
            </a:r>
            <a:r>
              <a:rPr lang="en-US" sz="3200" b="1" dirty="0" smtClean="0"/>
              <a:t> Connection</a:t>
            </a:r>
            <a:endParaRPr lang="en-US" sz="3200" b="1" dirty="0"/>
          </a:p>
        </p:txBody>
      </p:sp>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119</a:t>
            </a:fld>
            <a:endParaRPr lang="en-US" altLang="en-US" dirty="0"/>
          </a:p>
        </p:txBody>
      </p:sp>
    </p:spTree>
    <p:extLst>
      <p:ext uri="{BB962C8B-B14F-4D97-AF65-F5344CB8AC3E}">
        <p14:creationId xmlns:p14="http://schemas.microsoft.com/office/powerpoint/2010/main" val="204901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8"/>
          <p:cNvGrpSpPr>
            <a:grpSpLocks/>
          </p:cNvGrpSpPr>
          <p:nvPr/>
        </p:nvGrpSpPr>
        <p:grpSpPr bwMode="auto">
          <a:xfrm>
            <a:off x="1868909" y="454199"/>
            <a:ext cx="5614988" cy="5637212"/>
            <a:chOff x="1156" y="151"/>
            <a:chExt cx="3537" cy="3551"/>
          </a:xfrm>
        </p:grpSpPr>
        <p:grpSp>
          <p:nvGrpSpPr>
            <p:cNvPr id="36" name="Group 6"/>
            <p:cNvGrpSpPr>
              <a:grpSpLocks/>
            </p:cNvGrpSpPr>
            <p:nvPr/>
          </p:nvGrpSpPr>
          <p:grpSpPr bwMode="auto">
            <a:xfrm>
              <a:off x="4155" y="151"/>
              <a:ext cx="538" cy="3543"/>
              <a:chOff x="4156" y="158"/>
              <a:chExt cx="538" cy="3543"/>
            </a:xfrm>
          </p:grpSpPr>
          <p:grpSp>
            <p:nvGrpSpPr>
              <p:cNvPr id="62" name="Group 7"/>
              <p:cNvGrpSpPr>
                <a:grpSpLocks/>
              </p:cNvGrpSpPr>
              <p:nvPr/>
            </p:nvGrpSpPr>
            <p:grpSpPr bwMode="auto">
              <a:xfrm>
                <a:off x="4156" y="158"/>
                <a:ext cx="538" cy="3543"/>
                <a:chOff x="4156" y="158"/>
                <a:chExt cx="538" cy="3543"/>
              </a:xfrm>
            </p:grpSpPr>
            <p:sp>
              <p:nvSpPr>
                <p:cNvPr id="64" name="Rectangle 8"/>
                <p:cNvSpPr>
                  <a:spLocks noChangeArrowheads="1"/>
                </p:cNvSpPr>
                <p:nvPr/>
              </p:nvSpPr>
              <p:spPr bwMode="auto">
                <a:xfrm>
                  <a:off x="4500" y="158"/>
                  <a:ext cx="60"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5" name="Group 9"/>
                <p:cNvGrpSpPr>
                  <a:grpSpLocks/>
                </p:cNvGrpSpPr>
                <p:nvPr/>
              </p:nvGrpSpPr>
              <p:grpSpPr bwMode="auto">
                <a:xfrm>
                  <a:off x="4156" y="158"/>
                  <a:ext cx="538" cy="3543"/>
                  <a:chOff x="4156" y="158"/>
                  <a:chExt cx="538" cy="3543"/>
                </a:xfrm>
              </p:grpSpPr>
              <p:sp>
                <p:nvSpPr>
                  <p:cNvPr id="66" name="Rectangle 10"/>
                  <p:cNvSpPr>
                    <a:spLocks noChangeArrowheads="1"/>
                  </p:cNvSpPr>
                  <p:nvPr/>
                </p:nvSpPr>
                <p:spPr bwMode="auto">
                  <a:xfrm>
                    <a:off x="4356" y="158"/>
                    <a:ext cx="138"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 name="Rectangle 11"/>
                  <p:cNvSpPr>
                    <a:spLocks noChangeArrowheads="1"/>
                  </p:cNvSpPr>
                  <p:nvPr/>
                </p:nvSpPr>
                <p:spPr bwMode="auto">
                  <a:xfrm>
                    <a:off x="4156" y="3612"/>
                    <a:ext cx="538" cy="89"/>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63" name="Rectangle 12"/>
              <p:cNvSpPr>
                <a:spLocks noChangeArrowheads="1"/>
              </p:cNvSpPr>
              <p:nvPr/>
            </p:nvSpPr>
            <p:spPr bwMode="auto">
              <a:xfrm>
                <a:off x="4296" y="158"/>
                <a:ext cx="60"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37" name="Group 13"/>
            <p:cNvGrpSpPr>
              <a:grpSpLocks/>
            </p:cNvGrpSpPr>
            <p:nvPr/>
          </p:nvGrpSpPr>
          <p:grpSpPr bwMode="auto">
            <a:xfrm>
              <a:off x="1156" y="159"/>
              <a:ext cx="538" cy="3543"/>
              <a:chOff x="4156" y="158"/>
              <a:chExt cx="538" cy="3543"/>
            </a:xfrm>
          </p:grpSpPr>
          <p:grpSp>
            <p:nvGrpSpPr>
              <p:cNvPr id="56" name="Group 14"/>
              <p:cNvGrpSpPr>
                <a:grpSpLocks/>
              </p:cNvGrpSpPr>
              <p:nvPr/>
            </p:nvGrpSpPr>
            <p:grpSpPr bwMode="auto">
              <a:xfrm>
                <a:off x="4156" y="158"/>
                <a:ext cx="538" cy="3543"/>
                <a:chOff x="4156" y="158"/>
                <a:chExt cx="538" cy="3543"/>
              </a:xfrm>
            </p:grpSpPr>
            <p:sp>
              <p:nvSpPr>
                <p:cNvPr id="58" name="Rectangle 15"/>
                <p:cNvSpPr>
                  <a:spLocks noChangeArrowheads="1"/>
                </p:cNvSpPr>
                <p:nvPr/>
              </p:nvSpPr>
              <p:spPr bwMode="auto">
                <a:xfrm>
                  <a:off x="4500" y="158"/>
                  <a:ext cx="60"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9" name="Group 16"/>
                <p:cNvGrpSpPr>
                  <a:grpSpLocks/>
                </p:cNvGrpSpPr>
                <p:nvPr/>
              </p:nvGrpSpPr>
              <p:grpSpPr bwMode="auto">
                <a:xfrm>
                  <a:off x="4156" y="158"/>
                  <a:ext cx="538" cy="3543"/>
                  <a:chOff x="4156" y="158"/>
                  <a:chExt cx="538" cy="3543"/>
                </a:xfrm>
              </p:grpSpPr>
              <p:sp>
                <p:nvSpPr>
                  <p:cNvPr id="60" name="Rectangle 17"/>
                  <p:cNvSpPr>
                    <a:spLocks noChangeArrowheads="1"/>
                  </p:cNvSpPr>
                  <p:nvPr/>
                </p:nvSpPr>
                <p:spPr bwMode="auto">
                  <a:xfrm>
                    <a:off x="4356" y="158"/>
                    <a:ext cx="138"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 name="Rectangle 18"/>
                  <p:cNvSpPr>
                    <a:spLocks noChangeArrowheads="1"/>
                  </p:cNvSpPr>
                  <p:nvPr/>
                </p:nvSpPr>
                <p:spPr bwMode="auto">
                  <a:xfrm>
                    <a:off x="4156" y="3612"/>
                    <a:ext cx="538" cy="89"/>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57" name="Rectangle 19"/>
              <p:cNvSpPr>
                <a:spLocks noChangeArrowheads="1"/>
              </p:cNvSpPr>
              <p:nvPr/>
            </p:nvSpPr>
            <p:spPr bwMode="auto">
              <a:xfrm>
                <a:off x="4296" y="158"/>
                <a:ext cx="60"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38" name="Group 20"/>
            <p:cNvGrpSpPr>
              <a:grpSpLocks/>
            </p:cNvGrpSpPr>
            <p:nvPr/>
          </p:nvGrpSpPr>
          <p:grpSpPr bwMode="auto">
            <a:xfrm>
              <a:off x="1359" y="157"/>
              <a:ext cx="3134" cy="295"/>
              <a:chOff x="1360" y="164"/>
              <a:chExt cx="3134" cy="295"/>
            </a:xfrm>
          </p:grpSpPr>
          <p:sp>
            <p:nvSpPr>
              <p:cNvPr id="48" name="Rectangle 21"/>
              <p:cNvSpPr>
                <a:spLocks noChangeArrowheads="1"/>
              </p:cNvSpPr>
              <p:nvPr/>
            </p:nvSpPr>
            <p:spPr bwMode="auto">
              <a:xfrm>
                <a:off x="4356" y="164"/>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9" name="Rectangle 22"/>
              <p:cNvSpPr>
                <a:spLocks noChangeArrowheads="1"/>
              </p:cNvSpPr>
              <p:nvPr/>
            </p:nvSpPr>
            <p:spPr bwMode="auto">
              <a:xfrm>
                <a:off x="4354" y="413"/>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0" name="Rectangle 23"/>
              <p:cNvSpPr>
                <a:spLocks noChangeArrowheads="1"/>
              </p:cNvSpPr>
              <p:nvPr/>
            </p:nvSpPr>
            <p:spPr bwMode="auto">
              <a:xfrm>
                <a:off x="1362" y="167"/>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1" name="Rectangle 24"/>
              <p:cNvSpPr>
                <a:spLocks noChangeArrowheads="1"/>
              </p:cNvSpPr>
              <p:nvPr/>
            </p:nvSpPr>
            <p:spPr bwMode="auto">
              <a:xfrm>
                <a:off x="1360" y="413"/>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2" name="Group 25"/>
              <p:cNvGrpSpPr>
                <a:grpSpLocks/>
              </p:cNvGrpSpPr>
              <p:nvPr/>
            </p:nvGrpSpPr>
            <p:grpSpPr bwMode="auto">
              <a:xfrm>
                <a:off x="1560" y="164"/>
                <a:ext cx="2739" cy="292"/>
                <a:chOff x="1560" y="164"/>
                <a:chExt cx="2739" cy="292"/>
              </a:xfrm>
            </p:grpSpPr>
            <p:sp>
              <p:nvSpPr>
                <p:cNvPr id="53" name="Rectangle 26"/>
                <p:cNvSpPr>
                  <a:spLocks noChangeArrowheads="1"/>
                </p:cNvSpPr>
                <p:nvPr/>
              </p:nvSpPr>
              <p:spPr bwMode="auto">
                <a:xfrm>
                  <a:off x="1560" y="164"/>
                  <a:ext cx="2736" cy="292"/>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Line 27"/>
                <p:cNvSpPr>
                  <a:spLocks noChangeShapeType="1"/>
                </p:cNvSpPr>
                <p:nvPr/>
              </p:nvSpPr>
              <p:spPr bwMode="auto">
                <a:xfrm>
                  <a:off x="1560" y="199"/>
                  <a:ext cx="2736"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Line 28"/>
                <p:cNvSpPr>
                  <a:spLocks noChangeShapeType="1"/>
                </p:cNvSpPr>
                <p:nvPr/>
              </p:nvSpPr>
              <p:spPr bwMode="auto">
                <a:xfrm>
                  <a:off x="1563" y="418"/>
                  <a:ext cx="2736"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39" name="Group 29"/>
            <p:cNvGrpSpPr>
              <a:grpSpLocks/>
            </p:cNvGrpSpPr>
            <p:nvPr/>
          </p:nvGrpSpPr>
          <p:grpSpPr bwMode="auto">
            <a:xfrm>
              <a:off x="1353" y="1868"/>
              <a:ext cx="3134" cy="295"/>
              <a:chOff x="1360" y="164"/>
              <a:chExt cx="3134" cy="295"/>
            </a:xfrm>
          </p:grpSpPr>
          <p:sp>
            <p:nvSpPr>
              <p:cNvPr id="40" name="Rectangle 30"/>
              <p:cNvSpPr>
                <a:spLocks noChangeArrowheads="1"/>
              </p:cNvSpPr>
              <p:nvPr/>
            </p:nvSpPr>
            <p:spPr bwMode="auto">
              <a:xfrm>
                <a:off x="4356" y="164"/>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1" name="Rectangle 31"/>
              <p:cNvSpPr>
                <a:spLocks noChangeArrowheads="1"/>
              </p:cNvSpPr>
              <p:nvPr/>
            </p:nvSpPr>
            <p:spPr bwMode="auto">
              <a:xfrm>
                <a:off x="4354" y="413"/>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2" name="Rectangle 32"/>
              <p:cNvSpPr>
                <a:spLocks noChangeArrowheads="1"/>
              </p:cNvSpPr>
              <p:nvPr/>
            </p:nvSpPr>
            <p:spPr bwMode="auto">
              <a:xfrm>
                <a:off x="1362" y="167"/>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3" name="Rectangle 33"/>
              <p:cNvSpPr>
                <a:spLocks noChangeArrowheads="1"/>
              </p:cNvSpPr>
              <p:nvPr/>
            </p:nvSpPr>
            <p:spPr bwMode="auto">
              <a:xfrm>
                <a:off x="1360" y="413"/>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4" name="Group 34"/>
              <p:cNvGrpSpPr>
                <a:grpSpLocks/>
              </p:cNvGrpSpPr>
              <p:nvPr/>
            </p:nvGrpSpPr>
            <p:grpSpPr bwMode="auto">
              <a:xfrm>
                <a:off x="1560" y="164"/>
                <a:ext cx="2739" cy="292"/>
                <a:chOff x="1560" y="164"/>
                <a:chExt cx="2739" cy="292"/>
              </a:xfrm>
            </p:grpSpPr>
            <p:sp>
              <p:nvSpPr>
                <p:cNvPr id="45" name="Rectangle 35"/>
                <p:cNvSpPr>
                  <a:spLocks noChangeArrowheads="1"/>
                </p:cNvSpPr>
                <p:nvPr/>
              </p:nvSpPr>
              <p:spPr bwMode="auto">
                <a:xfrm>
                  <a:off x="1560" y="164"/>
                  <a:ext cx="2736" cy="292"/>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6" name="Line 36"/>
                <p:cNvSpPr>
                  <a:spLocks noChangeShapeType="1"/>
                </p:cNvSpPr>
                <p:nvPr/>
              </p:nvSpPr>
              <p:spPr bwMode="auto">
                <a:xfrm>
                  <a:off x="1560" y="199"/>
                  <a:ext cx="2736"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37"/>
                <p:cNvSpPr>
                  <a:spLocks noChangeShapeType="1"/>
                </p:cNvSpPr>
                <p:nvPr/>
              </p:nvSpPr>
              <p:spPr bwMode="auto">
                <a:xfrm>
                  <a:off x="1563" y="418"/>
                  <a:ext cx="2736"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grpSp>
        <p:nvGrpSpPr>
          <p:cNvPr id="68" name="Group 49"/>
          <p:cNvGrpSpPr>
            <a:grpSpLocks/>
          </p:cNvGrpSpPr>
          <p:nvPr/>
        </p:nvGrpSpPr>
        <p:grpSpPr bwMode="auto">
          <a:xfrm>
            <a:off x="1619672" y="3395836"/>
            <a:ext cx="1328737" cy="2552700"/>
            <a:chOff x="1119" y="2244"/>
            <a:chExt cx="837" cy="1608"/>
          </a:xfrm>
        </p:grpSpPr>
        <p:sp>
          <p:nvSpPr>
            <p:cNvPr id="69" name="AutoShape 47"/>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0" name="AutoShape 48"/>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71" name="Group 50"/>
          <p:cNvGrpSpPr>
            <a:grpSpLocks/>
          </p:cNvGrpSpPr>
          <p:nvPr/>
        </p:nvGrpSpPr>
        <p:grpSpPr bwMode="auto">
          <a:xfrm>
            <a:off x="6383759" y="3395836"/>
            <a:ext cx="1328738" cy="2552700"/>
            <a:chOff x="1119" y="2244"/>
            <a:chExt cx="837" cy="1608"/>
          </a:xfrm>
        </p:grpSpPr>
        <p:sp>
          <p:nvSpPr>
            <p:cNvPr id="72" name="AutoShape 51"/>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3" name="AutoShape 52"/>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74" name="Group 53"/>
          <p:cNvGrpSpPr>
            <a:grpSpLocks/>
          </p:cNvGrpSpPr>
          <p:nvPr/>
        </p:nvGrpSpPr>
        <p:grpSpPr bwMode="auto">
          <a:xfrm>
            <a:off x="6377409" y="700261"/>
            <a:ext cx="1328738" cy="2695575"/>
            <a:chOff x="1119" y="2244"/>
            <a:chExt cx="837" cy="1608"/>
          </a:xfrm>
        </p:grpSpPr>
        <p:sp>
          <p:nvSpPr>
            <p:cNvPr id="75" name="AutoShape 54"/>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6" name="AutoShape 55"/>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77" name="Group 56"/>
          <p:cNvGrpSpPr>
            <a:grpSpLocks/>
          </p:cNvGrpSpPr>
          <p:nvPr/>
        </p:nvGrpSpPr>
        <p:grpSpPr bwMode="auto">
          <a:xfrm>
            <a:off x="1626022" y="690736"/>
            <a:ext cx="1328737" cy="2695575"/>
            <a:chOff x="1119" y="2244"/>
            <a:chExt cx="837" cy="1608"/>
          </a:xfrm>
        </p:grpSpPr>
        <p:sp>
          <p:nvSpPr>
            <p:cNvPr id="78" name="AutoShape 57"/>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9" name="AutoShape 58"/>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0" name="Group 59"/>
          <p:cNvGrpSpPr>
            <a:grpSpLocks/>
          </p:cNvGrpSpPr>
          <p:nvPr/>
        </p:nvGrpSpPr>
        <p:grpSpPr bwMode="auto">
          <a:xfrm rot="16200000" flipV="1">
            <a:off x="3996160" y="-1669879"/>
            <a:ext cx="1328738" cy="4757738"/>
            <a:chOff x="1119" y="2244"/>
            <a:chExt cx="837" cy="1608"/>
          </a:xfrm>
        </p:grpSpPr>
        <p:sp>
          <p:nvSpPr>
            <p:cNvPr id="81" name="AutoShape 60"/>
            <p:cNvSpPr>
              <a:spLocks noChangeArrowheads="1"/>
            </p:cNvSpPr>
            <p:nvPr/>
          </p:nvSpPr>
          <p:spPr bwMode="auto">
            <a:xfrm flipH="1">
              <a:off x="1119" y="3030"/>
              <a:ext cx="417" cy="822"/>
            </a:xfrm>
            <a:prstGeom prst="rtTriangle">
              <a:avLst/>
            </a:prstGeom>
            <a:pattFill prst="ltVert">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2" name="AutoShape 61"/>
            <p:cNvSpPr>
              <a:spLocks noChangeArrowheads="1"/>
            </p:cNvSpPr>
            <p:nvPr/>
          </p:nvSpPr>
          <p:spPr bwMode="auto">
            <a:xfrm flipV="1">
              <a:off x="1539" y="2244"/>
              <a:ext cx="417" cy="786"/>
            </a:xfrm>
            <a:prstGeom prst="rtTriangle">
              <a:avLst/>
            </a:prstGeom>
            <a:pattFill prst="ltVert">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3" name="Group 62"/>
          <p:cNvGrpSpPr>
            <a:grpSpLocks/>
          </p:cNvGrpSpPr>
          <p:nvPr/>
        </p:nvGrpSpPr>
        <p:grpSpPr bwMode="auto">
          <a:xfrm rot="16200000" flipV="1">
            <a:off x="4007272" y="1016174"/>
            <a:ext cx="1328737" cy="4757737"/>
            <a:chOff x="1119" y="2244"/>
            <a:chExt cx="837" cy="1608"/>
          </a:xfrm>
        </p:grpSpPr>
        <p:sp>
          <p:nvSpPr>
            <p:cNvPr id="84" name="AutoShape 63"/>
            <p:cNvSpPr>
              <a:spLocks noChangeArrowheads="1"/>
            </p:cNvSpPr>
            <p:nvPr/>
          </p:nvSpPr>
          <p:spPr bwMode="auto">
            <a:xfrm flipH="1">
              <a:off x="1119" y="3030"/>
              <a:ext cx="417" cy="822"/>
            </a:xfrm>
            <a:prstGeom prst="rtTriangle">
              <a:avLst/>
            </a:prstGeom>
            <a:pattFill prst="ltVert">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5" name="AutoShape 64"/>
            <p:cNvSpPr>
              <a:spLocks noChangeArrowheads="1"/>
            </p:cNvSpPr>
            <p:nvPr/>
          </p:nvSpPr>
          <p:spPr bwMode="auto">
            <a:xfrm flipV="1">
              <a:off x="1539" y="2244"/>
              <a:ext cx="417" cy="786"/>
            </a:xfrm>
            <a:prstGeom prst="rtTriangle">
              <a:avLst/>
            </a:prstGeom>
            <a:pattFill prst="ltVert">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6" name="Group 43"/>
          <p:cNvGrpSpPr>
            <a:grpSpLocks/>
          </p:cNvGrpSpPr>
          <p:nvPr/>
        </p:nvGrpSpPr>
        <p:grpSpPr bwMode="auto">
          <a:xfrm>
            <a:off x="2286422" y="690736"/>
            <a:ext cx="4757737" cy="5257801"/>
            <a:chOff x="1539" y="540"/>
            <a:chExt cx="2997" cy="3312"/>
          </a:xfrm>
        </p:grpSpPr>
        <p:sp>
          <p:nvSpPr>
            <p:cNvPr id="87" name="Line 39"/>
            <p:cNvSpPr>
              <a:spLocks noChangeShapeType="1"/>
            </p:cNvSpPr>
            <p:nvPr/>
          </p:nvSpPr>
          <p:spPr bwMode="auto">
            <a:xfrm>
              <a:off x="1539" y="552"/>
              <a:ext cx="299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8" name="Line 40"/>
            <p:cNvSpPr>
              <a:spLocks noChangeShapeType="1"/>
            </p:cNvSpPr>
            <p:nvPr/>
          </p:nvSpPr>
          <p:spPr bwMode="auto">
            <a:xfrm>
              <a:off x="1539" y="2244"/>
              <a:ext cx="299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9" name="Line 41"/>
            <p:cNvSpPr>
              <a:spLocks noChangeShapeType="1"/>
            </p:cNvSpPr>
            <p:nvPr/>
          </p:nvSpPr>
          <p:spPr bwMode="auto">
            <a:xfrm>
              <a:off x="1539" y="540"/>
              <a:ext cx="0" cy="331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0" name="Line 42"/>
            <p:cNvSpPr>
              <a:spLocks noChangeShapeType="1"/>
            </p:cNvSpPr>
            <p:nvPr/>
          </p:nvSpPr>
          <p:spPr bwMode="auto">
            <a:xfrm>
              <a:off x="4536" y="540"/>
              <a:ext cx="0" cy="331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91" name="AutoShape 3"/>
          <p:cNvSpPr>
            <a:spLocks noChangeArrowheads="1"/>
          </p:cNvSpPr>
          <p:nvPr/>
        </p:nvSpPr>
        <p:spPr bwMode="auto">
          <a:xfrm>
            <a:off x="683568" y="3203476"/>
            <a:ext cx="881062" cy="304800"/>
          </a:xfrm>
          <a:prstGeom prst="rightArrow">
            <a:avLst>
              <a:gd name="adj1" fmla="val 50000"/>
              <a:gd name="adj2" fmla="val 72266"/>
            </a:avLst>
          </a:prstGeom>
          <a:solidFill>
            <a:schemeClr val="tx2">
              <a:lumMod val="40000"/>
              <a:lumOff val="60000"/>
            </a:schemeClr>
          </a:solidFill>
          <a:ln w="38100">
            <a:solidFill>
              <a:schemeClr val="accent1"/>
            </a:solidFill>
            <a:miter lim="800000"/>
            <a:headEnd/>
            <a:tailEnd/>
          </a:ln>
          <a:effectLs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2" name="AutoShape 4"/>
          <p:cNvSpPr>
            <a:spLocks noChangeArrowheads="1"/>
          </p:cNvSpPr>
          <p:nvPr/>
        </p:nvSpPr>
        <p:spPr bwMode="auto">
          <a:xfrm>
            <a:off x="683568" y="601563"/>
            <a:ext cx="881062" cy="304800"/>
          </a:xfrm>
          <a:prstGeom prst="rightArrow">
            <a:avLst>
              <a:gd name="adj1" fmla="val 50000"/>
              <a:gd name="adj2" fmla="val 72266"/>
            </a:avLst>
          </a:prstGeom>
          <a:solidFill>
            <a:schemeClr val="tx2">
              <a:lumMod val="40000"/>
              <a:lumOff val="60000"/>
            </a:schemeClr>
          </a:solidFill>
          <a:ln w="38100">
            <a:solidFill>
              <a:schemeClr val="accent1"/>
            </a:solidFill>
            <a:miter lim="800000"/>
            <a:headEnd/>
            <a:tailEnd/>
          </a:ln>
          <a:effectLs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12</a:t>
            </a:fld>
            <a:endParaRPr lang="en-US" altLang="en-US"/>
          </a:p>
        </p:txBody>
      </p:sp>
    </p:spTree>
    <p:extLst>
      <p:ext uri="{BB962C8B-B14F-4D97-AF65-F5344CB8AC3E}">
        <p14:creationId xmlns:p14="http://schemas.microsoft.com/office/powerpoint/2010/main" val="2552346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BB.jpg"/>
          <p:cNvPicPr>
            <a:picLocks noChangeAspect="1"/>
          </p:cNvPicPr>
          <p:nvPr/>
        </p:nvPicPr>
        <p:blipFill rotWithShape="1">
          <a:blip r:embed="rId3" cstate="print"/>
          <a:srcRect l="47712" t="26270" b="6598"/>
          <a:stretch/>
        </p:blipFill>
        <p:spPr>
          <a:xfrm>
            <a:off x="107504" y="620688"/>
            <a:ext cx="5730770" cy="5464300"/>
          </a:xfrm>
          <a:prstGeom prst="rect">
            <a:avLst/>
          </a:prstGeom>
        </p:spPr>
      </p:pic>
      <p:sp>
        <p:nvSpPr>
          <p:cNvPr id="3" name="TextBox 2"/>
          <p:cNvSpPr txBox="1"/>
          <p:nvPr/>
        </p:nvSpPr>
        <p:spPr>
          <a:xfrm>
            <a:off x="5652120" y="2379291"/>
            <a:ext cx="2808312"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smtClean="0"/>
              <a:t>Cast Bolted Bracket</a:t>
            </a:r>
          </a:p>
          <a:p>
            <a:pPr algn="ctr"/>
            <a:r>
              <a:rPr lang="en-US" sz="3200" b="1" dirty="0" smtClean="0"/>
              <a:t>Connection</a:t>
            </a:r>
            <a:endParaRPr lang="en-US" sz="3200" b="1" dirty="0"/>
          </a:p>
        </p:txBody>
      </p:sp>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120</a:t>
            </a:fld>
            <a:endParaRPr lang="en-US" altLang="en-US" dirty="0"/>
          </a:p>
        </p:txBody>
      </p:sp>
      <p:sp>
        <p:nvSpPr>
          <p:cNvPr id="2" name="TextBox 1"/>
          <p:cNvSpPr txBox="1"/>
          <p:nvPr/>
        </p:nvSpPr>
        <p:spPr>
          <a:xfrm>
            <a:off x="5436096" y="4293096"/>
            <a:ext cx="3312368" cy="923330"/>
          </a:xfrm>
          <a:prstGeom prst="rect">
            <a:avLst/>
          </a:prstGeom>
          <a:noFill/>
        </p:spPr>
        <p:txBody>
          <a:bodyPr wrap="square" rtlCol="0">
            <a:spAutoFit/>
          </a:bodyPr>
          <a:lstStyle/>
          <a:p>
            <a:pPr algn="ctr"/>
            <a:r>
              <a:rPr lang="en-US" dirty="0" smtClean="0"/>
              <a:t>(previously the Kaiser </a:t>
            </a:r>
            <a:r>
              <a:rPr lang="en-US" dirty="0"/>
              <a:t>Bolted Bracket® </a:t>
            </a:r>
            <a:r>
              <a:rPr lang="en-US" dirty="0" smtClean="0"/>
              <a:t>Connection)</a:t>
            </a:r>
            <a:endParaRPr lang="en-US" dirty="0"/>
          </a:p>
          <a:p>
            <a:endParaRPr lang="en-US" dirty="0"/>
          </a:p>
        </p:txBody>
      </p:sp>
    </p:spTree>
    <p:extLst>
      <p:ext uri="{BB962C8B-B14F-4D97-AF65-F5344CB8AC3E}">
        <p14:creationId xmlns:p14="http://schemas.microsoft.com/office/powerpoint/2010/main" val="63223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35" y="633137"/>
            <a:ext cx="6895437" cy="5715573"/>
          </a:xfrm>
          <a:prstGeom prst="rect">
            <a:avLst/>
          </a:prstGeom>
        </p:spPr>
      </p:pic>
      <p:sp>
        <p:nvSpPr>
          <p:cNvPr id="3" name="TextBox 2"/>
          <p:cNvSpPr txBox="1"/>
          <p:nvPr/>
        </p:nvSpPr>
        <p:spPr>
          <a:xfrm>
            <a:off x="5878488" y="836712"/>
            <a:ext cx="2808312"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err="1" smtClean="0"/>
              <a:t>ConXtech</a:t>
            </a:r>
            <a:r>
              <a:rPr lang="en-US" sz="3200" b="1" dirty="0"/>
              <a:t>®</a:t>
            </a:r>
            <a:r>
              <a:rPr lang="en-US" sz="3200" b="1" dirty="0" smtClean="0"/>
              <a:t> </a:t>
            </a:r>
            <a:r>
              <a:rPr lang="en-US" sz="3200" b="1" dirty="0" err="1" smtClean="0"/>
              <a:t>ConXL</a:t>
            </a:r>
            <a:r>
              <a:rPr lang="en-US" sz="3200" b="1" dirty="0" smtClean="0"/>
              <a:t>™ Connection</a:t>
            </a:r>
            <a:endParaRPr lang="en-US" sz="3200" b="1" dirty="0"/>
          </a:p>
        </p:txBody>
      </p:sp>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121</a:t>
            </a:fld>
            <a:endParaRPr lang="en-US" altLang="en-US" dirty="0"/>
          </a:p>
        </p:txBody>
      </p:sp>
    </p:spTree>
    <p:extLst>
      <p:ext uri="{BB962C8B-B14F-4D97-AF65-F5344CB8AC3E}">
        <p14:creationId xmlns:p14="http://schemas.microsoft.com/office/powerpoint/2010/main" val="1179234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579554" y="2852936"/>
            <a:ext cx="3179812" cy="3598208"/>
          </a:xfrm>
          <a:prstGeom prst="rect">
            <a:avLst/>
          </a:prstGeom>
        </p:spPr>
      </p:pic>
      <p:pic>
        <p:nvPicPr>
          <p:cNvPr id="3074" name="Picture 2" descr="http://seblog.strongtie.com/wp-content/uploads/2017/08/figure-1-epl-model-yield.jpg"/>
          <p:cNvPicPr>
            <a:picLocks noChangeAspect="1" noChangeArrowheads="1"/>
          </p:cNvPicPr>
          <p:nvPr/>
        </p:nvPicPr>
        <p:blipFill rotWithShape="1">
          <a:blip r:embed="rId4">
            <a:extLst>
              <a:ext uri="{28A0092B-C50C-407E-A947-70E740481C1C}">
                <a14:useLocalDpi xmlns:a14="http://schemas.microsoft.com/office/drawing/2010/main" val="0"/>
              </a:ext>
            </a:extLst>
          </a:blip>
          <a:srcRect l="9345" r="3725"/>
          <a:stretch/>
        </p:blipFill>
        <p:spPr bwMode="auto">
          <a:xfrm>
            <a:off x="104526" y="1268760"/>
            <a:ext cx="5449831" cy="47056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79554" y="404664"/>
            <a:ext cx="3322712" cy="206210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smtClean="0"/>
              <a:t>Simpson Strong-Tie® Strong Frame® Connection</a:t>
            </a:r>
            <a:endParaRPr lang="en-US" sz="3200" b="1" dirty="0"/>
          </a:p>
        </p:txBody>
      </p:sp>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122</a:t>
            </a:fld>
            <a:endParaRPr lang="en-US" altLang="en-US" dirty="0"/>
          </a:p>
        </p:txBody>
      </p:sp>
    </p:spTree>
    <p:extLst>
      <p:ext uri="{BB962C8B-B14F-4D97-AF65-F5344CB8AC3E}">
        <p14:creationId xmlns:p14="http://schemas.microsoft.com/office/powerpoint/2010/main" val="1194020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Connections Investigated Through </a:t>
            </a:r>
            <a:br>
              <a:rPr lang="en-US" dirty="0"/>
            </a:br>
            <a:r>
              <a:rPr lang="en-US" dirty="0" smtClean="0"/>
              <a:t>SAC-FEMA </a:t>
            </a:r>
            <a:r>
              <a:rPr lang="en-US" dirty="0"/>
              <a:t>Research Program</a:t>
            </a:r>
          </a:p>
        </p:txBody>
      </p:sp>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123</a:t>
            </a:fld>
            <a:endParaRPr lang="en-US" altLang="en-US" dirty="0"/>
          </a:p>
        </p:txBody>
      </p:sp>
    </p:spTree>
    <p:extLst>
      <p:ext uri="{BB962C8B-B14F-4D97-AF65-F5344CB8AC3E}">
        <p14:creationId xmlns:p14="http://schemas.microsoft.com/office/powerpoint/2010/main" val="3707613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124</a:t>
            </a:fld>
            <a:endParaRPr lang="en-US" altLang="en-US"/>
          </a:p>
        </p:txBody>
      </p:sp>
      <p:pic>
        <p:nvPicPr>
          <p:cNvPr id="5" name="Picture 2" descr="SAC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0"/>
            <a:ext cx="5457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gray">
          <a:xfrm>
            <a:off x="5652120" y="1412776"/>
            <a:ext cx="2664296" cy="830997"/>
          </a:xfrm>
          <a:prstGeom prst="rect">
            <a:avLst/>
          </a:prstGeom>
          <a:ex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3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2400" dirty="0"/>
              <a:t>Reduced Beam Section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5464" y="152177"/>
            <a:ext cx="8400134" cy="6172200"/>
          </a:xfrm>
          <a:prstGeom prst="rect">
            <a:avLst/>
          </a:prstGeom>
        </p:spPr>
      </p:pic>
    </p:spTree>
    <p:extLst>
      <p:ext uri="{BB962C8B-B14F-4D97-AF65-F5344CB8AC3E}">
        <p14:creationId xmlns:p14="http://schemas.microsoft.com/office/powerpoint/2010/main" val="3687921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125</a:t>
            </a:fld>
            <a:endParaRPr lang="en-US" altLang="en-US"/>
          </a:p>
        </p:txBody>
      </p:sp>
      <p:pic>
        <p:nvPicPr>
          <p:cNvPr id="3" name="Picture 2" descr="WUF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13" y="274638"/>
            <a:ext cx="6296025"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gray">
          <a:xfrm>
            <a:off x="539552" y="2224089"/>
            <a:ext cx="2808312" cy="1569660"/>
          </a:xfrm>
          <a:prstGeom prst="rect">
            <a:avLst/>
          </a:prstGeom>
          <a:ex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3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2400" dirty="0"/>
              <a:t>Welded Unreinforced Flange - Bolted Web</a:t>
            </a:r>
          </a:p>
        </p:txBody>
      </p:sp>
    </p:spTree>
    <p:extLst>
      <p:ext uri="{BB962C8B-B14F-4D97-AF65-F5344CB8AC3E}">
        <p14:creationId xmlns:p14="http://schemas.microsoft.com/office/powerpoint/2010/main" val="2024009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UF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143" y="295275"/>
            <a:ext cx="5548313"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126</a:t>
            </a:fld>
            <a:endParaRPr lang="en-US" altLang="en-US"/>
          </a:p>
        </p:txBody>
      </p:sp>
      <p:sp>
        <p:nvSpPr>
          <p:cNvPr id="5" name="Text Box 3"/>
          <p:cNvSpPr txBox="1">
            <a:spLocks noChangeArrowheads="1"/>
          </p:cNvSpPr>
          <p:nvPr/>
        </p:nvSpPr>
        <p:spPr bwMode="gray">
          <a:xfrm>
            <a:off x="441325" y="419180"/>
            <a:ext cx="2686818" cy="1569660"/>
          </a:xfrm>
          <a:prstGeom prst="rect">
            <a:avLst/>
          </a:prstGeom>
          <a:ex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8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2400" dirty="0"/>
              <a:t>Welded Unreinforced Flange - Welded Web</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5544" y="0"/>
            <a:ext cx="9144000" cy="6858000"/>
          </a:xfrm>
          <a:prstGeom prst="rect">
            <a:avLst/>
          </a:prstGeom>
        </p:spPr>
      </p:pic>
    </p:spTree>
    <p:extLst>
      <p:ext uri="{BB962C8B-B14F-4D97-AF65-F5344CB8AC3E}">
        <p14:creationId xmlns:p14="http://schemas.microsoft.com/office/powerpoint/2010/main" val="771575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127</a:t>
            </a:fld>
            <a:endParaRPr lang="en-US" altLang="en-US"/>
          </a:p>
        </p:txBody>
      </p:sp>
      <p:pic>
        <p:nvPicPr>
          <p:cNvPr id="3" name="Picture 2" descr="F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738" y="209550"/>
            <a:ext cx="6697662" cy="648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gray">
          <a:xfrm>
            <a:off x="5899150" y="733425"/>
            <a:ext cx="2232025" cy="835025"/>
          </a:xfrm>
          <a:prstGeom prst="rect">
            <a:avLst/>
          </a:prstGeom>
          <a:ex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dirty="0"/>
              <a:t>Free Flange Connection</a:t>
            </a:r>
          </a:p>
        </p:txBody>
      </p:sp>
    </p:spTree>
    <p:extLst>
      <p:ext uri="{BB962C8B-B14F-4D97-AF65-F5344CB8AC3E}">
        <p14:creationId xmlns:p14="http://schemas.microsoft.com/office/powerpoint/2010/main" val="3444417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F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963" y="236538"/>
            <a:ext cx="5189537" cy="643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128</a:t>
            </a:fld>
            <a:endParaRPr lang="en-US" altLang="en-US"/>
          </a:p>
        </p:txBody>
      </p:sp>
      <p:sp>
        <p:nvSpPr>
          <p:cNvPr id="5" name="Text Box 3"/>
          <p:cNvSpPr txBox="1">
            <a:spLocks noChangeArrowheads="1"/>
          </p:cNvSpPr>
          <p:nvPr/>
        </p:nvSpPr>
        <p:spPr bwMode="gray">
          <a:xfrm>
            <a:off x="644215" y="674261"/>
            <a:ext cx="3048000" cy="835025"/>
          </a:xfrm>
          <a:prstGeom prst="rect">
            <a:avLst/>
          </a:prstGeom>
          <a:ex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dirty="0"/>
              <a:t>Welded Flange Plate Connection</a:t>
            </a:r>
          </a:p>
        </p:txBody>
      </p:sp>
    </p:spTree>
    <p:extLst>
      <p:ext uri="{BB962C8B-B14F-4D97-AF65-F5344CB8AC3E}">
        <p14:creationId xmlns:p14="http://schemas.microsoft.com/office/powerpoint/2010/main" val="3950884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129</a:t>
            </a:fld>
            <a:endParaRPr lang="en-US" altLang="en-US"/>
          </a:p>
        </p:txBody>
      </p:sp>
      <p:pic>
        <p:nvPicPr>
          <p:cNvPr id="3" name="Picture 2" descr="BU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8640"/>
            <a:ext cx="5861050"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gray">
          <a:xfrm>
            <a:off x="5426075" y="436563"/>
            <a:ext cx="3048000" cy="835025"/>
          </a:xfrm>
          <a:prstGeom prst="rect">
            <a:avLst/>
          </a:prstGeom>
          <a:ex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dirty="0"/>
              <a:t>Bolted Unstiffened End Plate</a:t>
            </a:r>
          </a:p>
        </p:txBody>
      </p:sp>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560" y="479152"/>
            <a:ext cx="9029357" cy="59658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3016" y="6538912"/>
            <a:ext cx="4199890" cy="461665"/>
          </a:xfrm>
          <a:prstGeom prst="rect">
            <a:avLst/>
          </a:prstGeom>
          <a:noFill/>
        </p:spPr>
        <p:txBody>
          <a:bodyPr wrap="square" rtlCol="0">
            <a:spAutoFit/>
          </a:bodyPr>
          <a:lstStyle/>
          <a:p>
            <a:pPr algn="r"/>
            <a:r>
              <a:rPr lang="en-US" sz="1200" b="1" dirty="0" smtClean="0"/>
              <a:t>Photo courtesy of Tom Murray</a:t>
            </a:r>
          </a:p>
          <a:p>
            <a:pPr algn="r"/>
            <a:r>
              <a:rPr lang="en-US" sz="1200" b="1" dirty="0" smtClean="0"/>
              <a:t>Virginia Tech</a:t>
            </a:r>
            <a:endParaRPr lang="en-US" sz="1200" b="1" dirty="0"/>
          </a:p>
        </p:txBody>
      </p:sp>
    </p:spTree>
    <p:extLst>
      <p:ext uri="{BB962C8B-B14F-4D97-AF65-F5344CB8AC3E}">
        <p14:creationId xmlns:p14="http://schemas.microsoft.com/office/powerpoint/2010/main" val="4219769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13</a:t>
            </a:fld>
            <a:endParaRPr lang="en-US" altLang="en-US" dirty="0"/>
          </a:p>
        </p:txBody>
      </p:sp>
      <p:grpSp>
        <p:nvGrpSpPr>
          <p:cNvPr id="3" name="Group 9"/>
          <p:cNvGrpSpPr>
            <a:grpSpLocks/>
          </p:cNvGrpSpPr>
          <p:nvPr/>
        </p:nvGrpSpPr>
        <p:grpSpPr bwMode="auto">
          <a:xfrm>
            <a:off x="615950" y="620713"/>
            <a:ext cx="5614988" cy="5637212"/>
            <a:chOff x="1156" y="151"/>
            <a:chExt cx="3537" cy="3551"/>
          </a:xfrm>
        </p:grpSpPr>
        <p:grpSp>
          <p:nvGrpSpPr>
            <p:cNvPr id="4" name="Group 10"/>
            <p:cNvGrpSpPr>
              <a:grpSpLocks/>
            </p:cNvGrpSpPr>
            <p:nvPr/>
          </p:nvGrpSpPr>
          <p:grpSpPr bwMode="auto">
            <a:xfrm>
              <a:off x="4155" y="151"/>
              <a:ext cx="538" cy="3543"/>
              <a:chOff x="4156" y="158"/>
              <a:chExt cx="538" cy="3543"/>
            </a:xfrm>
          </p:grpSpPr>
          <p:grpSp>
            <p:nvGrpSpPr>
              <p:cNvPr id="30" name="Group 11"/>
              <p:cNvGrpSpPr>
                <a:grpSpLocks/>
              </p:cNvGrpSpPr>
              <p:nvPr/>
            </p:nvGrpSpPr>
            <p:grpSpPr bwMode="auto">
              <a:xfrm>
                <a:off x="4156" y="158"/>
                <a:ext cx="538" cy="3543"/>
                <a:chOff x="4156" y="158"/>
                <a:chExt cx="538" cy="3543"/>
              </a:xfrm>
            </p:grpSpPr>
            <p:sp>
              <p:nvSpPr>
                <p:cNvPr id="32" name="Rectangle 12"/>
                <p:cNvSpPr>
                  <a:spLocks noChangeArrowheads="1"/>
                </p:cNvSpPr>
                <p:nvPr/>
              </p:nvSpPr>
              <p:spPr bwMode="auto">
                <a:xfrm>
                  <a:off x="4500" y="158"/>
                  <a:ext cx="60"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3" name="Group 13"/>
                <p:cNvGrpSpPr>
                  <a:grpSpLocks/>
                </p:cNvGrpSpPr>
                <p:nvPr/>
              </p:nvGrpSpPr>
              <p:grpSpPr bwMode="auto">
                <a:xfrm>
                  <a:off x="4156" y="158"/>
                  <a:ext cx="538" cy="3543"/>
                  <a:chOff x="4156" y="158"/>
                  <a:chExt cx="538" cy="3543"/>
                </a:xfrm>
              </p:grpSpPr>
              <p:sp>
                <p:nvSpPr>
                  <p:cNvPr id="34" name="Rectangle 14"/>
                  <p:cNvSpPr>
                    <a:spLocks noChangeArrowheads="1"/>
                  </p:cNvSpPr>
                  <p:nvPr/>
                </p:nvSpPr>
                <p:spPr bwMode="auto">
                  <a:xfrm>
                    <a:off x="4356" y="158"/>
                    <a:ext cx="138"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5" name="Rectangle 15"/>
                  <p:cNvSpPr>
                    <a:spLocks noChangeArrowheads="1"/>
                  </p:cNvSpPr>
                  <p:nvPr/>
                </p:nvSpPr>
                <p:spPr bwMode="auto">
                  <a:xfrm>
                    <a:off x="4156" y="3612"/>
                    <a:ext cx="538" cy="89"/>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31" name="Rectangle 16"/>
              <p:cNvSpPr>
                <a:spLocks noChangeArrowheads="1"/>
              </p:cNvSpPr>
              <p:nvPr/>
            </p:nvSpPr>
            <p:spPr bwMode="auto">
              <a:xfrm>
                <a:off x="4296" y="158"/>
                <a:ext cx="60"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 name="Group 17"/>
            <p:cNvGrpSpPr>
              <a:grpSpLocks/>
            </p:cNvGrpSpPr>
            <p:nvPr/>
          </p:nvGrpSpPr>
          <p:grpSpPr bwMode="auto">
            <a:xfrm>
              <a:off x="1156" y="159"/>
              <a:ext cx="538" cy="3543"/>
              <a:chOff x="4156" y="158"/>
              <a:chExt cx="538" cy="3543"/>
            </a:xfrm>
          </p:grpSpPr>
          <p:grpSp>
            <p:nvGrpSpPr>
              <p:cNvPr id="24" name="Group 18"/>
              <p:cNvGrpSpPr>
                <a:grpSpLocks/>
              </p:cNvGrpSpPr>
              <p:nvPr/>
            </p:nvGrpSpPr>
            <p:grpSpPr bwMode="auto">
              <a:xfrm>
                <a:off x="4156" y="158"/>
                <a:ext cx="538" cy="3543"/>
                <a:chOff x="4156" y="158"/>
                <a:chExt cx="538" cy="3543"/>
              </a:xfrm>
            </p:grpSpPr>
            <p:sp>
              <p:nvSpPr>
                <p:cNvPr id="26" name="Rectangle 19"/>
                <p:cNvSpPr>
                  <a:spLocks noChangeArrowheads="1"/>
                </p:cNvSpPr>
                <p:nvPr/>
              </p:nvSpPr>
              <p:spPr bwMode="auto">
                <a:xfrm>
                  <a:off x="4500" y="158"/>
                  <a:ext cx="60"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27" name="Group 20"/>
                <p:cNvGrpSpPr>
                  <a:grpSpLocks/>
                </p:cNvGrpSpPr>
                <p:nvPr/>
              </p:nvGrpSpPr>
              <p:grpSpPr bwMode="auto">
                <a:xfrm>
                  <a:off x="4156" y="158"/>
                  <a:ext cx="538" cy="3543"/>
                  <a:chOff x="4156" y="158"/>
                  <a:chExt cx="538" cy="3543"/>
                </a:xfrm>
              </p:grpSpPr>
              <p:sp>
                <p:nvSpPr>
                  <p:cNvPr id="28" name="Rectangle 21"/>
                  <p:cNvSpPr>
                    <a:spLocks noChangeArrowheads="1"/>
                  </p:cNvSpPr>
                  <p:nvPr/>
                </p:nvSpPr>
                <p:spPr bwMode="auto">
                  <a:xfrm>
                    <a:off x="4356" y="158"/>
                    <a:ext cx="138"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9" name="Rectangle 22"/>
                  <p:cNvSpPr>
                    <a:spLocks noChangeArrowheads="1"/>
                  </p:cNvSpPr>
                  <p:nvPr/>
                </p:nvSpPr>
                <p:spPr bwMode="auto">
                  <a:xfrm>
                    <a:off x="4156" y="3612"/>
                    <a:ext cx="538" cy="89"/>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25" name="Rectangle 23"/>
              <p:cNvSpPr>
                <a:spLocks noChangeArrowheads="1"/>
              </p:cNvSpPr>
              <p:nvPr/>
            </p:nvSpPr>
            <p:spPr bwMode="auto">
              <a:xfrm>
                <a:off x="4296" y="158"/>
                <a:ext cx="60"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6" name="Group 24"/>
            <p:cNvGrpSpPr>
              <a:grpSpLocks/>
            </p:cNvGrpSpPr>
            <p:nvPr/>
          </p:nvGrpSpPr>
          <p:grpSpPr bwMode="auto">
            <a:xfrm>
              <a:off x="1359" y="157"/>
              <a:ext cx="3134" cy="295"/>
              <a:chOff x="1360" y="164"/>
              <a:chExt cx="3134" cy="295"/>
            </a:xfrm>
          </p:grpSpPr>
          <p:sp>
            <p:nvSpPr>
              <p:cNvPr id="16" name="Rectangle 25"/>
              <p:cNvSpPr>
                <a:spLocks noChangeArrowheads="1"/>
              </p:cNvSpPr>
              <p:nvPr/>
            </p:nvSpPr>
            <p:spPr bwMode="auto">
              <a:xfrm>
                <a:off x="4356" y="164"/>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Rectangle 26"/>
              <p:cNvSpPr>
                <a:spLocks noChangeArrowheads="1"/>
              </p:cNvSpPr>
              <p:nvPr/>
            </p:nvSpPr>
            <p:spPr bwMode="auto">
              <a:xfrm>
                <a:off x="4354" y="413"/>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8" name="Rectangle 27"/>
              <p:cNvSpPr>
                <a:spLocks noChangeArrowheads="1"/>
              </p:cNvSpPr>
              <p:nvPr/>
            </p:nvSpPr>
            <p:spPr bwMode="auto">
              <a:xfrm>
                <a:off x="1362" y="167"/>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9" name="Rectangle 28"/>
              <p:cNvSpPr>
                <a:spLocks noChangeArrowheads="1"/>
              </p:cNvSpPr>
              <p:nvPr/>
            </p:nvSpPr>
            <p:spPr bwMode="auto">
              <a:xfrm>
                <a:off x="1360" y="413"/>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20" name="Group 29"/>
              <p:cNvGrpSpPr>
                <a:grpSpLocks/>
              </p:cNvGrpSpPr>
              <p:nvPr/>
            </p:nvGrpSpPr>
            <p:grpSpPr bwMode="auto">
              <a:xfrm>
                <a:off x="1560" y="164"/>
                <a:ext cx="2739" cy="292"/>
                <a:chOff x="1560" y="164"/>
                <a:chExt cx="2739" cy="292"/>
              </a:xfrm>
            </p:grpSpPr>
            <p:sp>
              <p:nvSpPr>
                <p:cNvPr id="21" name="Rectangle 30"/>
                <p:cNvSpPr>
                  <a:spLocks noChangeArrowheads="1"/>
                </p:cNvSpPr>
                <p:nvPr/>
              </p:nvSpPr>
              <p:spPr bwMode="auto">
                <a:xfrm>
                  <a:off x="1560" y="164"/>
                  <a:ext cx="2736" cy="292"/>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2" name="Line 31"/>
                <p:cNvSpPr>
                  <a:spLocks noChangeShapeType="1"/>
                </p:cNvSpPr>
                <p:nvPr/>
              </p:nvSpPr>
              <p:spPr bwMode="auto">
                <a:xfrm>
                  <a:off x="1560" y="199"/>
                  <a:ext cx="2736"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Line 32"/>
                <p:cNvSpPr>
                  <a:spLocks noChangeShapeType="1"/>
                </p:cNvSpPr>
                <p:nvPr/>
              </p:nvSpPr>
              <p:spPr bwMode="auto">
                <a:xfrm>
                  <a:off x="1563" y="418"/>
                  <a:ext cx="2736"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7" name="Group 33"/>
            <p:cNvGrpSpPr>
              <a:grpSpLocks/>
            </p:cNvGrpSpPr>
            <p:nvPr/>
          </p:nvGrpSpPr>
          <p:grpSpPr bwMode="auto">
            <a:xfrm>
              <a:off x="1353" y="1868"/>
              <a:ext cx="3134" cy="295"/>
              <a:chOff x="1360" y="164"/>
              <a:chExt cx="3134" cy="295"/>
            </a:xfrm>
          </p:grpSpPr>
          <p:sp>
            <p:nvSpPr>
              <p:cNvPr id="8" name="Rectangle 34"/>
              <p:cNvSpPr>
                <a:spLocks noChangeArrowheads="1"/>
              </p:cNvSpPr>
              <p:nvPr/>
            </p:nvSpPr>
            <p:spPr bwMode="auto">
              <a:xfrm>
                <a:off x="4356" y="164"/>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 name="Rectangle 35"/>
              <p:cNvSpPr>
                <a:spLocks noChangeArrowheads="1"/>
              </p:cNvSpPr>
              <p:nvPr/>
            </p:nvSpPr>
            <p:spPr bwMode="auto">
              <a:xfrm>
                <a:off x="4354" y="413"/>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 name="Rectangle 36"/>
              <p:cNvSpPr>
                <a:spLocks noChangeArrowheads="1"/>
              </p:cNvSpPr>
              <p:nvPr/>
            </p:nvSpPr>
            <p:spPr bwMode="auto">
              <a:xfrm>
                <a:off x="1362" y="167"/>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 name="Rectangle 37"/>
              <p:cNvSpPr>
                <a:spLocks noChangeArrowheads="1"/>
              </p:cNvSpPr>
              <p:nvPr/>
            </p:nvSpPr>
            <p:spPr bwMode="auto">
              <a:xfrm>
                <a:off x="1360" y="413"/>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12" name="Group 38"/>
              <p:cNvGrpSpPr>
                <a:grpSpLocks/>
              </p:cNvGrpSpPr>
              <p:nvPr/>
            </p:nvGrpSpPr>
            <p:grpSpPr bwMode="auto">
              <a:xfrm>
                <a:off x="1560" y="164"/>
                <a:ext cx="2739" cy="292"/>
                <a:chOff x="1560" y="164"/>
                <a:chExt cx="2739" cy="292"/>
              </a:xfrm>
            </p:grpSpPr>
            <p:sp>
              <p:nvSpPr>
                <p:cNvPr id="13" name="Rectangle 39"/>
                <p:cNvSpPr>
                  <a:spLocks noChangeArrowheads="1"/>
                </p:cNvSpPr>
                <p:nvPr/>
              </p:nvSpPr>
              <p:spPr bwMode="auto">
                <a:xfrm>
                  <a:off x="1560" y="164"/>
                  <a:ext cx="2736" cy="292"/>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 name="Line 40"/>
                <p:cNvSpPr>
                  <a:spLocks noChangeShapeType="1"/>
                </p:cNvSpPr>
                <p:nvPr/>
              </p:nvSpPr>
              <p:spPr bwMode="auto">
                <a:xfrm>
                  <a:off x="1560" y="199"/>
                  <a:ext cx="2736"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Line 41"/>
                <p:cNvSpPr>
                  <a:spLocks noChangeShapeType="1"/>
                </p:cNvSpPr>
                <p:nvPr/>
              </p:nvSpPr>
              <p:spPr bwMode="auto">
                <a:xfrm>
                  <a:off x="1563" y="418"/>
                  <a:ext cx="2736"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sp>
        <p:nvSpPr>
          <p:cNvPr id="36" name="Rectangle 68"/>
          <p:cNvSpPr>
            <a:spLocks noChangeArrowheads="1"/>
          </p:cNvSpPr>
          <p:nvPr/>
        </p:nvSpPr>
        <p:spPr bwMode="auto">
          <a:xfrm>
            <a:off x="8048625" y="641350"/>
            <a:ext cx="593725" cy="403225"/>
          </a:xfrm>
          <a:prstGeom prst="rect">
            <a:avLst/>
          </a:prstGeom>
          <a:pattFill prst="ltHorz">
            <a:fgClr>
              <a:schemeClr val="bg2"/>
            </a:fgClr>
            <a:bgClr>
              <a:srgbClr val="DDDDDD"/>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7" name="Rectangle 67"/>
          <p:cNvSpPr>
            <a:spLocks noChangeArrowheads="1"/>
          </p:cNvSpPr>
          <p:nvPr/>
        </p:nvSpPr>
        <p:spPr bwMode="auto">
          <a:xfrm>
            <a:off x="8058150" y="3352800"/>
            <a:ext cx="768350" cy="403225"/>
          </a:xfrm>
          <a:prstGeom prst="rect">
            <a:avLst/>
          </a:prstGeom>
          <a:pattFill prst="ltHorz">
            <a:fgClr>
              <a:schemeClr val="bg2"/>
            </a:fgClr>
            <a:bgClr>
              <a:srgbClr val="DDDDDD"/>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8" name="Rectangle 65"/>
          <p:cNvSpPr>
            <a:spLocks noChangeArrowheads="1"/>
          </p:cNvSpPr>
          <p:nvPr/>
        </p:nvSpPr>
        <p:spPr bwMode="auto">
          <a:xfrm>
            <a:off x="7893050" y="1054100"/>
            <a:ext cx="155575" cy="2282825"/>
          </a:xfrm>
          <a:prstGeom prst="rect">
            <a:avLst/>
          </a:prstGeom>
          <a:pattFill prst="ltHorz">
            <a:fgClr>
              <a:schemeClr val="bg2"/>
            </a:fgClr>
            <a:bgClr>
              <a:srgbClr val="DDDDDD"/>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9" name="Rectangle 66"/>
          <p:cNvSpPr>
            <a:spLocks noChangeArrowheads="1"/>
          </p:cNvSpPr>
          <p:nvPr/>
        </p:nvSpPr>
        <p:spPr bwMode="auto">
          <a:xfrm>
            <a:off x="7893050" y="3765550"/>
            <a:ext cx="155575" cy="2328863"/>
          </a:xfrm>
          <a:prstGeom prst="rect">
            <a:avLst/>
          </a:prstGeom>
          <a:pattFill prst="ltHorz">
            <a:fgClr>
              <a:schemeClr val="bg2"/>
            </a:fgClr>
            <a:bgClr>
              <a:srgbClr val="DDDDDD"/>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0" name="Group 58"/>
          <p:cNvGrpSpPr>
            <a:grpSpLocks/>
          </p:cNvGrpSpPr>
          <p:nvPr/>
        </p:nvGrpSpPr>
        <p:grpSpPr bwMode="auto">
          <a:xfrm flipH="1">
            <a:off x="6200775" y="3336925"/>
            <a:ext cx="1285875" cy="412750"/>
            <a:chOff x="1119" y="2244"/>
            <a:chExt cx="837" cy="1608"/>
          </a:xfrm>
        </p:grpSpPr>
        <p:sp>
          <p:nvSpPr>
            <p:cNvPr id="41" name="AutoShape 59"/>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2" name="AutoShape 60"/>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43" name="Text Box 3"/>
          <p:cNvSpPr txBox="1">
            <a:spLocks noChangeArrowheads="1"/>
          </p:cNvSpPr>
          <p:nvPr/>
        </p:nvSpPr>
        <p:spPr bwMode="auto">
          <a:xfrm>
            <a:off x="6300192" y="6161931"/>
            <a:ext cx="11223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1" hangingPunct="1"/>
            <a:r>
              <a:rPr lang="en-US" altLang="en-US" sz="3200" b="1" dirty="0"/>
              <a:t>M</a:t>
            </a:r>
          </a:p>
        </p:txBody>
      </p:sp>
      <p:sp>
        <p:nvSpPr>
          <p:cNvPr id="44" name="Text Box 4"/>
          <p:cNvSpPr txBox="1">
            <a:spLocks noChangeArrowheads="1"/>
          </p:cNvSpPr>
          <p:nvPr/>
        </p:nvSpPr>
        <p:spPr bwMode="auto">
          <a:xfrm>
            <a:off x="7684492" y="6161931"/>
            <a:ext cx="596899"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1" hangingPunct="1"/>
            <a:r>
              <a:rPr lang="en-US" altLang="en-US" sz="3200" b="1" dirty="0"/>
              <a:t>V</a:t>
            </a:r>
          </a:p>
        </p:txBody>
      </p:sp>
      <p:grpSp>
        <p:nvGrpSpPr>
          <p:cNvPr id="45" name="Group 44"/>
          <p:cNvGrpSpPr>
            <a:grpSpLocks/>
          </p:cNvGrpSpPr>
          <p:nvPr/>
        </p:nvGrpSpPr>
        <p:grpSpPr bwMode="auto">
          <a:xfrm>
            <a:off x="6227763" y="635000"/>
            <a:ext cx="2708275" cy="419100"/>
            <a:chOff x="3923" y="400"/>
            <a:chExt cx="1706" cy="264"/>
          </a:xfrm>
        </p:grpSpPr>
        <p:sp>
          <p:nvSpPr>
            <p:cNvPr id="46" name="Line 42"/>
            <p:cNvSpPr>
              <a:spLocks noChangeShapeType="1"/>
            </p:cNvSpPr>
            <p:nvPr/>
          </p:nvSpPr>
          <p:spPr bwMode="auto">
            <a:xfrm>
              <a:off x="3923" y="400"/>
              <a:ext cx="170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43"/>
            <p:cNvSpPr>
              <a:spLocks noChangeShapeType="1"/>
            </p:cNvSpPr>
            <p:nvPr/>
          </p:nvSpPr>
          <p:spPr bwMode="auto">
            <a:xfrm>
              <a:off x="3923" y="664"/>
              <a:ext cx="170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48" name="Group 45"/>
          <p:cNvGrpSpPr>
            <a:grpSpLocks/>
          </p:cNvGrpSpPr>
          <p:nvPr/>
        </p:nvGrpSpPr>
        <p:grpSpPr bwMode="auto">
          <a:xfrm>
            <a:off x="6227763" y="3346450"/>
            <a:ext cx="2708275" cy="419100"/>
            <a:chOff x="3923" y="400"/>
            <a:chExt cx="1706" cy="264"/>
          </a:xfrm>
        </p:grpSpPr>
        <p:sp>
          <p:nvSpPr>
            <p:cNvPr id="49" name="Line 46"/>
            <p:cNvSpPr>
              <a:spLocks noChangeShapeType="1"/>
            </p:cNvSpPr>
            <p:nvPr/>
          </p:nvSpPr>
          <p:spPr bwMode="auto">
            <a:xfrm>
              <a:off x="3923" y="400"/>
              <a:ext cx="170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 name="Line 47"/>
            <p:cNvSpPr>
              <a:spLocks noChangeShapeType="1"/>
            </p:cNvSpPr>
            <p:nvPr/>
          </p:nvSpPr>
          <p:spPr bwMode="auto">
            <a:xfrm>
              <a:off x="3923" y="664"/>
              <a:ext cx="170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51" name="Line 50"/>
          <p:cNvSpPr>
            <a:spLocks noChangeShapeType="1"/>
          </p:cNvSpPr>
          <p:nvPr/>
        </p:nvSpPr>
        <p:spPr bwMode="auto">
          <a:xfrm>
            <a:off x="6483350" y="6103938"/>
            <a:ext cx="2589213"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52" name="Group 52"/>
          <p:cNvGrpSpPr>
            <a:grpSpLocks/>
          </p:cNvGrpSpPr>
          <p:nvPr/>
        </p:nvGrpSpPr>
        <p:grpSpPr bwMode="auto">
          <a:xfrm>
            <a:off x="6181725" y="1054100"/>
            <a:ext cx="1328738" cy="2282825"/>
            <a:chOff x="1119" y="2244"/>
            <a:chExt cx="837" cy="1608"/>
          </a:xfrm>
        </p:grpSpPr>
        <p:sp>
          <p:nvSpPr>
            <p:cNvPr id="53" name="AutoShape 53"/>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AutoShape 54"/>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5" name="Group 55"/>
          <p:cNvGrpSpPr>
            <a:grpSpLocks/>
          </p:cNvGrpSpPr>
          <p:nvPr/>
        </p:nvGrpSpPr>
        <p:grpSpPr bwMode="auto">
          <a:xfrm>
            <a:off x="6181725" y="3768725"/>
            <a:ext cx="1328738" cy="2335213"/>
            <a:chOff x="1119" y="2244"/>
            <a:chExt cx="837" cy="1608"/>
          </a:xfrm>
        </p:grpSpPr>
        <p:sp>
          <p:nvSpPr>
            <p:cNvPr id="56" name="AutoShape 56"/>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7" name="AutoShape 57"/>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58" name="AutoShape 62"/>
          <p:cNvSpPr>
            <a:spLocks noChangeArrowheads="1"/>
          </p:cNvSpPr>
          <p:nvPr/>
        </p:nvSpPr>
        <p:spPr bwMode="auto">
          <a:xfrm>
            <a:off x="6850063" y="630238"/>
            <a:ext cx="641350" cy="423862"/>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Line 51"/>
          <p:cNvSpPr>
            <a:spLocks noChangeShapeType="1"/>
          </p:cNvSpPr>
          <p:nvPr/>
        </p:nvSpPr>
        <p:spPr bwMode="auto">
          <a:xfrm>
            <a:off x="6848475" y="630238"/>
            <a:ext cx="0" cy="54737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 name="Line 64"/>
          <p:cNvSpPr>
            <a:spLocks noChangeShapeType="1"/>
          </p:cNvSpPr>
          <p:nvPr/>
        </p:nvSpPr>
        <p:spPr bwMode="auto">
          <a:xfrm>
            <a:off x="8058150" y="620713"/>
            <a:ext cx="0" cy="54737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1" name="AutoShape 7"/>
          <p:cNvSpPr>
            <a:spLocks noChangeArrowheads="1"/>
          </p:cNvSpPr>
          <p:nvPr/>
        </p:nvSpPr>
        <p:spPr bwMode="auto">
          <a:xfrm>
            <a:off x="44450" y="3400425"/>
            <a:ext cx="704850" cy="304800"/>
          </a:xfrm>
          <a:prstGeom prst="rightArrow">
            <a:avLst>
              <a:gd name="adj1" fmla="val 50000"/>
              <a:gd name="adj2" fmla="val 57813"/>
            </a:avLst>
          </a:prstGeom>
          <a:solidFill>
            <a:schemeClr val="tx2">
              <a:lumMod val="40000"/>
              <a:lumOff val="60000"/>
            </a:schemeClr>
          </a:solidFill>
          <a:ln w="38100">
            <a:solidFill>
              <a:schemeClr val="accent1"/>
            </a:solidFill>
            <a:miter lim="800000"/>
            <a:headEnd/>
            <a:tailEnd/>
          </a:ln>
          <a:effectLst/>
          <a:extLst/>
        </p:spPr>
        <p:txBody>
          <a:bodyPr wrap="none" anchor="ctr"/>
          <a:lstStyle/>
          <a:p>
            <a:endParaRPr lang="en-US" altLang="en-US" sz="2400">
              <a:latin typeface="Arial" charset="0"/>
            </a:endParaRPr>
          </a:p>
        </p:txBody>
      </p:sp>
      <p:sp>
        <p:nvSpPr>
          <p:cNvPr id="62" name="AutoShape 8"/>
          <p:cNvSpPr>
            <a:spLocks noChangeArrowheads="1"/>
          </p:cNvSpPr>
          <p:nvPr/>
        </p:nvSpPr>
        <p:spPr bwMode="auto">
          <a:xfrm>
            <a:off x="25400" y="676275"/>
            <a:ext cx="723900" cy="304800"/>
          </a:xfrm>
          <a:prstGeom prst="rightArrow">
            <a:avLst>
              <a:gd name="adj1" fmla="val 50000"/>
              <a:gd name="adj2" fmla="val 59375"/>
            </a:avLst>
          </a:prstGeom>
          <a:solidFill>
            <a:schemeClr val="tx2">
              <a:lumMod val="40000"/>
              <a:lumOff val="60000"/>
            </a:schemeClr>
          </a:solidFill>
          <a:ln w="38100">
            <a:solidFill>
              <a:schemeClr val="accent1"/>
            </a:solidFill>
            <a:miter lim="800000"/>
            <a:headEnd/>
            <a:tailEnd/>
          </a:ln>
          <a:effectLst/>
          <a:extLst/>
        </p:spPr>
        <p:txBody>
          <a:bodyPr wrap="none" anchor="ctr"/>
          <a:lstStyle/>
          <a:p>
            <a:endParaRPr lang="en-US" altLang="en-US" sz="2400">
              <a:latin typeface="Arial" charset="0"/>
            </a:endParaRPr>
          </a:p>
        </p:txBody>
      </p:sp>
    </p:spTree>
    <p:extLst>
      <p:ext uri="{BB962C8B-B14F-4D97-AF65-F5344CB8AC3E}">
        <p14:creationId xmlns:p14="http://schemas.microsoft.com/office/powerpoint/2010/main" val="1941696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S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175" y="0"/>
            <a:ext cx="578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130</a:t>
            </a:fld>
            <a:endParaRPr lang="en-US" altLang="en-US"/>
          </a:p>
        </p:txBody>
      </p:sp>
      <p:sp>
        <p:nvSpPr>
          <p:cNvPr id="5" name="Text Box 3"/>
          <p:cNvSpPr txBox="1">
            <a:spLocks noChangeArrowheads="1"/>
          </p:cNvSpPr>
          <p:nvPr/>
        </p:nvSpPr>
        <p:spPr bwMode="gray">
          <a:xfrm>
            <a:off x="406400" y="228600"/>
            <a:ext cx="3048000" cy="835025"/>
          </a:xfrm>
          <a:prstGeom prst="rect">
            <a:avLst/>
          </a:prstGeom>
          <a:ex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dirty="0"/>
              <a:t>Bolted Stiffened End Plate</a:t>
            </a:r>
          </a:p>
        </p:txBody>
      </p:sp>
    </p:spTree>
    <p:extLst>
      <p:ext uri="{BB962C8B-B14F-4D97-AF65-F5344CB8AC3E}">
        <p14:creationId xmlns:p14="http://schemas.microsoft.com/office/powerpoint/2010/main" val="2578420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F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0"/>
            <a:ext cx="5656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131</a:t>
            </a:fld>
            <a:endParaRPr lang="en-US" altLang="en-US"/>
          </a:p>
        </p:txBody>
      </p:sp>
      <p:sp>
        <p:nvSpPr>
          <p:cNvPr id="5" name="Text Box 3"/>
          <p:cNvSpPr txBox="1">
            <a:spLocks noChangeArrowheads="1"/>
          </p:cNvSpPr>
          <p:nvPr/>
        </p:nvSpPr>
        <p:spPr bwMode="gray">
          <a:xfrm>
            <a:off x="812800" y="228600"/>
            <a:ext cx="2573338" cy="835025"/>
          </a:xfrm>
          <a:prstGeom prst="rect">
            <a:avLst/>
          </a:prstGeom>
          <a:ex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dirty="0"/>
              <a:t>Bolted Flange Plate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6875" y="0"/>
            <a:ext cx="9144000" cy="6858000"/>
          </a:xfrm>
          <a:prstGeom prst="rect">
            <a:avLst/>
          </a:prstGeom>
        </p:spPr>
      </p:pic>
    </p:spTree>
    <p:extLst>
      <p:ext uri="{BB962C8B-B14F-4D97-AF65-F5344CB8AC3E}">
        <p14:creationId xmlns:p14="http://schemas.microsoft.com/office/powerpoint/2010/main" val="83492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3263" y="114300"/>
            <a:ext cx="5391150" cy="654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132</a:t>
            </a:fld>
            <a:endParaRPr lang="en-US" altLang="en-US"/>
          </a:p>
        </p:txBody>
      </p:sp>
      <p:sp>
        <p:nvSpPr>
          <p:cNvPr id="5" name="Text Box 3"/>
          <p:cNvSpPr txBox="1">
            <a:spLocks noChangeArrowheads="1"/>
          </p:cNvSpPr>
          <p:nvPr/>
        </p:nvSpPr>
        <p:spPr bwMode="gray">
          <a:xfrm>
            <a:off x="484188" y="765175"/>
            <a:ext cx="3048000" cy="469900"/>
          </a:xfrm>
          <a:prstGeom prst="rect">
            <a:avLst/>
          </a:prstGeom>
          <a:ex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dirty="0"/>
              <a:t>Double Split Tee</a:t>
            </a:r>
          </a:p>
        </p:txBody>
      </p:sp>
    </p:spTree>
    <p:extLst>
      <p:ext uri="{BB962C8B-B14F-4D97-AF65-F5344CB8AC3E}">
        <p14:creationId xmlns:p14="http://schemas.microsoft.com/office/powerpoint/2010/main" val="2137368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700808"/>
            <a:ext cx="8185388" cy="4608512"/>
          </a:xfrm>
        </p:spPr>
        <p:txBody>
          <a:bodyPr/>
          <a:lstStyle/>
          <a:p>
            <a:pPr marL="342900" indent="-342900">
              <a:spcBef>
                <a:spcPts val="1800"/>
              </a:spcBef>
              <a:buFont typeface="Arial" panose="020B0604020202020204" pitchFamily="34" charset="0"/>
              <a:buChar char="•"/>
            </a:pPr>
            <a:r>
              <a:rPr lang="en-US" b="1" dirty="0"/>
              <a:t>FEMA 350</a:t>
            </a:r>
            <a:r>
              <a:rPr lang="en-US" dirty="0"/>
              <a:t/>
            </a:r>
            <a:br>
              <a:rPr lang="en-US" dirty="0"/>
            </a:br>
            <a:r>
              <a:rPr lang="en-US" i="1" dirty="0"/>
              <a:t>Recommended Seismic Design Criteria for New Steel Moment-Frame Buildings</a:t>
            </a:r>
          </a:p>
          <a:p>
            <a:pPr marL="342900" indent="-342900">
              <a:spcBef>
                <a:spcPts val="1800"/>
              </a:spcBef>
              <a:buFont typeface="Arial" panose="020B0604020202020204" pitchFamily="34" charset="0"/>
              <a:buChar char="•"/>
            </a:pPr>
            <a:r>
              <a:rPr lang="en-US" b="1" dirty="0"/>
              <a:t>FEMA 351</a:t>
            </a:r>
            <a:r>
              <a:rPr lang="en-US" dirty="0"/>
              <a:t/>
            </a:r>
            <a:br>
              <a:rPr lang="en-US" dirty="0"/>
            </a:br>
            <a:r>
              <a:rPr lang="en-US" i="1" dirty="0"/>
              <a:t>Recommended Seismic Evaluation and Upgrade Criteria for Existing Welded Steel Moment-Frame Buildings</a:t>
            </a:r>
          </a:p>
          <a:p>
            <a:pPr marL="342900" indent="-342900">
              <a:spcBef>
                <a:spcPts val="1800"/>
              </a:spcBef>
              <a:buFont typeface="Arial" panose="020B0604020202020204" pitchFamily="34" charset="0"/>
              <a:buChar char="•"/>
            </a:pPr>
            <a:r>
              <a:rPr lang="en-US" b="1" dirty="0"/>
              <a:t>FEMA 352</a:t>
            </a:r>
            <a:r>
              <a:rPr lang="en-US" dirty="0"/>
              <a:t/>
            </a:r>
            <a:br>
              <a:rPr lang="en-US" dirty="0"/>
            </a:br>
            <a:r>
              <a:rPr lang="en-US" i="1" dirty="0"/>
              <a:t>Recommended </a:t>
            </a:r>
            <a:r>
              <a:rPr lang="en-US" i="1" dirty="0" err="1"/>
              <a:t>Postearthquake</a:t>
            </a:r>
            <a:r>
              <a:rPr lang="en-US" i="1" dirty="0"/>
              <a:t> Evaluation and Repair Criteria for Welded Steel Moment-Frame Buildings</a:t>
            </a:r>
          </a:p>
          <a:p>
            <a:pPr marL="342900" indent="-342900">
              <a:spcBef>
                <a:spcPts val="1800"/>
              </a:spcBef>
              <a:buFont typeface="Arial" panose="020B0604020202020204" pitchFamily="34" charset="0"/>
              <a:buChar char="•"/>
            </a:pPr>
            <a:r>
              <a:rPr lang="en-US" b="1" dirty="0"/>
              <a:t>FEMA 353</a:t>
            </a:r>
            <a:r>
              <a:rPr lang="en-US" dirty="0"/>
              <a:t/>
            </a:r>
            <a:br>
              <a:rPr lang="en-US" dirty="0"/>
            </a:br>
            <a:r>
              <a:rPr lang="en-US" i="1" dirty="0"/>
              <a:t>Recommended Specifications and Quality Assurance Guidelines for Steel Moment-Frame Construction for Seismic Applications</a:t>
            </a:r>
          </a:p>
          <a:p>
            <a:endParaRPr lang="en-US" dirty="0"/>
          </a:p>
        </p:txBody>
      </p:sp>
      <p:sp>
        <p:nvSpPr>
          <p:cNvPr id="3" name="Text Placeholder 2"/>
          <p:cNvSpPr>
            <a:spLocks noGrp="1"/>
          </p:cNvSpPr>
          <p:nvPr>
            <p:ph type="body" sz="quarter" idx="38"/>
          </p:nvPr>
        </p:nvSpPr>
        <p:spPr/>
        <p:txBody>
          <a:bodyPr/>
          <a:lstStyle/>
          <a:p>
            <a:r>
              <a:rPr lang="en-US" dirty="0"/>
              <a:t>Results of SAC-FEMA Research Program</a:t>
            </a:r>
          </a:p>
        </p:txBody>
      </p:sp>
      <p:sp>
        <p:nvSpPr>
          <p:cNvPr id="4" name="Text Placeholder 3"/>
          <p:cNvSpPr>
            <a:spLocks noGrp="1"/>
          </p:cNvSpPr>
          <p:nvPr>
            <p:ph type="body" sz="quarter" idx="39"/>
          </p:nvPr>
        </p:nvSpPr>
        <p:spPr/>
        <p:txBody>
          <a:bodyPr>
            <a:noAutofit/>
          </a:bodyPr>
          <a:lstStyle/>
          <a:p>
            <a:r>
              <a:rPr lang="en-US" dirty="0"/>
              <a:t>Recommended Seismic Design </a:t>
            </a:r>
            <a:r>
              <a:rPr lang="en-US" dirty="0" smtClean="0"/>
              <a:t>Criteria for </a:t>
            </a:r>
            <a:r>
              <a:rPr lang="en-US" dirty="0"/>
              <a:t>Steel Moment </a:t>
            </a:r>
            <a:r>
              <a:rPr lang="en-US" dirty="0" smtClean="0"/>
              <a:t>Frames</a:t>
            </a:r>
            <a:endParaRPr lang="en-US" dirty="0"/>
          </a:p>
        </p:txBody>
      </p:sp>
      <p:sp>
        <p:nvSpPr>
          <p:cNvPr id="5" name="Slide Number Placeholder 3"/>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133</a:t>
            </a:fld>
            <a:endParaRPr lang="en-US" altLang="en-US"/>
          </a:p>
        </p:txBody>
      </p:sp>
    </p:spTree>
    <p:extLst>
      <p:ext uri="{BB962C8B-B14F-4D97-AF65-F5344CB8AC3E}">
        <p14:creationId xmlns:p14="http://schemas.microsoft.com/office/powerpoint/2010/main" val="3115908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38"/>
          </p:nvPr>
        </p:nvSpPr>
        <p:spPr/>
        <p:txBody>
          <a:bodyPr/>
          <a:lstStyle/>
          <a:p>
            <a:r>
              <a:rPr lang="en-US" dirty="0" smtClean="0"/>
              <a:t>FEMA 350</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134</a:t>
            </a:fld>
            <a:endParaRPr lang="en-US" altLang="en-US"/>
          </a:p>
        </p:txBody>
      </p:sp>
      <p:pic>
        <p:nvPicPr>
          <p:cNvPr id="6" name="Picture 2" descr="FEMA350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8629" y="1236731"/>
            <a:ext cx="3618376" cy="5284564"/>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756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2 – Moment Resisting Frames</a:t>
            </a:r>
            <a:endParaRPr lang="en-US" dirty="0"/>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Definition and Basic Behavior of Moment Resisting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Beam-to-Column Connections: Before and After Northridge</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Panel-Zone Behavior</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Moment Frames</a:t>
            </a:r>
          </a:p>
          <a:p>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135</a:t>
            </a:fld>
            <a:endParaRPr lang="en-US" altLang="en-US" dirty="0"/>
          </a:p>
        </p:txBody>
      </p:sp>
      <p:sp>
        <p:nvSpPr>
          <p:cNvPr id="5" name="Rectangle 5"/>
          <p:cNvSpPr>
            <a:spLocks noChangeArrowheads="1"/>
          </p:cNvSpPr>
          <p:nvPr/>
        </p:nvSpPr>
        <p:spPr bwMode="auto">
          <a:xfrm>
            <a:off x="467544" y="3789040"/>
            <a:ext cx="8064896" cy="548640"/>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1971400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smtClean="0"/>
              <a:t>Column Panel Zone</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136</a:t>
            </a:fld>
            <a:endParaRPr lang="en-US" altLang="en-US"/>
          </a:p>
        </p:txBody>
      </p:sp>
      <p:sp>
        <p:nvSpPr>
          <p:cNvPr id="6" name="Rectangle 2"/>
          <p:cNvSpPr>
            <a:spLocks noChangeArrowheads="1"/>
          </p:cNvSpPr>
          <p:nvPr/>
        </p:nvSpPr>
        <p:spPr bwMode="auto">
          <a:xfrm>
            <a:off x="1143000" y="1793875"/>
            <a:ext cx="917575" cy="1330325"/>
          </a:xfrm>
          <a:prstGeom prst="rect">
            <a:avLst/>
          </a:prstGeom>
          <a:solidFill>
            <a:schemeClr val="bg1">
              <a:lumMod val="85000"/>
            </a:schemeClr>
          </a:solidFill>
          <a:ln>
            <a:noFill/>
          </a:ln>
          <a:effectLs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 name="Rectangle 3"/>
          <p:cNvSpPr>
            <a:spLocks noChangeArrowheads="1"/>
          </p:cNvSpPr>
          <p:nvPr/>
        </p:nvSpPr>
        <p:spPr bwMode="auto">
          <a:xfrm>
            <a:off x="2060575" y="1295400"/>
            <a:ext cx="755650" cy="2438400"/>
          </a:xfrm>
          <a:prstGeom prst="rect">
            <a:avLst/>
          </a:prstGeom>
          <a:solidFill>
            <a:schemeClr val="bg1">
              <a:lumMod val="85000"/>
            </a:schemeClr>
          </a:solidFill>
          <a:ln>
            <a:noFill/>
          </a:ln>
          <a:effectLs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 name="Line 4"/>
          <p:cNvSpPr>
            <a:spLocks noChangeShapeType="1"/>
          </p:cNvSpPr>
          <p:nvPr/>
        </p:nvSpPr>
        <p:spPr bwMode="auto">
          <a:xfrm>
            <a:off x="2060575" y="1295400"/>
            <a:ext cx="0" cy="2438400"/>
          </a:xfrm>
          <a:prstGeom prst="line">
            <a:avLst/>
          </a:prstGeom>
          <a:noFill/>
          <a:ln w="508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Rectangle 5"/>
          <p:cNvSpPr>
            <a:spLocks noChangeArrowheads="1"/>
          </p:cNvSpPr>
          <p:nvPr/>
        </p:nvSpPr>
        <p:spPr bwMode="auto">
          <a:xfrm>
            <a:off x="2816225" y="1793875"/>
            <a:ext cx="917575" cy="1330325"/>
          </a:xfrm>
          <a:prstGeom prst="rect">
            <a:avLst/>
          </a:prstGeom>
          <a:solidFill>
            <a:schemeClr val="bg1">
              <a:lumMod val="85000"/>
            </a:schemeClr>
          </a:solidFill>
          <a:ln>
            <a:noFill/>
          </a:ln>
          <a:effectLs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 name="Line 6"/>
          <p:cNvSpPr>
            <a:spLocks noChangeShapeType="1"/>
          </p:cNvSpPr>
          <p:nvPr/>
        </p:nvSpPr>
        <p:spPr bwMode="auto">
          <a:xfrm>
            <a:off x="2816225" y="1295400"/>
            <a:ext cx="0" cy="2438400"/>
          </a:xfrm>
          <a:prstGeom prst="line">
            <a:avLst/>
          </a:prstGeom>
          <a:noFill/>
          <a:ln w="508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7"/>
          <p:cNvSpPr>
            <a:spLocks noChangeShapeType="1"/>
          </p:cNvSpPr>
          <p:nvPr/>
        </p:nvSpPr>
        <p:spPr bwMode="auto">
          <a:xfrm>
            <a:off x="2816225" y="1793875"/>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8"/>
          <p:cNvSpPr>
            <a:spLocks noChangeShapeType="1"/>
          </p:cNvSpPr>
          <p:nvPr/>
        </p:nvSpPr>
        <p:spPr bwMode="auto">
          <a:xfrm>
            <a:off x="2816225" y="1849438"/>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9"/>
          <p:cNvSpPr>
            <a:spLocks noChangeShapeType="1"/>
          </p:cNvSpPr>
          <p:nvPr/>
        </p:nvSpPr>
        <p:spPr bwMode="auto">
          <a:xfrm>
            <a:off x="2816225" y="3068638"/>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0"/>
          <p:cNvSpPr>
            <a:spLocks noChangeShapeType="1"/>
          </p:cNvSpPr>
          <p:nvPr/>
        </p:nvSpPr>
        <p:spPr bwMode="auto">
          <a:xfrm>
            <a:off x="2816225" y="3124200"/>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1"/>
          <p:cNvSpPr>
            <a:spLocks noChangeShapeType="1"/>
          </p:cNvSpPr>
          <p:nvPr/>
        </p:nvSpPr>
        <p:spPr bwMode="auto">
          <a:xfrm>
            <a:off x="1143000" y="1793875"/>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2"/>
          <p:cNvSpPr>
            <a:spLocks noChangeShapeType="1"/>
          </p:cNvSpPr>
          <p:nvPr/>
        </p:nvSpPr>
        <p:spPr bwMode="auto">
          <a:xfrm>
            <a:off x="1143000" y="1849438"/>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3"/>
          <p:cNvSpPr>
            <a:spLocks noChangeShapeType="1"/>
          </p:cNvSpPr>
          <p:nvPr/>
        </p:nvSpPr>
        <p:spPr bwMode="auto">
          <a:xfrm>
            <a:off x="1143000" y="3068638"/>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4"/>
          <p:cNvSpPr>
            <a:spLocks noChangeShapeType="1"/>
          </p:cNvSpPr>
          <p:nvPr/>
        </p:nvSpPr>
        <p:spPr bwMode="auto">
          <a:xfrm>
            <a:off x="1143000" y="3124200"/>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5"/>
          <p:cNvSpPr>
            <a:spLocks noChangeShapeType="1"/>
          </p:cNvSpPr>
          <p:nvPr/>
        </p:nvSpPr>
        <p:spPr bwMode="auto">
          <a:xfrm>
            <a:off x="2168525" y="1793875"/>
            <a:ext cx="539750"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6"/>
          <p:cNvSpPr>
            <a:spLocks noChangeShapeType="1"/>
          </p:cNvSpPr>
          <p:nvPr/>
        </p:nvSpPr>
        <p:spPr bwMode="auto">
          <a:xfrm>
            <a:off x="2168525" y="3124200"/>
            <a:ext cx="539750"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17"/>
          <p:cNvSpPr>
            <a:spLocks noChangeArrowheads="1"/>
          </p:cNvSpPr>
          <p:nvPr/>
        </p:nvSpPr>
        <p:spPr bwMode="auto">
          <a:xfrm>
            <a:off x="2168525" y="1849438"/>
            <a:ext cx="539750" cy="1219200"/>
          </a:xfrm>
          <a:prstGeom prst="rect">
            <a:avLst/>
          </a:prstGeom>
          <a:pattFill prst="wdDnDiag">
            <a:fgClr>
              <a:schemeClr val="tx2">
                <a:lumMod val="50000"/>
              </a:schemeClr>
            </a:fgClr>
            <a:bgClr>
              <a:schemeClr val="accent1">
                <a:lumMod val="60000"/>
                <a:lumOff val="40000"/>
              </a:schemeClr>
            </a:bgClr>
          </a:pattFill>
          <a:ln>
            <a:noFill/>
          </a:ln>
          <a:effectLs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2" name="Line 18"/>
          <p:cNvSpPr>
            <a:spLocks noChangeShapeType="1"/>
          </p:cNvSpPr>
          <p:nvPr/>
        </p:nvSpPr>
        <p:spPr bwMode="auto">
          <a:xfrm>
            <a:off x="2168525" y="3068638"/>
            <a:ext cx="539750"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9"/>
          <p:cNvSpPr>
            <a:spLocks noChangeShapeType="1"/>
          </p:cNvSpPr>
          <p:nvPr/>
        </p:nvSpPr>
        <p:spPr bwMode="auto">
          <a:xfrm>
            <a:off x="2708275" y="1295400"/>
            <a:ext cx="0" cy="2438400"/>
          </a:xfrm>
          <a:prstGeom prst="line">
            <a:avLst/>
          </a:prstGeom>
          <a:noFill/>
          <a:ln w="508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0"/>
          <p:cNvSpPr>
            <a:spLocks noChangeShapeType="1"/>
          </p:cNvSpPr>
          <p:nvPr/>
        </p:nvSpPr>
        <p:spPr bwMode="auto">
          <a:xfrm>
            <a:off x="2168525" y="1295400"/>
            <a:ext cx="0" cy="2438400"/>
          </a:xfrm>
          <a:prstGeom prst="line">
            <a:avLst/>
          </a:prstGeom>
          <a:noFill/>
          <a:ln w="508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1"/>
          <p:cNvSpPr>
            <a:spLocks noChangeShapeType="1"/>
          </p:cNvSpPr>
          <p:nvPr/>
        </p:nvSpPr>
        <p:spPr bwMode="auto">
          <a:xfrm>
            <a:off x="2168525" y="1849438"/>
            <a:ext cx="539750"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6" name="Group 22"/>
          <p:cNvGrpSpPr>
            <a:grpSpLocks/>
          </p:cNvGrpSpPr>
          <p:nvPr/>
        </p:nvGrpSpPr>
        <p:grpSpPr bwMode="auto">
          <a:xfrm>
            <a:off x="3895725" y="2017713"/>
            <a:ext cx="271463" cy="830262"/>
            <a:chOff x="2761" y="1271"/>
            <a:chExt cx="192" cy="523"/>
          </a:xfrm>
        </p:grpSpPr>
        <p:sp>
          <p:nvSpPr>
            <p:cNvPr id="27" name="Arc 23"/>
            <p:cNvSpPr>
              <a:spLocks/>
            </p:cNvSpPr>
            <p:nvPr/>
          </p:nvSpPr>
          <p:spPr bwMode="auto">
            <a:xfrm>
              <a:off x="2761" y="1271"/>
              <a:ext cx="192" cy="279"/>
            </a:xfrm>
            <a:custGeom>
              <a:avLst/>
              <a:gdLst>
                <a:gd name="T0" fmla="*/ 0 w 21713"/>
                <a:gd name="T1" fmla="*/ 0 h 21600"/>
                <a:gd name="T2" fmla="*/ 192 w 21713"/>
                <a:gd name="T3" fmla="*/ 279 h 21600"/>
                <a:gd name="T4" fmla="*/ 1 w 21713"/>
                <a:gd name="T5" fmla="*/ 279 h 21600"/>
                <a:gd name="T6" fmla="*/ 0 60000 65536"/>
                <a:gd name="T7" fmla="*/ 0 60000 65536"/>
                <a:gd name="T8" fmla="*/ 0 60000 65536"/>
              </a:gdLst>
              <a:ahLst/>
              <a:cxnLst>
                <a:cxn ang="T6">
                  <a:pos x="T0" y="T1"/>
                </a:cxn>
                <a:cxn ang="T7">
                  <a:pos x="T2" y="T3"/>
                </a:cxn>
                <a:cxn ang="T8">
                  <a:pos x="T4" y="T5"/>
                </a:cxn>
              </a:cxnLst>
              <a:rect l="0" t="0" r="r" b="b"/>
              <a:pathLst>
                <a:path w="21713" h="21600" fill="none" extrusionOk="0">
                  <a:moveTo>
                    <a:pt x="0" y="0"/>
                  </a:moveTo>
                  <a:cubicBezTo>
                    <a:pt x="37" y="0"/>
                    <a:pt x="75" y="-1"/>
                    <a:pt x="113" y="0"/>
                  </a:cubicBezTo>
                  <a:cubicBezTo>
                    <a:pt x="12042" y="0"/>
                    <a:pt x="21713" y="9670"/>
                    <a:pt x="21713" y="21600"/>
                  </a:cubicBezTo>
                </a:path>
                <a:path w="21713" h="21600" stroke="0" extrusionOk="0">
                  <a:moveTo>
                    <a:pt x="0" y="0"/>
                  </a:moveTo>
                  <a:cubicBezTo>
                    <a:pt x="37" y="0"/>
                    <a:pt x="75" y="-1"/>
                    <a:pt x="113" y="0"/>
                  </a:cubicBezTo>
                  <a:cubicBezTo>
                    <a:pt x="12042" y="0"/>
                    <a:pt x="21713" y="9670"/>
                    <a:pt x="21713" y="21600"/>
                  </a:cubicBezTo>
                  <a:lnTo>
                    <a:pt x="113" y="21600"/>
                  </a:lnTo>
                  <a:lnTo>
                    <a:pt x="0" y="0"/>
                  </a:lnTo>
                  <a:close/>
                </a:path>
              </a:pathLst>
            </a:custGeom>
            <a:noFill/>
            <a:ln w="254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Arc 24"/>
            <p:cNvSpPr>
              <a:spLocks/>
            </p:cNvSpPr>
            <p:nvPr/>
          </p:nvSpPr>
          <p:spPr bwMode="auto">
            <a:xfrm rot="10800000">
              <a:off x="2762" y="1515"/>
              <a:ext cx="191" cy="279"/>
            </a:xfrm>
            <a:custGeom>
              <a:avLst/>
              <a:gdLst>
                <a:gd name="T0" fmla="*/ 0 w 21600"/>
                <a:gd name="T1" fmla="*/ 279 h 21600"/>
                <a:gd name="T2" fmla="*/ 190 w 21600"/>
                <a:gd name="T3" fmla="*/ 0 h 21600"/>
                <a:gd name="T4" fmla="*/ 191 w 21600"/>
                <a:gd name="T5" fmla="*/ 279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14"/>
                    <a:pt x="9601" y="62"/>
                    <a:pt x="21487" y="0"/>
                  </a:cubicBezTo>
                </a:path>
                <a:path w="21600" h="21600" stroke="0" extrusionOk="0">
                  <a:moveTo>
                    <a:pt x="0" y="21600"/>
                  </a:moveTo>
                  <a:cubicBezTo>
                    <a:pt x="0" y="9714"/>
                    <a:pt x="9601" y="62"/>
                    <a:pt x="21487" y="0"/>
                  </a:cubicBezTo>
                  <a:lnTo>
                    <a:pt x="21600" y="21600"/>
                  </a:lnTo>
                  <a:lnTo>
                    <a:pt x="0" y="21600"/>
                  </a:lnTo>
                  <a:close/>
                </a:path>
              </a:pathLst>
            </a:custGeom>
            <a:noFill/>
            <a:ln w="25400" cap="rnd">
              <a:solidFill>
                <a:schemeClr val="tx1"/>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 name="Arc 25"/>
          <p:cNvSpPr>
            <a:spLocks/>
          </p:cNvSpPr>
          <p:nvPr/>
        </p:nvSpPr>
        <p:spPr bwMode="auto">
          <a:xfrm>
            <a:off x="712788" y="1962150"/>
            <a:ext cx="269875" cy="444500"/>
          </a:xfrm>
          <a:custGeom>
            <a:avLst/>
            <a:gdLst>
              <a:gd name="T0" fmla="*/ 0 w 21600"/>
              <a:gd name="T1" fmla="*/ 442915 h 21600"/>
              <a:gd name="T2" fmla="*/ 268463 w 21600"/>
              <a:gd name="T3" fmla="*/ 0 h 21600"/>
              <a:gd name="T4" fmla="*/ 269875 w 21600"/>
              <a:gd name="T5" fmla="*/ 4445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23"/>
                </a:moveTo>
                <a:cubicBezTo>
                  <a:pt x="42" y="9667"/>
                  <a:pt x="9631" y="62"/>
                  <a:pt x="21487" y="0"/>
                </a:cubicBezTo>
              </a:path>
              <a:path w="21600" h="21600" stroke="0" extrusionOk="0">
                <a:moveTo>
                  <a:pt x="0" y="21523"/>
                </a:moveTo>
                <a:cubicBezTo>
                  <a:pt x="42" y="9667"/>
                  <a:pt x="9631" y="62"/>
                  <a:pt x="21487" y="0"/>
                </a:cubicBezTo>
                <a:lnTo>
                  <a:pt x="21600" y="21600"/>
                </a:lnTo>
                <a:lnTo>
                  <a:pt x="0" y="21523"/>
                </a:lnTo>
                <a:close/>
              </a:path>
            </a:pathLst>
          </a:custGeom>
          <a:noFill/>
          <a:ln w="25400" cap="rnd">
            <a:solidFill>
              <a:schemeClr val="tx1"/>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Arc 26"/>
          <p:cNvSpPr>
            <a:spLocks/>
          </p:cNvSpPr>
          <p:nvPr/>
        </p:nvSpPr>
        <p:spPr bwMode="auto">
          <a:xfrm rot="10800000">
            <a:off x="711200" y="2351088"/>
            <a:ext cx="269875" cy="442912"/>
          </a:xfrm>
          <a:custGeom>
            <a:avLst/>
            <a:gdLst>
              <a:gd name="T0" fmla="*/ 0 w 21600"/>
              <a:gd name="T1" fmla="*/ 0 h 21600"/>
              <a:gd name="T2" fmla="*/ 269875 w 21600"/>
              <a:gd name="T3" fmla="*/ 442912 h 21600"/>
              <a:gd name="T4" fmla="*/ 0 w 21600"/>
              <a:gd name="T5" fmla="*/ 4429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9"/>
          <p:cNvSpPr>
            <a:spLocks noChangeShapeType="1"/>
          </p:cNvSpPr>
          <p:nvPr/>
        </p:nvSpPr>
        <p:spPr bwMode="auto">
          <a:xfrm>
            <a:off x="2383359" y="2794000"/>
            <a:ext cx="1762125" cy="1066800"/>
          </a:xfrm>
          <a:prstGeom prst="line">
            <a:avLst/>
          </a:prstGeom>
          <a:noFill/>
          <a:ln w="38100">
            <a:solidFill>
              <a:schemeClr val="tx1"/>
            </a:solidFill>
            <a:round/>
            <a:headEnd type="triangle"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Rectangle 28"/>
          <p:cNvSpPr>
            <a:spLocks noChangeArrowheads="1"/>
          </p:cNvSpPr>
          <p:nvPr/>
        </p:nvSpPr>
        <p:spPr bwMode="auto">
          <a:xfrm>
            <a:off x="4282728" y="3682124"/>
            <a:ext cx="4609752" cy="255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ct val="0"/>
              </a:spcBef>
            </a:pPr>
            <a:r>
              <a:rPr lang="en-US" altLang="en-US" sz="2000" b="1" u="sng" dirty="0"/>
              <a:t>Column Panel Zone:</a:t>
            </a:r>
            <a:endParaRPr lang="en-US" altLang="en-US" sz="2000" b="1" dirty="0"/>
          </a:p>
          <a:p>
            <a:pPr algn="l">
              <a:spcBef>
                <a:spcPct val="0"/>
              </a:spcBef>
            </a:pPr>
            <a:r>
              <a:rPr lang="en-US" altLang="en-US" sz="2000" dirty="0"/>
              <a:t>- subject to high shear</a:t>
            </a:r>
          </a:p>
          <a:p>
            <a:pPr algn="l">
              <a:spcBef>
                <a:spcPct val="0"/>
              </a:spcBef>
            </a:pPr>
            <a:r>
              <a:rPr lang="en-US" altLang="en-US" sz="2000" dirty="0"/>
              <a:t>- shear yielding and large</a:t>
            </a:r>
          </a:p>
          <a:p>
            <a:pPr algn="l">
              <a:spcBef>
                <a:spcPct val="0"/>
              </a:spcBef>
            </a:pPr>
            <a:r>
              <a:rPr lang="en-US" altLang="en-US" sz="2000" dirty="0"/>
              <a:t>  shear deformations possible</a:t>
            </a:r>
          </a:p>
          <a:p>
            <a:pPr algn="l">
              <a:spcBef>
                <a:spcPct val="0"/>
              </a:spcBef>
            </a:pPr>
            <a:r>
              <a:rPr lang="en-US" altLang="en-US" sz="2000" dirty="0"/>
              <a:t>  (forms “shear hinge”)</a:t>
            </a:r>
          </a:p>
          <a:p>
            <a:pPr algn="l">
              <a:spcBef>
                <a:spcPct val="0"/>
              </a:spcBef>
            </a:pPr>
            <a:r>
              <a:rPr lang="en-US" altLang="en-US" sz="2000" dirty="0"/>
              <a:t>- provides alternate yielding</a:t>
            </a:r>
          </a:p>
          <a:p>
            <a:pPr algn="l">
              <a:spcBef>
                <a:spcPct val="0"/>
              </a:spcBef>
            </a:pPr>
            <a:r>
              <a:rPr lang="en-US" altLang="en-US" sz="2000" dirty="0"/>
              <a:t>  mechanism in a steel moment </a:t>
            </a:r>
          </a:p>
          <a:p>
            <a:pPr algn="l">
              <a:spcBef>
                <a:spcPct val="0"/>
              </a:spcBef>
            </a:pPr>
            <a:r>
              <a:rPr lang="en-US" altLang="en-US" sz="2000" dirty="0"/>
              <a:t>  frame</a:t>
            </a:r>
          </a:p>
        </p:txBody>
      </p:sp>
    </p:spTree>
    <p:extLst>
      <p:ext uri="{BB962C8B-B14F-4D97-AF65-F5344CB8AC3E}">
        <p14:creationId xmlns:p14="http://schemas.microsoft.com/office/powerpoint/2010/main" val="1425370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 Placeholder 57"/>
          <p:cNvSpPr>
            <a:spLocks noGrp="1"/>
          </p:cNvSpPr>
          <p:nvPr>
            <p:ph type="body" sz="quarter" idx="38"/>
          </p:nvPr>
        </p:nvSpPr>
        <p:spPr>
          <a:xfrm>
            <a:off x="519829" y="431870"/>
            <a:ext cx="7724579" cy="980906"/>
          </a:xfrm>
        </p:spPr>
        <p:txBody>
          <a:bodyPr/>
          <a:lstStyle/>
          <a:p>
            <a:r>
              <a:rPr lang="en-US" dirty="0" smtClean="0"/>
              <a:t>Joint Deformation Due to Panel Zone </a:t>
            </a:r>
            <a:r>
              <a:rPr lang="en-US" dirty="0"/>
              <a:t>S</a:t>
            </a:r>
            <a:r>
              <a:rPr lang="en-US" dirty="0" smtClean="0"/>
              <a:t>hear Yielding</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137</a:t>
            </a:fld>
            <a:endParaRPr lang="en-US" altLang="en-US"/>
          </a:p>
        </p:txBody>
      </p:sp>
      <p:grpSp>
        <p:nvGrpSpPr>
          <p:cNvPr id="6" name="Group 52"/>
          <p:cNvGrpSpPr>
            <a:grpSpLocks/>
          </p:cNvGrpSpPr>
          <p:nvPr/>
        </p:nvGrpSpPr>
        <p:grpSpPr bwMode="auto">
          <a:xfrm>
            <a:off x="2221515" y="1844824"/>
            <a:ext cx="3749425" cy="4400698"/>
            <a:chOff x="2880" y="993"/>
            <a:chExt cx="1941" cy="2451"/>
          </a:xfrm>
          <a:effectLst/>
        </p:grpSpPr>
        <p:sp>
          <p:nvSpPr>
            <p:cNvPr id="8" name="Line 3"/>
            <p:cNvSpPr>
              <a:spLocks noChangeShapeType="1"/>
            </p:cNvSpPr>
            <p:nvPr/>
          </p:nvSpPr>
          <p:spPr bwMode="auto">
            <a:xfrm flipV="1">
              <a:off x="3650" y="1749"/>
              <a:ext cx="0" cy="76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4"/>
            <p:cNvSpPr>
              <a:spLocks noChangeShapeType="1"/>
            </p:cNvSpPr>
            <p:nvPr/>
          </p:nvSpPr>
          <p:spPr bwMode="auto">
            <a:xfrm flipV="1">
              <a:off x="3714" y="1774"/>
              <a:ext cx="0" cy="76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5"/>
            <p:cNvSpPr>
              <a:spLocks noChangeShapeType="1"/>
            </p:cNvSpPr>
            <p:nvPr/>
          </p:nvSpPr>
          <p:spPr bwMode="auto">
            <a:xfrm flipV="1">
              <a:off x="3988" y="1891"/>
              <a:ext cx="0" cy="765"/>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6"/>
            <p:cNvSpPr>
              <a:spLocks noChangeShapeType="1"/>
            </p:cNvSpPr>
            <p:nvPr/>
          </p:nvSpPr>
          <p:spPr bwMode="auto">
            <a:xfrm flipV="1">
              <a:off x="4052" y="1917"/>
              <a:ext cx="0" cy="764"/>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7"/>
            <p:cNvSpPr>
              <a:spLocks noChangeShapeType="1"/>
            </p:cNvSpPr>
            <p:nvPr/>
          </p:nvSpPr>
          <p:spPr bwMode="auto">
            <a:xfrm flipH="1">
              <a:off x="3408" y="2515"/>
              <a:ext cx="242" cy="739"/>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8"/>
            <p:cNvSpPr>
              <a:spLocks noChangeShapeType="1"/>
            </p:cNvSpPr>
            <p:nvPr/>
          </p:nvSpPr>
          <p:spPr bwMode="auto">
            <a:xfrm flipH="1">
              <a:off x="3473" y="2541"/>
              <a:ext cx="242"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9"/>
            <p:cNvSpPr>
              <a:spLocks noChangeShapeType="1"/>
            </p:cNvSpPr>
            <p:nvPr/>
          </p:nvSpPr>
          <p:spPr bwMode="auto">
            <a:xfrm flipH="1">
              <a:off x="3748" y="2655"/>
              <a:ext cx="241"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0"/>
            <p:cNvSpPr>
              <a:spLocks noChangeShapeType="1"/>
            </p:cNvSpPr>
            <p:nvPr/>
          </p:nvSpPr>
          <p:spPr bwMode="auto">
            <a:xfrm flipH="1">
              <a:off x="3810" y="2680"/>
              <a:ext cx="242"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1"/>
            <p:cNvSpPr>
              <a:spLocks noChangeShapeType="1"/>
            </p:cNvSpPr>
            <p:nvPr/>
          </p:nvSpPr>
          <p:spPr bwMode="auto">
            <a:xfrm flipH="1">
              <a:off x="3650" y="1010"/>
              <a:ext cx="242" cy="739"/>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2"/>
            <p:cNvSpPr>
              <a:spLocks noChangeShapeType="1"/>
            </p:cNvSpPr>
            <p:nvPr/>
          </p:nvSpPr>
          <p:spPr bwMode="auto">
            <a:xfrm flipH="1">
              <a:off x="3715" y="1036"/>
              <a:ext cx="242"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3"/>
            <p:cNvSpPr>
              <a:spLocks noChangeShapeType="1"/>
            </p:cNvSpPr>
            <p:nvPr/>
          </p:nvSpPr>
          <p:spPr bwMode="auto">
            <a:xfrm flipH="1">
              <a:off x="3989" y="1150"/>
              <a:ext cx="243"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4"/>
            <p:cNvSpPr>
              <a:spLocks noChangeShapeType="1"/>
            </p:cNvSpPr>
            <p:nvPr/>
          </p:nvSpPr>
          <p:spPr bwMode="auto">
            <a:xfrm flipH="1">
              <a:off x="4052" y="1175"/>
              <a:ext cx="242"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5"/>
            <p:cNvSpPr>
              <a:spLocks noChangeShapeType="1"/>
            </p:cNvSpPr>
            <p:nvPr/>
          </p:nvSpPr>
          <p:spPr bwMode="auto">
            <a:xfrm>
              <a:off x="4052" y="1917"/>
              <a:ext cx="739"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6"/>
            <p:cNvSpPr>
              <a:spLocks noChangeShapeType="1"/>
            </p:cNvSpPr>
            <p:nvPr/>
          </p:nvSpPr>
          <p:spPr bwMode="auto">
            <a:xfrm>
              <a:off x="4052" y="1963"/>
              <a:ext cx="739"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7"/>
            <p:cNvSpPr>
              <a:spLocks noChangeShapeType="1"/>
            </p:cNvSpPr>
            <p:nvPr/>
          </p:nvSpPr>
          <p:spPr bwMode="auto">
            <a:xfrm>
              <a:off x="4052" y="2635"/>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8"/>
            <p:cNvSpPr>
              <a:spLocks noChangeShapeType="1"/>
            </p:cNvSpPr>
            <p:nvPr/>
          </p:nvSpPr>
          <p:spPr bwMode="auto">
            <a:xfrm>
              <a:off x="4052" y="2681"/>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19"/>
            <p:cNvSpPr>
              <a:spLocks noChangeShapeType="1"/>
            </p:cNvSpPr>
            <p:nvPr/>
          </p:nvSpPr>
          <p:spPr bwMode="auto">
            <a:xfrm>
              <a:off x="2910" y="1749"/>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0"/>
            <p:cNvSpPr>
              <a:spLocks noChangeShapeType="1"/>
            </p:cNvSpPr>
            <p:nvPr/>
          </p:nvSpPr>
          <p:spPr bwMode="auto">
            <a:xfrm>
              <a:off x="2910" y="1796"/>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1"/>
            <p:cNvSpPr>
              <a:spLocks noChangeShapeType="1"/>
            </p:cNvSpPr>
            <p:nvPr/>
          </p:nvSpPr>
          <p:spPr bwMode="auto">
            <a:xfrm>
              <a:off x="2911" y="2468"/>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2"/>
            <p:cNvSpPr>
              <a:spLocks noChangeShapeType="1"/>
            </p:cNvSpPr>
            <p:nvPr/>
          </p:nvSpPr>
          <p:spPr bwMode="auto">
            <a:xfrm>
              <a:off x="2911" y="2515"/>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3"/>
            <p:cNvSpPr>
              <a:spLocks noChangeShapeType="1"/>
            </p:cNvSpPr>
            <p:nvPr/>
          </p:nvSpPr>
          <p:spPr bwMode="auto">
            <a:xfrm>
              <a:off x="3714" y="1774"/>
              <a:ext cx="274" cy="117"/>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4"/>
            <p:cNvSpPr>
              <a:spLocks noChangeShapeType="1"/>
            </p:cNvSpPr>
            <p:nvPr/>
          </p:nvSpPr>
          <p:spPr bwMode="auto">
            <a:xfrm>
              <a:off x="3712" y="1816"/>
              <a:ext cx="274" cy="11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5"/>
            <p:cNvSpPr>
              <a:spLocks noChangeShapeType="1"/>
            </p:cNvSpPr>
            <p:nvPr/>
          </p:nvSpPr>
          <p:spPr bwMode="auto">
            <a:xfrm>
              <a:off x="3714" y="2497"/>
              <a:ext cx="274" cy="117"/>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6"/>
            <p:cNvSpPr>
              <a:spLocks noChangeShapeType="1"/>
            </p:cNvSpPr>
            <p:nvPr/>
          </p:nvSpPr>
          <p:spPr bwMode="auto">
            <a:xfrm>
              <a:off x="3712" y="2538"/>
              <a:ext cx="274" cy="117"/>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27"/>
            <p:cNvSpPr>
              <a:spLocks noChangeShapeType="1"/>
            </p:cNvSpPr>
            <p:nvPr/>
          </p:nvSpPr>
          <p:spPr bwMode="auto">
            <a:xfrm>
              <a:off x="4792" y="1895"/>
              <a:ext cx="0" cy="3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28"/>
            <p:cNvSpPr>
              <a:spLocks noChangeShapeType="1"/>
            </p:cNvSpPr>
            <p:nvPr/>
          </p:nvSpPr>
          <p:spPr bwMode="auto">
            <a:xfrm>
              <a:off x="4761" y="2239"/>
              <a:ext cx="6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29"/>
            <p:cNvSpPr>
              <a:spLocks noChangeShapeType="1"/>
            </p:cNvSpPr>
            <p:nvPr/>
          </p:nvSpPr>
          <p:spPr bwMode="auto">
            <a:xfrm flipV="1">
              <a:off x="4792" y="2359"/>
              <a:ext cx="0" cy="341"/>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0"/>
            <p:cNvSpPr>
              <a:spLocks noChangeShapeType="1"/>
            </p:cNvSpPr>
            <p:nvPr/>
          </p:nvSpPr>
          <p:spPr bwMode="auto">
            <a:xfrm>
              <a:off x="4761" y="2357"/>
              <a:ext cx="6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1"/>
            <p:cNvSpPr>
              <a:spLocks noChangeShapeType="1"/>
            </p:cNvSpPr>
            <p:nvPr/>
          </p:nvSpPr>
          <p:spPr bwMode="auto">
            <a:xfrm flipH="1">
              <a:off x="4761" y="2239"/>
              <a:ext cx="60" cy="118"/>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2"/>
            <p:cNvSpPr>
              <a:spLocks noChangeShapeType="1"/>
            </p:cNvSpPr>
            <p:nvPr/>
          </p:nvSpPr>
          <p:spPr bwMode="auto">
            <a:xfrm>
              <a:off x="2911" y="1728"/>
              <a:ext cx="0" cy="3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33"/>
            <p:cNvSpPr>
              <a:spLocks noChangeShapeType="1"/>
            </p:cNvSpPr>
            <p:nvPr/>
          </p:nvSpPr>
          <p:spPr bwMode="auto">
            <a:xfrm>
              <a:off x="2880" y="2072"/>
              <a:ext cx="6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34"/>
            <p:cNvSpPr>
              <a:spLocks noChangeShapeType="1"/>
            </p:cNvSpPr>
            <p:nvPr/>
          </p:nvSpPr>
          <p:spPr bwMode="auto">
            <a:xfrm flipV="1">
              <a:off x="2911" y="2192"/>
              <a:ext cx="0" cy="341"/>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35"/>
            <p:cNvSpPr>
              <a:spLocks noChangeShapeType="1"/>
            </p:cNvSpPr>
            <p:nvPr/>
          </p:nvSpPr>
          <p:spPr bwMode="auto">
            <a:xfrm>
              <a:off x="2880" y="2190"/>
              <a:ext cx="6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6"/>
            <p:cNvSpPr>
              <a:spLocks noChangeShapeType="1"/>
            </p:cNvSpPr>
            <p:nvPr/>
          </p:nvSpPr>
          <p:spPr bwMode="auto">
            <a:xfrm flipH="1">
              <a:off x="2880" y="2072"/>
              <a:ext cx="60" cy="118"/>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37"/>
            <p:cNvSpPr>
              <a:spLocks noChangeShapeType="1"/>
            </p:cNvSpPr>
            <p:nvPr/>
          </p:nvSpPr>
          <p:spPr bwMode="auto">
            <a:xfrm>
              <a:off x="3855" y="993"/>
              <a:ext cx="219" cy="91"/>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38"/>
            <p:cNvSpPr>
              <a:spLocks noChangeShapeType="1"/>
            </p:cNvSpPr>
            <p:nvPr/>
          </p:nvSpPr>
          <p:spPr bwMode="auto">
            <a:xfrm>
              <a:off x="4131" y="1107"/>
              <a:ext cx="219" cy="9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39"/>
            <p:cNvSpPr>
              <a:spLocks noChangeShapeType="1"/>
            </p:cNvSpPr>
            <p:nvPr/>
          </p:nvSpPr>
          <p:spPr bwMode="auto">
            <a:xfrm flipV="1">
              <a:off x="4074" y="1042"/>
              <a:ext cx="14"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40"/>
            <p:cNvSpPr>
              <a:spLocks noChangeShapeType="1"/>
            </p:cNvSpPr>
            <p:nvPr/>
          </p:nvSpPr>
          <p:spPr bwMode="auto">
            <a:xfrm flipH="1">
              <a:off x="4060" y="1083"/>
              <a:ext cx="14"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41"/>
            <p:cNvSpPr>
              <a:spLocks noChangeShapeType="1"/>
            </p:cNvSpPr>
            <p:nvPr/>
          </p:nvSpPr>
          <p:spPr bwMode="auto">
            <a:xfrm flipV="1">
              <a:off x="4131" y="1065"/>
              <a:ext cx="13"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42"/>
            <p:cNvSpPr>
              <a:spLocks noChangeShapeType="1"/>
            </p:cNvSpPr>
            <p:nvPr/>
          </p:nvSpPr>
          <p:spPr bwMode="auto">
            <a:xfrm flipH="1">
              <a:off x="4117" y="1106"/>
              <a:ext cx="14"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43"/>
            <p:cNvSpPr>
              <a:spLocks noChangeShapeType="1"/>
            </p:cNvSpPr>
            <p:nvPr/>
          </p:nvSpPr>
          <p:spPr bwMode="auto">
            <a:xfrm>
              <a:off x="4088" y="1042"/>
              <a:ext cx="29" cy="10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44"/>
            <p:cNvSpPr>
              <a:spLocks noChangeShapeType="1"/>
            </p:cNvSpPr>
            <p:nvPr/>
          </p:nvSpPr>
          <p:spPr bwMode="auto">
            <a:xfrm>
              <a:off x="3372" y="3238"/>
              <a:ext cx="218" cy="91"/>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Line 45"/>
            <p:cNvSpPr>
              <a:spLocks noChangeShapeType="1"/>
            </p:cNvSpPr>
            <p:nvPr/>
          </p:nvSpPr>
          <p:spPr bwMode="auto">
            <a:xfrm>
              <a:off x="3646" y="3352"/>
              <a:ext cx="220" cy="9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Line 46"/>
            <p:cNvSpPr>
              <a:spLocks noChangeShapeType="1"/>
            </p:cNvSpPr>
            <p:nvPr/>
          </p:nvSpPr>
          <p:spPr bwMode="auto">
            <a:xfrm flipV="1">
              <a:off x="3590" y="3287"/>
              <a:ext cx="14"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47"/>
            <p:cNvSpPr>
              <a:spLocks noChangeShapeType="1"/>
            </p:cNvSpPr>
            <p:nvPr/>
          </p:nvSpPr>
          <p:spPr bwMode="auto">
            <a:xfrm flipH="1">
              <a:off x="3577" y="3328"/>
              <a:ext cx="13"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Line 48"/>
            <p:cNvSpPr>
              <a:spLocks noChangeShapeType="1"/>
            </p:cNvSpPr>
            <p:nvPr/>
          </p:nvSpPr>
          <p:spPr bwMode="auto">
            <a:xfrm flipV="1">
              <a:off x="3646" y="3310"/>
              <a:ext cx="14"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Line 49"/>
            <p:cNvSpPr>
              <a:spLocks noChangeShapeType="1"/>
            </p:cNvSpPr>
            <p:nvPr/>
          </p:nvSpPr>
          <p:spPr bwMode="auto">
            <a:xfrm flipH="1">
              <a:off x="3634" y="3351"/>
              <a:ext cx="12"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50"/>
            <p:cNvSpPr>
              <a:spLocks noChangeShapeType="1"/>
            </p:cNvSpPr>
            <p:nvPr/>
          </p:nvSpPr>
          <p:spPr bwMode="auto">
            <a:xfrm>
              <a:off x="3604" y="3287"/>
              <a:ext cx="30" cy="10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173453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23528" y="4149080"/>
            <a:ext cx="301334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solidFill>
                  <a:prstClr val="black"/>
                </a:solidFill>
              </a:rPr>
              <a:t>Plastic Hinges </a:t>
            </a:r>
          </a:p>
          <a:p>
            <a:pPr algn="ctr"/>
            <a:r>
              <a:rPr lang="en-US" altLang="en-US" sz="2800" b="1" dirty="0">
                <a:solidFill>
                  <a:prstClr val="black"/>
                </a:solidFill>
              </a:rPr>
              <a:t>In </a:t>
            </a:r>
            <a:r>
              <a:rPr lang="en-US" altLang="en-US" sz="2800" b="1" dirty="0" smtClean="0">
                <a:solidFill>
                  <a:prstClr val="black"/>
                </a:solidFill>
              </a:rPr>
              <a:t>Column Panel Zones</a:t>
            </a:r>
            <a:endParaRPr lang="en-US" altLang="en-US" sz="2800" b="1" dirty="0">
              <a:solidFill>
                <a:prstClr val="black"/>
              </a:solidFill>
            </a:endParaRPr>
          </a:p>
        </p:txBody>
      </p:sp>
      <p:sp>
        <p:nvSpPr>
          <p:cNvPr id="5"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prstClr val="black">
                    <a:tint val="75000"/>
                  </a:prstClr>
                </a:solidFill>
              </a:rPr>
              <a:pPr>
                <a:defRPr/>
              </a:pPr>
              <a:t>138</a:t>
            </a:fld>
            <a:endParaRPr lang="en-US" altLang="en-US" dirty="0">
              <a:solidFill>
                <a:prstClr val="black">
                  <a:tint val="75000"/>
                </a:prstClr>
              </a:solidFill>
            </a:endParaRPr>
          </a:p>
        </p:txBody>
      </p:sp>
      <p:grpSp>
        <p:nvGrpSpPr>
          <p:cNvPr id="6" name="Group 14"/>
          <p:cNvGrpSpPr/>
          <p:nvPr/>
        </p:nvGrpSpPr>
        <p:grpSpPr>
          <a:xfrm>
            <a:off x="3925888" y="223837"/>
            <a:ext cx="4713881" cy="6410325"/>
            <a:chOff x="3925888" y="223837"/>
            <a:chExt cx="4713881" cy="6410325"/>
          </a:xfrm>
        </p:grpSpPr>
        <p:grpSp>
          <p:nvGrpSpPr>
            <p:cNvPr id="7" name="Group 9"/>
            <p:cNvGrpSpPr>
              <a:grpSpLocks noChangeAspect="1"/>
            </p:cNvGrpSpPr>
            <p:nvPr/>
          </p:nvGrpSpPr>
          <p:grpSpPr>
            <a:xfrm>
              <a:off x="3925888" y="223837"/>
              <a:ext cx="4713881" cy="6410325"/>
              <a:chOff x="3925888" y="223837"/>
              <a:chExt cx="4713881" cy="6410325"/>
            </a:xfrm>
          </p:grpSpPr>
          <p:pic>
            <p:nvPicPr>
              <p:cNvPr id="11" name="Picture 2" descr="MRF3"/>
              <p:cNvPicPr>
                <a:picLocks noChangeAspect="1" noChangeArrowheads="1"/>
              </p:cNvPicPr>
              <p:nvPr/>
            </p:nvPicPr>
            <p:blipFill>
              <a:blip r:embed="rId3" cstate="print"/>
              <a:srcRect/>
              <a:stretch>
                <a:fillRect/>
              </a:stretch>
            </p:blipFill>
            <p:spPr bwMode="blackGray">
              <a:xfrm>
                <a:off x="3925888" y="223837"/>
                <a:ext cx="4695825" cy="6410325"/>
              </a:xfrm>
              <a:prstGeom prst="rect">
                <a:avLst/>
              </a:prstGeom>
              <a:noFill/>
            </p:spPr>
          </p:pic>
          <p:grpSp>
            <p:nvGrpSpPr>
              <p:cNvPr id="12" name="Group 8"/>
              <p:cNvGrpSpPr/>
              <p:nvPr/>
            </p:nvGrpSpPr>
            <p:grpSpPr>
              <a:xfrm>
                <a:off x="4410920" y="275716"/>
                <a:ext cx="4228849" cy="3519548"/>
                <a:chOff x="4410920" y="275716"/>
                <a:chExt cx="4228849" cy="3519548"/>
              </a:xfrm>
            </p:grpSpPr>
            <p:sp>
              <p:nvSpPr>
                <p:cNvPr id="13" name="Flowchart: Data 12"/>
                <p:cNvSpPr>
                  <a:spLocks noChangeAspect="1"/>
                </p:cNvSpPr>
                <p:nvPr/>
              </p:nvSpPr>
              <p:spPr bwMode="auto">
                <a:xfrm rot="540000" flipH="1">
                  <a:off x="4410920" y="3369201"/>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 name="Flowchart: Data 13"/>
                <p:cNvSpPr>
                  <a:spLocks noChangeAspect="1"/>
                </p:cNvSpPr>
                <p:nvPr/>
              </p:nvSpPr>
              <p:spPr bwMode="auto">
                <a:xfrm rot="491088" flipH="1">
                  <a:off x="7894789" y="3370532"/>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 name="Flowchart: Data 14"/>
                <p:cNvSpPr>
                  <a:spLocks noChangeAspect="1"/>
                </p:cNvSpPr>
                <p:nvPr/>
              </p:nvSpPr>
              <p:spPr bwMode="auto">
                <a:xfrm rot="540000" flipH="1">
                  <a:off x="4819280" y="279547"/>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 name="Flowchart: Data 15"/>
                <p:cNvSpPr>
                  <a:spLocks noChangeAspect="1"/>
                </p:cNvSpPr>
                <p:nvPr/>
              </p:nvSpPr>
              <p:spPr bwMode="auto">
                <a:xfrm rot="540000" flipH="1">
                  <a:off x="8300019" y="275716"/>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grpSp>
          <p:nvGrpSpPr>
            <p:cNvPr id="8" name="Group 13"/>
            <p:cNvGrpSpPr/>
            <p:nvPr/>
          </p:nvGrpSpPr>
          <p:grpSpPr>
            <a:xfrm>
              <a:off x="4041228" y="6136335"/>
              <a:ext cx="3799368" cy="361686"/>
              <a:chOff x="4041228" y="6136335"/>
              <a:chExt cx="3799368" cy="361686"/>
            </a:xfrm>
          </p:grpSpPr>
          <p:sp>
            <p:nvSpPr>
              <p:cNvPr id="9" name="Freeform 8"/>
              <p:cNvSpPr>
                <a:spLocks noChangeAspect="1"/>
              </p:cNvSpPr>
              <p:nvPr/>
            </p:nvSpPr>
            <p:spPr bwMode="auto">
              <a:xfrm rot="-120000">
                <a:off x="4041228" y="6140669"/>
                <a:ext cx="310055" cy="357352"/>
              </a:xfrm>
              <a:custGeom>
                <a:avLst/>
                <a:gdLst>
                  <a:gd name="connsiteX0" fmla="*/ 0 w 310055"/>
                  <a:gd name="connsiteY0" fmla="*/ 333703 h 357352"/>
                  <a:gd name="connsiteX1" fmla="*/ 0 w 310055"/>
                  <a:gd name="connsiteY1" fmla="*/ 241738 h 357352"/>
                  <a:gd name="connsiteX2" fmla="*/ 2627 w 310055"/>
                  <a:gd name="connsiteY2" fmla="*/ 139262 h 357352"/>
                  <a:gd name="connsiteX3" fmla="*/ 34158 w 310055"/>
                  <a:gd name="connsiteY3" fmla="*/ 0 h 357352"/>
                  <a:gd name="connsiteX4" fmla="*/ 49924 w 310055"/>
                  <a:gd name="connsiteY4" fmla="*/ 112986 h 357352"/>
                  <a:gd name="connsiteX5" fmla="*/ 68317 w 310055"/>
                  <a:gd name="connsiteY5" fmla="*/ 197069 h 357352"/>
                  <a:gd name="connsiteX6" fmla="*/ 89338 w 310055"/>
                  <a:gd name="connsiteY6" fmla="*/ 268014 h 357352"/>
                  <a:gd name="connsiteX7" fmla="*/ 105103 w 310055"/>
                  <a:gd name="connsiteY7" fmla="*/ 289034 h 357352"/>
                  <a:gd name="connsiteX8" fmla="*/ 123496 w 310055"/>
                  <a:gd name="connsiteY8" fmla="*/ 302172 h 357352"/>
                  <a:gd name="connsiteX9" fmla="*/ 152400 w 310055"/>
                  <a:gd name="connsiteY9" fmla="*/ 302172 h 357352"/>
                  <a:gd name="connsiteX10" fmla="*/ 186558 w 310055"/>
                  <a:gd name="connsiteY10" fmla="*/ 278524 h 357352"/>
                  <a:gd name="connsiteX11" fmla="*/ 233855 w 310055"/>
                  <a:gd name="connsiteY11" fmla="*/ 228600 h 357352"/>
                  <a:gd name="connsiteX12" fmla="*/ 265386 w 310055"/>
                  <a:gd name="connsiteY12" fmla="*/ 168165 h 357352"/>
                  <a:gd name="connsiteX13" fmla="*/ 299544 w 310055"/>
                  <a:gd name="connsiteY13" fmla="*/ 97221 h 357352"/>
                  <a:gd name="connsiteX14" fmla="*/ 310055 w 310055"/>
                  <a:gd name="connsiteY14" fmla="*/ 57807 h 357352"/>
                  <a:gd name="connsiteX15" fmla="*/ 310055 w 310055"/>
                  <a:gd name="connsiteY15" fmla="*/ 162910 h 357352"/>
                  <a:gd name="connsiteX16" fmla="*/ 302172 w 310055"/>
                  <a:gd name="connsiteY16" fmla="*/ 223345 h 357352"/>
                  <a:gd name="connsiteX17" fmla="*/ 294289 w 310055"/>
                  <a:gd name="connsiteY17" fmla="*/ 283779 h 357352"/>
                  <a:gd name="connsiteX18" fmla="*/ 286406 w 310055"/>
                  <a:gd name="connsiteY18" fmla="*/ 357352 h 357352"/>
                  <a:gd name="connsiteX19" fmla="*/ 0 w 310055"/>
                  <a:gd name="connsiteY19" fmla="*/ 333703 h 35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055" h="357352">
                    <a:moveTo>
                      <a:pt x="0" y="333703"/>
                    </a:moveTo>
                    <a:lnTo>
                      <a:pt x="0" y="241738"/>
                    </a:lnTo>
                    <a:cubicBezTo>
                      <a:pt x="876" y="207579"/>
                      <a:pt x="1751" y="173421"/>
                      <a:pt x="2627" y="139262"/>
                    </a:cubicBezTo>
                    <a:lnTo>
                      <a:pt x="34158" y="0"/>
                    </a:lnTo>
                    <a:lnTo>
                      <a:pt x="49924" y="112986"/>
                    </a:lnTo>
                    <a:lnTo>
                      <a:pt x="68317" y="197069"/>
                    </a:lnTo>
                    <a:lnTo>
                      <a:pt x="89338" y="268014"/>
                    </a:lnTo>
                    <a:lnTo>
                      <a:pt x="105103" y="289034"/>
                    </a:lnTo>
                    <a:lnTo>
                      <a:pt x="123496" y="302172"/>
                    </a:lnTo>
                    <a:lnTo>
                      <a:pt x="152400" y="302172"/>
                    </a:lnTo>
                    <a:lnTo>
                      <a:pt x="186558" y="278524"/>
                    </a:lnTo>
                    <a:lnTo>
                      <a:pt x="233855" y="228600"/>
                    </a:lnTo>
                    <a:lnTo>
                      <a:pt x="265386" y="168165"/>
                    </a:lnTo>
                    <a:lnTo>
                      <a:pt x="299544" y="97221"/>
                    </a:lnTo>
                    <a:lnTo>
                      <a:pt x="310055" y="57807"/>
                    </a:lnTo>
                    <a:lnTo>
                      <a:pt x="310055" y="162910"/>
                    </a:lnTo>
                    <a:lnTo>
                      <a:pt x="302172" y="223345"/>
                    </a:lnTo>
                    <a:lnTo>
                      <a:pt x="294289" y="283779"/>
                    </a:lnTo>
                    <a:lnTo>
                      <a:pt x="286406" y="357352"/>
                    </a:lnTo>
                    <a:lnTo>
                      <a:pt x="0" y="333703"/>
                    </a:lnTo>
                    <a:close/>
                  </a:path>
                </a:pathLst>
              </a:custGeom>
              <a:solidFill>
                <a:srgbClr val="FF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Freeform 9"/>
              <p:cNvSpPr>
                <a:spLocks noChangeAspect="1"/>
              </p:cNvSpPr>
              <p:nvPr/>
            </p:nvSpPr>
            <p:spPr bwMode="auto">
              <a:xfrm rot="-120000">
                <a:off x="7530541" y="6136335"/>
                <a:ext cx="310055" cy="357352"/>
              </a:xfrm>
              <a:custGeom>
                <a:avLst/>
                <a:gdLst>
                  <a:gd name="connsiteX0" fmla="*/ 0 w 310055"/>
                  <a:gd name="connsiteY0" fmla="*/ 333703 h 357352"/>
                  <a:gd name="connsiteX1" fmla="*/ 0 w 310055"/>
                  <a:gd name="connsiteY1" fmla="*/ 241738 h 357352"/>
                  <a:gd name="connsiteX2" fmla="*/ 2627 w 310055"/>
                  <a:gd name="connsiteY2" fmla="*/ 139262 h 357352"/>
                  <a:gd name="connsiteX3" fmla="*/ 34158 w 310055"/>
                  <a:gd name="connsiteY3" fmla="*/ 0 h 357352"/>
                  <a:gd name="connsiteX4" fmla="*/ 49924 w 310055"/>
                  <a:gd name="connsiteY4" fmla="*/ 112986 h 357352"/>
                  <a:gd name="connsiteX5" fmla="*/ 68317 w 310055"/>
                  <a:gd name="connsiteY5" fmla="*/ 197069 h 357352"/>
                  <a:gd name="connsiteX6" fmla="*/ 89338 w 310055"/>
                  <a:gd name="connsiteY6" fmla="*/ 268014 h 357352"/>
                  <a:gd name="connsiteX7" fmla="*/ 105103 w 310055"/>
                  <a:gd name="connsiteY7" fmla="*/ 289034 h 357352"/>
                  <a:gd name="connsiteX8" fmla="*/ 123496 w 310055"/>
                  <a:gd name="connsiteY8" fmla="*/ 302172 h 357352"/>
                  <a:gd name="connsiteX9" fmla="*/ 152400 w 310055"/>
                  <a:gd name="connsiteY9" fmla="*/ 302172 h 357352"/>
                  <a:gd name="connsiteX10" fmla="*/ 186558 w 310055"/>
                  <a:gd name="connsiteY10" fmla="*/ 278524 h 357352"/>
                  <a:gd name="connsiteX11" fmla="*/ 233855 w 310055"/>
                  <a:gd name="connsiteY11" fmla="*/ 228600 h 357352"/>
                  <a:gd name="connsiteX12" fmla="*/ 265386 w 310055"/>
                  <a:gd name="connsiteY12" fmla="*/ 168165 h 357352"/>
                  <a:gd name="connsiteX13" fmla="*/ 299544 w 310055"/>
                  <a:gd name="connsiteY13" fmla="*/ 97221 h 357352"/>
                  <a:gd name="connsiteX14" fmla="*/ 310055 w 310055"/>
                  <a:gd name="connsiteY14" fmla="*/ 57807 h 357352"/>
                  <a:gd name="connsiteX15" fmla="*/ 310055 w 310055"/>
                  <a:gd name="connsiteY15" fmla="*/ 162910 h 357352"/>
                  <a:gd name="connsiteX16" fmla="*/ 302172 w 310055"/>
                  <a:gd name="connsiteY16" fmla="*/ 223345 h 357352"/>
                  <a:gd name="connsiteX17" fmla="*/ 294289 w 310055"/>
                  <a:gd name="connsiteY17" fmla="*/ 283779 h 357352"/>
                  <a:gd name="connsiteX18" fmla="*/ 286406 w 310055"/>
                  <a:gd name="connsiteY18" fmla="*/ 357352 h 357352"/>
                  <a:gd name="connsiteX19" fmla="*/ 0 w 310055"/>
                  <a:gd name="connsiteY19" fmla="*/ 333703 h 35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055" h="357352">
                    <a:moveTo>
                      <a:pt x="0" y="333703"/>
                    </a:moveTo>
                    <a:lnTo>
                      <a:pt x="0" y="241738"/>
                    </a:lnTo>
                    <a:cubicBezTo>
                      <a:pt x="876" y="207579"/>
                      <a:pt x="1751" y="173421"/>
                      <a:pt x="2627" y="139262"/>
                    </a:cubicBezTo>
                    <a:lnTo>
                      <a:pt x="34158" y="0"/>
                    </a:lnTo>
                    <a:lnTo>
                      <a:pt x="49924" y="112986"/>
                    </a:lnTo>
                    <a:lnTo>
                      <a:pt x="68317" y="197069"/>
                    </a:lnTo>
                    <a:lnTo>
                      <a:pt x="89338" y="268014"/>
                    </a:lnTo>
                    <a:lnTo>
                      <a:pt x="105103" y="289034"/>
                    </a:lnTo>
                    <a:lnTo>
                      <a:pt x="123496" y="302172"/>
                    </a:lnTo>
                    <a:lnTo>
                      <a:pt x="152400" y="302172"/>
                    </a:lnTo>
                    <a:lnTo>
                      <a:pt x="186558" y="278524"/>
                    </a:lnTo>
                    <a:lnTo>
                      <a:pt x="233855" y="228600"/>
                    </a:lnTo>
                    <a:lnTo>
                      <a:pt x="265386" y="168165"/>
                    </a:lnTo>
                    <a:lnTo>
                      <a:pt x="299544" y="97221"/>
                    </a:lnTo>
                    <a:lnTo>
                      <a:pt x="310055" y="57807"/>
                    </a:lnTo>
                    <a:lnTo>
                      <a:pt x="310055" y="162910"/>
                    </a:lnTo>
                    <a:lnTo>
                      <a:pt x="302172" y="223345"/>
                    </a:lnTo>
                    <a:lnTo>
                      <a:pt x="294289" y="283779"/>
                    </a:lnTo>
                    <a:lnTo>
                      <a:pt x="286406" y="357352"/>
                    </a:lnTo>
                    <a:lnTo>
                      <a:pt x="0" y="333703"/>
                    </a:lnTo>
                    <a:close/>
                  </a:path>
                </a:pathLst>
              </a:custGeom>
              <a:solidFill>
                <a:srgbClr val="FF0000"/>
              </a:solidFill>
              <a:ln w="25400" cap="flat" cmpd="sng" algn="ctr">
                <a:solidFill>
                  <a:srgbClr val="0A101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spTree>
    <p:extLst>
      <p:ext uri="{BB962C8B-B14F-4D97-AF65-F5344CB8AC3E}">
        <p14:creationId xmlns:p14="http://schemas.microsoft.com/office/powerpoint/2010/main" val="919148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anel z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984"/>
            <a:ext cx="449335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139</a:t>
            </a:fld>
            <a:endParaRPr lang="en-US" altLang="en-US"/>
          </a:p>
        </p:txBody>
      </p:sp>
    </p:spTree>
    <p:extLst>
      <p:ext uri="{BB962C8B-B14F-4D97-AF65-F5344CB8AC3E}">
        <p14:creationId xmlns:p14="http://schemas.microsoft.com/office/powerpoint/2010/main" val="223753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smtClean="0"/>
              <a:t>Possible Plastic Hinge Locations</a:t>
            </a:r>
            <a:endParaRPr lang="en-US" dirty="0"/>
          </a:p>
        </p:txBody>
      </p:sp>
      <p:sp>
        <p:nvSpPr>
          <p:cNvPr id="5"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14</a:t>
            </a:fld>
            <a:endParaRPr lang="en-US" altLang="en-US" dirty="0"/>
          </a:p>
        </p:txBody>
      </p:sp>
      <p:pic>
        <p:nvPicPr>
          <p:cNvPr id="6" name="Picture 2" descr="MRF7"/>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3881438" y="1367755"/>
            <a:ext cx="305752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4"/>
          <p:cNvGrpSpPr>
            <a:grpSpLocks/>
          </p:cNvGrpSpPr>
          <p:nvPr/>
        </p:nvGrpSpPr>
        <p:grpSpPr bwMode="auto">
          <a:xfrm>
            <a:off x="4819650" y="3442617"/>
            <a:ext cx="3400425" cy="1936750"/>
            <a:chOff x="3036" y="2024"/>
            <a:chExt cx="2142" cy="1220"/>
          </a:xfrm>
        </p:grpSpPr>
        <p:sp>
          <p:nvSpPr>
            <p:cNvPr id="8" name="Oval 5"/>
            <p:cNvSpPr>
              <a:spLocks noChangeArrowheads="1"/>
            </p:cNvSpPr>
            <p:nvPr/>
          </p:nvSpPr>
          <p:spPr bwMode="auto">
            <a:xfrm>
              <a:off x="3036" y="2024"/>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 name="Line 6"/>
            <p:cNvSpPr>
              <a:spLocks noChangeShapeType="1"/>
            </p:cNvSpPr>
            <p:nvPr/>
          </p:nvSpPr>
          <p:spPr bwMode="auto">
            <a:xfrm>
              <a:off x="3120" y="2112"/>
              <a:ext cx="336" cy="720"/>
            </a:xfrm>
            <a:prstGeom prst="line">
              <a:avLst/>
            </a:prstGeom>
            <a:noFill/>
            <a:ln w="285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0" name="Text Box 7"/>
            <p:cNvSpPr txBox="1">
              <a:spLocks noChangeArrowheads="1"/>
            </p:cNvSpPr>
            <p:nvPr/>
          </p:nvSpPr>
          <p:spPr bwMode="auto">
            <a:xfrm>
              <a:off x="3450" y="2802"/>
              <a:ext cx="172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eaLnBrk="1" hangingPunct="1"/>
              <a:r>
                <a:rPr lang="en-US" altLang="en-US" sz="2000" b="1" dirty="0">
                  <a:solidFill>
                    <a:schemeClr val="tx2"/>
                  </a:solidFill>
                </a:rPr>
                <a:t>Beam</a:t>
              </a:r>
              <a:br>
                <a:rPr lang="en-US" altLang="en-US" sz="2000" b="1" dirty="0">
                  <a:solidFill>
                    <a:schemeClr val="tx2"/>
                  </a:solidFill>
                </a:rPr>
              </a:br>
              <a:r>
                <a:rPr lang="en-US" altLang="en-US" sz="2000" b="1" dirty="0">
                  <a:solidFill>
                    <a:schemeClr val="tx2"/>
                  </a:solidFill>
                </a:rPr>
                <a:t>(Flexural Yielding)</a:t>
              </a:r>
            </a:p>
          </p:txBody>
        </p:sp>
      </p:grpSp>
      <p:grpSp>
        <p:nvGrpSpPr>
          <p:cNvPr id="11" name="Group 8"/>
          <p:cNvGrpSpPr>
            <a:grpSpLocks/>
          </p:cNvGrpSpPr>
          <p:nvPr/>
        </p:nvGrpSpPr>
        <p:grpSpPr bwMode="auto">
          <a:xfrm>
            <a:off x="4143375" y="1944017"/>
            <a:ext cx="4195763" cy="1725613"/>
            <a:chOff x="2610" y="1080"/>
            <a:chExt cx="2643" cy="1087"/>
          </a:xfrm>
        </p:grpSpPr>
        <p:sp>
          <p:nvSpPr>
            <p:cNvPr id="12" name="Oval 9"/>
            <p:cNvSpPr>
              <a:spLocks noChangeArrowheads="1"/>
            </p:cNvSpPr>
            <p:nvPr/>
          </p:nvSpPr>
          <p:spPr bwMode="auto">
            <a:xfrm>
              <a:off x="2610" y="2023"/>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 name="Line 10"/>
            <p:cNvSpPr>
              <a:spLocks noChangeShapeType="1"/>
            </p:cNvSpPr>
            <p:nvPr/>
          </p:nvSpPr>
          <p:spPr bwMode="auto">
            <a:xfrm flipV="1">
              <a:off x="2688" y="1248"/>
              <a:ext cx="864" cy="816"/>
            </a:xfrm>
            <a:prstGeom prst="line">
              <a:avLst/>
            </a:prstGeom>
            <a:noFill/>
            <a:ln w="285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 name="Text Box 11"/>
            <p:cNvSpPr txBox="1">
              <a:spLocks noChangeArrowheads="1"/>
            </p:cNvSpPr>
            <p:nvPr/>
          </p:nvSpPr>
          <p:spPr bwMode="auto">
            <a:xfrm>
              <a:off x="3621" y="1080"/>
              <a:ext cx="163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eaLnBrk="1" hangingPunct="1"/>
              <a:r>
                <a:rPr lang="en-US" altLang="en-US" sz="2000" b="1" dirty="0">
                  <a:solidFill>
                    <a:schemeClr val="tx2"/>
                  </a:solidFill>
                </a:rPr>
                <a:t>Panel Zone</a:t>
              </a:r>
              <a:br>
                <a:rPr lang="en-US" altLang="en-US" sz="2000" b="1" dirty="0">
                  <a:solidFill>
                    <a:schemeClr val="tx2"/>
                  </a:solidFill>
                </a:rPr>
              </a:br>
              <a:r>
                <a:rPr lang="en-US" altLang="en-US" sz="2000" b="1" dirty="0">
                  <a:solidFill>
                    <a:schemeClr val="tx2"/>
                  </a:solidFill>
                </a:rPr>
                <a:t>(Shear Yielding)</a:t>
              </a:r>
            </a:p>
          </p:txBody>
        </p:sp>
      </p:grpSp>
      <p:grpSp>
        <p:nvGrpSpPr>
          <p:cNvPr id="15" name="Group 12"/>
          <p:cNvGrpSpPr>
            <a:grpSpLocks/>
          </p:cNvGrpSpPr>
          <p:nvPr/>
        </p:nvGrpSpPr>
        <p:grpSpPr bwMode="auto">
          <a:xfrm>
            <a:off x="304800" y="2486942"/>
            <a:ext cx="4067175" cy="2286000"/>
            <a:chOff x="192" y="1422"/>
            <a:chExt cx="2562" cy="1440"/>
          </a:xfrm>
        </p:grpSpPr>
        <p:sp>
          <p:nvSpPr>
            <p:cNvPr id="16" name="Oval 13"/>
            <p:cNvSpPr>
              <a:spLocks noChangeArrowheads="1"/>
            </p:cNvSpPr>
            <p:nvPr/>
          </p:nvSpPr>
          <p:spPr bwMode="auto">
            <a:xfrm>
              <a:off x="2610" y="271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Oval 14"/>
            <p:cNvSpPr>
              <a:spLocks noChangeArrowheads="1"/>
            </p:cNvSpPr>
            <p:nvPr/>
          </p:nvSpPr>
          <p:spPr bwMode="auto">
            <a:xfrm>
              <a:off x="2610" y="1422"/>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8" name="Line 15"/>
            <p:cNvSpPr>
              <a:spLocks noChangeShapeType="1"/>
            </p:cNvSpPr>
            <p:nvPr/>
          </p:nvSpPr>
          <p:spPr bwMode="auto">
            <a:xfrm flipH="1">
              <a:off x="1920" y="1494"/>
              <a:ext cx="768" cy="384"/>
            </a:xfrm>
            <a:prstGeom prst="line">
              <a:avLst/>
            </a:prstGeom>
            <a:noFill/>
            <a:ln w="285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 name="Line 16"/>
            <p:cNvSpPr>
              <a:spLocks noChangeShapeType="1"/>
            </p:cNvSpPr>
            <p:nvPr/>
          </p:nvSpPr>
          <p:spPr bwMode="auto">
            <a:xfrm flipH="1" flipV="1">
              <a:off x="1920" y="1872"/>
              <a:ext cx="768" cy="912"/>
            </a:xfrm>
            <a:prstGeom prst="line">
              <a:avLst/>
            </a:prstGeom>
            <a:noFill/>
            <a:ln w="285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0" name="Text Box 17"/>
            <p:cNvSpPr txBox="1">
              <a:spLocks noChangeArrowheads="1"/>
            </p:cNvSpPr>
            <p:nvPr/>
          </p:nvSpPr>
          <p:spPr bwMode="auto">
            <a:xfrm>
              <a:off x="192" y="1730"/>
              <a:ext cx="1728"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eaLnBrk="1" hangingPunct="1"/>
              <a:r>
                <a:rPr lang="en-US" altLang="en-US" sz="2000" b="1" dirty="0">
                  <a:solidFill>
                    <a:schemeClr val="tx2"/>
                  </a:solidFill>
                </a:rPr>
                <a:t>Column</a:t>
              </a:r>
              <a:br>
                <a:rPr lang="en-US" altLang="en-US" sz="2000" b="1" dirty="0">
                  <a:solidFill>
                    <a:schemeClr val="tx2"/>
                  </a:solidFill>
                </a:rPr>
              </a:br>
              <a:r>
                <a:rPr lang="en-US" altLang="en-US" sz="2000" b="1" dirty="0">
                  <a:solidFill>
                    <a:schemeClr val="tx2"/>
                  </a:solidFill>
                </a:rPr>
                <a:t>(Flexural &amp; Axial Yielding)</a:t>
              </a:r>
            </a:p>
          </p:txBody>
        </p:sp>
      </p:grpSp>
    </p:spTree>
    <p:extLst>
      <p:ext uri="{BB962C8B-B14F-4D97-AF65-F5344CB8AC3E}">
        <p14:creationId xmlns:p14="http://schemas.microsoft.com/office/powerpoint/2010/main" val="941323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Z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675" y="-1984"/>
            <a:ext cx="41837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140</a:t>
            </a:fld>
            <a:endParaRPr lang="en-US" altLang="en-US"/>
          </a:p>
        </p:txBody>
      </p:sp>
    </p:spTree>
    <p:extLst>
      <p:ext uri="{BB962C8B-B14F-4D97-AF65-F5344CB8AC3E}">
        <p14:creationId xmlns:p14="http://schemas.microsoft.com/office/powerpoint/2010/main" val="1428015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Z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925" y="-1"/>
            <a:ext cx="42066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9"/>
          <p:cNvSpPr>
            <a:spLocks noChangeArrowheads="1"/>
          </p:cNvSpPr>
          <p:nvPr/>
        </p:nvSpPr>
        <p:spPr bwMode="auto">
          <a:xfrm>
            <a:off x="4810124" y="3861048"/>
            <a:ext cx="625971" cy="627112"/>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141</a:t>
            </a:fld>
            <a:endParaRPr lang="en-US" altLang="en-US"/>
          </a:p>
        </p:txBody>
      </p:sp>
    </p:spTree>
    <p:extLst>
      <p:ext uri="{BB962C8B-B14F-4D97-AF65-F5344CB8AC3E}">
        <p14:creationId xmlns:p14="http://schemas.microsoft.com/office/powerpoint/2010/main" val="4285039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Z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850"/>
            <a:ext cx="91440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142</a:t>
            </a:fld>
            <a:endParaRPr lang="en-US" altLang="en-US"/>
          </a:p>
        </p:txBody>
      </p:sp>
    </p:spTree>
    <p:extLst>
      <p:ext uri="{BB962C8B-B14F-4D97-AF65-F5344CB8AC3E}">
        <p14:creationId xmlns:p14="http://schemas.microsoft.com/office/powerpoint/2010/main" val="1407893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195876" y="260648"/>
            <a:ext cx="4877916" cy="5489062"/>
            <a:chOff x="2539" y="768"/>
            <a:chExt cx="2602" cy="2928"/>
          </a:xfrm>
          <a:solidFill>
            <a:schemeClr val="bg1"/>
          </a:solidFill>
        </p:grpSpPr>
        <p:sp>
          <p:nvSpPr>
            <p:cNvPr id="3" name="Rectangle 5"/>
            <p:cNvSpPr>
              <a:spLocks noChangeArrowheads="1"/>
            </p:cNvSpPr>
            <p:nvPr/>
          </p:nvSpPr>
          <p:spPr bwMode="auto">
            <a:xfrm>
              <a:off x="2539" y="768"/>
              <a:ext cx="2602" cy="292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 name="Line 6"/>
            <p:cNvSpPr>
              <a:spLocks noChangeShapeType="1"/>
            </p:cNvSpPr>
            <p:nvPr/>
          </p:nvSpPr>
          <p:spPr bwMode="auto">
            <a:xfrm flipV="1">
              <a:off x="3650" y="1749"/>
              <a:ext cx="0" cy="766"/>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7"/>
            <p:cNvSpPr>
              <a:spLocks noChangeShapeType="1"/>
            </p:cNvSpPr>
            <p:nvPr/>
          </p:nvSpPr>
          <p:spPr bwMode="auto">
            <a:xfrm flipV="1">
              <a:off x="3714" y="1774"/>
              <a:ext cx="0" cy="766"/>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8"/>
            <p:cNvSpPr>
              <a:spLocks noChangeShapeType="1"/>
            </p:cNvSpPr>
            <p:nvPr/>
          </p:nvSpPr>
          <p:spPr bwMode="auto">
            <a:xfrm flipV="1">
              <a:off x="3988" y="1891"/>
              <a:ext cx="0" cy="765"/>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9"/>
            <p:cNvSpPr>
              <a:spLocks noChangeShapeType="1"/>
            </p:cNvSpPr>
            <p:nvPr/>
          </p:nvSpPr>
          <p:spPr bwMode="auto">
            <a:xfrm flipV="1">
              <a:off x="4052" y="1917"/>
              <a:ext cx="0" cy="764"/>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10"/>
            <p:cNvSpPr>
              <a:spLocks noChangeShapeType="1"/>
            </p:cNvSpPr>
            <p:nvPr/>
          </p:nvSpPr>
          <p:spPr bwMode="auto">
            <a:xfrm flipH="1">
              <a:off x="3408" y="2515"/>
              <a:ext cx="242" cy="739"/>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1"/>
            <p:cNvSpPr>
              <a:spLocks noChangeShapeType="1"/>
            </p:cNvSpPr>
            <p:nvPr/>
          </p:nvSpPr>
          <p:spPr bwMode="auto">
            <a:xfrm flipH="1">
              <a:off x="3473" y="2541"/>
              <a:ext cx="242"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2"/>
            <p:cNvSpPr>
              <a:spLocks noChangeShapeType="1"/>
            </p:cNvSpPr>
            <p:nvPr/>
          </p:nvSpPr>
          <p:spPr bwMode="auto">
            <a:xfrm flipH="1">
              <a:off x="3748" y="2655"/>
              <a:ext cx="241"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3"/>
            <p:cNvSpPr>
              <a:spLocks noChangeShapeType="1"/>
            </p:cNvSpPr>
            <p:nvPr/>
          </p:nvSpPr>
          <p:spPr bwMode="auto">
            <a:xfrm flipH="1">
              <a:off x="3810" y="2680"/>
              <a:ext cx="242"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4"/>
            <p:cNvSpPr>
              <a:spLocks noChangeShapeType="1"/>
            </p:cNvSpPr>
            <p:nvPr/>
          </p:nvSpPr>
          <p:spPr bwMode="auto">
            <a:xfrm flipH="1">
              <a:off x="3650" y="1010"/>
              <a:ext cx="242" cy="739"/>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5"/>
            <p:cNvSpPr>
              <a:spLocks noChangeShapeType="1"/>
            </p:cNvSpPr>
            <p:nvPr/>
          </p:nvSpPr>
          <p:spPr bwMode="auto">
            <a:xfrm flipH="1">
              <a:off x="3715" y="1036"/>
              <a:ext cx="242"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6"/>
            <p:cNvSpPr>
              <a:spLocks noChangeShapeType="1"/>
            </p:cNvSpPr>
            <p:nvPr/>
          </p:nvSpPr>
          <p:spPr bwMode="auto">
            <a:xfrm flipH="1">
              <a:off x="3989" y="1150"/>
              <a:ext cx="243"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7"/>
            <p:cNvSpPr>
              <a:spLocks noChangeShapeType="1"/>
            </p:cNvSpPr>
            <p:nvPr/>
          </p:nvSpPr>
          <p:spPr bwMode="auto">
            <a:xfrm flipH="1">
              <a:off x="4052" y="1175"/>
              <a:ext cx="242"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8"/>
            <p:cNvSpPr>
              <a:spLocks noChangeShapeType="1"/>
            </p:cNvSpPr>
            <p:nvPr/>
          </p:nvSpPr>
          <p:spPr bwMode="auto">
            <a:xfrm>
              <a:off x="4052" y="1917"/>
              <a:ext cx="739"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9"/>
            <p:cNvSpPr>
              <a:spLocks noChangeShapeType="1"/>
            </p:cNvSpPr>
            <p:nvPr/>
          </p:nvSpPr>
          <p:spPr bwMode="auto">
            <a:xfrm>
              <a:off x="4052" y="1963"/>
              <a:ext cx="739"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0"/>
            <p:cNvSpPr>
              <a:spLocks noChangeShapeType="1"/>
            </p:cNvSpPr>
            <p:nvPr/>
          </p:nvSpPr>
          <p:spPr bwMode="auto">
            <a:xfrm>
              <a:off x="4052" y="2635"/>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1"/>
            <p:cNvSpPr>
              <a:spLocks noChangeShapeType="1"/>
            </p:cNvSpPr>
            <p:nvPr/>
          </p:nvSpPr>
          <p:spPr bwMode="auto">
            <a:xfrm>
              <a:off x="4052" y="2681"/>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2"/>
            <p:cNvSpPr>
              <a:spLocks noChangeShapeType="1"/>
            </p:cNvSpPr>
            <p:nvPr/>
          </p:nvSpPr>
          <p:spPr bwMode="auto">
            <a:xfrm>
              <a:off x="2910" y="1749"/>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3"/>
            <p:cNvSpPr>
              <a:spLocks noChangeShapeType="1"/>
            </p:cNvSpPr>
            <p:nvPr/>
          </p:nvSpPr>
          <p:spPr bwMode="auto">
            <a:xfrm>
              <a:off x="2910" y="1796"/>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4"/>
            <p:cNvSpPr>
              <a:spLocks noChangeShapeType="1"/>
            </p:cNvSpPr>
            <p:nvPr/>
          </p:nvSpPr>
          <p:spPr bwMode="auto">
            <a:xfrm>
              <a:off x="2911" y="2468"/>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5"/>
            <p:cNvSpPr>
              <a:spLocks noChangeShapeType="1"/>
            </p:cNvSpPr>
            <p:nvPr/>
          </p:nvSpPr>
          <p:spPr bwMode="auto">
            <a:xfrm>
              <a:off x="2911" y="2515"/>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6"/>
            <p:cNvSpPr>
              <a:spLocks noChangeShapeType="1"/>
            </p:cNvSpPr>
            <p:nvPr/>
          </p:nvSpPr>
          <p:spPr bwMode="auto">
            <a:xfrm>
              <a:off x="3714" y="1774"/>
              <a:ext cx="274" cy="117"/>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7"/>
            <p:cNvSpPr>
              <a:spLocks noChangeShapeType="1"/>
            </p:cNvSpPr>
            <p:nvPr/>
          </p:nvSpPr>
          <p:spPr bwMode="auto">
            <a:xfrm>
              <a:off x="3712" y="1816"/>
              <a:ext cx="274" cy="116"/>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8"/>
            <p:cNvSpPr>
              <a:spLocks noChangeShapeType="1"/>
            </p:cNvSpPr>
            <p:nvPr/>
          </p:nvSpPr>
          <p:spPr bwMode="auto">
            <a:xfrm>
              <a:off x="3714" y="2497"/>
              <a:ext cx="274" cy="117"/>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9"/>
            <p:cNvSpPr>
              <a:spLocks noChangeShapeType="1"/>
            </p:cNvSpPr>
            <p:nvPr/>
          </p:nvSpPr>
          <p:spPr bwMode="auto">
            <a:xfrm>
              <a:off x="3712" y="2538"/>
              <a:ext cx="274" cy="117"/>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30"/>
            <p:cNvSpPr>
              <a:spLocks noChangeShapeType="1"/>
            </p:cNvSpPr>
            <p:nvPr/>
          </p:nvSpPr>
          <p:spPr bwMode="auto">
            <a:xfrm>
              <a:off x="4792" y="1895"/>
              <a:ext cx="0" cy="3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1"/>
            <p:cNvSpPr>
              <a:spLocks noChangeShapeType="1"/>
            </p:cNvSpPr>
            <p:nvPr/>
          </p:nvSpPr>
          <p:spPr bwMode="auto">
            <a:xfrm>
              <a:off x="4761" y="2239"/>
              <a:ext cx="6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2"/>
            <p:cNvSpPr>
              <a:spLocks noChangeShapeType="1"/>
            </p:cNvSpPr>
            <p:nvPr/>
          </p:nvSpPr>
          <p:spPr bwMode="auto">
            <a:xfrm flipV="1">
              <a:off x="4792" y="2359"/>
              <a:ext cx="0" cy="341"/>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3"/>
            <p:cNvSpPr>
              <a:spLocks noChangeShapeType="1"/>
            </p:cNvSpPr>
            <p:nvPr/>
          </p:nvSpPr>
          <p:spPr bwMode="auto">
            <a:xfrm>
              <a:off x="4761" y="2357"/>
              <a:ext cx="6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34"/>
            <p:cNvSpPr>
              <a:spLocks noChangeShapeType="1"/>
            </p:cNvSpPr>
            <p:nvPr/>
          </p:nvSpPr>
          <p:spPr bwMode="auto">
            <a:xfrm flipH="1">
              <a:off x="4761" y="2239"/>
              <a:ext cx="60" cy="118"/>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5"/>
            <p:cNvSpPr>
              <a:spLocks noChangeShapeType="1"/>
            </p:cNvSpPr>
            <p:nvPr/>
          </p:nvSpPr>
          <p:spPr bwMode="auto">
            <a:xfrm>
              <a:off x="2911" y="1728"/>
              <a:ext cx="0" cy="3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36"/>
            <p:cNvSpPr>
              <a:spLocks noChangeShapeType="1"/>
            </p:cNvSpPr>
            <p:nvPr/>
          </p:nvSpPr>
          <p:spPr bwMode="auto">
            <a:xfrm>
              <a:off x="2880" y="2072"/>
              <a:ext cx="6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7"/>
            <p:cNvSpPr>
              <a:spLocks noChangeShapeType="1"/>
            </p:cNvSpPr>
            <p:nvPr/>
          </p:nvSpPr>
          <p:spPr bwMode="auto">
            <a:xfrm flipV="1">
              <a:off x="2911" y="2192"/>
              <a:ext cx="0" cy="341"/>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8"/>
            <p:cNvSpPr>
              <a:spLocks noChangeShapeType="1"/>
            </p:cNvSpPr>
            <p:nvPr/>
          </p:nvSpPr>
          <p:spPr bwMode="auto">
            <a:xfrm>
              <a:off x="2880" y="2190"/>
              <a:ext cx="6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9"/>
            <p:cNvSpPr>
              <a:spLocks noChangeShapeType="1"/>
            </p:cNvSpPr>
            <p:nvPr/>
          </p:nvSpPr>
          <p:spPr bwMode="auto">
            <a:xfrm flipH="1">
              <a:off x="2880" y="2072"/>
              <a:ext cx="60" cy="118"/>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40"/>
            <p:cNvSpPr>
              <a:spLocks noChangeShapeType="1"/>
            </p:cNvSpPr>
            <p:nvPr/>
          </p:nvSpPr>
          <p:spPr bwMode="auto">
            <a:xfrm>
              <a:off x="3855" y="993"/>
              <a:ext cx="219" cy="91"/>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41"/>
            <p:cNvSpPr>
              <a:spLocks noChangeShapeType="1"/>
            </p:cNvSpPr>
            <p:nvPr/>
          </p:nvSpPr>
          <p:spPr bwMode="auto">
            <a:xfrm>
              <a:off x="4131" y="1107"/>
              <a:ext cx="219" cy="9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42"/>
            <p:cNvSpPr>
              <a:spLocks noChangeShapeType="1"/>
            </p:cNvSpPr>
            <p:nvPr/>
          </p:nvSpPr>
          <p:spPr bwMode="auto">
            <a:xfrm flipV="1">
              <a:off x="4074" y="1042"/>
              <a:ext cx="14"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43"/>
            <p:cNvSpPr>
              <a:spLocks noChangeShapeType="1"/>
            </p:cNvSpPr>
            <p:nvPr/>
          </p:nvSpPr>
          <p:spPr bwMode="auto">
            <a:xfrm flipH="1">
              <a:off x="4060" y="1083"/>
              <a:ext cx="14"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44"/>
            <p:cNvSpPr>
              <a:spLocks noChangeShapeType="1"/>
            </p:cNvSpPr>
            <p:nvPr/>
          </p:nvSpPr>
          <p:spPr bwMode="auto">
            <a:xfrm flipV="1">
              <a:off x="4131" y="1065"/>
              <a:ext cx="13"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45"/>
            <p:cNvSpPr>
              <a:spLocks noChangeShapeType="1"/>
            </p:cNvSpPr>
            <p:nvPr/>
          </p:nvSpPr>
          <p:spPr bwMode="auto">
            <a:xfrm flipH="1">
              <a:off x="4117" y="1106"/>
              <a:ext cx="14"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46"/>
            <p:cNvSpPr>
              <a:spLocks noChangeShapeType="1"/>
            </p:cNvSpPr>
            <p:nvPr/>
          </p:nvSpPr>
          <p:spPr bwMode="auto">
            <a:xfrm>
              <a:off x="4088" y="1042"/>
              <a:ext cx="29" cy="106"/>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47"/>
            <p:cNvSpPr>
              <a:spLocks noChangeShapeType="1"/>
            </p:cNvSpPr>
            <p:nvPr/>
          </p:nvSpPr>
          <p:spPr bwMode="auto">
            <a:xfrm>
              <a:off x="3372" y="3238"/>
              <a:ext cx="218" cy="91"/>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48"/>
            <p:cNvSpPr>
              <a:spLocks noChangeShapeType="1"/>
            </p:cNvSpPr>
            <p:nvPr/>
          </p:nvSpPr>
          <p:spPr bwMode="auto">
            <a:xfrm>
              <a:off x="3646" y="3352"/>
              <a:ext cx="220" cy="9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49"/>
            <p:cNvSpPr>
              <a:spLocks noChangeShapeType="1"/>
            </p:cNvSpPr>
            <p:nvPr/>
          </p:nvSpPr>
          <p:spPr bwMode="auto">
            <a:xfrm flipV="1">
              <a:off x="3590" y="3287"/>
              <a:ext cx="14"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50"/>
            <p:cNvSpPr>
              <a:spLocks noChangeShapeType="1"/>
            </p:cNvSpPr>
            <p:nvPr/>
          </p:nvSpPr>
          <p:spPr bwMode="auto">
            <a:xfrm flipH="1">
              <a:off x="3577" y="3328"/>
              <a:ext cx="13"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51"/>
            <p:cNvSpPr>
              <a:spLocks noChangeShapeType="1"/>
            </p:cNvSpPr>
            <p:nvPr/>
          </p:nvSpPr>
          <p:spPr bwMode="auto">
            <a:xfrm flipV="1">
              <a:off x="3646" y="3310"/>
              <a:ext cx="14"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Line 52"/>
            <p:cNvSpPr>
              <a:spLocks noChangeShapeType="1"/>
            </p:cNvSpPr>
            <p:nvPr/>
          </p:nvSpPr>
          <p:spPr bwMode="auto">
            <a:xfrm flipH="1">
              <a:off x="3634" y="3351"/>
              <a:ext cx="12"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Line 53"/>
            <p:cNvSpPr>
              <a:spLocks noChangeShapeType="1"/>
            </p:cNvSpPr>
            <p:nvPr/>
          </p:nvSpPr>
          <p:spPr bwMode="auto">
            <a:xfrm>
              <a:off x="3604" y="3287"/>
              <a:ext cx="30" cy="106"/>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 name="Oval 54"/>
          <p:cNvSpPr>
            <a:spLocks noChangeArrowheads="1"/>
          </p:cNvSpPr>
          <p:nvPr/>
        </p:nvSpPr>
        <p:spPr bwMode="auto">
          <a:xfrm>
            <a:off x="3677551" y="3497868"/>
            <a:ext cx="606417" cy="606417"/>
          </a:xfrm>
          <a:prstGeom prst="ellipse">
            <a:avLst/>
          </a:prstGeom>
          <a:noFill/>
          <a:ln w="38100" algn="ctr">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Line 55"/>
          <p:cNvSpPr>
            <a:spLocks noChangeShapeType="1"/>
          </p:cNvSpPr>
          <p:nvPr/>
        </p:nvSpPr>
        <p:spPr bwMode="auto">
          <a:xfrm>
            <a:off x="4180366" y="4104285"/>
            <a:ext cx="1816662" cy="1379612"/>
          </a:xfrm>
          <a:prstGeom prst="line">
            <a:avLst/>
          </a:prstGeom>
          <a:noFill/>
          <a:ln w="38100">
            <a:solidFill>
              <a:schemeClr val="tx1"/>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54" name="Text Box 56"/>
          <p:cNvSpPr txBox="1">
            <a:spLocks noChangeArrowheads="1"/>
          </p:cNvSpPr>
          <p:nvPr/>
        </p:nvSpPr>
        <p:spPr bwMode="auto">
          <a:xfrm>
            <a:off x="5997962" y="5138565"/>
            <a:ext cx="28956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200" dirty="0"/>
              <a:t>"kink" at corners of panel zone</a:t>
            </a:r>
          </a:p>
        </p:txBody>
      </p:sp>
      <p:sp>
        <p:nvSpPr>
          <p:cNvPr id="55"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143</a:t>
            </a:fld>
            <a:endParaRPr lang="en-US" altLang="en-US"/>
          </a:p>
        </p:txBody>
      </p:sp>
    </p:spTree>
    <p:extLst>
      <p:ext uri="{BB962C8B-B14F-4D97-AF65-F5344CB8AC3E}">
        <p14:creationId xmlns:p14="http://schemas.microsoft.com/office/powerpoint/2010/main" val="210870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04664"/>
            <a:ext cx="9149283" cy="6234113"/>
            <a:chOff x="0" y="404664"/>
            <a:chExt cx="9149283" cy="6234113"/>
          </a:xfrm>
        </p:grpSpPr>
        <p:pic>
          <p:nvPicPr>
            <p:cNvPr id="2" name="Picture 5"/>
            <p:cNvPicPr>
              <a:picLocks noChangeAspect="1" noChangeArrowheads="1"/>
            </p:cNvPicPr>
            <p:nvPr/>
          </p:nvPicPr>
          <p:blipFill>
            <a:blip r:embed="rId2">
              <a:biLevel thresh="75000"/>
              <a:lum bright="-100000"/>
              <a:extLst>
                <a:ext uri="{28A0092B-C50C-407E-A947-70E740481C1C}">
                  <a14:useLocalDpi xmlns:a14="http://schemas.microsoft.com/office/drawing/2010/main" val="0"/>
                </a:ext>
              </a:extLst>
            </a:blip>
            <a:srcRect/>
            <a:stretch>
              <a:fillRect/>
            </a:stretch>
          </p:blipFill>
          <p:spPr bwMode="auto">
            <a:xfrm>
              <a:off x="0" y="404664"/>
              <a:ext cx="9144000" cy="623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2580" b="16480"/>
            <a:stretch/>
          </p:blipFill>
          <p:spPr bwMode="auto">
            <a:xfrm>
              <a:off x="1155586" y="404664"/>
              <a:ext cx="7993697" cy="520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21"/>
          <p:cNvGrpSpPr>
            <a:grpSpLocks/>
          </p:cNvGrpSpPr>
          <p:nvPr/>
        </p:nvGrpSpPr>
        <p:grpSpPr bwMode="auto">
          <a:xfrm>
            <a:off x="6881896" y="4376390"/>
            <a:ext cx="1797050" cy="1174750"/>
            <a:chOff x="3984" y="2152"/>
            <a:chExt cx="1504" cy="960"/>
          </a:xfrm>
        </p:grpSpPr>
        <p:sp>
          <p:nvSpPr>
            <p:cNvPr id="6" name="Rectangle 20"/>
            <p:cNvSpPr>
              <a:spLocks noChangeArrowheads="1"/>
            </p:cNvSpPr>
            <p:nvPr/>
          </p:nvSpPr>
          <p:spPr bwMode="invGray">
            <a:xfrm>
              <a:off x="3984" y="2152"/>
              <a:ext cx="1504" cy="960"/>
            </a:xfrm>
            <a:prstGeom prst="rect">
              <a:avLst/>
            </a:prstGeom>
            <a:solidFill>
              <a:schemeClr val="bg1"/>
            </a:soli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7" name="Group 13"/>
            <p:cNvGrpSpPr>
              <a:grpSpLocks/>
            </p:cNvGrpSpPr>
            <p:nvPr/>
          </p:nvGrpSpPr>
          <p:grpSpPr bwMode="auto">
            <a:xfrm>
              <a:off x="4048" y="2224"/>
              <a:ext cx="1396" cy="813"/>
              <a:chOff x="1794" y="1242"/>
              <a:chExt cx="1396" cy="813"/>
            </a:xfrm>
          </p:grpSpPr>
          <p:sp>
            <p:nvSpPr>
              <p:cNvPr id="8" name="Line 14"/>
              <p:cNvSpPr>
                <a:spLocks noChangeShapeType="1"/>
              </p:cNvSpPr>
              <p:nvPr/>
            </p:nvSpPr>
            <p:spPr bwMode="invGray">
              <a:xfrm>
                <a:off x="1808" y="1628"/>
                <a:ext cx="1372"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Oval 15"/>
              <p:cNvSpPr>
                <a:spLocks noChangeArrowheads="1"/>
              </p:cNvSpPr>
              <p:nvPr/>
            </p:nvSpPr>
            <p:spPr bwMode="invGray">
              <a:xfrm>
                <a:off x="3132" y="1638"/>
                <a:ext cx="58" cy="58"/>
              </a:xfrm>
              <a:prstGeom prst="ellipse">
                <a:avLst/>
              </a:prstGeom>
              <a:noFill/>
              <a:ln w="1905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 name="Oval 16"/>
              <p:cNvSpPr>
                <a:spLocks noChangeArrowheads="1"/>
              </p:cNvSpPr>
              <p:nvPr/>
            </p:nvSpPr>
            <p:spPr bwMode="invGray">
              <a:xfrm>
                <a:off x="1794" y="1634"/>
                <a:ext cx="58" cy="58"/>
              </a:xfrm>
              <a:prstGeom prst="ellipse">
                <a:avLst/>
              </a:prstGeom>
              <a:noFill/>
              <a:ln w="1905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 name="Line 17"/>
              <p:cNvSpPr>
                <a:spLocks noChangeShapeType="1"/>
              </p:cNvSpPr>
              <p:nvPr/>
            </p:nvSpPr>
            <p:spPr bwMode="invGray">
              <a:xfrm>
                <a:off x="2472" y="1248"/>
                <a:ext cx="0" cy="7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 name="AutoShape 18"/>
              <p:cNvSpPr>
                <a:spLocks noChangeArrowheads="1"/>
              </p:cNvSpPr>
              <p:nvPr/>
            </p:nvSpPr>
            <p:spPr bwMode="invGray">
              <a:xfrm>
                <a:off x="2427" y="1962"/>
                <a:ext cx="84" cy="93"/>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 name="AutoShape 19"/>
              <p:cNvSpPr>
                <a:spLocks noChangeArrowheads="1"/>
              </p:cNvSpPr>
              <p:nvPr/>
            </p:nvSpPr>
            <p:spPr bwMode="invGray">
              <a:xfrm>
                <a:off x="2487" y="1242"/>
                <a:ext cx="132" cy="45"/>
              </a:xfrm>
              <a:prstGeom prst="leftArrow">
                <a:avLst>
                  <a:gd name="adj1" fmla="val 50000"/>
                  <a:gd name="adj2" fmla="val 73333"/>
                </a:avLst>
              </a:prstGeom>
              <a:solidFill>
                <a:schemeClr val="tx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1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144</a:t>
            </a:fld>
            <a:endParaRPr lang="en-US" altLang="en-US"/>
          </a:p>
        </p:txBody>
      </p:sp>
    </p:spTree>
    <p:extLst>
      <p:ext uri="{BB962C8B-B14F-4D97-AF65-F5344CB8AC3E}">
        <p14:creationId xmlns:p14="http://schemas.microsoft.com/office/powerpoint/2010/main" val="195618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22225" y="260648"/>
            <a:ext cx="9266887" cy="6318250"/>
            <a:chOff x="22225" y="546100"/>
            <a:chExt cx="9266887" cy="6318250"/>
          </a:xfrm>
        </p:grpSpPr>
        <p:pic>
          <p:nvPicPr>
            <p:cNvPr id="2" name="Picture 7"/>
            <p:cNvPicPr>
              <a:picLocks noChangeAspect="1" noChangeArrowheads="1"/>
            </p:cNvPicPr>
            <p:nvPr/>
          </p:nvPicPr>
          <p:blipFill>
            <a:blip r:embed="rId4">
              <a:biLevel thresh="75000"/>
              <a:lum bright="-100000"/>
              <a:extLst>
                <a:ext uri="{28A0092B-C50C-407E-A947-70E740481C1C}">
                  <a14:useLocalDpi xmlns:a14="http://schemas.microsoft.com/office/drawing/2010/main" val="0"/>
                </a:ext>
              </a:extLst>
            </a:blip>
            <a:srcRect/>
            <a:stretch>
              <a:fillRect/>
            </a:stretch>
          </p:blipFill>
          <p:spPr bwMode="auto">
            <a:xfrm>
              <a:off x="22225" y="546100"/>
              <a:ext cx="9266238" cy="631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3466" b="15578"/>
            <a:stretch/>
          </p:blipFill>
          <p:spPr bwMode="auto">
            <a:xfrm>
              <a:off x="1270649" y="546100"/>
              <a:ext cx="801846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61"/>
          <p:cNvGrpSpPr>
            <a:grpSpLocks/>
          </p:cNvGrpSpPr>
          <p:nvPr/>
        </p:nvGrpSpPr>
        <p:grpSpPr bwMode="auto">
          <a:xfrm>
            <a:off x="7380574" y="4121140"/>
            <a:ext cx="1436688" cy="1401763"/>
            <a:chOff x="4136" y="70"/>
            <a:chExt cx="989" cy="1028"/>
          </a:xfrm>
        </p:grpSpPr>
        <p:sp>
          <p:nvSpPr>
            <p:cNvPr id="5" name="Rectangle 60"/>
            <p:cNvSpPr>
              <a:spLocks noChangeArrowheads="1"/>
            </p:cNvSpPr>
            <p:nvPr/>
          </p:nvSpPr>
          <p:spPr bwMode="invGray">
            <a:xfrm>
              <a:off x="4136" y="70"/>
              <a:ext cx="989" cy="1028"/>
            </a:xfrm>
            <a:prstGeom prst="rect">
              <a:avLst/>
            </a:prstGeom>
            <a:solidFill>
              <a:schemeClr val="bg1"/>
            </a:solidFill>
            <a:ln w="63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 name="Group 8"/>
            <p:cNvGrpSpPr>
              <a:grpSpLocks/>
            </p:cNvGrpSpPr>
            <p:nvPr/>
          </p:nvGrpSpPr>
          <p:grpSpPr bwMode="auto">
            <a:xfrm>
              <a:off x="4220" y="147"/>
              <a:ext cx="807" cy="801"/>
              <a:chOff x="2235" y="582"/>
              <a:chExt cx="1161" cy="1134"/>
            </a:xfrm>
          </p:grpSpPr>
          <p:grpSp>
            <p:nvGrpSpPr>
              <p:cNvPr id="7" name="Group 9"/>
              <p:cNvGrpSpPr>
                <a:grpSpLocks/>
              </p:cNvGrpSpPr>
              <p:nvPr/>
            </p:nvGrpSpPr>
            <p:grpSpPr bwMode="auto">
              <a:xfrm>
                <a:off x="2235" y="582"/>
                <a:ext cx="1161" cy="1134"/>
                <a:chOff x="2235" y="582"/>
                <a:chExt cx="1161" cy="1134"/>
              </a:xfrm>
            </p:grpSpPr>
            <p:grpSp>
              <p:nvGrpSpPr>
                <p:cNvPr id="12" name="Group 10"/>
                <p:cNvGrpSpPr>
                  <a:grpSpLocks/>
                </p:cNvGrpSpPr>
                <p:nvPr/>
              </p:nvGrpSpPr>
              <p:grpSpPr bwMode="auto">
                <a:xfrm>
                  <a:off x="2589" y="852"/>
                  <a:ext cx="42" cy="495"/>
                  <a:chOff x="2589" y="852"/>
                  <a:chExt cx="42" cy="495"/>
                </a:xfrm>
              </p:grpSpPr>
              <p:sp>
                <p:nvSpPr>
                  <p:cNvPr id="56" name="Line 11"/>
                  <p:cNvSpPr>
                    <a:spLocks noChangeShapeType="1"/>
                  </p:cNvSpPr>
                  <p:nvPr/>
                </p:nvSpPr>
                <p:spPr bwMode="invGray">
                  <a:xfrm>
                    <a:off x="2589" y="852"/>
                    <a:ext cx="0" cy="49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 name="Line 12"/>
                  <p:cNvSpPr>
                    <a:spLocks noChangeShapeType="1"/>
                  </p:cNvSpPr>
                  <p:nvPr/>
                </p:nvSpPr>
                <p:spPr bwMode="invGray">
                  <a:xfrm>
                    <a:off x="2631" y="852"/>
                    <a:ext cx="0" cy="49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3" name="Group 13"/>
                <p:cNvGrpSpPr>
                  <a:grpSpLocks/>
                </p:cNvGrpSpPr>
                <p:nvPr/>
              </p:nvGrpSpPr>
              <p:grpSpPr bwMode="auto">
                <a:xfrm>
                  <a:off x="3000" y="948"/>
                  <a:ext cx="42" cy="495"/>
                  <a:chOff x="2589" y="852"/>
                  <a:chExt cx="42" cy="495"/>
                </a:xfrm>
              </p:grpSpPr>
              <p:sp>
                <p:nvSpPr>
                  <p:cNvPr id="54" name="Line 14"/>
                  <p:cNvSpPr>
                    <a:spLocks noChangeShapeType="1"/>
                  </p:cNvSpPr>
                  <p:nvPr/>
                </p:nvSpPr>
                <p:spPr bwMode="invGray">
                  <a:xfrm>
                    <a:off x="2589" y="852"/>
                    <a:ext cx="0" cy="49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 name="Line 15"/>
                  <p:cNvSpPr>
                    <a:spLocks noChangeShapeType="1"/>
                  </p:cNvSpPr>
                  <p:nvPr/>
                </p:nvSpPr>
                <p:spPr bwMode="invGray">
                  <a:xfrm>
                    <a:off x="2631" y="852"/>
                    <a:ext cx="0" cy="49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4" name="Line 16"/>
                <p:cNvSpPr>
                  <a:spLocks noChangeShapeType="1"/>
                </p:cNvSpPr>
                <p:nvPr/>
              </p:nvSpPr>
              <p:spPr bwMode="invGray">
                <a:xfrm>
                  <a:off x="2631" y="855"/>
                  <a:ext cx="369" cy="96"/>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17"/>
                <p:cNvSpPr>
                  <a:spLocks noChangeShapeType="1"/>
                </p:cNvSpPr>
                <p:nvPr/>
              </p:nvSpPr>
              <p:spPr bwMode="invGray">
                <a:xfrm>
                  <a:off x="2631" y="888"/>
                  <a:ext cx="369" cy="96"/>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Line 18"/>
                <p:cNvSpPr>
                  <a:spLocks noChangeShapeType="1"/>
                </p:cNvSpPr>
                <p:nvPr/>
              </p:nvSpPr>
              <p:spPr bwMode="invGray">
                <a:xfrm>
                  <a:off x="2634" y="1311"/>
                  <a:ext cx="369" cy="96"/>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19"/>
                <p:cNvSpPr>
                  <a:spLocks noChangeShapeType="1"/>
                </p:cNvSpPr>
                <p:nvPr/>
              </p:nvSpPr>
              <p:spPr bwMode="invGray">
                <a:xfrm>
                  <a:off x="2634" y="1344"/>
                  <a:ext cx="369" cy="96"/>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8" name="Group 20"/>
                <p:cNvGrpSpPr>
                  <a:grpSpLocks/>
                </p:cNvGrpSpPr>
                <p:nvPr/>
              </p:nvGrpSpPr>
              <p:grpSpPr bwMode="auto">
                <a:xfrm>
                  <a:off x="3042" y="951"/>
                  <a:ext cx="354" cy="486"/>
                  <a:chOff x="3042" y="951"/>
                  <a:chExt cx="354" cy="486"/>
                </a:xfrm>
              </p:grpSpPr>
              <p:grpSp>
                <p:nvGrpSpPr>
                  <p:cNvPr id="48" name="Group 21"/>
                  <p:cNvGrpSpPr>
                    <a:grpSpLocks/>
                  </p:cNvGrpSpPr>
                  <p:nvPr/>
                </p:nvGrpSpPr>
                <p:grpSpPr bwMode="auto">
                  <a:xfrm>
                    <a:off x="3042" y="951"/>
                    <a:ext cx="354" cy="33"/>
                    <a:chOff x="3042" y="951"/>
                    <a:chExt cx="354" cy="33"/>
                  </a:xfrm>
                </p:grpSpPr>
                <p:sp>
                  <p:nvSpPr>
                    <p:cNvPr id="52" name="Line 22"/>
                    <p:cNvSpPr>
                      <a:spLocks noChangeShapeType="1"/>
                    </p:cNvSpPr>
                    <p:nvPr/>
                  </p:nvSpPr>
                  <p:spPr bwMode="invGray">
                    <a:xfrm>
                      <a:off x="3042" y="951"/>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23"/>
                    <p:cNvSpPr>
                      <a:spLocks noChangeShapeType="1"/>
                    </p:cNvSpPr>
                    <p:nvPr/>
                  </p:nvSpPr>
                  <p:spPr bwMode="invGray">
                    <a:xfrm>
                      <a:off x="3042" y="984"/>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9" name="Group 24"/>
                  <p:cNvGrpSpPr>
                    <a:grpSpLocks/>
                  </p:cNvGrpSpPr>
                  <p:nvPr/>
                </p:nvGrpSpPr>
                <p:grpSpPr bwMode="auto">
                  <a:xfrm>
                    <a:off x="3042" y="1404"/>
                    <a:ext cx="354" cy="33"/>
                    <a:chOff x="3042" y="951"/>
                    <a:chExt cx="354" cy="33"/>
                  </a:xfrm>
                </p:grpSpPr>
                <p:sp>
                  <p:nvSpPr>
                    <p:cNvPr id="50" name="Line 25"/>
                    <p:cNvSpPr>
                      <a:spLocks noChangeShapeType="1"/>
                    </p:cNvSpPr>
                    <p:nvPr/>
                  </p:nvSpPr>
                  <p:spPr bwMode="invGray">
                    <a:xfrm>
                      <a:off x="3042" y="951"/>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 name="Line 26"/>
                    <p:cNvSpPr>
                      <a:spLocks noChangeShapeType="1"/>
                    </p:cNvSpPr>
                    <p:nvPr/>
                  </p:nvSpPr>
                  <p:spPr bwMode="invGray">
                    <a:xfrm>
                      <a:off x="3042" y="984"/>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19" name="Group 27"/>
                <p:cNvGrpSpPr>
                  <a:grpSpLocks/>
                </p:cNvGrpSpPr>
                <p:nvPr/>
              </p:nvGrpSpPr>
              <p:grpSpPr bwMode="auto">
                <a:xfrm>
                  <a:off x="2235" y="858"/>
                  <a:ext cx="354" cy="486"/>
                  <a:chOff x="3042" y="951"/>
                  <a:chExt cx="354" cy="486"/>
                </a:xfrm>
              </p:grpSpPr>
              <p:grpSp>
                <p:nvGrpSpPr>
                  <p:cNvPr id="42" name="Group 28"/>
                  <p:cNvGrpSpPr>
                    <a:grpSpLocks/>
                  </p:cNvGrpSpPr>
                  <p:nvPr/>
                </p:nvGrpSpPr>
                <p:grpSpPr bwMode="auto">
                  <a:xfrm>
                    <a:off x="3042" y="951"/>
                    <a:ext cx="354" cy="33"/>
                    <a:chOff x="3042" y="951"/>
                    <a:chExt cx="354" cy="33"/>
                  </a:xfrm>
                </p:grpSpPr>
                <p:sp>
                  <p:nvSpPr>
                    <p:cNvPr id="46" name="Line 29"/>
                    <p:cNvSpPr>
                      <a:spLocks noChangeShapeType="1"/>
                    </p:cNvSpPr>
                    <p:nvPr/>
                  </p:nvSpPr>
                  <p:spPr bwMode="invGray">
                    <a:xfrm>
                      <a:off x="3042" y="951"/>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7" name="Line 30"/>
                    <p:cNvSpPr>
                      <a:spLocks noChangeShapeType="1"/>
                    </p:cNvSpPr>
                    <p:nvPr/>
                  </p:nvSpPr>
                  <p:spPr bwMode="invGray">
                    <a:xfrm>
                      <a:off x="3042" y="984"/>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3" name="Group 31"/>
                  <p:cNvGrpSpPr>
                    <a:grpSpLocks/>
                  </p:cNvGrpSpPr>
                  <p:nvPr/>
                </p:nvGrpSpPr>
                <p:grpSpPr bwMode="auto">
                  <a:xfrm>
                    <a:off x="3042" y="1404"/>
                    <a:ext cx="354" cy="33"/>
                    <a:chOff x="3042" y="951"/>
                    <a:chExt cx="354" cy="33"/>
                  </a:xfrm>
                </p:grpSpPr>
                <p:sp>
                  <p:nvSpPr>
                    <p:cNvPr id="44" name="Line 32"/>
                    <p:cNvSpPr>
                      <a:spLocks noChangeShapeType="1"/>
                    </p:cNvSpPr>
                    <p:nvPr/>
                  </p:nvSpPr>
                  <p:spPr bwMode="invGray">
                    <a:xfrm>
                      <a:off x="3042" y="951"/>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5" name="Line 33"/>
                    <p:cNvSpPr>
                      <a:spLocks noChangeShapeType="1"/>
                    </p:cNvSpPr>
                    <p:nvPr/>
                  </p:nvSpPr>
                  <p:spPr bwMode="invGray">
                    <a:xfrm>
                      <a:off x="3042" y="984"/>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20" name="Group 34"/>
                <p:cNvGrpSpPr>
                  <a:grpSpLocks/>
                </p:cNvGrpSpPr>
                <p:nvPr/>
              </p:nvGrpSpPr>
              <p:grpSpPr bwMode="auto">
                <a:xfrm>
                  <a:off x="2589" y="582"/>
                  <a:ext cx="606" cy="372"/>
                  <a:chOff x="2589" y="582"/>
                  <a:chExt cx="606" cy="372"/>
                </a:xfrm>
              </p:grpSpPr>
              <p:grpSp>
                <p:nvGrpSpPr>
                  <p:cNvPr id="36" name="Group 35"/>
                  <p:cNvGrpSpPr>
                    <a:grpSpLocks/>
                  </p:cNvGrpSpPr>
                  <p:nvPr/>
                </p:nvGrpSpPr>
                <p:grpSpPr bwMode="auto">
                  <a:xfrm>
                    <a:off x="2589" y="582"/>
                    <a:ext cx="201" cy="270"/>
                    <a:chOff x="2589" y="582"/>
                    <a:chExt cx="201" cy="270"/>
                  </a:xfrm>
                </p:grpSpPr>
                <p:sp>
                  <p:nvSpPr>
                    <p:cNvPr id="40" name="Line 36"/>
                    <p:cNvSpPr>
                      <a:spLocks noChangeShapeType="1"/>
                    </p:cNvSpPr>
                    <p:nvPr/>
                  </p:nvSpPr>
                  <p:spPr bwMode="invGray">
                    <a:xfrm flipV="1">
                      <a:off x="2634"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Line 37"/>
                    <p:cNvSpPr>
                      <a:spLocks noChangeShapeType="1"/>
                    </p:cNvSpPr>
                    <p:nvPr/>
                  </p:nvSpPr>
                  <p:spPr bwMode="invGray">
                    <a:xfrm flipV="1">
                      <a:off x="2589"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37" name="Group 38"/>
                  <p:cNvGrpSpPr>
                    <a:grpSpLocks/>
                  </p:cNvGrpSpPr>
                  <p:nvPr/>
                </p:nvGrpSpPr>
                <p:grpSpPr bwMode="auto">
                  <a:xfrm>
                    <a:off x="2994" y="684"/>
                    <a:ext cx="201" cy="270"/>
                    <a:chOff x="2589" y="582"/>
                    <a:chExt cx="201" cy="270"/>
                  </a:xfrm>
                </p:grpSpPr>
                <p:sp>
                  <p:nvSpPr>
                    <p:cNvPr id="38" name="Line 39"/>
                    <p:cNvSpPr>
                      <a:spLocks noChangeShapeType="1"/>
                    </p:cNvSpPr>
                    <p:nvPr/>
                  </p:nvSpPr>
                  <p:spPr bwMode="invGray">
                    <a:xfrm flipV="1">
                      <a:off x="2634"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Line 40"/>
                    <p:cNvSpPr>
                      <a:spLocks noChangeShapeType="1"/>
                    </p:cNvSpPr>
                    <p:nvPr/>
                  </p:nvSpPr>
                  <p:spPr bwMode="invGray">
                    <a:xfrm flipV="1">
                      <a:off x="2589"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21" name="Group 41"/>
                <p:cNvGrpSpPr>
                  <a:grpSpLocks/>
                </p:cNvGrpSpPr>
                <p:nvPr/>
              </p:nvGrpSpPr>
              <p:grpSpPr bwMode="auto">
                <a:xfrm>
                  <a:off x="2436" y="1344"/>
                  <a:ext cx="606" cy="372"/>
                  <a:chOff x="2589" y="582"/>
                  <a:chExt cx="606" cy="372"/>
                </a:xfrm>
              </p:grpSpPr>
              <p:grpSp>
                <p:nvGrpSpPr>
                  <p:cNvPr id="30" name="Group 42"/>
                  <p:cNvGrpSpPr>
                    <a:grpSpLocks/>
                  </p:cNvGrpSpPr>
                  <p:nvPr/>
                </p:nvGrpSpPr>
                <p:grpSpPr bwMode="auto">
                  <a:xfrm>
                    <a:off x="2589" y="582"/>
                    <a:ext cx="201" cy="270"/>
                    <a:chOff x="2589" y="582"/>
                    <a:chExt cx="201" cy="270"/>
                  </a:xfrm>
                </p:grpSpPr>
                <p:sp>
                  <p:nvSpPr>
                    <p:cNvPr id="34" name="Line 43"/>
                    <p:cNvSpPr>
                      <a:spLocks noChangeShapeType="1"/>
                    </p:cNvSpPr>
                    <p:nvPr/>
                  </p:nvSpPr>
                  <p:spPr bwMode="invGray">
                    <a:xfrm flipV="1">
                      <a:off x="2634"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44"/>
                    <p:cNvSpPr>
                      <a:spLocks noChangeShapeType="1"/>
                    </p:cNvSpPr>
                    <p:nvPr/>
                  </p:nvSpPr>
                  <p:spPr bwMode="invGray">
                    <a:xfrm flipV="1">
                      <a:off x="2589"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31" name="Group 45"/>
                  <p:cNvGrpSpPr>
                    <a:grpSpLocks/>
                  </p:cNvGrpSpPr>
                  <p:nvPr/>
                </p:nvGrpSpPr>
                <p:grpSpPr bwMode="auto">
                  <a:xfrm>
                    <a:off x="2994" y="684"/>
                    <a:ext cx="201" cy="270"/>
                    <a:chOff x="2589" y="582"/>
                    <a:chExt cx="201" cy="270"/>
                  </a:xfrm>
                </p:grpSpPr>
                <p:sp>
                  <p:nvSpPr>
                    <p:cNvPr id="32" name="Line 46"/>
                    <p:cNvSpPr>
                      <a:spLocks noChangeShapeType="1"/>
                    </p:cNvSpPr>
                    <p:nvPr/>
                  </p:nvSpPr>
                  <p:spPr bwMode="invGray">
                    <a:xfrm flipV="1">
                      <a:off x="2634"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Line 47"/>
                    <p:cNvSpPr>
                      <a:spLocks noChangeShapeType="1"/>
                    </p:cNvSpPr>
                    <p:nvPr/>
                  </p:nvSpPr>
                  <p:spPr bwMode="invGray">
                    <a:xfrm flipV="1">
                      <a:off x="2589"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22" name="Line 48"/>
                <p:cNvSpPr>
                  <a:spLocks noChangeShapeType="1"/>
                </p:cNvSpPr>
                <p:nvPr/>
              </p:nvSpPr>
              <p:spPr bwMode="invGray">
                <a:xfrm>
                  <a:off x="3396" y="951"/>
                  <a:ext cx="0" cy="486"/>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Line 49"/>
                <p:cNvSpPr>
                  <a:spLocks noChangeShapeType="1"/>
                </p:cNvSpPr>
                <p:nvPr/>
              </p:nvSpPr>
              <p:spPr bwMode="invGray">
                <a:xfrm>
                  <a:off x="2235" y="855"/>
                  <a:ext cx="0" cy="492"/>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50"/>
                <p:cNvSpPr>
                  <a:spLocks noChangeShapeType="1"/>
                </p:cNvSpPr>
                <p:nvPr/>
              </p:nvSpPr>
              <p:spPr bwMode="invGray">
                <a:xfrm>
                  <a:off x="2745" y="582"/>
                  <a:ext cx="45" cy="0"/>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Line 51"/>
                <p:cNvSpPr>
                  <a:spLocks noChangeShapeType="1"/>
                </p:cNvSpPr>
                <p:nvPr/>
              </p:nvSpPr>
              <p:spPr bwMode="invGray">
                <a:xfrm>
                  <a:off x="3150" y="684"/>
                  <a:ext cx="45" cy="0"/>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52"/>
                <p:cNvSpPr>
                  <a:spLocks noChangeShapeType="1"/>
                </p:cNvSpPr>
                <p:nvPr/>
              </p:nvSpPr>
              <p:spPr bwMode="invGray">
                <a:xfrm>
                  <a:off x="2790" y="582"/>
                  <a:ext cx="360" cy="96"/>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53"/>
                <p:cNvSpPr>
                  <a:spLocks noChangeShapeType="1"/>
                </p:cNvSpPr>
                <p:nvPr/>
              </p:nvSpPr>
              <p:spPr bwMode="invGray">
                <a:xfrm>
                  <a:off x="2436" y="1614"/>
                  <a:ext cx="45" cy="0"/>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54"/>
                <p:cNvSpPr>
                  <a:spLocks noChangeShapeType="1"/>
                </p:cNvSpPr>
                <p:nvPr/>
              </p:nvSpPr>
              <p:spPr bwMode="invGray">
                <a:xfrm>
                  <a:off x="2841" y="1716"/>
                  <a:ext cx="45" cy="0"/>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55"/>
                <p:cNvSpPr>
                  <a:spLocks noChangeShapeType="1"/>
                </p:cNvSpPr>
                <p:nvPr/>
              </p:nvSpPr>
              <p:spPr bwMode="invGray">
                <a:xfrm>
                  <a:off x="2481" y="1614"/>
                  <a:ext cx="360" cy="97"/>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 name="Line 56"/>
              <p:cNvSpPr>
                <a:spLocks noChangeShapeType="1"/>
              </p:cNvSpPr>
              <p:nvPr/>
            </p:nvSpPr>
            <p:spPr bwMode="invGray">
              <a:xfrm>
                <a:off x="2637" y="852"/>
                <a:ext cx="297"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Arc 57"/>
              <p:cNvSpPr>
                <a:spLocks/>
              </p:cNvSpPr>
              <p:nvPr/>
            </p:nvSpPr>
            <p:spPr bwMode="invGray">
              <a:xfrm>
                <a:off x="2613" y="690"/>
                <a:ext cx="159" cy="159"/>
              </a:xfrm>
              <a:custGeom>
                <a:avLst/>
                <a:gdLst>
                  <a:gd name="T0" fmla="*/ 0 w 21600"/>
                  <a:gd name="T1" fmla="*/ 0 h 21600"/>
                  <a:gd name="T2" fmla="*/ 159 w 21600"/>
                  <a:gd name="T3" fmla="*/ 159 h 21600"/>
                  <a:gd name="T4" fmla="*/ 0 w 21600"/>
                  <a:gd name="T5" fmla="*/ 159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Arc 58"/>
              <p:cNvSpPr>
                <a:spLocks/>
              </p:cNvSpPr>
              <p:nvPr/>
            </p:nvSpPr>
            <p:spPr bwMode="invGray">
              <a:xfrm rot="590916" flipV="1">
                <a:off x="2601" y="915"/>
                <a:ext cx="159" cy="159"/>
              </a:xfrm>
              <a:custGeom>
                <a:avLst/>
                <a:gdLst>
                  <a:gd name="T0" fmla="*/ 0 w 21600"/>
                  <a:gd name="T1" fmla="*/ 0 h 21600"/>
                  <a:gd name="T2" fmla="*/ 159 w 21600"/>
                  <a:gd name="T3" fmla="*/ 159 h 21600"/>
                  <a:gd name="T4" fmla="*/ 0 w 21600"/>
                  <a:gd name="T5" fmla="*/ 159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1" name="Object 59"/>
              <p:cNvGraphicFramePr>
                <a:graphicFrameLocks noChangeAspect="1"/>
              </p:cNvGraphicFramePr>
              <p:nvPr/>
            </p:nvGraphicFramePr>
            <p:xfrm>
              <a:off x="2408" y="582"/>
              <a:ext cx="181" cy="235"/>
            </p:xfrm>
            <a:graphic>
              <a:graphicData uri="http://schemas.openxmlformats.org/presentationml/2006/ole">
                <mc:AlternateContent xmlns:mc="http://schemas.openxmlformats.org/markup-compatibility/2006">
                  <mc:Choice xmlns:v="urn:schemas-microsoft-com:vml" Requires="v">
                    <p:oleObj spid="_x0000_s2111" name="Equation" r:id="rId5" imgW="114111" imgH="152224" progId="Equation.3">
                      <p:embed/>
                    </p:oleObj>
                  </mc:Choice>
                  <mc:Fallback>
                    <p:oleObj name="Equation" r:id="rId5" imgW="114111" imgH="152224"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invGray">
                          <a:xfrm>
                            <a:off x="2408" y="582"/>
                            <a:ext cx="181" cy="2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sp>
        <p:nvSpPr>
          <p:cNvPr id="59"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145</a:t>
            </a:fld>
            <a:endParaRPr lang="en-US" altLang="en-US"/>
          </a:p>
        </p:txBody>
      </p:sp>
    </p:spTree>
    <p:extLst>
      <p:ext uri="{BB962C8B-B14F-4D97-AF65-F5344CB8AC3E}">
        <p14:creationId xmlns:p14="http://schemas.microsoft.com/office/powerpoint/2010/main" val="3290330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268760"/>
            <a:ext cx="8185388" cy="4854478"/>
          </a:xfrm>
        </p:spPr>
        <p:txBody>
          <a:bodyPr/>
          <a:lstStyle/>
          <a:p>
            <a:pPr marL="342900" indent="-342900">
              <a:spcBef>
                <a:spcPts val="1800"/>
              </a:spcBef>
              <a:buFont typeface="Arial" panose="020B0604020202020204" pitchFamily="34" charset="0"/>
              <a:buChar char="•"/>
            </a:pPr>
            <a:r>
              <a:rPr lang="en-US" sz="2200" dirty="0">
                <a:latin typeface="+mn-lt"/>
              </a:rPr>
              <a:t>Very high ductility is possible.</a:t>
            </a:r>
          </a:p>
          <a:p>
            <a:pPr marL="342900" indent="-342900">
              <a:spcBef>
                <a:spcPts val="1800"/>
              </a:spcBef>
              <a:buFont typeface="Arial" panose="020B0604020202020204" pitchFamily="34" charset="0"/>
              <a:buChar char="•"/>
            </a:pPr>
            <a:r>
              <a:rPr lang="en-US" sz="2200" dirty="0">
                <a:latin typeface="+mn-lt"/>
              </a:rPr>
              <a:t>Localized deformations (“kinking”) at corners of panel zone may increase likelihood of fracture in vicinity of beam flange groove welds.</a:t>
            </a:r>
          </a:p>
          <a:p>
            <a:pPr marL="342900" indent="-342900">
              <a:spcBef>
                <a:spcPts val="1800"/>
              </a:spcBef>
              <a:buFont typeface="Arial" panose="020B0604020202020204" pitchFamily="34" charset="0"/>
              <a:buChar char="•"/>
            </a:pPr>
            <a:r>
              <a:rPr lang="en-US" sz="2200" dirty="0">
                <a:latin typeface="+mn-lt"/>
              </a:rPr>
              <a:t>Building code provisions have varied greatly on panel zone design.</a:t>
            </a:r>
          </a:p>
          <a:p>
            <a:pPr marL="342900" indent="-342900">
              <a:spcBef>
                <a:spcPts val="1800"/>
              </a:spcBef>
              <a:buFont typeface="Arial" panose="020B0604020202020204" pitchFamily="34" charset="0"/>
              <a:buChar char="•"/>
            </a:pPr>
            <a:r>
              <a:rPr lang="en-US" sz="2200" dirty="0">
                <a:latin typeface="+mn-lt"/>
              </a:rPr>
              <a:t>Current AISC Seismic Provisions permits limited yielding in panel zone.</a:t>
            </a:r>
          </a:p>
          <a:p>
            <a:pPr marL="342900" indent="-342900">
              <a:spcBef>
                <a:spcPts val="1800"/>
              </a:spcBef>
              <a:buFont typeface="Arial" panose="020B0604020202020204" pitchFamily="34" charset="0"/>
              <a:buChar char="•"/>
            </a:pPr>
            <a:r>
              <a:rPr lang="en-US" sz="2200" dirty="0">
                <a:latin typeface="+mn-lt"/>
              </a:rPr>
              <a:t>Further research needed to better define acceptable level of panel zone yielding</a:t>
            </a:r>
          </a:p>
          <a:p>
            <a:endParaRPr lang="en-US" dirty="0"/>
          </a:p>
        </p:txBody>
      </p:sp>
      <p:sp>
        <p:nvSpPr>
          <p:cNvPr id="3" name="Text Placeholder 2"/>
          <p:cNvSpPr>
            <a:spLocks noGrp="1"/>
          </p:cNvSpPr>
          <p:nvPr>
            <p:ph type="body" sz="quarter" idx="38"/>
          </p:nvPr>
        </p:nvSpPr>
        <p:spPr/>
        <p:txBody>
          <a:bodyPr/>
          <a:lstStyle/>
          <a:p>
            <a:r>
              <a:rPr lang="en-US" dirty="0"/>
              <a:t>Observations on Panel Zone Behavior</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146</a:t>
            </a:fld>
            <a:endParaRPr lang="en-US" altLang="en-US"/>
          </a:p>
        </p:txBody>
      </p:sp>
    </p:spTree>
    <p:extLst>
      <p:ext uri="{BB962C8B-B14F-4D97-AF65-F5344CB8AC3E}">
        <p14:creationId xmlns:p14="http://schemas.microsoft.com/office/powerpoint/2010/main" val="3519614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2 – Moment Resisting Frames</a:t>
            </a:r>
            <a:endParaRPr lang="en-US" dirty="0"/>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Definition and Basic Behavior of Moment Resisting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Beam-to-Column Connections: Before and After Northridge</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Panel-Zone Behavior</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AISC Seismic Provisions for Special Moment Frames</a:t>
            </a:r>
          </a:p>
          <a:p>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147</a:t>
            </a:fld>
            <a:endParaRPr lang="en-US" altLang="en-US" dirty="0"/>
          </a:p>
        </p:txBody>
      </p:sp>
      <p:sp>
        <p:nvSpPr>
          <p:cNvPr id="5" name="Rectangle 5"/>
          <p:cNvSpPr>
            <a:spLocks noChangeArrowheads="1"/>
          </p:cNvSpPr>
          <p:nvPr/>
        </p:nvSpPr>
        <p:spPr bwMode="auto">
          <a:xfrm>
            <a:off x="467544" y="4293096"/>
            <a:ext cx="8064896" cy="548640"/>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190798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pPr algn="ctr"/>
            <a:r>
              <a:rPr lang="en-US" dirty="0"/>
              <a:t>2016 AISC Seismic </a:t>
            </a:r>
            <a:r>
              <a:rPr lang="en-US" dirty="0" smtClean="0"/>
              <a:t>Provisions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148</a:t>
            </a:fld>
            <a:endParaRPr lang="en-US" altLang="en-US"/>
          </a:p>
        </p:txBody>
      </p:sp>
      <p:sp>
        <p:nvSpPr>
          <p:cNvPr id="6" name="Text Placeholder 1"/>
          <p:cNvSpPr>
            <a:spLocks noGrp="1"/>
          </p:cNvSpPr>
          <p:nvPr>
            <p:ph type="body" sz="quarter" idx="12"/>
          </p:nvPr>
        </p:nvSpPr>
        <p:spPr>
          <a:xfrm>
            <a:off x="923116" y="1916832"/>
            <a:ext cx="7321292" cy="4320480"/>
          </a:xfrm>
        </p:spPr>
        <p:txBody>
          <a:bodyPr/>
          <a:lstStyle/>
          <a:p>
            <a:pPr>
              <a:spcBef>
                <a:spcPct val="50000"/>
              </a:spcBef>
            </a:pPr>
            <a:r>
              <a:rPr lang="en-US" altLang="en-US" sz="2400" dirty="0" smtClean="0">
                <a:latin typeface="+mn-lt"/>
              </a:rPr>
              <a:t>E1.   Ordinary </a:t>
            </a:r>
            <a:r>
              <a:rPr lang="en-US" altLang="en-US" sz="2400" dirty="0">
                <a:latin typeface="+mn-lt"/>
              </a:rPr>
              <a:t>Moment Frames (OMF)</a:t>
            </a:r>
          </a:p>
          <a:p>
            <a:pPr>
              <a:spcBef>
                <a:spcPct val="50000"/>
              </a:spcBef>
            </a:pPr>
            <a:r>
              <a:rPr lang="en-US" altLang="en-US" sz="2400" dirty="0" smtClean="0">
                <a:latin typeface="+mn-lt"/>
              </a:rPr>
              <a:t>E2.   Intermediate </a:t>
            </a:r>
            <a:r>
              <a:rPr lang="en-US" altLang="en-US" sz="2400" dirty="0">
                <a:latin typeface="+mn-lt"/>
              </a:rPr>
              <a:t>Moment Frames (IMF)</a:t>
            </a:r>
          </a:p>
          <a:p>
            <a:pPr>
              <a:spcBef>
                <a:spcPct val="50000"/>
              </a:spcBef>
            </a:pPr>
            <a:r>
              <a:rPr lang="en-US" altLang="en-US" sz="2400" dirty="0" smtClean="0">
                <a:latin typeface="+mn-lt"/>
              </a:rPr>
              <a:t>E3.   Special </a:t>
            </a:r>
            <a:r>
              <a:rPr lang="en-US" altLang="en-US" sz="2400" dirty="0">
                <a:latin typeface="+mn-lt"/>
              </a:rPr>
              <a:t>Moment Frames (SMF)</a:t>
            </a:r>
          </a:p>
          <a:p>
            <a:pPr>
              <a:spcBef>
                <a:spcPct val="50000"/>
              </a:spcBef>
            </a:pPr>
            <a:r>
              <a:rPr lang="en-US" altLang="en-US" sz="2400" dirty="0" smtClean="0">
                <a:latin typeface="+mn-lt"/>
              </a:rPr>
              <a:t>E4.   Special </a:t>
            </a:r>
            <a:r>
              <a:rPr lang="en-US" altLang="en-US" sz="2400" dirty="0">
                <a:latin typeface="+mn-lt"/>
              </a:rPr>
              <a:t>Truss Moment  Frames (STMF)</a:t>
            </a:r>
          </a:p>
          <a:p>
            <a:pPr>
              <a:spcBef>
                <a:spcPct val="50000"/>
              </a:spcBef>
            </a:pPr>
            <a:r>
              <a:rPr lang="en-US" altLang="en-US" sz="2400" dirty="0" smtClean="0">
                <a:latin typeface="+mn-lt"/>
              </a:rPr>
              <a:t>E5.   Ordinary </a:t>
            </a:r>
            <a:r>
              <a:rPr lang="en-US" altLang="en-US" sz="2400" dirty="0">
                <a:latin typeface="+mn-lt"/>
              </a:rPr>
              <a:t>Cantilever Column Systems (OCCS)</a:t>
            </a:r>
          </a:p>
          <a:p>
            <a:pPr>
              <a:spcBef>
                <a:spcPct val="50000"/>
              </a:spcBef>
            </a:pPr>
            <a:r>
              <a:rPr lang="en-US" altLang="en-US" sz="2400" dirty="0" smtClean="0">
                <a:latin typeface="+mn-lt"/>
              </a:rPr>
              <a:t>E6.   Special </a:t>
            </a:r>
            <a:r>
              <a:rPr lang="en-US" altLang="en-US" sz="2400" dirty="0">
                <a:latin typeface="+mn-lt"/>
              </a:rPr>
              <a:t>Cantilever Column Systems (SCCS)</a:t>
            </a:r>
          </a:p>
        </p:txBody>
      </p:sp>
      <p:sp>
        <p:nvSpPr>
          <p:cNvPr id="7" name="Text Placeholder 3"/>
          <p:cNvSpPr>
            <a:spLocks noGrp="1"/>
          </p:cNvSpPr>
          <p:nvPr>
            <p:ph type="body" sz="quarter" idx="39"/>
          </p:nvPr>
        </p:nvSpPr>
        <p:spPr>
          <a:xfrm>
            <a:off x="519828" y="1268760"/>
            <a:ext cx="8516667" cy="450850"/>
          </a:xfrm>
        </p:spPr>
        <p:txBody>
          <a:bodyPr>
            <a:noAutofit/>
          </a:bodyPr>
          <a:lstStyle/>
          <a:p>
            <a:r>
              <a:rPr lang="en-US" u="sng" dirty="0" smtClean="0"/>
              <a:t>Chapter E:  Moment Frame Systems</a:t>
            </a:r>
            <a:endParaRPr lang="en-US" dirty="0"/>
          </a:p>
        </p:txBody>
      </p:sp>
    </p:spTree>
    <p:extLst>
      <p:ext uri="{BB962C8B-B14F-4D97-AF65-F5344CB8AC3E}">
        <p14:creationId xmlns:p14="http://schemas.microsoft.com/office/powerpoint/2010/main" val="2917610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pPr algn="ctr"/>
            <a:r>
              <a:rPr lang="en-US" dirty="0"/>
              <a:t>2016 AISC Seismic </a:t>
            </a:r>
            <a:r>
              <a:rPr lang="en-US" dirty="0" smtClean="0"/>
              <a:t>Provisions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149</a:t>
            </a:fld>
            <a:endParaRPr lang="en-US" altLang="en-US"/>
          </a:p>
        </p:txBody>
      </p:sp>
      <p:sp>
        <p:nvSpPr>
          <p:cNvPr id="6" name="Text Placeholder 1"/>
          <p:cNvSpPr>
            <a:spLocks noGrp="1"/>
          </p:cNvSpPr>
          <p:nvPr>
            <p:ph type="body" sz="quarter" idx="12"/>
          </p:nvPr>
        </p:nvSpPr>
        <p:spPr>
          <a:xfrm>
            <a:off x="923116" y="1916832"/>
            <a:ext cx="6313180" cy="4320480"/>
          </a:xfrm>
        </p:spPr>
        <p:txBody>
          <a:bodyPr/>
          <a:lstStyle/>
          <a:p>
            <a:pPr>
              <a:spcBef>
                <a:spcPct val="50000"/>
              </a:spcBef>
            </a:pPr>
            <a:r>
              <a:rPr lang="en-US" altLang="en-US" sz="2400" dirty="0" smtClean="0">
                <a:latin typeface="+mn-lt"/>
              </a:rPr>
              <a:t>E3.1  Special Moment Frames (SMF)</a:t>
            </a:r>
          </a:p>
          <a:p>
            <a:pPr lvl="2">
              <a:spcBef>
                <a:spcPct val="50000"/>
              </a:spcBef>
            </a:pPr>
            <a:r>
              <a:rPr lang="en-US" altLang="en-US" sz="2000" dirty="0">
                <a:solidFill>
                  <a:schemeClr val="tx1"/>
                </a:solidFill>
                <a:latin typeface="+mn-lt"/>
              </a:rPr>
              <a:t>E3.1	Scope</a:t>
            </a:r>
          </a:p>
          <a:p>
            <a:pPr lvl="2">
              <a:spcBef>
                <a:spcPct val="50000"/>
              </a:spcBef>
            </a:pPr>
            <a:r>
              <a:rPr lang="en-US" altLang="en-US" sz="2000" dirty="0">
                <a:solidFill>
                  <a:schemeClr val="tx1"/>
                </a:solidFill>
                <a:latin typeface="+mn-lt"/>
              </a:rPr>
              <a:t>E3.2	Basis of Design</a:t>
            </a:r>
          </a:p>
          <a:p>
            <a:pPr lvl="2">
              <a:spcBef>
                <a:spcPct val="50000"/>
              </a:spcBef>
            </a:pPr>
            <a:r>
              <a:rPr lang="en-US" altLang="en-US" sz="2000" dirty="0">
                <a:solidFill>
                  <a:schemeClr val="tx1"/>
                </a:solidFill>
                <a:latin typeface="+mn-lt"/>
              </a:rPr>
              <a:t>E3.3	Analysis</a:t>
            </a:r>
          </a:p>
          <a:p>
            <a:pPr lvl="2">
              <a:spcBef>
                <a:spcPct val="50000"/>
              </a:spcBef>
            </a:pPr>
            <a:r>
              <a:rPr lang="en-US" altLang="en-US" sz="2000" dirty="0">
                <a:solidFill>
                  <a:schemeClr val="tx1"/>
                </a:solidFill>
                <a:latin typeface="+mn-lt"/>
              </a:rPr>
              <a:t>E3.4	System Requirements</a:t>
            </a:r>
          </a:p>
          <a:p>
            <a:pPr lvl="2">
              <a:spcBef>
                <a:spcPct val="50000"/>
              </a:spcBef>
            </a:pPr>
            <a:r>
              <a:rPr lang="en-US" altLang="en-US" sz="2000" dirty="0">
                <a:solidFill>
                  <a:schemeClr val="tx1"/>
                </a:solidFill>
                <a:latin typeface="+mn-lt"/>
              </a:rPr>
              <a:t>E3.5	Members</a:t>
            </a:r>
          </a:p>
          <a:p>
            <a:pPr lvl="2">
              <a:spcBef>
                <a:spcPct val="50000"/>
              </a:spcBef>
            </a:pPr>
            <a:r>
              <a:rPr lang="en-US" altLang="en-US" sz="2000" dirty="0">
                <a:solidFill>
                  <a:schemeClr val="tx1"/>
                </a:solidFill>
                <a:latin typeface="+mn-lt"/>
              </a:rPr>
              <a:t>E3.6	Connections</a:t>
            </a:r>
          </a:p>
        </p:txBody>
      </p:sp>
      <p:sp>
        <p:nvSpPr>
          <p:cNvPr id="7" name="Text Placeholder 3"/>
          <p:cNvSpPr>
            <a:spLocks noGrp="1"/>
          </p:cNvSpPr>
          <p:nvPr>
            <p:ph type="body" sz="quarter" idx="39"/>
          </p:nvPr>
        </p:nvSpPr>
        <p:spPr>
          <a:xfrm>
            <a:off x="519828" y="1268760"/>
            <a:ext cx="8516667" cy="450850"/>
          </a:xfrm>
        </p:spPr>
        <p:txBody>
          <a:bodyPr>
            <a:noAutofit/>
          </a:bodyPr>
          <a:lstStyle/>
          <a:p>
            <a:r>
              <a:rPr lang="en-US" u="sng" dirty="0"/>
              <a:t>Chapter E:  Moment Frame Systems</a:t>
            </a:r>
            <a:endParaRPr lang="en-US" dirty="0"/>
          </a:p>
        </p:txBody>
      </p:sp>
    </p:spTree>
    <p:extLst>
      <p:ext uri="{BB962C8B-B14F-4D97-AF65-F5344CB8AC3E}">
        <p14:creationId xmlns:p14="http://schemas.microsoft.com/office/powerpoint/2010/main" val="1602047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bg1">
                <a:lumMod val="85000"/>
              </a:schemeClr>
            </a:gs>
          </a:gsLst>
          <a:lin ang="5400000" scaled="0"/>
        </a:gradFill>
        <a:effectLst/>
      </p:bgPr>
    </p:bg>
    <p:spTree>
      <p:nvGrpSpPr>
        <p:cNvPr id="1" name=""/>
        <p:cNvGrpSpPr/>
        <p:nvPr/>
      </p:nvGrpSpPr>
      <p:grpSpPr>
        <a:xfrm>
          <a:off x="0" y="0"/>
          <a:ext cx="0" cy="0"/>
          <a:chOff x="0" y="0"/>
          <a:chExt cx="0" cy="0"/>
        </a:xfrm>
      </p:grpSpPr>
      <p:pic>
        <p:nvPicPr>
          <p:cNvPr id="5" name="Picture 2" descr="MRF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3844106" y="223838"/>
            <a:ext cx="483235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323528" y="4149080"/>
            <a:ext cx="301334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t>Plastic Hinges </a:t>
            </a:r>
          </a:p>
          <a:p>
            <a:pPr algn="ctr"/>
            <a:r>
              <a:rPr lang="en-US" altLang="en-US" sz="2800" b="1" dirty="0"/>
              <a:t>In Beams</a:t>
            </a:r>
          </a:p>
        </p:txBody>
      </p:sp>
      <p:sp>
        <p:nvSpPr>
          <p:cNvPr id="7"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15</a:t>
            </a:fld>
            <a:endParaRPr lang="en-US" altLang="en-US" dirty="0"/>
          </a:p>
        </p:txBody>
      </p:sp>
    </p:spTree>
    <p:extLst>
      <p:ext uri="{BB962C8B-B14F-4D97-AF65-F5344CB8AC3E}">
        <p14:creationId xmlns:p14="http://schemas.microsoft.com/office/powerpoint/2010/main" val="55368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Special Moment Frames</a:t>
            </a:r>
            <a:endParaRPr lang="en-US" dirty="0"/>
          </a:p>
        </p:txBody>
      </p:sp>
      <p:sp>
        <p:nvSpPr>
          <p:cNvPr id="7" name="Text Placeholder 6"/>
          <p:cNvSpPr>
            <a:spLocks noGrp="1"/>
          </p:cNvSpPr>
          <p:nvPr>
            <p:ph type="body" sz="quarter" idx="39"/>
          </p:nvPr>
        </p:nvSpPr>
        <p:spPr/>
        <p:txBody>
          <a:bodyPr/>
          <a:lstStyle/>
          <a:p>
            <a:r>
              <a:rPr lang="en-US" dirty="0" smtClean="0"/>
              <a:t>AISC Seismic Provisions</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150</a:t>
            </a:fld>
            <a:endParaRPr lang="en-US" altLang="en-US"/>
          </a:p>
        </p:txBody>
      </p:sp>
      <p:sp>
        <p:nvSpPr>
          <p:cNvPr id="8" name="Text Box 5"/>
          <p:cNvSpPr txBox="1">
            <a:spLocks noChangeArrowheads="1"/>
          </p:cNvSpPr>
          <p:nvPr/>
        </p:nvSpPr>
        <p:spPr bwMode="auto">
          <a:xfrm>
            <a:off x="1066800" y="1940818"/>
            <a:ext cx="690562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dirty="0">
                <a:solidFill>
                  <a:schemeClr val="tx2"/>
                </a:solidFill>
                <a:latin typeface="+mn-lt"/>
              </a:rPr>
              <a:t>Special moment frames </a:t>
            </a:r>
            <a:r>
              <a:rPr lang="en-US" altLang="en-US" sz="2400" b="0" dirty="0"/>
              <a:t>(SMF) are expected to withstand </a:t>
            </a:r>
            <a:r>
              <a:rPr lang="en-US" altLang="en-US" sz="2400" i="1" dirty="0">
                <a:solidFill>
                  <a:schemeClr val="tx2"/>
                </a:solidFill>
                <a:latin typeface="+mn-lt"/>
              </a:rPr>
              <a:t>significant inelastic deformation capacity</a:t>
            </a:r>
            <a:r>
              <a:rPr lang="en-US" altLang="en-US" sz="2400" b="0" dirty="0"/>
              <a:t> through flexural yielding of the SMF beams and limited yielding of column panel zones</a:t>
            </a:r>
            <a:r>
              <a:rPr lang="en-US" altLang="en-US" sz="2400" b="0" dirty="0" smtClean="0"/>
              <a:t>.</a:t>
            </a:r>
            <a:endParaRPr lang="en-US" altLang="en-US" sz="2400" b="0" dirty="0"/>
          </a:p>
        </p:txBody>
      </p:sp>
      <p:sp>
        <p:nvSpPr>
          <p:cNvPr id="9"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E3.2  Basis of Design</a:t>
            </a:r>
            <a:endParaRPr lang="en-US" altLang="en-US" sz="2200" u="sng" dirty="0">
              <a:latin typeface="+mn-lt"/>
            </a:endParaRPr>
          </a:p>
        </p:txBody>
      </p:sp>
    </p:spTree>
    <p:extLst>
      <p:ext uri="{BB962C8B-B14F-4D97-AF65-F5344CB8AC3E}">
        <p14:creationId xmlns:p14="http://schemas.microsoft.com/office/powerpoint/2010/main" val="4116299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pPr algn="ctr"/>
            <a:r>
              <a:rPr lang="en-US" dirty="0"/>
              <a:t>2016 AISC Seismic </a:t>
            </a:r>
            <a:r>
              <a:rPr lang="en-US" dirty="0" smtClean="0"/>
              <a:t>Provisions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151</a:t>
            </a:fld>
            <a:endParaRPr lang="en-US" altLang="en-US"/>
          </a:p>
        </p:txBody>
      </p:sp>
      <p:sp>
        <p:nvSpPr>
          <p:cNvPr id="6" name="Text Placeholder 1"/>
          <p:cNvSpPr>
            <a:spLocks noGrp="1"/>
          </p:cNvSpPr>
          <p:nvPr>
            <p:ph type="body" sz="quarter" idx="12"/>
          </p:nvPr>
        </p:nvSpPr>
        <p:spPr>
          <a:xfrm>
            <a:off x="923116" y="1916832"/>
            <a:ext cx="6313180" cy="4320480"/>
          </a:xfrm>
        </p:spPr>
        <p:txBody>
          <a:bodyPr/>
          <a:lstStyle/>
          <a:p>
            <a:pPr>
              <a:spcBef>
                <a:spcPct val="50000"/>
              </a:spcBef>
            </a:pPr>
            <a:r>
              <a:rPr lang="en-US" altLang="en-US" sz="2400" dirty="0" smtClean="0">
                <a:latin typeface="+mn-lt"/>
              </a:rPr>
              <a:t>E3.6  Connections</a:t>
            </a:r>
          </a:p>
          <a:p>
            <a:pPr lvl="2">
              <a:spcBef>
                <a:spcPct val="50000"/>
              </a:spcBef>
            </a:pPr>
            <a:r>
              <a:rPr lang="en-US" altLang="en-US" sz="2000" dirty="0">
                <a:solidFill>
                  <a:schemeClr val="tx1"/>
                </a:solidFill>
                <a:latin typeface="+mn-lt"/>
              </a:rPr>
              <a:t>E3.6a	Demand Critical Welds</a:t>
            </a:r>
          </a:p>
          <a:p>
            <a:pPr lvl="2">
              <a:spcBef>
                <a:spcPct val="50000"/>
              </a:spcBef>
            </a:pPr>
            <a:r>
              <a:rPr lang="en-US" altLang="en-US" sz="2000" dirty="0">
                <a:solidFill>
                  <a:schemeClr val="tx1"/>
                </a:solidFill>
                <a:latin typeface="+mn-lt"/>
              </a:rPr>
              <a:t>E3.6b	Beam-to-Column Connections</a:t>
            </a:r>
          </a:p>
          <a:p>
            <a:pPr lvl="2">
              <a:spcBef>
                <a:spcPct val="50000"/>
              </a:spcBef>
            </a:pPr>
            <a:r>
              <a:rPr lang="en-US" altLang="en-US" sz="2000" dirty="0">
                <a:solidFill>
                  <a:schemeClr val="tx1"/>
                </a:solidFill>
                <a:latin typeface="+mn-lt"/>
              </a:rPr>
              <a:t>E3.6c	Conformance Demonstration</a:t>
            </a:r>
          </a:p>
          <a:p>
            <a:pPr lvl="2">
              <a:spcBef>
                <a:spcPct val="50000"/>
              </a:spcBef>
            </a:pPr>
            <a:r>
              <a:rPr lang="en-US" altLang="en-US" sz="2000" dirty="0">
                <a:solidFill>
                  <a:schemeClr val="tx1"/>
                </a:solidFill>
                <a:latin typeface="+mn-lt"/>
              </a:rPr>
              <a:t>E3.6d	Required Shear Strength</a:t>
            </a:r>
          </a:p>
          <a:p>
            <a:pPr lvl="2">
              <a:spcBef>
                <a:spcPct val="50000"/>
              </a:spcBef>
            </a:pPr>
            <a:r>
              <a:rPr lang="en-US" altLang="en-US" sz="2000" dirty="0">
                <a:solidFill>
                  <a:schemeClr val="tx1"/>
                </a:solidFill>
                <a:latin typeface="+mn-lt"/>
              </a:rPr>
              <a:t>E3.6e	Panel Zone</a:t>
            </a:r>
          </a:p>
          <a:p>
            <a:pPr lvl="2">
              <a:spcBef>
                <a:spcPct val="50000"/>
              </a:spcBef>
            </a:pPr>
            <a:r>
              <a:rPr lang="en-US" altLang="en-US" sz="2000" dirty="0">
                <a:solidFill>
                  <a:schemeClr val="tx1"/>
                </a:solidFill>
                <a:latin typeface="+mn-lt"/>
              </a:rPr>
              <a:t>E3.6f	Continuity Plates</a:t>
            </a:r>
          </a:p>
          <a:p>
            <a:pPr lvl="2">
              <a:spcBef>
                <a:spcPct val="50000"/>
              </a:spcBef>
            </a:pPr>
            <a:r>
              <a:rPr lang="en-US" altLang="en-US" sz="2000" dirty="0">
                <a:solidFill>
                  <a:schemeClr val="tx1"/>
                </a:solidFill>
                <a:latin typeface="+mn-lt"/>
              </a:rPr>
              <a:t>E3.6g	Column Splices</a:t>
            </a:r>
          </a:p>
        </p:txBody>
      </p:sp>
      <p:sp>
        <p:nvSpPr>
          <p:cNvPr id="7" name="Text Placeholder 3"/>
          <p:cNvSpPr>
            <a:spLocks noGrp="1"/>
          </p:cNvSpPr>
          <p:nvPr>
            <p:ph type="body" sz="quarter" idx="39"/>
          </p:nvPr>
        </p:nvSpPr>
        <p:spPr>
          <a:xfrm>
            <a:off x="519828" y="1268760"/>
            <a:ext cx="8516667" cy="450850"/>
          </a:xfrm>
        </p:spPr>
        <p:txBody>
          <a:bodyPr>
            <a:noAutofit/>
          </a:bodyPr>
          <a:lstStyle/>
          <a:p>
            <a:r>
              <a:rPr lang="en-US" u="sng" dirty="0"/>
              <a:t>Chapter E:  Moment Frame Systems</a:t>
            </a:r>
            <a:endParaRPr lang="en-US" dirty="0"/>
          </a:p>
        </p:txBody>
      </p:sp>
    </p:spTree>
    <p:extLst>
      <p:ext uri="{BB962C8B-B14F-4D97-AF65-F5344CB8AC3E}">
        <p14:creationId xmlns:p14="http://schemas.microsoft.com/office/powerpoint/2010/main" val="2465048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Special Moment Frames</a:t>
            </a:r>
            <a:endParaRPr lang="en-US" dirty="0"/>
          </a:p>
        </p:txBody>
      </p:sp>
      <p:sp>
        <p:nvSpPr>
          <p:cNvPr id="7" name="Text Placeholder 6"/>
          <p:cNvSpPr>
            <a:spLocks noGrp="1"/>
          </p:cNvSpPr>
          <p:nvPr>
            <p:ph type="body" sz="quarter" idx="39"/>
          </p:nvPr>
        </p:nvSpPr>
        <p:spPr/>
        <p:txBody>
          <a:bodyPr/>
          <a:lstStyle/>
          <a:p>
            <a:r>
              <a:rPr lang="en-US" dirty="0" smtClean="0"/>
              <a:t>AISC Seismic Provisions</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152</a:t>
            </a:fld>
            <a:endParaRPr lang="en-US" altLang="en-US"/>
          </a:p>
        </p:txBody>
      </p:sp>
      <p:sp>
        <p:nvSpPr>
          <p:cNvPr id="8" name="Text Box 5"/>
          <p:cNvSpPr txBox="1">
            <a:spLocks noChangeArrowheads="1"/>
          </p:cNvSpPr>
          <p:nvPr/>
        </p:nvSpPr>
        <p:spPr bwMode="auto">
          <a:xfrm>
            <a:off x="1066800" y="1940818"/>
            <a:ext cx="7249616"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t>Beam-to-column connections shall satisfy the following </a:t>
            </a:r>
            <a:r>
              <a:rPr lang="en-US" altLang="en-US" sz="2400" b="0" dirty="0" smtClean="0"/>
              <a:t>requirements:</a:t>
            </a:r>
          </a:p>
          <a:p>
            <a:pPr marL="457200" indent="-457200">
              <a:spcBef>
                <a:spcPts val="2400"/>
              </a:spcBef>
              <a:buClrTx/>
              <a:buSzTx/>
              <a:buFont typeface="+mj-lt"/>
              <a:buAutoNum type="arabicPeriod"/>
            </a:pPr>
            <a:r>
              <a:rPr lang="en-US" altLang="en-US" sz="2400" b="0" dirty="0"/>
              <a:t>The connection shall be capable of sustaining an </a:t>
            </a:r>
            <a:r>
              <a:rPr lang="en-US" altLang="en-US" sz="2400" b="0" dirty="0" err="1"/>
              <a:t>interstory</a:t>
            </a:r>
            <a:r>
              <a:rPr lang="en-US" altLang="en-US" sz="2400" b="0" dirty="0"/>
              <a:t> drift angle of at least 0.04 radians.</a:t>
            </a:r>
          </a:p>
          <a:p>
            <a:pPr marL="457200" indent="-457200">
              <a:spcBef>
                <a:spcPts val="2400"/>
              </a:spcBef>
              <a:buClrTx/>
              <a:buSzTx/>
              <a:buFont typeface="+mj-lt"/>
              <a:buAutoNum type="arabicPeriod"/>
            </a:pPr>
            <a:r>
              <a:rPr lang="en-US" altLang="en-US" sz="2400" b="0" dirty="0"/>
              <a:t>The </a:t>
            </a:r>
            <a:r>
              <a:rPr lang="en-US" altLang="en-US" sz="2400" i="1" dirty="0">
                <a:solidFill>
                  <a:schemeClr val="tx2"/>
                </a:solidFill>
                <a:latin typeface="+mn-lt"/>
              </a:rPr>
              <a:t>measured flexural resistance </a:t>
            </a:r>
            <a:r>
              <a:rPr lang="en-US" altLang="en-US" sz="2400" b="0" dirty="0"/>
              <a:t>of the connection, determined at the column face, shall equal at least </a:t>
            </a:r>
            <a:r>
              <a:rPr lang="en-US" altLang="en-US" sz="2400" b="0" dirty="0" smtClean="0"/>
              <a:t>0.80</a:t>
            </a:r>
            <a:r>
              <a:rPr lang="en-US" altLang="en-US" sz="2400" b="0" i="1" dirty="0" smtClean="0"/>
              <a:t>M</a:t>
            </a:r>
            <a:r>
              <a:rPr lang="en-US" altLang="en-US" sz="2400" b="0" baseline="-25000" dirty="0" smtClean="0"/>
              <a:t>p</a:t>
            </a:r>
            <a:r>
              <a:rPr lang="en-US" altLang="en-US" sz="2400" b="0" dirty="0" smtClean="0"/>
              <a:t> </a:t>
            </a:r>
            <a:r>
              <a:rPr lang="en-US" altLang="en-US" sz="2400" b="0" dirty="0"/>
              <a:t>of the connected beam at an </a:t>
            </a:r>
            <a:r>
              <a:rPr lang="en-US" altLang="en-US" sz="2400" b="0" dirty="0" err="1"/>
              <a:t>interstory</a:t>
            </a:r>
            <a:r>
              <a:rPr lang="en-US" altLang="en-US" sz="2400" b="0" dirty="0"/>
              <a:t> drift angle of 0.04 radians</a:t>
            </a:r>
            <a:r>
              <a:rPr lang="en-US" altLang="en-US" sz="2400" b="0" dirty="0" smtClean="0"/>
              <a:t>.</a:t>
            </a:r>
            <a:endParaRPr lang="en-US" altLang="en-US" sz="2400" b="0" dirty="0"/>
          </a:p>
        </p:txBody>
      </p:sp>
      <p:sp>
        <p:nvSpPr>
          <p:cNvPr id="9"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E3.6b  Beam-to-Column Connections</a:t>
            </a:r>
            <a:endParaRPr lang="en-US" altLang="en-US" sz="2200" u="sng" dirty="0">
              <a:latin typeface="+mn-lt"/>
            </a:endParaRPr>
          </a:p>
        </p:txBody>
      </p:sp>
    </p:spTree>
    <p:extLst>
      <p:ext uri="{BB962C8B-B14F-4D97-AF65-F5344CB8AC3E}">
        <p14:creationId xmlns:p14="http://schemas.microsoft.com/office/powerpoint/2010/main" val="3060043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Special Moment Frames</a:t>
            </a:r>
            <a:endParaRPr lang="en-US" dirty="0"/>
          </a:p>
        </p:txBody>
      </p:sp>
      <p:sp>
        <p:nvSpPr>
          <p:cNvPr id="3" name="Text Placeholder 2"/>
          <p:cNvSpPr>
            <a:spLocks noGrp="1"/>
          </p:cNvSpPr>
          <p:nvPr>
            <p:ph type="body" sz="quarter" idx="39"/>
          </p:nvPr>
        </p:nvSpPr>
        <p:spPr/>
        <p:txBody>
          <a:bodyPr/>
          <a:lstStyle/>
          <a:p>
            <a:r>
              <a:rPr lang="en-US" dirty="0" smtClean="0"/>
              <a:t>AISC Seismic Provisions</a:t>
            </a:r>
            <a:endParaRPr lang="en-US" dirty="0"/>
          </a:p>
        </p:txBody>
      </p:sp>
      <p:sp>
        <p:nvSpPr>
          <p:cNvPr id="5"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E3.6d  Required Shear Strength</a:t>
            </a:r>
            <a:endParaRPr lang="en-US" altLang="en-US" sz="2200" u="sng" dirty="0">
              <a:latin typeface="+mn-lt"/>
            </a:endParaRPr>
          </a:p>
        </p:txBody>
      </p:sp>
      <p:sp>
        <p:nvSpPr>
          <p:cNvPr id="6" name="Text Box 4"/>
          <p:cNvSpPr txBox="1">
            <a:spLocks noChangeArrowheads="1"/>
          </p:cNvSpPr>
          <p:nvPr/>
        </p:nvSpPr>
        <p:spPr bwMode="auto">
          <a:xfrm>
            <a:off x="539552" y="1916832"/>
            <a:ext cx="8280920" cy="3239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tx2"/>
              </a:buClr>
              <a:buSzPct val="150000"/>
              <a:buChar char="•"/>
              <a:defRPr sz="2800" b="1">
                <a:solidFill>
                  <a:schemeClr val="tx1"/>
                </a:solidFill>
                <a:latin typeface="Arial" charset="0"/>
              </a:defRPr>
            </a:lvl1pPr>
            <a:lvl2pPr marL="914400" indent="-457200" algn="l">
              <a:spcBef>
                <a:spcPct val="20000"/>
              </a:spcBef>
              <a:buClr>
                <a:schemeClr val="tx2"/>
              </a:buClr>
              <a:buSzPct val="100000"/>
              <a:buChar char="–"/>
              <a:defRPr sz="2800" b="1">
                <a:solidFill>
                  <a:schemeClr val="tx1"/>
                </a:solidFill>
                <a:latin typeface="Arial" charset="0"/>
              </a:defRPr>
            </a:lvl2pPr>
            <a:lvl3pPr marL="1371600" indent="-457200" algn="l">
              <a:spcBef>
                <a:spcPct val="20000"/>
              </a:spcBef>
              <a:buClr>
                <a:schemeClr val="tx2"/>
              </a:buClr>
              <a:buSzPct val="100000"/>
              <a:buChar char="•"/>
              <a:defRPr sz="2400">
                <a:solidFill>
                  <a:schemeClr val="tx1"/>
                </a:solidFill>
                <a:latin typeface="Arial" charset="0"/>
              </a:defRPr>
            </a:lvl3pPr>
            <a:lvl4pPr marL="1828800" indent="-457200" algn="l">
              <a:spcBef>
                <a:spcPct val="20000"/>
              </a:spcBef>
              <a:buClr>
                <a:schemeClr val="tx2"/>
              </a:buClr>
              <a:buSzPct val="100000"/>
              <a:buChar char="–"/>
              <a:defRPr sz="2000">
                <a:solidFill>
                  <a:schemeClr val="tx1"/>
                </a:solidFill>
                <a:latin typeface="Arial" charset="0"/>
              </a:defRPr>
            </a:lvl4pPr>
            <a:lvl5pPr marL="2286000" indent="-457200" algn="l">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t>The required shear strength of the connection shall be determined using the capacity-limited seismic load effect, </a:t>
            </a:r>
            <a:r>
              <a:rPr lang="en-US" altLang="en-US" sz="2200" b="0" i="1" dirty="0"/>
              <a:t>E</a:t>
            </a:r>
            <a:r>
              <a:rPr lang="en-US" altLang="en-US" sz="2200" b="0" baseline="-25000" dirty="0"/>
              <a:t>cl</a:t>
            </a:r>
            <a:r>
              <a:rPr lang="en-US" altLang="en-US" sz="2200" b="0" dirty="0"/>
              <a:t>. </a:t>
            </a:r>
            <a:endParaRPr lang="en-US" altLang="en-US" sz="2200" b="0" dirty="0" smtClean="0"/>
          </a:p>
          <a:p>
            <a:pPr>
              <a:spcBef>
                <a:spcPct val="50000"/>
              </a:spcBef>
              <a:buClrTx/>
              <a:buSzTx/>
              <a:buFontTx/>
              <a:buNone/>
            </a:pPr>
            <a:endParaRPr lang="en-US" altLang="en-US" sz="1100" b="0" dirty="0"/>
          </a:p>
          <a:p>
            <a:pPr lvl="1">
              <a:spcBef>
                <a:spcPct val="50000"/>
              </a:spcBef>
              <a:buClrTx/>
              <a:buSzTx/>
              <a:buFontTx/>
              <a:buNone/>
            </a:pPr>
            <a:r>
              <a:rPr lang="en-US" altLang="en-US" sz="2400" b="0" i="1" dirty="0">
                <a:latin typeface="+mn-lt"/>
              </a:rPr>
              <a:t>		</a:t>
            </a:r>
            <a:r>
              <a:rPr lang="en-US" altLang="en-US" sz="2400" i="1" dirty="0" smtClean="0">
                <a:latin typeface="+mn-lt"/>
              </a:rPr>
              <a:t>E</a:t>
            </a:r>
            <a:r>
              <a:rPr lang="en-US" altLang="en-US" sz="2400" i="1" baseline="-25000" dirty="0" smtClean="0">
                <a:latin typeface="+mn-lt"/>
              </a:rPr>
              <a:t>cl</a:t>
            </a:r>
            <a:r>
              <a:rPr lang="en-US" altLang="en-US" sz="2400" baseline="-25000" dirty="0" smtClean="0">
                <a:latin typeface="+mn-lt"/>
              </a:rPr>
              <a:t> </a:t>
            </a:r>
            <a:r>
              <a:rPr lang="en-US" altLang="en-US" sz="2400" dirty="0">
                <a:latin typeface="+mn-lt"/>
              </a:rPr>
              <a:t>= 2 </a:t>
            </a:r>
            <a:r>
              <a:rPr lang="en-US" altLang="en-US" sz="2400" i="1" dirty="0" err="1">
                <a:latin typeface="+mn-lt"/>
              </a:rPr>
              <a:t>M</a:t>
            </a:r>
            <a:r>
              <a:rPr lang="en-US" altLang="en-US" sz="2400" i="1" baseline="-25000" dirty="0" err="1">
                <a:latin typeface="+mn-lt"/>
              </a:rPr>
              <a:t>pr</a:t>
            </a:r>
            <a:r>
              <a:rPr lang="en-US" altLang="en-US" sz="2400" dirty="0">
                <a:latin typeface="+mn-lt"/>
              </a:rPr>
              <a:t>  / </a:t>
            </a:r>
            <a:r>
              <a:rPr lang="en-US" altLang="en-US" sz="2400" i="1" dirty="0" err="1">
                <a:latin typeface="+mn-lt"/>
              </a:rPr>
              <a:t>L</a:t>
            </a:r>
            <a:r>
              <a:rPr lang="en-US" altLang="en-US" sz="2400" i="1" baseline="-25000" dirty="0" err="1">
                <a:latin typeface="+mn-lt"/>
              </a:rPr>
              <a:t>h</a:t>
            </a:r>
            <a:r>
              <a:rPr lang="en-US" altLang="en-US" sz="2400" b="0" dirty="0">
                <a:latin typeface="+mn-lt"/>
              </a:rPr>
              <a:t>		</a:t>
            </a:r>
            <a:r>
              <a:rPr lang="en-US" altLang="en-US" sz="2200" b="0" dirty="0">
                <a:latin typeface="+mn-lt"/>
              </a:rPr>
              <a:t>(E3-6)</a:t>
            </a:r>
          </a:p>
          <a:p>
            <a:pPr lvl="1">
              <a:spcBef>
                <a:spcPct val="50000"/>
              </a:spcBef>
              <a:buClrTx/>
              <a:buSzTx/>
              <a:buFontTx/>
              <a:buNone/>
            </a:pPr>
            <a:endParaRPr lang="en-US" altLang="en-US" sz="1800" b="0" dirty="0">
              <a:latin typeface="+mn-lt"/>
            </a:endParaRPr>
          </a:p>
          <a:p>
            <a:pPr lvl="1">
              <a:spcBef>
                <a:spcPct val="50000"/>
              </a:spcBef>
              <a:buClrTx/>
              <a:buSzTx/>
              <a:buFontTx/>
              <a:buNone/>
            </a:pPr>
            <a:r>
              <a:rPr lang="en-US" altLang="en-US" sz="1800" b="0" dirty="0" smtClean="0">
                <a:latin typeface="+mn-lt"/>
              </a:rPr>
              <a:t>	where</a:t>
            </a:r>
            <a:r>
              <a:rPr lang="en-US" altLang="en-US" sz="1800" b="0" dirty="0">
                <a:latin typeface="+mn-lt"/>
              </a:rPr>
              <a:t>:</a:t>
            </a:r>
          </a:p>
          <a:p>
            <a:pPr lvl="1">
              <a:spcBef>
                <a:spcPct val="50000"/>
              </a:spcBef>
              <a:buClrTx/>
              <a:buSzTx/>
              <a:buFontTx/>
              <a:buNone/>
            </a:pPr>
            <a:r>
              <a:rPr lang="en-US" altLang="en-US" sz="1800" b="0" dirty="0">
                <a:latin typeface="+mn-lt"/>
              </a:rPr>
              <a:t>	</a:t>
            </a:r>
            <a:r>
              <a:rPr lang="en-US" altLang="en-US" sz="1800" b="0" dirty="0" smtClean="0">
                <a:latin typeface="+mn-lt"/>
              </a:rPr>
              <a:t>	</a:t>
            </a:r>
            <a:r>
              <a:rPr lang="en-US" altLang="en-US" sz="1800" b="0" i="1" dirty="0" err="1" smtClean="0">
                <a:latin typeface="+mn-lt"/>
              </a:rPr>
              <a:t>M</a:t>
            </a:r>
            <a:r>
              <a:rPr lang="en-US" altLang="en-US" sz="1800" b="0" i="1" baseline="-25000" dirty="0" err="1" smtClean="0">
                <a:latin typeface="+mn-lt"/>
              </a:rPr>
              <a:t>pr</a:t>
            </a:r>
            <a:r>
              <a:rPr lang="en-US" altLang="en-US" sz="1800" b="0" dirty="0" smtClean="0">
                <a:latin typeface="+mn-lt"/>
              </a:rPr>
              <a:t> </a:t>
            </a:r>
            <a:r>
              <a:rPr lang="en-US" altLang="en-US" sz="1800" b="0" dirty="0">
                <a:latin typeface="+mn-lt"/>
              </a:rPr>
              <a:t>= maximum probable moment at the plastic hinge location</a:t>
            </a:r>
          </a:p>
          <a:p>
            <a:pPr lvl="1">
              <a:spcBef>
                <a:spcPct val="50000"/>
              </a:spcBef>
              <a:buClrTx/>
              <a:buSzTx/>
              <a:buFontTx/>
              <a:buNone/>
            </a:pPr>
            <a:r>
              <a:rPr lang="en-US" altLang="en-US" sz="1800" b="0" dirty="0">
                <a:latin typeface="+mn-lt"/>
              </a:rPr>
              <a:t>	</a:t>
            </a:r>
            <a:r>
              <a:rPr lang="en-US" altLang="en-US" sz="1800" b="0" dirty="0" smtClean="0">
                <a:latin typeface="+mn-lt"/>
              </a:rPr>
              <a:t>	</a:t>
            </a:r>
            <a:r>
              <a:rPr lang="en-US" altLang="en-US" sz="1800" b="0" i="1" dirty="0" err="1" smtClean="0">
                <a:latin typeface="+mn-lt"/>
              </a:rPr>
              <a:t>L</a:t>
            </a:r>
            <a:r>
              <a:rPr lang="en-US" altLang="en-US" sz="1800" b="0" i="1" baseline="-25000" dirty="0" err="1" smtClean="0">
                <a:latin typeface="+mn-lt"/>
              </a:rPr>
              <a:t>h</a:t>
            </a:r>
            <a:r>
              <a:rPr lang="en-US" altLang="en-US" sz="1800" b="0" dirty="0" smtClean="0">
                <a:latin typeface="+mn-lt"/>
              </a:rPr>
              <a:t> </a:t>
            </a:r>
            <a:r>
              <a:rPr lang="en-US" altLang="en-US" sz="1800" b="0" dirty="0">
                <a:latin typeface="+mn-lt"/>
              </a:rPr>
              <a:t>= distance between plastic hinge locations</a:t>
            </a:r>
            <a:endParaRPr lang="en-US" altLang="en-US" sz="1800" b="0" i="1" dirty="0">
              <a:latin typeface="+mn-lt"/>
            </a:endParaRPr>
          </a:p>
        </p:txBody>
      </p:sp>
      <p:sp>
        <p:nvSpPr>
          <p:cNvPr id="7"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153</a:t>
            </a:fld>
            <a:endParaRPr lang="en-US" altLang="en-US"/>
          </a:p>
        </p:txBody>
      </p:sp>
    </p:spTree>
    <p:extLst>
      <p:ext uri="{BB962C8B-B14F-4D97-AF65-F5344CB8AC3E}">
        <p14:creationId xmlns:p14="http://schemas.microsoft.com/office/powerpoint/2010/main" val="2394857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8"/>
          </p:nvPr>
        </p:nvSpPr>
        <p:spPr>
          <a:xfrm>
            <a:off x="179512" y="143838"/>
            <a:ext cx="8712968" cy="404842"/>
          </a:xfrm>
        </p:spPr>
        <p:txBody>
          <a:bodyPr/>
          <a:lstStyle/>
          <a:p>
            <a:r>
              <a:rPr lang="en-US" dirty="0"/>
              <a:t>Required Shear Strength of Beam-to-Column Connection</a:t>
            </a:r>
          </a:p>
          <a:p>
            <a:endParaRPr lang="en-US" dirty="0"/>
          </a:p>
        </p:txBody>
      </p:sp>
      <p:grpSp>
        <p:nvGrpSpPr>
          <p:cNvPr id="7" name="Group 2"/>
          <p:cNvGrpSpPr>
            <a:grpSpLocks/>
          </p:cNvGrpSpPr>
          <p:nvPr/>
        </p:nvGrpSpPr>
        <p:grpSpPr bwMode="auto">
          <a:xfrm>
            <a:off x="1206500" y="952500"/>
            <a:ext cx="6981825" cy="2895600"/>
            <a:chOff x="760" y="600"/>
            <a:chExt cx="4398" cy="1824"/>
          </a:xfrm>
        </p:grpSpPr>
        <p:grpSp>
          <p:nvGrpSpPr>
            <p:cNvPr id="8" name="Group 3"/>
            <p:cNvGrpSpPr>
              <a:grpSpLocks/>
            </p:cNvGrpSpPr>
            <p:nvPr/>
          </p:nvGrpSpPr>
          <p:grpSpPr bwMode="auto">
            <a:xfrm>
              <a:off x="760" y="600"/>
              <a:ext cx="4398" cy="1824"/>
              <a:chOff x="552" y="420"/>
              <a:chExt cx="4764" cy="2004"/>
            </a:xfrm>
          </p:grpSpPr>
          <p:grpSp>
            <p:nvGrpSpPr>
              <p:cNvPr id="11" name="Group 4"/>
              <p:cNvGrpSpPr>
                <a:grpSpLocks/>
              </p:cNvGrpSpPr>
              <p:nvPr/>
            </p:nvGrpSpPr>
            <p:grpSpPr bwMode="auto">
              <a:xfrm>
                <a:off x="918" y="1170"/>
                <a:ext cx="4038" cy="414"/>
                <a:chOff x="918" y="1170"/>
                <a:chExt cx="4038" cy="414"/>
              </a:xfrm>
            </p:grpSpPr>
            <p:sp>
              <p:nvSpPr>
                <p:cNvPr id="34" name="Rectangle 5"/>
                <p:cNvSpPr>
                  <a:spLocks noChangeArrowheads="1"/>
                </p:cNvSpPr>
                <p:nvPr/>
              </p:nvSpPr>
              <p:spPr bwMode="auto">
                <a:xfrm>
                  <a:off x="918" y="1170"/>
                  <a:ext cx="4038" cy="414"/>
                </a:xfrm>
                <a:prstGeom prst="rect">
                  <a:avLst/>
                </a:prstGeom>
                <a:solidFill>
                  <a:srgbClr val="CECECE"/>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5" name="Line 6"/>
                <p:cNvSpPr>
                  <a:spLocks noChangeShapeType="1"/>
                </p:cNvSpPr>
                <p:nvPr/>
              </p:nvSpPr>
              <p:spPr bwMode="auto">
                <a:xfrm>
                  <a:off x="918" y="1218"/>
                  <a:ext cx="403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Line 7"/>
                <p:cNvSpPr>
                  <a:spLocks noChangeShapeType="1"/>
                </p:cNvSpPr>
                <p:nvPr/>
              </p:nvSpPr>
              <p:spPr bwMode="auto">
                <a:xfrm>
                  <a:off x="918" y="1534"/>
                  <a:ext cx="403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2" name="Group 8"/>
              <p:cNvGrpSpPr>
                <a:grpSpLocks/>
              </p:cNvGrpSpPr>
              <p:nvPr/>
            </p:nvGrpSpPr>
            <p:grpSpPr bwMode="auto">
              <a:xfrm>
                <a:off x="552" y="420"/>
                <a:ext cx="366" cy="2004"/>
                <a:chOff x="552" y="420"/>
                <a:chExt cx="366" cy="2004"/>
              </a:xfrm>
            </p:grpSpPr>
            <p:grpSp>
              <p:nvGrpSpPr>
                <p:cNvPr id="24" name="Group 9"/>
                <p:cNvGrpSpPr>
                  <a:grpSpLocks/>
                </p:cNvGrpSpPr>
                <p:nvPr/>
              </p:nvGrpSpPr>
              <p:grpSpPr bwMode="auto">
                <a:xfrm>
                  <a:off x="552" y="420"/>
                  <a:ext cx="366" cy="2004"/>
                  <a:chOff x="552" y="420"/>
                  <a:chExt cx="366" cy="2004"/>
                </a:xfrm>
              </p:grpSpPr>
              <p:sp>
                <p:nvSpPr>
                  <p:cNvPr id="31" name="Rectangle 10"/>
                  <p:cNvSpPr>
                    <a:spLocks noChangeArrowheads="1"/>
                  </p:cNvSpPr>
                  <p:nvPr/>
                </p:nvSpPr>
                <p:spPr bwMode="auto">
                  <a:xfrm>
                    <a:off x="552" y="420"/>
                    <a:ext cx="366" cy="2004"/>
                  </a:xfrm>
                  <a:prstGeom prst="rect">
                    <a:avLst/>
                  </a:prstGeom>
                  <a:solidFill>
                    <a:srgbClr val="CECECE"/>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2" name="Line 11"/>
                  <p:cNvSpPr>
                    <a:spLocks noChangeShapeType="1"/>
                  </p:cNvSpPr>
                  <p:nvPr/>
                </p:nvSpPr>
                <p:spPr bwMode="auto">
                  <a:xfrm>
                    <a:off x="600" y="420"/>
                    <a:ext cx="0" cy="20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Line 12"/>
                  <p:cNvSpPr>
                    <a:spLocks noChangeShapeType="1"/>
                  </p:cNvSpPr>
                  <p:nvPr/>
                </p:nvSpPr>
                <p:spPr bwMode="auto">
                  <a:xfrm>
                    <a:off x="870" y="420"/>
                    <a:ext cx="0" cy="20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5" name="Group 13"/>
                <p:cNvGrpSpPr>
                  <a:grpSpLocks/>
                </p:cNvGrpSpPr>
                <p:nvPr/>
              </p:nvGrpSpPr>
              <p:grpSpPr bwMode="auto">
                <a:xfrm>
                  <a:off x="600" y="1178"/>
                  <a:ext cx="270" cy="40"/>
                  <a:chOff x="600" y="1178"/>
                  <a:chExt cx="270" cy="40"/>
                </a:xfrm>
              </p:grpSpPr>
              <p:sp>
                <p:nvSpPr>
                  <p:cNvPr id="29" name="Line 14"/>
                  <p:cNvSpPr>
                    <a:spLocks noChangeShapeType="1"/>
                  </p:cNvSpPr>
                  <p:nvPr/>
                </p:nvSpPr>
                <p:spPr bwMode="auto">
                  <a:xfrm>
                    <a:off x="600" y="117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Line 15"/>
                  <p:cNvSpPr>
                    <a:spLocks noChangeShapeType="1"/>
                  </p:cNvSpPr>
                  <p:nvPr/>
                </p:nvSpPr>
                <p:spPr bwMode="auto">
                  <a:xfrm>
                    <a:off x="600" y="121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6" name="Group 16"/>
                <p:cNvGrpSpPr>
                  <a:grpSpLocks/>
                </p:cNvGrpSpPr>
                <p:nvPr/>
              </p:nvGrpSpPr>
              <p:grpSpPr bwMode="auto">
                <a:xfrm>
                  <a:off x="596" y="1538"/>
                  <a:ext cx="270" cy="40"/>
                  <a:chOff x="600" y="1178"/>
                  <a:chExt cx="270" cy="40"/>
                </a:xfrm>
              </p:grpSpPr>
              <p:sp>
                <p:nvSpPr>
                  <p:cNvPr id="27" name="Line 17"/>
                  <p:cNvSpPr>
                    <a:spLocks noChangeShapeType="1"/>
                  </p:cNvSpPr>
                  <p:nvPr/>
                </p:nvSpPr>
                <p:spPr bwMode="auto">
                  <a:xfrm>
                    <a:off x="600" y="117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18"/>
                  <p:cNvSpPr>
                    <a:spLocks noChangeShapeType="1"/>
                  </p:cNvSpPr>
                  <p:nvPr/>
                </p:nvSpPr>
                <p:spPr bwMode="auto">
                  <a:xfrm>
                    <a:off x="600" y="121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13" name="Group 19"/>
              <p:cNvGrpSpPr>
                <a:grpSpLocks/>
              </p:cNvGrpSpPr>
              <p:nvPr/>
            </p:nvGrpSpPr>
            <p:grpSpPr bwMode="auto">
              <a:xfrm>
                <a:off x="4950" y="420"/>
                <a:ext cx="366" cy="2004"/>
                <a:chOff x="552" y="420"/>
                <a:chExt cx="366" cy="2004"/>
              </a:xfrm>
            </p:grpSpPr>
            <p:grpSp>
              <p:nvGrpSpPr>
                <p:cNvPr id="14" name="Group 20"/>
                <p:cNvGrpSpPr>
                  <a:grpSpLocks/>
                </p:cNvGrpSpPr>
                <p:nvPr/>
              </p:nvGrpSpPr>
              <p:grpSpPr bwMode="auto">
                <a:xfrm>
                  <a:off x="552" y="420"/>
                  <a:ext cx="366" cy="2004"/>
                  <a:chOff x="552" y="420"/>
                  <a:chExt cx="366" cy="2004"/>
                </a:xfrm>
              </p:grpSpPr>
              <p:sp>
                <p:nvSpPr>
                  <p:cNvPr id="21" name="Rectangle 21"/>
                  <p:cNvSpPr>
                    <a:spLocks noChangeArrowheads="1"/>
                  </p:cNvSpPr>
                  <p:nvPr/>
                </p:nvSpPr>
                <p:spPr bwMode="auto">
                  <a:xfrm>
                    <a:off x="552" y="420"/>
                    <a:ext cx="366" cy="2004"/>
                  </a:xfrm>
                  <a:prstGeom prst="rect">
                    <a:avLst/>
                  </a:prstGeom>
                  <a:solidFill>
                    <a:srgbClr val="CECECE"/>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2" name="Line 22"/>
                  <p:cNvSpPr>
                    <a:spLocks noChangeShapeType="1"/>
                  </p:cNvSpPr>
                  <p:nvPr/>
                </p:nvSpPr>
                <p:spPr bwMode="auto">
                  <a:xfrm>
                    <a:off x="600" y="420"/>
                    <a:ext cx="0" cy="20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Line 23"/>
                  <p:cNvSpPr>
                    <a:spLocks noChangeShapeType="1"/>
                  </p:cNvSpPr>
                  <p:nvPr/>
                </p:nvSpPr>
                <p:spPr bwMode="auto">
                  <a:xfrm>
                    <a:off x="870" y="420"/>
                    <a:ext cx="0" cy="20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 name="Group 24"/>
                <p:cNvGrpSpPr>
                  <a:grpSpLocks/>
                </p:cNvGrpSpPr>
                <p:nvPr/>
              </p:nvGrpSpPr>
              <p:grpSpPr bwMode="auto">
                <a:xfrm>
                  <a:off x="600" y="1178"/>
                  <a:ext cx="270" cy="40"/>
                  <a:chOff x="600" y="1178"/>
                  <a:chExt cx="270" cy="40"/>
                </a:xfrm>
              </p:grpSpPr>
              <p:sp>
                <p:nvSpPr>
                  <p:cNvPr id="19" name="Line 25"/>
                  <p:cNvSpPr>
                    <a:spLocks noChangeShapeType="1"/>
                  </p:cNvSpPr>
                  <p:nvPr/>
                </p:nvSpPr>
                <p:spPr bwMode="auto">
                  <a:xfrm>
                    <a:off x="600" y="117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Line 26"/>
                  <p:cNvSpPr>
                    <a:spLocks noChangeShapeType="1"/>
                  </p:cNvSpPr>
                  <p:nvPr/>
                </p:nvSpPr>
                <p:spPr bwMode="auto">
                  <a:xfrm>
                    <a:off x="600" y="121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6" name="Group 27"/>
                <p:cNvGrpSpPr>
                  <a:grpSpLocks/>
                </p:cNvGrpSpPr>
                <p:nvPr/>
              </p:nvGrpSpPr>
              <p:grpSpPr bwMode="auto">
                <a:xfrm>
                  <a:off x="596" y="1538"/>
                  <a:ext cx="270" cy="40"/>
                  <a:chOff x="600" y="1178"/>
                  <a:chExt cx="270" cy="40"/>
                </a:xfrm>
              </p:grpSpPr>
              <p:sp>
                <p:nvSpPr>
                  <p:cNvPr id="17" name="Line 28"/>
                  <p:cNvSpPr>
                    <a:spLocks noChangeShapeType="1"/>
                  </p:cNvSpPr>
                  <p:nvPr/>
                </p:nvSpPr>
                <p:spPr bwMode="auto">
                  <a:xfrm>
                    <a:off x="600" y="117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29"/>
                  <p:cNvSpPr>
                    <a:spLocks noChangeShapeType="1"/>
                  </p:cNvSpPr>
                  <p:nvPr/>
                </p:nvSpPr>
                <p:spPr bwMode="auto">
                  <a:xfrm>
                    <a:off x="600" y="121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sp>
          <p:nvSpPr>
            <p:cNvPr id="9" name="Freeform 30"/>
            <p:cNvSpPr>
              <a:spLocks/>
            </p:cNvSpPr>
            <p:nvPr/>
          </p:nvSpPr>
          <p:spPr bwMode="auto">
            <a:xfrm>
              <a:off x="1092" y="1281"/>
              <a:ext cx="222" cy="375"/>
            </a:xfrm>
            <a:custGeom>
              <a:avLst/>
              <a:gdLst>
                <a:gd name="T0" fmla="*/ 3 w 222"/>
                <a:gd name="T1" fmla="*/ 0 h 375"/>
                <a:gd name="T2" fmla="*/ 222 w 222"/>
                <a:gd name="T3" fmla="*/ 0 h 375"/>
                <a:gd name="T4" fmla="*/ 123 w 222"/>
                <a:gd name="T5" fmla="*/ 54 h 375"/>
                <a:gd name="T6" fmla="*/ 45 w 222"/>
                <a:gd name="T7" fmla="*/ 114 h 375"/>
                <a:gd name="T8" fmla="*/ 18 w 222"/>
                <a:gd name="T9" fmla="*/ 162 h 375"/>
                <a:gd name="T10" fmla="*/ 33 w 222"/>
                <a:gd name="T11" fmla="*/ 231 h 375"/>
                <a:gd name="T12" fmla="*/ 102 w 222"/>
                <a:gd name="T13" fmla="*/ 288 h 375"/>
                <a:gd name="T14" fmla="*/ 150 w 222"/>
                <a:gd name="T15" fmla="*/ 327 h 375"/>
                <a:gd name="T16" fmla="*/ 216 w 222"/>
                <a:gd name="T17" fmla="*/ 375 h 375"/>
                <a:gd name="T18" fmla="*/ 0 w 222"/>
                <a:gd name="T19" fmla="*/ 375 h 375"/>
                <a:gd name="T20" fmla="*/ 3 w 222"/>
                <a:gd name="T21" fmla="*/ 0 h 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2" h="375">
                  <a:moveTo>
                    <a:pt x="3" y="0"/>
                  </a:moveTo>
                  <a:lnTo>
                    <a:pt x="222" y="0"/>
                  </a:lnTo>
                  <a:lnTo>
                    <a:pt x="123" y="54"/>
                  </a:lnTo>
                  <a:lnTo>
                    <a:pt x="45" y="114"/>
                  </a:lnTo>
                  <a:lnTo>
                    <a:pt x="18" y="162"/>
                  </a:lnTo>
                  <a:lnTo>
                    <a:pt x="33" y="231"/>
                  </a:lnTo>
                  <a:lnTo>
                    <a:pt x="102" y="288"/>
                  </a:lnTo>
                  <a:lnTo>
                    <a:pt x="150" y="327"/>
                  </a:lnTo>
                  <a:lnTo>
                    <a:pt x="216" y="375"/>
                  </a:lnTo>
                  <a:lnTo>
                    <a:pt x="0" y="375"/>
                  </a:lnTo>
                  <a:lnTo>
                    <a:pt x="3" y="0"/>
                  </a:lnTo>
                  <a:close/>
                </a:path>
              </a:pathLst>
            </a:custGeom>
            <a:solidFill>
              <a:srgbClr val="FF0000">
                <a:alpha val="79999"/>
              </a:srgbClr>
            </a:solidFill>
            <a:ln w="1905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Freeform 31"/>
            <p:cNvSpPr>
              <a:spLocks/>
            </p:cNvSpPr>
            <p:nvPr/>
          </p:nvSpPr>
          <p:spPr bwMode="auto">
            <a:xfrm flipH="1">
              <a:off x="4602" y="1287"/>
              <a:ext cx="222" cy="375"/>
            </a:xfrm>
            <a:custGeom>
              <a:avLst/>
              <a:gdLst>
                <a:gd name="T0" fmla="*/ 3 w 222"/>
                <a:gd name="T1" fmla="*/ 0 h 375"/>
                <a:gd name="T2" fmla="*/ 222 w 222"/>
                <a:gd name="T3" fmla="*/ 0 h 375"/>
                <a:gd name="T4" fmla="*/ 123 w 222"/>
                <a:gd name="T5" fmla="*/ 54 h 375"/>
                <a:gd name="T6" fmla="*/ 45 w 222"/>
                <a:gd name="T7" fmla="*/ 114 h 375"/>
                <a:gd name="T8" fmla="*/ 18 w 222"/>
                <a:gd name="T9" fmla="*/ 162 h 375"/>
                <a:gd name="T10" fmla="*/ 33 w 222"/>
                <a:gd name="T11" fmla="*/ 231 h 375"/>
                <a:gd name="T12" fmla="*/ 102 w 222"/>
                <a:gd name="T13" fmla="*/ 288 h 375"/>
                <a:gd name="T14" fmla="*/ 150 w 222"/>
                <a:gd name="T15" fmla="*/ 327 h 375"/>
                <a:gd name="T16" fmla="*/ 216 w 222"/>
                <a:gd name="T17" fmla="*/ 375 h 375"/>
                <a:gd name="T18" fmla="*/ 0 w 222"/>
                <a:gd name="T19" fmla="*/ 375 h 375"/>
                <a:gd name="T20" fmla="*/ 3 w 222"/>
                <a:gd name="T21" fmla="*/ 0 h 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2" h="375">
                  <a:moveTo>
                    <a:pt x="3" y="0"/>
                  </a:moveTo>
                  <a:lnTo>
                    <a:pt x="222" y="0"/>
                  </a:lnTo>
                  <a:lnTo>
                    <a:pt x="123" y="54"/>
                  </a:lnTo>
                  <a:lnTo>
                    <a:pt x="45" y="114"/>
                  </a:lnTo>
                  <a:lnTo>
                    <a:pt x="18" y="162"/>
                  </a:lnTo>
                  <a:lnTo>
                    <a:pt x="33" y="231"/>
                  </a:lnTo>
                  <a:lnTo>
                    <a:pt x="102" y="288"/>
                  </a:lnTo>
                  <a:lnTo>
                    <a:pt x="150" y="327"/>
                  </a:lnTo>
                  <a:lnTo>
                    <a:pt x="216" y="375"/>
                  </a:lnTo>
                  <a:lnTo>
                    <a:pt x="0" y="375"/>
                  </a:lnTo>
                  <a:lnTo>
                    <a:pt x="3" y="0"/>
                  </a:lnTo>
                  <a:close/>
                </a:path>
              </a:pathLst>
            </a:custGeom>
            <a:solidFill>
              <a:srgbClr val="FF0000">
                <a:alpha val="79999"/>
              </a:srgbClr>
            </a:solidFill>
            <a:ln w="1905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7" name="Line 32"/>
          <p:cNvSpPr>
            <a:spLocks noChangeShapeType="1"/>
          </p:cNvSpPr>
          <p:nvPr/>
        </p:nvSpPr>
        <p:spPr bwMode="auto">
          <a:xfrm>
            <a:off x="1935163" y="2328863"/>
            <a:ext cx="0" cy="2070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 name="Line 33"/>
          <p:cNvSpPr>
            <a:spLocks noChangeShapeType="1"/>
          </p:cNvSpPr>
          <p:nvPr/>
        </p:nvSpPr>
        <p:spPr bwMode="auto">
          <a:xfrm>
            <a:off x="7469188" y="2328863"/>
            <a:ext cx="0" cy="2070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Line 34"/>
          <p:cNvSpPr>
            <a:spLocks noChangeShapeType="1"/>
          </p:cNvSpPr>
          <p:nvPr/>
        </p:nvSpPr>
        <p:spPr bwMode="auto">
          <a:xfrm>
            <a:off x="1935163" y="4052888"/>
            <a:ext cx="5534025" cy="0"/>
          </a:xfrm>
          <a:prstGeom prst="line">
            <a:avLst/>
          </a:prstGeom>
          <a:noFill/>
          <a:ln w="1905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0" name="Text Box 35"/>
          <p:cNvSpPr txBox="1">
            <a:spLocks noChangeArrowheads="1"/>
          </p:cNvSpPr>
          <p:nvPr/>
        </p:nvSpPr>
        <p:spPr bwMode="auto">
          <a:xfrm>
            <a:off x="4133850" y="3519488"/>
            <a:ext cx="819150" cy="457200"/>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i="1"/>
              <a:t>L</a:t>
            </a:r>
            <a:r>
              <a:rPr lang="en-US" altLang="en-US" i="1" baseline="-25000"/>
              <a:t>h</a:t>
            </a:r>
            <a:endParaRPr lang="en-US" altLang="en-US" i="1"/>
          </a:p>
        </p:txBody>
      </p:sp>
      <p:grpSp>
        <p:nvGrpSpPr>
          <p:cNvPr id="41" name="Group 36"/>
          <p:cNvGrpSpPr>
            <a:grpSpLocks/>
          </p:cNvGrpSpPr>
          <p:nvPr/>
        </p:nvGrpSpPr>
        <p:grpSpPr bwMode="auto">
          <a:xfrm>
            <a:off x="1935163" y="4860925"/>
            <a:ext cx="5534025" cy="798513"/>
            <a:chOff x="1219" y="3062"/>
            <a:chExt cx="3486" cy="503"/>
          </a:xfrm>
        </p:grpSpPr>
        <p:grpSp>
          <p:nvGrpSpPr>
            <p:cNvPr id="42" name="Group 37"/>
            <p:cNvGrpSpPr>
              <a:grpSpLocks/>
            </p:cNvGrpSpPr>
            <p:nvPr/>
          </p:nvGrpSpPr>
          <p:grpSpPr bwMode="auto">
            <a:xfrm>
              <a:off x="1219" y="3196"/>
              <a:ext cx="3486" cy="369"/>
              <a:chOff x="1219" y="3142"/>
              <a:chExt cx="3486" cy="369"/>
            </a:xfrm>
          </p:grpSpPr>
          <p:sp>
            <p:nvSpPr>
              <p:cNvPr id="82" name="Rectangle 38"/>
              <p:cNvSpPr>
                <a:spLocks noChangeArrowheads="1"/>
              </p:cNvSpPr>
              <p:nvPr/>
            </p:nvSpPr>
            <p:spPr bwMode="auto">
              <a:xfrm>
                <a:off x="1219" y="3142"/>
                <a:ext cx="3486" cy="369"/>
              </a:xfrm>
              <a:prstGeom prst="rect">
                <a:avLst/>
              </a:prstGeom>
              <a:solidFill>
                <a:srgbClr val="CECECE"/>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3" name="Line 39"/>
              <p:cNvSpPr>
                <a:spLocks noChangeShapeType="1"/>
              </p:cNvSpPr>
              <p:nvPr/>
            </p:nvSpPr>
            <p:spPr bwMode="auto">
              <a:xfrm>
                <a:off x="1219" y="3190"/>
                <a:ext cx="348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 name="Line 40"/>
              <p:cNvSpPr>
                <a:spLocks noChangeShapeType="1"/>
              </p:cNvSpPr>
              <p:nvPr/>
            </p:nvSpPr>
            <p:spPr bwMode="auto">
              <a:xfrm>
                <a:off x="1219" y="3460"/>
                <a:ext cx="348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3" name="Group 41"/>
            <p:cNvGrpSpPr>
              <a:grpSpLocks/>
            </p:cNvGrpSpPr>
            <p:nvPr/>
          </p:nvGrpSpPr>
          <p:grpSpPr bwMode="auto">
            <a:xfrm>
              <a:off x="1231" y="3062"/>
              <a:ext cx="1152" cy="134"/>
              <a:chOff x="1231" y="3062"/>
              <a:chExt cx="1152" cy="134"/>
            </a:xfrm>
          </p:grpSpPr>
          <p:sp>
            <p:nvSpPr>
              <p:cNvPr id="69" name="Line 42"/>
              <p:cNvSpPr>
                <a:spLocks noChangeShapeType="1"/>
              </p:cNvSpPr>
              <p:nvPr/>
            </p:nvSpPr>
            <p:spPr bwMode="auto">
              <a:xfrm>
                <a:off x="123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 name="Line 43"/>
              <p:cNvSpPr>
                <a:spLocks noChangeShapeType="1"/>
              </p:cNvSpPr>
              <p:nvPr/>
            </p:nvSpPr>
            <p:spPr bwMode="auto">
              <a:xfrm>
                <a:off x="132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1" name="Line 44"/>
              <p:cNvSpPr>
                <a:spLocks noChangeShapeType="1"/>
              </p:cNvSpPr>
              <p:nvPr/>
            </p:nvSpPr>
            <p:spPr bwMode="auto">
              <a:xfrm>
                <a:off x="142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Line 45"/>
              <p:cNvSpPr>
                <a:spLocks noChangeShapeType="1"/>
              </p:cNvSpPr>
              <p:nvPr/>
            </p:nvSpPr>
            <p:spPr bwMode="auto">
              <a:xfrm>
                <a:off x="151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3" name="Line 46"/>
              <p:cNvSpPr>
                <a:spLocks noChangeShapeType="1"/>
              </p:cNvSpPr>
              <p:nvPr/>
            </p:nvSpPr>
            <p:spPr bwMode="auto">
              <a:xfrm>
                <a:off x="161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 name="Line 47"/>
              <p:cNvSpPr>
                <a:spLocks noChangeShapeType="1"/>
              </p:cNvSpPr>
              <p:nvPr/>
            </p:nvSpPr>
            <p:spPr bwMode="auto">
              <a:xfrm>
                <a:off x="171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 name="Line 48"/>
              <p:cNvSpPr>
                <a:spLocks noChangeShapeType="1"/>
              </p:cNvSpPr>
              <p:nvPr/>
            </p:nvSpPr>
            <p:spPr bwMode="auto">
              <a:xfrm>
                <a:off x="180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6" name="Line 49"/>
              <p:cNvSpPr>
                <a:spLocks noChangeShapeType="1"/>
              </p:cNvSpPr>
              <p:nvPr/>
            </p:nvSpPr>
            <p:spPr bwMode="auto">
              <a:xfrm>
                <a:off x="190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7" name="Line 50"/>
              <p:cNvSpPr>
                <a:spLocks noChangeShapeType="1"/>
              </p:cNvSpPr>
              <p:nvPr/>
            </p:nvSpPr>
            <p:spPr bwMode="auto">
              <a:xfrm>
                <a:off x="199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8" name="Line 51"/>
              <p:cNvSpPr>
                <a:spLocks noChangeShapeType="1"/>
              </p:cNvSpPr>
              <p:nvPr/>
            </p:nvSpPr>
            <p:spPr bwMode="auto">
              <a:xfrm>
                <a:off x="209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9" name="Line 52"/>
              <p:cNvSpPr>
                <a:spLocks noChangeShapeType="1"/>
              </p:cNvSpPr>
              <p:nvPr/>
            </p:nvSpPr>
            <p:spPr bwMode="auto">
              <a:xfrm>
                <a:off x="219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0" name="Line 53"/>
              <p:cNvSpPr>
                <a:spLocks noChangeShapeType="1"/>
              </p:cNvSpPr>
              <p:nvPr/>
            </p:nvSpPr>
            <p:spPr bwMode="auto">
              <a:xfrm>
                <a:off x="228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 name="Line 54"/>
              <p:cNvSpPr>
                <a:spLocks noChangeShapeType="1"/>
              </p:cNvSpPr>
              <p:nvPr/>
            </p:nvSpPr>
            <p:spPr bwMode="auto">
              <a:xfrm>
                <a:off x="238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4" name="Group 55"/>
            <p:cNvGrpSpPr>
              <a:grpSpLocks/>
            </p:cNvGrpSpPr>
            <p:nvPr/>
          </p:nvGrpSpPr>
          <p:grpSpPr bwMode="auto">
            <a:xfrm>
              <a:off x="2479" y="3062"/>
              <a:ext cx="1152" cy="134"/>
              <a:chOff x="1231" y="3062"/>
              <a:chExt cx="1152" cy="134"/>
            </a:xfrm>
          </p:grpSpPr>
          <p:sp>
            <p:nvSpPr>
              <p:cNvPr id="56" name="Line 56"/>
              <p:cNvSpPr>
                <a:spLocks noChangeShapeType="1"/>
              </p:cNvSpPr>
              <p:nvPr/>
            </p:nvSpPr>
            <p:spPr bwMode="auto">
              <a:xfrm>
                <a:off x="123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 name="Line 57"/>
              <p:cNvSpPr>
                <a:spLocks noChangeShapeType="1"/>
              </p:cNvSpPr>
              <p:nvPr/>
            </p:nvSpPr>
            <p:spPr bwMode="auto">
              <a:xfrm>
                <a:off x="132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8" name="Line 58"/>
              <p:cNvSpPr>
                <a:spLocks noChangeShapeType="1"/>
              </p:cNvSpPr>
              <p:nvPr/>
            </p:nvSpPr>
            <p:spPr bwMode="auto">
              <a:xfrm>
                <a:off x="142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9" name="Line 59"/>
              <p:cNvSpPr>
                <a:spLocks noChangeShapeType="1"/>
              </p:cNvSpPr>
              <p:nvPr/>
            </p:nvSpPr>
            <p:spPr bwMode="auto">
              <a:xfrm>
                <a:off x="151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0" name="Line 60"/>
              <p:cNvSpPr>
                <a:spLocks noChangeShapeType="1"/>
              </p:cNvSpPr>
              <p:nvPr/>
            </p:nvSpPr>
            <p:spPr bwMode="auto">
              <a:xfrm>
                <a:off x="161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1" name="Line 61"/>
              <p:cNvSpPr>
                <a:spLocks noChangeShapeType="1"/>
              </p:cNvSpPr>
              <p:nvPr/>
            </p:nvSpPr>
            <p:spPr bwMode="auto">
              <a:xfrm>
                <a:off x="171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2" name="Line 62"/>
              <p:cNvSpPr>
                <a:spLocks noChangeShapeType="1"/>
              </p:cNvSpPr>
              <p:nvPr/>
            </p:nvSpPr>
            <p:spPr bwMode="auto">
              <a:xfrm>
                <a:off x="180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3" name="Line 63"/>
              <p:cNvSpPr>
                <a:spLocks noChangeShapeType="1"/>
              </p:cNvSpPr>
              <p:nvPr/>
            </p:nvSpPr>
            <p:spPr bwMode="auto">
              <a:xfrm>
                <a:off x="190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4" name="Line 64"/>
              <p:cNvSpPr>
                <a:spLocks noChangeShapeType="1"/>
              </p:cNvSpPr>
              <p:nvPr/>
            </p:nvSpPr>
            <p:spPr bwMode="auto">
              <a:xfrm>
                <a:off x="199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5" name="Line 65"/>
              <p:cNvSpPr>
                <a:spLocks noChangeShapeType="1"/>
              </p:cNvSpPr>
              <p:nvPr/>
            </p:nvSpPr>
            <p:spPr bwMode="auto">
              <a:xfrm>
                <a:off x="209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6" name="Line 66"/>
              <p:cNvSpPr>
                <a:spLocks noChangeShapeType="1"/>
              </p:cNvSpPr>
              <p:nvPr/>
            </p:nvSpPr>
            <p:spPr bwMode="auto">
              <a:xfrm>
                <a:off x="219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7" name="Line 67"/>
              <p:cNvSpPr>
                <a:spLocks noChangeShapeType="1"/>
              </p:cNvSpPr>
              <p:nvPr/>
            </p:nvSpPr>
            <p:spPr bwMode="auto">
              <a:xfrm>
                <a:off x="228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8" name="Line 68"/>
              <p:cNvSpPr>
                <a:spLocks noChangeShapeType="1"/>
              </p:cNvSpPr>
              <p:nvPr/>
            </p:nvSpPr>
            <p:spPr bwMode="auto">
              <a:xfrm>
                <a:off x="238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5" name="Line 69"/>
            <p:cNvSpPr>
              <a:spLocks noChangeShapeType="1"/>
            </p:cNvSpPr>
            <p:nvPr/>
          </p:nvSpPr>
          <p:spPr bwMode="auto">
            <a:xfrm>
              <a:off x="373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Line 70"/>
            <p:cNvSpPr>
              <a:spLocks noChangeShapeType="1"/>
            </p:cNvSpPr>
            <p:nvPr/>
          </p:nvSpPr>
          <p:spPr bwMode="auto">
            <a:xfrm>
              <a:off x="382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7" name="Line 71"/>
            <p:cNvSpPr>
              <a:spLocks noChangeShapeType="1"/>
            </p:cNvSpPr>
            <p:nvPr/>
          </p:nvSpPr>
          <p:spPr bwMode="auto">
            <a:xfrm>
              <a:off x="392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 name="Line 72"/>
            <p:cNvSpPr>
              <a:spLocks noChangeShapeType="1"/>
            </p:cNvSpPr>
            <p:nvPr/>
          </p:nvSpPr>
          <p:spPr bwMode="auto">
            <a:xfrm>
              <a:off x="402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 name="Line 73"/>
            <p:cNvSpPr>
              <a:spLocks noChangeShapeType="1"/>
            </p:cNvSpPr>
            <p:nvPr/>
          </p:nvSpPr>
          <p:spPr bwMode="auto">
            <a:xfrm>
              <a:off x="411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0" name="Line 74"/>
            <p:cNvSpPr>
              <a:spLocks noChangeShapeType="1"/>
            </p:cNvSpPr>
            <p:nvPr/>
          </p:nvSpPr>
          <p:spPr bwMode="auto">
            <a:xfrm>
              <a:off x="421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 name="Line 75"/>
            <p:cNvSpPr>
              <a:spLocks noChangeShapeType="1"/>
            </p:cNvSpPr>
            <p:nvPr/>
          </p:nvSpPr>
          <p:spPr bwMode="auto">
            <a:xfrm>
              <a:off x="430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 name="Line 76"/>
            <p:cNvSpPr>
              <a:spLocks noChangeShapeType="1"/>
            </p:cNvSpPr>
            <p:nvPr/>
          </p:nvSpPr>
          <p:spPr bwMode="auto">
            <a:xfrm>
              <a:off x="440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77"/>
            <p:cNvSpPr>
              <a:spLocks noChangeShapeType="1"/>
            </p:cNvSpPr>
            <p:nvPr/>
          </p:nvSpPr>
          <p:spPr bwMode="auto">
            <a:xfrm>
              <a:off x="450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Line 78"/>
            <p:cNvSpPr>
              <a:spLocks noChangeShapeType="1"/>
            </p:cNvSpPr>
            <p:nvPr/>
          </p:nvSpPr>
          <p:spPr bwMode="auto">
            <a:xfrm>
              <a:off x="459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 name="Line 79"/>
            <p:cNvSpPr>
              <a:spLocks noChangeShapeType="1"/>
            </p:cNvSpPr>
            <p:nvPr/>
          </p:nvSpPr>
          <p:spPr bwMode="auto">
            <a:xfrm>
              <a:off x="469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5" name="Text Box 80"/>
          <p:cNvSpPr txBox="1">
            <a:spLocks noChangeArrowheads="1"/>
          </p:cNvSpPr>
          <p:nvPr/>
        </p:nvSpPr>
        <p:spPr bwMode="auto">
          <a:xfrm>
            <a:off x="2635250" y="4524375"/>
            <a:ext cx="4429125" cy="336550"/>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600"/>
              <a:t>(1.2 + 0.2S</a:t>
            </a:r>
            <a:r>
              <a:rPr lang="en-US" altLang="en-US" sz="1600" baseline="-25000"/>
              <a:t>DS</a:t>
            </a:r>
            <a:r>
              <a:rPr lang="en-US" altLang="en-US" sz="1600"/>
              <a:t>) D + L    </a:t>
            </a:r>
            <a:r>
              <a:rPr lang="en-US" altLang="en-US" sz="1600" i="1"/>
              <a:t>or   </a:t>
            </a:r>
            <a:r>
              <a:rPr lang="en-US" altLang="en-US" sz="1600"/>
              <a:t> (0.9-0.2S</a:t>
            </a:r>
            <a:r>
              <a:rPr lang="en-US" altLang="en-US" sz="1600" baseline="-25000"/>
              <a:t>DS</a:t>
            </a:r>
            <a:r>
              <a:rPr lang="en-US" altLang="en-US" sz="1600"/>
              <a:t>) D</a:t>
            </a:r>
          </a:p>
        </p:txBody>
      </p:sp>
      <p:sp>
        <p:nvSpPr>
          <p:cNvPr id="86" name="AutoShape 81"/>
          <p:cNvSpPr>
            <a:spLocks noChangeArrowheads="1"/>
          </p:cNvSpPr>
          <p:nvPr/>
        </p:nvSpPr>
        <p:spPr bwMode="auto">
          <a:xfrm rot="-5400000">
            <a:off x="933450" y="5092700"/>
            <a:ext cx="717550" cy="527050"/>
          </a:xfrm>
          <a:custGeom>
            <a:avLst/>
            <a:gdLst>
              <a:gd name="T0" fmla="*/ 358742 w 21600"/>
              <a:gd name="T1" fmla="*/ 0 h 21600"/>
              <a:gd name="T2" fmla="*/ 89694 w 21600"/>
              <a:gd name="T3" fmla="*/ 263525 h 21600"/>
              <a:gd name="T4" fmla="*/ 358742 w 21600"/>
              <a:gd name="T5" fmla="*/ 131763 h 21600"/>
              <a:gd name="T6" fmla="*/ 807244 w 21600"/>
              <a:gd name="T7" fmla="*/ 263525 h 21600"/>
              <a:gd name="T8" fmla="*/ 627856 w 21600"/>
              <a:gd name="T9" fmla="*/ 395288 h 21600"/>
              <a:gd name="T10" fmla="*/ 448469 w 21600"/>
              <a:gd name="T11" fmla="*/ 26352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tx1"/>
          </a:solid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 name="AutoShape 82"/>
          <p:cNvSpPr>
            <a:spLocks noChangeArrowheads="1"/>
          </p:cNvSpPr>
          <p:nvPr/>
        </p:nvSpPr>
        <p:spPr bwMode="auto">
          <a:xfrm rot="-5400000" flipH="1" flipV="1">
            <a:off x="7753350" y="5037138"/>
            <a:ext cx="717550" cy="527050"/>
          </a:xfrm>
          <a:custGeom>
            <a:avLst/>
            <a:gdLst>
              <a:gd name="T0" fmla="*/ 358742 w 21600"/>
              <a:gd name="T1" fmla="*/ 0 h 21600"/>
              <a:gd name="T2" fmla="*/ 89694 w 21600"/>
              <a:gd name="T3" fmla="*/ 263525 h 21600"/>
              <a:gd name="T4" fmla="*/ 358742 w 21600"/>
              <a:gd name="T5" fmla="*/ 131763 h 21600"/>
              <a:gd name="T6" fmla="*/ 807244 w 21600"/>
              <a:gd name="T7" fmla="*/ 263525 h 21600"/>
              <a:gd name="T8" fmla="*/ 627856 w 21600"/>
              <a:gd name="T9" fmla="*/ 395288 h 21600"/>
              <a:gd name="T10" fmla="*/ 448469 w 21600"/>
              <a:gd name="T11" fmla="*/ 26352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tx1"/>
          </a:solid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8" name="AutoShape 83"/>
          <p:cNvSpPr>
            <a:spLocks noChangeArrowheads="1"/>
          </p:cNvSpPr>
          <p:nvPr/>
        </p:nvSpPr>
        <p:spPr bwMode="auto">
          <a:xfrm>
            <a:off x="1524000" y="5049838"/>
            <a:ext cx="269875" cy="641350"/>
          </a:xfrm>
          <a:prstGeom prst="downArrow">
            <a:avLst>
              <a:gd name="adj1" fmla="val 50000"/>
              <a:gd name="adj2" fmla="val 59412"/>
            </a:avLst>
          </a:prstGeom>
          <a:solidFill>
            <a:schemeClr val="tx1"/>
          </a:solid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9" name="AutoShape 84"/>
          <p:cNvSpPr>
            <a:spLocks noChangeArrowheads="1"/>
          </p:cNvSpPr>
          <p:nvPr/>
        </p:nvSpPr>
        <p:spPr bwMode="auto">
          <a:xfrm flipV="1">
            <a:off x="7581900" y="5018088"/>
            <a:ext cx="269875" cy="641350"/>
          </a:xfrm>
          <a:prstGeom prst="downArrow">
            <a:avLst>
              <a:gd name="adj1" fmla="val 50000"/>
              <a:gd name="adj2" fmla="val 59412"/>
            </a:avLst>
          </a:prstGeom>
          <a:solidFill>
            <a:schemeClr val="tx1"/>
          </a:solid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0" name="Text Box 85"/>
          <p:cNvSpPr txBox="1">
            <a:spLocks noChangeArrowheads="1"/>
          </p:cNvSpPr>
          <p:nvPr/>
        </p:nvSpPr>
        <p:spPr bwMode="auto">
          <a:xfrm>
            <a:off x="184150" y="4605338"/>
            <a:ext cx="1371600" cy="336550"/>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600" b="1" i="1" dirty="0" err="1"/>
              <a:t>M</a:t>
            </a:r>
            <a:r>
              <a:rPr lang="en-US" altLang="en-US" sz="1600" b="1" i="1" baseline="-25000" dirty="0" err="1"/>
              <a:t>pr</a:t>
            </a:r>
            <a:endParaRPr lang="en-US" altLang="en-US" sz="1600" b="1" dirty="0"/>
          </a:p>
        </p:txBody>
      </p:sp>
      <p:sp>
        <p:nvSpPr>
          <p:cNvPr id="91" name="Text Box 86"/>
          <p:cNvSpPr txBox="1">
            <a:spLocks noChangeArrowheads="1"/>
          </p:cNvSpPr>
          <p:nvPr/>
        </p:nvSpPr>
        <p:spPr bwMode="auto">
          <a:xfrm>
            <a:off x="7848600" y="4605338"/>
            <a:ext cx="1187896" cy="336550"/>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600" b="1" i="1"/>
              <a:t>M</a:t>
            </a:r>
            <a:r>
              <a:rPr lang="en-US" altLang="en-US" sz="1600" b="1" i="1" baseline="-25000"/>
              <a:t>pr</a:t>
            </a:r>
            <a:endParaRPr lang="en-US" altLang="en-US" sz="1600" b="1"/>
          </a:p>
        </p:txBody>
      </p:sp>
      <p:sp>
        <p:nvSpPr>
          <p:cNvPr id="92" name="Text Box 87"/>
          <p:cNvSpPr txBox="1">
            <a:spLocks noChangeArrowheads="1"/>
          </p:cNvSpPr>
          <p:nvPr/>
        </p:nvSpPr>
        <p:spPr bwMode="auto">
          <a:xfrm>
            <a:off x="2735130" y="6104428"/>
            <a:ext cx="3971925" cy="366712"/>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800" b="1" i="1" dirty="0"/>
              <a:t>V</a:t>
            </a:r>
            <a:r>
              <a:rPr lang="en-US" altLang="en-US" sz="1800" b="1" i="1" baseline="-25000" dirty="0"/>
              <a:t>u</a:t>
            </a:r>
            <a:r>
              <a:rPr lang="en-US" altLang="en-US" sz="1800" b="1" dirty="0"/>
              <a:t> = 2 </a:t>
            </a:r>
            <a:r>
              <a:rPr lang="en-US" altLang="en-US" sz="1800" b="1" i="1" dirty="0" err="1"/>
              <a:t>M</a:t>
            </a:r>
            <a:r>
              <a:rPr lang="en-US" altLang="en-US" sz="1800" b="1" i="1" baseline="-25000" dirty="0" err="1"/>
              <a:t>pr</a:t>
            </a:r>
            <a:r>
              <a:rPr lang="en-US" altLang="en-US" sz="1800" b="1" i="1" dirty="0"/>
              <a:t> </a:t>
            </a:r>
            <a:r>
              <a:rPr lang="en-US" altLang="en-US" sz="1800" b="1" dirty="0"/>
              <a:t> / </a:t>
            </a:r>
            <a:r>
              <a:rPr lang="en-US" altLang="en-US" sz="1800" b="1" i="1" dirty="0" err="1"/>
              <a:t>L</a:t>
            </a:r>
            <a:r>
              <a:rPr lang="en-US" altLang="en-US" sz="1800" b="1" i="1" baseline="-25000" dirty="0" err="1"/>
              <a:t>h</a:t>
            </a:r>
            <a:r>
              <a:rPr lang="en-US" altLang="en-US" sz="1800" b="1" i="1" baseline="-25000" dirty="0"/>
              <a:t> </a:t>
            </a:r>
            <a:r>
              <a:rPr lang="en-US" altLang="en-US" sz="1800" b="1" i="1" dirty="0"/>
              <a:t> + </a:t>
            </a:r>
            <a:r>
              <a:rPr lang="en-US" altLang="en-US" sz="1800" b="1" i="1" dirty="0" err="1"/>
              <a:t>V</a:t>
            </a:r>
            <a:r>
              <a:rPr lang="en-US" altLang="en-US" sz="1800" b="1" i="1" baseline="-25000" dirty="0" err="1"/>
              <a:t>gravity</a:t>
            </a:r>
            <a:endParaRPr lang="en-US" altLang="en-US" sz="1800" b="1" i="1" dirty="0"/>
          </a:p>
        </p:txBody>
      </p:sp>
      <p:sp>
        <p:nvSpPr>
          <p:cNvPr id="93" name="Text Box 88"/>
          <p:cNvSpPr txBox="1">
            <a:spLocks noChangeArrowheads="1"/>
          </p:cNvSpPr>
          <p:nvPr/>
        </p:nvSpPr>
        <p:spPr bwMode="auto">
          <a:xfrm>
            <a:off x="1133475" y="5659438"/>
            <a:ext cx="1066800" cy="366712"/>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800" b="1" i="1" dirty="0"/>
              <a:t>V</a:t>
            </a:r>
            <a:r>
              <a:rPr lang="en-US" altLang="en-US" sz="1800" b="1" i="1" baseline="-25000" dirty="0"/>
              <a:t>u</a:t>
            </a:r>
            <a:endParaRPr lang="en-US" altLang="en-US" sz="1800" b="1" i="1" dirty="0"/>
          </a:p>
        </p:txBody>
      </p:sp>
      <p:sp>
        <p:nvSpPr>
          <p:cNvPr id="94" name="Text Box 89"/>
          <p:cNvSpPr txBox="1">
            <a:spLocks noChangeArrowheads="1"/>
          </p:cNvSpPr>
          <p:nvPr/>
        </p:nvSpPr>
        <p:spPr bwMode="auto">
          <a:xfrm>
            <a:off x="7188200" y="5659438"/>
            <a:ext cx="1066800" cy="366712"/>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800" b="1" i="1"/>
              <a:t>V</a:t>
            </a:r>
            <a:r>
              <a:rPr lang="en-US" altLang="en-US" sz="1800" b="1" i="1" baseline="-25000"/>
              <a:t>u</a:t>
            </a:r>
            <a:endParaRPr lang="en-US" altLang="en-US" sz="1800" b="1" i="1"/>
          </a:p>
        </p:txBody>
      </p:sp>
      <p:sp>
        <p:nvSpPr>
          <p:cNvPr id="95"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154</a:t>
            </a:fld>
            <a:endParaRPr lang="en-US" altLang="en-US"/>
          </a:p>
        </p:txBody>
      </p:sp>
    </p:spTree>
    <p:extLst>
      <p:ext uri="{BB962C8B-B14F-4D97-AF65-F5344CB8AC3E}">
        <p14:creationId xmlns:p14="http://schemas.microsoft.com/office/powerpoint/2010/main" val="3759067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8"/>
          </p:nvPr>
        </p:nvSpPr>
        <p:spPr/>
        <p:txBody>
          <a:bodyPr/>
          <a:lstStyle/>
          <a:p>
            <a:r>
              <a:rPr lang="en-US" dirty="0" smtClean="0"/>
              <a:t>Special Moment Frames</a:t>
            </a:r>
            <a:endParaRPr lang="en-US" dirty="0"/>
          </a:p>
        </p:txBody>
      </p:sp>
      <p:sp>
        <p:nvSpPr>
          <p:cNvPr id="6" name="Text Placeholder 5"/>
          <p:cNvSpPr>
            <a:spLocks noGrp="1"/>
          </p:cNvSpPr>
          <p:nvPr>
            <p:ph type="body" sz="quarter" idx="39"/>
          </p:nvPr>
        </p:nvSpPr>
        <p:spPr/>
        <p:txBody>
          <a:bodyPr/>
          <a:lstStyle/>
          <a:p>
            <a:r>
              <a:rPr lang="en-US" dirty="0" smtClean="0"/>
              <a:t>AISC Seismic Provisions</a:t>
            </a:r>
            <a:endParaRPr lang="en-US" dirty="0"/>
          </a:p>
        </p:txBody>
      </p:sp>
      <p:sp>
        <p:nvSpPr>
          <p:cNvPr id="7"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a:latin typeface="+mn-lt"/>
              </a:rPr>
              <a:t>E3.6c  Conformance Demonstration</a:t>
            </a:r>
          </a:p>
        </p:txBody>
      </p:sp>
      <p:sp>
        <p:nvSpPr>
          <p:cNvPr id="9" name="Text Box 5"/>
          <p:cNvSpPr txBox="1">
            <a:spLocks noChangeArrowheads="1"/>
          </p:cNvSpPr>
          <p:nvPr/>
        </p:nvSpPr>
        <p:spPr bwMode="auto">
          <a:xfrm>
            <a:off x="827584" y="1844824"/>
            <a:ext cx="7486442" cy="4078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ts val="3000"/>
              </a:spcBef>
              <a:buClrTx/>
              <a:buSzTx/>
              <a:buFontTx/>
              <a:buNone/>
            </a:pPr>
            <a:r>
              <a:rPr lang="en-US" altLang="en-US" sz="2200" b="0" i="1" dirty="0"/>
              <a:t>Demonstrate conformance with requirements of </a:t>
            </a:r>
            <a:r>
              <a:rPr lang="en-US" altLang="en-US" sz="2200" b="0" i="1" dirty="0" smtClean="0"/>
              <a:t>Section </a:t>
            </a:r>
            <a:r>
              <a:rPr lang="en-US" altLang="en-US" sz="2200" b="0" i="1" dirty="0"/>
              <a:t>E3.6b by one of the following methods:</a:t>
            </a:r>
          </a:p>
          <a:p>
            <a:pPr marL="514350" indent="-514350">
              <a:spcBef>
                <a:spcPts val="3000"/>
              </a:spcBef>
              <a:buClrTx/>
              <a:buSzTx/>
              <a:buFont typeface="+mj-lt"/>
              <a:buAutoNum type="romanUcPeriod"/>
            </a:pPr>
            <a:r>
              <a:rPr lang="en-US" altLang="en-US" sz="2000" dirty="0"/>
              <a:t>Conduct qualifying cyclic tests in accordance with Section </a:t>
            </a:r>
            <a:r>
              <a:rPr lang="en-US" altLang="en-US" sz="2000" dirty="0" smtClean="0"/>
              <a:t>K2</a:t>
            </a:r>
          </a:p>
          <a:p>
            <a:pPr marL="509588" indent="-509588">
              <a:spcBef>
                <a:spcPts val="1200"/>
              </a:spcBef>
              <a:buClrTx/>
              <a:buSzTx/>
              <a:buNone/>
            </a:pPr>
            <a:r>
              <a:rPr lang="en-US" altLang="en-US" sz="2000" b="0" dirty="0" smtClean="0"/>
              <a:t>	Tests </a:t>
            </a:r>
            <a:r>
              <a:rPr lang="en-US" altLang="en-US" sz="2000" b="0" dirty="0"/>
              <a:t>conducted specifically for the project, with test specimens that are representative of project conditions.</a:t>
            </a:r>
          </a:p>
          <a:p>
            <a:pPr>
              <a:spcBef>
                <a:spcPts val="1200"/>
              </a:spcBef>
              <a:buClrTx/>
              <a:buSzTx/>
              <a:buNone/>
            </a:pPr>
            <a:r>
              <a:rPr lang="en-US" altLang="en-US" sz="2000" b="0" dirty="0" smtClean="0"/>
              <a:t>	-- or --</a:t>
            </a:r>
            <a:endParaRPr lang="en-US" altLang="en-US" sz="2000" b="0" dirty="0"/>
          </a:p>
          <a:p>
            <a:pPr marL="509588">
              <a:spcBef>
                <a:spcPts val="1200"/>
              </a:spcBef>
              <a:buClrTx/>
              <a:buSzTx/>
              <a:buNone/>
            </a:pPr>
            <a:r>
              <a:rPr lang="en-US" altLang="en-US" sz="2000" b="0" dirty="0"/>
              <a:t>Tests reported in the literature (research literature or other documented test programs), where the test specimens are representative of project conditions</a:t>
            </a:r>
            <a:r>
              <a:rPr lang="en-US" altLang="en-US" sz="2000" b="0" dirty="0" smtClean="0"/>
              <a:t>.</a:t>
            </a:r>
            <a:endParaRPr lang="en-US" altLang="en-US" sz="2000" b="0" dirty="0"/>
          </a:p>
        </p:txBody>
      </p:sp>
      <p:sp>
        <p:nvSpPr>
          <p:cNvPr id="10"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155</a:t>
            </a:fld>
            <a:endParaRPr lang="en-US" altLang="en-US"/>
          </a:p>
        </p:txBody>
      </p:sp>
    </p:spTree>
    <p:extLst>
      <p:ext uri="{BB962C8B-B14F-4D97-AF65-F5344CB8AC3E}">
        <p14:creationId xmlns:p14="http://schemas.microsoft.com/office/powerpoint/2010/main" val="488165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8"/>
          </p:nvPr>
        </p:nvSpPr>
        <p:spPr/>
        <p:txBody>
          <a:bodyPr/>
          <a:lstStyle/>
          <a:p>
            <a:r>
              <a:rPr lang="en-US" dirty="0" smtClean="0"/>
              <a:t>Special Moment Frames</a:t>
            </a:r>
            <a:endParaRPr lang="en-US" dirty="0"/>
          </a:p>
        </p:txBody>
      </p:sp>
      <p:sp>
        <p:nvSpPr>
          <p:cNvPr id="6" name="Text Placeholder 5"/>
          <p:cNvSpPr>
            <a:spLocks noGrp="1"/>
          </p:cNvSpPr>
          <p:nvPr>
            <p:ph type="body" sz="quarter" idx="39"/>
          </p:nvPr>
        </p:nvSpPr>
        <p:spPr/>
        <p:txBody>
          <a:bodyPr/>
          <a:lstStyle/>
          <a:p>
            <a:r>
              <a:rPr lang="en-US" dirty="0" smtClean="0"/>
              <a:t>AISC Seismic Provisions</a:t>
            </a:r>
            <a:endParaRPr lang="en-US" dirty="0"/>
          </a:p>
        </p:txBody>
      </p:sp>
      <p:sp>
        <p:nvSpPr>
          <p:cNvPr id="7" name="Text Box 2"/>
          <p:cNvSpPr txBox="1">
            <a:spLocks noChangeArrowheads="1"/>
          </p:cNvSpPr>
          <p:nvPr/>
        </p:nvSpPr>
        <p:spPr bwMode="auto">
          <a:xfrm>
            <a:off x="539552" y="1268760"/>
            <a:ext cx="828092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a:latin typeface="+mn-lt"/>
              </a:rPr>
              <a:t>E3.6c  Conformance </a:t>
            </a:r>
            <a:r>
              <a:rPr lang="en-US" altLang="en-US" sz="2200" u="sng" dirty="0" smtClean="0">
                <a:latin typeface="+mn-lt"/>
              </a:rPr>
              <a:t>Demonstration</a:t>
            </a:r>
            <a:r>
              <a:rPr lang="en-US" altLang="en-US" sz="2200" b="0" i="1" dirty="0" smtClean="0">
                <a:latin typeface="+mn-lt"/>
              </a:rPr>
              <a:t> (continued)</a:t>
            </a:r>
            <a:endParaRPr lang="en-US" altLang="en-US" sz="2200" b="0" i="1" dirty="0">
              <a:latin typeface="+mn-lt"/>
            </a:endParaRPr>
          </a:p>
        </p:txBody>
      </p:sp>
      <p:sp>
        <p:nvSpPr>
          <p:cNvPr id="9" name="Text Box 5"/>
          <p:cNvSpPr txBox="1">
            <a:spLocks noChangeArrowheads="1"/>
          </p:cNvSpPr>
          <p:nvPr/>
        </p:nvSpPr>
        <p:spPr bwMode="auto">
          <a:xfrm>
            <a:off x="827584" y="1844824"/>
            <a:ext cx="7486442" cy="46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514350" indent="-514350">
              <a:spcBef>
                <a:spcPts val="3000"/>
              </a:spcBef>
              <a:buClrTx/>
              <a:buSzTx/>
              <a:buFont typeface="+mj-lt"/>
              <a:buAutoNum type="romanUcPeriod" startAt="2"/>
            </a:pPr>
            <a:r>
              <a:rPr lang="en-US" altLang="en-US" sz="2000" dirty="0"/>
              <a:t>Use SMF connections designed in accordance with ANSI/AISC </a:t>
            </a:r>
            <a:r>
              <a:rPr lang="en-US" altLang="en-US" sz="2000" dirty="0" smtClean="0"/>
              <a:t>358</a:t>
            </a:r>
          </a:p>
          <a:p>
            <a:pPr marL="514350" indent="-514350">
              <a:spcBef>
                <a:spcPts val="3000"/>
              </a:spcBef>
              <a:buClrTx/>
              <a:buSzTx/>
              <a:buFont typeface="+mj-lt"/>
              <a:buAutoNum type="romanUcPeriod" startAt="2"/>
            </a:pPr>
            <a:r>
              <a:rPr lang="en-US" altLang="en-US" sz="2000" dirty="0"/>
              <a:t>Use connections prequalified  for SMF in accordance with Section K1</a:t>
            </a:r>
          </a:p>
          <a:p>
            <a:pPr marL="509588">
              <a:spcBef>
                <a:spcPts val="1200"/>
              </a:spcBef>
              <a:buClrTx/>
              <a:buSzTx/>
              <a:buNone/>
            </a:pPr>
            <a:r>
              <a:rPr lang="en-US" altLang="en-US" sz="2000" b="0" dirty="0"/>
              <a:t>Use connections prequalified by the AISC Connection Prequalification Review Panel (CPRP) and documented in Standard ANSI/AISC 358   - </a:t>
            </a:r>
            <a:r>
              <a:rPr lang="en-US" altLang="en-US" sz="2000" b="0" i="1" dirty="0" smtClean="0"/>
              <a:t>Prequalified </a:t>
            </a:r>
            <a:r>
              <a:rPr lang="en-US" altLang="en-US" sz="2000" b="0" i="1" dirty="0"/>
              <a:t>Connections for Special and Intermediate Steel Moment Frames for Seismic </a:t>
            </a:r>
            <a:r>
              <a:rPr lang="en-US" altLang="en-US" sz="2000" b="0" i="1" dirty="0" smtClean="0"/>
              <a:t>Applications</a:t>
            </a:r>
            <a:endParaRPr lang="en-US" altLang="en-US" sz="2000" b="0" dirty="0"/>
          </a:p>
          <a:p>
            <a:pPr>
              <a:spcBef>
                <a:spcPts val="1200"/>
              </a:spcBef>
              <a:buClrTx/>
              <a:buSzTx/>
              <a:buNone/>
            </a:pPr>
            <a:r>
              <a:rPr lang="en-US" altLang="en-US" sz="2000" b="0" dirty="0" smtClean="0"/>
              <a:t>	-- or --</a:t>
            </a:r>
            <a:endParaRPr lang="en-US" altLang="en-US" sz="2000" b="0" dirty="0"/>
          </a:p>
          <a:p>
            <a:pPr marL="509588">
              <a:spcBef>
                <a:spcPts val="1200"/>
              </a:spcBef>
              <a:buClrTx/>
              <a:buSzTx/>
              <a:buNone/>
            </a:pPr>
            <a:r>
              <a:rPr lang="en-US" altLang="en-US" sz="2000" b="0" dirty="0"/>
              <a:t>Use connection prequalified by an alternative review panel that is approved by the Authority Having </a:t>
            </a:r>
            <a:r>
              <a:rPr lang="en-US" altLang="en-US" sz="2000" b="0" dirty="0" smtClean="0"/>
              <a:t>Jurisdiction.</a:t>
            </a:r>
            <a:endParaRPr lang="en-US" altLang="en-US" sz="2000" b="0" dirty="0"/>
          </a:p>
        </p:txBody>
      </p:sp>
      <p:sp>
        <p:nvSpPr>
          <p:cNvPr id="8"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156</a:t>
            </a:fld>
            <a:endParaRPr lang="en-US" altLang="en-US"/>
          </a:p>
        </p:txBody>
      </p:sp>
    </p:spTree>
    <p:extLst>
      <p:ext uri="{BB962C8B-B14F-4D97-AF65-F5344CB8AC3E}">
        <p14:creationId xmlns:p14="http://schemas.microsoft.com/office/powerpoint/2010/main" val="4073526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E3.6c Conformance Demonstration - by Testing</a:t>
            </a:r>
          </a:p>
          <a:p>
            <a:endParaRPr lang="en-US" dirty="0"/>
          </a:p>
        </p:txBody>
      </p:sp>
      <p:pic>
        <p:nvPicPr>
          <p:cNvPr id="6" name="Picture 2"/>
          <p:cNvPicPr>
            <a:picLocks noChangeArrowheads="1"/>
          </p:cNvPicPr>
          <p:nvPr/>
        </p:nvPicPr>
        <p:blipFill>
          <a:blip r:embed="rId3">
            <a:lum bright="-100000" contrast="-40000"/>
            <a:extLst>
              <a:ext uri="{28A0092B-C50C-407E-A947-70E740481C1C}">
                <a14:useLocalDpi xmlns:a14="http://schemas.microsoft.com/office/drawing/2010/main" val="0"/>
              </a:ext>
            </a:extLst>
          </a:blip>
          <a:srcRect/>
          <a:stretch>
            <a:fillRect/>
          </a:stretch>
        </p:blipFill>
        <p:spPr bwMode="invGray">
          <a:xfrm>
            <a:off x="3700463" y="1328738"/>
            <a:ext cx="4397375"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863600" y="3068960"/>
            <a:ext cx="235902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fontAlgn="base">
              <a:spcBef>
                <a:spcPct val="50000"/>
              </a:spcBef>
              <a:spcAft>
                <a:spcPct val="0"/>
              </a:spcAft>
            </a:pPr>
            <a:r>
              <a:rPr lang="en-US" altLang="en-US" sz="2200" b="1" dirty="0">
                <a:latin typeface="+mn-lt"/>
              </a:rPr>
              <a:t>Test connection in accordance with Section K2</a:t>
            </a:r>
          </a:p>
        </p:txBody>
      </p:sp>
      <p:sp>
        <p:nvSpPr>
          <p:cNvPr id="8"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157</a:t>
            </a:fld>
            <a:endParaRPr lang="en-US" altLang="en-US"/>
          </a:p>
        </p:txBody>
      </p:sp>
    </p:spTree>
    <p:extLst>
      <p:ext uri="{BB962C8B-B14F-4D97-AF65-F5344CB8AC3E}">
        <p14:creationId xmlns:p14="http://schemas.microsoft.com/office/powerpoint/2010/main" val="532883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a:xfrm>
            <a:off x="179512" y="503878"/>
            <a:ext cx="8964488" cy="404842"/>
          </a:xfrm>
        </p:spPr>
        <p:txBody>
          <a:bodyPr/>
          <a:lstStyle/>
          <a:p>
            <a:r>
              <a:rPr lang="en-US" dirty="0" smtClean="0"/>
              <a:t>Prequalification and Cyclic Qualification Testing</a:t>
            </a:r>
            <a:endParaRPr lang="en-US" dirty="0"/>
          </a:p>
        </p:txBody>
      </p:sp>
      <p:sp>
        <p:nvSpPr>
          <p:cNvPr id="4" name="Text Placeholder 3"/>
          <p:cNvSpPr>
            <a:spLocks noGrp="1"/>
          </p:cNvSpPr>
          <p:nvPr>
            <p:ph type="body" sz="quarter" idx="39"/>
          </p:nvPr>
        </p:nvSpPr>
        <p:spPr/>
        <p:txBody>
          <a:bodyPr/>
          <a:lstStyle/>
          <a:p>
            <a:r>
              <a:rPr lang="en-US" dirty="0" smtClean="0"/>
              <a:t>AISC Seismic Provisions</a:t>
            </a:r>
            <a:endParaRPr lang="en-US" dirty="0"/>
          </a:p>
        </p:txBody>
      </p:sp>
      <p:sp>
        <p:nvSpPr>
          <p:cNvPr id="5" name="Text Box 2"/>
          <p:cNvSpPr txBox="1">
            <a:spLocks noChangeArrowheads="1"/>
          </p:cNvSpPr>
          <p:nvPr/>
        </p:nvSpPr>
        <p:spPr bwMode="auto">
          <a:xfrm>
            <a:off x="539552" y="1268760"/>
            <a:ext cx="784887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a:latin typeface="+mn-lt"/>
              </a:rPr>
              <a:t>K2. </a:t>
            </a:r>
            <a:r>
              <a:rPr lang="en-US" altLang="en-US" sz="2200" u="sng" dirty="0" smtClean="0">
                <a:latin typeface="+mn-lt"/>
              </a:rPr>
              <a:t> Cyclic </a:t>
            </a:r>
            <a:r>
              <a:rPr lang="en-US" altLang="en-US" sz="2200" u="sng" dirty="0">
                <a:latin typeface="+mn-lt"/>
              </a:rPr>
              <a:t>Tests for Qualification of </a:t>
            </a:r>
            <a:r>
              <a:rPr lang="en-US" altLang="en-US" sz="2200" u="sng" dirty="0" smtClean="0">
                <a:latin typeface="+mn-lt"/>
              </a:rPr>
              <a:t>Beam-to-Column and Link-to-Column Connections</a:t>
            </a:r>
            <a:endParaRPr lang="en-US" altLang="en-US" sz="2200" u="sng" dirty="0">
              <a:latin typeface="+mn-lt"/>
            </a:endParaRPr>
          </a:p>
        </p:txBody>
      </p:sp>
      <p:sp>
        <p:nvSpPr>
          <p:cNvPr id="7" name="Text Box 4"/>
          <p:cNvSpPr txBox="1">
            <a:spLocks noChangeArrowheads="1"/>
          </p:cNvSpPr>
          <p:nvPr/>
        </p:nvSpPr>
        <p:spPr bwMode="auto">
          <a:xfrm>
            <a:off x="547673" y="2204864"/>
            <a:ext cx="8220075" cy="4154984"/>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7013" indent="-227013" algn="l">
              <a:spcBef>
                <a:spcPct val="20000"/>
              </a:spcBef>
              <a:buClr>
                <a:schemeClr val="tx2"/>
              </a:buClr>
              <a:buSzPct val="150000"/>
              <a:buChar char="•"/>
              <a:defRPr sz="2800" b="1">
                <a:solidFill>
                  <a:schemeClr val="tx1"/>
                </a:solidFill>
                <a:latin typeface="Arial" charset="0"/>
              </a:defRPr>
            </a:lvl1pPr>
            <a:lvl2pPr marL="742950"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indent="0">
              <a:spcBef>
                <a:spcPct val="50000"/>
              </a:spcBef>
              <a:buClrTx/>
              <a:buSzTx/>
              <a:buNone/>
            </a:pPr>
            <a:r>
              <a:rPr lang="en-US" altLang="en-US" sz="2000" i="1" dirty="0"/>
              <a:t>Testing Requirements:</a:t>
            </a:r>
          </a:p>
          <a:p>
            <a:pPr>
              <a:spcBef>
                <a:spcPct val="50000"/>
              </a:spcBef>
              <a:buClrTx/>
              <a:buSzTx/>
            </a:pPr>
            <a:r>
              <a:rPr lang="en-US" altLang="en-US" sz="2000" b="0" dirty="0" smtClean="0"/>
              <a:t>Test </a:t>
            </a:r>
            <a:r>
              <a:rPr lang="en-US" altLang="en-US" sz="2000" b="0" dirty="0"/>
              <a:t>specimens should be representative of prototype</a:t>
            </a:r>
          </a:p>
          <a:p>
            <a:pPr>
              <a:spcBef>
                <a:spcPct val="10000"/>
              </a:spcBef>
              <a:buClrTx/>
              <a:buSzTx/>
              <a:buFontTx/>
              <a:buNone/>
            </a:pPr>
            <a:r>
              <a:rPr lang="en-US" altLang="en-US" sz="2000" b="0" dirty="0"/>
              <a:t>	</a:t>
            </a:r>
            <a:r>
              <a:rPr lang="en-US" altLang="en-US" sz="2000" b="0" dirty="0" smtClean="0"/>
              <a:t>(Prototype </a:t>
            </a:r>
            <a:r>
              <a:rPr lang="en-US" altLang="en-US" sz="2000" b="0" dirty="0"/>
              <a:t>= actual building)</a:t>
            </a:r>
          </a:p>
          <a:p>
            <a:pPr>
              <a:spcBef>
                <a:spcPct val="10000"/>
              </a:spcBef>
              <a:buClrTx/>
              <a:buSzTx/>
              <a:buFontTx/>
              <a:buNone/>
            </a:pPr>
            <a:endParaRPr lang="en-US" altLang="en-US" sz="2000" b="0" dirty="0"/>
          </a:p>
          <a:p>
            <a:pPr>
              <a:spcBef>
                <a:spcPct val="10000"/>
              </a:spcBef>
              <a:buClrTx/>
              <a:buSzTx/>
            </a:pPr>
            <a:r>
              <a:rPr lang="en-US" altLang="en-US" sz="2000" b="0" dirty="0"/>
              <a:t>Beams and columns in test specimens must be nearly full-scale representation of prototype members:</a:t>
            </a:r>
            <a:br>
              <a:rPr lang="en-US" altLang="en-US" sz="2000" b="0" dirty="0"/>
            </a:br>
            <a:r>
              <a:rPr lang="en-US" altLang="en-US" sz="2000" b="0" dirty="0"/>
              <a:t>	- depth of test beam </a:t>
            </a:r>
            <a:r>
              <a:rPr lang="en-US" altLang="en-US" sz="2000" b="0" dirty="0">
                <a:cs typeface="Arial" charset="0"/>
              </a:rPr>
              <a:t>≥ 0.90 </a:t>
            </a:r>
            <a:r>
              <a:rPr lang="en-US" altLang="en-US" sz="2000" b="0" dirty="0">
                <a:cs typeface="Arial" charset="0"/>
                <a:sym typeface="Symbol" pitchFamily="18" charset="2"/>
              </a:rPr>
              <a:t> depth of prototype beam</a:t>
            </a:r>
          </a:p>
          <a:p>
            <a:pPr>
              <a:spcBef>
                <a:spcPct val="10000"/>
              </a:spcBef>
              <a:buClrTx/>
              <a:buSzTx/>
              <a:buFontTx/>
              <a:buNone/>
            </a:pPr>
            <a:r>
              <a:rPr lang="en-US" altLang="en-US" sz="2000" b="0" dirty="0">
                <a:cs typeface="Arial" charset="0"/>
                <a:sym typeface="Symbol" pitchFamily="18" charset="2"/>
              </a:rPr>
              <a:t>	</a:t>
            </a:r>
            <a:r>
              <a:rPr lang="en-US" altLang="en-US" sz="2000" b="0" dirty="0" smtClean="0">
                <a:cs typeface="Arial" charset="0"/>
                <a:sym typeface="Symbol" pitchFamily="18" charset="2"/>
              </a:rPr>
              <a:t>	- </a:t>
            </a:r>
            <a:r>
              <a:rPr lang="en-US" altLang="en-US" sz="2000" b="0" dirty="0">
                <a:cs typeface="Arial" charset="0"/>
                <a:sym typeface="Symbol" pitchFamily="18" charset="2"/>
              </a:rPr>
              <a:t>wt. per ft. of test beam ≥ 0.75  wt. per ft. of prototype beam</a:t>
            </a:r>
          </a:p>
          <a:p>
            <a:pPr>
              <a:spcBef>
                <a:spcPct val="10000"/>
              </a:spcBef>
              <a:buClrTx/>
              <a:buSzTx/>
              <a:buFontTx/>
              <a:buNone/>
            </a:pPr>
            <a:r>
              <a:rPr lang="en-US" altLang="en-US" sz="2000" b="0" dirty="0">
                <a:cs typeface="Arial" charset="0"/>
                <a:sym typeface="Symbol" pitchFamily="18" charset="2"/>
              </a:rPr>
              <a:t>	</a:t>
            </a:r>
            <a:r>
              <a:rPr lang="en-US" altLang="en-US" sz="2000" b="0" dirty="0" smtClean="0">
                <a:cs typeface="Arial" charset="0"/>
                <a:sym typeface="Symbol" pitchFamily="18" charset="2"/>
              </a:rPr>
              <a:t>	- </a:t>
            </a:r>
            <a:r>
              <a:rPr lang="en-US" altLang="en-US" sz="2000" b="0" dirty="0">
                <a:cs typeface="Arial" charset="0"/>
                <a:sym typeface="Symbol" pitchFamily="18" charset="2"/>
              </a:rPr>
              <a:t>depth of test column ≥ 0.90  depth of prototype column</a:t>
            </a:r>
          </a:p>
          <a:p>
            <a:pPr>
              <a:spcBef>
                <a:spcPct val="10000"/>
              </a:spcBef>
              <a:buClrTx/>
              <a:buSzTx/>
              <a:buFontTx/>
              <a:buNone/>
            </a:pPr>
            <a:endParaRPr lang="en-US" altLang="en-US" sz="2000" b="0" dirty="0">
              <a:cs typeface="Arial" charset="0"/>
              <a:sym typeface="Symbol" pitchFamily="18" charset="2"/>
            </a:endParaRPr>
          </a:p>
          <a:p>
            <a:pPr>
              <a:spcBef>
                <a:spcPct val="10000"/>
              </a:spcBef>
              <a:buClrTx/>
              <a:buSzTx/>
            </a:pPr>
            <a:r>
              <a:rPr lang="en-US" altLang="en-US" sz="2000" b="0" dirty="0">
                <a:cs typeface="Arial" charset="0"/>
                <a:sym typeface="Symbol" pitchFamily="18" charset="2"/>
              </a:rPr>
              <a:t>Sources of inelastic deformation (beam, panel zone, connection plates, </a:t>
            </a:r>
            <a:r>
              <a:rPr lang="en-US" altLang="en-US" sz="2000" b="0" dirty="0" err="1">
                <a:cs typeface="Arial" charset="0"/>
                <a:sym typeface="Symbol" pitchFamily="18" charset="2"/>
              </a:rPr>
              <a:t>etc</a:t>
            </a:r>
            <a:r>
              <a:rPr lang="en-US" altLang="en-US" sz="2000" b="0" dirty="0">
                <a:cs typeface="Arial" charset="0"/>
                <a:sym typeface="Symbol" pitchFamily="18" charset="2"/>
              </a:rPr>
              <a:t>) in the test specimen must similar to prototype.</a:t>
            </a:r>
          </a:p>
        </p:txBody>
      </p:sp>
      <p:sp>
        <p:nvSpPr>
          <p:cNvPr id="8"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158</a:t>
            </a:fld>
            <a:endParaRPr lang="en-US" altLang="en-US"/>
          </a:p>
        </p:txBody>
      </p:sp>
    </p:spTree>
    <p:extLst>
      <p:ext uri="{BB962C8B-B14F-4D97-AF65-F5344CB8AC3E}">
        <p14:creationId xmlns:p14="http://schemas.microsoft.com/office/powerpoint/2010/main" val="2691642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a:xfrm>
            <a:off x="179512" y="503878"/>
            <a:ext cx="8964488" cy="404842"/>
          </a:xfrm>
        </p:spPr>
        <p:txBody>
          <a:bodyPr/>
          <a:lstStyle/>
          <a:p>
            <a:r>
              <a:rPr lang="en-US" dirty="0" smtClean="0"/>
              <a:t>Prequalification and Cyclic Qualification Testing</a:t>
            </a:r>
            <a:endParaRPr lang="en-US" dirty="0"/>
          </a:p>
        </p:txBody>
      </p:sp>
      <p:sp>
        <p:nvSpPr>
          <p:cNvPr id="4" name="Text Placeholder 3"/>
          <p:cNvSpPr>
            <a:spLocks noGrp="1"/>
          </p:cNvSpPr>
          <p:nvPr>
            <p:ph type="body" sz="quarter" idx="39"/>
          </p:nvPr>
        </p:nvSpPr>
        <p:spPr/>
        <p:txBody>
          <a:bodyPr/>
          <a:lstStyle/>
          <a:p>
            <a:r>
              <a:rPr lang="en-US" dirty="0" smtClean="0"/>
              <a:t>AISC Seismic Provisions</a:t>
            </a:r>
            <a:endParaRPr lang="en-US" dirty="0"/>
          </a:p>
        </p:txBody>
      </p:sp>
      <p:sp>
        <p:nvSpPr>
          <p:cNvPr id="5" name="Text Box 2"/>
          <p:cNvSpPr txBox="1">
            <a:spLocks noChangeArrowheads="1"/>
          </p:cNvSpPr>
          <p:nvPr/>
        </p:nvSpPr>
        <p:spPr bwMode="auto">
          <a:xfrm>
            <a:off x="539552" y="1268760"/>
            <a:ext cx="784887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a:latin typeface="+mn-lt"/>
              </a:rPr>
              <a:t>K2. </a:t>
            </a:r>
            <a:r>
              <a:rPr lang="en-US" altLang="en-US" sz="2200" u="sng" dirty="0" smtClean="0">
                <a:latin typeface="+mn-lt"/>
              </a:rPr>
              <a:t> Cyclic </a:t>
            </a:r>
            <a:r>
              <a:rPr lang="en-US" altLang="en-US" sz="2200" u="sng" dirty="0">
                <a:latin typeface="+mn-lt"/>
              </a:rPr>
              <a:t>Tests for Qualification of </a:t>
            </a:r>
            <a:r>
              <a:rPr lang="en-US" altLang="en-US" sz="2200" u="sng" dirty="0" smtClean="0">
                <a:latin typeface="+mn-lt"/>
              </a:rPr>
              <a:t>Beam-to-Column and Link-to-Column Connections</a:t>
            </a:r>
            <a:endParaRPr lang="en-US" altLang="en-US" sz="2200" u="sng" dirty="0">
              <a:latin typeface="+mn-lt"/>
            </a:endParaRPr>
          </a:p>
        </p:txBody>
      </p:sp>
      <p:sp>
        <p:nvSpPr>
          <p:cNvPr id="7" name="Text Box 4"/>
          <p:cNvSpPr txBox="1">
            <a:spLocks noChangeArrowheads="1"/>
          </p:cNvSpPr>
          <p:nvPr/>
        </p:nvSpPr>
        <p:spPr bwMode="auto">
          <a:xfrm>
            <a:off x="547673" y="2204864"/>
            <a:ext cx="8220075" cy="3554819"/>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7013" indent="-227013" algn="l">
              <a:spcBef>
                <a:spcPct val="20000"/>
              </a:spcBef>
              <a:buClr>
                <a:schemeClr val="tx2"/>
              </a:buClr>
              <a:buSzPct val="150000"/>
              <a:buChar char="•"/>
              <a:defRPr sz="2800" b="1">
                <a:solidFill>
                  <a:schemeClr val="tx1"/>
                </a:solidFill>
                <a:latin typeface="Arial" charset="0"/>
              </a:defRPr>
            </a:lvl1pPr>
            <a:lvl2pPr marL="742950"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indent="0">
              <a:spcBef>
                <a:spcPts val="1200"/>
              </a:spcBef>
              <a:buClrTx/>
              <a:buSzTx/>
              <a:buNone/>
            </a:pPr>
            <a:r>
              <a:rPr lang="en-US" altLang="en-US" sz="2000" i="1" dirty="0"/>
              <a:t>Testing </a:t>
            </a:r>
            <a:r>
              <a:rPr lang="en-US" altLang="en-US" sz="2000" i="1" dirty="0" smtClean="0"/>
              <a:t>Requirements</a:t>
            </a:r>
            <a:r>
              <a:rPr lang="en-US" altLang="en-US" sz="2000" i="1" dirty="0"/>
              <a:t> </a:t>
            </a:r>
            <a:r>
              <a:rPr lang="en-US" altLang="en-US" sz="2000" i="1" dirty="0" smtClean="0"/>
              <a:t>(continued):</a:t>
            </a:r>
            <a:endParaRPr lang="en-US" altLang="en-US" sz="2000" i="1" dirty="0"/>
          </a:p>
          <a:p>
            <a:pPr>
              <a:spcBef>
                <a:spcPts val="1200"/>
              </a:spcBef>
              <a:buClrTx/>
              <a:buSzTx/>
            </a:pPr>
            <a:r>
              <a:rPr lang="en-US" altLang="en-US" sz="2000" b="0" dirty="0"/>
              <a:t>Lateral bracing in test specimen should be similar to prototype.</a:t>
            </a:r>
          </a:p>
          <a:p>
            <a:pPr>
              <a:spcBef>
                <a:spcPts val="3000"/>
              </a:spcBef>
              <a:buClrTx/>
              <a:buSzTx/>
            </a:pPr>
            <a:r>
              <a:rPr lang="en-US" altLang="en-US" sz="2000" b="0" dirty="0" smtClean="0"/>
              <a:t>Connection </a:t>
            </a:r>
            <a:r>
              <a:rPr lang="en-US" altLang="en-US" sz="2000" b="0" dirty="0"/>
              <a:t>configuration used for test specimen must match prototype.</a:t>
            </a:r>
          </a:p>
          <a:p>
            <a:pPr>
              <a:spcBef>
                <a:spcPts val="3000"/>
              </a:spcBef>
              <a:buClrTx/>
              <a:buSzTx/>
            </a:pPr>
            <a:r>
              <a:rPr lang="en-US" altLang="en-US" sz="2000" b="0" dirty="0" smtClean="0"/>
              <a:t>Welding </a:t>
            </a:r>
            <a:r>
              <a:rPr lang="en-US" altLang="en-US" sz="2000" b="0" dirty="0"/>
              <a:t>processes, procedures, electrodes, etc. used for test specimen must be representative of prototype.</a:t>
            </a:r>
          </a:p>
          <a:p>
            <a:pPr>
              <a:spcBef>
                <a:spcPts val="3000"/>
              </a:spcBef>
              <a:buClrTx/>
              <a:buSzTx/>
              <a:buFont typeface="Wingdings" panose="05000000000000000000" pitchFamily="2" charset="2"/>
              <a:buChar char="Ø"/>
            </a:pPr>
            <a:r>
              <a:rPr lang="en-US" altLang="en-US" sz="2000" b="0" i="1" dirty="0" smtClean="0"/>
              <a:t>See </a:t>
            </a:r>
            <a:r>
              <a:rPr lang="en-US" altLang="en-US" sz="2000" b="0" i="1" dirty="0"/>
              <a:t>Section K2 for other </a:t>
            </a:r>
            <a:r>
              <a:rPr lang="en-US" altLang="en-US" sz="2000" b="0" i="1" dirty="0" smtClean="0"/>
              <a:t>requirements</a:t>
            </a:r>
            <a:endParaRPr lang="en-US" altLang="en-US" sz="2000" b="0" dirty="0"/>
          </a:p>
        </p:txBody>
      </p:sp>
      <p:sp>
        <p:nvSpPr>
          <p:cNvPr id="6"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159</a:t>
            </a:fld>
            <a:endParaRPr lang="en-US" altLang="en-US"/>
          </a:p>
        </p:txBody>
      </p:sp>
    </p:spTree>
    <p:extLst>
      <p:ext uri="{BB962C8B-B14F-4D97-AF65-F5344CB8AC3E}">
        <p14:creationId xmlns:p14="http://schemas.microsoft.com/office/powerpoint/2010/main" val="3642785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23528" y="4149080"/>
            <a:ext cx="301334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t>Plastic Hinges </a:t>
            </a:r>
          </a:p>
          <a:p>
            <a:pPr algn="ctr"/>
            <a:r>
              <a:rPr lang="en-US" altLang="en-US" sz="2800" b="1" dirty="0"/>
              <a:t>In </a:t>
            </a:r>
            <a:r>
              <a:rPr lang="en-US" altLang="en-US" sz="2800" b="1" dirty="0" smtClean="0"/>
              <a:t>Column Panel Zones</a:t>
            </a:r>
            <a:endParaRPr lang="en-US" altLang="en-US" sz="2800" b="1" dirty="0"/>
          </a:p>
        </p:txBody>
      </p:sp>
      <p:sp>
        <p:nvSpPr>
          <p:cNvPr id="5"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16</a:t>
            </a:fld>
            <a:endParaRPr lang="en-US" altLang="en-US" dirty="0"/>
          </a:p>
        </p:txBody>
      </p:sp>
      <p:grpSp>
        <p:nvGrpSpPr>
          <p:cNvPr id="6" name="Group 5"/>
          <p:cNvGrpSpPr/>
          <p:nvPr/>
        </p:nvGrpSpPr>
        <p:grpSpPr>
          <a:xfrm>
            <a:off x="3925888" y="342587"/>
            <a:ext cx="4713881" cy="6410325"/>
            <a:chOff x="3925888" y="223837"/>
            <a:chExt cx="4713881" cy="6410325"/>
          </a:xfrm>
        </p:grpSpPr>
        <p:grpSp>
          <p:nvGrpSpPr>
            <p:cNvPr id="7" name="Group 6"/>
            <p:cNvGrpSpPr>
              <a:grpSpLocks noChangeAspect="1"/>
            </p:cNvGrpSpPr>
            <p:nvPr/>
          </p:nvGrpSpPr>
          <p:grpSpPr>
            <a:xfrm>
              <a:off x="3925888" y="223837"/>
              <a:ext cx="4713881" cy="6410325"/>
              <a:chOff x="3925888" y="223837"/>
              <a:chExt cx="4713881" cy="6410325"/>
            </a:xfrm>
          </p:grpSpPr>
          <p:pic>
            <p:nvPicPr>
              <p:cNvPr id="11" name="Picture 2" descr="MRF3"/>
              <p:cNvPicPr>
                <a:picLocks noChangeAspect="1" noChangeArrowheads="1"/>
              </p:cNvPicPr>
              <p:nvPr/>
            </p:nvPicPr>
            <p:blipFill>
              <a:blip r:embed="rId3" cstate="print"/>
              <a:srcRect/>
              <a:stretch>
                <a:fillRect/>
              </a:stretch>
            </p:blipFill>
            <p:spPr bwMode="blackGray">
              <a:xfrm>
                <a:off x="3925888" y="223837"/>
                <a:ext cx="4695825" cy="6410325"/>
              </a:xfrm>
              <a:prstGeom prst="rect">
                <a:avLst/>
              </a:prstGeom>
              <a:noFill/>
            </p:spPr>
          </p:pic>
          <p:grpSp>
            <p:nvGrpSpPr>
              <p:cNvPr id="12" name="Group 11"/>
              <p:cNvGrpSpPr/>
              <p:nvPr/>
            </p:nvGrpSpPr>
            <p:grpSpPr>
              <a:xfrm>
                <a:off x="4410920" y="275716"/>
                <a:ext cx="4228849" cy="3519548"/>
                <a:chOff x="4410920" y="275716"/>
                <a:chExt cx="4228849" cy="3519548"/>
              </a:xfrm>
            </p:grpSpPr>
            <p:sp>
              <p:nvSpPr>
                <p:cNvPr id="13" name="Flowchart: Data 12"/>
                <p:cNvSpPr>
                  <a:spLocks noChangeAspect="1"/>
                </p:cNvSpPr>
                <p:nvPr/>
              </p:nvSpPr>
              <p:spPr bwMode="auto">
                <a:xfrm rot="540000" flipH="1">
                  <a:off x="4410920" y="3369201"/>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 name="Flowchart: Data 13"/>
                <p:cNvSpPr>
                  <a:spLocks noChangeAspect="1"/>
                </p:cNvSpPr>
                <p:nvPr/>
              </p:nvSpPr>
              <p:spPr bwMode="auto">
                <a:xfrm rot="491088" flipH="1">
                  <a:off x="7894789" y="3370532"/>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 name="Flowchart: Data 14"/>
                <p:cNvSpPr>
                  <a:spLocks noChangeAspect="1"/>
                </p:cNvSpPr>
                <p:nvPr/>
              </p:nvSpPr>
              <p:spPr bwMode="auto">
                <a:xfrm rot="540000" flipH="1">
                  <a:off x="4819280" y="279547"/>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 name="Flowchart: Data 15"/>
                <p:cNvSpPr>
                  <a:spLocks noChangeAspect="1"/>
                </p:cNvSpPr>
                <p:nvPr/>
              </p:nvSpPr>
              <p:spPr bwMode="auto">
                <a:xfrm rot="540000" flipH="1">
                  <a:off x="8300019" y="275716"/>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grpSp>
          <p:nvGrpSpPr>
            <p:cNvPr id="8" name="Group 7"/>
            <p:cNvGrpSpPr/>
            <p:nvPr/>
          </p:nvGrpSpPr>
          <p:grpSpPr>
            <a:xfrm>
              <a:off x="4041228" y="6136335"/>
              <a:ext cx="3799368" cy="361686"/>
              <a:chOff x="4041228" y="6136335"/>
              <a:chExt cx="3799368" cy="361686"/>
            </a:xfrm>
          </p:grpSpPr>
          <p:sp>
            <p:nvSpPr>
              <p:cNvPr id="9" name="Freeform 8"/>
              <p:cNvSpPr>
                <a:spLocks noChangeAspect="1"/>
              </p:cNvSpPr>
              <p:nvPr/>
            </p:nvSpPr>
            <p:spPr bwMode="auto">
              <a:xfrm rot="-120000">
                <a:off x="4041228" y="6140669"/>
                <a:ext cx="310055" cy="357352"/>
              </a:xfrm>
              <a:custGeom>
                <a:avLst/>
                <a:gdLst>
                  <a:gd name="connsiteX0" fmla="*/ 0 w 310055"/>
                  <a:gd name="connsiteY0" fmla="*/ 333703 h 357352"/>
                  <a:gd name="connsiteX1" fmla="*/ 0 w 310055"/>
                  <a:gd name="connsiteY1" fmla="*/ 241738 h 357352"/>
                  <a:gd name="connsiteX2" fmla="*/ 2627 w 310055"/>
                  <a:gd name="connsiteY2" fmla="*/ 139262 h 357352"/>
                  <a:gd name="connsiteX3" fmla="*/ 34158 w 310055"/>
                  <a:gd name="connsiteY3" fmla="*/ 0 h 357352"/>
                  <a:gd name="connsiteX4" fmla="*/ 49924 w 310055"/>
                  <a:gd name="connsiteY4" fmla="*/ 112986 h 357352"/>
                  <a:gd name="connsiteX5" fmla="*/ 68317 w 310055"/>
                  <a:gd name="connsiteY5" fmla="*/ 197069 h 357352"/>
                  <a:gd name="connsiteX6" fmla="*/ 89338 w 310055"/>
                  <a:gd name="connsiteY6" fmla="*/ 268014 h 357352"/>
                  <a:gd name="connsiteX7" fmla="*/ 105103 w 310055"/>
                  <a:gd name="connsiteY7" fmla="*/ 289034 h 357352"/>
                  <a:gd name="connsiteX8" fmla="*/ 123496 w 310055"/>
                  <a:gd name="connsiteY8" fmla="*/ 302172 h 357352"/>
                  <a:gd name="connsiteX9" fmla="*/ 152400 w 310055"/>
                  <a:gd name="connsiteY9" fmla="*/ 302172 h 357352"/>
                  <a:gd name="connsiteX10" fmla="*/ 186558 w 310055"/>
                  <a:gd name="connsiteY10" fmla="*/ 278524 h 357352"/>
                  <a:gd name="connsiteX11" fmla="*/ 233855 w 310055"/>
                  <a:gd name="connsiteY11" fmla="*/ 228600 h 357352"/>
                  <a:gd name="connsiteX12" fmla="*/ 265386 w 310055"/>
                  <a:gd name="connsiteY12" fmla="*/ 168165 h 357352"/>
                  <a:gd name="connsiteX13" fmla="*/ 299544 w 310055"/>
                  <a:gd name="connsiteY13" fmla="*/ 97221 h 357352"/>
                  <a:gd name="connsiteX14" fmla="*/ 310055 w 310055"/>
                  <a:gd name="connsiteY14" fmla="*/ 57807 h 357352"/>
                  <a:gd name="connsiteX15" fmla="*/ 310055 w 310055"/>
                  <a:gd name="connsiteY15" fmla="*/ 162910 h 357352"/>
                  <a:gd name="connsiteX16" fmla="*/ 302172 w 310055"/>
                  <a:gd name="connsiteY16" fmla="*/ 223345 h 357352"/>
                  <a:gd name="connsiteX17" fmla="*/ 294289 w 310055"/>
                  <a:gd name="connsiteY17" fmla="*/ 283779 h 357352"/>
                  <a:gd name="connsiteX18" fmla="*/ 286406 w 310055"/>
                  <a:gd name="connsiteY18" fmla="*/ 357352 h 357352"/>
                  <a:gd name="connsiteX19" fmla="*/ 0 w 310055"/>
                  <a:gd name="connsiteY19" fmla="*/ 333703 h 35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055" h="357352">
                    <a:moveTo>
                      <a:pt x="0" y="333703"/>
                    </a:moveTo>
                    <a:lnTo>
                      <a:pt x="0" y="241738"/>
                    </a:lnTo>
                    <a:cubicBezTo>
                      <a:pt x="876" y="207579"/>
                      <a:pt x="1751" y="173421"/>
                      <a:pt x="2627" y="139262"/>
                    </a:cubicBezTo>
                    <a:lnTo>
                      <a:pt x="34158" y="0"/>
                    </a:lnTo>
                    <a:lnTo>
                      <a:pt x="49924" y="112986"/>
                    </a:lnTo>
                    <a:lnTo>
                      <a:pt x="68317" y="197069"/>
                    </a:lnTo>
                    <a:lnTo>
                      <a:pt x="89338" y="268014"/>
                    </a:lnTo>
                    <a:lnTo>
                      <a:pt x="105103" y="289034"/>
                    </a:lnTo>
                    <a:lnTo>
                      <a:pt x="123496" y="302172"/>
                    </a:lnTo>
                    <a:lnTo>
                      <a:pt x="152400" y="302172"/>
                    </a:lnTo>
                    <a:lnTo>
                      <a:pt x="186558" y="278524"/>
                    </a:lnTo>
                    <a:lnTo>
                      <a:pt x="233855" y="228600"/>
                    </a:lnTo>
                    <a:lnTo>
                      <a:pt x="265386" y="168165"/>
                    </a:lnTo>
                    <a:lnTo>
                      <a:pt x="299544" y="97221"/>
                    </a:lnTo>
                    <a:lnTo>
                      <a:pt x="310055" y="57807"/>
                    </a:lnTo>
                    <a:lnTo>
                      <a:pt x="310055" y="162910"/>
                    </a:lnTo>
                    <a:lnTo>
                      <a:pt x="302172" y="223345"/>
                    </a:lnTo>
                    <a:lnTo>
                      <a:pt x="294289" y="283779"/>
                    </a:lnTo>
                    <a:lnTo>
                      <a:pt x="286406" y="357352"/>
                    </a:lnTo>
                    <a:lnTo>
                      <a:pt x="0" y="333703"/>
                    </a:lnTo>
                    <a:close/>
                  </a:path>
                </a:pathLst>
              </a:custGeom>
              <a:solidFill>
                <a:srgbClr val="FF0000"/>
              </a:solidFill>
              <a:ln w="25400" cap="flat" cmpd="sng" algn="ctr">
                <a:solidFill>
                  <a:srgbClr val="0A101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Freeform 9"/>
              <p:cNvSpPr>
                <a:spLocks noChangeAspect="1"/>
              </p:cNvSpPr>
              <p:nvPr/>
            </p:nvSpPr>
            <p:spPr bwMode="auto">
              <a:xfrm rot="-120000">
                <a:off x="7530541" y="6136335"/>
                <a:ext cx="310055" cy="357352"/>
              </a:xfrm>
              <a:custGeom>
                <a:avLst/>
                <a:gdLst>
                  <a:gd name="connsiteX0" fmla="*/ 0 w 310055"/>
                  <a:gd name="connsiteY0" fmla="*/ 333703 h 357352"/>
                  <a:gd name="connsiteX1" fmla="*/ 0 w 310055"/>
                  <a:gd name="connsiteY1" fmla="*/ 241738 h 357352"/>
                  <a:gd name="connsiteX2" fmla="*/ 2627 w 310055"/>
                  <a:gd name="connsiteY2" fmla="*/ 139262 h 357352"/>
                  <a:gd name="connsiteX3" fmla="*/ 34158 w 310055"/>
                  <a:gd name="connsiteY3" fmla="*/ 0 h 357352"/>
                  <a:gd name="connsiteX4" fmla="*/ 49924 w 310055"/>
                  <a:gd name="connsiteY4" fmla="*/ 112986 h 357352"/>
                  <a:gd name="connsiteX5" fmla="*/ 68317 w 310055"/>
                  <a:gd name="connsiteY5" fmla="*/ 197069 h 357352"/>
                  <a:gd name="connsiteX6" fmla="*/ 89338 w 310055"/>
                  <a:gd name="connsiteY6" fmla="*/ 268014 h 357352"/>
                  <a:gd name="connsiteX7" fmla="*/ 105103 w 310055"/>
                  <a:gd name="connsiteY7" fmla="*/ 289034 h 357352"/>
                  <a:gd name="connsiteX8" fmla="*/ 123496 w 310055"/>
                  <a:gd name="connsiteY8" fmla="*/ 302172 h 357352"/>
                  <a:gd name="connsiteX9" fmla="*/ 152400 w 310055"/>
                  <a:gd name="connsiteY9" fmla="*/ 302172 h 357352"/>
                  <a:gd name="connsiteX10" fmla="*/ 186558 w 310055"/>
                  <a:gd name="connsiteY10" fmla="*/ 278524 h 357352"/>
                  <a:gd name="connsiteX11" fmla="*/ 233855 w 310055"/>
                  <a:gd name="connsiteY11" fmla="*/ 228600 h 357352"/>
                  <a:gd name="connsiteX12" fmla="*/ 265386 w 310055"/>
                  <a:gd name="connsiteY12" fmla="*/ 168165 h 357352"/>
                  <a:gd name="connsiteX13" fmla="*/ 299544 w 310055"/>
                  <a:gd name="connsiteY13" fmla="*/ 97221 h 357352"/>
                  <a:gd name="connsiteX14" fmla="*/ 310055 w 310055"/>
                  <a:gd name="connsiteY14" fmla="*/ 57807 h 357352"/>
                  <a:gd name="connsiteX15" fmla="*/ 310055 w 310055"/>
                  <a:gd name="connsiteY15" fmla="*/ 162910 h 357352"/>
                  <a:gd name="connsiteX16" fmla="*/ 302172 w 310055"/>
                  <a:gd name="connsiteY16" fmla="*/ 223345 h 357352"/>
                  <a:gd name="connsiteX17" fmla="*/ 294289 w 310055"/>
                  <a:gd name="connsiteY17" fmla="*/ 283779 h 357352"/>
                  <a:gd name="connsiteX18" fmla="*/ 286406 w 310055"/>
                  <a:gd name="connsiteY18" fmla="*/ 357352 h 357352"/>
                  <a:gd name="connsiteX19" fmla="*/ 0 w 310055"/>
                  <a:gd name="connsiteY19" fmla="*/ 333703 h 35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055" h="357352">
                    <a:moveTo>
                      <a:pt x="0" y="333703"/>
                    </a:moveTo>
                    <a:lnTo>
                      <a:pt x="0" y="241738"/>
                    </a:lnTo>
                    <a:cubicBezTo>
                      <a:pt x="876" y="207579"/>
                      <a:pt x="1751" y="173421"/>
                      <a:pt x="2627" y="139262"/>
                    </a:cubicBezTo>
                    <a:lnTo>
                      <a:pt x="34158" y="0"/>
                    </a:lnTo>
                    <a:lnTo>
                      <a:pt x="49924" y="112986"/>
                    </a:lnTo>
                    <a:lnTo>
                      <a:pt x="68317" y="197069"/>
                    </a:lnTo>
                    <a:lnTo>
                      <a:pt x="89338" y="268014"/>
                    </a:lnTo>
                    <a:lnTo>
                      <a:pt x="105103" y="289034"/>
                    </a:lnTo>
                    <a:lnTo>
                      <a:pt x="123496" y="302172"/>
                    </a:lnTo>
                    <a:lnTo>
                      <a:pt x="152400" y="302172"/>
                    </a:lnTo>
                    <a:lnTo>
                      <a:pt x="186558" y="278524"/>
                    </a:lnTo>
                    <a:lnTo>
                      <a:pt x="233855" y="228600"/>
                    </a:lnTo>
                    <a:lnTo>
                      <a:pt x="265386" y="168165"/>
                    </a:lnTo>
                    <a:lnTo>
                      <a:pt x="299544" y="97221"/>
                    </a:lnTo>
                    <a:lnTo>
                      <a:pt x="310055" y="57807"/>
                    </a:lnTo>
                    <a:lnTo>
                      <a:pt x="310055" y="162910"/>
                    </a:lnTo>
                    <a:lnTo>
                      <a:pt x="302172" y="223345"/>
                    </a:lnTo>
                    <a:lnTo>
                      <a:pt x="294289" y="283779"/>
                    </a:lnTo>
                    <a:lnTo>
                      <a:pt x="286406" y="357352"/>
                    </a:lnTo>
                    <a:lnTo>
                      <a:pt x="0" y="333703"/>
                    </a:lnTo>
                    <a:close/>
                  </a:path>
                </a:pathLst>
              </a:custGeom>
              <a:solidFill>
                <a:srgbClr val="FF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spTree>
    <p:extLst>
      <p:ext uri="{BB962C8B-B14F-4D97-AF65-F5344CB8AC3E}">
        <p14:creationId xmlns:p14="http://schemas.microsoft.com/office/powerpoint/2010/main" val="1143066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Typical Test Subassemblies</a:t>
            </a:r>
            <a:endParaRPr lang="en-US" dirty="0"/>
          </a:p>
        </p:txBody>
      </p:sp>
      <p:grpSp>
        <p:nvGrpSpPr>
          <p:cNvPr id="4" name="Group 3"/>
          <p:cNvGrpSpPr>
            <a:grpSpLocks/>
          </p:cNvGrpSpPr>
          <p:nvPr/>
        </p:nvGrpSpPr>
        <p:grpSpPr bwMode="auto">
          <a:xfrm>
            <a:off x="1218828" y="1893888"/>
            <a:ext cx="1912938" cy="2566987"/>
            <a:chOff x="660" y="1583"/>
            <a:chExt cx="1205" cy="1617"/>
          </a:xfrm>
        </p:grpSpPr>
        <p:grpSp>
          <p:nvGrpSpPr>
            <p:cNvPr id="5" name="Group 4"/>
            <p:cNvGrpSpPr>
              <a:grpSpLocks/>
            </p:cNvGrpSpPr>
            <p:nvPr/>
          </p:nvGrpSpPr>
          <p:grpSpPr bwMode="auto">
            <a:xfrm>
              <a:off x="660" y="1583"/>
              <a:ext cx="1205" cy="1617"/>
              <a:chOff x="732" y="1603"/>
              <a:chExt cx="1205" cy="1617"/>
            </a:xfrm>
          </p:grpSpPr>
          <p:sp>
            <p:nvSpPr>
              <p:cNvPr id="12" name="Line 5"/>
              <p:cNvSpPr>
                <a:spLocks noChangeShapeType="1"/>
              </p:cNvSpPr>
              <p:nvPr/>
            </p:nvSpPr>
            <p:spPr bwMode="auto">
              <a:xfrm>
                <a:off x="800" y="1607"/>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6"/>
              <p:cNvSpPr>
                <a:spLocks noChangeShapeType="1"/>
              </p:cNvSpPr>
              <p:nvPr/>
            </p:nvSpPr>
            <p:spPr bwMode="auto">
              <a:xfrm>
                <a:off x="800" y="2008"/>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Line 7"/>
              <p:cNvSpPr>
                <a:spLocks noChangeShapeType="1"/>
              </p:cNvSpPr>
              <p:nvPr/>
            </p:nvSpPr>
            <p:spPr bwMode="auto">
              <a:xfrm>
                <a:off x="800" y="2409"/>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8"/>
              <p:cNvSpPr>
                <a:spLocks noChangeShapeType="1"/>
              </p:cNvSpPr>
              <p:nvPr/>
            </p:nvSpPr>
            <p:spPr bwMode="auto">
              <a:xfrm>
                <a:off x="800" y="2810"/>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Line 9"/>
              <p:cNvSpPr>
                <a:spLocks noChangeShapeType="1"/>
              </p:cNvSpPr>
              <p:nvPr/>
            </p:nvSpPr>
            <p:spPr bwMode="auto">
              <a:xfrm>
                <a:off x="800" y="1607"/>
                <a:ext cx="0" cy="1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10"/>
              <p:cNvSpPr>
                <a:spLocks noChangeShapeType="1"/>
              </p:cNvSpPr>
              <p:nvPr/>
            </p:nvSpPr>
            <p:spPr bwMode="auto">
              <a:xfrm>
                <a:off x="1871" y="1603"/>
                <a:ext cx="0" cy="1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11"/>
              <p:cNvSpPr>
                <a:spLocks noChangeShapeType="1"/>
              </p:cNvSpPr>
              <p:nvPr/>
            </p:nvSpPr>
            <p:spPr bwMode="auto">
              <a:xfrm>
                <a:off x="732" y="3216"/>
                <a:ext cx="1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Line 12"/>
              <p:cNvSpPr>
                <a:spLocks noChangeShapeType="1"/>
              </p:cNvSpPr>
              <p:nvPr/>
            </p:nvSpPr>
            <p:spPr bwMode="auto">
              <a:xfrm>
                <a:off x="1805" y="3220"/>
                <a:ext cx="1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 name="Group 13"/>
            <p:cNvGrpSpPr>
              <a:grpSpLocks/>
            </p:cNvGrpSpPr>
            <p:nvPr/>
          </p:nvGrpSpPr>
          <p:grpSpPr bwMode="auto">
            <a:xfrm>
              <a:off x="696" y="2148"/>
              <a:ext cx="580" cy="492"/>
              <a:chOff x="696" y="2148"/>
              <a:chExt cx="580" cy="492"/>
            </a:xfrm>
          </p:grpSpPr>
          <p:sp>
            <p:nvSpPr>
              <p:cNvPr id="7" name="Line 14"/>
              <p:cNvSpPr>
                <a:spLocks noChangeShapeType="1"/>
              </p:cNvSpPr>
              <p:nvPr/>
            </p:nvSpPr>
            <p:spPr bwMode="auto">
              <a:xfrm>
                <a:off x="728" y="2176"/>
                <a:ext cx="0" cy="44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Line 15"/>
              <p:cNvSpPr>
                <a:spLocks noChangeShapeType="1"/>
              </p:cNvSpPr>
              <p:nvPr/>
            </p:nvSpPr>
            <p:spPr bwMode="auto">
              <a:xfrm>
                <a:off x="728" y="2389"/>
                <a:ext cx="520"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Oval 16"/>
              <p:cNvSpPr>
                <a:spLocks noChangeArrowheads="1"/>
              </p:cNvSpPr>
              <p:nvPr/>
            </p:nvSpPr>
            <p:spPr bwMode="auto">
              <a:xfrm>
                <a:off x="700" y="2148"/>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 name="Oval 17"/>
              <p:cNvSpPr>
                <a:spLocks noChangeArrowheads="1"/>
              </p:cNvSpPr>
              <p:nvPr/>
            </p:nvSpPr>
            <p:spPr bwMode="auto">
              <a:xfrm>
                <a:off x="696" y="2584"/>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 name="Oval 18"/>
              <p:cNvSpPr>
                <a:spLocks noChangeArrowheads="1"/>
              </p:cNvSpPr>
              <p:nvPr/>
            </p:nvSpPr>
            <p:spPr bwMode="auto">
              <a:xfrm>
                <a:off x="1220" y="2361"/>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20" name="Group 19"/>
          <p:cNvGrpSpPr>
            <a:grpSpLocks/>
          </p:cNvGrpSpPr>
          <p:nvPr/>
        </p:nvGrpSpPr>
        <p:grpSpPr bwMode="auto">
          <a:xfrm>
            <a:off x="4564012" y="1887538"/>
            <a:ext cx="3608388" cy="2566987"/>
            <a:chOff x="2310" y="1189"/>
            <a:chExt cx="2273" cy="1617"/>
          </a:xfrm>
        </p:grpSpPr>
        <p:sp>
          <p:nvSpPr>
            <p:cNvPr id="21" name="Line 20"/>
            <p:cNvSpPr>
              <a:spLocks noChangeShapeType="1"/>
            </p:cNvSpPr>
            <p:nvPr/>
          </p:nvSpPr>
          <p:spPr bwMode="auto">
            <a:xfrm>
              <a:off x="3446" y="1193"/>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 name="Line 21"/>
            <p:cNvSpPr>
              <a:spLocks noChangeShapeType="1"/>
            </p:cNvSpPr>
            <p:nvPr/>
          </p:nvSpPr>
          <p:spPr bwMode="auto">
            <a:xfrm>
              <a:off x="3446" y="1594"/>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Line 22"/>
            <p:cNvSpPr>
              <a:spLocks noChangeShapeType="1"/>
            </p:cNvSpPr>
            <p:nvPr/>
          </p:nvSpPr>
          <p:spPr bwMode="auto">
            <a:xfrm>
              <a:off x="3446" y="1995"/>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23"/>
            <p:cNvSpPr>
              <a:spLocks noChangeShapeType="1"/>
            </p:cNvSpPr>
            <p:nvPr/>
          </p:nvSpPr>
          <p:spPr bwMode="auto">
            <a:xfrm>
              <a:off x="3446" y="2396"/>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Line 24"/>
            <p:cNvSpPr>
              <a:spLocks noChangeShapeType="1"/>
            </p:cNvSpPr>
            <p:nvPr/>
          </p:nvSpPr>
          <p:spPr bwMode="auto">
            <a:xfrm>
              <a:off x="3446" y="1193"/>
              <a:ext cx="0" cy="1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25"/>
            <p:cNvSpPr>
              <a:spLocks noChangeShapeType="1"/>
            </p:cNvSpPr>
            <p:nvPr/>
          </p:nvSpPr>
          <p:spPr bwMode="auto">
            <a:xfrm>
              <a:off x="4517" y="1189"/>
              <a:ext cx="0" cy="1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26"/>
            <p:cNvSpPr>
              <a:spLocks noChangeShapeType="1"/>
            </p:cNvSpPr>
            <p:nvPr/>
          </p:nvSpPr>
          <p:spPr bwMode="auto">
            <a:xfrm>
              <a:off x="3378" y="2802"/>
              <a:ext cx="1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27"/>
            <p:cNvSpPr>
              <a:spLocks noChangeShapeType="1"/>
            </p:cNvSpPr>
            <p:nvPr/>
          </p:nvSpPr>
          <p:spPr bwMode="auto">
            <a:xfrm>
              <a:off x="4451" y="2806"/>
              <a:ext cx="1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28"/>
            <p:cNvSpPr>
              <a:spLocks noChangeShapeType="1"/>
            </p:cNvSpPr>
            <p:nvPr/>
          </p:nvSpPr>
          <p:spPr bwMode="auto">
            <a:xfrm>
              <a:off x="3446" y="1782"/>
              <a:ext cx="0" cy="44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Oval 29"/>
            <p:cNvSpPr>
              <a:spLocks noChangeArrowheads="1"/>
            </p:cNvSpPr>
            <p:nvPr/>
          </p:nvSpPr>
          <p:spPr bwMode="auto">
            <a:xfrm>
              <a:off x="3418" y="1754"/>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1" name="Oval 30"/>
            <p:cNvSpPr>
              <a:spLocks noChangeArrowheads="1"/>
            </p:cNvSpPr>
            <p:nvPr/>
          </p:nvSpPr>
          <p:spPr bwMode="auto">
            <a:xfrm>
              <a:off x="3414" y="2190"/>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2" name="Group 31"/>
            <p:cNvGrpSpPr>
              <a:grpSpLocks/>
            </p:cNvGrpSpPr>
            <p:nvPr/>
          </p:nvGrpSpPr>
          <p:grpSpPr bwMode="auto">
            <a:xfrm>
              <a:off x="3446" y="1967"/>
              <a:ext cx="548" cy="56"/>
              <a:chOff x="3446" y="1967"/>
              <a:chExt cx="548" cy="56"/>
            </a:xfrm>
          </p:grpSpPr>
          <p:sp>
            <p:nvSpPr>
              <p:cNvPr id="42" name="Line 32"/>
              <p:cNvSpPr>
                <a:spLocks noChangeShapeType="1"/>
              </p:cNvSpPr>
              <p:nvPr/>
            </p:nvSpPr>
            <p:spPr bwMode="auto">
              <a:xfrm>
                <a:off x="3446" y="1995"/>
                <a:ext cx="520"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 name="Oval 33"/>
              <p:cNvSpPr>
                <a:spLocks noChangeArrowheads="1"/>
              </p:cNvSpPr>
              <p:nvPr/>
            </p:nvSpPr>
            <p:spPr bwMode="auto">
              <a:xfrm>
                <a:off x="3938" y="1967"/>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3" name="Line 34"/>
            <p:cNvSpPr>
              <a:spLocks noChangeShapeType="1"/>
            </p:cNvSpPr>
            <p:nvPr/>
          </p:nvSpPr>
          <p:spPr bwMode="auto">
            <a:xfrm>
              <a:off x="2378" y="1193"/>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Line 35"/>
            <p:cNvSpPr>
              <a:spLocks noChangeShapeType="1"/>
            </p:cNvSpPr>
            <p:nvPr/>
          </p:nvSpPr>
          <p:spPr bwMode="auto">
            <a:xfrm>
              <a:off x="2378" y="1594"/>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36"/>
            <p:cNvSpPr>
              <a:spLocks noChangeShapeType="1"/>
            </p:cNvSpPr>
            <p:nvPr/>
          </p:nvSpPr>
          <p:spPr bwMode="auto">
            <a:xfrm>
              <a:off x="2378" y="1995"/>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Line 37"/>
            <p:cNvSpPr>
              <a:spLocks noChangeShapeType="1"/>
            </p:cNvSpPr>
            <p:nvPr/>
          </p:nvSpPr>
          <p:spPr bwMode="auto">
            <a:xfrm>
              <a:off x="2378" y="2396"/>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Line 38"/>
            <p:cNvSpPr>
              <a:spLocks noChangeShapeType="1"/>
            </p:cNvSpPr>
            <p:nvPr/>
          </p:nvSpPr>
          <p:spPr bwMode="auto">
            <a:xfrm>
              <a:off x="2378" y="1193"/>
              <a:ext cx="0" cy="1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 name="Line 39"/>
            <p:cNvSpPr>
              <a:spLocks noChangeShapeType="1"/>
            </p:cNvSpPr>
            <p:nvPr/>
          </p:nvSpPr>
          <p:spPr bwMode="auto">
            <a:xfrm>
              <a:off x="2310" y="2802"/>
              <a:ext cx="1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39" name="Group 40"/>
            <p:cNvGrpSpPr>
              <a:grpSpLocks/>
            </p:cNvGrpSpPr>
            <p:nvPr/>
          </p:nvGrpSpPr>
          <p:grpSpPr bwMode="auto">
            <a:xfrm flipH="1">
              <a:off x="2900" y="1967"/>
              <a:ext cx="548" cy="56"/>
              <a:chOff x="3446" y="1967"/>
              <a:chExt cx="548" cy="56"/>
            </a:xfrm>
          </p:grpSpPr>
          <p:sp>
            <p:nvSpPr>
              <p:cNvPr id="40" name="Line 41"/>
              <p:cNvSpPr>
                <a:spLocks noChangeShapeType="1"/>
              </p:cNvSpPr>
              <p:nvPr/>
            </p:nvSpPr>
            <p:spPr bwMode="auto">
              <a:xfrm>
                <a:off x="3446" y="1995"/>
                <a:ext cx="520"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Oval 42"/>
              <p:cNvSpPr>
                <a:spLocks noChangeArrowheads="1"/>
              </p:cNvSpPr>
              <p:nvPr/>
            </p:nvSpPr>
            <p:spPr bwMode="auto">
              <a:xfrm>
                <a:off x="3938" y="1967"/>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44" name="Text Box 43"/>
          <p:cNvSpPr txBox="1">
            <a:spLocks noChangeArrowheads="1"/>
          </p:cNvSpPr>
          <p:nvPr/>
        </p:nvSpPr>
        <p:spPr bwMode="auto">
          <a:xfrm>
            <a:off x="523503" y="4610100"/>
            <a:ext cx="34004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b="1" dirty="0">
                <a:latin typeface="+mn-lt"/>
              </a:rPr>
              <a:t>Exterior </a:t>
            </a:r>
            <a:r>
              <a:rPr lang="en-US" altLang="en-US" sz="2000" b="1" dirty="0" err="1">
                <a:latin typeface="+mn-lt"/>
              </a:rPr>
              <a:t>Subassemblage</a:t>
            </a:r>
            <a:endParaRPr lang="en-US" altLang="en-US" sz="2000" b="1" dirty="0">
              <a:latin typeface="+mn-lt"/>
            </a:endParaRPr>
          </a:p>
        </p:txBody>
      </p:sp>
      <p:sp>
        <p:nvSpPr>
          <p:cNvPr id="45" name="Text Box 44"/>
          <p:cNvSpPr txBox="1">
            <a:spLocks noChangeArrowheads="1"/>
          </p:cNvSpPr>
          <p:nvPr/>
        </p:nvSpPr>
        <p:spPr bwMode="auto">
          <a:xfrm>
            <a:off x="4671962" y="4610100"/>
            <a:ext cx="34972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b="1">
                <a:latin typeface="+mn-lt"/>
              </a:rPr>
              <a:t>Interior Subassemblage</a:t>
            </a:r>
          </a:p>
        </p:txBody>
      </p:sp>
      <p:sp>
        <p:nvSpPr>
          <p:cNvPr id="46"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160</a:t>
            </a:fld>
            <a:endParaRPr lang="en-US" altLang="en-US"/>
          </a:p>
        </p:txBody>
      </p:sp>
    </p:spTree>
    <p:extLst>
      <p:ext uri="{BB962C8B-B14F-4D97-AF65-F5344CB8AC3E}">
        <p14:creationId xmlns:p14="http://schemas.microsoft.com/office/powerpoint/2010/main" val="260436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Typical Exterior </a:t>
            </a:r>
            <a:r>
              <a:rPr lang="en-US" dirty="0" err="1" smtClean="0"/>
              <a:t>Subassemblage</a:t>
            </a:r>
            <a:endParaRPr lang="en-US" dirty="0"/>
          </a:p>
        </p:txBody>
      </p:sp>
      <p:grpSp>
        <p:nvGrpSpPr>
          <p:cNvPr id="79" name="Group 2"/>
          <p:cNvGrpSpPr>
            <a:grpSpLocks/>
          </p:cNvGrpSpPr>
          <p:nvPr/>
        </p:nvGrpSpPr>
        <p:grpSpPr bwMode="auto">
          <a:xfrm>
            <a:off x="1352550" y="704850"/>
            <a:ext cx="6076950" cy="4581525"/>
            <a:chOff x="1200" y="714"/>
            <a:chExt cx="3828" cy="2886"/>
          </a:xfrm>
        </p:grpSpPr>
        <p:grpSp>
          <p:nvGrpSpPr>
            <p:cNvPr id="80" name="Group 3"/>
            <p:cNvGrpSpPr>
              <a:grpSpLocks/>
            </p:cNvGrpSpPr>
            <p:nvPr/>
          </p:nvGrpSpPr>
          <p:grpSpPr bwMode="auto">
            <a:xfrm>
              <a:off x="1680" y="774"/>
              <a:ext cx="3060" cy="2772"/>
              <a:chOff x="2028" y="648"/>
              <a:chExt cx="3060" cy="2772"/>
            </a:xfrm>
          </p:grpSpPr>
          <p:grpSp>
            <p:nvGrpSpPr>
              <p:cNvPr id="124" name="Group 4"/>
              <p:cNvGrpSpPr>
                <a:grpSpLocks/>
              </p:cNvGrpSpPr>
              <p:nvPr/>
            </p:nvGrpSpPr>
            <p:grpSpPr bwMode="auto">
              <a:xfrm>
                <a:off x="2028" y="648"/>
                <a:ext cx="312" cy="2772"/>
                <a:chOff x="2028" y="648"/>
                <a:chExt cx="312" cy="2772"/>
              </a:xfrm>
            </p:grpSpPr>
            <p:sp>
              <p:nvSpPr>
                <p:cNvPr id="129" name="Rectangle 5"/>
                <p:cNvSpPr>
                  <a:spLocks noChangeArrowheads="1"/>
                </p:cNvSpPr>
                <p:nvPr/>
              </p:nvSpPr>
              <p:spPr bwMode="auto">
                <a:xfrm>
                  <a:off x="2028" y="648"/>
                  <a:ext cx="312" cy="277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30" name="Line 6"/>
                <p:cNvSpPr>
                  <a:spLocks noChangeShapeType="1"/>
                </p:cNvSpPr>
                <p:nvPr/>
              </p:nvSpPr>
              <p:spPr bwMode="auto">
                <a:xfrm>
                  <a:off x="2286" y="648"/>
                  <a:ext cx="0" cy="277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31" name="Line 7"/>
                <p:cNvSpPr>
                  <a:spLocks noChangeShapeType="1"/>
                </p:cNvSpPr>
                <p:nvPr/>
              </p:nvSpPr>
              <p:spPr bwMode="auto">
                <a:xfrm>
                  <a:off x="2082" y="648"/>
                  <a:ext cx="0" cy="277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125" name="Group 8"/>
              <p:cNvGrpSpPr>
                <a:grpSpLocks/>
              </p:cNvGrpSpPr>
              <p:nvPr/>
            </p:nvGrpSpPr>
            <p:grpSpPr bwMode="auto">
              <a:xfrm>
                <a:off x="2340" y="1728"/>
                <a:ext cx="2748" cy="558"/>
                <a:chOff x="2340" y="1728"/>
                <a:chExt cx="2748" cy="558"/>
              </a:xfrm>
            </p:grpSpPr>
            <p:sp>
              <p:nvSpPr>
                <p:cNvPr id="126" name="Rectangle 9"/>
                <p:cNvSpPr>
                  <a:spLocks noChangeArrowheads="1"/>
                </p:cNvSpPr>
                <p:nvPr/>
              </p:nvSpPr>
              <p:spPr bwMode="auto">
                <a:xfrm>
                  <a:off x="2340" y="1728"/>
                  <a:ext cx="2748" cy="55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27" name="Line 10"/>
                <p:cNvSpPr>
                  <a:spLocks noChangeShapeType="1"/>
                </p:cNvSpPr>
                <p:nvPr/>
              </p:nvSpPr>
              <p:spPr bwMode="auto">
                <a:xfrm>
                  <a:off x="2340" y="178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28" name="Line 11"/>
                <p:cNvSpPr>
                  <a:spLocks noChangeShapeType="1"/>
                </p:cNvSpPr>
                <p:nvPr/>
              </p:nvSpPr>
              <p:spPr bwMode="auto">
                <a:xfrm>
                  <a:off x="2340" y="223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nvGrpSpPr>
            <p:cNvPr id="81" name="Group 12"/>
            <p:cNvGrpSpPr>
              <a:grpSpLocks/>
            </p:cNvGrpSpPr>
            <p:nvPr/>
          </p:nvGrpSpPr>
          <p:grpSpPr bwMode="auto">
            <a:xfrm flipH="1">
              <a:off x="4740" y="1980"/>
              <a:ext cx="288" cy="288"/>
              <a:chOff x="3216" y="720"/>
              <a:chExt cx="288" cy="288"/>
            </a:xfrm>
          </p:grpSpPr>
          <p:sp>
            <p:nvSpPr>
              <p:cNvPr id="120" name="Rectangle 13"/>
              <p:cNvSpPr>
                <a:spLocks noChangeArrowheads="1"/>
              </p:cNvSpPr>
              <p:nvPr/>
            </p:nvSpPr>
            <p:spPr bwMode="auto">
              <a:xfrm>
                <a:off x="3312" y="76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21" name="Oval 14"/>
              <p:cNvSpPr>
                <a:spLocks noChangeArrowheads="1"/>
              </p:cNvSpPr>
              <p:nvPr/>
            </p:nvSpPr>
            <p:spPr bwMode="auto">
              <a:xfrm>
                <a:off x="3216" y="768"/>
                <a:ext cx="192" cy="192"/>
              </a:xfrm>
              <a:prstGeom prst="ellipse">
                <a:avLst/>
              </a:prstGeom>
              <a:solidFill>
                <a:srgbClr val="CECECE"/>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22" name="Oval 15"/>
              <p:cNvSpPr>
                <a:spLocks noChangeArrowheads="1"/>
              </p:cNvSpPr>
              <p:nvPr/>
            </p:nvSpPr>
            <p:spPr bwMode="auto">
              <a:xfrm>
                <a:off x="3264" y="816"/>
                <a:ext cx="96" cy="96"/>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23" name="Rectangle 16"/>
              <p:cNvSpPr>
                <a:spLocks noChangeArrowheads="1"/>
              </p:cNvSpPr>
              <p:nvPr/>
            </p:nvSpPr>
            <p:spPr bwMode="auto">
              <a:xfrm>
                <a:off x="3456" y="72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82" name="Group 17"/>
            <p:cNvGrpSpPr>
              <a:grpSpLocks/>
            </p:cNvGrpSpPr>
            <p:nvPr/>
          </p:nvGrpSpPr>
          <p:grpSpPr bwMode="auto">
            <a:xfrm>
              <a:off x="1200" y="714"/>
              <a:ext cx="480" cy="480"/>
              <a:chOff x="2880" y="864"/>
              <a:chExt cx="480" cy="480"/>
            </a:xfrm>
          </p:grpSpPr>
          <p:grpSp>
            <p:nvGrpSpPr>
              <p:cNvPr id="104" name="Group 18"/>
              <p:cNvGrpSpPr>
                <a:grpSpLocks/>
              </p:cNvGrpSpPr>
              <p:nvPr/>
            </p:nvGrpSpPr>
            <p:grpSpPr bwMode="auto">
              <a:xfrm>
                <a:off x="2976" y="960"/>
                <a:ext cx="384" cy="288"/>
                <a:chOff x="2976" y="960"/>
                <a:chExt cx="384" cy="288"/>
              </a:xfrm>
            </p:grpSpPr>
            <p:sp>
              <p:nvSpPr>
                <p:cNvPr id="113" name="Rectangle 19"/>
                <p:cNvSpPr>
                  <a:spLocks noChangeArrowheads="1"/>
                </p:cNvSpPr>
                <p:nvPr/>
              </p:nvSpPr>
              <p:spPr bwMode="auto">
                <a:xfrm>
                  <a:off x="3024" y="100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14" name="Group 20"/>
                <p:cNvGrpSpPr>
                  <a:grpSpLocks/>
                </p:cNvGrpSpPr>
                <p:nvPr/>
              </p:nvGrpSpPr>
              <p:grpSpPr bwMode="auto">
                <a:xfrm>
                  <a:off x="3072" y="960"/>
                  <a:ext cx="288" cy="288"/>
                  <a:chOff x="3216" y="720"/>
                  <a:chExt cx="288" cy="288"/>
                </a:xfrm>
              </p:grpSpPr>
              <p:sp>
                <p:nvSpPr>
                  <p:cNvPr id="116" name="Rectangle 21"/>
                  <p:cNvSpPr>
                    <a:spLocks noChangeArrowheads="1"/>
                  </p:cNvSpPr>
                  <p:nvPr/>
                </p:nvSpPr>
                <p:spPr bwMode="auto">
                  <a:xfrm>
                    <a:off x="3312" y="76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7" name="Oval 22"/>
                  <p:cNvSpPr>
                    <a:spLocks noChangeArrowheads="1"/>
                  </p:cNvSpPr>
                  <p:nvPr/>
                </p:nvSpPr>
                <p:spPr bwMode="auto">
                  <a:xfrm>
                    <a:off x="3216" y="768"/>
                    <a:ext cx="192" cy="192"/>
                  </a:xfrm>
                  <a:prstGeom prst="ellipse">
                    <a:avLst/>
                  </a:prstGeom>
                  <a:solidFill>
                    <a:srgbClr val="CECECE"/>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8" name="Oval 23"/>
                  <p:cNvSpPr>
                    <a:spLocks noChangeArrowheads="1"/>
                  </p:cNvSpPr>
                  <p:nvPr/>
                </p:nvSpPr>
                <p:spPr bwMode="auto">
                  <a:xfrm>
                    <a:off x="3264" y="816"/>
                    <a:ext cx="96" cy="96"/>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9" name="Rectangle 24"/>
                  <p:cNvSpPr>
                    <a:spLocks noChangeArrowheads="1"/>
                  </p:cNvSpPr>
                  <p:nvPr/>
                </p:nvSpPr>
                <p:spPr bwMode="auto">
                  <a:xfrm>
                    <a:off x="3456" y="72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115" name="Rectangle 25"/>
                <p:cNvSpPr>
                  <a:spLocks noChangeArrowheads="1"/>
                </p:cNvSpPr>
                <p:nvPr/>
              </p:nvSpPr>
              <p:spPr bwMode="auto">
                <a:xfrm>
                  <a:off x="2976" y="96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105" name="Line 26"/>
              <p:cNvSpPr>
                <a:spLocks noChangeShapeType="1"/>
              </p:cNvSpPr>
              <p:nvPr/>
            </p:nvSpPr>
            <p:spPr bwMode="auto">
              <a:xfrm>
                <a:off x="2960" y="864"/>
                <a:ext cx="0" cy="48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106" name="Group 27"/>
              <p:cNvGrpSpPr>
                <a:grpSpLocks/>
              </p:cNvGrpSpPr>
              <p:nvPr/>
            </p:nvGrpSpPr>
            <p:grpSpPr bwMode="auto">
              <a:xfrm>
                <a:off x="2880" y="864"/>
                <a:ext cx="96" cy="432"/>
                <a:chOff x="2736" y="816"/>
                <a:chExt cx="96" cy="432"/>
              </a:xfrm>
            </p:grpSpPr>
            <p:grpSp>
              <p:nvGrpSpPr>
                <p:cNvPr id="107" name="Group 28"/>
                <p:cNvGrpSpPr>
                  <a:grpSpLocks/>
                </p:cNvGrpSpPr>
                <p:nvPr/>
              </p:nvGrpSpPr>
              <p:grpSpPr bwMode="auto">
                <a:xfrm>
                  <a:off x="2736" y="816"/>
                  <a:ext cx="96" cy="198"/>
                  <a:chOff x="2736" y="816"/>
                  <a:chExt cx="96" cy="198"/>
                </a:xfrm>
              </p:grpSpPr>
              <p:sp>
                <p:nvSpPr>
                  <p:cNvPr id="111" name="Line 29"/>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2" name="Line 30"/>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108" name="Group 31"/>
                <p:cNvGrpSpPr>
                  <a:grpSpLocks/>
                </p:cNvGrpSpPr>
                <p:nvPr/>
              </p:nvGrpSpPr>
              <p:grpSpPr bwMode="auto">
                <a:xfrm>
                  <a:off x="2736" y="1050"/>
                  <a:ext cx="96" cy="198"/>
                  <a:chOff x="2736" y="816"/>
                  <a:chExt cx="96" cy="198"/>
                </a:xfrm>
              </p:grpSpPr>
              <p:sp>
                <p:nvSpPr>
                  <p:cNvPr id="109" name="Line 32"/>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0" name="Line 33"/>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grpSp>
          <p:nvGrpSpPr>
            <p:cNvPr id="83" name="Group 34"/>
            <p:cNvGrpSpPr>
              <a:grpSpLocks/>
            </p:cNvGrpSpPr>
            <p:nvPr/>
          </p:nvGrpSpPr>
          <p:grpSpPr bwMode="auto">
            <a:xfrm>
              <a:off x="1200" y="3120"/>
              <a:ext cx="480" cy="480"/>
              <a:chOff x="2880" y="864"/>
              <a:chExt cx="480" cy="480"/>
            </a:xfrm>
          </p:grpSpPr>
          <p:grpSp>
            <p:nvGrpSpPr>
              <p:cNvPr id="88" name="Group 35"/>
              <p:cNvGrpSpPr>
                <a:grpSpLocks/>
              </p:cNvGrpSpPr>
              <p:nvPr/>
            </p:nvGrpSpPr>
            <p:grpSpPr bwMode="auto">
              <a:xfrm>
                <a:off x="2976" y="960"/>
                <a:ext cx="384" cy="288"/>
                <a:chOff x="2976" y="960"/>
                <a:chExt cx="384" cy="288"/>
              </a:xfrm>
            </p:grpSpPr>
            <p:sp>
              <p:nvSpPr>
                <p:cNvPr id="97" name="Rectangle 36"/>
                <p:cNvSpPr>
                  <a:spLocks noChangeArrowheads="1"/>
                </p:cNvSpPr>
                <p:nvPr/>
              </p:nvSpPr>
              <p:spPr bwMode="auto">
                <a:xfrm>
                  <a:off x="3024" y="100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98" name="Group 37"/>
                <p:cNvGrpSpPr>
                  <a:grpSpLocks/>
                </p:cNvGrpSpPr>
                <p:nvPr/>
              </p:nvGrpSpPr>
              <p:grpSpPr bwMode="auto">
                <a:xfrm>
                  <a:off x="3072" y="960"/>
                  <a:ext cx="288" cy="288"/>
                  <a:chOff x="3216" y="720"/>
                  <a:chExt cx="288" cy="288"/>
                </a:xfrm>
              </p:grpSpPr>
              <p:sp>
                <p:nvSpPr>
                  <p:cNvPr id="100" name="Rectangle 38"/>
                  <p:cNvSpPr>
                    <a:spLocks noChangeArrowheads="1"/>
                  </p:cNvSpPr>
                  <p:nvPr/>
                </p:nvSpPr>
                <p:spPr bwMode="auto">
                  <a:xfrm>
                    <a:off x="3312" y="76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1" name="Oval 39"/>
                  <p:cNvSpPr>
                    <a:spLocks noChangeArrowheads="1"/>
                  </p:cNvSpPr>
                  <p:nvPr/>
                </p:nvSpPr>
                <p:spPr bwMode="auto">
                  <a:xfrm>
                    <a:off x="3216" y="768"/>
                    <a:ext cx="192" cy="192"/>
                  </a:xfrm>
                  <a:prstGeom prst="ellipse">
                    <a:avLst/>
                  </a:prstGeom>
                  <a:solidFill>
                    <a:srgbClr val="CECECE"/>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2" name="Oval 40"/>
                  <p:cNvSpPr>
                    <a:spLocks noChangeArrowheads="1"/>
                  </p:cNvSpPr>
                  <p:nvPr/>
                </p:nvSpPr>
                <p:spPr bwMode="auto">
                  <a:xfrm>
                    <a:off x="3264" y="816"/>
                    <a:ext cx="96" cy="96"/>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3" name="Rectangle 41"/>
                  <p:cNvSpPr>
                    <a:spLocks noChangeArrowheads="1"/>
                  </p:cNvSpPr>
                  <p:nvPr/>
                </p:nvSpPr>
                <p:spPr bwMode="auto">
                  <a:xfrm>
                    <a:off x="3456" y="72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99" name="Rectangle 42"/>
                <p:cNvSpPr>
                  <a:spLocks noChangeArrowheads="1"/>
                </p:cNvSpPr>
                <p:nvPr/>
              </p:nvSpPr>
              <p:spPr bwMode="auto">
                <a:xfrm>
                  <a:off x="2976" y="96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89" name="Line 43"/>
              <p:cNvSpPr>
                <a:spLocks noChangeShapeType="1"/>
              </p:cNvSpPr>
              <p:nvPr/>
            </p:nvSpPr>
            <p:spPr bwMode="auto">
              <a:xfrm>
                <a:off x="2960" y="864"/>
                <a:ext cx="0" cy="48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90" name="Group 44"/>
              <p:cNvGrpSpPr>
                <a:grpSpLocks/>
              </p:cNvGrpSpPr>
              <p:nvPr/>
            </p:nvGrpSpPr>
            <p:grpSpPr bwMode="auto">
              <a:xfrm>
                <a:off x="2880" y="864"/>
                <a:ext cx="96" cy="432"/>
                <a:chOff x="2736" y="816"/>
                <a:chExt cx="96" cy="432"/>
              </a:xfrm>
            </p:grpSpPr>
            <p:grpSp>
              <p:nvGrpSpPr>
                <p:cNvPr id="91" name="Group 45"/>
                <p:cNvGrpSpPr>
                  <a:grpSpLocks/>
                </p:cNvGrpSpPr>
                <p:nvPr/>
              </p:nvGrpSpPr>
              <p:grpSpPr bwMode="auto">
                <a:xfrm>
                  <a:off x="2736" y="816"/>
                  <a:ext cx="96" cy="198"/>
                  <a:chOff x="2736" y="816"/>
                  <a:chExt cx="96" cy="198"/>
                </a:xfrm>
              </p:grpSpPr>
              <p:sp>
                <p:nvSpPr>
                  <p:cNvPr id="95" name="Line 46"/>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6" name="Line 47"/>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92" name="Group 48"/>
                <p:cNvGrpSpPr>
                  <a:grpSpLocks/>
                </p:cNvGrpSpPr>
                <p:nvPr/>
              </p:nvGrpSpPr>
              <p:grpSpPr bwMode="auto">
                <a:xfrm>
                  <a:off x="2736" y="1050"/>
                  <a:ext cx="96" cy="198"/>
                  <a:chOff x="2736" y="816"/>
                  <a:chExt cx="96" cy="198"/>
                </a:xfrm>
              </p:grpSpPr>
              <p:sp>
                <p:nvSpPr>
                  <p:cNvPr id="93" name="Line 49"/>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4" name="Line 50"/>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sp>
          <p:nvSpPr>
            <p:cNvPr id="84" name="Rectangle 51"/>
            <p:cNvSpPr>
              <a:spLocks noChangeArrowheads="1"/>
            </p:cNvSpPr>
            <p:nvPr/>
          </p:nvSpPr>
          <p:spPr bwMode="auto">
            <a:xfrm>
              <a:off x="1992" y="1980"/>
              <a:ext cx="72"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85" name="Group 52"/>
            <p:cNvGrpSpPr>
              <a:grpSpLocks/>
            </p:cNvGrpSpPr>
            <p:nvPr/>
          </p:nvGrpSpPr>
          <p:grpSpPr bwMode="auto">
            <a:xfrm>
              <a:off x="4854" y="2378"/>
              <a:ext cx="173" cy="730"/>
              <a:chOff x="4932" y="2486"/>
              <a:chExt cx="173" cy="730"/>
            </a:xfrm>
          </p:grpSpPr>
          <p:sp>
            <p:nvSpPr>
              <p:cNvPr id="86" name="AutoShape 53"/>
              <p:cNvSpPr>
                <a:spLocks noChangeArrowheads="1"/>
              </p:cNvSpPr>
              <p:nvPr/>
            </p:nvSpPr>
            <p:spPr bwMode="auto">
              <a:xfrm>
                <a:off x="4932" y="2486"/>
                <a:ext cx="173" cy="364"/>
              </a:xfrm>
              <a:prstGeom prst="upArrow">
                <a:avLst>
                  <a:gd name="adj1" fmla="val 50000"/>
                  <a:gd name="adj2" fmla="val 52601"/>
                </a:avLst>
              </a:prstGeom>
              <a:solidFill>
                <a:schemeClr val="tx2">
                  <a:lumMod val="60000"/>
                  <a:lumOff val="40000"/>
                </a:schemeClr>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87" name="AutoShape 54"/>
              <p:cNvSpPr>
                <a:spLocks noChangeArrowheads="1"/>
              </p:cNvSpPr>
              <p:nvPr/>
            </p:nvSpPr>
            <p:spPr bwMode="auto">
              <a:xfrm flipV="1">
                <a:off x="4932" y="2852"/>
                <a:ext cx="173" cy="364"/>
              </a:xfrm>
              <a:prstGeom prst="upArrow">
                <a:avLst>
                  <a:gd name="adj1" fmla="val 50000"/>
                  <a:gd name="adj2" fmla="val 52601"/>
                </a:avLst>
              </a:prstGeom>
              <a:solidFill>
                <a:srgbClr val="FFFFFF"/>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132" name="Line 56"/>
          <p:cNvSpPr>
            <a:spLocks noChangeShapeType="1"/>
          </p:cNvSpPr>
          <p:nvPr/>
        </p:nvSpPr>
        <p:spPr bwMode="auto">
          <a:xfrm>
            <a:off x="2344738" y="2943225"/>
            <a:ext cx="4932362" cy="0"/>
          </a:xfrm>
          <a:prstGeom prst="line">
            <a:avLst/>
          </a:prstGeom>
          <a:noFill/>
          <a:ln w="19050">
            <a:solidFill>
              <a:srgbClr val="FF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33" name="Line 57"/>
          <p:cNvSpPr>
            <a:spLocks noChangeShapeType="1"/>
          </p:cNvSpPr>
          <p:nvPr/>
        </p:nvSpPr>
        <p:spPr bwMode="auto">
          <a:xfrm>
            <a:off x="2344738" y="1076325"/>
            <a:ext cx="0" cy="3905250"/>
          </a:xfrm>
          <a:prstGeom prst="line">
            <a:avLst/>
          </a:prstGeom>
          <a:noFill/>
          <a:ln w="19050">
            <a:solidFill>
              <a:srgbClr val="FF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34" name="Freeform 58"/>
          <p:cNvSpPr>
            <a:spLocks/>
          </p:cNvSpPr>
          <p:nvPr/>
        </p:nvSpPr>
        <p:spPr bwMode="auto">
          <a:xfrm>
            <a:off x="2354263" y="1804988"/>
            <a:ext cx="4860925" cy="1149350"/>
          </a:xfrm>
          <a:custGeom>
            <a:avLst/>
            <a:gdLst>
              <a:gd name="T0" fmla="*/ 0 w 3062"/>
              <a:gd name="T1" fmla="*/ 1125538 h 724"/>
              <a:gd name="T2" fmla="*/ 1587500 w 3062"/>
              <a:gd name="T3" fmla="*/ 962025 h 724"/>
              <a:gd name="T4" fmla="*/ 4860925 w 3062"/>
              <a:gd name="T5" fmla="*/ 0 h 724"/>
              <a:gd name="T6" fmla="*/ 0 60000 65536"/>
              <a:gd name="T7" fmla="*/ 0 60000 65536"/>
              <a:gd name="T8" fmla="*/ 0 60000 65536"/>
            </a:gdLst>
            <a:ahLst/>
            <a:cxnLst>
              <a:cxn ang="T6">
                <a:pos x="T0" y="T1"/>
              </a:cxn>
              <a:cxn ang="T7">
                <a:pos x="T2" y="T3"/>
              </a:cxn>
              <a:cxn ang="T8">
                <a:pos x="T4" y="T5"/>
              </a:cxn>
            </a:cxnLst>
            <a:rect l="0" t="0" r="r" b="b"/>
            <a:pathLst>
              <a:path w="3062" h="724">
                <a:moveTo>
                  <a:pt x="0" y="709"/>
                </a:moveTo>
                <a:cubicBezTo>
                  <a:pt x="245" y="716"/>
                  <a:pt x="490" y="724"/>
                  <a:pt x="1000" y="606"/>
                </a:cubicBezTo>
                <a:cubicBezTo>
                  <a:pt x="1510" y="488"/>
                  <a:pt x="2286" y="244"/>
                  <a:pt x="3062" y="0"/>
                </a:cubicBezTo>
              </a:path>
            </a:pathLst>
          </a:custGeom>
          <a:noFill/>
          <a:ln w="285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35" name="Freeform 59"/>
          <p:cNvSpPr>
            <a:spLocks/>
          </p:cNvSpPr>
          <p:nvPr/>
        </p:nvSpPr>
        <p:spPr bwMode="auto">
          <a:xfrm>
            <a:off x="2190750" y="1101725"/>
            <a:ext cx="134938" cy="1828800"/>
          </a:xfrm>
          <a:custGeom>
            <a:avLst/>
            <a:gdLst>
              <a:gd name="T0" fmla="*/ 134938 w 133"/>
              <a:gd name="T1" fmla="*/ 1828800 h 1152"/>
              <a:gd name="T2" fmla="*/ 60874 w 133"/>
              <a:gd name="T3" fmla="*/ 1290638 h 1152"/>
              <a:gd name="T4" fmla="*/ 12175 w 133"/>
              <a:gd name="T5" fmla="*/ 750888 h 1152"/>
              <a:gd name="T6" fmla="*/ 134938 w 133"/>
              <a:gd name="T7" fmla="*/ 0 h 1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 h="1152">
                <a:moveTo>
                  <a:pt x="133" y="1152"/>
                </a:moveTo>
                <a:cubicBezTo>
                  <a:pt x="106" y="1039"/>
                  <a:pt x="80" y="926"/>
                  <a:pt x="60" y="813"/>
                </a:cubicBezTo>
                <a:cubicBezTo>
                  <a:pt x="40" y="700"/>
                  <a:pt x="0" y="608"/>
                  <a:pt x="12" y="473"/>
                </a:cubicBezTo>
                <a:cubicBezTo>
                  <a:pt x="24" y="338"/>
                  <a:pt x="78" y="169"/>
                  <a:pt x="133" y="0"/>
                </a:cubicBezTo>
              </a:path>
            </a:pathLst>
          </a:custGeom>
          <a:noFill/>
          <a:ln w="285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36" name="Freeform 60"/>
          <p:cNvSpPr>
            <a:spLocks/>
          </p:cNvSpPr>
          <p:nvPr/>
        </p:nvSpPr>
        <p:spPr bwMode="auto">
          <a:xfrm flipH="1" flipV="1">
            <a:off x="2343150" y="2949575"/>
            <a:ext cx="153988" cy="1954213"/>
          </a:xfrm>
          <a:custGeom>
            <a:avLst/>
            <a:gdLst>
              <a:gd name="T0" fmla="*/ 153988 w 133"/>
              <a:gd name="T1" fmla="*/ 1954213 h 1152"/>
              <a:gd name="T2" fmla="*/ 69468 w 133"/>
              <a:gd name="T3" fmla="*/ 1379145 h 1152"/>
              <a:gd name="T4" fmla="*/ 13894 w 133"/>
              <a:gd name="T5" fmla="*/ 802381 h 1152"/>
              <a:gd name="T6" fmla="*/ 153988 w 133"/>
              <a:gd name="T7" fmla="*/ 0 h 1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 h="1152">
                <a:moveTo>
                  <a:pt x="133" y="1152"/>
                </a:moveTo>
                <a:cubicBezTo>
                  <a:pt x="106" y="1039"/>
                  <a:pt x="80" y="926"/>
                  <a:pt x="60" y="813"/>
                </a:cubicBezTo>
                <a:cubicBezTo>
                  <a:pt x="40" y="700"/>
                  <a:pt x="0" y="608"/>
                  <a:pt x="12" y="473"/>
                </a:cubicBezTo>
                <a:cubicBezTo>
                  <a:pt x="24" y="338"/>
                  <a:pt x="78" y="169"/>
                  <a:pt x="133" y="0"/>
                </a:cubicBezTo>
              </a:path>
            </a:pathLst>
          </a:custGeom>
          <a:noFill/>
          <a:ln w="285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37" name="Oval 61"/>
          <p:cNvSpPr>
            <a:spLocks noChangeArrowheads="1"/>
          </p:cNvSpPr>
          <p:nvPr/>
        </p:nvSpPr>
        <p:spPr bwMode="auto">
          <a:xfrm>
            <a:off x="7129463" y="1757363"/>
            <a:ext cx="134937" cy="134937"/>
          </a:xfrm>
          <a:prstGeom prst="ellipse">
            <a:avLst/>
          </a:prstGeom>
          <a:solidFill>
            <a:srgbClr val="FFFFFF"/>
          </a:solidFill>
          <a:ln w="19050" algn="ctr">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38" name="Line 62"/>
          <p:cNvSpPr>
            <a:spLocks noChangeShapeType="1"/>
          </p:cNvSpPr>
          <p:nvPr/>
        </p:nvSpPr>
        <p:spPr bwMode="auto">
          <a:xfrm>
            <a:off x="7502525" y="1824038"/>
            <a:ext cx="722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39" name="Line 63"/>
          <p:cNvSpPr>
            <a:spLocks noChangeShapeType="1"/>
          </p:cNvSpPr>
          <p:nvPr/>
        </p:nvSpPr>
        <p:spPr bwMode="auto">
          <a:xfrm>
            <a:off x="7502525" y="2947988"/>
            <a:ext cx="722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40" name="Line 64"/>
          <p:cNvSpPr>
            <a:spLocks noChangeShapeType="1"/>
          </p:cNvSpPr>
          <p:nvPr/>
        </p:nvSpPr>
        <p:spPr bwMode="auto">
          <a:xfrm>
            <a:off x="7881938" y="1824038"/>
            <a:ext cx="0" cy="112395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41" name="Text Box 65"/>
          <p:cNvSpPr txBox="1">
            <a:spLocks noChangeArrowheads="1"/>
          </p:cNvSpPr>
          <p:nvPr/>
        </p:nvSpPr>
        <p:spPr bwMode="auto">
          <a:xfrm>
            <a:off x="7853363" y="2143125"/>
            <a:ext cx="7429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0" fontAlgn="base" hangingPunct="0">
              <a:spcBef>
                <a:spcPct val="50000"/>
              </a:spcBef>
              <a:spcAft>
                <a:spcPct val="0"/>
              </a:spcAft>
            </a:pPr>
            <a:r>
              <a:rPr lang="el-GR" altLang="en-US">
                <a:cs typeface="Arial" charset="0"/>
              </a:rPr>
              <a:t>Δ</a:t>
            </a:r>
          </a:p>
        </p:txBody>
      </p:sp>
      <p:sp>
        <p:nvSpPr>
          <p:cNvPr id="142" name="Line 66"/>
          <p:cNvSpPr>
            <a:spLocks noChangeShapeType="1"/>
          </p:cNvSpPr>
          <p:nvPr/>
        </p:nvSpPr>
        <p:spPr bwMode="auto">
          <a:xfrm>
            <a:off x="2354263" y="5286375"/>
            <a:ext cx="0" cy="3619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43" name="Line 67"/>
          <p:cNvSpPr>
            <a:spLocks noChangeShapeType="1"/>
          </p:cNvSpPr>
          <p:nvPr/>
        </p:nvSpPr>
        <p:spPr bwMode="auto">
          <a:xfrm>
            <a:off x="7277100" y="4524375"/>
            <a:ext cx="0" cy="11239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44" name="Line 68"/>
          <p:cNvSpPr>
            <a:spLocks noChangeShapeType="1"/>
          </p:cNvSpPr>
          <p:nvPr/>
        </p:nvSpPr>
        <p:spPr bwMode="auto">
          <a:xfrm>
            <a:off x="2354263" y="5486400"/>
            <a:ext cx="4910137"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45" name="Text Box 69"/>
          <p:cNvSpPr txBox="1">
            <a:spLocks noChangeArrowheads="1"/>
          </p:cNvSpPr>
          <p:nvPr/>
        </p:nvSpPr>
        <p:spPr bwMode="auto">
          <a:xfrm>
            <a:off x="3228975" y="5010150"/>
            <a:ext cx="2847975" cy="457200"/>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400" b="0" i="0" u="none" strike="noStrike" kern="0" cap="none" spc="0" normalizeH="0" baseline="0" noProof="0">
                <a:ln>
                  <a:noFill/>
                </a:ln>
                <a:effectLst/>
                <a:uLnTx/>
                <a:uFillTx/>
                <a:latin typeface="Arial" charset="0"/>
              </a:rPr>
              <a:t>L</a:t>
            </a:r>
            <a:r>
              <a:rPr kumimoji="0" lang="en-US" altLang="en-US" sz="2400" b="0" i="0" u="none" strike="noStrike" kern="0" cap="none" spc="0" normalizeH="0" baseline="-25000" noProof="0">
                <a:ln>
                  <a:noFill/>
                </a:ln>
                <a:effectLst/>
                <a:uLnTx/>
                <a:uFillTx/>
                <a:latin typeface="Arial" charset="0"/>
              </a:rPr>
              <a:t>beam</a:t>
            </a:r>
            <a:endParaRPr kumimoji="0" lang="en-US" altLang="en-US" sz="2400" b="0" i="0" u="none" strike="noStrike" kern="0" cap="none" spc="0" normalizeH="0" baseline="0" noProof="0">
              <a:ln>
                <a:noFill/>
              </a:ln>
              <a:effectLst/>
              <a:uLnTx/>
              <a:uFillTx/>
              <a:latin typeface="Arial" charset="0"/>
            </a:endParaRPr>
          </a:p>
        </p:txBody>
      </p:sp>
      <p:sp>
        <p:nvSpPr>
          <p:cNvPr id="146" name="Line 70"/>
          <p:cNvSpPr>
            <a:spLocks noChangeShapeType="1"/>
          </p:cNvSpPr>
          <p:nvPr/>
        </p:nvSpPr>
        <p:spPr bwMode="auto">
          <a:xfrm flipV="1">
            <a:off x="2343150" y="1804988"/>
            <a:ext cx="4872038" cy="11255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47" name="Freeform 71"/>
          <p:cNvSpPr>
            <a:spLocks/>
          </p:cNvSpPr>
          <p:nvPr/>
        </p:nvSpPr>
        <p:spPr bwMode="auto">
          <a:xfrm rot="-811390">
            <a:off x="3219450" y="2381250"/>
            <a:ext cx="295275" cy="257175"/>
          </a:xfrm>
          <a:custGeom>
            <a:avLst/>
            <a:gdLst>
              <a:gd name="T0" fmla="*/ 0 w 186"/>
              <a:gd name="T1" fmla="*/ 0 h 162"/>
              <a:gd name="T2" fmla="*/ 200025 w 186"/>
              <a:gd name="T3" fmla="*/ 85725 h 162"/>
              <a:gd name="T4" fmla="*/ 295275 w 186"/>
              <a:gd name="T5" fmla="*/ 257175 h 162"/>
              <a:gd name="T6" fmla="*/ 0 60000 65536"/>
              <a:gd name="T7" fmla="*/ 0 60000 65536"/>
              <a:gd name="T8" fmla="*/ 0 60000 65536"/>
            </a:gdLst>
            <a:ahLst/>
            <a:cxnLst>
              <a:cxn ang="T6">
                <a:pos x="T0" y="T1"/>
              </a:cxn>
              <a:cxn ang="T7">
                <a:pos x="T2" y="T3"/>
              </a:cxn>
              <a:cxn ang="T8">
                <a:pos x="T4" y="T5"/>
              </a:cxn>
            </a:cxnLst>
            <a:rect l="0" t="0" r="r" b="b"/>
            <a:pathLst>
              <a:path w="186" h="162">
                <a:moveTo>
                  <a:pt x="0" y="0"/>
                </a:moveTo>
                <a:cubicBezTo>
                  <a:pt x="47" y="13"/>
                  <a:pt x="95" y="27"/>
                  <a:pt x="126" y="54"/>
                </a:cubicBezTo>
                <a:cubicBezTo>
                  <a:pt x="157" y="81"/>
                  <a:pt x="177" y="144"/>
                  <a:pt x="186" y="162"/>
                </a:cubicBezTo>
              </a:path>
            </a:pathLst>
          </a:custGeom>
          <a:noFill/>
          <a:ln w="28575"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48" name="Freeform 72"/>
          <p:cNvSpPr>
            <a:spLocks/>
          </p:cNvSpPr>
          <p:nvPr/>
        </p:nvSpPr>
        <p:spPr bwMode="auto">
          <a:xfrm rot="20006097" flipV="1">
            <a:off x="3362325" y="3000375"/>
            <a:ext cx="295275" cy="257175"/>
          </a:xfrm>
          <a:custGeom>
            <a:avLst/>
            <a:gdLst>
              <a:gd name="T0" fmla="*/ 0 w 186"/>
              <a:gd name="T1" fmla="*/ 0 h 162"/>
              <a:gd name="T2" fmla="*/ 200025 w 186"/>
              <a:gd name="T3" fmla="*/ 85725 h 162"/>
              <a:gd name="T4" fmla="*/ 295275 w 186"/>
              <a:gd name="T5" fmla="*/ 257175 h 162"/>
              <a:gd name="T6" fmla="*/ 0 60000 65536"/>
              <a:gd name="T7" fmla="*/ 0 60000 65536"/>
              <a:gd name="T8" fmla="*/ 0 60000 65536"/>
            </a:gdLst>
            <a:ahLst/>
            <a:cxnLst>
              <a:cxn ang="T6">
                <a:pos x="T0" y="T1"/>
              </a:cxn>
              <a:cxn ang="T7">
                <a:pos x="T2" y="T3"/>
              </a:cxn>
              <a:cxn ang="T8">
                <a:pos x="T4" y="T5"/>
              </a:cxn>
            </a:cxnLst>
            <a:rect l="0" t="0" r="r" b="b"/>
            <a:pathLst>
              <a:path w="186" h="162">
                <a:moveTo>
                  <a:pt x="0" y="0"/>
                </a:moveTo>
                <a:cubicBezTo>
                  <a:pt x="47" y="13"/>
                  <a:pt x="95" y="27"/>
                  <a:pt x="126" y="54"/>
                </a:cubicBezTo>
                <a:cubicBezTo>
                  <a:pt x="157" y="81"/>
                  <a:pt x="177" y="144"/>
                  <a:pt x="186" y="162"/>
                </a:cubicBezTo>
              </a:path>
            </a:pathLst>
          </a:custGeom>
          <a:noFill/>
          <a:ln w="28575"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49" name="Text Box 73"/>
          <p:cNvSpPr txBox="1">
            <a:spLocks noChangeArrowheads="1"/>
          </p:cNvSpPr>
          <p:nvPr/>
        </p:nvSpPr>
        <p:spPr bwMode="auto">
          <a:xfrm>
            <a:off x="2447925" y="2066925"/>
            <a:ext cx="11239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400" b="1" i="1" u="none" strike="noStrike" kern="0" cap="none" spc="0" normalizeH="0" baseline="0" noProof="0">
                <a:ln>
                  <a:noFill/>
                </a:ln>
                <a:effectLst/>
                <a:uLnTx/>
                <a:uFillTx/>
                <a:latin typeface="Arial" charset="0"/>
                <a:sym typeface="Symbol" pitchFamily="18" charset="2"/>
              </a:rPr>
              <a:t></a:t>
            </a:r>
          </a:p>
        </p:txBody>
      </p:sp>
      <p:sp>
        <p:nvSpPr>
          <p:cNvPr id="150" name="Text Box 74"/>
          <p:cNvSpPr txBox="1">
            <a:spLocks noChangeArrowheads="1"/>
          </p:cNvSpPr>
          <p:nvPr/>
        </p:nvSpPr>
        <p:spPr bwMode="auto">
          <a:xfrm>
            <a:off x="809625" y="6000750"/>
            <a:ext cx="2819400" cy="457200"/>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1800" b="0" i="1" u="none" strike="noStrike" kern="0" cap="none" spc="0" normalizeH="0" baseline="0" noProof="0" dirty="0" err="1">
                <a:ln>
                  <a:noFill/>
                </a:ln>
                <a:effectLst/>
                <a:uLnTx/>
                <a:uFillTx/>
                <a:latin typeface="Arial" charset="0"/>
              </a:rPr>
              <a:t>Interstory</a:t>
            </a:r>
            <a:r>
              <a:rPr kumimoji="0" lang="en-US" altLang="en-US" sz="1800" b="0" i="1" u="none" strike="noStrike" kern="0" cap="none" spc="0" normalizeH="0" baseline="0" noProof="0" dirty="0">
                <a:ln>
                  <a:noFill/>
                </a:ln>
                <a:effectLst/>
                <a:uLnTx/>
                <a:uFillTx/>
                <a:latin typeface="Arial" charset="0"/>
              </a:rPr>
              <a:t> Drift Angle  </a:t>
            </a:r>
            <a:r>
              <a:rPr kumimoji="0" lang="en-US" altLang="en-US" sz="2400" b="0" i="1" u="none" strike="noStrike" kern="0" cap="none" spc="0" normalizeH="0" baseline="0" noProof="0" dirty="0">
                <a:ln>
                  <a:noFill/>
                </a:ln>
                <a:effectLst/>
                <a:uLnTx/>
                <a:uFillTx/>
                <a:latin typeface="Arial" charset="0"/>
                <a:sym typeface="Symbol" pitchFamily="18" charset="2"/>
              </a:rPr>
              <a:t></a:t>
            </a:r>
            <a:r>
              <a:rPr kumimoji="0" lang="en-US" altLang="en-US" sz="1800" b="0" i="1" u="none" strike="noStrike" kern="0" cap="none" spc="0" normalizeH="0" baseline="0" noProof="0" dirty="0">
                <a:ln>
                  <a:noFill/>
                </a:ln>
                <a:effectLst/>
                <a:uLnTx/>
                <a:uFillTx/>
                <a:latin typeface="Arial" charset="0"/>
                <a:sym typeface="Symbol" pitchFamily="18" charset="2"/>
              </a:rPr>
              <a:t> </a:t>
            </a:r>
            <a:r>
              <a:rPr kumimoji="0" lang="en-US" altLang="en-US" sz="1800" b="0" i="0" u="none" strike="noStrike" kern="0" cap="none" spc="0" normalizeH="0" baseline="0" noProof="0" dirty="0">
                <a:ln>
                  <a:noFill/>
                </a:ln>
                <a:effectLst/>
                <a:uLnTx/>
                <a:uFillTx/>
                <a:latin typeface="Arial" charset="0"/>
                <a:sym typeface="Symbol" pitchFamily="18" charset="2"/>
              </a:rPr>
              <a:t> =</a:t>
            </a:r>
            <a:endParaRPr kumimoji="0" lang="en-US" altLang="en-US" sz="2400" b="0" i="1" u="none" strike="noStrike" kern="0" cap="none" spc="0" normalizeH="0" baseline="0" noProof="0" dirty="0">
              <a:ln>
                <a:noFill/>
              </a:ln>
              <a:effectLst/>
              <a:uLnTx/>
              <a:uFillTx/>
              <a:latin typeface="Arial" charset="0"/>
              <a:sym typeface="Symbol" pitchFamily="18" charset="2"/>
            </a:endParaRPr>
          </a:p>
        </p:txBody>
      </p:sp>
      <p:sp>
        <p:nvSpPr>
          <p:cNvPr id="151" name="Text Box 75"/>
          <p:cNvSpPr txBox="1">
            <a:spLocks noChangeArrowheads="1"/>
          </p:cNvSpPr>
          <p:nvPr/>
        </p:nvSpPr>
        <p:spPr bwMode="auto">
          <a:xfrm>
            <a:off x="3652838" y="5791200"/>
            <a:ext cx="742950" cy="457200"/>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0" fontAlgn="base" hangingPunct="0">
              <a:spcBef>
                <a:spcPct val="50000"/>
              </a:spcBef>
              <a:spcAft>
                <a:spcPct val="0"/>
              </a:spcAft>
            </a:pPr>
            <a:r>
              <a:rPr lang="el-GR" altLang="en-US">
                <a:cs typeface="Arial" charset="0"/>
              </a:rPr>
              <a:t>Δ</a:t>
            </a:r>
          </a:p>
        </p:txBody>
      </p:sp>
      <p:sp>
        <p:nvSpPr>
          <p:cNvPr id="152" name="Text Box 76"/>
          <p:cNvSpPr txBox="1">
            <a:spLocks noChangeArrowheads="1"/>
          </p:cNvSpPr>
          <p:nvPr/>
        </p:nvSpPr>
        <p:spPr bwMode="auto">
          <a:xfrm>
            <a:off x="2762250" y="6200775"/>
            <a:ext cx="2847975" cy="457200"/>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err="1">
                <a:ln>
                  <a:noFill/>
                </a:ln>
                <a:effectLst/>
                <a:uLnTx/>
                <a:uFillTx/>
                <a:latin typeface="Arial" charset="0"/>
              </a:rPr>
              <a:t>L</a:t>
            </a:r>
            <a:r>
              <a:rPr kumimoji="0" lang="en-US" altLang="en-US" sz="2400" b="0" i="0" u="none" strike="noStrike" kern="0" cap="none" spc="0" normalizeH="0" baseline="-25000" noProof="0" dirty="0" err="1">
                <a:ln>
                  <a:noFill/>
                </a:ln>
                <a:effectLst/>
                <a:uLnTx/>
                <a:uFillTx/>
                <a:latin typeface="Arial" charset="0"/>
              </a:rPr>
              <a:t>beam</a:t>
            </a:r>
            <a:endParaRPr kumimoji="0" lang="en-US" altLang="en-US" sz="2400" b="0" i="0" u="none" strike="noStrike" kern="0" cap="none" spc="0" normalizeH="0" baseline="0" noProof="0" dirty="0">
              <a:ln>
                <a:noFill/>
              </a:ln>
              <a:effectLst/>
              <a:uLnTx/>
              <a:uFillTx/>
              <a:latin typeface="Arial" charset="0"/>
            </a:endParaRPr>
          </a:p>
        </p:txBody>
      </p:sp>
      <p:sp>
        <p:nvSpPr>
          <p:cNvPr id="153" name="Line 77"/>
          <p:cNvSpPr>
            <a:spLocks noChangeShapeType="1"/>
          </p:cNvSpPr>
          <p:nvPr/>
        </p:nvSpPr>
        <p:spPr bwMode="auto">
          <a:xfrm>
            <a:off x="3629025" y="6248400"/>
            <a:ext cx="9144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effectLst/>
              <a:uLnTx/>
              <a:uFillTx/>
            </a:endParaRPr>
          </a:p>
        </p:txBody>
      </p:sp>
      <p:sp>
        <p:nvSpPr>
          <p:cNvPr id="154"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161</a:t>
            </a:fld>
            <a:endParaRPr lang="en-US" altLang="en-US"/>
          </a:p>
        </p:txBody>
      </p:sp>
    </p:spTree>
    <p:extLst>
      <p:ext uri="{BB962C8B-B14F-4D97-AF65-F5344CB8AC3E}">
        <p14:creationId xmlns:p14="http://schemas.microsoft.com/office/powerpoint/2010/main" val="222240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Typical Exterior </a:t>
            </a:r>
            <a:r>
              <a:rPr lang="en-US" dirty="0" err="1" smtClean="0"/>
              <a:t>Subassemblage</a:t>
            </a:r>
            <a:endParaRPr lang="en-US" dirty="0"/>
          </a:p>
        </p:txBody>
      </p:sp>
      <p:pic>
        <p:nvPicPr>
          <p:cNvPr id="4" name="Picture 3" descr="Test Setup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5054"/>
            <a:ext cx="9144000" cy="602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162</a:t>
            </a:fld>
            <a:endParaRPr lang="en-US" altLang="en-US"/>
          </a:p>
        </p:txBody>
      </p:sp>
    </p:spTree>
    <p:extLst>
      <p:ext uri="{BB962C8B-B14F-4D97-AF65-F5344CB8AC3E}">
        <p14:creationId xmlns:p14="http://schemas.microsoft.com/office/powerpoint/2010/main" val="3618206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Typical </a:t>
            </a:r>
            <a:r>
              <a:rPr lang="en-US" dirty="0" smtClean="0"/>
              <a:t>Interior </a:t>
            </a:r>
            <a:r>
              <a:rPr lang="en-US" dirty="0" err="1" smtClean="0"/>
              <a:t>Subassemblage</a:t>
            </a:r>
            <a:endParaRPr lang="en-US" dirty="0"/>
          </a:p>
        </p:txBody>
      </p:sp>
      <p:grpSp>
        <p:nvGrpSpPr>
          <p:cNvPr id="238" name="Group 2"/>
          <p:cNvGrpSpPr>
            <a:grpSpLocks/>
          </p:cNvGrpSpPr>
          <p:nvPr/>
        </p:nvGrpSpPr>
        <p:grpSpPr bwMode="auto">
          <a:xfrm>
            <a:off x="720725" y="1292621"/>
            <a:ext cx="8353425" cy="4999038"/>
            <a:chOff x="112" y="546"/>
            <a:chExt cx="5452" cy="3528"/>
          </a:xfrm>
        </p:grpSpPr>
        <p:grpSp>
          <p:nvGrpSpPr>
            <p:cNvPr id="239" name="Group 3"/>
            <p:cNvGrpSpPr>
              <a:grpSpLocks/>
            </p:cNvGrpSpPr>
            <p:nvPr/>
          </p:nvGrpSpPr>
          <p:grpSpPr bwMode="auto">
            <a:xfrm>
              <a:off x="2682" y="834"/>
              <a:ext cx="312" cy="2772"/>
              <a:chOff x="2028" y="648"/>
              <a:chExt cx="312" cy="2772"/>
            </a:xfrm>
          </p:grpSpPr>
          <p:sp>
            <p:nvSpPr>
              <p:cNvPr id="295" name="Rectangle 4"/>
              <p:cNvSpPr>
                <a:spLocks noChangeArrowheads="1"/>
              </p:cNvSpPr>
              <p:nvPr/>
            </p:nvSpPr>
            <p:spPr bwMode="auto">
              <a:xfrm>
                <a:off x="2028" y="648"/>
                <a:ext cx="312" cy="277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6" name="Line 5"/>
              <p:cNvSpPr>
                <a:spLocks noChangeShapeType="1"/>
              </p:cNvSpPr>
              <p:nvPr/>
            </p:nvSpPr>
            <p:spPr bwMode="auto">
              <a:xfrm>
                <a:off x="2286" y="648"/>
                <a:ext cx="0" cy="277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7" name="Line 6"/>
              <p:cNvSpPr>
                <a:spLocks noChangeShapeType="1"/>
              </p:cNvSpPr>
              <p:nvPr/>
            </p:nvSpPr>
            <p:spPr bwMode="auto">
              <a:xfrm>
                <a:off x="2082" y="648"/>
                <a:ext cx="0" cy="277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240" name="Group 7"/>
            <p:cNvGrpSpPr>
              <a:grpSpLocks/>
            </p:cNvGrpSpPr>
            <p:nvPr/>
          </p:nvGrpSpPr>
          <p:grpSpPr bwMode="auto">
            <a:xfrm rot="16200000" flipH="1">
              <a:off x="2688" y="546"/>
              <a:ext cx="288" cy="288"/>
              <a:chOff x="3216" y="720"/>
              <a:chExt cx="288" cy="288"/>
            </a:xfrm>
          </p:grpSpPr>
          <p:sp>
            <p:nvSpPr>
              <p:cNvPr id="291" name="Rectangle 8"/>
              <p:cNvSpPr>
                <a:spLocks noChangeArrowheads="1"/>
              </p:cNvSpPr>
              <p:nvPr/>
            </p:nvSpPr>
            <p:spPr bwMode="auto">
              <a:xfrm>
                <a:off x="3312" y="76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2" name="Oval 9"/>
              <p:cNvSpPr>
                <a:spLocks noChangeArrowheads="1"/>
              </p:cNvSpPr>
              <p:nvPr/>
            </p:nvSpPr>
            <p:spPr bwMode="auto">
              <a:xfrm>
                <a:off x="3216" y="768"/>
                <a:ext cx="192" cy="192"/>
              </a:xfrm>
              <a:prstGeom prst="ellipse">
                <a:avLst/>
              </a:prstGeom>
              <a:solidFill>
                <a:srgbClr val="CECECE"/>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3" name="Oval 10"/>
              <p:cNvSpPr>
                <a:spLocks noChangeArrowheads="1"/>
              </p:cNvSpPr>
              <p:nvPr/>
            </p:nvSpPr>
            <p:spPr bwMode="auto">
              <a:xfrm>
                <a:off x="3264" y="816"/>
                <a:ext cx="96" cy="96"/>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4" name="Rectangle 11"/>
              <p:cNvSpPr>
                <a:spLocks noChangeArrowheads="1"/>
              </p:cNvSpPr>
              <p:nvPr/>
            </p:nvSpPr>
            <p:spPr bwMode="auto">
              <a:xfrm>
                <a:off x="3456" y="72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241" name="Group 12"/>
            <p:cNvGrpSpPr>
              <a:grpSpLocks/>
            </p:cNvGrpSpPr>
            <p:nvPr/>
          </p:nvGrpSpPr>
          <p:grpSpPr bwMode="auto">
            <a:xfrm rot="16200000" flipV="1">
              <a:off x="2586" y="3594"/>
              <a:ext cx="480" cy="480"/>
              <a:chOff x="2880" y="864"/>
              <a:chExt cx="480" cy="480"/>
            </a:xfrm>
          </p:grpSpPr>
          <p:grpSp>
            <p:nvGrpSpPr>
              <p:cNvPr id="275" name="Group 13"/>
              <p:cNvGrpSpPr>
                <a:grpSpLocks/>
              </p:cNvGrpSpPr>
              <p:nvPr/>
            </p:nvGrpSpPr>
            <p:grpSpPr bwMode="auto">
              <a:xfrm>
                <a:off x="2976" y="960"/>
                <a:ext cx="384" cy="288"/>
                <a:chOff x="2976" y="960"/>
                <a:chExt cx="384" cy="288"/>
              </a:xfrm>
            </p:grpSpPr>
            <p:sp>
              <p:nvSpPr>
                <p:cNvPr id="284" name="Rectangle 14"/>
                <p:cNvSpPr>
                  <a:spLocks noChangeArrowheads="1"/>
                </p:cNvSpPr>
                <p:nvPr/>
              </p:nvSpPr>
              <p:spPr bwMode="auto">
                <a:xfrm>
                  <a:off x="3024" y="100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85" name="Group 15"/>
                <p:cNvGrpSpPr>
                  <a:grpSpLocks/>
                </p:cNvGrpSpPr>
                <p:nvPr/>
              </p:nvGrpSpPr>
              <p:grpSpPr bwMode="auto">
                <a:xfrm>
                  <a:off x="3072" y="960"/>
                  <a:ext cx="288" cy="288"/>
                  <a:chOff x="3216" y="720"/>
                  <a:chExt cx="288" cy="288"/>
                </a:xfrm>
              </p:grpSpPr>
              <p:sp>
                <p:nvSpPr>
                  <p:cNvPr id="287" name="Rectangle 16"/>
                  <p:cNvSpPr>
                    <a:spLocks noChangeArrowheads="1"/>
                  </p:cNvSpPr>
                  <p:nvPr/>
                </p:nvSpPr>
                <p:spPr bwMode="auto">
                  <a:xfrm>
                    <a:off x="3312" y="76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88" name="Oval 17"/>
                  <p:cNvSpPr>
                    <a:spLocks noChangeArrowheads="1"/>
                  </p:cNvSpPr>
                  <p:nvPr/>
                </p:nvSpPr>
                <p:spPr bwMode="auto">
                  <a:xfrm>
                    <a:off x="3216" y="768"/>
                    <a:ext cx="192" cy="192"/>
                  </a:xfrm>
                  <a:prstGeom prst="ellipse">
                    <a:avLst/>
                  </a:prstGeom>
                  <a:solidFill>
                    <a:srgbClr val="CECECE"/>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89" name="Oval 18"/>
                  <p:cNvSpPr>
                    <a:spLocks noChangeArrowheads="1"/>
                  </p:cNvSpPr>
                  <p:nvPr/>
                </p:nvSpPr>
                <p:spPr bwMode="auto">
                  <a:xfrm>
                    <a:off x="3264" y="816"/>
                    <a:ext cx="96" cy="96"/>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0" name="Rectangle 19"/>
                  <p:cNvSpPr>
                    <a:spLocks noChangeArrowheads="1"/>
                  </p:cNvSpPr>
                  <p:nvPr/>
                </p:nvSpPr>
                <p:spPr bwMode="auto">
                  <a:xfrm>
                    <a:off x="3456" y="72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286" name="Rectangle 20"/>
                <p:cNvSpPr>
                  <a:spLocks noChangeArrowheads="1"/>
                </p:cNvSpPr>
                <p:nvPr/>
              </p:nvSpPr>
              <p:spPr bwMode="auto">
                <a:xfrm>
                  <a:off x="2976" y="96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276" name="Line 21"/>
              <p:cNvSpPr>
                <a:spLocks noChangeShapeType="1"/>
              </p:cNvSpPr>
              <p:nvPr/>
            </p:nvSpPr>
            <p:spPr bwMode="auto">
              <a:xfrm>
                <a:off x="2960" y="864"/>
                <a:ext cx="0" cy="48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277" name="Group 22"/>
              <p:cNvGrpSpPr>
                <a:grpSpLocks/>
              </p:cNvGrpSpPr>
              <p:nvPr/>
            </p:nvGrpSpPr>
            <p:grpSpPr bwMode="auto">
              <a:xfrm>
                <a:off x="2880" y="864"/>
                <a:ext cx="96" cy="432"/>
                <a:chOff x="2736" y="816"/>
                <a:chExt cx="96" cy="432"/>
              </a:xfrm>
            </p:grpSpPr>
            <p:grpSp>
              <p:nvGrpSpPr>
                <p:cNvPr id="278" name="Group 23"/>
                <p:cNvGrpSpPr>
                  <a:grpSpLocks/>
                </p:cNvGrpSpPr>
                <p:nvPr/>
              </p:nvGrpSpPr>
              <p:grpSpPr bwMode="auto">
                <a:xfrm>
                  <a:off x="2736" y="816"/>
                  <a:ext cx="96" cy="198"/>
                  <a:chOff x="2736" y="816"/>
                  <a:chExt cx="96" cy="198"/>
                </a:xfrm>
              </p:grpSpPr>
              <p:sp>
                <p:nvSpPr>
                  <p:cNvPr id="282" name="Line 24"/>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3" name="Line 25"/>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279" name="Group 26"/>
                <p:cNvGrpSpPr>
                  <a:grpSpLocks/>
                </p:cNvGrpSpPr>
                <p:nvPr/>
              </p:nvGrpSpPr>
              <p:grpSpPr bwMode="auto">
                <a:xfrm>
                  <a:off x="2736" y="1050"/>
                  <a:ext cx="96" cy="198"/>
                  <a:chOff x="2736" y="816"/>
                  <a:chExt cx="96" cy="198"/>
                </a:xfrm>
              </p:grpSpPr>
              <p:sp>
                <p:nvSpPr>
                  <p:cNvPr id="280" name="Line 27"/>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1" name="Line 28"/>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grpSp>
          <p:nvGrpSpPr>
            <p:cNvPr id="242" name="Group 29"/>
            <p:cNvGrpSpPr>
              <a:grpSpLocks/>
            </p:cNvGrpSpPr>
            <p:nvPr/>
          </p:nvGrpSpPr>
          <p:grpSpPr bwMode="auto">
            <a:xfrm rot="-5400000">
              <a:off x="3344" y="277"/>
              <a:ext cx="173" cy="730"/>
              <a:chOff x="4932" y="2486"/>
              <a:chExt cx="173" cy="730"/>
            </a:xfrm>
          </p:grpSpPr>
          <p:sp>
            <p:nvSpPr>
              <p:cNvPr id="273" name="AutoShape 30"/>
              <p:cNvSpPr>
                <a:spLocks noChangeArrowheads="1"/>
              </p:cNvSpPr>
              <p:nvPr/>
            </p:nvSpPr>
            <p:spPr bwMode="auto">
              <a:xfrm>
                <a:off x="4932" y="2486"/>
                <a:ext cx="173" cy="364"/>
              </a:xfrm>
              <a:prstGeom prst="upArrow">
                <a:avLst>
                  <a:gd name="adj1" fmla="val 50000"/>
                  <a:gd name="adj2" fmla="val 52601"/>
                </a:avLst>
              </a:prstGeom>
              <a:solidFill>
                <a:schemeClr val="tx2">
                  <a:lumMod val="60000"/>
                  <a:lumOff val="40000"/>
                </a:schemeClr>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74" name="AutoShape 31"/>
              <p:cNvSpPr>
                <a:spLocks noChangeArrowheads="1"/>
              </p:cNvSpPr>
              <p:nvPr/>
            </p:nvSpPr>
            <p:spPr bwMode="auto">
              <a:xfrm flipV="1">
                <a:off x="4932" y="2852"/>
                <a:ext cx="173" cy="364"/>
              </a:xfrm>
              <a:prstGeom prst="upArrow">
                <a:avLst>
                  <a:gd name="adj1" fmla="val 50000"/>
                  <a:gd name="adj2" fmla="val 52601"/>
                </a:avLst>
              </a:prstGeom>
              <a:solidFill>
                <a:srgbClr val="FFFFFF"/>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243" name="Group 32"/>
            <p:cNvGrpSpPr>
              <a:grpSpLocks/>
            </p:cNvGrpSpPr>
            <p:nvPr/>
          </p:nvGrpSpPr>
          <p:grpSpPr bwMode="auto">
            <a:xfrm>
              <a:off x="2994" y="1914"/>
              <a:ext cx="2570" cy="558"/>
              <a:chOff x="2640" y="1914"/>
              <a:chExt cx="2926" cy="558"/>
            </a:xfrm>
          </p:grpSpPr>
          <p:grpSp>
            <p:nvGrpSpPr>
              <p:cNvPr id="259" name="Group 33"/>
              <p:cNvGrpSpPr>
                <a:grpSpLocks/>
              </p:cNvGrpSpPr>
              <p:nvPr/>
            </p:nvGrpSpPr>
            <p:grpSpPr bwMode="auto">
              <a:xfrm>
                <a:off x="2640" y="1914"/>
                <a:ext cx="2748" cy="558"/>
                <a:chOff x="2340" y="1728"/>
                <a:chExt cx="2748" cy="558"/>
              </a:xfrm>
            </p:grpSpPr>
            <p:sp>
              <p:nvSpPr>
                <p:cNvPr id="270" name="Rectangle 34"/>
                <p:cNvSpPr>
                  <a:spLocks noChangeArrowheads="1"/>
                </p:cNvSpPr>
                <p:nvPr/>
              </p:nvSpPr>
              <p:spPr bwMode="auto">
                <a:xfrm>
                  <a:off x="2340" y="1728"/>
                  <a:ext cx="2748" cy="55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71" name="Line 35"/>
                <p:cNvSpPr>
                  <a:spLocks noChangeShapeType="1"/>
                </p:cNvSpPr>
                <p:nvPr/>
              </p:nvSpPr>
              <p:spPr bwMode="auto">
                <a:xfrm>
                  <a:off x="2340" y="178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72" name="Line 36"/>
                <p:cNvSpPr>
                  <a:spLocks noChangeShapeType="1"/>
                </p:cNvSpPr>
                <p:nvPr/>
              </p:nvSpPr>
              <p:spPr bwMode="auto">
                <a:xfrm>
                  <a:off x="2340" y="223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60" name="Rectangle 37"/>
              <p:cNvSpPr>
                <a:spLocks noChangeArrowheads="1"/>
              </p:cNvSpPr>
              <p:nvPr/>
            </p:nvSpPr>
            <p:spPr bwMode="auto">
              <a:xfrm>
                <a:off x="2640" y="2040"/>
                <a:ext cx="72"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61" name="Group 38"/>
              <p:cNvGrpSpPr>
                <a:grpSpLocks/>
              </p:cNvGrpSpPr>
              <p:nvPr/>
            </p:nvGrpSpPr>
            <p:grpSpPr bwMode="auto">
              <a:xfrm>
                <a:off x="5210" y="2120"/>
                <a:ext cx="356" cy="256"/>
                <a:chOff x="724" y="2706"/>
                <a:chExt cx="356" cy="256"/>
              </a:xfrm>
            </p:grpSpPr>
            <p:grpSp>
              <p:nvGrpSpPr>
                <p:cNvPr id="262" name="Group 39"/>
                <p:cNvGrpSpPr>
                  <a:grpSpLocks/>
                </p:cNvGrpSpPr>
                <p:nvPr/>
              </p:nvGrpSpPr>
              <p:grpSpPr bwMode="auto">
                <a:xfrm>
                  <a:off x="822" y="2706"/>
                  <a:ext cx="174" cy="198"/>
                  <a:chOff x="822" y="2706"/>
                  <a:chExt cx="174" cy="198"/>
                </a:xfrm>
              </p:grpSpPr>
              <p:sp>
                <p:nvSpPr>
                  <p:cNvPr id="268" name="Oval 40"/>
                  <p:cNvSpPr>
                    <a:spLocks noChangeArrowheads="1"/>
                  </p:cNvSpPr>
                  <p:nvPr/>
                </p:nvSpPr>
                <p:spPr bwMode="auto">
                  <a:xfrm>
                    <a:off x="864" y="2706"/>
                    <a:ext cx="90" cy="90"/>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69" name="AutoShape 41"/>
                  <p:cNvSpPr>
                    <a:spLocks noChangeArrowheads="1"/>
                  </p:cNvSpPr>
                  <p:nvPr/>
                </p:nvSpPr>
                <p:spPr bwMode="auto">
                  <a:xfrm>
                    <a:off x="822" y="2796"/>
                    <a:ext cx="174" cy="108"/>
                  </a:xfrm>
                  <a:prstGeom prst="triangle">
                    <a:avLst>
                      <a:gd name="adj" fmla="val 50000"/>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263" name="Line 42"/>
                <p:cNvSpPr>
                  <a:spLocks noChangeShapeType="1"/>
                </p:cNvSpPr>
                <p:nvPr/>
              </p:nvSpPr>
              <p:spPr bwMode="auto">
                <a:xfrm>
                  <a:off x="724" y="2904"/>
                  <a:ext cx="35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64" name="Oval 43"/>
                <p:cNvSpPr>
                  <a:spLocks noChangeAspect="1" noChangeArrowheads="1"/>
                </p:cNvSpPr>
                <p:nvPr/>
              </p:nvSpPr>
              <p:spPr bwMode="auto">
                <a:xfrm>
                  <a:off x="744"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65" name="Oval 44"/>
                <p:cNvSpPr>
                  <a:spLocks noChangeAspect="1" noChangeArrowheads="1"/>
                </p:cNvSpPr>
                <p:nvPr/>
              </p:nvSpPr>
              <p:spPr bwMode="auto">
                <a:xfrm>
                  <a:off x="822"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66" name="Oval 45"/>
                <p:cNvSpPr>
                  <a:spLocks noChangeAspect="1" noChangeArrowheads="1"/>
                </p:cNvSpPr>
                <p:nvPr/>
              </p:nvSpPr>
              <p:spPr bwMode="auto">
                <a:xfrm>
                  <a:off x="907"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67" name="Oval 46"/>
                <p:cNvSpPr>
                  <a:spLocks noChangeAspect="1" noChangeArrowheads="1"/>
                </p:cNvSpPr>
                <p:nvPr/>
              </p:nvSpPr>
              <p:spPr bwMode="auto">
                <a:xfrm>
                  <a:off x="996"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grpSp>
          <p:nvGrpSpPr>
            <p:cNvPr id="244" name="Group 47"/>
            <p:cNvGrpSpPr>
              <a:grpSpLocks/>
            </p:cNvGrpSpPr>
            <p:nvPr/>
          </p:nvGrpSpPr>
          <p:grpSpPr bwMode="auto">
            <a:xfrm flipH="1">
              <a:off x="112" y="1914"/>
              <a:ext cx="2570" cy="558"/>
              <a:chOff x="2640" y="1914"/>
              <a:chExt cx="2926" cy="558"/>
            </a:xfrm>
          </p:grpSpPr>
          <p:grpSp>
            <p:nvGrpSpPr>
              <p:cNvPr id="245" name="Group 48"/>
              <p:cNvGrpSpPr>
                <a:grpSpLocks/>
              </p:cNvGrpSpPr>
              <p:nvPr/>
            </p:nvGrpSpPr>
            <p:grpSpPr bwMode="auto">
              <a:xfrm>
                <a:off x="2640" y="1914"/>
                <a:ext cx="2748" cy="558"/>
                <a:chOff x="2340" y="1728"/>
                <a:chExt cx="2748" cy="558"/>
              </a:xfrm>
            </p:grpSpPr>
            <p:sp>
              <p:nvSpPr>
                <p:cNvPr id="256" name="Rectangle 49"/>
                <p:cNvSpPr>
                  <a:spLocks noChangeArrowheads="1"/>
                </p:cNvSpPr>
                <p:nvPr/>
              </p:nvSpPr>
              <p:spPr bwMode="auto">
                <a:xfrm>
                  <a:off x="2340" y="1728"/>
                  <a:ext cx="2748" cy="55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57" name="Line 50"/>
                <p:cNvSpPr>
                  <a:spLocks noChangeShapeType="1"/>
                </p:cNvSpPr>
                <p:nvPr/>
              </p:nvSpPr>
              <p:spPr bwMode="auto">
                <a:xfrm>
                  <a:off x="2340" y="178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58" name="Line 51"/>
                <p:cNvSpPr>
                  <a:spLocks noChangeShapeType="1"/>
                </p:cNvSpPr>
                <p:nvPr/>
              </p:nvSpPr>
              <p:spPr bwMode="auto">
                <a:xfrm>
                  <a:off x="2340" y="223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246" name="Rectangle 52"/>
              <p:cNvSpPr>
                <a:spLocks noChangeArrowheads="1"/>
              </p:cNvSpPr>
              <p:nvPr/>
            </p:nvSpPr>
            <p:spPr bwMode="auto">
              <a:xfrm>
                <a:off x="2640" y="2040"/>
                <a:ext cx="72"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47" name="Group 53"/>
              <p:cNvGrpSpPr>
                <a:grpSpLocks/>
              </p:cNvGrpSpPr>
              <p:nvPr/>
            </p:nvGrpSpPr>
            <p:grpSpPr bwMode="auto">
              <a:xfrm>
                <a:off x="5210" y="2120"/>
                <a:ext cx="356" cy="256"/>
                <a:chOff x="724" y="2706"/>
                <a:chExt cx="356" cy="256"/>
              </a:xfrm>
            </p:grpSpPr>
            <p:grpSp>
              <p:nvGrpSpPr>
                <p:cNvPr id="248" name="Group 54"/>
                <p:cNvGrpSpPr>
                  <a:grpSpLocks/>
                </p:cNvGrpSpPr>
                <p:nvPr/>
              </p:nvGrpSpPr>
              <p:grpSpPr bwMode="auto">
                <a:xfrm>
                  <a:off x="822" y="2706"/>
                  <a:ext cx="174" cy="198"/>
                  <a:chOff x="822" y="2706"/>
                  <a:chExt cx="174" cy="198"/>
                </a:xfrm>
              </p:grpSpPr>
              <p:sp>
                <p:nvSpPr>
                  <p:cNvPr id="254" name="Oval 55"/>
                  <p:cNvSpPr>
                    <a:spLocks noChangeArrowheads="1"/>
                  </p:cNvSpPr>
                  <p:nvPr/>
                </p:nvSpPr>
                <p:spPr bwMode="auto">
                  <a:xfrm>
                    <a:off x="864" y="2706"/>
                    <a:ext cx="90" cy="90"/>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55" name="AutoShape 56"/>
                  <p:cNvSpPr>
                    <a:spLocks noChangeArrowheads="1"/>
                  </p:cNvSpPr>
                  <p:nvPr/>
                </p:nvSpPr>
                <p:spPr bwMode="auto">
                  <a:xfrm>
                    <a:off x="822" y="2796"/>
                    <a:ext cx="174" cy="108"/>
                  </a:xfrm>
                  <a:prstGeom prst="triangle">
                    <a:avLst>
                      <a:gd name="adj" fmla="val 50000"/>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249" name="Line 57"/>
                <p:cNvSpPr>
                  <a:spLocks noChangeShapeType="1"/>
                </p:cNvSpPr>
                <p:nvPr/>
              </p:nvSpPr>
              <p:spPr bwMode="auto">
                <a:xfrm>
                  <a:off x="724" y="2904"/>
                  <a:ext cx="35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50" name="Oval 58"/>
                <p:cNvSpPr>
                  <a:spLocks noChangeAspect="1" noChangeArrowheads="1"/>
                </p:cNvSpPr>
                <p:nvPr/>
              </p:nvSpPr>
              <p:spPr bwMode="auto">
                <a:xfrm>
                  <a:off x="744"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51" name="Oval 59"/>
                <p:cNvSpPr>
                  <a:spLocks noChangeAspect="1" noChangeArrowheads="1"/>
                </p:cNvSpPr>
                <p:nvPr/>
              </p:nvSpPr>
              <p:spPr bwMode="auto">
                <a:xfrm>
                  <a:off x="822"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52" name="Oval 60"/>
                <p:cNvSpPr>
                  <a:spLocks noChangeAspect="1" noChangeArrowheads="1"/>
                </p:cNvSpPr>
                <p:nvPr/>
              </p:nvSpPr>
              <p:spPr bwMode="auto">
                <a:xfrm>
                  <a:off x="907"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53" name="Oval 61"/>
                <p:cNvSpPr>
                  <a:spLocks noChangeAspect="1" noChangeArrowheads="1"/>
                </p:cNvSpPr>
                <p:nvPr/>
              </p:nvSpPr>
              <p:spPr bwMode="auto">
                <a:xfrm>
                  <a:off x="996"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grpSp>
      <p:sp>
        <p:nvSpPr>
          <p:cNvPr id="298" name="Line 62"/>
          <p:cNvSpPr>
            <a:spLocks noChangeShapeType="1"/>
          </p:cNvSpPr>
          <p:nvPr/>
        </p:nvSpPr>
        <p:spPr bwMode="auto">
          <a:xfrm>
            <a:off x="954088" y="3602434"/>
            <a:ext cx="7880350" cy="0"/>
          </a:xfrm>
          <a:prstGeom prst="line">
            <a:avLst/>
          </a:prstGeom>
          <a:noFill/>
          <a:ln w="19050">
            <a:solidFill>
              <a:srgbClr val="FF0033"/>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99" name="Line 63"/>
          <p:cNvSpPr>
            <a:spLocks noChangeShapeType="1"/>
          </p:cNvSpPr>
          <p:nvPr/>
        </p:nvSpPr>
        <p:spPr bwMode="auto">
          <a:xfrm>
            <a:off x="4887913" y="1429146"/>
            <a:ext cx="0" cy="4454525"/>
          </a:xfrm>
          <a:prstGeom prst="line">
            <a:avLst/>
          </a:prstGeom>
          <a:noFill/>
          <a:ln w="19050">
            <a:solidFill>
              <a:srgbClr val="FF0033"/>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0" name="Line 64"/>
          <p:cNvSpPr>
            <a:spLocks noChangeShapeType="1"/>
          </p:cNvSpPr>
          <p:nvPr/>
        </p:nvSpPr>
        <p:spPr bwMode="auto">
          <a:xfrm flipH="1" flipV="1">
            <a:off x="3295650" y="1467246"/>
            <a:ext cx="1573213" cy="4416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1" name="Oval 65"/>
          <p:cNvSpPr>
            <a:spLocks noChangeArrowheads="1"/>
          </p:cNvSpPr>
          <p:nvPr/>
        </p:nvSpPr>
        <p:spPr bwMode="auto">
          <a:xfrm>
            <a:off x="3236913" y="1424384"/>
            <a:ext cx="136525" cy="136525"/>
          </a:xfrm>
          <a:prstGeom prst="ellipse">
            <a:avLst/>
          </a:prstGeom>
          <a:solidFill>
            <a:srgbClr val="FFFFFF"/>
          </a:solidFill>
          <a:ln w="19050"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302" name="Group 66"/>
          <p:cNvGrpSpPr>
            <a:grpSpLocks/>
          </p:cNvGrpSpPr>
          <p:nvPr/>
        </p:nvGrpSpPr>
        <p:grpSpPr bwMode="auto">
          <a:xfrm>
            <a:off x="228600" y="1486296"/>
            <a:ext cx="7610475" cy="4305300"/>
            <a:chOff x="552" y="852"/>
            <a:chExt cx="4794" cy="2712"/>
          </a:xfrm>
        </p:grpSpPr>
        <p:sp>
          <p:nvSpPr>
            <p:cNvPr id="303" name="Freeform 67"/>
            <p:cNvSpPr>
              <a:spLocks/>
            </p:cNvSpPr>
            <p:nvPr/>
          </p:nvSpPr>
          <p:spPr bwMode="auto">
            <a:xfrm>
              <a:off x="2496" y="852"/>
              <a:ext cx="954" cy="2712"/>
            </a:xfrm>
            <a:custGeom>
              <a:avLst/>
              <a:gdLst>
                <a:gd name="T0" fmla="*/ 0 w 954"/>
                <a:gd name="T1" fmla="*/ 0 h 2712"/>
                <a:gd name="T2" fmla="*/ 252 w 954"/>
                <a:gd name="T3" fmla="*/ 552 h 2712"/>
                <a:gd name="T4" fmla="*/ 462 w 954"/>
                <a:gd name="T5" fmla="*/ 1350 h 2712"/>
                <a:gd name="T6" fmla="*/ 660 w 954"/>
                <a:gd name="T7" fmla="*/ 1974 h 2712"/>
                <a:gd name="T8" fmla="*/ 954 w 954"/>
                <a:gd name="T9" fmla="*/ 2712 h 27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4" h="2712">
                  <a:moveTo>
                    <a:pt x="0" y="0"/>
                  </a:moveTo>
                  <a:cubicBezTo>
                    <a:pt x="87" y="163"/>
                    <a:pt x="175" y="327"/>
                    <a:pt x="252" y="552"/>
                  </a:cubicBezTo>
                  <a:cubicBezTo>
                    <a:pt x="329" y="777"/>
                    <a:pt x="394" y="1113"/>
                    <a:pt x="462" y="1350"/>
                  </a:cubicBezTo>
                  <a:cubicBezTo>
                    <a:pt x="530" y="1587"/>
                    <a:pt x="578" y="1747"/>
                    <a:pt x="660" y="1974"/>
                  </a:cubicBezTo>
                  <a:cubicBezTo>
                    <a:pt x="742" y="2201"/>
                    <a:pt x="848" y="2456"/>
                    <a:pt x="954" y="2712"/>
                  </a:cubicBezTo>
                </a:path>
              </a:pathLst>
            </a:custGeom>
            <a:noFill/>
            <a:ln w="38100" cap="rnd" cmpd="sng">
              <a:solidFill>
                <a:srgbClr val="000000"/>
              </a:solidFill>
              <a:prstDash val="sysDot"/>
              <a:round/>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4" name="Freeform 68"/>
            <p:cNvSpPr>
              <a:spLocks/>
            </p:cNvSpPr>
            <p:nvPr/>
          </p:nvSpPr>
          <p:spPr bwMode="auto">
            <a:xfrm>
              <a:off x="2952" y="2036"/>
              <a:ext cx="2394" cy="142"/>
            </a:xfrm>
            <a:custGeom>
              <a:avLst/>
              <a:gdLst>
                <a:gd name="T0" fmla="*/ 0 w 2394"/>
                <a:gd name="T1" fmla="*/ 142 h 142"/>
                <a:gd name="T2" fmla="*/ 588 w 2394"/>
                <a:gd name="T3" fmla="*/ 40 h 142"/>
                <a:gd name="T4" fmla="*/ 1290 w 2394"/>
                <a:gd name="T5" fmla="*/ 16 h 142"/>
                <a:gd name="T6" fmla="*/ 2394 w 2394"/>
                <a:gd name="T7" fmla="*/ 136 h 1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94" h="142">
                  <a:moveTo>
                    <a:pt x="0" y="142"/>
                  </a:moveTo>
                  <a:cubicBezTo>
                    <a:pt x="186" y="101"/>
                    <a:pt x="373" y="61"/>
                    <a:pt x="588" y="40"/>
                  </a:cubicBezTo>
                  <a:cubicBezTo>
                    <a:pt x="803" y="19"/>
                    <a:pt x="989" y="0"/>
                    <a:pt x="1290" y="16"/>
                  </a:cubicBezTo>
                  <a:cubicBezTo>
                    <a:pt x="1591" y="32"/>
                    <a:pt x="1992" y="84"/>
                    <a:pt x="2394" y="136"/>
                  </a:cubicBezTo>
                </a:path>
              </a:pathLst>
            </a:custGeom>
            <a:noFill/>
            <a:ln w="38100" cap="rnd" cmpd="sng">
              <a:solidFill>
                <a:srgbClr val="000000"/>
              </a:solidFill>
              <a:prstDash val="sysDot"/>
              <a:round/>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5" name="Freeform 69"/>
            <p:cNvSpPr>
              <a:spLocks/>
            </p:cNvSpPr>
            <p:nvPr/>
          </p:nvSpPr>
          <p:spPr bwMode="auto">
            <a:xfrm flipH="1" flipV="1">
              <a:off x="552" y="2186"/>
              <a:ext cx="2394" cy="142"/>
            </a:xfrm>
            <a:custGeom>
              <a:avLst/>
              <a:gdLst>
                <a:gd name="T0" fmla="*/ 0 w 2394"/>
                <a:gd name="T1" fmla="*/ 142 h 142"/>
                <a:gd name="T2" fmla="*/ 588 w 2394"/>
                <a:gd name="T3" fmla="*/ 40 h 142"/>
                <a:gd name="T4" fmla="*/ 1290 w 2394"/>
                <a:gd name="T5" fmla="*/ 16 h 142"/>
                <a:gd name="T6" fmla="*/ 2394 w 2394"/>
                <a:gd name="T7" fmla="*/ 136 h 1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94" h="142">
                  <a:moveTo>
                    <a:pt x="0" y="142"/>
                  </a:moveTo>
                  <a:cubicBezTo>
                    <a:pt x="186" y="101"/>
                    <a:pt x="373" y="61"/>
                    <a:pt x="588" y="40"/>
                  </a:cubicBezTo>
                  <a:cubicBezTo>
                    <a:pt x="803" y="19"/>
                    <a:pt x="989" y="0"/>
                    <a:pt x="1290" y="16"/>
                  </a:cubicBezTo>
                  <a:cubicBezTo>
                    <a:pt x="1591" y="32"/>
                    <a:pt x="1992" y="84"/>
                    <a:pt x="2394" y="136"/>
                  </a:cubicBezTo>
                </a:path>
              </a:pathLst>
            </a:custGeom>
            <a:noFill/>
            <a:ln w="38100" cap="rnd" cmpd="sng">
              <a:solidFill>
                <a:srgbClr val="000000"/>
              </a:solidFill>
              <a:prstDash val="sysDot"/>
              <a:round/>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306" name="Oval 70"/>
          <p:cNvSpPr>
            <a:spLocks noChangeArrowheads="1"/>
          </p:cNvSpPr>
          <p:nvPr/>
        </p:nvSpPr>
        <p:spPr bwMode="auto">
          <a:xfrm>
            <a:off x="188913" y="3548459"/>
            <a:ext cx="136525" cy="136525"/>
          </a:xfrm>
          <a:prstGeom prst="ellipse">
            <a:avLst/>
          </a:prstGeom>
          <a:solidFill>
            <a:srgbClr val="FFFF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07" name="Oval 71"/>
          <p:cNvSpPr>
            <a:spLocks noChangeArrowheads="1"/>
          </p:cNvSpPr>
          <p:nvPr/>
        </p:nvSpPr>
        <p:spPr bwMode="auto">
          <a:xfrm>
            <a:off x="7789863" y="3538934"/>
            <a:ext cx="136525" cy="136525"/>
          </a:xfrm>
          <a:prstGeom prst="ellipse">
            <a:avLst/>
          </a:prstGeom>
          <a:solidFill>
            <a:srgbClr val="FFFF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08" name="Line 72"/>
          <p:cNvSpPr>
            <a:spLocks noChangeShapeType="1"/>
          </p:cNvSpPr>
          <p:nvPr/>
        </p:nvSpPr>
        <p:spPr bwMode="auto">
          <a:xfrm flipV="1">
            <a:off x="3314700" y="838596"/>
            <a:ext cx="0" cy="5207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9" name="Line 73"/>
          <p:cNvSpPr>
            <a:spLocks noChangeShapeType="1"/>
          </p:cNvSpPr>
          <p:nvPr/>
        </p:nvSpPr>
        <p:spPr bwMode="auto">
          <a:xfrm flipV="1">
            <a:off x="4887913" y="838596"/>
            <a:ext cx="0" cy="5207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0" name="Line 74"/>
          <p:cNvSpPr>
            <a:spLocks noChangeShapeType="1"/>
          </p:cNvSpPr>
          <p:nvPr/>
        </p:nvSpPr>
        <p:spPr bwMode="auto">
          <a:xfrm>
            <a:off x="3314700" y="1152921"/>
            <a:ext cx="1573213"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1" name="Text Box 75"/>
          <p:cNvSpPr txBox="1">
            <a:spLocks noChangeArrowheads="1"/>
          </p:cNvSpPr>
          <p:nvPr/>
        </p:nvSpPr>
        <p:spPr bwMode="auto">
          <a:xfrm>
            <a:off x="3768725" y="705246"/>
            <a:ext cx="7429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0" fontAlgn="base" hangingPunct="0">
              <a:spcBef>
                <a:spcPct val="50000"/>
              </a:spcBef>
              <a:spcAft>
                <a:spcPct val="0"/>
              </a:spcAft>
            </a:pPr>
            <a:r>
              <a:rPr lang="el-GR" altLang="en-US" dirty="0" smtClean="0">
                <a:cs typeface="Arial" charset="0"/>
              </a:rPr>
              <a:t>Δ</a:t>
            </a:r>
            <a:endParaRPr lang="el-GR" altLang="en-US" dirty="0">
              <a:cs typeface="Arial" charset="0"/>
            </a:endParaRPr>
          </a:p>
        </p:txBody>
      </p:sp>
      <p:sp>
        <p:nvSpPr>
          <p:cNvPr id="312" name="Line 76"/>
          <p:cNvSpPr>
            <a:spLocks noChangeShapeType="1"/>
          </p:cNvSpPr>
          <p:nvPr/>
        </p:nvSpPr>
        <p:spPr bwMode="auto">
          <a:xfrm>
            <a:off x="6442075" y="1424384"/>
            <a:ext cx="7778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3" name="Line 77"/>
          <p:cNvSpPr>
            <a:spLocks noChangeShapeType="1"/>
          </p:cNvSpPr>
          <p:nvPr/>
        </p:nvSpPr>
        <p:spPr bwMode="auto">
          <a:xfrm>
            <a:off x="5137150" y="5883671"/>
            <a:ext cx="22447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4" name="Line 78"/>
          <p:cNvSpPr>
            <a:spLocks noChangeShapeType="1"/>
          </p:cNvSpPr>
          <p:nvPr/>
        </p:nvSpPr>
        <p:spPr bwMode="auto">
          <a:xfrm>
            <a:off x="6924675" y="1429146"/>
            <a:ext cx="0" cy="4454525"/>
          </a:xfrm>
          <a:prstGeom prst="line">
            <a:avLst/>
          </a:prstGeom>
          <a:noFill/>
          <a:ln w="1905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5" name="Text Box 79"/>
          <p:cNvSpPr txBox="1">
            <a:spLocks noChangeArrowheads="1"/>
          </p:cNvSpPr>
          <p:nvPr/>
        </p:nvSpPr>
        <p:spPr bwMode="auto">
          <a:xfrm>
            <a:off x="7029450" y="2257821"/>
            <a:ext cx="1741488" cy="45720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err="1">
                <a:ln>
                  <a:noFill/>
                </a:ln>
                <a:effectLst/>
                <a:uLnTx/>
                <a:uFillTx/>
                <a:latin typeface="Arial" charset="0"/>
              </a:rPr>
              <a:t>H</a:t>
            </a:r>
            <a:r>
              <a:rPr kumimoji="0" lang="en-US" altLang="en-US" sz="2400" b="0" i="0" u="none" strike="noStrike" kern="0" cap="none" spc="0" normalizeH="0" baseline="-25000" noProof="0" dirty="0" err="1">
                <a:ln>
                  <a:noFill/>
                </a:ln>
                <a:effectLst/>
                <a:uLnTx/>
                <a:uFillTx/>
                <a:latin typeface="Arial" charset="0"/>
              </a:rPr>
              <a:t>column</a:t>
            </a:r>
            <a:endParaRPr kumimoji="0" lang="en-US" altLang="en-US" sz="2400" b="0" i="0" u="none" strike="noStrike" kern="0" cap="none" spc="0" normalizeH="0" baseline="0" noProof="0" dirty="0">
              <a:ln>
                <a:noFill/>
              </a:ln>
              <a:effectLst/>
              <a:uLnTx/>
              <a:uFillTx/>
              <a:latin typeface="Arial" charset="0"/>
            </a:endParaRPr>
          </a:p>
        </p:txBody>
      </p:sp>
      <p:sp>
        <p:nvSpPr>
          <p:cNvPr id="316" name="Freeform 80"/>
          <p:cNvSpPr>
            <a:spLocks/>
          </p:cNvSpPr>
          <p:nvPr/>
        </p:nvSpPr>
        <p:spPr bwMode="auto">
          <a:xfrm rot="-5705771">
            <a:off x="4235450" y="4978796"/>
            <a:ext cx="295275" cy="257175"/>
          </a:xfrm>
          <a:custGeom>
            <a:avLst/>
            <a:gdLst>
              <a:gd name="T0" fmla="*/ 0 w 186"/>
              <a:gd name="T1" fmla="*/ 0 h 162"/>
              <a:gd name="T2" fmla="*/ 200025 w 186"/>
              <a:gd name="T3" fmla="*/ 85725 h 162"/>
              <a:gd name="T4" fmla="*/ 295275 w 186"/>
              <a:gd name="T5" fmla="*/ 257175 h 162"/>
              <a:gd name="T6" fmla="*/ 0 60000 65536"/>
              <a:gd name="T7" fmla="*/ 0 60000 65536"/>
              <a:gd name="T8" fmla="*/ 0 60000 65536"/>
            </a:gdLst>
            <a:ahLst/>
            <a:cxnLst>
              <a:cxn ang="T6">
                <a:pos x="T0" y="T1"/>
              </a:cxn>
              <a:cxn ang="T7">
                <a:pos x="T2" y="T3"/>
              </a:cxn>
              <a:cxn ang="T8">
                <a:pos x="T4" y="T5"/>
              </a:cxn>
            </a:cxnLst>
            <a:rect l="0" t="0" r="r" b="b"/>
            <a:pathLst>
              <a:path w="186" h="162">
                <a:moveTo>
                  <a:pt x="0" y="0"/>
                </a:moveTo>
                <a:cubicBezTo>
                  <a:pt x="47" y="13"/>
                  <a:pt x="95" y="27"/>
                  <a:pt x="126" y="54"/>
                </a:cubicBezTo>
                <a:cubicBezTo>
                  <a:pt x="157" y="81"/>
                  <a:pt x="177" y="144"/>
                  <a:pt x="186" y="162"/>
                </a:cubicBezTo>
              </a:path>
            </a:pathLst>
          </a:custGeom>
          <a:noFill/>
          <a:ln w="28575"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7" name="Freeform 81"/>
          <p:cNvSpPr>
            <a:spLocks/>
          </p:cNvSpPr>
          <p:nvPr/>
        </p:nvSpPr>
        <p:spPr bwMode="auto">
          <a:xfrm rot="15075841" flipV="1">
            <a:off x="4933950" y="4831159"/>
            <a:ext cx="295275" cy="257175"/>
          </a:xfrm>
          <a:custGeom>
            <a:avLst/>
            <a:gdLst>
              <a:gd name="T0" fmla="*/ 0 w 186"/>
              <a:gd name="T1" fmla="*/ 0 h 162"/>
              <a:gd name="T2" fmla="*/ 200025 w 186"/>
              <a:gd name="T3" fmla="*/ 85725 h 162"/>
              <a:gd name="T4" fmla="*/ 295275 w 186"/>
              <a:gd name="T5" fmla="*/ 257175 h 162"/>
              <a:gd name="T6" fmla="*/ 0 60000 65536"/>
              <a:gd name="T7" fmla="*/ 0 60000 65536"/>
              <a:gd name="T8" fmla="*/ 0 60000 65536"/>
            </a:gdLst>
            <a:ahLst/>
            <a:cxnLst>
              <a:cxn ang="T6">
                <a:pos x="T0" y="T1"/>
              </a:cxn>
              <a:cxn ang="T7">
                <a:pos x="T2" y="T3"/>
              </a:cxn>
              <a:cxn ang="T8">
                <a:pos x="T4" y="T5"/>
              </a:cxn>
            </a:cxnLst>
            <a:rect l="0" t="0" r="r" b="b"/>
            <a:pathLst>
              <a:path w="186" h="162">
                <a:moveTo>
                  <a:pt x="0" y="0"/>
                </a:moveTo>
                <a:cubicBezTo>
                  <a:pt x="47" y="13"/>
                  <a:pt x="95" y="27"/>
                  <a:pt x="126" y="54"/>
                </a:cubicBezTo>
                <a:cubicBezTo>
                  <a:pt x="157" y="81"/>
                  <a:pt x="177" y="144"/>
                  <a:pt x="186" y="162"/>
                </a:cubicBezTo>
              </a:path>
            </a:pathLst>
          </a:custGeom>
          <a:noFill/>
          <a:ln w="28575"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8" name="Text Box 82"/>
          <p:cNvSpPr txBox="1">
            <a:spLocks noChangeArrowheads="1"/>
          </p:cNvSpPr>
          <p:nvPr/>
        </p:nvSpPr>
        <p:spPr bwMode="auto">
          <a:xfrm>
            <a:off x="3130550" y="5221684"/>
            <a:ext cx="11239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r" defTabSz="914400" eaLnBrk="0" fontAlgn="base" latinLnBrk="0" hangingPunct="0">
              <a:lnSpc>
                <a:spcPct val="100000"/>
              </a:lnSpc>
              <a:spcBef>
                <a:spcPct val="50000"/>
              </a:spcBef>
              <a:spcAft>
                <a:spcPct val="0"/>
              </a:spcAft>
              <a:buClrTx/>
              <a:buSzTx/>
              <a:buFontTx/>
              <a:buNone/>
              <a:tabLst/>
              <a:defRPr/>
            </a:pPr>
            <a:r>
              <a:rPr kumimoji="0" lang="en-US" altLang="en-US" sz="2400" b="1" i="1" u="none" strike="noStrike" kern="0" cap="none" spc="0" normalizeH="0" baseline="0" noProof="0">
                <a:ln>
                  <a:noFill/>
                </a:ln>
                <a:effectLst/>
                <a:uLnTx/>
                <a:uFillTx/>
                <a:latin typeface="Arial" charset="0"/>
                <a:sym typeface="Symbol" pitchFamily="18" charset="2"/>
              </a:rPr>
              <a:t></a:t>
            </a:r>
          </a:p>
        </p:txBody>
      </p:sp>
      <p:sp>
        <p:nvSpPr>
          <p:cNvPr id="319" name="Text Box 84"/>
          <p:cNvSpPr txBox="1">
            <a:spLocks noChangeArrowheads="1"/>
          </p:cNvSpPr>
          <p:nvPr/>
        </p:nvSpPr>
        <p:spPr bwMode="auto">
          <a:xfrm>
            <a:off x="203448" y="5942806"/>
            <a:ext cx="2819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1800" b="0" i="1" u="none" strike="noStrike" kern="0" cap="none" spc="0" normalizeH="0" baseline="0" noProof="0" dirty="0" err="1">
                <a:ln>
                  <a:noFill/>
                </a:ln>
                <a:effectLst/>
                <a:uLnTx/>
                <a:uFillTx/>
                <a:latin typeface="Arial" charset="0"/>
              </a:rPr>
              <a:t>Interstory</a:t>
            </a:r>
            <a:r>
              <a:rPr kumimoji="0" lang="en-US" altLang="en-US" sz="1800" b="0" i="1" u="none" strike="noStrike" kern="0" cap="none" spc="0" normalizeH="0" baseline="0" noProof="0" dirty="0">
                <a:ln>
                  <a:noFill/>
                </a:ln>
                <a:effectLst/>
                <a:uLnTx/>
                <a:uFillTx/>
                <a:latin typeface="Arial" charset="0"/>
              </a:rPr>
              <a:t> Drift Angle  </a:t>
            </a:r>
            <a:r>
              <a:rPr kumimoji="0" lang="en-US" altLang="en-US" sz="2400" b="0" i="1" u="none" strike="noStrike" kern="0" cap="none" spc="0" normalizeH="0" baseline="0" noProof="0" dirty="0">
                <a:ln>
                  <a:noFill/>
                </a:ln>
                <a:effectLst/>
                <a:uLnTx/>
                <a:uFillTx/>
                <a:latin typeface="Arial" charset="0"/>
                <a:sym typeface="Symbol" pitchFamily="18" charset="2"/>
              </a:rPr>
              <a:t></a:t>
            </a:r>
            <a:r>
              <a:rPr kumimoji="0" lang="en-US" altLang="en-US" sz="1800" b="0" i="1" u="none" strike="noStrike" kern="0" cap="none" spc="0" normalizeH="0" baseline="0" noProof="0" dirty="0">
                <a:ln>
                  <a:noFill/>
                </a:ln>
                <a:effectLst/>
                <a:uLnTx/>
                <a:uFillTx/>
                <a:latin typeface="Arial" charset="0"/>
                <a:sym typeface="Symbol" pitchFamily="18" charset="2"/>
              </a:rPr>
              <a:t> </a:t>
            </a:r>
            <a:r>
              <a:rPr kumimoji="0" lang="en-US" altLang="en-US" sz="1800" b="0" i="0" u="none" strike="noStrike" kern="0" cap="none" spc="0" normalizeH="0" baseline="0" noProof="0" dirty="0">
                <a:ln>
                  <a:noFill/>
                </a:ln>
                <a:effectLst/>
                <a:uLnTx/>
                <a:uFillTx/>
                <a:latin typeface="Arial" charset="0"/>
                <a:sym typeface="Symbol" pitchFamily="18" charset="2"/>
              </a:rPr>
              <a:t> =</a:t>
            </a:r>
            <a:endParaRPr kumimoji="0" lang="en-US" altLang="en-US" sz="2400" b="0" i="1" u="none" strike="noStrike" kern="0" cap="none" spc="0" normalizeH="0" baseline="0" noProof="0" dirty="0">
              <a:ln>
                <a:noFill/>
              </a:ln>
              <a:effectLst/>
              <a:uLnTx/>
              <a:uFillTx/>
              <a:latin typeface="Arial" charset="0"/>
              <a:sym typeface="Symbol" pitchFamily="18" charset="2"/>
            </a:endParaRPr>
          </a:p>
        </p:txBody>
      </p:sp>
      <p:sp>
        <p:nvSpPr>
          <p:cNvPr id="320" name="Text Box 85"/>
          <p:cNvSpPr txBox="1">
            <a:spLocks noChangeArrowheads="1"/>
          </p:cNvSpPr>
          <p:nvPr/>
        </p:nvSpPr>
        <p:spPr bwMode="auto">
          <a:xfrm>
            <a:off x="3046660" y="5733256"/>
            <a:ext cx="7429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0" fontAlgn="base" hangingPunct="0">
              <a:spcBef>
                <a:spcPct val="50000"/>
              </a:spcBef>
              <a:spcAft>
                <a:spcPct val="0"/>
              </a:spcAft>
            </a:pPr>
            <a:r>
              <a:rPr lang="el-GR" altLang="en-US">
                <a:cs typeface="Arial" charset="0"/>
              </a:rPr>
              <a:t>Δ</a:t>
            </a:r>
          </a:p>
        </p:txBody>
      </p:sp>
      <p:sp>
        <p:nvSpPr>
          <p:cNvPr id="321" name="Text Box 86"/>
          <p:cNvSpPr txBox="1">
            <a:spLocks noChangeArrowheads="1"/>
          </p:cNvSpPr>
          <p:nvPr/>
        </p:nvSpPr>
        <p:spPr bwMode="auto">
          <a:xfrm>
            <a:off x="2627784" y="6142831"/>
            <a:ext cx="17811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err="1">
                <a:ln>
                  <a:noFill/>
                </a:ln>
                <a:effectLst/>
                <a:uLnTx/>
                <a:uFillTx/>
                <a:latin typeface="Arial" charset="0"/>
              </a:rPr>
              <a:t>H</a:t>
            </a:r>
            <a:r>
              <a:rPr kumimoji="0" lang="en-US" altLang="en-US" sz="2400" b="0" i="0" u="none" strike="noStrike" kern="0" cap="none" spc="0" normalizeH="0" baseline="-25000" noProof="0" dirty="0" err="1">
                <a:ln>
                  <a:noFill/>
                </a:ln>
                <a:effectLst/>
                <a:uLnTx/>
                <a:uFillTx/>
                <a:latin typeface="Arial" charset="0"/>
              </a:rPr>
              <a:t>column</a:t>
            </a:r>
            <a:endParaRPr kumimoji="0" lang="en-US" altLang="en-US" sz="2400" b="0" i="0" u="none" strike="noStrike" kern="0" cap="none" spc="0" normalizeH="0" baseline="0" noProof="0" dirty="0">
              <a:ln>
                <a:noFill/>
              </a:ln>
              <a:effectLst/>
              <a:uLnTx/>
              <a:uFillTx/>
              <a:latin typeface="Arial" charset="0"/>
            </a:endParaRPr>
          </a:p>
        </p:txBody>
      </p:sp>
      <p:sp>
        <p:nvSpPr>
          <p:cNvPr id="322" name="Line 87"/>
          <p:cNvSpPr>
            <a:spLocks noChangeShapeType="1"/>
          </p:cNvSpPr>
          <p:nvPr/>
        </p:nvSpPr>
        <p:spPr bwMode="auto">
          <a:xfrm>
            <a:off x="3022848" y="6190456"/>
            <a:ext cx="9144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effectLst/>
              <a:uLnTx/>
              <a:uFillTx/>
            </a:endParaRPr>
          </a:p>
        </p:txBody>
      </p:sp>
      <p:sp>
        <p:nvSpPr>
          <p:cNvPr id="323"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163</a:t>
            </a:fld>
            <a:endParaRPr lang="en-US" altLang="en-US"/>
          </a:p>
        </p:txBody>
      </p:sp>
    </p:spTree>
    <p:extLst>
      <p:ext uri="{BB962C8B-B14F-4D97-AF65-F5344CB8AC3E}">
        <p14:creationId xmlns:p14="http://schemas.microsoft.com/office/powerpoint/2010/main" val="916683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Typical Interior </a:t>
            </a:r>
            <a:r>
              <a:rPr lang="en-US" dirty="0" err="1" smtClean="0"/>
              <a:t>Subassemblage</a:t>
            </a:r>
            <a:endParaRPr lang="en-US" dirty="0"/>
          </a:p>
        </p:txBody>
      </p:sp>
      <p:pic>
        <p:nvPicPr>
          <p:cNvPr id="4" name="Picture 3" descr="Test Setup -2"/>
          <p:cNvPicPr>
            <a:picLocks noChangeAspect="1" noChangeArrowheads="1"/>
          </p:cNvPicPr>
          <p:nvPr/>
        </p:nvPicPr>
        <p:blipFill>
          <a:blip r:embed="rId3">
            <a:extLst>
              <a:ext uri="{28A0092B-C50C-407E-A947-70E740481C1C}">
                <a14:useLocalDpi xmlns:a14="http://schemas.microsoft.com/office/drawing/2010/main" val="0"/>
              </a:ext>
            </a:extLst>
          </a:blip>
          <a:srcRect t="3886" r="2602"/>
          <a:stretch>
            <a:fillRect/>
          </a:stretch>
        </p:blipFill>
        <p:spPr bwMode="auto">
          <a:xfrm>
            <a:off x="0" y="819150"/>
            <a:ext cx="9144000"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164</a:t>
            </a:fld>
            <a:endParaRPr lang="en-US" altLang="en-US"/>
          </a:p>
        </p:txBody>
      </p:sp>
    </p:spTree>
    <p:extLst>
      <p:ext uri="{BB962C8B-B14F-4D97-AF65-F5344CB8AC3E}">
        <p14:creationId xmlns:p14="http://schemas.microsoft.com/office/powerpoint/2010/main" val="2553973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Typical Interior </a:t>
            </a:r>
            <a:r>
              <a:rPr lang="en-US" dirty="0" err="1" smtClean="0"/>
              <a:t>Subassemblage</a:t>
            </a:r>
            <a:endParaRPr lang="en-US" dirty="0"/>
          </a:p>
        </p:txBody>
      </p:sp>
      <p:pic>
        <p:nvPicPr>
          <p:cNvPr id="5" name="Picture 3" descr="Test Setup -3"/>
          <p:cNvPicPr>
            <a:picLocks noChangeAspect="1" noChangeArrowheads="1"/>
          </p:cNvPicPr>
          <p:nvPr/>
        </p:nvPicPr>
        <p:blipFill rotWithShape="1">
          <a:blip r:embed="rId3">
            <a:extLst>
              <a:ext uri="{28A0092B-C50C-407E-A947-70E740481C1C}">
                <a14:useLocalDpi xmlns:a14="http://schemas.microsoft.com/office/drawing/2010/main" val="0"/>
              </a:ext>
            </a:extLst>
          </a:blip>
          <a:srcRect t="1240"/>
          <a:stretch/>
        </p:blipFill>
        <p:spPr bwMode="auto">
          <a:xfrm>
            <a:off x="3175" y="769258"/>
            <a:ext cx="9140825" cy="612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165</a:t>
            </a:fld>
            <a:endParaRPr lang="en-US" altLang="en-US"/>
          </a:p>
        </p:txBody>
      </p:sp>
    </p:spTree>
    <p:extLst>
      <p:ext uri="{BB962C8B-B14F-4D97-AF65-F5344CB8AC3E}">
        <p14:creationId xmlns:p14="http://schemas.microsoft.com/office/powerpoint/2010/main" val="4182019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a:xfrm>
            <a:off x="179512" y="503878"/>
            <a:ext cx="8964488" cy="404842"/>
          </a:xfrm>
        </p:spPr>
        <p:txBody>
          <a:bodyPr/>
          <a:lstStyle/>
          <a:p>
            <a:r>
              <a:rPr lang="en-US" dirty="0" smtClean="0"/>
              <a:t>Prequalification and Cyclic Qualification Testing</a:t>
            </a:r>
            <a:endParaRPr lang="en-US" dirty="0"/>
          </a:p>
        </p:txBody>
      </p:sp>
      <p:sp>
        <p:nvSpPr>
          <p:cNvPr id="4" name="Text Placeholder 3"/>
          <p:cNvSpPr>
            <a:spLocks noGrp="1"/>
          </p:cNvSpPr>
          <p:nvPr>
            <p:ph type="body" sz="quarter" idx="39"/>
          </p:nvPr>
        </p:nvSpPr>
        <p:spPr/>
        <p:txBody>
          <a:bodyPr/>
          <a:lstStyle/>
          <a:p>
            <a:r>
              <a:rPr lang="en-US" dirty="0" smtClean="0"/>
              <a:t>AISC Seismic Provisions</a:t>
            </a:r>
            <a:endParaRPr lang="en-US" dirty="0"/>
          </a:p>
        </p:txBody>
      </p:sp>
      <p:sp>
        <p:nvSpPr>
          <p:cNvPr id="5" name="Text Box 2"/>
          <p:cNvSpPr txBox="1">
            <a:spLocks noChangeArrowheads="1"/>
          </p:cNvSpPr>
          <p:nvPr/>
        </p:nvSpPr>
        <p:spPr bwMode="auto">
          <a:xfrm>
            <a:off x="539552" y="1268760"/>
            <a:ext cx="78488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a:latin typeface="+mn-lt"/>
              </a:rPr>
              <a:t>K2. </a:t>
            </a:r>
            <a:r>
              <a:rPr lang="en-US" altLang="en-US" sz="2200" u="sng" dirty="0" smtClean="0">
                <a:latin typeface="+mn-lt"/>
              </a:rPr>
              <a:t> Testing Requirements – Loading History</a:t>
            </a:r>
            <a:endParaRPr lang="en-US" altLang="en-US" sz="2200" u="sng" dirty="0">
              <a:latin typeface="+mn-lt"/>
            </a:endParaRPr>
          </a:p>
        </p:txBody>
      </p:sp>
      <p:sp>
        <p:nvSpPr>
          <p:cNvPr id="7" name="Text Box 4"/>
          <p:cNvSpPr txBox="1">
            <a:spLocks noChangeArrowheads="1"/>
          </p:cNvSpPr>
          <p:nvPr/>
        </p:nvSpPr>
        <p:spPr bwMode="auto">
          <a:xfrm>
            <a:off x="547673" y="1879714"/>
            <a:ext cx="6328583" cy="4978286"/>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7013" indent="-227013" algn="l">
              <a:spcBef>
                <a:spcPct val="20000"/>
              </a:spcBef>
              <a:buClr>
                <a:schemeClr val="tx2"/>
              </a:buClr>
              <a:buSzPct val="150000"/>
              <a:buChar char="•"/>
              <a:defRPr sz="2800" b="1">
                <a:solidFill>
                  <a:schemeClr val="tx1"/>
                </a:solidFill>
                <a:latin typeface="Arial" charset="0"/>
              </a:defRPr>
            </a:lvl1pPr>
            <a:lvl2pPr marL="742950"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indent="0">
              <a:spcBef>
                <a:spcPts val="1200"/>
              </a:spcBef>
              <a:buClrTx/>
              <a:buSzTx/>
              <a:buNone/>
            </a:pPr>
            <a:r>
              <a:rPr lang="en-US" altLang="en-US" sz="2200" b="0" dirty="0" smtClean="0"/>
              <a:t>Apply the following loading history:</a:t>
            </a:r>
          </a:p>
          <a:p>
            <a:pPr marL="915987" lvl="2" indent="0">
              <a:spcBef>
                <a:spcPts val="900"/>
              </a:spcBef>
              <a:buNone/>
            </a:pPr>
            <a:r>
              <a:rPr lang="en-US" altLang="en-US" sz="2000" b="1" dirty="0">
                <a:solidFill>
                  <a:schemeClr val="tx2"/>
                </a:solidFill>
              </a:rPr>
              <a:t>6 cycles at	</a:t>
            </a:r>
            <a:r>
              <a:rPr lang="en-US" altLang="en-US" sz="2000" b="1" dirty="0">
                <a:solidFill>
                  <a:schemeClr val="tx2"/>
                </a:solidFill>
                <a:sym typeface="Symbol" pitchFamily="18" charset="2"/>
              </a:rPr>
              <a:t> </a:t>
            </a:r>
            <a:r>
              <a:rPr lang="en-US" altLang="en-US" sz="2000" dirty="0">
                <a:solidFill>
                  <a:schemeClr val="tx2"/>
                </a:solidFill>
                <a:sym typeface="Symbol" pitchFamily="18" charset="2"/>
              </a:rPr>
              <a:t>=</a:t>
            </a:r>
            <a:r>
              <a:rPr lang="en-US" altLang="en-US" sz="2000" b="1" dirty="0">
                <a:solidFill>
                  <a:schemeClr val="tx2"/>
                </a:solidFill>
                <a:sym typeface="Symbol" pitchFamily="18" charset="2"/>
              </a:rPr>
              <a:t>  0.00375 rad.</a:t>
            </a:r>
          </a:p>
          <a:p>
            <a:pPr marL="915987" lvl="2" indent="0">
              <a:spcBef>
                <a:spcPts val="900"/>
              </a:spcBef>
              <a:buNone/>
            </a:pPr>
            <a:r>
              <a:rPr lang="en-US" altLang="en-US" sz="2000" b="1" dirty="0">
                <a:solidFill>
                  <a:schemeClr val="tx2"/>
                </a:solidFill>
              </a:rPr>
              <a:t>6 cycles at	</a:t>
            </a:r>
            <a:r>
              <a:rPr lang="en-US" altLang="en-US" sz="2000" b="1" dirty="0">
                <a:solidFill>
                  <a:schemeClr val="tx2"/>
                </a:solidFill>
                <a:sym typeface="Symbol" pitchFamily="18" charset="2"/>
              </a:rPr>
              <a:t> </a:t>
            </a:r>
            <a:r>
              <a:rPr lang="en-US" altLang="en-US" sz="2000" dirty="0">
                <a:solidFill>
                  <a:schemeClr val="tx2"/>
                </a:solidFill>
                <a:sym typeface="Symbol" pitchFamily="18" charset="2"/>
              </a:rPr>
              <a:t>=</a:t>
            </a:r>
            <a:r>
              <a:rPr lang="en-US" altLang="en-US" sz="2000" b="1" dirty="0">
                <a:solidFill>
                  <a:schemeClr val="tx2"/>
                </a:solidFill>
                <a:sym typeface="Symbol" pitchFamily="18" charset="2"/>
              </a:rPr>
              <a:t>  0.005 rad.</a:t>
            </a:r>
          </a:p>
          <a:p>
            <a:pPr marL="915987" lvl="2" indent="0">
              <a:spcBef>
                <a:spcPts val="900"/>
              </a:spcBef>
              <a:buNone/>
            </a:pPr>
            <a:r>
              <a:rPr lang="en-US" altLang="en-US" sz="2000" b="1" dirty="0">
                <a:solidFill>
                  <a:schemeClr val="tx2"/>
                </a:solidFill>
              </a:rPr>
              <a:t>6 cycles at	</a:t>
            </a:r>
            <a:r>
              <a:rPr lang="en-US" altLang="en-US" sz="2000" b="1" dirty="0">
                <a:solidFill>
                  <a:schemeClr val="tx2"/>
                </a:solidFill>
                <a:sym typeface="Symbol" pitchFamily="18" charset="2"/>
              </a:rPr>
              <a:t> </a:t>
            </a:r>
            <a:r>
              <a:rPr lang="en-US" altLang="en-US" sz="2000" dirty="0">
                <a:solidFill>
                  <a:schemeClr val="tx2"/>
                </a:solidFill>
                <a:sym typeface="Symbol" pitchFamily="18" charset="2"/>
              </a:rPr>
              <a:t>=</a:t>
            </a:r>
            <a:r>
              <a:rPr lang="en-US" altLang="en-US" sz="2000" b="1" dirty="0">
                <a:solidFill>
                  <a:schemeClr val="tx2"/>
                </a:solidFill>
                <a:sym typeface="Symbol" pitchFamily="18" charset="2"/>
              </a:rPr>
              <a:t>  0.0075 rad.</a:t>
            </a:r>
          </a:p>
          <a:p>
            <a:pPr marL="915987" lvl="2" indent="0">
              <a:spcBef>
                <a:spcPts val="900"/>
              </a:spcBef>
              <a:buNone/>
            </a:pPr>
            <a:r>
              <a:rPr lang="en-US" altLang="en-US" sz="2000" b="1" dirty="0">
                <a:solidFill>
                  <a:schemeClr val="tx2"/>
                </a:solidFill>
              </a:rPr>
              <a:t>4 cycles at	</a:t>
            </a:r>
            <a:r>
              <a:rPr lang="en-US" altLang="en-US" sz="2000" b="1" dirty="0">
                <a:solidFill>
                  <a:schemeClr val="tx2"/>
                </a:solidFill>
                <a:sym typeface="Symbol" pitchFamily="18" charset="2"/>
              </a:rPr>
              <a:t> </a:t>
            </a:r>
            <a:r>
              <a:rPr lang="en-US" altLang="en-US" sz="2000" dirty="0">
                <a:solidFill>
                  <a:schemeClr val="tx2"/>
                </a:solidFill>
                <a:sym typeface="Symbol" pitchFamily="18" charset="2"/>
              </a:rPr>
              <a:t>=</a:t>
            </a:r>
            <a:r>
              <a:rPr lang="en-US" altLang="en-US" sz="2000" b="1" dirty="0">
                <a:solidFill>
                  <a:schemeClr val="tx2"/>
                </a:solidFill>
                <a:sym typeface="Symbol" pitchFamily="18" charset="2"/>
              </a:rPr>
              <a:t>  0.01 rad.</a:t>
            </a:r>
          </a:p>
          <a:p>
            <a:pPr marL="915987" lvl="2" indent="0">
              <a:spcBef>
                <a:spcPts val="900"/>
              </a:spcBef>
              <a:buNone/>
            </a:pPr>
            <a:r>
              <a:rPr lang="en-US" altLang="en-US" sz="2000" b="1" dirty="0">
                <a:solidFill>
                  <a:schemeClr val="tx2"/>
                </a:solidFill>
              </a:rPr>
              <a:t>2 cycles at	</a:t>
            </a:r>
            <a:r>
              <a:rPr lang="en-US" altLang="en-US" sz="2000" b="1" dirty="0">
                <a:solidFill>
                  <a:schemeClr val="tx2"/>
                </a:solidFill>
                <a:sym typeface="Symbol" pitchFamily="18" charset="2"/>
              </a:rPr>
              <a:t> </a:t>
            </a:r>
            <a:r>
              <a:rPr lang="en-US" altLang="en-US" sz="2000" dirty="0">
                <a:solidFill>
                  <a:schemeClr val="tx2"/>
                </a:solidFill>
                <a:sym typeface="Symbol" pitchFamily="18" charset="2"/>
              </a:rPr>
              <a:t>=</a:t>
            </a:r>
            <a:r>
              <a:rPr lang="en-US" altLang="en-US" sz="2000" b="1" dirty="0">
                <a:solidFill>
                  <a:schemeClr val="tx2"/>
                </a:solidFill>
                <a:sym typeface="Symbol" pitchFamily="18" charset="2"/>
              </a:rPr>
              <a:t>  0.015 rad.</a:t>
            </a:r>
          </a:p>
          <a:p>
            <a:pPr marL="915987" lvl="2" indent="0">
              <a:spcBef>
                <a:spcPts val="900"/>
              </a:spcBef>
              <a:buNone/>
            </a:pPr>
            <a:r>
              <a:rPr lang="en-US" altLang="en-US" sz="2000" b="1" dirty="0">
                <a:solidFill>
                  <a:schemeClr val="tx2"/>
                </a:solidFill>
              </a:rPr>
              <a:t>2 cycles at	</a:t>
            </a:r>
            <a:r>
              <a:rPr lang="en-US" altLang="en-US" sz="2000" b="1" dirty="0">
                <a:solidFill>
                  <a:schemeClr val="tx2"/>
                </a:solidFill>
                <a:sym typeface="Symbol" pitchFamily="18" charset="2"/>
              </a:rPr>
              <a:t> </a:t>
            </a:r>
            <a:r>
              <a:rPr lang="en-US" altLang="en-US" sz="2000" dirty="0">
                <a:solidFill>
                  <a:schemeClr val="tx2"/>
                </a:solidFill>
                <a:sym typeface="Symbol" pitchFamily="18" charset="2"/>
              </a:rPr>
              <a:t>=</a:t>
            </a:r>
            <a:r>
              <a:rPr lang="en-US" altLang="en-US" sz="2000" b="1" dirty="0">
                <a:solidFill>
                  <a:schemeClr val="tx2"/>
                </a:solidFill>
                <a:sym typeface="Symbol" pitchFamily="18" charset="2"/>
              </a:rPr>
              <a:t>  0.02 rad.</a:t>
            </a:r>
          </a:p>
          <a:p>
            <a:pPr marL="915987" lvl="2" indent="0">
              <a:spcBef>
                <a:spcPts val="900"/>
              </a:spcBef>
              <a:buNone/>
            </a:pPr>
            <a:r>
              <a:rPr lang="en-US" altLang="en-US" sz="2000" b="1" dirty="0">
                <a:solidFill>
                  <a:schemeClr val="tx2"/>
                </a:solidFill>
              </a:rPr>
              <a:t>2 cycles at	</a:t>
            </a:r>
            <a:r>
              <a:rPr lang="en-US" altLang="en-US" sz="2000" b="1" dirty="0">
                <a:solidFill>
                  <a:schemeClr val="tx2"/>
                </a:solidFill>
                <a:sym typeface="Symbol" pitchFamily="18" charset="2"/>
              </a:rPr>
              <a:t> </a:t>
            </a:r>
            <a:r>
              <a:rPr lang="en-US" altLang="en-US" sz="2000" dirty="0">
                <a:solidFill>
                  <a:schemeClr val="tx2"/>
                </a:solidFill>
                <a:sym typeface="Symbol" pitchFamily="18" charset="2"/>
              </a:rPr>
              <a:t>=</a:t>
            </a:r>
            <a:r>
              <a:rPr lang="en-US" altLang="en-US" sz="2000" b="1" dirty="0">
                <a:solidFill>
                  <a:schemeClr val="tx2"/>
                </a:solidFill>
                <a:sym typeface="Symbol" pitchFamily="18" charset="2"/>
              </a:rPr>
              <a:t>  0.03 rad.</a:t>
            </a:r>
          </a:p>
          <a:p>
            <a:pPr marL="915987" lvl="2" indent="0">
              <a:spcBef>
                <a:spcPts val="900"/>
              </a:spcBef>
              <a:buNone/>
            </a:pPr>
            <a:r>
              <a:rPr lang="en-US" altLang="en-US" sz="2000" b="1" dirty="0">
                <a:solidFill>
                  <a:schemeClr val="tx2"/>
                </a:solidFill>
              </a:rPr>
              <a:t>2 cycles at	</a:t>
            </a:r>
            <a:r>
              <a:rPr lang="en-US" altLang="en-US" sz="2000" b="1" dirty="0">
                <a:solidFill>
                  <a:schemeClr val="tx2"/>
                </a:solidFill>
                <a:sym typeface="Symbol" pitchFamily="18" charset="2"/>
              </a:rPr>
              <a:t> </a:t>
            </a:r>
            <a:r>
              <a:rPr lang="en-US" altLang="en-US" sz="2000" dirty="0">
                <a:solidFill>
                  <a:schemeClr val="tx2"/>
                </a:solidFill>
                <a:sym typeface="Symbol" pitchFamily="18" charset="2"/>
              </a:rPr>
              <a:t>=</a:t>
            </a:r>
            <a:r>
              <a:rPr lang="en-US" altLang="en-US" sz="2000" b="1" dirty="0">
                <a:solidFill>
                  <a:schemeClr val="tx2"/>
                </a:solidFill>
                <a:sym typeface="Symbol" pitchFamily="18" charset="2"/>
              </a:rPr>
              <a:t>  0.04 rad.</a:t>
            </a:r>
          </a:p>
          <a:p>
            <a:pPr marL="915987" lvl="2" indent="0">
              <a:spcBef>
                <a:spcPts val="900"/>
              </a:spcBef>
              <a:buNone/>
            </a:pPr>
            <a:r>
              <a:rPr lang="en-US" altLang="en-US" sz="2000" b="1" dirty="0">
                <a:solidFill>
                  <a:schemeClr val="tx2"/>
                </a:solidFill>
                <a:sym typeface="Symbol" pitchFamily="18" charset="2"/>
              </a:rPr>
              <a:t>continue at increments of 0.01 rad, with two cycles of loading at each step</a:t>
            </a:r>
          </a:p>
          <a:p>
            <a:pPr marL="0" indent="0">
              <a:spcBef>
                <a:spcPts val="1200"/>
              </a:spcBef>
              <a:buClrTx/>
              <a:buSzTx/>
              <a:buNone/>
            </a:pPr>
            <a:endParaRPr lang="en-US" altLang="en-US" sz="2000" i="1" dirty="0"/>
          </a:p>
        </p:txBody>
      </p:sp>
      <p:sp>
        <p:nvSpPr>
          <p:cNvPr id="6"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166</a:t>
            </a:fld>
            <a:endParaRPr lang="en-US" altLang="en-US"/>
          </a:p>
        </p:txBody>
      </p:sp>
    </p:spTree>
    <p:extLst>
      <p:ext uri="{BB962C8B-B14F-4D97-AF65-F5344CB8AC3E}">
        <p14:creationId xmlns:p14="http://schemas.microsoft.com/office/powerpoint/2010/main" val="3891769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a:xfrm>
            <a:off x="179512" y="503878"/>
            <a:ext cx="8964488" cy="404842"/>
          </a:xfrm>
        </p:spPr>
        <p:txBody>
          <a:bodyPr/>
          <a:lstStyle/>
          <a:p>
            <a:r>
              <a:rPr lang="en-US" dirty="0" smtClean="0"/>
              <a:t>Prequalification and Cyclic Qualification Testing</a:t>
            </a:r>
            <a:endParaRPr lang="en-US" dirty="0"/>
          </a:p>
        </p:txBody>
      </p:sp>
      <p:sp>
        <p:nvSpPr>
          <p:cNvPr id="4" name="Text Placeholder 3"/>
          <p:cNvSpPr>
            <a:spLocks noGrp="1"/>
          </p:cNvSpPr>
          <p:nvPr>
            <p:ph type="body" sz="quarter" idx="39"/>
          </p:nvPr>
        </p:nvSpPr>
        <p:spPr/>
        <p:txBody>
          <a:bodyPr/>
          <a:lstStyle/>
          <a:p>
            <a:r>
              <a:rPr lang="en-US" dirty="0" smtClean="0"/>
              <a:t>AISC Seismic Provisions</a:t>
            </a:r>
            <a:endParaRPr lang="en-US" dirty="0"/>
          </a:p>
        </p:txBody>
      </p:sp>
      <p:sp>
        <p:nvSpPr>
          <p:cNvPr id="5" name="Text Box 2"/>
          <p:cNvSpPr txBox="1">
            <a:spLocks noChangeArrowheads="1"/>
          </p:cNvSpPr>
          <p:nvPr/>
        </p:nvSpPr>
        <p:spPr bwMode="auto">
          <a:xfrm>
            <a:off x="539552" y="1268760"/>
            <a:ext cx="78488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a:latin typeface="+mn-lt"/>
              </a:rPr>
              <a:t>K2. </a:t>
            </a:r>
            <a:r>
              <a:rPr lang="en-US" altLang="en-US" sz="2200" u="sng" dirty="0" smtClean="0">
                <a:latin typeface="+mn-lt"/>
              </a:rPr>
              <a:t> Testing Requirements – Loading History</a:t>
            </a:r>
            <a:endParaRPr lang="en-US" altLang="en-US" sz="2200" u="sng" dirty="0">
              <a:latin typeface="+mn-lt"/>
            </a:endParaRPr>
          </a:p>
        </p:txBody>
      </p:sp>
      <p:sp>
        <p:nvSpPr>
          <p:cNvPr id="6"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167</a:t>
            </a:fld>
            <a:endParaRPr lang="en-US" altLang="en-US"/>
          </a:p>
        </p:txBody>
      </p:sp>
      <p:sp>
        <p:nvSpPr>
          <p:cNvPr id="9" name="Text Box 5"/>
          <p:cNvSpPr txBox="1">
            <a:spLocks noChangeArrowheads="1"/>
          </p:cNvSpPr>
          <p:nvPr/>
        </p:nvSpPr>
        <p:spPr bwMode="auto">
          <a:xfrm rot="-5400000">
            <a:off x="-141818" y="3553797"/>
            <a:ext cx="3300284" cy="338554"/>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600" b="1" i="1" dirty="0" err="1"/>
              <a:t>Interstory</a:t>
            </a:r>
            <a:r>
              <a:rPr lang="en-US" altLang="en-US" sz="1600" b="1" i="1" dirty="0"/>
              <a:t> Drift Angle  </a:t>
            </a:r>
            <a:r>
              <a:rPr lang="en-US" altLang="en-US" sz="1600" b="1" i="1" dirty="0">
                <a:sym typeface="Symbol" pitchFamily="18" charset="2"/>
              </a:rPr>
              <a:t></a:t>
            </a:r>
          </a:p>
        </p:txBody>
      </p:sp>
      <p:sp>
        <p:nvSpPr>
          <p:cNvPr id="12" name="Text Box 6"/>
          <p:cNvSpPr txBox="1">
            <a:spLocks noChangeArrowheads="1"/>
          </p:cNvSpPr>
          <p:nvPr/>
        </p:nvSpPr>
        <p:spPr bwMode="auto">
          <a:xfrm>
            <a:off x="506234" y="5653117"/>
            <a:ext cx="8026206" cy="800219"/>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800" b="1" dirty="0">
                <a:latin typeface="+mn-lt"/>
              </a:rPr>
              <a:t>Acceptance Criteria for SMF Beam-to-Column Connections:</a:t>
            </a:r>
            <a:r>
              <a:rPr lang="en-US" altLang="en-US" sz="2000" b="1" dirty="0">
                <a:latin typeface="+mn-lt"/>
              </a:rPr>
              <a:t/>
            </a:r>
            <a:br>
              <a:rPr lang="en-US" altLang="en-US" sz="2000" b="1" dirty="0">
                <a:latin typeface="+mn-lt"/>
              </a:rPr>
            </a:br>
            <a:r>
              <a:rPr lang="en-US" altLang="en-US" sz="1400" dirty="0">
                <a:latin typeface="+mn-lt"/>
              </a:rPr>
              <a:t>After completing at least one loading cycle at </a:t>
            </a:r>
            <a:r>
              <a:rPr lang="en-US" altLang="en-US" sz="1400" dirty="0">
                <a:latin typeface="+mn-lt"/>
                <a:sym typeface="Symbol" pitchFamily="18" charset="2"/>
              </a:rPr>
              <a:t> 0.04 radian, the measured flexural resistance of the connection, measured at the face of the column, must be at least 0.80 </a:t>
            </a:r>
            <a:r>
              <a:rPr lang="en-US" altLang="en-US" sz="1400" i="1" dirty="0">
                <a:latin typeface="+mn-lt"/>
                <a:sym typeface="Symbol" pitchFamily="18" charset="2"/>
              </a:rPr>
              <a:t>M</a:t>
            </a:r>
            <a:r>
              <a:rPr lang="en-US" altLang="en-US" sz="1400" i="1" baseline="-25000" dirty="0">
                <a:latin typeface="+mn-lt"/>
                <a:sym typeface="Symbol" pitchFamily="18" charset="2"/>
              </a:rPr>
              <a:t>p</a:t>
            </a:r>
            <a:r>
              <a:rPr lang="en-US" altLang="en-US" sz="1400" i="1" dirty="0">
                <a:latin typeface="+mn-lt"/>
                <a:sym typeface="Symbol" pitchFamily="18" charset="2"/>
              </a:rPr>
              <a:t> </a:t>
            </a:r>
            <a:r>
              <a:rPr lang="en-US" altLang="en-US" sz="1400" dirty="0">
                <a:latin typeface="+mn-lt"/>
                <a:sym typeface="Symbol" pitchFamily="18" charset="2"/>
              </a:rPr>
              <a:t>of the connected </a:t>
            </a:r>
            <a:r>
              <a:rPr lang="en-US" altLang="en-US" sz="1400" dirty="0" smtClean="0">
                <a:latin typeface="+mn-lt"/>
                <a:sym typeface="Symbol" pitchFamily="18" charset="2"/>
              </a:rPr>
              <a:t>beam.</a:t>
            </a:r>
            <a:endParaRPr lang="en-US" altLang="en-US" sz="1600" dirty="0">
              <a:latin typeface="+mn-lt"/>
              <a:sym typeface="Symbol" pitchFamily="18" charset="2"/>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329" y="1772816"/>
            <a:ext cx="5543317" cy="378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7281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a:xfrm>
            <a:off x="179512" y="116632"/>
            <a:ext cx="8208912" cy="792088"/>
          </a:xfrm>
        </p:spPr>
        <p:txBody>
          <a:bodyPr/>
          <a:lstStyle/>
          <a:p>
            <a:r>
              <a:rPr lang="en-US" dirty="0" smtClean="0"/>
              <a:t>Example of Successful </a:t>
            </a:r>
            <a:r>
              <a:rPr lang="en-US" dirty="0"/>
              <a:t>Conformance Demonstration Test per Section </a:t>
            </a:r>
            <a:r>
              <a:rPr lang="en-US" dirty="0" smtClean="0"/>
              <a:t>K2</a:t>
            </a:r>
            <a:endParaRPr lang="en-US" dirty="0"/>
          </a:p>
        </p:txBody>
      </p:sp>
      <p:sp>
        <p:nvSpPr>
          <p:cNvPr id="6"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168</a:t>
            </a:fld>
            <a:endParaRPr lang="en-US" altLang="en-US" dirty="0"/>
          </a:p>
        </p:txBody>
      </p:sp>
      <p:grpSp>
        <p:nvGrpSpPr>
          <p:cNvPr id="7" name="Group 6"/>
          <p:cNvGrpSpPr/>
          <p:nvPr/>
        </p:nvGrpSpPr>
        <p:grpSpPr>
          <a:xfrm>
            <a:off x="467544" y="1052736"/>
            <a:ext cx="8024812" cy="5470525"/>
            <a:chOff x="467544" y="1268760"/>
            <a:chExt cx="8024812" cy="5470525"/>
          </a:xfrm>
        </p:grpSpPr>
        <p:pic>
          <p:nvPicPr>
            <p:cNvPr id="10" name="Picture 3"/>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blackWhite">
            <a:xfrm>
              <a:off x="467544" y="1268760"/>
              <a:ext cx="8024812" cy="547052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392" b="13695"/>
            <a:stretch/>
          </p:blipFill>
          <p:spPr bwMode="blackWhite">
            <a:xfrm>
              <a:off x="1536584" y="1268760"/>
              <a:ext cx="6950136" cy="4721333"/>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8663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Special Moment Frames</a:t>
            </a:r>
            <a:endParaRPr lang="en-US" dirty="0"/>
          </a:p>
        </p:txBody>
      </p:sp>
      <p:sp>
        <p:nvSpPr>
          <p:cNvPr id="3" name="Text Placeholder 2"/>
          <p:cNvSpPr>
            <a:spLocks noGrp="1"/>
          </p:cNvSpPr>
          <p:nvPr>
            <p:ph type="body" sz="quarter" idx="39"/>
          </p:nvPr>
        </p:nvSpPr>
        <p:spPr/>
        <p:txBody>
          <a:bodyPr/>
          <a:lstStyle/>
          <a:p>
            <a:r>
              <a:rPr lang="en-US" dirty="0" smtClean="0"/>
              <a:t>AISC Seismic Provisions</a:t>
            </a:r>
            <a:endParaRPr lang="en-US" dirty="0"/>
          </a:p>
        </p:txBody>
      </p:sp>
      <p:sp>
        <p:nvSpPr>
          <p:cNvPr id="4" name="Text Box 2"/>
          <p:cNvSpPr txBox="1">
            <a:spLocks noChangeArrowheads="1"/>
          </p:cNvSpPr>
          <p:nvPr/>
        </p:nvSpPr>
        <p:spPr bwMode="auto">
          <a:xfrm>
            <a:off x="539552" y="1268760"/>
            <a:ext cx="784887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a:latin typeface="+mn-lt"/>
              </a:rPr>
              <a:t>E3.6c  Conformance Demonstration </a:t>
            </a:r>
            <a:endParaRPr lang="en-US" altLang="en-US" sz="2200" u="sng" dirty="0" smtClean="0">
              <a:latin typeface="+mn-lt"/>
            </a:endParaRPr>
          </a:p>
          <a:p>
            <a:pPr marL="625475" indent="-625475">
              <a:spcBef>
                <a:spcPct val="0"/>
              </a:spcBef>
              <a:buClrTx/>
              <a:buSzTx/>
              <a:buNone/>
            </a:pPr>
            <a:r>
              <a:rPr lang="en-US" altLang="en-US" sz="2200" dirty="0">
                <a:latin typeface="+mn-lt"/>
              </a:rPr>
              <a:t> </a:t>
            </a:r>
            <a:r>
              <a:rPr lang="en-US" altLang="en-US" sz="2200" dirty="0" smtClean="0">
                <a:latin typeface="+mn-lt"/>
              </a:rPr>
              <a:t>           by use of Prequalified Connection</a:t>
            </a:r>
            <a:endParaRPr lang="en-US" altLang="en-US" sz="2200" dirty="0">
              <a:latin typeface="+mn-lt"/>
            </a:endParaRPr>
          </a:p>
        </p:txBody>
      </p:sp>
      <p:sp>
        <p:nvSpPr>
          <p:cNvPr id="5" name="Text Box 2"/>
          <p:cNvSpPr txBox="1">
            <a:spLocks noChangeArrowheads="1"/>
          </p:cNvSpPr>
          <p:nvPr/>
        </p:nvSpPr>
        <p:spPr bwMode="auto">
          <a:xfrm>
            <a:off x="574675" y="2420888"/>
            <a:ext cx="824547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latin typeface="+mn-lt"/>
              </a:rPr>
              <a:t>A Prequalified </a:t>
            </a:r>
            <a:r>
              <a:rPr lang="en-US" altLang="en-US" dirty="0" smtClean="0">
                <a:latin typeface="+mn-lt"/>
              </a:rPr>
              <a:t>Connection </a:t>
            </a:r>
            <a:r>
              <a:rPr lang="en-US" altLang="en-US" dirty="0">
                <a:latin typeface="+mn-lt"/>
              </a:rPr>
              <a:t>is one that has undergone </a:t>
            </a:r>
            <a:r>
              <a:rPr lang="en-US" altLang="en-US" dirty="0" smtClean="0">
                <a:latin typeface="+mn-lt"/>
              </a:rPr>
              <a:t>sufficient:</a:t>
            </a:r>
            <a:endParaRPr lang="en-US" altLang="en-US" dirty="0">
              <a:latin typeface="+mn-lt"/>
            </a:endParaRPr>
          </a:p>
          <a:p>
            <a:pPr marL="1257300" lvl="2" indent="-342900" algn="l">
              <a:buFont typeface="Arial" panose="020B0604020202020204" pitchFamily="34" charset="0"/>
              <a:buChar char="•"/>
            </a:pPr>
            <a:r>
              <a:rPr lang="en-US" altLang="en-US" dirty="0">
                <a:latin typeface="+mn-lt"/>
              </a:rPr>
              <a:t>T</a:t>
            </a:r>
            <a:r>
              <a:rPr lang="en-US" altLang="en-US" dirty="0" smtClean="0">
                <a:latin typeface="+mn-lt"/>
              </a:rPr>
              <a:t>esting </a:t>
            </a:r>
            <a:r>
              <a:rPr lang="en-US" altLang="en-US" dirty="0">
                <a:latin typeface="+mn-lt"/>
              </a:rPr>
              <a:t>(per  Section K2)</a:t>
            </a:r>
          </a:p>
          <a:p>
            <a:pPr marL="1257300" lvl="2" indent="-342900" algn="l">
              <a:buFont typeface="Arial" panose="020B0604020202020204" pitchFamily="34" charset="0"/>
              <a:buChar char="•"/>
            </a:pPr>
            <a:r>
              <a:rPr lang="en-US" altLang="en-US" dirty="0">
                <a:latin typeface="+mn-lt"/>
              </a:rPr>
              <a:t>A</a:t>
            </a:r>
            <a:r>
              <a:rPr lang="en-US" altLang="en-US" dirty="0" smtClean="0">
                <a:latin typeface="+mn-lt"/>
              </a:rPr>
              <a:t>nalysis</a:t>
            </a:r>
            <a:endParaRPr lang="en-US" altLang="en-US" dirty="0">
              <a:latin typeface="+mn-lt"/>
            </a:endParaRPr>
          </a:p>
          <a:p>
            <a:pPr marL="1257300" lvl="2" indent="-342900" algn="l">
              <a:buFont typeface="Arial" panose="020B0604020202020204" pitchFamily="34" charset="0"/>
              <a:buChar char="•"/>
            </a:pPr>
            <a:r>
              <a:rPr lang="en-US" altLang="en-US" dirty="0">
                <a:latin typeface="+mn-lt"/>
              </a:rPr>
              <a:t>E</a:t>
            </a:r>
            <a:r>
              <a:rPr lang="en-US" altLang="en-US" dirty="0" smtClean="0">
                <a:latin typeface="+mn-lt"/>
              </a:rPr>
              <a:t>valuation </a:t>
            </a:r>
            <a:r>
              <a:rPr lang="en-US" altLang="en-US" dirty="0">
                <a:latin typeface="+mn-lt"/>
              </a:rPr>
              <a:t>and review </a:t>
            </a:r>
            <a:endParaRPr lang="en-US" altLang="en-US" dirty="0" smtClean="0">
              <a:latin typeface="+mn-lt"/>
            </a:endParaRPr>
          </a:p>
          <a:p>
            <a:pPr marL="1257300" lvl="2" indent="-342900" algn="l">
              <a:buFont typeface="Arial" panose="020B0604020202020204" pitchFamily="34" charset="0"/>
              <a:buChar char="•"/>
            </a:pPr>
            <a:endParaRPr lang="en-US" altLang="en-US" dirty="0">
              <a:latin typeface="+mn-lt"/>
            </a:endParaRPr>
          </a:p>
          <a:p>
            <a:pPr algn="l"/>
            <a:r>
              <a:rPr lang="en-US" altLang="en-US" dirty="0">
                <a:latin typeface="+mn-lt"/>
              </a:rPr>
              <a:t>so that a high level of confidence exists that the connection can fulfill the performance requirements specified in E3.6a for Special Moment Frame Connections </a:t>
            </a:r>
          </a:p>
        </p:txBody>
      </p:sp>
      <p:sp>
        <p:nvSpPr>
          <p:cNvPr id="6"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169</a:t>
            </a:fld>
            <a:endParaRPr lang="en-US" altLang="en-US" dirty="0"/>
          </a:p>
        </p:txBody>
      </p:sp>
    </p:spTree>
    <p:extLst>
      <p:ext uri="{BB962C8B-B14F-4D97-AF65-F5344CB8AC3E}">
        <p14:creationId xmlns:p14="http://schemas.microsoft.com/office/powerpoint/2010/main" val="3963434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323528" y="4149080"/>
            <a:ext cx="301334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t>Plastic Hinges </a:t>
            </a:r>
          </a:p>
          <a:p>
            <a:pPr algn="ctr"/>
            <a:r>
              <a:rPr lang="en-US" altLang="en-US" sz="2800" b="1" dirty="0"/>
              <a:t>In </a:t>
            </a:r>
            <a:r>
              <a:rPr lang="en-US" altLang="en-US" sz="2800" b="1" dirty="0" smtClean="0"/>
              <a:t>Columns:</a:t>
            </a:r>
          </a:p>
          <a:p>
            <a:pPr algn="ctr"/>
            <a:endParaRPr lang="en-US" altLang="en-US" sz="2800" b="1" dirty="0" smtClean="0"/>
          </a:p>
          <a:p>
            <a:pPr algn="ctr"/>
            <a:r>
              <a:rPr lang="en-US" altLang="en-US" sz="2800" dirty="0" smtClean="0"/>
              <a:t>Potential for Soft Story Collapse</a:t>
            </a:r>
            <a:endParaRPr lang="en-US" altLang="en-US" sz="2800" dirty="0"/>
          </a:p>
        </p:txBody>
      </p:sp>
      <p:sp>
        <p:nvSpPr>
          <p:cNvPr id="6"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17</a:t>
            </a:fld>
            <a:endParaRPr lang="en-US" altLang="en-US" dirty="0"/>
          </a:p>
        </p:txBody>
      </p:sp>
      <p:grpSp>
        <p:nvGrpSpPr>
          <p:cNvPr id="7" name="Group 6"/>
          <p:cNvGrpSpPr/>
          <p:nvPr/>
        </p:nvGrpSpPr>
        <p:grpSpPr>
          <a:xfrm>
            <a:off x="3890963" y="223838"/>
            <a:ext cx="4256087" cy="6410325"/>
            <a:chOff x="3890963" y="223838"/>
            <a:chExt cx="4256087" cy="6410325"/>
          </a:xfrm>
        </p:grpSpPr>
        <p:pic>
          <p:nvPicPr>
            <p:cNvPr id="8" name="Picture 2" descr="MRF4"/>
            <p:cNvPicPr>
              <a:picLocks noChangeAspect="1" noChangeArrowheads="1"/>
            </p:cNvPicPr>
            <p:nvPr/>
          </p:nvPicPr>
          <p:blipFill>
            <a:blip r:embed="rId3" cstate="print"/>
            <a:srcRect/>
            <a:stretch>
              <a:fillRect/>
            </a:stretch>
          </p:blipFill>
          <p:spPr bwMode="blackGray">
            <a:xfrm>
              <a:off x="3890963" y="223838"/>
              <a:ext cx="4256087" cy="6410325"/>
            </a:xfrm>
            <a:prstGeom prst="rect">
              <a:avLst/>
            </a:prstGeom>
            <a:noFill/>
          </p:spPr>
        </p:pic>
        <p:grpSp>
          <p:nvGrpSpPr>
            <p:cNvPr id="9" name="Group 8"/>
            <p:cNvGrpSpPr/>
            <p:nvPr/>
          </p:nvGrpSpPr>
          <p:grpSpPr>
            <a:xfrm>
              <a:off x="4344784" y="3806260"/>
              <a:ext cx="3796638" cy="367443"/>
              <a:chOff x="4350412" y="3806260"/>
              <a:chExt cx="3796638" cy="367443"/>
            </a:xfrm>
          </p:grpSpPr>
          <p:sp>
            <p:nvSpPr>
              <p:cNvPr id="13" name="Freeform 12"/>
              <p:cNvSpPr/>
              <p:nvPr/>
            </p:nvSpPr>
            <p:spPr bwMode="auto">
              <a:xfrm>
                <a:off x="4350412"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 name="Freeform 13"/>
              <p:cNvSpPr/>
              <p:nvPr/>
            </p:nvSpPr>
            <p:spPr bwMode="auto">
              <a:xfrm>
                <a:off x="7835705"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10" name="Group 9"/>
            <p:cNvGrpSpPr/>
            <p:nvPr/>
          </p:nvGrpSpPr>
          <p:grpSpPr>
            <a:xfrm flipH="1" flipV="1">
              <a:off x="4005012" y="6134054"/>
              <a:ext cx="3796638" cy="367443"/>
              <a:chOff x="4350412" y="3806260"/>
              <a:chExt cx="3796638" cy="367443"/>
            </a:xfrm>
          </p:grpSpPr>
          <p:sp>
            <p:nvSpPr>
              <p:cNvPr id="11" name="Freeform 10"/>
              <p:cNvSpPr/>
              <p:nvPr/>
            </p:nvSpPr>
            <p:spPr bwMode="auto">
              <a:xfrm>
                <a:off x="4350412"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 name="Freeform 11"/>
              <p:cNvSpPr/>
              <p:nvPr/>
            </p:nvSpPr>
            <p:spPr bwMode="auto">
              <a:xfrm>
                <a:off x="7835705"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spTree>
    <p:extLst>
      <p:ext uri="{BB962C8B-B14F-4D97-AF65-F5344CB8AC3E}">
        <p14:creationId xmlns:p14="http://schemas.microsoft.com/office/powerpoint/2010/main" val="4193183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Special Moment Frames</a:t>
            </a:r>
            <a:endParaRPr lang="en-US" dirty="0"/>
          </a:p>
        </p:txBody>
      </p:sp>
      <p:sp>
        <p:nvSpPr>
          <p:cNvPr id="3" name="Text Placeholder 2"/>
          <p:cNvSpPr>
            <a:spLocks noGrp="1"/>
          </p:cNvSpPr>
          <p:nvPr>
            <p:ph type="body" sz="quarter" idx="39"/>
          </p:nvPr>
        </p:nvSpPr>
        <p:spPr/>
        <p:txBody>
          <a:bodyPr/>
          <a:lstStyle/>
          <a:p>
            <a:r>
              <a:rPr lang="en-US" dirty="0" smtClean="0"/>
              <a:t>AISC Seismic Provisions</a:t>
            </a:r>
            <a:endParaRPr lang="en-US" dirty="0"/>
          </a:p>
        </p:txBody>
      </p:sp>
      <p:sp>
        <p:nvSpPr>
          <p:cNvPr id="4" name="Text Box 2"/>
          <p:cNvSpPr txBox="1">
            <a:spLocks noChangeArrowheads="1"/>
          </p:cNvSpPr>
          <p:nvPr/>
        </p:nvSpPr>
        <p:spPr bwMode="auto">
          <a:xfrm>
            <a:off x="539552" y="1268760"/>
            <a:ext cx="784887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a:latin typeface="+mn-lt"/>
              </a:rPr>
              <a:t>E3.6c  Conformance Demonstration </a:t>
            </a:r>
            <a:endParaRPr lang="en-US" altLang="en-US" sz="2200" u="sng" dirty="0" smtClean="0">
              <a:latin typeface="+mn-lt"/>
            </a:endParaRPr>
          </a:p>
          <a:p>
            <a:pPr marL="625475" indent="-625475">
              <a:spcBef>
                <a:spcPct val="0"/>
              </a:spcBef>
              <a:buClrTx/>
              <a:buSzTx/>
              <a:buNone/>
            </a:pPr>
            <a:r>
              <a:rPr lang="en-US" altLang="en-US" sz="2200" dirty="0">
                <a:latin typeface="+mn-lt"/>
              </a:rPr>
              <a:t> </a:t>
            </a:r>
            <a:r>
              <a:rPr lang="en-US" altLang="en-US" sz="2200" dirty="0" smtClean="0">
                <a:latin typeface="+mn-lt"/>
              </a:rPr>
              <a:t>           by use of Prequalified Connection</a:t>
            </a:r>
            <a:endParaRPr lang="en-US" altLang="en-US" sz="2200" dirty="0">
              <a:latin typeface="+mn-lt"/>
            </a:endParaRPr>
          </a:p>
        </p:txBody>
      </p:sp>
      <p:sp>
        <p:nvSpPr>
          <p:cNvPr id="6" name="TextBox 5"/>
          <p:cNvSpPr txBox="1"/>
          <p:nvPr/>
        </p:nvSpPr>
        <p:spPr>
          <a:xfrm>
            <a:off x="539552" y="2389525"/>
            <a:ext cx="7704856" cy="3631763"/>
          </a:xfrm>
          <a:prstGeom prst="rect">
            <a:avLst/>
          </a:prstGeom>
          <a:noFill/>
        </p:spPr>
        <p:txBody>
          <a:bodyPr wrap="square" rtlCol="0">
            <a:spAutoFit/>
          </a:bodyPr>
          <a:lstStyle/>
          <a:p>
            <a:pPr>
              <a:spcBef>
                <a:spcPts val="600"/>
              </a:spcBef>
              <a:buClrTx/>
              <a:buSzTx/>
              <a:buFontTx/>
              <a:buNone/>
            </a:pPr>
            <a:r>
              <a:rPr lang="en-US" altLang="en-US" sz="2000" u="sng" dirty="0"/>
              <a:t>Requirements for Prequalification of Connections:</a:t>
            </a:r>
          </a:p>
          <a:p>
            <a:pPr>
              <a:buClrTx/>
              <a:buSzTx/>
              <a:buFontTx/>
              <a:buNone/>
            </a:pPr>
            <a:r>
              <a:rPr lang="en-US" altLang="en-US" sz="2000" dirty="0"/>
              <a:t>Section </a:t>
            </a:r>
            <a:r>
              <a:rPr lang="en-US" altLang="en-US" sz="2000" dirty="0" smtClean="0"/>
              <a:t>K1 -  	</a:t>
            </a:r>
            <a:r>
              <a:rPr lang="en-US" altLang="en-US" sz="2000" i="1" dirty="0" smtClean="0"/>
              <a:t>Prequalification </a:t>
            </a:r>
            <a:r>
              <a:rPr lang="en-US" altLang="en-US" sz="2000" i="1" dirty="0"/>
              <a:t>of </a:t>
            </a:r>
            <a:r>
              <a:rPr lang="en-US" altLang="en-US" sz="2000" i="1" dirty="0" smtClean="0"/>
              <a:t>Beam-to-Column</a:t>
            </a:r>
          </a:p>
          <a:p>
            <a:pPr>
              <a:buClrTx/>
              <a:buSzTx/>
              <a:buFontTx/>
              <a:buNone/>
            </a:pPr>
            <a:r>
              <a:rPr lang="en-US" altLang="en-US" sz="2000" i="1" dirty="0"/>
              <a:t>	</a:t>
            </a:r>
            <a:r>
              <a:rPr lang="en-US" altLang="en-US" sz="2000" i="1" dirty="0" smtClean="0"/>
              <a:t>	and </a:t>
            </a:r>
            <a:r>
              <a:rPr lang="en-US" altLang="en-US" sz="2000" i="1" dirty="0"/>
              <a:t>Link-to-Column </a:t>
            </a:r>
            <a:r>
              <a:rPr lang="en-US" altLang="en-US" sz="2000" i="1" dirty="0" smtClean="0"/>
              <a:t>Connections</a:t>
            </a:r>
          </a:p>
          <a:p>
            <a:pPr>
              <a:spcBef>
                <a:spcPts val="600"/>
              </a:spcBef>
              <a:buClrTx/>
              <a:buSzTx/>
              <a:buFontTx/>
              <a:buNone/>
            </a:pPr>
            <a:endParaRPr lang="en-US" altLang="en-US" sz="2000" i="1" dirty="0"/>
          </a:p>
          <a:p>
            <a:pPr>
              <a:spcBef>
                <a:spcPts val="600"/>
              </a:spcBef>
              <a:buClrTx/>
              <a:buSzTx/>
              <a:buFontTx/>
              <a:buNone/>
            </a:pPr>
            <a:r>
              <a:rPr lang="en-US" altLang="en-US" sz="2000" u="sng" dirty="0"/>
              <a:t>Authority to Prequalify of Connections:</a:t>
            </a:r>
          </a:p>
          <a:p>
            <a:pPr>
              <a:spcBef>
                <a:spcPts val="600"/>
              </a:spcBef>
              <a:buClrTx/>
              <a:buSzTx/>
              <a:buFontTx/>
              <a:buNone/>
            </a:pPr>
            <a:r>
              <a:rPr lang="en-US" altLang="en-US" sz="2000" dirty="0"/>
              <a:t>AISC </a:t>
            </a:r>
            <a:r>
              <a:rPr lang="en-US" altLang="en-US" sz="2000" i="1" dirty="0"/>
              <a:t>Connection Prequalification Review Panel </a:t>
            </a:r>
            <a:r>
              <a:rPr lang="en-US" altLang="en-US" sz="2000" dirty="0"/>
              <a:t> (CPRP</a:t>
            </a:r>
            <a:r>
              <a:rPr lang="en-US" altLang="en-US" sz="2000" dirty="0" smtClean="0"/>
              <a:t>)</a:t>
            </a:r>
          </a:p>
          <a:p>
            <a:pPr>
              <a:spcBef>
                <a:spcPts val="600"/>
              </a:spcBef>
              <a:buClrTx/>
              <a:buSzTx/>
              <a:buFontTx/>
              <a:buNone/>
            </a:pPr>
            <a:endParaRPr lang="en-US" altLang="en-US" sz="2000" dirty="0" smtClean="0"/>
          </a:p>
          <a:p>
            <a:pPr>
              <a:spcBef>
                <a:spcPts val="600"/>
              </a:spcBef>
              <a:buClrTx/>
              <a:buSzTx/>
              <a:buFontTx/>
              <a:buNone/>
            </a:pPr>
            <a:r>
              <a:rPr lang="en-US" altLang="en-US" sz="2000" u="sng" dirty="0"/>
              <a:t>Information on Prequalified Connections:</a:t>
            </a:r>
          </a:p>
          <a:p>
            <a:pPr>
              <a:spcBef>
                <a:spcPts val="600"/>
              </a:spcBef>
              <a:buClrTx/>
              <a:buSzTx/>
              <a:buFontTx/>
              <a:buNone/>
            </a:pPr>
            <a:r>
              <a:rPr lang="en-US" altLang="en-US" sz="2000" dirty="0"/>
              <a:t>Standard ANSI/AISC 358 </a:t>
            </a:r>
            <a:r>
              <a:rPr lang="en-US" altLang="en-US" sz="2000" dirty="0" smtClean="0"/>
              <a:t>- </a:t>
            </a:r>
            <a:r>
              <a:rPr lang="en-US" altLang="en-US" sz="2000" i="1" dirty="0" smtClean="0"/>
              <a:t>Prequalified </a:t>
            </a:r>
            <a:r>
              <a:rPr lang="en-US" altLang="en-US" sz="2000" i="1" dirty="0"/>
              <a:t>Connections for Special and Intermediate Steel Moment Frames for Seismic </a:t>
            </a:r>
            <a:r>
              <a:rPr lang="en-US" altLang="en-US" sz="2000" i="1" dirty="0" smtClean="0"/>
              <a:t>Applications</a:t>
            </a:r>
            <a:endParaRPr lang="en-US" altLang="en-US" sz="2000" dirty="0"/>
          </a:p>
        </p:txBody>
      </p:sp>
      <p:sp>
        <p:nvSpPr>
          <p:cNvPr id="7"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170</a:t>
            </a:fld>
            <a:endParaRPr lang="en-US" altLang="en-US" dirty="0"/>
          </a:p>
        </p:txBody>
      </p:sp>
    </p:spTree>
    <p:extLst>
      <p:ext uri="{BB962C8B-B14F-4D97-AF65-F5344CB8AC3E}">
        <p14:creationId xmlns:p14="http://schemas.microsoft.com/office/powerpoint/2010/main" val="921593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305892"/>
            <a:ext cx="4243028" cy="6363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Slide Number Placeholder 4"/>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171</a:t>
            </a:fld>
            <a:endParaRPr lang="en-US" altLang="en-US" sz="1200" dirty="0">
              <a:solidFill>
                <a:schemeClr val="tx1">
                  <a:tint val="75000"/>
                </a:schemeClr>
              </a:solidFill>
            </a:endParaRPr>
          </a:p>
        </p:txBody>
      </p:sp>
    </p:spTree>
    <p:extLst>
      <p:ext uri="{BB962C8B-B14F-4D97-AF65-F5344CB8AC3E}">
        <p14:creationId xmlns:p14="http://schemas.microsoft.com/office/powerpoint/2010/main" val="3553933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sz="2400" dirty="0"/>
              <a:t>ANSI/AISC 358 </a:t>
            </a:r>
            <a:br>
              <a:rPr lang="en-US" sz="2400" dirty="0"/>
            </a:br>
            <a:r>
              <a:rPr lang="en-US" sz="2400" dirty="0" smtClean="0"/>
              <a:t>Prequalified </a:t>
            </a:r>
            <a:r>
              <a:rPr lang="en-US" sz="2400" dirty="0"/>
              <a:t>Connections for Special and Intermediate Steel Moment Frames for Seismic </a:t>
            </a:r>
            <a:r>
              <a:rPr lang="en-US" sz="2400" dirty="0" smtClean="0"/>
              <a:t>Applications</a:t>
            </a:r>
            <a:endParaRPr lang="en-US" sz="2400" dirty="0"/>
          </a:p>
        </p:txBody>
      </p:sp>
      <p:sp>
        <p:nvSpPr>
          <p:cNvPr id="3" name="Text Placeholder 2"/>
          <p:cNvSpPr>
            <a:spLocks noGrp="1"/>
          </p:cNvSpPr>
          <p:nvPr>
            <p:ph type="body" sz="quarter" idx="39"/>
          </p:nvPr>
        </p:nvSpPr>
        <p:spPr>
          <a:xfrm>
            <a:off x="447821" y="1916832"/>
            <a:ext cx="8372651" cy="3960440"/>
          </a:xfrm>
        </p:spPr>
        <p:txBody>
          <a:bodyPr/>
          <a:lstStyle/>
          <a:p>
            <a:pPr>
              <a:spcBef>
                <a:spcPts val="1200"/>
              </a:spcBef>
            </a:pPr>
            <a:r>
              <a:rPr lang="en-US" sz="1800" b="1" u="sng" dirty="0"/>
              <a:t>Connections Prequalified in ANSI/AISC 358-16, </a:t>
            </a:r>
            <a:r>
              <a:rPr lang="en-US" sz="1800" b="1" u="sng" dirty="0" smtClean="0"/>
              <a:t>including </a:t>
            </a:r>
            <a:r>
              <a:rPr lang="en-US" sz="1800" b="1" u="sng" dirty="0"/>
              <a:t>Supplement No. </a:t>
            </a:r>
            <a:r>
              <a:rPr lang="en-US" sz="1800" b="1" u="sng" dirty="0" smtClean="0"/>
              <a:t>1</a:t>
            </a:r>
            <a:endParaRPr lang="en-US" sz="1800" dirty="0" smtClean="0"/>
          </a:p>
          <a:p>
            <a:pPr marL="457200" indent="-457200">
              <a:spcBef>
                <a:spcPts val="1200"/>
              </a:spcBef>
              <a:buFont typeface="Arial" panose="020B0604020202020204" pitchFamily="34" charset="0"/>
              <a:buChar char="•"/>
            </a:pPr>
            <a:r>
              <a:rPr lang="en-US" sz="1800" dirty="0" smtClean="0"/>
              <a:t>Reduced </a:t>
            </a:r>
            <a:r>
              <a:rPr lang="en-US" sz="1800" dirty="0"/>
              <a:t>Beam Section (RBS) Connection</a:t>
            </a:r>
          </a:p>
          <a:p>
            <a:pPr marL="457200" indent="-457200">
              <a:buFont typeface="Arial" panose="020B0604020202020204" pitchFamily="34" charset="0"/>
              <a:buChar char="•"/>
            </a:pPr>
            <a:r>
              <a:rPr lang="en-US" sz="1800" dirty="0"/>
              <a:t>Bolted Unstiffened and Stiffened Extended End-Plate Connection</a:t>
            </a:r>
          </a:p>
          <a:p>
            <a:pPr marL="457200" indent="-457200">
              <a:buFont typeface="Arial" panose="020B0604020202020204" pitchFamily="34" charset="0"/>
              <a:buChar char="•"/>
            </a:pPr>
            <a:r>
              <a:rPr lang="en-US" sz="1800" dirty="0"/>
              <a:t>Bolted Flange Plate (BFP) Moment Connection</a:t>
            </a:r>
          </a:p>
          <a:p>
            <a:pPr marL="457200" indent="-457200">
              <a:buFont typeface="Arial" panose="020B0604020202020204" pitchFamily="34" charset="0"/>
              <a:buChar char="•"/>
            </a:pPr>
            <a:r>
              <a:rPr lang="en-US" sz="1800" dirty="0"/>
              <a:t>Welded Unreinforced Flange-Welded Web (</a:t>
            </a:r>
            <a:r>
              <a:rPr lang="en-US" sz="1800" dirty="0" smtClean="0"/>
              <a:t>WUF-W</a:t>
            </a:r>
            <a:r>
              <a:rPr lang="en-US" sz="1800" dirty="0"/>
              <a:t>) Moment </a:t>
            </a:r>
            <a:r>
              <a:rPr lang="en-US" sz="1800" dirty="0" smtClean="0"/>
              <a:t>Connection</a:t>
            </a:r>
            <a:endParaRPr lang="en-US" sz="1800" dirty="0"/>
          </a:p>
          <a:p>
            <a:pPr marL="457200" indent="-457200">
              <a:buFont typeface="Arial" panose="020B0604020202020204" pitchFamily="34" charset="0"/>
              <a:buChar char="•"/>
            </a:pPr>
            <a:r>
              <a:rPr lang="en-US" sz="1800" dirty="0"/>
              <a:t>Kaiser Bolted Bracket (KBB) Moment Connection</a:t>
            </a:r>
          </a:p>
          <a:p>
            <a:pPr marL="457200" indent="-457200">
              <a:buFont typeface="Arial" panose="020B0604020202020204" pitchFamily="34" charset="0"/>
              <a:buChar char="•"/>
            </a:pPr>
            <a:r>
              <a:rPr lang="en-US" sz="1800" dirty="0" err="1"/>
              <a:t>ConXtech</a:t>
            </a:r>
            <a:r>
              <a:rPr lang="en-US" sz="1800" dirty="0"/>
              <a:t> </a:t>
            </a:r>
            <a:r>
              <a:rPr lang="en-US" sz="1800" dirty="0" err="1"/>
              <a:t>ConXL</a:t>
            </a:r>
            <a:r>
              <a:rPr lang="en-US" sz="1800" dirty="0"/>
              <a:t> Moment Connection</a:t>
            </a:r>
          </a:p>
          <a:p>
            <a:pPr marL="457200" indent="-457200">
              <a:buFont typeface="Arial" panose="020B0604020202020204" pitchFamily="34" charset="0"/>
              <a:buChar char="•"/>
            </a:pPr>
            <a:r>
              <a:rPr lang="en-US" sz="1800" dirty="0" err="1"/>
              <a:t>SidePlate</a:t>
            </a:r>
            <a:r>
              <a:rPr lang="en-US" sz="1800" dirty="0"/>
              <a:t> Moment Connection</a:t>
            </a:r>
          </a:p>
          <a:p>
            <a:pPr marL="457200" indent="-457200">
              <a:buFont typeface="Arial" panose="020B0604020202020204" pitchFamily="34" charset="0"/>
              <a:buChar char="•"/>
            </a:pPr>
            <a:r>
              <a:rPr lang="en-US" sz="1800" dirty="0"/>
              <a:t>Simpson Strong-Tie Strong Frame Moment Connection</a:t>
            </a:r>
          </a:p>
          <a:p>
            <a:pPr marL="457200" indent="-457200">
              <a:buFont typeface="Arial" panose="020B0604020202020204" pitchFamily="34" charset="0"/>
              <a:buChar char="•"/>
            </a:pPr>
            <a:r>
              <a:rPr lang="en-US" sz="1800" dirty="0"/>
              <a:t>Double-Tee Moment Connections</a:t>
            </a:r>
          </a:p>
          <a:p>
            <a:pPr marL="457200" indent="-457200">
              <a:buFont typeface="Arial" panose="020B0604020202020204" pitchFamily="34" charset="0"/>
              <a:buChar char="•"/>
            </a:pPr>
            <a:r>
              <a:rPr lang="en-US" sz="1800" dirty="0" err="1"/>
              <a:t>SlottedWeb</a:t>
            </a:r>
            <a:r>
              <a:rPr lang="en-US" sz="1800" dirty="0"/>
              <a:t> (SW) Moment Connection</a:t>
            </a:r>
          </a:p>
          <a:p>
            <a:endParaRPr lang="en-US" dirty="0"/>
          </a:p>
        </p:txBody>
      </p:sp>
      <p:sp>
        <p:nvSpPr>
          <p:cNvPr id="4" name="Slide Number Placeholder 4"/>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172</a:t>
            </a:fld>
            <a:endParaRPr lang="en-US" altLang="en-US" sz="1200" dirty="0">
              <a:solidFill>
                <a:schemeClr val="tx1">
                  <a:tint val="75000"/>
                </a:schemeClr>
              </a:solidFill>
            </a:endParaRPr>
          </a:p>
        </p:txBody>
      </p:sp>
    </p:spTree>
    <p:extLst>
      <p:ext uri="{BB962C8B-B14F-4D97-AF65-F5344CB8AC3E}">
        <p14:creationId xmlns:p14="http://schemas.microsoft.com/office/powerpoint/2010/main" val="3803800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38"/>
          </p:nvPr>
        </p:nvSpPr>
        <p:spPr/>
        <p:txBody>
          <a:bodyPr/>
          <a:lstStyle/>
          <a:p>
            <a:r>
              <a:rPr lang="en-US" dirty="0"/>
              <a:t>Reduced Beam Section (RBS) Moment Connection</a:t>
            </a:r>
          </a:p>
          <a:p>
            <a:endParaRPr lang="en-US" dirty="0"/>
          </a:p>
        </p:txBody>
      </p:sp>
      <p:sp>
        <p:nvSpPr>
          <p:cNvPr id="10" name="Text Placeholder 9"/>
          <p:cNvSpPr>
            <a:spLocks noGrp="1"/>
          </p:cNvSpPr>
          <p:nvPr>
            <p:ph type="body" sz="quarter" idx="39"/>
          </p:nvPr>
        </p:nvSpPr>
        <p:spPr/>
        <p:txBody>
          <a:bodyPr/>
          <a:lstStyle/>
          <a:p>
            <a:r>
              <a:rPr lang="en-US" dirty="0"/>
              <a:t>ANSI/AISC 358 </a:t>
            </a:r>
            <a:r>
              <a:rPr lang="en-US" dirty="0" smtClean="0"/>
              <a:t>Prequalified </a:t>
            </a:r>
            <a:r>
              <a:rPr lang="en-US" dirty="0"/>
              <a:t>Connections </a:t>
            </a:r>
          </a:p>
        </p:txBody>
      </p:sp>
      <p:sp>
        <p:nvSpPr>
          <p:cNvPr id="4" name="Slide Number Placeholder 3"/>
          <p:cNvSpPr>
            <a:spLocks noGrp="1"/>
          </p:cNvSpPr>
          <p:nvPr>
            <p:ph type="sldNum" sz="quarter" idx="12"/>
          </p:nvPr>
        </p:nvSpPr>
        <p:spPr/>
        <p:txBody>
          <a:bodyPr/>
          <a:lstStyle/>
          <a:p>
            <a:pPr>
              <a:defRPr/>
            </a:pPr>
            <a:fld id="{46425072-6E52-45A8-8A7E-A5B11BCA4176}" type="slidenum">
              <a:rPr lang="en-US" altLang="en-US" smtClean="0"/>
              <a:pPr>
                <a:defRPr/>
              </a:pPr>
              <a:t>173</a:t>
            </a:fld>
            <a:endParaRPr lang="en-US" altLang="en-US"/>
          </a:p>
        </p:txBody>
      </p:sp>
      <p:pic>
        <p:nvPicPr>
          <p:cNvPr id="14" name="Picture 4" descr="fig1"/>
          <p:cNvPicPr>
            <a:picLocks noChangeAspect="1" noChangeArrowheads="1"/>
          </p:cNvPicPr>
          <p:nvPr/>
        </p:nvPicPr>
        <p:blipFill>
          <a:blip r:embed="rId3" cstate="print">
            <a:extLst>
              <a:ext uri="{28A0092B-C50C-407E-A947-70E740481C1C}">
                <a14:useLocalDpi xmlns:a14="http://schemas.microsoft.com/office/drawing/2010/main" val="0"/>
              </a:ext>
            </a:extLst>
          </a:blip>
          <a:srcRect l="-4962" t="-3992" r="-4962" b="-3992"/>
          <a:stretch>
            <a:fillRect/>
          </a:stretch>
        </p:blipFill>
        <p:spPr bwMode="auto">
          <a:xfrm>
            <a:off x="4800600" y="1289050"/>
            <a:ext cx="3892550" cy="4884738"/>
          </a:xfrm>
          <a:prstGeom prst="rect">
            <a:avLst/>
          </a:prstGeom>
          <a:solidFill>
            <a:srgbClr val="EAEAEA"/>
          </a:solidFill>
          <a:ln w="38100">
            <a:solidFill>
              <a:srgbClr val="000000"/>
            </a:solidFill>
            <a:miter lim="800000"/>
            <a:headEnd/>
            <a:tailEnd/>
          </a:ln>
        </p:spPr>
      </p:pic>
      <p:sp>
        <p:nvSpPr>
          <p:cNvPr id="15" name="Rectangle 2"/>
          <p:cNvSpPr>
            <a:spLocks noChangeArrowheads="1"/>
          </p:cNvSpPr>
          <p:nvPr/>
        </p:nvSpPr>
        <p:spPr bwMode="auto">
          <a:xfrm>
            <a:off x="630560" y="2030632"/>
            <a:ext cx="3602360" cy="340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l">
              <a:spcBef>
                <a:spcPct val="20000"/>
              </a:spcBef>
              <a:buClr>
                <a:schemeClr val="tx2"/>
              </a:buClr>
              <a:buSzPct val="150000"/>
              <a:buChar char="•"/>
              <a:defRPr sz="2800" b="1">
                <a:solidFill>
                  <a:schemeClr val="tx1"/>
                </a:solidFill>
                <a:latin typeface="Arial" charset="0"/>
              </a:defRPr>
            </a:lvl1pPr>
            <a:lvl2pPr marL="968375" indent="-334963" algn="l">
              <a:spcBef>
                <a:spcPct val="20000"/>
              </a:spcBef>
              <a:buClr>
                <a:schemeClr val="tx2"/>
              </a:buClr>
              <a:buSzPct val="100000"/>
              <a:buChar char="–"/>
              <a:defRPr sz="2800" b="1">
                <a:solidFill>
                  <a:schemeClr val="tx1"/>
                </a:solidFill>
                <a:latin typeface="Arial" charset="0"/>
              </a:defRPr>
            </a:lvl2pPr>
            <a:lvl3pPr marL="1835150" indent="-228600" algn="l">
              <a:spcBef>
                <a:spcPct val="20000"/>
              </a:spcBef>
              <a:buClr>
                <a:schemeClr val="tx2"/>
              </a:buClr>
              <a:buSzPct val="100000"/>
              <a:buChar char="•"/>
              <a:defRPr sz="2400">
                <a:solidFill>
                  <a:schemeClr val="tx1"/>
                </a:solidFill>
                <a:latin typeface="Arial" charset="0"/>
              </a:defRPr>
            </a:lvl3pPr>
            <a:lvl4pPr marL="1949450" indent="-228600" algn="l">
              <a:spcBef>
                <a:spcPct val="20000"/>
              </a:spcBef>
              <a:buClr>
                <a:schemeClr val="tx2"/>
              </a:buClr>
              <a:buSzPct val="100000"/>
              <a:buChar char="–"/>
              <a:defRPr sz="2000">
                <a:solidFill>
                  <a:schemeClr val="tx1"/>
                </a:solidFill>
                <a:latin typeface="Arial" charset="0"/>
              </a:defRPr>
            </a:lvl4pPr>
            <a:lvl5pPr marL="2063750" indent="-228600" algn="l">
              <a:spcBef>
                <a:spcPct val="20000"/>
              </a:spcBef>
              <a:buClr>
                <a:schemeClr val="tx2"/>
              </a:buClr>
              <a:buSzPct val="100000"/>
              <a:buChar char="•"/>
              <a:defRPr sz="2000">
                <a:solidFill>
                  <a:schemeClr val="tx1"/>
                </a:solidFill>
                <a:latin typeface="Arial" charset="0"/>
              </a:defRPr>
            </a:lvl5pPr>
            <a:lvl6pPr marL="252095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815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3535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9255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ts val="1800"/>
              </a:spcBef>
              <a:buClrTx/>
              <a:buSzTx/>
              <a:buFontTx/>
              <a:buNone/>
            </a:pPr>
            <a:r>
              <a:rPr lang="en-US" altLang="en-US" sz="2400" u="sng" dirty="0"/>
              <a:t>RBS Concept</a:t>
            </a:r>
            <a:r>
              <a:rPr lang="en-US" altLang="en-US" sz="2400" u="sng" dirty="0" smtClean="0"/>
              <a:t>:</a:t>
            </a:r>
          </a:p>
          <a:p>
            <a:pPr marL="342900" indent="-342900">
              <a:spcBef>
                <a:spcPts val="1800"/>
              </a:spcBef>
              <a:buClrTx/>
              <a:buSzTx/>
            </a:pPr>
            <a:r>
              <a:rPr lang="en-US" altLang="en-US" sz="2000" b="0" dirty="0"/>
              <a:t>Trim Beam Flanges Near Connection</a:t>
            </a:r>
          </a:p>
          <a:p>
            <a:pPr marL="342900" indent="-342900">
              <a:spcBef>
                <a:spcPts val="1800"/>
              </a:spcBef>
              <a:buClrTx/>
              <a:buSzTx/>
            </a:pPr>
            <a:r>
              <a:rPr lang="en-US" altLang="en-US" sz="2000" b="0" dirty="0"/>
              <a:t>Reduce Moment at Connection</a:t>
            </a:r>
          </a:p>
          <a:p>
            <a:pPr marL="342900" indent="-342900">
              <a:spcBef>
                <a:spcPts val="1800"/>
              </a:spcBef>
              <a:buClrTx/>
              <a:buSzTx/>
            </a:pPr>
            <a:r>
              <a:rPr lang="en-US" altLang="en-US" sz="2000" b="0" dirty="0"/>
              <a:t>Force Plastic Hinge Away from Connection</a:t>
            </a:r>
          </a:p>
          <a:p>
            <a:pPr>
              <a:spcBef>
                <a:spcPct val="0"/>
              </a:spcBef>
              <a:buClrTx/>
              <a:buSzTx/>
              <a:buFontTx/>
              <a:buNone/>
            </a:pPr>
            <a:endParaRPr lang="en-US" altLang="en-US" sz="2600" dirty="0"/>
          </a:p>
        </p:txBody>
      </p:sp>
    </p:spTree>
    <p:extLst>
      <p:ext uri="{BB962C8B-B14F-4D97-AF65-F5344CB8AC3E}">
        <p14:creationId xmlns:p14="http://schemas.microsoft.com/office/powerpoint/2010/main" val="3105639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b4-pretest"/>
          <p:cNvPicPr>
            <a:picLocks noChangeAspect="1" noChangeArrowheads="1"/>
          </p:cNvPicPr>
          <p:nvPr/>
        </p:nvPicPr>
        <p:blipFill>
          <a:blip r:embed="rId3">
            <a:extLst>
              <a:ext uri="{28A0092B-C50C-407E-A947-70E740481C1C}">
                <a14:useLocalDpi xmlns:a14="http://schemas.microsoft.com/office/drawing/2010/main" val="0"/>
              </a:ext>
            </a:extLst>
          </a:blip>
          <a:srcRect t="2211" b="2211"/>
          <a:stretch>
            <a:fillRect/>
          </a:stretch>
        </p:blipFill>
        <p:spPr bwMode="auto">
          <a:xfrm>
            <a:off x="-4440" y="980728"/>
            <a:ext cx="9144000" cy="584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solidFill>
                  <a:schemeClr val="bg1"/>
                </a:solidFill>
              </a:rPr>
              <a:pPr>
                <a:defRPr/>
              </a:pPr>
              <a:t>174</a:t>
            </a:fld>
            <a:endParaRPr lang="en-US" altLang="en-US">
              <a:solidFill>
                <a:schemeClr val="bg1"/>
              </a:solidFill>
            </a:endParaRPr>
          </a:p>
        </p:txBody>
      </p:sp>
      <p:sp>
        <p:nvSpPr>
          <p:cNvPr id="6" name="Text Box 3"/>
          <p:cNvSpPr txBox="1">
            <a:spLocks noChangeArrowheads="1"/>
          </p:cNvSpPr>
          <p:nvPr/>
        </p:nvSpPr>
        <p:spPr bwMode="auto">
          <a:xfrm>
            <a:off x="107504" y="116632"/>
            <a:ext cx="8591550" cy="369332"/>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i="1" dirty="0"/>
              <a:t>Example of laboratory performance of an RBS connection:</a:t>
            </a:r>
          </a:p>
        </p:txBody>
      </p:sp>
    </p:spTree>
    <p:extLst>
      <p:ext uri="{BB962C8B-B14F-4D97-AF65-F5344CB8AC3E}">
        <p14:creationId xmlns:p14="http://schemas.microsoft.com/office/powerpoint/2010/main" val="2372632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B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3296"/>
            <a:ext cx="9144000" cy="6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solidFill>
                  <a:schemeClr val="bg1"/>
                </a:solidFill>
              </a:rPr>
              <a:pPr>
                <a:defRPr/>
              </a:pPr>
              <a:t>175</a:t>
            </a:fld>
            <a:endParaRPr lang="en-US" altLang="en-US" dirty="0">
              <a:solidFill>
                <a:schemeClr val="bg1"/>
              </a:solidFill>
            </a:endParaRPr>
          </a:p>
        </p:txBody>
      </p:sp>
      <p:sp>
        <p:nvSpPr>
          <p:cNvPr id="7" name="Text Box 3"/>
          <p:cNvSpPr txBox="1">
            <a:spLocks noChangeArrowheads="1"/>
          </p:cNvSpPr>
          <p:nvPr/>
        </p:nvSpPr>
        <p:spPr bwMode="auto">
          <a:xfrm>
            <a:off x="107504" y="116632"/>
            <a:ext cx="8591550" cy="369332"/>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800" i="1" dirty="0"/>
              <a:t>Whitewashed connection prior to testing:</a:t>
            </a:r>
          </a:p>
        </p:txBody>
      </p:sp>
    </p:spTree>
    <p:extLst>
      <p:ext uri="{BB962C8B-B14F-4D97-AF65-F5344CB8AC3E}">
        <p14:creationId xmlns:p14="http://schemas.microsoft.com/office/powerpoint/2010/main" val="1686440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B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712"/>
            <a:ext cx="9144000" cy="594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07504" y="116632"/>
            <a:ext cx="8591550" cy="369332"/>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800" i="1" dirty="0"/>
              <a:t>Whitewashed connection prior to testing:</a:t>
            </a:r>
          </a:p>
        </p:txBody>
      </p:sp>
      <p:sp>
        <p:nvSpPr>
          <p:cNvPr id="4" name="Slide Number Placeholder 3"/>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tx1">
                    <a:lumMod val="75000"/>
                  </a:schemeClr>
                </a:solidFill>
              </a:rPr>
              <a:pPr>
                <a:defRPr/>
              </a:pPr>
              <a:t>176</a:t>
            </a:fld>
            <a:endParaRPr lang="en-US" altLang="en-US" dirty="0">
              <a:solidFill>
                <a:schemeClr val="tx1">
                  <a:lumMod val="75000"/>
                </a:schemeClr>
              </a:solidFill>
            </a:endParaRPr>
          </a:p>
        </p:txBody>
      </p:sp>
    </p:spTree>
    <p:extLst>
      <p:ext uri="{BB962C8B-B14F-4D97-AF65-F5344CB8AC3E}">
        <p14:creationId xmlns:p14="http://schemas.microsoft.com/office/powerpoint/2010/main" val="2003349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B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 y="798488"/>
            <a:ext cx="9144000" cy="604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07504" y="116632"/>
            <a:ext cx="8591550" cy="369332"/>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800" i="1" dirty="0"/>
              <a:t>Connection at </a:t>
            </a:r>
            <a:r>
              <a:rPr lang="en-US" altLang="en-US" sz="1800" i="1" dirty="0" smtClean="0"/>
              <a:t> </a:t>
            </a:r>
            <a:r>
              <a:rPr lang="en-US" altLang="en-US" sz="1800" dirty="0" smtClean="0">
                <a:sym typeface="Symbol" pitchFamily="18" charset="2"/>
              </a:rPr>
              <a:t></a:t>
            </a:r>
            <a:r>
              <a:rPr lang="en-US" altLang="en-US" sz="1800" i="1" dirty="0" smtClean="0">
                <a:sym typeface="Symbol" pitchFamily="18" charset="2"/>
              </a:rPr>
              <a:t> </a:t>
            </a:r>
            <a:r>
              <a:rPr lang="en-US" altLang="en-US" sz="1800" dirty="0" smtClean="0">
                <a:sym typeface="Symbol" pitchFamily="18" charset="2"/>
              </a:rPr>
              <a:t> </a:t>
            </a:r>
            <a:r>
              <a:rPr lang="en-US" altLang="en-US" sz="1800" dirty="0">
                <a:sym typeface="Symbol" pitchFamily="18" charset="2"/>
              </a:rPr>
              <a:t>0.02 </a:t>
            </a:r>
            <a:r>
              <a:rPr lang="en-US" altLang="en-US" sz="1800" dirty="0" smtClean="0">
                <a:sym typeface="Symbol" pitchFamily="18" charset="2"/>
              </a:rPr>
              <a:t>radian</a:t>
            </a:r>
            <a:endParaRPr lang="en-US" altLang="en-US" sz="1800" dirty="0">
              <a:sym typeface="Symbol" pitchFamily="18" charset="2"/>
            </a:endParaRPr>
          </a:p>
        </p:txBody>
      </p:sp>
      <p:sp>
        <p:nvSpPr>
          <p:cNvPr id="5"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lumMod val="75000"/>
                  </a:schemeClr>
                </a:solidFill>
              </a:rPr>
              <a:pPr algn="r"/>
              <a:t>177</a:t>
            </a:fld>
            <a:endParaRPr lang="en-US" altLang="en-US" sz="1200">
              <a:solidFill>
                <a:schemeClr val="tx1">
                  <a:lumMod val="75000"/>
                </a:schemeClr>
              </a:solidFill>
            </a:endParaRPr>
          </a:p>
        </p:txBody>
      </p:sp>
    </p:spTree>
    <p:extLst>
      <p:ext uri="{BB962C8B-B14F-4D97-AF65-F5344CB8AC3E}">
        <p14:creationId xmlns:p14="http://schemas.microsoft.com/office/powerpoint/2010/main" val="774138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B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 y="818765"/>
            <a:ext cx="9144000" cy="602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07504" y="116632"/>
            <a:ext cx="8591550" cy="369332"/>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800" i="1" dirty="0"/>
              <a:t>Connection at </a:t>
            </a:r>
            <a:r>
              <a:rPr lang="en-US" altLang="en-US" sz="1800" i="1" dirty="0" smtClean="0"/>
              <a:t> </a:t>
            </a:r>
            <a:r>
              <a:rPr lang="en-US" altLang="en-US" sz="1800" dirty="0" smtClean="0">
                <a:sym typeface="Symbol" pitchFamily="18" charset="2"/>
              </a:rPr>
              <a:t></a:t>
            </a:r>
            <a:r>
              <a:rPr lang="en-US" altLang="en-US" sz="1800" i="1" dirty="0" smtClean="0">
                <a:sym typeface="Symbol" pitchFamily="18" charset="2"/>
              </a:rPr>
              <a:t> </a:t>
            </a:r>
            <a:r>
              <a:rPr lang="en-US" altLang="en-US" sz="1800" dirty="0" smtClean="0">
                <a:sym typeface="Symbol" pitchFamily="18" charset="2"/>
              </a:rPr>
              <a:t> </a:t>
            </a:r>
            <a:r>
              <a:rPr lang="en-US" altLang="en-US" sz="1800" dirty="0">
                <a:sym typeface="Symbol" pitchFamily="18" charset="2"/>
              </a:rPr>
              <a:t>0.02 </a:t>
            </a:r>
            <a:r>
              <a:rPr lang="en-US" altLang="en-US" sz="1800" dirty="0" smtClean="0">
                <a:sym typeface="Symbol" pitchFamily="18" charset="2"/>
              </a:rPr>
              <a:t>radian</a:t>
            </a:r>
            <a:endParaRPr lang="en-US" altLang="en-US" sz="1800" dirty="0">
              <a:sym typeface="Symbol" pitchFamily="18" charset="2"/>
            </a:endParaRPr>
          </a:p>
        </p:txBody>
      </p:sp>
      <p:sp>
        <p:nvSpPr>
          <p:cNvPr id="4"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lumMod val="75000"/>
                  </a:schemeClr>
                </a:solidFill>
              </a:rPr>
              <a:pPr algn="r"/>
              <a:t>178</a:t>
            </a:fld>
            <a:endParaRPr lang="en-US" altLang="en-US" sz="1200">
              <a:solidFill>
                <a:schemeClr val="tx1">
                  <a:lumMod val="75000"/>
                </a:schemeClr>
              </a:solidFill>
            </a:endParaRPr>
          </a:p>
        </p:txBody>
      </p:sp>
    </p:spTree>
    <p:extLst>
      <p:ext uri="{BB962C8B-B14F-4D97-AF65-F5344CB8AC3E}">
        <p14:creationId xmlns:p14="http://schemas.microsoft.com/office/powerpoint/2010/main" val="1548368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B4-5"/>
          <p:cNvPicPr>
            <a:picLocks noChangeAspect="1" noChangeArrowheads="1"/>
          </p:cNvPicPr>
          <p:nvPr/>
        </p:nvPicPr>
        <p:blipFill>
          <a:blip r:embed="rId3">
            <a:extLst>
              <a:ext uri="{28A0092B-C50C-407E-A947-70E740481C1C}">
                <a14:useLocalDpi xmlns:a14="http://schemas.microsoft.com/office/drawing/2010/main" val="0"/>
              </a:ext>
            </a:extLst>
          </a:blip>
          <a:srcRect t="16843"/>
          <a:stretch>
            <a:fillRect/>
          </a:stretch>
        </p:blipFill>
        <p:spPr bwMode="auto">
          <a:xfrm>
            <a:off x="1323974" y="731399"/>
            <a:ext cx="6776417" cy="612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07504" y="116632"/>
            <a:ext cx="8591550" cy="369332"/>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800" i="1" dirty="0"/>
              <a:t>Connection at </a:t>
            </a:r>
            <a:r>
              <a:rPr lang="en-US" altLang="en-US" sz="1800" i="1" dirty="0" smtClean="0"/>
              <a:t> </a:t>
            </a:r>
            <a:r>
              <a:rPr lang="en-US" altLang="en-US" sz="1800" dirty="0" smtClean="0">
                <a:sym typeface="Symbol" pitchFamily="18" charset="2"/>
              </a:rPr>
              <a:t></a:t>
            </a:r>
            <a:r>
              <a:rPr lang="en-US" altLang="en-US" sz="1800" i="1" dirty="0" smtClean="0">
                <a:sym typeface="Symbol" pitchFamily="18" charset="2"/>
              </a:rPr>
              <a:t> </a:t>
            </a:r>
            <a:r>
              <a:rPr lang="en-US" altLang="en-US" sz="1800" dirty="0" smtClean="0">
                <a:sym typeface="Symbol" pitchFamily="18" charset="2"/>
              </a:rPr>
              <a:t> 0.03 radian</a:t>
            </a:r>
            <a:endParaRPr lang="en-US" altLang="en-US" sz="1800" dirty="0">
              <a:sym typeface="Symbol" pitchFamily="18" charset="2"/>
            </a:endParaRPr>
          </a:p>
        </p:txBody>
      </p:sp>
      <p:sp>
        <p:nvSpPr>
          <p:cNvPr id="4"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lumMod val="75000"/>
                  </a:schemeClr>
                </a:solidFill>
              </a:rPr>
              <a:pPr algn="r"/>
              <a:t>179</a:t>
            </a:fld>
            <a:endParaRPr lang="en-US" altLang="en-US" sz="1200">
              <a:solidFill>
                <a:schemeClr val="tx1">
                  <a:lumMod val="75000"/>
                </a:schemeClr>
              </a:solidFill>
            </a:endParaRPr>
          </a:p>
        </p:txBody>
      </p:sp>
    </p:spTree>
    <p:extLst>
      <p:ext uri="{BB962C8B-B14F-4D97-AF65-F5344CB8AC3E}">
        <p14:creationId xmlns:p14="http://schemas.microsoft.com/office/powerpoint/2010/main" val="4255218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smtClean="0"/>
              <a:t>Beam-to-Column Connections</a:t>
            </a:r>
            <a:endParaRPr lang="en-US" dirty="0"/>
          </a:p>
        </p:txBody>
      </p:sp>
      <p:sp>
        <p:nvSpPr>
          <p:cNvPr id="4" name="Text Placeholder 3"/>
          <p:cNvSpPr>
            <a:spLocks noGrp="1"/>
          </p:cNvSpPr>
          <p:nvPr>
            <p:ph type="body" sz="quarter" idx="39"/>
          </p:nvPr>
        </p:nvSpPr>
        <p:spPr/>
        <p:txBody>
          <a:bodyPr/>
          <a:lstStyle/>
          <a:p>
            <a:r>
              <a:rPr lang="en-US" dirty="0"/>
              <a:t>Critical Detailing Area for Moment Resisting </a:t>
            </a:r>
            <a:r>
              <a:rPr lang="en-US" dirty="0" smtClean="0"/>
              <a:t>Frames</a:t>
            </a:r>
            <a:endParaRPr lang="en-US" dirty="0"/>
          </a:p>
          <a:p>
            <a:endParaRPr lang="en-US" dirty="0"/>
          </a:p>
        </p:txBody>
      </p:sp>
      <p:pic>
        <p:nvPicPr>
          <p:cNvPr id="5"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772816"/>
            <a:ext cx="3421062" cy="3810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noChangeArrowheads="1"/>
          </p:cNvSpPr>
          <p:nvPr/>
        </p:nvSpPr>
        <p:spPr bwMode="auto">
          <a:xfrm>
            <a:off x="809648" y="2939165"/>
            <a:ext cx="3862685" cy="1477970"/>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ct val="0"/>
              </a:spcBef>
            </a:pPr>
            <a:r>
              <a:rPr lang="en-US" altLang="en-US" b="1" dirty="0">
                <a:latin typeface="+mn-lt"/>
              </a:rPr>
              <a:t>Design Requirement:</a:t>
            </a:r>
          </a:p>
          <a:p>
            <a:pPr algn="l">
              <a:spcBef>
                <a:spcPct val="0"/>
              </a:spcBef>
            </a:pPr>
            <a:r>
              <a:rPr lang="en-US" altLang="en-US" sz="2200" dirty="0">
                <a:latin typeface="+mn-lt"/>
              </a:rPr>
              <a:t>Frame must develop large </a:t>
            </a:r>
            <a:r>
              <a:rPr lang="en-US" altLang="en-US" sz="2200" dirty="0" smtClean="0">
                <a:latin typeface="+mn-lt"/>
              </a:rPr>
              <a:t>ductility without </a:t>
            </a:r>
            <a:r>
              <a:rPr lang="en-US" altLang="en-US" sz="2200" dirty="0">
                <a:latin typeface="+mn-lt"/>
              </a:rPr>
              <a:t>failure of </a:t>
            </a:r>
            <a:r>
              <a:rPr lang="en-US" altLang="en-US" sz="2200" dirty="0" smtClean="0">
                <a:latin typeface="+mn-lt"/>
              </a:rPr>
              <a:t>beam-to-column connection</a:t>
            </a:r>
            <a:endParaRPr lang="en-US" altLang="en-US" sz="2200" dirty="0">
              <a:latin typeface="+mn-lt"/>
            </a:endParaRPr>
          </a:p>
        </p:txBody>
      </p:sp>
    </p:spTree>
    <p:extLst>
      <p:ext uri="{BB962C8B-B14F-4D97-AF65-F5344CB8AC3E}">
        <p14:creationId xmlns:p14="http://schemas.microsoft.com/office/powerpoint/2010/main" val="1416553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b4-5percent-drift"/>
          <p:cNvPicPr>
            <a:picLocks noChangeAspect="1" noChangeArrowheads="1"/>
          </p:cNvPicPr>
          <p:nvPr/>
        </p:nvPicPr>
        <p:blipFill>
          <a:blip r:embed="rId3">
            <a:extLst>
              <a:ext uri="{28A0092B-C50C-407E-A947-70E740481C1C}">
                <a14:useLocalDpi xmlns:a14="http://schemas.microsoft.com/office/drawing/2010/main" val="0"/>
              </a:ext>
            </a:extLst>
          </a:blip>
          <a:srcRect t="2211"/>
          <a:stretch>
            <a:fillRect/>
          </a:stretch>
        </p:blipFill>
        <p:spPr bwMode="auto">
          <a:xfrm>
            <a:off x="0" y="877888"/>
            <a:ext cx="9144000"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07504" y="116632"/>
            <a:ext cx="8591550" cy="369332"/>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800" i="1" dirty="0"/>
              <a:t>Connection at </a:t>
            </a:r>
            <a:r>
              <a:rPr lang="en-US" altLang="en-US" sz="1800" i="1" dirty="0" smtClean="0"/>
              <a:t> </a:t>
            </a:r>
            <a:r>
              <a:rPr lang="en-US" altLang="en-US" sz="1800" dirty="0" smtClean="0">
                <a:sym typeface="Symbol" pitchFamily="18" charset="2"/>
              </a:rPr>
              <a:t></a:t>
            </a:r>
            <a:r>
              <a:rPr lang="en-US" altLang="en-US" sz="1800" i="1" dirty="0" smtClean="0">
                <a:sym typeface="Symbol" pitchFamily="18" charset="2"/>
              </a:rPr>
              <a:t> </a:t>
            </a:r>
            <a:r>
              <a:rPr lang="en-US" altLang="en-US" sz="1800" dirty="0" smtClean="0">
                <a:sym typeface="Symbol" pitchFamily="18" charset="2"/>
              </a:rPr>
              <a:t> 0.04 radian</a:t>
            </a:r>
            <a:endParaRPr lang="en-US" altLang="en-US" sz="1800" dirty="0">
              <a:sym typeface="Symbol" pitchFamily="18" charset="2"/>
            </a:endParaRPr>
          </a:p>
        </p:txBody>
      </p:sp>
      <p:sp>
        <p:nvSpPr>
          <p:cNvPr id="4"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lumMod val="75000"/>
                  </a:schemeClr>
                </a:solidFill>
              </a:rPr>
              <a:pPr algn="r"/>
              <a:t>180</a:t>
            </a:fld>
            <a:endParaRPr lang="en-US" altLang="en-US" sz="1200">
              <a:solidFill>
                <a:schemeClr val="tx1">
                  <a:lumMod val="75000"/>
                </a:schemeClr>
              </a:solidFill>
            </a:endParaRPr>
          </a:p>
        </p:txBody>
      </p:sp>
    </p:spTree>
    <p:extLst>
      <p:ext uri="{BB962C8B-B14F-4D97-AF65-F5344CB8AC3E}">
        <p14:creationId xmlns:p14="http://schemas.microsoft.com/office/powerpoint/2010/main" val="3388971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invGray">
          <a:xfrm>
            <a:off x="539552" y="332656"/>
            <a:ext cx="8091487" cy="622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7526">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lumMod val="75000"/>
                  </a:schemeClr>
                </a:solidFill>
              </a:rPr>
              <a:pPr algn="r"/>
              <a:t>181</a:t>
            </a:fld>
            <a:endParaRPr lang="en-US" altLang="en-US" sz="1200">
              <a:solidFill>
                <a:schemeClr val="tx1">
                  <a:lumMod val="75000"/>
                </a:schemeClr>
              </a:solidFill>
            </a:endParaRPr>
          </a:p>
        </p:txBody>
      </p:sp>
    </p:spTree>
    <p:extLst>
      <p:ext uri="{BB962C8B-B14F-4D97-AF65-F5344CB8AC3E}">
        <p14:creationId xmlns:p14="http://schemas.microsoft.com/office/powerpoint/2010/main" val="48295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8"/>
          </p:nvPr>
        </p:nvSpPr>
        <p:spPr/>
        <p:txBody>
          <a:bodyPr/>
          <a:lstStyle/>
          <a:p>
            <a:r>
              <a:rPr lang="en-US" dirty="0"/>
              <a:t> Prequalification Requirements for RBS in SMF</a:t>
            </a:r>
          </a:p>
          <a:p>
            <a:endParaRPr lang="en-US" dirty="0"/>
          </a:p>
        </p:txBody>
      </p:sp>
      <p:sp>
        <p:nvSpPr>
          <p:cNvPr id="6" name="Text Placeholder 5"/>
          <p:cNvSpPr>
            <a:spLocks noGrp="1"/>
          </p:cNvSpPr>
          <p:nvPr>
            <p:ph type="body" sz="quarter" idx="39"/>
          </p:nvPr>
        </p:nvSpPr>
        <p:spPr/>
        <p:txBody>
          <a:bodyPr/>
          <a:lstStyle/>
          <a:p>
            <a:r>
              <a:rPr lang="en-US" dirty="0"/>
              <a:t>ANSI/AISC 358 Prequalified Connections </a:t>
            </a:r>
          </a:p>
          <a:p>
            <a:endParaRPr lang="en-US" dirty="0"/>
          </a:p>
        </p:txBody>
      </p:sp>
      <p:sp>
        <p:nvSpPr>
          <p:cNvPr id="4" name="Slide Number Placeholder 3"/>
          <p:cNvSpPr>
            <a:spLocks noGrp="1"/>
          </p:cNvSpPr>
          <p:nvPr>
            <p:ph type="sldNum" sz="quarter" idx="12"/>
          </p:nvPr>
        </p:nvSpPr>
        <p:spPr/>
        <p:txBody>
          <a:bodyPr/>
          <a:lstStyle/>
          <a:p>
            <a:pPr>
              <a:defRPr/>
            </a:pPr>
            <a:fld id="{46425072-6E52-45A8-8A7E-A5B11BCA4176}" type="slidenum">
              <a:rPr lang="en-US" altLang="en-US" smtClean="0"/>
              <a:pPr>
                <a:defRPr/>
              </a:pPr>
              <a:t>182</a:t>
            </a:fld>
            <a:endParaRPr lang="en-US" altLang="en-US"/>
          </a:p>
        </p:txBody>
      </p:sp>
      <p:sp>
        <p:nvSpPr>
          <p:cNvPr id="7" name="Text Box 3"/>
          <p:cNvSpPr txBox="1">
            <a:spLocks noChangeArrowheads="1"/>
          </p:cNvSpPr>
          <p:nvPr/>
        </p:nvSpPr>
        <p:spPr bwMode="auto">
          <a:xfrm>
            <a:off x="539552" y="1484784"/>
            <a:ext cx="8220075" cy="498598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lgn="l">
              <a:spcBef>
                <a:spcPct val="20000"/>
              </a:spcBef>
              <a:buClr>
                <a:schemeClr val="tx2"/>
              </a:buClr>
              <a:buSzPct val="150000"/>
              <a:buChar char="•"/>
              <a:defRPr sz="2800" b="1">
                <a:solidFill>
                  <a:schemeClr val="tx1"/>
                </a:solidFill>
                <a:latin typeface="Arial" charset="0"/>
              </a:defRPr>
            </a:lvl1pPr>
            <a:lvl2pPr marL="742950"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ts val="2400"/>
              </a:spcBef>
              <a:buClrTx/>
              <a:buSzTx/>
            </a:pPr>
            <a:r>
              <a:rPr lang="en-US" altLang="en-US" sz="2200" b="0" i="1" dirty="0">
                <a:latin typeface="+mn-lt"/>
              </a:rPr>
              <a:t>Beam depth:  </a:t>
            </a:r>
            <a:r>
              <a:rPr lang="en-US" altLang="en-US" sz="2200" b="0" dirty="0">
                <a:latin typeface="+mn-lt"/>
              </a:rPr>
              <a:t>	</a:t>
            </a:r>
            <a:r>
              <a:rPr lang="en-US" altLang="en-US" sz="2200" b="0" dirty="0" smtClean="0">
                <a:latin typeface="+mn-lt"/>
              </a:rPr>
              <a:t>up </a:t>
            </a:r>
            <a:r>
              <a:rPr lang="en-US" altLang="en-US" sz="2200" b="0" dirty="0">
                <a:latin typeface="+mn-lt"/>
              </a:rPr>
              <a:t>to W36</a:t>
            </a:r>
          </a:p>
          <a:p>
            <a:pPr>
              <a:spcBef>
                <a:spcPts val="2400"/>
              </a:spcBef>
              <a:buClrTx/>
              <a:buSzTx/>
            </a:pPr>
            <a:r>
              <a:rPr lang="en-US" altLang="en-US" sz="2200" b="0" i="1" dirty="0">
                <a:latin typeface="+mn-lt"/>
              </a:rPr>
              <a:t>Beam weight:</a:t>
            </a:r>
            <a:r>
              <a:rPr lang="en-US" altLang="en-US" sz="2200" b="0" dirty="0">
                <a:latin typeface="+mn-lt"/>
              </a:rPr>
              <a:t>	</a:t>
            </a:r>
            <a:r>
              <a:rPr lang="en-US" altLang="en-US" sz="2200" b="0" dirty="0" smtClean="0">
                <a:latin typeface="+mn-lt"/>
              </a:rPr>
              <a:t>up </a:t>
            </a:r>
            <a:r>
              <a:rPr lang="en-US" altLang="en-US" sz="2200" b="0" dirty="0">
                <a:latin typeface="+mn-lt"/>
              </a:rPr>
              <a:t>to 302 </a:t>
            </a:r>
            <a:r>
              <a:rPr lang="en-US" altLang="en-US" sz="2200" b="0" dirty="0" err="1">
                <a:latin typeface="+mn-lt"/>
              </a:rPr>
              <a:t>lb</a:t>
            </a:r>
            <a:r>
              <a:rPr lang="en-US" altLang="en-US" sz="2200" b="0" dirty="0">
                <a:latin typeface="+mn-lt"/>
              </a:rPr>
              <a:t>/</a:t>
            </a:r>
            <a:r>
              <a:rPr lang="en-US" altLang="en-US" sz="2200" b="0" dirty="0" err="1">
                <a:latin typeface="+mn-lt"/>
              </a:rPr>
              <a:t>ft</a:t>
            </a:r>
            <a:endParaRPr lang="en-US" altLang="en-US" sz="2200" b="0" dirty="0">
              <a:latin typeface="+mn-lt"/>
            </a:endParaRPr>
          </a:p>
          <a:p>
            <a:pPr>
              <a:spcBef>
                <a:spcPts val="2400"/>
              </a:spcBef>
              <a:buClrTx/>
              <a:buSzTx/>
            </a:pPr>
            <a:r>
              <a:rPr lang="en-US" altLang="en-US" sz="2200" b="0" i="1" dirty="0">
                <a:latin typeface="+mn-lt"/>
              </a:rPr>
              <a:t>Column depth:</a:t>
            </a:r>
            <a:r>
              <a:rPr lang="en-US" altLang="en-US" sz="2200" b="0" dirty="0">
                <a:latin typeface="+mn-lt"/>
              </a:rPr>
              <a:t>	</a:t>
            </a:r>
            <a:r>
              <a:rPr lang="en-US" altLang="en-US" sz="2200" b="0" dirty="0" smtClean="0">
                <a:latin typeface="+mn-lt"/>
              </a:rPr>
              <a:t>up </a:t>
            </a:r>
            <a:r>
              <a:rPr lang="en-US" altLang="en-US" sz="2200" b="0" dirty="0">
                <a:latin typeface="+mn-lt"/>
              </a:rPr>
              <a:t>to W36 for wide-flange</a:t>
            </a:r>
            <a:br>
              <a:rPr lang="en-US" altLang="en-US" sz="2200" b="0" dirty="0">
                <a:latin typeface="+mn-lt"/>
              </a:rPr>
            </a:br>
            <a:r>
              <a:rPr lang="en-US" altLang="en-US" sz="2200" b="0" dirty="0">
                <a:latin typeface="+mn-lt"/>
              </a:rPr>
              <a:t>			</a:t>
            </a:r>
            <a:r>
              <a:rPr lang="en-US" altLang="en-US" sz="2200" b="0" dirty="0" smtClean="0">
                <a:latin typeface="+mn-lt"/>
              </a:rPr>
              <a:t>up </a:t>
            </a:r>
            <a:r>
              <a:rPr lang="en-US" altLang="en-US" sz="2200" b="0" dirty="0">
                <a:latin typeface="+mn-lt"/>
              </a:rPr>
              <a:t>to 24-inches for box columns</a:t>
            </a:r>
          </a:p>
          <a:p>
            <a:pPr>
              <a:spcBef>
                <a:spcPts val="2400"/>
              </a:spcBef>
              <a:buClrTx/>
              <a:buSzTx/>
            </a:pPr>
            <a:r>
              <a:rPr lang="en-US" altLang="en-US" sz="2200" b="0" i="1" dirty="0" smtClean="0">
                <a:latin typeface="+mn-lt"/>
              </a:rPr>
              <a:t>RBS </a:t>
            </a:r>
            <a:r>
              <a:rPr lang="en-US" altLang="en-US" sz="2200" b="0" i="1" dirty="0">
                <a:latin typeface="+mn-lt"/>
              </a:rPr>
              <a:t>shape:	</a:t>
            </a:r>
            <a:r>
              <a:rPr lang="en-US" altLang="en-US" sz="2200" b="0" dirty="0">
                <a:latin typeface="+mn-lt"/>
              </a:rPr>
              <a:t>	circular</a:t>
            </a:r>
          </a:p>
          <a:p>
            <a:pPr>
              <a:spcBef>
                <a:spcPts val="2400"/>
              </a:spcBef>
              <a:buClrTx/>
              <a:buSzTx/>
            </a:pPr>
            <a:r>
              <a:rPr lang="en-US" altLang="en-US" sz="2200" b="0" i="1" dirty="0">
                <a:latin typeface="+mn-lt"/>
              </a:rPr>
              <a:t>RBS dimensions:</a:t>
            </a:r>
            <a:r>
              <a:rPr lang="en-US" altLang="en-US" sz="2200" b="0" dirty="0">
                <a:latin typeface="+mn-lt"/>
              </a:rPr>
              <a:t>	per specified design procedure	</a:t>
            </a:r>
            <a:endParaRPr lang="en-US" altLang="en-US" sz="2200" b="0" dirty="0" smtClean="0">
              <a:latin typeface="+mn-lt"/>
            </a:endParaRPr>
          </a:p>
          <a:p>
            <a:pPr>
              <a:spcBef>
                <a:spcPts val="2400"/>
              </a:spcBef>
              <a:buClrTx/>
              <a:buSzTx/>
            </a:pPr>
            <a:r>
              <a:rPr lang="en-US" altLang="en-US" sz="2200" b="0" dirty="0"/>
              <a:t>Beam connected to column flange</a:t>
            </a:r>
            <a:br>
              <a:rPr lang="en-US" altLang="en-US" sz="2200" b="0" dirty="0"/>
            </a:br>
            <a:r>
              <a:rPr lang="en-US" altLang="en-US" sz="2200" b="0" dirty="0"/>
              <a:t>(connections to column web not prequalified)</a:t>
            </a:r>
          </a:p>
          <a:p>
            <a:pPr>
              <a:spcBef>
                <a:spcPts val="2400"/>
              </a:spcBef>
              <a:buClrTx/>
              <a:buSzTx/>
            </a:pPr>
            <a:endParaRPr lang="en-US" altLang="en-US" sz="2200" b="0" dirty="0">
              <a:latin typeface="+mn-lt"/>
            </a:endParaRPr>
          </a:p>
        </p:txBody>
      </p:sp>
    </p:spTree>
    <p:extLst>
      <p:ext uri="{BB962C8B-B14F-4D97-AF65-F5344CB8AC3E}">
        <p14:creationId xmlns:p14="http://schemas.microsoft.com/office/powerpoint/2010/main" val="2637981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8"/>
          </p:nvPr>
        </p:nvSpPr>
        <p:spPr/>
        <p:txBody>
          <a:bodyPr/>
          <a:lstStyle/>
          <a:p>
            <a:r>
              <a:rPr lang="en-US" dirty="0"/>
              <a:t> Prequalification Requirements for RBS in SMF</a:t>
            </a:r>
          </a:p>
          <a:p>
            <a:endParaRPr lang="en-US" dirty="0"/>
          </a:p>
        </p:txBody>
      </p:sp>
      <p:sp>
        <p:nvSpPr>
          <p:cNvPr id="6" name="Text Placeholder 5"/>
          <p:cNvSpPr>
            <a:spLocks noGrp="1"/>
          </p:cNvSpPr>
          <p:nvPr>
            <p:ph type="body" sz="quarter" idx="39"/>
          </p:nvPr>
        </p:nvSpPr>
        <p:spPr/>
        <p:txBody>
          <a:bodyPr/>
          <a:lstStyle/>
          <a:p>
            <a:r>
              <a:rPr lang="en-US" dirty="0"/>
              <a:t>ANSI/AISC 358 Prequalified Connections </a:t>
            </a:r>
          </a:p>
          <a:p>
            <a:endParaRPr lang="en-US" dirty="0"/>
          </a:p>
        </p:txBody>
      </p:sp>
      <p:sp>
        <p:nvSpPr>
          <p:cNvPr id="4" name="Slide Number Placeholder 3"/>
          <p:cNvSpPr>
            <a:spLocks noGrp="1"/>
          </p:cNvSpPr>
          <p:nvPr>
            <p:ph type="sldNum" sz="quarter" idx="12"/>
          </p:nvPr>
        </p:nvSpPr>
        <p:spPr/>
        <p:txBody>
          <a:bodyPr/>
          <a:lstStyle/>
          <a:p>
            <a:pPr>
              <a:defRPr/>
            </a:pPr>
            <a:fld id="{46425072-6E52-45A8-8A7E-A5B11BCA4176}" type="slidenum">
              <a:rPr lang="en-US" altLang="en-US" smtClean="0"/>
              <a:pPr>
                <a:defRPr/>
              </a:pPr>
              <a:t>183</a:t>
            </a:fld>
            <a:endParaRPr lang="en-US" altLang="en-US"/>
          </a:p>
        </p:txBody>
      </p:sp>
      <p:sp>
        <p:nvSpPr>
          <p:cNvPr id="8" name="Text Box 3"/>
          <p:cNvSpPr txBox="1">
            <a:spLocks noChangeArrowheads="1"/>
          </p:cNvSpPr>
          <p:nvPr/>
        </p:nvSpPr>
        <p:spPr bwMode="auto">
          <a:xfrm>
            <a:off x="476250" y="1484784"/>
            <a:ext cx="8272214" cy="4296561"/>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228600" indent="-228600">
              <a:spcBef>
                <a:spcPts val="2400"/>
              </a:spcBef>
              <a:buClrTx/>
              <a:buSzTx/>
              <a:buChar char="•"/>
              <a:defRPr sz="2200" b="0"/>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pPr>
              <a:tabLst>
                <a:tab pos="2917825" algn="l"/>
              </a:tabLst>
            </a:pPr>
            <a:r>
              <a:rPr lang="en-US" altLang="en-US" i="1" dirty="0"/>
              <a:t>Beam flange welds:	</a:t>
            </a:r>
            <a:endParaRPr lang="en-US" altLang="en-US" i="1" dirty="0" smtClean="0"/>
          </a:p>
          <a:p>
            <a:pPr lvl="1">
              <a:tabLst>
                <a:tab pos="2917825" algn="l"/>
              </a:tabLst>
            </a:pPr>
            <a:r>
              <a:rPr lang="en-US" altLang="en-US" sz="2200" b="0" dirty="0" smtClean="0"/>
              <a:t>CJP </a:t>
            </a:r>
            <a:r>
              <a:rPr lang="en-US" altLang="en-US" sz="2200" b="0" dirty="0"/>
              <a:t>groove </a:t>
            </a:r>
            <a:r>
              <a:rPr lang="en-US" altLang="en-US" sz="2200" b="0" dirty="0" smtClean="0"/>
              <a:t>welds</a:t>
            </a:r>
            <a:endParaRPr lang="en-US" altLang="en-US" sz="2200" b="0" dirty="0"/>
          </a:p>
          <a:p>
            <a:pPr lvl="1">
              <a:tabLst>
                <a:tab pos="2917825" algn="l"/>
              </a:tabLst>
            </a:pPr>
            <a:r>
              <a:rPr lang="en-US" altLang="en-US" sz="2200" b="0" dirty="0" smtClean="0"/>
              <a:t>Treat </a:t>
            </a:r>
            <a:r>
              <a:rPr lang="en-US" altLang="en-US" sz="2200" b="0" dirty="0"/>
              <a:t>welds as Demand Critical</a:t>
            </a:r>
          </a:p>
          <a:p>
            <a:r>
              <a:rPr lang="en-US" altLang="en-US" i="1" dirty="0"/>
              <a:t>Beam web to column </a:t>
            </a:r>
            <a:r>
              <a:rPr lang="en-US" altLang="en-US" i="1" dirty="0" smtClean="0"/>
              <a:t>connection:</a:t>
            </a:r>
            <a:endParaRPr lang="en-US" altLang="en-US" dirty="0"/>
          </a:p>
          <a:p>
            <a:pPr lvl="1"/>
            <a:r>
              <a:rPr lang="en-US" altLang="en-US" sz="2200" b="0" dirty="0" smtClean="0"/>
              <a:t>Use </a:t>
            </a:r>
            <a:r>
              <a:rPr lang="en-US" altLang="en-US" sz="2200" b="0" dirty="0"/>
              <a:t>fully welded web connection (CJP weld </a:t>
            </a:r>
            <a:r>
              <a:rPr lang="en-US" altLang="en-US" sz="2200" b="0" dirty="0" smtClean="0"/>
              <a:t>between </a:t>
            </a:r>
            <a:r>
              <a:rPr lang="en-US" altLang="en-US" sz="2200" b="0" dirty="0"/>
              <a:t>beam web and column flange)</a:t>
            </a:r>
          </a:p>
          <a:p>
            <a:pPr>
              <a:buFont typeface="Wingdings" panose="05000000000000000000" pitchFamily="2" charset="2"/>
              <a:buChar char="Ø"/>
            </a:pPr>
            <a:r>
              <a:rPr lang="en-US" altLang="en-US" i="1" dirty="0" smtClean="0"/>
              <a:t>See </a:t>
            </a:r>
            <a:r>
              <a:rPr lang="en-US" altLang="en-US" i="1" dirty="0"/>
              <a:t>ANSI/AISC 358 for additional requirements (continuity plates, beam lateral bracing, RBS cut finish </a:t>
            </a:r>
            <a:r>
              <a:rPr lang="en-US" altLang="en-US" i="1" dirty="0" smtClean="0"/>
              <a:t>requirements, </a:t>
            </a:r>
            <a:r>
              <a:rPr lang="en-US" altLang="en-US" i="1" dirty="0"/>
              <a:t>etc.)	</a:t>
            </a:r>
            <a:r>
              <a:rPr lang="en-US" altLang="en-US" dirty="0"/>
              <a:t/>
            </a:r>
            <a:br>
              <a:rPr lang="en-US" altLang="en-US" dirty="0"/>
            </a:br>
            <a:endParaRPr lang="en-US" altLang="en-US" dirty="0"/>
          </a:p>
        </p:txBody>
      </p:sp>
    </p:spTree>
    <p:extLst>
      <p:ext uri="{BB962C8B-B14F-4D97-AF65-F5344CB8AC3E}">
        <p14:creationId xmlns:p14="http://schemas.microsoft.com/office/powerpoint/2010/main" val="1742866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184</a:t>
            </a:fld>
            <a:endParaRPr lang="en-US" altLang="en-US"/>
          </a:p>
        </p:txBody>
      </p:sp>
      <p:sp>
        <p:nvSpPr>
          <p:cNvPr id="5" name="Text Box 3"/>
          <p:cNvSpPr txBox="1">
            <a:spLocks noChangeArrowheads="1"/>
          </p:cNvSpPr>
          <p:nvPr/>
        </p:nvSpPr>
        <p:spPr bwMode="gray">
          <a:xfrm>
            <a:off x="644215" y="1028204"/>
            <a:ext cx="3048000" cy="707886"/>
          </a:xfrm>
          <a:prstGeom prst="rect">
            <a:avLst/>
          </a:prstGeom>
          <a:extLst/>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2000" dirty="0"/>
              <a:t>RBS with welded web </a:t>
            </a:r>
            <a:r>
              <a:rPr lang="en-US" altLang="en-US" sz="2000" dirty="0" smtClean="0"/>
              <a:t>connection</a:t>
            </a:r>
            <a:endParaRPr lang="en-US" altLang="en-US" sz="2000" dirty="0"/>
          </a:p>
        </p:txBody>
      </p:sp>
      <p:pic>
        <p:nvPicPr>
          <p:cNvPr id="6" name="Picture 2" descr="welded-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67917"/>
            <a:ext cx="4070350" cy="6473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166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8"/>
          </p:nvPr>
        </p:nvSpPr>
        <p:spPr/>
        <p:txBody>
          <a:bodyPr/>
          <a:lstStyle/>
          <a:p>
            <a:r>
              <a:rPr lang="en-US" dirty="0"/>
              <a:t> Prequalification Requirements for RBS in SMF</a:t>
            </a:r>
          </a:p>
          <a:p>
            <a:endParaRPr lang="en-US" dirty="0"/>
          </a:p>
        </p:txBody>
      </p:sp>
      <p:sp>
        <p:nvSpPr>
          <p:cNvPr id="6" name="Text Placeholder 5"/>
          <p:cNvSpPr>
            <a:spLocks noGrp="1"/>
          </p:cNvSpPr>
          <p:nvPr>
            <p:ph type="body" sz="quarter" idx="39"/>
          </p:nvPr>
        </p:nvSpPr>
        <p:spPr/>
        <p:txBody>
          <a:bodyPr/>
          <a:lstStyle/>
          <a:p>
            <a:r>
              <a:rPr lang="en-US" dirty="0"/>
              <a:t>ANSI/AISC 358 Prequalified Connections </a:t>
            </a:r>
          </a:p>
          <a:p>
            <a:endParaRPr lang="en-US" dirty="0"/>
          </a:p>
        </p:txBody>
      </p:sp>
      <p:sp>
        <p:nvSpPr>
          <p:cNvPr id="4" name="Slide Number Placeholder 3"/>
          <p:cNvSpPr>
            <a:spLocks noGrp="1"/>
          </p:cNvSpPr>
          <p:nvPr>
            <p:ph type="sldNum" sz="quarter" idx="12"/>
          </p:nvPr>
        </p:nvSpPr>
        <p:spPr>
          <a:xfrm>
            <a:off x="6555554" y="6489044"/>
            <a:ext cx="2133600" cy="365125"/>
          </a:xfrm>
        </p:spPr>
        <p:txBody>
          <a:bodyPr/>
          <a:lstStyle/>
          <a:p>
            <a:pPr>
              <a:defRPr/>
            </a:pPr>
            <a:fld id="{46425072-6E52-45A8-8A7E-A5B11BCA4176}" type="slidenum">
              <a:rPr lang="en-US" altLang="en-US" smtClean="0"/>
              <a:pPr>
                <a:defRPr/>
              </a:pPr>
              <a:t>185</a:t>
            </a:fld>
            <a:endParaRPr lang="en-US" altLang="en-US"/>
          </a:p>
        </p:txBody>
      </p:sp>
      <p:sp>
        <p:nvSpPr>
          <p:cNvPr id="7" name="Text Box 3"/>
          <p:cNvSpPr txBox="1">
            <a:spLocks noChangeArrowheads="1"/>
          </p:cNvSpPr>
          <p:nvPr/>
        </p:nvSpPr>
        <p:spPr bwMode="auto">
          <a:xfrm>
            <a:off x="2859168" y="1982105"/>
            <a:ext cx="3350126"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latin typeface="+mn-lt"/>
              </a:rPr>
              <a:t>Protected Zone</a:t>
            </a:r>
          </a:p>
        </p:txBody>
      </p:sp>
      <p:grpSp>
        <p:nvGrpSpPr>
          <p:cNvPr id="9" name="Group 4"/>
          <p:cNvGrpSpPr>
            <a:grpSpLocks/>
          </p:cNvGrpSpPr>
          <p:nvPr/>
        </p:nvGrpSpPr>
        <p:grpSpPr bwMode="auto">
          <a:xfrm>
            <a:off x="1358999" y="2576512"/>
            <a:ext cx="6573837" cy="1857375"/>
            <a:chOff x="225" y="2653"/>
            <a:chExt cx="4141" cy="1170"/>
          </a:xfrm>
        </p:grpSpPr>
        <p:sp>
          <p:nvSpPr>
            <p:cNvPr id="10" name="Freeform 5"/>
            <p:cNvSpPr>
              <a:spLocks/>
            </p:cNvSpPr>
            <p:nvPr/>
          </p:nvSpPr>
          <p:spPr bwMode="auto">
            <a:xfrm>
              <a:off x="2042" y="3312"/>
              <a:ext cx="512" cy="193"/>
            </a:xfrm>
            <a:custGeom>
              <a:avLst/>
              <a:gdLst>
                <a:gd name="T0" fmla="*/ 0 w 1461"/>
                <a:gd name="T1" fmla="*/ 123 h 618"/>
                <a:gd name="T2" fmla="*/ 59 w 1461"/>
                <a:gd name="T3" fmla="*/ 193 h 618"/>
                <a:gd name="T4" fmla="*/ 256 w 1461"/>
                <a:gd name="T5" fmla="*/ 193 h 618"/>
                <a:gd name="T6" fmla="*/ 453 w 1461"/>
                <a:gd name="T7" fmla="*/ 193 h 618"/>
                <a:gd name="T8" fmla="*/ 512 w 1461"/>
                <a:gd name="T9" fmla="*/ 123 h 618"/>
                <a:gd name="T10" fmla="*/ 512 w 1461"/>
                <a:gd name="T11" fmla="*/ 0 h 618"/>
                <a:gd name="T12" fmla="*/ 256 w 1461"/>
                <a:gd name="T13" fmla="*/ 0 h 618"/>
                <a:gd name="T14" fmla="*/ 0 w 1461"/>
                <a:gd name="T15" fmla="*/ 0 h 618"/>
                <a:gd name="T16" fmla="*/ 0 w 1461"/>
                <a:gd name="T17" fmla="*/ 123 h 6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61" h="618">
                  <a:moveTo>
                    <a:pt x="0" y="393"/>
                  </a:moveTo>
                  <a:lnTo>
                    <a:pt x="168" y="618"/>
                  </a:lnTo>
                  <a:lnTo>
                    <a:pt x="731" y="618"/>
                  </a:lnTo>
                  <a:lnTo>
                    <a:pt x="1293" y="618"/>
                  </a:lnTo>
                  <a:lnTo>
                    <a:pt x="1461" y="393"/>
                  </a:lnTo>
                  <a:lnTo>
                    <a:pt x="1461" y="0"/>
                  </a:lnTo>
                  <a:lnTo>
                    <a:pt x="731" y="0"/>
                  </a:lnTo>
                  <a:lnTo>
                    <a:pt x="0" y="0"/>
                  </a:lnTo>
                  <a:lnTo>
                    <a:pt x="0" y="393"/>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Line 6"/>
            <p:cNvSpPr>
              <a:spLocks noChangeShapeType="1"/>
            </p:cNvSpPr>
            <p:nvPr/>
          </p:nvSpPr>
          <p:spPr bwMode="auto">
            <a:xfrm>
              <a:off x="2042" y="3435"/>
              <a:ext cx="58" cy="7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7"/>
            <p:cNvSpPr>
              <a:spLocks noChangeShapeType="1"/>
            </p:cNvSpPr>
            <p:nvPr/>
          </p:nvSpPr>
          <p:spPr bwMode="auto">
            <a:xfrm>
              <a:off x="2042" y="3312"/>
              <a:ext cx="1" cy="12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8"/>
            <p:cNvSpPr>
              <a:spLocks noChangeShapeType="1"/>
            </p:cNvSpPr>
            <p:nvPr/>
          </p:nvSpPr>
          <p:spPr bwMode="auto">
            <a:xfrm>
              <a:off x="2042" y="3312"/>
              <a:ext cx="255"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9"/>
            <p:cNvSpPr>
              <a:spLocks noChangeShapeType="1"/>
            </p:cNvSpPr>
            <p:nvPr/>
          </p:nvSpPr>
          <p:spPr bwMode="auto">
            <a:xfrm>
              <a:off x="2100" y="3505"/>
              <a:ext cx="19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0"/>
            <p:cNvSpPr>
              <a:spLocks noChangeShapeType="1"/>
            </p:cNvSpPr>
            <p:nvPr/>
          </p:nvSpPr>
          <p:spPr bwMode="auto">
            <a:xfrm flipH="1">
              <a:off x="2495" y="3435"/>
              <a:ext cx="59" cy="7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1"/>
            <p:cNvSpPr>
              <a:spLocks noChangeShapeType="1"/>
            </p:cNvSpPr>
            <p:nvPr/>
          </p:nvSpPr>
          <p:spPr bwMode="auto">
            <a:xfrm>
              <a:off x="2554" y="3312"/>
              <a:ext cx="0" cy="12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2"/>
            <p:cNvSpPr>
              <a:spLocks noChangeShapeType="1"/>
            </p:cNvSpPr>
            <p:nvPr/>
          </p:nvSpPr>
          <p:spPr bwMode="auto">
            <a:xfrm flipH="1">
              <a:off x="2297" y="3312"/>
              <a:ext cx="25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3"/>
            <p:cNvSpPr>
              <a:spLocks noChangeShapeType="1"/>
            </p:cNvSpPr>
            <p:nvPr/>
          </p:nvSpPr>
          <p:spPr bwMode="auto">
            <a:xfrm flipH="1">
              <a:off x="2297" y="3505"/>
              <a:ext cx="19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Freeform 14"/>
            <p:cNvSpPr>
              <a:spLocks/>
            </p:cNvSpPr>
            <p:nvPr/>
          </p:nvSpPr>
          <p:spPr bwMode="auto">
            <a:xfrm>
              <a:off x="2042" y="3576"/>
              <a:ext cx="512" cy="194"/>
            </a:xfrm>
            <a:custGeom>
              <a:avLst/>
              <a:gdLst>
                <a:gd name="T0" fmla="*/ 0 w 1461"/>
                <a:gd name="T1" fmla="*/ 70 h 617"/>
                <a:gd name="T2" fmla="*/ 59 w 1461"/>
                <a:gd name="T3" fmla="*/ 0 h 617"/>
                <a:gd name="T4" fmla="*/ 256 w 1461"/>
                <a:gd name="T5" fmla="*/ 0 h 617"/>
                <a:gd name="T6" fmla="*/ 453 w 1461"/>
                <a:gd name="T7" fmla="*/ 0 h 617"/>
                <a:gd name="T8" fmla="*/ 512 w 1461"/>
                <a:gd name="T9" fmla="*/ 70 h 617"/>
                <a:gd name="T10" fmla="*/ 512 w 1461"/>
                <a:gd name="T11" fmla="*/ 194 h 617"/>
                <a:gd name="T12" fmla="*/ 256 w 1461"/>
                <a:gd name="T13" fmla="*/ 194 h 617"/>
                <a:gd name="T14" fmla="*/ 0 w 1461"/>
                <a:gd name="T15" fmla="*/ 194 h 617"/>
                <a:gd name="T16" fmla="*/ 0 w 1461"/>
                <a:gd name="T17" fmla="*/ 70 h 6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61" h="617">
                  <a:moveTo>
                    <a:pt x="0" y="224"/>
                  </a:moveTo>
                  <a:lnTo>
                    <a:pt x="168" y="0"/>
                  </a:lnTo>
                  <a:lnTo>
                    <a:pt x="731" y="0"/>
                  </a:lnTo>
                  <a:lnTo>
                    <a:pt x="1293" y="0"/>
                  </a:lnTo>
                  <a:lnTo>
                    <a:pt x="1461" y="224"/>
                  </a:lnTo>
                  <a:lnTo>
                    <a:pt x="1461" y="617"/>
                  </a:lnTo>
                  <a:lnTo>
                    <a:pt x="731" y="617"/>
                  </a:lnTo>
                  <a:lnTo>
                    <a:pt x="0" y="617"/>
                  </a:lnTo>
                  <a:lnTo>
                    <a:pt x="0" y="22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Line 15"/>
            <p:cNvSpPr>
              <a:spLocks noChangeShapeType="1"/>
            </p:cNvSpPr>
            <p:nvPr/>
          </p:nvSpPr>
          <p:spPr bwMode="auto">
            <a:xfrm flipV="1">
              <a:off x="2042" y="3576"/>
              <a:ext cx="58" cy="7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16"/>
            <p:cNvSpPr>
              <a:spLocks noChangeShapeType="1"/>
            </p:cNvSpPr>
            <p:nvPr/>
          </p:nvSpPr>
          <p:spPr bwMode="auto">
            <a:xfrm flipV="1">
              <a:off x="2042" y="3647"/>
              <a:ext cx="1" cy="12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17"/>
            <p:cNvSpPr>
              <a:spLocks noChangeShapeType="1"/>
            </p:cNvSpPr>
            <p:nvPr/>
          </p:nvSpPr>
          <p:spPr bwMode="auto">
            <a:xfrm>
              <a:off x="2042" y="3770"/>
              <a:ext cx="255" cy="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18"/>
            <p:cNvSpPr>
              <a:spLocks noChangeShapeType="1"/>
            </p:cNvSpPr>
            <p:nvPr/>
          </p:nvSpPr>
          <p:spPr bwMode="auto">
            <a:xfrm>
              <a:off x="2100" y="3576"/>
              <a:ext cx="19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9"/>
            <p:cNvSpPr>
              <a:spLocks noChangeShapeType="1"/>
            </p:cNvSpPr>
            <p:nvPr/>
          </p:nvSpPr>
          <p:spPr bwMode="auto">
            <a:xfrm flipH="1" flipV="1">
              <a:off x="2495" y="3576"/>
              <a:ext cx="59" cy="7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0"/>
            <p:cNvSpPr>
              <a:spLocks noChangeShapeType="1"/>
            </p:cNvSpPr>
            <p:nvPr/>
          </p:nvSpPr>
          <p:spPr bwMode="auto">
            <a:xfrm flipV="1">
              <a:off x="2554" y="3647"/>
              <a:ext cx="0" cy="12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1"/>
            <p:cNvSpPr>
              <a:spLocks noChangeShapeType="1"/>
            </p:cNvSpPr>
            <p:nvPr/>
          </p:nvSpPr>
          <p:spPr bwMode="auto">
            <a:xfrm flipH="1">
              <a:off x="2297" y="3770"/>
              <a:ext cx="257" cy="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22"/>
            <p:cNvSpPr>
              <a:spLocks noChangeShapeType="1"/>
            </p:cNvSpPr>
            <p:nvPr/>
          </p:nvSpPr>
          <p:spPr bwMode="auto">
            <a:xfrm flipH="1">
              <a:off x="2297" y="3576"/>
              <a:ext cx="19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Freeform 23"/>
            <p:cNvSpPr>
              <a:spLocks/>
            </p:cNvSpPr>
            <p:nvPr/>
          </p:nvSpPr>
          <p:spPr bwMode="auto">
            <a:xfrm>
              <a:off x="1942" y="3259"/>
              <a:ext cx="710" cy="563"/>
            </a:xfrm>
            <a:custGeom>
              <a:avLst/>
              <a:gdLst>
                <a:gd name="T0" fmla="*/ 710 w 2023"/>
                <a:gd name="T1" fmla="*/ 282 h 1798"/>
                <a:gd name="T2" fmla="*/ 710 w 2023"/>
                <a:gd name="T3" fmla="*/ 0 h 1798"/>
                <a:gd name="T4" fmla="*/ 611 w 2023"/>
                <a:gd name="T5" fmla="*/ 0 h 1798"/>
                <a:gd name="T6" fmla="*/ 611 w 2023"/>
                <a:gd name="T7" fmla="*/ 211 h 1798"/>
                <a:gd name="T8" fmla="*/ 611 w 2023"/>
                <a:gd name="T9" fmla="*/ 218 h 1798"/>
                <a:gd name="T10" fmla="*/ 609 w 2023"/>
                <a:gd name="T11" fmla="*/ 225 h 1798"/>
                <a:gd name="T12" fmla="*/ 605 w 2023"/>
                <a:gd name="T13" fmla="*/ 231 h 1798"/>
                <a:gd name="T14" fmla="*/ 600 w 2023"/>
                <a:gd name="T15" fmla="*/ 236 h 1798"/>
                <a:gd name="T16" fmla="*/ 594 w 2023"/>
                <a:gd name="T17" fmla="*/ 240 h 1798"/>
                <a:gd name="T18" fmla="*/ 587 w 2023"/>
                <a:gd name="T19" fmla="*/ 244 h 1798"/>
                <a:gd name="T20" fmla="*/ 580 w 2023"/>
                <a:gd name="T21" fmla="*/ 246 h 1798"/>
                <a:gd name="T22" fmla="*/ 572 w 2023"/>
                <a:gd name="T23" fmla="*/ 246 h 1798"/>
                <a:gd name="T24" fmla="*/ 355 w 2023"/>
                <a:gd name="T25" fmla="*/ 246 h 1798"/>
                <a:gd name="T26" fmla="*/ 138 w 2023"/>
                <a:gd name="T27" fmla="*/ 246 h 1798"/>
                <a:gd name="T28" fmla="*/ 130 w 2023"/>
                <a:gd name="T29" fmla="*/ 246 h 1798"/>
                <a:gd name="T30" fmla="*/ 123 w 2023"/>
                <a:gd name="T31" fmla="*/ 244 h 1798"/>
                <a:gd name="T32" fmla="*/ 116 w 2023"/>
                <a:gd name="T33" fmla="*/ 240 h 1798"/>
                <a:gd name="T34" fmla="*/ 110 w 2023"/>
                <a:gd name="T35" fmla="*/ 236 h 1798"/>
                <a:gd name="T36" fmla="*/ 105 w 2023"/>
                <a:gd name="T37" fmla="*/ 231 h 1798"/>
                <a:gd name="T38" fmla="*/ 101 w 2023"/>
                <a:gd name="T39" fmla="*/ 225 h 1798"/>
                <a:gd name="T40" fmla="*/ 99 w 2023"/>
                <a:gd name="T41" fmla="*/ 218 h 1798"/>
                <a:gd name="T42" fmla="*/ 99 w 2023"/>
                <a:gd name="T43" fmla="*/ 211 h 1798"/>
                <a:gd name="T44" fmla="*/ 99 w 2023"/>
                <a:gd name="T45" fmla="*/ 0 h 1798"/>
                <a:gd name="T46" fmla="*/ 0 w 2023"/>
                <a:gd name="T47" fmla="*/ 0 h 1798"/>
                <a:gd name="T48" fmla="*/ 0 w 2023"/>
                <a:gd name="T49" fmla="*/ 282 h 1798"/>
                <a:gd name="T50" fmla="*/ 0 w 2023"/>
                <a:gd name="T51" fmla="*/ 563 h 1798"/>
                <a:gd name="T52" fmla="*/ 99 w 2023"/>
                <a:gd name="T53" fmla="*/ 563 h 1798"/>
                <a:gd name="T54" fmla="*/ 99 w 2023"/>
                <a:gd name="T55" fmla="*/ 352 h 1798"/>
                <a:gd name="T56" fmla="*/ 99 w 2023"/>
                <a:gd name="T57" fmla="*/ 345 h 1798"/>
                <a:gd name="T58" fmla="*/ 101 w 2023"/>
                <a:gd name="T59" fmla="*/ 339 h 1798"/>
                <a:gd name="T60" fmla="*/ 105 w 2023"/>
                <a:gd name="T61" fmla="*/ 333 h 1798"/>
                <a:gd name="T62" fmla="*/ 110 w 2023"/>
                <a:gd name="T63" fmla="*/ 327 h 1798"/>
                <a:gd name="T64" fmla="*/ 116 w 2023"/>
                <a:gd name="T65" fmla="*/ 323 h 1798"/>
                <a:gd name="T66" fmla="*/ 123 w 2023"/>
                <a:gd name="T67" fmla="*/ 320 h 1798"/>
                <a:gd name="T68" fmla="*/ 130 w 2023"/>
                <a:gd name="T69" fmla="*/ 318 h 1798"/>
                <a:gd name="T70" fmla="*/ 138 w 2023"/>
                <a:gd name="T71" fmla="*/ 317 h 1798"/>
                <a:gd name="T72" fmla="*/ 355 w 2023"/>
                <a:gd name="T73" fmla="*/ 317 h 1798"/>
                <a:gd name="T74" fmla="*/ 572 w 2023"/>
                <a:gd name="T75" fmla="*/ 317 h 1798"/>
                <a:gd name="T76" fmla="*/ 580 w 2023"/>
                <a:gd name="T77" fmla="*/ 318 h 1798"/>
                <a:gd name="T78" fmla="*/ 587 w 2023"/>
                <a:gd name="T79" fmla="*/ 320 h 1798"/>
                <a:gd name="T80" fmla="*/ 594 w 2023"/>
                <a:gd name="T81" fmla="*/ 323 h 1798"/>
                <a:gd name="T82" fmla="*/ 600 w 2023"/>
                <a:gd name="T83" fmla="*/ 327 h 1798"/>
                <a:gd name="T84" fmla="*/ 605 w 2023"/>
                <a:gd name="T85" fmla="*/ 333 h 1798"/>
                <a:gd name="T86" fmla="*/ 609 w 2023"/>
                <a:gd name="T87" fmla="*/ 339 h 1798"/>
                <a:gd name="T88" fmla="*/ 611 w 2023"/>
                <a:gd name="T89" fmla="*/ 345 h 1798"/>
                <a:gd name="T90" fmla="*/ 611 w 2023"/>
                <a:gd name="T91" fmla="*/ 352 h 1798"/>
                <a:gd name="T92" fmla="*/ 611 w 2023"/>
                <a:gd name="T93" fmla="*/ 563 h 1798"/>
                <a:gd name="T94" fmla="*/ 710 w 2023"/>
                <a:gd name="T95" fmla="*/ 563 h 1798"/>
                <a:gd name="T96" fmla="*/ 710 w 2023"/>
                <a:gd name="T97" fmla="*/ 282 h 17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23" h="1798">
                  <a:moveTo>
                    <a:pt x="2023" y="900"/>
                  </a:moveTo>
                  <a:lnTo>
                    <a:pt x="2023" y="0"/>
                  </a:lnTo>
                  <a:lnTo>
                    <a:pt x="1742" y="0"/>
                  </a:lnTo>
                  <a:lnTo>
                    <a:pt x="1742" y="675"/>
                  </a:lnTo>
                  <a:lnTo>
                    <a:pt x="1740" y="697"/>
                  </a:lnTo>
                  <a:lnTo>
                    <a:pt x="1734" y="718"/>
                  </a:lnTo>
                  <a:lnTo>
                    <a:pt x="1724" y="737"/>
                  </a:lnTo>
                  <a:lnTo>
                    <a:pt x="1710" y="754"/>
                  </a:lnTo>
                  <a:lnTo>
                    <a:pt x="1692" y="768"/>
                  </a:lnTo>
                  <a:lnTo>
                    <a:pt x="1673" y="779"/>
                  </a:lnTo>
                  <a:lnTo>
                    <a:pt x="1652" y="786"/>
                  </a:lnTo>
                  <a:lnTo>
                    <a:pt x="1630" y="787"/>
                  </a:lnTo>
                  <a:lnTo>
                    <a:pt x="1012" y="787"/>
                  </a:lnTo>
                  <a:lnTo>
                    <a:pt x="393" y="787"/>
                  </a:lnTo>
                  <a:lnTo>
                    <a:pt x="371" y="786"/>
                  </a:lnTo>
                  <a:lnTo>
                    <a:pt x="350" y="779"/>
                  </a:lnTo>
                  <a:lnTo>
                    <a:pt x="331" y="768"/>
                  </a:lnTo>
                  <a:lnTo>
                    <a:pt x="313" y="754"/>
                  </a:lnTo>
                  <a:lnTo>
                    <a:pt x="300" y="737"/>
                  </a:lnTo>
                  <a:lnTo>
                    <a:pt x="289" y="718"/>
                  </a:lnTo>
                  <a:lnTo>
                    <a:pt x="283" y="697"/>
                  </a:lnTo>
                  <a:lnTo>
                    <a:pt x="281" y="675"/>
                  </a:lnTo>
                  <a:lnTo>
                    <a:pt x="281" y="0"/>
                  </a:lnTo>
                  <a:lnTo>
                    <a:pt x="0" y="0"/>
                  </a:lnTo>
                  <a:lnTo>
                    <a:pt x="0" y="900"/>
                  </a:lnTo>
                  <a:lnTo>
                    <a:pt x="0" y="1798"/>
                  </a:lnTo>
                  <a:lnTo>
                    <a:pt x="281" y="1798"/>
                  </a:lnTo>
                  <a:lnTo>
                    <a:pt x="281" y="1124"/>
                  </a:lnTo>
                  <a:lnTo>
                    <a:pt x="283" y="1102"/>
                  </a:lnTo>
                  <a:lnTo>
                    <a:pt x="289" y="1082"/>
                  </a:lnTo>
                  <a:lnTo>
                    <a:pt x="300" y="1062"/>
                  </a:lnTo>
                  <a:lnTo>
                    <a:pt x="313" y="1045"/>
                  </a:lnTo>
                  <a:lnTo>
                    <a:pt x="331" y="1031"/>
                  </a:lnTo>
                  <a:lnTo>
                    <a:pt x="350" y="1021"/>
                  </a:lnTo>
                  <a:lnTo>
                    <a:pt x="371" y="1014"/>
                  </a:lnTo>
                  <a:lnTo>
                    <a:pt x="393" y="1013"/>
                  </a:lnTo>
                  <a:lnTo>
                    <a:pt x="1012" y="1013"/>
                  </a:lnTo>
                  <a:lnTo>
                    <a:pt x="1630" y="1013"/>
                  </a:lnTo>
                  <a:lnTo>
                    <a:pt x="1652" y="1014"/>
                  </a:lnTo>
                  <a:lnTo>
                    <a:pt x="1673" y="1021"/>
                  </a:lnTo>
                  <a:lnTo>
                    <a:pt x="1692" y="1031"/>
                  </a:lnTo>
                  <a:lnTo>
                    <a:pt x="1710" y="1045"/>
                  </a:lnTo>
                  <a:lnTo>
                    <a:pt x="1724" y="1062"/>
                  </a:lnTo>
                  <a:lnTo>
                    <a:pt x="1734" y="1082"/>
                  </a:lnTo>
                  <a:lnTo>
                    <a:pt x="1740" y="1102"/>
                  </a:lnTo>
                  <a:lnTo>
                    <a:pt x="1742" y="1124"/>
                  </a:lnTo>
                  <a:lnTo>
                    <a:pt x="1742" y="1798"/>
                  </a:lnTo>
                  <a:lnTo>
                    <a:pt x="2023" y="1798"/>
                  </a:lnTo>
                  <a:lnTo>
                    <a:pt x="2023" y="90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Line 24"/>
            <p:cNvSpPr>
              <a:spLocks noChangeShapeType="1"/>
            </p:cNvSpPr>
            <p:nvPr/>
          </p:nvSpPr>
          <p:spPr bwMode="auto">
            <a:xfrm flipH="1">
              <a:off x="2554" y="3259"/>
              <a:ext cx="98" cy="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25"/>
            <p:cNvSpPr>
              <a:spLocks noChangeShapeType="1"/>
            </p:cNvSpPr>
            <p:nvPr/>
          </p:nvSpPr>
          <p:spPr bwMode="auto">
            <a:xfrm flipV="1">
              <a:off x="2514" y="3505"/>
              <a:ext cx="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6"/>
            <p:cNvSpPr>
              <a:spLocks noChangeShapeType="1"/>
            </p:cNvSpPr>
            <p:nvPr/>
          </p:nvSpPr>
          <p:spPr bwMode="auto">
            <a:xfrm flipV="1">
              <a:off x="2522" y="3503"/>
              <a:ext cx="7"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27"/>
            <p:cNvSpPr>
              <a:spLocks noChangeShapeType="1"/>
            </p:cNvSpPr>
            <p:nvPr/>
          </p:nvSpPr>
          <p:spPr bwMode="auto">
            <a:xfrm flipV="1">
              <a:off x="2529" y="3500"/>
              <a:ext cx="7"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28"/>
            <p:cNvSpPr>
              <a:spLocks noChangeShapeType="1"/>
            </p:cNvSpPr>
            <p:nvPr/>
          </p:nvSpPr>
          <p:spPr bwMode="auto">
            <a:xfrm flipV="1">
              <a:off x="2536" y="3495"/>
              <a:ext cx="6"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29"/>
            <p:cNvSpPr>
              <a:spLocks noChangeShapeType="1"/>
            </p:cNvSpPr>
            <p:nvPr/>
          </p:nvSpPr>
          <p:spPr bwMode="auto">
            <a:xfrm flipV="1">
              <a:off x="2542" y="3490"/>
              <a:ext cx="6"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30"/>
            <p:cNvSpPr>
              <a:spLocks noChangeShapeType="1"/>
            </p:cNvSpPr>
            <p:nvPr/>
          </p:nvSpPr>
          <p:spPr bwMode="auto">
            <a:xfrm flipV="1">
              <a:off x="2548" y="3484"/>
              <a:ext cx="3"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31"/>
            <p:cNvSpPr>
              <a:spLocks noChangeShapeType="1"/>
            </p:cNvSpPr>
            <p:nvPr/>
          </p:nvSpPr>
          <p:spPr bwMode="auto">
            <a:xfrm flipV="1">
              <a:off x="2551" y="3477"/>
              <a:ext cx="2"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32"/>
            <p:cNvSpPr>
              <a:spLocks noChangeShapeType="1"/>
            </p:cNvSpPr>
            <p:nvPr/>
          </p:nvSpPr>
          <p:spPr bwMode="auto">
            <a:xfrm flipV="1">
              <a:off x="2553" y="3470"/>
              <a:ext cx="1"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33"/>
            <p:cNvSpPr>
              <a:spLocks noChangeShapeType="1"/>
            </p:cNvSpPr>
            <p:nvPr/>
          </p:nvSpPr>
          <p:spPr bwMode="auto">
            <a:xfrm flipH="1">
              <a:off x="2297" y="3505"/>
              <a:ext cx="21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34"/>
            <p:cNvSpPr>
              <a:spLocks noChangeShapeType="1"/>
            </p:cNvSpPr>
            <p:nvPr/>
          </p:nvSpPr>
          <p:spPr bwMode="auto">
            <a:xfrm>
              <a:off x="2554" y="3259"/>
              <a:ext cx="0" cy="2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0" name="Group 35"/>
            <p:cNvGrpSpPr>
              <a:grpSpLocks/>
            </p:cNvGrpSpPr>
            <p:nvPr/>
          </p:nvGrpSpPr>
          <p:grpSpPr bwMode="auto">
            <a:xfrm>
              <a:off x="2652" y="3259"/>
              <a:ext cx="1714" cy="563"/>
              <a:chOff x="3077" y="1636"/>
              <a:chExt cx="2172" cy="899"/>
            </a:xfrm>
          </p:grpSpPr>
          <p:sp>
            <p:nvSpPr>
              <p:cNvPr id="139" name="Freeform 36"/>
              <p:cNvSpPr>
                <a:spLocks/>
              </p:cNvSpPr>
              <p:nvPr/>
            </p:nvSpPr>
            <p:spPr bwMode="auto">
              <a:xfrm>
                <a:off x="3077" y="1768"/>
                <a:ext cx="2172" cy="636"/>
              </a:xfrm>
              <a:custGeom>
                <a:avLst/>
                <a:gdLst>
                  <a:gd name="T0" fmla="*/ 0 w 4889"/>
                  <a:gd name="T1" fmla="*/ 9 h 1272"/>
                  <a:gd name="T2" fmla="*/ 299 w 4889"/>
                  <a:gd name="T3" fmla="*/ 9 h 1272"/>
                  <a:gd name="T4" fmla="*/ 356 w 4889"/>
                  <a:gd name="T5" fmla="*/ 29 h 1272"/>
                  <a:gd name="T6" fmla="*/ 414 w 4889"/>
                  <a:gd name="T7" fmla="*/ 48 h 1272"/>
                  <a:gd name="T8" fmla="*/ 471 w 4889"/>
                  <a:gd name="T9" fmla="*/ 65 h 1272"/>
                  <a:gd name="T10" fmla="*/ 530 w 4889"/>
                  <a:gd name="T11" fmla="*/ 79 h 1272"/>
                  <a:gd name="T12" fmla="*/ 589 w 4889"/>
                  <a:gd name="T13" fmla="*/ 91 h 1272"/>
                  <a:gd name="T14" fmla="*/ 647 w 4889"/>
                  <a:gd name="T15" fmla="*/ 100 h 1272"/>
                  <a:gd name="T16" fmla="*/ 707 w 4889"/>
                  <a:gd name="T17" fmla="*/ 108 h 1272"/>
                  <a:gd name="T18" fmla="*/ 766 w 4889"/>
                  <a:gd name="T19" fmla="*/ 113 h 1272"/>
                  <a:gd name="T20" fmla="*/ 826 w 4889"/>
                  <a:gd name="T21" fmla="*/ 116 h 1272"/>
                  <a:gd name="T22" fmla="*/ 885 w 4889"/>
                  <a:gd name="T23" fmla="*/ 117 h 1272"/>
                  <a:gd name="T24" fmla="*/ 945 w 4889"/>
                  <a:gd name="T25" fmla="*/ 115 h 1272"/>
                  <a:gd name="T26" fmla="*/ 1005 w 4889"/>
                  <a:gd name="T27" fmla="*/ 111 h 1272"/>
                  <a:gd name="T28" fmla="*/ 1064 w 4889"/>
                  <a:gd name="T29" fmla="*/ 105 h 1272"/>
                  <a:gd name="T30" fmla="*/ 1124 w 4889"/>
                  <a:gd name="T31" fmla="*/ 97 h 1272"/>
                  <a:gd name="T32" fmla="*/ 1182 w 4889"/>
                  <a:gd name="T33" fmla="*/ 86 h 1272"/>
                  <a:gd name="T34" fmla="*/ 1241 w 4889"/>
                  <a:gd name="T35" fmla="*/ 73 h 1272"/>
                  <a:gd name="T36" fmla="*/ 1299 w 4889"/>
                  <a:gd name="T37" fmla="*/ 58 h 1272"/>
                  <a:gd name="T38" fmla="*/ 1357 w 4889"/>
                  <a:gd name="T39" fmla="*/ 41 h 1272"/>
                  <a:gd name="T40" fmla="*/ 1414 w 4889"/>
                  <a:gd name="T41" fmla="*/ 22 h 1272"/>
                  <a:gd name="T42" fmla="*/ 1471 w 4889"/>
                  <a:gd name="T43" fmla="*/ 0 h 1272"/>
                  <a:gd name="T44" fmla="*/ 2122 w 4889"/>
                  <a:gd name="T45" fmla="*/ 0 h 1272"/>
                  <a:gd name="T46" fmla="*/ 2122 w 4889"/>
                  <a:gd name="T47" fmla="*/ 262 h 1272"/>
                  <a:gd name="T48" fmla="*/ 2072 w 4889"/>
                  <a:gd name="T49" fmla="*/ 262 h 1272"/>
                  <a:gd name="T50" fmla="*/ 2172 w 4889"/>
                  <a:gd name="T51" fmla="*/ 375 h 1272"/>
                  <a:gd name="T52" fmla="*/ 2122 w 4889"/>
                  <a:gd name="T53" fmla="*/ 375 h 1272"/>
                  <a:gd name="T54" fmla="*/ 2122 w 4889"/>
                  <a:gd name="T55" fmla="*/ 636 h 1272"/>
                  <a:gd name="T56" fmla="*/ 1471 w 4889"/>
                  <a:gd name="T57" fmla="*/ 636 h 1272"/>
                  <a:gd name="T58" fmla="*/ 1414 w 4889"/>
                  <a:gd name="T59" fmla="*/ 614 h 1272"/>
                  <a:gd name="T60" fmla="*/ 1357 w 4889"/>
                  <a:gd name="T61" fmla="*/ 595 h 1272"/>
                  <a:gd name="T62" fmla="*/ 1299 w 4889"/>
                  <a:gd name="T63" fmla="*/ 578 h 1272"/>
                  <a:gd name="T64" fmla="*/ 1241 w 4889"/>
                  <a:gd name="T65" fmla="*/ 563 h 1272"/>
                  <a:gd name="T66" fmla="*/ 1182 w 4889"/>
                  <a:gd name="T67" fmla="*/ 550 h 1272"/>
                  <a:gd name="T68" fmla="*/ 1124 w 4889"/>
                  <a:gd name="T69" fmla="*/ 539 h 1272"/>
                  <a:gd name="T70" fmla="*/ 1064 w 4889"/>
                  <a:gd name="T71" fmla="*/ 531 h 1272"/>
                  <a:gd name="T72" fmla="*/ 1005 w 4889"/>
                  <a:gd name="T73" fmla="*/ 525 h 1272"/>
                  <a:gd name="T74" fmla="*/ 945 w 4889"/>
                  <a:gd name="T75" fmla="*/ 521 h 1272"/>
                  <a:gd name="T76" fmla="*/ 885 w 4889"/>
                  <a:gd name="T77" fmla="*/ 519 h 1272"/>
                  <a:gd name="T78" fmla="*/ 826 w 4889"/>
                  <a:gd name="T79" fmla="*/ 520 h 1272"/>
                  <a:gd name="T80" fmla="*/ 766 w 4889"/>
                  <a:gd name="T81" fmla="*/ 523 h 1272"/>
                  <a:gd name="T82" fmla="*/ 707 w 4889"/>
                  <a:gd name="T83" fmla="*/ 528 h 1272"/>
                  <a:gd name="T84" fmla="*/ 647 w 4889"/>
                  <a:gd name="T85" fmla="*/ 536 h 1272"/>
                  <a:gd name="T86" fmla="*/ 589 w 4889"/>
                  <a:gd name="T87" fmla="*/ 546 h 1272"/>
                  <a:gd name="T88" fmla="*/ 530 w 4889"/>
                  <a:gd name="T89" fmla="*/ 557 h 1272"/>
                  <a:gd name="T90" fmla="*/ 471 w 4889"/>
                  <a:gd name="T91" fmla="*/ 572 h 1272"/>
                  <a:gd name="T92" fmla="*/ 414 w 4889"/>
                  <a:gd name="T93" fmla="*/ 588 h 1272"/>
                  <a:gd name="T94" fmla="*/ 356 w 4889"/>
                  <a:gd name="T95" fmla="*/ 607 h 1272"/>
                  <a:gd name="T96" fmla="*/ 299 w 4889"/>
                  <a:gd name="T97" fmla="*/ 627 h 1272"/>
                  <a:gd name="T98" fmla="*/ 0 w 4889"/>
                  <a:gd name="T99" fmla="*/ 627 h 1272"/>
                  <a:gd name="T100" fmla="*/ 0 w 4889"/>
                  <a:gd name="T101" fmla="*/ 9 h 1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89" h="1272">
                    <a:moveTo>
                      <a:pt x="0" y="17"/>
                    </a:moveTo>
                    <a:lnTo>
                      <a:pt x="674" y="17"/>
                    </a:lnTo>
                    <a:lnTo>
                      <a:pt x="802" y="58"/>
                    </a:lnTo>
                    <a:lnTo>
                      <a:pt x="931" y="96"/>
                    </a:lnTo>
                    <a:lnTo>
                      <a:pt x="1061" y="129"/>
                    </a:lnTo>
                    <a:lnTo>
                      <a:pt x="1192" y="157"/>
                    </a:lnTo>
                    <a:lnTo>
                      <a:pt x="1325" y="181"/>
                    </a:lnTo>
                    <a:lnTo>
                      <a:pt x="1457" y="200"/>
                    </a:lnTo>
                    <a:lnTo>
                      <a:pt x="1591" y="215"/>
                    </a:lnTo>
                    <a:lnTo>
                      <a:pt x="1725" y="225"/>
                    </a:lnTo>
                    <a:lnTo>
                      <a:pt x="1860" y="231"/>
                    </a:lnTo>
                    <a:lnTo>
                      <a:pt x="1993" y="234"/>
                    </a:lnTo>
                    <a:lnTo>
                      <a:pt x="2128" y="230"/>
                    </a:lnTo>
                    <a:lnTo>
                      <a:pt x="2262" y="222"/>
                    </a:lnTo>
                    <a:lnTo>
                      <a:pt x="2395" y="210"/>
                    </a:lnTo>
                    <a:lnTo>
                      <a:pt x="2529" y="193"/>
                    </a:lnTo>
                    <a:lnTo>
                      <a:pt x="2661" y="172"/>
                    </a:lnTo>
                    <a:lnTo>
                      <a:pt x="2794" y="146"/>
                    </a:lnTo>
                    <a:lnTo>
                      <a:pt x="2924" y="116"/>
                    </a:lnTo>
                    <a:lnTo>
                      <a:pt x="3054" y="81"/>
                    </a:lnTo>
                    <a:lnTo>
                      <a:pt x="3182" y="43"/>
                    </a:lnTo>
                    <a:lnTo>
                      <a:pt x="3310" y="0"/>
                    </a:lnTo>
                    <a:lnTo>
                      <a:pt x="4777" y="0"/>
                    </a:lnTo>
                    <a:lnTo>
                      <a:pt x="4777" y="523"/>
                    </a:lnTo>
                    <a:lnTo>
                      <a:pt x="4665" y="523"/>
                    </a:lnTo>
                    <a:lnTo>
                      <a:pt x="4889" y="749"/>
                    </a:lnTo>
                    <a:lnTo>
                      <a:pt x="4777" y="749"/>
                    </a:lnTo>
                    <a:lnTo>
                      <a:pt x="4777" y="1272"/>
                    </a:lnTo>
                    <a:lnTo>
                      <a:pt x="3310" y="1272"/>
                    </a:lnTo>
                    <a:lnTo>
                      <a:pt x="3182" y="1228"/>
                    </a:lnTo>
                    <a:lnTo>
                      <a:pt x="3054" y="1190"/>
                    </a:lnTo>
                    <a:lnTo>
                      <a:pt x="2924" y="1155"/>
                    </a:lnTo>
                    <a:lnTo>
                      <a:pt x="2794" y="1125"/>
                    </a:lnTo>
                    <a:lnTo>
                      <a:pt x="2661" y="1099"/>
                    </a:lnTo>
                    <a:lnTo>
                      <a:pt x="2529" y="1078"/>
                    </a:lnTo>
                    <a:lnTo>
                      <a:pt x="2395" y="1061"/>
                    </a:lnTo>
                    <a:lnTo>
                      <a:pt x="2262" y="1049"/>
                    </a:lnTo>
                    <a:lnTo>
                      <a:pt x="2128" y="1041"/>
                    </a:lnTo>
                    <a:lnTo>
                      <a:pt x="1993" y="1038"/>
                    </a:lnTo>
                    <a:lnTo>
                      <a:pt x="1860" y="1040"/>
                    </a:lnTo>
                    <a:lnTo>
                      <a:pt x="1725" y="1046"/>
                    </a:lnTo>
                    <a:lnTo>
                      <a:pt x="1591" y="1056"/>
                    </a:lnTo>
                    <a:lnTo>
                      <a:pt x="1457" y="1071"/>
                    </a:lnTo>
                    <a:lnTo>
                      <a:pt x="1325" y="1091"/>
                    </a:lnTo>
                    <a:lnTo>
                      <a:pt x="1192" y="1114"/>
                    </a:lnTo>
                    <a:lnTo>
                      <a:pt x="1061" y="1143"/>
                    </a:lnTo>
                    <a:lnTo>
                      <a:pt x="931" y="1175"/>
                    </a:lnTo>
                    <a:lnTo>
                      <a:pt x="802" y="1213"/>
                    </a:lnTo>
                    <a:lnTo>
                      <a:pt x="674" y="1254"/>
                    </a:lnTo>
                    <a:lnTo>
                      <a:pt x="0" y="1254"/>
                    </a:lnTo>
                    <a:lnTo>
                      <a:pt x="0" y="17"/>
                    </a:lnTo>
                    <a:close/>
                  </a:path>
                </a:pathLst>
              </a:custGeom>
              <a:solidFill>
                <a:srgbClr val="C0C0C0"/>
              </a:solidFill>
              <a:ln w="9525">
                <a:solidFill>
                  <a:schemeClr val="accent1"/>
                </a:solidFill>
                <a:round/>
                <a:headEnd/>
                <a:tailEnd/>
              </a:ln>
              <a:extLst/>
            </p:spPr>
            <p:txBody>
              <a:bodyPr/>
              <a:lstStyle/>
              <a:p>
                <a:endParaRPr lang="en-US"/>
              </a:p>
            </p:txBody>
          </p:sp>
          <p:sp>
            <p:nvSpPr>
              <p:cNvPr id="140" name="Line 37"/>
              <p:cNvSpPr>
                <a:spLocks noChangeShapeType="1"/>
              </p:cNvSpPr>
              <p:nvPr/>
            </p:nvSpPr>
            <p:spPr bwMode="auto">
              <a:xfrm>
                <a:off x="3077" y="1776"/>
                <a:ext cx="29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38"/>
              <p:cNvSpPr>
                <a:spLocks noChangeShapeType="1"/>
              </p:cNvSpPr>
              <p:nvPr/>
            </p:nvSpPr>
            <p:spPr bwMode="auto">
              <a:xfrm>
                <a:off x="3376" y="1776"/>
                <a:ext cx="56" cy="2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 name="Line 39"/>
              <p:cNvSpPr>
                <a:spLocks noChangeShapeType="1"/>
              </p:cNvSpPr>
              <p:nvPr/>
            </p:nvSpPr>
            <p:spPr bwMode="auto">
              <a:xfrm>
                <a:off x="3432" y="1797"/>
                <a:ext cx="58"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 name="Line 40"/>
              <p:cNvSpPr>
                <a:spLocks noChangeShapeType="1"/>
              </p:cNvSpPr>
              <p:nvPr/>
            </p:nvSpPr>
            <p:spPr bwMode="auto">
              <a:xfrm>
                <a:off x="3490" y="1816"/>
                <a:ext cx="58" cy="1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 name="Line 41"/>
              <p:cNvSpPr>
                <a:spLocks noChangeShapeType="1"/>
              </p:cNvSpPr>
              <p:nvPr/>
            </p:nvSpPr>
            <p:spPr bwMode="auto">
              <a:xfrm>
                <a:off x="3548" y="1832"/>
                <a:ext cx="59"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 name="Line 42"/>
              <p:cNvSpPr>
                <a:spLocks noChangeShapeType="1"/>
              </p:cNvSpPr>
              <p:nvPr/>
            </p:nvSpPr>
            <p:spPr bwMode="auto">
              <a:xfrm>
                <a:off x="3607" y="1847"/>
                <a:ext cx="58" cy="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 name="Line 43"/>
              <p:cNvSpPr>
                <a:spLocks noChangeShapeType="1"/>
              </p:cNvSpPr>
              <p:nvPr/>
            </p:nvSpPr>
            <p:spPr bwMode="auto">
              <a:xfrm>
                <a:off x="3665" y="1858"/>
                <a:ext cx="59" cy="1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 name="Line 44"/>
              <p:cNvSpPr>
                <a:spLocks noChangeShapeType="1"/>
              </p:cNvSpPr>
              <p:nvPr/>
            </p:nvSpPr>
            <p:spPr bwMode="auto">
              <a:xfrm>
                <a:off x="3724" y="1868"/>
                <a:ext cx="60"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Line 45"/>
              <p:cNvSpPr>
                <a:spLocks noChangeShapeType="1"/>
              </p:cNvSpPr>
              <p:nvPr/>
            </p:nvSpPr>
            <p:spPr bwMode="auto">
              <a:xfrm>
                <a:off x="3784" y="1876"/>
                <a:ext cx="59"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 name="Line 46"/>
              <p:cNvSpPr>
                <a:spLocks noChangeShapeType="1"/>
              </p:cNvSpPr>
              <p:nvPr/>
            </p:nvSpPr>
            <p:spPr bwMode="auto">
              <a:xfrm>
                <a:off x="3843" y="1881"/>
                <a:ext cx="60"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Line 47"/>
              <p:cNvSpPr>
                <a:spLocks noChangeShapeType="1"/>
              </p:cNvSpPr>
              <p:nvPr/>
            </p:nvSpPr>
            <p:spPr bwMode="auto">
              <a:xfrm>
                <a:off x="3903" y="1884"/>
                <a:ext cx="5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 name="Line 48"/>
              <p:cNvSpPr>
                <a:spLocks noChangeShapeType="1"/>
              </p:cNvSpPr>
              <p:nvPr/>
            </p:nvSpPr>
            <p:spPr bwMode="auto">
              <a:xfrm flipV="1">
                <a:off x="3962" y="1883"/>
                <a:ext cx="60"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 name="Line 49"/>
              <p:cNvSpPr>
                <a:spLocks noChangeShapeType="1"/>
              </p:cNvSpPr>
              <p:nvPr/>
            </p:nvSpPr>
            <p:spPr bwMode="auto">
              <a:xfrm flipV="1">
                <a:off x="4022" y="1879"/>
                <a:ext cx="59"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 name="Line 50"/>
              <p:cNvSpPr>
                <a:spLocks noChangeShapeType="1"/>
              </p:cNvSpPr>
              <p:nvPr/>
            </p:nvSpPr>
            <p:spPr bwMode="auto">
              <a:xfrm flipV="1">
                <a:off x="4081" y="1873"/>
                <a:ext cx="60"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51"/>
              <p:cNvSpPr>
                <a:spLocks noChangeShapeType="1"/>
              </p:cNvSpPr>
              <p:nvPr/>
            </p:nvSpPr>
            <p:spPr bwMode="auto">
              <a:xfrm flipV="1">
                <a:off x="4141" y="1865"/>
                <a:ext cx="59"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 name="Line 52"/>
              <p:cNvSpPr>
                <a:spLocks noChangeShapeType="1"/>
              </p:cNvSpPr>
              <p:nvPr/>
            </p:nvSpPr>
            <p:spPr bwMode="auto">
              <a:xfrm flipV="1">
                <a:off x="4200" y="1854"/>
                <a:ext cx="59" cy="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 name="Line 53"/>
              <p:cNvSpPr>
                <a:spLocks noChangeShapeType="1"/>
              </p:cNvSpPr>
              <p:nvPr/>
            </p:nvSpPr>
            <p:spPr bwMode="auto">
              <a:xfrm flipV="1">
                <a:off x="4259" y="1841"/>
                <a:ext cx="59" cy="1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 name="Line 54"/>
              <p:cNvSpPr>
                <a:spLocks noChangeShapeType="1"/>
              </p:cNvSpPr>
              <p:nvPr/>
            </p:nvSpPr>
            <p:spPr bwMode="auto">
              <a:xfrm flipV="1">
                <a:off x="4318" y="1826"/>
                <a:ext cx="58"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 name="Line 55"/>
              <p:cNvSpPr>
                <a:spLocks noChangeShapeType="1"/>
              </p:cNvSpPr>
              <p:nvPr/>
            </p:nvSpPr>
            <p:spPr bwMode="auto">
              <a:xfrm flipV="1">
                <a:off x="4376" y="1809"/>
                <a:ext cx="58" cy="1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 name="Line 56"/>
              <p:cNvSpPr>
                <a:spLocks noChangeShapeType="1"/>
              </p:cNvSpPr>
              <p:nvPr/>
            </p:nvSpPr>
            <p:spPr bwMode="auto">
              <a:xfrm flipV="1">
                <a:off x="4434" y="1790"/>
                <a:ext cx="57"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 name="Line 57"/>
              <p:cNvSpPr>
                <a:spLocks noChangeShapeType="1"/>
              </p:cNvSpPr>
              <p:nvPr/>
            </p:nvSpPr>
            <p:spPr bwMode="auto">
              <a:xfrm flipV="1">
                <a:off x="4491" y="1768"/>
                <a:ext cx="56" cy="2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 name="Line 58"/>
              <p:cNvSpPr>
                <a:spLocks noChangeShapeType="1"/>
              </p:cNvSpPr>
              <p:nvPr/>
            </p:nvSpPr>
            <p:spPr bwMode="auto">
              <a:xfrm>
                <a:off x="4547" y="1768"/>
                <a:ext cx="653"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 name="Line 59"/>
              <p:cNvSpPr>
                <a:spLocks noChangeShapeType="1"/>
              </p:cNvSpPr>
              <p:nvPr/>
            </p:nvSpPr>
            <p:spPr bwMode="auto">
              <a:xfrm>
                <a:off x="3077" y="2395"/>
                <a:ext cx="29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 name="Line 60"/>
              <p:cNvSpPr>
                <a:spLocks noChangeShapeType="1"/>
              </p:cNvSpPr>
              <p:nvPr/>
            </p:nvSpPr>
            <p:spPr bwMode="auto">
              <a:xfrm flipH="1" flipV="1">
                <a:off x="4491" y="2382"/>
                <a:ext cx="56" cy="2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 name="Line 61"/>
              <p:cNvSpPr>
                <a:spLocks noChangeShapeType="1"/>
              </p:cNvSpPr>
              <p:nvPr/>
            </p:nvSpPr>
            <p:spPr bwMode="auto">
              <a:xfrm flipH="1" flipV="1">
                <a:off x="4434" y="2363"/>
                <a:ext cx="57"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 name="Line 62"/>
              <p:cNvSpPr>
                <a:spLocks noChangeShapeType="1"/>
              </p:cNvSpPr>
              <p:nvPr/>
            </p:nvSpPr>
            <p:spPr bwMode="auto">
              <a:xfrm flipH="1" flipV="1">
                <a:off x="4376" y="2346"/>
                <a:ext cx="58" cy="1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6" name="Line 63"/>
              <p:cNvSpPr>
                <a:spLocks noChangeShapeType="1"/>
              </p:cNvSpPr>
              <p:nvPr/>
            </p:nvSpPr>
            <p:spPr bwMode="auto">
              <a:xfrm flipH="1" flipV="1">
                <a:off x="4318" y="2331"/>
                <a:ext cx="58"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7" name="Line 64"/>
              <p:cNvSpPr>
                <a:spLocks noChangeShapeType="1"/>
              </p:cNvSpPr>
              <p:nvPr/>
            </p:nvSpPr>
            <p:spPr bwMode="auto">
              <a:xfrm flipH="1" flipV="1">
                <a:off x="4259" y="2317"/>
                <a:ext cx="59" cy="1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8" name="Line 65"/>
              <p:cNvSpPr>
                <a:spLocks noChangeShapeType="1"/>
              </p:cNvSpPr>
              <p:nvPr/>
            </p:nvSpPr>
            <p:spPr bwMode="auto">
              <a:xfrm flipH="1" flipV="1">
                <a:off x="4200" y="2307"/>
                <a:ext cx="59" cy="1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9" name="Line 66"/>
              <p:cNvSpPr>
                <a:spLocks noChangeShapeType="1"/>
              </p:cNvSpPr>
              <p:nvPr/>
            </p:nvSpPr>
            <p:spPr bwMode="auto">
              <a:xfrm flipH="1" flipV="1">
                <a:off x="4141" y="2298"/>
                <a:ext cx="59" cy="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0" name="Line 67"/>
              <p:cNvSpPr>
                <a:spLocks noChangeShapeType="1"/>
              </p:cNvSpPr>
              <p:nvPr/>
            </p:nvSpPr>
            <p:spPr bwMode="auto">
              <a:xfrm flipH="1" flipV="1">
                <a:off x="4081" y="2293"/>
                <a:ext cx="60"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1" name="Line 68"/>
              <p:cNvSpPr>
                <a:spLocks noChangeShapeType="1"/>
              </p:cNvSpPr>
              <p:nvPr/>
            </p:nvSpPr>
            <p:spPr bwMode="auto">
              <a:xfrm flipH="1" flipV="1">
                <a:off x="4022" y="2289"/>
                <a:ext cx="59"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2" name="Line 69"/>
              <p:cNvSpPr>
                <a:spLocks noChangeShapeType="1"/>
              </p:cNvSpPr>
              <p:nvPr/>
            </p:nvSpPr>
            <p:spPr bwMode="auto">
              <a:xfrm flipH="1" flipV="1">
                <a:off x="3962" y="2287"/>
                <a:ext cx="60"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3" name="Line 70"/>
              <p:cNvSpPr>
                <a:spLocks noChangeShapeType="1"/>
              </p:cNvSpPr>
              <p:nvPr/>
            </p:nvSpPr>
            <p:spPr bwMode="auto">
              <a:xfrm flipH="1">
                <a:off x="3903" y="2287"/>
                <a:ext cx="5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 name="Line 71"/>
              <p:cNvSpPr>
                <a:spLocks noChangeShapeType="1"/>
              </p:cNvSpPr>
              <p:nvPr/>
            </p:nvSpPr>
            <p:spPr bwMode="auto">
              <a:xfrm flipH="1">
                <a:off x="3843" y="2288"/>
                <a:ext cx="60"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 name="Line 72"/>
              <p:cNvSpPr>
                <a:spLocks noChangeShapeType="1"/>
              </p:cNvSpPr>
              <p:nvPr/>
            </p:nvSpPr>
            <p:spPr bwMode="auto">
              <a:xfrm flipH="1">
                <a:off x="3784" y="2291"/>
                <a:ext cx="59"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6" name="Line 73"/>
              <p:cNvSpPr>
                <a:spLocks noChangeShapeType="1"/>
              </p:cNvSpPr>
              <p:nvPr/>
            </p:nvSpPr>
            <p:spPr bwMode="auto">
              <a:xfrm flipH="1">
                <a:off x="3724" y="2296"/>
                <a:ext cx="60"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7" name="Line 74"/>
              <p:cNvSpPr>
                <a:spLocks noChangeShapeType="1"/>
              </p:cNvSpPr>
              <p:nvPr/>
            </p:nvSpPr>
            <p:spPr bwMode="auto">
              <a:xfrm flipH="1">
                <a:off x="3665" y="2304"/>
                <a:ext cx="59" cy="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8" name="Line 75"/>
              <p:cNvSpPr>
                <a:spLocks noChangeShapeType="1"/>
              </p:cNvSpPr>
              <p:nvPr/>
            </p:nvSpPr>
            <p:spPr bwMode="auto">
              <a:xfrm flipH="1">
                <a:off x="3607" y="2313"/>
                <a:ext cx="58" cy="1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 name="Line 76"/>
              <p:cNvSpPr>
                <a:spLocks noChangeShapeType="1"/>
              </p:cNvSpPr>
              <p:nvPr/>
            </p:nvSpPr>
            <p:spPr bwMode="auto">
              <a:xfrm flipH="1">
                <a:off x="3548" y="2325"/>
                <a:ext cx="59" cy="1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 name="Line 77"/>
              <p:cNvSpPr>
                <a:spLocks noChangeShapeType="1"/>
              </p:cNvSpPr>
              <p:nvPr/>
            </p:nvSpPr>
            <p:spPr bwMode="auto">
              <a:xfrm flipH="1">
                <a:off x="3490" y="2339"/>
                <a:ext cx="58" cy="1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1" name="Line 78"/>
              <p:cNvSpPr>
                <a:spLocks noChangeShapeType="1"/>
              </p:cNvSpPr>
              <p:nvPr/>
            </p:nvSpPr>
            <p:spPr bwMode="auto">
              <a:xfrm flipH="1">
                <a:off x="3432" y="2355"/>
                <a:ext cx="58"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2" name="Line 79"/>
              <p:cNvSpPr>
                <a:spLocks noChangeShapeType="1"/>
              </p:cNvSpPr>
              <p:nvPr/>
            </p:nvSpPr>
            <p:spPr bwMode="auto">
              <a:xfrm flipH="1">
                <a:off x="3376" y="2374"/>
                <a:ext cx="56" cy="2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3" name="Line 80"/>
              <p:cNvSpPr>
                <a:spLocks noChangeShapeType="1"/>
              </p:cNvSpPr>
              <p:nvPr/>
            </p:nvSpPr>
            <p:spPr bwMode="auto">
              <a:xfrm>
                <a:off x="4547" y="2404"/>
                <a:ext cx="653"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 name="Line 81"/>
              <p:cNvSpPr>
                <a:spLocks noChangeShapeType="1"/>
              </p:cNvSpPr>
              <p:nvPr/>
            </p:nvSpPr>
            <p:spPr bwMode="auto">
              <a:xfrm>
                <a:off x="5200" y="1768"/>
                <a:ext cx="0" cy="26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 name="Line 82"/>
              <p:cNvSpPr>
                <a:spLocks noChangeShapeType="1"/>
              </p:cNvSpPr>
              <p:nvPr/>
            </p:nvSpPr>
            <p:spPr bwMode="auto">
              <a:xfrm flipH="1">
                <a:off x="5150" y="2029"/>
                <a:ext cx="50"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Line 83"/>
              <p:cNvSpPr>
                <a:spLocks noChangeShapeType="1"/>
              </p:cNvSpPr>
              <p:nvPr/>
            </p:nvSpPr>
            <p:spPr bwMode="auto">
              <a:xfrm>
                <a:off x="5150" y="2029"/>
                <a:ext cx="99" cy="11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 name="Line 84"/>
              <p:cNvSpPr>
                <a:spLocks noChangeShapeType="1"/>
              </p:cNvSpPr>
              <p:nvPr/>
            </p:nvSpPr>
            <p:spPr bwMode="auto">
              <a:xfrm flipH="1">
                <a:off x="5200" y="2142"/>
                <a:ext cx="4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8" name="Line 85"/>
              <p:cNvSpPr>
                <a:spLocks noChangeShapeType="1"/>
              </p:cNvSpPr>
              <p:nvPr/>
            </p:nvSpPr>
            <p:spPr bwMode="auto">
              <a:xfrm>
                <a:off x="5200" y="2142"/>
                <a:ext cx="0" cy="26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9" name="Line 86"/>
              <p:cNvSpPr>
                <a:spLocks noChangeShapeType="1"/>
              </p:cNvSpPr>
              <p:nvPr/>
            </p:nvSpPr>
            <p:spPr bwMode="auto">
              <a:xfrm flipV="1">
                <a:off x="3077" y="1636"/>
                <a:ext cx="1" cy="45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Line 87"/>
              <p:cNvSpPr>
                <a:spLocks noChangeShapeType="1"/>
              </p:cNvSpPr>
              <p:nvPr/>
            </p:nvSpPr>
            <p:spPr bwMode="auto">
              <a:xfrm>
                <a:off x="3077" y="2086"/>
                <a:ext cx="1" cy="44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 name="Line 88"/>
            <p:cNvSpPr>
              <a:spLocks noChangeShapeType="1"/>
            </p:cNvSpPr>
            <p:nvPr/>
          </p:nvSpPr>
          <p:spPr bwMode="auto">
            <a:xfrm flipH="1">
              <a:off x="2554" y="3822"/>
              <a:ext cx="9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89"/>
            <p:cNvSpPr>
              <a:spLocks noChangeShapeType="1"/>
            </p:cNvSpPr>
            <p:nvPr/>
          </p:nvSpPr>
          <p:spPr bwMode="auto">
            <a:xfrm flipH="1" flipV="1">
              <a:off x="2553" y="3604"/>
              <a:ext cx="1"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90"/>
            <p:cNvSpPr>
              <a:spLocks noChangeShapeType="1"/>
            </p:cNvSpPr>
            <p:nvPr/>
          </p:nvSpPr>
          <p:spPr bwMode="auto">
            <a:xfrm flipH="1" flipV="1">
              <a:off x="2551" y="3598"/>
              <a:ext cx="2"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91"/>
            <p:cNvSpPr>
              <a:spLocks noChangeShapeType="1"/>
            </p:cNvSpPr>
            <p:nvPr/>
          </p:nvSpPr>
          <p:spPr bwMode="auto">
            <a:xfrm flipH="1" flipV="1">
              <a:off x="2548" y="3592"/>
              <a:ext cx="3"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92"/>
            <p:cNvSpPr>
              <a:spLocks noChangeShapeType="1"/>
            </p:cNvSpPr>
            <p:nvPr/>
          </p:nvSpPr>
          <p:spPr bwMode="auto">
            <a:xfrm flipH="1" flipV="1">
              <a:off x="2542" y="3586"/>
              <a:ext cx="6"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93"/>
            <p:cNvSpPr>
              <a:spLocks noChangeShapeType="1"/>
            </p:cNvSpPr>
            <p:nvPr/>
          </p:nvSpPr>
          <p:spPr bwMode="auto">
            <a:xfrm flipH="1" flipV="1">
              <a:off x="2536" y="3582"/>
              <a:ext cx="6"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94"/>
            <p:cNvSpPr>
              <a:spLocks noChangeShapeType="1"/>
            </p:cNvSpPr>
            <p:nvPr/>
          </p:nvSpPr>
          <p:spPr bwMode="auto">
            <a:xfrm flipH="1" flipV="1">
              <a:off x="2529" y="3578"/>
              <a:ext cx="7"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95"/>
            <p:cNvSpPr>
              <a:spLocks noChangeShapeType="1"/>
            </p:cNvSpPr>
            <p:nvPr/>
          </p:nvSpPr>
          <p:spPr bwMode="auto">
            <a:xfrm flipH="1" flipV="1">
              <a:off x="2522" y="3577"/>
              <a:ext cx="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96"/>
            <p:cNvSpPr>
              <a:spLocks noChangeShapeType="1"/>
            </p:cNvSpPr>
            <p:nvPr/>
          </p:nvSpPr>
          <p:spPr bwMode="auto">
            <a:xfrm flipH="1" flipV="1">
              <a:off x="2514" y="3576"/>
              <a:ext cx="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97"/>
            <p:cNvSpPr>
              <a:spLocks noChangeShapeType="1"/>
            </p:cNvSpPr>
            <p:nvPr/>
          </p:nvSpPr>
          <p:spPr bwMode="auto">
            <a:xfrm flipH="1">
              <a:off x="2297" y="3576"/>
              <a:ext cx="21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98"/>
            <p:cNvSpPr>
              <a:spLocks noChangeShapeType="1"/>
            </p:cNvSpPr>
            <p:nvPr/>
          </p:nvSpPr>
          <p:spPr bwMode="auto">
            <a:xfrm flipV="1">
              <a:off x="2554" y="3611"/>
              <a:ext cx="0" cy="2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99"/>
            <p:cNvSpPr>
              <a:spLocks noChangeShapeType="1"/>
            </p:cNvSpPr>
            <p:nvPr/>
          </p:nvSpPr>
          <p:spPr bwMode="auto">
            <a:xfrm flipV="1">
              <a:off x="1942" y="3259"/>
              <a:ext cx="1" cy="28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100"/>
            <p:cNvSpPr>
              <a:spLocks noChangeShapeType="1"/>
            </p:cNvSpPr>
            <p:nvPr/>
          </p:nvSpPr>
          <p:spPr bwMode="auto">
            <a:xfrm>
              <a:off x="1942" y="3259"/>
              <a:ext cx="100" cy="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01"/>
            <p:cNvSpPr>
              <a:spLocks noChangeShapeType="1"/>
            </p:cNvSpPr>
            <p:nvPr/>
          </p:nvSpPr>
          <p:spPr bwMode="auto">
            <a:xfrm>
              <a:off x="2042" y="3470"/>
              <a:ext cx="1"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02"/>
            <p:cNvSpPr>
              <a:spLocks noChangeShapeType="1"/>
            </p:cNvSpPr>
            <p:nvPr/>
          </p:nvSpPr>
          <p:spPr bwMode="auto">
            <a:xfrm>
              <a:off x="2043" y="3477"/>
              <a:ext cx="1"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103"/>
            <p:cNvSpPr>
              <a:spLocks noChangeShapeType="1"/>
            </p:cNvSpPr>
            <p:nvPr/>
          </p:nvSpPr>
          <p:spPr bwMode="auto">
            <a:xfrm>
              <a:off x="2044" y="3484"/>
              <a:ext cx="4"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04"/>
            <p:cNvSpPr>
              <a:spLocks noChangeShapeType="1"/>
            </p:cNvSpPr>
            <p:nvPr/>
          </p:nvSpPr>
          <p:spPr bwMode="auto">
            <a:xfrm>
              <a:off x="2048" y="3490"/>
              <a:ext cx="5"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105"/>
            <p:cNvSpPr>
              <a:spLocks noChangeShapeType="1"/>
            </p:cNvSpPr>
            <p:nvPr/>
          </p:nvSpPr>
          <p:spPr bwMode="auto">
            <a:xfrm>
              <a:off x="2053" y="3495"/>
              <a:ext cx="5"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06"/>
            <p:cNvSpPr>
              <a:spLocks noChangeShapeType="1"/>
            </p:cNvSpPr>
            <p:nvPr/>
          </p:nvSpPr>
          <p:spPr bwMode="auto">
            <a:xfrm>
              <a:off x="2058" y="3500"/>
              <a:ext cx="8"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107"/>
            <p:cNvSpPr>
              <a:spLocks noChangeShapeType="1"/>
            </p:cNvSpPr>
            <p:nvPr/>
          </p:nvSpPr>
          <p:spPr bwMode="auto">
            <a:xfrm>
              <a:off x="2066" y="3503"/>
              <a:ext cx="7"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108"/>
            <p:cNvSpPr>
              <a:spLocks noChangeShapeType="1"/>
            </p:cNvSpPr>
            <p:nvPr/>
          </p:nvSpPr>
          <p:spPr bwMode="auto">
            <a:xfrm>
              <a:off x="2073" y="3505"/>
              <a:ext cx="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109"/>
            <p:cNvSpPr>
              <a:spLocks noChangeShapeType="1"/>
            </p:cNvSpPr>
            <p:nvPr/>
          </p:nvSpPr>
          <p:spPr bwMode="auto">
            <a:xfrm>
              <a:off x="2081" y="3505"/>
              <a:ext cx="216"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110"/>
            <p:cNvSpPr>
              <a:spLocks noChangeShapeType="1"/>
            </p:cNvSpPr>
            <p:nvPr/>
          </p:nvSpPr>
          <p:spPr bwMode="auto">
            <a:xfrm>
              <a:off x="2042" y="3259"/>
              <a:ext cx="1" cy="2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111"/>
            <p:cNvSpPr>
              <a:spLocks noChangeShapeType="1"/>
            </p:cNvSpPr>
            <p:nvPr/>
          </p:nvSpPr>
          <p:spPr bwMode="auto">
            <a:xfrm>
              <a:off x="1942" y="3541"/>
              <a:ext cx="1" cy="28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112"/>
            <p:cNvSpPr>
              <a:spLocks noChangeShapeType="1"/>
            </p:cNvSpPr>
            <p:nvPr/>
          </p:nvSpPr>
          <p:spPr bwMode="auto">
            <a:xfrm>
              <a:off x="1942" y="3822"/>
              <a:ext cx="100"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113"/>
            <p:cNvSpPr>
              <a:spLocks noChangeShapeType="1"/>
            </p:cNvSpPr>
            <p:nvPr/>
          </p:nvSpPr>
          <p:spPr bwMode="auto">
            <a:xfrm flipH="1">
              <a:off x="2073" y="3576"/>
              <a:ext cx="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114"/>
            <p:cNvSpPr>
              <a:spLocks noChangeShapeType="1"/>
            </p:cNvSpPr>
            <p:nvPr/>
          </p:nvSpPr>
          <p:spPr bwMode="auto">
            <a:xfrm flipH="1">
              <a:off x="2066" y="3577"/>
              <a:ext cx="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115"/>
            <p:cNvSpPr>
              <a:spLocks noChangeShapeType="1"/>
            </p:cNvSpPr>
            <p:nvPr/>
          </p:nvSpPr>
          <p:spPr bwMode="auto">
            <a:xfrm flipH="1">
              <a:off x="2058" y="3578"/>
              <a:ext cx="8"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116"/>
            <p:cNvSpPr>
              <a:spLocks noChangeShapeType="1"/>
            </p:cNvSpPr>
            <p:nvPr/>
          </p:nvSpPr>
          <p:spPr bwMode="auto">
            <a:xfrm flipH="1">
              <a:off x="2053" y="3582"/>
              <a:ext cx="5"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117"/>
            <p:cNvSpPr>
              <a:spLocks noChangeShapeType="1"/>
            </p:cNvSpPr>
            <p:nvPr/>
          </p:nvSpPr>
          <p:spPr bwMode="auto">
            <a:xfrm flipH="1">
              <a:off x="2048" y="3586"/>
              <a:ext cx="5"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118"/>
            <p:cNvSpPr>
              <a:spLocks noChangeShapeType="1"/>
            </p:cNvSpPr>
            <p:nvPr/>
          </p:nvSpPr>
          <p:spPr bwMode="auto">
            <a:xfrm flipH="1">
              <a:off x="2044" y="3592"/>
              <a:ext cx="4"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119"/>
            <p:cNvSpPr>
              <a:spLocks noChangeShapeType="1"/>
            </p:cNvSpPr>
            <p:nvPr/>
          </p:nvSpPr>
          <p:spPr bwMode="auto">
            <a:xfrm flipH="1">
              <a:off x="2043" y="3598"/>
              <a:ext cx="1"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120"/>
            <p:cNvSpPr>
              <a:spLocks noChangeShapeType="1"/>
            </p:cNvSpPr>
            <p:nvPr/>
          </p:nvSpPr>
          <p:spPr bwMode="auto">
            <a:xfrm flipH="1">
              <a:off x="2042" y="3604"/>
              <a:ext cx="1"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121"/>
            <p:cNvSpPr>
              <a:spLocks noChangeShapeType="1"/>
            </p:cNvSpPr>
            <p:nvPr/>
          </p:nvSpPr>
          <p:spPr bwMode="auto">
            <a:xfrm>
              <a:off x="2081" y="3576"/>
              <a:ext cx="216"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122"/>
            <p:cNvSpPr>
              <a:spLocks noChangeShapeType="1"/>
            </p:cNvSpPr>
            <p:nvPr/>
          </p:nvSpPr>
          <p:spPr bwMode="auto">
            <a:xfrm flipV="1">
              <a:off x="2042" y="3611"/>
              <a:ext cx="1" cy="2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6" name="Group 123"/>
            <p:cNvGrpSpPr>
              <a:grpSpLocks/>
            </p:cNvGrpSpPr>
            <p:nvPr/>
          </p:nvGrpSpPr>
          <p:grpSpPr bwMode="auto">
            <a:xfrm flipH="1">
              <a:off x="225" y="3334"/>
              <a:ext cx="1714" cy="399"/>
              <a:chOff x="1769" y="2926"/>
              <a:chExt cx="2172" cy="637"/>
            </a:xfrm>
          </p:grpSpPr>
          <p:sp>
            <p:nvSpPr>
              <p:cNvPr id="89" name="Freeform 124"/>
              <p:cNvSpPr>
                <a:spLocks/>
              </p:cNvSpPr>
              <p:nvPr/>
            </p:nvSpPr>
            <p:spPr bwMode="auto">
              <a:xfrm>
                <a:off x="1769" y="2926"/>
                <a:ext cx="2172" cy="636"/>
              </a:xfrm>
              <a:custGeom>
                <a:avLst/>
                <a:gdLst>
                  <a:gd name="T0" fmla="*/ 0 w 4889"/>
                  <a:gd name="T1" fmla="*/ 9 h 1272"/>
                  <a:gd name="T2" fmla="*/ 299 w 4889"/>
                  <a:gd name="T3" fmla="*/ 9 h 1272"/>
                  <a:gd name="T4" fmla="*/ 356 w 4889"/>
                  <a:gd name="T5" fmla="*/ 29 h 1272"/>
                  <a:gd name="T6" fmla="*/ 414 w 4889"/>
                  <a:gd name="T7" fmla="*/ 48 h 1272"/>
                  <a:gd name="T8" fmla="*/ 471 w 4889"/>
                  <a:gd name="T9" fmla="*/ 65 h 1272"/>
                  <a:gd name="T10" fmla="*/ 530 w 4889"/>
                  <a:gd name="T11" fmla="*/ 79 h 1272"/>
                  <a:gd name="T12" fmla="*/ 589 w 4889"/>
                  <a:gd name="T13" fmla="*/ 91 h 1272"/>
                  <a:gd name="T14" fmla="*/ 647 w 4889"/>
                  <a:gd name="T15" fmla="*/ 100 h 1272"/>
                  <a:gd name="T16" fmla="*/ 707 w 4889"/>
                  <a:gd name="T17" fmla="*/ 108 h 1272"/>
                  <a:gd name="T18" fmla="*/ 766 w 4889"/>
                  <a:gd name="T19" fmla="*/ 113 h 1272"/>
                  <a:gd name="T20" fmla="*/ 826 w 4889"/>
                  <a:gd name="T21" fmla="*/ 116 h 1272"/>
                  <a:gd name="T22" fmla="*/ 885 w 4889"/>
                  <a:gd name="T23" fmla="*/ 117 h 1272"/>
                  <a:gd name="T24" fmla="*/ 945 w 4889"/>
                  <a:gd name="T25" fmla="*/ 115 h 1272"/>
                  <a:gd name="T26" fmla="*/ 1005 w 4889"/>
                  <a:gd name="T27" fmla="*/ 111 h 1272"/>
                  <a:gd name="T28" fmla="*/ 1064 w 4889"/>
                  <a:gd name="T29" fmla="*/ 105 h 1272"/>
                  <a:gd name="T30" fmla="*/ 1124 w 4889"/>
                  <a:gd name="T31" fmla="*/ 97 h 1272"/>
                  <a:gd name="T32" fmla="*/ 1182 w 4889"/>
                  <a:gd name="T33" fmla="*/ 86 h 1272"/>
                  <a:gd name="T34" fmla="*/ 1241 w 4889"/>
                  <a:gd name="T35" fmla="*/ 73 h 1272"/>
                  <a:gd name="T36" fmla="*/ 1299 w 4889"/>
                  <a:gd name="T37" fmla="*/ 58 h 1272"/>
                  <a:gd name="T38" fmla="*/ 1357 w 4889"/>
                  <a:gd name="T39" fmla="*/ 41 h 1272"/>
                  <a:gd name="T40" fmla="*/ 1414 w 4889"/>
                  <a:gd name="T41" fmla="*/ 22 h 1272"/>
                  <a:gd name="T42" fmla="*/ 1471 w 4889"/>
                  <a:gd name="T43" fmla="*/ 0 h 1272"/>
                  <a:gd name="T44" fmla="*/ 2122 w 4889"/>
                  <a:gd name="T45" fmla="*/ 0 h 1272"/>
                  <a:gd name="T46" fmla="*/ 2122 w 4889"/>
                  <a:gd name="T47" fmla="*/ 262 h 1272"/>
                  <a:gd name="T48" fmla="*/ 2072 w 4889"/>
                  <a:gd name="T49" fmla="*/ 262 h 1272"/>
                  <a:gd name="T50" fmla="*/ 2172 w 4889"/>
                  <a:gd name="T51" fmla="*/ 375 h 1272"/>
                  <a:gd name="T52" fmla="*/ 2122 w 4889"/>
                  <a:gd name="T53" fmla="*/ 375 h 1272"/>
                  <a:gd name="T54" fmla="*/ 2122 w 4889"/>
                  <a:gd name="T55" fmla="*/ 636 h 1272"/>
                  <a:gd name="T56" fmla="*/ 1471 w 4889"/>
                  <a:gd name="T57" fmla="*/ 636 h 1272"/>
                  <a:gd name="T58" fmla="*/ 1414 w 4889"/>
                  <a:gd name="T59" fmla="*/ 614 h 1272"/>
                  <a:gd name="T60" fmla="*/ 1357 w 4889"/>
                  <a:gd name="T61" fmla="*/ 595 h 1272"/>
                  <a:gd name="T62" fmla="*/ 1299 w 4889"/>
                  <a:gd name="T63" fmla="*/ 578 h 1272"/>
                  <a:gd name="T64" fmla="*/ 1241 w 4889"/>
                  <a:gd name="T65" fmla="*/ 563 h 1272"/>
                  <a:gd name="T66" fmla="*/ 1182 w 4889"/>
                  <a:gd name="T67" fmla="*/ 550 h 1272"/>
                  <a:gd name="T68" fmla="*/ 1124 w 4889"/>
                  <a:gd name="T69" fmla="*/ 539 h 1272"/>
                  <a:gd name="T70" fmla="*/ 1064 w 4889"/>
                  <a:gd name="T71" fmla="*/ 531 h 1272"/>
                  <a:gd name="T72" fmla="*/ 1005 w 4889"/>
                  <a:gd name="T73" fmla="*/ 525 h 1272"/>
                  <a:gd name="T74" fmla="*/ 945 w 4889"/>
                  <a:gd name="T75" fmla="*/ 521 h 1272"/>
                  <a:gd name="T76" fmla="*/ 885 w 4889"/>
                  <a:gd name="T77" fmla="*/ 519 h 1272"/>
                  <a:gd name="T78" fmla="*/ 826 w 4889"/>
                  <a:gd name="T79" fmla="*/ 520 h 1272"/>
                  <a:gd name="T80" fmla="*/ 766 w 4889"/>
                  <a:gd name="T81" fmla="*/ 523 h 1272"/>
                  <a:gd name="T82" fmla="*/ 707 w 4889"/>
                  <a:gd name="T83" fmla="*/ 528 h 1272"/>
                  <a:gd name="T84" fmla="*/ 647 w 4889"/>
                  <a:gd name="T85" fmla="*/ 536 h 1272"/>
                  <a:gd name="T86" fmla="*/ 589 w 4889"/>
                  <a:gd name="T87" fmla="*/ 546 h 1272"/>
                  <a:gd name="T88" fmla="*/ 530 w 4889"/>
                  <a:gd name="T89" fmla="*/ 557 h 1272"/>
                  <a:gd name="T90" fmla="*/ 471 w 4889"/>
                  <a:gd name="T91" fmla="*/ 572 h 1272"/>
                  <a:gd name="T92" fmla="*/ 414 w 4889"/>
                  <a:gd name="T93" fmla="*/ 588 h 1272"/>
                  <a:gd name="T94" fmla="*/ 356 w 4889"/>
                  <a:gd name="T95" fmla="*/ 607 h 1272"/>
                  <a:gd name="T96" fmla="*/ 299 w 4889"/>
                  <a:gd name="T97" fmla="*/ 627 h 1272"/>
                  <a:gd name="T98" fmla="*/ 0 w 4889"/>
                  <a:gd name="T99" fmla="*/ 627 h 1272"/>
                  <a:gd name="T100" fmla="*/ 0 w 4889"/>
                  <a:gd name="T101" fmla="*/ 9 h 1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89" h="1272">
                    <a:moveTo>
                      <a:pt x="0" y="17"/>
                    </a:moveTo>
                    <a:lnTo>
                      <a:pt x="674" y="17"/>
                    </a:lnTo>
                    <a:lnTo>
                      <a:pt x="802" y="58"/>
                    </a:lnTo>
                    <a:lnTo>
                      <a:pt x="931" y="96"/>
                    </a:lnTo>
                    <a:lnTo>
                      <a:pt x="1061" y="129"/>
                    </a:lnTo>
                    <a:lnTo>
                      <a:pt x="1192" y="157"/>
                    </a:lnTo>
                    <a:lnTo>
                      <a:pt x="1325" y="181"/>
                    </a:lnTo>
                    <a:lnTo>
                      <a:pt x="1457" y="200"/>
                    </a:lnTo>
                    <a:lnTo>
                      <a:pt x="1591" y="215"/>
                    </a:lnTo>
                    <a:lnTo>
                      <a:pt x="1725" y="225"/>
                    </a:lnTo>
                    <a:lnTo>
                      <a:pt x="1860" y="231"/>
                    </a:lnTo>
                    <a:lnTo>
                      <a:pt x="1993" y="234"/>
                    </a:lnTo>
                    <a:lnTo>
                      <a:pt x="2128" y="230"/>
                    </a:lnTo>
                    <a:lnTo>
                      <a:pt x="2262" y="222"/>
                    </a:lnTo>
                    <a:lnTo>
                      <a:pt x="2395" y="210"/>
                    </a:lnTo>
                    <a:lnTo>
                      <a:pt x="2529" y="193"/>
                    </a:lnTo>
                    <a:lnTo>
                      <a:pt x="2661" y="172"/>
                    </a:lnTo>
                    <a:lnTo>
                      <a:pt x="2794" y="146"/>
                    </a:lnTo>
                    <a:lnTo>
                      <a:pt x="2924" y="116"/>
                    </a:lnTo>
                    <a:lnTo>
                      <a:pt x="3054" y="81"/>
                    </a:lnTo>
                    <a:lnTo>
                      <a:pt x="3182" y="43"/>
                    </a:lnTo>
                    <a:lnTo>
                      <a:pt x="3310" y="0"/>
                    </a:lnTo>
                    <a:lnTo>
                      <a:pt x="4777" y="0"/>
                    </a:lnTo>
                    <a:lnTo>
                      <a:pt x="4777" y="523"/>
                    </a:lnTo>
                    <a:lnTo>
                      <a:pt x="4665" y="523"/>
                    </a:lnTo>
                    <a:lnTo>
                      <a:pt x="4889" y="749"/>
                    </a:lnTo>
                    <a:lnTo>
                      <a:pt x="4777" y="749"/>
                    </a:lnTo>
                    <a:lnTo>
                      <a:pt x="4777" y="1272"/>
                    </a:lnTo>
                    <a:lnTo>
                      <a:pt x="3310" y="1272"/>
                    </a:lnTo>
                    <a:lnTo>
                      <a:pt x="3182" y="1228"/>
                    </a:lnTo>
                    <a:lnTo>
                      <a:pt x="3054" y="1190"/>
                    </a:lnTo>
                    <a:lnTo>
                      <a:pt x="2924" y="1155"/>
                    </a:lnTo>
                    <a:lnTo>
                      <a:pt x="2794" y="1125"/>
                    </a:lnTo>
                    <a:lnTo>
                      <a:pt x="2661" y="1099"/>
                    </a:lnTo>
                    <a:lnTo>
                      <a:pt x="2529" y="1078"/>
                    </a:lnTo>
                    <a:lnTo>
                      <a:pt x="2395" y="1061"/>
                    </a:lnTo>
                    <a:lnTo>
                      <a:pt x="2262" y="1049"/>
                    </a:lnTo>
                    <a:lnTo>
                      <a:pt x="2128" y="1041"/>
                    </a:lnTo>
                    <a:lnTo>
                      <a:pt x="1993" y="1038"/>
                    </a:lnTo>
                    <a:lnTo>
                      <a:pt x="1860" y="1040"/>
                    </a:lnTo>
                    <a:lnTo>
                      <a:pt x="1725" y="1046"/>
                    </a:lnTo>
                    <a:lnTo>
                      <a:pt x="1591" y="1056"/>
                    </a:lnTo>
                    <a:lnTo>
                      <a:pt x="1457" y="1071"/>
                    </a:lnTo>
                    <a:lnTo>
                      <a:pt x="1325" y="1091"/>
                    </a:lnTo>
                    <a:lnTo>
                      <a:pt x="1192" y="1114"/>
                    </a:lnTo>
                    <a:lnTo>
                      <a:pt x="1061" y="1143"/>
                    </a:lnTo>
                    <a:lnTo>
                      <a:pt x="931" y="1175"/>
                    </a:lnTo>
                    <a:lnTo>
                      <a:pt x="802" y="1213"/>
                    </a:lnTo>
                    <a:lnTo>
                      <a:pt x="674" y="1254"/>
                    </a:lnTo>
                    <a:lnTo>
                      <a:pt x="0" y="1254"/>
                    </a:lnTo>
                    <a:lnTo>
                      <a:pt x="0" y="1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 name="Line 125"/>
              <p:cNvSpPr>
                <a:spLocks noChangeShapeType="1"/>
              </p:cNvSpPr>
              <p:nvPr/>
            </p:nvSpPr>
            <p:spPr bwMode="auto">
              <a:xfrm>
                <a:off x="1769" y="2934"/>
                <a:ext cx="29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126"/>
              <p:cNvSpPr>
                <a:spLocks noChangeShapeType="1"/>
              </p:cNvSpPr>
              <p:nvPr/>
            </p:nvSpPr>
            <p:spPr bwMode="auto">
              <a:xfrm>
                <a:off x="2068" y="2934"/>
                <a:ext cx="56" cy="2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127"/>
              <p:cNvSpPr>
                <a:spLocks noChangeShapeType="1"/>
              </p:cNvSpPr>
              <p:nvPr/>
            </p:nvSpPr>
            <p:spPr bwMode="auto">
              <a:xfrm>
                <a:off x="2124" y="2955"/>
                <a:ext cx="58"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128"/>
              <p:cNvSpPr>
                <a:spLocks noChangeShapeType="1"/>
              </p:cNvSpPr>
              <p:nvPr/>
            </p:nvSpPr>
            <p:spPr bwMode="auto">
              <a:xfrm>
                <a:off x="2182" y="2974"/>
                <a:ext cx="58" cy="1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Line 129"/>
              <p:cNvSpPr>
                <a:spLocks noChangeShapeType="1"/>
              </p:cNvSpPr>
              <p:nvPr/>
            </p:nvSpPr>
            <p:spPr bwMode="auto">
              <a:xfrm>
                <a:off x="2240" y="2990"/>
                <a:ext cx="59"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130"/>
              <p:cNvSpPr>
                <a:spLocks noChangeShapeType="1"/>
              </p:cNvSpPr>
              <p:nvPr/>
            </p:nvSpPr>
            <p:spPr bwMode="auto">
              <a:xfrm>
                <a:off x="2299" y="3005"/>
                <a:ext cx="58" cy="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131"/>
              <p:cNvSpPr>
                <a:spLocks noChangeShapeType="1"/>
              </p:cNvSpPr>
              <p:nvPr/>
            </p:nvSpPr>
            <p:spPr bwMode="auto">
              <a:xfrm>
                <a:off x="2357" y="3016"/>
                <a:ext cx="59" cy="1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132"/>
              <p:cNvSpPr>
                <a:spLocks noChangeShapeType="1"/>
              </p:cNvSpPr>
              <p:nvPr/>
            </p:nvSpPr>
            <p:spPr bwMode="auto">
              <a:xfrm>
                <a:off x="2416" y="3026"/>
                <a:ext cx="60"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133"/>
              <p:cNvSpPr>
                <a:spLocks noChangeShapeType="1"/>
              </p:cNvSpPr>
              <p:nvPr/>
            </p:nvSpPr>
            <p:spPr bwMode="auto">
              <a:xfrm>
                <a:off x="2476" y="3034"/>
                <a:ext cx="59"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134"/>
              <p:cNvSpPr>
                <a:spLocks noChangeShapeType="1"/>
              </p:cNvSpPr>
              <p:nvPr/>
            </p:nvSpPr>
            <p:spPr bwMode="auto">
              <a:xfrm>
                <a:off x="2535" y="3039"/>
                <a:ext cx="60"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135"/>
              <p:cNvSpPr>
                <a:spLocks noChangeShapeType="1"/>
              </p:cNvSpPr>
              <p:nvPr/>
            </p:nvSpPr>
            <p:spPr bwMode="auto">
              <a:xfrm>
                <a:off x="2595" y="3042"/>
                <a:ext cx="5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136"/>
              <p:cNvSpPr>
                <a:spLocks noChangeShapeType="1"/>
              </p:cNvSpPr>
              <p:nvPr/>
            </p:nvSpPr>
            <p:spPr bwMode="auto">
              <a:xfrm flipV="1">
                <a:off x="2654" y="3041"/>
                <a:ext cx="60"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137"/>
              <p:cNvSpPr>
                <a:spLocks noChangeShapeType="1"/>
              </p:cNvSpPr>
              <p:nvPr/>
            </p:nvSpPr>
            <p:spPr bwMode="auto">
              <a:xfrm flipV="1">
                <a:off x="2714" y="3037"/>
                <a:ext cx="59"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Line 138"/>
              <p:cNvSpPr>
                <a:spLocks noChangeShapeType="1"/>
              </p:cNvSpPr>
              <p:nvPr/>
            </p:nvSpPr>
            <p:spPr bwMode="auto">
              <a:xfrm flipV="1">
                <a:off x="2773" y="3031"/>
                <a:ext cx="60"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Line 139"/>
              <p:cNvSpPr>
                <a:spLocks noChangeShapeType="1"/>
              </p:cNvSpPr>
              <p:nvPr/>
            </p:nvSpPr>
            <p:spPr bwMode="auto">
              <a:xfrm flipV="1">
                <a:off x="2833" y="3023"/>
                <a:ext cx="59"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140"/>
              <p:cNvSpPr>
                <a:spLocks noChangeShapeType="1"/>
              </p:cNvSpPr>
              <p:nvPr/>
            </p:nvSpPr>
            <p:spPr bwMode="auto">
              <a:xfrm flipV="1">
                <a:off x="2892" y="3012"/>
                <a:ext cx="59" cy="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Line 141"/>
              <p:cNvSpPr>
                <a:spLocks noChangeShapeType="1"/>
              </p:cNvSpPr>
              <p:nvPr/>
            </p:nvSpPr>
            <p:spPr bwMode="auto">
              <a:xfrm flipV="1">
                <a:off x="2951" y="2999"/>
                <a:ext cx="59" cy="1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 name="Line 142"/>
              <p:cNvSpPr>
                <a:spLocks noChangeShapeType="1"/>
              </p:cNvSpPr>
              <p:nvPr/>
            </p:nvSpPr>
            <p:spPr bwMode="auto">
              <a:xfrm flipV="1">
                <a:off x="3010" y="2984"/>
                <a:ext cx="58"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 name="Line 143"/>
              <p:cNvSpPr>
                <a:spLocks noChangeShapeType="1"/>
              </p:cNvSpPr>
              <p:nvPr/>
            </p:nvSpPr>
            <p:spPr bwMode="auto">
              <a:xfrm flipV="1">
                <a:off x="3068" y="2967"/>
                <a:ext cx="58" cy="1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Line 144"/>
              <p:cNvSpPr>
                <a:spLocks noChangeShapeType="1"/>
              </p:cNvSpPr>
              <p:nvPr/>
            </p:nvSpPr>
            <p:spPr bwMode="auto">
              <a:xfrm flipV="1">
                <a:off x="3126" y="2948"/>
                <a:ext cx="57"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 name="Line 145"/>
              <p:cNvSpPr>
                <a:spLocks noChangeShapeType="1"/>
              </p:cNvSpPr>
              <p:nvPr/>
            </p:nvSpPr>
            <p:spPr bwMode="auto">
              <a:xfrm flipV="1">
                <a:off x="3183" y="2926"/>
                <a:ext cx="56" cy="2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 name="Line 146"/>
              <p:cNvSpPr>
                <a:spLocks noChangeShapeType="1"/>
              </p:cNvSpPr>
              <p:nvPr/>
            </p:nvSpPr>
            <p:spPr bwMode="auto">
              <a:xfrm>
                <a:off x="3239" y="2926"/>
                <a:ext cx="653"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 name="Line 147"/>
              <p:cNvSpPr>
                <a:spLocks noChangeShapeType="1"/>
              </p:cNvSpPr>
              <p:nvPr/>
            </p:nvSpPr>
            <p:spPr bwMode="auto">
              <a:xfrm>
                <a:off x="1769" y="3553"/>
                <a:ext cx="29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 name="Line 148"/>
              <p:cNvSpPr>
                <a:spLocks noChangeShapeType="1"/>
              </p:cNvSpPr>
              <p:nvPr/>
            </p:nvSpPr>
            <p:spPr bwMode="auto">
              <a:xfrm flipH="1" flipV="1">
                <a:off x="3183" y="3540"/>
                <a:ext cx="56" cy="2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149"/>
              <p:cNvSpPr>
                <a:spLocks noChangeShapeType="1"/>
              </p:cNvSpPr>
              <p:nvPr/>
            </p:nvSpPr>
            <p:spPr bwMode="auto">
              <a:xfrm flipH="1" flipV="1">
                <a:off x="3126" y="3521"/>
                <a:ext cx="57"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Line 150"/>
              <p:cNvSpPr>
                <a:spLocks noChangeShapeType="1"/>
              </p:cNvSpPr>
              <p:nvPr/>
            </p:nvSpPr>
            <p:spPr bwMode="auto">
              <a:xfrm flipH="1" flipV="1">
                <a:off x="3068" y="3504"/>
                <a:ext cx="58" cy="1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Line 151"/>
              <p:cNvSpPr>
                <a:spLocks noChangeShapeType="1"/>
              </p:cNvSpPr>
              <p:nvPr/>
            </p:nvSpPr>
            <p:spPr bwMode="auto">
              <a:xfrm flipH="1" flipV="1">
                <a:off x="3010" y="3489"/>
                <a:ext cx="58"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 name="Line 152"/>
              <p:cNvSpPr>
                <a:spLocks noChangeShapeType="1"/>
              </p:cNvSpPr>
              <p:nvPr/>
            </p:nvSpPr>
            <p:spPr bwMode="auto">
              <a:xfrm flipH="1" flipV="1">
                <a:off x="2951" y="3475"/>
                <a:ext cx="59" cy="1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153"/>
              <p:cNvSpPr>
                <a:spLocks noChangeShapeType="1"/>
              </p:cNvSpPr>
              <p:nvPr/>
            </p:nvSpPr>
            <p:spPr bwMode="auto">
              <a:xfrm flipH="1" flipV="1">
                <a:off x="2892" y="3465"/>
                <a:ext cx="59" cy="1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154"/>
              <p:cNvSpPr>
                <a:spLocks noChangeShapeType="1"/>
              </p:cNvSpPr>
              <p:nvPr/>
            </p:nvSpPr>
            <p:spPr bwMode="auto">
              <a:xfrm flipH="1" flipV="1">
                <a:off x="2833" y="3456"/>
                <a:ext cx="59" cy="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155"/>
              <p:cNvSpPr>
                <a:spLocks noChangeShapeType="1"/>
              </p:cNvSpPr>
              <p:nvPr/>
            </p:nvSpPr>
            <p:spPr bwMode="auto">
              <a:xfrm flipH="1" flipV="1">
                <a:off x="2773" y="3451"/>
                <a:ext cx="60"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156"/>
              <p:cNvSpPr>
                <a:spLocks noChangeShapeType="1"/>
              </p:cNvSpPr>
              <p:nvPr/>
            </p:nvSpPr>
            <p:spPr bwMode="auto">
              <a:xfrm flipH="1" flipV="1">
                <a:off x="2714" y="3447"/>
                <a:ext cx="59"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157"/>
              <p:cNvSpPr>
                <a:spLocks noChangeShapeType="1"/>
              </p:cNvSpPr>
              <p:nvPr/>
            </p:nvSpPr>
            <p:spPr bwMode="auto">
              <a:xfrm flipH="1" flipV="1">
                <a:off x="2654" y="3445"/>
                <a:ext cx="60"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158"/>
              <p:cNvSpPr>
                <a:spLocks noChangeShapeType="1"/>
              </p:cNvSpPr>
              <p:nvPr/>
            </p:nvSpPr>
            <p:spPr bwMode="auto">
              <a:xfrm flipH="1">
                <a:off x="2595" y="3445"/>
                <a:ext cx="5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159"/>
              <p:cNvSpPr>
                <a:spLocks noChangeShapeType="1"/>
              </p:cNvSpPr>
              <p:nvPr/>
            </p:nvSpPr>
            <p:spPr bwMode="auto">
              <a:xfrm flipH="1">
                <a:off x="2535" y="3446"/>
                <a:ext cx="60"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160"/>
              <p:cNvSpPr>
                <a:spLocks noChangeShapeType="1"/>
              </p:cNvSpPr>
              <p:nvPr/>
            </p:nvSpPr>
            <p:spPr bwMode="auto">
              <a:xfrm flipH="1">
                <a:off x="2476" y="3449"/>
                <a:ext cx="59"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161"/>
              <p:cNvSpPr>
                <a:spLocks noChangeShapeType="1"/>
              </p:cNvSpPr>
              <p:nvPr/>
            </p:nvSpPr>
            <p:spPr bwMode="auto">
              <a:xfrm flipH="1">
                <a:off x="2416" y="3454"/>
                <a:ext cx="60"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162"/>
              <p:cNvSpPr>
                <a:spLocks noChangeShapeType="1"/>
              </p:cNvSpPr>
              <p:nvPr/>
            </p:nvSpPr>
            <p:spPr bwMode="auto">
              <a:xfrm flipH="1">
                <a:off x="2357" y="3462"/>
                <a:ext cx="59" cy="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Line 163"/>
              <p:cNvSpPr>
                <a:spLocks noChangeShapeType="1"/>
              </p:cNvSpPr>
              <p:nvPr/>
            </p:nvSpPr>
            <p:spPr bwMode="auto">
              <a:xfrm flipH="1">
                <a:off x="2299" y="3471"/>
                <a:ext cx="58" cy="1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 name="Line 164"/>
              <p:cNvSpPr>
                <a:spLocks noChangeShapeType="1"/>
              </p:cNvSpPr>
              <p:nvPr/>
            </p:nvSpPr>
            <p:spPr bwMode="auto">
              <a:xfrm flipH="1">
                <a:off x="2240" y="3483"/>
                <a:ext cx="59" cy="1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165"/>
              <p:cNvSpPr>
                <a:spLocks noChangeShapeType="1"/>
              </p:cNvSpPr>
              <p:nvPr/>
            </p:nvSpPr>
            <p:spPr bwMode="auto">
              <a:xfrm flipH="1">
                <a:off x="2182" y="3497"/>
                <a:ext cx="58" cy="1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66"/>
              <p:cNvSpPr>
                <a:spLocks noChangeShapeType="1"/>
              </p:cNvSpPr>
              <p:nvPr/>
            </p:nvSpPr>
            <p:spPr bwMode="auto">
              <a:xfrm flipH="1">
                <a:off x="2124" y="3513"/>
                <a:ext cx="58"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167"/>
              <p:cNvSpPr>
                <a:spLocks noChangeShapeType="1"/>
              </p:cNvSpPr>
              <p:nvPr/>
            </p:nvSpPr>
            <p:spPr bwMode="auto">
              <a:xfrm flipH="1">
                <a:off x="2068" y="3532"/>
                <a:ext cx="56" cy="2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168"/>
              <p:cNvSpPr>
                <a:spLocks noChangeShapeType="1"/>
              </p:cNvSpPr>
              <p:nvPr/>
            </p:nvSpPr>
            <p:spPr bwMode="auto">
              <a:xfrm>
                <a:off x="3239" y="3562"/>
                <a:ext cx="653"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169"/>
              <p:cNvSpPr>
                <a:spLocks noChangeShapeType="1"/>
              </p:cNvSpPr>
              <p:nvPr/>
            </p:nvSpPr>
            <p:spPr bwMode="auto">
              <a:xfrm>
                <a:off x="3892" y="2926"/>
                <a:ext cx="0" cy="26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170"/>
              <p:cNvSpPr>
                <a:spLocks noChangeShapeType="1"/>
              </p:cNvSpPr>
              <p:nvPr/>
            </p:nvSpPr>
            <p:spPr bwMode="auto">
              <a:xfrm flipH="1">
                <a:off x="3842" y="3187"/>
                <a:ext cx="50"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 name="Line 171"/>
              <p:cNvSpPr>
                <a:spLocks noChangeShapeType="1"/>
              </p:cNvSpPr>
              <p:nvPr/>
            </p:nvSpPr>
            <p:spPr bwMode="auto">
              <a:xfrm>
                <a:off x="3842" y="3187"/>
                <a:ext cx="99" cy="11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Line 172"/>
              <p:cNvSpPr>
                <a:spLocks noChangeShapeType="1"/>
              </p:cNvSpPr>
              <p:nvPr/>
            </p:nvSpPr>
            <p:spPr bwMode="auto">
              <a:xfrm flipH="1">
                <a:off x="3892" y="3300"/>
                <a:ext cx="4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 name="Line 173"/>
              <p:cNvSpPr>
                <a:spLocks noChangeShapeType="1"/>
              </p:cNvSpPr>
              <p:nvPr/>
            </p:nvSpPr>
            <p:spPr bwMode="auto">
              <a:xfrm>
                <a:off x="3892" y="3300"/>
                <a:ext cx="0" cy="26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7" name="Group 174"/>
            <p:cNvGrpSpPr>
              <a:grpSpLocks/>
            </p:cNvGrpSpPr>
            <p:nvPr/>
          </p:nvGrpSpPr>
          <p:grpSpPr bwMode="auto">
            <a:xfrm>
              <a:off x="769" y="2962"/>
              <a:ext cx="1162" cy="247"/>
              <a:chOff x="689" y="1163"/>
              <a:chExt cx="1474" cy="394"/>
            </a:xfrm>
          </p:grpSpPr>
          <p:sp>
            <p:nvSpPr>
              <p:cNvPr id="86" name="Line 175"/>
              <p:cNvSpPr>
                <a:spLocks noChangeShapeType="1"/>
              </p:cNvSpPr>
              <p:nvPr/>
            </p:nvSpPr>
            <p:spPr bwMode="auto">
              <a:xfrm>
                <a:off x="689" y="1163"/>
                <a:ext cx="1" cy="394"/>
              </a:xfrm>
              <a:prstGeom prst="line">
                <a:avLst/>
              </a:prstGeom>
              <a:noFill/>
              <a:ln w="460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 name="Line 176"/>
              <p:cNvSpPr>
                <a:spLocks noChangeShapeType="1"/>
              </p:cNvSpPr>
              <p:nvPr/>
            </p:nvSpPr>
            <p:spPr bwMode="auto">
              <a:xfrm>
                <a:off x="2162" y="1163"/>
                <a:ext cx="1" cy="394"/>
              </a:xfrm>
              <a:prstGeom prst="line">
                <a:avLst/>
              </a:prstGeom>
              <a:noFill/>
              <a:ln w="460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177"/>
              <p:cNvSpPr>
                <a:spLocks noChangeShapeType="1"/>
              </p:cNvSpPr>
              <p:nvPr/>
            </p:nvSpPr>
            <p:spPr bwMode="auto">
              <a:xfrm>
                <a:off x="689" y="1388"/>
                <a:ext cx="1473" cy="1"/>
              </a:xfrm>
              <a:prstGeom prst="line">
                <a:avLst/>
              </a:prstGeom>
              <a:noFill/>
              <a:ln w="46038">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8" name="Group 178"/>
            <p:cNvGrpSpPr>
              <a:grpSpLocks/>
            </p:cNvGrpSpPr>
            <p:nvPr/>
          </p:nvGrpSpPr>
          <p:grpSpPr bwMode="auto">
            <a:xfrm>
              <a:off x="2669" y="2955"/>
              <a:ext cx="1163" cy="247"/>
              <a:chOff x="689" y="1163"/>
              <a:chExt cx="1474" cy="394"/>
            </a:xfrm>
          </p:grpSpPr>
          <p:sp>
            <p:nvSpPr>
              <p:cNvPr id="83" name="Line 179"/>
              <p:cNvSpPr>
                <a:spLocks noChangeShapeType="1"/>
              </p:cNvSpPr>
              <p:nvPr/>
            </p:nvSpPr>
            <p:spPr bwMode="auto">
              <a:xfrm>
                <a:off x="689" y="1163"/>
                <a:ext cx="1" cy="394"/>
              </a:xfrm>
              <a:prstGeom prst="line">
                <a:avLst/>
              </a:prstGeom>
              <a:noFill/>
              <a:ln w="460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180"/>
              <p:cNvSpPr>
                <a:spLocks noChangeShapeType="1"/>
              </p:cNvSpPr>
              <p:nvPr/>
            </p:nvSpPr>
            <p:spPr bwMode="auto">
              <a:xfrm>
                <a:off x="2162" y="1163"/>
                <a:ext cx="1" cy="394"/>
              </a:xfrm>
              <a:prstGeom prst="line">
                <a:avLst/>
              </a:prstGeom>
              <a:noFill/>
              <a:ln w="460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181"/>
              <p:cNvSpPr>
                <a:spLocks noChangeShapeType="1"/>
              </p:cNvSpPr>
              <p:nvPr/>
            </p:nvSpPr>
            <p:spPr bwMode="auto">
              <a:xfrm>
                <a:off x="689" y="1388"/>
                <a:ext cx="1473" cy="1"/>
              </a:xfrm>
              <a:prstGeom prst="line">
                <a:avLst/>
              </a:prstGeom>
              <a:noFill/>
              <a:ln w="46038">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9" name="Line 182"/>
            <p:cNvSpPr>
              <a:spLocks noChangeShapeType="1"/>
            </p:cNvSpPr>
            <p:nvPr/>
          </p:nvSpPr>
          <p:spPr bwMode="auto">
            <a:xfrm>
              <a:off x="2192" y="2656"/>
              <a:ext cx="1036" cy="446"/>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80" name="Line 183"/>
            <p:cNvSpPr>
              <a:spLocks noChangeShapeType="1"/>
            </p:cNvSpPr>
            <p:nvPr/>
          </p:nvSpPr>
          <p:spPr bwMode="auto">
            <a:xfrm flipH="1">
              <a:off x="1287" y="2653"/>
              <a:ext cx="895" cy="451"/>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81" name="Oval 184"/>
            <p:cNvSpPr>
              <a:spLocks noChangeArrowheads="1"/>
            </p:cNvSpPr>
            <p:nvPr/>
          </p:nvSpPr>
          <p:spPr bwMode="auto">
            <a:xfrm>
              <a:off x="3200" y="3081"/>
              <a:ext cx="44" cy="35"/>
            </a:xfrm>
            <a:prstGeom prst="ellipse">
              <a:avLst/>
            </a:prstGeom>
            <a:solidFill>
              <a:schemeClr val="accent1"/>
            </a:solidFill>
            <a:ln w="28575">
              <a:solidFill>
                <a:schemeClr val="tx1"/>
              </a:solidFill>
              <a:round/>
              <a:headEnd type="none" w="sm" len="med"/>
              <a:tailEnd type="none" w="sm"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2" name="Oval 185"/>
            <p:cNvSpPr>
              <a:spLocks noChangeArrowheads="1"/>
            </p:cNvSpPr>
            <p:nvPr/>
          </p:nvSpPr>
          <p:spPr bwMode="auto">
            <a:xfrm>
              <a:off x="1278" y="3084"/>
              <a:ext cx="44" cy="35"/>
            </a:xfrm>
            <a:prstGeom prst="ellipse">
              <a:avLst/>
            </a:prstGeom>
            <a:solidFill>
              <a:schemeClr val="accent1"/>
            </a:solidFill>
            <a:ln w="28575">
              <a:solidFill>
                <a:schemeClr val="tx1"/>
              </a:solidFill>
              <a:round/>
              <a:headEnd type="none" w="sm" len="med"/>
              <a:tailEnd type="none" w="sm"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Tree>
    <p:extLst>
      <p:ext uri="{BB962C8B-B14F-4D97-AF65-F5344CB8AC3E}">
        <p14:creationId xmlns:p14="http://schemas.microsoft.com/office/powerpoint/2010/main" val="3218095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n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44" y="633062"/>
            <a:ext cx="8843810" cy="623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solidFill>
                  <a:schemeClr val="bg1"/>
                </a:solidFill>
              </a:rPr>
              <a:pPr>
                <a:defRPr/>
              </a:pPr>
              <a:t>186</a:t>
            </a:fld>
            <a:endParaRPr lang="en-US" altLang="en-US" dirty="0">
              <a:solidFill>
                <a:schemeClr val="bg1"/>
              </a:solidFill>
            </a:endParaRPr>
          </a:p>
        </p:txBody>
      </p:sp>
      <p:sp>
        <p:nvSpPr>
          <p:cNvPr id="6" name="Text Box 3"/>
          <p:cNvSpPr txBox="1">
            <a:spLocks noChangeArrowheads="1"/>
          </p:cNvSpPr>
          <p:nvPr/>
        </p:nvSpPr>
        <p:spPr bwMode="auto">
          <a:xfrm>
            <a:off x="107504" y="116632"/>
            <a:ext cx="8591550" cy="369332"/>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800" i="1" dirty="0"/>
              <a:t>Lateral brace at center of RBS - </a:t>
            </a:r>
            <a:r>
              <a:rPr lang="en-US" altLang="en-US" sz="1800" i="1" dirty="0" smtClean="0"/>
              <a:t>Violates </a:t>
            </a:r>
            <a:r>
              <a:rPr lang="en-US" altLang="en-US" sz="1800" i="1" dirty="0"/>
              <a:t>Protected Zone</a:t>
            </a:r>
          </a:p>
        </p:txBody>
      </p:sp>
    </p:spTree>
    <p:extLst>
      <p:ext uri="{BB962C8B-B14F-4D97-AF65-F5344CB8AC3E}">
        <p14:creationId xmlns:p14="http://schemas.microsoft.com/office/powerpoint/2010/main" val="3931882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RBS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91" y="620688"/>
            <a:ext cx="4801420"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013" y="3501008"/>
            <a:ext cx="4343400"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solidFill>
                  <a:schemeClr val="tx1"/>
                </a:solidFill>
              </a:rPr>
              <a:pPr>
                <a:defRPr/>
              </a:pPr>
              <a:t>187</a:t>
            </a:fld>
            <a:endParaRPr lang="en-US" altLang="en-US" dirty="0">
              <a:solidFill>
                <a:schemeClr val="tx1"/>
              </a:solidFill>
            </a:endParaRPr>
          </a:p>
        </p:txBody>
      </p:sp>
      <p:sp>
        <p:nvSpPr>
          <p:cNvPr id="6" name="Text Box 3"/>
          <p:cNvSpPr txBox="1">
            <a:spLocks noChangeArrowheads="1"/>
          </p:cNvSpPr>
          <p:nvPr/>
        </p:nvSpPr>
        <p:spPr bwMode="auto">
          <a:xfrm>
            <a:off x="107504" y="116632"/>
            <a:ext cx="8591550" cy="369332"/>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800" i="1" dirty="0"/>
              <a:t>Examples of RBS </a:t>
            </a:r>
            <a:r>
              <a:rPr lang="en-US" altLang="en-US" sz="1800" i="1" dirty="0" smtClean="0"/>
              <a:t>Connections</a:t>
            </a:r>
            <a:endParaRPr lang="en-US" altLang="en-US" sz="1800" i="1" dirty="0"/>
          </a:p>
        </p:txBody>
      </p:sp>
    </p:spTree>
    <p:extLst>
      <p:ext uri="{BB962C8B-B14F-4D97-AF65-F5344CB8AC3E}">
        <p14:creationId xmlns:p14="http://schemas.microsoft.com/office/powerpoint/2010/main" val="2864281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8"/>
          </p:nvPr>
        </p:nvSpPr>
        <p:spPr/>
        <p:txBody>
          <a:bodyPr/>
          <a:lstStyle/>
          <a:p>
            <a:r>
              <a:rPr lang="en-US" dirty="0" smtClean="0"/>
              <a:t>Connections</a:t>
            </a:r>
            <a:endParaRPr lang="en-US" dirty="0"/>
          </a:p>
        </p:txBody>
      </p:sp>
      <p:sp>
        <p:nvSpPr>
          <p:cNvPr id="6" name="Text Placeholder 5"/>
          <p:cNvSpPr>
            <a:spLocks noGrp="1"/>
          </p:cNvSpPr>
          <p:nvPr>
            <p:ph type="body" sz="quarter" idx="39"/>
          </p:nvPr>
        </p:nvSpPr>
        <p:spPr/>
        <p:txBody>
          <a:bodyPr/>
          <a:lstStyle/>
          <a:p>
            <a:r>
              <a:rPr lang="en-US" dirty="0" smtClean="0"/>
              <a:t>AISC Seismic Provisions</a:t>
            </a:r>
            <a:endParaRPr lang="en-US" dirty="0"/>
          </a:p>
        </p:txBody>
      </p:sp>
      <p:sp>
        <p:nvSpPr>
          <p:cNvPr id="4" name="Slide Number Placeholder 3"/>
          <p:cNvSpPr>
            <a:spLocks noGrp="1"/>
          </p:cNvSpPr>
          <p:nvPr>
            <p:ph type="sldNum" sz="quarter" idx="12"/>
          </p:nvPr>
        </p:nvSpPr>
        <p:spPr/>
        <p:txBody>
          <a:bodyPr/>
          <a:lstStyle/>
          <a:p>
            <a:pPr>
              <a:defRPr/>
            </a:pPr>
            <a:fld id="{46425072-6E52-45A8-8A7E-A5B11BCA4176}" type="slidenum">
              <a:rPr lang="en-US" altLang="en-US" smtClean="0"/>
              <a:pPr>
                <a:defRPr/>
              </a:pPr>
              <a:t>188</a:t>
            </a:fld>
            <a:endParaRPr lang="en-US" altLang="en-US"/>
          </a:p>
        </p:txBody>
      </p:sp>
      <p:sp>
        <p:nvSpPr>
          <p:cNvPr id="7" name="Text Box 2"/>
          <p:cNvSpPr txBox="1">
            <a:spLocks noChangeArrowheads="1"/>
          </p:cNvSpPr>
          <p:nvPr/>
        </p:nvSpPr>
        <p:spPr bwMode="auto">
          <a:xfrm>
            <a:off x="539552" y="1268760"/>
            <a:ext cx="78488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a:latin typeface="+mn-lt"/>
              </a:rPr>
              <a:t>E3.6e Panel Zone of Beam-to-Column Connections</a:t>
            </a:r>
          </a:p>
        </p:txBody>
      </p:sp>
      <p:sp>
        <p:nvSpPr>
          <p:cNvPr id="8" name="Text Box 3"/>
          <p:cNvSpPr txBox="1">
            <a:spLocks noChangeArrowheads="1"/>
          </p:cNvSpPr>
          <p:nvPr/>
        </p:nvSpPr>
        <p:spPr bwMode="auto">
          <a:xfrm>
            <a:off x="899592" y="2227262"/>
            <a:ext cx="52085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ts val="1800"/>
              </a:spcBef>
              <a:tabLst>
                <a:tab pos="1379538" algn="l"/>
              </a:tabLst>
            </a:pPr>
            <a:r>
              <a:rPr lang="en-US" altLang="en-US" sz="2000" dirty="0" smtClean="0">
                <a:latin typeface="+mn-lt"/>
              </a:rPr>
              <a:t>E3.6e.1	Shear </a:t>
            </a:r>
            <a:r>
              <a:rPr lang="en-US" altLang="en-US" sz="2000" dirty="0">
                <a:latin typeface="+mn-lt"/>
              </a:rPr>
              <a:t>Strength</a:t>
            </a:r>
          </a:p>
          <a:p>
            <a:pPr algn="l">
              <a:spcBef>
                <a:spcPts val="1800"/>
              </a:spcBef>
              <a:tabLst>
                <a:tab pos="1379538" algn="l"/>
              </a:tabLst>
            </a:pPr>
            <a:r>
              <a:rPr lang="en-US" altLang="en-US" sz="2000" dirty="0" smtClean="0">
                <a:latin typeface="+mn-lt"/>
              </a:rPr>
              <a:t>E3.6e.2	Panel </a:t>
            </a:r>
            <a:r>
              <a:rPr lang="en-US" altLang="en-US" sz="2000" dirty="0">
                <a:latin typeface="+mn-lt"/>
              </a:rPr>
              <a:t>Zone Thickness</a:t>
            </a:r>
          </a:p>
          <a:p>
            <a:pPr algn="l">
              <a:spcBef>
                <a:spcPts val="1800"/>
              </a:spcBef>
              <a:tabLst>
                <a:tab pos="1379538" algn="l"/>
              </a:tabLst>
            </a:pPr>
            <a:r>
              <a:rPr lang="en-US" altLang="en-US" sz="2000" dirty="0" smtClean="0">
                <a:latin typeface="+mn-lt"/>
              </a:rPr>
              <a:t>E3.6e.3	Panel </a:t>
            </a:r>
            <a:r>
              <a:rPr lang="en-US" altLang="en-US" sz="2000" dirty="0">
                <a:latin typeface="+mn-lt"/>
              </a:rPr>
              <a:t>Zone </a:t>
            </a:r>
            <a:r>
              <a:rPr lang="en-US" altLang="en-US" sz="2000" dirty="0" err="1">
                <a:latin typeface="+mn-lt"/>
              </a:rPr>
              <a:t>Doubler</a:t>
            </a:r>
            <a:r>
              <a:rPr lang="en-US" altLang="en-US" sz="2000" dirty="0">
                <a:latin typeface="+mn-lt"/>
              </a:rPr>
              <a:t> Plates</a:t>
            </a:r>
          </a:p>
        </p:txBody>
      </p:sp>
      <p:grpSp>
        <p:nvGrpSpPr>
          <p:cNvPr id="9" name="Group 4"/>
          <p:cNvGrpSpPr>
            <a:grpSpLocks/>
          </p:cNvGrpSpPr>
          <p:nvPr/>
        </p:nvGrpSpPr>
        <p:grpSpPr bwMode="auto">
          <a:xfrm>
            <a:off x="5637213" y="1955120"/>
            <a:ext cx="3081337" cy="3890962"/>
            <a:chOff x="2880" y="993"/>
            <a:chExt cx="1941" cy="2451"/>
          </a:xfrm>
        </p:grpSpPr>
        <p:sp>
          <p:nvSpPr>
            <p:cNvPr id="10" name="Line 5"/>
            <p:cNvSpPr>
              <a:spLocks noChangeShapeType="1"/>
            </p:cNvSpPr>
            <p:nvPr/>
          </p:nvSpPr>
          <p:spPr bwMode="auto">
            <a:xfrm flipV="1">
              <a:off x="3650" y="1749"/>
              <a:ext cx="0" cy="76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6"/>
            <p:cNvSpPr>
              <a:spLocks noChangeShapeType="1"/>
            </p:cNvSpPr>
            <p:nvPr/>
          </p:nvSpPr>
          <p:spPr bwMode="auto">
            <a:xfrm flipV="1">
              <a:off x="3714" y="1774"/>
              <a:ext cx="0" cy="76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7"/>
            <p:cNvSpPr>
              <a:spLocks noChangeShapeType="1"/>
            </p:cNvSpPr>
            <p:nvPr/>
          </p:nvSpPr>
          <p:spPr bwMode="auto">
            <a:xfrm flipV="1">
              <a:off x="3988" y="1891"/>
              <a:ext cx="0" cy="76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8"/>
            <p:cNvSpPr>
              <a:spLocks noChangeShapeType="1"/>
            </p:cNvSpPr>
            <p:nvPr/>
          </p:nvSpPr>
          <p:spPr bwMode="auto">
            <a:xfrm flipV="1">
              <a:off x="4052" y="1917"/>
              <a:ext cx="0" cy="76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9"/>
            <p:cNvSpPr>
              <a:spLocks noChangeShapeType="1"/>
            </p:cNvSpPr>
            <p:nvPr/>
          </p:nvSpPr>
          <p:spPr bwMode="auto">
            <a:xfrm flipH="1">
              <a:off x="3408" y="2515"/>
              <a:ext cx="242" cy="73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0"/>
            <p:cNvSpPr>
              <a:spLocks noChangeShapeType="1"/>
            </p:cNvSpPr>
            <p:nvPr/>
          </p:nvSpPr>
          <p:spPr bwMode="auto">
            <a:xfrm flipH="1">
              <a:off x="3473" y="2541"/>
              <a:ext cx="242"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1"/>
            <p:cNvSpPr>
              <a:spLocks noChangeShapeType="1"/>
            </p:cNvSpPr>
            <p:nvPr/>
          </p:nvSpPr>
          <p:spPr bwMode="auto">
            <a:xfrm flipH="1">
              <a:off x="3748" y="2655"/>
              <a:ext cx="241"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2"/>
            <p:cNvSpPr>
              <a:spLocks noChangeShapeType="1"/>
            </p:cNvSpPr>
            <p:nvPr/>
          </p:nvSpPr>
          <p:spPr bwMode="auto">
            <a:xfrm flipH="1">
              <a:off x="3810" y="2680"/>
              <a:ext cx="242"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3"/>
            <p:cNvSpPr>
              <a:spLocks noChangeShapeType="1"/>
            </p:cNvSpPr>
            <p:nvPr/>
          </p:nvSpPr>
          <p:spPr bwMode="auto">
            <a:xfrm flipH="1">
              <a:off x="3650" y="1010"/>
              <a:ext cx="242" cy="73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4"/>
            <p:cNvSpPr>
              <a:spLocks noChangeShapeType="1"/>
            </p:cNvSpPr>
            <p:nvPr/>
          </p:nvSpPr>
          <p:spPr bwMode="auto">
            <a:xfrm flipH="1">
              <a:off x="3715" y="1036"/>
              <a:ext cx="242"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5"/>
            <p:cNvSpPr>
              <a:spLocks noChangeShapeType="1"/>
            </p:cNvSpPr>
            <p:nvPr/>
          </p:nvSpPr>
          <p:spPr bwMode="auto">
            <a:xfrm flipH="1">
              <a:off x="3989" y="1150"/>
              <a:ext cx="243"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6"/>
            <p:cNvSpPr>
              <a:spLocks noChangeShapeType="1"/>
            </p:cNvSpPr>
            <p:nvPr/>
          </p:nvSpPr>
          <p:spPr bwMode="auto">
            <a:xfrm flipH="1">
              <a:off x="4052" y="1175"/>
              <a:ext cx="242"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7"/>
            <p:cNvSpPr>
              <a:spLocks noChangeShapeType="1"/>
            </p:cNvSpPr>
            <p:nvPr/>
          </p:nvSpPr>
          <p:spPr bwMode="auto">
            <a:xfrm>
              <a:off x="4052" y="1917"/>
              <a:ext cx="739"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8"/>
            <p:cNvSpPr>
              <a:spLocks noChangeShapeType="1"/>
            </p:cNvSpPr>
            <p:nvPr/>
          </p:nvSpPr>
          <p:spPr bwMode="auto">
            <a:xfrm>
              <a:off x="4052" y="1963"/>
              <a:ext cx="739"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19"/>
            <p:cNvSpPr>
              <a:spLocks noChangeShapeType="1"/>
            </p:cNvSpPr>
            <p:nvPr/>
          </p:nvSpPr>
          <p:spPr bwMode="auto">
            <a:xfrm>
              <a:off x="4052" y="2635"/>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0"/>
            <p:cNvSpPr>
              <a:spLocks noChangeShapeType="1"/>
            </p:cNvSpPr>
            <p:nvPr/>
          </p:nvSpPr>
          <p:spPr bwMode="auto">
            <a:xfrm>
              <a:off x="4052" y="2681"/>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1"/>
            <p:cNvSpPr>
              <a:spLocks noChangeShapeType="1"/>
            </p:cNvSpPr>
            <p:nvPr/>
          </p:nvSpPr>
          <p:spPr bwMode="auto">
            <a:xfrm>
              <a:off x="2910" y="1749"/>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2"/>
            <p:cNvSpPr>
              <a:spLocks noChangeShapeType="1"/>
            </p:cNvSpPr>
            <p:nvPr/>
          </p:nvSpPr>
          <p:spPr bwMode="auto">
            <a:xfrm>
              <a:off x="2910" y="1796"/>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3"/>
            <p:cNvSpPr>
              <a:spLocks noChangeShapeType="1"/>
            </p:cNvSpPr>
            <p:nvPr/>
          </p:nvSpPr>
          <p:spPr bwMode="auto">
            <a:xfrm>
              <a:off x="2911" y="2468"/>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4"/>
            <p:cNvSpPr>
              <a:spLocks noChangeShapeType="1"/>
            </p:cNvSpPr>
            <p:nvPr/>
          </p:nvSpPr>
          <p:spPr bwMode="auto">
            <a:xfrm>
              <a:off x="2911" y="2515"/>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5"/>
            <p:cNvSpPr>
              <a:spLocks noChangeShapeType="1"/>
            </p:cNvSpPr>
            <p:nvPr/>
          </p:nvSpPr>
          <p:spPr bwMode="auto">
            <a:xfrm>
              <a:off x="3714" y="1774"/>
              <a:ext cx="274" cy="11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6"/>
            <p:cNvSpPr>
              <a:spLocks noChangeShapeType="1"/>
            </p:cNvSpPr>
            <p:nvPr/>
          </p:nvSpPr>
          <p:spPr bwMode="auto">
            <a:xfrm>
              <a:off x="3712" y="1816"/>
              <a:ext cx="274" cy="11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27"/>
            <p:cNvSpPr>
              <a:spLocks noChangeShapeType="1"/>
            </p:cNvSpPr>
            <p:nvPr/>
          </p:nvSpPr>
          <p:spPr bwMode="auto">
            <a:xfrm>
              <a:off x="3714" y="2497"/>
              <a:ext cx="274" cy="11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28"/>
            <p:cNvSpPr>
              <a:spLocks noChangeShapeType="1"/>
            </p:cNvSpPr>
            <p:nvPr/>
          </p:nvSpPr>
          <p:spPr bwMode="auto">
            <a:xfrm>
              <a:off x="3712" y="2538"/>
              <a:ext cx="274" cy="11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29"/>
            <p:cNvSpPr>
              <a:spLocks noChangeShapeType="1"/>
            </p:cNvSpPr>
            <p:nvPr/>
          </p:nvSpPr>
          <p:spPr bwMode="auto">
            <a:xfrm>
              <a:off x="4792" y="1895"/>
              <a:ext cx="0" cy="3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0"/>
            <p:cNvSpPr>
              <a:spLocks noChangeShapeType="1"/>
            </p:cNvSpPr>
            <p:nvPr/>
          </p:nvSpPr>
          <p:spPr bwMode="auto">
            <a:xfrm>
              <a:off x="4761" y="2239"/>
              <a:ext cx="6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1"/>
            <p:cNvSpPr>
              <a:spLocks noChangeShapeType="1"/>
            </p:cNvSpPr>
            <p:nvPr/>
          </p:nvSpPr>
          <p:spPr bwMode="auto">
            <a:xfrm flipV="1">
              <a:off x="4792" y="2359"/>
              <a:ext cx="0" cy="34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2"/>
            <p:cNvSpPr>
              <a:spLocks noChangeShapeType="1"/>
            </p:cNvSpPr>
            <p:nvPr/>
          </p:nvSpPr>
          <p:spPr bwMode="auto">
            <a:xfrm>
              <a:off x="4761" y="2357"/>
              <a:ext cx="6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33"/>
            <p:cNvSpPr>
              <a:spLocks noChangeShapeType="1"/>
            </p:cNvSpPr>
            <p:nvPr/>
          </p:nvSpPr>
          <p:spPr bwMode="auto">
            <a:xfrm flipH="1">
              <a:off x="4761" y="2239"/>
              <a:ext cx="60" cy="11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34"/>
            <p:cNvSpPr>
              <a:spLocks noChangeShapeType="1"/>
            </p:cNvSpPr>
            <p:nvPr/>
          </p:nvSpPr>
          <p:spPr bwMode="auto">
            <a:xfrm>
              <a:off x="2911" y="1728"/>
              <a:ext cx="0" cy="3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35"/>
            <p:cNvSpPr>
              <a:spLocks noChangeShapeType="1"/>
            </p:cNvSpPr>
            <p:nvPr/>
          </p:nvSpPr>
          <p:spPr bwMode="auto">
            <a:xfrm>
              <a:off x="2880" y="2072"/>
              <a:ext cx="6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6"/>
            <p:cNvSpPr>
              <a:spLocks noChangeShapeType="1"/>
            </p:cNvSpPr>
            <p:nvPr/>
          </p:nvSpPr>
          <p:spPr bwMode="auto">
            <a:xfrm flipV="1">
              <a:off x="2911" y="2192"/>
              <a:ext cx="0" cy="34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37"/>
            <p:cNvSpPr>
              <a:spLocks noChangeShapeType="1"/>
            </p:cNvSpPr>
            <p:nvPr/>
          </p:nvSpPr>
          <p:spPr bwMode="auto">
            <a:xfrm>
              <a:off x="2880" y="2190"/>
              <a:ext cx="6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38"/>
            <p:cNvSpPr>
              <a:spLocks noChangeShapeType="1"/>
            </p:cNvSpPr>
            <p:nvPr/>
          </p:nvSpPr>
          <p:spPr bwMode="auto">
            <a:xfrm flipH="1">
              <a:off x="2880" y="2072"/>
              <a:ext cx="60" cy="11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39"/>
            <p:cNvSpPr>
              <a:spLocks noChangeShapeType="1"/>
            </p:cNvSpPr>
            <p:nvPr/>
          </p:nvSpPr>
          <p:spPr bwMode="auto">
            <a:xfrm>
              <a:off x="3855" y="993"/>
              <a:ext cx="219" cy="9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40"/>
            <p:cNvSpPr>
              <a:spLocks noChangeShapeType="1"/>
            </p:cNvSpPr>
            <p:nvPr/>
          </p:nvSpPr>
          <p:spPr bwMode="auto">
            <a:xfrm>
              <a:off x="4131" y="1107"/>
              <a:ext cx="219" cy="9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41"/>
            <p:cNvSpPr>
              <a:spLocks noChangeShapeType="1"/>
            </p:cNvSpPr>
            <p:nvPr/>
          </p:nvSpPr>
          <p:spPr bwMode="auto">
            <a:xfrm flipV="1">
              <a:off x="4074" y="1042"/>
              <a:ext cx="14"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42"/>
            <p:cNvSpPr>
              <a:spLocks noChangeShapeType="1"/>
            </p:cNvSpPr>
            <p:nvPr/>
          </p:nvSpPr>
          <p:spPr bwMode="auto">
            <a:xfrm flipH="1">
              <a:off x="4060" y="1083"/>
              <a:ext cx="14"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43"/>
            <p:cNvSpPr>
              <a:spLocks noChangeShapeType="1"/>
            </p:cNvSpPr>
            <p:nvPr/>
          </p:nvSpPr>
          <p:spPr bwMode="auto">
            <a:xfrm flipV="1">
              <a:off x="4131" y="1065"/>
              <a:ext cx="13"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44"/>
            <p:cNvSpPr>
              <a:spLocks noChangeShapeType="1"/>
            </p:cNvSpPr>
            <p:nvPr/>
          </p:nvSpPr>
          <p:spPr bwMode="auto">
            <a:xfrm flipH="1">
              <a:off x="4117" y="1106"/>
              <a:ext cx="14"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Line 45"/>
            <p:cNvSpPr>
              <a:spLocks noChangeShapeType="1"/>
            </p:cNvSpPr>
            <p:nvPr/>
          </p:nvSpPr>
          <p:spPr bwMode="auto">
            <a:xfrm>
              <a:off x="4088" y="1042"/>
              <a:ext cx="29" cy="10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Line 46"/>
            <p:cNvSpPr>
              <a:spLocks noChangeShapeType="1"/>
            </p:cNvSpPr>
            <p:nvPr/>
          </p:nvSpPr>
          <p:spPr bwMode="auto">
            <a:xfrm>
              <a:off x="3372" y="3238"/>
              <a:ext cx="218" cy="9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47"/>
            <p:cNvSpPr>
              <a:spLocks noChangeShapeType="1"/>
            </p:cNvSpPr>
            <p:nvPr/>
          </p:nvSpPr>
          <p:spPr bwMode="auto">
            <a:xfrm>
              <a:off x="3646" y="3352"/>
              <a:ext cx="220" cy="9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Line 48"/>
            <p:cNvSpPr>
              <a:spLocks noChangeShapeType="1"/>
            </p:cNvSpPr>
            <p:nvPr/>
          </p:nvSpPr>
          <p:spPr bwMode="auto">
            <a:xfrm flipV="1">
              <a:off x="3590" y="3287"/>
              <a:ext cx="14"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Line 49"/>
            <p:cNvSpPr>
              <a:spLocks noChangeShapeType="1"/>
            </p:cNvSpPr>
            <p:nvPr/>
          </p:nvSpPr>
          <p:spPr bwMode="auto">
            <a:xfrm flipH="1">
              <a:off x="3577" y="3328"/>
              <a:ext cx="13"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50"/>
            <p:cNvSpPr>
              <a:spLocks noChangeShapeType="1"/>
            </p:cNvSpPr>
            <p:nvPr/>
          </p:nvSpPr>
          <p:spPr bwMode="auto">
            <a:xfrm flipV="1">
              <a:off x="3646" y="3310"/>
              <a:ext cx="14"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Line 51"/>
            <p:cNvSpPr>
              <a:spLocks noChangeShapeType="1"/>
            </p:cNvSpPr>
            <p:nvPr/>
          </p:nvSpPr>
          <p:spPr bwMode="auto">
            <a:xfrm flipH="1">
              <a:off x="3634" y="3351"/>
              <a:ext cx="12"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Line 52"/>
            <p:cNvSpPr>
              <a:spLocks noChangeShapeType="1"/>
            </p:cNvSpPr>
            <p:nvPr/>
          </p:nvSpPr>
          <p:spPr bwMode="auto">
            <a:xfrm>
              <a:off x="3604" y="3287"/>
              <a:ext cx="30" cy="10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910264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8"/>
          </p:nvPr>
        </p:nvSpPr>
        <p:spPr/>
        <p:txBody>
          <a:bodyPr/>
          <a:lstStyle/>
          <a:p>
            <a:r>
              <a:rPr lang="en-US" dirty="0" smtClean="0"/>
              <a:t>Connections</a:t>
            </a:r>
            <a:endParaRPr lang="en-US" dirty="0"/>
          </a:p>
        </p:txBody>
      </p:sp>
      <p:sp>
        <p:nvSpPr>
          <p:cNvPr id="6" name="Text Placeholder 5"/>
          <p:cNvSpPr>
            <a:spLocks noGrp="1"/>
          </p:cNvSpPr>
          <p:nvPr>
            <p:ph type="body" sz="quarter" idx="39"/>
          </p:nvPr>
        </p:nvSpPr>
        <p:spPr/>
        <p:txBody>
          <a:bodyPr/>
          <a:lstStyle/>
          <a:p>
            <a:r>
              <a:rPr lang="en-US" dirty="0" smtClean="0"/>
              <a:t>AISC Seismic Provisions</a:t>
            </a:r>
            <a:endParaRPr lang="en-US" dirty="0"/>
          </a:p>
        </p:txBody>
      </p:sp>
      <p:sp>
        <p:nvSpPr>
          <p:cNvPr id="4" name="Slide Number Placeholder 3"/>
          <p:cNvSpPr>
            <a:spLocks noGrp="1"/>
          </p:cNvSpPr>
          <p:nvPr>
            <p:ph type="sldNum" sz="quarter" idx="12"/>
          </p:nvPr>
        </p:nvSpPr>
        <p:spPr/>
        <p:txBody>
          <a:bodyPr/>
          <a:lstStyle/>
          <a:p>
            <a:pPr>
              <a:defRPr/>
            </a:pPr>
            <a:fld id="{46425072-6E52-45A8-8A7E-A5B11BCA4176}" type="slidenum">
              <a:rPr lang="en-US" altLang="en-US" smtClean="0"/>
              <a:pPr>
                <a:defRPr/>
              </a:pPr>
              <a:t>189</a:t>
            </a:fld>
            <a:endParaRPr lang="en-US" altLang="en-US"/>
          </a:p>
        </p:txBody>
      </p:sp>
      <p:sp>
        <p:nvSpPr>
          <p:cNvPr id="7" name="Text Box 2"/>
          <p:cNvSpPr txBox="1">
            <a:spLocks noChangeArrowheads="1"/>
          </p:cNvSpPr>
          <p:nvPr/>
        </p:nvSpPr>
        <p:spPr bwMode="auto">
          <a:xfrm>
            <a:off x="539552" y="1268760"/>
            <a:ext cx="78488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a:latin typeface="+mn-lt"/>
              </a:rPr>
              <a:t>E3.6e.1  Shear Strength</a:t>
            </a:r>
          </a:p>
        </p:txBody>
      </p:sp>
      <p:sp>
        <p:nvSpPr>
          <p:cNvPr id="58" name="Text Box 3"/>
          <p:cNvSpPr txBox="1">
            <a:spLocks noChangeArrowheads="1"/>
          </p:cNvSpPr>
          <p:nvPr/>
        </p:nvSpPr>
        <p:spPr bwMode="auto">
          <a:xfrm>
            <a:off x="539553" y="1844824"/>
            <a:ext cx="8208912" cy="4170372"/>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200" dirty="0">
                <a:latin typeface="Arial" panose="020B0604020202020204" pitchFamily="34" charset="0"/>
                <a:cs typeface="Arial" panose="020B0604020202020204" pitchFamily="34" charset="0"/>
              </a:rPr>
              <a:t>The minimum required shear strength, </a:t>
            </a:r>
            <a:r>
              <a:rPr lang="en-US" altLang="en-US" sz="2200" b="1" i="1" dirty="0">
                <a:latin typeface="Arial" panose="020B0604020202020204" pitchFamily="34" charset="0"/>
                <a:cs typeface="Arial" panose="020B0604020202020204" pitchFamily="34" charset="0"/>
              </a:rPr>
              <a:t>R</a:t>
            </a:r>
            <a:r>
              <a:rPr lang="en-US" altLang="en-US" sz="2200" b="1" i="1" baseline="-25000" dirty="0">
                <a:latin typeface="Arial" panose="020B0604020202020204" pitchFamily="34" charset="0"/>
                <a:cs typeface="Arial" panose="020B0604020202020204" pitchFamily="34" charset="0"/>
              </a:rPr>
              <a:t>u</a:t>
            </a:r>
            <a:r>
              <a:rPr lang="en-US" altLang="en-US" sz="2200" i="1" dirty="0">
                <a:latin typeface="Arial" panose="020B0604020202020204" pitchFamily="34" charset="0"/>
                <a:cs typeface="Arial" panose="020B0604020202020204" pitchFamily="34" charset="0"/>
              </a:rPr>
              <a:t> </a:t>
            </a:r>
            <a:r>
              <a:rPr lang="en-US" altLang="en-US" sz="2200" dirty="0">
                <a:latin typeface="Arial" panose="020B0604020202020204" pitchFamily="34" charset="0"/>
                <a:cs typeface="Arial" panose="020B0604020202020204" pitchFamily="34" charset="0"/>
              </a:rPr>
              <a:t>, of the panel zone shall be taken as the shear generated in the panel zone when plastic hinges form in the beams. </a:t>
            </a:r>
          </a:p>
          <a:p>
            <a:pPr algn="l"/>
            <a:endParaRPr lang="en-US" altLang="en-US" sz="2200" dirty="0">
              <a:latin typeface="Arial" panose="020B0604020202020204" pitchFamily="34" charset="0"/>
              <a:cs typeface="Arial" panose="020B0604020202020204" pitchFamily="34" charset="0"/>
            </a:endParaRPr>
          </a:p>
          <a:p>
            <a:pPr algn="l"/>
            <a:r>
              <a:rPr lang="en-US" altLang="en-US" sz="2200" dirty="0">
                <a:latin typeface="Arial" panose="020B0604020202020204" pitchFamily="34" charset="0"/>
                <a:cs typeface="Arial" panose="020B0604020202020204" pitchFamily="34" charset="0"/>
              </a:rPr>
              <a:t>To compute panel zone </a:t>
            </a:r>
            <a:r>
              <a:rPr lang="en-US" altLang="en-US" sz="2200" dirty="0" smtClean="0">
                <a:latin typeface="Arial" panose="020B0604020202020204" pitchFamily="34" charset="0"/>
                <a:cs typeface="Arial" panose="020B0604020202020204" pitchFamily="34" charset="0"/>
              </a:rPr>
              <a:t>shear:</a:t>
            </a:r>
            <a:endParaRPr lang="en-US" altLang="en-US" sz="2200" dirty="0">
              <a:latin typeface="Arial" panose="020B0604020202020204" pitchFamily="34" charset="0"/>
              <a:cs typeface="Arial" panose="020B0604020202020204" pitchFamily="34" charset="0"/>
            </a:endParaRPr>
          </a:p>
          <a:p>
            <a:pPr marL="1200150" lvl="1" indent="-457200">
              <a:spcBef>
                <a:spcPts val="1800"/>
              </a:spcBef>
              <a:buFont typeface="+mj-lt"/>
              <a:buAutoNum type="arabicPeriod"/>
            </a:pPr>
            <a:r>
              <a:rPr lang="en-US" altLang="en-US" sz="2200" dirty="0" smtClean="0">
                <a:latin typeface="Arial" panose="020B0604020202020204" pitchFamily="34" charset="0"/>
                <a:cs typeface="Arial" panose="020B0604020202020204" pitchFamily="34" charset="0"/>
              </a:rPr>
              <a:t>Determine </a:t>
            </a:r>
            <a:r>
              <a:rPr lang="en-US" altLang="en-US" sz="2200" dirty="0">
                <a:latin typeface="Arial" panose="020B0604020202020204" pitchFamily="34" charset="0"/>
                <a:cs typeface="Arial" panose="020B0604020202020204" pitchFamily="34" charset="0"/>
              </a:rPr>
              <a:t>moment at beam plastic hinge locations</a:t>
            </a:r>
            <a:br>
              <a:rPr lang="en-US" altLang="en-US" sz="2200" dirty="0">
                <a:latin typeface="Arial" panose="020B0604020202020204" pitchFamily="34" charset="0"/>
                <a:cs typeface="Arial" panose="020B0604020202020204" pitchFamily="34" charset="0"/>
              </a:rPr>
            </a:br>
            <a:r>
              <a:rPr lang="en-US" altLang="en-US" sz="2200" dirty="0">
                <a:latin typeface="Arial" panose="020B0604020202020204" pitchFamily="34" charset="0"/>
                <a:cs typeface="Arial" panose="020B0604020202020204" pitchFamily="34" charset="0"/>
              </a:rPr>
              <a:t>	</a:t>
            </a:r>
            <a:r>
              <a:rPr lang="en-US" altLang="en-US" sz="2200" dirty="0" smtClean="0">
                <a:latin typeface="Arial" panose="020B0604020202020204" pitchFamily="34" charset="0"/>
                <a:cs typeface="Arial" panose="020B0604020202020204" pitchFamily="34" charset="0"/>
              </a:rPr>
              <a:t>(</a:t>
            </a:r>
            <a:r>
              <a:rPr lang="en-US" altLang="en-US" sz="2200" b="1" dirty="0">
                <a:latin typeface="Arial" panose="020B0604020202020204" pitchFamily="34" charset="0"/>
                <a:cs typeface="Arial" panose="020B0604020202020204" pitchFamily="34" charset="0"/>
              </a:rPr>
              <a:t>1.1 </a:t>
            </a:r>
            <a:r>
              <a:rPr lang="en-US" altLang="en-US" sz="2200" b="1" i="1" dirty="0">
                <a:latin typeface="Arial" panose="020B0604020202020204" pitchFamily="34" charset="0"/>
                <a:cs typeface="Arial" panose="020B0604020202020204" pitchFamily="34" charset="0"/>
              </a:rPr>
              <a:t>R</a:t>
            </a:r>
            <a:r>
              <a:rPr lang="en-US" altLang="en-US" sz="2200" b="1" i="1" baseline="-25000" dirty="0">
                <a:latin typeface="Arial" panose="020B0604020202020204" pitchFamily="34" charset="0"/>
                <a:cs typeface="Arial" panose="020B0604020202020204" pitchFamily="34" charset="0"/>
              </a:rPr>
              <a:t>y</a:t>
            </a:r>
            <a:r>
              <a:rPr lang="en-US" altLang="en-US" sz="2200" b="1" i="1" dirty="0">
                <a:latin typeface="Arial" panose="020B0604020202020204" pitchFamily="34" charset="0"/>
                <a:cs typeface="Arial" panose="020B0604020202020204" pitchFamily="34" charset="0"/>
              </a:rPr>
              <a:t> </a:t>
            </a:r>
            <a:r>
              <a:rPr lang="en-US" altLang="en-US" sz="2200" b="1" i="1" dirty="0" err="1">
                <a:latin typeface="Arial" panose="020B0604020202020204" pitchFamily="34" charset="0"/>
                <a:cs typeface="Arial" panose="020B0604020202020204" pitchFamily="34" charset="0"/>
              </a:rPr>
              <a:t>M</a:t>
            </a:r>
            <a:r>
              <a:rPr lang="en-US" altLang="en-US" sz="2200" b="1" i="1" baseline="-25000" dirty="0" err="1">
                <a:latin typeface="Arial" panose="020B0604020202020204" pitchFamily="34" charset="0"/>
                <a:cs typeface="Arial" panose="020B0604020202020204" pitchFamily="34" charset="0"/>
              </a:rPr>
              <a:t>p</a:t>
            </a:r>
            <a:r>
              <a:rPr lang="en-US" altLang="en-US" sz="2200" b="1" dirty="0">
                <a:latin typeface="Arial" panose="020B0604020202020204" pitchFamily="34" charset="0"/>
                <a:cs typeface="Arial" panose="020B0604020202020204" pitchFamily="34" charset="0"/>
              </a:rPr>
              <a:t>  </a:t>
            </a:r>
            <a:r>
              <a:rPr lang="en-US" altLang="en-US" sz="2200" dirty="0">
                <a:latin typeface="Arial" panose="020B0604020202020204" pitchFamily="34" charset="0"/>
                <a:cs typeface="Arial" panose="020B0604020202020204" pitchFamily="34" charset="0"/>
              </a:rPr>
              <a:t>or as specified in ANSI/AISC 358)</a:t>
            </a:r>
          </a:p>
          <a:p>
            <a:pPr marL="1200150" lvl="1" indent="-457200">
              <a:spcBef>
                <a:spcPts val="1800"/>
              </a:spcBef>
              <a:buFont typeface="+mj-lt"/>
              <a:buAutoNum type="arabicPeriod"/>
            </a:pPr>
            <a:r>
              <a:rPr lang="en-US" altLang="en-US" sz="2200" dirty="0" smtClean="0">
                <a:latin typeface="Arial" panose="020B0604020202020204" pitchFamily="34" charset="0"/>
                <a:cs typeface="Arial" panose="020B0604020202020204" pitchFamily="34" charset="0"/>
              </a:rPr>
              <a:t>Project </a:t>
            </a:r>
            <a:r>
              <a:rPr lang="en-US" altLang="en-US" sz="2200" dirty="0">
                <a:latin typeface="Arial" panose="020B0604020202020204" pitchFamily="34" charset="0"/>
                <a:cs typeface="Arial" panose="020B0604020202020204" pitchFamily="34" charset="0"/>
              </a:rPr>
              <a:t>moment at plastic hinge locations to the face </a:t>
            </a:r>
            <a:r>
              <a:rPr lang="en-US" altLang="en-US" sz="2200" dirty="0" smtClean="0">
                <a:latin typeface="Arial" panose="020B0604020202020204" pitchFamily="34" charset="0"/>
                <a:cs typeface="Arial" panose="020B0604020202020204" pitchFamily="34" charset="0"/>
              </a:rPr>
              <a:t>of </a:t>
            </a:r>
            <a:r>
              <a:rPr lang="en-US" altLang="en-US" sz="2200" dirty="0">
                <a:latin typeface="Arial" panose="020B0604020202020204" pitchFamily="34" charset="0"/>
                <a:cs typeface="Arial" panose="020B0604020202020204" pitchFamily="34" charset="0"/>
              </a:rPr>
              <a:t>the column (based on beam moment gradient)</a:t>
            </a:r>
          </a:p>
          <a:p>
            <a:pPr marL="1200150" lvl="1" indent="-457200">
              <a:spcBef>
                <a:spcPts val="1800"/>
              </a:spcBef>
              <a:buFont typeface="+mj-lt"/>
              <a:buAutoNum type="arabicPeriod"/>
            </a:pPr>
            <a:r>
              <a:rPr lang="en-US" altLang="en-US" sz="2200" dirty="0" smtClean="0">
                <a:latin typeface="Arial" panose="020B0604020202020204" pitchFamily="34" charset="0"/>
                <a:cs typeface="Arial" panose="020B0604020202020204" pitchFamily="34" charset="0"/>
              </a:rPr>
              <a:t>Compute </a:t>
            </a:r>
            <a:r>
              <a:rPr lang="en-US" altLang="en-US" sz="2200" dirty="0">
                <a:latin typeface="Arial" panose="020B0604020202020204" pitchFamily="34" charset="0"/>
                <a:cs typeface="Arial" panose="020B0604020202020204" pitchFamily="34" charset="0"/>
              </a:rPr>
              <a:t>panel zone shear </a:t>
            </a:r>
            <a:r>
              <a:rPr lang="en-US" altLang="en-US" sz="2200" dirty="0" smtClean="0">
                <a:latin typeface="Arial" panose="020B0604020202020204" pitchFamily="34" charset="0"/>
                <a:cs typeface="Arial" panose="020B0604020202020204" pitchFamily="34" charset="0"/>
              </a:rPr>
              <a:t>force</a:t>
            </a:r>
            <a:endParaRPr lang="en-US" alt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288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2 – Moment Resisting Frames</a:t>
            </a:r>
            <a:endParaRPr lang="en-US" dirty="0"/>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Definition and Basic Behavior of Moment Resisting Frames</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Beam-to-Column Connections: Before and After Northridge</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Panel-Zone Behavior</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Moment Frames</a:t>
            </a:r>
          </a:p>
          <a:p>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19</a:t>
            </a:fld>
            <a:endParaRPr lang="en-US" altLang="en-US" dirty="0"/>
          </a:p>
        </p:txBody>
      </p:sp>
      <p:sp>
        <p:nvSpPr>
          <p:cNvPr id="5" name="Rectangle 5"/>
          <p:cNvSpPr>
            <a:spLocks noChangeArrowheads="1"/>
          </p:cNvSpPr>
          <p:nvPr/>
        </p:nvSpPr>
        <p:spPr bwMode="auto">
          <a:xfrm>
            <a:off x="467544" y="2852936"/>
            <a:ext cx="8064896" cy="1005840"/>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884617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8"/>
          </p:nvPr>
        </p:nvSpPr>
        <p:spPr/>
        <p:txBody>
          <a:bodyPr/>
          <a:lstStyle/>
          <a:p>
            <a:r>
              <a:rPr lang="en-US" dirty="0" smtClean="0"/>
              <a:t>Panel Zone Shear Strength</a:t>
            </a:r>
            <a:endParaRPr lang="en-US" dirty="0"/>
          </a:p>
        </p:txBody>
      </p:sp>
      <p:sp>
        <p:nvSpPr>
          <p:cNvPr id="4" name="Slide Number Placeholder 3"/>
          <p:cNvSpPr>
            <a:spLocks noGrp="1"/>
          </p:cNvSpPr>
          <p:nvPr>
            <p:ph type="sldNum" sz="quarter" idx="12"/>
          </p:nvPr>
        </p:nvSpPr>
        <p:spPr/>
        <p:txBody>
          <a:bodyPr/>
          <a:lstStyle/>
          <a:p>
            <a:pPr>
              <a:defRPr/>
            </a:pPr>
            <a:fld id="{46425072-6E52-45A8-8A7E-A5B11BCA4176}" type="slidenum">
              <a:rPr lang="en-US" altLang="en-US" smtClean="0"/>
              <a:pPr>
                <a:defRPr/>
              </a:pPr>
              <a:t>190</a:t>
            </a:fld>
            <a:endParaRPr lang="en-US" altLang="en-US"/>
          </a:p>
        </p:txBody>
      </p:sp>
      <p:grpSp>
        <p:nvGrpSpPr>
          <p:cNvPr id="7" name="Group 2"/>
          <p:cNvGrpSpPr>
            <a:grpSpLocks/>
          </p:cNvGrpSpPr>
          <p:nvPr/>
        </p:nvGrpSpPr>
        <p:grpSpPr bwMode="auto">
          <a:xfrm>
            <a:off x="2809875" y="1196752"/>
            <a:ext cx="3562350" cy="3105150"/>
            <a:chOff x="854" y="726"/>
            <a:chExt cx="2244" cy="1956"/>
          </a:xfrm>
        </p:grpSpPr>
        <p:grpSp>
          <p:nvGrpSpPr>
            <p:cNvPr id="8" name="Group 3"/>
            <p:cNvGrpSpPr>
              <a:grpSpLocks/>
            </p:cNvGrpSpPr>
            <p:nvPr/>
          </p:nvGrpSpPr>
          <p:grpSpPr bwMode="auto">
            <a:xfrm>
              <a:off x="972" y="726"/>
              <a:ext cx="2016" cy="1956"/>
              <a:chOff x="1770" y="1092"/>
              <a:chExt cx="2016" cy="1956"/>
            </a:xfrm>
          </p:grpSpPr>
          <p:grpSp>
            <p:nvGrpSpPr>
              <p:cNvPr id="11" name="Group 4"/>
              <p:cNvGrpSpPr>
                <a:grpSpLocks/>
              </p:cNvGrpSpPr>
              <p:nvPr/>
            </p:nvGrpSpPr>
            <p:grpSpPr bwMode="auto">
              <a:xfrm>
                <a:off x="1770" y="1092"/>
                <a:ext cx="2016" cy="1956"/>
                <a:chOff x="1770" y="1092"/>
                <a:chExt cx="2016" cy="1956"/>
              </a:xfrm>
            </p:grpSpPr>
            <p:grpSp>
              <p:nvGrpSpPr>
                <p:cNvPr id="18" name="Group 5"/>
                <p:cNvGrpSpPr>
                  <a:grpSpLocks/>
                </p:cNvGrpSpPr>
                <p:nvPr/>
              </p:nvGrpSpPr>
              <p:grpSpPr bwMode="auto">
                <a:xfrm>
                  <a:off x="2568" y="1092"/>
                  <a:ext cx="420" cy="1956"/>
                  <a:chOff x="2226" y="1584"/>
                  <a:chExt cx="420" cy="1956"/>
                </a:xfrm>
              </p:grpSpPr>
              <p:sp>
                <p:nvSpPr>
                  <p:cNvPr id="27" name="Rectangle 6"/>
                  <p:cNvSpPr>
                    <a:spLocks noChangeArrowheads="1"/>
                  </p:cNvSpPr>
                  <p:nvPr/>
                </p:nvSpPr>
                <p:spPr bwMode="auto">
                  <a:xfrm>
                    <a:off x="2226" y="1584"/>
                    <a:ext cx="420" cy="1956"/>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8" name="Line 7"/>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8"/>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9" name="Group 9"/>
                <p:cNvGrpSpPr>
                  <a:grpSpLocks/>
                </p:cNvGrpSpPr>
                <p:nvPr/>
              </p:nvGrpSpPr>
              <p:grpSpPr bwMode="auto">
                <a:xfrm>
                  <a:off x="2988" y="1704"/>
                  <a:ext cx="798" cy="708"/>
                  <a:chOff x="3090" y="1704"/>
                  <a:chExt cx="798" cy="708"/>
                </a:xfrm>
              </p:grpSpPr>
              <p:sp>
                <p:nvSpPr>
                  <p:cNvPr id="24" name="Rectangle 10"/>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5" name="Line 11"/>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12"/>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0" name="Group 13"/>
                <p:cNvGrpSpPr>
                  <a:grpSpLocks/>
                </p:cNvGrpSpPr>
                <p:nvPr/>
              </p:nvGrpSpPr>
              <p:grpSpPr bwMode="auto">
                <a:xfrm>
                  <a:off x="1770" y="1704"/>
                  <a:ext cx="798" cy="708"/>
                  <a:chOff x="3090" y="1704"/>
                  <a:chExt cx="798" cy="708"/>
                </a:xfrm>
              </p:grpSpPr>
              <p:sp>
                <p:nvSpPr>
                  <p:cNvPr id="21" name="Rectangle 14"/>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2" name="Line 15"/>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Line 16"/>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12" name="Group 17"/>
              <p:cNvGrpSpPr>
                <a:grpSpLocks/>
              </p:cNvGrpSpPr>
              <p:nvPr/>
            </p:nvGrpSpPr>
            <p:grpSpPr bwMode="auto">
              <a:xfrm>
                <a:off x="2642" y="1708"/>
                <a:ext cx="264" cy="48"/>
                <a:chOff x="2642" y="1708"/>
                <a:chExt cx="264" cy="48"/>
              </a:xfrm>
            </p:grpSpPr>
            <p:sp>
              <p:nvSpPr>
                <p:cNvPr id="16" name="Line 18"/>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19"/>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3" name="Group 20"/>
              <p:cNvGrpSpPr>
                <a:grpSpLocks/>
              </p:cNvGrpSpPr>
              <p:nvPr/>
            </p:nvGrpSpPr>
            <p:grpSpPr bwMode="auto">
              <a:xfrm>
                <a:off x="2646" y="2356"/>
                <a:ext cx="264" cy="48"/>
                <a:chOff x="2642" y="1708"/>
                <a:chExt cx="264" cy="48"/>
              </a:xfrm>
            </p:grpSpPr>
            <p:sp>
              <p:nvSpPr>
                <p:cNvPr id="14" name="Line 21"/>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22"/>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9" name="Oval 23"/>
            <p:cNvSpPr>
              <a:spLocks noChangeArrowheads="1"/>
            </p:cNvSpPr>
            <p:nvPr/>
          </p:nvSpPr>
          <p:spPr bwMode="auto">
            <a:xfrm>
              <a:off x="2862" y="1572"/>
              <a:ext cx="236" cy="236"/>
            </a:xfrm>
            <a:prstGeom prst="ellipse">
              <a:avLst/>
            </a:prstGeom>
            <a:solidFill>
              <a:schemeClr val="tx2">
                <a:lumMod val="40000"/>
                <a:lumOff val="60000"/>
              </a:schemeClr>
            </a:solidFill>
            <a:ln w="19050"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 name="Oval 24"/>
            <p:cNvSpPr>
              <a:spLocks noChangeArrowheads="1"/>
            </p:cNvSpPr>
            <p:nvPr/>
          </p:nvSpPr>
          <p:spPr bwMode="auto">
            <a:xfrm>
              <a:off x="854" y="1550"/>
              <a:ext cx="236" cy="236"/>
            </a:xfrm>
            <a:prstGeom prst="ellipse">
              <a:avLst/>
            </a:prstGeom>
            <a:solidFill>
              <a:schemeClr val="tx2">
                <a:lumMod val="40000"/>
                <a:lumOff val="60000"/>
              </a:schemeClr>
            </a:solidFill>
            <a:ln w="19050"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0" name="Line 29"/>
          <p:cNvSpPr>
            <a:spLocks noChangeShapeType="1"/>
          </p:cNvSpPr>
          <p:nvPr/>
        </p:nvSpPr>
        <p:spPr bwMode="auto">
          <a:xfrm>
            <a:off x="2997200" y="4524152"/>
            <a:ext cx="126682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30"/>
          <p:cNvSpPr>
            <a:spLocks noChangeShapeType="1"/>
          </p:cNvSpPr>
          <p:nvPr/>
        </p:nvSpPr>
        <p:spPr bwMode="auto">
          <a:xfrm>
            <a:off x="4930775" y="4543202"/>
            <a:ext cx="126682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Arc 31"/>
          <p:cNvSpPr>
            <a:spLocks/>
          </p:cNvSpPr>
          <p:nvPr/>
        </p:nvSpPr>
        <p:spPr bwMode="auto">
          <a:xfrm rot="2496519">
            <a:off x="4752975" y="2504852"/>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Arc 32"/>
          <p:cNvSpPr>
            <a:spLocks/>
          </p:cNvSpPr>
          <p:nvPr/>
        </p:nvSpPr>
        <p:spPr bwMode="auto">
          <a:xfrm rot="2496519" flipH="1" flipV="1">
            <a:off x="2028825" y="2504852"/>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Text Box 33"/>
          <p:cNvSpPr txBox="1">
            <a:spLocks noChangeArrowheads="1"/>
          </p:cNvSpPr>
          <p:nvPr/>
        </p:nvSpPr>
        <p:spPr bwMode="auto">
          <a:xfrm>
            <a:off x="6829425" y="2650902"/>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M</a:t>
            </a:r>
            <a:r>
              <a:rPr lang="en-US" altLang="en-US" i="1" baseline="-25000" dirty="0"/>
              <a:t>pr-2</a:t>
            </a:r>
            <a:endParaRPr lang="en-US" altLang="en-US" i="1" dirty="0"/>
          </a:p>
        </p:txBody>
      </p:sp>
      <p:sp>
        <p:nvSpPr>
          <p:cNvPr id="35" name="Text Box 34"/>
          <p:cNvSpPr txBox="1">
            <a:spLocks noChangeArrowheads="1"/>
          </p:cNvSpPr>
          <p:nvPr/>
        </p:nvSpPr>
        <p:spPr bwMode="auto">
          <a:xfrm>
            <a:off x="1177925" y="2504852"/>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M</a:t>
            </a:r>
            <a:r>
              <a:rPr lang="en-US" altLang="en-US" i="1" baseline="-25000" dirty="0"/>
              <a:t>pr1</a:t>
            </a:r>
            <a:endParaRPr lang="en-US" altLang="en-US" i="1" dirty="0"/>
          </a:p>
        </p:txBody>
      </p:sp>
      <p:sp>
        <p:nvSpPr>
          <p:cNvPr id="36" name="Line 35"/>
          <p:cNvSpPr>
            <a:spLocks noChangeShapeType="1"/>
          </p:cNvSpPr>
          <p:nvPr/>
        </p:nvSpPr>
        <p:spPr bwMode="auto">
          <a:xfrm flipV="1">
            <a:off x="6667500" y="2250852"/>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Line 36"/>
          <p:cNvSpPr>
            <a:spLocks noChangeShapeType="1"/>
          </p:cNvSpPr>
          <p:nvPr/>
        </p:nvSpPr>
        <p:spPr bwMode="auto">
          <a:xfrm>
            <a:off x="2568575" y="2333402"/>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 name="Text Box 37"/>
          <p:cNvSpPr txBox="1">
            <a:spLocks noChangeArrowheads="1"/>
          </p:cNvSpPr>
          <p:nvPr/>
        </p:nvSpPr>
        <p:spPr bwMode="auto">
          <a:xfrm>
            <a:off x="5611813" y="1806352"/>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V</a:t>
            </a:r>
            <a:r>
              <a:rPr lang="en-US" altLang="en-US" i="1" baseline="-25000" dirty="0"/>
              <a:t>beam-2</a:t>
            </a:r>
            <a:endParaRPr lang="en-US" altLang="en-US" i="1" dirty="0"/>
          </a:p>
        </p:txBody>
      </p:sp>
      <p:sp>
        <p:nvSpPr>
          <p:cNvPr id="39" name="Text Box 38"/>
          <p:cNvSpPr txBox="1">
            <a:spLocks noChangeArrowheads="1"/>
          </p:cNvSpPr>
          <p:nvPr/>
        </p:nvSpPr>
        <p:spPr bwMode="auto">
          <a:xfrm>
            <a:off x="1220788" y="3238277"/>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V</a:t>
            </a:r>
            <a:r>
              <a:rPr lang="en-US" altLang="en-US" i="1" baseline="-25000" dirty="0"/>
              <a:t>beam-1</a:t>
            </a:r>
            <a:endParaRPr lang="en-US" altLang="en-US" i="1" dirty="0"/>
          </a:p>
        </p:txBody>
      </p:sp>
      <p:sp>
        <p:nvSpPr>
          <p:cNvPr id="40" name="Text Box 39"/>
          <p:cNvSpPr txBox="1">
            <a:spLocks noChangeArrowheads="1"/>
          </p:cNvSpPr>
          <p:nvPr/>
        </p:nvSpPr>
        <p:spPr bwMode="auto">
          <a:xfrm>
            <a:off x="1238250" y="1220565"/>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2000"/>
              <a:t>Beam 1</a:t>
            </a:r>
          </a:p>
        </p:txBody>
      </p:sp>
      <p:sp>
        <p:nvSpPr>
          <p:cNvPr id="41" name="Text Box 40"/>
          <p:cNvSpPr txBox="1">
            <a:spLocks noChangeArrowheads="1"/>
          </p:cNvSpPr>
          <p:nvPr/>
        </p:nvSpPr>
        <p:spPr bwMode="auto">
          <a:xfrm>
            <a:off x="5886450" y="1220565"/>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a:t>Beam 2</a:t>
            </a:r>
          </a:p>
        </p:txBody>
      </p:sp>
      <p:sp>
        <p:nvSpPr>
          <p:cNvPr id="42" name="Line 41"/>
          <p:cNvSpPr>
            <a:spLocks noChangeShapeType="1"/>
          </p:cNvSpPr>
          <p:nvPr/>
        </p:nvSpPr>
        <p:spPr bwMode="auto">
          <a:xfrm>
            <a:off x="2971800" y="1617440"/>
            <a:ext cx="55245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 name="Line 42"/>
          <p:cNvSpPr>
            <a:spLocks noChangeShapeType="1"/>
          </p:cNvSpPr>
          <p:nvPr/>
        </p:nvSpPr>
        <p:spPr bwMode="auto">
          <a:xfrm flipH="1">
            <a:off x="5438775" y="1617440"/>
            <a:ext cx="55880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 name="Text Box 43"/>
          <p:cNvSpPr txBox="1">
            <a:spLocks noChangeArrowheads="1"/>
          </p:cNvSpPr>
          <p:nvPr/>
        </p:nvSpPr>
        <p:spPr bwMode="auto">
          <a:xfrm>
            <a:off x="6667500" y="3660552"/>
            <a:ext cx="24765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i="1" dirty="0"/>
              <a:t>Plastic Hinge Location</a:t>
            </a:r>
          </a:p>
        </p:txBody>
      </p:sp>
      <p:sp>
        <p:nvSpPr>
          <p:cNvPr id="45" name="Freeform 44"/>
          <p:cNvSpPr>
            <a:spLocks/>
          </p:cNvSpPr>
          <p:nvPr/>
        </p:nvSpPr>
        <p:spPr bwMode="auto">
          <a:xfrm>
            <a:off x="6305550" y="2952527"/>
            <a:ext cx="371475" cy="809625"/>
          </a:xfrm>
          <a:custGeom>
            <a:avLst/>
            <a:gdLst>
              <a:gd name="T0" fmla="*/ 371475 w 234"/>
              <a:gd name="T1" fmla="*/ 809625 h 510"/>
              <a:gd name="T2" fmla="*/ 0 w 234"/>
              <a:gd name="T3" fmla="*/ 0 h 510"/>
              <a:gd name="T4" fmla="*/ 0 60000 65536"/>
              <a:gd name="T5" fmla="*/ 0 60000 65536"/>
            </a:gdLst>
            <a:ahLst/>
            <a:cxnLst>
              <a:cxn ang="T4">
                <a:pos x="T0" y="T1"/>
              </a:cxn>
              <a:cxn ang="T5">
                <a:pos x="T2" y="T3"/>
              </a:cxn>
            </a:cxnLst>
            <a:rect l="0" t="0" r="r" b="b"/>
            <a:pathLst>
              <a:path w="234" h="510">
                <a:moveTo>
                  <a:pt x="234" y="510"/>
                </a:moveTo>
                <a:lnTo>
                  <a:pt x="0" y="0"/>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Text Box 45"/>
          <p:cNvSpPr txBox="1">
            <a:spLocks noChangeArrowheads="1"/>
          </p:cNvSpPr>
          <p:nvPr/>
        </p:nvSpPr>
        <p:spPr bwMode="auto">
          <a:xfrm>
            <a:off x="76200" y="1650777"/>
            <a:ext cx="24447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1800" i="1"/>
              <a:t>Plastic Hinge Location</a:t>
            </a:r>
          </a:p>
        </p:txBody>
      </p:sp>
      <p:sp>
        <p:nvSpPr>
          <p:cNvPr id="47" name="Freeform 46"/>
          <p:cNvSpPr>
            <a:spLocks/>
          </p:cNvSpPr>
          <p:nvPr/>
        </p:nvSpPr>
        <p:spPr bwMode="auto">
          <a:xfrm>
            <a:off x="2520950" y="1834927"/>
            <a:ext cx="393700" cy="641350"/>
          </a:xfrm>
          <a:custGeom>
            <a:avLst/>
            <a:gdLst>
              <a:gd name="T0" fmla="*/ 0 w 248"/>
              <a:gd name="T1" fmla="*/ 0 h 404"/>
              <a:gd name="T2" fmla="*/ 393700 w 248"/>
              <a:gd name="T3" fmla="*/ 641350 h 404"/>
              <a:gd name="T4" fmla="*/ 0 60000 65536"/>
              <a:gd name="T5" fmla="*/ 0 60000 65536"/>
            </a:gdLst>
            <a:ahLst/>
            <a:cxnLst>
              <a:cxn ang="T4">
                <a:pos x="T0" y="T1"/>
              </a:cxn>
              <a:cxn ang="T5">
                <a:pos x="T2" y="T3"/>
              </a:cxn>
            </a:cxnLst>
            <a:rect l="0" t="0" r="r" b="b"/>
            <a:pathLst>
              <a:path w="248" h="404">
                <a:moveTo>
                  <a:pt x="0" y="0"/>
                </a:moveTo>
                <a:lnTo>
                  <a:pt x="248" y="404"/>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 name="Text Box 47"/>
          <p:cNvSpPr txBox="1">
            <a:spLocks noChangeArrowheads="1"/>
          </p:cNvSpPr>
          <p:nvPr/>
        </p:nvSpPr>
        <p:spPr bwMode="auto">
          <a:xfrm>
            <a:off x="2933700" y="4035202"/>
            <a:ext cx="133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s</a:t>
            </a:r>
            <a:r>
              <a:rPr lang="en-US" altLang="en-US" i="1" baseline="-25000" dirty="0" err="1"/>
              <a:t>h</a:t>
            </a:r>
            <a:endParaRPr lang="en-US" altLang="en-US" i="1" dirty="0"/>
          </a:p>
        </p:txBody>
      </p:sp>
      <p:sp>
        <p:nvSpPr>
          <p:cNvPr id="49" name="Text Box 48"/>
          <p:cNvSpPr txBox="1">
            <a:spLocks noChangeArrowheads="1"/>
          </p:cNvSpPr>
          <p:nvPr/>
        </p:nvSpPr>
        <p:spPr bwMode="auto">
          <a:xfrm>
            <a:off x="4867275" y="4035202"/>
            <a:ext cx="133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s</a:t>
            </a:r>
            <a:r>
              <a:rPr lang="en-US" altLang="en-US" i="1" baseline="-25000" dirty="0" err="1"/>
              <a:t>h</a:t>
            </a:r>
            <a:endParaRPr lang="en-US" altLang="en-US" i="1" dirty="0"/>
          </a:p>
        </p:txBody>
      </p:sp>
      <p:sp>
        <p:nvSpPr>
          <p:cNvPr id="50" name="Arc 49"/>
          <p:cNvSpPr>
            <a:spLocks/>
          </p:cNvSpPr>
          <p:nvPr/>
        </p:nvSpPr>
        <p:spPr bwMode="auto">
          <a:xfrm rot="2496519" flipH="1" flipV="1">
            <a:off x="3876675" y="2504852"/>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 name="Text Box 50"/>
          <p:cNvSpPr txBox="1">
            <a:spLocks noChangeArrowheads="1"/>
          </p:cNvSpPr>
          <p:nvPr/>
        </p:nvSpPr>
        <p:spPr bwMode="auto">
          <a:xfrm>
            <a:off x="3054350" y="2523902"/>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f1</a:t>
            </a:r>
            <a:endParaRPr lang="en-US" altLang="en-US" b="1" i="1" dirty="0"/>
          </a:p>
        </p:txBody>
      </p:sp>
      <p:sp>
        <p:nvSpPr>
          <p:cNvPr id="52" name="Text Box 51"/>
          <p:cNvSpPr txBox="1">
            <a:spLocks noChangeArrowheads="1"/>
          </p:cNvSpPr>
          <p:nvPr/>
        </p:nvSpPr>
        <p:spPr bwMode="auto">
          <a:xfrm>
            <a:off x="4854575" y="2539777"/>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f2</a:t>
            </a:r>
            <a:endParaRPr lang="en-US" altLang="en-US" b="1" i="1" dirty="0"/>
          </a:p>
        </p:txBody>
      </p:sp>
      <p:sp>
        <p:nvSpPr>
          <p:cNvPr id="53" name="Arc 53"/>
          <p:cNvSpPr>
            <a:spLocks/>
          </p:cNvSpPr>
          <p:nvPr/>
        </p:nvSpPr>
        <p:spPr bwMode="auto">
          <a:xfrm rot="2496519">
            <a:off x="6629400" y="2438177"/>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Line 25"/>
          <p:cNvSpPr>
            <a:spLocks noChangeShapeType="1"/>
          </p:cNvSpPr>
          <p:nvPr/>
        </p:nvSpPr>
        <p:spPr bwMode="auto">
          <a:xfrm>
            <a:off x="2997200" y="3466877"/>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 name="Line 26"/>
          <p:cNvSpPr>
            <a:spLocks noChangeShapeType="1"/>
          </p:cNvSpPr>
          <p:nvPr/>
        </p:nvSpPr>
        <p:spPr bwMode="auto">
          <a:xfrm>
            <a:off x="6197600" y="3466877"/>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 name="Line 27"/>
          <p:cNvSpPr>
            <a:spLocks noChangeShapeType="1"/>
          </p:cNvSpPr>
          <p:nvPr/>
        </p:nvSpPr>
        <p:spPr bwMode="auto">
          <a:xfrm>
            <a:off x="4264025" y="4330477"/>
            <a:ext cx="0" cy="346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Line 28"/>
          <p:cNvSpPr>
            <a:spLocks noChangeShapeType="1"/>
          </p:cNvSpPr>
          <p:nvPr/>
        </p:nvSpPr>
        <p:spPr bwMode="auto">
          <a:xfrm>
            <a:off x="4930775" y="4336202"/>
            <a:ext cx="0" cy="346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 name="Text Box 52"/>
          <p:cNvSpPr txBox="1">
            <a:spLocks noChangeArrowheads="1"/>
          </p:cNvSpPr>
          <p:nvPr/>
        </p:nvSpPr>
        <p:spPr bwMode="auto">
          <a:xfrm>
            <a:off x="1187624" y="4955684"/>
            <a:ext cx="7055378"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742950" indent="-742950" algn="l">
              <a:spcBef>
                <a:spcPct val="20000"/>
              </a:spcBef>
              <a:buClr>
                <a:schemeClr val="tx2"/>
              </a:buClr>
              <a:buSzPct val="150000"/>
              <a:buChar char="•"/>
              <a:defRPr sz="2800" b="1">
                <a:solidFill>
                  <a:schemeClr val="tx1"/>
                </a:solidFill>
                <a:latin typeface="Arial" charset="0"/>
              </a:defRPr>
            </a:lvl1pPr>
            <a:lvl2pPr marL="1371600" indent="-285750" algn="l">
              <a:spcBef>
                <a:spcPct val="20000"/>
              </a:spcBef>
              <a:buClr>
                <a:schemeClr val="tx2"/>
              </a:buClr>
              <a:buSzPct val="100000"/>
              <a:buChar char="–"/>
              <a:defRPr sz="2800" b="1">
                <a:solidFill>
                  <a:schemeClr val="tx1"/>
                </a:solidFill>
                <a:latin typeface="Arial" charset="0"/>
              </a:defRPr>
            </a:lvl2pPr>
            <a:lvl3pPr marL="14859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600" b="0" i="1" dirty="0" err="1">
                <a:latin typeface="+mn-lt"/>
              </a:rPr>
              <a:t>M</a:t>
            </a:r>
            <a:r>
              <a:rPr lang="en-US" altLang="en-US" sz="1600" b="0" i="1" baseline="-25000" dirty="0" err="1">
                <a:latin typeface="+mn-lt"/>
              </a:rPr>
              <a:t>pr</a:t>
            </a:r>
            <a:r>
              <a:rPr lang="en-US" altLang="en-US" sz="1600" b="0" i="1" dirty="0">
                <a:latin typeface="+mn-lt"/>
              </a:rPr>
              <a:t> </a:t>
            </a:r>
            <a:r>
              <a:rPr lang="en-US" altLang="en-US" sz="1600" b="0" i="1" dirty="0" smtClean="0">
                <a:latin typeface="+mn-lt"/>
              </a:rPr>
              <a:t>	</a:t>
            </a:r>
            <a:r>
              <a:rPr lang="en-US" altLang="en-US" sz="1600" b="0" dirty="0" smtClean="0">
                <a:latin typeface="+mn-lt"/>
              </a:rPr>
              <a:t>= </a:t>
            </a:r>
            <a:r>
              <a:rPr lang="en-US" altLang="en-US" sz="1600" b="0" dirty="0">
                <a:latin typeface="+mn-lt"/>
              </a:rPr>
              <a:t>expected moment at plastic hinge = 1.1 </a:t>
            </a:r>
            <a:r>
              <a:rPr lang="en-US" altLang="en-US" sz="1600" b="0" i="1" dirty="0">
                <a:latin typeface="+mn-lt"/>
              </a:rPr>
              <a:t>R</a:t>
            </a:r>
            <a:r>
              <a:rPr lang="en-US" altLang="en-US" sz="1600" b="0" i="1" baseline="-25000" dirty="0">
                <a:latin typeface="+mn-lt"/>
              </a:rPr>
              <a:t>y</a:t>
            </a:r>
            <a:r>
              <a:rPr lang="en-US" altLang="en-US" sz="1600" b="0" i="1" dirty="0">
                <a:latin typeface="+mn-lt"/>
              </a:rPr>
              <a:t> </a:t>
            </a:r>
            <a:r>
              <a:rPr lang="en-US" altLang="en-US" sz="1600" b="0" i="1" dirty="0" err="1">
                <a:latin typeface="+mn-lt"/>
              </a:rPr>
              <a:t>M</a:t>
            </a:r>
            <a:r>
              <a:rPr lang="en-US" altLang="en-US" sz="1600" b="0" i="1" baseline="-25000" dirty="0" err="1">
                <a:latin typeface="+mn-lt"/>
              </a:rPr>
              <a:t>p</a:t>
            </a:r>
            <a:r>
              <a:rPr lang="en-US" altLang="en-US" sz="1600" b="0" i="1" dirty="0">
                <a:latin typeface="+mn-lt"/>
              </a:rPr>
              <a:t> </a:t>
            </a:r>
            <a:r>
              <a:rPr lang="en-US" altLang="en-US" sz="1600" b="0" dirty="0">
                <a:latin typeface="+mn-lt"/>
              </a:rPr>
              <a:t> or as specified </a:t>
            </a:r>
            <a:r>
              <a:rPr lang="en-US" altLang="en-US" sz="1600" b="0" dirty="0" smtClean="0">
                <a:latin typeface="+mn-lt"/>
              </a:rPr>
              <a:t>	in </a:t>
            </a:r>
            <a:r>
              <a:rPr lang="en-US" altLang="en-US" sz="1600" b="0" dirty="0">
                <a:latin typeface="+mn-lt"/>
              </a:rPr>
              <a:t>ANSI/AISC 358</a:t>
            </a:r>
          </a:p>
          <a:p>
            <a:pPr>
              <a:spcBef>
                <a:spcPct val="50000"/>
              </a:spcBef>
              <a:buClrTx/>
              <a:buSzTx/>
              <a:buFontTx/>
              <a:buNone/>
            </a:pPr>
            <a:r>
              <a:rPr lang="en-US" altLang="en-US" sz="1600" b="0" i="1" dirty="0" err="1">
                <a:latin typeface="+mn-lt"/>
              </a:rPr>
              <a:t>V</a:t>
            </a:r>
            <a:r>
              <a:rPr lang="en-US" altLang="en-US" sz="1600" b="0" i="1" baseline="-25000" dirty="0" err="1">
                <a:latin typeface="+mn-lt"/>
              </a:rPr>
              <a:t>beam</a:t>
            </a:r>
            <a:r>
              <a:rPr lang="en-US" altLang="en-US" sz="1600" b="0" i="1" dirty="0">
                <a:latin typeface="+mn-lt"/>
              </a:rPr>
              <a:t> 	= </a:t>
            </a:r>
            <a:r>
              <a:rPr lang="en-US" altLang="en-US" sz="1600" b="0" dirty="0">
                <a:latin typeface="+mn-lt"/>
              </a:rPr>
              <a:t>beam shear (see Section </a:t>
            </a:r>
            <a:r>
              <a:rPr lang="en-US" altLang="en-US" sz="1600" b="0" dirty="0" smtClean="0">
                <a:latin typeface="+mn-lt"/>
              </a:rPr>
              <a:t>E3.6d </a:t>
            </a:r>
            <a:r>
              <a:rPr lang="en-US" altLang="en-US" sz="1600" b="0" dirty="0">
                <a:latin typeface="+mn-lt"/>
              </a:rPr>
              <a:t>- beam required shear </a:t>
            </a:r>
            <a:r>
              <a:rPr lang="en-US" altLang="en-US" sz="1600" b="0" dirty="0" smtClean="0">
                <a:latin typeface="+mn-lt"/>
              </a:rPr>
              <a:t>strength</a:t>
            </a:r>
            <a:r>
              <a:rPr lang="en-US" altLang="en-US" sz="1600" b="0" dirty="0">
                <a:latin typeface="+mn-lt"/>
              </a:rPr>
              <a:t>)</a:t>
            </a:r>
          </a:p>
          <a:p>
            <a:pPr>
              <a:spcBef>
                <a:spcPct val="50000"/>
              </a:spcBef>
              <a:buClrTx/>
              <a:buSzTx/>
              <a:buFontTx/>
              <a:buNone/>
            </a:pPr>
            <a:r>
              <a:rPr lang="en-US" altLang="en-US" sz="1600" b="0" i="1" dirty="0" err="1">
                <a:latin typeface="+mn-lt"/>
              </a:rPr>
              <a:t>s</a:t>
            </a:r>
            <a:r>
              <a:rPr lang="en-US" altLang="en-US" sz="1600" b="0" i="1" baseline="-25000" dirty="0" err="1">
                <a:latin typeface="+mn-lt"/>
              </a:rPr>
              <a:t>h</a:t>
            </a:r>
            <a:r>
              <a:rPr lang="en-US" altLang="en-US" sz="1600" b="0" dirty="0">
                <a:latin typeface="+mn-lt"/>
              </a:rPr>
              <a:t> 	=  distance from face of column to beam plastic hinge location </a:t>
            </a:r>
            <a:r>
              <a:rPr lang="en-US" altLang="en-US" sz="1600" b="0" dirty="0" smtClean="0">
                <a:latin typeface="+mn-lt"/>
              </a:rPr>
              <a:t>	(</a:t>
            </a:r>
            <a:r>
              <a:rPr lang="en-US" altLang="en-US" sz="1600" b="0" dirty="0">
                <a:latin typeface="+mn-lt"/>
              </a:rPr>
              <a:t>specified in </a:t>
            </a:r>
            <a:r>
              <a:rPr lang="en-US" altLang="en-US" sz="1600" b="0" dirty="0" smtClean="0">
                <a:latin typeface="+mn-lt"/>
              </a:rPr>
              <a:t>ANSI/AISC </a:t>
            </a:r>
            <a:r>
              <a:rPr lang="en-US" altLang="en-US" sz="1600" b="0" dirty="0">
                <a:latin typeface="+mn-lt"/>
              </a:rPr>
              <a:t>358)</a:t>
            </a:r>
            <a:endParaRPr lang="en-US" altLang="en-US" sz="1600" b="0" i="1" dirty="0">
              <a:latin typeface="+mn-lt"/>
            </a:endParaRPr>
          </a:p>
        </p:txBody>
      </p:sp>
    </p:spTree>
    <p:extLst>
      <p:ext uri="{BB962C8B-B14F-4D97-AF65-F5344CB8AC3E}">
        <p14:creationId xmlns:p14="http://schemas.microsoft.com/office/powerpoint/2010/main" val="3496257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8"/>
          </p:nvPr>
        </p:nvSpPr>
        <p:spPr/>
        <p:txBody>
          <a:bodyPr/>
          <a:lstStyle/>
          <a:p>
            <a:r>
              <a:rPr lang="en-US" dirty="0" smtClean="0"/>
              <a:t>Panel Zone Shear Strength</a:t>
            </a:r>
            <a:endParaRPr lang="en-US" dirty="0"/>
          </a:p>
        </p:txBody>
      </p:sp>
      <p:sp>
        <p:nvSpPr>
          <p:cNvPr id="4" name="Slide Number Placeholder 3"/>
          <p:cNvSpPr>
            <a:spLocks noGrp="1"/>
          </p:cNvSpPr>
          <p:nvPr>
            <p:ph type="sldNum" sz="quarter" idx="12"/>
          </p:nvPr>
        </p:nvSpPr>
        <p:spPr/>
        <p:txBody>
          <a:bodyPr/>
          <a:lstStyle/>
          <a:p>
            <a:pPr>
              <a:defRPr/>
            </a:pPr>
            <a:fld id="{46425072-6E52-45A8-8A7E-A5B11BCA4176}" type="slidenum">
              <a:rPr lang="en-US" altLang="en-US" smtClean="0"/>
              <a:pPr>
                <a:defRPr/>
              </a:pPr>
              <a:t>191</a:t>
            </a:fld>
            <a:endParaRPr lang="en-US" altLang="en-US"/>
          </a:p>
        </p:txBody>
      </p:sp>
      <p:grpSp>
        <p:nvGrpSpPr>
          <p:cNvPr id="7" name="Group 2"/>
          <p:cNvGrpSpPr>
            <a:grpSpLocks/>
          </p:cNvGrpSpPr>
          <p:nvPr/>
        </p:nvGrpSpPr>
        <p:grpSpPr bwMode="auto">
          <a:xfrm>
            <a:off x="2809875" y="1196752"/>
            <a:ext cx="3562350" cy="3105150"/>
            <a:chOff x="854" y="726"/>
            <a:chExt cx="2244" cy="1956"/>
          </a:xfrm>
        </p:grpSpPr>
        <p:grpSp>
          <p:nvGrpSpPr>
            <p:cNvPr id="8" name="Group 3"/>
            <p:cNvGrpSpPr>
              <a:grpSpLocks/>
            </p:cNvGrpSpPr>
            <p:nvPr/>
          </p:nvGrpSpPr>
          <p:grpSpPr bwMode="auto">
            <a:xfrm>
              <a:off x="972" y="726"/>
              <a:ext cx="2016" cy="1956"/>
              <a:chOff x="1770" y="1092"/>
              <a:chExt cx="2016" cy="1956"/>
            </a:xfrm>
          </p:grpSpPr>
          <p:grpSp>
            <p:nvGrpSpPr>
              <p:cNvPr id="11" name="Group 4"/>
              <p:cNvGrpSpPr>
                <a:grpSpLocks/>
              </p:cNvGrpSpPr>
              <p:nvPr/>
            </p:nvGrpSpPr>
            <p:grpSpPr bwMode="auto">
              <a:xfrm>
                <a:off x="1770" y="1092"/>
                <a:ext cx="2016" cy="1956"/>
                <a:chOff x="1770" y="1092"/>
                <a:chExt cx="2016" cy="1956"/>
              </a:xfrm>
            </p:grpSpPr>
            <p:grpSp>
              <p:nvGrpSpPr>
                <p:cNvPr id="18" name="Group 5"/>
                <p:cNvGrpSpPr>
                  <a:grpSpLocks/>
                </p:cNvGrpSpPr>
                <p:nvPr/>
              </p:nvGrpSpPr>
              <p:grpSpPr bwMode="auto">
                <a:xfrm>
                  <a:off x="2568" y="1092"/>
                  <a:ext cx="420" cy="1956"/>
                  <a:chOff x="2226" y="1584"/>
                  <a:chExt cx="420" cy="1956"/>
                </a:xfrm>
              </p:grpSpPr>
              <p:sp>
                <p:nvSpPr>
                  <p:cNvPr id="27" name="Rectangle 6"/>
                  <p:cNvSpPr>
                    <a:spLocks noChangeArrowheads="1"/>
                  </p:cNvSpPr>
                  <p:nvPr/>
                </p:nvSpPr>
                <p:spPr bwMode="auto">
                  <a:xfrm>
                    <a:off x="2226" y="1584"/>
                    <a:ext cx="420" cy="1956"/>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8" name="Line 7"/>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8"/>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9" name="Group 9"/>
                <p:cNvGrpSpPr>
                  <a:grpSpLocks/>
                </p:cNvGrpSpPr>
                <p:nvPr/>
              </p:nvGrpSpPr>
              <p:grpSpPr bwMode="auto">
                <a:xfrm>
                  <a:off x="2988" y="1704"/>
                  <a:ext cx="798" cy="708"/>
                  <a:chOff x="3090" y="1704"/>
                  <a:chExt cx="798" cy="708"/>
                </a:xfrm>
              </p:grpSpPr>
              <p:sp>
                <p:nvSpPr>
                  <p:cNvPr id="24" name="Rectangle 10"/>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5" name="Line 11"/>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12"/>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0" name="Group 13"/>
                <p:cNvGrpSpPr>
                  <a:grpSpLocks/>
                </p:cNvGrpSpPr>
                <p:nvPr/>
              </p:nvGrpSpPr>
              <p:grpSpPr bwMode="auto">
                <a:xfrm>
                  <a:off x="1770" y="1704"/>
                  <a:ext cx="798" cy="708"/>
                  <a:chOff x="3090" y="1704"/>
                  <a:chExt cx="798" cy="708"/>
                </a:xfrm>
              </p:grpSpPr>
              <p:sp>
                <p:nvSpPr>
                  <p:cNvPr id="21" name="Rectangle 14"/>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2" name="Line 15"/>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Line 16"/>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12" name="Group 17"/>
              <p:cNvGrpSpPr>
                <a:grpSpLocks/>
              </p:cNvGrpSpPr>
              <p:nvPr/>
            </p:nvGrpSpPr>
            <p:grpSpPr bwMode="auto">
              <a:xfrm>
                <a:off x="2642" y="1708"/>
                <a:ext cx="264" cy="48"/>
                <a:chOff x="2642" y="1708"/>
                <a:chExt cx="264" cy="48"/>
              </a:xfrm>
            </p:grpSpPr>
            <p:sp>
              <p:nvSpPr>
                <p:cNvPr id="16" name="Line 18"/>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19"/>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3" name="Group 20"/>
              <p:cNvGrpSpPr>
                <a:grpSpLocks/>
              </p:cNvGrpSpPr>
              <p:nvPr/>
            </p:nvGrpSpPr>
            <p:grpSpPr bwMode="auto">
              <a:xfrm>
                <a:off x="2646" y="2356"/>
                <a:ext cx="264" cy="48"/>
                <a:chOff x="2642" y="1708"/>
                <a:chExt cx="264" cy="48"/>
              </a:xfrm>
            </p:grpSpPr>
            <p:sp>
              <p:nvSpPr>
                <p:cNvPr id="14" name="Line 21"/>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22"/>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9" name="Oval 23"/>
            <p:cNvSpPr>
              <a:spLocks noChangeArrowheads="1"/>
            </p:cNvSpPr>
            <p:nvPr/>
          </p:nvSpPr>
          <p:spPr bwMode="auto">
            <a:xfrm>
              <a:off x="2862" y="1572"/>
              <a:ext cx="236" cy="236"/>
            </a:xfrm>
            <a:prstGeom prst="ellipse">
              <a:avLst/>
            </a:prstGeom>
            <a:solidFill>
              <a:schemeClr val="tx2">
                <a:lumMod val="40000"/>
                <a:lumOff val="60000"/>
              </a:schemeClr>
            </a:solidFill>
            <a:ln w="19050"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 name="Oval 24"/>
            <p:cNvSpPr>
              <a:spLocks noChangeArrowheads="1"/>
            </p:cNvSpPr>
            <p:nvPr/>
          </p:nvSpPr>
          <p:spPr bwMode="auto">
            <a:xfrm>
              <a:off x="854" y="1550"/>
              <a:ext cx="236" cy="236"/>
            </a:xfrm>
            <a:prstGeom prst="ellipse">
              <a:avLst/>
            </a:prstGeom>
            <a:solidFill>
              <a:schemeClr val="tx2">
                <a:lumMod val="40000"/>
                <a:lumOff val="60000"/>
              </a:schemeClr>
            </a:solidFill>
            <a:ln w="19050"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0" name="Line 29"/>
          <p:cNvSpPr>
            <a:spLocks noChangeShapeType="1"/>
          </p:cNvSpPr>
          <p:nvPr/>
        </p:nvSpPr>
        <p:spPr bwMode="auto">
          <a:xfrm>
            <a:off x="2997200" y="4524152"/>
            <a:ext cx="126682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30"/>
          <p:cNvSpPr>
            <a:spLocks noChangeShapeType="1"/>
          </p:cNvSpPr>
          <p:nvPr/>
        </p:nvSpPr>
        <p:spPr bwMode="auto">
          <a:xfrm>
            <a:off x="4930775" y="4543202"/>
            <a:ext cx="126682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Arc 31"/>
          <p:cNvSpPr>
            <a:spLocks/>
          </p:cNvSpPr>
          <p:nvPr/>
        </p:nvSpPr>
        <p:spPr bwMode="auto">
          <a:xfrm rot="2496519">
            <a:off x="4752975" y="2504852"/>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Arc 32"/>
          <p:cNvSpPr>
            <a:spLocks/>
          </p:cNvSpPr>
          <p:nvPr/>
        </p:nvSpPr>
        <p:spPr bwMode="auto">
          <a:xfrm rot="2496519" flipH="1" flipV="1">
            <a:off x="2028825" y="2504852"/>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Text Box 33"/>
          <p:cNvSpPr txBox="1">
            <a:spLocks noChangeArrowheads="1"/>
          </p:cNvSpPr>
          <p:nvPr/>
        </p:nvSpPr>
        <p:spPr bwMode="auto">
          <a:xfrm>
            <a:off x="6829425" y="2650902"/>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M</a:t>
            </a:r>
            <a:r>
              <a:rPr lang="en-US" altLang="en-US" i="1" baseline="-25000" dirty="0"/>
              <a:t>pr-2</a:t>
            </a:r>
            <a:endParaRPr lang="en-US" altLang="en-US" i="1" dirty="0"/>
          </a:p>
        </p:txBody>
      </p:sp>
      <p:sp>
        <p:nvSpPr>
          <p:cNvPr id="35" name="Text Box 34"/>
          <p:cNvSpPr txBox="1">
            <a:spLocks noChangeArrowheads="1"/>
          </p:cNvSpPr>
          <p:nvPr/>
        </p:nvSpPr>
        <p:spPr bwMode="auto">
          <a:xfrm>
            <a:off x="1177925" y="2504852"/>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M</a:t>
            </a:r>
            <a:r>
              <a:rPr lang="en-US" altLang="en-US" i="1" baseline="-25000" dirty="0"/>
              <a:t>pr1</a:t>
            </a:r>
            <a:endParaRPr lang="en-US" altLang="en-US" i="1" dirty="0"/>
          </a:p>
        </p:txBody>
      </p:sp>
      <p:sp>
        <p:nvSpPr>
          <p:cNvPr id="36" name="Line 35"/>
          <p:cNvSpPr>
            <a:spLocks noChangeShapeType="1"/>
          </p:cNvSpPr>
          <p:nvPr/>
        </p:nvSpPr>
        <p:spPr bwMode="auto">
          <a:xfrm flipV="1">
            <a:off x="6667500" y="2250852"/>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Line 36"/>
          <p:cNvSpPr>
            <a:spLocks noChangeShapeType="1"/>
          </p:cNvSpPr>
          <p:nvPr/>
        </p:nvSpPr>
        <p:spPr bwMode="auto">
          <a:xfrm>
            <a:off x="2568575" y="2333402"/>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 name="Text Box 37"/>
          <p:cNvSpPr txBox="1">
            <a:spLocks noChangeArrowheads="1"/>
          </p:cNvSpPr>
          <p:nvPr/>
        </p:nvSpPr>
        <p:spPr bwMode="auto">
          <a:xfrm>
            <a:off x="5611813" y="1806352"/>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V</a:t>
            </a:r>
            <a:r>
              <a:rPr lang="en-US" altLang="en-US" i="1" baseline="-25000" dirty="0"/>
              <a:t>beam-2</a:t>
            </a:r>
            <a:endParaRPr lang="en-US" altLang="en-US" i="1" dirty="0"/>
          </a:p>
        </p:txBody>
      </p:sp>
      <p:sp>
        <p:nvSpPr>
          <p:cNvPr id="39" name="Text Box 38"/>
          <p:cNvSpPr txBox="1">
            <a:spLocks noChangeArrowheads="1"/>
          </p:cNvSpPr>
          <p:nvPr/>
        </p:nvSpPr>
        <p:spPr bwMode="auto">
          <a:xfrm>
            <a:off x="1220788" y="3238277"/>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V</a:t>
            </a:r>
            <a:r>
              <a:rPr lang="en-US" altLang="en-US" i="1" baseline="-25000" dirty="0"/>
              <a:t>beam-1</a:t>
            </a:r>
            <a:endParaRPr lang="en-US" altLang="en-US" i="1" dirty="0"/>
          </a:p>
        </p:txBody>
      </p:sp>
      <p:sp>
        <p:nvSpPr>
          <p:cNvPr id="40" name="Text Box 39"/>
          <p:cNvSpPr txBox="1">
            <a:spLocks noChangeArrowheads="1"/>
          </p:cNvSpPr>
          <p:nvPr/>
        </p:nvSpPr>
        <p:spPr bwMode="auto">
          <a:xfrm>
            <a:off x="1238250" y="1220565"/>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2000"/>
              <a:t>Beam 1</a:t>
            </a:r>
          </a:p>
        </p:txBody>
      </p:sp>
      <p:sp>
        <p:nvSpPr>
          <p:cNvPr id="41" name="Text Box 40"/>
          <p:cNvSpPr txBox="1">
            <a:spLocks noChangeArrowheads="1"/>
          </p:cNvSpPr>
          <p:nvPr/>
        </p:nvSpPr>
        <p:spPr bwMode="auto">
          <a:xfrm>
            <a:off x="5886450" y="1220565"/>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dirty="0"/>
              <a:t>Beam 2</a:t>
            </a:r>
          </a:p>
        </p:txBody>
      </p:sp>
      <p:sp>
        <p:nvSpPr>
          <p:cNvPr id="42" name="Line 41"/>
          <p:cNvSpPr>
            <a:spLocks noChangeShapeType="1"/>
          </p:cNvSpPr>
          <p:nvPr/>
        </p:nvSpPr>
        <p:spPr bwMode="auto">
          <a:xfrm>
            <a:off x="2971800" y="1617440"/>
            <a:ext cx="55245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 name="Line 42"/>
          <p:cNvSpPr>
            <a:spLocks noChangeShapeType="1"/>
          </p:cNvSpPr>
          <p:nvPr/>
        </p:nvSpPr>
        <p:spPr bwMode="auto">
          <a:xfrm flipH="1">
            <a:off x="5438775" y="1617440"/>
            <a:ext cx="55880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 name="Text Box 43"/>
          <p:cNvSpPr txBox="1">
            <a:spLocks noChangeArrowheads="1"/>
          </p:cNvSpPr>
          <p:nvPr/>
        </p:nvSpPr>
        <p:spPr bwMode="auto">
          <a:xfrm>
            <a:off x="6667500" y="3660552"/>
            <a:ext cx="24765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i="1" dirty="0"/>
              <a:t>Plastic Hinge Location</a:t>
            </a:r>
          </a:p>
        </p:txBody>
      </p:sp>
      <p:sp>
        <p:nvSpPr>
          <p:cNvPr id="45" name="Freeform 44"/>
          <p:cNvSpPr>
            <a:spLocks/>
          </p:cNvSpPr>
          <p:nvPr/>
        </p:nvSpPr>
        <p:spPr bwMode="auto">
          <a:xfrm>
            <a:off x="6305550" y="2952527"/>
            <a:ext cx="371475" cy="809625"/>
          </a:xfrm>
          <a:custGeom>
            <a:avLst/>
            <a:gdLst>
              <a:gd name="T0" fmla="*/ 371475 w 234"/>
              <a:gd name="T1" fmla="*/ 809625 h 510"/>
              <a:gd name="T2" fmla="*/ 0 w 234"/>
              <a:gd name="T3" fmla="*/ 0 h 510"/>
              <a:gd name="T4" fmla="*/ 0 60000 65536"/>
              <a:gd name="T5" fmla="*/ 0 60000 65536"/>
            </a:gdLst>
            <a:ahLst/>
            <a:cxnLst>
              <a:cxn ang="T4">
                <a:pos x="T0" y="T1"/>
              </a:cxn>
              <a:cxn ang="T5">
                <a:pos x="T2" y="T3"/>
              </a:cxn>
            </a:cxnLst>
            <a:rect l="0" t="0" r="r" b="b"/>
            <a:pathLst>
              <a:path w="234" h="510">
                <a:moveTo>
                  <a:pt x="234" y="510"/>
                </a:moveTo>
                <a:lnTo>
                  <a:pt x="0" y="0"/>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Text Box 45"/>
          <p:cNvSpPr txBox="1">
            <a:spLocks noChangeArrowheads="1"/>
          </p:cNvSpPr>
          <p:nvPr/>
        </p:nvSpPr>
        <p:spPr bwMode="auto">
          <a:xfrm>
            <a:off x="76200" y="1650777"/>
            <a:ext cx="24447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1800" i="1"/>
              <a:t>Plastic Hinge Location</a:t>
            </a:r>
          </a:p>
        </p:txBody>
      </p:sp>
      <p:sp>
        <p:nvSpPr>
          <p:cNvPr id="47" name="Freeform 46"/>
          <p:cNvSpPr>
            <a:spLocks/>
          </p:cNvSpPr>
          <p:nvPr/>
        </p:nvSpPr>
        <p:spPr bwMode="auto">
          <a:xfrm>
            <a:off x="2520950" y="1834927"/>
            <a:ext cx="393700" cy="641350"/>
          </a:xfrm>
          <a:custGeom>
            <a:avLst/>
            <a:gdLst>
              <a:gd name="T0" fmla="*/ 0 w 248"/>
              <a:gd name="T1" fmla="*/ 0 h 404"/>
              <a:gd name="T2" fmla="*/ 393700 w 248"/>
              <a:gd name="T3" fmla="*/ 641350 h 404"/>
              <a:gd name="T4" fmla="*/ 0 60000 65536"/>
              <a:gd name="T5" fmla="*/ 0 60000 65536"/>
            </a:gdLst>
            <a:ahLst/>
            <a:cxnLst>
              <a:cxn ang="T4">
                <a:pos x="T0" y="T1"/>
              </a:cxn>
              <a:cxn ang="T5">
                <a:pos x="T2" y="T3"/>
              </a:cxn>
            </a:cxnLst>
            <a:rect l="0" t="0" r="r" b="b"/>
            <a:pathLst>
              <a:path w="248" h="404">
                <a:moveTo>
                  <a:pt x="0" y="0"/>
                </a:moveTo>
                <a:lnTo>
                  <a:pt x="248" y="404"/>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 name="Text Box 47"/>
          <p:cNvSpPr txBox="1">
            <a:spLocks noChangeArrowheads="1"/>
          </p:cNvSpPr>
          <p:nvPr/>
        </p:nvSpPr>
        <p:spPr bwMode="auto">
          <a:xfrm>
            <a:off x="2933700" y="4035202"/>
            <a:ext cx="133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s</a:t>
            </a:r>
            <a:r>
              <a:rPr lang="en-US" altLang="en-US" i="1" baseline="-25000" dirty="0" err="1"/>
              <a:t>h</a:t>
            </a:r>
            <a:endParaRPr lang="en-US" altLang="en-US" i="1" dirty="0"/>
          </a:p>
        </p:txBody>
      </p:sp>
      <p:sp>
        <p:nvSpPr>
          <p:cNvPr id="49" name="Text Box 48"/>
          <p:cNvSpPr txBox="1">
            <a:spLocks noChangeArrowheads="1"/>
          </p:cNvSpPr>
          <p:nvPr/>
        </p:nvSpPr>
        <p:spPr bwMode="auto">
          <a:xfrm>
            <a:off x="4867275" y="4035202"/>
            <a:ext cx="133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s</a:t>
            </a:r>
            <a:r>
              <a:rPr lang="en-US" altLang="en-US" i="1" baseline="-25000" dirty="0" err="1"/>
              <a:t>h</a:t>
            </a:r>
            <a:endParaRPr lang="en-US" altLang="en-US" i="1" dirty="0"/>
          </a:p>
        </p:txBody>
      </p:sp>
      <p:sp>
        <p:nvSpPr>
          <p:cNvPr id="50" name="Arc 49"/>
          <p:cNvSpPr>
            <a:spLocks/>
          </p:cNvSpPr>
          <p:nvPr/>
        </p:nvSpPr>
        <p:spPr bwMode="auto">
          <a:xfrm rot="2496519" flipH="1" flipV="1">
            <a:off x="3876675" y="2504852"/>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 name="Text Box 50"/>
          <p:cNvSpPr txBox="1">
            <a:spLocks noChangeArrowheads="1"/>
          </p:cNvSpPr>
          <p:nvPr/>
        </p:nvSpPr>
        <p:spPr bwMode="auto">
          <a:xfrm>
            <a:off x="3054350" y="2523902"/>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f1</a:t>
            </a:r>
            <a:endParaRPr lang="en-US" altLang="en-US" b="1" i="1" dirty="0"/>
          </a:p>
        </p:txBody>
      </p:sp>
      <p:sp>
        <p:nvSpPr>
          <p:cNvPr id="52" name="Text Box 51"/>
          <p:cNvSpPr txBox="1">
            <a:spLocks noChangeArrowheads="1"/>
          </p:cNvSpPr>
          <p:nvPr/>
        </p:nvSpPr>
        <p:spPr bwMode="auto">
          <a:xfrm>
            <a:off x="4854575" y="2539777"/>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f2</a:t>
            </a:r>
            <a:endParaRPr lang="en-US" altLang="en-US" b="1" i="1" dirty="0"/>
          </a:p>
        </p:txBody>
      </p:sp>
      <p:sp>
        <p:nvSpPr>
          <p:cNvPr id="53" name="Arc 53"/>
          <p:cNvSpPr>
            <a:spLocks/>
          </p:cNvSpPr>
          <p:nvPr/>
        </p:nvSpPr>
        <p:spPr bwMode="auto">
          <a:xfrm rot="2496519">
            <a:off x="6629400" y="2438177"/>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Line 25"/>
          <p:cNvSpPr>
            <a:spLocks noChangeShapeType="1"/>
          </p:cNvSpPr>
          <p:nvPr/>
        </p:nvSpPr>
        <p:spPr bwMode="auto">
          <a:xfrm>
            <a:off x="2997200" y="3466877"/>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 name="Line 26"/>
          <p:cNvSpPr>
            <a:spLocks noChangeShapeType="1"/>
          </p:cNvSpPr>
          <p:nvPr/>
        </p:nvSpPr>
        <p:spPr bwMode="auto">
          <a:xfrm>
            <a:off x="6197600" y="3466877"/>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 name="Line 27"/>
          <p:cNvSpPr>
            <a:spLocks noChangeShapeType="1"/>
          </p:cNvSpPr>
          <p:nvPr/>
        </p:nvSpPr>
        <p:spPr bwMode="auto">
          <a:xfrm>
            <a:off x="4264025" y="4330477"/>
            <a:ext cx="0" cy="346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Line 28"/>
          <p:cNvSpPr>
            <a:spLocks noChangeShapeType="1"/>
          </p:cNvSpPr>
          <p:nvPr/>
        </p:nvSpPr>
        <p:spPr bwMode="auto">
          <a:xfrm>
            <a:off x="4930775" y="4336202"/>
            <a:ext cx="0" cy="346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9" name="Text Box 54"/>
          <p:cNvSpPr txBox="1">
            <a:spLocks noChangeArrowheads="1"/>
          </p:cNvSpPr>
          <p:nvPr/>
        </p:nvSpPr>
        <p:spPr bwMode="auto">
          <a:xfrm>
            <a:off x="1255861" y="5117122"/>
            <a:ext cx="634047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i="1" dirty="0">
                <a:latin typeface="+mn-lt"/>
              </a:rPr>
              <a:t>M</a:t>
            </a:r>
            <a:r>
              <a:rPr lang="en-US" altLang="en-US" sz="2000" i="1" baseline="-25000" dirty="0">
                <a:latin typeface="+mn-lt"/>
              </a:rPr>
              <a:t>f</a:t>
            </a:r>
            <a:r>
              <a:rPr lang="en-US" altLang="en-US" sz="2000" i="1" dirty="0">
                <a:latin typeface="+mn-lt"/>
              </a:rPr>
              <a:t>  </a:t>
            </a:r>
            <a:r>
              <a:rPr lang="en-US" altLang="en-US" sz="2000" dirty="0">
                <a:latin typeface="+mn-lt"/>
              </a:rPr>
              <a:t>=  moment at column face</a:t>
            </a:r>
            <a:endParaRPr lang="en-US" altLang="en-US" sz="2000" i="1" dirty="0">
              <a:latin typeface="+mn-lt"/>
            </a:endParaRPr>
          </a:p>
        </p:txBody>
      </p:sp>
      <p:sp>
        <p:nvSpPr>
          <p:cNvPr id="61" name="Text Box 55"/>
          <p:cNvSpPr txBox="1">
            <a:spLocks noChangeArrowheads="1"/>
          </p:cNvSpPr>
          <p:nvPr/>
        </p:nvSpPr>
        <p:spPr bwMode="auto">
          <a:xfrm>
            <a:off x="2533650" y="5568032"/>
            <a:ext cx="4108451" cy="648072"/>
          </a:xfrm>
          <a:prstGeom prst="rect">
            <a:avLst/>
          </a:prstGeom>
          <a:noFill/>
          <a:ln w="19050"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2880" rIns="182880" anchor="ctr" anchorCtr="0">
            <a:no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solidFill>
                  <a:schemeClr val="tx2"/>
                </a:solidFill>
              </a:rPr>
              <a:t>M</a:t>
            </a:r>
            <a:r>
              <a:rPr lang="en-US" altLang="en-US" b="1" i="1" baseline="-25000" dirty="0">
                <a:solidFill>
                  <a:schemeClr val="tx2"/>
                </a:solidFill>
              </a:rPr>
              <a:t>f</a:t>
            </a:r>
            <a:r>
              <a:rPr lang="en-US" altLang="en-US" b="1" dirty="0">
                <a:solidFill>
                  <a:schemeClr val="tx2"/>
                </a:solidFill>
              </a:rPr>
              <a:t>  =  </a:t>
            </a:r>
            <a:r>
              <a:rPr lang="en-US" altLang="en-US" b="1" i="1" dirty="0" err="1">
                <a:solidFill>
                  <a:schemeClr val="tx2"/>
                </a:solidFill>
              </a:rPr>
              <a:t>M</a:t>
            </a:r>
            <a:r>
              <a:rPr lang="en-US" altLang="en-US" b="1" i="1" baseline="-25000" dirty="0" err="1">
                <a:solidFill>
                  <a:schemeClr val="tx2"/>
                </a:solidFill>
              </a:rPr>
              <a:t>pr</a:t>
            </a:r>
            <a:r>
              <a:rPr lang="en-US" altLang="en-US" b="1" dirty="0">
                <a:solidFill>
                  <a:schemeClr val="tx2"/>
                </a:solidFill>
              </a:rPr>
              <a:t>  +  </a:t>
            </a:r>
            <a:r>
              <a:rPr lang="en-US" altLang="en-US" b="1" i="1" dirty="0" err="1">
                <a:solidFill>
                  <a:schemeClr val="tx2"/>
                </a:solidFill>
              </a:rPr>
              <a:t>V</a:t>
            </a:r>
            <a:r>
              <a:rPr lang="en-US" altLang="en-US" b="1" i="1" baseline="-25000" dirty="0" err="1">
                <a:solidFill>
                  <a:schemeClr val="tx2"/>
                </a:solidFill>
              </a:rPr>
              <a:t>beam</a:t>
            </a:r>
            <a:r>
              <a:rPr lang="en-US" altLang="en-US" b="1" dirty="0">
                <a:solidFill>
                  <a:schemeClr val="tx2"/>
                </a:solidFill>
              </a:rPr>
              <a:t> </a:t>
            </a:r>
            <a:r>
              <a:rPr lang="en-US" altLang="en-US" b="1" dirty="0">
                <a:solidFill>
                  <a:schemeClr val="tx2"/>
                </a:solidFill>
                <a:sym typeface="Symbol" pitchFamily="18" charset="2"/>
              </a:rPr>
              <a:t>  </a:t>
            </a:r>
            <a:r>
              <a:rPr lang="en-US" altLang="en-US" b="1" i="1" dirty="0" err="1">
                <a:solidFill>
                  <a:schemeClr val="tx2"/>
                </a:solidFill>
                <a:sym typeface="Symbol" pitchFamily="18" charset="2"/>
              </a:rPr>
              <a:t>s</a:t>
            </a:r>
            <a:r>
              <a:rPr lang="en-US" altLang="en-US" b="1" i="1" baseline="-25000" dirty="0" err="1">
                <a:solidFill>
                  <a:schemeClr val="tx2"/>
                </a:solidFill>
                <a:sym typeface="Symbol" pitchFamily="18" charset="2"/>
              </a:rPr>
              <a:t>h</a:t>
            </a:r>
            <a:endParaRPr lang="en-US" altLang="en-US" b="1" i="1" dirty="0">
              <a:solidFill>
                <a:schemeClr val="tx2"/>
              </a:solidFill>
              <a:sym typeface="Symbol" pitchFamily="18" charset="2"/>
            </a:endParaRPr>
          </a:p>
        </p:txBody>
      </p:sp>
    </p:spTree>
    <p:extLst>
      <p:ext uri="{BB962C8B-B14F-4D97-AF65-F5344CB8AC3E}">
        <p14:creationId xmlns:p14="http://schemas.microsoft.com/office/powerpoint/2010/main" val="2854270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8"/>
          </p:nvPr>
        </p:nvSpPr>
        <p:spPr/>
        <p:txBody>
          <a:bodyPr/>
          <a:lstStyle/>
          <a:p>
            <a:r>
              <a:rPr lang="en-US" dirty="0" smtClean="0"/>
              <a:t>Panel Zone Shear Strength</a:t>
            </a:r>
            <a:endParaRPr lang="en-US" dirty="0"/>
          </a:p>
        </p:txBody>
      </p:sp>
      <p:sp>
        <p:nvSpPr>
          <p:cNvPr id="4" name="Slide Number Placeholder 3"/>
          <p:cNvSpPr>
            <a:spLocks noGrp="1"/>
          </p:cNvSpPr>
          <p:nvPr>
            <p:ph type="sldNum" sz="quarter" idx="12"/>
          </p:nvPr>
        </p:nvSpPr>
        <p:spPr/>
        <p:txBody>
          <a:bodyPr/>
          <a:lstStyle/>
          <a:p>
            <a:pPr>
              <a:defRPr/>
            </a:pPr>
            <a:fld id="{46425072-6E52-45A8-8A7E-A5B11BCA4176}" type="slidenum">
              <a:rPr lang="en-US" altLang="en-US" smtClean="0"/>
              <a:pPr>
                <a:defRPr/>
              </a:pPr>
              <a:t>192</a:t>
            </a:fld>
            <a:endParaRPr lang="en-US" altLang="en-US"/>
          </a:p>
        </p:txBody>
      </p:sp>
      <p:pic>
        <p:nvPicPr>
          <p:cNvPr id="60" name="Picture 4" descr="PZ12"/>
          <p:cNvPicPr>
            <a:picLocks noChangeAspect="1" noChangeArrowheads="1"/>
          </p:cNvPicPr>
          <p:nvPr/>
        </p:nvPicPr>
        <p:blipFill>
          <a:blip r:embed="rId3">
            <a:extLst>
              <a:ext uri="{28A0092B-C50C-407E-A947-70E740481C1C}">
                <a14:useLocalDpi xmlns:a14="http://schemas.microsoft.com/office/drawing/2010/main" val="0"/>
              </a:ext>
            </a:extLst>
          </a:blip>
          <a:srcRect l="1199" t="24001" r="7201" b="24600"/>
          <a:stretch>
            <a:fillRect/>
          </a:stretch>
        </p:blipFill>
        <p:spPr bwMode="auto">
          <a:xfrm>
            <a:off x="1108025" y="764704"/>
            <a:ext cx="7064375"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 Box 5"/>
          <p:cNvSpPr txBox="1">
            <a:spLocks noChangeArrowheads="1"/>
          </p:cNvSpPr>
          <p:nvPr/>
        </p:nvSpPr>
        <p:spPr bwMode="auto">
          <a:xfrm>
            <a:off x="504824" y="5397432"/>
            <a:ext cx="4867275"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200" i="1" dirty="0">
                <a:latin typeface="+mn-lt"/>
              </a:rPr>
              <a:t>Panel Zone Required Shear </a:t>
            </a:r>
            <a:r>
              <a:rPr lang="en-US" altLang="en-US" sz="2200" i="1" dirty="0" smtClean="0">
                <a:latin typeface="+mn-lt"/>
              </a:rPr>
              <a:t>Strength:</a:t>
            </a:r>
            <a:endParaRPr lang="en-US" altLang="en-US" sz="2200" i="1" dirty="0">
              <a:latin typeface="+mn-lt"/>
            </a:endParaRPr>
          </a:p>
        </p:txBody>
      </p:sp>
      <mc:AlternateContent xmlns:mc="http://schemas.openxmlformats.org/markup-compatibility/2006" xmlns:a14="http://schemas.microsoft.com/office/drawing/2010/main">
        <mc:Choice Requires="a14">
          <p:sp>
            <p:nvSpPr>
              <p:cNvPr id="2" name="TextBox 1"/>
              <p:cNvSpPr txBox="1"/>
              <p:nvPr/>
            </p:nvSpPr>
            <p:spPr>
              <a:xfrm>
                <a:off x="5364088" y="5132456"/>
                <a:ext cx="2994218" cy="960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a:rPr>
                          </m:ctrlPr>
                        </m:sSubPr>
                        <m:e>
                          <m:r>
                            <a:rPr lang="en-US" sz="2400" b="1" i="1" smtClean="0">
                              <a:latin typeface="Cambria Math"/>
                            </a:rPr>
                            <m:t>𝑹</m:t>
                          </m:r>
                        </m:e>
                        <m:sub>
                          <m:r>
                            <a:rPr lang="en-US" sz="2400" b="1" i="1" smtClean="0">
                              <a:latin typeface="Cambria Math"/>
                            </a:rPr>
                            <m:t>𝒖</m:t>
                          </m:r>
                        </m:sub>
                      </m:sSub>
                      <m:r>
                        <a:rPr lang="en-US" sz="2400" b="1" i="1" smtClean="0">
                          <a:latin typeface="Cambria Math"/>
                        </a:rPr>
                        <m:t>=</m:t>
                      </m:r>
                      <m:f>
                        <m:fPr>
                          <m:ctrlPr>
                            <a:rPr lang="en-US" sz="2400" b="1" i="1" smtClean="0">
                              <a:latin typeface="Cambria Math"/>
                            </a:rPr>
                          </m:ctrlPr>
                        </m:fPr>
                        <m:num>
                          <m:nary>
                            <m:naryPr>
                              <m:chr m:val="∑"/>
                              <m:subHide m:val="on"/>
                              <m:supHide m:val="on"/>
                              <m:ctrlPr>
                                <a:rPr lang="en-US" sz="2400" b="1" i="1" smtClean="0">
                                  <a:latin typeface="Cambria Math"/>
                                </a:rPr>
                              </m:ctrlPr>
                            </m:naryPr>
                            <m:sub/>
                            <m:sup/>
                            <m:e>
                              <m:sSub>
                                <m:sSubPr>
                                  <m:ctrlPr>
                                    <a:rPr lang="en-US" sz="2400" b="1" i="1" smtClean="0">
                                      <a:latin typeface="Cambria Math"/>
                                    </a:rPr>
                                  </m:ctrlPr>
                                </m:sSubPr>
                                <m:e>
                                  <m:r>
                                    <a:rPr lang="en-US" sz="2400" b="1" i="1" smtClean="0">
                                      <a:latin typeface="Cambria Math"/>
                                    </a:rPr>
                                    <m:t>𝑴</m:t>
                                  </m:r>
                                </m:e>
                                <m:sub>
                                  <m:r>
                                    <a:rPr lang="en-US" sz="2400" b="1" i="1" smtClean="0">
                                      <a:latin typeface="Cambria Math"/>
                                    </a:rPr>
                                    <m:t>𝒇</m:t>
                                  </m:r>
                                </m:sub>
                              </m:sSub>
                            </m:e>
                          </m:nary>
                        </m:num>
                        <m:den>
                          <m:d>
                            <m:dPr>
                              <m:ctrlPr>
                                <a:rPr lang="en-US" sz="2400" b="1" i="1" smtClean="0">
                                  <a:latin typeface="Cambria Math"/>
                                </a:rPr>
                              </m:ctrlPr>
                            </m:dPr>
                            <m:e>
                              <m:sSub>
                                <m:sSubPr>
                                  <m:ctrlPr>
                                    <a:rPr lang="en-US" sz="2400" b="1" i="1" smtClean="0">
                                      <a:latin typeface="Cambria Math"/>
                                    </a:rPr>
                                  </m:ctrlPr>
                                </m:sSubPr>
                                <m:e>
                                  <m:r>
                                    <a:rPr lang="en-US" sz="2400" b="1" i="1" smtClean="0">
                                      <a:latin typeface="Cambria Math"/>
                                    </a:rPr>
                                    <m:t>𝒅</m:t>
                                  </m:r>
                                </m:e>
                                <m:sub>
                                  <m:r>
                                    <a:rPr lang="en-US" sz="2400" b="1" i="1" smtClean="0">
                                      <a:latin typeface="Cambria Math"/>
                                    </a:rPr>
                                    <m:t>𝒃</m:t>
                                  </m:r>
                                </m:sub>
                              </m:sSub>
                              <m:r>
                                <a:rPr lang="en-US" sz="2400" b="1" i="1" smtClean="0">
                                  <a:latin typeface="Cambria Math"/>
                                </a:rPr>
                                <m:t>−</m:t>
                              </m:r>
                              <m:sSub>
                                <m:sSubPr>
                                  <m:ctrlPr>
                                    <a:rPr lang="en-US" sz="2400" b="1" i="1" smtClean="0">
                                      <a:latin typeface="Cambria Math"/>
                                    </a:rPr>
                                  </m:ctrlPr>
                                </m:sSubPr>
                                <m:e>
                                  <m:r>
                                    <a:rPr lang="en-US" sz="2400" b="1" i="1" smtClean="0">
                                      <a:latin typeface="Cambria Math"/>
                                    </a:rPr>
                                    <m:t>𝒕</m:t>
                                  </m:r>
                                </m:e>
                                <m:sub>
                                  <m:r>
                                    <a:rPr lang="en-US" sz="2400" b="1" i="1" smtClean="0">
                                      <a:latin typeface="Cambria Math"/>
                                    </a:rPr>
                                    <m:t>𝒇</m:t>
                                  </m:r>
                                </m:sub>
                              </m:sSub>
                            </m:e>
                          </m:d>
                        </m:den>
                      </m:f>
                      <m:r>
                        <a:rPr lang="en-US" sz="2400" b="1" i="1" smtClean="0">
                          <a:latin typeface="Cambria Math"/>
                        </a:rPr>
                        <m:t>−</m:t>
                      </m:r>
                      <m:sSub>
                        <m:sSubPr>
                          <m:ctrlPr>
                            <a:rPr lang="en-US" sz="2400" b="1" i="1" smtClean="0">
                              <a:latin typeface="Cambria Math"/>
                            </a:rPr>
                          </m:ctrlPr>
                        </m:sSubPr>
                        <m:e>
                          <m:r>
                            <a:rPr lang="en-US" sz="2400" b="1" i="1" smtClean="0">
                              <a:latin typeface="Cambria Math"/>
                            </a:rPr>
                            <m:t>𝑽</m:t>
                          </m:r>
                        </m:e>
                        <m:sub>
                          <m:r>
                            <a:rPr lang="en-US" sz="2400" b="1" i="1" smtClean="0">
                              <a:latin typeface="Cambria Math"/>
                            </a:rPr>
                            <m:t>𝒄</m:t>
                          </m:r>
                        </m:sub>
                      </m:sSub>
                    </m:oMath>
                  </m:oMathPara>
                </a14:m>
                <a:endParaRPr lang="en-US" sz="2400" b="1" dirty="0"/>
              </a:p>
            </p:txBody>
          </p:sp>
        </mc:Choice>
        <mc:Fallback xmlns="">
          <p:sp>
            <p:nvSpPr>
              <p:cNvPr id="2" name="TextBox 1"/>
              <p:cNvSpPr txBox="1">
                <a:spLocks noRot="1" noChangeAspect="1" noMove="1" noResize="1" noEditPoints="1" noAdjustHandles="1" noChangeArrowheads="1" noChangeShapeType="1" noTextEdit="1"/>
              </p:cNvSpPr>
              <p:nvPr/>
            </p:nvSpPr>
            <p:spPr>
              <a:xfrm>
                <a:off x="5364088" y="5132456"/>
                <a:ext cx="2994218" cy="960840"/>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44255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8"/>
          </p:nvPr>
        </p:nvSpPr>
        <p:spPr/>
        <p:txBody>
          <a:bodyPr/>
          <a:lstStyle/>
          <a:p>
            <a:r>
              <a:rPr lang="en-US" dirty="0" smtClean="0"/>
              <a:t>Panel Zone Shear Strength</a:t>
            </a:r>
            <a:endParaRPr lang="en-US" dirty="0"/>
          </a:p>
        </p:txBody>
      </p:sp>
      <p:sp>
        <p:nvSpPr>
          <p:cNvPr id="4" name="Slide Number Placeholder 3"/>
          <p:cNvSpPr>
            <a:spLocks noGrp="1"/>
          </p:cNvSpPr>
          <p:nvPr>
            <p:ph type="sldNum" sz="quarter" idx="12"/>
          </p:nvPr>
        </p:nvSpPr>
        <p:spPr/>
        <p:txBody>
          <a:bodyPr/>
          <a:lstStyle/>
          <a:p>
            <a:pPr>
              <a:defRPr/>
            </a:pPr>
            <a:fld id="{46425072-6E52-45A8-8A7E-A5B11BCA4176}" type="slidenum">
              <a:rPr lang="en-US" altLang="en-US" smtClean="0"/>
              <a:pPr>
                <a:defRPr/>
              </a:pPr>
              <a:t>193</a:t>
            </a:fld>
            <a:endParaRPr lang="en-US" altLang="en-US"/>
          </a:p>
        </p:txBody>
      </p:sp>
      <p:sp>
        <p:nvSpPr>
          <p:cNvPr id="9" name="Text Box 3"/>
          <p:cNvSpPr txBox="1">
            <a:spLocks noChangeArrowheads="1"/>
          </p:cNvSpPr>
          <p:nvPr/>
        </p:nvSpPr>
        <p:spPr bwMode="auto">
          <a:xfrm>
            <a:off x="600075" y="1352550"/>
            <a:ext cx="5562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i="1" dirty="0"/>
              <a:t>Panel Zone Design Requirement:</a:t>
            </a:r>
          </a:p>
        </p:txBody>
      </p:sp>
      <p:sp>
        <p:nvSpPr>
          <p:cNvPr id="10" name="Text Box 4"/>
          <p:cNvSpPr txBox="1">
            <a:spLocks noChangeArrowheads="1"/>
          </p:cNvSpPr>
          <p:nvPr/>
        </p:nvSpPr>
        <p:spPr bwMode="auto">
          <a:xfrm>
            <a:off x="1480542" y="2076450"/>
            <a:ext cx="48196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800" b="1" i="1" dirty="0">
                <a:solidFill>
                  <a:schemeClr val="tx2"/>
                </a:solidFill>
              </a:rPr>
              <a:t>R</a:t>
            </a:r>
            <a:r>
              <a:rPr lang="en-US" altLang="en-US" sz="2800" b="1" i="1" baseline="-25000" dirty="0">
                <a:solidFill>
                  <a:schemeClr val="tx2"/>
                </a:solidFill>
              </a:rPr>
              <a:t>u</a:t>
            </a:r>
            <a:r>
              <a:rPr lang="en-US" altLang="en-US" sz="2800" b="1" dirty="0">
                <a:solidFill>
                  <a:schemeClr val="tx2"/>
                </a:solidFill>
              </a:rPr>
              <a:t> </a:t>
            </a:r>
            <a:r>
              <a:rPr lang="en-US" altLang="en-US" sz="2800" b="1" dirty="0">
                <a:solidFill>
                  <a:schemeClr val="tx2"/>
                </a:solidFill>
                <a:sym typeface="Symbol" pitchFamily="18" charset="2"/>
              </a:rPr>
              <a:t> </a:t>
            </a:r>
            <a:r>
              <a:rPr lang="en-US" altLang="en-US" sz="2800" b="1" i="1" dirty="0">
                <a:solidFill>
                  <a:schemeClr val="tx2"/>
                </a:solidFill>
                <a:sym typeface="Symbol" pitchFamily="18" charset="2"/>
              </a:rPr>
              <a:t></a:t>
            </a:r>
            <a:r>
              <a:rPr lang="en-US" altLang="en-US" sz="2800" b="1" i="1" baseline="-25000" dirty="0">
                <a:solidFill>
                  <a:schemeClr val="tx2"/>
                </a:solidFill>
                <a:sym typeface="Symbol" pitchFamily="18" charset="2"/>
              </a:rPr>
              <a:t>v</a:t>
            </a:r>
            <a:r>
              <a:rPr lang="en-US" altLang="en-US" sz="2800" b="1" i="1" dirty="0">
                <a:solidFill>
                  <a:schemeClr val="tx2"/>
                </a:solidFill>
                <a:sym typeface="Symbol" pitchFamily="18" charset="2"/>
              </a:rPr>
              <a:t> </a:t>
            </a:r>
            <a:r>
              <a:rPr lang="en-US" altLang="en-US" sz="2800" b="1" i="1" dirty="0" err="1">
                <a:solidFill>
                  <a:schemeClr val="tx2"/>
                </a:solidFill>
                <a:sym typeface="Symbol" pitchFamily="18" charset="2"/>
              </a:rPr>
              <a:t>R</a:t>
            </a:r>
            <a:r>
              <a:rPr lang="en-US" altLang="en-US" sz="2800" b="1" i="1" baseline="-25000" dirty="0" err="1">
                <a:solidFill>
                  <a:schemeClr val="tx2"/>
                </a:solidFill>
                <a:sym typeface="Symbol" pitchFamily="18" charset="2"/>
              </a:rPr>
              <a:t>v</a:t>
            </a:r>
            <a:r>
              <a:rPr lang="en-US" altLang="en-US" sz="2800" b="1" i="1" baseline="-25000" dirty="0">
                <a:solidFill>
                  <a:schemeClr val="tx2"/>
                </a:solidFill>
                <a:sym typeface="Symbol" pitchFamily="18" charset="2"/>
              </a:rPr>
              <a:t>  </a:t>
            </a:r>
            <a:r>
              <a:rPr lang="en-US" altLang="en-US" sz="2800" b="1" i="1" dirty="0">
                <a:solidFill>
                  <a:schemeClr val="tx2"/>
                </a:solidFill>
                <a:sym typeface="Symbol" pitchFamily="18" charset="2"/>
              </a:rPr>
              <a:t>   where </a:t>
            </a:r>
            <a:r>
              <a:rPr lang="en-US" altLang="en-US" sz="2800" b="1" i="1" baseline="-25000" dirty="0">
                <a:solidFill>
                  <a:schemeClr val="tx2"/>
                </a:solidFill>
                <a:sym typeface="Symbol" pitchFamily="18" charset="2"/>
              </a:rPr>
              <a:t>v</a:t>
            </a:r>
            <a:r>
              <a:rPr lang="en-US" altLang="en-US" sz="2800" b="1" i="1" dirty="0">
                <a:solidFill>
                  <a:schemeClr val="tx2"/>
                </a:solidFill>
                <a:sym typeface="Symbol" pitchFamily="18" charset="2"/>
              </a:rPr>
              <a:t> =</a:t>
            </a:r>
            <a:r>
              <a:rPr lang="en-US" altLang="en-US" sz="2800" b="1" dirty="0">
                <a:solidFill>
                  <a:schemeClr val="tx2"/>
                </a:solidFill>
                <a:sym typeface="Symbol" pitchFamily="18" charset="2"/>
              </a:rPr>
              <a:t> 1.0</a:t>
            </a:r>
            <a:endParaRPr lang="en-US" altLang="en-US" sz="2800" b="1" i="1" dirty="0">
              <a:solidFill>
                <a:schemeClr val="tx2"/>
              </a:solidFill>
              <a:sym typeface="Symbol" pitchFamily="18" charset="2"/>
            </a:endParaRPr>
          </a:p>
        </p:txBody>
      </p:sp>
      <p:sp>
        <p:nvSpPr>
          <p:cNvPr id="11" name="Line 5"/>
          <p:cNvSpPr>
            <a:spLocks noChangeShapeType="1"/>
          </p:cNvSpPr>
          <p:nvPr/>
        </p:nvSpPr>
        <p:spPr bwMode="auto">
          <a:xfrm>
            <a:off x="3000375" y="2752725"/>
            <a:ext cx="0" cy="676275"/>
          </a:xfrm>
          <a:prstGeom prst="line">
            <a:avLst/>
          </a:prstGeom>
          <a:noFill/>
          <a:ln w="28575">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Line 6"/>
          <p:cNvSpPr>
            <a:spLocks noChangeShapeType="1"/>
          </p:cNvSpPr>
          <p:nvPr/>
        </p:nvSpPr>
        <p:spPr bwMode="auto">
          <a:xfrm>
            <a:off x="3000375" y="3429000"/>
            <a:ext cx="533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Text Box 7"/>
          <p:cNvSpPr txBox="1">
            <a:spLocks noChangeArrowheads="1"/>
          </p:cNvSpPr>
          <p:nvPr/>
        </p:nvSpPr>
        <p:spPr bwMode="auto">
          <a:xfrm>
            <a:off x="3695700" y="3200400"/>
            <a:ext cx="5191125" cy="155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i="1" dirty="0" err="1"/>
              <a:t>R</a:t>
            </a:r>
            <a:r>
              <a:rPr lang="en-US" altLang="en-US" i="1" baseline="-25000" dirty="0" err="1"/>
              <a:t>v</a:t>
            </a:r>
            <a:r>
              <a:rPr lang="en-US" altLang="en-US" dirty="0"/>
              <a:t> = nominal shear strength, based on a limit state of shear yielding, as computed per Section J10.6 of the AISC </a:t>
            </a:r>
            <a:r>
              <a:rPr lang="en-US" altLang="en-US" i="1" dirty="0"/>
              <a:t>Specification</a:t>
            </a:r>
          </a:p>
        </p:txBody>
      </p:sp>
    </p:spTree>
    <p:extLst>
      <p:ext uri="{BB962C8B-B14F-4D97-AF65-F5344CB8AC3E}">
        <p14:creationId xmlns:p14="http://schemas.microsoft.com/office/powerpoint/2010/main" val="4078134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Panel Zone Shear Strength</a:t>
            </a:r>
            <a:endParaRPr lang="en-US" dirty="0"/>
          </a:p>
        </p:txBody>
      </p:sp>
      <p:sp>
        <p:nvSpPr>
          <p:cNvPr id="5" name="Text Box 3"/>
          <p:cNvSpPr txBox="1">
            <a:spLocks noChangeArrowheads="1"/>
          </p:cNvSpPr>
          <p:nvPr/>
        </p:nvSpPr>
        <p:spPr bwMode="auto">
          <a:xfrm>
            <a:off x="409575" y="836712"/>
            <a:ext cx="79914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To compute nominal shear strength, </a:t>
            </a:r>
            <a:r>
              <a:rPr lang="en-US" altLang="en-US" i="1" dirty="0" err="1"/>
              <a:t>R</a:t>
            </a:r>
            <a:r>
              <a:rPr lang="en-US" altLang="en-US" i="1" baseline="-25000" dirty="0" err="1"/>
              <a:t>v</a:t>
            </a:r>
            <a:r>
              <a:rPr lang="en-US" altLang="en-US" dirty="0"/>
              <a:t>, of panel zone:</a:t>
            </a:r>
          </a:p>
        </p:txBody>
      </p:sp>
      <p:sp>
        <p:nvSpPr>
          <p:cNvPr id="6" name="Text Box 4"/>
          <p:cNvSpPr txBox="1">
            <a:spLocks noChangeArrowheads="1"/>
          </p:cNvSpPr>
          <p:nvPr/>
        </p:nvSpPr>
        <p:spPr bwMode="auto">
          <a:xfrm>
            <a:off x="923925" y="1722537"/>
            <a:ext cx="5734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dirty="0"/>
              <a:t>When </a:t>
            </a:r>
            <a:r>
              <a:rPr lang="en-US" altLang="en-US" b="1" i="1" dirty="0"/>
              <a:t>P</a:t>
            </a:r>
            <a:r>
              <a:rPr lang="en-US" altLang="en-US" b="1" i="1" baseline="-25000" dirty="0"/>
              <a:t>u</a:t>
            </a:r>
            <a:r>
              <a:rPr lang="en-US" altLang="en-US" b="1" dirty="0"/>
              <a:t> </a:t>
            </a:r>
            <a:r>
              <a:rPr lang="en-US" altLang="en-US" b="1" dirty="0">
                <a:sym typeface="Symbol" pitchFamily="18" charset="2"/>
              </a:rPr>
              <a:t> 0.75 </a:t>
            </a:r>
            <a:r>
              <a:rPr lang="en-US" altLang="en-US" b="1" i="1" dirty="0" err="1">
                <a:sym typeface="Symbol" pitchFamily="18" charset="2"/>
              </a:rPr>
              <a:t>P</a:t>
            </a:r>
            <a:r>
              <a:rPr lang="en-US" altLang="en-US" b="1" i="1" baseline="-25000" dirty="0" err="1">
                <a:sym typeface="Symbol" pitchFamily="18" charset="2"/>
              </a:rPr>
              <a:t>y</a:t>
            </a:r>
            <a:r>
              <a:rPr lang="en-US" altLang="en-US" b="1" dirty="0">
                <a:sym typeface="Symbol" pitchFamily="18" charset="2"/>
              </a:rPr>
              <a:t> in column:</a:t>
            </a:r>
          </a:p>
        </p:txBody>
      </p:sp>
      <p:sp>
        <p:nvSpPr>
          <p:cNvPr id="8" name="Text Box 6"/>
          <p:cNvSpPr txBox="1">
            <a:spLocks noChangeArrowheads="1"/>
          </p:cNvSpPr>
          <p:nvPr/>
        </p:nvSpPr>
        <p:spPr bwMode="auto">
          <a:xfrm>
            <a:off x="6181725" y="2738537"/>
            <a:ext cx="2571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600" i="1" dirty="0"/>
              <a:t>(AISC Spec EQ J10-11)</a:t>
            </a:r>
          </a:p>
        </p:txBody>
      </p:sp>
      <p:sp>
        <p:nvSpPr>
          <p:cNvPr id="9" name="Text Box 7"/>
          <p:cNvSpPr txBox="1">
            <a:spLocks noChangeArrowheads="1"/>
          </p:cNvSpPr>
          <p:nvPr/>
        </p:nvSpPr>
        <p:spPr bwMode="auto">
          <a:xfrm>
            <a:off x="1185863" y="3941862"/>
            <a:ext cx="10620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a:latin typeface="+mn-lt"/>
              </a:rPr>
              <a:t>Where:</a:t>
            </a:r>
          </a:p>
        </p:txBody>
      </p:sp>
      <p:sp>
        <p:nvSpPr>
          <p:cNvPr id="10" name="Text Box 8"/>
          <p:cNvSpPr txBox="1">
            <a:spLocks noChangeArrowheads="1"/>
          </p:cNvSpPr>
          <p:nvPr/>
        </p:nvSpPr>
        <p:spPr bwMode="auto">
          <a:xfrm>
            <a:off x="2193925" y="3970163"/>
            <a:ext cx="6143625"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457200" algn="l"/>
              </a:tabLst>
              <a:defRPr sz="2800" b="1">
                <a:solidFill>
                  <a:schemeClr val="tx1"/>
                </a:solidFill>
                <a:latin typeface="Arial" charset="0"/>
              </a:defRPr>
            </a:lvl1pPr>
            <a:lvl2pPr marL="742950" indent="-285750" algn="l">
              <a:spcBef>
                <a:spcPct val="20000"/>
              </a:spcBef>
              <a:buClr>
                <a:schemeClr val="tx2"/>
              </a:buClr>
              <a:buSzPct val="100000"/>
              <a:buChar char="–"/>
              <a:tabLst>
                <a:tab pos="457200" algn="l"/>
              </a:tabLst>
              <a:defRPr sz="2800" b="1">
                <a:solidFill>
                  <a:schemeClr val="tx1"/>
                </a:solidFill>
                <a:latin typeface="Arial" charset="0"/>
              </a:defRPr>
            </a:lvl2pPr>
            <a:lvl3pPr marL="1143000" indent="-228600" algn="l">
              <a:spcBef>
                <a:spcPct val="20000"/>
              </a:spcBef>
              <a:buClr>
                <a:schemeClr val="tx2"/>
              </a:buClr>
              <a:buSzPct val="100000"/>
              <a:buChar char="•"/>
              <a:tabLst>
                <a:tab pos="457200" algn="l"/>
              </a:tabLst>
              <a:defRPr sz="2400">
                <a:solidFill>
                  <a:schemeClr val="tx1"/>
                </a:solidFill>
                <a:latin typeface="Arial" charset="0"/>
              </a:defRPr>
            </a:lvl3pPr>
            <a:lvl4pPr marL="1600200" indent="-228600" algn="l">
              <a:spcBef>
                <a:spcPct val="20000"/>
              </a:spcBef>
              <a:buClr>
                <a:schemeClr val="tx2"/>
              </a:buClr>
              <a:buSzPct val="100000"/>
              <a:buChar char="–"/>
              <a:tabLst>
                <a:tab pos="457200" algn="l"/>
              </a:tabLst>
              <a:defRPr sz="2000">
                <a:solidFill>
                  <a:schemeClr val="tx1"/>
                </a:solidFill>
                <a:latin typeface="Arial" charset="0"/>
              </a:defRPr>
            </a:lvl4pPr>
            <a:lvl5pPr marL="2057400" indent="-228600" algn="l">
              <a:spcBef>
                <a:spcPct val="20000"/>
              </a:spcBef>
              <a:buClr>
                <a:schemeClr val="tx2"/>
              </a:buClr>
              <a:buSzPct val="100000"/>
              <a:buChar char="•"/>
              <a:tabLst>
                <a:tab pos="4572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4572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4572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4572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457200" algn="l"/>
              </a:tabLst>
              <a:defRPr sz="2000">
                <a:solidFill>
                  <a:schemeClr val="tx1"/>
                </a:solidFill>
                <a:latin typeface="Arial" charset="0"/>
              </a:defRPr>
            </a:lvl9pPr>
          </a:lstStyle>
          <a:p>
            <a:pPr>
              <a:spcBef>
                <a:spcPct val="50000"/>
              </a:spcBef>
              <a:buClrTx/>
              <a:buSzTx/>
              <a:buFontTx/>
              <a:buNone/>
            </a:pPr>
            <a:r>
              <a:rPr lang="en-US" altLang="en-US" sz="1800" b="0" i="1" dirty="0">
                <a:latin typeface="+mn-lt"/>
              </a:rPr>
              <a:t>d</a:t>
            </a:r>
            <a:r>
              <a:rPr lang="en-US" altLang="en-US" sz="1800" b="0" i="1" baseline="-25000" dirty="0">
                <a:latin typeface="+mn-lt"/>
              </a:rPr>
              <a:t>c</a:t>
            </a:r>
            <a:r>
              <a:rPr lang="en-US" altLang="en-US" sz="1800" b="0" i="1" dirty="0">
                <a:latin typeface="+mn-lt"/>
              </a:rPr>
              <a:t>	=	column depth</a:t>
            </a:r>
          </a:p>
          <a:p>
            <a:pPr>
              <a:spcBef>
                <a:spcPct val="50000"/>
              </a:spcBef>
              <a:buClrTx/>
              <a:buSzTx/>
              <a:buFontTx/>
              <a:buNone/>
            </a:pPr>
            <a:r>
              <a:rPr lang="en-US" altLang="en-US" sz="1800" b="0" i="1" dirty="0" err="1">
                <a:latin typeface="+mn-lt"/>
              </a:rPr>
              <a:t>d</a:t>
            </a:r>
            <a:r>
              <a:rPr lang="en-US" altLang="en-US" sz="1800" b="0" i="1" baseline="-25000" dirty="0" err="1">
                <a:latin typeface="+mn-lt"/>
              </a:rPr>
              <a:t>b</a:t>
            </a:r>
            <a:r>
              <a:rPr lang="en-US" altLang="en-US" sz="1800" b="0" i="1" dirty="0">
                <a:latin typeface="+mn-lt"/>
              </a:rPr>
              <a:t>	=	beam depth</a:t>
            </a:r>
          </a:p>
          <a:p>
            <a:pPr>
              <a:spcBef>
                <a:spcPct val="50000"/>
              </a:spcBef>
              <a:buClrTx/>
              <a:buSzTx/>
              <a:buFontTx/>
              <a:buNone/>
            </a:pPr>
            <a:r>
              <a:rPr lang="en-US" altLang="en-US" sz="1800" b="0" i="1" dirty="0" err="1">
                <a:latin typeface="+mn-lt"/>
              </a:rPr>
              <a:t>b</a:t>
            </a:r>
            <a:r>
              <a:rPr lang="en-US" altLang="en-US" sz="1800" b="0" i="1" baseline="-25000" dirty="0" err="1">
                <a:latin typeface="+mn-lt"/>
              </a:rPr>
              <a:t>cf</a:t>
            </a:r>
            <a:r>
              <a:rPr lang="en-US" altLang="en-US" sz="1800" b="0" i="1" dirty="0">
                <a:latin typeface="+mn-lt"/>
              </a:rPr>
              <a:t>	=	column flange width</a:t>
            </a:r>
          </a:p>
          <a:p>
            <a:pPr>
              <a:spcBef>
                <a:spcPct val="50000"/>
              </a:spcBef>
              <a:buClrTx/>
              <a:buSzTx/>
              <a:buFontTx/>
              <a:buNone/>
            </a:pPr>
            <a:r>
              <a:rPr lang="en-US" altLang="en-US" sz="1800" b="0" i="1" dirty="0" err="1">
                <a:latin typeface="+mn-lt"/>
              </a:rPr>
              <a:t>t</a:t>
            </a:r>
            <a:r>
              <a:rPr lang="en-US" altLang="en-US" sz="1800" b="0" i="1" baseline="-25000" dirty="0" err="1">
                <a:latin typeface="+mn-lt"/>
              </a:rPr>
              <a:t>cf</a:t>
            </a:r>
            <a:r>
              <a:rPr lang="en-US" altLang="en-US" sz="1800" b="0" i="1" dirty="0">
                <a:latin typeface="+mn-lt"/>
              </a:rPr>
              <a:t>	=	column flange thickness</a:t>
            </a:r>
          </a:p>
          <a:p>
            <a:pPr>
              <a:spcBef>
                <a:spcPct val="50000"/>
              </a:spcBef>
              <a:buClrTx/>
              <a:buSzTx/>
              <a:buFontTx/>
              <a:buNone/>
            </a:pPr>
            <a:r>
              <a:rPr lang="en-US" altLang="en-US" sz="1800" b="0" i="1" dirty="0">
                <a:latin typeface="+mn-lt"/>
              </a:rPr>
              <a:t>F</a:t>
            </a:r>
            <a:r>
              <a:rPr lang="en-US" altLang="en-US" sz="1800" b="0" i="1" baseline="-25000" dirty="0">
                <a:latin typeface="+mn-lt"/>
              </a:rPr>
              <a:t>y</a:t>
            </a:r>
            <a:r>
              <a:rPr lang="en-US" altLang="en-US" sz="1800" b="0" i="1" dirty="0">
                <a:latin typeface="+mn-lt"/>
              </a:rPr>
              <a:t>	=	minimum specified yield stress of column web</a:t>
            </a:r>
          </a:p>
          <a:p>
            <a:pPr>
              <a:spcBef>
                <a:spcPct val="50000"/>
              </a:spcBef>
              <a:buClrTx/>
              <a:buSzTx/>
              <a:buFontTx/>
              <a:buNone/>
            </a:pPr>
            <a:r>
              <a:rPr lang="en-US" altLang="en-US" sz="1800" b="0" i="1" dirty="0" err="1">
                <a:latin typeface="+mn-lt"/>
              </a:rPr>
              <a:t>t</a:t>
            </a:r>
            <a:r>
              <a:rPr lang="en-US" altLang="en-US" sz="1800" b="0" i="1" baseline="-25000" dirty="0" err="1">
                <a:latin typeface="+mn-lt"/>
              </a:rPr>
              <a:t>p</a:t>
            </a:r>
            <a:r>
              <a:rPr lang="en-US" altLang="en-US" sz="1800" b="0" i="1" dirty="0">
                <a:latin typeface="+mn-lt"/>
              </a:rPr>
              <a:t>	=	thickness of column web including </a:t>
            </a:r>
            <a:r>
              <a:rPr lang="en-US" altLang="en-US" sz="1800" b="0" i="1" dirty="0" err="1">
                <a:latin typeface="+mn-lt"/>
              </a:rPr>
              <a:t>doubler</a:t>
            </a:r>
            <a:r>
              <a:rPr lang="en-US" altLang="en-US" sz="1800" b="0" i="1" dirty="0">
                <a:latin typeface="+mn-lt"/>
              </a:rPr>
              <a:t> plate</a:t>
            </a:r>
          </a:p>
          <a:p>
            <a:pPr>
              <a:spcBef>
                <a:spcPct val="50000"/>
              </a:spcBef>
              <a:buClrTx/>
              <a:buSzTx/>
              <a:buFontTx/>
              <a:buNone/>
            </a:pPr>
            <a:endParaRPr lang="en-US" altLang="en-US" sz="1800" b="0" i="1" dirty="0">
              <a:latin typeface="+mn-lt"/>
            </a:endParaRPr>
          </a:p>
        </p:txBody>
      </p:sp>
      <mc:AlternateContent xmlns:mc="http://schemas.openxmlformats.org/markup-compatibility/2006" xmlns:a14="http://schemas.microsoft.com/office/drawing/2010/main">
        <mc:Choice Requires="a14">
          <p:sp>
            <p:nvSpPr>
              <p:cNvPr id="11" name="TextBox 10"/>
              <p:cNvSpPr txBox="1"/>
              <p:nvPr/>
            </p:nvSpPr>
            <p:spPr>
              <a:xfrm>
                <a:off x="1176487" y="2355411"/>
                <a:ext cx="4749312" cy="12098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b="0" i="1" smtClean="0">
                              <a:latin typeface="Cambria Math"/>
                            </a:rPr>
                            <m:t>𝑅</m:t>
                          </m:r>
                        </m:e>
                        <m:sub>
                          <m:r>
                            <a:rPr lang="en-US" sz="2800" b="0" i="1" smtClean="0">
                              <a:latin typeface="Cambria Math"/>
                            </a:rPr>
                            <m:t>𝑣</m:t>
                          </m:r>
                        </m:sub>
                      </m:sSub>
                      <m:r>
                        <a:rPr lang="en-US" sz="2800" b="0" i="1" smtClean="0">
                          <a:latin typeface="Cambria Math"/>
                        </a:rPr>
                        <m:t>=0.6</m:t>
                      </m:r>
                      <m:sSub>
                        <m:sSubPr>
                          <m:ctrlPr>
                            <a:rPr lang="en-US" sz="2800" b="0" i="1" smtClean="0">
                              <a:latin typeface="Cambria Math"/>
                            </a:rPr>
                          </m:ctrlPr>
                        </m:sSubPr>
                        <m:e>
                          <m:r>
                            <a:rPr lang="en-US" sz="2800" b="0" i="1" smtClean="0">
                              <a:latin typeface="Cambria Math"/>
                            </a:rPr>
                            <m:t>𝐹</m:t>
                          </m:r>
                        </m:e>
                        <m:sub>
                          <m:r>
                            <a:rPr lang="en-US" sz="2800" b="0" i="1" smtClean="0">
                              <a:latin typeface="Cambria Math"/>
                            </a:rPr>
                            <m:t>𝑦</m:t>
                          </m:r>
                        </m:sub>
                      </m:sSub>
                      <m:sSub>
                        <m:sSubPr>
                          <m:ctrlPr>
                            <a:rPr lang="en-US" sz="2800" b="0" i="1" smtClean="0">
                              <a:latin typeface="Cambria Math"/>
                            </a:rPr>
                          </m:ctrlPr>
                        </m:sSubPr>
                        <m:e>
                          <m:r>
                            <a:rPr lang="en-US" sz="2800" b="0" i="1" smtClean="0">
                              <a:latin typeface="Cambria Math"/>
                            </a:rPr>
                            <m:t>𝑑</m:t>
                          </m:r>
                        </m:e>
                        <m:sub>
                          <m:r>
                            <a:rPr lang="en-US" sz="2800" b="0" i="1" smtClean="0">
                              <a:latin typeface="Cambria Math"/>
                            </a:rPr>
                            <m:t>𝑐</m:t>
                          </m:r>
                        </m:sub>
                      </m:sSub>
                      <m:sSub>
                        <m:sSubPr>
                          <m:ctrlPr>
                            <a:rPr lang="en-US" sz="2800" b="0" i="1" smtClean="0">
                              <a:latin typeface="Cambria Math"/>
                            </a:rPr>
                          </m:ctrlPr>
                        </m:sSubPr>
                        <m:e>
                          <m:r>
                            <a:rPr lang="en-US" sz="2800" b="0" i="1" smtClean="0">
                              <a:latin typeface="Cambria Math"/>
                            </a:rPr>
                            <m:t>𝑡</m:t>
                          </m:r>
                        </m:e>
                        <m:sub>
                          <m:r>
                            <a:rPr lang="en-US" sz="2800" b="0" i="1" smtClean="0">
                              <a:latin typeface="Cambria Math"/>
                            </a:rPr>
                            <m:t>𝑝</m:t>
                          </m:r>
                        </m:sub>
                      </m:sSub>
                      <m:d>
                        <m:dPr>
                          <m:begChr m:val="["/>
                          <m:endChr m:val="]"/>
                          <m:ctrlPr>
                            <a:rPr lang="en-US" sz="2800" b="0" i="1" smtClean="0">
                              <a:latin typeface="Cambria Math"/>
                            </a:rPr>
                          </m:ctrlPr>
                        </m:dPr>
                        <m:e>
                          <m:r>
                            <a:rPr lang="en-US" sz="2800" b="0" i="1" smtClean="0">
                              <a:latin typeface="Cambria Math"/>
                            </a:rPr>
                            <m:t>1+</m:t>
                          </m:r>
                          <m:f>
                            <m:fPr>
                              <m:ctrlPr>
                                <a:rPr lang="en-US" sz="2800" b="0" i="1" smtClean="0">
                                  <a:latin typeface="Cambria Math"/>
                                </a:rPr>
                              </m:ctrlPr>
                            </m:fPr>
                            <m:num>
                              <m:r>
                                <a:rPr lang="en-US" sz="2800" b="0" i="1" smtClean="0">
                                  <a:latin typeface="Cambria Math"/>
                                </a:rPr>
                                <m:t>3</m:t>
                              </m:r>
                              <m:sSub>
                                <m:sSubPr>
                                  <m:ctrlPr>
                                    <a:rPr lang="en-US" sz="2800" b="0" i="1" smtClean="0">
                                      <a:latin typeface="Cambria Math"/>
                                    </a:rPr>
                                  </m:ctrlPr>
                                </m:sSubPr>
                                <m:e>
                                  <m:r>
                                    <a:rPr lang="en-US" sz="2800" b="0" i="1" smtClean="0">
                                      <a:latin typeface="Cambria Math"/>
                                    </a:rPr>
                                    <m:t>𝑏</m:t>
                                  </m:r>
                                </m:e>
                                <m:sub>
                                  <m:r>
                                    <a:rPr lang="en-US" sz="2800" b="0" i="1" smtClean="0">
                                      <a:latin typeface="Cambria Math"/>
                                    </a:rPr>
                                    <m:t>𝑐𝑓</m:t>
                                  </m:r>
                                </m:sub>
                              </m:sSub>
                              <m:sSubSup>
                                <m:sSubSupPr>
                                  <m:ctrlPr>
                                    <a:rPr lang="en-US" sz="2800" i="1">
                                      <a:latin typeface="Cambria Math"/>
                                    </a:rPr>
                                  </m:ctrlPr>
                                </m:sSubSupPr>
                                <m:e>
                                  <m:r>
                                    <a:rPr lang="en-US" sz="2800" i="1">
                                      <a:latin typeface="Cambria Math"/>
                                    </a:rPr>
                                    <m:t>𝑡</m:t>
                                  </m:r>
                                </m:e>
                                <m:sub>
                                  <m:r>
                                    <a:rPr lang="en-US" sz="2800" i="1">
                                      <a:latin typeface="Cambria Math"/>
                                    </a:rPr>
                                    <m:t>𝑐𝑓</m:t>
                                  </m:r>
                                </m:sub>
                                <m:sup>
                                  <m:r>
                                    <a:rPr lang="en-US" sz="2800" i="1">
                                      <a:latin typeface="Cambria Math" panose="02040503050406030204" pitchFamily="18" charset="0"/>
                                    </a:rPr>
                                    <m:t>2</m:t>
                                  </m:r>
                                </m:sup>
                              </m:sSubSup>
                            </m:num>
                            <m:den>
                              <m:sSub>
                                <m:sSubPr>
                                  <m:ctrlPr>
                                    <a:rPr lang="en-US" sz="2800" b="0" i="1" smtClean="0">
                                      <a:latin typeface="Cambria Math"/>
                                    </a:rPr>
                                  </m:ctrlPr>
                                </m:sSubPr>
                                <m:e>
                                  <m:r>
                                    <a:rPr lang="en-US" sz="2800" b="0" i="1" smtClean="0">
                                      <a:latin typeface="Cambria Math"/>
                                    </a:rPr>
                                    <m:t>𝑑</m:t>
                                  </m:r>
                                </m:e>
                                <m:sub>
                                  <m:r>
                                    <a:rPr lang="en-US" sz="2800" b="0" i="1" smtClean="0">
                                      <a:latin typeface="Cambria Math"/>
                                    </a:rPr>
                                    <m:t>𝑏</m:t>
                                  </m:r>
                                </m:sub>
                              </m:sSub>
                              <m:sSub>
                                <m:sSubPr>
                                  <m:ctrlPr>
                                    <a:rPr lang="en-US" sz="2800" b="0" i="1" smtClean="0">
                                      <a:latin typeface="Cambria Math"/>
                                    </a:rPr>
                                  </m:ctrlPr>
                                </m:sSubPr>
                                <m:e>
                                  <m:r>
                                    <a:rPr lang="en-US" sz="2800" b="0" i="1" smtClean="0">
                                      <a:latin typeface="Cambria Math"/>
                                    </a:rPr>
                                    <m:t>𝑑</m:t>
                                  </m:r>
                                </m:e>
                                <m:sub>
                                  <m:r>
                                    <a:rPr lang="en-US" sz="2800" b="0" i="1" smtClean="0">
                                      <a:latin typeface="Cambria Math"/>
                                    </a:rPr>
                                    <m:t>𝑐</m:t>
                                  </m:r>
                                </m:sub>
                              </m:sSub>
                              <m:sSub>
                                <m:sSubPr>
                                  <m:ctrlPr>
                                    <a:rPr lang="en-US" sz="2800" b="0" i="1" smtClean="0">
                                      <a:latin typeface="Cambria Math"/>
                                    </a:rPr>
                                  </m:ctrlPr>
                                </m:sSubPr>
                                <m:e>
                                  <m:r>
                                    <a:rPr lang="en-US" sz="2800" b="0" i="1" smtClean="0">
                                      <a:latin typeface="Cambria Math"/>
                                    </a:rPr>
                                    <m:t>𝑡</m:t>
                                  </m:r>
                                </m:e>
                                <m:sub>
                                  <m:r>
                                    <a:rPr lang="en-US" sz="2800" b="0" i="1" smtClean="0">
                                      <a:latin typeface="Cambria Math"/>
                                    </a:rPr>
                                    <m:t>𝑝</m:t>
                                  </m:r>
                                </m:sub>
                              </m:sSub>
                            </m:den>
                          </m:f>
                        </m:e>
                      </m:d>
                    </m:oMath>
                  </m:oMathPara>
                </a14:m>
                <a:endParaRPr lang="en-US"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176487" y="2355411"/>
                <a:ext cx="4749312" cy="1209883"/>
              </a:xfrm>
              <a:prstGeom prst="rect">
                <a:avLst/>
              </a:prstGeom>
              <a:blipFill>
                <a:blip r:embed="rId3"/>
                <a:stretch>
                  <a:fillRect/>
                </a:stretch>
              </a:blipFill>
            </p:spPr>
            <p:txBody>
              <a:bodyPr/>
              <a:lstStyle/>
              <a:p>
                <a:r>
                  <a:rPr lang="en-US">
                    <a:noFill/>
                  </a:rPr>
                  <a:t> </a:t>
                </a:r>
              </a:p>
            </p:txBody>
          </p:sp>
        </mc:Fallback>
      </mc:AlternateContent>
      <p:sp>
        <p:nvSpPr>
          <p:cNvPr id="12" name="Slide Number Placeholder 3"/>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194</a:t>
            </a:fld>
            <a:endParaRPr lang="en-US" altLang="en-US"/>
          </a:p>
        </p:txBody>
      </p:sp>
    </p:spTree>
    <p:extLst>
      <p:ext uri="{BB962C8B-B14F-4D97-AF65-F5344CB8AC3E}">
        <p14:creationId xmlns:p14="http://schemas.microsoft.com/office/powerpoint/2010/main" val="1746925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Panel Zone Shear Strength</a:t>
            </a:r>
            <a:endParaRPr lang="en-US" dirty="0"/>
          </a:p>
        </p:txBody>
      </p:sp>
      <p:sp>
        <p:nvSpPr>
          <p:cNvPr id="5" name="Text Box 3"/>
          <p:cNvSpPr txBox="1">
            <a:spLocks noChangeArrowheads="1"/>
          </p:cNvSpPr>
          <p:nvPr/>
        </p:nvSpPr>
        <p:spPr bwMode="auto">
          <a:xfrm>
            <a:off x="409575" y="836712"/>
            <a:ext cx="79914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To compute nominal shear strength, </a:t>
            </a:r>
            <a:r>
              <a:rPr lang="en-US" altLang="en-US" i="1" dirty="0" err="1"/>
              <a:t>R</a:t>
            </a:r>
            <a:r>
              <a:rPr lang="en-US" altLang="en-US" i="1" baseline="-25000" dirty="0" err="1"/>
              <a:t>v</a:t>
            </a:r>
            <a:r>
              <a:rPr lang="en-US" altLang="en-US" dirty="0"/>
              <a:t>, of panel zone:</a:t>
            </a:r>
          </a:p>
        </p:txBody>
      </p:sp>
      <p:sp>
        <p:nvSpPr>
          <p:cNvPr id="6" name="Text Box 4"/>
          <p:cNvSpPr txBox="1">
            <a:spLocks noChangeArrowheads="1"/>
          </p:cNvSpPr>
          <p:nvPr/>
        </p:nvSpPr>
        <p:spPr bwMode="auto">
          <a:xfrm>
            <a:off x="923925" y="1722537"/>
            <a:ext cx="78295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dirty="0"/>
              <a:t>When </a:t>
            </a:r>
            <a:r>
              <a:rPr lang="en-US" altLang="en-US" b="1" i="1" dirty="0"/>
              <a:t>P</a:t>
            </a:r>
            <a:r>
              <a:rPr lang="en-US" altLang="en-US" b="1" i="1" baseline="-25000" dirty="0"/>
              <a:t>u</a:t>
            </a:r>
            <a:r>
              <a:rPr lang="en-US" altLang="en-US" b="1" dirty="0"/>
              <a:t> </a:t>
            </a:r>
            <a:r>
              <a:rPr lang="en-US" altLang="en-US" b="1" dirty="0">
                <a:sym typeface="Symbol" pitchFamily="18" charset="2"/>
              </a:rPr>
              <a:t>&gt;</a:t>
            </a:r>
            <a:r>
              <a:rPr lang="en-US" altLang="en-US" b="1" dirty="0" smtClean="0">
                <a:sym typeface="Symbol" pitchFamily="18" charset="2"/>
              </a:rPr>
              <a:t> </a:t>
            </a:r>
            <a:r>
              <a:rPr lang="en-US" altLang="en-US" b="1" dirty="0">
                <a:sym typeface="Symbol" pitchFamily="18" charset="2"/>
              </a:rPr>
              <a:t>0.75 </a:t>
            </a:r>
            <a:r>
              <a:rPr lang="en-US" altLang="en-US" b="1" i="1" dirty="0" err="1">
                <a:sym typeface="Symbol" pitchFamily="18" charset="2"/>
              </a:rPr>
              <a:t>P</a:t>
            </a:r>
            <a:r>
              <a:rPr lang="en-US" altLang="en-US" b="1" i="1" baseline="-25000" dirty="0" err="1">
                <a:sym typeface="Symbol" pitchFamily="18" charset="2"/>
              </a:rPr>
              <a:t>y</a:t>
            </a:r>
            <a:r>
              <a:rPr lang="en-US" altLang="en-US" b="1" dirty="0">
                <a:sym typeface="Symbol" pitchFamily="18" charset="2"/>
              </a:rPr>
              <a:t> in </a:t>
            </a:r>
            <a:r>
              <a:rPr lang="en-US" altLang="en-US" b="1" dirty="0" smtClean="0">
                <a:sym typeface="Symbol" pitchFamily="18" charset="2"/>
              </a:rPr>
              <a:t>column: </a:t>
            </a:r>
            <a:r>
              <a:rPr lang="en-US" altLang="en-US" i="1" dirty="0" smtClean="0">
                <a:sym typeface="Symbol" pitchFamily="18" charset="2"/>
              </a:rPr>
              <a:t>(not recommended)</a:t>
            </a:r>
            <a:endParaRPr lang="en-US" altLang="en-US" i="1" dirty="0">
              <a:sym typeface="Symbol" pitchFamily="18" charset="2"/>
            </a:endParaRPr>
          </a:p>
        </p:txBody>
      </p:sp>
      <p:sp>
        <p:nvSpPr>
          <p:cNvPr id="8" name="Text Box 6"/>
          <p:cNvSpPr txBox="1">
            <a:spLocks noChangeArrowheads="1"/>
          </p:cNvSpPr>
          <p:nvPr/>
        </p:nvSpPr>
        <p:spPr bwMode="auto">
          <a:xfrm>
            <a:off x="5652120" y="3717032"/>
            <a:ext cx="2571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1600" i="1" dirty="0"/>
              <a:t>(AISC Spec EQ </a:t>
            </a:r>
            <a:r>
              <a:rPr lang="en-US" altLang="en-US" sz="1600" i="1" dirty="0" smtClean="0"/>
              <a:t>J10-12)</a:t>
            </a:r>
            <a:endParaRPr lang="en-US" altLang="en-US" sz="1600" i="1" dirty="0"/>
          </a:p>
        </p:txBody>
      </p:sp>
      <mc:AlternateContent xmlns:mc="http://schemas.openxmlformats.org/markup-compatibility/2006" xmlns:a14="http://schemas.microsoft.com/office/drawing/2010/main">
        <mc:Choice Requires="a14">
          <p:sp>
            <p:nvSpPr>
              <p:cNvPr id="11" name="TextBox 10"/>
              <p:cNvSpPr txBox="1"/>
              <p:nvPr/>
            </p:nvSpPr>
            <p:spPr>
              <a:xfrm>
                <a:off x="1187624" y="2348880"/>
                <a:ext cx="6887759" cy="12098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b="0" i="1" smtClean="0">
                              <a:latin typeface="Cambria Math"/>
                            </a:rPr>
                            <m:t>𝑅</m:t>
                          </m:r>
                        </m:e>
                        <m:sub>
                          <m:r>
                            <a:rPr lang="en-US" sz="2800" b="0" i="1" smtClean="0">
                              <a:latin typeface="Cambria Math"/>
                            </a:rPr>
                            <m:t>𝑣</m:t>
                          </m:r>
                        </m:sub>
                      </m:sSub>
                      <m:r>
                        <a:rPr lang="en-US" sz="2800" b="0" i="1" smtClean="0">
                          <a:latin typeface="Cambria Math"/>
                        </a:rPr>
                        <m:t>=0.6</m:t>
                      </m:r>
                      <m:sSub>
                        <m:sSubPr>
                          <m:ctrlPr>
                            <a:rPr lang="en-US" sz="2800" b="0" i="1" smtClean="0">
                              <a:latin typeface="Cambria Math"/>
                            </a:rPr>
                          </m:ctrlPr>
                        </m:sSubPr>
                        <m:e>
                          <m:r>
                            <a:rPr lang="en-US" sz="2800" b="0" i="1" smtClean="0">
                              <a:latin typeface="Cambria Math"/>
                            </a:rPr>
                            <m:t>𝐹</m:t>
                          </m:r>
                        </m:e>
                        <m:sub>
                          <m:r>
                            <a:rPr lang="en-US" sz="2800" b="0" i="1" smtClean="0">
                              <a:latin typeface="Cambria Math"/>
                            </a:rPr>
                            <m:t>𝑦</m:t>
                          </m:r>
                        </m:sub>
                      </m:sSub>
                      <m:sSub>
                        <m:sSubPr>
                          <m:ctrlPr>
                            <a:rPr lang="en-US" sz="2800" b="0" i="1" smtClean="0">
                              <a:latin typeface="Cambria Math"/>
                            </a:rPr>
                          </m:ctrlPr>
                        </m:sSubPr>
                        <m:e>
                          <m:r>
                            <a:rPr lang="en-US" sz="2800" b="0" i="1" smtClean="0">
                              <a:latin typeface="Cambria Math"/>
                            </a:rPr>
                            <m:t>𝑑</m:t>
                          </m:r>
                        </m:e>
                        <m:sub>
                          <m:r>
                            <a:rPr lang="en-US" sz="2800" b="0" i="1" smtClean="0">
                              <a:latin typeface="Cambria Math"/>
                            </a:rPr>
                            <m:t>𝑐</m:t>
                          </m:r>
                        </m:sub>
                      </m:sSub>
                      <m:sSub>
                        <m:sSubPr>
                          <m:ctrlPr>
                            <a:rPr lang="en-US" sz="2800" b="0" i="1" smtClean="0">
                              <a:latin typeface="Cambria Math"/>
                            </a:rPr>
                          </m:ctrlPr>
                        </m:sSubPr>
                        <m:e>
                          <m:r>
                            <a:rPr lang="en-US" sz="2800" b="0" i="1" smtClean="0">
                              <a:latin typeface="Cambria Math"/>
                            </a:rPr>
                            <m:t>𝑡</m:t>
                          </m:r>
                        </m:e>
                        <m:sub>
                          <m:r>
                            <a:rPr lang="en-US" sz="2800" b="0" i="1" smtClean="0">
                              <a:latin typeface="Cambria Math"/>
                            </a:rPr>
                            <m:t>𝑝</m:t>
                          </m:r>
                        </m:sub>
                      </m:sSub>
                      <m:d>
                        <m:dPr>
                          <m:begChr m:val="["/>
                          <m:endChr m:val="]"/>
                          <m:ctrlPr>
                            <a:rPr lang="en-US" sz="2800" b="0" i="1" smtClean="0">
                              <a:latin typeface="Cambria Math"/>
                            </a:rPr>
                          </m:ctrlPr>
                        </m:dPr>
                        <m:e>
                          <m:r>
                            <a:rPr lang="en-US" sz="2800" b="0" i="1" smtClean="0">
                              <a:latin typeface="Cambria Math"/>
                            </a:rPr>
                            <m:t>1+</m:t>
                          </m:r>
                          <m:f>
                            <m:fPr>
                              <m:ctrlPr>
                                <a:rPr lang="en-US" sz="2800" b="0" i="1" smtClean="0">
                                  <a:latin typeface="Cambria Math"/>
                                </a:rPr>
                              </m:ctrlPr>
                            </m:fPr>
                            <m:num>
                              <m:r>
                                <a:rPr lang="en-US" sz="2800" b="0" i="1" smtClean="0">
                                  <a:latin typeface="Cambria Math"/>
                                </a:rPr>
                                <m:t>3</m:t>
                              </m:r>
                              <m:sSub>
                                <m:sSubPr>
                                  <m:ctrlPr>
                                    <a:rPr lang="en-US" sz="2800" b="0" i="1" smtClean="0">
                                      <a:latin typeface="Cambria Math"/>
                                    </a:rPr>
                                  </m:ctrlPr>
                                </m:sSubPr>
                                <m:e>
                                  <m:r>
                                    <a:rPr lang="en-US" sz="2800" b="0" i="1" smtClean="0">
                                      <a:latin typeface="Cambria Math"/>
                                    </a:rPr>
                                    <m:t>𝑏</m:t>
                                  </m:r>
                                </m:e>
                                <m:sub>
                                  <m:r>
                                    <a:rPr lang="en-US" sz="2800" b="0" i="1" smtClean="0">
                                      <a:latin typeface="Cambria Math"/>
                                    </a:rPr>
                                    <m:t>𝑐𝑓</m:t>
                                  </m:r>
                                </m:sub>
                              </m:sSub>
                              <m:sSubSup>
                                <m:sSubSupPr>
                                  <m:ctrlPr>
                                    <a:rPr lang="en-US" sz="2800" i="1">
                                      <a:latin typeface="Cambria Math"/>
                                    </a:rPr>
                                  </m:ctrlPr>
                                </m:sSubSupPr>
                                <m:e>
                                  <m:r>
                                    <a:rPr lang="en-US" sz="2800" i="1">
                                      <a:latin typeface="Cambria Math"/>
                                    </a:rPr>
                                    <m:t>𝑡</m:t>
                                  </m:r>
                                </m:e>
                                <m:sub>
                                  <m:r>
                                    <a:rPr lang="en-US" sz="2800" i="1">
                                      <a:latin typeface="Cambria Math"/>
                                    </a:rPr>
                                    <m:t>𝑐𝑓</m:t>
                                  </m:r>
                                </m:sub>
                                <m:sup>
                                  <m:r>
                                    <a:rPr lang="en-US" sz="2800" i="1">
                                      <a:latin typeface="Cambria Math" panose="02040503050406030204" pitchFamily="18" charset="0"/>
                                    </a:rPr>
                                    <m:t>2</m:t>
                                  </m:r>
                                </m:sup>
                              </m:sSubSup>
                            </m:num>
                            <m:den>
                              <m:sSub>
                                <m:sSubPr>
                                  <m:ctrlPr>
                                    <a:rPr lang="en-US" sz="2800" b="0" i="1" smtClean="0">
                                      <a:latin typeface="Cambria Math"/>
                                    </a:rPr>
                                  </m:ctrlPr>
                                </m:sSubPr>
                                <m:e>
                                  <m:r>
                                    <a:rPr lang="en-US" sz="2800" b="0" i="1" smtClean="0">
                                      <a:latin typeface="Cambria Math"/>
                                    </a:rPr>
                                    <m:t>𝑑</m:t>
                                  </m:r>
                                </m:e>
                                <m:sub>
                                  <m:r>
                                    <a:rPr lang="en-US" sz="2800" b="0" i="1" smtClean="0">
                                      <a:latin typeface="Cambria Math"/>
                                    </a:rPr>
                                    <m:t>𝑏</m:t>
                                  </m:r>
                                </m:sub>
                              </m:sSub>
                              <m:sSub>
                                <m:sSubPr>
                                  <m:ctrlPr>
                                    <a:rPr lang="en-US" sz="2800" b="0" i="1" smtClean="0">
                                      <a:latin typeface="Cambria Math"/>
                                    </a:rPr>
                                  </m:ctrlPr>
                                </m:sSubPr>
                                <m:e>
                                  <m:r>
                                    <a:rPr lang="en-US" sz="2800" b="0" i="1" smtClean="0">
                                      <a:latin typeface="Cambria Math"/>
                                    </a:rPr>
                                    <m:t>𝑑</m:t>
                                  </m:r>
                                </m:e>
                                <m:sub>
                                  <m:r>
                                    <a:rPr lang="en-US" sz="2800" b="0" i="1" smtClean="0">
                                      <a:latin typeface="Cambria Math"/>
                                    </a:rPr>
                                    <m:t>𝑐</m:t>
                                  </m:r>
                                </m:sub>
                              </m:sSub>
                              <m:sSub>
                                <m:sSubPr>
                                  <m:ctrlPr>
                                    <a:rPr lang="en-US" sz="2800" b="0" i="1" smtClean="0">
                                      <a:latin typeface="Cambria Math"/>
                                    </a:rPr>
                                  </m:ctrlPr>
                                </m:sSubPr>
                                <m:e>
                                  <m:r>
                                    <a:rPr lang="en-US" sz="2800" b="0" i="1" smtClean="0">
                                      <a:latin typeface="Cambria Math"/>
                                    </a:rPr>
                                    <m:t>𝑡</m:t>
                                  </m:r>
                                </m:e>
                                <m:sub>
                                  <m:r>
                                    <a:rPr lang="en-US" sz="2800" b="0" i="1" smtClean="0">
                                      <a:latin typeface="Cambria Math"/>
                                    </a:rPr>
                                    <m:t>𝑝</m:t>
                                  </m:r>
                                </m:sub>
                              </m:sSub>
                            </m:den>
                          </m:f>
                        </m:e>
                      </m:d>
                      <m:d>
                        <m:dPr>
                          <m:begChr m:val="["/>
                          <m:endChr m:val="]"/>
                          <m:ctrlPr>
                            <a:rPr lang="en-US" sz="2800" b="0" i="1" smtClean="0">
                              <a:latin typeface="Cambria Math"/>
                            </a:rPr>
                          </m:ctrlPr>
                        </m:dPr>
                        <m:e>
                          <m:r>
                            <a:rPr lang="en-US" sz="2800" b="0" i="1" smtClean="0">
                              <a:latin typeface="Cambria Math"/>
                            </a:rPr>
                            <m:t>1.9−</m:t>
                          </m:r>
                          <m:f>
                            <m:fPr>
                              <m:ctrlPr>
                                <a:rPr lang="en-US" sz="2800" b="0" i="1" smtClean="0">
                                  <a:latin typeface="Cambria Math"/>
                                </a:rPr>
                              </m:ctrlPr>
                            </m:fPr>
                            <m:num>
                              <m:r>
                                <a:rPr lang="en-US" sz="2800" b="0" i="1" smtClean="0">
                                  <a:latin typeface="Cambria Math"/>
                                </a:rPr>
                                <m:t>1.2</m:t>
                              </m:r>
                              <m:sSub>
                                <m:sSubPr>
                                  <m:ctrlPr>
                                    <a:rPr lang="en-US" sz="2800" b="0" i="1" smtClean="0">
                                      <a:latin typeface="Cambria Math"/>
                                    </a:rPr>
                                  </m:ctrlPr>
                                </m:sSubPr>
                                <m:e>
                                  <m:r>
                                    <a:rPr lang="en-US" sz="2800" b="0" i="1" smtClean="0">
                                      <a:latin typeface="Cambria Math"/>
                                    </a:rPr>
                                    <m:t>𝑃</m:t>
                                  </m:r>
                                </m:e>
                                <m:sub>
                                  <m:r>
                                    <a:rPr lang="en-US" sz="2800" b="0" i="1" smtClean="0">
                                      <a:latin typeface="Cambria Math"/>
                                    </a:rPr>
                                    <m:t>𝑢</m:t>
                                  </m:r>
                                </m:sub>
                              </m:sSub>
                            </m:num>
                            <m:den>
                              <m:sSub>
                                <m:sSubPr>
                                  <m:ctrlPr>
                                    <a:rPr lang="en-US" sz="2800" b="0" i="1" smtClean="0">
                                      <a:latin typeface="Cambria Math"/>
                                    </a:rPr>
                                  </m:ctrlPr>
                                </m:sSubPr>
                                <m:e>
                                  <m:r>
                                    <a:rPr lang="en-US" sz="2800" b="0" i="1" smtClean="0">
                                      <a:latin typeface="Cambria Math"/>
                                    </a:rPr>
                                    <m:t>𝑃</m:t>
                                  </m:r>
                                </m:e>
                                <m:sub>
                                  <m:r>
                                    <a:rPr lang="en-US" sz="2800" b="0" i="1" smtClean="0">
                                      <a:latin typeface="Cambria Math"/>
                                    </a:rPr>
                                    <m:t>𝑦</m:t>
                                  </m:r>
                                </m:sub>
                              </m:sSub>
                            </m:den>
                          </m:f>
                        </m:e>
                      </m:d>
                    </m:oMath>
                  </m:oMathPara>
                </a14:m>
                <a:endParaRPr lang="en-US"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187624" y="2348880"/>
                <a:ext cx="6887759" cy="1209883"/>
              </a:xfrm>
              <a:prstGeom prst="rect">
                <a:avLst/>
              </a:prstGeom>
              <a:blipFill>
                <a:blip r:embed="rId3"/>
                <a:stretch>
                  <a:fillRect/>
                </a:stretch>
              </a:blipFill>
            </p:spPr>
            <p:txBody>
              <a:bodyPr/>
              <a:lstStyle/>
              <a:p>
                <a:r>
                  <a:rPr lang="en-US">
                    <a:noFill/>
                  </a:rPr>
                  <a:t> </a:t>
                </a:r>
              </a:p>
            </p:txBody>
          </p:sp>
        </mc:Fallback>
      </mc:AlternateContent>
      <p:sp>
        <p:nvSpPr>
          <p:cNvPr id="13" name="Slide Number Placeholder 3"/>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195</a:t>
            </a:fld>
            <a:endParaRPr lang="en-US" altLang="en-US"/>
          </a:p>
        </p:txBody>
      </p:sp>
    </p:spTree>
    <p:extLst>
      <p:ext uri="{BB962C8B-B14F-4D97-AF65-F5344CB8AC3E}">
        <p14:creationId xmlns:p14="http://schemas.microsoft.com/office/powerpoint/2010/main" val="1797187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1"/>
          <p:cNvSpPr txBox="1">
            <a:spLocks noChangeArrowheads="1"/>
          </p:cNvSpPr>
          <p:nvPr/>
        </p:nvSpPr>
        <p:spPr bwMode="auto">
          <a:xfrm>
            <a:off x="857250" y="913363"/>
            <a:ext cx="7715250"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ts val="1800"/>
              </a:spcBef>
            </a:pPr>
            <a:r>
              <a:rPr lang="en-US" altLang="en-US" i="1" dirty="0"/>
              <a:t>If shear strength of panel zone is inadequate:</a:t>
            </a:r>
          </a:p>
          <a:p>
            <a:pPr marL="1143000" lvl="1" indent="-508000">
              <a:spcBef>
                <a:spcPts val="1800"/>
              </a:spcBef>
              <a:buFont typeface="Wingdings" panose="05000000000000000000" pitchFamily="2" charset="2"/>
              <a:buChar char="Ø"/>
            </a:pPr>
            <a:r>
              <a:rPr lang="en-US" altLang="en-US" dirty="0" smtClean="0"/>
              <a:t>Choose </a:t>
            </a:r>
            <a:r>
              <a:rPr lang="en-US" altLang="en-US" dirty="0"/>
              <a:t>column section with larger web area</a:t>
            </a:r>
          </a:p>
          <a:p>
            <a:pPr marL="1143000" lvl="1" indent="-508000">
              <a:spcBef>
                <a:spcPts val="1800"/>
              </a:spcBef>
              <a:buFont typeface="Wingdings" panose="05000000000000000000" pitchFamily="2" charset="2"/>
              <a:buChar char="Ø"/>
            </a:pPr>
            <a:r>
              <a:rPr lang="en-US" altLang="en-US" dirty="0" smtClean="0"/>
              <a:t>Weld </a:t>
            </a:r>
            <a:r>
              <a:rPr lang="en-US" altLang="en-US" dirty="0" err="1"/>
              <a:t>doubler</a:t>
            </a:r>
            <a:r>
              <a:rPr lang="en-US" altLang="en-US" dirty="0"/>
              <a:t> plates to column</a:t>
            </a:r>
          </a:p>
        </p:txBody>
      </p:sp>
      <p:sp>
        <p:nvSpPr>
          <p:cNvPr id="24" name="Text Box 22"/>
          <p:cNvSpPr txBox="1">
            <a:spLocks noChangeArrowheads="1"/>
          </p:cNvSpPr>
          <p:nvPr/>
        </p:nvSpPr>
        <p:spPr bwMode="auto">
          <a:xfrm>
            <a:off x="1774825" y="585212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u="sng" dirty="0"/>
              <a:t>Options for Web </a:t>
            </a:r>
            <a:r>
              <a:rPr lang="en-US" altLang="en-US" b="1" u="sng" dirty="0" err="1"/>
              <a:t>Doubler</a:t>
            </a:r>
            <a:r>
              <a:rPr lang="en-US" altLang="en-US" b="1" u="sng" dirty="0"/>
              <a:t> Plates</a:t>
            </a:r>
          </a:p>
        </p:txBody>
      </p:sp>
      <p:grpSp>
        <p:nvGrpSpPr>
          <p:cNvPr id="54" name="Group 2"/>
          <p:cNvGrpSpPr>
            <a:grpSpLocks/>
          </p:cNvGrpSpPr>
          <p:nvPr/>
        </p:nvGrpSpPr>
        <p:grpSpPr bwMode="auto">
          <a:xfrm>
            <a:off x="6537325" y="3128716"/>
            <a:ext cx="2035175" cy="2287587"/>
            <a:chOff x="3477" y="433"/>
            <a:chExt cx="1282" cy="1441"/>
          </a:xfrm>
        </p:grpSpPr>
        <p:grpSp>
          <p:nvGrpSpPr>
            <p:cNvPr id="55" name="Group 3"/>
            <p:cNvGrpSpPr>
              <a:grpSpLocks/>
            </p:cNvGrpSpPr>
            <p:nvPr/>
          </p:nvGrpSpPr>
          <p:grpSpPr bwMode="auto">
            <a:xfrm>
              <a:off x="3772" y="499"/>
              <a:ext cx="117" cy="1315"/>
              <a:chOff x="3799" y="499"/>
              <a:chExt cx="117" cy="1315"/>
            </a:xfrm>
          </p:grpSpPr>
          <p:sp>
            <p:nvSpPr>
              <p:cNvPr id="63" name="Rectangle 4"/>
              <p:cNvSpPr>
                <a:spLocks noChangeArrowheads="1"/>
              </p:cNvSpPr>
              <p:nvPr/>
            </p:nvSpPr>
            <p:spPr bwMode="auto">
              <a:xfrm>
                <a:off x="3799" y="499"/>
                <a:ext cx="75" cy="117"/>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4" name="Rectangle 5"/>
              <p:cNvSpPr>
                <a:spLocks noChangeArrowheads="1"/>
              </p:cNvSpPr>
              <p:nvPr/>
            </p:nvSpPr>
            <p:spPr bwMode="auto">
              <a:xfrm>
                <a:off x="3799" y="1640"/>
                <a:ext cx="75" cy="174"/>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5" name="Freeform 6"/>
              <p:cNvSpPr>
                <a:spLocks/>
              </p:cNvSpPr>
              <p:nvPr/>
            </p:nvSpPr>
            <p:spPr bwMode="auto">
              <a:xfrm flipH="1">
                <a:off x="3799" y="552"/>
                <a:ext cx="75" cy="1194"/>
              </a:xfrm>
              <a:custGeom>
                <a:avLst/>
                <a:gdLst>
                  <a:gd name="T0" fmla="*/ 0 w 75"/>
                  <a:gd name="T1" fmla="*/ 0 h 1194"/>
                  <a:gd name="T2" fmla="*/ 0 w 75"/>
                  <a:gd name="T3" fmla="*/ 1194 h 1194"/>
                  <a:gd name="T4" fmla="*/ 75 w 75"/>
                  <a:gd name="T5" fmla="*/ 1119 h 1194"/>
                  <a:gd name="T6" fmla="*/ 75 w 75"/>
                  <a:gd name="T7" fmla="*/ 54 h 1194"/>
                  <a:gd name="T8" fmla="*/ 0 w 75"/>
                  <a:gd name="T9" fmla="*/ 0 h 1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1194">
                    <a:moveTo>
                      <a:pt x="0" y="0"/>
                    </a:moveTo>
                    <a:lnTo>
                      <a:pt x="0" y="1194"/>
                    </a:lnTo>
                    <a:lnTo>
                      <a:pt x="75" y="1119"/>
                    </a:lnTo>
                    <a:lnTo>
                      <a:pt x="75" y="54"/>
                    </a:lnTo>
                    <a:lnTo>
                      <a:pt x="0" y="0"/>
                    </a:lnTo>
                    <a:close/>
                  </a:path>
                </a:pathLst>
              </a:custGeom>
              <a:gradFill rotWithShape="1">
                <a:gsLst>
                  <a:gs pos="0">
                    <a:srgbClr val="EAEAEA"/>
                  </a:gs>
                  <a:gs pos="50000">
                    <a:srgbClr val="6C6C6C"/>
                  </a:gs>
                  <a:gs pos="100000">
                    <a:srgbClr val="EAEAEA"/>
                  </a:gs>
                </a:gsLst>
                <a:lin ang="2700000" scaled="1"/>
              </a:gra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6" name="Rectangle 7"/>
              <p:cNvSpPr>
                <a:spLocks noChangeArrowheads="1"/>
              </p:cNvSpPr>
              <p:nvPr/>
            </p:nvSpPr>
            <p:spPr bwMode="auto">
              <a:xfrm>
                <a:off x="3876" y="552"/>
                <a:ext cx="34" cy="104"/>
              </a:xfrm>
              <a:prstGeom prst="rect">
                <a:avLst/>
              </a:prstGeom>
              <a:gradFill rotWithShape="1">
                <a:gsLst>
                  <a:gs pos="0">
                    <a:srgbClr val="EAEAEA"/>
                  </a:gs>
                  <a:gs pos="100000">
                    <a:srgbClr val="6C6C6C"/>
                  </a:gs>
                </a:gsLst>
                <a:path path="rect">
                  <a:fillToRect r="100000" b="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7" name="Rectangle 8"/>
              <p:cNvSpPr>
                <a:spLocks noChangeArrowheads="1"/>
              </p:cNvSpPr>
              <p:nvPr/>
            </p:nvSpPr>
            <p:spPr bwMode="auto">
              <a:xfrm>
                <a:off x="3882" y="1642"/>
                <a:ext cx="34" cy="104"/>
              </a:xfrm>
              <a:prstGeom prst="rect">
                <a:avLst/>
              </a:prstGeom>
              <a:gradFill rotWithShape="1">
                <a:gsLst>
                  <a:gs pos="0">
                    <a:srgbClr val="EAEAEA"/>
                  </a:gs>
                  <a:gs pos="100000">
                    <a:srgbClr val="6C6C6C"/>
                  </a:gs>
                </a:gsLst>
                <a:path path="rect">
                  <a:fillToRect r="100000" b="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56" name="Group 9"/>
            <p:cNvGrpSpPr>
              <a:grpSpLocks/>
            </p:cNvGrpSpPr>
            <p:nvPr/>
          </p:nvGrpSpPr>
          <p:grpSpPr bwMode="auto">
            <a:xfrm>
              <a:off x="4376" y="505"/>
              <a:ext cx="109" cy="1315"/>
              <a:chOff x="4376" y="505"/>
              <a:chExt cx="109" cy="1315"/>
            </a:xfrm>
          </p:grpSpPr>
          <p:sp>
            <p:nvSpPr>
              <p:cNvPr id="58" name="Rectangle 10"/>
              <p:cNvSpPr>
                <a:spLocks noChangeArrowheads="1"/>
              </p:cNvSpPr>
              <p:nvPr/>
            </p:nvSpPr>
            <p:spPr bwMode="auto">
              <a:xfrm>
                <a:off x="4410" y="1646"/>
                <a:ext cx="75" cy="174"/>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9" name="Rectangle 11"/>
              <p:cNvSpPr>
                <a:spLocks noChangeArrowheads="1"/>
              </p:cNvSpPr>
              <p:nvPr/>
            </p:nvSpPr>
            <p:spPr bwMode="auto">
              <a:xfrm>
                <a:off x="4410" y="505"/>
                <a:ext cx="75" cy="117"/>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0" name="Freeform 12"/>
              <p:cNvSpPr>
                <a:spLocks/>
              </p:cNvSpPr>
              <p:nvPr/>
            </p:nvSpPr>
            <p:spPr bwMode="auto">
              <a:xfrm>
                <a:off x="4410" y="558"/>
                <a:ext cx="75" cy="1194"/>
              </a:xfrm>
              <a:custGeom>
                <a:avLst/>
                <a:gdLst>
                  <a:gd name="T0" fmla="*/ 0 w 75"/>
                  <a:gd name="T1" fmla="*/ 0 h 1194"/>
                  <a:gd name="T2" fmla="*/ 0 w 75"/>
                  <a:gd name="T3" fmla="*/ 1194 h 1194"/>
                  <a:gd name="T4" fmla="*/ 75 w 75"/>
                  <a:gd name="T5" fmla="*/ 1119 h 1194"/>
                  <a:gd name="T6" fmla="*/ 75 w 75"/>
                  <a:gd name="T7" fmla="*/ 54 h 1194"/>
                  <a:gd name="T8" fmla="*/ 0 w 75"/>
                  <a:gd name="T9" fmla="*/ 0 h 1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1194">
                    <a:moveTo>
                      <a:pt x="0" y="0"/>
                    </a:moveTo>
                    <a:lnTo>
                      <a:pt x="0" y="1194"/>
                    </a:lnTo>
                    <a:lnTo>
                      <a:pt x="75" y="1119"/>
                    </a:lnTo>
                    <a:lnTo>
                      <a:pt x="75" y="54"/>
                    </a:lnTo>
                    <a:lnTo>
                      <a:pt x="0" y="0"/>
                    </a:lnTo>
                    <a:close/>
                  </a:path>
                </a:pathLst>
              </a:custGeom>
              <a:gradFill rotWithShape="1">
                <a:gsLst>
                  <a:gs pos="0">
                    <a:srgbClr val="EAEAEA"/>
                  </a:gs>
                  <a:gs pos="50000">
                    <a:srgbClr val="6C6C6C"/>
                  </a:gs>
                  <a:gs pos="100000">
                    <a:srgbClr val="EAEAEA"/>
                  </a:gs>
                </a:gsLst>
                <a:lin ang="2700000" scaled="1"/>
              </a:gra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61" name="Rectangle 13"/>
              <p:cNvSpPr>
                <a:spLocks noChangeArrowheads="1"/>
              </p:cNvSpPr>
              <p:nvPr/>
            </p:nvSpPr>
            <p:spPr bwMode="auto">
              <a:xfrm>
                <a:off x="4376" y="558"/>
                <a:ext cx="34" cy="104"/>
              </a:xfrm>
              <a:prstGeom prst="rect">
                <a:avLst/>
              </a:prstGeom>
              <a:gradFill rotWithShape="1">
                <a:gsLst>
                  <a:gs pos="0">
                    <a:srgbClr val="EAEAEA"/>
                  </a:gs>
                  <a:gs pos="100000">
                    <a:srgbClr val="6C6C6C"/>
                  </a:gs>
                </a:gsLst>
                <a:path path="rect">
                  <a:fillToRect r="100000" b="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2" name="Rectangle 14"/>
              <p:cNvSpPr>
                <a:spLocks noChangeArrowheads="1"/>
              </p:cNvSpPr>
              <p:nvPr/>
            </p:nvSpPr>
            <p:spPr bwMode="auto">
              <a:xfrm>
                <a:off x="4376" y="1648"/>
                <a:ext cx="34" cy="104"/>
              </a:xfrm>
              <a:prstGeom prst="rect">
                <a:avLst/>
              </a:prstGeom>
              <a:gradFill rotWithShape="1">
                <a:gsLst>
                  <a:gs pos="0">
                    <a:srgbClr val="EAEAEA"/>
                  </a:gs>
                  <a:gs pos="100000">
                    <a:srgbClr val="6C6C6C"/>
                  </a:gs>
                </a:gsLst>
                <a:path path="rect">
                  <a:fillToRect r="100000" b="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pic>
          <p:nvPicPr>
            <p:cNvPr id="57" name="Picture 15" descr="Panel Zon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7" y="433"/>
              <a:ext cx="1282" cy="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 name="Group 16"/>
          <p:cNvGrpSpPr>
            <a:grpSpLocks/>
          </p:cNvGrpSpPr>
          <p:nvPr/>
        </p:nvGrpSpPr>
        <p:grpSpPr bwMode="auto">
          <a:xfrm>
            <a:off x="3562350" y="3128716"/>
            <a:ext cx="2035175" cy="2287587"/>
            <a:chOff x="2836" y="2153"/>
            <a:chExt cx="1282" cy="1441"/>
          </a:xfrm>
        </p:grpSpPr>
        <p:pic>
          <p:nvPicPr>
            <p:cNvPr id="69" name="Picture 17" descr="Panel Zon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6" y="2153"/>
              <a:ext cx="1282" cy="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Freeform 18"/>
            <p:cNvSpPr>
              <a:spLocks/>
            </p:cNvSpPr>
            <p:nvPr/>
          </p:nvSpPr>
          <p:spPr bwMode="auto">
            <a:xfrm>
              <a:off x="3543" y="2280"/>
              <a:ext cx="102" cy="1191"/>
            </a:xfrm>
            <a:custGeom>
              <a:avLst/>
              <a:gdLst>
                <a:gd name="T0" fmla="*/ 102 w 102"/>
                <a:gd name="T1" fmla="*/ 0 h 1197"/>
                <a:gd name="T2" fmla="*/ 102 w 102"/>
                <a:gd name="T3" fmla="*/ 1191 h 1197"/>
                <a:gd name="T4" fmla="*/ 63 w 102"/>
                <a:gd name="T5" fmla="*/ 1191 h 1197"/>
                <a:gd name="T6" fmla="*/ 0 w 102"/>
                <a:gd name="T7" fmla="*/ 1128 h 1197"/>
                <a:gd name="T8" fmla="*/ 0 w 102"/>
                <a:gd name="T9" fmla="*/ 75 h 1197"/>
                <a:gd name="T10" fmla="*/ 43 w 102"/>
                <a:gd name="T11" fmla="*/ 0 h 1197"/>
                <a:gd name="T12" fmla="*/ 102 w 102"/>
                <a:gd name="T13" fmla="*/ 0 h 11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197">
                  <a:moveTo>
                    <a:pt x="102" y="0"/>
                  </a:moveTo>
                  <a:lnTo>
                    <a:pt x="102" y="1197"/>
                  </a:lnTo>
                  <a:lnTo>
                    <a:pt x="63" y="1197"/>
                  </a:lnTo>
                  <a:lnTo>
                    <a:pt x="0" y="1134"/>
                  </a:lnTo>
                  <a:lnTo>
                    <a:pt x="0" y="75"/>
                  </a:lnTo>
                  <a:lnTo>
                    <a:pt x="43" y="0"/>
                  </a:lnTo>
                  <a:lnTo>
                    <a:pt x="102" y="0"/>
                  </a:lnTo>
                  <a:close/>
                </a:path>
              </a:pathLst>
            </a:custGeom>
            <a:gradFill rotWithShape="1">
              <a:gsLst>
                <a:gs pos="0">
                  <a:srgbClr val="EAEAEA"/>
                </a:gs>
                <a:gs pos="50000">
                  <a:srgbClr val="6C6C6C"/>
                </a:gs>
                <a:gs pos="100000">
                  <a:srgbClr val="EAEAEA"/>
                </a:gs>
              </a:gsLst>
              <a:lin ang="2700000" scaled="1"/>
            </a:gra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1" name="AutoShape 19"/>
            <p:cNvSpPr>
              <a:spLocks noChangeArrowheads="1"/>
            </p:cNvSpPr>
            <p:nvPr/>
          </p:nvSpPr>
          <p:spPr bwMode="auto">
            <a:xfrm>
              <a:off x="3645" y="3353"/>
              <a:ext cx="120" cy="118"/>
            </a:xfrm>
            <a:prstGeom prst="rtTriangle">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2" name="AutoShape 20"/>
            <p:cNvSpPr>
              <a:spLocks noChangeArrowheads="1"/>
            </p:cNvSpPr>
            <p:nvPr/>
          </p:nvSpPr>
          <p:spPr bwMode="auto">
            <a:xfrm flipV="1">
              <a:off x="3645" y="2277"/>
              <a:ext cx="120" cy="118"/>
            </a:xfrm>
            <a:prstGeom prst="rtTriangle">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73" name="Group 23"/>
          <p:cNvGrpSpPr>
            <a:grpSpLocks/>
          </p:cNvGrpSpPr>
          <p:nvPr/>
        </p:nvGrpSpPr>
        <p:grpSpPr bwMode="auto">
          <a:xfrm>
            <a:off x="730250" y="3128716"/>
            <a:ext cx="2035175" cy="2287587"/>
            <a:chOff x="460" y="2153"/>
            <a:chExt cx="1282" cy="1441"/>
          </a:xfrm>
        </p:grpSpPr>
        <p:sp>
          <p:nvSpPr>
            <p:cNvPr id="74" name="Rectangle 24"/>
            <p:cNvSpPr>
              <a:spLocks noChangeArrowheads="1"/>
            </p:cNvSpPr>
            <p:nvPr/>
          </p:nvSpPr>
          <p:spPr bwMode="auto">
            <a:xfrm>
              <a:off x="1104" y="2235"/>
              <a:ext cx="165" cy="174"/>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5" name="Rectangle 25"/>
            <p:cNvSpPr>
              <a:spLocks noChangeArrowheads="1"/>
            </p:cNvSpPr>
            <p:nvPr/>
          </p:nvSpPr>
          <p:spPr bwMode="auto">
            <a:xfrm>
              <a:off x="1114" y="3315"/>
              <a:ext cx="150" cy="192"/>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6" name="Freeform 26"/>
            <p:cNvSpPr>
              <a:spLocks/>
            </p:cNvSpPr>
            <p:nvPr/>
          </p:nvSpPr>
          <p:spPr bwMode="auto">
            <a:xfrm>
              <a:off x="1155" y="2352"/>
              <a:ext cx="111" cy="1044"/>
            </a:xfrm>
            <a:custGeom>
              <a:avLst/>
              <a:gdLst>
                <a:gd name="T0" fmla="*/ 0 w 111"/>
                <a:gd name="T1" fmla="*/ 0 h 1044"/>
                <a:gd name="T2" fmla="*/ 111 w 111"/>
                <a:gd name="T3" fmla="*/ 30 h 1044"/>
                <a:gd name="T4" fmla="*/ 111 w 111"/>
                <a:gd name="T5" fmla="*/ 990 h 1044"/>
                <a:gd name="T6" fmla="*/ 28 w 111"/>
                <a:gd name="T7" fmla="*/ 1038 h 1044"/>
                <a:gd name="T8" fmla="*/ 5 w 111"/>
                <a:gd name="T9" fmla="*/ 1044 h 1044"/>
                <a:gd name="T10" fmla="*/ 0 w 111"/>
                <a:gd name="T11" fmla="*/ 0 h 10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044">
                  <a:moveTo>
                    <a:pt x="0" y="0"/>
                  </a:moveTo>
                  <a:lnTo>
                    <a:pt x="111" y="30"/>
                  </a:lnTo>
                  <a:lnTo>
                    <a:pt x="111" y="990"/>
                  </a:lnTo>
                  <a:lnTo>
                    <a:pt x="28" y="1038"/>
                  </a:lnTo>
                  <a:lnTo>
                    <a:pt x="5" y="1044"/>
                  </a:lnTo>
                  <a:lnTo>
                    <a:pt x="0" y="0"/>
                  </a:lnTo>
                  <a:close/>
                </a:path>
              </a:pathLst>
            </a:custGeom>
            <a:gradFill rotWithShape="1">
              <a:gsLst>
                <a:gs pos="0">
                  <a:srgbClr val="EAEAEA"/>
                </a:gs>
                <a:gs pos="50000">
                  <a:srgbClr val="6C6C6C"/>
                </a:gs>
                <a:gs pos="100000">
                  <a:srgbClr val="EAEAEA"/>
                </a:gs>
              </a:gsLst>
              <a:lin ang="2700000" scaled="1"/>
            </a:gra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pic>
          <p:nvPicPr>
            <p:cNvPr id="77" name="Picture 27" descr="Panel Zon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 y="2153"/>
              <a:ext cx="1282" cy="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 name="Text Placeholder 77"/>
          <p:cNvSpPr>
            <a:spLocks noGrp="1"/>
          </p:cNvSpPr>
          <p:nvPr>
            <p:ph type="body" sz="quarter" idx="38"/>
          </p:nvPr>
        </p:nvSpPr>
        <p:spPr/>
        <p:txBody>
          <a:bodyPr/>
          <a:lstStyle/>
          <a:p>
            <a:r>
              <a:rPr lang="en-US" dirty="0" smtClean="0"/>
              <a:t>Panel Zone Shear Strength</a:t>
            </a:r>
            <a:endParaRPr lang="en-US" dirty="0"/>
          </a:p>
        </p:txBody>
      </p:sp>
      <p:sp>
        <p:nvSpPr>
          <p:cNvPr id="29" name="Slide Number Placeholder 3"/>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196</a:t>
            </a:fld>
            <a:endParaRPr lang="en-US" altLang="en-US"/>
          </a:p>
        </p:txBody>
      </p:sp>
    </p:spTree>
    <p:extLst>
      <p:ext uri="{BB962C8B-B14F-4D97-AF65-F5344CB8AC3E}">
        <p14:creationId xmlns:p14="http://schemas.microsoft.com/office/powerpoint/2010/main" val="1680035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38"/>
          </p:nvPr>
        </p:nvSpPr>
        <p:spPr/>
        <p:txBody>
          <a:bodyPr/>
          <a:lstStyle/>
          <a:p>
            <a:r>
              <a:rPr lang="en-US" dirty="0" smtClean="0"/>
              <a:t>Members</a:t>
            </a:r>
            <a:endParaRPr lang="en-US" dirty="0"/>
          </a:p>
        </p:txBody>
      </p:sp>
      <p:sp>
        <p:nvSpPr>
          <p:cNvPr id="9" name="Text Placeholder 8"/>
          <p:cNvSpPr>
            <a:spLocks noGrp="1"/>
          </p:cNvSpPr>
          <p:nvPr>
            <p:ph type="body" sz="quarter" idx="39"/>
          </p:nvPr>
        </p:nvSpPr>
        <p:spPr/>
        <p:txBody>
          <a:bodyPr/>
          <a:lstStyle/>
          <a:p>
            <a:r>
              <a:rPr lang="en-US" dirty="0" smtClean="0"/>
              <a:t>AISC Seismic Provisions</a:t>
            </a:r>
            <a:endParaRPr lang="en-US" dirty="0"/>
          </a:p>
        </p:txBody>
      </p:sp>
      <p:sp>
        <p:nvSpPr>
          <p:cNvPr id="10" name="Text Box 5"/>
          <p:cNvSpPr txBox="1">
            <a:spLocks noChangeArrowheads="1"/>
          </p:cNvSpPr>
          <p:nvPr/>
        </p:nvSpPr>
        <p:spPr bwMode="auto">
          <a:xfrm>
            <a:off x="899592" y="1940818"/>
            <a:ext cx="72496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t>Beam and column sections must satisfy the width-thickness limitations given in Section D1.1</a:t>
            </a:r>
            <a:r>
              <a:rPr lang="en-US" altLang="en-US" sz="2400" b="0" dirty="0" smtClean="0"/>
              <a:t>.</a:t>
            </a:r>
            <a:endParaRPr lang="en-US" altLang="en-US" sz="2400" b="0" dirty="0"/>
          </a:p>
        </p:txBody>
      </p:sp>
      <p:sp>
        <p:nvSpPr>
          <p:cNvPr id="11"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E3.5a  Basic Requirements</a:t>
            </a:r>
            <a:endParaRPr lang="en-US" altLang="en-US" sz="2200" u="sng" dirty="0">
              <a:latin typeface="+mn-lt"/>
            </a:endParaRPr>
          </a:p>
        </p:txBody>
      </p:sp>
      <p:grpSp>
        <p:nvGrpSpPr>
          <p:cNvPr id="64" name="Group 8"/>
          <p:cNvGrpSpPr>
            <a:grpSpLocks/>
          </p:cNvGrpSpPr>
          <p:nvPr/>
        </p:nvGrpSpPr>
        <p:grpSpPr bwMode="auto">
          <a:xfrm>
            <a:off x="5906098" y="2882272"/>
            <a:ext cx="2266302" cy="3787088"/>
            <a:chOff x="810" y="761"/>
            <a:chExt cx="2046" cy="3251"/>
          </a:xfrm>
        </p:grpSpPr>
        <p:pic>
          <p:nvPicPr>
            <p:cNvPr id="65" name="Picture 9" descr="MRF9"/>
            <p:cNvPicPr>
              <a:picLocks noChangeAspect="1" noChangeArrowheads="1"/>
            </p:cNvPicPr>
            <p:nvPr/>
          </p:nvPicPr>
          <p:blipFill>
            <a:blip r:embed="rId3">
              <a:extLst>
                <a:ext uri="{28A0092B-C50C-407E-A947-70E740481C1C}">
                  <a14:useLocalDpi xmlns:a14="http://schemas.microsoft.com/office/drawing/2010/main" val="0"/>
                </a:ext>
              </a:extLst>
            </a:blip>
            <a:srcRect l="8026" t="5707" r="8026" b="5707"/>
            <a:stretch>
              <a:fillRect/>
            </a:stretch>
          </p:blipFill>
          <p:spPr bwMode="auto">
            <a:xfrm>
              <a:off x="810" y="1181"/>
              <a:ext cx="1908" cy="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Line 10"/>
            <p:cNvSpPr>
              <a:spLocks noChangeShapeType="1"/>
            </p:cNvSpPr>
            <p:nvPr/>
          </p:nvSpPr>
          <p:spPr bwMode="auto">
            <a:xfrm flipV="1">
              <a:off x="1188" y="1032"/>
              <a:ext cx="0" cy="252"/>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Line 11"/>
            <p:cNvSpPr>
              <a:spLocks noChangeShapeType="1"/>
            </p:cNvSpPr>
            <p:nvPr/>
          </p:nvSpPr>
          <p:spPr bwMode="auto">
            <a:xfrm flipV="1">
              <a:off x="2334" y="1032"/>
              <a:ext cx="0" cy="252"/>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Line 12"/>
            <p:cNvSpPr>
              <a:spLocks noChangeShapeType="1"/>
            </p:cNvSpPr>
            <p:nvPr/>
          </p:nvSpPr>
          <p:spPr bwMode="auto">
            <a:xfrm>
              <a:off x="1188" y="1104"/>
              <a:ext cx="1140" cy="0"/>
            </a:xfrm>
            <a:prstGeom prst="line">
              <a:avLst/>
            </a:prstGeom>
            <a:noFill/>
            <a:ln w="1905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Line 13"/>
            <p:cNvSpPr>
              <a:spLocks noChangeShapeType="1"/>
            </p:cNvSpPr>
            <p:nvPr/>
          </p:nvSpPr>
          <p:spPr bwMode="auto">
            <a:xfrm>
              <a:off x="894" y="1356"/>
              <a:ext cx="222"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Line 14"/>
            <p:cNvSpPr>
              <a:spLocks noChangeShapeType="1"/>
            </p:cNvSpPr>
            <p:nvPr/>
          </p:nvSpPr>
          <p:spPr bwMode="auto">
            <a:xfrm>
              <a:off x="894" y="1494"/>
              <a:ext cx="222"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Line 15"/>
            <p:cNvSpPr>
              <a:spLocks noChangeShapeType="1"/>
            </p:cNvSpPr>
            <p:nvPr/>
          </p:nvSpPr>
          <p:spPr bwMode="auto">
            <a:xfrm>
              <a:off x="978" y="1160"/>
              <a:ext cx="0" cy="188"/>
            </a:xfrm>
            <a:prstGeom prst="line">
              <a:avLst/>
            </a:prstGeom>
            <a:noFill/>
            <a:ln w="190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Line 16"/>
            <p:cNvSpPr>
              <a:spLocks noChangeShapeType="1"/>
            </p:cNvSpPr>
            <p:nvPr/>
          </p:nvSpPr>
          <p:spPr bwMode="auto">
            <a:xfrm flipV="1">
              <a:off x="982" y="1492"/>
              <a:ext cx="0" cy="188"/>
            </a:xfrm>
            <a:prstGeom prst="line">
              <a:avLst/>
            </a:prstGeom>
            <a:noFill/>
            <a:ln w="190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 name="Text Box 18"/>
            <p:cNvSpPr txBox="1">
              <a:spLocks noChangeArrowheads="1"/>
            </p:cNvSpPr>
            <p:nvPr/>
          </p:nvSpPr>
          <p:spPr bwMode="auto">
            <a:xfrm>
              <a:off x="1602" y="761"/>
              <a:ext cx="456"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i="1" dirty="0" smtClean="0"/>
                <a:t>b</a:t>
              </a:r>
              <a:r>
                <a:rPr lang="en-US" altLang="en-US" sz="2000" b="1" i="1" baseline="-25000" dirty="0" smtClean="0"/>
                <a:t>f</a:t>
              </a:r>
              <a:endParaRPr lang="en-US" altLang="en-US" sz="2000" b="1" i="1" baseline="-25000" dirty="0"/>
            </a:p>
          </p:txBody>
        </p:sp>
        <p:sp>
          <p:nvSpPr>
            <p:cNvPr id="84" name="Text Box 21"/>
            <p:cNvSpPr txBox="1">
              <a:spLocks noChangeArrowheads="1"/>
            </p:cNvSpPr>
            <p:nvPr/>
          </p:nvSpPr>
          <p:spPr bwMode="auto">
            <a:xfrm>
              <a:off x="828" y="1678"/>
              <a:ext cx="576"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i="1" dirty="0" smtClean="0"/>
                <a:t>t</a:t>
              </a:r>
              <a:r>
                <a:rPr lang="en-US" altLang="en-US" sz="2000" b="1" i="1" baseline="-25000" dirty="0" smtClean="0"/>
                <a:t>f</a:t>
              </a:r>
              <a:endParaRPr lang="en-US" altLang="en-US" sz="2000" b="1" i="1" baseline="-25000" dirty="0"/>
            </a:p>
          </p:txBody>
        </p:sp>
        <p:sp>
          <p:nvSpPr>
            <p:cNvPr id="75" name="Line 23"/>
            <p:cNvSpPr>
              <a:spLocks noChangeShapeType="1"/>
            </p:cNvSpPr>
            <p:nvPr/>
          </p:nvSpPr>
          <p:spPr bwMode="auto">
            <a:xfrm>
              <a:off x="1902" y="1536"/>
              <a:ext cx="702" cy="0"/>
            </a:xfrm>
            <a:prstGeom prst="line">
              <a:avLst/>
            </a:prstGeom>
            <a:noFill/>
            <a:ln w="190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Line 24"/>
            <p:cNvSpPr>
              <a:spLocks noChangeShapeType="1"/>
            </p:cNvSpPr>
            <p:nvPr/>
          </p:nvSpPr>
          <p:spPr bwMode="auto">
            <a:xfrm>
              <a:off x="1902" y="3516"/>
              <a:ext cx="702" cy="0"/>
            </a:xfrm>
            <a:prstGeom prst="line">
              <a:avLst/>
            </a:prstGeom>
            <a:noFill/>
            <a:ln w="190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Line 25"/>
            <p:cNvSpPr>
              <a:spLocks noChangeShapeType="1"/>
            </p:cNvSpPr>
            <p:nvPr/>
          </p:nvSpPr>
          <p:spPr bwMode="auto">
            <a:xfrm>
              <a:off x="2466" y="1542"/>
              <a:ext cx="0" cy="1962"/>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Text Box 26"/>
            <p:cNvSpPr txBox="1">
              <a:spLocks noChangeArrowheads="1"/>
            </p:cNvSpPr>
            <p:nvPr/>
          </p:nvSpPr>
          <p:spPr bwMode="auto">
            <a:xfrm>
              <a:off x="2310" y="2398"/>
              <a:ext cx="546" cy="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b="1" i="1" dirty="0"/>
                <a:t>h</a:t>
              </a:r>
            </a:p>
          </p:txBody>
        </p:sp>
        <p:sp>
          <p:nvSpPr>
            <p:cNvPr id="79" name="Line 27"/>
            <p:cNvSpPr>
              <a:spLocks noChangeShapeType="1"/>
            </p:cNvSpPr>
            <p:nvPr/>
          </p:nvSpPr>
          <p:spPr bwMode="auto">
            <a:xfrm flipH="1">
              <a:off x="1830" y="3132"/>
              <a:ext cx="224" cy="0"/>
            </a:xfrm>
            <a:prstGeom prst="line">
              <a:avLst/>
            </a:prstGeom>
            <a:noFill/>
            <a:ln w="190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 name="Line 28"/>
            <p:cNvSpPr>
              <a:spLocks noChangeShapeType="1"/>
            </p:cNvSpPr>
            <p:nvPr/>
          </p:nvSpPr>
          <p:spPr bwMode="auto">
            <a:xfrm>
              <a:off x="1474" y="3132"/>
              <a:ext cx="224" cy="0"/>
            </a:xfrm>
            <a:prstGeom prst="line">
              <a:avLst/>
            </a:prstGeom>
            <a:noFill/>
            <a:ln w="190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 name="Text Box 30"/>
            <p:cNvSpPr txBox="1">
              <a:spLocks noChangeArrowheads="1"/>
            </p:cNvSpPr>
            <p:nvPr/>
          </p:nvSpPr>
          <p:spPr bwMode="auto">
            <a:xfrm>
              <a:off x="1069" y="2961"/>
              <a:ext cx="492" cy="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i="1" dirty="0" smtClean="0"/>
                <a:t>t</a:t>
              </a:r>
              <a:r>
                <a:rPr lang="en-US" altLang="en-US" sz="2000" b="1" i="1" baseline="-25000" dirty="0" smtClean="0"/>
                <a:t>w</a:t>
              </a:r>
              <a:endParaRPr lang="en-US" altLang="en-US" sz="2000" b="1" i="1" baseline="-25000" dirty="0"/>
            </a:p>
          </p:txBody>
        </p:sp>
      </p:grpSp>
      <p:sp>
        <p:nvSpPr>
          <p:cNvPr id="88" name="Text Box 5"/>
          <p:cNvSpPr txBox="1">
            <a:spLocks noChangeArrowheads="1"/>
          </p:cNvSpPr>
          <p:nvPr/>
        </p:nvSpPr>
        <p:spPr bwMode="auto">
          <a:xfrm>
            <a:off x="907385" y="3379803"/>
            <a:ext cx="4433511" cy="369332"/>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eaLnBrk="1" hangingPunct="1"/>
            <a:r>
              <a:rPr lang="en-US" altLang="en-US" sz="1800" b="1" i="1" dirty="0">
                <a:latin typeface="+mn-lt"/>
              </a:rPr>
              <a:t>Beam </a:t>
            </a:r>
            <a:r>
              <a:rPr lang="en-US" altLang="en-US" sz="1800" b="1" i="1" dirty="0" smtClean="0">
                <a:latin typeface="+mn-lt"/>
              </a:rPr>
              <a:t>and Column Flanges:</a:t>
            </a:r>
            <a:endParaRPr lang="en-US" altLang="en-US" sz="1800" b="1" i="1" dirty="0">
              <a:latin typeface="+mn-lt"/>
            </a:endParaRPr>
          </a:p>
        </p:txBody>
      </p:sp>
      <mc:AlternateContent xmlns:mc="http://schemas.openxmlformats.org/markup-compatibility/2006" xmlns:a14="http://schemas.microsoft.com/office/drawing/2010/main">
        <mc:Choice Requires="a14">
          <p:sp>
            <p:nvSpPr>
              <p:cNvPr id="89" name="TextBox 88"/>
              <p:cNvSpPr txBox="1"/>
              <p:nvPr/>
            </p:nvSpPr>
            <p:spPr>
              <a:xfrm>
                <a:off x="1524472" y="3952814"/>
                <a:ext cx="2540567" cy="11835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a:rPr>
                          </m:ctrlPr>
                        </m:fPr>
                        <m:num>
                          <m:sSub>
                            <m:sSubPr>
                              <m:ctrlPr>
                                <a:rPr lang="en-US" sz="2400" i="1" smtClean="0">
                                  <a:latin typeface="Cambria Math"/>
                                </a:rPr>
                              </m:ctrlPr>
                            </m:sSubPr>
                            <m:e>
                              <m:r>
                                <a:rPr lang="en-US" sz="2400" b="0" i="1" smtClean="0">
                                  <a:latin typeface="Cambria Math"/>
                                </a:rPr>
                                <m:t>𝑏</m:t>
                              </m:r>
                            </m:e>
                            <m:sub>
                              <m:r>
                                <a:rPr lang="en-US" sz="2400" b="0" i="1" smtClean="0">
                                  <a:latin typeface="Cambria Math"/>
                                </a:rPr>
                                <m:t>𝑓</m:t>
                              </m:r>
                            </m:sub>
                          </m:sSub>
                        </m:num>
                        <m:den>
                          <m:r>
                            <a:rPr lang="en-US" sz="2400" b="0" i="1" smtClean="0">
                              <a:latin typeface="Cambria Math"/>
                            </a:rPr>
                            <m:t>2</m:t>
                          </m:r>
                          <m:sSub>
                            <m:sSubPr>
                              <m:ctrlPr>
                                <a:rPr lang="en-US" sz="2400" b="0" i="1" smtClean="0">
                                  <a:latin typeface="Cambria Math"/>
                                </a:rPr>
                              </m:ctrlPr>
                            </m:sSubPr>
                            <m:e>
                              <m:r>
                                <a:rPr lang="en-US" sz="2400" b="0" i="1" smtClean="0">
                                  <a:latin typeface="Cambria Math"/>
                                </a:rPr>
                                <m:t>𝑡</m:t>
                              </m:r>
                            </m:e>
                            <m:sub>
                              <m:r>
                                <a:rPr lang="en-US" sz="2400" b="0" i="1" smtClean="0">
                                  <a:latin typeface="Cambria Math"/>
                                </a:rPr>
                                <m:t>𝑓</m:t>
                              </m:r>
                            </m:sub>
                          </m:sSub>
                        </m:den>
                      </m:f>
                      <m:r>
                        <a:rPr lang="en-US" sz="2400" dirty="0">
                          <a:latin typeface="Cambria Math"/>
                          <a:ea typeface="Cambria Math"/>
                        </a:rPr>
                        <m:t>≤</m:t>
                      </m:r>
                      <m:r>
                        <a:rPr lang="en-US" sz="2400" b="0" i="0" dirty="0" smtClean="0">
                          <a:latin typeface="Cambria Math"/>
                          <a:ea typeface="Cambria Math"/>
                        </a:rPr>
                        <m:t>0.32</m:t>
                      </m:r>
                      <m:rad>
                        <m:radPr>
                          <m:degHide m:val="on"/>
                          <m:ctrlPr>
                            <a:rPr lang="en-US" sz="2400" b="0" i="1" dirty="0" smtClean="0">
                              <a:latin typeface="Cambria Math"/>
                              <a:ea typeface="Cambria Math"/>
                            </a:rPr>
                          </m:ctrlPr>
                        </m:radPr>
                        <m:deg/>
                        <m:e>
                          <m:f>
                            <m:fPr>
                              <m:ctrlPr>
                                <a:rPr lang="en-US" sz="2400" b="0" i="1" dirty="0" smtClean="0">
                                  <a:latin typeface="Cambria Math"/>
                                  <a:ea typeface="Cambria Math"/>
                                </a:rPr>
                              </m:ctrlPr>
                            </m:fPr>
                            <m:num>
                              <m:r>
                                <a:rPr lang="en-US" sz="2400" b="0" i="1" dirty="0" smtClean="0">
                                  <a:latin typeface="Cambria Math"/>
                                  <a:ea typeface="Cambria Math"/>
                                </a:rPr>
                                <m:t>𝐸</m:t>
                              </m:r>
                            </m:num>
                            <m:den>
                              <m:sSub>
                                <m:sSubPr>
                                  <m:ctrlPr>
                                    <a:rPr lang="en-US" sz="2400" b="0" i="1" dirty="0" smtClean="0">
                                      <a:latin typeface="Cambria Math"/>
                                      <a:ea typeface="Cambria Math"/>
                                    </a:rPr>
                                  </m:ctrlPr>
                                </m:sSubPr>
                                <m:e>
                                  <m:r>
                                    <a:rPr lang="en-US" sz="2400" b="0" i="1" dirty="0" smtClean="0">
                                      <a:latin typeface="Cambria Math"/>
                                      <a:ea typeface="Cambria Math"/>
                                    </a:rPr>
                                    <m:t>𝑅</m:t>
                                  </m:r>
                                </m:e>
                                <m:sub>
                                  <m:r>
                                    <a:rPr lang="en-US" sz="2400" b="0" i="1" dirty="0" smtClean="0">
                                      <a:latin typeface="Cambria Math"/>
                                      <a:ea typeface="Cambria Math"/>
                                    </a:rPr>
                                    <m:t>𝑦</m:t>
                                  </m:r>
                                </m:sub>
                              </m:sSub>
                              <m:sSub>
                                <m:sSubPr>
                                  <m:ctrlPr>
                                    <a:rPr lang="en-US" sz="2400" b="0" i="1" dirty="0" smtClean="0">
                                      <a:latin typeface="Cambria Math"/>
                                      <a:ea typeface="Cambria Math"/>
                                    </a:rPr>
                                  </m:ctrlPr>
                                </m:sSubPr>
                                <m:e>
                                  <m:r>
                                    <a:rPr lang="en-US" sz="2400" b="0" i="1" dirty="0" smtClean="0">
                                      <a:latin typeface="Cambria Math"/>
                                      <a:ea typeface="Cambria Math"/>
                                    </a:rPr>
                                    <m:t>𝐹</m:t>
                                  </m:r>
                                </m:e>
                                <m:sub>
                                  <m:r>
                                    <a:rPr lang="en-US" sz="2400" b="0" i="1" dirty="0" smtClean="0">
                                      <a:latin typeface="Cambria Math"/>
                                      <a:ea typeface="Cambria Math"/>
                                    </a:rPr>
                                    <m:t>𝑦</m:t>
                                  </m:r>
                                </m:sub>
                              </m:sSub>
                            </m:den>
                          </m:f>
                        </m:e>
                      </m:rad>
                    </m:oMath>
                  </m:oMathPara>
                </a14:m>
                <a:endParaRPr lang="en-US" sz="2400" dirty="0"/>
              </a:p>
            </p:txBody>
          </p:sp>
        </mc:Choice>
        <mc:Fallback xmlns="">
          <p:sp>
            <p:nvSpPr>
              <p:cNvPr id="89" name="TextBox 88"/>
              <p:cNvSpPr txBox="1">
                <a:spLocks noRot="1" noChangeAspect="1" noMove="1" noResize="1" noEditPoints="1" noAdjustHandles="1" noChangeArrowheads="1" noChangeShapeType="1" noTextEdit="1"/>
              </p:cNvSpPr>
              <p:nvPr/>
            </p:nvSpPr>
            <p:spPr>
              <a:xfrm>
                <a:off x="1524472" y="3952814"/>
                <a:ext cx="2540567" cy="1183529"/>
              </a:xfrm>
              <a:prstGeom prst="rect">
                <a:avLst/>
              </a:prstGeom>
              <a:blipFill rotWithShape="1">
                <a:blip r:embed="rId4"/>
                <a:stretch>
                  <a:fillRect/>
                </a:stretch>
              </a:blipFill>
            </p:spPr>
            <p:txBody>
              <a:bodyPr/>
              <a:lstStyle/>
              <a:p>
                <a:r>
                  <a:rPr lang="en-US">
                    <a:noFill/>
                  </a:rPr>
                  <a:t> </a:t>
                </a:r>
              </a:p>
            </p:txBody>
          </p:sp>
        </mc:Fallback>
      </mc:AlternateContent>
      <p:sp>
        <p:nvSpPr>
          <p:cNvPr id="26" name="Slide Number Placeholder 3"/>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197</a:t>
            </a:fld>
            <a:endParaRPr lang="en-US" altLang="en-US"/>
          </a:p>
        </p:txBody>
      </p:sp>
    </p:spTree>
    <p:extLst>
      <p:ext uri="{BB962C8B-B14F-4D97-AF65-F5344CB8AC3E}">
        <p14:creationId xmlns:p14="http://schemas.microsoft.com/office/powerpoint/2010/main" val="1958651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38"/>
          </p:nvPr>
        </p:nvSpPr>
        <p:spPr/>
        <p:txBody>
          <a:bodyPr/>
          <a:lstStyle/>
          <a:p>
            <a:r>
              <a:rPr lang="en-US" dirty="0" smtClean="0"/>
              <a:t>Members</a:t>
            </a:r>
            <a:endParaRPr lang="en-US" dirty="0"/>
          </a:p>
        </p:txBody>
      </p:sp>
      <p:sp>
        <p:nvSpPr>
          <p:cNvPr id="9" name="Text Placeholder 8"/>
          <p:cNvSpPr>
            <a:spLocks noGrp="1"/>
          </p:cNvSpPr>
          <p:nvPr>
            <p:ph type="body" sz="quarter" idx="39"/>
          </p:nvPr>
        </p:nvSpPr>
        <p:spPr/>
        <p:txBody>
          <a:bodyPr/>
          <a:lstStyle/>
          <a:p>
            <a:r>
              <a:rPr lang="en-US" dirty="0" smtClean="0"/>
              <a:t>AISC Seismic Provisions</a:t>
            </a:r>
            <a:endParaRPr lang="en-US" dirty="0"/>
          </a:p>
        </p:txBody>
      </p:sp>
      <p:sp>
        <p:nvSpPr>
          <p:cNvPr id="10" name="Text Box 5"/>
          <p:cNvSpPr txBox="1">
            <a:spLocks noChangeArrowheads="1"/>
          </p:cNvSpPr>
          <p:nvPr/>
        </p:nvSpPr>
        <p:spPr bwMode="auto">
          <a:xfrm>
            <a:off x="899592" y="1940818"/>
            <a:ext cx="72496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t>Beam and column sections must satisfy the width-thickness limitations given in Section D1.1</a:t>
            </a:r>
            <a:r>
              <a:rPr lang="en-US" altLang="en-US" sz="2400" b="0" dirty="0" smtClean="0"/>
              <a:t>.</a:t>
            </a:r>
            <a:endParaRPr lang="en-US" altLang="en-US" sz="2400" b="0" dirty="0"/>
          </a:p>
        </p:txBody>
      </p:sp>
      <p:sp>
        <p:nvSpPr>
          <p:cNvPr id="11"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E3.5a  Basic Requirements</a:t>
            </a:r>
            <a:endParaRPr lang="en-US" altLang="en-US" sz="2200" u="sng" dirty="0">
              <a:latin typeface="+mn-lt"/>
            </a:endParaRPr>
          </a:p>
        </p:txBody>
      </p:sp>
      <p:sp>
        <p:nvSpPr>
          <p:cNvPr id="27" name="Text Box 5"/>
          <p:cNvSpPr txBox="1">
            <a:spLocks noChangeArrowheads="1"/>
          </p:cNvSpPr>
          <p:nvPr/>
        </p:nvSpPr>
        <p:spPr bwMode="auto">
          <a:xfrm>
            <a:off x="899592" y="2936092"/>
            <a:ext cx="4433511" cy="369332"/>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eaLnBrk="1" hangingPunct="1"/>
            <a:r>
              <a:rPr lang="en-US" altLang="en-US" sz="1800" b="1" i="1" dirty="0">
                <a:latin typeface="+mn-lt"/>
              </a:rPr>
              <a:t>Beam </a:t>
            </a:r>
            <a:r>
              <a:rPr lang="en-US" altLang="en-US" sz="1800" b="1" i="1" dirty="0" smtClean="0">
                <a:latin typeface="+mn-lt"/>
              </a:rPr>
              <a:t>and Column Webs:</a:t>
            </a:r>
            <a:endParaRPr lang="en-US" altLang="en-US" sz="1800" b="1" i="1" dirty="0">
              <a:latin typeface="+mn-lt"/>
            </a:endParaRPr>
          </a:p>
        </p:txBody>
      </p:sp>
      <mc:AlternateContent xmlns:mc="http://schemas.openxmlformats.org/markup-compatibility/2006" xmlns:a14="http://schemas.microsoft.com/office/drawing/2010/main">
        <mc:Choice Requires="a14">
          <p:sp>
            <p:nvSpPr>
              <p:cNvPr id="28" name="TextBox 27"/>
              <p:cNvSpPr txBox="1"/>
              <p:nvPr/>
            </p:nvSpPr>
            <p:spPr>
              <a:xfrm>
                <a:off x="1883130" y="5476654"/>
                <a:ext cx="1769908" cy="6224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a:rPr>
                        <m:t>𝑤h𝑒𝑟𝑒</m:t>
                      </m:r>
                      <m:r>
                        <a:rPr lang="en-US" sz="1600" b="0" i="1" smtClean="0">
                          <a:latin typeface="Cambria Math"/>
                        </a:rPr>
                        <m:t> </m:t>
                      </m:r>
                      <m:sSub>
                        <m:sSubPr>
                          <m:ctrlPr>
                            <a:rPr lang="en-US" sz="1600" i="1" smtClean="0">
                              <a:latin typeface="Cambria Math"/>
                            </a:rPr>
                          </m:ctrlPr>
                        </m:sSubPr>
                        <m:e>
                          <m:r>
                            <a:rPr lang="en-US" sz="1600" b="0" i="1" smtClean="0">
                              <a:latin typeface="Cambria Math"/>
                            </a:rPr>
                            <m:t>𝐶</m:t>
                          </m:r>
                        </m:e>
                        <m:sub>
                          <m:r>
                            <a:rPr lang="en-US" sz="1600" b="0" i="1" smtClean="0">
                              <a:latin typeface="Cambria Math"/>
                            </a:rPr>
                            <m:t>𝑎</m:t>
                          </m:r>
                        </m:sub>
                      </m:sSub>
                      <m:r>
                        <a:rPr lang="en-US" sz="1600" b="0" i="1" smtClean="0">
                          <a:latin typeface="Cambria Math"/>
                        </a:rPr>
                        <m:t>=</m:t>
                      </m:r>
                      <m:f>
                        <m:fPr>
                          <m:ctrlPr>
                            <a:rPr lang="en-US" sz="1600" b="0" i="1" smtClean="0">
                              <a:latin typeface="Cambria Math"/>
                            </a:rPr>
                          </m:ctrlPr>
                        </m:fPr>
                        <m:num>
                          <m:sSub>
                            <m:sSubPr>
                              <m:ctrlPr>
                                <a:rPr lang="en-US" sz="1600" b="0" i="1" smtClean="0">
                                  <a:latin typeface="Cambria Math"/>
                                </a:rPr>
                              </m:ctrlPr>
                            </m:sSubPr>
                            <m:e>
                              <m:r>
                                <a:rPr lang="en-US" sz="1600" b="0" i="1" smtClean="0">
                                  <a:latin typeface="Cambria Math"/>
                                </a:rPr>
                                <m:t>𝑃</m:t>
                              </m:r>
                            </m:e>
                            <m:sub>
                              <m:r>
                                <a:rPr lang="en-US" sz="1600" b="0" i="1" smtClean="0">
                                  <a:latin typeface="Cambria Math"/>
                                </a:rPr>
                                <m:t>𝑢</m:t>
                              </m:r>
                            </m:sub>
                          </m:sSub>
                        </m:num>
                        <m:den>
                          <m:sSub>
                            <m:sSubPr>
                              <m:ctrlPr>
                                <a:rPr lang="en-US" sz="1600" b="0" i="1" smtClean="0">
                                  <a:latin typeface="Cambria Math"/>
                                </a:rPr>
                              </m:ctrlPr>
                            </m:sSubPr>
                            <m:e>
                              <m:r>
                                <m:rPr>
                                  <m:sty m:val="p"/>
                                </m:rPr>
                                <a:rPr lang="el-GR" sz="1600" b="0" i="1" smtClean="0">
                                  <a:latin typeface="Cambria Math"/>
                                </a:rPr>
                                <m:t>ϕ</m:t>
                              </m:r>
                            </m:e>
                            <m:sub>
                              <m:r>
                                <a:rPr lang="en-US" sz="1600" b="0" i="1" smtClean="0">
                                  <a:latin typeface="Cambria Math"/>
                                </a:rPr>
                                <m:t>𝑐</m:t>
                              </m:r>
                            </m:sub>
                          </m:sSub>
                          <m:sSub>
                            <m:sSubPr>
                              <m:ctrlPr>
                                <a:rPr lang="en-US" sz="1600" b="0" i="1" smtClean="0">
                                  <a:latin typeface="Cambria Math"/>
                                </a:rPr>
                              </m:ctrlPr>
                            </m:sSubPr>
                            <m:e>
                              <m:r>
                                <a:rPr lang="en-US" sz="1600" b="0" i="1" smtClean="0">
                                  <a:latin typeface="Cambria Math"/>
                                </a:rPr>
                                <m:t>𝑃</m:t>
                              </m:r>
                            </m:e>
                            <m:sub>
                              <m:r>
                                <a:rPr lang="en-US" sz="1600" b="0" i="1" smtClean="0">
                                  <a:latin typeface="Cambria Math"/>
                                </a:rPr>
                                <m:t>𝑦</m:t>
                              </m:r>
                            </m:sub>
                          </m:sSub>
                        </m:den>
                      </m:f>
                    </m:oMath>
                  </m:oMathPara>
                </a14:m>
                <a:endParaRPr lang="en-US" sz="1600" dirty="0"/>
              </a:p>
            </p:txBody>
          </p:sp>
        </mc:Choice>
        <mc:Fallback xmlns="">
          <p:sp>
            <p:nvSpPr>
              <p:cNvPr id="28" name="TextBox 27"/>
              <p:cNvSpPr txBox="1">
                <a:spLocks noRot="1" noChangeAspect="1" noMove="1" noResize="1" noEditPoints="1" noAdjustHandles="1" noChangeArrowheads="1" noChangeShapeType="1" noTextEdit="1"/>
              </p:cNvSpPr>
              <p:nvPr/>
            </p:nvSpPr>
            <p:spPr>
              <a:xfrm>
                <a:off x="1883130" y="5476654"/>
                <a:ext cx="1769908" cy="622414"/>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3887382" y="2797775"/>
                <a:ext cx="1249316" cy="7286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b="1" i="1" smtClean="0">
                              <a:latin typeface="Cambria Math"/>
                            </a:rPr>
                          </m:ctrlPr>
                        </m:fPr>
                        <m:num>
                          <m:r>
                            <a:rPr lang="en-US" sz="2000" b="1" i="1" smtClean="0">
                              <a:latin typeface="Cambria Math"/>
                            </a:rPr>
                            <m:t>𝒉</m:t>
                          </m:r>
                        </m:num>
                        <m:den>
                          <m:sSub>
                            <m:sSubPr>
                              <m:ctrlPr>
                                <a:rPr lang="en-US" sz="2000" b="1" i="1" smtClean="0">
                                  <a:latin typeface="Cambria Math"/>
                                </a:rPr>
                              </m:ctrlPr>
                            </m:sSubPr>
                            <m:e>
                              <m:r>
                                <a:rPr lang="en-US" sz="2000" b="1" i="1" smtClean="0">
                                  <a:latin typeface="Cambria Math"/>
                                </a:rPr>
                                <m:t>𝒕</m:t>
                              </m:r>
                            </m:e>
                            <m:sub>
                              <m:r>
                                <a:rPr lang="en-US" sz="2000" b="1" i="1" smtClean="0">
                                  <a:latin typeface="Cambria Math"/>
                                </a:rPr>
                                <m:t>𝒘</m:t>
                              </m:r>
                            </m:sub>
                          </m:sSub>
                        </m:den>
                      </m:f>
                      <m:r>
                        <a:rPr lang="en-US" sz="2000" b="1" i="1" smtClean="0">
                          <a:latin typeface="Cambria Math"/>
                          <a:ea typeface="Cambria Math"/>
                        </a:rPr>
                        <m:t>≤</m:t>
                      </m:r>
                      <m:sSub>
                        <m:sSubPr>
                          <m:ctrlPr>
                            <a:rPr lang="en-US" sz="2000" b="1" i="1" smtClean="0">
                              <a:latin typeface="Cambria Math"/>
                              <a:ea typeface="Cambria Math"/>
                            </a:rPr>
                          </m:ctrlPr>
                        </m:sSubPr>
                        <m:e>
                          <m:r>
                            <a:rPr lang="el-GR" sz="2000" b="1" i="1">
                              <a:latin typeface="Cambria Math"/>
                              <a:ea typeface="Cambria Math"/>
                            </a:rPr>
                            <m:t>𝝀</m:t>
                          </m:r>
                        </m:e>
                        <m:sub>
                          <m:r>
                            <a:rPr lang="en-US" sz="2000" b="1" i="1" smtClean="0">
                              <a:latin typeface="Cambria Math"/>
                              <a:ea typeface="Cambria Math"/>
                            </a:rPr>
                            <m:t>𝒉𝒅</m:t>
                          </m:r>
                        </m:sub>
                      </m:sSub>
                    </m:oMath>
                  </m:oMathPara>
                </a14:m>
                <a:endParaRPr lang="en-US" sz="2000" b="1" dirty="0"/>
              </a:p>
            </p:txBody>
          </p:sp>
        </mc:Choice>
        <mc:Fallback xmlns="">
          <p:sp>
            <p:nvSpPr>
              <p:cNvPr id="29" name="TextBox 28"/>
              <p:cNvSpPr txBox="1">
                <a:spLocks noRot="1" noChangeAspect="1" noMove="1" noResize="1" noEditPoints="1" noAdjustHandles="1" noChangeArrowheads="1" noChangeShapeType="1" noTextEdit="1"/>
              </p:cNvSpPr>
              <p:nvPr/>
            </p:nvSpPr>
            <p:spPr>
              <a:xfrm>
                <a:off x="3887382" y="2797775"/>
                <a:ext cx="1249316" cy="728661"/>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3324672" y="3833296"/>
                <a:ext cx="2939971" cy="819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a:ea typeface="Cambria Math"/>
                            </a:rPr>
                          </m:ctrlPr>
                        </m:sSubPr>
                        <m:e>
                          <m:r>
                            <m:rPr>
                              <m:sty m:val="p"/>
                            </m:rPr>
                            <a:rPr lang="el-GR" sz="1600" i="1">
                              <a:latin typeface="Cambria Math"/>
                              <a:ea typeface="Cambria Math"/>
                            </a:rPr>
                            <m:t>λ</m:t>
                          </m:r>
                        </m:e>
                        <m:sub>
                          <m:r>
                            <a:rPr lang="en-US" sz="1600" i="1">
                              <a:latin typeface="Cambria Math"/>
                              <a:ea typeface="Cambria Math"/>
                            </a:rPr>
                            <m:t>h𝑑</m:t>
                          </m:r>
                        </m:sub>
                      </m:sSub>
                      <m:r>
                        <a:rPr lang="en-US" sz="1600" i="1" smtClean="0">
                          <a:latin typeface="Cambria Math"/>
                          <a:ea typeface="Cambria Math"/>
                        </a:rPr>
                        <m:t>=</m:t>
                      </m:r>
                      <m:r>
                        <a:rPr lang="en-US" sz="1600" b="0" i="1" smtClean="0">
                          <a:latin typeface="Cambria Math"/>
                          <a:ea typeface="Cambria Math"/>
                        </a:rPr>
                        <m:t>2.57</m:t>
                      </m:r>
                      <m:rad>
                        <m:radPr>
                          <m:degHide m:val="on"/>
                          <m:ctrlPr>
                            <a:rPr lang="en-US" sz="1600" b="0" i="1" smtClean="0">
                              <a:latin typeface="Cambria Math"/>
                              <a:ea typeface="Cambria Math"/>
                            </a:rPr>
                          </m:ctrlPr>
                        </m:radPr>
                        <m:deg/>
                        <m:e>
                          <m:f>
                            <m:fPr>
                              <m:ctrlPr>
                                <a:rPr lang="en-US" sz="1600" b="0" i="1" smtClean="0">
                                  <a:latin typeface="Cambria Math"/>
                                  <a:ea typeface="Cambria Math"/>
                                </a:rPr>
                              </m:ctrlPr>
                            </m:fPr>
                            <m:num>
                              <m:r>
                                <a:rPr lang="en-US" sz="1600" b="0" i="1" smtClean="0">
                                  <a:latin typeface="Cambria Math"/>
                                  <a:ea typeface="Cambria Math"/>
                                </a:rPr>
                                <m:t>𝐸</m:t>
                              </m:r>
                            </m:num>
                            <m:den>
                              <m:sSub>
                                <m:sSubPr>
                                  <m:ctrlPr>
                                    <a:rPr lang="en-US" sz="1600" b="0" i="1" smtClean="0">
                                      <a:latin typeface="Cambria Math"/>
                                      <a:ea typeface="Cambria Math"/>
                                    </a:rPr>
                                  </m:ctrlPr>
                                </m:sSubPr>
                                <m:e>
                                  <m:r>
                                    <a:rPr lang="en-US" sz="1600" b="0" i="1" smtClean="0">
                                      <a:latin typeface="Cambria Math"/>
                                      <a:ea typeface="Cambria Math"/>
                                    </a:rPr>
                                    <m:t>𝑅</m:t>
                                  </m:r>
                                </m:e>
                                <m:sub>
                                  <m:r>
                                    <a:rPr lang="en-US" sz="1600" b="0" i="1" smtClean="0">
                                      <a:latin typeface="Cambria Math"/>
                                      <a:ea typeface="Cambria Math"/>
                                    </a:rPr>
                                    <m:t>𝑦</m:t>
                                  </m:r>
                                </m:sub>
                              </m:sSub>
                              <m:sSub>
                                <m:sSubPr>
                                  <m:ctrlPr>
                                    <a:rPr lang="en-US" sz="1600" b="0" i="1" smtClean="0">
                                      <a:latin typeface="Cambria Math"/>
                                      <a:ea typeface="Cambria Math"/>
                                    </a:rPr>
                                  </m:ctrlPr>
                                </m:sSubPr>
                                <m:e>
                                  <m:r>
                                    <a:rPr lang="en-US" sz="1600" b="0" i="1" smtClean="0">
                                      <a:latin typeface="Cambria Math"/>
                                      <a:ea typeface="Cambria Math"/>
                                    </a:rPr>
                                    <m:t>𝐹</m:t>
                                  </m:r>
                                </m:e>
                                <m:sub>
                                  <m:r>
                                    <a:rPr lang="en-US" sz="1600" b="0" i="1" smtClean="0">
                                      <a:latin typeface="Cambria Math"/>
                                      <a:ea typeface="Cambria Math"/>
                                    </a:rPr>
                                    <m:t>𝑦</m:t>
                                  </m:r>
                                </m:sub>
                              </m:sSub>
                            </m:den>
                          </m:f>
                        </m:e>
                      </m:rad>
                      <m:d>
                        <m:dPr>
                          <m:ctrlPr>
                            <a:rPr lang="en-US" sz="1600" b="0" i="1" smtClean="0">
                              <a:latin typeface="Cambria Math"/>
                              <a:ea typeface="Cambria Math"/>
                            </a:rPr>
                          </m:ctrlPr>
                        </m:dPr>
                        <m:e>
                          <m:r>
                            <a:rPr lang="en-US" sz="1600" b="0" i="1" smtClean="0">
                              <a:latin typeface="Cambria Math"/>
                              <a:ea typeface="Cambria Math"/>
                            </a:rPr>
                            <m:t>1−1.04</m:t>
                          </m:r>
                          <m:sSub>
                            <m:sSubPr>
                              <m:ctrlPr>
                                <a:rPr lang="en-US" sz="1600" b="0" i="1" smtClean="0">
                                  <a:latin typeface="Cambria Math"/>
                                  <a:ea typeface="Cambria Math"/>
                                </a:rPr>
                              </m:ctrlPr>
                            </m:sSubPr>
                            <m:e>
                              <m:r>
                                <a:rPr lang="en-US" sz="1600" b="0" i="1" smtClean="0">
                                  <a:latin typeface="Cambria Math"/>
                                  <a:ea typeface="Cambria Math"/>
                                </a:rPr>
                                <m:t>𝐶</m:t>
                              </m:r>
                            </m:e>
                            <m:sub>
                              <m:r>
                                <a:rPr lang="en-US" sz="1600" b="0" i="1" smtClean="0">
                                  <a:latin typeface="Cambria Math"/>
                                  <a:ea typeface="Cambria Math"/>
                                </a:rPr>
                                <m:t>𝑎</m:t>
                              </m:r>
                            </m:sub>
                          </m:sSub>
                        </m:e>
                      </m:d>
                    </m:oMath>
                  </m:oMathPara>
                </a14:m>
                <a:endParaRPr lang="en-US" sz="1600" dirty="0"/>
              </a:p>
            </p:txBody>
          </p:sp>
        </mc:Choice>
        <mc:Fallback xmlns="">
          <p:sp>
            <p:nvSpPr>
              <p:cNvPr id="30" name="TextBox 29"/>
              <p:cNvSpPr txBox="1">
                <a:spLocks noRot="1" noChangeAspect="1" noMove="1" noResize="1" noEditPoints="1" noAdjustHandles="1" noChangeArrowheads="1" noChangeShapeType="1" noTextEdit="1"/>
              </p:cNvSpPr>
              <p:nvPr/>
            </p:nvSpPr>
            <p:spPr>
              <a:xfrm>
                <a:off x="3324672" y="3833296"/>
                <a:ext cx="2939971" cy="81984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3324672" y="4653136"/>
                <a:ext cx="4060471" cy="819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a:ea typeface="Cambria Math"/>
                            </a:rPr>
                          </m:ctrlPr>
                        </m:sSubPr>
                        <m:e>
                          <m:r>
                            <m:rPr>
                              <m:sty m:val="p"/>
                            </m:rPr>
                            <a:rPr lang="el-GR" sz="1600" i="1">
                              <a:latin typeface="Cambria Math"/>
                              <a:ea typeface="Cambria Math"/>
                            </a:rPr>
                            <m:t>λ</m:t>
                          </m:r>
                        </m:e>
                        <m:sub>
                          <m:r>
                            <a:rPr lang="en-US" sz="1600" b="0" i="1" smtClean="0">
                              <a:latin typeface="Cambria Math"/>
                              <a:ea typeface="Cambria Math"/>
                            </a:rPr>
                            <m:t>h𝑑</m:t>
                          </m:r>
                        </m:sub>
                      </m:sSub>
                      <m:r>
                        <a:rPr lang="en-US" sz="1600" i="1">
                          <a:latin typeface="Cambria Math"/>
                          <a:ea typeface="Cambria Math"/>
                        </a:rPr>
                        <m:t>=</m:t>
                      </m:r>
                      <m:r>
                        <a:rPr lang="en-US" sz="1600" b="0" i="1" smtClean="0">
                          <a:latin typeface="Cambria Math"/>
                          <a:ea typeface="Cambria Math"/>
                        </a:rPr>
                        <m:t>0.88</m:t>
                      </m:r>
                      <m:rad>
                        <m:radPr>
                          <m:degHide m:val="on"/>
                          <m:ctrlPr>
                            <a:rPr lang="en-US" sz="1600" b="0" i="1" smtClean="0">
                              <a:latin typeface="Cambria Math"/>
                              <a:ea typeface="Cambria Math"/>
                            </a:rPr>
                          </m:ctrlPr>
                        </m:radPr>
                        <m:deg/>
                        <m:e>
                          <m:f>
                            <m:fPr>
                              <m:ctrlPr>
                                <a:rPr lang="en-US" sz="1600" b="0" i="1" smtClean="0">
                                  <a:latin typeface="Cambria Math"/>
                                  <a:ea typeface="Cambria Math"/>
                                </a:rPr>
                              </m:ctrlPr>
                            </m:fPr>
                            <m:num>
                              <m:r>
                                <a:rPr lang="en-US" sz="1600" b="0" i="1" smtClean="0">
                                  <a:latin typeface="Cambria Math"/>
                                  <a:ea typeface="Cambria Math"/>
                                </a:rPr>
                                <m:t>𝐸</m:t>
                              </m:r>
                            </m:num>
                            <m:den>
                              <m:sSub>
                                <m:sSubPr>
                                  <m:ctrlPr>
                                    <a:rPr lang="en-US" sz="1600" b="0" i="1" smtClean="0">
                                      <a:latin typeface="Cambria Math"/>
                                      <a:ea typeface="Cambria Math"/>
                                    </a:rPr>
                                  </m:ctrlPr>
                                </m:sSubPr>
                                <m:e>
                                  <m:r>
                                    <a:rPr lang="en-US" sz="1600" b="0" i="1" smtClean="0">
                                      <a:latin typeface="Cambria Math"/>
                                      <a:ea typeface="Cambria Math"/>
                                    </a:rPr>
                                    <m:t>𝑅</m:t>
                                  </m:r>
                                </m:e>
                                <m:sub>
                                  <m:r>
                                    <a:rPr lang="en-US" sz="1600" b="0" i="1" smtClean="0">
                                      <a:latin typeface="Cambria Math"/>
                                      <a:ea typeface="Cambria Math"/>
                                    </a:rPr>
                                    <m:t>𝑦</m:t>
                                  </m:r>
                                </m:sub>
                              </m:sSub>
                              <m:sSub>
                                <m:sSubPr>
                                  <m:ctrlPr>
                                    <a:rPr lang="en-US" sz="1600" b="0" i="1" smtClean="0">
                                      <a:latin typeface="Cambria Math"/>
                                      <a:ea typeface="Cambria Math"/>
                                    </a:rPr>
                                  </m:ctrlPr>
                                </m:sSubPr>
                                <m:e>
                                  <m:r>
                                    <a:rPr lang="en-US" sz="1600" b="0" i="1" smtClean="0">
                                      <a:latin typeface="Cambria Math"/>
                                      <a:ea typeface="Cambria Math"/>
                                    </a:rPr>
                                    <m:t>𝐹</m:t>
                                  </m:r>
                                </m:e>
                                <m:sub>
                                  <m:r>
                                    <a:rPr lang="en-US" sz="1600" b="0" i="1" smtClean="0">
                                      <a:latin typeface="Cambria Math"/>
                                      <a:ea typeface="Cambria Math"/>
                                    </a:rPr>
                                    <m:t>𝑦</m:t>
                                  </m:r>
                                </m:sub>
                              </m:sSub>
                            </m:den>
                          </m:f>
                        </m:e>
                      </m:rad>
                      <m:d>
                        <m:dPr>
                          <m:ctrlPr>
                            <a:rPr lang="en-US" sz="1600" b="0" i="1" smtClean="0">
                              <a:latin typeface="Cambria Math"/>
                              <a:ea typeface="Cambria Math"/>
                            </a:rPr>
                          </m:ctrlPr>
                        </m:dPr>
                        <m:e>
                          <m:r>
                            <a:rPr lang="en-US" sz="1600" b="0" i="1" smtClean="0">
                              <a:latin typeface="Cambria Math"/>
                              <a:ea typeface="Cambria Math"/>
                            </a:rPr>
                            <m:t>2.68−</m:t>
                          </m:r>
                          <m:sSub>
                            <m:sSubPr>
                              <m:ctrlPr>
                                <a:rPr lang="en-US" sz="1600" b="0" i="1" smtClean="0">
                                  <a:latin typeface="Cambria Math"/>
                                  <a:ea typeface="Cambria Math"/>
                                </a:rPr>
                              </m:ctrlPr>
                            </m:sSubPr>
                            <m:e>
                              <m:r>
                                <a:rPr lang="en-US" sz="1600" b="0" i="1" smtClean="0">
                                  <a:latin typeface="Cambria Math"/>
                                  <a:ea typeface="Cambria Math"/>
                                </a:rPr>
                                <m:t>𝐶</m:t>
                              </m:r>
                            </m:e>
                            <m:sub>
                              <m:r>
                                <a:rPr lang="en-US" sz="1600" b="0" i="1" smtClean="0">
                                  <a:latin typeface="Cambria Math"/>
                                  <a:ea typeface="Cambria Math"/>
                                </a:rPr>
                                <m:t>𝑎</m:t>
                              </m:r>
                            </m:sub>
                          </m:sSub>
                        </m:e>
                      </m:d>
                      <m:r>
                        <a:rPr lang="en-US" sz="1600" b="0" i="1" smtClean="0">
                          <a:latin typeface="Cambria Math"/>
                          <a:ea typeface="Cambria Math"/>
                        </a:rPr>
                        <m:t>≥1.57</m:t>
                      </m:r>
                      <m:rad>
                        <m:radPr>
                          <m:degHide m:val="on"/>
                          <m:ctrlPr>
                            <a:rPr lang="en-US" sz="1600" b="0" i="1" smtClean="0">
                              <a:latin typeface="Cambria Math"/>
                              <a:ea typeface="Cambria Math"/>
                            </a:rPr>
                          </m:ctrlPr>
                        </m:radPr>
                        <m:deg/>
                        <m:e>
                          <m:f>
                            <m:fPr>
                              <m:ctrlPr>
                                <a:rPr lang="en-US" sz="1600" b="0" i="1" smtClean="0">
                                  <a:latin typeface="Cambria Math"/>
                                  <a:ea typeface="Cambria Math"/>
                                </a:rPr>
                              </m:ctrlPr>
                            </m:fPr>
                            <m:num>
                              <m:r>
                                <a:rPr lang="en-US" sz="1600" b="0" i="1" smtClean="0">
                                  <a:latin typeface="Cambria Math"/>
                                  <a:ea typeface="Cambria Math"/>
                                </a:rPr>
                                <m:t>𝐸</m:t>
                              </m:r>
                            </m:num>
                            <m:den>
                              <m:sSub>
                                <m:sSubPr>
                                  <m:ctrlPr>
                                    <a:rPr lang="en-US" sz="1600" b="0" i="1" smtClean="0">
                                      <a:latin typeface="Cambria Math"/>
                                      <a:ea typeface="Cambria Math"/>
                                    </a:rPr>
                                  </m:ctrlPr>
                                </m:sSubPr>
                                <m:e>
                                  <m:r>
                                    <a:rPr lang="en-US" sz="1600" b="0" i="1" smtClean="0">
                                      <a:latin typeface="Cambria Math"/>
                                      <a:ea typeface="Cambria Math"/>
                                    </a:rPr>
                                    <m:t>𝑅</m:t>
                                  </m:r>
                                </m:e>
                                <m:sub>
                                  <m:r>
                                    <a:rPr lang="en-US" sz="1600" b="0" i="1" smtClean="0">
                                      <a:latin typeface="Cambria Math"/>
                                      <a:ea typeface="Cambria Math"/>
                                    </a:rPr>
                                    <m:t>𝑦</m:t>
                                  </m:r>
                                </m:sub>
                              </m:sSub>
                              <m:sSub>
                                <m:sSubPr>
                                  <m:ctrlPr>
                                    <a:rPr lang="en-US" sz="1600" b="0" i="1" smtClean="0">
                                      <a:latin typeface="Cambria Math"/>
                                      <a:ea typeface="Cambria Math"/>
                                    </a:rPr>
                                  </m:ctrlPr>
                                </m:sSubPr>
                                <m:e>
                                  <m:r>
                                    <a:rPr lang="en-US" sz="1600" b="0" i="1" smtClean="0">
                                      <a:latin typeface="Cambria Math"/>
                                      <a:ea typeface="Cambria Math"/>
                                    </a:rPr>
                                    <m:t>𝐹</m:t>
                                  </m:r>
                                </m:e>
                                <m:sub>
                                  <m:r>
                                    <a:rPr lang="en-US" sz="1600" b="0" i="1" smtClean="0">
                                      <a:latin typeface="Cambria Math"/>
                                      <a:ea typeface="Cambria Math"/>
                                    </a:rPr>
                                    <m:t>𝑦</m:t>
                                  </m:r>
                                </m:sub>
                              </m:sSub>
                            </m:den>
                          </m:f>
                        </m:e>
                      </m:rad>
                    </m:oMath>
                  </m:oMathPara>
                </a14:m>
                <a:endParaRPr lang="en-US" sz="1600" dirty="0"/>
              </a:p>
            </p:txBody>
          </p:sp>
        </mc:Choice>
        <mc:Fallback xmlns="">
          <p:sp>
            <p:nvSpPr>
              <p:cNvPr id="31" name="TextBox 30"/>
              <p:cNvSpPr txBox="1">
                <a:spLocks noRot="1" noChangeAspect="1" noMove="1" noResize="1" noEditPoints="1" noAdjustHandles="1" noChangeArrowheads="1" noChangeShapeType="1" noTextEdit="1"/>
              </p:cNvSpPr>
              <p:nvPr/>
            </p:nvSpPr>
            <p:spPr>
              <a:xfrm>
                <a:off x="3324672" y="4653136"/>
                <a:ext cx="4060471" cy="819840"/>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948408" y="4103979"/>
                <a:ext cx="1689950" cy="338554"/>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sz="1600" b="0" i="1" smtClean="0">
                          <a:latin typeface="Cambria Math"/>
                        </a:rPr>
                        <m:t>𝐹𝑜𝑟</m:t>
                      </m:r>
                      <m:r>
                        <a:rPr lang="en-US" sz="1600" b="0" i="1" smtClean="0">
                          <a:latin typeface="Cambria Math"/>
                        </a:rPr>
                        <m:t>  </m:t>
                      </m:r>
                      <m:sSub>
                        <m:sSubPr>
                          <m:ctrlPr>
                            <a:rPr lang="en-US" sz="1600" b="0" i="1" smtClean="0">
                              <a:latin typeface="Cambria Math"/>
                            </a:rPr>
                          </m:ctrlPr>
                        </m:sSubPr>
                        <m:e>
                          <m:r>
                            <a:rPr lang="en-US" sz="1600" b="0" i="1" smtClean="0">
                              <a:latin typeface="Cambria Math"/>
                            </a:rPr>
                            <m:t>𝐶</m:t>
                          </m:r>
                        </m:e>
                        <m:sub>
                          <m:r>
                            <a:rPr lang="en-US" sz="1600" b="0" i="1" smtClean="0">
                              <a:latin typeface="Cambria Math"/>
                            </a:rPr>
                            <m:t>𝑎</m:t>
                          </m:r>
                        </m:sub>
                      </m:sSub>
                      <m:r>
                        <a:rPr lang="en-US" sz="1600" b="0" i="1" smtClean="0">
                          <a:latin typeface="Cambria Math"/>
                          <a:ea typeface="Cambria Math"/>
                        </a:rPr>
                        <m:t>≤0.114,</m:t>
                      </m:r>
                    </m:oMath>
                  </m:oMathPara>
                </a14:m>
                <a:endParaRPr lang="en-US" sz="1600" dirty="0"/>
              </a:p>
            </p:txBody>
          </p:sp>
        </mc:Choice>
        <mc:Fallback xmlns="">
          <p:sp>
            <p:nvSpPr>
              <p:cNvPr id="32" name="TextBox 31"/>
              <p:cNvSpPr txBox="1">
                <a:spLocks noRot="1" noChangeAspect="1" noMove="1" noResize="1" noEditPoints="1" noAdjustHandles="1" noChangeArrowheads="1" noChangeShapeType="1" noTextEdit="1"/>
              </p:cNvSpPr>
              <p:nvPr/>
            </p:nvSpPr>
            <p:spPr>
              <a:xfrm>
                <a:off x="948408" y="4103979"/>
                <a:ext cx="1689950" cy="338554"/>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948408" y="4923819"/>
                <a:ext cx="1689950" cy="338554"/>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sz="1600" b="0" i="1" smtClean="0">
                          <a:latin typeface="Cambria Math"/>
                        </a:rPr>
                        <m:t>𝐹𝑜𝑟</m:t>
                      </m:r>
                      <m:r>
                        <a:rPr lang="en-US" sz="1600" b="0" i="1" smtClean="0">
                          <a:latin typeface="Cambria Math"/>
                        </a:rPr>
                        <m:t>  </m:t>
                      </m:r>
                      <m:sSub>
                        <m:sSubPr>
                          <m:ctrlPr>
                            <a:rPr lang="en-US" sz="1600" b="0" i="1" smtClean="0">
                              <a:latin typeface="Cambria Math"/>
                            </a:rPr>
                          </m:ctrlPr>
                        </m:sSubPr>
                        <m:e>
                          <m:r>
                            <a:rPr lang="en-US" sz="1600" b="0" i="1" smtClean="0">
                              <a:latin typeface="Cambria Math"/>
                            </a:rPr>
                            <m:t>𝐶</m:t>
                          </m:r>
                        </m:e>
                        <m:sub>
                          <m:r>
                            <a:rPr lang="en-US" sz="1600" b="0" i="1" smtClean="0">
                              <a:latin typeface="Cambria Math"/>
                            </a:rPr>
                            <m:t>𝑎</m:t>
                          </m:r>
                        </m:sub>
                      </m:sSub>
                      <m:r>
                        <a:rPr lang="en-US" sz="1600" b="0" i="1" smtClean="0">
                          <a:latin typeface="Cambria Math"/>
                          <a:ea typeface="Cambria Math"/>
                        </a:rPr>
                        <m:t>&gt;0.114,</m:t>
                      </m:r>
                    </m:oMath>
                  </m:oMathPara>
                </a14:m>
                <a:endParaRPr lang="en-US" sz="1600" dirty="0"/>
              </a:p>
            </p:txBody>
          </p:sp>
        </mc:Choice>
        <mc:Fallback xmlns="">
          <p:sp>
            <p:nvSpPr>
              <p:cNvPr id="33" name="TextBox 32"/>
              <p:cNvSpPr txBox="1">
                <a:spLocks noRot="1" noChangeAspect="1" noMove="1" noResize="1" noEditPoints="1" noAdjustHandles="1" noChangeArrowheads="1" noChangeShapeType="1" noTextEdit="1"/>
              </p:cNvSpPr>
              <p:nvPr/>
            </p:nvSpPr>
            <p:spPr>
              <a:xfrm>
                <a:off x="948408" y="4923819"/>
                <a:ext cx="1689950" cy="338554"/>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948408" y="6209206"/>
                <a:ext cx="7638951" cy="530723"/>
              </a:xfrm>
              <a:prstGeom prst="rect">
                <a:avLst/>
              </a:prstGeom>
              <a:noFill/>
            </p:spPr>
            <p:txBody>
              <a:bodyPr wrap="none" rtlCol="0">
                <a:spAutoFit/>
              </a:bodyPr>
              <a:lstStyle/>
              <a:p>
                <a:r>
                  <a:rPr lang="en-US" sz="1400" u="sng" dirty="0" smtClean="0">
                    <a:latin typeface="Cambria" panose="02040503050406030204" pitchFamily="18" charset="0"/>
                    <a:ea typeface="Cambria" panose="02040503050406030204" pitchFamily="18" charset="0"/>
                  </a:rPr>
                  <a:t>Note</a:t>
                </a:r>
                <a:r>
                  <a:rPr lang="en-US" sz="1400" dirty="0" smtClean="0">
                    <a:latin typeface="Cambria" panose="02040503050406030204" pitchFamily="18" charset="0"/>
                    <a:ea typeface="Cambria" panose="02040503050406030204" pitchFamily="18" charset="0"/>
                  </a:rPr>
                  <a:t>: For I-shaped beams in SMF where </a:t>
                </a:r>
                <a:r>
                  <a:rPr lang="en-US" sz="1400" i="1" dirty="0" smtClean="0">
                    <a:latin typeface="Cambria" panose="02040503050406030204" pitchFamily="18" charset="0"/>
                    <a:ea typeface="Cambria" panose="02040503050406030204" pitchFamily="18" charset="0"/>
                  </a:rPr>
                  <a:t>C</a:t>
                </a:r>
                <a:r>
                  <a:rPr lang="en-US" sz="1400" i="1" baseline="-25000" dirty="0" smtClean="0">
                    <a:latin typeface="Cambria" panose="02040503050406030204" pitchFamily="18" charset="0"/>
                    <a:ea typeface="Cambria" panose="02040503050406030204" pitchFamily="18" charset="0"/>
                  </a:rPr>
                  <a:t>a</a:t>
                </a:r>
                <a:r>
                  <a:rPr lang="en-US" sz="1400" dirty="0" smtClean="0">
                    <a:latin typeface="Cambria" panose="02040503050406030204" pitchFamily="18" charset="0"/>
                    <a:ea typeface="Cambria" panose="02040503050406030204" pitchFamily="18" charset="0"/>
                  </a:rPr>
                  <a:t> ≤ 0.114, the limiting h/t</a:t>
                </a:r>
                <a:r>
                  <a:rPr lang="en-US" sz="1400" baseline="-25000" dirty="0" smtClean="0">
                    <a:latin typeface="Cambria" panose="02040503050406030204" pitchFamily="18" charset="0"/>
                    <a:ea typeface="Cambria" panose="02040503050406030204" pitchFamily="18" charset="0"/>
                  </a:rPr>
                  <a:t>w</a:t>
                </a:r>
                <a:r>
                  <a:rPr lang="en-US" sz="1400" dirty="0" smtClean="0">
                    <a:latin typeface="Cambria" panose="02040503050406030204" pitchFamily="18" charset="0"/>
                    <a:ea typeface="Cambria" panose="02040503050406030204" pitchFamily="18" charset="0"/>
                  </a:rPr>
                  <a:t> shall not exceed </a:t>
                </a:r>
                <a14:m>
                  <m:oMath xmlns:m="http://schemas.openxmlformats.org/officeDocument/2006/math">
                    <m:r>
                      <a:rPr lang="en-US" sz="1400" b="0" i="1" smtClean="0">
                        <a:latin typeface="Cambria Math"/>
                        <a:ea typeface="Cambria Math"/>
                      </a:rPr>
                      <m:t>2.57</m:t>
                    </m:r>
                    <m:rad>
                      <m:radPr>
                        <m:degHide m:val="on"/>
                        <m:ctrlPr>
                          <a:rPr lang="en-US" sz="1400" b="0" i="1" smtClean="0">
                            <a:latin typeface="Cambria Math"/>
                            <a:ea typeface="Cambria Math"/>
                          </a:rPr>
                        </m:ctrlPr>
                      </m:radPr>
                      <m:deg/>
                      <m:e>
                        <m:f>
                          <m:fPr>
                            <m:ctrlPr>
                              <a:rPr lang="en-US" sz="1400" b="0" i="1" smtClean="0">
                                <a:latin typeface="Cambria Math"/>
                                <a:ea typeface="Cambria Math"/>
                              </a:rPr>
                            </m:ctrlPr>
                          </m:fPr>
                          <m:num>
                            <m:r>
                              <a:rPr lang="en-US" sz="1400" b="0" i="1" smtClean="0">
                                <a:latin typeface="Cambria Math"/>
                                <a:ea typeface="Cambria Math"/>
                              </a:rPr>
                              <m:t>𝐸</m:t>
                            </m:r>
                          </m:num>
                          <m:den>
                            <m:sSub>
                              <m:sSubPr>
                                <m:ctrlPr>
                                  <a:rPr lang="en-US" sz="1400" b="0" i="1" smtClean="0">
                                    <a:latin typeface="Cambria Math"/>
                                    <a:ea typeface="Cambria Math"/>
                                  </a:rPr>
                                </m:ctrlPr>
                              </m:sSubPr>
                              <m:e>
                                <m:r>
                                  <a:rPr lang="en-US" sz="1400" b="0" i="1" smtClean="0">
                                    <a:latin typeface="Cambria Math"/>
                                    <a:ea typeface="Cambria Math"/>
                                  </a:rPr>
                                  <m:t>𝑅</m:t>
                                </m:r>
                              </m:e>
                              <m:sub>
                                <m:r>
                                  <a:rPr lang="en-US" sz="1400" b="0" i="1" smtClean="0">
                                    <a:latin typeface="Cambria Math"/>
                                    <a:ea typeface="Cambria Math"/>
                                  </a:rPr>
                                  <m:t>𝑦</m:t>
                                </m:r>
                              </m:sub>
                            </m:sSub>
                            <m:sSub>
                              <m:sSubPr>
                                <m:ctrlPr>
                                  <a:rPr lang="en-US" sz="1400" b="0" i="1" smtClean="0">
                                    <a:latin typeface="Cambria Math"/>
                                    <a:ea typeface="Cambria Math"/>
                                  </a:rPr>
                                </m:ctrlPr>
                              </m:sSubPr>
                              <m:e>
                                <m:r>
                                  <a:rPr lang="en-US" sz="1400" b="0" i="1" smtClean="0">
                                    <a:latin typeface="Cambria Math"/>
                                    <a:ea typeface="Cambria Math"/>
                                  </a:rPr>
                                  <m:t>𝐹</m:t>
                                </m:r>
                              </m:e>
                              <m:sub>
                                <m:r>
                                  <a:rPr lang="en-US" sz="1400" b="0" i="1" smtClean="0">
                                    <a:latin typeface="Cambria Math"/>
                                    <a:ea typeface="Cambria Math"/>
                                  </a:rPr>
                                  <m:t>𝑦</m:t>
                                </m:r>
                              </m:sub>
                            </m:sSub>
                          </m:den>
                        </m:f>
                      </m:e>
                    </m:rad>
                  </m:oMath>
                </a14:m>
                <a:endParaRPr lang="en-US" sz="1400" dirty="0"/>
              </a:p>
            </p:txBody>
          </p:sp>
        </mc:Choice>
        <mc:Fallback xmlns="">
          <p:sp>
            <p:nvSpPr>
              <p:cNvPr id="34" name="TextBox 33"/>
              <p:cNvSpPr txBox="1">
                <a:spLocks noRot="1" noChangeAspect="1" noMove="1" noResize="1" noEditPoints="1" noAdjustHandles="1" noChangeArrowheads="1" noChangeShapeType="1" noTextEdit="1"/>
              </p:cNvSpPr>
              <p:nvPr/>
            </p:nvSpPr>
            <p:spPr>
              <a:xfrm>
                <a:off x="948408" y="6209206"/>
                <a:ext cx="7638951" cy="530723"/>
              </a:xfrm>
              <a:prstGeom prst="rect">
                <a:avLst/>
              </a:prstGeom>
              <a:blipFill rotWithShape="1">
                <a:blip r:embed="rId9"/>
                <a:stretch>
                  <a:fillRect l="-239"/>
                </a:stretch>
              </a:blipFill>
            </p:spPr>
            <p:txBody>
              <a:bodyPr/>
              <a:lstStyle/>
              <a:p>
                <a:r>
                  <a:rPr lang="en-US">
                    <a:noFill/>
                  </a:rPr>
                  <a:t> </a:t>
                </a:r>
              </a:p>
            </p:txBody>
          </p:sp>
        </mc:Fallback>
      </mc:AlternateContent>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85143" y="2644092"/>
            <a:ext cx="1257618" cy="2074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Slide Number Placeholder 3"/>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198</a:t>
            </a:fld>
            <a:endParaRPr lang="en-US" altLang="en-US"/>
          </a:p>
        </p:txBody>
      </p:sp>
    </p:spTree>
    <p:extLst>
      <p:ext uri="{BB962C8B-B14F-4D97-AF65-F5344CB8AC3E}">
        <p14:creationId xmlns:p14="http://schemas.microsoft.com/office/powerpoint/2010/main" val="1009681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Connections</a:t>
            </a:r>
            <a:endParaRPr lang="en-US" dirty="0"/>
          </a:p>
        </p:txBody>
      </p:sp>
      <p:sp>
        <p:nvSpPr>
          <p:cNvPr id="3" name="Text Placeholder 2"/>
          <p:cNvSpPr>
            <a:spLocks noGrp="1"/>
          </p:cNvSpPr>
          <p:nvPr>
            <p:ph type="body" sz="quarter" idx="39"/>
          </p:nvPr>
        </p:nvSpPr>
        <p:spPr/>
        <p:txBody>
          <a:bodyPr/>
          <a:lstStyle/>
          <a:p>
            <a:r>
              <a:rPr lang="en-US" dirty="0" smtClean="0"/>
              <a:t>AISC Seismic Provisions</a:t>
            </a:r>
            <a:endParaRPr lang="en-US" dirty="0"/>
          </a:p>
        </p:txBody>
      </p:sp>
      <p:sp>
        <p:nvSpPr>
          <p:cNvPr id="4" name="Text Box 2"/>
          <p:cNvSpPr txBox="1">
            <a:spLocks noChangeArrowheads="1"/>
          </p:cNvSpPr>
          <p:nvPr/>
        </p:nvSpPr>
        <p:spPr bwMode="auto">
          <a:xfrm>
            <a:off x="539552" y="1268760"/>
            <a:ext cx="78488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smtClean="0">
                <a:latin typeface="+mn-lt"/>
              </a:rPr>
              <a:t>E3.6f  Continuity Plates</a:t>
            </a:r>
            <a:endParaRPr lang="en-US" altLang="en-US" sz="2200" u="sng" dirty="0">
              <a:latin typeface="+mn-lt"/>
            </a:endParaRPr>
          </a:p>
        </p:txBody>
      </p:sp>
      <p:pic>
        <p:nvPicPr>
          <p:cNvPr id="5" name="Picture 2" descr="fig1"/>
          <p:cNvPicPr>
            <a:picLocks noChangeAspect="1" noChangeArrowheads="1"/>
          </p:cNvPicPr>
          <p:nvPr/>
        </p:nvPicPr>
        <p:blipFill>
          <a:blip r:embed="rId3" cstate="print">
            <a:lum bright="-40000" contrast="-40000"/>
            <a:extLst>
              <a:ext uri="{28A0092B-C50C-407E-A947-70E740481C1C}">
                <a14:useLocalDpi xmlns:a14="http://schemas.microsoft.com/office/drawing/2010/main" val="0"/>
              </a:ext>
            </a:extLst>
          </a:blip>
          <a:srcRect l="-4962" t="-3992" r="-4962" b="-3992"/>
          <a:stretch>
            <a:fillRect/>
          </a:stretch>
        </p:blipFill>
        <p:spPr bwMode="auto">
          <a:xfrm>
            <a:off x="4626521" y="1412776"/>
            <a:ext cx="3892550" cy="4884738"/>
          </a:xfrm>
          <a:prstGeom prst="rect">
            <a:avLst/>
          </a:prstGeom>
          <a:solidFill>
            <a:srgbClr val="EAEAEA"/>
          </a:solidFill>
          <a:ln w="38100">
            <a:solidFill>
              <a:srgbClr val="000000"/>
            </a:solidFill>
            <a:miter lim="800000"/>
            <a:headEnd/>
            <a:tailEnd/>
          </a:ln>
        </p:spPr>
      </p:pic>
      <p:sp>
        <p:nvSpPr>
          <p:cNvPr id="6" name="Text Box 3"/>
          <p:cNvSpPr txBox="1">
            <a:spLocks noChangeArrowheads="1"/>
          </p:cNvSpPr>
          <p:nvPr/>
        </p:nvSpPr>
        <p:spPr bwMode="auto">
          <a:xfrm>
            <a:off x="467544" y="3046982"/>
            <a:ext cx="27908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2000" b="1" i="1" dirty="0">
                <a:latin typeface="+mn-lt"/>
              </a:rPr>
              <a:t>Continuity Plates</a:t>
            </a:r>
          </a:p>
        </p:txBody>
      </p:sp>
      <p:sp>
        <p:nvSpPr>
          <p:cNvPr id="7" name="Line 4"/>
          <p:cNvSpPr>
            <a:spLocks noChangeShapeType="1"/>
          </p:cNvSpPr>
          <p:nvPr/>
        </p:nvSpPr>
        <p:spPr bwMode="auto">
          <a:xfrm flipV="1">
            <a:off x="3258369" y="2781509"/>
            <a:ext cx="2194544" cy="499864"/>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8" name="Freeform 5"/>
          <p:cNvSpPr>
            <a:spLocks/>
          </p:cNvSpPr>
          <p:nvPr/>
        </p:nvSpPr>
        <p:spPr bwMode="auto">
          <a:xfrm>
            <a:off x="3258368" y="3281373"/>
            <a:ext cx="2304257" cy="1228328"/>
          </a:xfrm>
          <a:custGeom>
            <a:avLst/>
            <a:gdLst>
              <a:gd name="T0" fmla="*/ 0 w 1404"/>
              <a:gd name="T1" fmla="*/ 0 h 642"/>
              <a:gd name="T2" fmla="*/ 2228850 w 1404"/>
              <a:gd name="T3" fmla="*/ 1019175 h 642"/>
              <a:gd name="T4" fmla="*/ 0 60000 65536"/>
              <a:gd name="T5" fmla="*/ 0 60000 65536"/>
            </a:gdLst>
            <a:ahLst/>
            <a:cxnLst>
              <a:cxn ang="T4">
                <a:pos x="T0" y="T1"/>
              </a:cxn>
              <a:cxn ang="T5">
                <a:pos x="T2" y="T3"/>
              </a:cxn>
            </a:cxnLst>
            <a:rect l="0" t="0" r="r" b="b"/>
            <a:pathLst>
              <a:path w="1404" h="642">
                <a:moveTo>
                  <a:pt x="0" y="0"/>
                </a:moveTo>
                <a:lnTo>
                  <a:pt x="1404" y="642"/>
                </a:lnTo>
              </a:path>
            </a:pathLst>
          </a:custGeom>
          <a:noFill/>
          <a:ln w="38100" cap="flat" cmpd="sng">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9" name="Slide Number Placeholder 3"/>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199</a:t>
            </a:fld>
            <a:endParaRPr lang="en-US" altLang="en-US"/>
          </a:p>
        </p:txBody>
      </p:sp>
    </p:spTree>
    <p:extLst>
      <p:ext uri="{BB962C8B-B14F-4D97-AF65-F5344CB8AC3E}">
        <p14:creationId xmlns:p14="http://schemas.microsoft.com/office/powerpoint/2010/main" val="2310953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Design of Seismic-Resistant </a:t>
            </a:r>
            <a:br>
              <a:rPr lang="en-US" dirty="0"/>
            </a:br>
            <a:r>
              <a:rPr lang="en-US" dirty="0"/>
              <a:t>Steel Building </a:t>
            </a:r>
            <a:r>
              <a:rPr lang="en-US" dirty="0" smtClean="0"/>
              <a:t>Structures</a:t>
            </a:r>
            <a:endParaRPr lang="en-US" dirty="0"/>
          </a:p>
        </p:txBody>
      </p:sp>
      <p:sp>
        <p:nvSpPr>
          <p:cNvPr id="5" name="Text Placeholder 4"/>
          <p:cNvSpPr>
            <a:spLocks noGrp="1"/>
          </p:cNvSpPr>
          <p:nvPr>
            <p:ph type="body" sz="quarter" idx="39"/>
          </p:nvPr>
        </p:nvSpPr>
        <p:spPr>
          <a:xfrm>
            <a:off x="519829" y="1916832"/>
            <a:ext cx="8208912" cy="4392488"/>
          </a:xfrm>
        </p:spPr>
        <p:txBody>
          <a:bodyPr/>
          <a:lstStyle/>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Introduction and Basic Principles</a:t>
            </a:r>
          </a:p>
          <a:p>
            <a:pPr marL="514350" indent="-514350">
              <a:buFont typeface="+mj-lt"/>
              <a:buAutoNum type="arabicPeriod"/>
            </a:pPr>
            <a:r>
              <a:rPr lang="en-US" altLang="en-US" sz="3200" dirty="0">
                <a:ln>
                  <a:solidFill>
                    <a:schemeClr val="tx2"/>
                  </a:solidFill>
                </a:ln>
                <a:latin typeface="Calibri Light" panose="020F0302020204030204" pitchFamily="34" charset="0"/>
                <a:cs typeface="Calibri Light" panose="020F0302020204030204" pitchFamily="34" charset="0"/>
              </a:rPr>
              <a:t>Moment Resisting Frames</a:t>
            </a: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Concentrically Braced Frames</a:t>
            </a: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Eccentrically Braced Frames</a:t>
            </a: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Buckling-Restrained Braced Frames</a:t>
            </a:r>
          </a:p>
          <a:p>
            <a:pPr marL="514350" indent="-514350">
              <a:buFont typeface="+mj-lt"/>
              <a:buAutoNum type="arabicPeriod"/>
            </a:pPr>
            <a:r>
              <a:rPr lang="en-US" altLang="en-US" sz="3200" dirty="0" smtClean="0">
                <a:latin typeface="Calibri Light" panose="020F0302020204030204" pitchFamily="34" charset="0"/>
                <a:cs typeface="Calibri Light" panose="020F0302020204030204" pitchFamily="34" charset="0"/>
              </a:rPr>
              <a:t>Special Plate Shear Walls</a:t>
            </a:r>
            <a:endParaRPr lang="en-US" sz="3200" dirty="0"/>
          </a:p>
        </p:txBody>
      </p:sp>
      <p:sp>
        <p:nvSpPr>
          <p:cNvPr id="4100" name="Text Box 6"/>
          <p:cNvSpPr txBox="1">
            <a:spLocks noChangeArrowheads="1"/>
          </p:cNvSpPr>
          <p:nvPr/>
        </p:nvSpPr>
        <p:spPr bwMode="auto">
          <a:xfrm>
            <a:off x="952500" y="1409700"/>
            <a:ext cx="904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1800" b="0"/>
          </a:p>
        </p:txBody>
      </p:sp>
      <p:sp>
        <p:nvSpPr>
          <p:cNvPr id="6"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a:t>
            </a:fld>
            <a:endParaRPr lang="en-US" altLang="en-US"/>
          </a:p>
        </p:txBody>
      </p:sp>
      <p:sp>
        <p:nvSpPr>
          <p:cNvPr id="7" name="Rectangle 5"/>
          <p:cNvSpPr>
            <a:spLocks noChangeArrowheads="1"/>
          </p:cNvSpPr>
          <p:nvPr/>
        </p:nvSpPr>
        <p:spPr bwMode="auto">
          <a:xfrm>
            <a:off x="467544" y="2492896"/>
            <a:ext cx="5112568" cy="606425"/>
          </a:xfrm>
          <a:prstGeom prst="rect">
            <a:avLst/>
          </a:prstGeom>
          <a:noFill/>
          <a:ln w="38100"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653962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8"/>
          </p:nvPr>
        </p:nvSpPr>
        <p:spPr/>
        <p:txBody>
          <a:bodyPr/>
          <a:lstStyle/>
          <a:p>
            <a:r>
              <a:rPr lang="en-US" dirty="0"/>
              <a:t>Moment Connection Design Practice Prior </a:t>
            </a:r>
            <a:r>
              <a:rPr lang="en-US" dirty="0" smtClean="0"/>
              <a:t>to 1994 </a:t>
            </a:r>
            <a:r>
              <a:rPr lang="en-US" dirty="0"/>
              <a:t>Northridge </a:t>
            </a:r>
            <a:r>
              <a:rPr lang="en-US" dirty="0" smtClean="0"/>
              <a:t>Earthquake</a:t>
            </a:r>
            <a:endParaRPr lang="en-US" dirty="0"/>
          </a:p>
          <a:p>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20</a:t>
            </a:fld>
            <a:endParaRPr lang="en-US" altLang="en-US"/>
          </a:p>
        </p:txBody>
      </p:sp>
      <p:pic>
        <p:nvPicPr>
          <p:cNvPr id="9" name="Picture 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988840"/>
            <a:ext cx="3487738" cy="424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4"/>
          <p:cNvSpPr>
            <a:spLocks noChangeArrowheads="1"/>
          </p:cNvSpPr>
          <p:nvPr/>
        </p:nvSpPr>
        <p:spPr bwMode="auto">
          <a:xfrm>
            <a:off x="778584" y="3326969"/>
            <a:ext cx="3672408" cy="1570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spcBef>
                <a:spcPct val="0"/>
              </a:spcBef>
            </a:pPr>
            <a:r>
              <a:rPr lang="en-US" altLang="en-US" dirty="0"/>
              <a:t>Welded flange-bolted web moment connection widely used from early 1970’s to 1994</a:t>
            </a:r>
          </a:p>
        </p:txBody>
      </p:sp>
    </p:spTree>
    <p:extLst>
      <p:ext uri="{BB962C8B-B14F-4D97-AF65-F5344CB8AC3E}">
        <p14:creationId xmlns:p14="http://schemas.microsoft.com/office/powerpoint/2010/main" val="3346685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Connections</a:t>
            </a:r>
            <a:endParaRPr lang="en-US" dirty="0"/>
          </a:p>
        </p:txBody>
      </p:sp>
      <p:sp>
        <p:nvSpPr>
          <p:cNvPr id="3" name="Text Placeholder 2"/>
          <p:cNvSpPr>
            <a:spLocks noGrp="1"/>
          </p:cNvSpPr>
          <p:nvPr>
            <p:ph type="body" sz="quarter" idx="39"/>
          </p:nvPr>
        </p:nvSpPr>
        <p:spPr/>
        <p:txBody>
          <a:bodyPr/>
          <a:lstStyle/>
          <a:p>
            <a:r>
              <a:rPr lang="en-US" dirty="0" smtClean="0"/>
              <a:t>AISC Seismic Provisions</a:t>
            </a:r>
            <a:endParaRPr lang="en-US" dirty="0"/>
          </a:p>
        </p:txBody>
      </p:sp>
      <p:sp>
        <p:nvSpPr>
          <p:cNvPr id="4" name="Text Box 2"/>
          <p:cNvSpPr txBox="1">
            <a:spLocks noChangeArrowheads="1"/>
          </p:cNvSpPr>
          <p:nvPr/>
        </p:nvSpPr>
        <p:spPr bwMode="auto">
          <a:xfrm>
            <a:off x="539552" y="1268760"/>
            <a:ext cx="78488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smtClean="0">
                <a:latin typeface="+mn-lt"/>
              </a:rPr>
              <a:t>E3.6f  Continuity Plates</a:t>
            </a:r>
            <a:endParaRPr lang="en-US" altLang="en-US" sz="2200" u="sng" dirty="0">
              <a:latin typeface="+mn-lt"/>
            </a:endParaRPr>
          </a:p>
        </p:txBody>
      </p:sp>
      <p:pic>
        <p:nvPicPr>
          <p:cNvPr id="13" name="Picture 2" descr="continuity plat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771" y="1859741"/>
            <a:ext cx="6143625"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
          <p:cNvSpPr txBox="1">
            <a:spLocks noChangeArrowheads="1"/>
          </p:cNvSpPr>
          <p:nvPr/>
        </p:nvSpPr>
        <p:spPr bwMode="auto">
          <a:xfrm>
            <a:off x="-28781" y="3798078"/>
            <a:ext cx="24179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lgn="r">
              <a:defRPr sz="2000" b="1" i="1"/>
            </a:lvl1pPr>
            <a:lvl2pPr marL="742950" indent="-285750">
              <a:defRPr sz="2400">
                <a:latin typeface="Arial" charset="0"/>
              </a:defRPr>
            </a:lvl2pPr>
            <a:lvl3pPr marL="1143000" indent="-228600">
              <a:defRPr sz="2400">
                <a:latin typeface="Arial" charset="0"/>
              </a:defRPr>
            </a:lvl3pPr>
            <a:lvl4pPr marL="1600200" indent="-228600">
              <a:defRPr sz="2400">
                <a:latin typeface="Arial" charset="0"/>
              </a:defRPr>
            </a:lvl4pPr>
            <a:lvl5pPr marL="2057400" indent="-228600">
              <a:defRPr sz="2400">
                <a:latin typeface="Arial" charset="0"/>
              </a:defRPr>
            </a:lvl5pPr>
            <a:lvl6pPr marL="2514600" indent="-228600" algn="ctr" eaLnBrk="0" fontAlgn="base" hangingPunct="0">
              <a:spcBef>
                <a:spcPct val="50000"/>
              </a:spcBef>
              <a:spcAft>
                <a:spcPct val="0"/>
              </a:spcAft>
              <a:defRPr sz="2400">
                <a:latin typeface="Arial" charset="0"/>
              </a:defRPr>
            </a:lvl6pPr>
            <a:lvl7pPr marL="2971800" indent="-228600" algn="ctr" eaLnBrk="0" fontAlgn="base" hangingPunct="0">
              <a:spcBef>
                <a:spcPct val="50000"/>
              </a:spcBef>
              <a:spcAft>
                <a:spcPct val="0"/>
              </a:spcAft>
              <a:defRPr sz="2400">
                <a:latin typeface="Arial" charset="0"/>
              </a:defRPr>
            </a:lvl7pPr>
            <a:lvl8pPr marL="3429000" indent="-228600" algn="ctr" eaLnBrk="0" fontAlgn="base" hangingPunct="0">
              <a:spcBef>
                <a:spcPct val="50000"/>
              </a:spcBef>
              <a:spcAft>
                <a:spcPct val="0"/>
              </a:spcAft>
              <a:defRPr sz="2400">
                <a:latin typeface="Arial" charset="0"/>
              </a:defRPr>
            </a:lvl8pPr>
            <a:lvl9pPr marL="3886200" indent="-228600" algn="ctr" eaLnBrk="0" fontAlgn="base" hangingPunct="0">
              <a:spcBef>
                <a:spcPct val="50000"/>
              </a:spcBef>
              <a:spcAft>
                <a:spcPct val="0"/>
              </a:spcAft>
              <a:defRPr sz="2400">
                <a:latin typeface="Arial" charset="0"/>
              </a:defRPr>
            </a:lvl9pPr>
          </a:lstStyle>
          <a:p>
            <a:r>
              <a:rPr lang="en-US" altLang="en-US" dirty="0"/>
              <a:t>Continuity Plates</a:t>
            </a:r>
          </a:p>
        </p:txBody>
      </p:sp>
      <p:sp>
        <p:nvSpPr>
          <p:cNvPr id="15" name="Line 5"/>
          <p:cNvSpPr>
            <a:spLocks noChangeShapeType="1"/>
          </p:cNvSpPr>
          <p:nvPr/>
        </p:nvSpPr>
        <p:spPr bwMode="auto">
          <a:xfrm flipV="1">
            <a:off x="2389196" y="2616978"/>
            <a:ext cx="1447800" cy="144780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6" name="Line 6"/>
          <p:cNvSpPr>
            <a:spLocks noChangeShapeType="1"/>
          </p:cNvSpPr>
          <p:nvPr/>
        </p:nvSpPr>
        <p:spPr bwMode="auto">
          <a:xfrm>
            <a:off x="2389196" y="4064778"/>
            <a:ext cx="1447800" cy="182880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7" name="Slide Number Placeholder 3"/>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200</a:t>
            </a:fld>
            <a:endParaRPr lang="en-US" altLang="en-US"/>
          </a:p>
        </p:txBody>
      </p:sp>
    </p:spTree>
    <p:extLst>
      <p:ext uri="{BB962C8B-B14F-4D97-AF65-F5344CB8AC3E}">
        <p14:creationId xmlns:p14="http://schemas.microsoft.com/office/powerpoint/2010/main" val="66670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Freeform 3"/>
          <p:cNvSpPr>
            <a:spLocks/>
          </p:cNvSpPr>
          <p:nvPr/>
        </p:nvSpPr>
        <p:spPr bwMode="auto">
          <a:xfrm>
            <a:off x="4247480" y="1422401"/>
            <a:ext cx="2381250" cy="1352550"/>
          </a:xfrm>
          <a:custGeom>
            <a:avLst/>
            <a:gdLst>
              <a:gd name="T0" fmla="*/ 1500 w 1500"/>
              <a:gd name="T1" fmla="*/ 0 h 852"/>
              <a:gd name="T2" fmla="*/ 44 w 1500"/>
              <a:gd name="T3" fmla="*/ 0 h 852"/>
              <a:gd name="T4" fmla="*/ 24 w 1500"/>
              <a:gd name="T5" fmla="*/ 192 h 852"/>
              <a:gd name="T6" fmla="*/ 0 w 1500"/>
              <a:gd name="T7" fmla="*/ 404 h 852"/>
              <a:gd name="T8" fmla="*/ 12 w 1500"/>
              <a:gd name="T9" fmla="*/ 596 h 852"/>
              <a:gd name="T10" fmla="*/ 24 w 1500"/>
              <a:gd name="T11" fmla="*/ 712 h 852"/>
              <a:gd name="T12" fmla="*/ 40 w 1500"/>
              <a:gd name="T13" fmla="*/ 852 h 852"/>
              <a:gd name="T14" fmla="*/ 1500 w 1500"/>
              <a:gd name="T15" fmla="*/ 852 h 852"/>
              <a:gd name="T16" fmla="*/ 1500 w 1500"/>
              <a:gd name="T17" fmla="*/ 0 h 8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0" h="852">
                <a:moveTo>
                  <a:pt x="1500" y="0"/>
                </a:moveTo>
                <a:lnTo>
                  <a:pt x="44" y="0"/>
                </a:lnTo>
                <a:lnTo>
                  <a:pt x="24" y="192"/>
                </a:lnTo>
                <a:lnTo>
                  <a:pt x="0" y="404"/>
                </a:lnTo>
                <a:lnTo>
                  <a:pt x="12" y="596"/>
                </a:lnTo>
                <a:lnTo>
                  <a:pt x="24" y="712"/>
                </a:lnTo>
                <a:lnTo>
                  <a:pt x="40" y="852"/>
                </a:lnTo>
                <a:lnTo>
                  <a:pt x="1500" y="852"/>
                </a:lnTo>
                <a:lnTo>
                  <a:pt x="1500" y="0"/>
                </a:lnTo>
                <a:close/>
              </a:path>
            </a:pathLst>
          </a:custGeom>
          <a:gradFill rotWithShape="1">
            <a:gsLst>
              <a:gs pos="0">
                <a:srgbClr val="858585"/>
              </a:gs>
              <a:gs pos="100000">
                <a:srgbClr val="B2B2B2"/>
              </a:gs>
            </a:gsLst>
            <a:lin ang="0" scaled="1"/>
          </a:gradFill>
          <a:ln w="190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 name="Freeform 4"/>
          <p:cNvSpPr>
            <a:spLocks/>
          </p:cNvSpPr>
          <p:nvPr/>
        </p:nvSpPr>
        <p:spPr bwMode="auto">
          <a:xfrm>
            <a:off x="4266530" y="1419226"/>
            <a:ext cx="76200" cy="1366838"/>
          </a:xfrm>
          <a:custGeom>
            <a:avLst/>
            <a:gdLst>
              <a:gd name="T0" fmla="*/ 45 w 48"/>
              <a:gd name="T1" fmla="*/ 0 h 861"/>
              <a:gd name="T2" fmla="*/ 18 w 48"/>
              <a:gd name="T3" fmla="*/ 219 h 861"/>
              <a:gd name="T4" fmla="*/ 0 w 48"/>
              <a:gd name="T5" fmla="*/ 393 h 861"/>
              <a:gd name="T6" fmla="*/ 15 w 48"/>
              <a:gd name="T7" fmla="*/ 618 h 861"/>
              <a:gd name="T8" fmla="*/ 24 w 48"/>
              <a:gd name="T9" fmla="*/ 735 h 861"/>
              <a:gd name="T10" fmla="*/ 48 w 48"/>
              <a:gd name="T11" fmla="*/ 861 h 8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861">
                <a:moveTo>
                  <a:pt x="45" y="0"/>
                </a:moveTo>
                <a:cubicBezTo>
                  <a:pt x="35" y="77"/>
                  <a:pt x="25" y="154"/>
                  <a:pt x="18" y="219"/>
                </a:cubicBezTo>
                <a:cubicBezTo>
                  <a:pt x="11" y="284"/>
                  <a:pt x="0" y="327"/>
                  <a:pt x="0" y="393"/>
                </a:cubicBezTo>
                <a:cubicBezTo>
                  <a:pt x="0" y="459"/>
                  <a:pt x="11" y="561"/>
                  <a:pt x="15" y="618"/>
                </a:cubicBezTo>
                <a:cubicBezTo>
                  <a:pt x="19" y="675"/>
                  <a:pt x="19" y="695"/>
                  <a:pt x="24" y="735"/>
                </a:cubicBezTo>
                <a:cubicBezTo>
                  <a:pt x="29" y="775"/>
                  <a:pt x="38" y="818"/>
                  <a:pt x="48" y="861"/>
                </a:cubicBezTo>
              </a:path>
            </a:pathLst>
          </a:custGeom>
          <a:noFill/>
          <a:ln w="762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37" name="Group 5"/>
          <p:cNvGrpSpPr>
            <a:grpSpLocks/>
          </p:cNvGrpSpPr>
          <p:nvPr/>
        </p:nvGrpSpPr>
        <p:grpSpPr bwMode="auto">
          <a:xfrm>
            <a:off x="6730330" y="1435101"/>
            <a:ext cx="355600" cy="1327150"/>
            <a:chOff x="3880" y="904"/>
            <a:chExt cx="224" cy="836"/>
          </a:xfrm>
        </p:grpSpPr>
        <p:sp>
          <p:nvSpPr>
            <p:cNvPr id="156" name="Line 6"/>
            <p:cNvSpPr>
              <a:spLocks noChangeShapeType="1"/>
            </p:cNvSpPr>
            <p:nvPr/>
          </p:nvSpPr>
          <p:spPr bwMode="auto">
            <a:xfrm>
              <a:off x="3880" y="904"/>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7" name="Line 7"/>
            <p:cNvSpPr>
              <a:spLocks noChangeShapeType="1"/>
            </p:cNvSpPr>
            <p:nvPr/>
          </p:nvSpPr>
          <p:spPr bwMode="auto">
            <a:xfrm>
              <a:off x="3880" y="996"/>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8" name="Line 8"/>
            <p:cNvSpPr>
              <a:spLocks noChangeShapeType="1"/>
            </p:cNvSpPr>
            <p:nvPr/>
          </p:nvSpPr>
          <p:spPr bwMode="auto">
            <a:xfrm>
              <a:off x="3880" y="1089"/>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9" name="Line 9"/>
            <p:cNvSpPr>
              <a:spLocks noChangeShapeType="1"/>
            </p:cNvSpPr>
            <p:nvPr/>
          </p:nvSpPr>
          <p:spPr bwMode="auto">
            <a:xfrm>
              <a:off x="3880" y="1182"/>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0" name="Line 10"/>
            <p:cNvSpPr>
              <a:spLocks noChangeShapeType="1"/>
            </p:cNvSpPr>
            <p:nvPr/>
          </p:nvSpPr>
          <p:spPr bwMode="auto">
            <a:xfrm>
              <a:off x="3880" y="1275"/>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1" name="Line 11"/>
            <p:cNvSpPr>
              <a:spLocks noChangeShapeType="1"/>
            </p:cNvSpPr>
            <p:nvPr/>
          </p:nvSpPr>
          <p:spPr bwMode="auto">
            <a:xfrm>
              <a:off x="3880" y="1368"/>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2" name="Line 12"/>
            <p:cNvSpPr>
              <a:spLocks noChangeShapeType="1"/>
            </p:cNvSpPr>
            <p:nvPr/>
          </p:nvSpPr>
          <p:spPr bwMode="auto">
            <a:xfrm>
              <a:off x="3880" y="1461"/>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3" name="Line 13"/>
            <p:cNvSpPr>
              <a:spLocks noChangeShapeType="1"/>
            </p:cNvSpPr>
            <p:nvPr/>
          </p:nvSpPr>
          <p:spPr bwMode="auto">
            <a:xfrm>
              <a:off x="3880" y="1554"/>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4" name="Line 14"/>
            <p:cNvSpPr>
              <a:spLocks noChangeShapeType="1"/>
            </p:cNvSpPr>
            <p:nvPr/>
          </p:nvSpPr>
          <p:spPr bwMode="auto">
            <a:xfrm>
              <a:off x="3880" y="1647"/>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5" name="Line 15"/>
            <p:cNvSpPr>
              <a:spLocks noChangeShapeType="1"/>
            </p:cNvSpPr>
            <p:nvPr/>
          </p:nvSpPr>
          <p:spPr bwMode="auto">
            <a:xfrm>
              <a:off x="3880" y="1740"/>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38" name="Line 16"/>
          <p:cNvSpPr>
            <a:spLocks noChangeShapeType="1"/>
          </p:cNvSpPr>
          <p:nvPr/>
        </p:nvSpPr>
        <p:spPr bwMode="auto">
          <a:xfrm>
            <a:off x="7085930" y="1422401"/>
            <a:ext cx="0" cy="1363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9" name="Line 17"/>
          <p:cNvSpPr>
            <a:spLocks noChangeShapeType="1"/>
          </p:cNvSpPr>
          <p:nvPr/>
        </p:nvSpPr>
        <p:spPr bwMode="auto">
          <a:xfrm>
            <a:off x="6730330" y="1422401"/>
            <a:ext cx="0" cy="1352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40" name="Group 18"/>
          <p:cNvGrpSpPr>
            <a:grpSpLocks/>
          </p:cNvGrpSpPr>
          <p:nvPr/>
        </p:nvGrpSpPr>
        <p:grpSpPr bwMode="auto">
          <a:xfrm>
            <a:off x="4609430" y="1428751"/>
            <a:ext cx="266700" cy="1333500"/>
            <a:chOff x="2544" y="900"/>
            <a:chExt cx="168" cy="840"/>
          </a:xfrm>
        </p:grpSpPr>
        <p:sp>
          <p:nvSpPr>
            <p:cNvPr id="153" name="Freeform 19"/>
            <p:cNvSpPr>
              <a:spLocks/>
            </p:cNvSpPr>
            <p:nvPr/>
          </p:nvSpPr>
          <p:spPr bwMode="auto">
            <a:xfrm>
              <a:off x="2544" y="900"/>
              <a:ext cx="168" cy="384"/>
            </a:xfrm>
            <a:custGeom>
              <a:avLst/>
              <a:gdLst>
                <a:gd name="T0" fmla="*/ 0 w 168"/>
                <a:gd name="T1" fmla="*/ 0 h 384"/>
                <a:gd name="T2" fmla="*/ 27 w 168"/>
                <a:gd name="T3" fmla="*/ 150 h 384"/>
                <a:gd name="T4" fmla="*/ 141 w 168"/>
                <a:gd name="T5" fmla="*/ 273 h 384"/>
                <a:gd name="T6" fmla="*/ 168 w 168"/>
                <a:gd name="T7" fmla="*/ 384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384">
                  <a:moveTo>
                    <a:pt x="0" y="0"/>
                  </a:moveTo>
                  <a:cubicBezTo>
                    <a:pt x="1" y="52"/>
                    <a:pt x="3" y="104"/>
                    <a:pt x="27" y="150"/>
                  </a:cubicBezTo>
                  <a:cubicBezTo>
                    <a:pt x="51" y="196"/>
                    <a:pt x="117" y="234"/>
                    <a:pt x="141" y="273"/>
                  </a:cubicBezTo>
                  <a:cubicBezTo>
                    <a:pt x="165" y="312"/>
                    <a:pt x="166" y="348"/>
                    <a:pt x="168" y="384"/>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4" name="Freeform 20"/>
            <p:cNvSpPr>
              <a:spLocks/>
            </p:cNvSpPr>
            <p:nvPr/>
          </p:nvSpPr>
          <p:spPr bwMode="auto">
            <a:xfrm flipV="1">
              <a:off x="2544" y="1356"/>
              <a:ext cx="168" cy="384"/>
            </a:xfrm>
            <a:custGeom>
              <a:avLst/>
              <a:gdLst>
                <a:gd name="T0" fmla="*/ 0 w 168"/>
                <a:gd name="T1" fmla="*/ 0 h 384"/>
                <a:gd name="T2" fmla="*/ 27 w 168"/>
                <a:gd name="T3" fmla="*/ 150 h 384"/>
                <a:gd name="T4" fmla="*/ 141 w 168"/>
                <a:gd name="T5" fmla="*/ 273 h 384"/>
                <a:gd name="T6" fmla="*/ 168 w 168"/>
                <a:gd name="T7" fmla="*/ 384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384">
                  <a:moveTo>
                    <a:pt x="0" y="0"/>
                  </a:moveTo>
                  <a:cubicBezTo>
                    <a:pt x="1" y="52"/>
                    <a:pt x="3" y="104"/>
                    <a:pt x="27" y="150"/>
                  </a:cubicBezTo>
                  <a:cubicBezTo>
                    <a:pt x="51" y="196"/>
                    <a:pt x="117" y="234"/>
                    <a:pt x="141" y="273"/>
                  </a:cubicBezTo>
                  <a:cubicBezTo>
                    <a:pt x="165" y="312"/>
                    <a:pt x="166" y="348"/>
                    <a:pt x="168" y="384"/>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5" name="Line 21"/>
            <p:cNvSpPr>
              <a:spLocks noChangeShapeType="1"/>
            </p:cNvSpPr>
            <p:nvPr/>
          </p:nvSpPr>
          <p:spPr bwMode="auto">
            <a:xfrm>
              <a:off x="2712" y="1284"/>
              <a:ext cx="0" cy="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41" name="Line 22"/>
          <p:cNvSpPr>
            <a:spLocks noChangeShapeType="1"/>
          </p:cNvSpPr>
          <p:nvPr/>
        </p:nvSpPr>
        <p:spPr bwMode="auto">
          <a:xfrm>
            <a:off x="4393530" y="1435101"/>
            <a:ext cx="0" cy="132715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2" name="Line 23"/>
          <p:cNvSpPr>
            <a:spLocks noChangeShapeType="1"/>
          </p:cNvSpPr>
          <p:nvPr/>
        </p:nvSpPr>
        <p:spPr bwMode="auto">
          <a:xfrm>
            <a:off x="4393530" y="1428751"/>
            <a:ext cx="2159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3" name="Line 24"/>
          <p:cNvSpPr>
            <a:spLocks noChangeShapeType="1"/>
          </p:cNvSpPr>
          <p:nvPr/>
        </p:nvSpPr>
        <p:spPr bwMode="auto">
          <a:xfrm>
            <a:off x="4393530" y="1581151"/>
            <a:ext cx="2159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4" name="Line 25"/>
          <p:cNvSpPr>
            <a:spLocks noChangeShapeType="1"/>
          </p:cNvSpPr>
          <p:nvPr/>
        </p:nvSpPr>
        <p:spPr bwMode="auto">
          <a:xfrm>
            <a:off x="4393530" y="1728788"/>
            <a:ext cx="30162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5" name="Line 26"/>
          <p:cNvSpPr>
            <a:spLocks noChangeShapeType="1"/>
          </p:cNvSpPr>
          <p:nvPr/>
        </p:nvSpPr>
        <p:spPr bwMode="auto">
          <a:xfrm>
            <a:off x="4393530" y="1876426"/>
            <a:ext cx="44132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6" name="Line 27"/>
          <p:cNvSpPr>
            <a:spLocks noChangeShapeType="1"/>
          </p:cNvSpPr>
          <p:nvPr/>
        </p:nvSpPr>
        <p:spPr bwMode="auto">
          <a:xfrm>
            <a:off x="4393530" y="2024063"/>
            <a:ext cx="4826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7" name="Line 28"/>
          <p:cNvSpPr>
            <a:spLocks noChangeShapeType="1"/>
          </p:cNvSpPr>
          <p:nvPr/>
        </p:nvSpPr>
        <p:spPr bwMode="auto">
          <a:xfrm>
            <a:off x="4393530" y="2171701"/>
            <a:ext cx="4826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8" name="Line 29"/>
          <p:cNvSpPr>
            <a:spLocks noChangeShapeType="1"/>
          </p:cNvSpPr>
          <p:nvPr/>
        </p:nvSpPr>
        <p:spPr bwMode="auto">
          <a:xfrm>
            <a:off x="4393530" y="2319338"/>
            <a:ext cx="44132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9" name="Line 30"/>
          <p:cNvSpPr>
            <a:spLocks noChangeShapeType="1"/>
          </p:cNvSpPr>
          <p:nvPr/>
        </p:nvSpPr>
        <p:spPr bwMode="auto">
          <a:xfrm>
            <a:off x="4393530" y="2466976"/>
            <a:ext cx="30162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0" name="Line 31"/>
          <p:cNvSpPr>
            <a:spLocks noChangeShapeType="1"/>
          </p:cNvSpPr>
          <p:nvPr/>
        </p:nvSpPr>
        <p:spPr bwMode="auto">
          <a:xfrm>
            <a:off x="4393530" y="2614613"/>
            <a:ext cx="2159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1" name="Line 32"/>
          <p:cNvSpPr>
            <a:spLocks noChangeShapeType="1"/>
          </p:cNvSpPr>
          <p:nvPr/>
        </p:nvSpPr>
        <p:spPr bwMode="auto">
          <a:xfrm>
            <a:off x="4393530" y="2774951"/>
            <a:ext cx="2159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52" name="Picture 33" descr="cont plate -1a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4269" y="1090613"/>
            <a:ext cx="22955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 name="Group 34"/>
          <p:cNvGrpSpPr>
            <a:grpSpLocks/>
          </p:cNvGrpSpPr>
          <p:nvPr/>
        </p:nvGrpSpPr>
        <p:grpSpPr bwMode="auto">
          <a:xfrm>
            <a:off x="2085305" y="3790950"/>
            <a:ext cx="5006975" cy="2157413"/>
            <a:chOff x="954" y="2388"/>
            <a:chExt cx="3154" cy="1359"/>
          </a:xfrm>
        </p:grpSpPr>
        <p:grpSp>
          <p:nvGrpSpPr>
            <p:cNvPr id="167" name="Group 35"/>
            <p:cNvGrpSpPr>
              <a:grpSpLocks/>
            </p:cNvGrpSpPr>
            <p:nvPr/>
          </p:nvGrpSpPr>
          <p:grpSpPr bwMode="auto">
            <a:xfrm>
              <a:off x="954" y="2388"/>
              <a:ext cx="2839" cy="1359"/>
              <a:chOff x="954" y="2388"/>
              <a:chExt cx="2839" cy="1359"/>
            </a:xfrm>
          </p:grpSpPr>
          <p:sp>
            <p:nvSpPr>
              <p:cNvPr id="194" name="Rectangle 36"/>
              <p:cNvSpPr>
                <a:spLocks noChangeArrowheads="1"/>
              </p:cNvSpPr>
              <p:nvPr/>
            </p:nvSpPr>
            <p:spPr bwMode="auto">
              <a:xfrm>
                <a:off x="2305" y="2646"/>
                <a:ext cx="1488" cy="844"/>
              </a:xfrm>
              <a:prstGeom prst="rect">
                <a:avLst/>
              </a:prstGeom>
              <a:gradFill rotWithShape="1">
                <a:gsLst>
                  <a:gs pos="0">
                    <a:srgbClr val="B2B2B2"/>
                  </a:gs>
                  <a:gs pos="50000">
                    <a:srgbClr val="777777"/>
                  </a:gs>
                  <a:gs pos="100000">
                    <a:srgbClr val="B2B2B2"/>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195" name="Group 37"/>
              <p:cNvGrpSpPr>
                <a:grpSpLocks/>
              </p:cNvGrpSpPr>
              <p:nvPr/>
            </p:nvGrpSpPr>
            <p:grpSpPr bwMode="auto">
              <a:xfrm>
                <a:off x="954" y="2388"/>
                <a:ext cx="1359" cy="1359"/>
                <a:chOff x="954" y="2388"/>
                <a:chExt cx="1359" cy="1359"/>
              </a:xfrm>
            </p:grpSpPr>
            <p:sp>
              <p:nvSpPr>
                <p:cNvPr id="196" name="Freeform 38"/>
                <p:cNvSpPr>
                  <a:spLocks/>
                </p:cNvSpPr>
                <p:nvPr/>
              </p:nvSpPr>
              <p:spPr bwMode="auto">
                <a:xfrm>
                  <a:off x="1124" y="2524"/>
                  <a:ext cx="1012" cy="480"/>
                </a:xfrm>
                <a:custGeom>
                  <a:avLst/>
                  <a:gdLst>
                    <a:gd name="T0" fmla="*/ 4 w 1012"/>
                    <a:gd name="T1" fmla="*/ 0 h 480"/>
                    <a:gd name="T2" fmla="*/ 1012 w 1012"/>
                    <a:gd name="T3" fmla="*/ 0 h 480"/>
                    <a:gd name="T4" fmla="*/ 1012 w 1012"/>
                    <a:gd name="T5" fmla="*/ 384 h 480"/>
                    <a:gd name="T6" fmla="*/ 846 w 1012"/>
                    <a:gd name="T7" fmla="*/ 480 h 480"/>
                    <a:gd name="T8" fmla="*/ 132 w 1012"/>
                    <a:gd name="T9" fmla="*/ 480 h 480"/>
                    <a:gd name="T10" fmla="*/ 0 w 1012"/>
                    <a:gd name="T11" fmla="*/ 348 h 480"/>
                    <a:gd name="T12" fmla="*/ 4 w 1012"/>
                    <a:gd name="T13" fmla="*/ 0 h 4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2" h="480">
                      <a:moveTo>
                        <a:pt x="4" y="0"/>
                      </a:moveTo>
                      <a:lnTo>
                        <a:pt x="1012" y="0"/>
                      </a:lnTo>
                      <a:lnTo>
                        <a:pt x="1012" y="384"/>
                      </a:lnTo>
                      <a:lnTo>
                        <a:pt x="846" y="480"/>
                      </a:lnTo>
                      <a:lnTo>
                        <a:pt x="132" y="480"/>
                      </a:lnTo>
                      <a:lnTo>
                        <a:pt x="0" y="348"/>
                      </a:lnTo>
                      <a:lnTo>
                        <a:pt x="4" y="0"/>
                      </a:lnTo>
                      <a:close/>
                    </a:path>
                  </a:pathLst>
                </a:custGeom>
                <a:gradFill rotWithShape="1">
                  <a:gsLst>
                    <a:gs pos="0">
                      <a:srgbClr val="B2B2B2"/>
                    </a:gs>
                    <a:gs pos="100000">
                      <a:srgbClr val="525252"/>
                    </a:gs>
                  </a:gsLst>
                  <a:lin ang="2700000" scaled="1"/>
                </a:gradFill>
                <a:ln w="19050" cap="flat" cmpd="sng">
                  <a:solidFill>
                    <a:schemeClr val="bg2"/>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7" name="Freeform 39"/>
                <p:cNvSpPr>
                  <a:spLocks/>
                </p:cNvSpPr>
                <p:nvPr/>
              </p:nvSpPr>
              <p:spPr bwMode="auto">
                <a:xfrm flipV="1">
                  <a:off x="1124" y="3124"/>
                  <a:ext cx="1012" cy="480"/>
                </a:xfrm>
                <a:custGeom>
                  <a:avLst/>
                  <a:gdLst>
                    <a:gd name="T0" fmla="*/ 4 w 1012"/>
                    <a:gd name="T1" fmla="*/ 0 h 480"/>
                    <a:gd name="T2" fmla="*/ 1012 w 1012"/>
                    <a:gd name="T3" fmla="*/ 0 h 480"/>
                    <a:gd name="T4" fmla="*/ 1012 w 1012"/>
                    <a:gd name="T5" fmla="*/ 384 h 480"/>
                    <a:gd name="T6" fmla="*/ 846 w 1012"/>
                    <a:gd name="T7" fmla="*/ 480 h 480"/>
                    <a:gd name="T8" fmla="*/ 132 w 1012"/>
                    <a:gd name="T9" fmla="*/ 480 h 480"/>
                    <a:gd name="T10" fmla="*/ 0 w 1012"/>
                    <a:gd name="T11" fmla="*/ 348 h 480"/>
                    <a:gd name="T12" fmla="*/ 4 w 1012"/>
                    <a:gd name="T13" fmla="*/ 0 h 4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2" h="480">
                      <a:moveTo>
                        <a:pt x="4" y="0"/>
                      </a:moveTo>
                      <a:lnTo>
                        <a:pt x="1012" y="0"/>
                      </a:lnTo>
                      <a:lnTo>
                        <a:pt x="1012" y="384"/>
                      </a:lnTo>
                      <a:lnTo>
                        <a:pt x="846" y="480"/>
                      </a:lnTo>
                      <a:lnTo>
                        <a:pt x="132" y="480"/>
                      </a:lnTo>
                      <a:lnTo>
                        <a:pt x="0" y="348"/>
                      </a:lnTo>
                      <a:lnTo>
                        <a:pt x="4" y="0"/>
                      </a:lnTo>
                      <a:close/>
                    </a:path>
                  </a:pathLst>
                </a:custGeom>
                <a:gradFill rotWithShape="1">
                  <a:gsLst>
                    <a:gs pos="0">
                      <a:srgbClr val="B2B2B2"/>
                    </a:gs>
                    <a:gs pos="100000">
                      <a:srgbClr val="525252"/>
                    </a:gs>
                  </a:gsLst>
                  <a:lin ang="2700000" scaled="1"/>
                </a:gradFill>
                <a:ln w="19050" cap="flat" cmpd="sng">
                  <a:solidFill>
                    <a:schemeClr val="bg2"/>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98" name="Picture 40" descr="cont plate -1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4" y="2388"/>
                  <a:ext cx="1359" cy="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68" name="Line 41"/>
            <p:cNvSpPr>
              <a:spLocks noChangeShapeType="1"/>
            </p:cNvSpPr>
            <p:nvPr/>
          </p:nvSpPr>
          <p:spPr bwMode="auto">
            <a:xfrm>
              <a:off x="2332" y="2646"/>
              <a:ext cx="0" cy="844"/>
            </a:xfrm>
            <a:prstGeom prst="line">
              <a:avLst/>
            </a:prstGeom>
            <a:noFill/>
            <a:ln w="76200">
              <a:solidFill>
                <a:srgbClr val="FF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69" name="Group 42"/>
            <p:cNvGrpSpPr>
              <a:grpSpLocks/>
            </p:cNvGrpSpPr>
            <p:nvPr/>
          </p:nvGrpSpPr>
          <p:grpSpPr bwMode="auto">
            <a:xfrm>
              <a:off x="3884" y="2660"/>
              <a:ext cx="224" cy="836"/>
              <a:chOff x="3880" y="904"/>
              <a:chExt cx="224" cy="836"/>
            </a:xfrm>
          </p:grpSpPr>
          <p:sp>
            <p:nvSpPr>
              <p:cNvPr id="184" name="Line 43"/>
              <p:cNvSpPr>
                <a:spLocks noChangeShapeType="1"/>
              </p:cNvSpPr>
              <p:nvPr/>
            </p:nvSpPr>
            <p:spPr bwMode="auto">
              <a:xfrm>
                <a:off x="3880" y="904"/>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5" name="Line 44"/>
              <p:cNvSpPr>
                <a:spLocks noChangeShapeType="1"/>
              </p:cNvSpPr>
              <p:nvPr/>
            </p:nvSpPr>
            <p:spPr bwMode="auto">
              <a:xfrm>
                <a:off x="3880" y="996"/>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6" name="Line 45"/>
              <p:cNvSpPr>
                <a:spLocks noChangeShapeType="1"/>
              </p:cNvSpPr>
              <p:nvPr/>
            </p:nvSpPr>
            <p:spPr bwMode="auto">
              <a:xfrm>
                <a:off x="3880" y="1089"/>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7" name="Line 46"/>
              <p:cNvSpPr>
                <a:spLocks noChangeShapeType="1"/>
              </p:cNvSpPr>
              <p:nvPr/>
            </p:nvSpPr>
            <p:spPr bwMode="auto">
              <a:xfrm>
                <a:off x="3880" y="1182"/>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8" name="Line 47"/>
              <p:cNvSpPr>
                <a:spLocks noChangeShapeType="1"/>
              </p:cNvSpPr>
              <p:nvPr/>
            </p:nvSpPr>
            <p:spPr bwMode="auto">
              <a:xfrm>
                <a:off x="3880" y="1275"/>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9" name="Line 48"/>
              <p:cNvSpPr>
                <a:spLocks noChangeShapeType="1"/>
              </p:cNvSpPr>
              <p:nvPr/>
            </p:nvSpPr>
            <p:spPr bwMode="auto">
              <a:xfrm>
                <a:off x="3880" y="1368"/>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0" name="Line 49"/>
              <p:cNvSpPr>
                <a:spLocks noChangeShapeType="1"/>
              </p:cNvSpPr>
              <p:nvPr/>
            </p:nvSpPr>
            <p:spPr bwMode="auto">
              <a:xfrm>
                <a:off x="3880" y="1461"/>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1" name="Line 50"/>
              <p:cNvSpPr>
                <a:spLocks noChangeShapeType="1"/>
              </p:cNvSpPr>
              <p:nvPr/>
            </p:nvSpPr>
            <p:spPr bwMode="auto">
              <a:xfrm>
                <a:off x="3880" y="1554"/>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2" name="Line 51"/>
              <p:cNvSpPr>
                <a:spLocks noChangeShapeType="1"/>
              </p:cNvSpPr>
              <p:nvPr/>
            </p:nvSpPr>
            <p:spPr bwMode="auto">
              <a:xfrm>
                <a:off x="3880" y="1647"/>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3" name="Line 52"/>
              <p:cNvSpPr>
                <a:spLocks noChangeShapeType="1"/>
              </p:cNvSpPr>
              <p:nvPr/>
            </p:nvSpPr>
            <p:spPr bwMode="auto">
              <a:xfrm>
                <a:off x="3880" y="1740"/>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70" name="Line 53"/>
            <p:cNvSpPr>
              <a:spLocks noChangeShapeType="1"/>
            </p:cNvSpPr>
            <p:nvPr/>
          </p:nvSpPr>
          <p:spPr bwMode="auto">
            <a:xfrm>
              <a:off x="4104" y="2660"/>
              <a:ext cx="0" cy="8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1" name="Line 54"/>
            <p:cNvSpPr>
              <a:spLocks noChangeShapeType="1"/>
            </p:cNvSpPr>
            <p:nvPr/>
          </p:nvSpPr>
          <p:spPr bwMode="auto">
            <a:xfrm>
              <a:off x="3880" y="2660"/>
              <a:ext cx="0" cy="8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2" name="Line 55"/>
            <p:cNvSpPr>
              <a:spLocks noChangeShapeType="1"/>
            </p:cNvSpPr>
            <p:nvPr/>
          </p:nvSpPr>
          <p:spPr bwMode="auto">
            <a:xfrm>
              <a:off x="2404" y="2652"/>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3" name="Line 56"/>
            <p:cNvSpPr>
              <a:spLocks noChangeShapeType="1"/>
            </p:cNvSpPr>
            <p:nvPr/>
          </p:nvSpPr>
          <p:spPr bwMode="auto">
            <a:xfrm>
              <a:off x="2404" y="2744"/>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4" name="Line 57"/>
            <p:cNvSpPr>
              <a:spLocks noChangeShapeType="1"/>
            </p:cNvSpPr>
            <p:nvPr/>
          </p:nvSpPr>
          <p:spPr bwMode="auto">
            <a:xfrm>
              <a:off x="2404" y="2837"/>
              <a:ext cx="238"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5" name="Line 58"/>
            <p:cNvSpPr>
              <a:spLocks noChangeShapeType="1"/>
            </p:cNvSpPr>
            <p:nvPr/>
          </p:nvSpPr>
          <p:spPr bwMode="auto">
            <a:xfrm>
              <a:off x="2404" y="2930"/>
              <a:ext cx="258"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6" name="Line 59"/>
            <p:cNvSpPr>
              <a:spLocks noChangeShapeType="1"/>
            </p:cNvSpPr>
            <p:nvPr/>
          </p:nvSpPr>
          <p:spPr bwMode="auto">
            <a:xfrm>
              <a:off x="2404" y="3023"/>
              <a:ext cx="26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7" name="Line 60"/>
            <p:cNvSpPr>
              <a:spLocks noChangeShapeType="1"/>
            </p:cNvSpPr>
            <p:nvPr/>
          </p:nvSpPr>
          <p:spPr bwMode="auto">
            <a:xfrm>
              <a:off x="2398" y="3116"/>
              <a:ext cx="276"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8" name="Line 61"/>
            <p:cNvSpPr>
              <a:spLocks noChangeShapeType="1"/>
            </p:cNvSpPr>
            <p:nvPr/>
          </p:nvSpPr>
          <p:spPr bwMode="auto">
            <a:xfrm>
              <a:off x="2404" y="3209"/>
              <a:ext cx="258"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9" name="Line 62"/>
            <p:cNvSpPr>
              <a:spLocks noChangeShapeType="1"/>
            </p:cNvSpPr>
            <p:nvPr/>
          </p:nvSpPr>
          <p:spPr bwMode="auto">
            <a:xfrm>
              <a:off x="2404" y="3302"/>
              <a:ext cx="24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0" name="Line 63"/>
            <p:cNvSpPr>
              <a:spLocks noChangeShapeType="1"/>
            </p:cNvSpPr>
            <p:nvPr/>
          </p:nvSpPr>
          <p:spPr bwMode="auto">
            <a:xfrm>
              <a:off x="2404" y="3395"/>
              <a:ext cx="228"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1" name="Line 64"/>
            <p:cNvSpPr>
              <a:spLocks noChangeShapeType="1"/>
            </p:cNvSpPr>
            <p:nvPr/>
          </p:nvSpPr>
          <p:spPr bwMode="auto">
            <a:xfrm>
              <a:off x="2404" y="3488"/>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2" name="Line 65"/>
            <p:cNvSpPr>
              <a:spLocks noChangeShapeType="1"/>
            </p:cNvSpPr>
            <p:nvPr/>
          </p:nvSpPr>
          <p:spPr bwMode="auto">
            <a:xfrm>
              <a:off x="2400" y="2652"/>
              <a:ext cx="0" cy="8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3" name="Freeform 66"/>
            <p:cNvSpPr>
              <a:spLocks/>
            </p:cNvSpPr>
            <p:nvPr/>
          </p:nvSpPr>
          <p:spPr bwMode="auto">
            <a:xfrm>
              <a:off x="2619" y="2649"/>
              <a:ext cx="52" cy="840"/>
            </a:xfrm>
            <a:custGeom>
              <a:avLst/>
              <a:gdLst>
                <a:gd name="T0" fmla="*/ 0 w 52"/>
                <a:gd name="T1" fmla="*/ 0 h 840"/>
                <a:gd name="T2" fmla="*/ 45 w 52"/>
                <a:gd name="T3" fmla="*/ 297 h 840"/>
                <a:gd name="T4" fmla="*/ 45 w 52"/>
                <a:gd name="T5" fmla="*/ 483 h 840"/>
                <a:gd name="T6" fmla="*/ 36 w 52"/>
                <a:gd name="T7" fmla="*/ 642 h 840"/>
                <a:gd name="T8" fmla="*/ 9 w 52"/>
                <a:gd name="T9" fmla="*/ 840 h 8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840">
                  <a:moveTo>
                    <a:pt x="0" y="0"/>
                  </a:moveTo>
                  <a:cubicBezTo>
                    <a:pt x="19" y="108"/>
                    <a:pt x="38" y="217"/>
                    <a:pt x="45" y="297"/>
                  </a:cubicBezTo>
                  <a:cubicBezTo>
                    <a:pt x="52" y="377"/>
                    <a:pt x="46" y="426"/>
                    <a:pt x="45" y="483"/>
                  </a:cubicBezTo>
                  <a:cubicBezTo>
                    <a:pt x="44" y="540"/>
                    <a:pt x="42" y="583"/>
                    <a:pt x="36" y="642"/>
                  </a:cubicBezTo>
                  <a:cubicBezTo>
                    <a:pt x="30" y="701"/>
                    <a:pt x="19" y="770"/>
                    <a:pt x="9" y="840"/>
                  </a:cubicBezTo>
                </a:path>
              </a:pathLst>
            </a:custGeom>
            <a:noFill/>
            <a:ln w="9525" cap="flat" cmpd="sng">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99"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201</a:t>
            </a:fld>
            <a:endParaRPr lang="en-US" altLang="en-US" sz="1200">
              <a:solidFill>
                <a:schemeClr val="tx1">
                  <a:tint val="75000"/>
                </a:schemeClr>
              </a:solidFill>
            </a:endParaRPr>
          </a:p>
        </p:txBody>
      </p:sp>
    </p:spTree>
    <p:extLst>
      <p:ext uri="{BB962C8B-B14F-4D97-AF65-F5344CB8AC3E}">
        <p14:creationId xmlns:p14="http://schemas.microsoft.com/office/powerpoint/2010/main" val="987577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Connections</a:t>
            </a:r>
            <a:endParaRPr lang="en-US" dirty="0"/>
          </a:p>
        </p:txBody>
      </p:sp>
      <p:sp>
        <p:nvSpPr>
          <p:cNvPr id="3" name="Text Placeholder 2"/>
          <p:cNvSpPr>
            <a:spLocks noGrp="1"/>
          </p:cNvSpPr>
          <p:nvPr>
            <p:ph type="body" sz="quarter" idx="39"/>
          </p:nvPr>
        </p:nvSpPr>
        <p:spPr/>
        <p:txBody>
          <a:bodyPr/>
          <a:lstStyle/>
          <a:p>
            <a:r>
              <a:rPr lang="en-US" dirty="0" smtClean="0"/>
              <a:t>AISC Seismic Provisions</a:t>
            </a:r>
            <a:endParaRPr lang="en-US" dirty="0"/>
          </a:p>
        </p:txBody>
      </p:sp>
      <p:sp>
        <p:nvSpPr>
          <p:cNvPr id="4" name="Text Box 2"/>
          <p:cNvSpPr txBox="1">
            <a:spLocks noChangeArrowheads="1"/>
          </p:cNvSpPr>
          <p:nvPr/>
        </p:nvSpPr>
        <p:spPr bwMode="auto">
          <a:xfrm>
            <a:off x="539552" y="1268760"/>
            <a:ext cx="78488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smtClean="0">
                <a:latin typeface="+mn-lt"/>
              </a:rPr>
              <a:t>E3.6f  Continuity Plates</a:t>
            </a:r>
            <a:endParaRPr lang="en-US" altLang="en-US" sz="2200" u="sng" dirty="0">
              <a:latin typeface="+mn-lt"/>
            </a:endParaRPr>
          </a:p>
        </p:txBody>
      </p:sp>
      <p:sp>
        <p:nvSpPr>
          <p:cNvPr id="9" name="Slide Number Placeholder 3"/>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202</a:t>
            </a:fld>
            <a:endParaRPr lang="en-US" altLang="en-US"/>
          </a:p>
        </p:txBody>
      </p:sp>
      <p:sp>
        <p:nvSpPr>
          <p:cNvPr id="10" name="Text Box 3"/>
          <p:cNvSpPr txBox="1">
            <a:spLocks noChangeArrowheads="1"/>
          </p:cNvSpPr>
          <p:nvPr/>
        </p:nvSpPr>
        <p:spPr bwMode="auto">
          <a:xfrm>
            <a:off x="683567" y="1988840"/>
            <a:ext cx="712879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i="1" dirty="0">
                <a:solidFill>
                  <a:schemeClr val="tx2"/>
                </a:solidFill>
                <a:latin typeface="+mn-lt"/>
              </a:rPr>
              <a:t>Continuity plates</a:t>
            </a:r>
            <a:r>
              <a:rPr lang="en-US" altLang="en-US" b="1" dirty="0">
                <a:latin typeface="+mn-lt"/>
              </a:rPr>
              <a:t> shall be </a:t>
            </a:r>
            <a:r>
              <a:rPr lang="en-US" altLang="en-US" b="1" dirty="0" smtClean="0">
                <a:latin typeface="+mn-lt"/>
              </a:rPr>
              <a:t>provided as required by this section.</a:t>
            </a:r>
          </a:p>
          <a:p>
            <a:pPr algn="l"/>
            <a:endParaRPr lang="en-US" altLang="en-US" dirty="0" smtClean="0">
              <a:latin typeface="Arial Narrow" pitchFamily="34" charset="0"/>
            </a:endParaRPr>
          </a:p>
        </p:txBody>
      </p:sp>
      <p:grpSp>
        <p:nvGrpSpPr>
          <p:cNvPr id="11" name="Group 10"/>
          <p:cNvGrpSpPr>
            <a:grpSpLocks/>
          </p:cNvGrpSpPr>
          <p:nvPr/>
        </p:nvGrpSpPr>
        <p:grpSpPr bwMode="auto">
          <a:xfrm>
            <a:off x="3419872" y="3098700"/>
            <a:ext cx="5124450" cy="2614613"/>
            <a:chOff x="2394" y="480"/>
            <a:chExt cx="3228" cy="1647"/>
          </a:xfrm>
        </p:grpSpPr>
        <p:grpSp>
          <p:nvGrpSpPr>
            <p:cNvPr id="12" name="Group 11"/>
            <p:cNvGrpSpPr>
              <a:grpSpLocks/>
            </p:cNvGrpSpPr>
            <p:nvPr/>
          </p:nvGrpSpPr>
          <p:grpSpPr bwMode="auto">
            <a:xfrm>
              <a:off x="3838" y="480"/>
              <a:ext cx="1784" cy="1647"/>
              <a:chOff x="1888" y="916"/>
              <a:chExt cx="2016" cy="1956"/>
            </a:xfrm>
          </p:grpSpPr>
          <p:grpSp>
            <p:nvGrpSpPr>
              <p:cNvPr id="19" name="Group 5"/>
              <p:cNvGrpSpPr>
                <a:grpSpLocks/>
              </p:cNvGrpSpPr>
              <p:nvPr/>
            </p:nvGrpSpPr>
            <p:grpSpPr bwMode="auto">
              <a:xfrm>
                <a:off x="2686" y="916"/>
                <a:ext cx="420" cy="1956"/>
                <a:chOff x="2226" y="1584"/>
                <a:chExt cx="420" cy="1956"/>
              </a:xfrm>
            </p:grpSpPr>
            <p:sp>
              <p:nvSpPr>
                <p:cNvPr id="30" name="Rectangle 6"/>
                <p:cNvSpPr>
                  <a:spLocks noChangeArrowheads="1"/>
                </p:cNvSpPr>
                <p:nvPr/>
              </p:nvSpPr>
              <p:spPr bwMode="auto">
                <a:xfrm>
                  <a:off x="2226" y="1584"/>
                  <a:ext cx="420" cy="1956"/>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1" name="Line 7"/>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Line 8"/>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0" name="Group 9"/>
              <p:cNvGrpSpPr>
                <a:grpSpLocks/>
              </p:cNvGrpSpPr>
              <p:nvPr/>
            </p:nvGrpSpPr>
            <p:grpSpPr bwMode="auto">
              <a:xfrm>
                <a:off x="3106" y="1528"/>
                <a:ext cx="798" cy="708"/>
                <a:chOff x="3090" y="1704"/>
                <a:chExt cx="798" cy="708"/>
              </a:xfrm>
            </p:grpSpPr>
            <p:sp>
              <p:nvSpPr>
                <p:cNvPr id="27" name="Rectangle 10"/>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8" name="Line 11"/>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12"/>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1" name="Group 20"/>
              <p:cNvGrpSpPr>
                <a:grpSpLocks/>
              </p:cNvGrpSpPr>
              <p:nvPr/>
            </p:nvGrpSpPr>
            <p:grpSpPr bwMode="auto">
              <a:xfrm>
                <a:off x="1888" y="1528"/>
                <a:ext cx="798" cy="708"/>
                <a:chOff x="3090" y="1704"/>
                <a:chExt cx="798" cy="708"/>
              </a:xfrm>
            </p:grpSpPr>
            <p:sp>
              <p:nvSpPr>
                <p:cNvPr id="24" name="Rectangle 14"/>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5" name="Line 15"/>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16"/>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2" name="Rectangle 17"/>
              <p:cNvSpPr>
                <a:spLocks noChangeArrowheads="1"/>
              </p:cNvSpPr>
              <p:nvPr/>
            </p:nvSpPr>
            <p:spPr bwMode="auto">
              <a:xfrm>
                <a:off x="2764" y="1528"/>
                <a:ext cx="264" cy="55"/>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Rectangle 18"/>
              <p:cNvSpPr>
                <a:spLocks noChangeArrowheads="1"/>
              </p:cNvSpPr>
              <p:nvPr/>
            </p:nvSpPr>
            <p:spPr bwMode="auto">
              <a:xfrm>
                <a:off x="2764" y="2181"/>
                <a:ext cx="264" cy="55"/>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3" name="Group 19"/>
            <p:cNvGrpSpPr>
              <a:grpSpLocks/>
            </p:cNvGrpSpPr>
            <p:nvPr/>
          </p:nvGrpSpPr>
          <p:grpSpPr bwMode="auto">
            <a:xfrm>
              <a:off x="2394" y="664"/>
              <a:ext cx="2328" cy="902"/>
              <a:chOff x="2394" y="664"/>
              <a:chExt cx="2328" cy="902"/>
            </a:xfrm>
          </p:grpSpPr>
          <p:sp>
            <p:nvSpPr>
              <p:cNvPr id="14" name="Text Box 20"/>
              <p:cNvSpPr txBox="1">
                <a:spLocks noChangeArrowheads="1"/>
              </p:cNvSpPr>
              <p:nvPr/>
            </p:nvSpPr>
            <p:spPr bwMode="auto">
              <a:xfrm>
                <a:off x="2394" y="664"/>
                <a:ext cx="193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1800" i="1" dirty="0">
                    <a:solidFill>
                      <a:schemeClr val="tx2"/>
                    </a:solidFill>
                    <a:latin typeface="+mn-lt"/>
                  </a:rPr>
                  <a:t>Continuity Plates</a:t>
                </a:r>
              </a:p>
            </p:txBody>
          </p:sp>
          <p:grpSp>
            <p:nvGrpSpPr>
              <p:cNvPr id="15" name="Group 21"/>
              <p:cNvGrpSpPr>
                <a:grpSpLocks/>
              </p:cNvGrpSpPr>
              <p:nvPr/>
            </p:nvGrpSpPr>
            <p:grpSpPr bwMode="auto">
              <a:xfrm>
                <a:off x="4326" y="810"/>
                <a:ext cx="396" cy="756"/>
                <a:chOff x="4326" y="810"/>
                <a:chExt cx="396" cy="756"/>
              </a:xfrm>
            </p:grpSpPr>
            <p:sp>
              <p:nvSpPr>
                <p:cNvPr id="16" name="Line 22"/>
                <p:cNvSpPr>
                  <a:spLocks noChangeShapeType="1"/>
                </p:cNvSpPr>
                <p:nvPr/>
              </p:nvSpPr>
              <p:spPr bwMode="auto">
                <a:xfrm>
                  <a:off x="4326" y="810"/>
                  <a:ext cx="114"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Freeform 23"/>
                <p:cNvSpPr>
                  <a:spLocks/>
                </p:cNvSpPr>
                <p:nvPr/>
              </p:nvSpPr>
              <p:spPr bwMode="auto">
                <a:xfrm>
                  <a:off x="4440" y="810"/>
                  <a:ext cx="270" cy="204"/>
                </a:xfrm>
                <a:custGeom>
                  <a:avLst/>
                  <a:gdLst>
                    <a:gd name="T0" fmla="*/ 0 w 270"/>
                    <a:gd name="T1" fmla="*/ 0 h 204"/>
                    <a:gd name="T2" fmla="*/ 270 w 270"/>
                    <a:gd name="T3" fmla="*/ 204 h 204"/>
                    <a:gd name="T4" fmla="*/ 0 60000 65536"/>
                    <a:gd name="T5" fmla="*/ 0 60000 65536"/>
                  </a:gdLst>
                  <a:ahLst/>
                  <a:cxnLst>
                    <a:cxn ang="T4">
                      <a:pos x="T0" y="T1"/>
                    </a:cxn>
                    <a:cxn ang="T5">
                      <a:pos x="T2" y="T3"/>
                    </a:cxn>
                  </a:cxnLst>
                  <a:rect l="0" t="0" r="r" b="b"/>
                  <a:pathLst>
                    <a:path w="270" h="204">
                      <a:moveTo>
                        <a:pt x="0" y="0"/>
                      </a:moveTo>
                      <a:lnTo>
                        <a:pt x="270" y="204"/>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Freeform 24"/>
                <p:cNvSpPr>
                  <a:spLocks/>
                </p:cNvSpPr>
                <p:nvPr/>
              </p:nvSpPr>
              <p:spPr bwMode="auto">
                <a:xfrm>
                  <a:off x="4440" y="810"/>
                  <a:ext cx="282" cy="756"/>
                </a:xfrm>
                <a:custGeom>
                  <a:avLst/>
                  <a:gdLst>
                    <a:gd name="T0" fmla="*/ 0 w 282"/>
                    <a:gd name="T1" fmla="*/ 0 h 756"/>
                    <a:gd name="T2" fmla="*/ 282 w 282"/>
                    <a:gd name="T3" fmla="*/ 756 h 756"/>
                    <a:gd name="T4" fmla="*/ 0 60000 65536"/>
                    <a:gd name="T5" fmla="*/ 0 60000 65536"/>
                  </a:gdLst>
                  <a:ahLst/>
                  <a:cxnLst>
                    <a:cxn ang="T4">
                      <a:pos x="T0" y="T1"/>
                    </a:cxn>
                    <a:cxn ang="T5">
                      <a:pos x="T2" y="T3"/>
                    </a:cxn>
                  </a:cxnLst>
                  <a:rect l="0" t="0" r="r" b="b"/>
                  <a:pathLst>
                    <a:path w="282" h="756">
                      <a:moveTo>
                        <a:pt x="0" y="0"/>
                      </a:moveTo>
                      <a:lnTo>
                        <a:pt x="282" y="756"/>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sp>
        <p:nvSpPr>
          <p:cNvPr id="33" name="TextBox 32"/>
          <p:cNvSpPr txBox="1"/>
          <p:nvPr/>
        </p:nvSpPr>
        <p:spPr>
          <a:xfrm>
            <a:off x="683567" y="3212976"/>
            <a:ext cx="3888432" cy="3354765"/>
          </a:xfrm>
          <a:prstGeom prst="rect">
            <a:avLst/>
          </a:prstGeom>
          <a:noFill/>
        </p:spPr>
        <p:txBody>
          <a:bodyPr wrap="square" rtlCol="0">
            <a:spAutoFit/>
          </a:bodyPr>
          <a:lstStyle/>
          <a:p>
            <a:pPr>
              <a:spcBef>
                <a:spcPts val="1200"/>
              </a:spcBef>
            </a:pPr>
            <a:r>
              <a:rPr lang="en-US" altLang="en-US" sz="1600" u="sng" dirty="0"/>
              <a:t>Exceptions</a:t>
            </a:r>
            <a:r>
              <a:rPr lang="en-US" altLang="en-US" sz="1600" dirty="0"/>
              <a:t>:</a:t>
            </a:r>
          </a:p>
          <a:p>
            <a:pPr marL="457200" indent="-457200">
              <a:spcBef>
                <a:spcPts val="1200"/>
              </a:spcBef>
              <a:buFont typeface="+mj-lt"/>
              <a:buAutoNum type="alphaLcParenR"/>
            </a:pPr>
            <a:r>
              <a:rPr lang="en-US" altLang="en-US" sz="1600" i="1" dirty="0"/>
              <a:t>Where continuity plates are </a:t>
            </a:r>
            <a:r>
              <a:rPr lang="en-US" altLang="en-US" sz="1600" i="1" dirty="0" smtClean="0"/>
              <a:t>otherwise determined </a:t>
            </a:r>
            <a:r>
              <a:rPr lang="en-US" altLang="en-US" sz="1600" i="1" dirty="0"/>
              <a:t>in </a:t>
            </a:r>
            <a:r>
              <a:rPr lang="en-US" altLang="en-US" sz="1600" i="1" dirty="0" smtClean="0"/>
              <a:t>a connection prequalification in accordance with Section K1.</a:t>
            </a:r>
            <a:endParaRPr lang="en-US" altLang="en-US" sz="1600" i="1" dirty="0"/>
          </a:p>
          <a:p>
            <a:pPr marL="457200" indent="-457200">
              <a:spcBef>
                <a:spcPts val="1200"/>
              </a:spcBef>
              <a:buFont typeface="+mj-lt"/>
              <a:buAutoNum type="alphaLcParenR"/>
            </a:pPr>
            <a:r>
              <a:rPr lang="en-US" altLang="en-US" sz="1600" i="1" dirty="0"/>
              <a:t>Where a connection is qualified in accordance with Section K2 for conditions in which the test assembly omits continuity plates and matches the prototype beam and column sizes and beam</a:t>
            </a:r>
          </a:p>
          <a:p>
            <a:endParaRPr lang="en-US" sz="1600" dirty="0"/>
          </a:p>
        </p:txBody>
      </p:sp>
    </p:spTree>
    <p:extLst>
      <p:ext uri="{BB962C8B-B14F-4D97-AF65-F5344CB8AC3E}">
        <p14:creationId xmlns:p14="http://schemas.microsoft.com/office/powerpoint/2010/main" val="249175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Continuity Plate Requirements</a:t>
            </a:r>
            <a:endParaRPr lang="en-US" dirty="0"/>
          </a:p>
        </p:txBody>
      </p:sp>
      <p:sp>
        <p:nvSpPr>
          <p:cNvPr id="7" name="Text Placeholder 6"/>
          <p:cNvSpPr>
            <a:spLocks noGrp="1"/>
          </p:cNvSpPr>
          <p:nvPr>
            <p:ph type="body" sz="quarter" idx="39"/>
          </p:nvPr>
        </p:nvSpPr>
        <p:spPr/>
        <p:txBody>
          <a:bodyPr/>
          <a:lstStyle/>
          <a:p>
            <a:r>
              <a:rPr lang="en-US" dirty="0"/>
              <a:t>AISC Seismic Provisions</a:t>
            </a:r>
          </a:p>
        </p:txBody>
      </p:sp>
      <p:sp>
        <p:nvSpPr>
          <p:cNvPr id="8" name="Text Box 2"/>
          <p:cNvSpPr txBox="1">
            <a:spLocks noChangeArrowheads="1"/>
          </p:cNvSpPr>
          <p:nvPr/>
        </p:nvSpPr>
        <p:spPr bwMode="auto">
          <a:xfrm>
            <a:off x="539552" y="1268760"/>
            <a:ext cx="78488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000" b="0" u="sng" dirty="0" smtClean="0">
                <a:latin typeface="+mn-lt"/>
              </a:rPr>
              <a:t>For Wide-Flange Columns:</a:t>
            </a:r>
            <a:endParaRPr lang="en-US" altLang="en-US" sz="2000" b="0" u="sng" dirty="0">
              <a:latin typeface="+mn-lt"/>
            </a:endParaRPr>
          </a:p>
        </p:txBody>
      </p:sp>
      <p:sp>
        <p:nvSpPr>
          <p:cNvPr id="31" name="Text Box 26"/>
          <p:cNvSpPr txBox="1">
            <a:spLocks noChangeArrowheads="1"/>
          </p:cNvSpPr>
          <p:nvPr/>
        </p:nvSpPr>
        <p:spPr bwMode="auto">
          <a:xfrm>
            <a:off x="539552" y="1862822"/>
            <a:ext cx="8064896"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ts val="1800"/>
              </a:spcBef>
            </a:pPr>
            <a:r>
              <a:rPr lang="en-US" altLang="en-US" sz="2200" b="1" i="1" dirty="0">
                <a:solidFill>
                  <a:schemeClr val="tx2"/>
                </a:solidFill>
                <a:latin typeface="+mn-lt"/>
              </a:rPr>
              <a:t>Continuity </a:t>
            </a:r>
            <a:r>
              <a:rPr lang="en-US" altLang="en-US" sz="2200" b="1" i="1" dirty="0" smtClean="0">
                <a:solidFill>
                  <a:schemeClr val="tx2"/>
                </a:solidFill>
                <a:latin typeface="+mn-lt"/>
              </a:rPr>
              <a:t>plates </a:t>
            </a:r>
            <a:r>
              <a:rPr lang="en-US" altLang="en-US" sz="2200" b="1" dirty="0" smtClean="0">
                <a:latin typeface="+mn-lt"/>
              </a:rPr>
              <a:t>shall be provided in the following cases:</a:t>
            </a:r>
          </a:p>
          <a:p>
            <a:pPr marL="457200" indent="-457200" algn="l">
              <a:spcBef>
                <a:spcPts val="3000"/>
              </a:spcBef>
              <a:buAutoNum type="alphaLcParenR"/>
            </a:pPr>
            <a:r>
              <a:rPr lang="en-US" sz="1800" dirty="0" smtClean="0">
                <a:latin typeface="+mn-lt"/>
              </a:rPr>
              <a:t>Where </a:t>
            </a:r>
            <a:r>
              <a:rPr lang="en-US" sz="1800" dirty="0">
                <a:latin typeface="+mn-lt"/>
              </a:rPr>
              <a:t>the required strength at the column face exceeds the available column strength determined using the applicable local limit states stipulated </a:t>
            </a:r>
            <a:r>
              <a:rPr lang="en-US" sz="1800" dirty="0" smtClean="0">
                <a:latin typeface="+mn-lt"/>
              </a:rPr>
              <a:t>in </a:t>
            </a:r>
            <a:r>
              <a:rPr lang="en-US" sz="1800" i="1" dirty="0" smtClean="0">
                <a:latin typeface="+mn-lt"/>
              </a:rPr>
              <a:t>Specification </a:t>
            </a:r>
            <a:r>
              <a:rPr lang="en-US" sz="1800" dirty="0">
                <a:latin typeface="+mn-lt"/>
              </a:rPr>
              <a:t>Section </a:t>
            </a:r>
            <a:r>
              <a:rPr lang="en-US" sz="1800" dirty="0" smtClean="0">
                <a:latin typeface="+mn-lt"/>
              </a:rPr>
              <a:t>J10</a:t>
            </a:r>
            <a:r>
              <a:rPr lang="en-US" sz="1800" dirty="0">
                <a:latin typeface="+mn-lt"/>
              </a:rPr>
              <a:t>.</a:t>
            </a:r>
            <a:endParaRPr lang="en-US" sz="1800" dirty="0" smtClean="0">
              <a:latin typeface="+mn-lt"/>
            </a:endParaRPr>
          </a:p>
          <a:p>
            <a:pPr marL="457200" indent="-457200" algn="l">
              <a:spcBef>
                <a:spcPts val="3000"/>
              </a:spcBef>
              <a:buAutoNum type="alphaLcParenR"/>
            </a:pPr>
            <a:r>
              <a:rPr lang="en-US" sz="1800" dirty="0" smtClean="0">
                <a:latin typeface="+mn-lt"/>
              </a:rPr>
              <a:t>Where the column flange thickness is less than the limiting column flange thickness, </a:t>
            </a:r>
            <a:r>
              <a:rPr lang="en-US" sz="1800" i="1" dirty="0" smtClean="0">
                <a:latin typeface="+mn-lt"/>
              </a:rPr>
              <a:t>t</a:t>
            </a:r>
            <a:r>
              <a:rPr lang="en-US" sz="1800" baseline="-25000" dirty="0" smtClean="0">
                <a:latin typeface="+mn-lt"/>
              </a:rPr>
              <a:t>lim</a:t>
            </a:r>
            <a:r>
              <a:rPr lang="en-US" sz="1800" dirty="0" smtClean="0">
                <a:latin typeface="+mn-lt"/>
              </a:rPr>
              <a:t> 	</a:t>
            </a:r>
            <a:r>
              <a:rPr lang="en-US" sz="1800" dirty="0">
                <a:latin typeface="+mn-lt"/>
              </a:rPr>
              <a:t/>
            </a:r>
            <a:br>
              <a:rPr lang="en-US" sz="1800" dirty="0">
                <a:latin typeface="+mn-lt"/>
              </a:rPr>
            </a:br>
            <a:endParaRPr lang="en-US" altLang="en-US" sz="2000" b="1" dirty="0">
              <a:latin typeface="+mn-lt"/>
            </a:endParaRPr>
          </a:p>
        </p:txBody>
      </p:sp>
      <mc:AlternateContent xmlns:mc="http://schemas.openxmlformats.org/markup-compatibility/2006" xmlns:a14="http://schemas.microsoft.com/office/drawing/2010/main">
        <mc:Choice Requires="a14">
          <p:sp>
            <p:nvSpPr>
              <p:cNvPr id="32" name="TextBox 31"/>
              <p:cNvSpPr txBox="1"/>
              <p:nvPr/>
            </p:nvSpPr>
            <p:spPr>
              <a:xfrm>
                <a:off x="1619672" y="4588536"/>
                <a:ext cx="1615892" cy="8016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ea typeface="Cambria Math"/>
                            </a:rPr>
                          </m:ctrlPr>
                        </m:sSubPr>
                        <m:e>
                          <m:r>
                            <a:rPr lang="en-US" b="0" i="1" smtClean="0">
                              <a:latin typeface="Cambria Math"/>
                              <a:ea typeface="Cambria Math"/>
                            </a:rPr>
                            <m:t>𝑡</m:t>
                          </m:r>
                        </m:e>
                        <m:sub>
                          <m:r>
                            <a:rPr lang="en-US" b="0" i="1" smtClean="0">
                              <a:latin typeface="Cambria Math"/>
                              <a:ea typeface="Cambria Math"/>
                            </a:rPr>
                            <m:t>𝑙𝑖𝑚</m:t>
                          </m:r>
                        </m:sub>
                      </m:sSub>
                      <m:r>
                        <a:rPr lang="en-US" i="1" smtClean="0">
                          <a:latin typeface="Cambria Math"/>
                          <a:ea typeface="Cambria Math"/>
                        </a:rPr>
                        <m:t>=</m:t>
                      </m:r>
                      <m:f>
                        <m:fPr>
                          <m:ctrlPr>
                            <a:rPr lang="en-US" i="1" smtClean="0">
                              <a:latin typeface="Cambria Math"/>
                              <a:ea typeface="Cambria Math"/>
                            </a:rPr>
                          </m:ctrlPr>
                        </m:fPr>
                        <m:num>
                          <m:sSub>
                            <m:sSubPr>
                              <m:ctrlPr>
                                <a:rPr lang="en-US" i="1" smtClean="0">
                                  <a:latin typeface="Cambria Math"/>
                                  <a:ea typeface="Cambria Math"/>
                                </a:rPr>
                              </m:ctrlPr>
                            </m:sSubPr>
                            <m:e>
                              <m:r>
                                <a:rPr lang="en-US" b="0" i="1" smtClean="0">
                                  <a:latin typeface="Cambria Math"/>
                                  <a:ea typeface="Cambria Math"/>
                                </a:rPr>
                                <m:t>𝑏</m:t>
                              </m:r>
                            </m:e>
                            <m:sub>
                              <m:r>
                                <a:rPr lang="en-US" b="0" i="1" smtClean="0">
                                  <a:latin typeface="Cambria Math"/>
                                  <a:ea typeface="Cambria Math"/>
                                </a:rPr>
                                <m:t>𝑏𝑓</m:t>
                              </m:r>
                            </m:sub>
                          </m:sSub>
                        </m:num>
                        <m:den>
                          <m:r>
                            <a:rPr lang="en-US" b="0" i="1" smtClean="0">
                              <a:latin typeface="Cambria Math"/>
                              <a:ea typeface="Cambria Math"/>
                            </a:rPr>
                            <m:t>6</m:t>
                          </m:r>
                        </m:den>
                      </m:f>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619672" y="4588536"/>
                <a:ext cx="1615892" cy="801694"/>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632067" y="5291602"/>
                <a:ext cx="1615892" cy="8016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ea typeface="Cambria Math"/>
                            </a:rPr>
                          </m:ctrlPr>
                        </m:sSubPr>
                        <m:e>
                          <m:r>
                            <a:rPr lang="en-US" b="0" i="1" smtClean="0">
                              <a:latin typeface="Cambria Math"/>
                              <a:ea typeface="Cambria Math"/>
                            </a:rPr>
                            <m:t>𝑡</m:t>
                          </m:r>
                        </m:e>
                        <m:sub>
                          <m:r>
                            <a:rPr lang="en-US" b="0" i="1" smtClean="0">
                              <a:latin typeface="Cambria Math"/>
                              <a:ea typeface="Cambria Math"/>
                            </a:rPr>
                            <m:t>𝑙𝑖𝑚</m:t>
                          </m:r>
                        </m:sub>
                      </m:sSub>
                      <m:r>
                        <a:rPr lang="en-US" i="1" smtClean="0">
                          <a:latin typeface="Cambria Math"/>
                          <a:ea typeface="Cambria Math"/>
                        </a:rPr>
                        <m:t>=</m:t>
                      </m:r>
                      <m:f>
                        <m:fPr>
                          <m:ctrlPr>
                            <a:rPr lang="en-US" i="1" smtClean="0">
                              <a:latin typeface="Cambria Math"/>
                              <a:ea typeface="Cambria Math"/>
                            </a:rPr>
                          </m:ctrlPr>
                        </m:fPr>
                        <m:num>
                          <m:sSub>
                            <m:sSubPr>
                              <m:ctrlPr>
                                <a:rPr lang="en-US" i="1" smtClean="0">
                                  <a:latin typeface="Cambria Math"/>
                                  <a:ea typeface="Cambria Math"/>
                                </a:rPr>
                              </m:ctrlPr>
                            </m:sSubPr>
                            <m:e>
                              <m:r>
                                <a:rPr lang="en-US" b="0" i="1" smtClean="0">
                                  <a:latin typeface="Cambria Math"/>
                                  <a:ea typeface="Cambria Math"/>
                                </a:rPr>
                                <m:t>𝑏</m:t>
                              </m:r>
                            </m:e>
                            <m:sub>
                              <m:r>
                                <a:rPr lang="en-US" b="0" i="1" smtClean="0">
                                  <a:latin typeface="Cambria Math"/>
                                  <a:ea typeface="Cambria Math"/>
                                </a:rPr>
                                <m:t>𝑏𝑓</m:t>
                              </m:r>
                            </m:sub>
                          </m:sSub>
                        </m:num>
                        <m:den>
                          <m:r>
                            <a:rPr lang="en-US" b="0" i="1" smtClean="0">
                              <a:latin typeface="Cambria Math"/>
                              <a:ea typeface="Cambria Math"/>
                            </a:rPr>
                            <m:t>12</m:t>
                          </m:r>
                        </m:den>
                      </m:f>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632067" y="5291602"/>
                <a:ext cx="1615892" cy="801694"/>
              </a:xfrm>
              <a:prstGeom prst="rect">
                <a:avLst/>
              </a:prstGeom>
              <a:blipFill rotWithShape="1">
                <a:blip r:embed="rId4"/>
                <a:stretch>
                  <a:fillRect/>
                </a:stretch>
              </a:blipFill>
            </p:spPr>
            <p:txBody>
              <a:bodyPr/>
              <a:lstStyle/>
              <a:p>
                <a:r>
                  <a:rPr lang="en-US">
                    <a:noFill/>
                  </a:rPr>
                  <a:t> </a:t>
                </a:r>
              </a:p>
            </p:txBody>
          </p:sp>
        </mc:Fallback>
      </mc:AlternateContent>
      <p:sp>
        <p:nvSpPr>
          <p:cNvPr id="34" name="TextBox 33"/>
          <p:cNvSpPr txBox="1"/>
          <p:nvPr/>
        </p:nvSpPr>
        <p:spPr>
          <a:xfrm>
            <a:off x="3623237" y="4804717"/>
            <a:ext cx="4363111" cy="369332"/>
          </a:xfrm>
          <a:prstGeom prst="rect">
            <a:avLst/>
          </a:prstGeom>
          <a:noFill/>
        </p:spPr>
        <p:txBody>
          <a:bodyPr wrap="square" rtlCol="0">
            <a:spAutoFit/>
          </a:bodyPr>
          <a:lstStyle/>
          <a:p>
            <a:r>
              <a:rPr lang="en-US" i="1" dirty="0" smtClean="0"/>
              <a:t>for W-shape or built-up I-shaped column</a:t>
            </a:r>
            <a:endParaRPr lang="en-US" i="1" dirty="0"/>
          </a:p>
        </p:txBody>
      </p:sp>
      <p:sp>
        <p:nvSpPr>
          <p:cNvPr id="35" name="TextBox 34"/>
          <p:cNvSpPr txBox="1"/>
          <p:nvPr/>
        </p:nvSpPr>
        <p:spPr>
          <a:xfrm>
            <a:off x="3623237" y="5522434"/>
            <a:ext cx="4363111" cy="369332"/>
          </a:xfrm>
          <a:prstGeom prst="rect">
            <a:avLst/>
          </a:prstGeom>
          <a:noFill/>
        </p:spPr>
        <p:txBody>
          <a:bodyPr wrap="square" rtlCol="0">
            <a:spAutoFit/>
          </a:bodyPr>
          <a:lstStyle/>
          <a:p>
            <a:r>
              <a:rPr lang="en-US" i="1" dirty="0"/>
              <a:t>f</a:t>
            </a:r>
            <a:r>
              <a:rPr lang="en-US" i="1" dirty="0" smtClean="0"/>
              <a:t>or boxed wide-flange column</a:t>
            </a:r>
            <a:endParaRPr lang="en-US" i="1" dirty="0"/>
          </a:p>
        </p:txBody>
      </p:sp>
      <p:sp>
        <p:nvSpPr>
          <p:cNvPr id="36" name="Slide Number Placeholder 3"/>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203</a:t>
            </a:fld>
            <a:endParaRPr lang="en-US" altLang="en-US"/>
          </a:p>
        </p:txBody>
      </p:sp>
    </p:spTree>
    <p:extLst>
      <p:ext uri="{BB962C8B-B14F-4D97-AF65-F5344CB8AC3E}">
        <p14:creationId xmlns:p14="http://schemas.microsoft.com/office/powerpoint/2010/main" val="2623607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Continuity Plate Requirements</a:t>
            </a:r>
            <a:endParaRPr lang="en-US" dirty="0"/>
          </a:p>
        </p:txBody>
      </p:sp>
      <p:sp>
        <p:nvSpPr>
          <p:cNvPr id="7" name="Text Placeholder 6"/>
          <p:cNvSpPr>
            <a:spLocks noGrp="1"/>
          </p:cNvSpPr>
          <p:nvPr>
            <p:ph type="body" sz="quarter" idx="39"/>
          </p:nvPr>
        </p:nvSpPr>
        <p:spPr/>
        <p:txBody>
          <a:bodyPr/>
          <a:lstStyle/>
          <a:p>
            <a:r>
              <a:rPr lang="en-US" dirty="0"/>
              <a:t>AISC Seismic Provisions</a:t>
            </a:r>
          </a:p>
        </p:txBody>
      </p:sp>
      <p:sp>
        <p:nvSpPr>
          <p:cNvPr id="8" name="Text Box 2"/>
          <p:cNvSpPr txBox="1">
            <a:spLocks noChangeArrowheads="1"/>
          </p:cNvSpPr>
          <p:nvPr/>
        </p:nvSpPr>
        <p:spPr bwMode="auto">
          <a:xfrm>
            <a:off x="539552" y="1268760"/>
            <a:ext cx="78488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smtClean="0">
                <a:latin typeface="+mn-lt"/>
              </a:rPr>
              <a:t>Required thickness of continuity plates:</a:t>
            </a:r>
            <a:endParaRPr lang="en-US" altLang="en-US" sz="2200" u="sng" dirty="0">
              <a:latin typeface="+mn-lt"/>
            </a:endParaRPr>
          </a:p>
        </p:txBody>
      </p:sp>
      <p:sp>
        <p:nvSpPr>
          <p:cNvPr id="36" name="Slide Number Placeholder 3"/>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204</a:t>
            </a:fld>
            <a:endParaRPr lang="en-US" altLang="en-US"/>
          </a:p>
        </p:txBody>
      </p:sp>
      <p:sp>
        <p:nvSpPr>
          <p:cNvPr id="32" name="Text Box 4"/>
          <p:cNvSpPr txBox="1">
            <a:spLocks noChangeArrowheads="1"/>
          </p:cNvSpPr>
          <p:nvPr/>
        </p:nvSpPr>
        <p:spPr bwMode="auto">
          <a:xfrm>
            <a:off x="827584" y="2019299"/>
            <a:ext cx="7410450" cy="2477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20000"/>
              </a:spcBef>
              <a:buClr>
                <a:schemeClr val="tx2"/>
              </a:buClr>
              <a:buSzPct val="150000"/>
              <a:buChar char="•"/>
              <a:defRPr sz="2800" b="1">
                <a:solidFill>
                  <a:schemeClr val="tx1"/>
                </a:solidFill>
                <a:latin typeface="Arial" charset="0"/>
              </a:defRPr>
            </a:lvl1pPr>
            <a:lvl2pPr marL="914400" indent="-457200" algn="l">
              <a:spcBef>
                <a:spcPct val="20000"/>
              </a:spcBef>
              <a:buClr>
                <a:schemeClr val="tx2"/>
              </a:buClr>
              <a:buSzPct val="100000"/>
              <a:buChar char="–"/>
              <a:defRPr sz="2800" b="1">
                <a:solidFill>
                  <a:schemeClr val="tx1"/>
                </a:solidFill>
                <a:latin typeface="Arial" charset="0"/>
              </a:defRPr>
            </a:lvl2pPr>
            <a:lvl3pPr marL="1371600" indent="-457200" algn="l">
              <a:spcBef>
                <a:spcPct val="20000"/>
              </a:spcBef>
              <a:buClr>
                <a:schemeClr val="tx2"/>
              </a:buClr>
              <a:buSzPct val="100000"/>
              <a:buChar char="•"/>
              <a:defRPr sz="2400">
                <a:solidFill>
                  <a:schemeClr val="tx1"/>
                </a:solidFill>
                <a:latin typeface="Arial" charset="0"/>
              </a:defRPr>
            </a:lvl3pPr>
            <a:lvl4pPr marL="1828800" indent="-457200" algn="l">
              <a:spcBef>
                <a:spcPct val="20000"/>
              </a:spcBef>
              <a:buClr>
                <a:schemeClr val="tx2"/>
              </a:buClr>
              <a:buSzPct val="100000"/>
              <a:buChar char="–"/>
              <a:defRPr sz="2000">
                <a:solidFill>
                  <a:schemeClr val="tx1"/>
                </a:solidFill>
                <a:latin typeface="Arial" charset="0"/>
              </a:defRPr>
            </a:lvl4pPr>
            <a:lvl5pPr marL="2286000" indent="-457200" algn="l">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ts val="1800"/>
              </a:spcBef>
              <a:buClrTx/>
              <a:buSzTx/>
              <a:buFontTx/>
              <a:buAutoNum type="alphaLcParenR"/>
            </a:pPr>
            <a:r>
              <a:rPr lang="en-US" altLang="en-US" sz="2000" b="0" dirty="0">
                <a:latin typeface="+mn-lt"/>
              </a:rPr>
              <a:t>For one-sided (exterior) connections, continuity plate thickness shall be at least one-half of the thickness of the beam flange.</a:t>
            </a:r>
          </a:p>
          <a:p>
            <a:pPr>
              <a:spcBef>
                <a:spcPts val="1800"/>
              </a:spcBef>
              <a:buClrTx/>
              <a:buSzTx/>
              <a:buFontTx/>
              <a:buAutoNum type="alphaLcParenR"/>
            </a:pPr>
            <a:r>
              <a:rPr lang="en-US" altLang="en-US" sz="2000" b="0" dirty="0">
                <a:latin typeface="+mn-lt"/>
              </a:rPr>
              <a:t>For two-sided (interior) connections, continuity plate thickness shall be at least equal to </a:t>
            </a:r>
            <a:r>
              <a:rPr lang="en-US" altLang="en-US" sz="2000" b="0" dirty="0" smtClean="0">
                <a:latin typeface="+mn-lt"/>
              </a:rPr>
              <a:t>75% of the thickness of the </a:t>
            </a:r>
            <a:r>
              <a:rPr lang="en-US" altLang="en-US" sz="2000" b="0" dirty="0">
                <a:latin typeface="+mn-lt"/>
              </a:rPr>
              <a:t>thicker of the two beam flanges on either side of the column</a:t>
            </a:r>
          </a:p>
        </p:txBody>
      </p:sp>
      <p:sp>
        <p:nvSpPr>
          <p:cNvPr id="33" name="Text Box 5"/>
          <p:cNvSpPr txBox="1">
            <a:spLocks noChangeArrowheads="1"/>
          </p:cNvSpPr>
          <p:nvPr/>
        </p:nvSpPr>
        <p:spPr bwMode="auto">
          <a:xfrm>
            <a:off x="1331640" y="5229200"/>
            <a:ext cx="6120680" cy="646331"/>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b="1" i="1" dirty="0">
                <a:latin typeface="+mn-lt"/>
              </a:rPr>
              <a:t>For other design, detailing and welding requirements for continuity plates - See </a:t>
            </a:r>
            <a:r>
              <a:rPr lang="en-US" altLang="en-US" sz="1800" b="1" i="1" dirty="0" smtClean="0">
                <a:latin typeface="+mn-lt"/>
              </a:rPr>
              <a:t>Section E3.6f</a:t>
            </a:r>
            <a:endParaRPr lang="en-US" altLang="en-US" sz="1800" b="1" i="1" dirty="0">
              <a:latin typeface="+mn-lt"/>
            </a:endParaRPr>
          </a:p>
        </p:txBody>
      </p:sp>
    </p:spTree>
    <p:extLst>
      <p:ext uri="{BB962C8B-B14F-4D97-AF65-F5344CB8AC3E}">
        <p14:creationId xmlns:p14="http://schemas.microsoft.com/office/powerpoint/2010/main" val="2115537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Continuity Plate Requirements</a:t>
            </a:r>
            <a:endParaRPr lang="en-US" dirty="0"/>
          </a:p>
        </p:txBody>
      </p:sp>
      <p:sp>
        <p:nvSpPr>
          <p:cNvPr id="7" name="Text Placeholder 6"/>
          <p:cNvSpPr>
            <a:spLocks noGrp="1"/>
          </p:cNvSpPr>
          <p:nvPr>
            <p:ph type="body" sz="quarter" idx="39"/>
          </p:nvPr>
        </p:nvSpPr>
        <p:spPr/>
        <p:txBody>
          <a:bodyPr/>
          <a:lstStyle/>
          <a:p>
            <a:r>
              <a:rPr lang="en-US" dirty="0"/>
              <a:t>AISC Seismic Provisions</a:t>
            </a:r>
          </a:p>
        </p:txBody>
      </p:sp>
      <p:sp>
        <p:nvSpPr>
          <p:cNvPr id="36" name="Slide Number Placeholder 3"/>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205</a:t>
            </a:fld>
            <a:endParaRPr lang="en-US" altLang="en-US"/>
          </a:p>
        </p:txBody>
      </p:sp>
      <p:grpSp>
        <p:nvGrpSpPr>
          <p:cNvPr id="9" name="Group 2"/>
          <p:cNvGrpSpPr>
            <a:grpSpLocks/>
          </p:cNvGrpSpPr>
          <p:nvPr/>
        </p:nvGrpSpPr>
        <p:grpSpPr bwMode="auto">
          <a:xfrm>
            <a:off x="1685926" y="1380604"/>
            <a:ext cx="3152775" cy="4483100"/>
            <a:chOff x="1062" y="500"/>
            <a:chExt cx="1986" cy="2824"/>
          </a:xfrm>
        </p:grpSpPr>
        <p:grpSp>
          <p:nvGrpSpPr>
            <p:cNvPr id="10" name="Group 3"/>
            <p:cNvGrpSpPr>
              <a:grpSpLocks/>
            </p:cNvGrpSpPr>
            <p:nvPr/>
          </p:nvGrpSpPr>
          <p:grpSpPr bwMode="auto">
            <a:xfrm>
              <a:off x="1062" y="500"/>
              <a:ext cx="685" cy="2824"/>
              <a:chOff x="2226" y="1584"/>
              <a:chExt cx="420" cy="1956"/>
            </a:xfrm>
          </p:grpSpPr>
          <p:sp>
            <p:nvSpPr>
              <p:cNvPr id="23" name="Rectangle 4"/>
              <p:cNvSpPr>
                <a:spLocks noChangeArrowheads="1"/>
              </p:cNvSpPr>
              <p:nvPr/>
            </p:nvSpPr>
            <p:spPr bwMode="auto">
              <a:xfrm>
                <a:off x="2226" y="1584"/>
                <a:ext cx="420" cy="1956"/>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4" name="Line 5"/>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Line 6"/>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1" name="Group 7"/>
            <p:cNvGrpSpPr>
              <a:grpSpLocks/>
            </p:cNvGrpSpPr>
            <p:nvPr/>
          </p:nvGrpSpPr>
          <p:grpSpPr bwMode="auto">
            <a:xfrm>
              <a:off x="1747" y="1383"/>
              <a:ext cx="1301" cy="1022"/>
              <a:chOff x="3090" y="1704"/>
              <a:chExt cx="798" cy="708"/>
            </a:xfrm>
          </p:grpSpPr>
          <p:sp>
            <p:nvSpPr>
              <p:cNvPr id="20" name="Rectangle 8"/>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1" name="Line 9"/>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 name="Line 10"/>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2" name="Rectangle 11"/>
            <p:cNvSpPr>
              <a:spLocks noChangeArrowheads="1"/>
            </p:cNvSpPr>
            <p:nvPr/>
          </p:nvSpPr>
          <p:spPr bwMode="auto">
            <a:xfrm>
              <a:off x="1189" y="1410"/>
              <a:ext cx="431" cy="36"/>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 name="Line 12"/>
            <p:cNvSpPr>
              <a:spLocks noChangeShapeType="1"/>
            </p:cNvSpPr>
            <p:nvPr/>
          </p:nvSpPr>
          <p:spPr bwMode="auto">
            <a:xfrm>
              <a:off x="1374" y="1197"/>
              <a:ext cx="0" cy="195"/>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Line 13"/>
            <p:cNvSpPr>
              <a:spLocks noChangeShapeType="1"/>
            </p:cNvSpPr>
            <p:nvPr/>
          </p:nvSpPr>
          <p:spPr bwMode="auto">
            <a:xfrm flipV="1">
              <a:off x="1374" y="1455"/>
              <a:ext cx="0" cy="192"/>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Text Box 14"/>
            <p:cNvSpPr txBox="1">
              <a:spLocks noChangeArrowheads="1"/>
            </p:cNvSpPr>
            <p:nvPr/>
          </p:nvSpPr>
          <p:spPr bwMode="auto">
            <a:xfrm>
              <a:off x="1131" y="888"/>
              <a:ext cx="51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t</a:t>
              </a:r>
              <a:r>
                <a:rPr lang="en-US" altLang="en-US" i="1" baseline="-25000" dirty="0" err="1"/>
                <a:t>cp</a:t>
              </a:r>
              <a:endParaRPr lang="en-US" altLang="en-US" i="1" dirty="0"/>
            </a:p>
          </p:txBody>
        </p:sp>
        <p:sp>
          <p:nvSpPr>
            <p:cNvPr id="16" name="Line 15"/>
            <p:cNvSpPr>
              <a:spLocks noChangeShapeType="1"/>
            </p:cNvSpPr>
            <p:nvPr/>
          </p:nvSpPr>
          <p:spPr bwMode="auto">
            <a:xfrm>
              <a:off x="2268" y="1182"/>
              <a:ext cx="0" cy="195"/>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16"/>
            <p:cNvSpPr>
              <a:spLocks noChangeShapeType="1"/>
            </p:cNvSpPr>
            <p:nvPr/>
          </p:nvSpPr>
          <p:spPr bwMode="auto">
            <a:xfrm flipV="1">
              <a:off x="2268" y="1458"/>
              <a:ext cx="0" cy="192"/>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Rectangle 17"/>
            <p:cNvSpPr>
              <a:spLocks noChangeArrowheads="1"/>
            </p:cNvSpPr>
            <p:nvPr/>
          </p:nvSpPr>
          <p:spPr bwMode="auto">
            <a:xfrm>
              <a:off x="1189" y="2351"/>
              <a:ext cx="431" cy="36"/>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9" name="Text Box 18"/>
            <p:cNvSpPr txBox="1">
              <a:spLocks noChangeArrowheads="1"/>
            </p:cNvSpPr>
            <p:nvPr/>
          </p:nvSpPr>
          <p:spPr bwMode="auto">
            <a:xfrm>
              <a:off x="2052" y="1605"/>
              <a:ext cx="51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t</a:t>
              </a:r>
              <a:r>
                <a:rPr lang="en-US" altLang="en-US" i="1" baseline="-25000" dirty="0" err="1"/>
                <a:t>bf</a:t>
              </a:r>
              <a:endParaRPr lang="en-US" altLang="en-US" i="1" dirty="0"/>
            </a:p>
          </p:txBody>
        </p:sp>
      </p:grpSp>
      <p:sp>
        <p:nvSpPr>
          <p:cNvPr id="26" name="Text Box 19"/>
          <p:cNvSpPr txBox="1">
            <a:spLocks noChangeArrowheads="1"/>
          </p:cNvSpPr>
          <p:nvPr/>
        </p:nvSpPr>
        <p:spPr bwMode="auto">
          <a:xfrm>
            <a:off x="5399311" y="3361159"/>
            <a:ext cx="22764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i="1" dirty="0" err="1"/>
              <a:t>t</a:t>
            </a:r>
            <a:r>
              <a:rPr lang="en-US" altLang="en-US" b="1" i="1" baseline="-25000" dirty="0" err="1"/>
              <a:t>cp</a:t>
            </a:r>
            <a:r>
              <a:rPr lang="en-US" altLang="en-US" b="1" i="1" dirty="0"/>
              <a:t> </a:t>
            </a:r>
            <a:r>
              <a:rPr lang="en-US" altLang="en-US" b="1" dirty="0">
                <a:cs typeface="Arial" charset="0"/>
              </a:rPr>
              <a:t>≥ 1/2 </a:t>
            </a:r>
            <a:r>
              <a:rPr lang="en-US" altLang="en-US" b="1" dirty="0">
                <a:cs typeface="Arial" charset="0"/>
                <a:sym typeface="Symbol" pitchFamily="18" charset="2"/>
              </a:rPr>
              <a:t> </a:t>
            </a:r>
            <a:r>
              <a:rPr lang="en-US" altLang="en-US" b="1" i="1" dirty="0" err="1">
                <a:cs typeface="Arial" charset="0"/>
              </a:rPr>
              <a:t>t</a:t>
            </a:r>
            <a:r>
              <a:rPr lang="en-US" altLang="en-US" b="1" i="1" baseline="-25000" dirty="0" err="1">
                <a:cs typeface="Arial" charset="0"/>
              </a:rPr>
              <a:t>bf</a:t>
            </a:r>
            <a:endParaRPr lang="en-US" altLang="en-US" b="1" i="1" dirty="0">
              <a:cs typeface="Arial" charset="0"/>
            </a:endParaRPr>
          </a:p>
        </p:txBody>
      </p:sp>
    </p:spTree>
    <p:extLst>
      <p:ext uri="{BB962C8B-B14F-4D97-AF65-F5344CB8AC3E}">
        <p14:creationId xmlns:p14="http://schemas.microsoft.com/office/powerpoint/2010/main" val="1387746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Continuity Plate Requirements</a:t>
            </a:r>
            <a:endParaRPr lang="en-US" dirty="0"/>
          </a:p>
        </p:txBody>
      </p:sp>
      <p:sp>
        <p:nvSpPr>
          <p:cNvPr id="7" name="Text Placeholder 6"/>
          <p:cNvSpPr>
            <a:spLocks noGrp="1"/>
          </p:cNvSpPr>
          <p:nvPr>
            <p:ph type="body" sz="quarter" idx="39"/>
          </p:nvPr>
        </p:nvSpPr>
        <p:spPr/>
        <p:txBody>
          <a:bodyPr/>
          <a:lstStyle/>
          <a:p>
            <a:r>
              <a:rPr lang="en-US" dirty="0"/>
              <a:t>AISC Seismic Provisions</a:t>
            </a:r>
          </a:p>
        </p:txBody>
      </p:sp>
      <p:sp>
        <p:nvSpPr>
          <p:cNvPr id="36" name="Slide Number Placeholder 3"/>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206</a:t>
            </a:fld>
            <a:endParaRPr lang="en-US" altLang="en-US" dirty="0"/>
          </a:p>
        </p:txBody>
      </p:sp>
      <p:grpSp>
        <p:nvGrpSpPr>
          <p:cNvPr id="27" name="Group 2"/>
          <p:cNvGrpSpPr>
            <a:grpSpLocks/>
          </p:cNvGrpSpPr>
          <p:nvPr/>
        </p:nvGrpSpPr>
        <p:grpSpPr bwMode="auto">
          <a:xfrm>
            <a:off x="2474914" y="1339056"/>
            <a:ext cx="3905250" cy="4086225"/>
            <a:chOff x="624" y="546"/>
            <a:chExt cx="2460" cy="2574"/>
          </a:xfrm>
        </p:grpSpPr>
        <p:grpSp>
          <p:nvGrpSpPr>
            <p:cNvPr id="28" name="Group 3"/>
            <p:cNvGrpSpPr>
              <a:grpSpLocks/>
            </p:cNvGrpSpPr>
            <p:nvPr/>
          </p:nvGrpSpPr>
          <p:grpSpPr bwMode="auto">
            <a:xfrm>
              <a:off x="624" y="546"/>
              <a:ext cx="2460" cy="2574"/>
              <a:chOff x="624" y="546"/>
              <a:chExt cx="2460" cy="2574"/>
            </a:xfrm>
          </p:grpSpPr>
          <p:grpSp>
            <p:nvGrpSpPr>
              <p:cNvPr id="39" name="Group 4"/>
              <p:cNvGrpSpPr>
                <a:grpSpLocks/>
              </p:cNvGrpSpPr>
              <p:nvPr/>
            </p:nvGrpSpPr>
            <p:grpSpPr bwMode="auto">
              <a:xfrm>
                <a:off x="1598" y="546"/>
                <a:ext cx="512" cy="2574"/>
                <a:chOff x="2226" y="1584"/>
                <a:chExt cx="420" cy="1956"/>
              </a:xfrm>
            </p:grpSpPr>
            <p:sp>
              <p:nvSpPr>
                <p:cNvPr id="49" name="Rectangle 5"/>
                <p:cNvSpPr>
                  <a:spLocks noChangeArrowheads="1"/>
                </p:cNvSpPr>
                <p:nvPr/>
              </p:nvSpPr>
              <p:spPr bwMode="auto">
                <a:xfrm>
                  <a:off x="2226" y="1584"/>
                  <a:ext cx="420" cy="1956"/>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0" name="Line 6"/>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 name="Line 7"/>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0" name="Group 8"/>
              <p:cNvGrpSpPr>
                <a:grpSpLocks/>
              </p:cNvGrpSpPr>
              <p:nvPr/>
            </p:nvGrpSpPr>
            <p:grpSpPr bwMode="auto">
              <a:xfrm>
                <a:off x="2110" y="1351"/>
                <a:ext cx="974" cy="931"/>
                <a:chOff x="3090" y="1704"/>
                <a:chExt cx="798" cy="708"/>
              </a:xfrm>
            </p:grpSpPr>
            <p:sp>
              <p:nvSpPr>
                <p:cNvPr id="46" name="Rectangle 9"/>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7" name="Line 10"/>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 name="Line 11"/>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1" name="Rectangle 12"/>
              <p:cNvSpPr>
                <a:spLocks noChangeArrowheads="1"/>
              </p:cNvSpPr>
              <p:nvPr/>
            </p:nvSpPr>
            <p:spPr bwMode="auto">
              <a:xfrm>
                <a:off x="624" y="1351"/>
                <a:ext cx="974" cy="931"/>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2" name="Line 13"/>
              <p:cNvSpPr>
                <a:spLocks noChangeShapeType="1"/>
              </p:cNvSpPr>
              <p:nvPr/>
            </p:nvSpPr>
            <p:spPr bwMode="auto">
              <a:xfrm>
                <a:off x="624" y="1401"/>
                <a:ext cx="97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 name="Line 14"/>
              <p:cNvSpPr>
                <a:spLocks noChangeShapeType="1"/>
              </p:cNvSpPr>
              <p:nvPr/>
            </p:nvSpPr>
            <p:spPr bwMode="auto">
              <a:xfrm>
                <a:off x="624" y="2238"/>
                <a:ext cx="97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 name="Rectangle 15"/>
              <p:cNvSpPr>
                <a:spLocks noChangeArrowheads="1"/>
              </p:cNvSpPr>
              <p:nvPr/>
            </p:nvSpPr>
            <p:spPr bwMode="auto">
              <a:xfrm>
                <a:off x="1693" y="1351"/>
                <a:ext cx="322" cy="73"/>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5" name="Rectangle 16"/>
              <p:cNvSpPr>
                <a:spLocks noChangeArrowheads="1"/>
              </p:cNvSpPr>
              <p:nvPr/>
            </p:nvSpPr>
            <p:spPr bwMode="auto">
              <a:xfrm>
                <a:off x="1693" y="2210"/>
                <a:ext cx="322" cy="72"/>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29" name="Line 17"/>
            <p:cNvSpPr>
              <a:spLocks noChangeShapeType="1"/>
            </p:cNvSpPr>
            <p:nvPr/>
          </p:nvSpPr>
          <p:spPr bwMode="auto">
            <a:xfrm>
              <a:off x="1833" y="1122"/>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Line 18"/>
            <p:cNvSpPr>
              <a:spLocks noChangeShapeType="1"/>
            </p:cNvSpPr>
            <p:nvPr/>
          </p:nvSpPr>
          <p:spPr bwMode="auto">
            <a:xfrm flipV="1">
              <a:off x="1833" y="1428"/>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19"/>
            <p:cNvSpPr>
              <a:spLocks noChangeShapeType="1"/>
            </p:cNvSpPr>
            <p:nvPr/>
          </p:nvSpPr>
          <p:spPr bwMode="auto">
            <a:xfrm>
              <a:off x="2592" y="1122"/>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Line 20"/>
            <p:cNvSpPr>
              <a:spLocks noChangeShapeType="1"/>
            </p:cNvSpPr>
            <p:nvPr/>
          </p:nvSpPr>
          <p:spPr bwMode="auto">
            <a:xfrm flipV="1">
              <a:off x="2586" y="1422"/>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Line 21"/>
            <p:cNvSpPr>
              <a:spLocks noChangeShapeType="1"/>
            </p:cNvSpPr>
            <p:nvPr/>
          </p:nvSpPr>
          <p:spPr bwMode="auto">
            <a:xfrm>
              <a:off x="1122" y="1122"/>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Line 22"/>
            <p:cNvSpPr>
              <a:spLocks noChangeShapeType="1"/>
            </p:cNvSpPr>
            <p:nvPr/>
          </p:nvSpPr>
          <p:spPr bwMode="auto">
            <a:xfrm flipV="1">
              <a:off x="1116" y="1398"/>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Text Box 23"/>
            <p:cNvSpPr txBox="1">
              <a:spLocks noChangeArrowheads="1"/>
            </p:cNvSpPr>
            <p:nvPr/>
          </p:nvSpPr>
          <p:spPr bwMode="auto">
            <a:xfrm>
              <a:off x="1466" y="828"/>
              <a:ext cx="81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t</a:t>
              </a:r>
              <a:r>
                <a:rPr lang="en-US" altLang="en-US" i="1" baseline="-25000" dirty="0" err="1"/>
                <a:t>cp</a:t>
              </a:r>
              <a:endParaRPr lang="en-US" altLang="en-US" i="1" dirty="0"/>
            </a:p>
          </p:txBody>
        </p:sp>
        <p:sp>
          <p:nvSpPr>
            <p:cNvPr id="37" name="Text Box 24"/>
            <p:cNvSpPr txBox="1">
              <a:spLocks noChangeArrowheads="1"/>
            </p:cNvSpPr>
            <p:nvPr/>
          </p:nvSpPr>
          <p:spPr bwMode="auto">
            <a:xfrm>
              <a:off x="2187" y="1579"/>
              <a:ext cx="81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t</a:t>
              </a:r>
              <a:r>
                <a:rPr lang="en-US" altLang="en-US" i="1" baseline="-25000" dirty="0"/>
                <a:t>bf-2</a:t>
              </a:r>
              <a:endParaRPr lang="en-US" altLang="en-US" i="1" dirty="0"/>
            </a:p>
          </p:txBody>
        </p:sp>
        <p:sp>
          <p:nvSpPr>
            <p:cNvPr id="38" name="Text Box 25"/>
            <p:cNvSpPr txBox="1">
              <a:spLocks noChangeArrowheads="1"/>
            </p:cNvSpPr>
            <p:nvPr/>
          </p:nvSpPr>
          <p:spPr bwMode="auto">
            <a:xfrm>
              <a:off x="704" y="1567"/>
              <a:ext cx="81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t</a:t>
              </a:r>
              <a:r>
                <a:rPr lang="en-US" altLang="en-US" i="1" baseline="-25000" dirty="0"/>
                <a:t>bf-1</a:t>
              </a:r>
              <a:endParaRPr lang="en-US" altLang="en-US" i="1" dirty="0"/>
            </a:p>
          </p:txBody>
        </p:sp>
      </p:grpSp>
      <p:sp>
        <p:nvSpPr>
          <p:cNvPr id="52" name="Text Box 26"/>
          <p:cNvSpPr txBox="1">
            <a:spLocks noChangeArrowheads="1"/>
          </p:cNvSpPr>
          <p:nvPr/>
        </p:nvSpPr>
        <p:spPr bwMode="auto">
          <a:xfrm>
            <a:off x="1633539" y="5661247"/>
            <a:ext cx="5864224"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err="1"/>
              <a:t>t</a:t>
            </a:r>
            <a:r>
              <a:rPr lang="en-US" altLang="en-US" b="1" i="1" baseline="-25000" dirty="0" err="1"/>
              <a:t>cp</a:t>
            </a:r>
            <a:r>
              <a:rPr lang="en-US" altLang="en-US" b="1" i="1" dirty="0"/>
              <a:t> </a:t>
            </a:r>
            <a:r>
              <a:rPr lang="en-US" altLang="en-US" b="1" dirty="0">
                <a:cs typeface="Arial" charset="0"/>
              </a:rPr>
              <a:t>≥ </a:t>
            </a:r>
            <a:r>
              <a:rPr lang="en-US" altLang="en-US" b="1" dirty="0" smtClean="0">
                <a:cs typeface="Arial" charset="0"/>
              </a:rPr>
              <a:t>75% of the larger </a:t>
            </a:r>
            <a:r>
              <a:rPr lang="en-US" altLang="en-US" b="1" dirty="0">
                <a:cs typeface="Arial" charset="0"/>
              </a:rPr>
              <a:t>of (</a:t>
            </a:r>
            <a:r>
              <a:rPr lang="en-US" altLang="en-US" b="1" i="1" dirty="0">
                <a:cs typeface="Arial" charset="0"/>
              </a:rPr>
              <a:t>t</a:t>
            </a:r>
            <a:r>
              <a:rPr lang="en-US" altLang="en-US" b="1" i="1" baseline="-25000" dirty="0">
                <a:cs typeface="Arial" charset="0"/>
              </a:rPr>
              <a:t>bf-1  </a:t>
            </a:r>
            <a:r>
              <a:rPr lang="en-US" altLang="en-US" b="1" dirty="0">
                <a:cs typeface="Arial" charset="0"/>
              </a:rPr>
              <a:t>and  </a:t>
            </a:r>
            <a:r>
              <a:rPr lang="en-US" altLang="en-US" b="1" i="1" dirty="0">
                <a:cs typeface="Arial" charset="0"/>
              </a:rPr>
              <a:t>t</a:t>
            </a:r>
            <a:r>
              <a:rPr lang="en-US" altLang="en-US" b="1" i="1" baseline="-25000" dirty="0">
                <a:cs typeface="Arial" charset="0"/>
              </a:rPr>
              <a:t>bf-2</a:t>
            </a:r>
            <a:r>
              <a:rPr lang="en-US" altLang="en-US" b="1" dirty="0">
                <a:cs typeface="Arial" charset="0"/>
              </a:rPr>
              <a:t> )</a:t>
            </a:r>
            <a:endParaRPr lang="en-US" altLang="en-US" b="1" i="1" dirty="0">
              <a:cs typeface="Arial" charset="0"/>
            </a:endParaRPr>
          </a:p>
        </p:txBody>
      </p:sp>
    </p:spTree>
    <p:extLst>
      <p:ext uri="{BB962C8B-B14F-4D97-AF65-F5344CB8AC3E}">
        <p14:creationId xmlns:p14="http://schemas.microsoft.com/office/powerpoint/2010/main" val="264194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ntinuity Plat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47625"/>
            <a:ext cx="850265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207</a:t>
            </a:fld>
            <a:endParaRPr lang="en-US" altLang="en-US" sz="1200" dirty="0">
              <a:solidFill>
                <a:schemeClr val="tx1">
                  <a:tint val="75000"/>
                </a:schemeClr>
              </a:solidFill>
            </a:endParaRPr>
          </a:p>
        </p:txBody>
      </p:sp>
    </p:spTree>
    <p:extLst>
      <p:ext uri="{BB962C8B-B14F-4D97-AF65-F5344CB8AC3E}">
        <p14:creationId xmlns:p14="http://schemas.microsoft.com/office/powerpoint/2010/main" val="3977686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ntinuity plat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25" y="0"/>
            <a:ext cx="6178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208</a:t>
            </a:fld>
            <a:endParaRPr lang="en-US" altLang="en-US" sz="1200" dirty="0">
              <a:solidFill>
                <a:schemeClr val="tx1">
                  <a:tint val="75000"/>
                </a:schemeClr>
              </a:solidFill>
            </a:endParaRPr>
          </a:p>
        </p:txBody>
      </p:sp>
    </p:spTree>
    <p:extLst>
      <p:ext uri="{BB962C8B-B14F-4D97-AF65-F5344CB8AC3E}">
        <p14:creationId xmlns:p14="http://schemas.microsoft.com/office/powerpoint/2010/main" val="1124596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pr28^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96" y="548680"/>
            <a:ext cx="7670412"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209</a:t>
            </a:fld>
            <a:endParaRPr lang="en-US" altLang="en-US" sz="1200" dirty="0">
              <a:solidFill>
                <a:schemeClr val="tx1">
                  <a:tint val="75000"/>
                </a:schemeClr>
              </a:solidFill>
            </a:endParaRPr>
          </a:p>
        </p:txBody>
      </p:sp>
    </p:spTree>
    <p:extLst>
      <p:ext uri="{BB962C8B-B14F-4D97-AF65-F5344CB8AC3E}">
        <p14:creationId xmlns:p14="http://schemas.microsoft.com/office/powerpoint/2010/main" val="1297733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8"/>
          </p:nvPr>
        </p:nvSpPr>
        <p:spPr/>
        <p:txBody>
          <a:bodyPr/>
          <a:lstStyle/>
          <a:p>
            <a:r>
              <a:rPr lang="en-US" dirty="0" smtClean="0"/>
              <a:t>Pre-Northridge Welded </a:t>
            </a:r>
            <a:r>
              <a:rPr lang="en-US" dirty="0"/>
              <a:t>Flange – Bolted Web Moment Connection</a:t>
            </a:r>
          </a:p>
          <a:p>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21</a:t>
            </a:fld>
            <a:endParaRPr lang="en-US" altLang="en-US"/>
          </a:p>
        </p:txBody>
      </p:sp>
      <p:sp>
        <p:nvSpPr>
          <p:cNvPr id="75" name="Rectangle 3"/>
          <p:cNvSpPr>
            <a:spLocks noChangeArrowheads="1"/>
          </p:cNvSpPr>
          <p:nvPr/>
        </p:nvSpPr>
        <p:spPr bwMode="auto">
          <a:xfrm>
            <a:off x="563563" y="1780431"/>
            <a:ext cx="1193800" cy="4528889"/>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6" name="Rectangle 4"/>
          <p:cNvSpPr>
            <a:spLocks noChangeArrowheads="1"/>
          </p:cNvSpPr>
          <p:nvPr/>
        </p:nvSpPr>
        <p:spPr bwMode="auto">
          <a:xfrm>
            <a:off x="3735388" y="2848818"/>
            <a:ext cx="47625" cy="2752725"/>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7" name="Rectangle 5"/>
          <p:cNvSpPr>
            <a:spLocks noChangeArrowheads="1"/>
          </p:cNvSpPr>
          <p:nvPr/>
        </p:nvSpPr>
        <p:spPr bwMode="auto">
          <a:xfrm>
            <a:off x="565150" y="1693118"/>
            <a:ext cx="1220788" cy="88900"/>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8" name="Rectangle 6"/>
          <p:cNvSpPr>
            <a:spLocks noChangeArrowheads="1"/>
          </p:cNvSpPr>
          <p:nvPr/>
        </p:nvSpPr>
        <p:spPr bwMode="auto">
          <a:xfrm>
            <a:off x="1785938" y="2853581"/>
            <a:ext cx="1958975" cy="2757487"/>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79" name="Group 7"/>
          <p:cNvGrpSpPr>
            <a:grpSpLocks/>
          </p:cNvGrpSpPr>
          <p:nvPr/>
        </p:nvGrpSpPr>
        <p:grpSpPr bwMode="auto">
          <a:xfrm>
            <a:off x="1785938" y="2952006"/>
            <a:ext cx="239712" cy="306387"/>
            <a:chOff x="1125" y="1665"/>
            <a:chExt cx="151" cy="193"/>
          </a:xfrm>
          <a:solidFill>
            <a:schemeClr val="bg1"/>
          </a:solidFill>
        </p:grpSpPr>
        <p:sp>
          <p:nvSpPr>
            <p:cNvPr id="80" name="Rectangle 8"/>
            <p:cNvSpPr>
              <a:spLocks noChangeArrowheads="1"/>
            </p:cNvSpPr>
            <p:nvPr/>
          </p:nvSpPr>
          <p:spPr bwMode="gray">
            <a:xfrm>
              <a:off x="1125" y="1701"/>
              <a:ext cx="89" cy="1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81" name="Group 9"/>
            <p:cNvGrpSpPr>
              <a:grpSpLocks/>
            </p:cNvGrpSpPr>
            <p:nvPr/>
          </p:nvGrpSpPr>
          <p:grpSpPr bwMode="auto">
            <a:xfrm>
              <a:off x="1212" y="1665"/>
              <a:ext cx="64" cy="125"/>
              <a:chOff x="1212" y="1665"/>
              <a:chExt cx="64" cy="125"/>
            </a:xfrm>
            <a:grpFill/>
          </p:grpSpPr>
          <p:grpSp>
            <p:nvGrpSpPr>
              <p:cNvPr id="82" name="Group 10"/>
              <p:cNvGrpSpPr>
                <a:grpSpLocks/>
              </p:cNvGrpSpPr>
              <p:nvPr/>
            </p:nvGrpSpPr>
            <p:grpSpPr bwMode="auto">
              <a:xfrm>
                <a:off x="1212" y="1665"/>
                <a:ext cx="63" cy="68"/>
                <a:chOff x="1212" y="1665"/>
                <a:chExt cx="63" cy="68"/>
              </a:xfrm>
              <a:grpFill/>
            </p:grpSpPr>
            <p:sp>
              <p:nvSpPr>
                <p:cNvPr id="86" name="Freeform 11"/>
                <p:cNvSpPr>
                  <a:spLocks/>
                </p:cNvSpPr>
                <p:nvPr/>
              </p:nvSpPr>
              <p:spPr bwMode="gray">
                <a:xfrm>
                  <a:off x="1212" y="1665"/>
                  <a:ext cx="63" cy="68"/>
                </a:xfrm>
                <a:custGeom>
                  <a:avLst/>
                  <a:gdLst>
                    <a:gd name="T0" fmla="*/ 0 w 127"/>
                    <a:gd name="T1" fmla="*/ 0 h 134"/>
                    <a:gd name="T2" fmla="*/ 1 w 127"/>
                    <a:gd name="T3" fmla="*/ 0 h 134"/>
                    <a:gd name="T4" fmla="*/ 1 w 127"/>
                    <a:gd name="T5" fmla="*/ 0 h 134"/>
                    <a:gd name="T6" fmla="*/ 13 w 127"/>
                    <a:gd name="T7" fmla="*/ 2 h 134"/>
                    <a:gd name="T8" fmla="*/ 25 w 127"/>
                    <a:gd name="T9" fmla="*/ 6 h 134"/>
                    <a:gd name="T10" fmla="*/ 36 w 127"/>
                    <a:gd name="T11" fmla="*/ 11 h 134"/>
                    <a:gd name="T12" fmla="*/ 45 w 127"/>
                    <a:gd name="T13" fmla="*/ 19 h 134"/>
                    <a:gd name="T14" fmla="*/ 52 w 127"/>
                    <a:gd name="T15" fmla="*/ 30 h 134"/>
                    <a:gd name="T16" fmla="*/ 58 w 127"/>
                    <a:gd name="T17" fmla="*/ 42 h 134"/>
                    <a:gd name="T18" fmla="*/ 62 w 127"/>
                    <a:gd name="T19" fmla="*/ 54 h 134"/>
                    <a:gd name="T20" fmla="*/ 63 w 127"/>
                    <a:gd name="T21" fmla="*/ 67 h 134"/>
                    <a:gd name="T22" fmla="*/ 1 w 127"/>
                    <a:gd name="T23" fmla="*/ 68 h 134"/>
                    <a:gd name="T24" fmla="*/ 0 w 127"/>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4">
                      <a:moveTo>
                        <a:pt x="0" y="0"/>
                      </a:moveTo>
                      <a:lnTo>
                        <a:pt x="2" y="0"/>
                      </a:lnTo>
                      <a:lnTo>
                        <a:pt x="27" y="3"/>
                      </a:lnTo>
                      <a:lnTo>
                        <a:pt x="50" y="11"/>
                      </a:lnTo>
                      <a:lnTo>
                        <a:pt x="72" y="22"/>
                      </a:lnTo>
                      <a:lnTo>
                        <a:pt x="90" y="38"/>
                      </a:lnTo>
                      <a:lnTo>
                        <a:pt x="104" y="59"/>
                      </a:lnTo>
                      <a:lnTo>
                        <a:pt x="117" y="82"/>
                      </a:lnTo>
                      <a:lnTo>
                        <a:pt x="124" y="106"/>
                      </a:lnTo>
                      <a:lnTo>
                        <a:pt x="127" y="133"/>
                      </a:lnTo>
                      <a:lnTo>
                        <a:pt x="2" y="1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7" name="Freeform 12"/>
                <p:cNvSpPr>
                  <a:spLocks/>
                </p:cNvSpPr>
                <p:nvPr/>
              </p:nvSpPr>
              <p:spPr bwMode="gray">
                <a:xfrm>
                  <a:off x="1212" y="1665"/>
                  <a:ext cx="63" cy="67"/>
                </a:xfrm>
                <a:custGeom>
                  <a:avLst/>
                  <a:gdLst>
                    <a:gd name="T0" fmla="*/ 0 w 127"/>
                    <a:gd name="T1" fmla="*/ 0 h 133"/>
                    <a:gd name="T2" fmla="*/ 1 w 127"/>
                    <a:gd name="T3" fmla="*/ 0 h 133"/>
                    <a:gd name="T4" fmla="*/ 1 w 127"/>
                    <a:gd name="T5" fmla="*/ 0 h 133"/>
                    <a:gd name="T6" fmla="*/ 13 w 127"/>
                    <a:gd name="T7" fmla="*/ 2 h 133"/>
                    <a:gd name="T8" fmla="*/ 25 w 127"/>
                    <a:gd name="T9" fmla="*/ 6 h 133"/>
                    <a:gd name="T10" fmla="*/ 36 w 127"/>
                    <a:gd name="T11" fmla="*/ 11 h 133"/>
                    <a:gd name="T12" fmla="*/ 45 w 127"/>
                    <a:gd name="T13" fmla="*/ 19 h 133"/>
                    <a:gd name="T14" fmla="*/ 52 w 127"/>
                    <a:gd name="T15" fmla="*/ 30 h 133"/>
                    <a:gd name="T16" fmla="*/ 58 w 127"/>
                    <a:gd name="T17" fmla="*/ 41 h 133"/>
                    <a:gd name="T18" fmla="*/ 62 w 127"/>
                    <a:gd name="T19" fmla="*/ 53 h 133"/>
                    <a:gd name="T20" fmla="*/ 63 w 127"/>
                    <a:gd name="T21" fmla="*/ 67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3">
                      <a:moveTo>
                        <a:pt x="0" y="0"/>
                      </a:moveTo>
                      <a:lnTo>
                        <a:pt x="2" y="0"/>
                      </a:lnTo>
                      <a:lnTo>
                        <a:pt x="27" y="3"/>
                      </a:lnTo>
                      <a:lnTo>
                        <a:pt x="50" y="11"/>
                      </a:lnTo>
                      <a:lnTo>
                        <a:pt x="72" y="22"/>
                      </a:lnTo>
                      <a:lnTo>
                        <a:pt x="90" y="38"/>
                      </a:lnTo>
                      <a:lnTo>
                        <a:pt x="104" y="59"/>
                      </a:lnTo>
                      <a:lnTo>
                        <a:pt x="117" y="82"/>
                      </a:lnTo>
                      <a:lnTo>
                        <a:pt x="124" y="106"/>
                      </a:lnTo>
                      <a:lnTo>
                        <a:pt x="127" y="133"/>
                      </a:lnTo>
                    </a:path>
                  </a:pathLst>
                </a:custGeom>
                <a:grpFill/>
                <a:ln w="17463">
                  <a:solidFill>
                    <a:srgbClr val="000000"/>
                  </a:solidFill>
                  <a:prstDash val="solid"/>
                  <a:round/>
                  <a:headEnd/>
                  <a:tailEnd/>
                </a:ln>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83" name="Group 13"/>
              <p:cNvGrpSpPr>
                <a:grpSpLocks/>
              </p:cNvGrpSpPr>
              <p:nvPr/>
            </p:nvGrpSpPr>
            <p:grpSpPr bwMode="auto">
              <a:xfrm>
                <a:off x="1212" y="1722"/>
                <a:ext cx="64" cy="68"/>
                <a:chOff x="1212" y="1722"/>
                <a:chExt cx="64" cy="68"/>
              </a:xfrm>
              <a:grpFill/>
            </p:grpSpPr>
            <p:sp>
              <p:nvSpPr>
                <p:cNvPr id="84" name="Freeform 14"/>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1 w 129"/>
                    <a:gd name="T27" fmla="*/ 1 h 136"/>
                    <a:gd name="T28" fmla="*/ 64 w 129"/>
                    <a:gd name="T29" fmla="*/ 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lnTo>
                        <a:pt x="2" y="1"/>
                      </a:lnTo>
                      <a:lnTo>
                        <a:pt x="1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5" name="Freeform 15"/>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path>
                  </a:pathLst>
                </a:custGeom>
                <a:grpFill/>
                <a:ln w="17463">
                  <a:solidFill>
                    <a:srgbClr val="000000"/>
                  </a:solidFill>
                  <a:prstDash val="solid"/>
                  <a:round/>
                  <a:headEnd/>
                  <a:tailEnd/>
                </a:ln>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sp>
        <p:nvSpPr>
          <p:cNvPr id="88" name="Freeform 16"/>
          <p:cNvSpPr>
            <a:spLocks/>
          </p:cNvSpPr>
          <p:nvPr/>
        </p:nvSpPr>
        <p:spPr bwMode="auto">
          <a:xfrm>
            <a:off x="1825625" y="2801193"/>
            <a:ext cx="138113" cy="146050"/>
          </a:xfrm>
          <a:custGeom>
            <a:avLst/>
            <a:gdLst>
              <a:gd name="T0" fmla="*/ 0 w 172"/>
              <a:gd name="T1" fmla="*/ 117475 h 184"/>
              <a:gd name="T2" fmla="*/ 24089 w 172"/>
              <a:gd name="T3" fmla="*/ 146050 h 184"/>
              <a:gd name="T4" fmla="*/ 138113 w 172"/>
              <a:gd name="T5" fmla="*/ 29369 h 184"/>
              <a:gd name="T6" fmla="*/ 114024 w 172"/>
              <a:gd name="T7" fmla="*/ 0 h 184"/>
              <a:gd name="T8" fmla="*/ 0 w 172"/>
              <a:gd name="T9" fmla="*/ 117475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4">
                <a:moveTo>
                  <a:pt x="0" y="148"/>
                </a:moveTo>
                <a:lnTo>
                  <a:pt x="30" y="184"/>
                </a:lnTo>
                <a:lnTo>
                  <a:pt x="172" y="37"/>
                </a:lnTo>
                <a:lnTo>
                  <a:pt x="142" y="0"/>
                </a:lnTo>
                <a:lnTo>
                  <a:pt x="0"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9" name="Rectangle 17"/>
          <p:cNvSpPr>
            <a:spLocks noChangeArrowheads="1"/>
          </p:cNvSpPr>
          <p:nvPr/>
        </p:nvSpPr>
        <p:spPr bwMode="auto">
          <a:xfrm>
            <a:off x="1928813" y="2817068"/>
            <a:ext cx="1865312"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0" name="Rectangle 18"/>
          <p:cNvSpPr>
            <a:spLocks noChangeArrowheads="1"/>
          </p:cNvSpPr>
          <p:nvPr/>
        </p:nvSpPr>
        <p:spPr bwMode="auto">
          <a:xfrm>
            <a:off x="1838325" y="2920256"/>
            <a:ext cx="1955800"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1" name="Rectangle 19"/>
          <p:cNvSpPr>
            <a:spLocks noChangeArrowheads="1"/>
          </p:cNvSpPr>
          <p:nvPr/>
        </p:nvSpPr>
        <p:spPr bwMode="auto">
          <a:xfrm>
            <a:off x="1781175" y="3266331"/>
            <a:ext cx="422275" cy="1887537"/>
          </a:xfrm>
          <a:prstGeom prst="rect">
            <a:avLst/>
          </a:prstGeom>
          <a:solidFill>
            <a:srgbClr val="CECECE"/>
          </a:solidFill>
          <a:ln w="365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2" name="Rectangle 20"/>
          <p:cNvSpPr>
            <a:spLocks noChangeArrowheads="1"/>
          </p:cNvSpPr>
          <p:nvPr/>
        </p:nvSpPr>
        <p:spPr bwMode="auto">
          <a:xfrm>
            <a:off x="1909763" y="3140918"/>
            <a:ext cx="17462" cy="1206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93" name="Group 21"/>
          <p:cNvGrpSpPr>
            <a:grpSpLocks/>
          </p:cNvGrpSpPr>
          <p:nvPr/>
        </p:nvGrpSpPr>
        <p:grpSpPr bwMode="auto">
          <a:xfrm>
            <a:off x="1793875" y="5191968"/>
            <a:ext cx="239713" cy="307975"/>
            <a:chOff x="1130" y="3076"/>
            <a:chExt cx="151" cy="194"/>
          </a:xfrm>
          <a:solidFill>
            <a:schemeClr val="bg1"/>
          </a:solidFill>
        </p:grpSpPr>
        <p:sp>
          <p:nvSpPr>
            <p:cNvPr id="94" name="Rectangle 22"/>
            <p:cNvSpPr>
              <a:spLocks noChangeArrowheads="1"/>
            </p:cNvSpPr>
            <p:nvPr/>
          </p:nvSpPr>
          <p:spPr bwMode="auto">
            <a:xfrm>
              <a:off x="1130" y="3076"/>
              <a:ext cx="89" cy="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95" name="Group 23"/>
            <p:cNvGrpSpPr>
              <a:grpSpLocks/>
            </p:cNvGrpSpPr>
            <p:nvPr/>
          </p:nvGrpSpPr>
          <p:grpSpPr bwMode="auto">
            <a:xfrm>
              <a:off x="1217" y="3145"/>
              <a:ext cx="64" cy="125"/>
              <a:chOff x="1217" y="3145"/>
              <a:chExt cx="64" cy="125"/>
            </a:xfrm>
            <a:grpFill/>
          </p:grpSpPr>
          <p:grpSp>
            <p:nvGrpSpPr>
              <p:cNvPr id="96" name="Group 24"/>
              <p:cNvGrpSpPr>
                <a:grpSpLocks/>
              </p:cNvGrpSpPr>
              <p:nvPr/>
            </p:nvGrpSpPr>
            <p:grpSpPr bwMode="auto">
              <a:xfrm>
                <a:off x="1217" y="3203"/>
                <a:ext cx="63" cy="67"/>
                <a:chOff x="1217" y="3203"/>
                <a:chExt cx="63" cy="67"/>
              </a:xfrm>
              <a:grpFill/>
            </p:grpSpPr>
            <p:sp>
              <p:nvSpPr>
                <p:cNvPr id="100" name="Freeform 25"/>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1 w 127"/>
                    <a:gd name="T23" fmla="*/ 0 h 135"/>
                    <a:gd name="T24" fmla="*/ 63 w 127"/>
                    <a:gd name="T25" fmla="*/ 0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lnTo>
                        <a:pt x="2" y="0"/>
                      </a:lnTo>
                      <a:lnTo>
                        <a:pt x="1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1" name="Freeform 26"/>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path>
                  </a:pathLst>
                </a:custGeom>
                <a:grpFill/>
                <a:ln w="17463">
                  <a:solidFill>
                    <a:srgbClr val="000000"/>
                  </a:solidFill>
                  <a:prstDash val="solid"/>
                  <a:round/>
                  <a:headEnd/>
                  <a:tailEnd/>
                </a:ln>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97" name="Group 27"/>
              <p:cNvGrpSpPr>
                <a:grpSpLocks/>
              </p:cNvGrpSpPr>
              <p:nvPr/>
            </p:nvGrpSpPr>
            <p:grpSpPr bwMode="auto">
              <a:xfrm>
                <a:off x="1217" y="3145"/>
                <a:ext cx="64" cy="67"/>
                <a:chOff x="1217" y="3145"/>
                <a:chExt cx="64" cy="67"/>
              </a:xfrm>
              <a:grpFill/>
            </p:grpSpPr>
            <p:sp>
              <p:nvSpPr>
                <p:cNvPr id="98" name="Freeform 28"/>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w 126"/>
                    <a:gd name="T19" fmla="*/ 67 h 135"/>
                    <a:gd name="T20" fmla="*/ 0 w 126"/>
                    <a:gd name="T21" fmla="*/ 0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lnTo>
                        <a:pt x="0" y="1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9" name="Freeform 29"/>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path>
                  </a:pathLst>
                </a:custGeom>
                <a:grpFill/>
                <a:ln w="17463">
                  <a:solidFill>
                    <a:srgbClr val="000000"/>
                  </a:solidFill>
                  <a:prstDash val="solid"/>
                  <a:round/>
                  <a:headEnd/>
                  <a:tailEnd/>
                </a:ln>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sp>
        <p:nvSpPr>
          <p:cNvPr id="102" name="Rectangle 30"/>
          <p:cNvSpPr>
            <a:spLocks noChangeArrowheads="1"/>
          </p:cNvSpPr>
          <p:nvPr/>
        </p:nvSpPr>
        <p:spPr bwMode="auto">
          <a:xfrm>
            <a:off x="1785938" y="5163393"/>
            <a:ext cx="138112" cy="25400"/>
          </a:xfrm>
          <a:prstGeom prst="rect">
            <a:avLst/>
          </a:prstGeom>
          <a:solidFill>
            <a:schemeClr val="bg1"/>
          </a:solidFill>
          <a:ln>
            <a:noFill/>
          </a:ln>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3" name="Rectangle 31"/>
          <p:cNvSpPr>
            <a:spLocks noChangeArrowheads="1"/>
          </p:cNvSpPr>
          <p:nvPr/>
        </p:nvSpPr>
        <p:spPr bwMode="auto">
          <a:xfrm>
            <a:off x="1782763" y="5423743"/>
            <a:ext cx="155575" cy="76200"/>
          </a:xfrm>
          <a:prstGeom prst="rect">
            <a:avLst/>
          </a:prstGeom>
          <a:solidFill>
            <a:schemeClr val="bg1"/>
          </a:solidFill>
          <a:ln>
            <a:noFill/>
          </a:ln>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4" name="Freeform 32"/>
          <p:cNvSpPr>
            <a:spLocks/>
          </p:cNvSpPr>
          <p:nvPr/>
        </p:nvSpPr>
        <p:spPr bwMode="auto">
          <a:xfrm>
            <a:off x="1820863" y="5476131"/>
            <a:ext cx="136525" cy="146050"/>
          </a:xfrm>
          <a:custGeom>
            <a:avLst/>
            <a:gdLst>
              <a:gd name="T0" fmla="*/ 0 w 172"/>
              <a:gd name="T1" fmla="*/ 115261 h 185"/>
              <a:gd name="T2" fmla="*/ 23813 w 172"/>
              <a:gd name="T3" fmla="*/ 146050 h 185"/>
              <a:gd name="T4" fmla="*/ 136525 w 172"/>
              <a:gd name="T5" fmla="*/ 30789 h 185"/>
              <a:gd name="T6" fmla="*/ 112713 w 172"/>
              <a:gd name="T7" fmla="*/ 0 h 185"/>
              <a:gd name="T8" fmla="*/ 0 w 172"/>
              <a:gd name="T9" fmla="*/ 115261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5">
                <a:moveTo>
                  <a:pt x="0" y="146"/>
                </a:moveTo>
                <a:lnTo>
                  <a:pt x="30" y="185"/>
                </a:lnTo>
                <a:lnTo>
                  <a:pt x="172" y="39"/>
                </a:lnTo>
                <a:lnTo>
                  <a:pt x="142" y="0"/>
                </a:lnTo>
                <a:lnTo>
                  <a:pt x="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5" name="Rectangle 33"/>
          <p:cNvSpPr>
            <a:spLocks noChangeArrowheads="1"/>
          </p:cNvSpPr>
          <p:nvPr/>
        </p:nvSpPr>
        <p:spPr bwMode="auto">
          <a:xfrm>
            <a:off x="1916113" y="5493593"/>
            <a:ext cx="1866900"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6" name="Rectangle 34"/>
          <p:cNvSpPr>
            <a:spLocks noChangeArrowheads="1"/>
          </p:cNvSpPr>
          <p:nvPr/>
        </p:nvSpPr>
        <p:spPr bwMode="auto">
          <a:xfrm>
            <a:off x="1825625" y="5596781"/>
            <a:ext cx="1957388"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7" name="Freeform 35"/>
          <p:cNvSpPr>
            <a:spLocks/>
          </p:cNvSpPr>
          <p:nvPr/>
        </p:nvSpPr>
        <p:spPr bwMode="auto">
          <a:xfrm>
            <a:off x="1779588" y="5466606"/>
            <a:ext cx="136525" cy="182562"/>
          </a:xfrm>
          <a:custGeom>
            <a:avLst/>
            <a:gdLst>
              <a:gd name="T0" fmla="*/ 4790 w 171"/>
              <a:gd name="T1" fmla="*/ 0 h 230"/>
              <a:gd name="T2" fmla="*/ 136525 w 171"/>
              <a:gd name="T3" fmla="*/ 19844 h 230"/>
              <a:gd name="T4" fmla="*/ 39121 w 171"/>
              <a:gd name="T5" fmla="*/ 182562 h 230"/>
              <a:gd name="T6" fmla="*/ 0 w 171"/>
              <a:gd name="T7" fmla="*/ 182562 h 230"/>
              <a:gd name="T8" fmla="*/ 4790 w 171"/>
              <a:gd name="T9" fmla="*/ 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230">
                <a:moveTo>
                  <a:pt x="6" y="0"/>
                </a:moveTo>
                <a:lnTo>
                  <a:pt x="171" y="25"/>
                </a:lnTo>
                <a:lnTo>
                  <a:pt x="49" y="230"/>
                </a:lnTo>
                <a:lnTo>
                  <a:pt x="0" y="230"/>
                </a:lnTo>
                <a:lnTo>
                  <a:pt x="6"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8" name="Freeform 36"/>
          <p:cNvSpPr>
            <a:spLocks/>
          </p:cNvSpPr>
          <p:nvPr/>
        </p:nvSpPr>
        <p:spPr bwMode="auto">
          <a:xfrm>
            <a:off x="1966913" y="4166443"/>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9" name="Rectangle 37"/>
          <p:cNvSpPr>
            <a:spLocks noChangeArrowheads="1"/>
          </p:cNvSpPr>
          <p:nvPr/>
        </p:nvSpPr>
        <p:spPr bwMode="auto">
          <a:xfrm>
            <a:off x="1793875" y="5636468"/>
            <a:ext cx="127000" cy="49213"/>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0" name="Freeform 38"/>
          <p:cNvSpPr>
            <a:spLocks/>
          </p:cNvSpPr>
          <p:nvPr/>
        </p:nvSpPr>
        <p:spPr bwMode="auto">
          <a:xfrm>
            <a:off x="1966913" y="3802906"/>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1" name="Freeform 39"/>
          <p:cNvSpPr>
            <a:spLocks/>
          </p:cNvSpPr>
          <p:nvPr/>
        </p:nvSpPr>
        <p:spPr bwMode="auto">
          <a:xfrm>
            <a:off x="1966913" y="3479056"/>
            <a:ext cx="109537" cy="123825"/>
          </a:xfrm>
          <a:custGeom>
            <a:avLst/>
            <a:gdLst>
              <a:gd name="T0" fmla="*/ 27581 w 139"/>
              <a:gd name="T1" fmla="*/ 0 h 156"/>
              <a:gd name="T2" fmla="*/ 0 w 139"/>
              <a:gd name="T3" fmla="*/ 61119 h 156"/>
              <a:gd name="T4" fmla="*/ 27581 w 139"/>
              <a:gd name="T5" fmla="*/ 123825 h 156"/>
              <a:gd name="T6" fmla="*/ 81956 w 139"/>
              <a:gd name="T7" fmla="*/ 123825 h 156"/>
              <a:gd name="T8" fmla="*/ 109537 w 139"/>
              <a:gd name="T9" fmla="*/ 61119 h 156"/>
              <a:gd name="T10" fmla="*/ 81956 w 139"/>
              <a:gd name="T11" fmla="*/ 0 h 156"/>
              <a:gd name="T12" fmla="*/ 27581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2" name="Freeform 40"/>
          <p:cNvSpPr>
            <a:spLocks/>
          </p:cNvSpPr>
          <p:nvPr/>
        </p:nvSpPr>
        <p:spPr bwMode="auto">
          <a:xfrm>
            <a:off x="1966913" y="4509343"/>
            <a:ext cx="109537" cy="123825"/>
          </a:xfrm>
          <a:custGeom>
            <a:avLst/>
            <a:gdLst>
              <a:gd name="T0" fmla="*/ 27581 w 139"/>
              <a:gd name="T1" fmla="*/ 0 h 156"/>
              <a:gd name="T2" fmla="*/ 0 w 139"/>
              <a:gd name="T3" fmla="*/ 61119 h 156"/>
              <a:gd name="T4" fmla="*/ 27581 w 139"/>
              <a:gd name="T5" fmla="*/ 123825 h 156"/>
              <a:gd name="T6" fmla="*/ 81956 w 139"/>
              <a:gd name="T7" fmla="*/ 123825 h 156"/>
              <a:gd name="T8" fmla="*/ 109537 w 139"/>
              <a:gd name="T9" fmla="*/ 61119 h 156"/>
              <a:gd name="T10" fmla="*/ 81956 w 139"/>
              <a:gd name="T11" fmla="*/ 0 h 156"/>
              <a:gd name="T12" fmla="*/ 27581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3" name="Freeform 41"/>
          <p:cNvSpPr>
            <a:spLocks/>
          </p:cNvSpPr>
          <p:nvPr/>
        </p:nvSpPr>
        <p:spPr bwMode="auto">
          <a:xfrm>
            <a:off x="1966913" y="4825256"/>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4" name="Freeform 42"/>
          <p:cNvSpPr>
            <a:spLocks/>
          </p:cNvSpPr>
          <p:nvPr/>
        </p:nvSpPr>
        <p:spPr bwMode="auto">
          <a:xfrm>
            <a:off x="727075" y="2931368"/>
            <a:ext cx="107950" cy="123825"/>
          </a:xfrm>
          <a:custGeom>
            <a:avLst/>
            <a:gdLst>
              <a:gd name="T0" fmla="*/ 107950 w 137"/>
              <a:gd name="T1" fmla="*/ 0 h 157"/>
              <a:gd name="T2" fmla="*/ 0 w 137"/>
              <a:gd name="T3" fmla="*/ 0 h 157"/>
              <a:gd name="T4" fmla="*/ 0 w 137"/>
              <a:gd name="T5" fmla="*/ 123825 h 157"/>
              <a:gd name="T6" fmla="*/ 107950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5" name="Rectangle 43"/>
          <p:cNvSpPr>
            <a:spLocks noChangeArrowheads="1"/>
          </p:cNvSpPr>
          <p:nvPr/>
        </p:nvSpPr>
        <p:spPr bwMode="auto">
          <a:xfrm>
            <a:off x="714375" y="2894856"/>
            <a:ext cx="911225"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6" name="Freeform 44"/>
          <p:cNvSpPr>
            <a:spLocks/>
          </p:cNvSpPr>
          <p:nvPr/>
        </p:nvSpPr>
        <p:spPr bwMode="auto">
          <a:xfrm>
            <a:off x="1516063" y="2931368"/>
            <a:ext cx="109537" cy="123825"/>
          </a:xfrm>
          <a:custGeom>
            <a:avLst/>
            <a:gdLst>
              <a:gd name="T0" fmla="*/ 109537 w 138"/>
              <a:gd name="T1" fmla="*/ 123825 h 157"/>
              <a:gd name="T2" fmla="*/ 109537 w 138"/>
              <a:gd name="T3" fmla="*/ 0 h 157"/>
              <a:gd name="T4" fmla="*/ 0 w 138"/>
              <a:gd name="T5" fmla="*/ 0 h 157"/>
              <a:gd name="T6" fmla="*/ 109537 w 138"/>
              <a:gd name="T7" fmla="*/ 123825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7">
                <a:moveTo>
                  <a:pt x="138" y="157"/>
                </a:moveTo>
                <a:lnTo>
                  <a:pt x="138" y="0"/>
                </a:lnTo>
                <a:lnTo>
                  <a:pt x="0" y="0"/>
                </a:lnTo>
                <a:lnTo>
                  <a:pt x="138"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117" name="Group 45"/>
          <p:cNvGrpSpPr>
            <a:grpSpLocks/>
          </p:cNvGrpSpPr>
          <p:nvPr/>
        </p:nvGrpSpPr>
        <p:grpSpPr bwMode="auto">
          <a:xfrm>
            <a:off x="727075" y="2659906"/>
            <a:ext cx="901700" cy="168275"/>
            <a:chOff x="458" y="1481"/>
            <a:chExt cx="568" cy="106"/>
          </a:xfrm>
        </p:grpSpPr>
        <p:sp>
          <p:nvSpPr>
            <p:cNvPr id="118" name="Freeform 46"/>
            <p:cNvSpPr>
              <a:spLocks/>
            </p:cNvSpPr>
            <p:nvPr/>
          </p:nvSpPr>
          <p:spPr bwMode="auto">
            <a:xfrm>
              <a:off x="458" y="1481"/>
              <a:ext cx="69" cy="78"/>
            </a:xfrm>
            <a:custGeom>
              <a:avLst/>
              <a:gdLst>
                <a:gd name="T0" fmla="*/ 0 w 138"/>
                <a:gd name="T1" fmla="*/ 0 h 156"/>
                <a:gd name="T2" fmla="*/ 0 w 138"/>
                <a:gd name="T3" fmla="*/ 78 h 156"/>
                <a:gd name="T4" fmla="*/ 69 w 138"/>
                <a:gd name="T5" fmla="*/ 78 h 156"/>
                <a:gd name="T6" fmla="*/ 0 w 138"/>
                <a:gd name="T7" fmla="*/ 0 h 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6">
                  <a:moveTo>
                    <a:pt x="0" y="0"/>
                  </a:moveTo>
                  <a:lnTo>
                    <a:pt x="0" y="156"/>
                  </a:lnTo>
                  <a:lnTo>
                    <a:pt x="138" y="156"/>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9" name="Freeform 47"/>
            <p:cNvSpPr>
              <a:spLocks/>
            </p:cNvSpPr>
            <p:nvPr/>
          </p:nvSpPr>
          <p:spPr bwMode="auto">
            <a:xfrm>
              <a:off x="954" y="1482"/>
              <a:ext cx="68" cy="78"/>
            </a:xfrm>
            <a:custGeom>
              <a:avLst/>
              <a:gdLst>
                <a:gd name="T0" fmla="*/ 0 w 136"/>
                <a:gd name="T1" fmla="*/ 78 h 157"/>
                <a:gd name="T2" fmla="*/ 68 w 136"/>
                <a:gd name="T3" fmla="*/ 78 h 157"/>
                <a:gd name="T4" fmla="*/ 68 w 136"/>
                <a:gd name="T5" fmla="*/ 0 h 157"/>
                <a:gd name="T6" fmla="*/ 0 w 136"/>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157">
                  <a:moveTo>
                    <a:pt x="0" y="157"/>
                  </a:moveTo>
                  <a:lnTo>
                    <a:pt x="136" y="157"/>
                  </a:lnTo>
                  <a:lnTo>
                    <a:pt x="136"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20" name="Rectangle 48"/>
            <p:cNvSpPr>
              <a:spLocks noChangeArrowheads="1"/>
            </p:cNvSpPr>
            <p:nvPr/>
          </p:nvSpPr>
          <p:spPr bwMode="auto">
            <a:xfrm>
              <a:off x="458" y="1561"/>
              <a:ext cx="568"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121" name="Freeform 49"/>
          <p:cNvSpPr>
            <a:spLocks/>
          </p:cNvSpPr>
          <p:nvPr/>
        </p:nvSpPr>
        <p:spPr bwMode="auto">
          <a:xfrm>
            <a:off x="722313" y="5372943"/>
            <a:ext cx="109537" cy="123825"/>
          </a:xfrm>
          <a:custGeom>
            <a:avLst/>
            <a:gdLst>
              <a:gd name="T0" fmla="*/ 0 w 138"/>
              <a:gd name="T1" fmla="*/ 0 h 155"/>
              <a:gd name="T2" fmla="*/ 0 w 138"/>
              <a:gd name="T3" fmla="*/ 123825 h 155"/>
              <a:gd name="T4" fmla="*/ 109537 w 138"/>
              <a:gd name="T5" fmla="*/ 123825 h 155"/>
              <a:gd name="T6" fmla="*/ 0 w 138"/>
              <a:gd name="T7" fmla="*/ 0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5">
                <a:moveTo>
                  <a:pt x="0" y="0"/>
                </a:moveTo>
                <a:lnTo>
                  <a:pt x="0" y="155"/>
                </a:lnTo>
                <a:lnTo>
                  <a:pt x="138" y="155"/>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22" name="Freeform 50"/>
          <p:cNvSpPr>
            <a:spLocks/>
          </p:cNvSpPr>
          <p:nvPr/>
        </p:nvSpPr>
        <p:spPr bwMode="auto">
          <a:xfrm>
            <a:off x="725488" y="5609481"/>
            <a:ext cx="107950" cy="123825"/>
          </a:xfrm>
          <a:custGeom>
            <a:avLst/>
            <a:gdLst>
              <a:gd name="T0" fmla="*/ 107950 w 137"/>
              <a:gd name="T1" fmla="*/ 0 h 157"/>
              <a:gd name="T2" fmla="*/ 0 w 137"/>
              <a:gd name="T3" fmla="*/ 0 h 157"/>
              <a:gd name="T4" fmla="*/ 0 w 137"/>
              <a:gd name="T5" fmla="*/ 123825 h 157"/>
              <a:gd name="T6" fmla="*/ 107950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23" name="Freeform 51"/>
          <p:cNvSpPr>
            <a:spLocks/>
          </p:cNvSpPr>
          <p:nvPr/>
        </p:nvSpPr>
        <p:spPr bwMode="auto">
          <a:xfrm>
            <a:off x="1511300" y="5615831"/>
            <a:ext cx="109538" cy="123825"/>
          </a:xfrm>
          <a:custGeom>
            <a:avLst/>
            <a:gdLst>
              <a:gd name="T0" fmla="*/ 109538 w 139"/>
              <a:gd name="T1" fmla="*/ 123825 h 155"/>
              <a:gd name="T2" fmla="*/ 109538 w 139"/>
              <a:gd name="T3" fmla="*/ 0 h 155"/>
              <a:gd name="T4" fmla="*/ 0 w 139"/>
              <a:gd name="T5" fmla="*/ 0 h 155"/>
              <a:gd name="T6" fmla="*/ 109538 w 139"/>
              <a:gd name="T7" fmla="*/ 123825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55">
                <a:moveTo>
                  <a:pt x="139" y="155"/>
                </a:moveTo>
                <a:lnTo>
                  <a:pt x="139" y="0"/>
                </a:lnTo>
                <a:lnTo>
                  <a:pt x="0" y="0"/>
                </a:lnTo>
                <a:lnTo>
                  <a:pt x="139" y="155"/>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24" name="Freeform 52"/>
          <p:cNvSpPr>
            <a:spLocks/>
          </p:cNvSpPr>
          <p:nvPr/>
        </p:nvSpPr>
        <p:spPr bwMode="auto">
          <a:xfrm>
            <a:off x="1511300" y="5382468"/>
            <a:ext cx="109538" cy="123825"/>
          </a:xfrm>
          <a:custGeom>
            <a:avLst/>
            <a:gdLst>
              <a:gd name="T0" fmla="*/ 0 w 140"/>
              <a:gd name="T1" fmla="*/ 123825 h 157"/>
              <a:gd name="T2" fmla="*/ 109538 w 140"/>
              <a:gd name="T3" fmla="*/ 123825 h 157"/>
              <a:gd name="T4" fmla="*/ 109538 w 140"/>
              <a:gd name="T5" fmla="*/ 0 h 157"/>
              <a:gd name="T6" fmla="*/ 0 w 140"/>
              <a:gd name="T7" fmla="*/ 123825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157">
                <a:moveTo>
                  <a:pt x="0" y="157"/>
                </a:moveTo>
                <a:lnTo>
                  <a:pt x="140" y="157"/>
                </a:lnTo>
                <a:lnTo>
                  <a:pt x="140"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25" name="Rectangle 53"/>
          <p:cNvSpPr>
            <a:spLocks noChangeArrowheads="1"/>
          </p:cNvSpPr>
          <p:nvPr/>
        </p:nvSpPr>
        <p:spPr bwMode="auto">
          <a:xfrm>
            <a:off x="722313" y="5582493"/>
            <a:ext cx="911225" cy="396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26" name="Rectangle 54"/>
          <p:cNvSpPr>
            <a:spLocks noChangeArrowheads="1"/>
          </p:cNvSpPr>
          <p:nvPr/>
        </p:nvSpPr>
        <p:spPr bwMode="auto">
          <a:xfrm>
            <a:off x="722313" y="5499943"/>
            <a:ext cx="903287"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27" name="Group 55"/>
          <p:cNvGrpSpPr>
            <a:grpSpLocks/>
          </p:cNvGrpSpPr>
          <p:nvPr/>
        </p:nvGrpSpPr>
        <p:grpSpPr bwMode="auto">
          <a:xfrm>
            <a:off x="557213" y="1704232"/>
            <a:ext cx="173037" cy="4605090"/>
            <a:chOff x="351" y="879"/>
            <a:chExt cx="109" cy="3173"/>
          </a:xfrm>
        </p:grpSpPr>
        <p:sp>
          <p:nvSpPr>
            <p:cNvPr id="128" name="Rectangle 56"/>
            <p:cNvSpPr>
              <a:spLocks noChangeArrowheads="1"/>
            </p:cNvSpPr>
            <p:nvPr/>
          </p:nvSpPr>
          <p:spPr bwMode="auto">
            <a:xfrm>
              <a:off x="351"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29" name="Rectangle 57"/>
            <p:cNvSpPr>
              <a:spLocks noChangeArrowheads="1"/>
            </p:cNvSpPr>
            <p:nvPr/>
          </p:nvSpPr>
          <p:spPr bwMode="auto">
            <a:xfrm>
              <a:off x="437"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130" name="Rectangle 58"/>
          <p:cNvSpPr>
            <a:spLocks noChangeArrowheads="1"/>
          </p:cNvSpPr>
          <p:nvPr/>
        </p:nvSpPr>
        <p:spPr bwMode="auto">
          <a:xfrm>
            <a:off x="1912938" y="5153868"/>
            <a:ext cx="34925" cy="141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31" name="Group 59"/>
          <p:cNvGrpSpPr>
            <a:grpSpLocks/>
          </p:cNvGrpSpPr>
          <p:nvPr/>
        </p:nvGrpSpPr>
        <p:grpSpPr bwMode="auto">
          <a:xfrm>
            <a:off x="1793875" y="2798018"/>
            <a:ext cx="130175" cy="160338"/>
            <a:chOff x="1130" y="1568"/>
            <a:chExt cx="82" cy="101"/>
          </a:xfrm>
        </p:grpSpPr>
        <p:sp>
          <p:nvSpPr>
            <p:cNvPr id="132" name="Freeform 60"/>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33" name="Freeform 61"/>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34" name="Rectangle 62"/>
          <p:cNvSpPr>
            <a:spLocks noChangeArrowheads="1"/>
          </p:cNvSpPr>
          <p:nvPr/>
        </p:nvSpPr>
        <p:spPr bwMode="auto">
          <a:xfrm>
            <a:off x="1793875" y="2958356"/>
            <a:ext cx="125413" cy="47625"/>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35" name="Group 63"/>
          <p:cNvGrpSpPr>
            <a:grpSpLocks/>
          </p:cNvGrpSpPr>
          <p:nvPr/>
        </p:nvGrpSpPr>
        <p:grpSpPr bwMode="auto">
          <a:xfrm>
            <a:off x="1624013" y="1701057"/>
            <a:ext cx="171450" cy="4608264"/>
            <a:chOff x="1023" y="877"/>
            <a:chExt cx="108" cy="3174"/>
          </a:xfrm>
        </p:grpSpPr>
        <p:sp>
          <p:nvSpPr>
            <p:cNvPr id="136" name="Rectangle 64"/>
            <p:cNvSpPr>
              <a:spLocks noChangeArrowheads="1"/>
            </p:cNvSpPr>
            <p:nvPr/>
          </p:nvSpPr>
          <p:spPr bwMode="auto">
            <a:xfrm>
              <a:off x="1023"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37" name="Rectangle 65"/>
            <p:cNvSpPr>
              <a:spLocks noChangeArrowheads="1"/>
            </p:cNvSpPr>
            <p:nvPr/>
          </p:nvSpPr>
          <p:spPr bwMode="auto">
            <a:xfrm>
              <a:off x="1108"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138" name="Oval 66"/>
          <p:cNvSpPr>
            <a:spLocks noChangeArrowheads="1"/>
          </p:cNvSpPr>
          <p:nvPr/>
        </p:nvSpPr>
        <p:spPr bwMode="auto">
          <a:xfrm>
            <a:off x="1276350" y="5057031"/>
            <a:ext cx="1082675" cy="914400"/>
          </a:xfrm>
          <a:prstGeom prst="ellipse">
            <a:avLst/>
          </a:prstGeom>
          <a:noFill/>
          <a:ln w="66675">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0" name="Freeform 68"/>
          <p:cNvSpPr>
            <a:spLocks/>
          </p:cNvSpPr>
          <p:nvPr/>
        </p:nvSpPr>
        <p:spPr bwMode="auto">
          <a:xfrm>
            <a:off x="2205038" y="5892056"/>
            <a:ext cx="1462087" cy="374650"/>
          </a:xfrm>
          <a:custGeom>
            <a:avLst/>
            <a:gdLst>
              <a:gd name="T0" fmla="*/ 0 w 921"/>
              <a:gd name="T1" fmla="*/ 0 h 236"/>
              <a:gd name="T2" fmla="*/ 609600 w 921"/>
              <a:gd name="T3" fmla="*/ 349250 h 236"/>
              <a:gd name="T4" fmla="*/ 1462087 w 921"/>
              <a:gd name="T5" fmla="*/ 157163 h 236"/>
              <a:gd name="T6" fmla="*/ 0 60000 65536"/>
              <a:gd name="T7" fmla="*/ 0 60000 65536"/>
              <a:gd name="T8" fmla="*/ 0 60000 65536"/>
            </a:gdLst>
            <a:ahLst/>
            <a:cxnLst>
              <a:cxn ang="T6">
                <a:pos x="T0" y="T1"/>
              </a:cxn>
              <a:cxn ang="T7">
                <a:pos x="T2" y="T3"/>
              </a:cxn>
              <a:cxn ang="T8">
                <a:pos x="T4" y="T5"/>
              </a:cxn>
            </a:cxnLst>
            <a:rect l="0" t="0" r="r" b="b"/>
            <a:pathLst>
              <a:path w="921" h="236">
                <a:moveTo>
                  <a:pt x="0" y="0"/>
                </a:moveTo>
                <a:cubicBezTo>
                  <a:pt x="115" y="102"/>
                  <a:pt x="231" y="204"/>
                  <a:pt x="384" y="220"/>
                </a:cubicBezTo>
                <a:cubicBezTo>
                  <a:pt x="537" y="236"/>
                  <a:pt x="729" y="167"/>
                  <a:pt x="921" y="99"/>
                </a:cubicBezTo>
              </a:path>
            </a:pathLst>
          </a:custGeom>
          <a:noFill/>
          <a:ln w="5715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146" name="Group 145"/>
          <p:cNvGrpSpPr/>
          <p:nvPr/>
        </p:nvGrpSpPr>
        <p:grpSpPr>
          <a:xfrm>
            <a:off x="3892550" y="1988840"/>
            <a:ext cx="5107434" cy="4216534"/>
            <a:chOff x="3892550" y="1988840"/>
            <a:chExt cx="5107434" cy="4216534"/>
          </a:xfrm>
        </p:grpSpPr>
        <p:pic>
          <p:nvPicPr>
            <p:cNvPr id="139" name="Picture 6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Gray">
            <a:xfrm>
              <a:off x="3892550" y="2043113"/>
              <a:ext cx="5062538"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 name="TextBox 140"/>
            <p:cNvSpPr txBox="1"/>
            <p:nvPr/>
          </p:nvSpPr>
          <p:spPr>
            <a:xfrm>
              <a:off x="6948264" y="1988840"/>
              <a:ext cx="2051720" cy="400110"/>
            </a:xfrm>
            <a:prstGeom prst="rect">
              <a:avLst/>
            </a:prstGeom>
            <a:solidFill>
              <a:schemeClr val="bg1"/>
            </a:solidFill>
          </p:spPr>
          <p:txBody>
            <a:bodyPr wrap="square" rtlCol="0">
              <a:spAutoFit/>
            </a:bodyPr>
            <a:lstStyle/>
            <a:p>
              <a:r>
                <a:rPr lang="en-US" sz="2000" b="1" dirty="0" smtClean="0">
                  <a:latin typeface="Arial Narrow" panose="020B0606020202030204" pitchFamily="34" charset="0"/>
                </a:rPr>
                <a:t>Weld Access Hole</a:t>
              </a:r>
              <a:endParaRPr lang="en-US" sz="2000" b="1" dirty="0">
                <a:latin typeface="Arial Narrow" panose="020B0606020202030204" pitchFamily="34" charset="0"/>
              </a:endParaRPr>
            </a:p>
          </p:txBody>
        </p:sp>
        <p:sp>
          <p:nvSpPr>
            <p:cNvPr id="142" name="TextBox 141"/>
            <p:cNvSpPr txBox="1"/>
            <p:nvPr/>
          </p:nvSpPr>
          <p:spPr>
            <a:xfrm>
              <a:off x="7380312" y="4831308"/>
              <a:ext cx="1574776" cy="400110"/>
            </a:xfrm>
            <a:prstGeom prst="rect">
              <a:avLst/>
            </a:prstGeom>
            <a:solidFill>
              <a:schemeClr val="bg1"/>
            </a:solidFill>
          </p:spPr>
          <p:txBody>
            <a:bodyPr wrap="square" rtlCol="0">
              <a:spAutoFit/>
            </a:bodyPr>
            <a:lstStyle/>
            <a:p>
              <a:r>
                <a:rPr lang="en-US" sz="2000" b="1" dirty="0" smtClean="0">
                  <a:latin typeface="Arial Narrow" panose="020B0606020202030204" pitchFamily="34" charset="0"/>
                </a:rPr>
                <a:t>Beam Flange</a:t>
              </a:r>
              <a:endParaRPr lang="en-US" sz="2000" b="1" dirty="0">
                <a:latin typeface="Arial Narrow" panose="020B0606020202030204" pitchFamily="34" charset="0"/>
              </a:endParaRPr>
            </a:p>
          </p:txBody>
        </p:sp>
        <p:sp>
          <p:nvSpPr>
            <p:cNvPr id="143" name="TextBox 142"/>
            <p:cNvSpPr txBox="1"/>
            <p:nvPr/>
          </p:nvSpPr>
          <p:spPr>
            <a:xfrm>
              <a:off x="6948264" y="5466606"/>
              <a:ext cx="1574776" cy="400110"/>
            </a:xfrm>
            <a:prstGeom prst="rect">
              <a:avLst/>
            </a:prstGeom>
            <a:solidFill>
              <a:schemeClr val="bg1"/>
            </a:solidFill>
          </p:spPr>
          <p:txBody>
            <a:bodyPr wrap="square" rtlCol="0">
              <a:spAutoFit/>
            </a:bodyPr>
            <a:lstStyle/>
            <a:p>
              <a:r>
                <a:rPr lang="en-US" sz="2000" b="1" dirty="0" smtClean="0">
                  <a:latin typeface="Arial Narrow" panose="020B0606020202030204" pitchFamily="34" charset="0"/>
                </a:rPr>
                <a:t>Backup Bar</a:t>
              </a:r>
              <a:endParaRPr lang="en-US" sz="2000" b="1" dirty="0">
                <a:latin typeface="Arial Narrow" panose="020B0606020202030204" pitchFamily="34" charset="0"/>
              </a:endParaRPr>
            </a:p>
          </p:txBody>
        </p:sp>
        <p:sp>
          <p:nvSpPr>
            <p:cNvPr id="144" name="TextBox 143"/>
            <p:cNvSpPr txBox="1"/>
            <p:nvPr/>
          </p:nvSpPr>
          <p:spPr>
            <a:xfrm>
              <a:off x="4822550" y="5805264"/>
              <a:ext cx="1766665" cy="400110"/>
            </a:xfrm>
            <a:prstGeom prst="rect">
              <a:avLst/>
            </a:prstGeom>
            <a:solidFill>
              <a:schemeClr val="bg1"/>
            </a:solidFill>
          </p:spPr>
          <p:txBody>
            <a:bodyPr wrap="square" rtlCol="0">
              <a:spAutoFit/>
            </a:bodyPr>
            <a:lstStyle/>
            <a:p>
              <a:r>
                <a:rPr lang="en-US" sz="2000" b="1" dirty="0" smtClean="0">
                  <a:latin typeface="Arial Narrow" panose="020B0606020202030204" pitchFamily="34" charset="0"/>
                </a:rPr>
                <a:t>Column Flange</a:t>
              </a:r>
              <a:endParaRPr lang="en-US" sz="2000" b="1" dirty="0">
                <a:latin typeface="Arial Narrow" panose="020B0606020202030204" pitchFamily="34" charset="0"/>
              </a:endParaRPr>
            </a:p>
          </p:txBody>
        </p:sp>
        <p:sp>
          <p:nvSpPr>
            <p:cNvPr id="145" name="TextBox 144"/>
            <p:cNvSpPr txBox="1"/>
            <p:nvPr/>
          </p:nvSpPr>
          <p:spPr>
            <a:xfrm>
              <a:off x="3892550" y="5471338"/>
              <a:ext cx="1083792" cy="400110"/>
            </a:xfrm>
            <a:prstGeom prst="rect">
              <a:avLst/>
            </a:prstGeom>
            <a:solidFill>
              <a:schemeClr val="bg1"/>
            </a:solidFill>
          </p:spPr>
          <p:txBody>
            <a:bodyPr wrap="square" rtlCol="0">
              <a:spAutoFit/>
            </a:bodyPr>
            <a:lstStyle/>
            <a:p>
              <a:pPr algn="r"/>
              <a:r>
                <a:rPr lang="en-US" sz="2000" b="1" dirty="0" smtClean="0">
                  <a:latin typeface="Arial Narrow" panose="020B0606020202030204" pitchFamily="34" charset="0"/>
                </a:rPr>
                <a:t>Stiffener</a:t>
              </a:r>
              <a:endParaRPr lang="en-US" sz="2000" b="1" dirty="0">
                <a:latin typeface="Arial Narrow" panose="020B0606020202030204" pitchFamily="34" charset="0"/>
              </a:endParaRPr>
            </a:p>
          </p:txBody>
        </p:sp>
      </p:grpSp>
    </p:spTree>
    <p:extLst>
      <p:ext uri="{BB962C8B-B14F-4D97-AF65-F5344CB8AC3E}">
        <p14:creationId xmlns:p14="http://schemas.microsoft.com/office/powerpoint/2010/main" val="950960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pr28^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8640"/>
            <a:ext cx="8640960" cy="64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210</a:t>
            </a:fld>
            <a:endParaRPr lang="en-US" altLang="en-US" sz="1200" dirty="0">
              <a:solidFill>
                <a:schemeClr val="tx1">
                  <a:tint val="75000"/>
                </a:schemeClr>
              </a:solidFill>
            </a:endParaRPr>
          </a:p>
        </p:txBody>
      </p:sp>
    </p:spTree>
    <p:extLst>
      <p:ext uri="{BB962C8B-B14F-4D97-AF65-F5344CB8AC3E}">
        <p14:creationId xmlns:p14="http://schemas.microsoft.com/office/powerpoint/2010/main" val="780496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pr28^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00025"/>
            <a:ext cx="8629650" cy="647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211</a:t>
            </a:fld>
            <a:endParaRPr lang="en-US" altLang="en-US" sz="1200" dirty="0">
              <a:solidFill>
                <a:schemeClr val="tx1">
                  <a:tint val="75000"/>
                </a:schemeClr>
              </a:solidFill>
            </a:endParaRPr>
          </a:p>
        </p:txBody>
      </p:sp>
    </p:spTree>
    <p:extLst>
      <p:ext uri="{BB962C8B-B14F-4D97-AF65-F5344CB8AC3E}">
        <p14:creationId xmlns:p14="http://schemas.microsoft.com/office/powerpoint/2010/main" val="44794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ntinuity plat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76672"/>
            <a:ext cx="8753475"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212</a:t>
            </a:fld>
            <a:endParaRPr lang="en-US" altLang="en-US" sz="1200" dirty="0">
              <a:solidFill>
                <a:schemeClr val="tx1">
                  <a:tint val="75000"/>
                </a:schemeClr>
              </a:solidFill>
            </a:endParaRPr>
          </a:p>
        </p:txBody>
      </p:sp>
    </p:spTree>
    <p:extLst>
      <p:ext uri="{BB962C8B-B14F-4D97-AF65-F5344CB8AC3E}">
        <p14:creationId xmlns:p14="http://schemas.microsoft.com/office/powerpoint/2010/main" val="2675218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Special Moment Frames</a:t>
            </a:r>
            <a:endParaRPr lang="en-US" dirty="0"/>
          </a:p>
        </p:txBody>
      </p:sp>
      <p:sp>
        <p:nvSpPr>
          <p:cNvPr id="3" name="Text Placeholder 2"/>
          <p:cNvSpPr>
            <a:spLocks noGrp="1"/>
          </p:cNvSpPr>
          <p:nvPr>
            <p:ph type="body" sz="quarter" idx="39"/>
          </p:nvPr>
        </p:nvSpPr>
        <p:spPr/>
        <p:txBody>
          <a:bodyPr/>
          <a:lstStyle/>
          <a:p>
            <a:r>
              <a:rPr lang="en-US" dirty="0" smtClean="0"/>
              <a:t>AISC Seismic Provisions</a:t>
            </a:r>
            <a:endParaRPr lang="en-US" dirty="0"/>
          </a:p>
        </p:txBody>
      </p:sp>
      <p:sp>
        <p:nvSpPr>
          <p:cNvPr id="4" name="Text Box 3"/>
          <p:cNvSpPr txBox="1">
            <a:spLocks noChangeArrowheads="1"/>
          </p:cNvSpPr>
          <p:nvPr/>
        </p:nvSpPr>
        <p:spPr bwMode="auto">
          <a:xfrm>
            <a:off x="755576" y="2065695"/>
            <a:ext cx="7315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smtClean="0"/>
              <a:t>Requires </a:t>
            </a:r>
            <a:r>
              <a:rPr lang="en-US" altLang="en-US" b="1" i="1" dirty="0" smtClean="0">
                <a:solidFill>
                  <a:schemeClr val="tx2"/>
                </a:solidFill>
              </a:rPr>
              <a:t>strong </a:t>
            </a:r>
            <a:r>
              <a:rPr lang="en-US" altLang="en-US" b="1" i="1" dirty="0">
                <a:solidFill>
                  <a:schemeClr val="tx2"/>
                </a:solidFill>
              </a:rPr>
              <a:t>column - weak girder</a:t>
            </a:r>
            <a:r>
              <a:rPr lang="en-US" altLang="en-US" i="1" dirty="0"/>
              <a:t> </a:t>
            </a:r>
            <a:r>
              <a:rPr lang="en-US" altLang="en-US" dirty="0"/>
              <a:t>design for SMF (with a few exceptions)</a:t>
            </a:r>
          </a:p>
        </p:txBody>
      </p:sp>
      <p:sp>
        <p:nvSpPr>
          <p:cNvPr id="5" name="Text Box 4"/>
          <p:cNvSpPr txBox="1">
            <a:spLocks noChangeArrowheads="1"/>
          </p:cNvSpPr>
          <p:nvPr/>
        </p:nvSpPr>
        <p:spPr bwMode="auto">
          <a:xfrm>
            <a:off x="655935" y="3645024"/>
            <a:ext cx="4552950"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dirty="0"/>
              <a:t>Purpose of strong column - weak girder requirement</a:t>
            </a:r>
            <a:r>
              <a:rPr lang="en-US" altLang="en-US" dirty="0" smtClean="0"/>
              <a:t>:</a:t>
            </a:r>
            <a:endParaRPr lang="en-US" altLang="en-US" dirty="0"/>
          </a:p>
          <a:p>
            <a:pPr algn="ctr">
              <a:spcBef>
                <a:spcPts val="1800"/>
              </a:spcBef>
            </a:pPr>
            <a:r>
              <a:rPr lang="en-US" altLang="en-US" b="1" i="1" dirty="0">
                <a:solidFill>
                  <a:schemeClr val="tx2"/>
                </a:solidFill>
              </a:rPr>
              <a:t>Prevent Soft Story Collapse</a:t>
            </a:r>
          </a:p>
        </p:txBody>
      </p:sp>
      <p:sp>
        <p:nvSpPr>
          <p:cNvPr id="6" name="Text Box 2"/>
          <p:cNvSpPr txBox="1">
            <a:spLocks noChangeArrowheads="1"/>
          </p:cNvSpPr>
          <p:nvPr/>
        </p:nvSpPr>
        <p:spPr bwMode="auto">
          <a:xfrm>
            <a:off x="631279" y="1397360"/>
            <a:ext cx="78488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smtClean="0">
                <a:latin typeface="+mn-lt"/>
              </a:rPr>
              <a:t>E3.4  System Requirements</a:t>
            </a:r>
            <a:endParaRPr lang="en-US" altLang="en-US" sz="2200" u="sng" dirty="0">
              <a:latin typeface="+mn-lt"/>
            </a:endParaRPr>
          </a:p>
        </p:txBody>
      </p:sp>
      <p:sp>
        <p:nvSpPr>
          <p:cNvPr id="8"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213</a:t>
            </a:fld>
            <a:endParaRPr lang="en-US" altLang="en-US" sz="1200" dirty="0">
              <a:solidFill>
                <a:schemeClr val="tx1">
                  <a:tint val="75000"/>
                </a:schemeClr>
              </a:solidFill>
            </a:endParaRPr>
          </a:p>
        </p:txBody>
      </p:sp>
      <p:grpSp>
        <p:nvGrpSpPr>
          <p:cNvPr id="9" name="Group 8"/>
          <p:cNvGrpSpPr>
            <a:grpSpLocks noChangeAspect="1"/>
          </p:cNvGrpSpPr>
          <p:nvPr/>
        </p:nvGrpSpPr>
        <p:grpSpPr>
          <a:xfrm>
            <a:off x="5971813" y="2896692"/>
            <a:ext cx="2382184" cy="3587937"/>
            <a:chOff x="3890963" y="223838"/>
            <a:chExt cx="4256087" cy="6410325"/>
          </a:xfrm>
        </p:grpSpPr>
        <p:pic>
          <p:nvPicPr>
            <p:cNvPr id="10" name="Picture 2" descr="MRF4"/>
            <p:cNvPicPr>
              <a:picLocks noChangeAspect="1" noChangeArrowheads="1"/>
            </p:cNvPicPr>
            <p:nvPr/>
          </p:nvPicPr>
          <p:blipFill>
            <a:blip r:embed="rId3" cstate="print"/>
            <a:srcRect/>
            <a:stretch>
              <a:fillRect/>
            </a:stretch>
          </p:blipFill>
          <p:spPr bwMode="blackGray">
            <a:xfrm>
              <a:off x="3890963" y="223838"/>
              <a:ext cx="4256087" cy="6410325"/>
            </a:xfrm>
            <a:prstGeom prst="rect">
              <a:avLst/>
            </a:prstGeom>
            <a:noFill/>
          </p:spPr>
        </p:pic>
        <p:grpSp>
          <p:nvGrpSpPr>
            <p:cNvPr id="11" name="Group 10"/>
            <p:cNvGrpSpPr/>
            <p:nvPr/>
          </p:nvGrpSpPr>
          <p:grpSpPr>
            <a:xfrm>
              <a:off x="4344784" y="3806260"/>
              <a:ext cx="3796638" cy="367443"/>
              <a:chOff x="4350412" y="3806260"/>
              <a:chExt cx="3796638" cy="367443"/>
            </a:xfrm>
          </p:grpSpPr>
          <p:sp>
            <p:nvSpPr>
              <p:cNvPr id="15" name="Freeform 14"/>
              <p:cNvSpPr/>
              <p:nvPr/>
            </p:nvSpPr>
            <p:spPr bwMode="auto">
              <a:xfrm>
                <a:off x="4350412"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 name="Freeform 15"/>
              <p:cNvSpPr/>
              <p:nvPr/>
            </p:nvSpPr>
            <p:spPr bwMode="auto">
              <a:xfrm>
                <a:off x="7835705"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12" name="Group 11"/>
            <p:cNvGrpSpPr/>
            <p:nvPr/>
          </p:nvGrpSpPr>
          <p:grpSpPr>
            <a:xfrm flipH="1" flipV="1">
              <a:off x="4005012" y="6134054"/>
              <a:ext cx="3796638" cy="367443"/>
              <a:chOff x="4350412" y="3806260"/>
              <a:chExt cx="3796638" cy="367443"/>
            </a:xfrm>
          </p:grpSpPr>
          <p:sp>
            <p:nvSpPr>
              <p:cNvPr id="13" name="Freeform 12"/>
              <p:cNvSpPr/>
              <p:nvPr/>
            </p:nvSpPr>
            <p:spPr bwMode="auto">
              <a:xfrm>
                <a:off x="4350412"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 name="Freeform 13"/>
              <p:cNvSpPr/>
              <p:nvPr/>
            </p:nvSpPr>
            <p:spPr bwMode="auto">
              <a:xfrm>
                <a:off x="7835705"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spTree>
    <p:extLst>
      <p:ext uri="{BB962C8B-B14F-4D97-AF65-F5344CB8AC3E}">
        <p14:creationId xmlns:p14="http://schemas.microsoft.com/office/powerpoint/2010/main" val="2126354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System Requirements</a:t>
            </a:r>
            <a:endParaRPr lang="en-US" dirty="0"/>
          </a:p>
        </p:txBody>
      </p:sp>
      <p:sp>
        <p:nvSpPr>
          <p:cNvPr id="7" name="Text Placeholder 6"/>
          <p:cNvSpPr>
            <a:spLocks noGrp="1"/>
          </p:cNvSpPr>
          <p:nvPr>
            <p:ph type="body" sz="quarter" idx="39"/>
          </p:nvPr>
        </p:nvSpPr>
        <p:spPr/>
        <p:txBody>
          <a:bodyPr/>
          <a:lstStyle/>
          <a:p>
            <a:r>
              <a:rPr lang="en-US" dirty="0" smtClean="0"/>
              <a:t>AISC Seismic Provisions</a:t>
            </a:r>
            <a:endParaRPr lang="en-US" dirty="0"/>
          </a:p>
        </p:txBody>
      </p:sp>
      <p:sp>
        <p:nvSpPr>
          <p:cNvPr id="8" name="Text Box 2"/>
          <p:cNvSpPr txBox="1">
            <a:spLocks noChangeArrowheads="1"/>
          </p:cNvSpPr>
          <p:nvPr/>
        </p:nvSpPr>
        <p:spPr bwMode="auto">
          <a:xfrm>
            <a:off x="631279" y="1397360"/>
            <a:ext cx="78488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smtClean="0">
                <a:latin typeface="+mn-lt"/>
              </a:rPr>
              <a:t>E3.4a  Moment Ratio</a:t>
            </a:r>
            <a:endParaRPr lang="en-US" altLang="en-US" sz="2200" u="sng" dirty="0">
              <a:latin typeface="+mn-lt"/>
            </a:endParaRPr>
          </a:p>
        </p:txBody>
      </p:sp>
      <p:sp>
        <p:nvSpPr>
          <p:cNvPr id="9" name="Text Box 3"/>
          <p:cNvSpPr txBox="1">
            <a:spLocks noChangeArrowheads="1"/>
          </p:cNvSpPr>
          <p:nvPr/>
        </p:nvSpPr>
        <p:spPr bwMode="auto">
          <a:xfrm>
            <a:off x="732384" y="2004677"/>
            <a:ext cx="807352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200" dirty="0">
                <a:latin typeface="+mn-lt"/>
              </a:rPr>
              <a:t>The following relationship shall be satisfied at beam-to-column connections:</a:t>
            </a:r>
          </a:p>
        </p:txBody>
      </p:sp>
      <p:sp>
        <p:nvSpPr>
          <p:cNvPr id="10" name="Text Box 5"/>
          <p:cNvSpPr txBox="1">
            <a:spLocks noChangeArrowheads="1"/>
          </p:cNvSpPr>
          <p:nvPr/>
        </p:nvSpPr>
        <p:spPr bwMode="auto">
          <a:xfrm>
            <a:off x="5781577" y="3665300"/>
            <a:ext cx="201622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i="1" dirty="0"/>
              <a:t>Eqn. </a:t>
            </a:r>
            <a:r>
              <a:rPr lang="en-US" altLang="en-US" i="1" dirty="0" smtClean="0"/>
              <a:t>(E3-1)</a:t>
            </a:r>
            <a:endParaRPr lang="en-US" altLang="en-US" i="1" dirty="0"/>
          </a:p>
        </p:txBody>
      </p:sp>
      <mc:AlternateContent xmlns:mc="http://schemas.openxmlformats.org/markup-compatibility/2006" xmlns:a14="http://schemas.microsoft.com/office/drawing/2010/main">
        <mc:Choice Requires="a14">
          <p:sp>
            <p:nvSpPr>
              <p:cNvPr id="11" name="TextBox 10"/>
              <p:cNvSpPr txBox="1"/>
              <p:nvPr/>
            </p:nvSpPr>
            <p:spPr>
              <a:xfrm>
                <a:off x="2267744" y="3212976"/>
                <a:ext cx="2731453" cy="13618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a:rPr>
                          </m:ctrlPr>
                        </m:fPr>
                        <m:num>
                          <m:nary>
                            <m:naryPr>
                              <m:chr m:val="∑"/>
                              <m:subHide m:val="on"/>
                              <m:supHide m:val="on"/>
                              <m:ctrlPr>
                                <a:rPr lang="en-US" sz="3600" i="1" smtClean="0">
                                  <a:latin typeface="Cambria Math"/>
                                </a:rPr>
                              </m:ctrlPr>
                            </m:naryPr>
                            <m:sub/>
                            <m:sup/>
                            <m:e>
                              <m:sSubSup>
                                <m:sSubSupPr>
                                  <m:ctrlPr>
                                    <a:rPr lang="en-US" sz="3600" i="1" smtClean="0">
                                      <a:latin typeface="Cambria Math"/>
                                    </a:rPr>
                                  </m:ctrlPr>
                                </m:sSubSupPr>
                                <m:e>
                                  <m:r>
                                    <a:rPr lang="en-US" sz="3600" b="0" i="1" smtClean="0">
                                      <a:latin typeface="Cambria Math"/>
                                    </a:rPr>
                                    <m:t>𝑀</m:t>
                                  </m:r>
                                </m:e>
                                <m:sub>
                                  <m:r>
                                    <a:rPr lang="en-US" sz="3600" b="0" i="1" smtClean="0">
                                      <a:latin typeface="Cambria Math"/>
                                    </a:rPr>
                                    <m:t>𝑝𝑐</m:t>
                                  </m:r>
                                </m:sub>
                                <m:sup>
                                  <m:r>
                                    <a:rPr lang="en-US" sz="3600" b="0" i="1" smtClean="0">
                                      <a:latin typeface="Cambria Math"/>
                                    </a:rPr>
                                    <m:t>∗</m:t>
                                  </m:r>
                                </m:sup>
                              </m:sSubSup>
                            </m:e>
                          </m:nary>
                        </m:num>
                        <m:den>
                          <m:nary>
                            <m:naryPr>
                              <m:chr m:val="∑"/>
                              <m:subHide m:val="on"/>
                              <m:supHide m:val="on"/>
                              <m:ctrlPr>
                                <a:rPr lang="en-US" sz="3600" i="1">
                                  <a:latin typeface="Cambria Math"/>
                                </a:rPr>
                              </m:ctrlPr>
                            </m:naryPr>
                            <m:sub/>
                            <m:sup/>
                            <m:e>
                              <m:sSubSup>
                                <m:sSubSupPr>
                                  <m:ctrlPr>
                                    <a:rPr lang="en-US" sz="3600" i="1">
                                      <a:latin typeface="Cambria Math"/>
                                    </a:rPr>
                                  </m:ctrlPr>
                                </m:sSubSupPr>
                                <m:e>
                                  <m:r>
                                    <a:rPr lang="en-US" sz="3600" i="1">
                                      <a:latin typeface="Cambria Math"/>
                                    </a:rPr>
                                    <m:t>𝑀</m:t>
                                  </m:r>
                                </m:e>
                                <m:sub>
                                  <m:r>
                                    <a:rPr lang="en-US" sz="3600" i="1">
                                      <a:latin typeface="Cambria Math"/>
                                    </a:rPr>
                                    <m:t>𝑝</m:t>
                                  </m:r>
                                  <m:r>
                                    <a:rPr lang="en-US" sz="3600" b="0" i="1" smtClean="0">
                                      <a:latin typeface="Cambria Math"/>
                                    </a:rPr>
                                    <m:t>𝑏</m:t>
                                  </m:r>
                                </m:sub>
                                <m:sup>
                                  <m:r>
                                    <a:rPr lang="en-US" sz="3600" i="1">
                                      <a:latin typeface="Cambria Math"/>
                                    </a:rPr>
                                    <m:t>∗</m:t>
                                  </m:r>
                                </m:sup>
                              </m:sSubSup>
                            </m:e>
                          </m:nary>
                        </m:den>
                      </m:f>
                      <m:r>
                        <a:rPr lang="en-US" sz="3600" i="1" smtClean="0">
                          <a:latin typeface="Cambria Math"/>
                          <a:ea typeface="Cambria Math"/>
                        </a:rPr>
                        <m:t>&gt;</m:t>
                      </m:r>
                      <m:r>
                        <a:rPr lang="en-US" sz="3600" b="0" i="1" smtClean="0">
                          <a:latin typeface="Cambria Math"/>
                          <a:ea typeface="Cambria Math"/>
                        </a:rPr>
                        <m:t>1.0</m:t>
                      </m:r>
                    </m:oMath>
                  </m:oMathPara>
                </a14:m>
                <a:endParaRPr lang="en-US" sz="3600" dirty="0"/>
              </a:p>
            </p:txBody>
          </p:sp>
        </mc:Choice>
        <mc:Fallback xmlns="">
          <p:sp>
            <p:nvSpPr>
              <p:cNvPr id="11" name="TextBox 10"/>
              <p:cNvSpPr txBox="1">
                <a:spLocks noRot="1" noChangeAspect="1" noMove="1" noResize="1" noEditPoints="1" noAdjustHandles="1" noChangeArrowheads="1" noChangeShapeType="1" noTextEdit="1"/>
              </p:cNvSpPr>
              <p:nvPr/>
            </p:nvSpPr>
            <p:spPr>
              <a:xfrm>
                <a:off x="2267744" y="3212976"/>
                <a:ext cx="2731453" cy="1361848"/>
              </a:xfrm>
              <a:prstGeom prst="rect">
                <a:avLst/>
              </a:prstGeom>
              <a:blipFill rotWithShape="1">
                <a:blip r:embed="rId3"/>
                <a:stretch>
                  <a:fillRect/>
                </a:stretch>
              </a:blipFill>
            </p:spPr>
            <p:txBody>
              <a:bodyPr/>
              <a:lstStyle/>
              <a:p>
                <a:r>
                  <a:rPr lang="en-US">
                    <a:noFill/>
                  </a:rPr>
                  <a:t> </a:t>
                </a:r>
              </a:p>
            </p:txBody>
          </p:sp>
        </mc:Fallback>
      </mc:AlternateContent>
      <p:sp>
        <p:nvSpPr>
          <p:cNvPr id="12"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214</a:t>
            </a:fld>
            <a:endParaRPr lang="en-US" altLang="en-US" sz="1200" dirty="0">
              <a:solidFill>
                <a:schemeClr val="tx1">
                  <a:tint val="75000"/>
                </a:schemeClr>
              </a:solidFill>
            </a:endParaRPr>
          </a:p>
        </p:txBody>
      </p:sp>
    </p:spTree>
    <p:extLst>
      <p:ext uri="{BB962C8B-B14F-4D97-AF65-F5344CB8AC3E}">
        <p14:creationId xmlns:p14="http://schemas.microsoft.com/office/powerpoint/2010/main" val="1752193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001989" y="2060848"/>
            <a:ext cx="652626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600" dirty="0">
                <a:latin typeface="+mn-lt"/>
              </a:rPr>
              <a:t>the sum of the moments in the column above and below the joint at the intersection of the beam and column centerlines</a:t>
            </a:r>
            <a:r>
              <a:rPr lang="en-US" altLang="en-US" sz="1600" dirty="0" smtClean="0">
                <a:latin typeface="+mn-lt"/>
              </a:rPr>
              <a:t>.</a:t>
            </a:r>
          </a:p>
          <a:p>
            <a:pPr algn="l"/>
            <a:r>
              <a:rPr lang="en-US" altLang="en-US" sz="1600" dirty="0">
                <a:latin typeface="+mn-lt"/>
              </a:rPr>
              <a:t/>
            </a:r>
            <a:br>
              <a:rPr lang="en-US" altLang="en-US" sz="1600" dirty="0">
                <a:latin typeface="+mn-lt"/>
              </a:rPr>
            </a:br>
            <a:r>
              <a:rPr lang="en-US" altLang="en-US" sz="1600" dirty="0">
                <a:latin typeface="+mn-lt"/>
              </a:rPr>
              <a:t>∑</a:t>
            </a:r>
            <a:r>
              <a:rPr lang="en-US" altLang="en-US" sz="1600" i="1" dirty="0">
                <a:latin typeface="+mn-lt"/>
              </a:rPr>
              <a:t>M</a:t>
            </a:r>
            <a:r>
              <a:rPr lang="en-US" altLang="en-US" sz="1600" i="1" baseline="30000" dirty="0">
                <a:latin typeface="+mn-lt"/>
              </a:rPr>
              <a:t>*</a:t>
            </a:r>
            <a:r>
              <a:rPr lang="en-US" altLang="en-US" sz="1600" i="1" baseline="-25000" dirty="0">
                <a:latin typeface="+mn-lt"/>
              </a:rPr>
              <a:t>pc</a:t>
            </a:r>
            <a:r>
              <a:rPr lang="en-US" altLang="en-US" sz="1600" dirty="0">
                <a:latin typeface="+mn-lt"/>
              </a:rPr>
              <a:t> is determined by summing the projections of the </a:t>
            </a:r>
            <a:r>
              <a:rPr lang="en-US" altLang="en-US" sz="1600" b="1" i="1" dirty="0">
                <a:solidFill>
                  <a:schemeClr val="tx2"/>
                </a:solidFill>
                <a:latin typeface="+mn-lt"/>
              </a:rPr>
              <a:t>nominal flexural strengths of the columns</a:t>
            </a:r>
            <a:r>
              <a:rPr lang="en-US" altLang="en-US" sz="1600" dirty="0">
                <a:latin typeface="+mn-lt"/>
              </a:rPr>
              <a:t> above and below the joint to the beam centerline with a reduction for the axial force in the column</a:t>
            </a:r>
            <a:r>
              <a:rPr lang="en-US" altLang="en-US" sz="1600" dirty="0" smtClean="0">
                <a:latin typeface="+mn-lt"/>
              </a:rPr>
              <a:t>.</a:t>
            </a:r>
          </a:p>
          <a:p>
            <a:pPr algn="l"/>
            <a:endParaRPr lang="en-US" altLang="en-US" sz="1600" dirty="0">
              <a:latin typeface="+mn-lt"/>
            </a:endParaRPr>
          </a:p>
          <a:p>
            <a:pPr algn="l"/>
            <a:r>
              <a:rPr lang="en-US" altLang="en-US" sz="1600" dirty="0">
                <a:latin typeface="+mn-lt"/>
              </a:rPr>
              <a:t>It is permitted to take ∑</a:t>
            </a:r>
            <a:r>
              <a:rPr lang="en-US" altLang="en-US" sz="1600" i="1" dirty="0">
                <a:latin typeface="+mn-lt"/>
              </a:rPr>
              <a:t>M</a:t>
            </a:r>
            <a:r>
              <a:rPr lang="en-US" altLang="en-US" sz="1600" i="1" baseline="30000" dirty="0">
                <a:latin typeface="+mn-lt"/>
              </a:rPr>
              <a:t>*</a:t>
            </a:r>
            <a:r>
              <a:rPr lang="en-US" altLang="en-US" sz="1600" i="1" baseline="-25000" dirty="0">
                <a:latin typeface="+mn-lt"/>
              </a:rPr>
              <a:t>pc</a:t>
            </a:r>
            <a:r>
              <a:rPr lang="en-US" altLang="en-US" sz="1600" dirty="0">
                <a:latin typeface="+mn-lt"/>
              </a:rPr>
              <a:t> = ∑</a:t>
            </a:r>
            <a:r>
              <a:rPr lang="en-US" altLang="en-US" sz="1600" i="1" dirty="0" err="1">
                <a:latin typeface="+mn-lt"/>
              </a:rPr>
              <a:t>Z</a:t>
            </a:r>
            <a:r>
              <a:rPr lang="en-US" altLang="en-US" sz="1600" i="1" baseline="-25000" dirty="0" err="1">
                <a:latin typeface="+mn-lt"/>
              </a:rPr>
              <a:t>c</a:t>
            </a:r>
            <a:r>
              <a:rPr lang="en-US" altLang="en-US" sz="1600" i="1" dirty="0">
                <a:latin typeface="+mn-lt"/>
              </a:rPr>
              <a:t> </a:t>
            </a:r>
            <a:r>
              <a:rPr lang="en-US" altLang="en-US" sz="1600" dirty="0">
                <a:latin typeface="+mn-lt"/>
              </a:rPr>
              <a:t>(</a:t>
            </a:r>
            <a:r>
              <a:rPr lang="en-US" altLang="en-US" sz="1600" i="1" dirty="0">
                <a:latin typeface="+mn-lt"/>
              </a:rPr>
              <a:t> </a:t>
            </a:r>
            <a:r>
              <a:rPr lang="en-US" altLang="en-US" sz="1600" i="1" dirty="0" err="1">
                <a:latin typeface="+mn-lt"/>
              </a:rPr>
              <a:t>F</a:t>
            </a:r>
            <a:r>
              <a:rPr lang="en-US" altLang="en-US" sz="1600" i="1" baseline="-25000" dirty="0" err="1">
                <a:latin typeface="+mn-lt"/>
              </a:rPr>
              <a:t>yc</a:t>
            </a:r>
            <a:r>
              <a:rPr lang="en-US" altLang="en-US" sz="1600" i="1" dirty="0">
                <a:latin typeface="+mn-lt"/>
              </a:rPr>
              <a:t> </a:t>
            </a:r>
            <a:r>
              <a:rPr lang="en-US" altLang="en-US" sz="1600" i="1" dirty="0" smtClean="0">
                <a:latin typeface="+mn-lt"/>
              </a:rPr>
              <a:t>– </a:t>
            </a:r>
            <a:r>
              <a:rPr lang="en-US" altLang="en-US" sz="1600" i="1" dirty="0" err="1" smtClean="0">
                <a:latin typeface="+mn-lt"/>
              </a:rPr>
              <a:t>P</a:t>
            </a:r>
            <a:r>
              <a:rPr lang="en-US" altLang="en-US" sz="1600" i="1" baseline="-25000" dirty="0" err="1" smtClean="0">
                <a:latin typeface="+mn-lt"/>
              </a:rPr>
              <a:t>r</a:t>
            </a:r>
            <a:r>
              <a:rPr lang="en-US" altLang="en-US" sz="1600" i="1" baseline="-25000" dirty="0" smtClean="0">
                <a:latin typeface="+mn-lt"/>
              </a:rPr>
              <a:t> </a:t>
            </a:r>
            <a:r>
              <a:rPr lang="en-US" altLang="en-US" sz="1600" i="1" dirty="0" smtClean="0">
                <a:latin typeface="+mn-lt"/>
              </a:rPr>
              <a:t>/ A</a:t>
            </a:r>
            <a:r>
              <a:rPr lang="en-US" altLang="en-US" sz="1600" i="1" baseline="-25000" dirty="0" smtClean="0">
                <a:latin typeface="+mn-lt"/>
              </a:rPr>
              <a:t>g </a:t>
            </a:r>
            <a:r>
              <a:rPr lang="en-US" altLang="en-US" sz="1600" i="1" dirty="0" smtClean="0">
                <a:latin typeface="+mn-lt"/>
              </a:rPr>
              <a:t>)</a:t>
            </a:r>
            <a:endParaRPr lang="en-US" altLang="en-US" sz="1600" dirty="0">
              <a:latin typeface="+mn-lt"/>
            </a:endParaRPr>
          </a:p>
        </p:txBody>
      </p:sp>
      <p:sp>
        <p:nvSpPr>
          <p:cNvPr id="3" name="Text Box 8"/>
          <p:cNvSpPr txBox="1">
            <a:spLocks noChangeArrowheads="1"/>
          </p:cNvSpPr>
          <p:nvPr/>
        </p:nvSpPr>
        <p:spPr bwMode="auto">
          <a:xfrm>
            <a:off x="1979712" y="4566027"/>
            <a:ext cx="653415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600" dirty="0">
                <a:latin typeface="+mn-lt"/>
              </a:rPr>
              <a:t>the sum of the moments in the beams at the intersection of the beam and column centerlines</a:t>
            </a:r>
            <a:r>
              <a:rPr lang="en-US" altLang="en-US" sz="1600" dirty="0" smtClean="0">
                <a:latin typeface="+mn-lt"/>
              </a:rPr>
              <a:t>.</a:t>
            </a:r>
          </a:p>
          <a:p>
            <a:pPr algn="l"/>
            <a:r>
              <a:rPr lang="en-US" altLang="en-US" sz="1600" dirty="0">
                <a:latin typeface="+mn-lt"/>
              </a:rPr>
              <a:t/>
            </a:r>
            <a:br>
              <a:rPr lang="en-US" altLang="en-US" sz="1600" dirty="0">
                <a:latin typeface="+mn-lt"/>
              </a:rPr>
            </a:br>
            <a:r>
              <a:rPr lang="en-US" altLang="en-US" sz="1600" dirty="0">
                <a:latin typeface="+mn-lt"/>
              </a:rPr>
              <a:t>∑</a:t>
            </a:r>
            <a:r>
              <a:rPr lang="en-US" altLang="en-US" sz="1600" i="1" dirty="0">
                <a:latin typeface="+mn-lt"/>
              </a:rPr>
              <a:t>M</a:t>
            </a:r>
            <a:r>
              <a:rPr lang="en-US" altLang="en-US" sz="1600" i="1" baseline="30000" dirty="0">
                <a:latin typeface="+mn-lt"/>
              </a:rPr>
              <a:t>*</a:t>
            </a:r>
            <a:r>
              <a:rPr lang="en-US" altLang="en-US" sz="1600" i="1" baseline="-25000" dirty="0" err="1">
                <a:latin typeface="+mn-lt"/>
              </a:rPr>
              <a:t>pb</a:t>
            </a:r>
            <a:r>
              <a:rPr lang="en-US" altLang="en-US" sz="1600" dirty="0">
                <a:latin typeface="+mn-lt"/>
              </a:rPr>
              <a:t> is determined by summing the projections of the </a:t>
            </a:r>
            <a:r>
              <a:rPr lang="en-US" altLang="en-US" sz="1600" b="1" i="1" dirty="0">
                <a:solidFill>
                  <a:schemeClr val="tx2"/>
                </a:solidFill>
                <a:latin typeface="+mn-lt"/>
              </a:rPr>
              <a:t>expected flexural strengths of the beams</a:t>
            </a:r>
            <a:r>
              <a:rPr lang="en-US" altLang="en-US" sz="1600" dirty="0">
                <a:latin typeface="+mn-lt"/>
              </a:rPr>
              <a:t> at the plastic hinge locations to the column centerline</a:t>
            </a:r>
            <a:r>
              <a:rPr lang="en-US" altLang="en-US" sz="1600" dirty="0" smtClean="0">
                <a:latin typeface="+mn-lt"/>
              </a:rPr>
              <a:t>.</a:t>
            </a:r>
          </a:p>
          <a:p>
            <a:pPr algn="l"/>
            <a:endParaRPr lang="en-US" altLang="en-US" sz="1600" dirty="0" smtClean="0">
              <a:latin typeface="+mn-lt"/>
            </a:endParaRPr>
          </a:p>
          <a:p>
            <a:pPr algn="l"/>
            <a:r>
              <a:rPr lang="en-US" altLang="en-US" sz="1600" dirty="0">
                <a:latin typeface="+mn-lt"/>
              </a:rPr>
              <a:t>It is permitted to take ∑</a:t>
            </a:r>
            <a:r>
              <a:rPr lang="en-US" altLang="en-US" sz="1600" i="1" dirty="0" smtClean="0">
                <a:latin typeface="+mn-lt"/>
              </a:rPr>
              <a:t>M</a:t>
            </a:r>
            <a:r>
              <a:rPr lang="en-US" altLang="en-US" sz="1600" i="1" baseline="30000" dirty="0" smtClean="0">
                <a:latin typeface="+mn-lt"/>
              </a:rPr>
              <a:t>*</a:t>
            </a:r>
            <a:r>
              <a:rPr lang="en-US" altLang="en-US" sz="1600" i="1" baseline="-25000" dirty="0" err="1" smtClean="0">
                <a:latin typeface="+mn-lt"/>
              </a:rPr>
              <a:t>pb</a:t>
            </a:r>
            <a:r>
              <a:rPr lang="en-US" altLang="en-US" sz="1600" dirty="0" smtClean="0">
                <a:latin typeface="+mn-lt"/>
              </a:rPr>
              <a:t> </a:t>
            </a:r>
            <a:r>
              <a:rPr lang="en-US" altLang="en-US" sz="1600" dirty="0">
                <a:latin typeface="+mn-lt"/>
              </a:rPr>
              <a:t>= </a:t>
            </a:r>
            <a:r>
              <a:rPr lang="en-US" altLang="en-US" sz="1600" dirty="0" smtClean="0">
                <a:latin typeface="+mn-lt"/>
              </a:rPr>
              <a:t>∑</a:t>
            </a:r>
            <a:r>
              <a:rPr lang="en-US" altLang="en-US" sz="1600" i="1" dirty="0" err="1" smtClean="0">
                <a:latin typeface="+mn-lt"/>
              </a:rPr>
              <a:t>Z</a:t>
            </a:r>
            <a:r>
              <a:rPr lang="en-US" altLang="en-US" sz="1600" i="1" baseline="-25000" dirty="0" err="1" smtClean="0">
                <a:latin typeface="+mn-lt"/>
              </a:rPr>
              <a:t>c</a:t>
            </a:r>
            <a:r>
              <a:rPr lang="en-US" altLang="en-US" sz="1600" i="1" baseline="-25000" dirty="0" smtClean="0">
                <a:latin typeface="+mn-lt"/>
              </a:rPr>
              <a:t> </a:t>
            </a:r>
            <a:r>
              <a:rPr lang="en-US" altLang="en-US" sz="1600" dirty="0" smtClean="0">
                <a:latin typeface="+mn-lt"/>
              </a:rPr>
              <a:t>(</a:t>
            </a:r>
            <a:r>
              <a:rPr lang="en-US" altLang="en-US" sz="1600" i="1" dirty="0" smtClean="0">
                <a:latin typeface="+mn-lt"/>
              </a:rPr>
              <a:t> </a:t>
            </a:r>
            <a:r>
              <a:rPr lang="en-US" altLang="en-US" sz="1600" i="1" dirty="0" err="1" smtClean="0">
                <a:latin typeface="+mn-lt"/>
              </a:rPr>
              <a:t>M</a:t>
            </a:r>
            <a:r>
              <a:rPr lang="en-US" altLang="en-US" sz="1600" i="1" baseline="-25000" dirty="0" err="1" smtClean="0">
                <a:latin typeface="+mn-lt"/>
              </a:rPr>
              <a:t>pr</a:t>
            </a:r>
            <a:r>
              <a:rPr lang="en-US" altLang="en-US" sz="1600" i="1" dirty="0" smtClean="0">
                <a:latin typeface="+mn-lt"/>
              </a:rPr>
              <a:t> </a:t>
            </a:r>
            <a:r>
              <a:rPr lang="en-US" altLang="en-US" sz="1600" i="1" dirty="0">
                <a:latin typeface="+mn-lt"/>
              </a:rPr>
              <a:t>+</a:t>
            </a:r>
            <a:r>
              <a:rPr lang="en-US" altLang="en-US" sz="1600" i="1" dirty="0" smtClean="0">
                <a:latin typeface="+mn-lt"/>
              </a:rPr>
              <a:t> </a:t>
            </a:r>
            <a:r>
              <a:rPr lang="en-US" altLang="en-US" sz="1600" i="1" dirty="0" err="1" smtClean="0">
                <a:latin typeface="+mn-lt"/>
              </a:rPr>
              <a:t>M</a:t>
            </a:r>
            <a:r>
              <a:rPr lang="en-US" altLang="en-US" sz="1600" i="1" baseline="-25000" dirty="0" err="1" smtClean="0">
                <a:latin typeface="+mn-lt"/>
              </a:rPr>
              <a:t>v</a:t>
            </a:r>
            <a:r>
              <a:rPr lang="en-US" altLang="en-US" sz="1600" i="1" baseline="-25000" dirty="0" smtClean="0">
                <a:latin typeface="+mn-lt"/>
              </a:rPr>
              <a:t> </a:t>
            </a:r>
            <a:r>
              <a:rPr lang="en-US" altLang="en-US" sz="1600" i="1" dirty="0" smtClean="0">
                <a:latin typeface="+mn-lt"/>
              </a:rPr>
              <a:t>)</a:t>
            </a:r>
            <a:endParaRPr lang="en-US" altLang="en-US" sz="1600" dirty="0">
              <a:latin typeface="+mn-lt"/>
            </a:endParaRPr>
          </a:p>
        </p:txBody>
      </p:sp>
      <p:sp>
        <p:nvSpPr>
          <p:cNvPr id="4" name="Text Placeholder 3"/>
          <p:cNvSpPr>
            <a:spLocks noGrp="1"/>
          </p:cNvSpPr>
          <p:nvPr>
            <p:ph type="body" sz="quarter" idx="38"/>
          </p:nvPr>
        </p:nvSpPr>
        <p:spPr/>
        <p:txBody>
          <a:bodyPr/>
          <a:lstStyle/>
          <a:p>
            <a:r>
              <a:rPr lang="en-US" dirty="0" smtClean="0"/>
              <a:t>System Requirements</a:t>
            </a:r>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6" name="Text Box 2"/>
          <p:cNvSpPr txBox="1">
            <a:spLocks noChangeArrowheads="1"/>
          </p:cNvSpPr>
          <p:nvPr/>
        </p:nvSpPr>
        <p:spPr bwMode="auto">
          <a:xfrm>
            <a:off x="631279" y="1397360"/>
            <a:ext cx="78488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smtClean="0">
                <a:latin typeface="+mn-lt"/>
              </a:rPr>
              <a:t>E3.4a  Moment Ratio</a:t>
            </a:r>
            <a:endParaRPr lang="en-US" altLang="en-US" sz="2200" u="sng" dirty="0">
              <a:latin typeface="+mn-lt"/>
            </a:endParaRPr>
          </a:p>
        </p:txBody>
      </p:sp>
      <mc:AlternateContent xmlns:mc="http://schemas.openxmlformats.org/markup-compatibility/2006" xmlns:a14="http://schemas.microsoft.com/office/drawing/2010/main">
        <mc:Choice Requires="a14">
          <p:sp>
            <p:nvSpPr>
              <p:cNvPr id="11" name="TextBox 10"/>
              <p:cNvSpPr txBox="1"/>
              <p:nvPr/>
            </p:nvSpPr>
            <p:spPr>
              <a:xfrm>
                <a:off x="608211" y="1988898"/>
                <a:ext cx="1393778" cy="4947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400" b="1" i="1" smtClean="0">
                              <a:latin typeface="Cambria Math"/>
                            </a:rPr>
                          </m:ctrlPr>
                        </m:sSubSupPr>
                        <m:e>
                          <m:r>
                            <a:rPr lang="el-GR" sz="2400" b="1" i="1">
                              <a:latin typeface="Cambria Math"/>
                            </a:rPr>
                            <m:t>𝜮</m:t>
                          </m:r>
                          <m:r>
                            <a:rPr lang="en-US" sz="2400" b="1" i="1">
                              <a:latin typeface="Cambria Math"/>
                            </a:rPr>
                            <m:t> </m:t>
                          </m:r>
                          <m:r>
                            <a:rPr lang="en-US" sz="2400" b="1" i="1">
                              <a:latin typeface="Cambria Math"/>
                            </a:rPr>
                            <m:t>𝑴</m:t>
                          </m:r>
                        </m:e>
                        <m:sub>
                          <m:r>
                            <a:rPr lang="en-US" sz="2400" b="1" i="1">
                              <a:latin typeface="Cambria Math"/>
                            </a:rPr>
                            <m:t>𝒑𝒄</m:t>
                          </m:r>
                        </m:sub>
                        <m:sup>
                          <m:r>
                            <a:rPr lang="en-US" sz="2400" b="1" i="1">
                              <a:latin typeface="Cambria Math"/>
                            </a:rPr>
                            <m:t>∗</m:t>
                          </m:r>
                        </m:sup>
                      </m:sSubSup>
                      <m:r>
                        <a:rPr lang="en-US" sz="2400" b="1" i="1" smtClean="0">
                          <a:latin typeface="Cambria Math"/>
                        </a:rPr>
                        <m:t>=</m:t>
                      </m:r>
                    </m:oMath>
                  </m:oMathPara>
                </a14:m>
                <a:endParaRPr lang="en-US" sz="2400" b="1" dirty="0"/>
              </a:p>
            </p:txBody>
          </p:sp>
        </mc:Choice>
        <mc:Fallback xmlns="">
          <p:sp>
            <p:nvSpPr>
              <p:cNvPr id="11" name="TextBox 10"/>
              <p:cNvSpPr txBox="1">
                <a:spLocks noRot="1" noChangeAspect="1" noMove="1" noResize="1" noEditPoints="1" noAdjustHandles="1" noChangeArrowheads="1" noChangeShapeType="1" noTextEdit="1"/>
              </p:cNvSpPr>
              <p:nvPr/>
            </p:nvSpPr>
            <p:spPr>
              <a:xfrm>
                <a:off x="608211" y="1988898"/>
                <a:ext cx="1393778" cy="494751"/>
              </a:xfrm>
              <a:prstGeom prst="rect">
                <a:avLst/>
              </a:prstGeom>
              <a:blipFill rotWithShape="1">
                <a:blip r:embed="rId3"/>
                <a:stretch>
                  <a:fillRect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85934" y="4518425"/>
                <a:ext cx="1416222" cy="5080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400" b="1" i="1" smtClean="0">
                              <a:latin typeface="Cambria Math"/>
                            </a:rPr>
                          </m:ctrlPr>
                        </m:sSubSupPr>
                        <m:e>
                          <m:r>
                            <a:rPr lang="el-GR" sz="2400" b="1" i="1">
                              <a:latin typeface="Cambria Math"/>
                            </a:rPr>
                            <m:t>𝜮</m:t>
                          </m:r>
                          <m:r>
                            <a:rPr lang="en-US" sz="2400" b="1" i="1">
                              <a:latin typeface="Cambria Math"/>
                            </a:rPr>
                            <m:t> </m:t>
                          </m:r>
                          <m:r>
                            <a:rPr lang="en-US" sz="2400" b="1" i="1">
                              <a:latin typeface="Cambria Math"/>
                            </a:rPr>
                            <m:t>𝑴</m:t>
                          </m:r>
                        </m:e>
                        <m:sub>
                          <m:r>
                            <a:rPr lang="en-US" sz="2400" b="1" i="1">
                              <a:latin typeface="Cambria Math"/>
                            </a:rPr>
                            <m:t>𝒑</m:t>
                          </m:r>
                          <m:r>
                            <a:rPr lang="en-US" sz="2400" b="1" i="1" smtClean="0">
                              <a:latin typeface="Cambria Math"/>
                            </a:rPr>
                            <m:t>𝒃</m:t>
                          </m:r>
                        </m:sub>
                        <m:sup>
                          <m:r>
                            <a:rPr lang="en-US" sz="2400" b="1" i="1">
                              <a:latin typeface="Cambria Math"/>
                            </a:rPr>
                            <m:t>∗</m:t>
                          </m:r>
                        </m:sup>
                      </m:sSubSup>
                      <m:r>
                        <a:rPr lang="en-US" sz="2400" b="1" i="1" smtClean="0">
                          <a:latin typeface="Cambria Math"/>
                        </a:rPr>
                        <m:t>=</m:t>
                      </m:r>
                    </m:oMath>
                  </m:oMathPara>
                </a14:m>
                <a:endParaRPr lang="en-US" sz="2400" b="1" dirty="0"/>
              </a:p>
            </p:txBody>
          </p:sp>
        </mc:Choice>
        <mc:Fallback xmlns="">
          <p:sp>
            <p:nvSpPr>
              <p:cNvPr id="12" name="TextBox 11"/>
              <p:cNvSpPr txBox="1">
                <a:spLocks noRot="1" noChangeAspect="1" noMove="1" noResize="1" noEditPoints="1" noAdjustHandles="1" noChangeArrowheads="1" noChangeShapeType="1" noTextEdit="1"/>
              </p:cNvSpPr>
              <p:nvPr/>
            </p:nvSpPr>
            <p:spPr>
              <a:xfrm>
                <a:off x="585934" y="4518425"/>
                <a:ext cx="1416222" cy="508088"/>
              </a:xfrm>
              <a:prstGeom prst="rect">
                <a:avLst/>
              </a:prstGeom>
              <a:blipFill rotWithShape="1">
                <a:blip r:embed="rId4"/>
                <a:stretch>
                  <a:fillRect b="-7143"/>
                </a:stretch>
              </a:blipFill>
            </p:spPr>
            <p:txBody>
              <a:bodyPr/>
              <a:lstStyle/>
              <a:p>
                <a:r>
                  <a:rPr lang="en-US">
                    <a:noFill/>
                  </a:rPr>
                  <a:t> </a:t>
                </a:r>
              </a:p>
            </p:txBody>
          </p:sp>
        </mc:Fallback>
      </mc:AlternateContent>
      <p:sp>
        <p:nvSpPr>
          <p:cNvPr id="13"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215</a:t>
            </a:fld>
            <a:endParaRPr lang="en-US" altLang="en-US" sz="1200" dirty="0">
              <a:solidFill>
                <a:schemeClr val="tx1">
                  <a:tint val="75000"/>
                </a:schemeClr>
              </a:solidFill>
            </a:endParaRPr>
          </a:p>
        </p:txBody>
      </p:sp>
    </p:spTree>
    <p:extLst>
      <p:ext uri="{BB962C8B-B14F-4D97-AF65-F5344CB8AC3E}">
        <p14:creationId xmlns:p14="http://schemas.microsoft.com/office/powerpoint/2010/main" val="2877189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43"/>
          <p:cNvSpPr txBox="1">
            <a:spLocks noChangeArrowheads="1"/>
          </p:cNvSpPr>
          <p:nvPr/>
        </p:nvSpPr>
        <p:spPr bwMode="auto">
          <a:xfrm>
            <a:off x="4283968" y="5085184"/>
            <a:ext cx="4713287" cy="1477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600" u="sng" dirty="0">
                <a:latin typeface="+mn-lt"/>
              </a:rPr>
              <a:t>Note:</a:t>
            </a:r>
            <a:endParaRPr lang="en-US" altLang="en-US" sz="1600" dirty="0">
              <a:latin typeface="+mn-lt"/>
            </a:endParaRPr>
          </a:p>
          <a:p>
            <a:pPr algn="l"/>
            <a:r>
              <a:rPr lang="en-US" altLang="en-US" sz="1600" b="1" i="1" dirty="0">
                <a:latin typeface="+mn-lt"/>
              </a:rPr>
              <a:t>M*</a:t>
            </a:r>
            <a:r>
              <a:rPr lang="en-US" altLang="en-US" sz="1600" b="1" i="1" baseline="-25000" dirty="0">
                <a:latin typeface="+mn-lt"/>
              </a:rPr>
              <a:t>pc</a:t>
            </a:r>
            <a:r>
              <a:rPr lang="en-US" altLang="en-US" sz="1600" dirty="0">
                <a:latin typeface="+mn-lt"/>
              </a:rPr>
              <a:t> is based on </a:t>
            </a:r>
            <a:r>
              <a:rPr lang="en-US" altLang="en-US" sz="1600" b="1" i="1" dirty="0">
                <a:solidFill>
                  <a:schemeClr val="tx2"/>
                </a:solidFill>
                <a:latin typeface="+mn-lt"/>
              </a:rPr>
              <a:t>minimum specified yield stress</a:t>
            </a:r>
            <a:r>
              <a:rPr lang="en-US" altLang="en-US" sz="1600" b="1" i="1" dirty="0">
                <a:latin typeface="+mn-lt"/>
              </a:rPr>
              <a:t> </a:t>
            </a:r>
            <a:r>
              <a:rPr lang="en-US" altLang="en-US" sz="1600" dirty="0">
                <a:latin typeface="+mn-lt"/>
              </a:rPr>
              <a:t>of column</a:t>
            </a:r>
          </a:p>
          <a:p>
            <a:pPr algn="l">
              <a:spcBef>
                <a:spcPts val="1200"/>
              </a:spcBef>
            </a:pPr>
            <a:r>
              <a:rPr lang="en-US" altLang="en-US" sz="1600" b="1" i="1" dirty="0">
                <a:latin typeface="+mn-lt"/>
              </a:rPr>
              <a:t>M*</a:t>
            </a:r>
            <a:r>
              <a:rPr lang="en-US" altLang="en-US" sz="1600" b="1" i="1" baseline="-25000" dirty="0" err="1">
                <a:latin typeface="+mn-lt"/>
              </a:rPr>
              <a:t>pb</a:t>
            </a:r>
            <a:r>
              <a:rPr lang="en-US" altLang="en-US" sz="1600" dirty="0">
                <a:latin typeface="+mn-lt"/>
              </a:rPr>
              <a:t> is based on </a:t>
            </a:r>
            <a:r>
              <a:rPr lang="en-US" altLang="en-US" sz="1600" b="1" i="1" dirty="0">
                <a:solidFill>
                  <a:schemeClr val="tx2"/>
                </a:solidFill>
                <a:latin typeface="+mn-lt"/>
              </a:rPr>
              <a:t>expected yield stress</a:t>
            </a:r>
            <a:r>
              <a:rPr lang="en-US" altLang="en-US" sz="1600" b="1" i="1" dirty="0">
                <a:latin typeface="+mn-lt"/>
              </a:rPr>
              <a:t> </a:t>
            </a:r>
            <a:r>
              <a:rPr lang="en-US" altLang="en-US" sz="1600" dirty="0">
                <a:latin typeface="+mn-lt"/>
              </a:rPr>
              <a:t>of beam and includes allowance for strain hardening</a:t>
            </a:r>
          </a:p>
        </p:txBody>
      </p:sp>
      <p:grpSp>
        <p:nvGrpSpPr>
          <p:cNvPr id="47" name="Group 2"/>
          <p:cNvGrpSpPr>
            <a:grpSpLocks/>
          </p:cNvGrpSpPr>
          <p:nvPr/>
        </p:nvGrpSpPr>
        <p:grpSpPr bwMode="auto">
          <a:xfrm>
            <a:off x="114300" y="171450"/>
            <a:ext cx="8848725" cy="5886450"/>
            <a:chOff x="72" y="108"/>
            <a:chExt cx="5574" cy="3708"/>
          </a:xfrm>
        </p:grpSpPr>
        <p:grpSp>
          <p:nvGrpSpPr>
            <p:cNvPr id="48" name="Group 3"/>
            <p:cNvGrpSpPr>
              <a:grpSpLocks/>
            </p:cNvGrpSpPr>
            <p:nvPr/>
          </p:nvGrpSpPr>
          <p:grpSpPr bwMode="auto">
            <a:xfrm>
              <a:off x="324" y="594"/>
              <a:ext cx="4068" cy="3060"/>
              <a:chOff x="726" y="594"/>
              <a:chExt cx="4068" cy="3060"/>
            </a:xfrm>
          </p:grpSpPr>
          <p:grpSp>
            <p:nvGrpSpPr>
              <p:cNvPr id="60" name="Group 4"/>
              <p:cNvGrpSpPr>
                <a:grpSpLocks/>
              </p:cNvGrpSpPr>
              <p:nvPr/>
            </p:nvGrpSpPr>
            <p:grpSpPr bwMode="auto">
              <a:xfrm>
                <a:off x="2499" y="594"/>
                <a:ext cx="522" cy="3060"/>
                <a:chOff x="2499" y="594"/>
                <a:chExt cx="522" cy="3060"/>
              </a:xfrm>
            </p:grpSpPr>
            <p:sp>
              <p:nvSpPr>
                <p:cNvPr id="72" name="Rectangle 5"/>
                <p:cNvSpPr>
                  <a:spLocks noChangeArrowheads="1"/>
                </p:cNvSpPr>
                <p:nvPr/>
              </p:nvSpPr>
              <p:spPr bwMode="auto">
                <a:xfrm>
                  <a:off x="2499" y="594"/>
                  <a:ext cx="522" cy="3060"/>
                </a:xfrm>
                <a:prstGeom prst="rect">
                  <a:avLst/>
                </a:prstGeom>
                <a:solidFill>
                  <a:schemeClr val="accent5">
                    <a:lumMod val="40000"/>
                    <a:lumOff val="60000"/>
                  </a:schemeClr>
                </a:solidFill>
                <a:ln w="22225"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3" name="Line 6"/>
                <p:cNvSpPr>
                  <a:spLocks noChangeShapeType="1"/>
                </p:cNvSpPr>
                <p:nvPr/>
              </p:nvSpPr>
              <p:spPr bwMode="auto">
                <a:xfrm>
                  <a:off x="2952" y="594"/>
                  <a:ext cx="0" cy="3060"/>
                </a:xfrm>
                <a:prstGeom prst="line">
                  <a:avLst/>
                </a:prstGeom>
                <a:noFill/>
                <a:ln w="2540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 name="Line 7"/>
                <p:cNvSpPr>
                  <a:spLocks noChangeShapeType="1"/>
                </p:cNvSpPr>
                <p:nvPr/>
              </p:nvSpPr>
              <p:spPr bwMode="auto">
                <a:xfrm>
                  <a:off x="2574" y="594"/>
                  <a:ext cx="0" cy="3060"/>
                </a:xfrm>
                <a:prstGeom prst="line">
                  <a:avLst/>
                </a:prstGeom>
                <a:noFill/>
                <a:ln w="2540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1" name="Group 8"/>
              <p:cNvGrpSpPr>
                <a:grpSpLocks/>
              </p:cNvGrpSpPr>
              <p:nvPr/>
            </p:nvGrpSpPr>
            <p:grpSpPr bwMode="auto">
              <a:xfrm>
                <a:off x="726" y="1770"/>
                <a:ext cx="4068" cy="708"/>
                <a:chOff x="726" y="1770"/>
                <a:chExt cx="4068" cy="708"/>
              </a:xfrm>
            </p:grpSpPr>
            <p:grpSp>
              <p:nvGrpSpPr>
                <p:cNvPr id="64" name="Group 9"/>
                <p:cNvGrpSpPr>
                  <a:grpSpLocks/>
                </p:cNvGrpSpPr>
                <p:nvPr/>
              </p:nvGrpSpPr>
              <p:grpSpPr bwMode="auto">
                <a:xfrm>
                  <a:off x="3021" y="1770"/>
                  <a:ext cx="1773" cy="708"/>
                  <a:chOff x="3021" y="1770"/>
                  <a:chExt cx="1773" cy="708"/>
                </a:xfrm>
              </p:grpSpPr>
              <p:sp>
                <p:nvSpPr>
                  <p:cNvPr id="69" name="Rectangle 10"/>
                  <p:cNvSpPr>
                    <a:spLocks noChangeArrowheads="1"/>
                  </p:cNvSpPr>
                  <p:nvPr/>
                </p:nvSpPr>
                <p:spPr bwMode="auto">
                  <a:xfrm>
                    <a:off x="3021" y="1770"/>
                    <a:ext cx="1773" cy="708"/>
                  </a:xfrm>
                  <a:prstGeom prst="rect">
                    <a:avLst/>
                  </a:prstGeom>
                  <a:solidFill>
                    <a:schemeClr val="accent5">
                      <a:lumMod val="40000"/>
                      <a:lumOff val="60000"/>
                    </a:schemeClr>
                  </a:solidFill>
                  <a:ln w="25400"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0" name="Line 11"/>
                  <p:cNvSpPr>
                    <a:spLocks noChangeShapeType="1"/>
                  </p:cNvSpPr>
                  <p:nvPr/>
                </p:nvSpPr>
                <p:spPr bwMode="auto">
                  <a:xfrm>
                    <a:off x="3021" y="1820"/>
                    <a:ext cx="177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1" name="Line 12"/>
                  <p:cNvSpPr>
                    <a:spLocks noChangeShapeType="1"/>
                  </p:cNvSpPr>
                  <p:nvPr/>
                </p:nvSpPr>
                <p:spPr bwMode="auto">
                  <a:xfrm>
                    <a:off x="3021" y="2424"/>
                    <a:ext cx="177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5" name="Group 13"/>
                <p:cNvGrpSpPr>
                  <a:grpSpLocks/>
                </p:cNvGrpSpPr>
                <p:nvPr/>
              </p:nvGrpSpPr>
              <p:grpSpPr bwMode="auto">
                <a:xfrm>
                  <a:off x="726" y="1770"/>
                  <a:ext cx="1773" cy="708"/>
                  <a:chOff x="3021" y="1770"/>
                  <a:chExt cx="1773" cy="708"/>
                </a:xfrm>
              </p:grpSpPr>
              <p:sp>
                <p:nvSpPr>
                  <p:cNvPr id="66" name="Rectangle 14"/>
                  <p:cNvSpPr>
                    <a:spLocks noChangeArrowheads="1"/>
                  </p:cNvSpPr>
                  <p:nvPr/>
                </p:nvSpPr>
                <p:spPr bwMode="auto">
                  <a:xfrm>
                    <a:off x="3021" y="1770"/>
                    <a:ext cx="1773" cy="708"/>
                  </a:xfrm>
                  <a:prstGeom prst="rect">
                    <a:avLst/>
                  </a:prstGeom>
                  <a:solidFill>
                    <a:schemeClr val="accent5">
                      <a:lumMod val="40000"/>
                      <a:lumOff val="60000"/>
                    </a:schemeClr>
                  </a:solidFill>
                  <a:ln w="25400"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 name="Line 15"/>
                  <p:cNvSpPr>
                    <a:spLocks noChangeShapeType="1"/>
                  </p:cNvSpPr>
                  <p:nvPr/>
                </p:nvSpPr>
                <p:spPr bwMode="auto">
                  <a:xfrm>
                    <a:off x="3021" y="1820"/>
                    <a:ext cx="177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8" name="Line 16"/>
                  <p:cNvSpPr>
                    <a:spLocks noChangeShapeType="1"/>
                  </p:cNvSpPr>
                  <p:nvPr/>
                </p:nvSpPr>
                <p:spPr bwMode="auto">
                  <a:xfrm>
                    <a:off x="3021" y="2424"/>
                    <a:ext cx="177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62" name="Rectangle 17"/>
              <p:cNvSpPr>
                <a:spLocks noChangeArrowheads="1"/>
              </p:cNvSpPr>
              <p:nvPr/>
            </p:nvSpPr>
            <p:spPr bwMode="auto">
              <a:xfrm>
                <a:off x="2574" y="1770"/>
                <a:ext cx="378" cy="50"/>
              </a:xfrm>
              <a:prstGeom prst="rect">
                <a:avLst/>
              </a:prstGeom>
              <a:solidFill>
                <a:schemeClr val="accent5">
                  <a:lumMod val="40000"/>
                  <a:lumOff val="60000"/>
                </a:schemeClr>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 name="Rectangle 18"/>
              <p:cNvSpPr>
                <a:spLocks noChangeArrowheads="1"/>
              </p:cNvSpPr>
              <p:nvPr/>
            </p:nvSpPr>
            <p:spPr bwMode="auto">
              <a:xfrm>
                <a:off x="2574" y="2424"/>
                <a:ext cx="378" cy="50"/>
              </a:xfrm>
              <a:prstGeom prst="rect">
                <a:avLst/>
              </a:prstGeom>
              <a:solidFill>
                <a:schemeClr val="accent5">
                  <a:lumMod val="40000"/>
                  <a:lumOff val="60000"/>
                </a:schemeClr>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9" name="Group 19"/>
            <p:cNvGrpSpPr>
              <a:grpSpLocks/>
            </p:cNvGrpSpPr>
            <p:nvPr/>
          </p:nvGrpSpPr>
          <p:grpSpPr bwMode="auto">
            <a:xfrm>
              <a:off x="72" y="396"/>
              <a:ext cx="4590" cy="3420"/>
              <a:chOff x="474" y="396"/>
              <a:chExt cx="4590" cy="3420"/>
            </a:xfrm>
          </p:grpSpPr>
          <p:sp>
            <p:nvSpPr>
              <p:cNvPr id="58" name="Line 20"/>
              <p:cNvSpPr>
                <a:spLocks noChangeShapeType="1"/>
              </p:cNvSpPr>
              <p:nvPr/>
            </p:nvSpPr>
            <p:spPr bwMode="auto">
              <a:xfrm>
                <a:off x="474" y="2118"/>
                <a:ext cx="4590" cy="0"/>
              </a:xfrm>
              <a:prstGeom prst="line">
                <a:avLst/>
              </a:prstGeom>
              <a:noFill/>
              <a:ln w="28575">
                <a:solidFill>
                  <a:schemeClr val="accent4"/>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9" name="Line 21"/>
              <p:cNvSpPr>
                <a:spLocks noChangeShapeType="1"/>
              </p:cNvSpPr>
              <p:nvPr/>
            </p:nvSpPr>
            <p:spPr bwMode="auto">
              <a:xfrm rot="5400000">
                <a:off x="1053" y="2106"/>
                <a:ext cx="3420" cy="0"/>
              </a:xfrm>
              <a:prstGeom prst="line">
                <a:avLst/>
              </a:prstGeom>
              <a:noFill/>
              <a:ln w="28575">
                <a:solidFill>
                  <a:schemeClr val="accent4"/>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50" name="Oval 22"/>
            <p:cNvSpPr>
              <a:spLocks noChangeArrowheads="1"/>
            </p:cNvSpPr>
            <p:nvPr/>
          </p:nvSpPr>
          <p:spPr bwMode="auto">
            <a:xfrm>
              <a:off x="2307" y="2076"/>
              <a:ext cx="96" cy="96"/>
            </a:xfrm>
            <a:prstGeom prst="ellipse">
              <a:avLst/>
            </a:prstGeom>
            <a:solidFill>
              <a:srgbClr val="B2B2B2"/>
            </a:solidFill>
            <a:ln w="2540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1" name="Text Box 23"/>
            <p:cNvSpPr txBox="1">
              <a:spLocks noChangeArrowheads="1"/>
            </p:cNvSpPr>
            <p:nvPr/>
          </p:nvSpPr>
          <p:spPr bwMode="auto">
            <a:xfrm>
              <a:off x="2097" y="108"/>
              <a:ext cx="861" cy="288"/>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2" name="Group 24"/>
            <p:cNvGrpSpPr>
              <a:grpSpLocks/>
            </p:cNvGrpSpPr>
            <p:nvPr/>
          </p:nvGrpSpPr>
          <p:grpSpPr bwMode="auto">
            <a:xfrm>
              <a:off x="2046" y="115"/>
              <a:ext cx="1260" cy="323"/>
              <a:chOff x="2448" y="115"/>
              <a:chExt cx="1260" cy="323"/>
            </a:xfrm>
          </p:grpSpPr>
          <p:sp>
            <p:nvSpPr>
              <p:cNvPr id="56" name="Text Box 25"/>
              <p:cNvSpPr txBox="1">
                <a:spLocks noChangeArrowheads="1"/>
              </p:cNvSpPr>
              <p:nvPr/>
            </p:nvSpPr>
            <p:spPr bwMode="auto">
              <a:xfrm>
                <a:off x="2634" y="115"/>
                <a:ext cx="1074" cy="25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a:t>C Column</a:t>
                </a:r>
              </a:p>
            </p:txBody>
          </p:sp>
          <p:sp>
            <p:nvSpPr>
              <p:cNvPr id="57" name="Text Box 26"/>
              <p:cNvSpPr txBox="1">
                <a:spLocks noChangeArrowheads="1"/>
              </p:cNvSpPr>
              <p:nvPr/>
            </p:nvSpPr>
            <p:spPr bwMode="auto">
              <a:xfrm>
                <a:off x="2448" y="150"/>
                <a:ext cx="678" cy="288"/>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dirty="0"/>
                  <a:t>L</a:t>
                </a:r>
              </a:p>
            </p:txBody>
          </p:sp>
        </p:grpSp>
        <p:grpSp>
          <p:nvGrpSpPr>
            <p:cNvPr id="53" name="Group 27"/>
            <p:cNvGrpSpPr>
              <a:grpSpLocks/>
            </p:cNvGrpSpPr>
            <p:nvPr/>
          </p:nvGrpSpPr>
          <p:grpSpPr bwMode="auto">
            <a:xfrm>
              <a:off x="4386" y="1974"/>
              <a:ext cx="1260" cy="323"/>
              <a:chOff x="2448" y="115"/>
              <a:chExt cx="1260" cy="323"/>
            </a:xfrm>
          </p:grpSpPr>
          <p:sp>
            <p:nvSpPr>
              <p:cNvPr id="54" name="Text Box 28"/>
              <p:cNvSpPr txBox="1">
                <a:spLocks noChangeArrowheads="1"/>
              </p:cNvSpPr>
              <p:nvPr/>
            </p:nvSpPr>
            <p:spPr bwMode="auto">
              <a:xfrm>
                <a:off x="2634" y="115"/>
                <a:ext cx="1074" cy="25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a:t>C Beam</a:t>
                </a:r>
              </a:p>
            </p:txBody>
          </p:sp>
          <p:sp>
            <p:nvSpPr>
              <p:cNvPr id="55" name="Text Box 29"/>
              <p:cNvSpPr txBox="1">
                <a:spLocks noChangeArrowheads="1"/>
              </p:cNvSpPr>
              <p:nvPr/>
            </p:nvSpPr>
            <p:spPr bwMode="auto">
              <a:xfrm>
                <a:off x="2448" y="150"/>
                <a:ext cx="678" cy="288"/>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dirty="0"/>
                  <a:t>L</a:t>
                </a:r>
              </a:p>
            </p:txBody>
          </p:sp>
        </p:grpSp>
      </p:grpSp>
      <p:sp>
        <p:nvSpPr>
          <p:cNvPr id="75" name="Arc 30"/>
          <p:cNvSpPr>
            <a:spLocks/>
          </p:cNvSpPr>
          <p:nvPr/>
        </p:nvSpPr>
        <p:spPr bwMode="auto">
          <a:xfrm rot="12583133" flipV="1">
            <a:off x="3594100" y="2989263"/>
            <a:ext cx="307975" cy="241300"/>
          </a:xfrm>
          <a:custGeom>
            <a:avLst/>
            <a:gdLst>
              <a:gd name="T0" fmla="*/ 0 w 21600"/>
              <a:gd name="T1" fmla="*/ 0 h 21600"/>
              <a:gd name="T2" fmla="*/ 307975 w 21600"/>
              <a:gd name="T3" fmla="*/ 241300 h 21600"/>
              <a:gd name="T4" fmla="*/ 0 w 21600"/>
              <a:gd name="T5" fmla="*/ 241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type="triangle" w="lg" len="lg"/>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 name="Arc 31"/>
          <p:cNvSpPr>
            <a:spLocks/>
          </p:cNvSpPr>
          <p:nvPr/>
        </p:nvSpPr>
        <p:spPr bwMode="auto">
          <a:xfrm rot="12583133" flipH="1">
            <a:off x="3594100" y="3452813"/>
            <a:ext cx="307975" cy="241300"/>
          </a:xfrm>
          <a:custGeom>
            <a:avLst/>
            <a:gdLst>
              <a:gd name="T0" fmla="*/ 0 w 21600"/>
              <a:gd name="T1" fmla="*/ 0 h 21600"/>
              <a:gd name="T2" fmla="*/ 307975 w 21600"/>
              <a:gd name="T3" fmla="*/ 241300 h 21600"/>
              <a:gd name="T4" fmla="*/ 0 w 21600"/>
              <a:gd name="T5" fmla="*/ 241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type="triangle" w="lg" len="lg"/>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7" name="Arc 32"/>
          <p:cNvSpPr>
            <a:spLocks/>
          </p:cNvSpPr>
          <p:nvPr/>
        </p:nvSpPr>
        <p:spPr bwMode="auto">
          <a:xfrm rot="3571637" flipH="1" flipV="1">
            <a:off x="3429000" y="3236913"/>
            <a:ext cx="307975" cy="241300"/>
          </a:xfrm>
          <a:custGeom>
            <a:avLst/>
            <a:gdLst>
              <a:gd name="T0" fmla="*/ 0 w 21600"/>
              <a:gd name="T1" fmla="*/ 0 h 21600"/>
              <a:gd name="T2" fmla="*/ 307975 w 21600"/>
              <a:gd name="T3" fmla="*/ 241300 h 21600"/>
              <a:gd name="T4" fmla="*/ 0 w 21600"/>
              <a:gd name="T5" fmla="*/ 241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type="triangle" w="lg" len="lg"/>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 name="Arc 33"/>
          <p:cNvSpPr>
            <a:spLocks/>
          </p:cNvSpPr>
          <p:nvPr/>
        </p:nvSpPr>
        <p:spPr bwMode="auto">
          <a:xfrm rot="3571637">
            <a:off x="3773487" y="3222626"/>
            <a:ext cx="307975" cy="241300"/>
          </a:xfrm>
          <a:custGeom>
            <a:avLst/>
            <a:gdLst>
              <a:gd name="T0" fmla="*/ 0 w 21600"/>
              <a:gd name="T1" fmla="*/ 0 h 21600"/>
              <a:gd name="T2" fmla="*/ 307975 w 21600"/>
              <a:gd name="T3" fmla="*/ 241300 h 21600"/>
              <a:gd name="T4" fmla="*/ 0 w 21600"/>
              <a:gd name="T5" fmla="*/ 241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type="triangle" w="lg" len="lg"/>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9" name="Text Box 34"/>
          <p:cNvSpPr txBox="1">
            <a:spLocks noChangeArrowheads="1"/>
          </p:cNvSpPr>
          <p:nvPr/>
        </p:nvSpPr>
        <p:spPr bwMode="auto">
          <a:xfrm>
            <a:off x="638175" y="1906884"/>
            <a:ext cx="213360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solidFill>
                  <a:schemeClr val="tx2"/>
                </a:solidFill>
                <a:latin typeface="+mn-lt"/>
              </a:rPr>
              <a:t>M*</a:t>
            </a:r>
            <a:r>
              <a:rPr lang="en-US" altLang="en-US" b="1" i="1" baseline="-25000" dirty="0">
                <a:solidFill>
                  <a:schemeClr val="tx2"/>
                </a:solidFill>
                <a:latin typeface="+mn-lt"/>
              </a:rPr>
              <a:t>pc-top</a:t>
            </a:r>
            <a:endParaRPr lang="en-US" altLang="en-US" sz="2800" b="1" i="1" dirty="0">
              <a:solidFill>
                <a:schemeClr val="tx2"/>
              </a:solidFill>
              <a:latin typeface="+mn-lt"/>
            </a:endParaRPr>
          </a:p>
        </p:txBody>
      </p:sp>
      <p:sp>
        <p:nvSpPr>
          <p:cNvPr id="80" name="Text Box 35"/>
          <p:cNvSpPr txBox="1">
            <a:spLocks noChangeArrowheads="1"/>
          </p:cNvSpPr>
          <p:nvPr/>
        </p:nvSpPr>
        <p:spPr bwMode="auto">
          <a:xfrm>
            <a:off x="4886672" y="4407495"/>
            <a:ext cx="213360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solidFill>
                  <a:schemeClr val="tx2"/>
                </a:solidFill>
                <a:latin typeface="+mn-lt"/>
              </a:rPr>
              <a:t>M*</a:t>
            </a:r>
            <a:r>
              <a:rPr lang="en-US" altLang="en-US" b="1" i="1" baseline="-25000" dirty="0">
                <a:solidFill>
                  <a:schemeClr val="tx2"/>
                </a:solidFill>
                <a:latin typeface="+mn-lt"/>
              </a:rPr>
              <a:t>pc-bottom</a:t>
            </a:r>
            <a:endParaRPr lang="en-US" altLang="en-US" b="1" i="1" dirty="0">
              <a:solidFill>
                <a:schemeClr val="tx2"/>
              </a:solidFill>
              <a:latin typeface="+mn-lt"/>
            </a:endParaRPr>
          </a:p>
        </p:txBody>
      </p:sp>
      <p:sp>
        <p:nvSpPr>
          <p:cNvPr id="81" name="Freeform 36"/>
          <p:cNvSpPr>
            <a:spLocks/>
          </p:cNvSpPr>
          <p:nvPr/>
        </p:nvSpPr>
        <p:spPr bwMode="auto">
          <a:xfrm>
            <a:off x="2314575" y="2181225"/>
            <a:ext cx="1419225" cy="828675"/>
          </a:xfrm>
          <a:custGeom>
            <a:avLst/>
            <a:gdLst>
              <a:gd name="T0" fmla="*/ 0 w 894"/>
              <a:gd name="T1" fmla="*/ 0 h 522"/>
              <a:gd name="T2" fmla="*/ 1419225 w 894"/>
              <a:gd name="T3" fmla="*/ 828675 h 522"/>
              <a:gd name="T4" fmla="*/ 0 60000 65536"/>
              <a:gd name="T5" fmla="*/ 0 60000 65536"/>
            </a:gdLst>
            <a:ahLst/>
            <a:cxnLst>
              <a:cxn ang="T4">
                <a:pos x="T0" y="T1"/>
              </a:cxn>
              <a:cxn ang="T5">
                <a:pos x="T2" y="T3"/>
              </a:cxn>
            </a:cxnLst>
            <a:rect l="0" t="0" r="r" b="b"/>
            <a:pathLst>
              <a:path w="894" h="522">
                <a:moveTo>
                  <a:pt x="0" y="0"/>
                </a:moveTo>
                <a:lnTo>
                  <a:pt x="894" y="522"/>
                </a:lnTo>
              </a:path>
            </a:pathLst>
          </a:custGeom>
          <a:noFill/>
          <a:ln w="254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2" name="Freeform 37"/>
          <p:cNvSpPr>
            <a:spLocks/>
          </p:cNvSpPr>
          <p:nvPr/>
        </p:nvSpPr>
        <p:spPr bwMode="auto">
          <a:xfrm>
            <a:off x="3800475" y="3724275"/>
            <a:ext cx="1400175" cy="809625"/>
          </a:xfrm>
          <a:custGeom>
            <a:avLst/>
            <a:gdLst>
              <a:gd name="T0" fmla="*/ 1400175 w 882"/>
              <a:gd name="T1" fmla="*/ 809625 h 510"/>
              <a:gd name="T2" fmla="*/ 0 w 882"/>
              <a:gd name="T3" fmla="*/ 0 h 510"/>
              <a:gd name="T4" fmla="*/ 0 60000 65536"/>
              <a:gd name="T5" fmla="*/ 0 60000 65536"/>
            </a:gdLst>
            <a:ahLst/>
            <a:cxnLst>
              <a:cxn ang="T4">
                <a:pos x="T0" y="T1"/>
              </a:cxn>
              <a:cxn ang="T5">
                <a:pos x="T2" y="T3"/>
              </a:cxn>
            </a:cxnLst>
            <a:rect l="0" t="0" r="r" b="b"/>
            <a:pathLst>
              <a:path w="882" h="510">
                <a:moveTo>
                  <a:pt x="882" y="510"/>
                </a:moveTo>
                <a:lnTo>
                  <a:pt x="0" y="0"/>
                </a:lnTo>
              </a:path>
            </a:pathLst>
          </a:custGeom>
          <a:noFill/>
          <a:ln w="254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3" name="Text Box 38"/>
          <p:cNvSpPr txBox="1">
            <a:spLocks noChangeArrowheads="1"/>
          </p:cNvSpPr>
          <p:nvPr/>
        </p:nvSpPr>
        <p:spPr bwMode="auto">
          <a:xfrm>
            <a:off x="771525" y="4407495"/>
            <a:ext cx="213360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latin typeface="+mn-lt"/>
              </a:rPr>
              <a:t>M*</a:t>
            </a:r>
            <a:r>
              <a:rPr lang="en-US" altLang="en-US" b="1" i="1" baseline="-25000" dirty="0" err="1">
                <a:latin typeface="+mn-lt"/>
              </a:rPr>
              <a:t>pb</a:t>
            </a:r>
            <a:r>
              <a:rPr lang="en-US" altLang="en-US" b="1" i="1" baseline="-25000" dirty="0">
                <a:latin typeface="+mn-lt"/>
              </a:rPr>
              <a:t>-left</a:t>
            </a:r>
            <a:endParaRPr lang="en-US" altLang="en-US" b="1" i="1" dirty="0">
              <a:latin typeface="+mn-lt"/>
            </a:endParaRPr>
          </a:p>
        </p:txBody>
      </p:sp>
      <p:sp>
        <p:nvSpPr>
          <p:cNvPr id="84" name="Freeform 39"/>
          <p:cNvSpPr>
            <a:spLocks/>
          </p:cNvSpPr>
          <p:nvPr/>
        </p:nvSpPr>
        <p:spPr bwMode="auto">
          <a:xfrm>
            <a:off x="2066925" y="3429000"/>
            <a:ext cx="1409700" cy="1104900"/>
          </a:xfrm>
          <a:custGeom>
            <a:avLst/>
            <a:gdLst>
              <a:gd name="T0" fmla="*/ 0 w 888"/>
              <a:gd name="T1" fmla="*/ 1104900 h 696"/>
              <a:gd name="T2" fmla="*/ 1409700 w 888"/>
              <a:gd name="T3" fmla="*/ 0 h 696"/>
              <a:gd name="T4" fmla="*/ 0 60000 65536"/>
              <a:gd name="T5" fmla="*/ 0 60000 65536"/>
            </a:gdLst>
            <a:ahLst/>
            <a:cxnLst>
              <a:cxn ang="T4">
                <a:pos x="T0" y="T1"/>
              </a:cxn>
              <a:cxn ang="T5">
                <a:pos x="T2" y="T3"/>
              </a:cxn>
            </a:cxnLst>
            <a:rect l="0" t="0" r="r" b="b"/>
            <a:pathLst>
              <a:path w="888" h="696">
                <a:moveTo>
                  <a:pt x="0" y="696"/>
                </a:moveTo>
                <a:lnTo>
                  <a:pt x="888" y="0"/>
                </a:lnTo>
              </a:path>
            </a:pathLst>
          </a:custGeom>
          <a:noFill/>
          <a:ln w="254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5" name="Text Box 40"/>
          <p:cNvSpPr txBox="1">
            <a:spLocks noChangeArrowheads="1"/>
          </p:cNvSpPr>
          <p:nvPr/>
        </p:nvSpPr>
        <p:spPr bwMode="auto">
          <a:xfrm>
            <a:off x="4714875" y="1825625"/>
            <a:ext cx="213360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latin typeface="+mn-lt"/>
              </a:rPr>
              <a:t>M*</a:t>
            </a:r>
            <a:r>
              <a:rPr lang="en-US" altLang="en-US" b="1" i="1" baseline="-25000" dirty="0" err="1">
                <a:latin typeface="+mn-lt"/>
              </a:rPr>
              <a:t>pb</a:t>
            </a:r>
            <a:r>
              <a:rPr lang="en-US" altLang="en-US" b="1" i="1" baseline="-25000" dirty="0">
                <a:latin typeface="+mn-lt"/>
              </a:rPr>
              <a:t>-right</a:t>
            </a:r>
            <a:endParaRPr lang="en-US" altLang="en-US" b="1" i="1" dirty="0">
              <a:latin typeface="+mn-lt"/>
            </a:endParaRPr>
          </a:p>
        </p:txBody>
      </p:sp>
      <p:sp>
        <p:nvSpPr>
          <p:cNvPr id="86" name="Line 41"/>
          <p:cNvSpPr>
            <a:spLocks noChangeShapeType="1"/>
          </p:cNvSpPr>
          <p:nvPr/>
        </p:nvSpPr>
        <p:spPr bwMode="auto">
          <a:xfrm flipH="1">
            <a:off x="4048125" y="2181225"/>
            <a:ext cx="1152525" cy="1049338"/>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mc:AlternateContent xmlns:mc="http://schemas.openxmlformats.org/markup-compatibility/2006" xmlns:a14="http://schemas.microsoft.com/office/drawing/2010/main">
        <mc:Choice Requires="a14">
          <p:sp>
            <p:nvSpPr>
              <p:cNvPr id="87" name="TextBox 86"/>
              <p:cNvSpPr txBox="1"/>
              <p:nvPr/>
            </p:nvSpPr>
            <p:spPr>
              <a:xfrm>
                <a:off x="163535" y="171450"/>
                <a:ext cx="1880900" cy="938655"/>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a:rPr>
                          </m:ctrlPr>
                        </m:fPr>
                        <m:num>
                          <m:nary>
                            <m:naryPr>
                              <m:chr m:val="∑"/>
                              <m:subHide m:val="on"/>
                              <m:supHide m:val="on"/>
                              <m:ctrlPr>
                                <a:rPr lang="en-US" sz="2400" i="1" smtClean="0">
                                  <a:latin typeface="Cambria Math"/>
                                </a:rPr>
                              </m:ctrlPr>
                            </m:naryPr>
                            <m:sub/>
                            <m:sup/>
                            <m:e>
                              <m:sSubSup>
                                <m:sSubSupPr>
                                  <m:ctrlPr>
                                    <a:rPr lang="en-US" sz="2400" i="1" smtClean="0">
                                      <a:latin typeface="Cambria Math"/>
                                    </a:rPr>
                                  </m:ctrlPr>
                                </m:sSubSupPr>
                                <m:e>
                                  <m:r>
                                    <a:rPr lang="en-US" sz="2400" b="0" i="1" smtClean="0">
                                      <a:latin typeface="Cambria Math"/>
                                    </a:rPr>
                                    <m:t>𝑀</m:t>
                                  </m:r>
                                </m:e>
                                <m:sub>
                                  <m:r>
                                    <a:rPr lang="en-US" sz="2400" b="0" i="1" smtClean="0">
                                      <a:latin typeface="Cambria Math"/>
                                    </a:rPr>
                                    <m:t>𝑝𝑐</m:t>
                                  </m:r>
                                </m:sub>
                                <m:sup>
                                  <m:r>
                                    <a:rPr lang="en-US" sz="2400" b="0" i="1" smtClean="0">
                                      <a:latin typeface="Cambria Math"/>
                                    </a:rPr>
                                    <m:t>∗</m:t>
                                  </m:r>
                                </m:sup>
                              </m:sSubSup>
                            </m:e>
                          </m:nary>
                        </m:num>
                        <m:den>
                          <m:nary>
                            <m:naryPr>
                              <m:chr m:val="∑"/>
                              <m:subHide m:val="on"/>
                              <m:supHide m:val="on"/>
                              <m:ctrlPr>
                                <a:rPr lang="en-US" sz="2400" i="1">
                                  <a:latin typeface="Cambria Math"/>
                                </a:rPr>
                              </m:ctrlPr>
                            </m:naryPr>
                            <m:sub/>
                            <m:sup/>
                            <m:e>
                              <m:sSubSup>
                                <m:sSubSupPr>
                                  <m:ctrlPr>
                                    <a:rPr lang="en-US" sz="2400" i="1">
                                      <a:latin typeface="Cambria Math"/>
                                    </a:rPr>
                                  </m:ctrlPr>
                                </m:sSubSupPr>
                                <m:e>
                                  <m:r>
                                    <a:rPr lang="en-US" sz="2400" i="1">
                                      <a:latin typeface="Cambria Math"/>
                                    </a:rPr>
                                    <m:t>𝑀</m:t>
                                  </m:r>
                                </m:e>
                                <m:sub>
                                  <m:r>
                                    <a:rPr lang="en-US" sz="2400" i="1">
                                      <a:latin typeface="Cambria Math"/>
                                    </a:rPr>
                                    <m:t>𝑝</m:t>
                                  </m:r>
                                  <m:r>
                                    <a:rPr lang="en-US" sz="2400" b="0" i="1" smtClean="0">
                                      <a:latin typeface="Cambria Math"/>
                                    </a:rPr>
                                    <m:t>𝑏</m:t>
                                  </m:r>
                                </m:sub>
                                <m:sup>
                                  <m:r>
                                    <a:rPr lang="en-US" sz="2400" i="1">
                                      <a:latin typeface="Cambria Math"/>
                                    </a:rPr>
                                    <m:t>∗</m:t>
                                  </m:r>
                                </m:sup>
                              </m:sSubSup>
                            </m:e>
                          </m:nary>
                        </m:den>
                      </m:f>
                      <m:r>
                        <a:rPr lang="en-US" sz="2400" i="1" smtClean="0">
                          <a:latin typeface="Cambria Math"/>
                          <a:ea typeface="Cambria Math"/>
                        </a:rPr>
                        <m:t>&gt;</m:t>
                      </m:r>
                      <m:r>
                        <a:rPr lang="en-US" sz="2400" b="0" i="1" smtClean="0">
                          <a:latin typeface="Cambria Math"/>
                          <a:ea typeface="Cambria Math"/>
                        </a:rPr>
                        <m:t>1.0</m:t>
                      </m:r>
                    </m:oMath>
                  </m:oMathPara>
                </a14:m>
                <a:endParaRPr lang="en-US" sz="2400" dirty="0"/>
              </a:p>
            </p:txBody>
          </p:sp>
        </mc:Choice>
        <mc:Fallback xmlns="">
          <p:sp>
            <p:nvSpPr>
              <p:cNvPr id="87" name="TextBox 86"/>
              <p:cNvSpPr txBox="1">
                <a:spLocks noRot="1" noChangeAspect="1" noMove="1" noResize="1" noEditPoints="1" noAdjustHandles="1" noChangeArrowheads="1" noChangeShapeType="1" noTextEdit="1"/>
              </p:cNvSpPr>
              <p:nvPr/>
            </p:nvSpPr>
            <p:spPr>
              <a:xfrm>
                <a:off x="163535" y="171450"/>
                <a:ext cx="1880900" cy="938655"/>
              </a:xfrm>
              <a:prstGeom prst="rect">
                <a:avLst/>
              </a:prstGeom>
              <a:blipFill rotWithShape="1">
                <a:blip r:embed="rId3"/>
                <a:stretch>
                  <a:fillRect/>
                </a:stretch>
              </a:blipFill>
              <a:ln>
                <a:solidFill>
                  <a:schemeClr val="tx1"/>
                </a:solidFill>
              </a:ln>
            </p:spPr>
            <p:txBody>
              <a:bodyPr/>
              <a:lstStyle/>
              <a:p>
                <a:r>
                  <a:rPr lang="en-US">
                    <a:noFill/>
                  </a:rPr>
                  <a:t> </a:t>
                </a:r>
              </a:p>
            </p:txBody>
          </p:sp>
        </mc:Fallback>
      </mc:AlternateContent>
      <p:sp>
        <p:nvSpPr>
          <p:cNvPr id="88"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216</a:t>
            </a:fld>
            <a:endParaRPr lang="en-US" altLang="en-US" sz="1200" dirty="0">
              <a:solidFill>
                <a:schemeClr val="tx1">
                  <a:tint val="75000"/>
                </a:schemeClr>
              </a:solidFill>
            </a:endParaRPr>
          </a:p>
        </p:txBody>
      </p:sp>
    </p:spTree>
    <p:extLst>
      <p:ext uri="{BB962C8B-B14F-4D97-AF65-F5344CB8AC3E}">
        <p14:creationId xmlns:p14="http://schemas.microsoft.com/office/powerpoint/2010/main" val="1860142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smtClean="0"/>
              <a:t>Computing M*</a:t>
            </a:r>
            <a:r>
              <a:rPr lang="en-US" baseline="-25000" dirty="0" smtClean="0"/>
              <a:t>pb</a:t>
            </a:r>
            <a:endParaRPr lang="en-US" baseline="-25000" dirty="0"/>
          </a:p>
        </p:txBody>
      </p:sp>
      <p:grpSp>
        <p:nvGrpSpPr>
          <p:cNvPr id="6" name="Group 2"/>
          <p:cNvGrpSpPr>
            <a:grpSpLocks/>
          </p:cNvGrpSpPr>
          <p:nvPr/>
        </p:nvGrpSpPr>
        <p:grpSpPr bwMode="auto">
          <a:xfrm>
            <a:off x="2997200" y="825500"/>
            <a:ext cx="3200400" cy="3105150"/>
            <a:chOff x="1770" y="1092"/>
            <a:chExt cx="2016" cy="1956"/>
          </a:xfrm>
        </p:grpSpPr>
        <p:grpSp>
          <p:nvGrpSpPr>
            <p:cNvPr id="7" name="Group 3"/>
            <p:cNvGrpSpPr>
              <a:grpSpLocks/>
            </p:cNvGrpSpPr>
            <p:nvPr/>
          </p:nvGrpSpPr>
          <p:grpSpPr bwMode="auto">
            <a:xfrm>
              <a:off x="1770" y="1092"/>
              <a:ext cx="2016" cy="1956"/>
              <a:chOff x="1770" y="1092"/>
              <a:chExt cx="2016" cy="1956"/>
            </a:xfrm>
          </p:grpSpPr>
          <p:grpSp>
            <p:nvGrpSpPr>
              <p:cNvPr id="14" name="Group 4"/>
              <p:cNvGrpSpPr>
                <a:grpSpLocks/>
              </p:cNvGrpSpPr>
              <p:nvPr/>
            </p:nvGrpSpPr>
            <p:grpSpPr bwMode="auto">
              <a:xfrm>
                <a:off x="2568" y="1092"/>
                <a:ext cx="420" cy="1956"/>
                <a:chOff x="2226" y="1584"/>
                <a:chExt cx="420" cy="1956"/>
              </a:xfrm>
            </p:grpSpPr>
            <p:sp>
              <p:nvSpPr>
                <p:cNvPr id="23" name="Rectangle 5"/>
                <p:cNvSpPr>
                  <a:spLocks noChangeArrowheads="1"/>
                </p:cNvSpPr>
                <p:nvPr/>
              </p:nvSpPr>
              <p:spPr bwMode="auto">
                <a:xfrm>
                  <a:off x="2226" y="1584"/>
                  <a:ext cx="420" cy="1956"/>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4" name="Line 6"/>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Line 7"/>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 name="Group 8"/>
              <p:cNvGrpSpPr>
                <a:grpSpLocks/>
              </p:cNvGrpSpPr>
              <p:nvPr/>
            </p:nvGrpSpPr>
            <p:grpSpPr bwMode="auto">
              <a:xfrm>
                <a:off x="2988" y="1704"/>
                <a:ext cx="798" cy="708"/>
                <a:chOff x="3090" y="1704"/>
                <a:chExt cx="798" cy="708"/>
              </a:xfrm>
            </p:grpSpPr>
            <p:sp>
              <p:nvSpPr>
                <p:cNvPr id="20" name="Rectangle 9"/>
                <p:cNvSpPr>
                  <a:spLocks noChangeArrowheads="1"/>
                </p:cNvSpPr>
                <p:nvPr/>
              </p:nvSpPr>
              <p:spPr bwMode="auto">
                <a:xfrm>
                  <a:off x="3090" y="1704"/>
                  <a:ext cx="798" cy="708"/>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1" name="Line 10"/>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 name="Line 11"/>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6" name="Group 12"/>
              <p:cNvGrpSpPr>
                <a:grpSpLocks/>
              </p:cNvGrpSpPr>
              <p:nvPr/>
            </p:nvGrpSpPr>
            <p:grpSpPr bwMode="auto">
              <a:xfrm>
                <a:off x="1770" y="1704"/>
                <a:ext cx="798" cy="708"/>
                <a:chOff x="3090" y="1704"/>
                <a:chExt cx="798" cy="708"/>
              </a:xfrm>
            </p:grpSpPr>
            <p:sp>
              <p:nvSpPr>
                <p:cNvPr id="17" name="Rectangle 13"/>
                <p:cNvSpPr>
                  <a:spLocks noChangeArrowheads="1"/>
                </p:cNvSpPr>
                <p:nvPr/>
              </p:nvSpPr>
              <p:spPr bwMode="auto">
                <a:xfrm>
                  <a:off x="3090" y="1704"/>
                  <a:ext cx="798" cy="708"/>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8" name="Line 14"/>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Line 15"/>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8" name="Group 16"/>
            <p:cNvGrpSpPr>
              <a:grpSpLocks/>
            </p:cNvGrpSpPr>
            <p:nvPr/>
          </p:nvGrpSpPr>
          <p:grpSpPr bwMode="auto">
            <a:xfrm>
              <a:off x="2642" y="1708"/>
              <a:ext cx="264" cy="48"/>
              <a:chOff x="2642" y="1708"/>
              <a:chExt cx="264" cy="48"/>
            </a:xfrm>
          </p:grpSpPr>
          <p:sp>
            <p:nvSpPr>
              <p:cNvPr id="12" name="Line 17"/>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18"/>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9" name="Group 19"/>
            <p:cNvGrpSpPr>
              <a:grpSpLocks/>
            </p:cNvGrpSpPr>
            <p:nvPr/>
          </p:nvGrpSpPr>
          <p:grpSpPr bwMode="auto">
            <a:xfrm>
              <a:off x="2646" y="2356"/>
              <a:ext cx="264" cy="48"/>
              <a:chOff x="2642" y="1708"/>
              <a:chExt cx="264" cy="48"/>
            </a:xfrm>
          </p:grpSpPr>
          <p:sp>
            <p:nvSpPr>
              <p:cNvPr id="10" name="Line 20"/>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Line 21"/>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26" name="Oval 22"/>
          <p:cNvSpPr>
            <a:spLocks noChangeArrowheads="1"/>
          </p:cNvSpPr>
          <p:nvPr/>
        </p:nvSpPr>
        <p:spPr bwMode="auto">
          <a:xfrm>
            <a:off x="5997575" y="2168525"/>
            <a:ext cx="374650" cy="374650"/>
          </a:xfrm>
          <a:prstGeom prst="ellipse">
            <a:avLst/>
          </a:prstGeom>
          <a:solidFill>
            <a:schemeClr val="tx2">
              <a:lumMod val="40000"/>
              <a:lumOff val="60000"/>
            </a:schemeClr>
          </a:solidFill>
          <a:ln w="19050" algn="ctr">
            <a:solidFill>
              <a:schemeClr val="tx2"/>
            </a:solidFill>
            <a:round/>
            <a:headEnd/>
            <a:tailEnd/>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7" name="Oval 23"/>
          <p:cNvSpPr>
            <a:spLocks noChangeArrowheads="1"/>
          </p:cNvSpPr>
          <p:nvPr/>
        </p:nvSpPr>
        <p:spPr bwMode="auto">
          <a:xfrm>
            <a:off x="2809875" y="2133600"/>
            <a:ext cx="374650" cy="374650"/>
          </a:xfrm>
          <a:prstGeom prst="ellipse">
            <a:avLst/>
          </a:prstGeom>
          <a:solidFill>
            <a:schemeClr val="tx2">
              <a:lumMod val="40000"/>
              <a:lumOff val="60000"/>
            </a:schemeClr>
          </a:solidFill>
          <a:ln w="19050" algn="ctr">
            <a:solidFill>
              <a:schemeClr val="tx2"/>
            </a:solidFill>
            <a:round/>
            <a:headEnd/>
            <a:tailEnd/>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8" name="Line 24"/>
          <p:cNvSpPr>
            <a:spLocks noChangeShapeType="1"/>
          </p:cNvSpPr>
          <p:nvPr/>
        </p:nvSpPr>
        <p:spPr bwMode="auto">
          <a:xfrm>
            <a:off x="2997200" y="3095625"/>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25"/>
          <p:cNvSpPr>
            <a:spLocks noChangeShapeType="1"/>
          </p:cNvSpPr>
          <p:nvPr/>
        </p:nvSpPr>
        <p:spPr bwMode="auto">
          <a:xfrm>
            <a:off x="6197600" y="3095625"/>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Line 26"/>
          <p:cNvSpPr>
            <a:spLocks noChangeShapeType="1"/>
          </p:cNvSpPr>
          <p:nvPr/>
        </p:nvSpPr>
        <p:spPr bwMode="auto">
          <a:xfrm>
            <a:off x="4568825" y="3968750"/>
            <a:ext cx="0" cy="346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27"/>
          <p:cNvSpPr>
            <a:spLocks noChangeShapeType="1"/>
          </p:cNvSpPr>
          <p:nvPr/>
        </p:nvSpPr>
        <p:spPr bwMode="auto">
          <a:xfrm>
            <a:off x="2997200" y="4171950"/>
            <a:ext cx="157162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Line 28"/>
          <p:cNvSpPr>
            <a:spLocks noChangeShapeType="1"/>
          </p:cNvSpPr>
          <p:nvPr/>
        </p:nvSpPr>
        <p:spPr bwMode="auto">
          <a:xfrm>
            <a:off x="4568825" y="4171950"/>
            <a:ext cx="162877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Arc 29"/>
          <p:cNvSpPr>
            <a:spLocks/>
          </p:cNvSpPr>
          <p:nvPr/>
        </p:nvSpPr>
        <p:spPr bwMode="auto">
          <a:xfrm rot="2496519" flipH="1" flipV="1">
            <a:off x="2028825" y="2133600"/>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Text Box 30"/>
          <p:cNvSpPr txBox="1">
            <a:spLocks noChangeArrowheads="1"/>
          </p:cNvSpPr>
          <p:nvPr/>
        </p:nvSpPr>
        <p:spPr bwMode="auto">
          <a:xfrm>
            <a:off x="6924675" y="2279650"/>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M</a:t>
            </a:r>
            <a:r>
              <a:rPr lang="en-US" altLang="en-US" i="1" baseline="-25000" dirty="0" err="1"/>
              <a:t>pr</a:t>
            </a:r>
            <a:r>
              <a:rPr lang="en-US" altLang="en-US" i="1" baseline="-25000" dirty="0"/>
              <a:t>-right</a:t>
            </a:r>
            <a:endParaRPr lang="en-US" altLang="en-US" i="1" dirty="0"/>
          </a:p>
        </p:txBody>
      </p:sp>
      <p:sp>
        <p:nvSpPr>
          <p:cNvPr id="35" name="Text Box 31"/>
          <p:cNvSpPr txBox="1">
            <a:spLocks noChangeArrowheads="1"/>
          </p:cNvSpPr>
          <p:nvPr/>
        </p:nvSpPr>
        <p:spPr bwMode="auto">
          <a:xfrm>
            <a:off x="1006475" y="2133600"/>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M</a:t>
            </a:r>
            <a:r>
              <a:rPr lang="en-US" altLang="en-US" i="1" baseline="-25000" dirty="0" err="1"/>
              <a:t>pr</a:t>
            </a:r>
            <a:r>
              <a:rPr lang="en-US" altLang="en-US" i="1" baseline="-25000" dirty="0"/>
              <a:t>-left</a:t>
            </a:r>
            <a:endParaRPr lang="en-US" altLang="en-US" i="1" dirty="0"/>
          </a:p>
        </p:txBody>
      </p:sp>
      <p:sp>
        <p:nvSpPr>
          <p:cNvPr id="36" name="Line 32"/>
          <p:cNvSpPr>
            <a:spLocks noChangeShapeType="1"/>
          </p:cNvSpPr>
          <p:nvPr/>
        </p:nvSpPr>
        <p:spPr bwMode="auto">
          <a:xfrm flipV="1">
            <a:off x="6667500" y="1879600"/>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Line 33"/>
          <p:cNvSpPr>
            <a:spLocks noChangeShapeType="1"/>
          </p:cNvSpPr>
          <p:nvPr/>
        </p:nvSpPr>
        <p:spPr bwMode="auto">
          <a:xfrm>
            <a:off x="2568575" y="1962150"/>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 name="Text Box 34"/>
          <p:cNvSpPr txBox="1">
            <a:spLocks noChangeArrowheads="1"/>
          </p:cNvSpPr>
          <p:nvPr/>
        </p:nvSpPr>
        <p:spPr bwMode="auto">
          <a:xfrm>
            <a:off x="5611813" y="1435100"/>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V</a:t>
            </a:r>
            <a:r>
              <a:rPr lang="en-US" altLang="en-US" i="1" baseline="-25000" dirty="0" err="1"/>
              <a:t>beam</a:t>
            </a:r>
            <a:r>
              <a:rPr lang="en-US" altLang="en-US" i="1" baseline="-25000" dirty="0"/>
              <a:t>-right</a:t>
            </a:r>
            <a:endParaRPr lang="en-US" altLang="en-US" i="1" dirty="0"/>
          </a:p>
        </p:txBody>
      </p:sp>
      <p:sp>
        <p:nvSpPr>
          <p:cNvPr id="39" name="Text Box 35"/>
          <p:cNvSpPr txBox="1">
            <a:spLocks noChangeArrowheads="1"/>
          </p:cNvSpPr>
          <p:nvPr/>
        </p:nvSpPr>
        <p:spPr bwMode="auto">
          <a:xfrm>
            <a:off x="1001713" y="2867025"/>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V</a:t>
            </a:r>
            <a:r>
              <a:rPr lang="en-US" altLang="en-US" i="1" baseline="-25000" dirty="0" err="1"/>
              <a:t>beam</a:t>
            </a:r>
            <a:r>
              <a:rPr lang="en-US" altLang="en-US" i="1" baseline="-25000" dirty="0"/>
              <a:t>-left</a:t>
            </a:r>
            <a:endParaRPr lang="en-US" altLang="en-US" i="1" dirty="0"/>
          </a:p>
        </p:txBody>
      </p:sp>
      <p:sp>
        <p:nvSpPr>
          <p:cNvPr id="40" name="Text Box 36"/>
          <p:cNvSpPr txBox="1">
            <a:spLocks noChangeArrowheads="1"/>
          </p:cNvSpPr>
          <p:nvPr/>
        </p:nvSpPr>
        <p:spPr bwMode="auto">
          <a:xfrm>
            <a:off x="1389906" y="849313"/>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dirty="0"/>
              <a:t>Left Beam</a:t>
            </a:r>
          </a:p>
        </p:txBody>
      </p:sp>
      <p:sp>
        <p:nvSpPr>
          <p:cNvPr id="41" name="Text Box 37"/>
          <p:cNvSpPr txBox="1">
            <a:spLocks noChangeArrowheads="1"/>
          </p:cNvSpPr>
          <p:nvPr/>
        </p:nvSpPr>
        <p:spPr bwMode="auto">
          <a:xfrm>
            <a:off x="5724128" y="849313"/>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dirty="0"/>
              <a:t>Right Beam</a:t>
            </a:r>
          </a:p>
        </p:txBody>
      </p:sp>
      <p:sp>
        <p:nvSpPr>
          <p:cNvPr id="42" name="Line 38"/>
          <p:cNvSpPr>
            <a:spLocks noChangeShapeType="1"/>
          </p:cNvSpPr>
          <p:nvPr/>
        </p:nvSpPr>
        <p:spPr bwMode="auto">
          <a:xfrm>
            <a:off x="2971800" y="1246188"/>
            <a:ext cx="55245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 name="Line 39"/>
          <p:cNvSpPr>
            <a:spLocks noChangeShapeType="1"/>
          </p:cNvSpPr>
          <p:nvPr/>
        </p:nvSpPr>
        <p:spPr bwMode="auto">
          <a:xfrm flipH="1">
            <a:off x="5438775" y="1246188"/>
            <a:ext cx="55880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 name="Text Box 40"/>
          <p:cNvSpPr txBox="1">
            <a:spLocks noChangeArrowheads="1"/>
          </p:cNvSpPr>
          <p:nvPr/>
        </p:nvSpPr>
        <p:spPr bwMode="auto">
          <a:xfrm>
            <a:off x="6588224" y="3289300"/>
            <a:ext cx="24765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i="1" dirty="0"/>
              <a:t>Plastic Hinge Location</a:t>
            </a:r>
          </a:p>
        </p:txBody>
      </p:sp>
      <p:sp>
        <p:nvSpPr>
          <p:cNvPr id="45" name="Freeform 41"/>
          <p:cNvSpPr>
            <a:spLocks/>
          </p:cNvSpPr>
          <p:nvPr/>
        </p:nvSpPr>
        <p:spPr bwMode="auto">
          <a:xfrm>
            <a:off x="6305550" y="2581275"/>
            <a:ext cx="371475" cy="809625"/>
          </a:xfrm>
          <a:custGeom>
            <a:avLst/>
            <a:gdLst>
              <a:gd name="T0" fmla="*/ 371475 w 234"/>
              <a:gd name="T1" fmla="*/ 809625 h 510"/>
              <a:gd name="T2" fmla="*/ 0 w 234"/>
              <a:gd name="T3" fmla="*/ 0 h 510"/>
              <a:gd name="T4" fmla="*/ 0 60000 65536"/>
              <a:gd name="T5" fmla="*/ 0 60000 65536"/>
            </a:gdLst>
            <a:ahLst/>
            <a:cxnLst>
              <a:cxn ang="T4">
                <a:pos x="T0" y="T1"/>
              </a:cxn>
              <a:cxn ang="T5">
                <a:pos x="T2" y="T3"/>
              </a:cxn>
            </a:cxnLst>
            <a:rect l="0" t="0" r="r" b="b"/>
            <a:pathLst>
              <a:path w="234" h="510">
                <a:moveTo>
                  <a:pt x="234" y="510"/>
                </a:moveTo>
                <a:lnTo>
                  <a:pt x="0" y="0"/>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Text Box 42"/>
          <p:cNvSpPr txBox="1">
            <a:spLocks noChangeArrowheads="1"/>
          </p:cNvSpPr>
          <p:nvPr/>
        </p:nvSpPr>
        <p:spPr bwMode="auto">
          <a:xfrm>
            <a:off x="76200" y="1279525"/>
            <a:ext cx="24447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1800" i="1" dirty="0"/>
              <a:t>Plastic Hinge Location</a:t>
            </a:r>
          </a:p>
        </p:txBody>
      </p:sp>
      <p:sp>
        <p:nvSpPr>
          <p:cNvPr id="47" name="Freeform 43"/>
          <p:cNvSpPr>
            <a:spLocks/>
          </p:cNvSpPr>
          <p:nvPr/>
        </p:nvSpPr>
        <p:spPr bwMode="auto">
          <a:xfrm>
            <a:off x="2520950" y="1463675"/>
            <a:ext cx="393700" cy="641350"/>
          </a:xfrm>
          <a:custGeom>
            <a:avLst/>
            <a:gdLst>
              <a:gd name="T0" fmla="*/ 0 w 248"/>
              <a:gd name="T1" fmla="*/ 0 h 404"/>
              <a:gd name="T2" fmla="*/ 393700 w 248"/>
              <a:gd name="T3" fmla="*/ 641350 h 404"/>
              <a:gd name="T4" fmla="*/ 0 60000 65536"/>
              <a:gd name="T5" fmla="*/ 0 60000 65536"/>
            </a:gdLst>
            <a:ahLst/>
            <a:cxnLst>
              <a:cxn ang="T4">
                <a:pos x="T0" y="T1"/>
              </a:cxn>
              <a:cxn ang="T5">
                <a:pos x="T2" y="T3"/>
              </a:cxn>
            </a:cxnLst>
            <a:rect l="0" t="0" r="r" b="b"/>
            <a:pathLst>
              <a:path w="248" h="404">
                <a:moveTo>
                  <a:pt x="0" y="0"/>
                </a:moveTo>
                <a:lnTo>
                  <a:pt x="248" y="404"/>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 name="Text Box 44"/>
          <p:cNvSpPr txBox="1">
            <a:spLocks noChangeArrowheads="1"/>
          </p:cNvSpPr>
          <p:nvPr/>
        </p:nvSpPr>
        <p:spPr bwMode="auto">
          <a:xfrm>
            <a:off x="2933700" y="3732213"/>
            <a:ext cx="13303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i="1" dirty="0" err="1"/>
              <a:t>s</a:t>
            </a:r>
            <a:r>
              <a:rPr lang="en-US" altLang="en-US" sz="2000" i="1" baseline="-25000" dirty="0" err="1"/>
              <a:t>h</a:t>
            </a:r>
            <a:r>
              <a:rPr lang="en-US" altLang="en-US" sz="2000" i="1" dirty="0" err="1"/>
              <a:t>+d</a:t>
            </a:r>
            <a:r>
              <a:rPr lang="en-US" altLang="en-US" sz="2000" i="1" baseline="-25000" dirty="0" err="1"/>
              <a:t>col</a:t>
            </a:r>
            <a:r>
              <a:rPr lang="en-US" altLang="en-US" sz="2000" i="1" dirty="0"/>
              <a:t>/2</a:t>
            </a:r>
          </a:p>
        </p:txBody>
      </p:sp>
      <p:sp>
        <p:nvSpPr>
          <p:cNvPr id="49" name="Arc 45"/>
          <p:cNvSpPr>
            <a:spLocks/>
          </p:cNvSpPr>
          <p:nvPr/>
        </p:nvSpPr>
        <p:spPr bwMode="auto">
          <a:xfrm rot="1228148" flipH="1" flipV="1">
            <a:off x="4384675" y="2127250"/>
            <a:ext cx="273050" cy="495300"/>
          </a:xfrm>
          <a:custGeom>
            <a:avLst/>
            <a:gdLst>
              <a:gd name="T0" fmla="*/ 0 w 21600"/>
              <a:gd name="T1" fmla="*/ 0 h 21600"/>
              <a:gd name="T2" fmla="*/ 273050 w 21600"/>
              <a:gd name="T3" fmla="*/ 495300 h 21600"/>
              <a:gd name="T4" fmla="*/ 0 w 21600"/>
              <a:gd name="T5" fmla="*/ 495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nchor="ctr">
            <a:spAutoFit/>
          </a:bodyPr>
          <a:lstStyle/>
          <a:p>
            <a:endParaRPr lang="en-US"/>
          </a:p>
        </p:txBody>
      </p:sp>
      <p:sp>
        <p:nvSpPr>
          <p:cNvPr id="50" name="Text Box 46"/>
          <p:cNvSpPr txBox="1">
            <a:spLocks noChangeArrowheads="1"/>
          </p:cNvSpPr>
          <p:nvPr/>
        </p:nvSpPr>
        <p:spPr bwMode="auto">
          <a:xfrm>
            <a:off x="590550" y="4653136"/>
            <a:ext cx="8553450"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42950" indent="-742950" algn="l">
              <a:spcBef>
                <a:spcPct val="20000"/>
              </a:spcBef>
              <a:buClr>
                <a:schemeClr val="tx2"/>
              </a:buClr>
              <a:buSzPct val="150000"/>
              <a:buChar char="•"/>
              <a:defRPr sz="2800" b="1">
                <a:solidFill>
                  <a:schemeClr val="tx1"/>
                </a:solidFill>
                <a:latin typeface="Arial" charset="0"/>
              </a:defRPr>
            </a:lvl1pPr>
            <a:lvl2pPr marL="1371600" indent="-285750" algn="l">
              <a:spcBef>
                <a:spcPct val="20000"/>
              </a:spcBef>
              <a:buClr>
                <a:schemeClr val="tx2"/>
              </a:buClr>
              <a:buSzPct val="100000"/>
              <a:buChar char="–"/>
              <a:defRPr sz="2800" b="1">
                <a:solidFill>
                  <a:schemeClr val="tx1"/>
                </a:solidFill>
                <a:latin typeface="Arial" charset="0"/>
              </a:defRPr>
            </a:lvl2pPr>
            <a:lvl3pPr marL="14859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600" b="0" i="1" dirty="0" err="1">
                <a:latin typeface="+mn-lt"/>
              </a:rPr>
              <a:t>M</a:t>
            </a:r>
            <a:r>
              <a:rPr lang="en-US" altLang="en-US" sz="1600" b="0" i="1" baseline="-25000" dirty="0" err="1">
                <a:latin typeface="+mn-lt"/>
              </a:rPr>
              <a:t>pr</a:t>
            </a:r>
            <a:r>
              <a:rPr lang="en-US" altLang="en-US" sz="1600" b="0" i="1" dirty="0">
                <a:latin typeface="+mn-lt"/>
              </a:rPr>
              <a:t> 	</a:t>
            </a:r>
            <a:r>
              <a:rPr lang="en-US" altLang="en-US" sz="1600" b="0" dirty="0">
                <a:latin typeface="+mn-lt"/>
              </a:rPr>
              <a:t>= expected moment at plastic hinge = 1.1 </a:t>
            </a:r>
            <a:r>
              <a:rPr lang="en-US" altLang="en-US" sz="1600" b="0" i="1" dirty="0">
                <a:latin typeface="+mn-lt"/>
              </a:rPr>
              <a:t>R</a:t>
            </a:r>
            <a:r>
              <a:rPr lang="en-US" altLang="en-US" sz="1600" b="0" i="1" baseline="-25000" dirty="0">
                <a:latin typeface="+mn-lt"/>
              </a:rPr>
              <a:t>y</a:t>
            </a:r>
            <a:r>
              <a:rPr lang="en-US" altLang="en-US" sz="1600" b="0" i="1" dirty="0">
                <a:latin typeface="+mn-lt"/>
              </a:rPr>
              <a:t> </a:t>
            </a:r>
            <a:r>
              <a:rPr lang="en-US" altLang="en-US" sz="1600" b="0" i="1" dirty="0" err="1">
                <a:latin typeface="+mn-lt"/>
              </a:rPr>
              <a:t>M</a:t>
            </a:r>
            <a:r>
              <a:rPr lang="en-US" altLang="en-US" sz="1600" b="0" i="1" baseline="-25000" dirty="0" err="1">
                <a:latin typeface="+mn-lt"/>
              </a:rPr>
              <a:t>p</a:t>
            </a:r>
            <a:r>
              <a:rPr lang="en-US" altLang="en-US" sz="1600" b="0" i="1" dirty="0">
                <a:latin typeface="+mn-lt"/>
              </a:rPr>
              <a:t> </a:t>
            </a:r>
            <a:r>
              <a:rPr lang="en-US" altLang="en-US" sz="1600" b="0" dirty="0">
                <a:latin typeface="+mn-lt"/>
              </a:rPr>
              <a:t> or as specified in ANSI/AISC 358</a:t>
            </a:r>
          </a:p>
          <a:p>
            <a:pPr>
              <a:spcBef>
                <a:spcPct val="50000"/>
              </a:spcBef>
              <a:buClrTx/>
              <a:buSzTx/>
              <a:buFontTx/>
              <a:buNone/>
            </a:pPr>
            <a:r>
              <a:rPr lang="en-US" altLang="en-US" sz="1600" b="0" i="1" dirty="0" err="1">
                <a:latin typeface="+mn-lt"/>
              </a:rPr>
              <a:t>V</a:t>
            </a:r>
            <a:r>
              <a:rPr lang="en-US" altLang="en-US" sz="1600" b="0" i="1" baseline="-25000" dirty="0" err="1">
                <a:latin typeface="+mn-lt"/>
              </a:rPr>
              <a:t>beam</a:t>
            </a:r>
            <a:r>
              <a:rPr lang="en-US" altLang="en-US" sz="1600" b="0" i="1" dirty="0">
                <a:latin typeface="+mn-lt"/>
              </a:rPr>
              <a:t> 	= </a:t>
            </a:r>
            <a:r>
              <a:rPr lang="en-US" altLang="en-US" sz="1600" b="0" dirty="0">
                <a:latin typeface="+mn-lt"/>
              </a:rPr>
              <a:t>beam shear (see Section E3.6d - beam required shear strength)</a:t>
            </a:r>
          </a:p>
          <a:p>
            <a:pPr>
              <a:spcBef>
                <a:spcPct val="50000"/>
              </a:spcBef>
              <a:buClrTx/>
              <a:buSzTx/>
              <a:buFontTx/>
              <a:buNone/>
            </a:pPr>
            <a:r>
              <a:rPr lang="en-US" altLang="en-US" sz="1600" b="0" i="1" dirty="0" err="1">
                <a:latin typeface="+mn-lt"/>
              </a:rPr>
              <a:t>s</a:t>
            </a:r>
            <a:r>
              <a:rPr lang="en-US" altLang="en-US" sz="1600" b="0" i="1" baseline="-25000" dirty="0" err="1">
                <a:latin typeface="+mn-lt"/>
              </a:rPr>
              <a:t>h</a:t>
            </a:r>
            <a:r>
              <a:rPr lang="en-US" altLang="en-US" sz="1600" b="0" dirty="0">
                <a:latin typeface="+mn-lt"/>
              </a:rPr>
              <a:t> 	= </a:t>
            </a:r>
            <a:r>
              <a:rPr lang="en-US" altLang="en-US" sz="1600" b="0" dirty="0" smtClean="0">
                <a:latin typeface="+mn-lt"/>
              </a:rPr>
              <a:t>distance </a:t>
            </a:r>
            <a:r>
              <a:rPr lang="en-US" altLang="en-US" sz="1600" b="0" dirty="0">
                <a:latin typeface="+mn-lt"/>
              </a:rPr>
              <a:t>from face of column to beam plastic hinge location (specified in 		</a:t>
            </a:r>
            <a:r>
              <a:rPr lang="en-US" altLang="en-US" sz="1600" b="0" dirty="0" smtClean="0">
                <a:latin typeface="+mn-lt"/>
              </a:rPr>
              <a:t>ANSI/AISC </a:t>
            </a:r>
            <a:r>
              <a:rPr lang="en-US" altLang="en-US" sz="1600" b="0" dirty="0">
                <a:latin typeface="+mn-lt"/>
              </a:rPr>
              <a:t>358)</a:t>
            </a:r>
            <a:endParaRPr lang="en-US" altLang="en-US" sz="1600" b="0" i="1" dirty="0">
              <a:latin typeface="+mn-lt"/>
            </a:endParaRPr>
          </a:p>
        </p:txBody>
      </p:sp>
      <p:sp>
        <p:nvSpPr>
          <p:cNvPr id="51" name="Arc 47"/>
          <p:cNvSpPr>
            <a:spLocks/>
          </p:cNvSpPr>
          <p:nvPr/>
        </p:nvSpPr>
        <p:spPr bwMode="auto">
          <a:xfrm rot="2496519">
            <a:off x="6629400" y="2066925"/>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 name="Line 48"/>
          <p:cNvSpPr>
            <a:spLocks noChangeShapeType="1"/>
          </p:cNvSpPr>
          <p:nvPr/>
        </p:nvSpPr>
        <p:spPr bwMode="auto">
          <a:xfrm>
            <a:off x="4578350" y="825500"/>
            <a:ext cx="0" cy="3105150"/>
          </a:xfrm>
          <a:prstGeom prst="line">
            <a:avLst/>
          </a:prstGeom>
          <a:noFill/>
          <a:ln w="25400">
            <a:solidFill>
              <a:schemeClr val="accent4"/>
            </a:solidFill>
            <a:prstDash val="lgDash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49"/>
          <p:cNvSpPr>
            <a:spLocks noChangeShapeType="1"/>
          </p:cNvSpPr>
          <p:nvPr/>
        </p:nvSpPr>
        <p:spPr bwMode="auto">
          <a:xfrm>
            <a:off x="3184525" y="2336800"/>
            <a:ext cx="2813050" cy="0"/>
          </a:xfrm>
          <a:prstGeom prst="line">
            <a:avLst/>
          </a:prstGeom>
          <a:noFill/>
          <a:ln w="25400">
            <a:solidFill>
              <a:schemeClr val="accent4"/>
            </a:solidFill>
            <a:prstDash val="lgDash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Text Box 50"/>
          <p:cNvSpPr txBox="1">
            <a:spLocks noChangeArrowheads="1"/>
          </p:cNvSpPr>
          <p:nvPr/>
        </p:nvSpPr>
        <p:spPr bwMode="auto">
          <a:xfrm>
            <a:off x="3178175" y="2152650"/>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i="1" dirty="0"/>
              <a:t>M*</a:t>
            </a:r>
            <a:r>
              <a:rPr lang="en-US" altLang="en-US" b="1" i="1" baseline="-25000" dirty="0"/>
              <a:t>pb-left</a:t>
            </a:r>
            <a:endParaRPr lang="en-US" altLang="en-US" b="1" i="1" dirty="0"/>
          </a:p>
        </p:txBody>
      </p:sp>
      <p:sp>
        <p:nvSpPr>
          <p:cNvPr id="55" name="Arc 51"/>
          <p:cNvSpPr>
            <a:spLocks/>
          </p:cNvSpPr>
          <p:nvPr/>
        </p:nvSpPr>
        <p:spPr bwMode="auto">
          <a:xfrm rot="1228148">
            <a:off x="4575175" y="2108200"/>
            <a:ext cx="273050" cy="495300"/>
          </a:xfrm>
          <a:custGeom>
            <a:avLst/>
            <a:gdLst>
              <a:gd name="T0" fmla="*/ 0 w 21600"/>
              <a:gd name="T1" fmla="*/ 0 h 21600"/>
              <a:gd name="T2" fmla="*/ 273050 w 21600"/>
              <a:gd name="T3" fmla="*/ 495300 h 21600"/>
              <a:gd name="T4" fmla="*/ 0 w 21600"/>
              <a:gd name="T5" fmla="*/ 495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Text Box 52"/>
          <p:cNvSpPr txBox="1">
            <a:spLocks noChangeArrowheads="1"/>
          </p:cNvSpPr>
          <p:nvPr/>
        </p:nvSpPr>
        <p:spPr bwMode="auto">
          <a:xfrm>
            <a:off x="4767262" y="2132856"/>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i="1" dirty="0"/>
              <a:t>M*</a:t>
            </a:r>
            <a:r>
              <a:rPr lang="en-US" altLang="en-US" b="1" i="1" baseline="-25000" dirty="0"/>
              <a:t>pb-right</a:t>
            </a:r>
            <a:endParaRPr lang="en-US" altLang="en-US" b="1" i="1" dirty="0"/>
          </a:p>
        </p:txBody>
      </p:sp>
      <p:sp>
        <p:nvSpPr>
          <p:cNvPr id="57" name="Text Box 53"/>
          <p:cNvSpPr txBox="1">
            <a:spLocks noChangeArrowheads="1"/>
          </p:cNvSpPr>
          <p:nvPr/>
        </p:nvSpPr>
        <p:spPr bwMode="auto">
          <a:xfrm>
            <a:off x="4867275" y="3732213"/>
            <a:ext cx="13303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i="1" dirty="0" err="1"/>
              <a:t>s</a:t>
            </a:r>
            <a:r>
              <a:rPr lang="en-US" altLang="en-US" sz="2000" i="1" baseline="-25000" dirty="0" err="1"/>
              <a:t>h</a:t>
            </a:r>
            <a:r>
              <a:rPr lang="en-US" altLang="en-US" sz="2000" i="1" dirty="0" err="1"/>
              <a:t>+d</a:t>
            </a:r>
            <a:r>
              <a:rPr lang="en-US" altLang="en-US" sz="2000" i="1" baseline="-25000" dirty="0" err="1"/>
              <a:t>col</a:t>
            </a:r>
            <a:r>
              <a:rPr lang="en-US" altLang="en-US" sz="2000" i="1" dirty="0"/>
              <a:t>/2</a:t>
            </a:r>
          </a:p>
        </p:txBody>
      </p:sp>
      <p:sp>
        <p:nvSpPr>
          <p:cNvPr id="58" name="Text Box 54"/>
          <p:cNvSpPr txBox="1">
            <a:spLocks noChangeArrowheads="1"/>
          </p:cNvSpPr>
          <p:nvPr/>
        </p:nvSpPr>
        <p:spPr bwMode="auto">
          <a:xfrm>
            <a:off x="1562100" y="6191250"/>
            <a:ext cx="5673725" cy="469900"/>
          </a:xfrm>
          <a:prstGeom prst="rect">
            <a:avLst/>
          </a:prstGeom>
          <a:ln>
            <a:headEnd/>
            <a:tailEnd type="none" w="med" len="lg"/>
          </a:ln>
          <a:extLst/>
        </p:spPr>
        <p:style>
          <a:lnRef idx="2">
            <a:schemeClr val="accent1"/>
          </a:lnRef>
          <a:fillRef idx="1">
            <a:schemeClr val="lt1"/>
          </a:fillRef>
          <a:effectRef idx="0">
            <a:schemeClr val="accent1"/>
          </a:effectRef>
          <a:fontRef idx="minor">
            <a:schemeClr val="dk1"/>
          </a:fontRef>
        </p:style>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solidFill>
                  <a:schemeClr val="tx2"/>
                </a:solidFill>
              </a:rPr>
              <a:t>M*</a:t>
            </a:r>
            <a:r>
              <a:rPr lang="en-US" altLang="en-US" b="1" i="1" baseline="-25000" dirty="0">
                <a:solidFill>
                  <a:schemeClr val="tx2"/>
                </a:solidFill>
              </a:rPr>
              <a:t>pb</a:t>
            </a:r>
            <a:r>
              <a:rPr lang="en-US" altLang="en-US" b="1" dirty="0">
                <a:solidFill>
                  <a:schemeClr val="tx2"/>
                </a:solidFill>
              </a:rPr>
              <a:t> = </a:t>
            </a:r>
            <a:r>
              <a:rPr lang="en-US" altLang="en-US" b="1" i="1" dirty="0" err="1">
                <a:solidFill>
                  <a:schemeClr val="tx2"/>
                </a:solidFill>
              </a:rPr>
              <a:t>M</a:t>
            </a:r>
            <a:r>
              <a:rPr lang="en-US" altLang="en-US" b="1" i="1" baseline="-25000" dirty="0" err="1">
                <a:solidFill>
                  <a:schemeClr val="tx2"/>
                </a:solidFill>
              </a:rPr>
              <a:t>pr</a:t>
            </a:r>
            <a:r>
              <a:rPr lang="en-US" altLang="en-US" b="1" i="1" dirty="0">
                <a:solidFill>
                  <a:schemeClr val="tx2"/>
                </a:solidFill>
              </a:rPr>
              <a:t> </a:t>
            </a:r>
            <a:r>
              <a:rPr lang="en-US" altLang="en-US" b="1" dirty="0">
                <a:solidFill>
                  <a:schemeClr val="tx2"/>
                </a:solidFill>
              </a:rPr>
              <a:t>+ </a:t>
            </a:r>
            <a:r>
              <a:rPr lang="en-US" altLang="en-US" b="1" i="1" dirty="0" err="1">
                <a:solidFill>
                  <a:schemeClr val="tx2"/>
                </a:solidFill>
              </a:rPr>
              <a:t>V</a:t>
            </a:r>
            <a:r>
              <a:rPr lang="en-US" altLang="en-US" b="1" i="1" baseline="-25000" dirty="0" err="1">
                <a:solidFill>
                  <a:schemeClr val="tx2"/>
                </a:solidFill>
              </a:rPr>
              <a:t>beam</a:t>
            </a:r>
            <a:r>
              <a:rPr lang="en-US" altLang="en-US" b="1" i="1" dirty="0">
                <a:solidFill>
                  <a:schemeClr val="tx2"/>
                </a:solidFill>
              </a:rPr>
              <a:t> </a:t>
            </a:r>
            <a:r>
              <a:rPr lang="en-US" altLang="en-US" b="1" dirty="0">
                <a:solidFill>
                  <a:schemeClr val="tx2"/>
                </a:solidFill>
              </a:rPr>
              <a:t>(</a:t>
            </a:r>
            <a:r>
              <a:rPr lang="en-US" altLang="en-US" b="1" i="1" dirty="0" err="1">
                <a:solidFill>
                  <a:schemeClr val="tx2"/>
                </a:solidFill>
              </a:rPr>
              <a:t>s</a:t>
            </a:r>
            <a:r>
              <a:rPr lang="en-US" altLang="en-US" b="1" i="1" baseline="-25000" dirty="0" err="1">
                <a:solidFill>
                  <a:schemeClr val="tx2"/>
                </a:solidFill>
              </a:rPr>
              <a:t>h</a:t>
            </a:r>
            <a:r>
              <a:rPr lang="en-US" altLang="en-US" b="1" dirty="0">
                <a:solidFill>
                  <a:schemeClr val="tx2"/>
                </a:solidFill>
              </a:rPr>
              <a:t> + </a:t>
            </a:r>
            <a:r>
              <a:rPr lang="en-US" altLang="en-US" b="1" i="1" dirty="0" err="1">
                <a:solidFill>
                  <a:schemeClr val="tx2"/>
                </a:solidFill>
              </a:rPr>
              <a:t>d</a:t>
            </a:r>
            <a:r>
              <a:rPr lang="en-US" altLang="en-US" b="1" i="1" baseline="-25000" dirty="0" err="1">
                <a:solidFill>
                  <a:schemeClr val="tx2"/>
                </a:solidFill>
              </a:rPr>
              <a:t>col</a:t>
            </a:r>
            <a:r>
              <a:rPr lang="en-US" altLang="en-US" b="1" dirty="0">
                <a:solidFill>
                  <a:schemeClr val="tx2"/>
                </a:solidFill>
              </a:rPr>
              <a:t> /2 )</a:t>
            </a:r>
            <a:endParaRPr lang="en-US" altLang="en-US" b="1" i="1" dirty="0">
              <a:solidFill>
                <a:schemeClr val="tx2"/>
              </a:solidFill>
            </a:endParaRPr>
          </a:p>
        </p:txBody>
      </p:sp>
    </p:spTree>
    <p:extLst>
      <p:ext uri="{BB962C8B-B14F-4D97-AF65-F5344CB8AC3E}">
        <p14:creationId xmlns:p14="http://schemas.microsoft.com/office/powerpoint/2010/main" val="1714876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smtClean="0"/>
              <a:t>Computing M*</a:t>
            </a:r>
            <a:r>
              <a:rPr lang="en-US" baseline="-25000" dirty="0" smtClean="0"/>
              <a:t>pc</a:t>
            </a:r>
            <a:endParaRPr lang="en-US" baseline="-25000" dirty="0"/>
          </a:p>
        </p:txBody>
      </p:sp>
      <p:grpSp>
        <p:nvGrpSpPr>
          <p:cNvPr id="59" name="Group 2"/>
          <p:cNvGrpSpPr>
            <a:grpSpLocks/>
          </p:cNvGrpSpPr>
          <p:nvPr/>
        </p:nvGrpSpPr>
        <p:grpSpPr bwMode="auto">
          <a:xfrm>
            <a:off x="2997200" y="1083295"/>
            <a:ext cx="3200400" cy="3105150"/>
            <a:chOff x="1770" y="1092"/>
            <a:chExt cx="2016" cy="1956"/>
          </a:xfrm>
        </p:grpSpPr>
        <p:grpSp>
          <p:nvGrpSpPr>
            <p:cNvPr id="60" name="Group 3"/>
            <p:cNvGrpSpPr>
              <a:grpSpLocks/>
            </p:cNvGrpSpPr>
            <p:nvPr/>
          </p:nvGrpSpPr>
          <p:grpSpPr bwMode="auto">
            <a:xfrm>
              <a:off x="1770" y="1092"/>
              <a:ext cx="2016" cy="1956"/>
              <a:chOff x="1770" y="1092"/>
              <a:chExt cx="2016" cy="1956"/>
            </a:xfrm>
          </p:grpSpPr>
          <p:grpSp>
            <p:nvGrpSpPr>
              <p:cNvPr id="67" name="Group 4"/>
              <p:cNvGrpSpPr>
                <a:grpSpLocks/>
              </p:cNvGrpSpPr>
              <p:nvPr/>
            </p:nvGrpSpPr>
            <p:grpSpPr bwMode="auto">
              <a:xfrm>
                <a:off x="2568" y="1092"/>
                <a:ext cx="420" cy="1956"/>
                <a:chOff x="2226" y="1584"/>
                <a:chExt cx="420" cy="1956"/>
              </a:xfrm>
            </p:grpSpPr>
            <p:sp>
              <p:nvSpPr>
                <p:cNvPr id="76" name="Rectangle 5"/>
                <p:cNvSpPr>
                  <a:spLocks noChangeArrowheads="1"/>
                </p:cNvSpPr>
                <p:nvPr/>
              </p:nvSpPr>
              <p:spPr bwMode="auto">
                <a:xfrm>
                  <a:off x="2226" y="1584"/>
                  <a:ext cx="420" cy="1956"/>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7" name="Line 6"/>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8" name="Line 7"/>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8" name="Group 8"/>
              <p:cNvGrpSpPr>
                <a:grpSpLocks/>
              </p:cNvGrpSpPr>
              <p:nvPr/>
            </p:nvGrpSpPr>
            <p:grpSpPr bwMode="auto">
              <a:xfrm>
                <a:off x="2988" y="1704"/>
                <a:ext cx="798" cy="708"/>
                <a:chOff x="3090" y="1704"/>
                <a:chExt cx="798" cy="708"/>
              </a:xfrm>
            </p:grpSpPr>
            <p:sp>
              <p:nvSpPr>
                <p:cNvPr id="73" name="Rectangle 9"/>
                <p:cNvSpPr>
                  <a:spLocks noChangeArrowheads="1"/>
                </p:cNvSpPr>
                <p:nvPr/>
              </p:nvSpPr>
              <p:spPr bwMode="auto">
                <a:xfrm>
                  <a:off x="3090" y="1704"/>
                  <a:ext cx="798" cy="708"/>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4" name="Line 10"/>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 name="Line 11"/>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9" name="Group 12"/>
              <p:cNvGrpSpPr>
                <a:grpSpLocks/>
              </p:cNvGrpSpPr>
              <p:nvPr/>
            </p:nvGrpSpPr>
            <p:grpSpPr bwMode="auto">
              <a:xfrm>
                <a:off x="1770" y="1704"/>
                <a:ext cx="798" cy="708"/>
                <a:chOff x="3090" y="1704"/>
                <a:chExt cx="798" cy="708"/>
              </a:xfrm>
            </p:grpSpPr>
            <p:sp>
              <p:nvSpPr>
                <p:cNvPr id="70" name="Rectangle 13"/>
                <p:cNvSpPr>
                  <a:spLocks noChangeArrowheads="1"/>
                </p:cNvSpPr>
                <p:nvPr/>
              </p:nvSpPr>
              <p:spPr bwMode="auto">
                <a:xfrm>
                  <a:off x="3090" y="1704"/>
                  <a:ext cx="798" cy="708"/>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 name="Line 14"/>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Line 15"/>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61" name="Group 16"/>
            <p:cNvGrpSpPr>
              <a:grpSpLocks/>
            </p:cNvGrpSpPr>
            <p:nvPr/>
          </p:nvGrpSpPr>
          <p:grpSpPr bwMode="auto">
            <a:xfrm>
              <a:off x="2642" y="1708"/>
              <a:ext cx="264" cy="48"/>
              <a:chOff x="2642" y="1708"/>
              <a:chExt cx="264" cy="48"/>
            </a:xfrm>
          </p:grpSpPr>
          <p:sp>
            <p:nvSpPr>
              <p:cNvPr id="65" name="Line 17"/>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6" name="Line 18"/>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62" name="Group 19"/>
            <p:cNvGrpSpPr>
              <a:grpSpLocks/>
            </p:cNvGrpSpPr>
            <p:nvPr/>
          </p:nvGrpSpPr>
          <p:grpSpPr bwMode="auto">
            <a:xfrm>
              <a:off x="2646" y="2356"/>
              <a:ext cx="264" cy="48"/>
              <a:chOff x="2642" y="1708"/>
              <a:chExt cx="264" cy="48"/>
            </a:xfrm>
          </p:grpSpPr>
          <p:sp>
            <p:nvSpPr>
              <p:cNvPr id="63" name="Line 20"/>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4" name="Line 21"/>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79" name="Text Box 22"/>
          <p:cNvSpPr txBox="1">
            <a:spLocks noChangeArrowheads="1"/>
          </p:cNvSpPr>
          <p:nvPr/>
        </p:nvSpPr>
        <p:spPr bwMode="auto">
          <a:xfrm>
            <a:off x="1238250" y="1107108"/>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dirty="0"/>
              <a:t>Top Column</a:t>
            </a:r>
          </a:p>
        </p:txBody>
      </p:sp>
      <p:sp>
        <p:nvSpPr>
          <p:cNvPr id="80" name="Text Box 23"/>
          <p:cNvSpPr txBox="1">
            <a:spLocks noChangeArrowheads="1"/>
          </p:cNvSpPr>
          <p:nvPr/>
        </p:nvSpPr>
        <p:spPr bwMode="auto">
          <a:xfrm>
            <a:off x="5796136" y="3582020"/>
            <a:ext cx="22701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dirty="0"/>
              <a:t>Bottom Column</a:t>
            </a:r>
          </a:p>
        </p:txBody>
      </p:sp>
      <p:sp>
        <p:nvSpPr>
          <p:cNvPr id="81" name="Freeform 24"/>
          <p:cNvSpPr>
            <a:spLocks/>
          </p:cNvSpPr>
          <p:nvPr/>
        </p:nvSpPr>
        <p:spPr bwMode="auto">
          <a:xfrm>
            <a:off x="2997200" y="1200770"/>
            <a:ext cx="1266826" cy="114300"/>
          </a:xfrm>
          <a:custGeom>
            <a:avLst/>
            <a:gdLst>
              <a:gd name="T0" fmla="*/ 0 w 846"/>
              <a:gd name="T1" fmla="*/ 114300 h 72"/>
              <a:gd name="T2" fmla="*/ 1343025 w 846"/>
              <a:gd name="T3" fmla="*/ 0 h 72"/>
              <a:gd name="T4" fmla="*/ 0 60000 65536"/>
              <a:gd name="T5" fmla="*/ 0 60000 65536"/>
            </a:gdLst>
            <a:ahLst/>
            <a:cxnLst>
              <a:cxn ang="T4">
                <a:pos x="T0" y="T1"/>
              </a:cxn>
              <a:cxn ang="T5">
                <a:pos x="T2" y="T3"/>
              </a:cxn>
            </a:cxnLst>
            <a:rect l="0" t="0" r="r" b="b"/>
            <a:pathLst>
              <a:path w="846" h="72">
                <a:moveTo>
                  <a:pt x="0" y="72"/>
                </a:moveTo>
                <a:lnTo>
                  <a:pt x="846" y="0"/>
                </a:lnTo>
              </a:path>
            </a:pathLst>
          </a:custGeom>
          <a:noFill/>
          <a:ln w="19050">
            <a:solidFill>
              <a:schemeClr val="tx1"/>
            </a:solidFill>
            <a:round/>
            <a:headEn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82" name="Freeform 25"/>
          <p:cNvSpPr>
            <a:spLocks/>
          </p:cNvSpPr>
          <p:nvPr/>
        </p:nvSpPr>
        <p:spPr bwMode="auto">
          <a:xfrm>
            <a:off x="4930775" y="3782045"/>
            <a:ext cx="1012825" cy="223019"/>
          </a:xfrm>
          <a:custGeom>
            <a:avLst/>
            <a:gdLst>
              <a:gd name="T0" fmla="*/ 1247775 w 786"/>
              <a:gd name="T1" fmla="*/ 0 h 168"/>
              <a:gd name="T2" fmla="*/ 0 w 786"/>
              <a:gd name="T3" fmla="*/ 266700 h 168"/>
              <a:gd name="T4" fmla="*/ 0 60000 65536"/>
              <a:gd name="T5" fmla="*/ 0 60000 65536"/>
            </a:gdLst>
            <a:ahLst/>
            <a:cxnLst>
              <a:cxn ang="T4">
                <a:pos x="T0" y="T1"/>
              </a:cxn>
              <a:cxn ang="T5">
                <a:pos x="T2" y="T3"/>
              </a:cxn>
            </a:cxnLst>
            <a:rect l="0" t="0" r="r" b="b"/>
            <a:pathLst>
              <a:path w="786" h="168">
                <a:moveTo>
                  <a:pt x="786" y="0"/>
                </a:moveTo>
                <a:lnTo>
                  <a:pt x="0" y="168"/>
                </a:lnTo>
              </a:path>
            </a:pathLst>
          </a:custGeom>
          <a:noFill/>
          <a:ln w="19050">
            <a:solidFill>
              <a:schemeClr val="tx1"/>
            </a:solidFill>
            <a:round/>
            <a:headEn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83" name="Arc 26"/>
          <p:cNvSpPr>
            <a:spLocks/>
          </p:cNvSpPr>
          <p:nvPr/>
        </p:nvSpPr>
        <p:spPr bwMode="auto">
          <a:xfrm rot="12838273" flipV="1">
            <a:off x="4278313" y="2308845"/>
            <a:ext cx="450850" cy="495300"/>
          </a:xfrm>
          <a:custGeom>
            <a:avLst/>
            <a:gdLst>
              <a:gd name="T0" fmla="*/ 0 w 19101"/>
              <a:gd name="T1" fmla="*/ 0 h 21600"/>
              <a:gd name="T2" fmla="*/ 450850 w 19101"/>
              <a:gd name="T3" fmla="*/ 264022 h 21600"/>
              <a:gd name="T4" fmla="*/ 0 w 19101"/>
              <a:gd name="T5" fmla="*/ 495300 h 21600"/>
              <a:gd name="T6" fmla="*/ 0 60000 65536"/>
              <a:gd name="T7" fmla="*/ 0 60000 65536"/>
              <a:gd name="T8" fmla="*/ 0 60000 65536"/>
            </a:gdLst>
            <a:ahLst/>
            <a:cxnLst>
              <a:cxn ang="T6">
                <a:pos x="T0" y="T1"/>
              </a:cxn>
              <a:cxn ang="T7">
                <a:pos x="T2" y="T3"/>
              </a:cxn>
              <a:cxn ang="T8">
                <a:pos x="T4" y="T5"/>
              </a:cxn>
            </a:cxnLst>
            <a:rect l="0" t="0" r="r" b="b"/>
            <a:pathLst>
              <a:path w="19101" h="21600" fill="none" extrusionOk="0">
                <a:moveTo>
                  <a:pt x="-1" y="0"/>
                </a:moveTo>
                <a:cubicBezTo>
                  <a:pt x="8009" y="0"/>
                  <a:pt x="15360" y="4431"/>
                  <a:pt x="19100" y="11514"/>
                </a:cubicBezTo>
              </a:path>
              <a:path w="19101" h="21600" stroke="0" extrusionOk="0">
                <a:moveTo>
                  <a:pt x="-1" y="0"/>
                </a:moveTo>
                <a:cubicBezTo>
                  <a:pt x="8009" y="0"/>
                  <a:pt x="15360" y="4431"/>
                  <a:pt x="19100" y="11514"/>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4" name="Text Box 27"/>
          <p:cNvSpPr txBox="1">
            <a:spLocks noChangeArrowheads="1"/>
          </p:cNvSpPr>
          <p:nvPr/>
        </p:nvSpPr>
        <p:spPr bwMode="auto">
          <a:xfrm>
            <a:off x="123825" y="4646746"/>
            <a:ext cx="9020175" cy="144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42950" indent="-742950" algn="l">
              <a:spcBef>
                <a:spcPct val="20000"/>
              </a:spcBef>
              <a:buClr>
                <a:schemeClr val="tx2"/>
              </a:buClr>
              <a:buSzPct val="150000"/>
              <a:buChar char="•"/>
              <a:defRPr sz="2800" b="1">
                <a:solidFill>
                  <a:schemeClr val="tx1"/>
                </a:solidFill>
                <a:latin typeface="Arial" charset="0"/>
              </a:defRPr>
            </a:lvl1pPr>
            <a:lvl2pPr marL="1371600" indent="-285750" algn="l">
              <a:spcBef>
                <a:spcPct val="20000"/>
              </a:spcBef>
              <a:buClr>
                <a:schemeClr val="tx2"/>
              </a:buClr>
              <a:buSzPct val="100000"/>
              <a:buChar char="–"/>
              <a:defRPr sz="2800" b="1">
                <a:solidFill>
                  <a:schemeClr val="tx1"/>
                </a:solidFill>
                <a:latin typeface="Arial" charset="0"/>
              </a:defRPr>
            </a:lvl2pPr>
            <a:lvl3pPr marL="14859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600" b="0" i="1" dirty="0" err="1">
                <a:latin typeface="+mn-lt"/>
              </a:rPr>
              <a:t>M</a:t>
            </a:r>
            <a:r>
              <a:rPr lang="en-US" altLang="en-US" sz="1600" b="0" i="1" baseline="-25000" dirty="0" err="1">
                <a:latin typeface="+mn-lt"/>
              </a:rPr>
              <a:t>pc</a:t>
            </a:r>
            <a:r>
              <a:rPr lang="en-US" altLang="en-US" sz="1600" b="0" i="1" dirty="0">
                <a:latin typeface="+mn-lt"/>
              </a:rPr>
              <a:t> 	</a:t>
            </a:r>
            <a:r>
              <a:rPr lang="en-US" altLang="en-US" sz="1600" b="0" dirty="0">
                <a:latin typeface="+mn-lt"/>
              </a:rPr>
              <a:t>= nominal plastic moment capacity of column, reduced for presence of axial force; can 	take </a:t>
            </a:r>
            <a:r>
              <a:rPr lang="en-US" altLang="en-US" sz="1600" b="0" i="1" dirty="0" err="1">
                <a:latin typeface="+mn-lt"/>
              </a:rPr>
              <a:t>M</a:t>
            </a:r>
            <a:r>
              <a:rPr lang="en-US" altLang="en-US" sz="1600" b="0" i="1" baseline="-25000" dirty="0" err="1">
                <a:latin typeface="+mn-lt"/>
              </a:rPr>
              <a:t>pc</a:t>
            </a:r>
            <a:r>
              <a:rPr lang="en-US" altLang="en-US" sz="1600" b="0" dirty="0">
                <a:latin typeface="+mn-lt"/>
              </a:rPr>
              <a:t> = </a:t>
            </a:r>
            <a:r>
              <a:rPr lang="en-US" altLang="en-US" sz="1600" b="0" i="1" dirty="0" err="1">
                <a:latin typeface="+mn-lt"/>
              </a:rPr>
              <a:t>Z</a:t>
            </a:r>
            <a:r>
              <a:rPr lang="en-US" altLang="en-US" sz="1600" b="0" i="1" baseline="-25000" dirty="0" err="1">
                <a:latin typeface="+mn-lt"/>
              </a:rPr>
              <a:t>c</a:t>
            </a:r>
            <a:r>
              <a:rPr lang="en-US" altLang="en-US" sz="1600" b="0" i="1" dirty="0">
                <a:latin typeface="+mn-lt"/>
              </a:rPr>
              <a:t> </a:t>
            </a:r>
            <a:r>
              <a:rPr lang="en-US" altLang="en-US" sz="1600" b="0" dirty="0">
                <a:latin typeface="+mn-lt"/>
              </a:rPr>
              <a:t>(</a:t>
            </a:r>
            <a:r>
              <a:rPr lang="en-US" altLang="en-US" sz="1600" b="0" i="1" dirty="0" err="1">
                <a:latin typeface="+mn-lt"/>
              </a:rPr>
              <a:t>F</a:t>
            </a:r>
            <a:r>
              <a:rPr lang="en-US" altLang="en-US" sz="1600" b="0" i="1" baseline="-25000" dirty="0" err="1">
                <a:latin typeface="+mn-lt"/>
              </a:rPr>
              <a:t>yc</a:t>
            </a:r>
            <a:r>
              <a:rPr lang="en-US" altLang="en-US" sz="1600" b="0" i="1" dirty="0">
                <a:latin typeface="+mn-lt"/>
              </a:rPr>
              <a:t> </a:t>
            </a:r>
            <a:r>
              <a:rPr lang="en-US" altLang="en-US" sz="1600" b="0" dirty="0">
                <a:latin typeface="+mn-lt"/>
              </a:rPr>
              <a:t>- </a:t>
            </a:r>
            <a:r>
              <a:rPr lang="en-US" altLang="en-US" sz="1600" b="0" i="1" dirty="0" err="1">
                <a:latin typeface="+mn-lt"/>
              </a:rPr>
              <a:t>P</a:t>
            </a:r>
            <a:r>
              <a:rPr lang="en-US" altLang="en-US" sz="1600" b="0" i="1" baseline="-25000" dirty="0" err="1">
                <a:latin typeface="+mn-lt"/>
              </a:rPr>
              <a:t>uc</a:t>
            </a:r>
            <a:r>
              <a:rPr lang="en-US" altLang="en-US" sz="1600" b="0" i="1" dirty="0">
                <a:latin typeface="+mn-lt"/>
              </a:rPr>
              <a:t> / A</a:t>
            </a:r>
            <a:r>
              <a:rPr lang="en-US" altLang="en-US" sz="1600" b="0" i="1" baseline="-25000" dirty="0">
                <a:latin typeface="+mn-lt"/>
              </a:rPr>
              <a:t>g</a:t>
            </a:r>
            <a:r>
              <a:rPr lang="en-US" altLang="en-US" sz="1600" b="0" dirty="0">
                <a:latin typeface="+mn-lt"/>
              </a:rPr>
              <a:t>)  [or use more exact moment-axial force interaction 	equations for a fully plastic cross-section]</a:t>
            </a:r>
          </a:p>
          <a:p>
            <a:pPr>
              <a:spcBef>
                <a:spcPct val="50000"/>
              </a:spcBef>
              <a:buClrTx/>
              <a:buSzTx/>
              <a:buFontTx/>
              <a:buNone/>
            </a:pPr>
            <a:r>
              <a:rPr lang="en-US" altLang="en-US" sz="1600" b="0" i="1" dirty="0" err="1">
                <a:latin typeface="+mn-lt"/>
              </a:rPr>
              <a:t>V</a:t>
            </a:r>
            <a:r>
              <a:rPr lang="en-US" altLang="en-US" sz="1600" b="0" i="1" baseline="-25000" dirty="0" err="1">
                <a:latin typeface="+mn-lt"/>
              </a:rPr>
              <a:t>col</a:t>
            </a:r>
            <a:r>
              <a:rPr lang="en-US" altLang="en-US" sz="1600" b="0" i="1" dirty="0">
                <a:latin typeface="+mn-lt"/>
              </a:rPr>
              <a:t> 	= </a:t>
            </a:r>
            <a:r>
              <a:rPr lang="en-US" altLang="en-US" sz="1600" b="0" dirty="0">
                <a:latin typeface="+mn-lt"/>
              </a:rPr>
              <a:t>column shear  - compute from statics, based on assumed location of column inflection 	points (usually </a:t>
            </a:r>
            <a:r>
              <a:rPr lang="en-US" altLang="en-US" sz="1600" b="0" dirty="0" err="1">
                <a:latin typeface="+mn-lt"/>
              </a:rPr>
              <a:t>midheight</a:t>
            </a:r>
            <a:r>
              <a:rPr lang="en-US" altLang="en-US" sz="1600" b="0" dirty="0">
                <a:latin typeface="+mn-lt"/>
              </a:rPr>
              <a:t> of column)</a:t>
            </a:r>
            <a:endParaRPr lang="en-US" altLang="en-US" sz="1600" b="0" i="1" dirty="0">
              <a:latin typeface="+mn-lt"/>
            </a:endParaRPr>
          </a:p>
        </p:txBody>
      </p:sp>
      <p:sp>
        <p:nvSpPr>
          <p:cNvPr id="85" name="Line 28"/>
          <p:cNvSpPr>
            <a:spLocks noChangeShapeType="1"/>
          </p:cNvSpPr>
          <p:nvPr/>
        </p:nvSpPr>
        <p:spPr bwMode="auto">
          <a:xfrm>
            <a:off x="4578350" y="1083295"/>
            <a:ext cx="0" cy="3105150"/>
          </a:xfrm>
          <a:prstGeom prst="line">
            <a:avLst/>
          </a:prstGeom>
          <a:noFill/>
          <a:ln w="25400">
            <a:solidFill>
              <a:schemeClr val="accent4"/>
            </a:solidFill>
            <a:prstDash val="lgDash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6" name="Line 29"/>
          <p:cNvSpPr>
            <a:spLocks noChangeShapeType="1"/>
          </p:cNvSpPr>
          <p:nvPr/>
        </p:nvSpPr>
        <p:spPr bwMode="auto">
          <a:xfrm>
            <a:off x="3184525" y="2594595"/>
            <a:ext cx="2813050" cy="0"/>
          </a:xfrm>
          <a:prstGeom prst="line">
            <a:avLst/>
          </a:prstGeom>
          <a:noFill/>
          <a:ln w="25400">
            <a:solidFill>
              <a:schemeClr val="accent4"/>
            </a:solidFill>
            <a:prstDash val="lgDash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7" name="Text Box 30"/>
          <p:cNvSpPr txBox="1">
            <a:spLocks noChangeArrowheads="1"/>
          </p:cNvSpPr>
          <p:nvPr/>
        </p:nvSpPr>
        <p:spPr bwMode="auto">
          <a:xfrm>
            <a:off x="1809750" y="3178795"/>
            <a:ext cx="17922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pc-bottom</a:t>
            </a:r>
            <a:endParaRPr lang="en-US" altLang="en-US" b="1" i="1" dirty="0"/>
          </a:p>
        </p:txBody>
      </p:sp>
      <p:sp>
        <p:nvSpPr>
          <p:cNvPr id="88" name="Text Box 31"/>
          <p:cNvSpPr txBox="1">
            <a:spLocks noChangeArrowheads="1"/>
          </p:cNvSpPr>
          <p:nvPr/>
        </p:nvSpPr>
        <p:spPr bwMode="auto">
          <a:xfrm>
            <a:off x="1562100" y="6191250"/>
            <a:ext cx="5673725" cy="469900"/>
          </a:xfrm>
          <a:prstGeom prst="rect">
            <a:avLst/>
          </a:prstGeom>
          <a:ln>
            <a:headEnd/>
            <a:tailEnd type="none" w="med" len="lg"/>
          </a:ln>
          <a:extLst/>
        </p:spPr>
        <p:style>
          <a:lnRef idx="2">
            <a:schemeClr val="accent1"/>
          </a:lnRef>
          <a:fillRef idx="1">
            <a:schemeClr val="lt1"/>
          </a:fillRef>
          <a:effectRef idx="0">
            <a:schemeClr val="accent1"/>
          </a:effectRef>
          <a:fontRef idx="minor">
            <a:schemeClr val="dk1"/>
          </a:fontRef>
        </p:style>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solidFill>
                  <a:schemeClr val="tx2"/>
                </a:solidFill>
              </a:rPr>
              <a:t>M*</a:t>
            </a:r>
            <a:r>
              <a:rPr lang="en-US" altLang="en-US" b="1" i="1" baseline="-25000" dirty="0">
                <a:solidFill>
                  <a:schemeClr val="tx2"/>
                </a:solidFill>
              </a:rPr>
              <a:t>pc</a:t>
            </a:r>
            <a:r>
              <a:rPr lang="en-US" altLang="en-US" b="1" dirty="0">
                <a:solidFill>
                  <a:schemeClr val="tx2"/>
                </a:solidFill>
              </a:rPr>
              <a:t> = </a:t>
            </a:r>
            <a:r>
              <a:rPr lang="en-US" altLang="en-US" b="1" i="1" dirty="0" err="1">
                <a:solidFill>
                  <a:schemeClr val="tx2"/>
                </a:solidFill>
              </a:rPr>
              <a:t>M</a:t>
            </a:r>
            <a:r>
              <a:rPr lang="en-US" altLang="en-US" b="1" i="1" baseline="-25000" dirty="0" err="1">
                <a:solidFill>
                  <a:schemeClr val="tx2"/>
                </a:solidFill>
              </a:rPr>
              <a:t>pc</a:t>
            </a:r>
            <a:r>
              <a:rPr lang="en-US" altLang="en-US" b="1" i="1" dirty="0">
                <a:solidFill>
                  <a:schemeClr val="tx2"/>
                </a:solidFill>
              </a:rPr>
              <a:t> </a:t>
            </a:r>
            <a:r>
              <a:rPr lang="en-US" altLang="en-US" b="1" dirty="0">
                <a:solidFill>
                  <a:schemeClr val="tx2"/>
                </a:solidFill>
              </a:rPr>
              <a:t>+ </a:t>
            </a:r>
            <a:r>
              <a:rPr lang="en-US" altLang="en-US" b="1" i="1" dirty="0" err="1">
                <a:solidFill>
                  <a:schemeClr val="tx2"/>
                </a:solidFill>
              </a:rPr>
              <a:t>V</a:t>
            </a:r>
            <a:r>
              <a:rPr lang="en-US" altLang="en-US" b="1" i="1" baseline="-25000" dirty="0" err="1">
                <a:solidFill>
                  <a:schemeClr val="tx2"/>
                </a:solidFill>
              </a:rPr>
              <a:t>col</a:t>
            </a:r>
            <a:r>
              <a:rPr lang="en-US" altLang="en-US" b="1" i="1" dirty="0">
                <a:solidFill>
                  <a:schemeClr val="tx2"/>
                </a:solidFill>
              </a:rPr>
              <a:t> </a:t>
            </a:r>
            <a:r>
              <a:rPr lang="en-US" altLang="en-US" b="1" dirty="0">
                <a:solidFill>
                  <a:schemeClr val="tx2"/>
                </a:solidFill>
              </a:rPr>
              <a:t>(</a:t>
            </a:r>
            <a:r>
              <a:rPr lang="en-US" altLang="en-US" b="1" i="1" dirty="0" err="1">
                <a:solidFill>
                  <a:schemeClr val="tx2"/>
                </a:solidFill>
              </a:rPr>
              <a:t>d</a:t>
            </a:r>
            <a:r>
              <a:rPr lang="en-US" altLang="en-US" b="1" i="1" baseline="-25000" dirty="0" err="1">
                <a:solidFill>
                  <a:schemeClr val="tx2"/>
                </a:solidFill>
              </a:rPr>
              <a:t>beam</a:t>
            </a:r>
            <a:r>
              <a:rPr lang="en-US" altLang="en-US" b="1" dirty="0">
                <a:solidFill>
                  <a:schemeClr val="tx2"/>
                </a:solidFill>
              </a:rPr>
              <a:t> </a:t>
            </a:r>
            <a:r>
              <a:rPr lang="en-US" altLang="en-US" b="1" dirty="0" smtClean="0">
                <a:solidFill>
                  <a:schemeClr val="tx2"/>
                </a:solidFill>
              </a:rPr>
              <a:t>/ 2 </a:t>
            </a:r>
            <a:r>
              <a:rPr lang="en-US" altLang="en-US" b="1" dirty="0">
                <a:solidFill>
                  <a:schemeClr val="tx2"/>
                </a:solidFill>
              </a:rPr>
              <a:t>)</a:t>
            </a:r>
            <a:endParaRPr lang="en-US" altLang="en-US" b="1" i="1" dirty="0">
              <a:solidFill>
                <a:schemeClr val="tx2"/>
              </a:solidFill>
            </a:endParaRPr>
          </a:p>
        </p:txBody>
      </p:sp>
      <p:sp>
        <p:nvSpPr>
          <p:cNvPr id="90" name="Arc 34"/>
          <p:cNvSpPr>
            <a:spLocks/>
          </p:cNvSpPr>
          <p:nvPr/>
        </p:nvSpPr>
        <p:spPr bwMode="auto">
          <a:xfrm rot="12838273" flipV="1">
            <a:off x="4303713" y="1807195"/>
            <a:ext cx="450850" cy="495300"/>
          </a:xfrm>
          <a:custGeom>
            <a:avLst/>
            <a:gdLst>
              <a:gd name="T0" fmla="*/ 0 w 19101"/>
              <a:gd name="T1" fmla="*/ 0 h 21600"/>
              <a:gd name="T2" fmla="*/ 450850 w 19101"/>
              <a:gd name="T3" fmla="*/ 264022 h 21600"/>
              <a:gd name="T4" fmla="*/ 0 w 19101"/>
              <a:gd name="T5" fmla="*/ 495300 h 21600"/>
              <a:gd name="T6" fmla="*/ 0 60000 65536"/>
              <a:gd name="T7" fmla="*/ 0 60000 65536"/>
              <a:gd name="T8" fmla="*/ 0 60000 65536"/>
            </a:gdLst>
            <a:ahLst/>
            <a:cxnLst>
              <a:cxn ang="T6">
                <a:pos x="T0" y="T1"/>
              </a:cxn>
              <a:cxn ang="T7">
                <a:pos x="T2" y="T3"/>
              </a:cxn>
              <a:cxn ang="T8">
                <a:pos x="T4" y="T5"/>
              </a:cxn>
            </a:cxnLst>
            <a:rect l="0" t="0" r="r" b="b"/>
            <a:pathLst>
              <a:path w="19101" h="21600" fill="none" extrusionOk="0">
                <a:moveTo>
                  <a:pt x="-1" y="0"/>
                </a:moveTo>
                <a:cubicBezTo>
                  <a:pt x="8009" y="0"/>
                  <a:pt x="15360" y="4431"/>
                  <a:pt x="19100" y="11514"/>
                </a:cubicBezTo>
              </a:path>
              <a:path w="19101" h="21600" stroke="0" extrusionOk="0">
                <a:moveTo>
                  <a:pt x="-1" y="0"/>
                </a:moveTo>
                <a:cubicBezTo>
                  <a:pt x="8009" y="0"/>
                  <a:pt x="15360" y="4431"/>
                  <a:pt x="19100" y="11514"/>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 name="Arc 35"/>
          <p:cNvSpPr>
            <a:spLocks/>
          </p:cNvSpPr>
          <p:nvPr/>
        </p:nvSpPr>
        <p:spPr bwMode="auto">
          <a:xfrm rot="12838273" flipH="1">
            <a:off x="4418013" y="2899395"/>
            <a:ext cx="450850" cy="495300"/>
          </a:xfrm>
          <a:custGeom>
            <a:avLst/>
            <a:gdLst>
              <a:gd name="T0" fmla="*/ 0 w 19101"/>
              <a:gd name="T1" fmla="*/ 0 h 21600"/>
              <a:gd name="T2" fmla="*/ 450850 w 19101"/>
              <a:gd name="T3" fmla="*/ 264022 h 21600"/>
              <a:gd name="T4" fmla="*/ 0 w 19101"/>
              <a:gd name="T5" fmla="*/ 495300 h 21600"/>
              <a:gd name="T6" fmla="*/ 0 60000 65536"/>
              <a:gd name="T7" fmla="*/ 0 60000 65536"/>
              <a:gd name="T8" fmla="*/ 0 60000 65536"/>
            </a:gdLst>
            <a:ahLst/>
            <a:cxnLst>
              <a:cxn ang="T6">
                <a:pos x="T0" y="T1"/>
              </a:cxn>
              <a:cxn ang="T7">
                <a:pos x="T2" y="T3"/>
              </a:cxn>
              <a:cxn ang="T8">
                <a:pos x="T4" y="T5"/>
              </a:cxn>
            </a:cxnLst>
            <a:rect l="0" t="0" r="r" b="b"/>
            <a:pathLst>
              <a:path w="19101" h="21600" fill="none" extrusionOk="0">
                <a:moveTo>
                  <a:pt x="-1" y="0"/>
                </a:moveTo>
                <a:cubicBezTo>
                  <a:pt x="8009" y="0"/>
                  <a:pt x="15360" y="4431"/>
                  <a:pt x="19100" y="11514"/>
                </a:cubicBezTo>
              </a:path>
              <a:path w="19101" h="21600" stroke="0" extrusionOk="0">
                <a:moveTo>
                  <a:pt x="-1" y="0"/>
                </a:moveTo>
                <a:cubicBezTo>
                  <a:pt x="8009" y="0"/>
                  <a:pt x="15360" y="4431"/>
                  <a:pt x="19100" y="11514"/>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nchor="ctr">
            <a:spAutoFit/>
          </a:bodyPr>
          <a:lstStyle/>
          <a:p>
            <a:endParaRPr lang="en-US"/>
          </a:p>
        </p:txBody>
      </p:sp>
      <p:sp>
        <p:nvSpPr>
          <p:cNvPr id="92" name="Arc 36"/>
          <p:cNvSpPr>
            <a:spLocks/>
          </p:cNvSpPr>
          <p:nvPr/>
        </p:nvSpPr>
        <p:spPr bwMode="auto">
          <a:xfrm rot="12838273" flipH="1">
            <a:off x="4443413" y="2397745"/>
            <a:ext cx="450850" cy="495300"/>
          </a:xfrm>
          <a:custGeom>
            <a:avLst/>
            <a:gdLst>
              <a:gd name="T0" fmla="*/ 0 w 19101"/>
              <a:gd name="T1" fmla="*/ 0 h 21600"/>
              <a:gd name="T2" fmla="*/ 450850 w 19101"/>
              <a:gd name="T3" fmla="*/ 264022 h 21600"/>
              <a:gd name="T4" fmla="*/ 0 w 19101"/>
              <a:gd name="T5" fmla="*/ 495300 h 21600"/>
              <a:gd name="T6" fmla="*/ 0 60000 65536"/>
              <a:gd name="T7" fmla="*/ 0 60000 65536"/>
              <a:gd name="T8" fmla="*/ 0 60000 65536"/>
            </a:gdLst>
            <a:ahLst/>
            <a:cxnLst>
              <a:cxn ang="T6">
                <a:pos x="T0" y="T1"/>
              </a:cxn>
              <a:cxn ang="T7">
                <a:pos x="T2" y="T3"/>
              </a:cxn>
              <a:cxn ang="T8">
                <a:pos x="T4" y="T5"/>
              </a:cxn>
            </a:cxnLst>
            <a:rect l="0" t="0" r="r" b="b"/>
            <a:pathLst>
              <a:path w="19101" h="21600" fill="none" extrusionOk="0">
                <a:moveTo>
                  <a:pt x="-1" y="0"/>
                </a:moveTo>
                <a:cubicBezTo>
                  <a:pt x="8009" y="0"/>
                  <a:pt x="15360" y="4431"/>
                  <a:pt x="19100" y="11514"/>
                </a:cubicBezTo>
              </a:path>
              <a:path w="19101" h="21600" stroke="0" extrusionOk="0">
                <a:moveTo>
                  <a:pt x="-1" y="0"/>
                </a:moveTo>
                <a:cubicBezTo>
                  <a:pt x="8009" y="0"/>
                  <a:pt x="15360" y="4431"/>
                  <a:pt x="19100" y="11514"/>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nchor="ctr">
            <a:spAutoFit/>
          </a:bodyPr>
          <a:lstStyle/>
          <a:p>
            <a:endParaRPr lang="en-US"/>
          </a:p>
        </p:txBody>
      </p:sp>
      <p:sp>
        <p:nvSpPr>
          <p:cNvPr id="93" name="Freeform 37"/>
          <p:cNvSpPr>
            <a:spLocks/>
          </p:cNvSpPr>
          <p:nvPr/>
        </p:nvSpPr>
        <p:spPr bwMode="auto">
          <a:xfrm>
            <a:off x="3378200" y="2829545"/>
            <a:ext cx="1009650" cy="603250"/>
          </a:xfrm>
          <a:custGeom>
            <a:avLst/>
            <a:gdLst>
              <a:gd name="T0" fmla="*/ 0 w 636"/>
              <a:gd name="T1" fmla="*/ 603250 h 380"/>
              <a:gd name="T2" fmla="*/ 1009650 w 636"/>
              <a:gd name="T3" fmla="*/ 0 h 380"/>
              <a:gd name="T4" fmla="*/ 0 60000 65536"/>
              <a:gd name="T5" fmla="*/ 0 60000 65536"/>
            </a:gdLst>
            <a:ahLst/>
            <a:cxnLst>
              <a:cxn ang="T4">
                <a:pos x="T0" y="T1"/>
              </a:cxn>
              <a:cxn ang="T5">
                <a:pos x="T2" y="T3"/>
              </a:cxn>
            </a:cxnLst>
            <a:rect l="0" t="0" r="r" b="b"/>
            <a:pathLst>
              <a:path w="636" h="380">
                <a:moveTo>
                  <a:pt x="0" y="380"/>
                </a:moveTo>
                <a:lnTo>
                  <a:pt x="636" y="0"/>
                </a:lnTo>
              </a:path>
            </a:pathLst>
          </a:custGeom>
          <a:noFill/>
          <a:ln w="254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4" name="Text Box 38"/>
          <p:cNvSpPr txBox="1">
            <a:spLocks noChangeArrowheads="1"/>
          </p:cNvSpPr>
          <p:nvPr/>
        </p:nvSpPr>
        <p:spPr bwMode="auto">
          <a:xfrm>
            <a:off x="1809750" y="3635995"/>
            <a:ext cx="17922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err="1"/>
              <a:t>M</a:t>
            </a:r>
            <a:r>
              <a:rPr lang="en-US" altLang="en-US" b="1" i="1" baseline="-25000" dirty="0" err="1"/>
              <a:t>pc</a:t>
            </a:r>
            <a:r>
              <a:rPr lang="en-US" altLang="en-US" b="1" i="1" baseline="-25000" dirty="0"/>
              <a:t>-bottom</a:t>
            </a:r>
            <a:endParaRPr lang="en-US" altLang="en-US" b="1" i="1" dirty="0"/>
          </a:p>
        </p:txBody>
      </p:sp>
      <p:sp>
        <p:nvSpPr>
          <p:cNvPr id="95" name="Line 39"/>
          <p:cNvSpPr>
            <a:spLocks noChangeShapeType="1"/>
          </p:cNvSpPr>
          <p:nvPr/>
        </p:nvSpPr>
        <p:spPr bwMode="auto">
          <a:xfrm flipV="1">
            <a:off x="3378200" y="3312145"/>
            <a:ext cx="1003300" cy="666750"/>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6" name="Text Box 40"/>
          <p:cNvSpPr txBox="1">
            <a:spLocks noChangeArrowheads="1"/>
          </p:cNvSpPr>
          <p:nvPr/>
        </p:nvSpPr>
        <p:spPr bwMode="auto">
          <a:xfrm>
            <a:off x="5538788" y="972170"/>
            <a:ext cx="17922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err="1"/>
              <a:t>M</a:t>
            </a:r>
            <a:r>
              <a:rPr lang="en-US" altLang="en-US" b="1" i="1" baseline="-25000" dirty="0" err="1"/>
              <a:t>pc</a:t>
            </a:r>
            <a:r>
              <a:rPr lang="en-US" altLang="en-US" b="1" i="1" baseline="-25000" dirty="0"/>
              <a:t>-top</a:t>
            </a:r>
            <a:endParaRPr lang="en-US" altLang="en-US" b="1" i="1" dirty="0"/>
          </a:p>
        </p:txBody>
      </p:sp>
      <p:sp>
        <p:nvSpPr>
          <p:cNvPr id="97" name="Text Box 41"/>
          <p:cNvSpPr txBox="1">
            <a:spLocks noChangeArrowheads="1"/>
          </p:cNvSpPr>
          <p:nvPr/>
        </p:nvSpPr>
        <p:spPr bwMode="auto">
          <a:xfrm>
            <a:off x="5443538" y="1429370"/>
            <a:ext cx="17922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pc-top</a:t>
            </a:r>
            <a:endParaRPr lang="en-US" altLang="en-US" b="1" i="1" dirty="0"/>
          </a:p>
        </p:txBody>
      </p:sp>
      <p:sp>
        <p:nvSpPr>
          <p:cNvPr id="98" name="Line 42"/>
          <p:cNvSpPr>
            <a:spLocks noChangeShapeType="1"/>
          </p:cNvSpPr>
          <p:nvPr/>
        </p:nvSpPr>
        <p:spPr bwMode="auto">
          <a:xfrm flipH="1">
            <a:off x="4806950" y="1315070"/>
            <a:ext cx="1136650" cy="571500"/>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9" name="Line 43"/>
          <p:cNvSpPr>
            <a:spLocks noChangeShapeType="1"/>
          </p:cNvSpPr>
          <p:nvPr/>
        </p:nvSpPr>
        <p:spPr bwMode="auto">
          <a:xfrm flipH="1">
            <a:off x="4754563" y="1677020"/>
            <a:ext cx="1036637" cy="720725"/>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0" name="Line 44"/>
          <p:cNvSpPr>
            <a:spLocks noChangeShapeType="1"/>
          </p:cNvSpPr>
          <p:nvPr/>
        </p:nvSpPr>
        <p:spPr bwMode="auto">
          <a:xfrm>
            <a:off x="6292850" y="2061195"/>
            <a:ext cx="441325"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 name="Line 45"/>
          <p:cNvSpPr>
            <a:spLocks noChangeShapeType="1"/>
          </p:cNvSpPr>
          <p:nvPr/>
        </p:nvSpPr>
        <p:spPr bwMode="auto">
          <a:xfrm>
            <a:off x="6292850" y="3166095"/>
            <a:ext cx="441325"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 name="Line 46"/>
          <p:cNvSpPr>
            <a:spLocks noChangeShapeType="1"/>
          </p:cNvSpPr>
          <p:nvPr/>
        </p:nvSpPr>
        <p:spPr bwMode="auto">
          <a:xfrm>
            <a:off x="6543675" y="2061195"/>
            <a:ext cx="0" cy="1104900"/>
          </a:xfrm>
          <a:prstGeom prst="line">
            <a:avLst/>
          </a:prstGeom>
          <a:noFill/>
          <a:ln w="25400">
            <a:solidFill>
              <a:schemeClr val="tx1"/>
            </a:solidFill>
            <a:round/>
            <a:headEnd type="triangle" w="med" len="me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3" name="Text Box 47"/>
          <p:cNvSpPr txBox="1">
            <a:spLocks noChangeArrowheads="1"/>
          </p:cNvSpPr>
          <p:nvPr/>
        </p:nvSpPr>
        <p:spPr bwMode="auto">
          <a:xfrm>
            <a:off x="6278835" y="2423145"/>
            <a:ext cx="15335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i="1" dirty="0" err="1"/>
              <a:t>d</a:t>
            </a:r>
            <a:r>
              <a:rPr lang="en-US" altLang="en-US" sz="2000" i="1" baseline="-25000" dirty="0" err="1"/>
              <a:t>beam</a:t>
            </a:r>
            <a:endParaRPr lang="en-US" altLang="en-US" sz="2000" i="1" dirty="0"/>
          </a:p>
        </p:txBody>
      </p:sp>
      <p:sp>
        <p:nvSpPr>
          <p:cNvPr id="104" name="Line 48"/>
          <p:cNvSpPr>
            <a:spLocks noChangeShapeType="1"/>
          </p:cNvSpPr>
          <p:nvPr/>
        </p:nvSpPr>
        <p:spPr bwMode="auto">
          <a:xfrm>
            <a:off x="4332288" y="934070"/>
            <a:ext cx="565150"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5" name="Text Box 49"/>
          <p:cNvSpPr txBox="1">
            <a:spLocks noChangeArrowheads="1"/>
          </p:cNvSpPr>
          <p:nvPr/>
        </p:nvSpPr>
        <p:spPr bwMode="auto">
          <a:xfrm>
            <a:off x="3251200" y="667370"/>
            <a:ext cx="12303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i="1" dirty="0" err="1"/>
              <a:t>V</a:t>
            </a:r>
            <a:r>
              <a:rPr lang="en-US" altLang="en-US" sz="2000" i="1" baseline="-25000" dirty="0" err="1"/>
              <a:t>col</a:t>
            </a:r>
            <a:r>
              <a:rPr lang="en-US" altLang="en-US" sz="2000" i="1" baseline="-25000" dirty="0"/>
              <a:t>-top</a:t>
            </a:r>
            <a:endParaRPr lang="en-US" altLang="en-US" sz="2000" i="1" dirty="0"/>
          </a:p>
        </p:txBody>
      </p:sp>
      <p:sp>
        <p:nvSpPr>
          <p:cNvPr id="106" name="Line 50"/>
          <p:cNvSpPr>
            <a:spLocks noChangeShapeType="1"/>
          </p:cNvSpPr>
          <p:nvPr/>
        </p:nvSpPr>
        <p:spPr bwMode="auto">
          <a:xfrm flipH="1">
            <a:off x="4313238" y="4302745"/>
            <a:ext cx="565150"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 name="Text Box 51"/>
          <p:cNvSpPr txBox="1">
            <a:spLocks noChangeArrowheads="1"/>
          </p:cNvSpPr>
          <p:nvPr/>
        </p:nvSpPr>
        <p:spPr bwMode="auto">
          <a:xfrm>
            <a:off x="4594225" y="4112245"/>
            <a:ext cx="17113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i="1" dirty="0" err="1"/>
              <a:t>V</a:t>
            </a:r>
            <a:r>
              <a:rPr lang="en-US" altLang="en-US" sz="2000" i="1" baseline="-25000" dirty="0" err="1"/>
              <a:t>col</a:t>
            </a:r>
            <a:r>
              <a:rPr lang="en-US" altLang="en-US" sz="2000" i="1" baseline="-25000" dirty="0"/>
              <a:t>-bottom</a:t>
            </a:r>
            <a:endParaRPr lang="en-US" altLang="en-US" sz="2000" i="1" dirty="0"/>
          </a:p>
        </p:txBody>
      </p:sp>
    </p:spTree>
    <p:extLst>
      <p:ext uri="{BB962C8B-B14F-4D97-AF65-F5344CB8AC3E}">
        <p14:creationId xmlns:p14="http://schemas.microsoft.com/office/powerpoint/2010/main" val="4027481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smtClean="0"/>
              <a:t>System Requirements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6" name="Text Box 2"/>
          <p:cNvSpPr txBox="1">
            <a:spLocks noChangeArrowheads="1"/>
          </p:cNvSpPr>
          <p:nvPr/>
        </p:nvSpPr>
        <p:spPr bwMode="auto">
          <a:xfrm>
            <a:off x="539552" y="1268760"/>
            <a:ext cx="78488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a:latin typeface="+mn-lt"/>
              </a:rPr>
              <a:t>E3.4b </a:t>
            </a:r>
            <a:r>
              <a:rPr lang="en-US" altLang="en-US" sz="2200" u="sng" dirty="0" smtClean="0">
                <a:latin typeface="+mn-lt"/>
              </a:rPr>
              <a:t> Stability </a:t>
            </a:r>
            <a:r>
              <a:rPr lang="en-US" altLang="en-US" sz="2200" u="sng" dirty="0">
                <a:latin typeface="+mn-lt"/>
              </a:rPr>
              <a:t>Bracing of Beams</a:t>
            </a:r>
          </a:p>
        </p:txBody>
      </p:sp>
      <p:sp>
        <p:nvSpPr>
          <p:cNvPr id="7" name="Text Box 3"/>
          <p:cNvSpPr txBox="1">
            <a:spLocks noChangeArrowheads="1"/>
          </p:cNvSpPr>
          <p:nvPr/>
        </p:nvSpPr>
        <p:spPr bwMode="auto">
          <a:xfrm>
            <a:off x="683567" y="1988840"/>
            <a:ext cx="77048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dirty="0" smtClean="0">
                <a:latin typeface="+mn-lt"/>
              </a:rPr>
              <a:t>Beams </a:t>
            </a:r>
            <a:r>
              <a:rPr lang="en-US" altLang="en-US" b="1" dirty="0">
                <a:latin typeface="+mn-lt"/>
              </a:rPr>
              <a:t>shall be braced to satisfy the requirements for </a:t>
            </a:r>
            <a:r>
              <a:rPr lang="en-US" altLang="en-US" b="1" i="1" dirty="0">
                <a:solidFill>
                  <a:schemeClr val="tx2"/>
                </a:solidFill>
                <a:latin typeface="+mn-lt"/>
              </a:rPr>
              <a:t>highly ductile members</a:t>
            </a:r>
            <a:r>
              <a:rPr lang="en-US" altLang="en-US" b="1" dirty="0">
                <a:latin typeface="+mn-lt"/>
              </a:rPr>
              <a:t> in Section D1.2b</a:t>
            </a:r>
            <a:endParaRPr lang="en-US" altLang="en-US" b="1" dirty="0" smtClean="0">
              <a:latin typeface="+mn-lt"/>
            </a:endParaRPr>
          </a:p>
          <a:p>
            <a:pPr algn="l"/>
            <a:endParaRPr lang="en-US" altLang="en-US" dirty="0" smtClean="0">
              <a:latin typeface="Arial Narrow"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1736276" y="3298252"/>
                <a:ext cx="2721194" cy="10542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a:rPr>
                          </m:ctrlPr>
                        </m:sSubPr>
                        <m:e>
                          <m:r>
                            <a:rPr lang="en-US" sz="2800" b="1" i="1" smtClean="0">
                              <a:latin typeface="Cambria Math"/>
                            </a:rPr>
                            <m:t>𝑳</m:t>
                          </m:r>
                        </m:e>
                        <m:sub>
                          <m:r>
                            <a:rPr lang="en-US" sz="2800" b="1" i="1" smtClean="0">
                              <a:latin typeface="Cambria Math"/>
                            </a:rPr>
                            <m:t>𝒃</m:t>
                          </m:r>
                        </m:sub>
                      </m:sSub>
                      <m:r>
                        <a:rPr lang="en-US" sz="2800" b="1" i="1" smtClean="0">
                          <a:latin typeface="Cambria Math"/>
                          <a:ea typeface="Cambria Math"/>
                        </a:rPr>
                        <m:t>=</m:t>
                      </m:r>
                      <m:f>
                        <m:fPr>
                          <m:ctrlPr>
                            <a:rPr lang="en-US" sz="2800" b="1" i="1" smtClean="0">
                              <a:latin typeface="Cambria Math"/>
                              <a:ea typeface="Cambria Math"/>
                            </a:rPr>
                          </m:ctrlPr>
                        </m:fPr>
                        <m:num>
                          <m:r>
                            <a:rPr lang="en-US" sz="2800" b="1" i="1" smtClean="0">
                              <a:latin typeface="Cambria Math"/>
                              <a:ea typeface="Cambria Math"/>
                            </a:rPr>
                            <m:t>𝟎</m:t>
                          </m:r>
                          <m:r>
                            <a:rPr lang="en-US" sz="2800" b="1" i="1" smtClean="0">
                              <a:latin typeface="Cambria Math"/>
                              <a:ea typeface="Cambria Math"/>
                            </a:rPr>
                            <m:t>.</m:t>
                          </m:r>
                          <m:r>
                            <a:rPr lang="en-US" sz="2800" b="1" i="1" smtClean="0">
                              <a:latin typeface="Cambria Math"/>
                              <a:ea typeface="Cambria Math"/>
                            </a:rPr>
                            <m:t>𝟎𝟗𝟓</m:t>
                          </m:r>
                          <m:sSub>
                            <m:sSubPr>
                              <m:ctrlPr>
                                <a:rPr lang="en-US" sz="2800" b="1" i="1" smtClean="0">
                                  <a:latin typeface="Cambria Math"/>
                                  <a:ea typeface="Cambria Math"/>
                                </a:rPr>
                              </m:ctrlPr>
                            </m:sSubPr>
                            <m:e>
                              <m:r>
                                <a:rPr lang="en-US" sz="2800" b="1" i="1" smtClean="0">
                                  <a:latin typeface="Cambria Math"/>
                                  <a:ea typeface="Cambria Math"/>
                                </a:rPr>
                                <m:t>𝒓</m:t>
                              </m:r>
                            </m:e>
                            <m:sub>
                              <m:r>
                                <a:rPr lang="en-US" sz="2800" b="1" i="1" smtClean="0">
                                  <a:latin typeface="Cambria Math"/>
                                  <a:ea typeface="Cambria Math"/>
                                </a:rPr>
                                <m:t>𝒚</m:t>
                              </m:r>
                            </m:sub>
                          </m:sSub>
                          <m:r>
                            <a:rPr lang="en-US" sz="2800" b="1" i="1" smtClean="0">
                              <a:latin typeface="Cambria Math"/>
                              <a:ea typeface="Cambria Math"/>
                            </a:rPr>
                            <m:t>𝑬</m:t>
                          </m:r>
                        </m:num>
                        <m:den>
                          <m:sSub>
                            <m:sSubPr>
                              <m:ctrlPr>
                                <a:rPr lang="en-US" sz="2800" b="1" i="1" smtClean="0">
                                  <a:latin typeface="Cambria Math"/>
                                  <a:ea typeface="Cambria Math"/>
                                </a:rPr>
                              </m:ctrlPr>
                            </m:sSubPr>
                            <m:e>
                              <m:r>
                                <a:rPr lang="en-US" sz="2800" b="1" i="1" smtClean="0">
                                  <a:latin typeface="Cambria Math"/>
                                  <a:ea typeface="Cambria Math"/>
                                </a:rPr>
                                <m:t>𝑹</m:t>
                              </m:r>
                            </m:e>
                            <m:sub>
                              <m:r>
                                <a:rPr lang="en-US" sz="2800" b="1" i="1" smtClean="0">
                                  <a:latin typeface="Cambria Math"/>
                                  <a:ea typeface="Cambria Math"/>
                                </a:rPr>
                                <m:t>𝒚</m:t>
                              </m:r>
                            </m:sub>
                          </m:sSub>
                          <m:sSub>
                            <m:sSubPr>
                              <m:ctrlPr>
                                <a:rPr lang="en-US" sz="2800" b="1" i="1" smtClean="0">
                                  <a:latin typeface="Cambria Math"/>
                                  <a:ea typeface="Cambria Math"/>
                                </a:rPr>
                              </m:ctrlPr>
                            </m:sSubPr>
                            <m:e>
                              <m:r>
                                <a:rPr lang="en-US" sz="2800" b="1" i="1" smtClean="0">
                                  <a:latin typeface="Cambria Math"/>
                                  <a:ea typeface="Cambria Math"/>
                                </a:rPr>
                                <m:t>𝑭</m:t>
                              </m:r>
                            </m:e>
                            <m:sub>
                              <m:r>
                                <a:rPr lang="en-US" sz="2800" b="1" i="1" smtClean="0">
                                  <a:latin typeface="Cambria Math"/>
                                  <a:ea typeface="Cambria Math"/>
                                </a:rPr>
                                <m:t>𝒚</m:t>
                              </m:r>
                            </m:sub>
                          </m:sSub>
                        </m:den>
                      </m:f>
                    </m:oMath>
                  </m:oMathPara>
                </a14:m>
                <a:endParaRPr lang="en-US" sz="2800" b="1" dirty="0"/>
              </a:p>
            </p:txBody>
          </p:sp>
        </mc:Choice>
        <mc:Fallback xmlns="">
          <p:sp>
            <p:nvSpPr>
              <p:cNvPr id="8" name="TextBox 7"/>
              <p:cNvSpPr txBox="1">
                <a:spLocks noRot="1" noChangeAspect="1" noMove="1" noResize="1" noEditPoints="1" noAdjustHandles="1" noChangeArrowheads="1" noChangeShapeType="1" noTextEdit="1"/>
              </p:cNvSpPr>
              <p:nvPr/>
            </p:nvSpPr>
            <p:spPr>
              <a:xfrm>
                <a:off x="1736276" y="3298252"/>
                <a:ext cx="2721194" cy="1054263"/>
              </a:xfrm>
              <a:prstGeom prst="rect">
                <a:avLst/>
              </a:prstGeom>
              <a:blipFill rotWithShape="1">
                <a:blip r:embed="rId3"/>
                <a:stretch>
                  <a:fillRect/>
                </a:stretch>
              </a:blipFill>
            </p:spPr>
            <p:txBody>
              <a:bodyPr/>
              <a:lstStyle/>
              <a:p>
                <a:r>
                  <a:rPr lang="en-US">
                    <a:noFill/>
                  </a:rPr>
                  <a:t> </a:t>
                </a:r>
              </a:p>
            </p:txBody>
          </p:sp>
        </mc:Fallback>
      </mc:AlternateContent>
      <p:sp>
        <p:nvSpPr>
          <p:cNvPr id="9" name="TextBox 8"/>
          <p:cNvSpPr txBox="1"/>
          <p:nvPr/>
        </p:nvSpPr>
        <p:spPr>
          <a:xfrm>
            <a:off x="4860032" y="3640717"/>
            <a:ext cx="3390106" cy="369332"/>
          </a:xfrm>
          <a:prstGeom prst="rect">
            <a:avLst/>
          </a:prstGeom>
          <a:noFill/>
        </p:spPr>
        <p:txBody>
          <a:bodyPr wrap="square" rtlCol="0">
            <a:spAutoFit/>
          </a:bodyPr>
          <a:lstStyle/>
          <a:p>
            <a:r>
              <a:rPr lang="en-US" i="1" dirty="0" smtClean="0"/>
              <a:t>Maximum spacing of bracing</a:t>
            </a:r>
            <a:endParaRPr lang="en-US" i="1" dirty="0"/>
          </a:p>
        </p:txBody>
      </p:sp>
    </p:spTree>
    <p:extLst>
      <p:ext uri="{BB962C8B-B14F-4D97-AF65-F5344CB8AC3E}">
        <p14:creationId xmlns:p14="http://schemas.microsoft.com/office/powerpoint/2010/main" val="1176430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ample-field-conn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9545" cy="685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22</a:t>
            </a:fld>
            <a:endParaRPr lang="en-US" altLang="en-US" dirty="0"/>
          </a:p>
        </p:txBody>
      </p:sp>
    </p:spTree>
    <p:extLst>
      <p:ext uri="{BB962C8B-B14F-4D97-AF65-F5344CB8AC3E}">
        <p14:creationId xmlns:p14="http://schemas.microsoft.com/office/powerpoint/2010/main" val="1590776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8"/>
          </p:nvPr>
        </p:nvSpPr>
        <p:spPr/>
        <p:txBody>
          <a:bodyPr/>
          <a:lstStyle/>
          <a:p>
            <a:r>
              <a:rPr lang="en-US" dirty="0" smtClean="0"/>
              <a:t>Lateral Torsional Buckling</a:t>
            </a:r>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539552" y="829674"/>
                <a:ext cx="6182655" cy="1015150"/>
              </a:xfrm>
              <a:prstGeom prst="rect">
                <a:avLst/>
              </a:prstGeom>
              <a:noFill/>
            </p:spPr>
            <p:txBody>
              <a:bodyPr wrap="none" rtlCol="0">
                <a:spAutoFit/>
              </a:bodyPr>
              <a:lstStyle/>
              <a:p>
                <a:r>
                  <a:rPr lang="en-US" sz="2400" i="1" dirty="0" smtClean="0">
                    <a:solidFill>
                      <a:schemeClr val="tx2"/>
                    </a:solidFill>
                  </a:rPr>
                  <a:t>Lateral torsional buckling controlled by:</a:t>
                </a:r>
                <a:r>
                  <a:rPr lang="en-US" sz="2800" i="1" dirty="0" smtClean="0"/>
                  <a:t>  </a:t>
                </a:r>
                <a14:m>
                  <m:oMath xmlns:m="http://schemas.openxmlformats.org/officeDocument/2006/math">
                    <m:f>
                      <m:fPr>
                        <m:ctrlPr>
                          <a:rPr lang="en-US" sz="3600" b="1" i="1" smtClean="0">
                            <a:latin typeface="Cambria Math"/>
                          </a:rPr>
                        </m:ctrlPr>
                      </m:fPr>
                      <m:num>
                        <m:sSub>
                          <m:sSubPr>
                            <m:ctrlPr>
                              <a:rPr lang="en-US" sz="3600" b="1" i="1" smtClean="0">
                                <a:latin typeface="Cambria Math"/>
                              </a:rPr>
                            </m:ctrlPr>
                          </m:sSubPr>
                          <m:e>
                            <m:r>
                              <a:rPr lang="en-US" sz="3600" b="1" i="1" smtClean="0">
                                <a:latin typeface="Cambria Math"/>
                              </a:rPr>
                              <m:t>𝑳</m:t>
                            </m:r>
                          </m:e>
                          <m:sub>
                            <m:r>
                              <a:rPr lang="en-US" sz="3600" b="1" i="1" smtClean="0">
                                <a:latin typeface="Cambria Math"/>
                              </a:rPr>
                              <m:t>𝒃</m:t>
                            </m:r>
                          </m:sub>
                        </m:sSub>
                      </m:num>
                      <m:den>
                        <m:sSub>
                          <m:sSubPr>
                            <m:ctrlPr>
                              <a:rPr lang="en-US" sz="3600" b="1" i="1" smtClean="0">
                                <a:latin typeface="Cambria Math"/>
                              </a:rPr>
                            </m:ctrlPr>
                          </m:sSubPr>
                          <m:e>
                            <m:r>
                              <a:rPr lang="en-US" sz="3600" b="1" i="1" smtClean="0">
                                <a:latin typeface="Cambria Math"/>
                              </a:rPr>
                              <m:t>𝒓</m:t>
                            </m:r>
                          </m:e>
                          <m:sub>
                            <m:r>
                              <a:rPr lang="en-US" sz="3600" b="1" i="1" smtClean="0">
                                <a:latin typeface="Cambria Math"/>
                              </a:rPr>
                              <m:t>𝒚</m:t>
                            </m:r>
                          </m:sub>
                        </m:sSub>
                      </m:den>
                    </m:f>
                  </m:oMath>
                </a14:m>
                <a:endParaRPr lang="en-US" sz="3600" b="1" dirty="0"/>
              </a:p>
            </p:txBody>
          </p:sp>
        </mc:Choice>
        <mc:Fallback xmlns="">
          <p:sp>
            <p:nvSpPr>
              <p:cNvPr id="9" name="TextBox 8"/>
              <p:cNvSpPr txBox="1">
                <a:spLocks noRot="1" noChangeAspect="1" noMove="1" noResize="1" noEditPoints="1" noAdjustHandles="1" noChangeArrowheads="1" noChangeShapeType="1" noTextEdit="1"/>
              </p:cNvSpPr>
              <p:nvPr/>
            </p:nvSpPr>
            <p:spPr>
              <a:xfrm>
                <a:off x="539552" y="829674"/>
                <a:ext cx="6182655" cy="1015150"/>
              </a:xfrm>
              <a:prstGeom prst="rect">
                <a:avLst/>
              </a:prstGeom>
              <a:blipFill rotWithShape="1">
                <a:blip r:embed="rId3"/>
                <a:stretch>
                  <a:fillRect l="-1578"/>
                </a:stretch>
              </a:blipFill>
            </p:spPr>
            <p:txBody>
              <a:bodyPr/>
              <a:lstStyle/>
              <a:p>
                <a:r>
                  <a:rPr lang="en-US">
                    <a:noFill/>
                  </a:rPr>
                  <a:t> </a:t>
                </a:r>
              </a:p>
            </p:txBody>
          </p:sp>
        </mc:Fallback>
      </mc:AlternateContent>
      <p:sp>
        <p:nvSpPr>
          <p:cNvPr id="10" name="Text Box 6"/>
          <p:cNvSpPr txBox="1">
            <a:spLocks noChangeArrowheads="1"/>
          </p:cNvSpPr>
          <p:nvPr/>
        </p:nvSpPr>
        <p:spPr bwMode="auto">
          <a:xfrm>
            <a:off x="1794209" y="2276872"/>
            <a:ext cx="5843254" cy="861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ts val="1200"/>
              </a:spcBef>
              <a:tabLst>
                <a:tab pos="685800" algn="l"/>
              </a:tabLst>
            </a:pPr>
            <a:r>
              <a:rPr lang="en-US" altLang="en-US" sz="2000" b="1" i="1" dirty="0"/>
              <a:t>L</a:t>
            </a:r>
            <a:r>
              <a:rPr lang="en-US" altLang="en-US" sz="2000" b="1" i="1" baseline="-26000" dirty="0"/>
              <a:t>b</a:t>
            </a:r>
            <a:r>
              <a:rPr lang="en-US" altLang="en-US" sz="2000" b="1" i="1" dirty="0"/>
              <a:t> </a:t>
            </a:r>
            <a:r>
              <a:rPr lang="en-US" altLang="en-US" sz="2000" b="1" i="1" dirty="0" smtClean="0"/>
              <a:t>	</a:t>
            </a:r>
            <a:r>
              <a:rPr lang="en-US" altLang="en-US" sz="2000" i="1" dirty="0" smtClean="0"/>
              <a:t>=  </a:t>
            </a:r>
            <a:r>
              <a:rPr lang="en-US" altLang="en-US" sz="2000" dirty="0" smtClean="0"/>
              <a:t>distance </a:t>
            </a:r>
            <a:r>
              <a:rPr lang="en-US" altLang="en-US" sz="2000" dirty="0"/>
              <a:t>between beam lateral braces</a:t>
            </a:r>
          </a:p>
          <a:p>
            <a:pPr algn="l">
              <a:spcBef>
                <a:spcPts val="1200"/>
              </a:spcBef>
              <a:tabLst>
                <a:tab pos="685800" algn="l"/>
              </a:tabLst>
            </a:pPr>
            <a:r>
              <a:rPr lang="en-US" altLang="en-US" sz="2000" b="1" i="1" dirty="0" err="1"/>
              <a:t>r</a:t>
            </a:r>
            <a:r>
              <a:rPr lang="en-US" altLang="en-US" sz="2000" b="1" i="1" baseline="-25000" dirty="0" err="1"/>
              <a:t>y</a:t>
            </a:r>
            <a:r>
              <a:rPr lang="en-US" altLang="en-US" sz="2000" b="1" i="1" dirty="0"/>
              <a:t> </a:t>
            </a:r>
            <a:r>
              <a:rPr lang="en-US" altLang="en-US" sz="2000" b="1" i="1" dirty="0" smtClean="0"/>
              <a:t>	</a:t>
            </a:r>
            <a:r>
              <a:rPr lang="en-US" altLang="en-US" sz="2000" i="1" dirty="0" smtClean="0"/>
              <a:t>=  </a:t>
            </a:r>
            <a:r>
              <a:rPr lang="en-US" altLang="en-US" sz="2000" dirty="0" smtClean="0"/>
              <a:t>weak </a:t>
            </a:r>
            <a:r>
              <a:rPr lang="en-US" altLang="en-US" sz="2000" dirty="0"/>
              <a:t>axis radius of gyration</a:t>
            </a:r>
          </a:p>
        </p:txBody>
      </p:sp>
      <p:grpSp>
        <p:nvGrpSpPr>
          <p:cNvPr id="11" name="Group 7"/>
          <p:cNvGrpSpPr>
            <a:grpSpLocks/>
          </p:cNvGrpSpPr>
          <p:nvPr/>
        </p:nvGrpSpPr>
        <p:grpSpPr bwMode="auto">
          <a:xfrm>
            <a:off x="1036638" y="3815482"/>
            <a:ext cx="6608762" cy="2709862"/>
            <a:chOff x="761" y="2349"/>
            <a:chExt cx="4163" cy="1707"/>
          </a:xfrm>
        </p:grpSpPr>
        <p:grpSp>
          <p:nvGrpSpPr>
            <p:cNvPr id="12" name="Group 8"/>
            <p:cNvGrpSpPr>
              <a:grpSpLocks/>
            </p:cNvGrpSpPr>
            <p:nvPr/>
          </p:nvGrpSpPr>
          <p:grpSpPr bwMode="auto">
            <a:xfrm>
              <a:off x="761" y="2910"/>
              <a:ext cx="4163" cy="558"/>
              <a:chOff x="509" y="2784"/>
              <a:chExt cx="4163" cy="558"/>
            </a:xfrm>
          </p:grpSpPr>
          <p:sp>
            <p:nvSpPr>
              <p:cNvPr id="32" name="Rectangle 9"/>
              <p:cNvSpPr>
                <a:spLocks noChangeArrowheads="1"/>
              </p:cNvSpPr>
              <p:nvPr/>
            </p:nvSpPr>
            <p:spPr bwMode="auto">
              <a:xfrm>
                <a:off x="511" y="3285"/>
                <a:ext cx="4161" cy="56"/>
              </a:xfrm>
              <a:prstGeom prst="rect">
                <a:avLst/>
              </a:prstGeom>
              <a:solidFill>
                <a:srgbClr val="CECECE"/>
              </a:solidFill>
              <a:ln>
                <a:noFill/>
              </a:ln>
              <a:effectLst/>
              <a:extLs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3" name="Group 10"/>
              <p:cNvGrpSpPr>
                <a:grpSpLocks/>
              </p:cNvGrpSpPr>
              <p:nvPr/>
            </p:nvGrpSpPr>
            <p:grpSpPr bwMode="auto">
              <a:xfrm>
                <a:off x="509" y="2784"/>
                <a:ext cx="4163" cy="558"/>
                <a:chOff x="509" y="2784"/>
                <a:chExt cx="4163" cy="558"/>
              </a:xfrm>
            </p:grpSpPr>
            <p:sp>
              <p:nvSpPr>
                <p:cNvPr id="34" name="Rectangle 11"/>
                <p:cNvSpPr>
                  <a:spLocks noChangeArrowheads="1"/>
                </p:cNvSpPr>
                <p:nvPr/>
              </p:nvSpPr>
              <p:spPr bwMode="auto">
                <a:xfrm>
                  <a:off x="511" y="2784"/>
                  <a:ext cx="4161" cy="56"/>
                </a:xfrm>
                <a:prstGeom prst="rect">
                  <a:avLst/>
                </a:prstGeom>
                <a:solidFill>
                  <a:srgbClr val="CECECE"/>
                </a:solidFill>
                <a:ln>
                  <a:noFill/>
                </a:ln>
                <a:effectLst/>
                <a:extLs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5" name="Rectangle 12"/>
                <p:cNvSpPr>
                  <a:spLocks noChangeArrowheads="1"/>
                </p:cNvSpPr>
                <p:nvPr/>
              </p:nvSpPr>
              <p:spPr bwMode="auto">
                <a:xfrm>
                  <a:off x="516" y="2851"/>
                  <a:ext cx="4156" cy="432"/>
                </a:xfrm>
                <a:prstGeom prst="rect">
                  <a:avLst/>
                </a:prstGeom>
                <a:solidFill>
                  <a:srgbClr val="CECECE"/>
                </a:solidFill>
                <a:ln w="19050">
                  <a:no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6" name="Group 13"/>
                <p:cNvGrpSpPr>
                  <a:grpSpLocks/>
                </p:cNvGrpSpPr>
                <p:nvPr/>
              </p:nvGrpSpPr>
              <p:grpSpPr bwMode="auto">
                <a:xfrm>
                  <a:off x="509" y="2790"/>
                  <a:ext cx="4158" cy="552"/>
                  <a:chOff x="516" y="2790"/>
                  <a:chExt cx="4158" cy="552"/>
                </a:xfrm>
              </p:grpSpPr>
              <p:grpSp>
                <p:nvGrpSpPr>
                  <p:cNvPr id="37" name="Group 14"/>
                  <p:cNvGrpSpPr>
                    <a:grpSpLocks/>
                  </p:cNvGrpSpPr>
                  <p:nvPr/>
                </p:nvGrpSpPr>
                <p:grpSpPr bwMode="auto">
                  <a:xfrm>
                    <a:off x="516" y="2790"/>
                    <a:ext cx="4158" cy="60"/>
                    <a:chOff x="522" y="2790"/>
                    <a:chExt cx="4158" cy="60"/>
                  </a:xfrm>
                </p:grpSpPr>
                <p:sp>
                  <p:nvSpPr>
                    <p:cNvPr id="41" name="Line 15"/>
                    <p:cNvSpPr>
                      <a:spLocks noChangeShapeType="1"/>
                    </p:cNvSpPr>
                    <p:nvPr/>
                  </p:nvSpPr>
                  <p:spPr bwMode="auto">
                    <a:xfrm>
                      <a:off x="522" y="2790"/>
                      <a:ext cx="4158"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16"/>
                    <p:cNvSpPr>
                      <a:spLocks noChangeShapeType="1"/>
                    </p:cNvSpPr>
                    <p:nvPr/>
                  </p:nvSpPr>
                  <p:spPr bwMode="auto">
                    <a:xfrm>
                      <a:off x="522" y="2850"/>
                      <a:ext cx="4158"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 name="Group 17"/>
                  <p:cNvGrpSpPr>
                    <a:grpSpLocks/>
                  </p:cNvGrpSpPr>
                  <p:nvPr/>
                </p:nvGrpSpPr>
                <p:grpSpPr bwMode="auto">
                  <a:xfrm>
                    <a:off x="516" y="3282"/>
                    <a:ext cx="4158" cy="60"/>
                    <a:chOff x="522" y="2790"/>
                    <a:chExt cx="4158" cy="60"/>
                  </a:xfrm>
                </p:grpSpPr>
                <p:sp>
                  <p:nvSpPr>
                    <p:cNvPr id="39" name="Line 18"/>
                    <p:cNvSpPr>
                      <a:spLocks noChangeShapeType="1"/>
                    </p:cNvSpPr>
                    <p:nvPr/>
                  </p:nvSpPr>
                  <p:spPr bwMode="auto">
                    <a:xfrm>
                      <a:off x="522" y="2790"/>
                      <a:ext cx="4158"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19"/>
                    <p:cNvSpPr>
                      <a:spLocks noChangeShapeType="1"/>
                    </p:cNvSpPr>
                    <p:nvPr/>
                  </p:nvSpPr>
                  <p:spPr bwMode="auto">
                    <a:xfrm>
                      <a:off x="522" y="2850"/>
                      <a:ext cx="4158"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grpSp>
          <p:nvGrpSpPr>
            <p:cNvPr id="13" name="Group 20"/>
            <p:cNvGrpSpPr>
              <a:grpSpLocks/>
            </p:cNvGrpSpPr>
            <p:nvPr/>
          </p:nvGrpSpPr>
          <p:grpSpPr bwMode="auto">
            <a:xfrm>
              <a:off x="870" y="2790"/>
              <a:ext cx="225" cy="789"/>
              <a:chOff x="870" y="2790"/>
              <a:chExt cx="225" cy="789"/>
            </a:xfrm>
          </p:grpSpPr>
          <p:sp>
            <p:nvSpPr>
              <p:cNvPr id="30" name="AutoShape 21"/>
              <p:cNvSpPr>
                <a:spLocks noChangeArrowheads="1"/>
              </p:cNvSpPr>
              <p:nvPr/>
            </p:nvSpPr>
            <p:spPr bwMode="auto">
              <a:xfrm>
                <a:off x="870" y="2790"/>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1" name="AutoShape 22"/>
              <p:cNvSpPr>
                <a:spLocks noChangeArrowheads="1"/>
              </p:cNvSpPr>
              <p:nvPr/>
            </p:nvSpPr>
            <p:spPr bwMode="auto">
              <a:xfrm>
                <a:off x="870" y="3273"/>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4" name="Group 23"/>
            <p:cNvGrpSpPr>
              <a:grpSpLocks/>
            </p:cNvGrpSpPr>
            <p:nvPr/>
          </p:nvGrpSpPr>
          <p:grpSpPr bwMode="auto">
            <a:xfrm>
              <a:off x="2514" y="2787"/>
              <a:ext cx="225" cy="789"/>
              <a:chOff x="870" y="2790"/>
              <a:chExt cx="225" cy="789"/>
            </a:xfrm>
          </p:grpSpPr>
          <p:sp>
            <p:nvSpPr>
              <p:cNvPr id="28" name="AutoShape 24"/>
              <p:cNvSpPr>
                <a:spLocks noChangeArrowheads="1"/>
              </p:cNvSpPr>
              <p:nvPr/>
            </p:nvSpPr>
            <p:spPr bwMode="auto">
              <a:xfrm>
                <a:off x="870" y="2790"/>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9" name="AutoShape 25"/>
              <p:cNvSpPr>
                <a:spLocks noChangeArrowheads="1"/>
              </p:cNvSpPr>
              <p:nvPr/>
            </p:nvSpPr>
            <p:spPr bwMode="auto">
              <a:xfrm>
                <a:off x="870" y="3273"/>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5" name="Group 26"/>
            <p:cNvGrpSpPr>
              <a:grpSpLocks/>
            </p:cNvGrpSpPr>
            <p:nvPr/>
          </p:nvGrpSpPr>
          <p:grpSpPr bwMode="auto">
            <a:xfrm>
              <a:off x="4173" y="2793"/>
              <a:ext cx="225" cy="789"/>
              <a:chOff x="870" y="2790"/>
              <a:chExt cx="225" cy="789"/>
            </a:xfrm>
          </p:grpSpPr>
          <p:sp>
            <p:nvSpPr>
              <p:cNvPr id="26" name="AutoShape 27"/>
              <p:cNvSpPr>
                <a:spLocks noChangeArrowheads="1"/>
              </p:cNvSpPr>
              <p:nvPr/>
            </p:nvSpPr>
            <p:spPr bwMode="auto">
              <a:xfrm>
                <a:off x="870" y="2790"/>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7" name="AutoShape 28"/>
              <p:cNvSpPr>
                <a:spLocks noChangeArrowheads="1"/>
              </p:cNvSpPr>
              <p:nvPr/>
            </p:nvSpPr>
            <p:spPr bwMode="auto">
              <a:xfrm>
                <a:off x="870" y="3273"/>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6" name="Line 29"/>
            <p:cNvSpPr>
              <a:spLocks noChangeShapeType="1"/>
            </p:cNvSpPr>
            <p:nvPr/>
          </p:nvSpPr>
          <p:spPr bwMode="auto">
            <a:xfrm>
              <a:off x="984" y="3672"/>
              <a:ext cx="0" cy="258"/>
            </a:xfrm>
            <a:prstGeom prst="line">
              <a:avLst/>
            </a:prstGeom>
            <a:noFill/>
            <a:ln w="190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30"/>
            <p:cNvSpPr>
              <a:spLocks noChangeShapeType="1"/>
            </p:cNvSpPr>
            <p:nvPr/>
          </p:nvSpPr>
          <p:spPr bwMode="auto">
            <a:xfrm>
              <a:off x="2628" y="3672"/>
              <a:ext cx="0" cy="258"/>
            </a:xfrm>
            <a:prstGeom prst="line">
              <a:avLst/>
            </a:prstGeom>
            <a:noFill/>
            <a:ln w="190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31"/>
            <p:cNvSpPr>
              <a:spLocks noChangeShapeType="1"/>
            </p:cNvSpPr>
            <p:nvPr/>
          </p:nvSpPr>
          <p:spPr bwMode="auto">
            <a:xfrm>
              <a:off x="984" y="3774"/>
              <a:ext cx="1644"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2"/>
            <p:cNvSpPr>
              <a:spLocks noChangeShapeType="1"/>
            </p:cNvSpPr>
            <p:nvPr/>
          </p:nvSpPr>
          <p:spPr bwMode="auto">
            <a:xfrm>
              <a:off x="2628" y="3774"/>
              <a:ext cx="1644"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33"/>
            <p:cNvSpPr>
              <a:spLocks noChangeShapeType="1"/>
            </p:cNvSpPr>
            <p:nvPr/>
          </p:nvSpPr>
          <p:spPr bwMode="auto">
            <a:xfrm>
              <a:off x="4285" y="3672"/>
              <a:ext cx="0" cy="258"/>
            </a:xfrm>
            <a:prstGeom prst="line">
              <a:avLst/>
            </a:prstGeom>
            <a:noFill/>
            <a:ln w="190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Text Box 34"/>
            <p:cNvSpPr txBox="1">
              <a:spLocks noChangeArrowheads="1"/>
            </p:cNvSpPr>
            <p:nvPr/>
          </p:nvSpPr>
          <p:spPr bwMode="auto">
            <a:xfrm>
              <a:off x="1479" y="3768"/>
              <a:ext cx="6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L</a:t>
              </a:r>
              <a:r>
                <a:rPr lang="en-US" altLang="en-US" b="1" i="1" baseline="-25000" dirty="0"/>
                <a:t>b</a:t>
              </a:r>
              <a:endParaRPr lang="en-US" altLang="en-US" b="1" i="1" dirty="0"/>
            </a:p>
          </p:txBody>
        </p:sp>
        <p:sp>
          <p:nvSpPr>
            <p:cNvPr id="22" name="Text Box 35"/>
            <p:cNvSpPr txBox="1">
              <a:spLocks noChangeArrowheads="1"/>
            </p:cNvSpPr>
            <p:nvPr/>
          </p:nvSpPr>
          <p:spPr bwMode="auto">
            <a:xfrm>
              <a:off x="3123" y="3768"/>
              <a:ext cx="6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L</a:t>
              </a:r>
              <a:r>
                <a:rPr lang="en-US" altLang="en-US" b="1" i="1" baseline="-25000" dirty="0"/>
                <a:t>b</a:t>
              </a:r>
              <a:endParaRPr lang="en-US" altLang="en-US" b="1" i="1" dirty="0"/>
            </a:p>
          </p:txBody>
        </p:sp>
        <p:sp>
          <p:nvSpPr>
            <p:cNvPr id="23" name="Text Box 36"/>
            <p:cNvSpPr txBox="1">
              <a:spLocks noChangeArrowheads="1"/>
            </p:cNvSpPr>
            <p:nvPr/>
          </p:nvSpPr>
          <p:spPr bwMode="auto">
            <a:xfrm>
              <a:off x="1512" y="2349"/>
              <a:ext cx="333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b="1">
                  <a:solidFill>
                    <a:schemeClr val="tx2"/>
                  </a:solidFill>
                </a:rPr>
                <a:t>Beam lateral braces (top &amp; bottom flanges)</a:t>
              </a:r>
            </a:p>
          </p:txBody>
        </p:sp>
        <p:sp>
          <p:nvSpPr>
            <p:cNvPr id="24" name="Line 37"/>
            <p:cNvSpPr>
              <a:spLocks noChangeShapeType="1"/>
            </p:cNvSpPr>
            <p:nvPr/>
          </p:nvSpPr>
          <p:spPr bwMode="auto">
            <a:xfrm flipH="1">
              <a:off x="1056" y="2502"/>
              <a:ext cx="462" cy="348"/>
            </a:xfrm>
            <a:prstGeom prst="line">
              <a:avLst/>
            </a:prstGeom>
            <a:noFill/>
            <a:ln w="28575">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8"/>
            <p:cNvSpPr>
              <a:spLocks noChangeShapeType="1"/>
            </p:cNvSpPr>
            <p:nvPr/>
          </p:nvSpPr>
          <p:spPr bwMode="auto">
            <a:xfrm flipH="1">
              <a:off x="1044" y="2550"/>
              <a:ext cx="480" cy="780"/>
            </a:xfrm>
            <a:prstGeom prst="line">
              <a:avLst/>
            </a:prstGeom>
            <a:noFill/>
            <a:ln w="28575">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773769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teral Buckling - NIST Hau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221</a:t>
            </a:fld>
            <a:endParaRPr lang="en-US" altLang="en-US" sz="1200" dirty="0">
              <a:solidFill>
                <a:schemeClr val="tx1">
                  <a:tint val="75000"/>
                </a:schemeClr>
              </a:solidFill>
            </a:endParaRPr>
          </a:p>
        </p:txBody>
      </p:sp>
    </p:spTree>
    <p:extLst>
      <p:ext uri="{BB962C8B-B14F-4D97-AF65-F5344CB8AC3E}">
        <p14:creationId xmlns:p14="http://schemas.microsoft.com/office/powerpoint/2010/main" val="2523373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T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
            <a:ext cx="9144000" cy="622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222</a:t>
            </a:fld>
            <a:endParaRPr lang="en-US" altLang="en-US" sz="1200" dirty="0">
              <a:solidFill>
                <a:schemeClr val="tx1">
                  <a:tint val="75000"/>
                </a:schemeClr>
              </a:solidFill>
            </a:endParaRPr>
          </a:p>
        </p:txBody>
      </p:sp>
    </p:spTree>
    <p:extLst>
      <p:ext uri="{BB962C8B-B14F-4D97-AF65-F5344CB8AC3E}">
        <p14:creationId xmlns:p14="http://schemas.microsoft.com/office/powerpoint/2010/main" val="3022085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SJ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250825"/>
            <a:ext cx="8963025"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223</a:t>
            </a:fld>
            <a:endParaRPr lang="en-US" altLang="en-US" sz="1200" dirty="0">
              <a:solidFill>
                <a:schemeClr val="tx1">
                  <a:tint val="75000"/>
                </a:schemeClr>
              </a:solidFill>
            </a:endParaRPr>
          </a:p>
        </p:txBody>
      </p:sp>
    </p:spTree>
    <p:extLst>
      <p:ext uri="{BB962C8B-B14F-4D97-AF65-F5344CB8AC3E}">
        <p14:creationId xmlns:p14="http://schemas.microsoft.com/office/powerpoint/2010/main" val="1095231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a:xfrm>
            <a:off x="179512" y="215846"/>
            <a:ext cx="8712968" cy="404842"/>
          </a:xfrm>
        </p:spPr>
        <p:txBody>
          <a:bodyPr/>
          <a:lstStyle/>
          <a:p>
            <a:r>
              <a:rPr lang="en-US" sz="2000" dirty="0"/>
              <a:t>Effect of Lateral Torsional Buckling on Flexural Strength and </a:t>
            </a:r>
            <a:r>
              <a:rPr lang="en-US" sz="2000" dirty="0" smtClean="0"/>
              <a:t>Ductility</a:t>
            </a:r>
            <a:endParaRPr lang="en-US" sz="2000" dirty="0"/>
          </a:p>
        </p:txBody>
      </p:sp>
      <p:grpSp>
        <p:nvGrpSpPr>
          <p:cNvPr id="6" name="Group 2"/>
          <p:cNvGrpSpPr>
            <a:grpSpLocks/>
          </p:cNvGrpSpPr>
          <p:nvPr/>
        </p:nvGrpSpPr>
        <p:grpSpPr bwMode="auto">
          <a:xfrm>
            <a:off x="171450" y="1857375"/>
            <a:ext cx="7929563" cy="4448175"/>
            <a:chOff x="108" y="1170"/>
            <a:chExt cx="4995" cy="2802"/>
          </a:xfrm>
        </p:grpSpPr>
        <p:grpSp>
          <p:nvGrpSpPr>
            <p:cNvPr id="7" name="Group 3"/>
            <p:cNvGrpSpPr>
              <a:grpSpLocks/>
            </p:cNvGrpSpPr>
            <p:nvPr/>
          </p:nvGrpSpPr>
          <p:grpSpPr bwMode="auto">
            <a:xfrm>
              <a:off x="873" y="1224"/>
              <a:ext cx="4014" cy="2340"/>
              <a:chOff x="612" y="1476"/>
              <a:chExt cx="4014" cy="2340"/>
            </a:xfrm>
          </p:grpSpPr>
          <p:sp>
            <p:nvSpPr>
              <p:cNvPr id="20" name="Line 4"/>
              <p:cNvSpPr>
                <a:spLocks noChangeShapeType="1"/>
              </p:cNvSpPr>
              <p:nvPr/>
            </p:nvSpPr>
            <p:spPr bwMode="auto">
              <a:xfrm flipV="1">
                <a:off x="612" y="1476"/>
                <a:ext cx="0" cy="2340"/>
              </a:xfrm>
              <a:prstGeom prst="line">
                <a:avLst/>
              </a:prstGeom>
              <a:noFill/>
              <a:ln w="38100">
                <a:solidFill>
                  <a:schemeClr val="tx1"/>
                </a:solidFill>
                <a:round/>
                <a:headEnd type="none" w="sm"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5"/>
              <p:cNvSpPr>
                <a:spLocks noChangeShapeType="1"/>
              </p:cNvSpPr>
              <p:nvPr/>
            </p:nvSpPr>
            <p:spPr bwMode="auto">
              <a:xfrm>
                <a:off x="612" y="3807"/>
                <a:ext cx="4014" cy="0"/>
              </a:xfrm>
              <a:prstGeom prst="line">
                <a:avLst/>
              </a:prstGeom>
              <a:noFill/>
              <a:ln w="38100">
                <a:solidFill>
                  <a:schemeClr val="tx1"/>
                </a:solidFill>
                <a:round/>
                <a:headEnd type="none" w="sm"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 name="Text Box 6"/>
            <p:cNvSpPr txBox="1">
              <a:spLocks noChangeArrowheads="1"/>
            </p:cNvSpPr>
            <p:nvPr/>
          </p:nvSpPr>
          <p:spPr bwMode="auto">
            <a:xfrm>
              <a:off x="180" y="1170"/>
              <a:ext cx="846"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t>M</a:t>
              </a:r>
            </a:p>
          </p:txBody>
        </p:sp>
        <p:sp>
          <p:nvSpPr>
            <p:cNvPr id="9" name="Text Box 7"/>
            <p:cNvSpPr txBox="1">
              <a:spLocks noChangeArrowheads="1"/>
            </p:cNvSpPr>
            <p:nvPr/>
          </p:nvSpPr>
          <p:spPr bwMode="auto">
            <a:xfrm>
              <a:off x="4527" y="3645"/>
              <a:ext cx="576"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latin typeface="Symbol" pitchFamily="18" charset="2"/>
                </a:rPr>
                <a:t>q</a:t>
              </a:r>
            </a:p>
          </p:txBody>
        </p:sp>
        <p:sp>
          <p:nvSpPr>
            <p:cNvPr id="10" name="Line 8"/>
            <p:cNvSpPr>
              <a:spLocks noChangeShapeType="1"/>
            </p:cNvSpPr>
            <p:nvPr/>
          </p:nvSpPr>
          <p:spPr bwMode="auto">
            <a:xfrm>
              <a:off x="765" y="1980"/>
              <a:ext cx="225"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Text Box 9"/>
            <p:cNvSpPr txBox="1">
              <a:spLocks noChangeArrowheads="1"/>
            </p:cNvSpPr>
            <p:nvPr/>
          </p:nvSpPr>
          <p:spPr bwMode="auto">
            <a:xfrm>
              <a:off x="108" y="1827"/>
              <a:ext cx="99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a:t>M</a:t>
              </a:r>
              <a:r>
                <a:rPr lang="en-US" altLang="en-US" b="1" i="1" baseline="-25000"/>
                <a:t>p</a:t>
              </a:r>
              <a:endParaRPr lang="en-US" altLang="en-US" b="1" i="1"/>
            </a:p>
          </p:txBody>
        </p:sp>
        <p:sp>
          <p:nvSpPr>
            <p:cNvPr id="12" name="Line 10"/>
            <p:cNvSpPr>
              <a:spLocks noChangeShapeType="1"/>
            </p:cNvSpPr>
            <p:nvPr/>
          </p:nvSpPr>
          <p:spPr bwMode="auto">
            <a:xfrm>
              <a:off x="1044" y="1971"/>
              <a:ext cx="3483" cy="0"/>
            </a:xfrm>
            <a:prstGeom prst="line">
              <a:avLst/>
            </a:prstGeom>
            <a:noFill/>
            <a:ln w="12700">
              <a:solidFill>
                <a:schemeClr val="tx1"/>
              </a:solidFill>
              <a:prstDash val="dash"/>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1"/>
            <p:cNvGrpSpPr>
              <a:grpSpLocks/>
            </p:cNvGrpSpPr>
            <p:nvPr/>
          </p:nvGrpSpPr>
          <p:grpSpPr bwMode="auto">
            <a:xfrm>
              <a:off x="882" y="1861"/>
              <a:ext cx="3662" cy="1685"/>
              <a:chOff x="882" y="1861"/>
              <a:chExt cx="3662" cy="1685"/>
            </a:xfrm>
          </p:grpSpPr>
          <p:sp>
            <p:nvSpPr>
              <p:cNvPr id="18" name="Line 12"/>
              <p:cNvSpPr>
                <a:spLocks noChangeShapeType="1"/>
              </p:cNvSpPr>
              <p:nvPr/>
            </p:nvSpPr>
            <p:spPr bwMode="auto">
              <a:xfrm flipV="1">
                <a:off x="882" y="2160"/>
                <a:ext cx="315" cy="1386"/>
              </a:xfrm>
              <a:prstGeom prst="line">
                <a:avLst/>
              </a:prstGeom>
              <a:noFill/>
              <a:ln w="28575">
                <a:solidFill>
                  <a:schemeClr val="tx2"/>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13"/>
              <p:cNvSpPr>
                <a:spLocks/>
              </p:cNvSpPr>
              <p:nvPr/>
            </p:nvSpPr>
            <p:spPr bwMode="auto">
              <a:xfrm>
                <a:off x="1196" y="1861"/>
                <a:ext cx="3348" cy="331"/>
              </a:xfrm>
              <a:custGeom>
                <a:avLst/>
                <a:gdLst>
                  <a:gd name="T0" fmla="*/ 0 w 3348"/>
                  <a:gd name="T1" fmla="*/ 299 h 331"/>
                  <a:gd name="T2" fmla="*/ 84 w 3348"/>
                  <a:gd name="T3" fmla="*/ 207 h 331"/>
                  <a:gd name="T4" fmla="*/ 232 w 3348"/>
                  <a:gd name="T5" fmla="*/ 147 h 331"/>
                  <a:gd name="T6" fmla="*/ 712 w 3348"/>
                  <a:gd name="T7" fmla="*/ 79 h 331"/>
                  <a:gd name="T8" fmla="*/ 1568 w 3348"/>
                  <a:gd name="T9" fmla="*/ 11 h 331"/>
                  <a:gd name="T10" fmla="*/ 2148 w 3348"/>
                  <a:gd name="T11" fmla="*/ 11 h 331"/>
                  <a:gd name="T12" fmla="*/ 2656 w 3348"/>
                  <a:gd name="T13" fmla="*/ 63 h 331"/>
                  <a:gd name="T14" fmla="*/ 3096 w 3348"/>
                  <a:gd name="T15" fmla="*/ 159 h 331"/>
                  <a:gd name="T16" fmla="*/ 3348 w 3348"/>
                  <a:gd name="T17" fmla="*/ 331 h 3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48" h="331">
                    <a:moveTo>
                      <a:pt x="0" y="299"/>
                    </a:moveTo>
                    <a:cubicBezTo>
                      <a:pt x="22" y="265"/>
                      <a:pt x="45" y="232"/>
                      <a:pt x="84" y="207"/>
                    </a:cubicBezTo>
                    <a:cubicBezTo>
                      <a:pt x="123" y="182"/>
                      <a:pt x="127" y="168"/>
                      <a:pt x="232" y="147"/>
                    </a:cubicBezTo>
                    <a:cubicBezTo>
                      <a:pt x="337" y="126"/>
                      <a:pt x="489" y="102"/>
                      <a:pt x="712" y="79"/>
                    </a:cubicBezTo>
                    <a:cubicBezTo>
                      <a:pt x="935" y="56"/>
                      <a:pt x="1329" y="22"/>
                      <a:pt x="1568" y="11"/>
                    </a:cubicBezTo>
                    <a:cubicBezTo>
                      <a:pt x="1807" y="0"/>
                      <a:pt x="1967" y="2"/>
                      <a:pt x="2148" y="11"/>
                    </a:cubicBezTo>
                    <a:cubicBezTo>
                      <a:pt x="2329" y="20"/>
                      <a:pt x="2498" y="38"/>
                      <a:pt x="2656" y="63"/>
                    </a:cubicBezTo>
                    <a:cubicBezTo>
                      <a:pt x="2814" y="88"/>
                      <a:pt x="2981" y="114"/>
                      <a:pt x="3096" y="159"/>
                    </a:cubicBezTo>
                    <a:cubicBezTo>
                      <a:pt x="3211" y="204"/>
                      <a:pt x="3305" y="300"/>
                      <a:pt x="3348" y="331"/>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 name="Freeform 14"/>
            <p:cNvSpPr>
              <a:spLocks/>
            </p:cNvSpPr>
            <p:nvPr/>
          </p:nvSpPr>
          <p:spPr bwMode="auto">
            <a:xfrm>
              <a:off x="1182" y="1981"/>
              <a:ext cx="2376" cy="227"/>
            </a:xfrm>
            <a:custGeom>
              <a:avLst/>
              <a:gdLst>
                <a:gd name="T0" fmla="*/ 0 w 2376"/>
                <a:gd name="T1" fmla="*/ 227 h 227"/>
                <a:gd name="T2" fmla="*/ 102 w 2376"/>
                <a:gd name="T3" fmla="*/ 107 h 227"/>
                <a:gd name="T4" fmla="*/ 366 w 2376"/>
                <a:gd name="T5" fmla="*/ 47 h 227"/>
                <a:gd name="T6" fmla="*/ 708 w 2376"/>
                <a:gd name="T7" fmla="*/ 5 h 227"/>
                <a:gd name="T8" fmla="*/ 1158 w 2376"/>
                <a:gd name="T9" fmla="*/ 17 h 227"/>
                <a:gd name="T10" fmla="*/ 1728 w 2376"/>
                <a:gd name="T11" fmla="*/ 17 h 227"/>
                <a:gd name="T12" fmla="*/ 2082 w 2376"/>
                <a:gd name="T13" fmla="*/ 65 h 227"/>
                <a:gd name="T14" fmla="*/ 2376 w 2376"/>
                <a:gd name="T15" fmla="*/ 197 h 2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76" h="227">
                  <a:moveTo>
                    <a:pt x="0" y="227"/>
                  </a:moveTo>
                  <a:cubicBezTo>
                    <a:pt x="20" y="182"/>
                    <a:pt x="41" y="137"/>
                    <a:pt x="102" y="107"/>
                  </a:cubicBezTo>
                  <a:cubicBezTo>
                    <a:pt x="163" y="77"/>
                    <a:pt x="265" y="64"/>
                    <a:pt x="366" y="47"/>
                  </a:cubicBezTo>
                  <a:cubicBezTo>
                    <a:pt x="467" y="30"/>
                    <a:pt x="576" y="10"/>
                    <a:pt x="708" y="5"/>
                  </a:cubicBezTo>
                  <a:cubicBezTo>
                    <a:pt x="840" y="0"/>
                    <a:pt x="988" y="15"/>
                    <a:pt x="1158" y="17"/>
                  </a:cubicBezTo>
                  <a:cubicBezTo>
                    <a:pt x="1328" y="19"/>
                    <a:pt x="1574" y="9"/>
                    <a:pt x="1728" y="17"/>
                  </a:cubicBezTo>
                  <a:cubicBezTo>
                    <a:pt x="1882" y="25"/>
                    <a:pt x="1974" y="35"/>
                    <a:pt x="2082" y="65"/>
                  </a:cubicBezTo>
                  <a:cubicBezTo>
                    <a:pt x="2190" y="95"/>
                    <a:pt x="2328" y="175"/>
                    <a:pt x="2376" y="197"/>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15"/>
            <p:cNvSpPr>
              <a:spLocks/>
            </p:cNvSpPr>
            <p:nvPr/>
          </p:nvSpPr>
          <p:spPr bwMode="auto">
            <a:xfrm>
              <a:off x="1104" y="2190"/>
              <a:ext cx="1512" cy="378"/>
            </a:xfrm>
            <a:custGeom>
              <a:avLst/>
              <a:gdLst>
                <a:gd name="T0" fmla="*/ 0 w 1512"/>
                <a:gd name="T1" fmla="*/ 378 h 378"/>
                <a:gd name="T2" fmla="*/ 192 w 1512"/>
                <a:gd name="T3" fmla="*/ 144 h 378"/>
                <a:gd name="T4" fmla="*/ 630 w 1512"/>
                <a:gd name="T5" fmla="*/ 12 h 378"/>
                <a:gd name="T6" fmla="*/ 1044 w 1512"/>
                <a:gd name="T7" fmla="*/ 72 h 378"/>
                <a:gd name="T8" fmla="*/ 1512 w 1512"/>
                <a:gd name="T9" fmla="*/ 276 h 3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2" h="378">
                  <a:moveTo>
                    <a:pt x="0" y="378"/>
                  </a:moveTo>
                  <a:cubicBezTo>
                    <a:pt x="43" y="291"/>
                    <a:pt x="87" y="205"/>
                    <a:pt x="192" y="144"/>
                  </a:cubicBezTo>
                  <a:cubicBezTo>
                    <a:pt x="297" y="83"/>
                    <a:pt x="488" y="24"/>
                    <a:pt x="630" y="12"/>
                  </a:cubicBezTo>
                  <a:cubicBezTo>
                    <a:pt x="772" y="0"/>
                    <a:pt x="897" y="28"/>
                    <a:pt x="1044" y="72"/>
                  </a:cubicBezTo>
                  <a:cubicBezTo>
                    <a:pt x="1191" y="116"/>
                    <a:pt x="1434" y="242"/>
                    <a:pt x="1512" y="276"/>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16"/>
            <p:cNvSpPr>
              <a:spLocks/>
            </p:cNvSpPr>
            <p:nvPr/>
          </p:nvSpPr>
          <p:spPr bwMode="auto">
            <a:xfrm>
              <a:off x="1014" y="2741"/>
              <a:ext cx="486" cy="229"/>
            </a:xfrm>
            <a:custGeom>
              <a:avLst/>
              <a:gdLst>
                <a:gd name="T0" fmla="*/ 0 w 486"/>
                <a:gd name="T1" fmla="*/ 229 h 229"/>
                <a:gd name="T2" fmla="*/ 102 w 486"/>
                <a:gd name="T3" fmla="*/ 43 h 229"/>
                <a:gd name="T4" fmla="*/ 264 w 486"/>
                <a:gd name="T5" fmla="*/ 7 h 229"/>
                <a:gd name="T6" fmla="*/ 438 w 486"/>
                <a:gd name="T7" fmla="*/ 85 h 229"/>
                <a:gd name="T8" fmla="*/ 486 w 486"/>
                <a:gd name="T9" fmla="*/ 217 h 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6" h="229">
                  <a:moveTo>
                    <a:pt x="0" y="229"/>
                  </a:moveTo>
                  <a:cubicBezTo>
                    <a:pt x="29" y="154"/>
                    <a:pt x="58" y="80"/>
                    <a:pt x="102" y="43"/>
                  </a:cubicBezTo>
                  <a:cubicBezTo>
                    <a:pt x="146" y="6"/>
                    <a:pt x="208" y="0"/>
                    <a:pt x="264" y="7"/>
                  </a:cubicBezTo>
                  <a:cubicBezTo>
                    <a:pt x="320" y="14"/>
                    <a:pt x="401" y="50"/>
                    <a:pt x="438" y="85"/>
                  </a:cubicBezTo>
                  <a:cubicBezTo>
                    <a:pt x="475" y="120"/>
                    <a:pt x="480" y="168"/>
                    <a:pt x="486" y="217"/>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7"/>
            <p:cNvSpPr>
              <a:spLocks noChangeShapeType="1"/>
            </p:cNvSpPr>
            <p:nvPr/>
          </p:nvSpPr>
          <p:spPr bwMode="auto">
            <a:xfrm flipH="1">
              <a:off x="2106" y="2367"/>
              <a:ext cx="2484" cy="810"/>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 name="Text Box 18"/>
          <p:cNvSpPr txBox="1">
            <a:spLocks noChangeArrowheads="1"/>
          </p:cNvSpPr>
          <p:nvPr/>
        </p:nvSpPr>
        <p:spPr bwMode="auto">
          <a:xfrm>
            <a:off x="4814888" y="4586288"/>
            <a:ext cx="35718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b="1"/>
              <a:t>Increasing   L</a:t>
            </a:r>
            <a:r>
              <a:rPr lang="en-US" altLang="en-US" sz="2000" b="1" baseline="-25000"/>
              <a:t>b</a:t>
            </a:r>
            <a:r>
              <a:rPr lang="en-US" altLang="en-US" sz="2000" b="1"/>
              <a:t> / r</a:t>
            </a:r>
            <a:r>
              <a:rPr lang="en-US" altLang="en-US" sz="2000" b="1" baseline="-25000"/>
              <a:t>y</a:t>
            </a:r>
            <a:endParaRPr lang="en-US" altLang="en-US" sz="2000" b="1"/>
          </a:p>
        </p:txBody>
      </p:sp>
      <p:grpSp>
        <p:nvGrpSpPr>
          <p:cNvPr id="23" name="Group 20"/>
          <p:cNvGrpSpPr>
            <a:grpSpLocks/>
          </p:cNvGrpSpPr>
          <p:nvPr/>
        </p:nvGrpSpPr>
        <p:grpSpPr bwMode="auto">
          <a:xfrm>
            <a:off x="2828925" y="1022350"/>
            <a:ext cx="3657600" cy="1006475"/>
            <a:chOff x="2256" y="566"/>
            <a:chExt cx="2304" cy="634"/>
          </a:xfrm>
        </p:grpSpPr>
        <p:sp>
          <p:nvSpPr>
            <p:cNvPr id="24" name="Rectangle 21"/>
            <p:cNvSpPr>
              <a:spLocks noChangeArrowheads="1"/>
            </p:cNvSpPr>
            <p:nvPr/>
          </p:nvSpPr>
          <p:spPr bwMode="auto">
            <a:xfrm>
              <a:off x="2304" y="912"/>
              <a:ext cx="1728" cy="48"/>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5" name="Freeform 22"/>
            <p:cNvSpPr>
              <a:spLocks/>
            </p:cNvSpPr>
            <p:nvPr/>
          </p:nvSpPr>
          <p:spPr bwMode="auto">
            <a:xfrm>
              <a:off x="2304" y="960"/>
              <a:ext cx="1728" cy="144"/>
            </a:xfrm>
            <a:custGeom>
              <a:avLst/>
              <a:gdLst>
                <a:gd name="T0" fmla="*/ 0 w 1728"/>
                <a:gd name="T1" fmla="*/ 0 h 272"/>
                <a:gd name="T2" fmla="*/ 576 w 1728"/>
                <a:gd name="T3" fmla="*/ 102 h 272"/>
                <a:gd name="T4" fmla="*/ 1008 w 1728"/>
                <a:gd name="T5" fmla="*/ 127 h 272"/>
                <a:gd name="T6" fmla="*/ 1728 w 1728"/>
                <a:gd name="T7" fmla="*/ 0 h 2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8" h="272">
                  <a:moveTo>
                    <a:pt x="0" y="0"/>
                  </a:moveTo>
                  <a:cubicBezTo>
                    <a:pt x="204" y="76"/>
                    <a:pt x="408" y="152"/>
                    <a:pt x="576" y="192"/>
                  </a:cubicBezTo>
                  <a:cubicBezTo>
                    <a:pt x="744" y="232"/>
                    <a:pt x="816" y="272"/>
                    <a:pt x="1008" y="240"/>
                  </a:cubicBezTo>
                  <a:cubicBezTo>
                    <a:pt x="1200" y="208"/>
                    <a:pt x="1608" y="32"/>
                    <a:pt x="1728" y="0"/>
                  </a:cubicBezTo>
                </a:path>
              </a:pathLst>
            </a:custGeom>
            <a:noFill/>
            <a:ln w="31750" cap="flat" cmpd="sng">
              <a:solidFill>
                <a:schemeClr val="tx1"/>
              </a:solidFill>
              <a:prstDash val="dash"/>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6" name="AutoShape 23"/>
            <p:cNvSpPr>
              <a:spLocks noChangeArrowheads="1"/>
            </p:cNvSpPr>
            <p:nvPr/>
          </p:nvSpPr>
          <p:spPr bwMode="auto">
            <a:xfrm>
              <a:off x="2256" y="960"/>
              <a:ext cx="96" cy="66"/>
            </a:xfrm>
            <a:prstGeom prst="triangle">
              <a:avLst>
                <a:gd name="adj" fmla="val 50000"/>
              </a:avLst>
            </a:prstGeom>
            <a:solidFill>
              <a:schemeClr val="tx2">
                <a:lumMod val="40000"/>
                <a:lumOff val="6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7" name="AutoShape 24"/>
            <p:cNvSpPr>
              <a:spLocks noChangeArrowheads="1"/>
            </p:cNvSpPr>
            <p:nvPr/>
          </p:nvSpPr>
          <p:spPr bwMode="auto">
            <a:xfrm>
              <a:off x="3984" y="960"/>
              <a:ext cx="96" cy="66"/>
            </a:xfrm>
            <a:prstGeom prst="triangle">
              <a:avLst>
                <a:gd name="adj" fmla="val 50000"/>
              </a:avLst>
            </a:prstGeom>
            <a:solidFill>
              <a:schemeClr val="tx2">
                <a:lumMod val="40000"/>
                <a:lumOff val="6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8" name="AutoShape 25"/>
            <p:cNvSpPr>
              <a:spLocks noChangeArrowheads="1"/>
            </p:cNvSpPr>
            <p:nvPr/>
          </p:nvSpPr>
          <p:spPr bwMode="auto">
            <a:xfrm rot="16200000" flipV="1">
              <a:off x="4057" y="839"/>
              <a:ext cx="255" cy="210"/>
            </a:xfrm>
            <a:custGeom>
              <a:avLst/>
              <a:gdLst>
                <a:gd name="T0" fmla="*/ 127 w 21600"/>
                <a:gd name="T1" fmla="*/ 0 h 21600"/>
                <a:gd name="T2" fmla="*/ 32 w 21600"/>
                <a:gd name="T3" fmla="*/ 105 h 21600"/>
                <a:gd name="T4" fmla="*/ 127 w 21600"/>
                <a:gd name="T5" fmla="*/ 53 h 21600"/>
                <a:gd name="T6" fmla="*/ 287 w 21600"/>
                <a:gd name="T7" fmla="*/ 105 h 21600"/>
                <a:gd name="T8" fmla="*/ 223 w 21600"/>
                <a:gd name="T9" fmla="*/ 158 h 21600"/>
                <a:gd name="T10" fmla="*/ 159 w 21600"/>
                <a:gd name="T11" fmla="*/ 105 h 21600"/>
                <a:gd name="T12" fmla="*/ 0 60000 65536"/>
                <a:gd name="T13" fmla="*/ 0 60000 65536"/>
                <a:gd name="T14" fmla="*/ 0 60000 65536"/>
                <a:gd name="T15" fmla="*/ 0 60000 65536"/>
                <a:gd name="T16" fmla="*/ 0 60000 65536"/>
                <a:gd name="T17" fmla="*/ 0 60000 65536"/>
                <a:gd name="T18" fmla="*/ 3134 w 21600"/>
                <a:gd name="T19" fmla="*/ 3189 h 21600"/>
                <a:gd name="T20" fmla="*/ 18466 w 21600"/>
                <a:gd name="T21" fmla="*/ 1841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tx2">
                <a:lumMod val="40000"/>
                <a:lumOff val="60000"/>
              </a:schemeClr>
            </a:solidFill>
            <a:ln w="1905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9" name="Text Box 26"/>
            <p:cNvSpPr txBox="1">
              <a:spLocks noChangeArrowheads="1"/>
            </p:cNvSpPr>
            <p:nvPr/>
          </p:nvSpPr>
          <p:spPr bwMode="auto">
            <a:xfrm>
              <a:off x="4224" y="816"/>
              <a:ext cx="336" cy="231"/>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800" b="1">
                  <a:solidFill>
                    <a:schemeClr val="tx2"/>
                  </a:solidFill>
                </a:rPr>
                <a:t>M</a:t>
              </a:r>
            </a:p>
          </p:txBody>
        </p:sp>
        <p:sp>
          <p:nvSpPr>
            <p:cNvPr id="30" name="Arc 27"/>
            <p:cNvSpPr>
              <a:spLocks/>
            </p:cNvSpPr>
            <p:nvPr/>
          </p:nvSpPr>
          <p:spPr bwMode="auto">
            <a:xfrm rot="-5730476">
              <a:off x="3752" y="704"/>
              <a:ext cx="192" cy="192"/>
            </a:xfrm>
            <a:custGeom>
              <a:avLst/>
              <a:gdLst>
                <a:gd name="T0" fmla="*/ 0 w 21600"/>
                <a:gd name="T1" fmla="*/ 0 h 21600"/>
                <a:gd name="T2" fmla="*/ 192 w 21600"/>
                <a:gd name="T3" fmla="*/ 192 h 21600"/>
                <a:gd name="T4" fmla="*/ 0 w 21600"/>
                <a:gd name="T5" fmla="*/ 19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type="triangle" w="med" len="lg"/>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28"/>
            <p:cNvSpPr>
              <a:spLocks noChangeShapeType="1"/>
            </p:cNvSpPr>
            <p:nvPr/>
          </p:nvSpPr>
          <p:spPr bwMode="auto">
            <a:xfrm flipH="1">
              <a:off x="3504" y="960"/>
              <a:ext cx="528" cy="1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Arc 29"/>
            <p:cNvSpPr>
              <a:spLocks/>
            </p:cNvSpPr>
            <p:nvPr/>
          </p:nvSpPr>
          <p:spPr bwMode="auto">
            <a:xfrm rot="15062179" flipH="1">
              <a:off x="3792" y="1008"/>
              <a:ext cx="192" cy="192"/>
            </a:xfrm>
            <a:custGeom>
              <a:avLst/>
              <a:gdLst>
                <a:gd name="T0" fmla="*/ 0 w 21600"/>
                <a:gd name="T1" fmla="*/ 0 h 21600"/>
                <a:gd name="T2" fmla="*/ 192 w 21600"/>
                <a:gd name="T3" fmla="*/ 192 h 21600"/>
                <a:gd name="T4" fmla="*/ 0 w 21600"/>
                <a:gd name="T5" fmla="*/ 19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type="triangle" w="med" len="lg"/>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Text Box 30"/>
            <p:cNvSpPr txBox="1">
              <a:spLocks noChangeArrowheads="1"/>
            </p:cNvSpPr>
            <p:nvPr/>
          </p:nvSpPr>
          <p:spPr bwMode="auto">
            <a:xfrm>
              <a:off x="3752" y="566"/>
              <a:ext cx="483"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b="1" i="1" dirty="0">
                  <a:solidFill>
                    <a:schemeClr val="tx2"/>
                  </a:solidFill>
                  <a:sym typeface="Symbol" pitchFamily="18" charset="2"/>
                </a:rPr>
                <a:t></a:t>
              </a:r>
            </a:p>
          </p:txBody>
        </p:sp>
      </p:grpSp>
    </p:spTree>
    <p:extLst>
      <p:ext uri="{BB962C8B-B14F-4D97-AF65-F5344CB8AC3E}">
        <p14:creationId xmlns:p14="http://schemas.microsoft.com/office/powerpoint/2010/main" val="4219299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System Requirements</a:t>
            </a:r>
            <a:endParaRPr lang="en-US" dirty="0"/>
          </a:p>
        </p:txBody>
      </p:sp>
      <p:sp>
        <p:nvSpPr>
          <p:cNvPr id="3" name="Text Placeholder 2"/>
          <p:cNvSpPr>
            <a:spLocks noGrp="1"/>
          </p:cNvSpPr>
          <p:nvPr>
            <p:ph type="body" sz="quarter" idx="39"/>
          </p:nvPr>
        </p:nvSpPr>
        <p:spPr/>
        <p:txBody>
          <a:bodyPr/>
          <a:lstStyle/>
          <a:p>
            <a:r>
              <a:rPr lang="en-US" dirty="0" smtClean="0"/>
              <a:t>AISC Seismic Provisions</a:t>
            </a:r>
            <a:endParaRPr lang="en-US" dirty="0"/>
          </a:p>
        </p:txBody>
      </p:sp>
      <p:sp>
        <p:nvSpPr>
          <p:cNvPr id="4" name="Text Box 2"/>
          <p:cNvSpPr txBox="1">
            <a:spLocks noChangeArrowheads="1"/>
          </p:cNvSpPr>
          <p:nvPr/>
        </p:nvSpPr>
        <p:spPr bwMode="auto">
          <a:xfrm>
            <a:off x="539552" y="1268760"/>
            <a:ext cx="78488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a:latin typeface="+mn-lt"/>
              </a:rPr>
              <a:t>E3.4b </a:t>
            </a:r>
            <a:r>
              <a:rPr lang="en-US" altLang="en-US" sz="2200" u="sng" dirty="0" smtClean="0">
                <a:latin typeface="+mn-lt"/>
              </a:rPr>
              <a:t> Stability </a:t>
            </a:r>
            <a:r>
              <a:rPr lang="en-US" altLang="en-US" sz="2200" u="sng" dirty="0">
                <a:latin typeface="+mn-lt"/>
              </a:rPr>
              <a:t>Bracing of Beams</a:t>
            </a:r>
          </a:p>
        </p:txBody>
      </p:sp>
      <p:sp>
        <p:nvSpPr>
          <p:cNvPr id="5" name="Text Box 4"/>
          <p:cNvSpPr txBox="1">
            <a:spLocks noChangeArrowheads="1"/>
          </p:cNvSpPr>
          <p:nvPr/>
        </p:nvSpPr>
        <p:spPr bwMode="auto">
          <a:xfrm>
            <a:off x="899592" y="1996480"/>
            <a:ext cx="7200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200" dirty="0">
                <a:latin typeface="+mn-lt"/>
              </a:rPr>
              <a:t>Both flanges of beams shall be laterally braced, with a maximum spacing </a:t>
            </a:r>
            <a:r>
              <a:rPr lang="en-US" altLang="en-US" sz="2200" dirty="0" smtClean="0">
                <a:latin typeface="+mn-lt"/>
              </a:rPr>
              <a:t>of  </a:t>
            </a:r>
            <a:r>
              <a:rPr lang="en-US" altLang="en-US" sz="2200" i="1" dirty="0" smtClean="0">
                <a:latin typeface="+mn-lt"/>
              </a:rPr>
              <a:t>L</a:t>
            </a:r>
            <a:r>
              <a:rPr lang="en-US" altLang="en-US" sz="2200" i="1" baseline="-25000" dirty="0" smtClean="0">
                <a:latin typeface="+mn-lt"/>
              </a:rPr>
              <a:t>b</a:t>
            </a:r>
            <a:r>
              <a:rPr lang="en-US" altLang="en-US" sz="2200" i="1" dirty="0" smtClean="0">
                <a:latin typeface="+mn-lt"/>
              </a:rPr>
              <a:t> </a:t>
            </a:r>
            <a:r>
              <a:rPr lang="en-US" altLang="en-US" sz="2200" dirty="0" smtClean="0">
                <a:latin typeface="+mn-lt"/>
              </a:rPr>
              <a:t>= 0.095 </a:t>
            </a:r>
            <a:r>
              <a:rPr lang="en-US" altLang="en-US" sz="2200" i="1" dirty="0" err="1" smtClean="0">
                <a:latin typeface="+mn-lt"/>
              </a:rPr>
              <a:t>r</a:t>
            </a:r>
            <a:r>
              <a:rPr lang="en-US" altLang="en-US" sz="2200" i="1" baseline="-25000" dirty="0" err="1" smtClean="0">
                <a:latin typeface="+mn-lt"/>
              </a:rPr>
              <a:t>y</a:t>
            </a:r>
            <a:r>
              <a:rPr lang="en-US" altLang="en-US" sz="2200" i="1" dirty="0" smtClean="0">
                <a:latin typeface="+mn-lt"/>
              </a:rPr>
              <a:t> E </a:t>
            </a:r>
            <a:r>
              <a:rPr lang="en-US" altLang="en-US" sz="2200" i="1" dirty="0">
                <a:latin typeface="+mn-lt"/>
              </a:rPr>
              <a:t>/ </a:t>
            </a:r>
            <a:r>
              <a:rPr lang="en-US" altLang="en-US" sz="2200" i="1" dirty="0" smtClean="0">
                <a:latin typeface="+mn-lt"/>
              </a:rPr>
              <a:t>R</a:t>
            </a:r>
            <a:r>
              <a:rPr lang="en-US" altLang="en-US" sz="2200" i="1" baseline="-25000" dirty="0" smtClean="0">
                <a:latin typeface="+mn-lt"/>
              </a:rPr>
              <a:t>y </a:t>
            </a:r>
            <a:r>
              <a:rPr lang="en-US" altLang="en-US" sz="2200" i="1" dirty="0" smtClean="0">
                <a:latin typeface="+mn-lt"/>
              </a:rPr>
              <a:t>F</a:t>
            </a:r>
            <a:r>
              <a:rPr lang="en-US" altLang="en-US" sz="2200" i="1" baseline="-25000" dirty="0" smtClean="0">
                <a:latin typeface="+mn-lt"/>
              </a:rPr>
              <a:t>y</a:t>
            </a:r>
            <a:endParaRPr lang="en-US" altLang="en-US" sz="2200" dirty="0">
              <a:latin typeface="+mn-lt"/>
            </a:endParaRPr>
          </a:p>
        </p:txBody>
      </p:sp>
      <p:sp>
        <p:nvSpPr>
          <p:cNvPr id="6" name="Rectangle 5"/>
          <p:cNvSpPr>
            <a:spLocks noChangeArrowheads="1"/>
          </p:cNvSpPr>
          <p:nvPr/>
        </p:nvSpPr>
        <p:spPr bwMode="auto">
          <a:xfrm>
            <a:off x="899592" y="3057524"/>
            <a:ext cx="6800850" cy="1495425"/>
          </a:xfrm>
          <a:prstGeom prst="rect">
            <a:avLst/>
          </a:prstGeom>
          <a:noFill/>
          <a:ln w="28575"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mc:AlternateContent xmlns:mc="http://schemas.openxmlformats.org/markup-compatibility/2006" xmlns:a14="http://schemas.microsoft.com/office/drawing/2010/main">
        <mc:Choice Requires="a14">
          <p:sp>
            <p:nvSpPr>
              <p:cNvPr id="7" name="TextBox 6"/>
              <p:cNvSpPr txBox="1"/>
              <p:nvPr/>
            </p:nvSpPr>
            <p:spPr>
              <a:xfrm>
                <a:off x="1261920" y="3351523"/>
                <a:ext cx="2722797" cy="10542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a:rPr>
                          </m:ctrlPr>
                        </m:sSubPr>
                        <m:e>
                          <m:r>
                            <a:rPr lang="en-US" sz="2800" b="1" i="1" smtClean="0">
                              <a:latin typeface="Cambria Math"/>
                            </a:rPr>
                            <m:t>𝑳</m:t>
                          </m:r>
                        </m:e>
                        <m:sub>
                          <m:r>
                            <a:rPr lang="en-US" sz="2800" b="1" i="1" smtClean="0">
                              <a:latin typeface="Cambria Math"/>
                            </a:rPr>
                            <m:t>𝒃</m:t>
                          </m:r>
                        </m:sub>
                      </m:sSub>
                      <m:r>
                        <a:rPr lang="en-US" sz="2800" b="1" i="1">
                          <a:latin typeface="Cambria Math"/>
                          <a:ea typeface="Cambria Math"/>
                        </a:rPr>
                        <m:t>≤</m:t>
                      </m:r>
                      <m:f>
                        <m:fPr>
                          <m:ctrlPr>
                            <a:rPr lang="en-US" sz="2800" b="1" i="1" smtClean="0">
                              <a:latin typeface="Cambria Math"/>
                              <a:ea typeface="Cambria Math"/>
                            </a:rPr>
                          </m:ctrlPr>
                        </m:fPr>
                        <m:num>
                          <m:r>
                            <a:rPr lang="en-US" sz="2800" b="1" i="1" smtClean="0">
                              <a:latin typeface="Cambria Math"/>
                              <a:ea typeface="Cambria Math"/>
                            </a:rPr>
                            <m:t>𝟎</m:t>
                          </m:r>
                          <m:r>
                            <a:rPr lang="en-US" sz="2800" b="1" i="1" smtClean="0">
                              <a:latin typeface="Cambria Math"/>
                              <a:ea typeface="Cambria Math"/>
                            </a:rPr>
                            <m:t>.</m:t>
                          </m:r>
                          <m:r>
                            <a:rPr lang="en-US" sz="2800" b="1" i="1" smtClean="0">
                              <a:latin typeface="Cambria Math"/>
                              <a:ea typeface="Cambria Math"/>
                            </a:rPr>
                            <m:t>𝟎𝟗𝟓</m:t>
                          </m:r>
                          <m:sSub>
                            <m:sSubPr>
                              <m:ctrlPr>
                                <a:rPr lang="en-US" sz="2800" b="1" i="1" smtClean="0">
                                  <a:latin typeface="Cambria Math"/>
                                  <a:ea typeface="Cambria Math"/>
                                </a:rPr>
                              </m:ctrlPr>
                            </m:sSubPr>
                            <m:e>
                              <m:r>
                                <a:rPr lang="en-US" sz="2800" b="1" i="1" smtClean="0">
                                  <a:latin typeface="Cambria Math"/>
                                  <a:ea typeface="Cambria Math"/>
                                </a:rPr>
                                <m:t>𝒓</m:t>
                              </m:r>
                            </m:e>
                            <m:sub>
                              <m:r>
                                <a:rPr lang="en-US" sz="2800" b="1" i="1" smtClean="0">
                                  <a:latin typeface="Cambria Math"/>
                                  <a:ea typeface="Cambria Math"/>
                                </a:rPr>
                                <m:t>𝒚</m:t>
                              </m:r>
                            </m:sub>
                          </m:sSub>
                          <m:r>
                            <a:rPr lang="en-US" sz="2800" b="1" i="1" smtClean="0">
                              <a:latin typeface="Cambria Math"/>
                              <a:ea typeface="Cambria Math"/>
                            </a:rPr>
                            <m:t>𝑬</m:t>
                          </m:r>
                        </m:num>
                        <m:den>
                          <m:sSub>
                            <m:sSubPr>
                              <m:ctrlPr>
                                <a:rPr lang="en-US" sz="2800" b="1" i="1" smtClean="0">
                                  <a:latin typeface="Cambria Math"/>
                                  <a:ea typeface="Cambria Math"/>
                                </a:rPr>
                              </m:ctrlPr>
                            </m:sSubPr>
                            <m:e>
                              <m:r>
                                <a:rPr lang="en-US" sz="2800" b="1" i="1" smtClean="0">
                                  <a:latin typeface="Cambria Math"/>
                                  <a:ea typeface="Cambria Math"/>
                                </a:rPr>
                                <m:t>𝑹</m:t>
                              </m:r>
                            </m:e>
                            <m:sub>
                              <m:r>
                                <a:rPr lang="en-US" sz="2800" b="1" i="1" smtClean="0">
                                  <a:latin typeface="Cambria Math"/>
                                  <a:ea typeface="Cambria Math"/>
                                </a:rPr>
                                <m:t>𝒚</m:t>
                              </m:r>
                            </m:sub>
                          </m:sSub>
                          <m:sSub>
                            <m:sSubPr>
                              <m:ctrlPr>
                                <a:rPr lang="en-US" sz="2800" b="1" i="1" smtClean="0">
                                  <a:latin typeface="Cambria Math"/>
                                  <a:ea typeface="Cambria Math"/>
                                </a:rPr>
                              </m:ctrlPr>
                            </m:sSubPr>
                            <m:e>
                              <m:r>
                                <a:rPr lang="en-US" sz="2800" b="1" i="1" smtClean="0">
                                  <a:latin typeface="Cambria Math"/>
                                  <a:ea typeface="Cambria Math"/>
                                </a:rPr>
                                <m:t>𝑭</m:t>
                              </m:r>
                            </m:e>
                            <m:sub>
                              <m:r>
                                <a:rPr lang="en-US" sz="2800" b="1" i="1" smtClean="0">
                                  <a:latin typeface="Cambria Math"/>
                                  <a:ea typeface="Cambria Math"/>
                                </a:rPr>
                                <m:t>𝒚</m:t>
                              </m:r>
                            </m:sub>
                          </m:sSub>
                        </m:den>
                      </m:f>
                    </m:oMath>
                  </m:oMathPara>
                </a14:m>
                <a:endParaRPr lang="en-US" sz="2800" b="1" dirty="0"/>
              </a:p>
            </p:txBody>
          </p:sp>
        </mc:Choice>
        <mc:Fallback xmlns="">
          <p:sp>
            <p:nvSpPr>
              <p:cNvPr id="7" name="TextBox 6"/>
              <p:cNvSpPr txBox="1">
                <a:spLocks noRot="1" noChangeAspect="1" noMove="1" noResize="1" noEditPoints="1" noAdjustHandles="1" noChangeArrowheads="1" noChangeShapeType="1" noTextEdit="1"/>
              </p:cNvSpPr>
              <p:nvPr/>
            </p:nvSpPr>
            <p:spPr>
              <a:xfrm>
                <a:off x="1261920" y="3351523"/>
                <a:ext cx="2722797" cy="1054263"/>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095374" y="3574404"/>
                <a:ext cx="3284938" cy="490840"/>
              </a:xfrm>
              <a:prstGeom prst="rect">
                <a:avLst/>
              </a:prstGeom>
              <a:noFill/>
            </p:spPr>
            <p:txBody>
              <a:bodyPr wrap="none" rtlCol="0">
                <a:spAutoFit/>
              </a:bodyPr>
              <a:lstStyle/>
              <a:p>
                <a14:m>
                  <m:oMath xmlns:m="http://schemas.openxmlformats.org/officeDocument/2006/math">
                    <m:r>
                      <a:rPr lang="en-US" sz="2400" b="0" i="1" smtClean="0">
                        <a:latin typeface="Cambria Math"/>
                        <a:ea typeface="Cambria Math"/>
                      </a:rPr>
                      <m:t>( </m:t>
                    </m:r>
                    <m:r>
                      <a:rPr lang="en-US" sz="2400" i="1" smtClean="0">
                        <a:latin typeface="Cambria Math"/>
                        <a:ea typeface="Cambria Math"/>
                      </a:rPr>
                      <m:t>=</m:t>
                    </m:r>
                    <m:r>
                      <a:rPr lang="en-US" sz="2400" b="0" i="1" smtClean="0">
                        <a:latin typeface="Cambria Math"/>
                        <a:ea typeface="Cambria Math"/>
                      </a:rPr>
                      <m:t>50</m:t>
                    </m:r>
                    <m:sSub>
                      <m:sSubPr>
                        <m:ctrlPr>
                          <a:rPr lang="en-US" sz="2400" b="0" i="1" smtClean="0">
                            <a:latin typeface="Cambria Math"/>
                            <a:ea typeface="Cambria Math"/>
                          </a:rPr>
                        </m:ctrlPr>
                      </m:sSubPr>
                      <m:e>
                        <m:r>
                          <a:rPr lang="en-US" sz="2400" b="0" i="1" smtClean="0">
                            <a:latin typeface="Cambria Math"/>
                            <a:ea typeface="Cambria Math"/>
                          </a:rPr>
                          <m:t>𝑟</m:t>
                        </m:r>
                      </m:e>
                      <m:sub>
                        <m:r>
                          <a:rPr lang="en-US" sz="2400" b="0" i="1" smtClean="0">
                            <a:latin typeface="Cambria Math"/>
                            <a:ea typeface="Cambria Math"/>
                          </a:rPr>
                          <m:t>𝑦</m:t>
                        </m:r>
                      </m:sub>
                    </m:sSub>
                  </m:oMath>
                </a14:m>
                <a:r>
                  <a:rPr lang="en-US" sz="2400" dirty="0" smtClean="0"/>
                  <a:t> </a:t>
                </a:r>
                <a:r>
                  <a:rPr lang="en-US" sz="2400" dirty="0" smtClean="0">
                    <a:latin typeface="Cambria" panose="02040503050406030204" pitchFamily="18" charset="0"/>
                    <a:ea typeface="Cambria" panose="02040503050406030204" pitchFamily="18" charset="0"/>
                  </a:rPr>
                  <a:t>for </a:t>
                </a:r>
                <a:r>
                  <a:rPr lang="en-US" sz="2400" i="1" dirty="0" smtClean="0">
                    <a:latin typeface="Cambria" panose="02040503050406030204" pitchFamily="18" charset="0"/>
                    <a:ea typeface="Cambria" panose="02040503050406030204" pitchFamily="18" charset="0"/>
                  </a:rPr>
                  <a:t>F</a:t>
                </a:r>
                <a:r>
                  <a:rPr lang="en-US" sz="2400" i="1" baseline="-25000" dirty="0" smtClean="0">
                    <a:latin typeface="Cambria" panose="02040503050406030204" pitchFamily="18" charset="0"/>
                    <a:ea typeface="Cambria" panose="02040503050406030204" pitchFamily="18" charset="0"/>
                  </a:rPr>
                  <a:t>y</a:t>
                </a:r>
                <a:r>
                  <a:rPr lang="en-US" sz="2400" dirty="0" smtClean="0">
                    <a:latin typeface="Cambria" panose="02040503050406030204" pitchFamily="18" charset="0"/>
                    <a:ea typeface="Cambria" panose="02040503050406030204" pitchFamily="18" charset="0"/>
                  </a:rPr>
                  <a:t> = 50ksi )</a:t>
                </a:r>
                <a:endParaRPr lang="en-US" sz="2400" dirty="0">
                  <a:latin typeface="Cambria" panose="02040503050406030204" pitchFamily="18" charset="0"/>
                  <a:ea typeface="Cambria" panose="020405030504060302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095374" y="3574404"/>
                <a:ext cx="3284938" cy="490840"/>
              </a:xfrm>
              <a:prstGeom prst="rect">
                <a:avLst/>
              </a:prstGeom>
              <a:blipFill rotWithShape="1">
                <a:blip r:embed="rId4"/>
                <a:stretch>
                  <a:fillRect l="-1670" t="-11111" r="-1855" b="-19753"/>
                </a:stretch>
              </a:blipFill>
            </p:spPr>
            <p:txBody>
              <a:bodyPr/>
              <a:lstStyle/>
              <a:p>
                <a:r>
                  <a:rPr lang="en-US">
                    <a:noFill/>
                  </a:rPr>
                  <a:t> </a:t>
                </a:r>
              </a:p>
            </p:txBody>
          </p:sp>
        </mc:Fallback>
      </mc:AlternateContent>
      <p:sp>
        <p:nvSpPr>
          <p:cNvPr id="9" name="Text Box 6"/>
          <p:cNvSpPr txBox="1">
            <a:spLocks noChangeArrowheads="1"/>
          </p:cNvSpPr>
          <p:nvPr/>
        </p:nvSpPr>
        <p:spPr bwMode="auto">
          <a:xfrm>
            <a:off x="870967" y="5373216"/>
            <a:ext cx="72580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i="1" u="sng" dirty="0" smtClean="0">
                <a:latin typeface="+mn-lt"/>
              </a:rPr>
              <a:t>Note:</a:t>
            </a:r>
            <a:endParaRPr lang="en-US" altLang="en-US" sz="1800" i="1" dirty="0" smtClean="0">
              <a:latin typeface="+mn-lt"/>
            </a:endParaRPr>
          </a:p>
          <a:p>
            <a:pPr algn="l"/>
            <a:r>
              <a:rPr lang="en-US" altLang="en-US" sz="1800" i="1" dirty="0" smtClean="0">
                <a:latin typeface="+mn-lt"/>
              </a:rPr>
              <a:t>For typical SMF beam: </a:t>
            </a:r>
          </a:p>
          <a:p>
            <a:pPr algn="l"/>
            <a:r>
              <a:rPr lang="en-US" altLang="en-US" sz="1800" i="1" dirty="0" err="1" smtClean="0">
                <a:latin typeface="+mn-lt"/>
              </a:rPr>
              <a:t>r</a:t>
            </a:r>
            <a:r>
              <a:rPr lang="en-US" altLang="en-US" sz="1800" i="1" baseline="-25000" dirty="0" err="1" smtClean="0">
                <a:latin typeface="+mn-lt"/>
              </a:rPr>
              <a:t>y</a:t>
            </a:r>
            <a:r>
              <a:rPr lang="en-US" altLang="en-US" sz="1800" dirty="0" smtClean="0">
                <a:latin typeface="+mn-lt"/>
              </a:rPr>
              <a:t> </a:t>
            </a:r>
            <a:r>
              <a:rPr lang="en-US" altLang="en-US" sz="1800" dirty="0">
                <a:latin typeface="+mn-lt"/>
                <a:sym typeface="Symbol" pitchFamily="18" charset="2"/>
              </a:rPr>
              <a:t> 2 to 2.5 </a:t>
            </a:r>
            <a:r>
              <a:rPr lang="en-US" altLang="en-US" sz="1800" dirty="0" smtClean="0">
                <a:latin typeface="+mn-lt"/>
                <a:sym typeface="Symbol" pitchFamily="18" charset="2"/>
              </a:rPr>
              <a:t>inches and </a:t>
            </a:r>
            <a:r>
              <a:rPr lang="en-US" altLang="en-US" sz="1800" i="1" dirty="0">
                <a:latin typeface="+mn-lt"/>
                <a:sym typeface="Symbol" pitchFamily="18" charset="2"/>
              </a:rPr>
              <a:t>L</a:t>
            </a:r>
            <a:r>
              <a:rPr lang="en-US" altLang="en-US" sz="1800" i="1" baseline="-25000" dirty="0">
                <a:latin typeface="+mn-lt"/>
                <a:sym typeface="Symbol" pitchFamily="18" charset="2"/>
              </a:rPr>
              <a:t>b</a:t>
            </a:r>
            <a:r>
              <a:rPr lang="en-US" altLang="en-US" sz="1800" dirty="0">
                <a:latin typeface="+mn-lt"/>
                <a:sym typeface="Symbol" pitchFamily="18" charset="2"/>
              </a:rPr>
              <a:t>  100 to 125 inches (approx. 8 to 10 </a:t>
            </a:r>
            <a:r>
              <a:rPr lang="en-US" altLang="en-US" sz="1800" dirty="0" err="1">
                <a:latin typeface="+mn-lt"/>
                <a:sym typeface="Symbol" pitchFamily="18" charset="2"/>
              </a:rPr>
              <a:t>ft</a:t>
            </a:r>
            <a:r>
              <a:rPr lang="en-US" altLang="en-US" sz="1800" dirty="0">
                <a:latin typeface="+mn-lt"/>
                <a:sym typeface="Symbol" pitchFamily="18" charset="2"/>
              </a:rPr>
              <a:t>)</a:t>
            </a:r>
            <a:endParaRPr lang="en-US" altLang="en-US" sz="1800" u="sng" dirty="0">
              <a:latin typeface="+mn-lt"/>
              <a:sym typeface="Symbol" pitchFamily="18" charset="2"/>
            </a:endParaRPr>
          </a:p>
        </p:txBody>
      </p:sp>
    </p:spTree>
    <p:extLst>
      <p:ext uri="{BB962C8B-B14F-4D97-AF65-F5344CB8AC3E}">
        <p14:creationId xmlns:p14="http://schemas.microsoft.com/office/powerpoint/2010/main" val="1959717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N00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8" y="0"/>
            <a:ext cx="914292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709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N0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14313"/>
            <a:ext cx="8739188" cy="655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394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System Requirements</a:t>
            </a:r>
            <a:endParaRPr lang="en-US" dirty="0"/>
          </a:p>
        </p:txBody>
      </p:sp>
      <p:sp>
        <p:nvSpPr>
          <p:cNvPr id="3" name="Text Placeholder 2"/>
          <p:cNvSpPr>
            <a:spLocks noGrp="1"/>
          </p:cNvSpPr>
          <p:nvPr>
            <p:ph type="body" sz="quarter" idx="39"/>
          </p:nvPr>
        </p:nvSpPr>
        <p:spPr/>
        <p:txBody>
          <a:bodyPr/>
          <a:lstStyle/>
          <a:p>
            <a:r>
              <a:rPr lang="en-US" dirty="0" smtClean="0"/>
              <a:t>AISC Seismic Provisions</a:t>
            </a:r>
            <a:endParaRPr lang="en-US" dirty="0"/>
          </a:p>
        </p:txBody>
      </p:sp>
      <p:sp>
        <p:nvSpPr>
          <p:cNvPr id="4" name="Text Box 2"/>
          <p:cNvSpPr txBox="1">
            <a:spLocks noChangeArrowheads="1"/>
          </p:cNvSpPr>
          <p:nvPr/>
        </p:nvSpPr>
        <p:spPr bwMode="auto">
          <a:xfrm>
            <a:off x="539552" y="1268760"/>
            <a:ext cx="78488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u="sng" dirty="0">
                <a:latin typeface="+mn-lt"/>
              </a:rPr>
              <a:t>E3.4b </a:t>
            </a:r>
            <a:r>
              <a:rPr lang="en-US" altLang="en-US" sz="2200" u="sng" dirty="0" smtClean="0">
                <a:latin typeface="+mn-lt"/>
              </a:rPr>
              <a:t> Stability </a:t>
            </a:r>
            <a:r>
              <a:rPr lang="en-US" altLang="en-US" sz="2200" u="sng" dirty="0">
                <a:latin typeface="+mn-lt"/>
              </a:rPr>
              <a:t>Bracing of Beams</a:t>
            </a:r>
          </a:p>
        </p:txBody>
      </p:sp>
      <p:sp>
        <p:nvSpPr>
          <p:cNvPr id="5" name="Text Box 3"/>
          <p:cNvSpPr txBox="1">
            <a:spLocks noChangeArrowheads="1"/>
          </p:cNvSpPr>
          <p:nvPr/>
        </p:nvSpPr>
        <p:spPr bwMode="auto">
          <a:xfrm>
            <a:off x="547688" y="1893288"/>
            <a:ext cx="83724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dirty="0">
                <a:latin typeface="+mn-lt"/>
              </a:rPr>
              <a:t>In addition to lateral braces provided </a:t>
            </a:r>
            <a:r>
              <a:rPr lang="en-US" altLang="en-US" sz="2000" dirty="0" smtClean="0">
                <a:latin typeface="+mn-lt"/>
              </a:rPr>
              <a:t>at </a:t>
            </a:r>
            <a:r>
              <a:rPr lang="en-US" altLang="en-US" sz="2000" dirty="0">
                <a:latin typeface="+mn-lt"/>
              </a:rPr>
              <a:t>a maximum spacing </a:t>
            </a:r>
            <a:br>
              <a:rPr lang="en-US" altLang="en-US" sz="2000" dirty="0">
                <a:latin typeface="+mn-lt"/>
              </a:rPr>
            </a:br>
            <a:r>
              <a:rPr lang="en-US" altLang="en-US" sz="2000" dirty="0">
                <a:latin typeface="+mn-lt"/>
              </a:rPr>
              <a:t>of </a:t>
            </a:r>
            <a:r>
              <a:rPr lang="en-US" altLang="en-US" sz="2000" i="1" dirty="0">
                <a:latin typeface="+mn-lt"/>
              </a:rPr>
              <a:t>L</a:t>
            </a:r>
            <a:r>
              <a:rPr lang="en-US" altLang="en-US" sz="2000" i="1" baseline="-25000" dirty="0">
                <a:latin typeface="+mn-lt"/>
              </a:rPr>
              <a:t>b</a:t>
            </a:r>
            <a:r>
              <a:rPr lang="en-US" altLang="en-US" sz="2000" i="1" dirty="0">
                <a:latin typeface="+mn-lt"/>
              </a:rPr>
              <a:t> </a:t>
            </a:r>
            <a:r>
              <a:rPr lang="en-US" altLang="en-US" sz="2000" dirty="0">
                <a:latin typeface="+mn-lt"/>
              </a:rPr>
              <a:t>= </a:t>
            </a:r>
            <a:r>
              <a:rPr lang="en-US" altLang="en-US" sz="2000" dirty="0" smtClean="0">
                <a:latin typeface="+mn-lt"/>
              </a:rPr>
              <a:t>0.095 </a:t>
            </a:r>
            <a:r>
              <a:rPr lang="en-US" altLang="en-US" sz="2000" i="1" dirty="0" err="1">
                <a:latin typeface="+mn-lt"/>
              </a:rPr>
              <a:t>r</a:t>
            </a:r>
            <a:r>
              <a:rPr lang="en-US" altLang="en-US" sz="2000" i="1" baseline="-25000" dirty="0" err="1">
                <a:latin typeface="+mn-lt"/>
              </a:rPr>
              <a:t>y</a:t>
            </a:r>
            <a:r>
              <a:rPr lang="en-US" altLang="en-US" sz="2000" i="1" dirty="0">
                <a:latin typeface="+mn-lt"/>
              </a:rPr>
              <a:t> E / </a:t>
            </a:r>
            <a:r>
              <a:rPr lang="en-US" altLang="en-US" sz="2000" i="1" dirty="0" smtClean="0">
                <a:latin typeface="+mn-lt"/>
              </a:rPr>
              <a:t>R</a:t>
            </a:r>
            <a:r>
              <a:rPr lang="en-US" altLang="en-US" sz="2000" i="1" baseline="-25000" dirty="0" smtClean="0">
                <a:latin typeface="+mn-lt"/>
              </a:rPr>
              <a:t>y </a:t>
            </a:r>
            <a:r>
              <a:rPr lang="en-US" altLang="en-US" sz="2000" i="1" dirty="0" smtClean="0">
                <a:latin typeface="+mn-lt"/>
              </a:rPr>
              <a:t>F</a:t>
            </a:r>
            <a:r>
              <a:rPr lang="en-US" altLang="en-US" sz="2000" i="1" baseline="-25000" dirty="0" smtClean="0">
                <a:latin typeface="+mn-lt"/>
              </a:rPr>
              <a:t>y </a:t>
            </a:r>
            <a:r>
              <a:rPr lang="en-US" altLang="en-US" sz="2000" dirty="0">
                <a:latin typeface="+mn-lt"/>
              </a:rPr>
              <a:t>:</a:t>
            </a:r>
          </a:p>
        </p:txBody>
      </p:sp>
      <p:sp>
        <p:nvSpPr>
          <p:cNvPr id="6" name="Text Box 4"/>
          <p:cNvSpPr txBox="1">
            <a:spLocks noChangeArrowheads="1"/>
          </p:cNvSpPr>
          <p:nvPr/>
        </p:nvSpPr>
        <p:spPr bwMode="auto">
          <a:xfrm>
            <a:off x="971601" y="2838415"/>
            <a:ext cx="7128791"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342900" indent="-342900" algn="l">
              <a:buFont typeface="Arial" panose="020B0604020202020204" pitchFamily="34" charset="0"/>
              <a:buChar char="•"/>
            </a:pPr>
            <a:r>
              <a:rPr lang="en-US" altLang="en-US" sz="2000" dirty="0">
                <a:latin typeface="+mn-lt"/>
              </a:rPr>
              <a:t>Lateral braces shall be placed near concentrated forces, changes in cross-section and other locations where analysis indicates that a plastic hinge will form.</a:t>
            </a:r>
          </a:p>
          <a:p>
            <a:pPr marL="342900" indent="-342900" algn="l">
              <a:buFont typeface="Arial" panose="020B0604020202020204" pitchFamily="34" charset="0"/>
              <a:buChar char="•"/>
            </a:pPr>
            <a:endParaRPr lang="en-US" altLang="en-US" sz="2000" dirty="0">
              <a:latin typeface="+mn-lt"/>
            </a:endParaRPr>
          </a:p>
          <a:p>
            <a:pPr marL="342900" indent="-342900" algn="l">
              <a:buFont typeface="Arial" panose="020B0604020202020204" pitchFamily="34" charset="0"/>
              <a:buChar char="•"/>
            </a:pPr>
            <a:r>
              <a:rPr lang="en-US" altLang="en-US" sz="2000" dirty="0">
                <a:latin typeface="+mn-lt"/>
              </a:rPr>
              <a:t>The placement of lateral braces shall be consistent with that specified in ANSI/AISC 358 for a </a:t>
            </a:r>
            <a:r>
              <a:rPr lang="en-US" altLang="en-US" sz="2000" i="1" dirty="0">
                <a:latin typeface="+mn-lt"/>
              </a:rPr>
              <a:t>Prequalified Connection</a:t>
            </a:r>
            <a:r>
              <a:rPr lang="en-US" altLang="en-US" sz="2000" dirty="0">
                <a:latin typeface="+mn-lt"/>
              </a:rPr>
              <a:t>, or as otherwise determined by qualification testing.</a:t>
            </a:r>
          </a:p>
        </p:txBody>
      </p:sp>
    </p:spTree>
    <p:extLst>
      <p:ext uri="{BB962C8B-B14F-4D97-AF65-F5344CB8AC3E}">
        <p14:creationId xmlns:p14="http://schemas.microsoft.com/office/powerpoint/2010/main" val="1976519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UT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088"/>
            <a:ext cx="9144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121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IS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175" y="65088"/>
            <a:ext cx="5553075" cy="67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23</a:t>
            </a:fld>
            <a:endParaRPr lang="en-US" altLang="en-US" dirty="0"/>
          </a:p>
        </p:txBody>
      </p:sp>
    </p:spTree>
    <p:extLst>
      <p:ext uri="{BB962C8B-B14F-4D97-AF65-F5344CB8AC3E}">
        <p14:creationId xmlns:p14="http://schemas.microsoft.com/office/powerpoint/2010/main" val="874629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USJ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76672"/>
            <a:ext cx="8834145"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230</a:t>
            </a:fld>
            <a:endParaRPr lang="en-US" altLang="en-US" sz="1200" dirty="0">
              <a:solidFill>
                <a:schemeClr val="tx1">
                  <a:tint val="75000"/>
                </a:schemeClr>
              </a:solidFill>
            </a:endParaRPr>
          </a:p>
        </p:txBody>
      </p:sp>
    </p:spTree>
    <p:extLst>
      <p:ext uri="{BB962C8B-B14F-4D97-AF65-F5344CB8AC3E}">
        <p14:creationId xmlns:p14="http://schemas.microsoft.com/office/powerpoint/2010/main" val="668091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Lateral Bracing Requirements for the RBS</a:t>
            </a:r>
            <a:endParaRPr lang="en-US" dirty="0"/>
          </a:p>
        </p:txBody>
      </p:sp>
      <p:sp>
        <p:nvSpPr>
          <p:cNvPr id="7" name="Text Placeholder 6"/>
          <p:cNvSpPr>
            <a:spLocks noGrp="1"/>
          </p:cNvSpPr>
          <p:nvPr>
            <p:ph type="body" sz="quarter" idx="39"/>
          </p:nvPr>
        </p:nvSpPr>
        <p:spPr/>
        <p:txBody>
          <a:bodyPr/>
          <a:lstStyle/>
          <a:p>
            <a:r>
              <a:rPr lang="en-US" dirty="0"/>
              <a:t>ANSI/AISC 358 Prequalified Connections </a:t>
            </a:r>
          </a:p>
        </p:txBody>
      </p:sp>
      <p:sp>
        <p:nvSpPr>
          <p:cNvPr id="8" name="Text Box 2"/>
          <p:cNvSpPr txBox="1">
            <a:spLocks noChangeArrowheads="1"/>
          </p:cNvSpPr>
          <p:nvPr/>
        </p:nvSpPr>
        <p:spPr bwMode="auto">
          <a:xfrm>
            <a:off x="539552" y="1268760"/>
            <a:ext cx="78488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200" b="0" u="sng" dirty="0" smtClean="0">
                <a:latin typeface="+mn-lt"/>
              </a:rPr>
              <a:t>For beams with an RBS Connection:</a:t>
            </a:r>
            <a:endParaRPr lang="en-US" altLang="en-US" sz="2200" b="0" u="sng" dirty="0">
              <a:latin typeface="+mn-lt"/>
            </a:endParaRPr>
          </a:p>
        </p:txBody>
      </p:sp>
      <p:sp>
        <p:nvSpPr>
          <p:cNvPr id="9" name="Text Box 7"/>
          <p:cNvSpPr txBox="1">
            <a:spLocks noChangeArrowheads="1"/>
          </p:cNvSpPr>
          <p:nvPr/>
        </p:nvSpPr>
        <p:spPr bwMode="auto">
          <a:xfrm>
            <a:off x="1066800" y="1994858"/>
            <a:ext cx="71056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200" dirty="0" smtClean="0">
                <a:latin typeface="+mn-lt"/>
              </a:rPr>
              <a:t>Supplemental lateral bracing shall be provided near the RBS. </a:t>
            </a:r>
            <a:r>
              <a:rPr lang="en-US" altLang="en-US" sz="2200" dirty="0">
                <a:latin typeface="+mn-lt"/>
              </a:rPr>
              <a:t>Attach brace just outside of the RBS cut, </a:t>
            </a:r>
            <a:r>
              <a:rPr lang="en-US" altLang="en-US" sz="2200" dirty="0" smtClean="0">
                <a:latin typeface="+mn-lt"/>
              </a:rPr>
              <a:t>adjacent to the plastic hinges. The attachment shall be located no greater than d/2 beyond the end of the RBS.</a:t>
            </a:r>
          </a:p>
          <a:p>
            <a:pPr algn="l"/>
            <a:endParaRPr lang="en-US" altLang="en-US" sz="2200" dirty="0">
              <a:latin typeface="+mn-lt"/>
            </a:endParaRPr>
          </a:p>
          <a:p>
            <a:r>
              <a:rPr lang="en-US" altLang="en-US" sz="2200" dirty="0">
                <a:latin typeface="+mn-lt"/>
              </a:rPr>
              <a:t>When a composite concrete floor slab (with welded shear connectors at 12” </a:t>
            </a:r>
            <a:r>
              <a:rPr lang="en-US" altLang="en-US" sz="2200" dirty="0" err="1">
                <a:latin typeface="+mn-lt"/>
              </a:rPr>
              <a:t>oc</a:t>
            </a:r>
            <a:r>
              <a:rPr lang="en-US" altLang="en-US" sz="2200" dirty="0">
                <a:latin typeface="+mn-lt"/>
              </a:rPr>
              <a:t> max) is present, supplemental top and bottom flange bracing is not required at the reduced section.</a:t>
            </a:r>
          </a:p>
          <a:p>
            <a:pPr algn="l"/>
            <a:endParaRPr lang="en-US" altLang="en-US" sz="2200" dirty="0">
              <a:latin typeface="+mn-lt"/>
            </a:endParaRPr>
          </a:p>
        </p:txBody>
      </p:sp>
      <p:sp>
        <p:nvSpPr>
          <p:cNvPr id="10"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231</a:t>
            </a:fld>
            <a:endParaRPr lang="en-US" altLang="en-US" sz="1200" dirty="0">
              <a:solidFill>
                <a:schemeClr val="tx1">
                  <a:tint val="75000"/>
                </a:schemeClr>
              </a:solidFill>
            </a:endParaRPr>
          </a:p>
        </p:txBody>
      </p:sp>
    </p:spTree>
    <p:extLst>
      <p:ext uri="{BB962C8B-B14F-4D97-AF65-F5344CB8AC3E}">
        <p14:creationId xmlns:p14="http://schemas.microsoft.com/office/powerpoint/2010/main" val="1364641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BS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75"/>
            <a:ext cx="9144000" cy="62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232</a:t>
            </a:fld>
            <a:endParaRPr lang="en-US" altLang="en-US" sz="1200" dirty="0">
              <a:solidFill>
                <a:schemeClr val="tx1">
                  <a:tint val="75000"/>
                </a:schemeClr>
              </a:solidFill>
            </a:endParaRPr>
          </a:p>
        </p:txBody>
      </p:sp>
    </p:spTree>
    <p:extLst>
      <p:ext uri="{BB962C8B-B14F-4D97-AF65-F5344CB8AC3E}">
        <p14:creationId xmlns:p14="http://schemas.microsoft.com/office/powerpoint/2010/main" val="2136283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pPr algn="ctr"/>
            <a:r>
              <a:rPr lang="en-US" dirty="0"/>
              <a:t>2016 AISC Seismic </a:t>
            </a:r>
            <a:r>
              <a:rPr lang="en-US" dirty="0" smtClean="0"/>
              <a:t>Provisions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233</a:t>
            </a:fld>
            <a:endParaRPr lang="en-US" altLang="en-US"/>
          </a:p>
        </p:txBody>
      </p:sp>
      <p:sp>
        <p:nvSpPr>
          <p:cNvPr id="6" name="Text Placeholder 1"/>
          <p:cNvSpPr>
            <a:spLocks noGrp="1"/>
          </p:cNvSpPr>
          <p:nvPr>
            <p:ph type="body" sz="quarter" idx="12"/>
          </p:nvPr>
        </p:nvSpPr>
        <p:spPr>
          <a:xfrm>
            <a:off x="923116" y="1916832"/>
            <a:ext cx="6313180" cy="4320480"/>
          </a:xfrm>
        </p:spPr>
        <p:txBody>
          <a:bodyPr/>
          <a:lstStyle/>
          <a:p>
            <a:pPr>
              <a:spcBef>
                <a:spcPct val="50000"/>
              </a:spcBef>
            </a:pPr>
            <a:r>
              <a:rPr lang="en-US" altLang="en-US" sz="2400" dirty="0" smtClean="0">
                <a:latin typeface="+mn-lt"/>
              </a:rPr>
              <a:t>E3.1  Special Moment Frames (SMF)</a:t>
            </a:r>
          </a:p>
          <a:p>
            <a:pPr lvl="2">
              <a:spcBef>
                <a:spcPct val="50000"/>
              </a:spcBef>
            </a:pPr>
            <a:r>
              <a:rPr lang="en-US" altLang="en-US" sz="2000" dirty="0">
                <a:solidFill>
                  <a:schemeClr val="tx1"/>
                </a:solidFill>
                <a:latin typeface="+mn-lt"/>
              </a:rPr>
              <a:t>E3.1	Scope</a:t>
            </a:r>
          </a:p>
          <a:p>
            <a:pPr lvl="2">
              <a:spcBef>
                <a:spcPct val="50000"/>
              </a:spcBef>
            </a:pPr>
            <a:r>
              <a:rPr lang="en-US" altLang="en-US" sz="2000" dirty="0">
                <a:solidFill>
                  <a:schemeClr val="tx1"/>
                </a:solidFill>
                <a:latin typeface="+mn-lt"/>
              </a:rPr>
              <a:t>E3.2	Basis of Design</a:t>
            </a:r>
          </a:p>
          <a:p>
            <a:pPr lvl="2">
              <a:spcBef>
                <a:spcPct val="50000"/>
              </a:spcBef>
            </a:pPr>
            <a:r>
              <a:rPr lang="en-US" altLang="en-US" sz="2000" dirty="0">
                <a:solidFill>
                  <a:schemeClr val="tx1"/>
                </a:solidFill>
                <a:latin typeface="+mn-lt"/>
              </a:rPr>
              <a:t>E3.3	Analysis</a:t>
            </a:r>
          </a:p>
          <a:p>
            <a:pPr lvl="2">
              <a:spcBef>
                <a:spcPct val="50000"/>
              </a:spcBef>
            </a:pPr>
            <a:r>
              <a:rPr lang="en-US" altLang="en-US" sz="2000" dirty="0">
                <a:solidFill>
                  <a:schemeClr val="tx1"/>
                </a:solidFill>
                <a:latin typeface="+mn-lt"/>
              </a:rPr>
              <a:t>E3.4	System Requirements</a:t>
            </a:r>
          </a:p>
          <a:p>
            <a:pPr lvl="2">
              <a:spcBef>
                <a:spcPct val="50000"/>
              </a:spcBef>
            </a:pPr>
            <a:r>
              <a:rPr lang="en-US" altLang="en-US" sz="2000" dirty="0">
                <a:solidFill>
                  <a:schemeClr val="tx1"/>
                </a:solidFill>
                <a:latin typeface="+mn-lt"/>
              </a:rPr>
              <a:t>E3.5	Members</a:t>
            </a:r>
          </a:p>
          <a:p>
            <a:pPr lvl="2">
              <a:spcBef>
                <a:spcPct val="50000"/>
              </a:spcBef>
            </a:pPr>
            <a:r>
              <a:rPr lang="en-US" altLang="en-US" sz="2000" dirty="0">
                <a:solidFill>
                  <a:schemeClr val="tx1"/>
                </a:solidFill>
                <a:latin typeface="+mn-lt"/>
              </a:rPr>
              <a:t>E3.6	Connections</a:t>
            </a:r>
          </a:p>
        </p:txBody>
      </p:sp>
      <p:sp>
        <p:nvSpPr>
          <p:cNvPr id="7" name="Text Placeholder 3"/>
          <p:cNvSpPr>
            <a:spLocks noGrp="1"/>
          </p:cNvSpPr>
          <p:nvPr>
            <p:ph type="body" sz="quarter" idx="39"/>
          </p:nvPr>
        </p:nvSpPr>
        <p:spPr>
          <a:xfrm>
            <a:off x="519828" y="1268760"/>
            <a:ext cx="8516667" cy="450850"/>
          </a:xfrm>
        </p:spPr>
        <p:txBody>
          <a:bodyPr>
            <a:noAutofit/>
          </a:bodyPr>
          <a:lstStyle/>
          <a:p>
            <a:r>
              <a:rPr lang="en-US" u="sng" dirty="0"/>
              <a:t>Chapter E:  Moment Frame Systems</a:t>
            </a:r>
            <a:endParaRPr lang="en-US" dirty="0"/>
          </a:p>
        </p:txBody>
      </p:sp>
    </p:spTree>
    <p:extLst>
      <p:ext uri="{BB962C8B-B14F-4D97-AF65-F5344CB8AC3E}">
        <p14:creationId xmlns:p14="http://schemas.microsoft.com/office/powerpoint/2010/main" val="207095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b-sequenc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5" y="0"/>
            <a:ext cx="4346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24</a:t>
            </a:fld>
            <a:endParaRPr lang="en-US" altLang="en-US" dirty="0"/>
          </a:p>
        </p:txBody>
      </p:sp>
    </p:spTree>
    <p:extLst>
      <p:ext uri="{BB962C8B-B14F-4D97-AF65-F5344CB8AC3E}">
        <p14:creationId xmlns:p14="http://schemas.microsoft.com/office/powerpoint/2010/main" val="1319954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b-sequenc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17013"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25</a:t>
            </a:fld>
            <a:endParaRPr lang="en-US" altLang="en-US" dirty="0"/>
          </a:p>
        </p:txBody>
      </p:sp>
    </p:spTree>
    <p:extLst>
      <p:ext uri="{BB962C8B-B14F-4D97-AF65-F5344CB8AC3E}">
        <p14:creationId xmlns:p14="http://schemas.microsoft.com/office/powerpoint/2010/main" val="2011186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b-sequenc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34475"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26</a:t>
            </a:fld>
            <a:endParaRPr lang="en-US" altLang="en-US" dirty="0"/>
          </a:p>
        </p:txBody>
      </p:sp>
    </p:spTree>
    <p:extLst>
      <p:ext uri="{BB962C8B-B14F-4D97-AF65-F5344CB8AC3E}">
        <p14:creationId xmlns:p14="http://schemas.microsoft.com/office/powerpoint/2010/main" val="421146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b-sequenc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6146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27</a:t>
            </a:fld>
            <a:endParaRPr lang="en-US" altLang="en-US" dirty="0"/>
          </a:p>
        </p:txBody>
      </p:sp>
    </p:spTree>
    <p:extLst>
      <p:ext uri="{BB962C8B-B14F-4D97-AF65-F5344CB8AC3E}">
        <p14:creationId xmlns:p14="http://schemas.microsoft.com/office/powerpoint/2010/main" val="198287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b-sequenc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763"/>
            <a:ext cx="9144000"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28</a:t>
            </a:fld>
            <a:endParaRPr lang="en-US" altLang="en-US" dirty="0"/>
          </a:p>
        </p:txBody>
      </p:sp>
    </p:spTree>
    <p:extLst>
      <p:ext uri="{BB962C8B-B14F-4D97-AF65-F5344CB8AC3E}">
        <p14:creationId xmlns:p14="http://schemas.microsoft.com/office/powerpoint/2010/main" val="3442690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b-sequenc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763"/>
            <a:ext cx="9144000"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29</a:t>
            </a:fld>
            <a:endParaRPr lang="en-US" altLang="en-US" dirty="0"/>
          </a:p>
        </p:txBody>
      </p:sp>
    </p:spTree>
    <p:extLst>
      <p:ext uri="{BB962C8B-B14F-4D97-AF65-F5344CB8AC3E}">
        <p14:creationId xmlns:p14="http://schemas.microsoft.com/office/powerpoint/2010/main" val="117099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2 – Moment Resisting Frames</a:t>
            </a:r>
            <a:endParaRPr lang="en-US" dirty="0"/>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Definition and Basic Behavior of Moment Resisting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Beam-to-Column Connections: Before and After Northridge</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Panel-Zone Behavior</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Moment Frames</a:t>
            </a:r>
          </a:p>
          <a:p>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3</a:t>
            </a:fld>
            <a:endParaRPr lang="en-US" altLang="en-US"/>
          </a:p>
        </p:txBody>
      </p:sp>
    </p:spTree>
    <p:extLst>
      <p:ext uri="{BB962C8B-B14F-4D97-AF65-F5344CB8AC3E}">
        <p14:creationId xmlns:p14="http://schemas.microsoft.com/office/powerpoint/2010/main" val="10162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b-sequence-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763"/>
            <a:ext cx="9144000"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30</a:t>
            </a:fld>
            <a:endParaRPr lang="en-US" altLang="en-US" dirty="0"/>
          </a:p>
        </p:txBody>
      </p:sp>
    </p:spTree>
    <p:extLst>
      <p:ext uri="{BB962C8B-B14F-4D97-AF65-F5344CB8AC3E}">
        <p14:creationId xmlns:p14="http://schemas.microsoft.com/office/powerpoint/2010/main" val="574799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b-sequenc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5738"/>
            <a:ext cx="9144000" cy="648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31</a:t>
            </a:fld>
            <a:endParaRPr lang="en-US" altLang="en-US" dirty="0">
              <a:solidFill>
                <a:schemeClr val="bg1"/>
              </a:solidFill>
            </a:endParaRPr>
          </a:p>
        </p:txBody>
      </p:sp>
    </p:spTree>
    <p:extLst>
      <p:ext uri="{BB962C8B-B14F-4D97-AF65-F5344CB8AC3E}">
        <p14:creationId xmlns:p14="http://schemas.microsoft.com/office/powerpoint/2010/main" val="1046308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b-sequenc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113" y="0"/>
            <a:ext cx="4802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32</a:t>
            </a:fld>
            <a:endParaRPr lang="en-US" altLang="en-US" dirty="0"/>
          </a:p>
        </p:txBody>
      </p:sp>
    </p:spTree>
    <p:extLst>
      <p:ext uri="{BB962C8B-B14F-4D97-AF65-F5344CB8AC3E}">
        <p14:creationId xmlns:p14="http://schemas.microsoft.com/office/powerpoint/2010/main" val="2619134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8"/>
          </p:nvPr>
        </p:nvSpPr>
        <p:spPr/>
        <p:txBody>
          <a:bodyPr/>
          <a:lstStyle/>
          <a:p>
            <a:r>
              <a:rPr lang="en-US" dirty="0"/>
              <a:t>Experimental Data on “Pre-Northridge” Moment </a:t>
            </a:r>
            <a:r>
              <a:rPr lang="en-US" dirty="0" smtClean="0"/>
              <a:t>Connection</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33</a:t>
            </a:fld>
            <a:endParaRPr lang="en-US" altLang="en-US"/>
          </a:p>
        </p:txBody>
      </p:sp>
      <p:pic>
        <p:nvPicPr>
          <p:cNvPr id="9"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1914996"/>
            <a:ext cx="49149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5"/>
          <p:cNvSpPr>
            <a:spLocks noChangeArrowheads="1"/>
          </p:cNvSpPr>
          <p:nvPr/>
        </p:nvSpPr>
        <p:spPr bwMode="auto">
          <a:xfrm>
            <a:off x="511661" y="3307906"/>
            <a:ext cx="2991076" cy="77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spcBef>
                <a:spcPct val="0"/>
              </a:spcBef>
            </a:pPr>
            <a:r>
              <a:rPr lang="en-US" altLang="en-US" sz="2200" b="1" dirty="0"/>
              <a:t>Typical Experimental</a:t>
            </a:r>
          </a:p>
          <a:p>
            <a:pPr algn="ctr">
              <a:spcBef>
                <a:spcPct val="0"/>
              </a:spcBef>
            </a:pPr>
            <a:r>
              <a:rPr lang="en-US" altLang="en-US" sz="2200" b="1" dirty="0" smtClean="0"/>
              <a:t>Setup</a:t>
            </a:r>
            <a:endParaRPr lang="en-US" altLang="en-US" sz="2200" b="1" dirty="0"/>
          </a:p>
        </p:txBody>
      </p:sp>
    </p:spTree>
    <p:extLst>
      <p:ext uri="{BB962C8B-B14F-4D97-AF65-F5344CB8AC3E}">
        <p14:creationId xmlns:p14="http://schemas.microsoft.com/office/powerpoint/2010/main" val="3887222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est-set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3838"/>
            <a:ext cx="9144000"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34</a:t>
            </a:fld>
            <a:endParaRPr lang="en-US" altLang="en-US"/>
          </a:p>
        </p:txBody>
      </p:sp>
    </p:spTree>
    <p:extLst>
      <p:ext uri="{BB962C8B-B14F-4D97-AF65-F5344CB8AC3E}">
        <p14:creationId xmlns:p14="http://schemas.microsoft.com/office/powerpoint/2010/main" val="4261781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marL="342900" indent="-342900">
              <a:spcBef>
                <a:spcPts val="1800"/>
              </a:spcBef>
              <a:buFont typeface="Arial" panose="020B0604020202020204" pitchFamily="34" charset="0"/>
              <a:buChar char="•"/>
            </a:pPr>
            <a:r>
              <a:rPr lang="en-US" sz="2400" dirty="0"/>
              <a:t> Tests conducted at UC Berkeley  ~1970</a:t>
            </a:r>
          </a:p>
          <a:p>
            <a:pPr marL="342900" indent="-342900">
              <a:spcBef>
                <a:spcPts val="1800"/>
              </a:spcBef>
              <a:buFont typeface="Arial" panose="020B0604020202020204" pitchFamily="34" charset="0"/>
              <a:buChar char="•"/>
            </a:pPr>
            <a:r>
              <a:rPr lang="en-US" sz="2400" dirty="0"/>
              <a:t> Tests on W18x50 and W24x76 beams</a:t>
            </a:r>
          </a:p>
          <a:p>
            <a:pPr marL="342900" indent="-342900">
              <a:spcBef>
                <a:spcPts val="1800"/>
              </a:spcBef>
              <a:buFont typeface="Arial" panose="020B0604020202020204" pitchFamily="34" charset="0"/>
              <a:buChar char="•"/>
            </a:pPr>
            <a:r>
              <a:rPr lang="en-US" sz="2400" dirty="0"/>
              <a:t> Tests compared all-welded </a:t>
            </a:r>
            <a:r>
              <a:rPr lang="en-US" sz="2400" dirty="0" smtClean="0"/>
              <a:t>connections with </a:t>
            </a:r>
            <a:r>
              <a:rPr lang="en-US" sz="2400" dirty="0"/>
              <a:t>welded flange-bolted web connections</a:t>
            </a:r>
            <a:br>
              <a:rPr lang="en-US" sz="2400" dirty="0"/>
            </a:br>
            <a:endParaRPr lang="en-US" sz="2400" dirty="0"/>
          </a:p>
          <a:p>
            <a:endParaRPr lang="en-US" dirty="0"/>
          </a:p>
        </p:txBody>
      </p:sp>
      <p:sp>
        <p:nvSpPr>
          <p:cNvPr id="3" name="Text Placeholder 2"/>
          <p:cNvSpPr>
            <a:spLocks noGrp="1"/>
          </p:cNvSpPr>
          <p:nvPr>
            <p:ph type="body" sz="quarter" idx="38"/>
          </p:nvPr>
        </p:nvSpPr>
        <p:spPr/>
        <p:txBody>
          <a:bodyPr/>
          <a:lstStyle/>
          <a:p>
            <a:r>
              <a:rPr lang="en-US" dirty="0"/>
              <a:t>Initial Tests on Large Scale </a:t>
            </a:r>
            <a:r>
              <a:rPr lang="en-US" dirty="0" smtClean="0"/>
              <a:t>Specimens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35</a:t>
            </a:fld>
            <a:endParaRPr lang="en-US" altLang="en-US"/>
          </a:p>
        </p:txBody>
      </p:sp>
    </p:spTree>
    <p:extLst>
      <p:ext uri="{BB962C8B-B14F-4D97-AF65-F5344CB8AC3E}">
        <p14:creationId xmlns:p14="http://schemas.microsoft.com/office/powerpoint/2010/main" val="3379773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36</a:t>
            </a:fld>
            <a:endParaRPr lang="en-US" altLang="en-US" dirty="0"/>
          </a:p>
        </p:txBody>
      </p:sp>
      <p:pic>
        <p:nvPicPr>
          <p:cNvPr id="6" name="Picture 2" descr="popo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75" y="0"/>
            <a:ext cx="7490609"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157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opov-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71438"/>
            <a:ext cx="5808663"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popov-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9025" y="3521075"/>
            <a:ext cx="2763838"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37</a:t>
            </a:fld>
            <a:endParaRPr lang="en-US" altLang="en-US" dirty="0"/>
          </a:p>
        </p:txBody>
      </p:sp>
    </p:spTree>
    <p:extLst>
      <p:ext uri="{BB962C8B-B14F-4D97-AF65-F5344CB8AC3E}">
        <p14:creationId xmlns:p14="http://schemas.microsoft.com/office/powerpoint/2010/main" val="3509829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opov-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128588"/>
            <a:ext cx="6186487"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popov-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263" y="3054350"/>
            <a:ext cx="272573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38</a:t>
            </a:fld>
            <a:endParaRPr lang="en-US" altLang="en-US" dirty="0"/>
          </a:p>
        </p:txBody>
      </p:sp>
    </p:spTree>
    <p:extLst>
      <p:ext uri="{BB962C8B-B14F-4D97-AF65-F5344CB8AC3E}">
        <p14:creationId xmlns:p14="http://schemas.microsoft.com/office/powerpoint/2010/main" val="3003221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opov-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1588"/>
            <a:ext cx="8758237"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2743200" y="6215063"/>
            <a:ext cx="407193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200" b="1" u="sng" dirty="0"/>
              <a:t>All-Welded Detail</a:t>
            </a:r>
          </a:p>
        </p:txBody>
      </p:sp>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39</a:t>
            </a:fld>
            <a:endParaRPr lang="en-US" altLang="en-US" dirty="0"/>
          </a:p>
        </p:txBody>
      </p:sp>
    </p:spTree>
    <p:extLst>
      <p:ext uri="{BB962C8B-B14F-4D97-AF65-F5344CB8AC3E}">
        <p14:creationId xmlns:p14="http://schemas.microsoft.com/office/powerpoint/2010/main" val="3216500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2 – Moment Resisting Frames</a:t>
            </a:r>
            <a:endParaRPr lang="en-US" dirty="0"/>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Definition and Basic Behavior of Moment Resisting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Beam-to-Column Connections: Before and After Northridge</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Panel-Zone Behavior</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Moment Frames</a:t>
            </a:r>
          </a:p>
          <a:p>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4</a:t>
            </a:fld>
            <a:endParaRPr lang="en-US" altLang="en-US" dirty="0"/>
          </a:p>
        </p:txBody>
      </p:sp>
      <p:sp>
        <p:nvSpPr>
          <p:cNvPr id="5" name="Rectangle 5"/>
          <p:cNvSpPr>
            <a:spLocks noChangeArrowheads="1"/>
          </p:cNvSpPr>
          <p:nvPr/>
        </p:nvSpPr>
        <p:spPr bwMode="auto">
          <a:xfrm>
            <a:off x="467544" y="1894252"/>
            <a:ext cx="8064896" cy="1005840"/>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1068648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opov-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
            <a:ext cx="8796338"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40</a:t>
            </a:fld>
            <a:endParaRPr lang="en-US" altLang="en-US" dirty="0"/>
          </a:p>
        </p:txBody>
      </p:sp>
    </p:spTree>
    <p:extLst>
      <p:ext uri="{BB962C8B-B14F-4D97-AF65-F5344CB8AC3E}">
        <p14:creationId xmlns:p14="http://schemas.microsoft.com/office/powerpoint/2010/main" val="3550685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opov-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7" y="33338"/>
            <a:ext cx="8709025"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979711" y="6226613"/>
            <a:ext cx="518457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200" b="1" u="sng" dirty="0"/>
              <a:t>Welded Flange – Bolted Web Detail</a:t>
            </a:r>
          </a:p>
        </p:txBody>
      </p:sp>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41</a:t>
            </a:fld>
            <a:endParaRPr lang="en-US" altLang="en-US" dirty="0"/>
          </a:p>
        </p:txBody>
      </p:sp>
    </p:spTree>
    <p:extLst>
      <p:ext uri="{BB962C8B-B14F-4D97-AF65-F5344CB8AC3E}">
        <p14:creationId xmlns:p14="http://schemas.microsoft.com/office/powerpoint/2010/main" val="2213188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opov-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46038"/>
            <a:ext cx="876935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42</a:t>
            </a:fld>
            <a:endParaRPr lang="en-US" altLang="en-US" dirty="0">
              <a:solidFill>
                <a:schemeClr val="bg1"/>
              </a:solidFill>
            </a:endParaRPr>
          </a:p>
        </p:txBody>
      </p:sp>
    </p:spTree>
    <p:extLst>
      <p:ext uri="{BB962C8B-B14F-4D97-AF65-F5344CB8AC3E}">
        <p14:creationId xmlns:p14="http://schemas.microsoft.com/office/powerpoint/2010/main" val="1899339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opov-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138"/>
            <a:ext cx="91440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43</a:t>
            </a:fld>
            <a:endParaRPr lang="en-US" altLang="en-US" dirty="0">
              <a:solidFill>
                <a:schemeClr val="bg1"/>
              </a:solidFill>
            </a:endParaRPr>
          </a:p>
        </p:txBody>
      </p:sp>
    </p:spTree>
    <p:extLst>
      <p:ext uri="{BB962C8B-B14F-4D97-AF65-F5344CB8AC3E}">
        <p14:creationId xmlns:p14="http://schemas.microsoft.com/office/powerpoint/2010/main" val="2723551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526850"/>
            <a:ext cx="7220523" cy="4854478"/>
          </a:xfrm>
        </p:spPr>
        <p:txBody>
          <a:bodyPr/>
          <a:lstStyle/>
          <a:p>
            <a:pPr marL="457200" indent="-457200">
              <a:spcBef>
                <a:spcPts val="3000"/>
              </a:spcBef>
              <a:buFont typeface="Wingdings" panose="05000000000000000000" pitchFamily="2" charset="2"/>
              <a:buChar char="Ø"/>
            </a:pPr>
            <a:r>
              <a:rPr lang="en-US" sz="2800" dirty="0"/>
              <a:t>Large ductility developed by all-welded connections.</a:t>
            </a:r>
          </a:p>
          <a:p>
            <a:pPr marL="457200" indent="-457200">
              <a:spcBef>
                <a:spcPts val="3000"/>
              </a:spcBef>
              <a:buFont typeface="Wingdings" panose="05000000000000000000" pitchFamily="2" charset="2"/>
              <a:buChar char="Ø"/>
            </a:pPr>
            <a:r>
              <a:rPr lang="en-US" sz="2800" dirty="0"/>
              <a:t>Welded flange-bolted web connections developed less ductility, but were viewed as still acceptable.</a:t>
            </a:r>
          </a:p>
          <a:p>
            <a:endParaRPr lang="en-US" sz="2400" dirty="0"/>
          </a:p>
        </p:txBody>
      </p:sp>
      <p:sp>
        <p:nvSpPr>
          <p:cNvPr id="3" name="Text Placeholder 2"/>
          <p:cNvSpPr>
            <a:spLocks noGrp="1"/>
          </p:cNvSpPr>
          <p:nvPr>
            <p:ph type="body" sz="quarter" idx="38"/>
          </p:nvPr>
        </p:nvSpPr>
        <p:spPr/>
        <p:txBody>
          <a:bodyPr/>
          <a:lstStyle/>
          <a:p>
            <a:r>
              <a:rPr lang="en-US" dirty="0"/>
              <a:t>Observations from Initial UC Berkeley </a:t>
            </a:r>
            <a:r>
              <a:rPr lang="en-US" dirty="0" smtClean="0"/>
              <a:t>Tests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44</a:t>
            </a:fld>
            <a:endParaRPr lang="en-US" altLang="en-US"/>
          </a:p>
        </p:txBody>
      </p:sp>
    </p:spTree>
    <p:extLst>
      <p:ext uri="{BB962C8B-B14F-4D97-AF65-F5344CB8AC3E}">
        <p14:creationId xmlns:p14="http://schemas.microsoft.com/office/powerpoint/2010/main" val="1969145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marL="342900" indent="-342900">
              <a:spcBef>
                <a:spcPts val="1800"/>
              </a:spcBef>
              <a:buFont typeface="Arial" panose="020B0604020202020204" pitchFamily="34" charset="0"/>
              <a:buChar char="•"/>
            </a:pPr>
            <a:r>
              <a:rPr lang="en-US" sz="2800" dirty="0"/>
              <a:t>Welded flange-bolted web connections showed highly variable performance.</a:t>
            </a:r>
          </a:p>
          <a:p>
            <a:pPr marL="342900" indent="-342900">
              <a:spcBef>
                <a:spcPts val="1800"/>
              </a:spcBef>
              <a:buFont typeface="Arial" panose="020B0604020202020204" pitchFamily="34" charset="0"/>
              <a:buChar char="•"/>
            </a:pPr>
            <a:r>
              <a:rPr lang="en-US" sz="2800" dirty="0"/>
              <a:t>Typical failure modes: fracture at or near beam flange groove welds.</a:t>
            </a:r>
          </a:p>
          <a:p>
            <a:pPr marL="342900" indent="-342900">
              <a:spcBef>
                <a:spcPts val="1800"/>
              </a:spcBef>
              <a:buFont typeface="Arial" panose="020B0604020202020204" pitchFamily="34" charset="0"/>
              <a:buChar char="•"/>
            </a:pPr>
            <a:r>
              <a:rPr lang="en-US" sz="2800" dirty="0"/>
              <a:t>A large number of laboratory tested connections did not develop adequate ductility in the beam prior to connection failure.</a:t>
            </a:r>
          </a:p>
          <a:p>
            <a:pPr marL="342900" indent="-342900">
              <a:buFont typeface="Arial" panose="020B0604020202020204" pitchFamily="34" charset="0"/>
              <a:buChar char="•"/>
            </a:pPr>
            <a:endParaRPr lang="en-US" sz="2400" dirty="0"/>
          </a:p>
        </p:txBody>
      </p:sp>
      <p:sp>
        <p:nvSpPr>
          <p:cNvPr id="3" name="Text Placeholder 2"/>
          <p:cNvSpPr>
            <a:spLocks noGrp="1"/>
          </p:cNvSpPr>
          <p:nvPr>
            <p:ph type="body" sz="quarter" idx="38"/>
          </p:nvPr>
        </p:nvSpPr>
        <p:spPr/>
        <p:txBody>
          <a:bodyPr/>
          <a:lstStyle/>
          <a:p>
            <a:r>
              <a:rPr lang="en-US" dirty="0"/>
              <a:t>Subsequent Test </a:t>
            </a:r>
            <a:r>
              <a:rPr lang="en-US" dirty="0" smtClean="0"/>
              <a:t>Programs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45</a:t>
            </a:fld>
            <a:endParaRPr lang="en-US" altLang="en-US"/>
          </a:p>
        </p:txBody>
      </p:sp>
    </p:spTree>
    <p:extLst>
      <p:ext uri="{BB962C8B-B14F-4D97-AF65-F5344CB8AC3E}">
        <p14:creationId xmlns:p14="http://schemas.microsoft.com/office/powerpoint/2010/main" val="574940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re-northridge test fra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3688"/>
            <a:ext cx="914400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46</a:t>
            </a:fld>
            <a:endParaRPr lang="en-US" altLang="en-US" dirty="0"/>
          </a:p>
        </p:txBody>
      </p:sp>
    </p:spTree>
    <p:extLst>
      <p:ext uri="{BB962C8B-B14F-4D97-AF65-F5344CB8AC3E}">
        <p14:creationId xmlns:p14="http://schemas.microsoft.com/office/powerpoint/2010/main" val="3695701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northridge test fra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384175"/>
            <a:ext cx="8937625" cy="595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47</a:t>
            </a:fld>
            <a:endParaRPr lang="en-US" altLang="en-US" dirty="0"/>
          </a:p>
        </p:txBody>
      </p:sp>
    </p:spTree>
    <p:extLst>
      <p:ext uri="{BB962C8B-B14F-4D97-AF65-F5344CB8AC3E}">
        <p14:creationId xmlns:p14="http://schemas.microsoft.com/office/powerpoint/2010/main" val="743689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invGray">
          <a:xfrm>
            <a:off x="355600" y="165100"/>
            <a:ext cx="8464550" cy="651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7526">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48</a:t>
            </a:fld>
            <a:endParaRPr lang="en-US" altLang="en-US" dirty="0"/>
          </a:p>
        </p:txBody>
      </p:sp>
    </p:spTree>
    <p:extLst>
      <p:ext uri="{BB962C8B-B14F-4D97-AF65-F5344CB8AC3E}">
        <p14:creationId xmlns:p14="http://schemas.microsoft.com/office/powerpoint/2010/main" val="4181665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pPr marL="342900" indent="-342900">
              <a:spcBef>
                <a:spcPts val="2400"/>
              </a:spcBef>
              <a:buFont typeface="Arial" panose="020B0604020202020204" pitchFamily="34" charset="0"/>
              <a:buChar char="•"/>
            </a:pPr>
            <a:r>
              <a:rPr lang="en-US" sz="2800" dirty="0"/>
              <a:t>Welded flange – bolted web connection showed highly variable performance</a:t>
            </a:r>
          </a:p>
          <a:p>
            <a:pPr marL="342900" indent="-342900">
              <a:spcBef>
                <a:spcPts val="2400"/>
              </a:spcBef>
              <a:buFont typeface="Arial" panose="020B0604020202020204" pitchFamily="34" charset="0"/>
              <a:buChar char="•"/>
            </a:pPr>
            <a:r>
              <a:rPr lang="en-US" sz="2800" dirty="0"/>
              <a:t>Many connections failed in laboratory with little or no ductility</a:t>
            </a:r>
          </a:p>
        </p:txBody>
      </p:sp>
      <p:sp>
        <p:nvSpPr>
          <p:cNvPr id="6" name="Text Placeholder 5"/>
          <p:cNvSpPr>
            <a:spLocks noGrp="1"/>
          </p:cNvSpPr>
          <p:nvPr>
            <p:ph type="body" sz="quarter" idx="38"/>
          </p:nvPr>
        </p:nvSpPr>
        <p:spPr/>
        <p:txBody>
          <a:bodyPr/>
          <a:lstStyle/>
          <a:p>
            <a:r>
              <a:rPr lang="en-US" dirty="0"/>
              <a:t>Summary of Testing Prior to </a:t>
            </a:r>
            <a:br>
              <a:rPr lang="en-US" dirty="0"/>
            </a:br>
            <a:r>
              <a:rPr lang="en-US" dirty="0"/>
              <a:t>Northridge Earthquake</a:t>
            </a:r>
          </a:p>
          <a:p>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49</a:t>
            </a:fld>
            <a:endParaRPr lang="en-US" altLang="en-US"/>
          </a:p>
        </p:txBody>
      </p:sp>
    </p:spTree>
    <p:extLst>
      <p:ext uri="{BB962C8B-B14F-4D97-AF65-F5344CB8AC3E}">
        <p14:creationId xmlns:p14="http://schemas.microsoft.com/office/powerpoint/2010/main" val="1532996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519829" y="1196752"/>
            <a:ext cx="8185388" cy="2838254"/>
          </a:xfrm>
        </p:spPr>
        <p:txBody>
          <a:bodyPr/>
          <a:lstStyle/>
          <a:p>
            <a:r>
              <a:rPr lang="en-US" altLang="en-US" sz="2200" dirty="0">
                <a:latin typeface="+mn-lt"/>
              </a:rPr>
              <a:t>Beams and columns with moment resisting connections; </a:t>
            </a:r>
            <a:r>
              <a:rPr lang="en-US" altLang="en-US" sz="2200" dirty="0" smtClean="0">
                <a:latin typeface="+mn-lt"/>
              </a:rPr>
              <a:t>resist </a:t>
            </a:r>
            <a:r>
              <a:rPr lang="en-US" altLang="en-US" sz="2200" dirty="0">
                <a:latin typeface="+mn-lt"/>
              </a:rPr>
              <a:t>lateral forces by flexure and shear in beams and </a:t>
            </a:r>
            <a:r>
              <a:rPr lang="en-US" altLang="en-US" sz="2200" dirty="0" smtClean="0">
                <a:latin typeface="+mn-lt"/>
              </a:rPr>
              <a:t>columns</a:t>
            </a:r>
          </a:p>
          <a:p>
            <a:endParaRPr lang="en-US" altLang="en-US" sz="2200" dirty="0" smtClean="0">
              <a:latin typeface="+mn-lt"/>
            </a:endParaRPr>
          </a:p>
          <a:p>
            <a:r>
              <a:rPr lang="en-US" altLang="en-US" sz="2200" dirty="0" smtClean="0">
                <a:latin typeface="+mn-lt"/>
              </a:rPr>
              <a:t>Develop ductility by:</a:t>
            </a:r>
          </a:p>
          <a:p>
            <a:pPr marL="342900" indent="-342900">
              <a:buFont typeface="Arial" panose="020B0604020202020204" pitchFamily="34" charset="0"/>
              <a:buChar char="•"/>
            </a:pPr>
            <a:r>
              <a:rPr lang="en-US" altLang="en-US" sz="2200" dirty="0" smtClean="0">
                <a:latin typeface="+mn-lt"/>
              </a:rPr>
              <a:t>Flexural yielding of beams</a:t>
            </a:r>
          </a:p>
          <a:p>
            <a:pPr marL="342900" indent="-342900">
              <a:buFont typeface="Arial" panose="020B0604020202020204" pitchFamily="34" charset="0"/>
              <a:buChar char="•"/>
            </a:pPr>
            <a:r>
              <a:rPr lang="en-US" altLang="en-US" sz="2200" dirty="0">
                <a:latin typeface="+mn-lt"/>
              </a:rPr>
              <a:t>S</a:t>
            </a:r>
            <a:r>
              <a:rPr lang="en-US" altLang="en-US" sz="2200" dirty="0" smtClean="0">
                <a:latin typeface="+mn-lt"/>
              </a:rPr>
              <a:t>hear </a:t>
            </a:r>
            <a:r>
              <a:rPr lang="en-US" altLang="en-US" sz="2200" dirty="0">
                <a:latin typeface="+mn-lt"/>
              </a:rPr>
              <a:t>yielding of column panel zones</a:t>
            </a:r>
          </a:p>
          <a:p>
            <a:pPr marL="342900" indent="-342900">
              <a:buFont typeface="Arial" panose="020B0604020202020204" pitchFamily="34" charset="0"/>
              <a:buChar char="•"/>
            </a:pPr>
            <a:r>
              <a:rPr lang="en-US" altLang="en-US" sz="2200" dirty="0" smtClean="0">
                <a:latin typeface="+mn-lt"/>
              </a:rPr>
              <a:t>Flexural </a:t>
            </a:r>
            <a:r>
              <a:rPr lang="en-US" altLang="en-US" sz="2200" dirty="0">
                <a:latin typeface="+mn-lt"/>
              </a:rPr>
              <a:t>yielding of </a:t>
            </a:r>
            <a:r>
              <a:rPr lang="en-US" altLang="en-US" sz="2200" dirty="0" smtClean="0">
                <a:latin typeface="+mn-lt"/>
              </a:rPr>
              <a:t>columns</a:t>
            </a:r>
            <a:endParaRPr lang="en-US" altLang="en-US" sz="2200" u="sng" dirty="0">
              <a:latin typeface="+mn-lt"/>
            </a:endParaRPr>
          </a:p>
          <a:p>
            <a:pPr marL="342900" indent="-342900">
              <a:buFont typeface="Arial" panose="020B0604020202020204" pitchFamily="34" charset="0"/>
              <a:buChar char="•"/>
            </a:pPr>
            <a:endParaRPr lang="en-US" altLang="en-US" sz="2200" dirty="0">
              <a:latin typeface="+mn-lt"/>
            </a:endParaRPr>
          </a:p>
          <a:p>
            <a:endParaRPr lang="en-US" altLang="en-US" sz="2200" dirty="0">
              <a:latin typeface="+mn-lt"/>
            </a:endParaRPr>
          </a:p>
          <a:p>
            <a:endParaRPr lang="en-US" sz="2200" dirty="0">
              <a:latin typeface="+mn-lt"/>
            </a:endParaRPr>
          </a:p>
        </p:txBody>
      </p:sp>
      <p:sp>
        <p:nvSpPr>
          <p:cNvPr id="6" name="Text Placeholder 5"/>
          <p:cNvSpPr>
            <a:spLocks noGrp="1"/>
          </p:cNvSpPr>
          <p:nvPr>
            <p:ph type="body" sz="quarter" idx="38"/>
          </p:nvPr>
        </p:nvSpPr>
        <p:spPr/>
        <p:txBody>
          <a:bodyPr/>
          <a:lstStyle/>
          <a:p>
            <a:r>
              <a:rPr lang="en-US" dirty="0" smtClean="0"/>
              <a:t>Moment Resisting Frame (MRF)</a:t>
            </a:r>
            <a:endParaRPr lang="en-US" dirty="0"/>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5</a:t>
            </a:fld>
            <a:endParaRPr lang="en-US" altLang="en-US"/>
          </a:p>
        </p:txBody>
      </p:sp>
      <p:sp>
        <p:nvSpPr>
          <p:cNvPr id="8" name="TextBox 7"/>
          <p:cNvSpPr txBox="1"/>
          <p:nvPr/>
        </p:nvSpPr>
        <p:spPr>
          <a:xfrm>
            <a:off x="539552" y="4365104"/>
            <a:ext cx="4104456" cy="1615827"/>
          </a:xfrm>
          <a:prstGeom prst="rect">
            <a:avLst/>
          </a:prstGeom>
          <a:noFill/>
        </p:spPr>
        <p:txBody>
          <a:bodyPr wrap="square" rtlCol="0">
            <a:spAutoFit/>
          </a:bodyPr>
          <a:lstStyle/>
          <a:p>
            <a:pPr>
              <a:lnSpc>
                <a:spcPct val="150000"/>
              </a:lnSpc>
            </a:pPr>
            <a:r>
              <a:rPr lang="en-US" sz="2200" b="1" u="sng" dirty="0" smtClean="0"/>
              <a:t>Advantages</a:t>
            </a:r>
          </a:p>
          <a:p>
            <a:pPr marL="285750" indent="-285750">
              <a:lnSpc>
                <a:spcPct val="150000"/>
              </a:lnSpc>
              <a:buFont typeface="Wingdings" panose="05000000000000000000" pitchFamily="2" charset="2"/>
              <a:buChar char="ü"/>
            </a:pPr>
            <a:r>
              <a:rPr lang="en-US" sz="2200" dirty="0" smtClean="0"/>
              <a:t>Architectural Versatility</a:t>
            </a:r>
          </a:p>
          <a:p>
            <a:pPr marL="285750" indent="-285750">
              <a:lnSpc>
                <a:spcPct val="150000"/>
              </a:lnSpc>
              <a:buFont typeface="Wingdings" panose="05000000000000000000" pitchFamily="2" charset="2"/>
              <a:buChar char="ü"/>
            </a:pPr>
            <a:r>
              <a:rPr lang="en-US" sz="2200" dirty="0" smtClean="0"/>
              <a:t>High Ductility and Safety</a:t>
            </a:r>
            <a:endParaRPr lang="en-US" sz="2200" dirty="0"/>
          </a:p>
        </p:txBody>
      </p:sp>
      <p:sp>
        <p:nvSpPr>
          <p:cNvPr id="9" name="TextBox 8"/>
          <p:cNvSpPr txBox="1"/>
          <p:nvPr/>
        </p:nvSpPr>
        <p:spPr>
          <a:xfrm>
            <a:off x="4829944" y="4365104"/>
            <a:ext cx="4104456" cy="1107996"/>
          </a:xfrm>
          <a:prstGeom prst="rect">
            <a:avLst/>
          </a:prstGeom>
          <a:noFill/>
        </p:spPr>
        <p:txBody>
          <a:bodyPr wrap="square" rtlCol="0">
            <a:spAutoFit/>
          </a:bodyPr>
          <a:lstStyle/>
          <a:p>
            <a:pPr>
              <a:lnSpc>
                <a:spcPct val="150000"/>
              </a:lnSpc>
            </a:pPr>
            <a:r>
              <a:rPr lang="en-US" sz="2200" b="1" u="sng" dirty="0" smtClean="0"/>
              <a:t>Disadvantages</a:t>
            </a:r>
          </a:p>
          <a:p>
            <a:pPr marL="342900" indent="-342900">
              <a:lnSpc>
                <a:spcPct val="150000"/>
              </a:lnSpc>
              <a:buFont typeface="Arial" panose="020B0604020202020204" pitchFamily="34" charset="0"/>
              <a:buChar char="-"/>
            </a:pPr>
            <a:r>
              <a:rPr lang="en-US" sz="2200" dirty="0" smtClean="0"/>
              <a:t>Low Elastic Stiffness</a:t>
            </a:r>
            <a:endParaRPr lang="en-US" sz="2200" dirty="0"/>
          </a:p>
        </p:txBody>
      </p:sp>
    </p:spTree>
    <p:extLst>
      <p:ext uri="{BB962C8B-B14F-4D97-AF65-F5344CB8AC3E}">
        <p14:creationId xmlns:p14="http://schemas.microsoft.com/office/powerpoint/2010/main" val="100161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1994 Northridge Earthquake</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50</a:t>
            </a:fld>
            <a:endParaRPr lang="en-US" altLang="en-US"/>
          </a:p>
        </p:txBody>
      </p:sp>
      <p:sp>
        <p:nvSpPr>
          <p:cNvPr id="6" name="Rectangle 3"/>
          <p:cNvSpPr>
            <a:spLocks noGrp="1" noChangeArrowheads="1"/>
          </p:cNvSpPr>
          <p:nvPr>
            <p:ph type="body" idx="4294967295"/>
          </p:nvPr>
        </p:nvSpPr>
        <p:spPr>
          <a:xfrm>
            <a:off x="1416871" y="5661248"/>
            <a:ext cx="6480720" cy="864096"/>
          </a:xfrm>
          <a:prstGeom prst="rect">
            <a:avLst/>
          </a:prstGeom>
        </p:spPr>
        <p:txBody>
          <a:bodyPr/>
          <a:lstStyle/>
          <a:p>
            <a:pPr marL="0" indent="0" algn="ctr">
              <a:buFontTx/>
              <a:buNone/>
            </a:pPr>
            <a:r>
              <a:rPr lang="en-US" altLang="en-US" sz="2000" b="0" dirty="0" smtClean="0"/>
              <a:t>Widespread failure of welded flange - bolted web moment connections</a:t>
            </a:r>
          </a:p>
        </p:txBody>
      </p:sp>
      <p:pic>
        <p:nvPicPr>
          <p:cNvPr id="7" name="Picture 4" descr="da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268760"/>
            <a:ext cx="5499054" cy="422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879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268760"/>
            <a:ext cx="8185388" cy="4854478"/>
          </a:xfrm>
        </p:spPr>
        <p:txBody>
          <a:bodyPr/>
          <a:lstStyle/>
          <a:p>
            <a:pPr marL="342900" indent="-342900">
              <a:spcBef>
                <a:spcPts val="1800"/>
              </a:spcBef>
              <a:buFont typeface="Arial" panose="020B0604020202020204" pitchFamily="34" charset="0"/>
              <a:buChar char="•"/>
            </a:pPr>
            <a:r>
              <a:rPr lang="en-US" sz="2400" dirty="0"/>
              <a:t>January 17, 1994</a:t>
            </a:r>
          </a:p>
          <a:p>
            <a:pPr marL="342900" indent="-342900">
              <a:spcBef>
                <a:spcPts val="1800"/>
              </a:spcBef>
              <a:buFont typeface="Arial" panose="020B0604020202020204" pitchFamily="34" charset="0"/>
              <a:buChar char="•"/>
            </a:pPr>
            <a:r>
              <a:rPr lang="en-US" sz="2400" dirty="0" smtClean="0"/>
              <a:t>Magnitude = 6.8</a:t>
            </a:r>
            <a:endParaRPr lang="en-US" sz="2400" dirty="0"/>
          </a:p>
          <a:p>
            <a:pPr marL="342900" indent="-342900">
              <a:spcBef>
                <a:spcPts val="1800"/>
              </a:spcBef>
              <a:buFont typeface="Arial" panose="020B0604020202020204" pitchFamily="34" charset="0"/>
              <a:buChar char="•"/>
            </a:pPr>
            <a:r>
              <a:rPr lang="en-US" sz="2400" dirty="0"/>
              <a:t>Epicenter at Northridge - San Fernando Valley</a:t>
            </a:r>
            <a:br>
              <a:rPr lang="en-US" sz="2400" dirty="0"/>
            </a:br>
            <a:r>
              <a:rPr lang="en-US" sz="2400" dirty="0"/>
              <a:t>(Los Angeles area)</a:t>
            </a:r>
          </a:p>
          <a:p>
            <a:pPr marL="342900" indent="-342900">
              <a:spcBef>
                <a:spcPts val="1800"/>
              </a:spcBef>
              <a:buFont typeface="Arial" panose="020B0604020202020204" pitchFamily="34" charset="0"/>
              <a:buChar char="•"/>
            </a:pPr>
            <a:r>
              <a:rPr lang="en-US" sz="2400" dirty="0"/>
              <a:t>Fatalities:  58</a:t>
            </a:r>
          </a:p>
          <a:p>
            <a:pPr marL="342900" indent="-342900">
              <a:spcBef>
                <a:spcPts val="1800"/>
              </a:spcBef>
              <a:buFont typeface="Arial" panose="020B0604020202020204" pitchFamily="34" charset="0"/>
              <a:buChar char="•"/>
            </a:pPr>
            <a:r>
              <a:rPr lang="en-US" sz="2400" dirty="0"/>
              <a:t>Estimated Damage Cost:  $20 Billion</a:t>
            </a:r>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38"/>
          </p:nvPr>
        </p:nvSpPr>
        <p:spPr/>
        <p:txBody>
          <a:bodyPr/>
          <a:lstStyle/>
          <a:p>
            <a:r>
              <a:rPr lang="en-US" dirty="0"/>
              <a:t>1994 Northridge Earthquake</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51</a:t>
            </a:fld>
            <a:endParaRPr lang="en-US" altLang="en-US"/>
          </a:p>
        </p:txBody>
      </p:sp>
    </p:spTree>
    <p:extLst>
      <p:ext uri="{BB962C8B-B14F-4D97-AF65-F5344CB8AC3E}">
        <p14:creationId xmlns:p14="http://schemas.microsoft.com/office/powerpoint/2010/main" val="2087655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412776"/>
            <a:ext cx="8185388" cy="4854478"/>
          </a:xfrm>
        </p:spPr>
        <p:txBody>
          <a:bodyPr/>
          <a:lstStyle/>
          <a:p>
            <a:pPr marL="342900" indent="-342900">
              <a:spcBef>
                <a:spcPts val="2400"/>
              </a:spcBef>
              <a:buFont typeface="Wingdings" panose="05000000000000000000" pitchFamily="2" charset="2"/>
              <a:buChar char="Ø"/>
            </a:pPr>
            <a:r>
              <a:rPr lang="en-US" sz="2400" dirty="0"/>
              <a:t>Sylmar:			</a:t>
            </a:r>
            <a:r>
              <a:rPr lang="en-US" sz="2400" dirty="0" smtClean="0"/>
              <a:t>	0.91g </a:t>
            </a:r>
            <a:r>
              <a:rPr lang="en-US" sz="2400" dirty="0"/>
              <a:t>H	</a:t>
            </a:r>
            <a:r>
              <a:rPr lang="en-US" sz="2400" dirty="0" smtClean="0"/>
              <a:t>	0.60g </a:t>
            </a:r>
            <a:r>
              <a:rPr lang="en-US" sz="2400" dirty="0"/>
              <a:t>V</a:t>
            </a:r>
          </a:p>
          <a:p>
            <a:pPr marL="342900" indent="-342900">
              <a:spcBef>
                <a:spcPts val="2400"/>
              </a:spcBef>
              <a:buFont typeface="Wingdings" panose="05000000000000000000" pitchFamily="2" charset="2"/>
              <a:buChar char="Ø"/>
            </a:pPr>
            <a:r>
              <a:rPr lang="en-US" sz="2400" dirty="0"/>
              <a:t>Sherman Oaks:		0.46g H	</a:t>
            </a:r>
            <a:r>
              <a:rPr lang="en-US" sz="2400" dirty="0" smtClean="0"/>
              <a:t>	0.18g </a:t>
            </a:r>
            <a:r>
              <a:rPr lang="en-US" sz="2400" dirty="0"/>
              <a:t>V</a:t>
            </a:r>
          </a:p>
          <a:p>
            <a:pPr marL="342900" indent="-342900">
              <a:spcBef>
                <a:spcPts val="2400"/>
              </a:spcBef>
              <a:buFont typeface="Wingdings" panose="05000000000000000000" pitchFamily="2" charset="2"/>
              <a:buChar char="Ø"/>
            </a:pPr>
            <a:r>
              <a:rPr lang="en-US" sz="2400" dirty="0"/>
              <a:t>Granada Hills:		</a:t>
            </a:r>
            <a:r>
              <a:rPr lang="en-US" sz="2400" dirty="0" smtClean="0"/>
              <a:t>	0.62g </a:t>
            </a:r>
            <a:r>
              <a:rPr lang="en-US" sz="2400" dirty="0"/>
              <a:t>H	</a:t>
            </a:r>
            <a:r>
              <a:rPr lang="en-US" sz="2400" dirty="0" smtClean="0"/>
              <a:t>	0.40g </a:t>
            </a:r>
            <a:r>
              <a:rPr lang="en-US" sz="2400" dirty="0"/>
              <a:t>V</a:t>
            </a:r>
          </a:p>
          <a:p>
            <a:pPr marL="342900" indent="-342900">
              <a:spcBef>
                <a:spcPts val="2400"/>
              </a:spcBef>
              <a:buFont typeface="Wingdings" panose="05000000000000000000" pitchFamily="2" charset="2"/>
              <a:buChar char="Ø"/>
            </a:pPr>
            <a:r>
              <a:rPr lang="en-US" sz="2400" dirty="0"/>
              <a:t>Santa Monica:		0.93g H	</a:t>
            </a:r>
            <a:r>
              <a:rPr lang="en-US" sz="2400" dirty="0" smtClean="0"/>
              <a:t>	0.25g </a:t>
            </a:r>
            <a:r>
              <a:rPr lang="en-US" sz="2400" dirty="0"/>
              <a:t>V</a:t>
            </a:r>
          </a:p>
          <a:p>
            <a:pPr marL="342900" indent="-342900">
              <a:spcBef>
                <a:spcPts val="2400"/>
              </a:spcBef>
              <a:buFont typeface="Wingdings" panose="05000000000000000000" pitchFamily="2" charset="2"/>
              <a:buChar char="Ø"/>
            </a:pPr>
            <a:r>
              <a:rPr lang="en-US" sz="2400" dirty="0"/>
              <a:t>North Hollywood:	</a:t>
            </a:r>
            <a:r>
              <a:rPr lang="en-US" sz="2400" dirty="0" smtClean="0"/>
              <a:t>	0.33g </a:t>
            </a:r>
            <a:r>
              <a:rPr lang="en-US" sz="2400" dirty="0"/>
              <a:t>H	</a:t>
            </a:r>
            <a:r>
              <a:rPr lang="en-US" sz="2400" dirty="0" smtClean="0"/>
              <a:t>	0.15g </a:t>
            </a:r>
            <a:r>
              <a:rPr lang="en-US" sz="2400" dirty="0"/>
              <a:t>V</a:t>
            </a:r>
          </a:p>
          <a:p>
            <a:pPr marL="342900" indent="-342900">
              <a:spcBef>
                <a:spcPts val="2400"/>
              </a:spcBef>
              <a:buFont typeface="Arial" panose="020B0604020202020204" pitchFamily="34" charset="0"/>
              <a:buChar char="•"/>
            </a:pPr>
            <a:endParaRPr lang="en-US" sz="1800" dirty="0"/>
          </a:p>
        </p:txBody>
      </p:sp>
      <p:sp>
        <p:nvSpPr>
          <p:cNvPr id="3" name="Text Placeholder 2"/>
          <p:cNvSpPr>
            <a:spLocks noGrp="1"/>
          </p:cNvSpPr>
          <p:nvPr>
            <p:ph type="body" sz="quarter" idx="38"/>
          </p:nvPr>
        </p:nvSpPr>
        <p:spPr/>
        <p:txBody>
          <a:bodyPr/>
          <a:lstStyle/>
          <a:p>
            <a:r>
              <a:rPr lang="en-US" dirty="0"/>
              <a:t>Northridge - Ground Accelerations</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52</a:t>
            </a:fld>
            <a:endParaRPr lang="en-US" altLang="en-US"/>
          </a:p>
        </p:txBody>
      </p:sp>
    </p:spTree>
    <p:extLst>
      <p:ext uri="{BB962C8B-B14F-4D97-AF65-F5344CB8AC3E}">
        <p14:creationId xmlns:p14="http://schemas.microsoft.com/office/powerpoint/2010/main" val="2288461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53</a:t>
            </a:fld>
            <a:endParaRPr lang="en-US" altLang="en-US"/>
          </a:p>
        </p:txBody>
      </p:sp>
      <p:pic>
        <p:nvPicPr>
          <p:cNvPr id="6" name="Picture 2" descr="Northridge Apartment Collap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8" y="0"/>
            <a:ext cx="4656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062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rthridge RC Building Collap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250"/>
            <a:ext cx="914400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3"/>
          <p:cNvSpPr>
            <a:spLocks noChangeArrowheads="1"/>
          </p:cNvSpPr>
          <p:nvPr/>
        </p:nvSpPr>
        <p:spPr bwMode="auto">
          <a:xfrm rot="2383566">
            <a:off x="388938" y="3338513"/>
            <a:ext cx="1104900" cy="292100"/>
          </a:xfrm>
          <a:prstGeom prst="rightArrow">
            <a:avLst>
              <a:gd name="adj1" fmla="val 50000"/>
              <a:gd name="adj2" fmla="val 94565"/>
            </a:avLst>
          </a:prstGeom>
          <a:solidFill>
            <a:srgbClr val="FFFF00"/>
          </a:solidFill>
          <a:ln w="38100" algn="ctr">
            <a:solidFill>
              <a:srgbClr val="FF0000"/>
            </a:solidFill>
            <a:miter lim="800000"/>
            <a:headEnd/>
            <a:tailEnd/>
          </a:ln>
          <a:effectLs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54</a:t>
            </a:fld>
            <a:endParaRPr lang="en-US" altLang="en-US"/>
          </a:p>
        </p:txBody>
      </p:sp>
    </p:spTree>
    <p:extLst>
      <p:ext uri="{BB962C8B-B14F-4D97-AF65-F5344CB8AC3E}">
        <p14:creationId xmlns:p14="http://schemas.microsoft.com/office/powerpoint/2010/main" val="2524006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rthridge Parking Building Collap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9250"/>
            <a:ext cx="914400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55</a:t>
            </a:fld>
            <a:endParaRPr lang="en-US" altLang="en-US"/>
          </a:p>
        </p:txBody>
      </p:sp>
    </p:spTree>
    <p:extLst>
      <p:ext uri="{BB962C8B-B14F-4D97-AF65-F5344CB8AC3E}">
        <p14:creationId xmlns:p14="http://schemas.microsoft.com/office/powerpoint/2010/main" val="2568376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19829" y="1844824"/>
            <a:ext cx="8185388" cy="4320480"/>
          </a:xfrm>
        </p:spPr>
        <p:txBody>
          <a:bodyPr/>
          <a:lstStyle/>
          <a:p>
            <a:pPr marL="342900" indent="-342900">
              <a:spcBef>
                <a:spcPts val="1800"/>
              </a:spcBef>
              <a:buFont typeface="Arial" panose="020B0604020202020204" pitchFamily="34" charset="0"/>
              <a:buChar char="•"/>
            </a:pPr>
            <a:r>
              <a:rPr lang="en-US" sz="2400" dirty="0"/>
              <a:t>Large number of modern steel buildings sustained severe damage at beam-to-column connections.</a:t>
            </a:r>
          </a:p>
          <a:p>
            <a:pPr marL="342900" indent="-342900">
              <a:spcBef>
                <a:spcPts val="1800"/>
              </a:spcBef>
              <a:buFont typeface="Arial" panose="020B0604020202020204" pitchFamily="34" charset="0"/>
              <a:buChar char="•"/>
            </a:pPr>
            <a:r>
              <a:rPr lang="en-US" sz="2400" dirty="0"/>
              <a:t>Primary Damage: Fracture in and around beam flange groove welds</a:t>
            </a:r>
          </a:p>
          <a:p>
            <a:pPr marL="342900" indent="-342900">
              <a:spcBef>
                <a:spcPts val="1800"/>
              </a:spcBef>
              <a:buFont typeface="Arial" panose="020B0604020202020204" pitchFamily="34" charset="0"/>
              <a:buChar char="•"/>
            </a:pPr>
            <a:r>
              <a:rPr lang="en-US" sz="2400" dirty="0"/>
              <a:t>Damage was largely unexpected by engineering profession</a:t>
            </a:r>
          </a:p>
          <a:p>
            <a:endParaRPr lang="en-US" dirty="0"/>
          </a:p>
        </p:txBody>
      </p:sp>
      <p:sp>
        <p:nvSpPr>
          <p:cNvPr id="7" name="Text Placeholder 6"/>
          <p:cNvSpPr>
            <a:spLocks noGrp="1"/>
          </p:cNvSpPr>
          <p:nvPr>
            <p:ph type="body" sz="quarter" idx="38"/>
          </p:nvPr>
        </p:nvSpPr>
        <p:spPr/>
        <p:txBody>
          <a:bodyPr/>
          <a:lstStyle/>
          <a:p>
            <a:r>
              <a:rPr lang="en-US" dirty="0"/>
              <a:t>Damage to Steel Buildings in the </a:t>
            </a:r>
            <a:r>
              <a:rPr lang="en-US" dirty="0" smtClean="0"/>
              <a:t> Northridge </a:t>
            </a:r>
            <a:r>
              <a:rPr lang="en-US" dirty="0"/>
              <a:t>Earthquake</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56</a:t>
            </a:fld>
            <a:endParaRPr lang="en-US" altLang="en-US"/>
          </a:p>
        </p:txBody>
      </p:sp>
    </p:spTree>
    <p:extLst>
      <p:ext uri="{BB962C8B-B14F-4D97-AF65-F5344CB8AC3E}">
        <p14:creationId xmlns:p14="http://schemas.microsoft.com/office/powerpoint/2010/main" val="3845887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a:t>Damage </a:t>
            </a:r>
            <a:r>
              <a:rPr lang="en-US" dirty="0" smtClean="0"/>
              <a:t>Observations:</a:t>
            </a:r>
            <a:endParaRPr lang="en-US" dirty="0"/>
          </a:p>
        </p:txBody>
      </p:sp>
      <p:sp>
        <p:nvSpPr>
          <p:cNvPr id="7" name="Text Placeholder 6"/>
          <p:cNvSpPr>
            <a:spLocks noGrp="1"/>
          </p:cNvSpPr>
          <p:nvPr>
            <p:ph type="body" sz="quarter" idx="39"/>
          </p:nvPr>
        </p:nvSpPr>
        <p:spPr>
          <a:xfrm>
            <a:off x="519829" y="1700808"/>
            <a:ext cx="8208912" cy="3960440"/>
          </a:xfrm>
        </p:spPr>
        <p:txBody>
          <a:bodyPr/>
          <a:lstStyle/>
          <a:p>
            <a:pPr algn="ctr"/>
            <a:r>
              <a:rPr lang="en-US" sz="3200" i="1" dirty="0"/>
              <a:t>Steel Moment Connections</a:t>
            </a:r>
          </a:p>
          <a:p>
            <a:pPr algn="r"/>
            <a:endParaRPr lang="en-US" i="1"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57</a:t>
            </a:fld>
            <a:endParaRPr lang="en-US" altLang="en-US"/>
          </a:p>
        </p:txBody>
      </p:sp>
    </p:spTree>
    <p:extLst>
      <p:ext uri="{BB962C8B-B14F-4D97-AF65-F5344CB8AC3E}">
        <p14:creationId xmlns:p14="http://schemas.microsoft.com/office/powerpoint/2010/main" val="2963105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8"/>
          </p:nvPr>
        </p:nvSpPr>
        <p:spPr/>
        <p:txBody>
          <a:bodyPr/>
          <a:lstStyle/>
          <a:p>
            <a:r>
              <a:rPr lang="en-US" dirty="0" smtClean="0"/>
              <a:t>Pre-Northridge Welded </a:t>
            </a:r>
            <a:r>
              <a:rPr lang="en-US" dirty="0"/>
              <a:t>Flange – Bolted Web Moment Connection</a:t>
            </a:r>
          </a:p>
          <a:p>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58</a:t>
            </a:fld>
            <a:endParaRPr lang="en-US" altLang="en-US"/>
          </a:p>
        </p:txBody>
      </p:sp>
      <p:sp>
        <p:nvSpPr>
          <p:cNvPr id="75" name="Rectangle 3"/>
          <p:cNvSpPr>
            <a:spLocks noChangeArrowheads="1"/>
          </p:cNvSpPr>
          <p:nvPr/>
        </p:nvSpPr>
        <p:spPr bwMode="auto">
          <a:xfrm>
            <a:off x="563563" y="1780431"/>
            <a:ext cx="1193800" cy="4528889"/>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6" name="Rectangle 4"/>
          <p:cNvSpPr>
            <a:spLocks noChangeArrowheads="1"/>
          </p:cNvSpPr>
          <p:nvPr/>
        </p:nvSpPr>
        <p:spPr bwMode="auto">
          <a:xfrm>
            <a:off x="3735388" y="2848818"/>
            <a:ext cx="47625" cy="2752725"/>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7" name="Rectangle 5"/>
          <p:cNvSpPr>
            <a:spLocks noChangeArrowheads="1"/>
          </p:cNvSpPr>
          <p:nvPr/>
        </p:nvSpPr>
        <p:spPr bwMode="auto">
          <a:xfrm>
            <a:off x="565150" y="1693118"/>
            <a:ext cx="1220788" cy="88900"/>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8" name="Rectangle 6"/>
          <p:cNvSpPr>
            <a:spLocks noChangeArrowheads="1"/>
          </p:cNvSpPr>
          <p:nvPr/>
        </p:nvSpPr>
        <p:spPr bwMode="auto">
          <a:xfrm>
            <a:off x="1785938" y="2853581"/>
            <a:ext cx="1958975" cy="2757487"/>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79" name="Group 7"/>
          <p:cNvGrpSpPr>
            <a:grpSpLocks/>
          </p:cNvGrpSpPr>
          <p:nvPr/>
        </p:nvGrpSpPr>
        <p:grpSpPr bwMode="auto">
          <a:xfrm>
            <a:off x="1785938" y="2952006"/>
            <a:ext cx="239712" cy="306387"/>
            <a:chOff x="1125" y="1665"/>
            <a:chExt cx="151" cy="193"/>
          </a:xfrm>
          <a:solidFill>
            <a:schemeClr val="bg1"/>
          </a:solidFill>
        </p:grpSpPr>
        <p:sp>
          <p:nvSpPr>
            <p:cNvPr id="80" name="Rectangle 8"/>
            <p:cNvSpPr>
              <a:spLocks noChangeArrowheads="1"/>
            </p:cNvSpPr>
            <p:nvPr/>
          </p:nvSpPr>
          <p:spPr bwMode="gray">
            <a:xfrm>
              <a:off x="1125" y="1701"/>
              <a:ext cx="89" cy="1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81" name="Group 9"/>
            <p:cNvGrpSpPr>
              <a:grpSpLocks/>
            </p:cNvGrpSpPr>
            <p:nvPr/>
          </p:nvGrpSpPr>
          <p:grpSpPr bwMode="auto">
            <a:xfrm>
              <a:off x="1212" y="1665"/>
              <a:ext cx="64" cy="125"/>
              <a:chOff x="1212" y="1665"/>
              <a:chExt cx="64" cy="125"/>
            </a:xfrm>
            <a:grpFill/>
          </p:grpSpPr>
          <p:grpSp>
            <p:nvGrpSpPr>
              <p:cNvPr id="82" name="Group 10"/>
              <p:cNvGrpSpPr>
                <a:grpSpLocks/>
              </p:cNvGrpSpPr>
              <p:nvPr/>
            </p:nvGrpSpPr>
            <p:grpSpPr bwMode="auto">
              <a:xfrm>
                <a:off x="1212" y="1665"/>
                <a:ext cx="63" cy="68"/>
                <a:chOff x="1212" y="1665"/>
                <a:chExt cx="63" cy="68"/>
              </a:xfrm>
              <a:grpFill/>
            </p:grpSpPr>
            <p:sp>
              <p:nvSpPr>
                <p:cNvPr id="86" name="Freeform 11"/>
                <p:cNvSpPr>
                  <a:spLocks/>
                </p:cNvSpPr>
                <p:nvPr/>
              </p:nvSpPr>
              <p:spPr bwMode="gray">
                <a:xfrm>
                  <a:off x="1212" y="1665"/>
                  <a:ext cx="63" cy="68"/>
                </a:xfrm>
                <a:custGeom>
                  <a:avLst/>
                  <a:gdLst>
                    <a:gd name="T0" fmla="*/ 0 w 127"/>
                    <a:gd name="T1" fmla="*/ 0 h 134"/>
                    <a:gd name="T2" fmla="*/ 1 w 127"/>
                    <a:gd name="T3" fmla="*/ 0 h 134"/>
                    <a:gd name="T4" fmla="*/ 1 w 127"/>
                    <a:gd name="T5" fmla="*/ 0 h 134"/>
                    <a:gd name="T6" fmla="*/ 13 w 127"/>
                    <a:gd name="T7" fmla="*/ 2 h 134"/>
                    <a:gd name="T8" fmla="*/ 25 w 127"/>
                    <a:gd name="T9" fmla="*/ 6 h 134"/>
                    <a:gd name="T10" fmla="*/ 36 w 127"/>
                    <a:gd name="T11" fmla="*/ 11 h 134"/>
                    <a:gd name="T12" fmla="*/ 45 w 127"/>
                    <a:gd name="T13" fmla="*/ 19 h 134"/>
                    <a:gd name="T14" fmla="*/ 52 w 127"/>
                    <a:gd name="T15" fmla="*/ 30 h 134"/>
                    <a:gd name="T16" fmla="*/ 58 w 127"/>
                    <a:gd name="T17" fmla="*/ 42 h 134"/>
                    <a:gd name="T18" fmla="*/ 62 w 127"/>
                    <a:gd name="T19" fmla="*/ 54 h 134"/>
                    <a:gd name="T20" fmla="*/ 63 w 127"/>
                    <a:gd name="T21" fmla="*/ 67 h 134"/>
                    <a:gd name="T22" fmla="*/ 1 w 127"/>
                    <a:gd name="T23" fmla="*/ 68 h 134"/>
                    <a:gd name="T24" fmla="*/ 0 w 127"/>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4">
                      <a:moveTo>
                        <a:pt x="0" y="0"/>
                      </a:moveTo>
                      <a:lnTo>
                        <a:pt x="2" y="0"/>
                      </a:lnTo>
                      <a:lnTo>
                        <a:pt x="27" y="3"/>
                      </a:lnTo>
                      <a:lnTo>
                        <a:pt x="50" y="11"/>
                      </a:lnTo>
                      <a:lnTo>
                        <a:pt x="72" y="22"/>
                      </a:lnTo>
                      <a:lnTo>
                        <a:pt x="90" y="38"/>
                      </a:lnTo>
                      <a:lnTo>
                        <a:pt x="104" y="59"/>
                      </a:lnTo>
                      <a:lnTo>
                        <a:pt x="117" y="82"/>
                      </a:lnTo>
                      <a:lnTo>
                        <a:pt x="124" y="106"/>
                      </a:lnTo>
                      <a:lnTo>
                        <a:pt x="127" y="133"/>
                      </a:lnTo>
                      <a:lnTo>
                        <a:pt x="2" y="1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7" name="Freeform 12"/>
                <p:cNvSpPr>
                  <a:spLocks/>
                </p:cNvSpPr>
                <p:nvPr/>
              </p:nvSpPr>
              <p:spPr bwMode="gray">
                <a:xfrm>
                  <a:off x="1212" y="1665"/>
                  <a:ext cx="63" cy="67"/>
                </a:xfrm>
                <a:custGeom>
                  <a:avLst/>
                  <a:gdLst>
                    <a:gd name="T0" fmla="*/ 0 w 127"/>
                    <a:gd name="T1" fmla="*/ 0 h 133"/>
                    <a:gd name="T2" fmla="*/ 1 w 127"/>
                    <a:gd name="T3" fmla="*/ 0 h 133"/>
                    <a:gd name="T4" fmla="*/ 1 w 127"/>
                    <a:gd name="T5" fmla="*/ 0 h 133"/>
                    <a:gd name="T6" fmla="*/ 13 w 127"/>
                    <a:gd name="T7" fmla="*/ 2 h 133"/>
                    <a:gd name="T8" fmla="*/ 25 w 127"/>
                    <a:gd name="T9" fmla="*/ 6 h 133"/>
                    <a:gd name="T10" fmla="*/ 36 w 127"/>
                    <a:gd name="T11" fmla="*/ 11 h 133"/>
                    <a:gd name="T12" fmla="*/ 45 w 127"/>
                    <a:gd name="T13" fmla="*/ 19 h 133"/>
                    <a:gd name="T14" fmla="*/ 52 w 127"/>
                    <a:gd name="T15" fmla="*/ 30 h 133"/>
                    <a:gd name="T16" fmla="*/ 58 w 127"/>
                    <a:gd name="T17" fmla="*/ 41 h 133"/>
                    <a:gd name="T18" fmla="*/ 62 w 127"/>
                    <a:gd name="T19" fmla="*/ 53 h 133"/>
                    <a:gd name="T20" fmla="*/ 63 w 127"/>
                    <a:gd name="T21" fmla="*/ 67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3">
                      <a:moveTo>
                        <a:pt x="0" y="0"/>
                      </a:moveTo>
                      <a:lnTo>
                        <a:pt x="2" y="0"/>
                      </a:lnTo>
                      <a:lnTo>
                        <a:pt x="27" y="3"/>
                      </a:lnTo>
                      <a:lnTo>
                        <a:pt x="50" y="11"/>
                      </a:lnTo>
                      <a:lnTo>
                        <a:pt x="72" y="22"/>
                      </a:lnTo>
                      <a:lnTo>
                        <a:pt x="90" y="38"/>
                      </a:lnTo>
                      <a:lnTo>
                        <a:pt x="104" y="59"/>
                      </a:lnTo>
                      <a:lnTo>
                        <a:pt x="117" y="82"/>
                      </a:lnTo>
                      <a:lnTo>
                        <a:pt x="124" y="106"/>
                      </a:lnTo>
                      <a:lnTo>
                        <a:pt x="127" y="133"/>
                      </a:lnTo>
                    </a:path>
                  </a:pathLst>
                </a:custGeom>
                <a:grpFill/>
                <a:ln w="17463">
                  <a:solidFill>
                    <a:srgbClr val="000000"/>
                  </a:solidFill>
                  <a:prstDash val="solid"/>
                  <a:round/>
                  <a:headEnd/>
                  <a:tailEnd/>
                </a:ln>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83" name="Group 13"/>
              <p:cNvGrpSpPr>
                <a:grpSpLocks/>
              </p:cNvGrpSpPr>
              <p:nvPr/>
            </p:nvGrpSpPr>
            <p:grpSpPr bwMode="auto">
              <a:xfrm>
                <a:off x="1212" y="1722"/>
                <a:ext cx="64" cy="68"/>
                <a:chOff x="1212" y="1722"/>
                <a:chExt cx="64" cy="68"/>
              </a:xfrm>
              <a:grpFill/>
            </p:grpSpPr>
            <p:sp>
              <p:nvSpPr>
                <p:cNvPr id="84" name="Freeform 14"/>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1 w 129"/>
                    <a:gd name="T27" fmla="*/ 1 h 136"/>
                    <a:gd name="T28" fmla="*/ 64 w 129"/>
                    <a:gd name="T29" fmla="*/ 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lnTo>
                        <a:pt x="2" y="1"/>
                      </a:lnTo>
                      <a:lnTo>
                        <a:pt x="1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5" name="Freeform 15"/>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path>
                  </a:pathLst>
                </a:custGeom>
                <a:grpFill/>
                <a:ln w="17463">
                  <a:solidFill>
                    <a:srgbClr val="000000"/>
                  </a:solidFill>
                  <a:prstDash val="solid"/>
                  <a:round/>
                  <a:headEnd/>
                  <a:tailEnd/>
                </a:ln>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sp>
        <p:nvSpPr>
          <p:cNvPr id="88" name="Freeform 16"/>
          <p:cNvSpPr>
            <a:spLocks/>
          </p:cNvSpPr>
          <p:nvPr/>
        </p:nvSpPr>
        <p:spPr bwMode="auto">
          <a:xfrm>
            <a:off x="1825625" y="2801193"/>
            <a:ext cx="138113" cy="146050"/>
          </a:xfrm>
          <a:custGeom>
            <a:avLst/>
            <a:gdLst>
              <a:gd name="T0" fmla="*/ 0 w 172"/>
              <a:gd name="T1" fmla="*/ 117475 h 184"/>
              <a:gd name="T2" fmla="*/ 24089 w 172"/>
              <a:gd name="T3" fmla="*/ 146050 h 184"/>
              <a:gd name="T4" fmla="*/ 138113 w 172"/>
              <a:gd name="T5" fmla="*/ 29369 h 184"/>
              <a:gd name="T6" fmla="*/ 114024 w 172"/>
              <a:gd name="T7" fmla="*/ 0 h 184"/>
              <a:gd name="T8" fmla="*/ 0 w 172"/>
              <a:gd name="T9" fmla="*/ 117475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4">
                <a:moveTo>
                  <a:pt x="0" y="148"/>
                </a:moveTo>
                <a:lnTo>
                  <a:pt x="30" y="184"/>
                </a:lnTo>
                <a:lnTo>
                  <a:pt x="172" y="37"/>
                </a:lnTo>
                <a:lnTo>
                  <a:pt x="142" y="0"/>
                </a:lnTo>
                <a:lnTo>
                  <a:pt x="0"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9" name="Rectangle 17"/>
          <p:cNvSpPr>
            <a:spLocks noChangeArrowheads="1"/>
          </p:cNvSpPr>
          <p:nvPr/>
        </p:nvSpPr>
        <p:spPr bwMode="auto">
          <a:xfrm>
            <a:off x="1928813" y="2817068"/>
            <a:ext cx="1865312"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0" name="Rectangle 18"/>
          <p:cNvSpPr>
            <a:spLocks noChangeArrowheads="1"/>
          </p:cNvSpPr>
          <p:nvPr/>
        </p:nvSpPr>
        <p:spPr bwMode="auto">
          <a:xfrm>
            <a:off x="1838325" y="2920256"/>
            <a:ext cx="1955800"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1" name="Rectangle 19"/>
          <p:cNvSpPr>
            <a:spLocks noChangeArrowheads="1"/>
          </p:cNvSpPr>
          <p:nvPr/>
        </p:nvSpPr>
        <p:spPr bwMode="auto">
          <a:xfrm>
            <a:off x="1781175" y="3266331"/>
            <a:ext cx="422275" cy="1887537"/>
          </a:xfrm>
          <a:prstGeom prst="rect">
            <a:avLst/>
          </a:prstGeom>
          <a:solidFill>
            <a:srgbClr val="CECECE"/>
          </a:solidFill>
          <a:ln w="365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2" name="Rectangle 20"/>
          <p:cNvSpPr>
            <a:spLocks noChangeArrowheads="1"/>
          </p:cNvSpPr>
          <p:nvPr/>
        </p:nvSpPr>
        <p:spPr bwMode="auto">
          <a:xfrm>
            <a:off x="1909763" y="3140918"/>
            <a:ext cx="17462" cy="1206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93" name="Group 21"/>
          <p:cNvGrpSpPr>
            <a:grpSpLocks/>
          </p:cNvGrpSpPr>
          <p:nvPr/>
        </p:nvGrpSpPr>
        <p:grpSpPr bwMode="auto">
          <a:xfrm>
            <a:off x="1793875" y="5191968"/>
            <a:ext cx="239713" cy="307975"/>
            <a:chOff x="1130" y="3076"/>
            <a:chExt cx="151" cy="194"/>
          </a:xfrm>
          <a:solidFill>
            <a:schemeClr val="bg1"/>
          </a:solidFill>
        </p:grpSpPr>
        <p:sp>
          <p:nvSpPr>
            <p:cNvPr id="94" name="Rectangle 22"/>
            <p:cNvSpPr>
              <a:spLocks noChangeArrowheads="1"/>
            </p:cNvSpPr>
            <p:nvPr/>
          </p:nvSpPr>
          <p:spPr bwMode="auto">
            <a:xfrm>
              <a:off x="1130" y="3076"/>
              <a:ext cx="89" cy="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95" name="Group 23"/>
            <p:cNvGrpSpPr>
              <a:grpSpLocks/>
            </p:cNvGrpSpPr>
            <p:nvPr/>
          </p:nvGrpSpPr>
          <p:grpSpPr bwMode="auto">
            <a:xfrm>
              <a:off x="1217" y="3145"/>
              <a:ext cx="64" cy="125"/>
              <a:chOff x="1217" y="3145"/>
              <a:chExt cx="64" cy="125"/>
            </a:xfrm>
            <a:grpFill/>
          </p:grpSpPr>
          <p:grpSp>
            <p:nvGrpSpPr>
              <p:cNvPr id="96" name="Group 24"/>
              <p:cNvGrpSpPr>
                <a:grpSpLocks/>
              </p:cNvGrpSpPr>
              <p:nvPr/>
            </p:nvGrpSpPr>
            <p:grpSpPr bwMode="auto">
              <a:xfrm>
                <a:off x="1217" y="3203"/>
                <a:ext cx="63" cy="67"/>
                <a:chOff x="1217" y="3203"/>
                <a:chExt cx="63" cy="67"/>
              </a:xfrm>
              <a:grpFill/>
            </p:grpSpPr>
            <p:sp>
              <p:nvSpPr>
                <p:cNvPr id="100" name="Freeform 25"/>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1 w 127"/>
                    <a:gd name="T23" fmla="*/ 0 h 135"/>
                    <a:gd name="T24" fmla="*/ 63 w 127"/>
                    <a:gd name="T25" fmla="*/ 0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lnTo>
                        <a:pt x="2" y="0"/>
                      </a:lnTo>
                      <a:lnTo>
                        <a:pt x="1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1" name="Freeform 26"/>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path>
                  </a:pathLst>
                </a:custGeom>
                <a:grpFill/>
                <a:ln w="17463">
                  <a:solidFill>
                    <a:srgbClr val="000000"/>
                  </a:solidFill>
                  <a:prstDash val="solid"/>
                  <a:round/>
                  <a:headEnd/>
                  <a:tailEnd/>
                </a:ln>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97" name="Group 27"/>
              <p:cNvGrpSpPr>
                <a:grpSpLocks/>
              </p:cNvGrpSpPr>
              <p:nvPr/>
            </p:nvGrpSpPr>
            <p:grpSpPr bwMode="auto">
              <a:xfrm>
                <a:off x="1217" y="3145"/>
                <a:ext cx="64" cy="67"/>
                <a:chOff x="1217" y="3145"/>
                <a:chExt cx="64" cy="67"/>
              </a:xfrm>
              <a:grpFill/>
            </p:grpSpPr>
            <p:sp>
              <p:nvSpPr>
                <p:cNvPr id="98" name="Freeform 28"/>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w 126"/>
                    <a:gd name="T19" fmla="*/ 67 h 135"/>
                    <a:gd name="T20" fmla="*/ 0 w 126"/>
                    <a:gd name="T21" fmla="*/ 0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lnTo>
                        <a:pt x="0" y="1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9" name="Freeform 29"/>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path>
                  </a:pathLst>
                </a:custGeom>
                <a:grpFill/>
                <a:ln w="17463">
                  <a:solidFill>
                    <a:srgbClr val="000000"/>
                  </a:solidFill>
                  <a:prstDash val="solid"/>
                  <a:round/>
                  <a:headEnd/>
                  <a:tailEnd/>
                </a:ln>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sp>
        <p:nvSpPr>
          <p:cNvPr id="102" name="Rectangle 30"/>
          <p:cNvSpPr>
            <a:spLocks noChangeArrowheads="1"/>
          </p:cNvSpPr>
          <p:nvPr/>
        </p:nvSpPr>
        <p:spPr bwMode="auto">
          <a:xfrm>
            <a:off x="1785938" y="5163393"/>
            <a:ext cx="138112" cy="25400"/>
          </a:xfrm>
          <a:prstGeom prst="rect">
            <a:avLst/>
          </a:prstGeom>
          <a:solidFill>
            <a:schemeClr val="bg1"/>
          </a:solidFill>
          <a:ln>
            <a:noFill/>
          </a:ln>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3" name="Rectangle 31"/>
          <p:cNvSpPr>
            <a:spLocks noChangeArrowheads="1"/>
          </p:cNvSpPr>
          <p:nvPr/>
        </p:nvSpPr>
        <p:spPr bwMode="auto">
          <a:xfrm>
            <a:off x="1782763" y="5423743"/>
            <a:ext cx="155575" cy="76200"/>
          </a:xfrm>
          <a:prstGeom prst="rect">
            <a:avLst/>
          </a:prstGeom>
          <a:solidFill>
            <a:schemeClr val="bg1"/>
          </a:solidFill>
          <a:ln>
            <a:noFill/>
          </a:ln>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4" name="Freeform 32"/>
          <p:cNvSpPr>
            <a:spLocks/>
          </p:cNvSpPr>
          <p:nvPr/>
        </p:nvSpPr>
        <p:spPr bwMode="auto">
          <a:xfrm>
            <a:off x="1820863" y="5476131"/>
            <a:ext cx="136525" cy="146050"/>
          </a:xfrm>
          <a:custGeom>
            <a:avLst/>
            <a:gdLst>
              <a:gd name="T0" fmla="*/ 0 w 172"/>
              <a:gd name="T1" fmla="*/ 115261 h 185"/>
              <a:gd name="T2" fmla="*/ 23813 w 172"/>
              <a:gd name="T3" fmla="*/ 146050 h 185"/>
              <a:gd name="T4" fmla="*/ 136525 w 172"/>
              <a:gd name="T5" fmla="*/ 30789 h 185"/>
              <a:gd name="T6" fmla="*/ 112713 w 172"/>
              <a:gd name="T7" fmla="*/ 0 h 185"/>
              <a:gd name="T8" fmla="*/ 0 w 172"/>
              <a:gd name="T9" fmla="*/ 115261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5">
                <a:moveTo>
                  <a:pt x="0" y="146"/>
                </a:moveTo>
                <a:lnTo>
                  <a:pt x="30" y="185"/>
                </a:lnTo>
                <a:lnTo>
                  <a:pt x="172" y="39"/>
                </a:lnTo>
                <a:lnTo>
                  <a:pt x="142" y="0"/>
                </a:lnTo>
                <a:lnTo>
                  <a:pt x="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5" name="Rectangle 33"/>
          <p:cNvSpPr>
            <a:spLocks noChangeArrowheads="1"/>
          </p:cNvSpPr>
          <p:nvPr/>
        </p:nvSpPr>
        <p:spPr bwMode="auto">
          <a:xfrm>
            <a:off x="1916113" y="5493593"/>
            <a:ext cx="1866900"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6" name="Rectangle 34"/>
          <p:cNvSpPr>
            <a:spLocks noChangeArrowheads="1"/>
          </p:cNvSpPr>
          <p:nvPr/>
        </p:nvSpPr>
        <p:spPr bwMode="auto">
          <a:xfrm>
            <a:off x="1825625" y="5596781"/>
            <a:ext cx="1957388"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7" name="Freeform 35"/>
          <p:cNvSpPr>
            <a:spLocks/>
          </p:cNvSpPr>
          <p:nvPr/>
        </p:nvSpPr>
        <p:spPr bwMode="auto">
          <a:xfrm>
            <a:off x="1779588" y="5466606"/>
            <a:ext cx="136525" cy="182562"/>
          </a:xfrm>
          <a:custGeom>
            <a:avLst/>
            <a:gdLst>
              <a:gd name="T0" fmla="*/ 4790 w 171"/>
              <a:gd name="T1" fmla="*/ 0 h 230"/>
              <a:gd name="T2" fmla="*/ 136525 w 171"/>
              <a:gd name="T3" fmla="*/ 19844 h 230"/>
              <a:gd name="T4" fmla="*/ 39121 w 171"/>
              <a:gd name="T5" fmla="*/ 182562 h 230"/>
              <a:gd name="T6" fmla="*/ 0 w 171"/>
              <a:gd name="T7" fmla="*/ 182562 h 230"/>
              <a:gd name="T8" fmla="*/ 4790 w 171"/>
              <a:gd name="T9" fmla="*/ 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230">
                <a:moveTo>
                  <a:pt x="6" y="0"/>
                </a:moveTo>
                <a:lnTo>
                  <a:pt x="171" y="25"/>
                </a:lnTo>
                <a:lnTo>
                  <a:pt x="49" y="230"/>
                </a:lnTo>
                <a:lnTo>
                  <a:pt x="0" y="230"/>
                </a:lnTo>
                <a:lnTo>
                  <a:pt x="6"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8" name="Freeform 36"/>
          <p:cNvSpPr>
            <a:spLocks/>
          </p:cNvSpPr>
          <p:nvPr/>
        </p:nvSpPr>
        <p:spPr bwMode="auto">
          <a:xfrm>
            <a:off x="1966913" y="4166443"/>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9" name="Rectangle 37"/>
          <p:cNvSpPr>
            <a:spLocks noChangeArrowheads="1"/>
          </p:cNvSpPr>
          <p:nvPr/>
        </p:nvSpPr>
        <p:spPr bwMode="auto">
          <a:xfrm>
            <a:off x="1793875" y="5636468"/>
            <a:ext cx="127000" cy="49213"/>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0" name="Freeform 38"/>
          <p:cNvSpPr>
            <a:spLocks/>
          </p:cNvSpPr>
          <p:nvPr/>
        </p:nvSpPr>
        <p:spPr bwMode="auto">
          <a:xfrm>
            <a:off x="1966913" y="3802906"/>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1" name="Freeform 39"/>
          <p:cNvSpPr>
            <a:spLocks/>
          </p:cNvSpPr>
          <p:nvPr/>
        </p:nvSpPr>
        <p:spPr bwMode="auto">
          <a:xfrm>
            <a:off x="1966913" y="3479056"/>
            <a:ext cx="109537" cy="123825"/>
          </a:xfrm>
          <a:custGeom>
            <a:avLst/>
            <a:gdLst>
              <a:gd name="T0" fmla="*/ 27581 w 139"/>
              <a:gd name="T1" fmla="*/ 0 h 156"/>
              <a:gd name="T2" fmla="*/ 0 w 139"/>
              <a:gd name="T3" fmla="*/ 61119 h 156"/>
              <a:gd name="T4" fmla="*/ 27581 w 139"/>
              <a:gd name="T5" fmla="*/ 123825 h 156"/>
              <a:gd name="T6" fmla="*/ 81956 w 139"/>
              <a:gd name="T7" fmla="*/ 123825 h 156"/>
              <a:gd name="T8" fmla="*/ 109537 w 139"/>
              <a:gd name="T9" fmla="*/ 61119 h 156"/>
              <a:gd name="T10" fmla="*/ 81956 w 139"/>
              <a:gd name="T11" fmla="*/ 0 h 156"/>
              <a:gd name="T12" fmla="*/ 27581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2" name="Freeform 40"/>
          <p:cNvSpPr>
            <a:spLocks/>
          </p:cNvSpPr>
          <p:nvPr/>
        </p:nvSpPr>
        <p:spPr bwMode="auto">
          <a:xfrm>
            <a:off x="1966913" y="4509343"/>
            <a:ext cx="109537" cy="123825"/>
          </a:xfrm>
          <a:custGeom>
            <a:avLst/>
            <a:gdLst>
              <a:gd name="T0" fmla="*/ 27581 w 139"/>
              <a:gd name="T1" fmla="*/ 0 h 156"/>
              <a:gd name="T2" fmla="*/ 0 w 139"/>
              <a:gd name="T3" fmla="*/ 61119 h 156"/>
              <a:gd name="T4" fmla="*/ 27581 w 139"/>
              <a:gd name="T5" fmla="*/ 123825 h 156"/>
              <a:gd name="T6" fmla="*/ 81956 w 139"/>
              <a:gd name="T7" fmla="*/ 123825 h 156"/>
              <a:gd name="T8" fmla="*/ 109537 w 139"/>
              <a:gd name="T9" fmla="*/ 61119 h 156"/>
              <a:gd name="T10" fmla="*/ 81956 w 139"/>
              <a:gd name="T11" fmla="*/ 0 h 156"/>
              <a:gd name="T12" fmla="*/ 27581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3" name="Freeform 41"/>
          <p:cNvSpPr>
            <a:spLocks/>
          </p:cNvSpPr>
          <p:nvPr/>
        </p:nvSpPr>
        <p:spPr bwMode="auto">
          <a:xfrm>
            <a:off x="1966913" y="4825256"/>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4" name="Freeform 42"/>
          <p:cNvSpPr>
            <a:spLocks/>
          </p:cNvSpPr>
          <p:nvPr/>
        </p:nvSpPr>
        <p:spPr bwMode="auto">
          <a:xfrm>
            <a:off x="727075" y="2931368"/>
            <a:ext cx="107950" cy="123825"/>
          </a:xfrm>
          <a:custGeom>
            <a:avLst/>
            <a:gdLst>
              <a:gd name="T0" fmla="*/ 107950 w 137"/>
              <a:gd name="T1" fmla="*/ 0 h 157"/>
              <a:gd name="T2" fmla="*/ 0 w 137"/>
              <a:gd name="T3" fmla="*/ 0 h 157"/>
              <a:gd name="T4" fmla="*/ 0 w 137"/>
              <a:gd name="T5" fmla="*/ 123825 h 157"/>
              <a:gd name="T6" fmla="*/ 107950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5" name="Rectangle 43"/>
          <p:cNvSpPr>
            <a:spLocks noChangeArrowheads="1"/>
          </p:cNvSpPr>
          <p:nvPr/>
        </p:nvSpPr>
        <p:spPr bwMode="auto">
          <a:xfrm>
            <a:off x="714375" y="2894856"/>
            <a:ext cx="911225"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6" name="Freeform 44"/>
          <p:cNvSpPr>
            <a:spLocks/>
          </p:cNvSpPr>
          <p:nvPr/>
        </p:nvSpPr>
        <p:spPr bwMode="auto">
          <a:xfrm>
            <a:off x="1516063" y="2931368"/>
            <a:ext cx="109537" cy="123825"/>
          </a:xfrm>
          <a:custGeom>
            <a:avLst/>
            <a:gdLst>
              <a:gd name="T0" fmla="*/ 109537 w 138"/>
              <a:gd name="T1" fmla="*/ 123825 h 157"/>
              <a:gd name="T2" fmla="*/ 109537 w 138"/>
              <a:gd name="T3" fmla="*/ 0 h 157"/>
              <a:gd name="T4" fmla="*/ 0 w 138"/>
              <a:gd name="T5" fmla="*/ 0 h 157"/>
              <a:gd name="T6" fmla="*/ 109537 w 138"/>
              <a:gd name="T7" fmla="*/ 123825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7">
                <a:moveTo>
                  <a:pt x="138" y="157"/>
                </a:moveTo>
                <a:lnTo>
                  <a:pt x="138" y="0"/>
                </a:lnTo>
                <a:lnTo>
                  <a:pt x="0" y="0"/>
                </a:lnTo>
                <a:lnTo>
                  <a:pt x="138"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117" name="Group 45"/>
          <p:cNvGrpSpPr>
            <a:grpSpLocks/>
          </p:cNvGrpSpPr>
          <p:nvPr/>
        </p:nvGrpSpPr>
        <p:grpSpPr bwMode="auto">
          <a:xfrm>
            <a:off x="727075" y="2659906"/>
            <a:ext cx="901700" cy="168275"/>
            <a:chOff x="458" y="1481"/>
            <a:chExt cx="568" cy="106"/>
          </a:xfrm>
        </p:grpSpPr>
        <p:sp>
          <p:nvSpPr>
            <p:cNvPr id="118" name="Freeform 46"/>
            <p:cNvSpPr>
              <a:spLocks/>
            </p:cNvSpPr>
            <p:nvPr/>
          </p:nvSpPr>
          <p:spPr bwMode="auto">
            <a:xfrm>
              <a:off x="458" y="1481"/>
              <a:ext cx="69" cy="78"/>
            </a:xfrm>
            <a:custGeom>
              <a:avLst/>
              <a:gdLst>
                <a:gd name="T0" fmla="*/ 0 w 138"/>
                <a:gd name="T1" fmla="*/ 0 h 156"/>
                <a:gd name="T2" fmla="*/ 0 w 138"/>
                <a:gd name="T3" fmla="*/ 78 h 156"/>
                <a:gd name="T4" fmla="*/ 69 w 138"/>
                <a:gd name="T5" fmla="*/ 78 h 156"/>
                <a:gd name="T6" fmla="*/ 0 w 138"/>
                <a:gd name="T7" fmla="*/ 0 h 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6">
                  <a:moveTo>
                    <a:pt x="0" y="0"/>
                  </a:moveTo>
                  <a:lnTo>
                    <a:pt x="0" y="156"/>
                  </a:lnTo>
                  <a:lnTo>
                    <a:pt x="138" y="156"/>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9" name="Freeform 47"/>
            <p:cNvSpPr>
              <a:spLocks/>
            </p:cNvSpPr>
            <p:nvPr/>
          </p:nvSpPr>
          <p:spPr bwMode="auto">
            <a:xfrm>
              <a:off x="954" y="1482"/>
              <a:ext cx="68" cy="78"/>
            </a:xfrm>
            <a:custGeom>
              <a:avLst/>
              <a:gdLst>
                <a:gd name="T0" fmla="*/ 0 w 136"/>
                <a:gd name="T1" fmla="*/ 78 h 157"/>
                <a:gd name="T2" fmla="*/ 68 w 136"/>
                <a:gd name="T3" fmla="*/ 78 h 157"/>
                <a:gd name="T4" fmla="*/ 68 w 136"/>
                <a:gd name="T5" fmla="*/ 0 h 157"/>
                <a:gd name="T6" fmla="*/ 0 w 136"/>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157">
                  <a:moveTo>
                    <a:pt x="0" y="157"/>
                  </a:moveTo>
                  <a:lnTo>
                    <a:pt x="136" y="157"/>
                  </a:lnTo>
                  <a:lnTo>
                    <a:pt x="136"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20" name="Rectangle 48"/>
            <p:cNvSpPr>
              <a:spLocks noChangeArrowheads="1"/>
            </p:cNvSpPr>
            <p:nvPr/>
          </p:nvSpPr>
          <p:spPr bwMode="auto">
            <a:xfrm>
              <a:off x="458" y="1561"/>
              <a:ext cx="568"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121" name="Freeform 49"/>
          <p:cNvSpPr>
            <a:spLocks/>
          </p:cNvSpPr>
          <p:nvPr/>
        </p:nvSpPr>
        <p:spPr bwMode="auto">
          <a:xfrm>
            <a:off x="722313" y="5372943"/>
            <a:ext cx="109537" cy="123825"/>
          </a:xfrm>
          <a:custGeom>
            <a:avLst/>
            <a:gdLst>
              <a:gd name="T0" fmla="*/ 0 w 138"/>
              <a:gd name="T1" fmla="*/ 0 h 155"/>
              <a:gd name="T2" fmla="*/ 0 w 138"/>
              <a:gd name="T3" fmla="*/ 123825 h 155"/>
              <a:gd name="T4" fmla="*/ 109537 w 138"/>
              <a:gd name="T5" fmla="*/ 123825 h 155"/>
              <a:gd name="T6" fmla="*/ 0 w 138"/>
              <a:gd name="T7" fmla="*/ 0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5">
                <a:moveTo>
                  <a:pt x="0" y="0"/>
                </a:moveTo>
                <a:lnTo>
                  <a:pt x="0" y="155"/>
                </a:lnTo>
                <a:lnTo>
                  <a:pt x="138" y="155"/>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22" name="Freeform 50"/>
          <p:cNvSpPr>
            <a:spLocks/>
          </p:cNvSpPr>
          <p:nvPr/>
        </p:nvSpPr>
        <p:spPr bwMode="auto">
          <a:xfrm>
            <a:off x="725488" y="5609481"/>
            <a:ext cx="107950" cy="123825"/>
          </a:xfrm>
          <a:custGeom>
            <a:avLst/>
            <a:gdLst>
              <a:gd name="T0" fmla="*/ 107950 w 137"/>
              <a:gd name="T1" fmla="*/ 0 h 157"/>
              <a:gd name="T2" fmla="*/ 0 w 137"/>
              <a:gd name="T3" fmla="*/ 0 h 157"/>
              <a:gd name="T4" fmla="*/ 0 w 137"/>
              <a:gd name="T5" fmla="*/ 123825 h 157"/>
              <a:gd name="T6" fmla="*/ 107950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23" name="Freeform 51"/>
          <p:cNvSpPr>
            <a:spLocks/>
          </p:cNvSpPr>
          <p:nvPr/>
        </p:nvSpPr>
        <p:spPr bwMode="auto">
          <a:xfrm>
            <a:off x="1511300" y="5615831"/>
            <a:ext cx="109538" cy="123825"/>
          </a:xfrm>
          <a:custGeom>
            <a:avLst/>
            <a:gdLst>
              <a:gd name="T0" fmla="*/ 109538 w 139"/>
              <a:gd name="T1" fmla="*/ 123825 h 155"/>
              <a:gd name="T2" fmla="*/ 109538 w 139"/>
              <a:gd name="T3" fmla="*/ 0 h 155"/>
              <a:gd name="T4" fmla="*/ 0 w 139"/>
              <a:gd name="T5" fmla="*/ 0 h 155"/>
              <a:gd name="T6" fmla="*/ 109538 w 139"/>
              <a:gd name="T7" fmla="*/ 123825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55">
                <a:moveTo>
                  <a:pt x="139" y="155"/>
                </a:moveTo>
                <a:lnTo>
                  <a:pt x="139" y="0"/>
                </a:lnTo>
                <a:lnTo>
                  <a:pt x="0" y="0"/>
                </a:lnTo>
                <a:lnTo>
                  <a:pt x="139" y="155"/>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24" name="Freeform 52"/>
          <p:cNvSpPr>
            <a:spLocks/>
          </p:cNvSpPr>
          <p:nvPr/>
        </p:nvSpPr>
        <p:spPr bwMode="auto">
          <a:xfrm>
            <a:off x="1511300" y="5382468"/>
            <a:ext cx="109538" cy="123825"/>
          </a:xfrm>
          <a:custGeom>
            <a:avLst/>
            <a:gdLst>
              <a:gd name="T0" fmla="*/ 0 w 140"/>
              <a:gd name="T1" fmla="*/ 123825 h 157"/>
              <a:gd name="T2" fmla="*/ 109538 w 140"/>
              <a:gd name="T3" fmla="*/ 123825 h 157"/>
              <a:gd name="T4" fmla="*/ 109538 w 140"/>
              <a:gd name="T5" fmla="*/ 0 h 157"/>
              <a:gd name="T6" fmla="*/ 0 w 140"/>
              <a:gd name="T7" fmla="*/ 123825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157">
                <a:moveTo>
                  <a:pt x="0" y="157"/>
                </a:moveTo>
                <a:lnTo>
                  <a:pt x="140" y="157"/>
                </a:lnTo>
                <a:lnTo>
                  <a:pt x="140"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25" name="Rectangle 53"/>
          <p:cNvSpPr>
            <a:spLocks noChangeArrowheads="1"/>
          </p:cNvSpPr>
          <p:nvPr/>
        </p:nvSpPr>
        <p:spPr bwMode="auto">
          <a:xfrm>
            <a:off x="722313" y="5582493"/>
            <a:ext cx="911225" cy="396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26" name="Rectangle 54"/>
          <p:cNvSpPr>
            <a:spLocks noChangeArrowheads="1"/>
          </p:cNvSpPr>
          <p:nvPr/>
        </p:nvSpPr>
        <p:spPr bwMode="auto">
          <a:xfrm>
            <a:off x="722313" y="5499943"/>
            <a:ext cx="903287"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27" name="Group 55"/>
          <p:cNvGrpSpPr>
            <a:grpSpLocks/>
          </p:cNvGrpSpPr>
          <p:nvPr/>
        </p:nvGrpSpPr>
        <p:grpSpPr bwMode="auto">
          <a:xfrm>
            <a:off x="557213" y="1704232"/>
            <a:ext cx="173037" cy="4605090"/>
            <a:chOff x="351" y="879"/>
            <a:chExt cx="109" cy="3173"/>
          </a:xfrm>
        </p:grpSpPr>
        <p:sp>
          <p:nvSpPr>
            <p:cNvPr id="128" name="Rectangle 56"/>
            <p:cNvSpPr>
              <a:spLocks noChangeArrowheads="1"/>
            </p:cNvSpPr>
            <p:nvPr/>
          </p:nvSpPr>
          <p:spPr bwMode="auto">
            <a:xfrm>
              <a:off x="351"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29" name="Rectangle 57"/>
            <p:cNvSpPr>
              <a:spLocks noChangeArrowheads="1"/>
            </p:cNvSpPr>
            <p:nvPr/>
          </p:nvSpPr>
          <p:spPr bwMode="auto">
            <a:xfrm>
              <a:off x="437"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130" name="Rectangle 58"/>
          <p:cNvSpPr>
            <a:spLocks noChangeArrowheads="1"/>
          </p:cNvSpPr>
          <p:nvPr/>
        </p:nvSpPr>
        <p:spPr bwMode="auto">
          <a:xfrm>
            <a:off x="1912938" y="5153868"/>
            <a:ext cx="34925" cy="141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31" name="Group 59"/>
          <p:cNvGrpSpPr>
            <a:grpSpLocks/>
          </p:cNvGrpSpPr>
          <p:nvPr/>
        </p:nvGrpSpPr>
        <p:grpSpPr bwMode="auto">
          <a:xfrm>
            <a:off x="1793875" y="2798018"/>
            <a:ext cx="130175" cy="160338"/>
            <a:chOff x="1130" y="1568"/>
            <a:chExt cx="82" cy="101"/>
          </a:xfrm>
        </p:grpSpPr>
        <p:sp>
          <p:nvSpPr>
            <p:cNvPr id="132" name="Freeform 60"/>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33" name="Freeform 61"/>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34" name="Rectangle 62"/>
          <p:cNvSpPr>
            <a:spLocks noChangeArrowheads="1"/>
          </p:cNvSpPr>
          <p:nvPr/>
        </p:nvSpPr>
        <p:spPr bwMode="auto">
          <a:xfrm>
            <a:off x="1793875" y="2958356"/>
            <a:ext cx="125413" cy="47625"/>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35" name="Group 63"/>
          <p:cNvGrpSpPr>
            <a:grpSpLocks/>
          </p:cNvGrpSpPr>
          <p:nvPr/>
        </p:nvGrpSpPr>
        <p:grpSpPr bwMode="auto">
          <a:xfrm>
            <a:off x="1624013" y="1701057"/>
            <a:ext cx="171450" cy="4608264"/>
            <a:chOff x="1023" y="877"/>
            <a:chExt cx="108" cy="3174"/>
          </a:xfrm>
        </p:grpSpPr>
        <p:sp>
          <p:nvSpPr>
            <p:cNvPr id="136" name="Rectangle 64"/>
            <p:cNvSpPr>
              <a:spLocks noChangeArrowheads="1"/>
            </p:cNvSpPr>
            <p:nvPr/>
          </p:nvSpPr>
          <p:spPr bwMode="auto">
            <a:xfrm>
              <a:off x="1023"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37" name="Rectangle 65"/>
            <p:cNvSpPr>
              <a:spLocks noChangeArrowheads="1"/>
            </p:cNvSpPr>
            <p:nvPr/>
          </p:nvSpPr>
          <p:spPr bwMode="auto">
            <a:xfrm>
              <a:off x="1108"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138" name="Oval 66"/>
          <p:cNvSpPr>
            <a:spLocks noChangeArrowheads="1"/>
          </p:cNvSpPr>
          <p:nvPr/>
        </p:nvSpPr>
        <p:spPr bwMode="auto">
          <a:xfrm>
            <a:off x="1276350" y="5057031"/>
            <a:ext cx="1082675" cy="914400"/>
          </a:xfrm>
          <a:prstGeom prst="ellipse">
            <a:avLst/>
          </a:prstGeom>
          <a:noFill/>
          <a:ln w="66675">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0" name="Freeform 68"/>
          <p:cNvSpPr>
            <a:spLocks/>
          </p:cNvSpPr>
          <p:nvPr/>
        </p:nvSpPr>
        <p:spPr bwMode="auto">
          <a:xfrm>
            <a:off x="2205038" y="5892056"/>
            <a:ext cx="1462087" cy="374650"/>
          </a:xfrm>
          <a:custGeom>
            <a:avLst/>
            <a:gdLst>
              <a:gd name="T0" fmla="*/ 0 w 921"/>
              <a:gd name="T1" fmla="*/ 0 h 236"/>
              <a:gd name="T2" fmla="*/ 609600 w 921"/>
              <a:gd name="T3" fmla="*/ 349250 h 236"/>
              <a:gd name="T4" fmla="*/ 1462087 w 921"/>
              <a:gd name="T5" fmla="*/ 157163 h 236"/>
              <a:gd name="T6" fmla="*/ 0 60000 65536"/>
              <a:gd name="T7" fmla="*/ 0 60000 65536"/>
              <a:gd name="T8" fmla="*/ 0 60000 65536"/>
            </a:gdLst>
            <a:ahLst/>
            <a:cxnLst>
              <a:cxn ang="T6">
                <a:pos x="T0" y="T1"/>
              </a:cxn>
              <a:cxn ang="T7">
                <a:pos x="T2" y="T3"/>
              </a:cxn>
              <a:cxn ang="T8">
                <a:pos x="T4" y="T5"/>
              </a:cxn>
            </a:cxnLst>
            <a:rect l="0" t="0" r="r" b="b"/>
            <a:pathLst>
              <a:path w="921" h="236">
                <a:moveTo>
                  <a:pt x="0" y="0"/>
                </a:moveTo>
                <a:cubicBezTo>
                  <a:pt x="115" y="102"/>
                  <a:pt x="231" y="204"/>
                  <a:pt x="384" y="220"/>
                </a:cubicBezTo>
                <a:cubicBezTo>
                  <a:pt x="537" y="236"/>
                  <a:pt x="729" y="167"/>
                  <a:pt x="921" y="99"/>
                </a:cubicBezTo>
              </a:path>
            </a:pathLst>
          </a:custGeom>
          <a:noFill/>
          <a:ln w="5715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146" name="Group 145"/>
          <p:cNvGrpSpPr/>
          <p:nvPr/>
        </p:nvGrpSpPr>
        <p:grpSpPr>
          <a:xfrm>
            <a:off x="3892550" y="1988840"/>
            <a:ext cx="5107434" cy="4216534"/>
            <a:chOff x="3892550" y="1988840"/>
            <a:chExt cx="5107434" cy="4216534"/>
          </a:xfrm>
        </p:grpSpPr>
        <p:pic>
          <p:nvPicPr>
            <p:cNvPr id="139" name="Picture 6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Gray">
            <a:xfrm>
              <a:off x="3892550" y="2043113"/>
              <a:ext cx="5062538"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 name="TextBox 140"/>
            <p:cNvSpPr txBox="1"/>
            <p:nvPr/>
          </p:nvSpPr>
          <p:spPr>
            <a:xfrm>
              <a:off x="6948264" y="1988840"/>
              <a:ext cx="2051720" cy="400110"/>
            </a:xfrm>
            <a:prstGeom prst="rect">
              <a:avLst/>
            </a:prstGeom>
            <a:solidFill>
              <a:schemeClr val="bg1"/>
            </a:solidFill>
          </p:spPr>
          <p:txBody>
            <a:bodyPr wrap="square" rtlCol="0">
              <a:spAutoFit/>
            </a:bodyPr>
            <a:lstStyle/>
            <a:p>
              <a:r>
                <a:rPr lang="en-US" sz="2000" b="1" dirty="0" smtClean="0">
                  <a:latin typeface="Arial Narrow" panose="020B0606020202030204" pitchFamily="34" charset="0"/>
                </a:rPr>
                <a:t>Weld Access Hole</a:t>
              </a:r>
              <a:endParaRPr lang="en-US" sz="2000" b="1" dirty="0">
                <a:latin typeface="Arial Narrow" panose="020B0606020202030204" pitchFamily="34" charset="0"/>
              </a:endParaRPr>
            </a:p>
          </p:txBody>
        </p:sp>
        <p:sp>
          <p:nvSpPr>
            <p:cNvPr id="142" name="TextBox 141"/>
            <p:cNvSpPr txBox="1"/>
            <p:nvPr/>
          </p:nvSpPr>
          <p:spPr>
            <a:xfrm>
              <a:off x="7380312" y="4831308"/>
              <a:ext cx="1574776" cy="400110"/>
            </a:xfrm>
            <a:prstGeom prst="rect">
              <a:avLst/>
            </a:prstGeom>
            <a:solidFill>
              <a:schemeClr val="bg1"/>
            </a:solidFill>
          </p:spPr>
          <p:txBody>
            <a:bodyPr wrap="square" rtlCol="0">
              <a:spAutoFit/>
            </a:bodyPr>
            <a:lstStyle/>
            <a:p>
              <a:r>
                <a:rPr lang="en-US" sz="2000" b="1" dirty="0" smtClean="0">
                  <a:latin typeface="Arial Narrow" panose="020B0606020202030204" pitchFamily="34" charset="0"/>
                </a:rPr>
                <a:t>Beam Flange</a:t>
              </a:r>
              <a:endParaRPr lang="en-US" sz="2000" b="1" dirty="0">
                <a:latin typeface="Arial Narrow" panose="020B0606020202030204" pitchFamily="34" charset="0"/>
              </a:endParaRPr>
            </a:p>
          </p:txBody>
        </p:sp>
        <p:sp>
          <p:nvSpPr>
            <p:cNvPr id="143" name="TextBox 142"/>
            <p:cNvSpPr txBox="1"/>
            <p:nvPr/>
          </p:nvSpPr>
          <p:spPr>
            <a:xfrm>
              <a:off x="6948264" y="5466606"/>
              <a:ext cx="1574776" cy="400110"/>
            </a:xfrm>
            <a:prstGeom prst="rect">
              <a:avLst/>
            </a:prstGeom>
            <a:solidFill>
              <a:schemeClr val="bg1"/>
            </a:solidFill>
          </p:spPr>
          <p:txBody>
            <a:bodyPr wrap="square" rtlCol="0">
              <a:spAutoFit/>
            </a:bodyPr>
            <a:lstStyle/>
            <a:p>
              <a:r>
                <a:rPr lang="en-US" sz="2000" b="1" dirty="0" smtClean="0">
                  <a:latin typeface="Arial Narrow" panose="020B0606020202030204" pitchFamily="34" charset="0"/>
                </a:rPr>
                <a:t>Backup Bar</a:t>
              </a:r>
              <a:endParaRPr lang="en-US" sz="2000" b="1" dirty="0">
                <a:latin typeface="Arial Narrow" panose="020B0606020202030204" pitchFamily="34" charset="0"/>
              </a:endParaRPr>
            </a:p>
          </p:txBody>
        </p:sp>
        <p:sp>
          <p:nvSpPr>
            <p:cNvPr id="144" name="TextBox 143"/>
            <p:cNvSpPr txBox="1"/>
            <p:nvPr/>
          </p:nvSpPr>
          <p:spPr>
            <a:xfrm>
              <a:off x="4822550" y="5805264"/>
              <a:ext cx="1766665" cy="400110"/>
            </a:xfrm>
            <a:prstGeom prst="rect">
              <a:avLst/>
            </a:prstGeom>
            <a:solidFill>
              <a:schemeClr val="bg1"/>
            </a:solidFill>
          </p:spPr>
          <p:txBody>
            <a:bodyPr wrap="square" rtlCol="0">
              <a:spAutoFit/>
            </a:bodyPr>
            <a:lstStyle/>
            <a:p>
              <a:r>
                <a:rPr lang="en-US" sz="2000" b="1" dirty="0" smtClean="0">
                  <a:latin typeface="Arial Narrow" panose="020B0606020202030204" pitchFamily="34" charset="0"/>
                </a:rPr>
                <a:t>Column Flange</a:t>
              </a:r>
              <a:endParaRPr lang="en-US" sz="2000" b="1" dirty="0">
                <a:latin typeface="Arial Narrow" panose="020B0606020202030204" pitchFamily="34" charset="0"/>
              </a:endParaRPr>
            </a:p>
          </p:txBody>
        </p:sp>
        <p:sp>
          <p:nvSpPr>
            <p:cNvPr id="145" name="TextBox 144"/>
            <p:cNvSpPr txBox="1"/>
            <p:nvPr/>
          </p:nvSpPr>
          <p:spPr>
            <a:xfrm>
              <a:off x="3892550" y="5471338"/>
              <a:ext cx="1083792" cy="400110"/>
            </a:xfrm>
            <a:prstGeom prst="rect">
              <a:avLst/>
            </a:prstGeom>
            <a:solidFill>
              <a:schemeClr val="bg1"/>
            </a:solidFill>
          </p:spPr>
          <p:txBody>
            <a:bodyPr wrap="square" rtlCol="0">
              <a:spAutoFit/>
            </a:bodyPr>
            <a:lstStyle/>
            <a:p>
              <a:pPr algn="r"/>
              <a:r>
                <a:rPr lang="en-US" sz="2000" b="1" dirty="0" smtClean="0">
                  <a:latin typeface="Arial Narrow" panose="020B0606020202030204" pitchFamily="34" charset="0"/>
                </a:rPr>
                <a:t>Stiffener</a:t>
              </a:r>
              <a:endParaRPr lang="en-US" sz="2000" b="1" dirty="0">
                <a:latin typeface="Arial Narrow" panose="020B0606020202030204" pitchFamily="34" charset="0"/>
              </a:endParaRPr>
            </a:p>
          </p:txBody>
        </p:sp>
      </p:grpSp>
    </p:spTree>
    <p:extLst>
      <p:ext uri="{BB962C8B-B14F-4D97-AF65-F5344CB8AC3E}">
        <p14:creationId xmlns:p14="http://schemas.microsoft.com/office/powerpoint/2010/main" val="2736450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59</a:t>
            </a:fld>
            <a:endParaRPr lang="en-US" altLang="en-US"/>
          </a:p>
        </p:txBody>
      </p:sp>
      <p:grpSp>
        <p:nvGrpSpPr>
          <p:cNvPr id="26" name="Group 2"/>
          <p:cNvGrpSpPr>
            <a:grpSpLocks/>
          </p:cNvGrpSpPr>
          <p:nvPr/>
        </p:nvGrpSpPr>
        <p:grpSpPr bwMode="auto">
          <a:xfrm>
            <a:off x="776288" y="249238"/>
            <a:ext cx="7840662" cy="5851525"/>
            <a:chOff x="1191" y="679"/>
            <a:chExt cx="3283" cy="2516"/>
          </a:xfrm>
        </p:grpSpPr>
        <p:sp>
          <p:nvSpPr>
            <p:cNvPr id="27" name="AutoShape 3"/>
            <p:cNvSpPr>
              <a:spLocks noChangeArrowheads="1"/>
            </p:cNvSpPr>
            <p:nvPr/>
          </p:nvSpPr>
          <p:spPr bwMode="gray">
            <a:xfrm rot="-5400000">
              <a:off x="2769" y="2015"/>
              <a:ext cx="566" cy="430"/>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8" name="Rectangle 4"/>
            <p:cNvSpPr>
              <a:spLocks noChangeArrowheads="1"/>
            </p:cNvSpPr>
            <p:nvPr/>
          </p:nvSpPr>
          <p:spPr bwMode="gray">
            <a:xfrm>
              <a:off x="3256" y="1960"/>
              <a:ext cx="1150" cy="5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 name="Freeform 5"/>
            <p:cNvSpPr>
              <a:spLocks/>
            </p:cNvSpPr>
            <p:nvPr/>
          </p:nvSpPr>
          <p:spPr bwMode="gray">
            <a:xfrm>
              <a:off x="2917" y="684"/>
              <a:ext cx="1549" cy="1285"/>
            </a:xfrm>
            <a:custGeom>
              <a:avLst/>
              <a:gdLst>
                <a:gd name="T0" fmla="*/ 330 w 1549"/>
                <a:gd name="T1" fmla="*/ 1276 h 1285"/>
                <a:gd name="T2" fmla="*/ 524 w 1549"/>
                <a:gd name="T3" fmla="*/ 1250 h 1285"/>
                <a:gd name="T4" fmla="*/ 651 w 1549"/>
                <a:gd name="T5" fmla="*/ 1166 h 1285"/>
                <a:gd name="T6" fmla="*/ 711 w 1549"/>
                <a:gd name="T7" fmla="*/ 1056 h 1285"/>
                <a:gd name="T8" fmla="*/ 727 w 1549"/>
                <a:gd name="T9" fmla="*/ 955 h 1285"/>
                <a:gd name="T10" fmla="*/ 685 w 1549"/>
                <a:gd name="T11" fmla="*/ 811 h 1285"/>
                <a:gd name="T12" fmla="*/ 626 w 1549"/>
                <a:gd name="T13" fmla="*/ 752 h 1285"/>
                <a:gd name="T14" fmla="*/ 491 w 1549"/>
                <a:gd name="T15" fmla="*/ 693 h 1285"/>
                <a:gd name="T16" fmla="*/ 406 w 1549"/>
                <a:gd name="T17" fmla="*/ 667 h 1285"/>
                <a:gd name="T18" fmla="*/ 347 w 1549"/>
                <a:gd name="T19" fmla="*/ 659 h 1285"/>
                <a:gd name="T20" fmla="*/ 0 w 1549"/>
                <a:gd name="T21" fmla="*/ 659 h 1285"/>
                <a:gd name="T22" fmla="*/ 0 w 1549"/>
                <a:gd name="T23" fmla="*/ 0 h 1285"/>
                <a:gd name="T24" fmla="*/ 1548 w 1549"/>
                <a:gd name="T25" fmla="*/ 0 h 1285"/>
                <a:gd name="T26" fmla="*/ 1548 w 1549"/>
                <a:gd name="T27" fmla="*/ 1284 h 1285"/>
                <a:gd name="T28" fmla="*/ 279 w 1549"/>
                <a:gd name="T29" fmla="*/ 1284 h 1285"/>
                <a:gd name="T30" fmla="*/ 330 w 1549"/>
                <a:gd name="T31" fmla="*/ 1276 h 1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49" h="1285">
                  <a:moveTo>
                    <a:pt x="330" y="1276"/>
                  </a:moveTo>
                  <a:lnTo>
                    <a:pt x="524" y="1250"/>
                  </a:lnTo>
                  <a:lnTo>
                    <a:pt x="651" y="1166"/>
                  </a:lnTo>
                  <a:lnTo>
                    <a:pt x="711" y="1056"/>
                  </a:lnTo>
                  <a:lnTo>
                    <a:pt x="727" y="955"/>
                  </a:lnTo>
                  <a:lnTo>
                    <a:pt x="685" y="811"/>
                  </a:lnTo>
                  <a:lnTo>
                    <a:pt x="626" y="752"/>
                  </a:lnTo>
                  <a:lnTo>
                    <a:pt x="491" y="693"/>
                  </a:lnTo>
                  <a:lnTo>
                    <a:pt x="406" y="667"/>
                  </a:lnTo>
                  <a:lnTo>
                    <a:pt x="347" y="659"/>
                  </a:lnTo>
                  <a:lnTo>
                    <a:pt x="0" y="659"/>
                  </a:lnTo>
                  <a:lnTo>
                    <a:pt x="0" y="0"/>
                  </a:lnTo>
                  <a:lnTo>
                    <a:pt x="1548" y="0"/>
                  </a:lnTo>
                  <a:lnTo>
                    <a:pt x="1548" y="1284"/>
                  </a:lnTo>
                  <a:lnTo>
                    <a:pt x="279" y="1284"/>
                  </a:lnTo>
                  <a:lnTo>
                    <a:pt x="330" y="1276"/>
                  </a:lnTo>
                </a:path>
              </a:pathLst>
            </a:custGeom>
            <a:solidFill>
              <a:srgbClr val="EAEAEA"/>
            </a:solidFill>
            <a:ln w="508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 name="Rectangle 6"/>
            <p:cNvSpPr>
              <a:spLocks noChangeArrowheads="1"/>
            </p:cNvSpPr>
            <p:nvPr/>
          </p:nvSpPr>
          <p:spPr bwMode="gray">
            <a:xfrm>
              <a:off x="4398" y="1977"/>
              <a:ext cx="67" cy="53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1" name="Rectangle 7"/>
            <p:cNvSpPr>
              <a:spLocks noChangeArrowheads="1"/>
            </p:cNvSpPr>
            <p:nvPr/>
          </p:nvSpPr>
          <p:spPr bwMode="gray">
            <a:xfrm>
              <a:off x="1991" y="679"/>
              <a:ext cx="745" cy="2495"/>
            </a:xfrm>
            <a:prstGeom prst="rect">
              <a:avLst/>
            </a:prstGeom>
            <a:solidFill>
              <a:srgbClr val="EAEAEA"/>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2" name="Line 8"/>
            <p:cNvSpPr>
              <a:spLocks noChangeShapeType="1"/>
            </p:cNvSpPr>
            <p:nvPr/>
          </p:nvSpPr>
          <p:spPr bwMode="gray">
            <a:xfrm>
              <a:off x="2841" y="2514"/>
              <a:ext cx="1629"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 name="Freeform 9"/>
            <p:cNvSpPr>
              <a:spLocks/>
            </p:cNvSpPr>
            <p:nvPr/>
          </p:nvSpPr>
          <p:spPr bwMode="gray">
            <a:xfrm>
              <a:off x="2748" y="1938"/>
              <a:ext cx="509" cy="590"/>
            </a:xfrm>
            <a:custGeom>
              <a:avLst/>
              <a:gdLst>
                <a:gd name="T0" fmla="*/ 4 w 509"/>
                <a:gd name="T1" fmla="*/ 0 h 590"/>
                <a:gd name="T2" fmla="*/ 508 w 509"/>
                <a:gd name="T3" fmla="*/ 30 h 590"/>
                <a:gd name="T4" fmla="*/ 76 w 509"/>
                <a:gd name="T5" fmla="*/ 589 h 590"/>
                <a:gd name="T6" fmla="*/ 0 w 509"/>
                <a:gd name="T7" fmla="*/ 585 h 590"/>
                <a:gd name="T8" fmla="*/ 4 w 5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0">
                  <a:moveTo>
                    <a:pt x="4" y="0"/>
                  </a:moveTo>
                  <a:lnTo>
                    <a:pt x="508" y="30"/>
                  </a:lnTo>
                  <a:lnTo>
                    <a:pt x="76" y="589"/>
                  </a:lnTo>
                  <a:lnTo>
                    <a:pt x="0" y="585"/>
                  </a:lnTo>
                  <a:lnTo>
                    <a:pt x="4" y="0"/>
                  </a:lnTo>
                </a:path>
              </a:pathLst>
            </a:custGeom>
            <a:solidFill>
              <a:srgbClr val="FF00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 name="Line 10"/>
            <p:cNvSpPr>
              <a:spLocks noChangeShapeType="1"/>
            </p:cNvSpPr>
            <p:nvPr/>
          </p:nvSpPr>
          <p:spPr bwMode="gray">
            <a:xfrm>
              <a:off x="2740"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 name="Line 11"/>
            <p:cNvSpPr>
              <a:spLocks noChangeShapeType="1"/>
            </p:cNvSpPr>
            <p:nvPr/>
          </p:nvSpPr>
          <p:spPr bwMode="gray">
            <a:xfrm flipH="1">
              <a:off x="2837" y="1977"/>
              <a:ext cx="414" cy="54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7" name="Rectangle 13"/>
            <p:cNvSpPr>
              <a:spLocks noChangeArrowheads="1"/>
            </p:cNvSpPr>
            <p:nvPr/>
          </p:nvSpPr>
          <p:spPr bwMode="gray">
            <a:xfrm>
              <a:off x="2789" y="2543"/>
              <a:ext cx="645" cy="213"/>
            </a:xfrm>
            <a:prstGeom prst="rect">
              <a:avLst/>
            </a:prstGeom>
            <a:solidFill>
              <a:srgbClr val="EAEAEA"/>
            </a:solidFill>
            <a:ln w="508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8" name="Rectangle 14"/>
            <p:cNvSpPr>
              <a:spLocks noChangeArrowheads="1"/>
            </p:cNvSpPr>
            <p:nvPr/>
          </p:nvSpPr>
          <p:spPr bwMode="gray">
            <a:xfrm>
              <a:off x="1200" y="684"/>
              <a:ext cx="795" cy="2502"/>
            </a:xfrm>
            <a:prstGeom prst="rect">
              <a:avLst/>
            </a:prstGeom>
            <a:solidFill>
              <a:srgbClr val="EAEAE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9" name="AutoShape 15"/>
            <p:cNvSpPr>
              <a:spLocks noChangeArrowheads="1"/>
            </p:cNvSpPr>
            <p:nvPr/>
          </p:nvSpPr>
          <p:spPr bwMode="gray">
            <a:xfrm rot="-5400000">
              <a:off x="1649" y="1648"/>
              <a:ext cx="380" cy="312"/>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0" name="Line 16"/>
            <p:cNvSpPr>
              <a:spLocks noChangeShapeType="1"/>
            </p:cNvSpPr>
            <p:nvPr/>
          </p:nvSpPr>
          <p:spPr bwMode="gray">
            <a:xfrm flipH="1">
              <a:off x="1191" y="1994"/>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1" name="AutoShape 17"/>
            <p:cNvSpPr>
              <a:spLocks noChangeArrowheads="1"/>
            </p:cNvSpPr>
            <p:nvPr/>
          </p:nvSpPr>
          <p:spPr bwMode="gray">
            <a:xfrm rot="10800000">
              <a:off x="1674" y="2502"/>
              <a:ext cx="314" cy="380"/>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2" name="Line 18"/>
            <p:cNvSpPr>
              <a:spLocks noChangeShapeType="1"/>
            </p:cNvSpPr>
            <p:nvPr/>
          </p:nvSpPr>
          <p:spPr bwMode="gray">
            <a:xfrm flipH="1">
              <a:off x="1191" y="2493"/>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3" name="Rectangle 19"/>
            <p:cNvSpPr>
              <a:spLocks noChangeArrowheads="1"/>
            </p:cNvSpPr>
            <p:nvPr/>
          </p:nvSpPr>
          <p:spPr bwMode="gray">
            <a:xfrm>
              <a:off x="4368" y="700"/>
              <a:ext cx="106" cy="125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4" name="Line 20"/>
            <p:cNvSpPr>
              <a:spLocks noChangeShapeType="1"/>
            </p:cNvSpPr>
            <p:nvPr/>
          </p:nvSpPr>
          <p:spPr bwMode="gray">
            <a:xfrm>
              <a:off x="3253" y="1960"/>
              <a:ext cx="1221"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5" name="Line 21"/>
            <p:cNvSpPr>
              <a:spLocks noChangeShapeType="1"/>
            </p:cNvSpPr>
            <p:nvPr/>
          </p:nvSpPr>
          <p:spPr bwMode="gray">
            <a:xfrm>
              <a:off x="1995"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6" name="Line 22"/>
            <p:cNvSpPr>
              <a:spLocks noChangeShapeType="1"/>
            </p:cNvSpPr>
            <p:nvPr/>
          </p:nvSpPr>
          <p:spPr bwMode="gray">
            <a:xfrm>
              <a:off x="2784" y="249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48" name="Freeform 23"/>
          <p:cNvSpPr>
            <a:spLocks/>
          </p:cNvSpPr>
          <p:nvPr/>
        </p:nvSpPr>
        <p:spPr bwMode="gray">
          <a:xfrm>
            <a:off x="4551363" y="3200400"/>
            <a:ext cx="106362" cy="1349375"/>
          </a:xfrm>
          <a:custGeom>
            <a:avLst/>
            <a:gdLst>
              <a:gd name="T0" fmla="*/ 38677 w 44"/>
              <a:gd name="T1" fmla="*/ 1349375 h 580"/>
              <a:gd name="T2" fmla="*/ 0 w 44"/>
              <a:gd name="T3" fmla="*/ 1209784 h 580"/>
              <a:gd name="T4" fmla="*/ 67685 w 44"/>
              <a:gd name="T5" fmla="*/ 1060888 h 580"/>
              <a:gd name="T6" fmla="*/ 87023 w 44"/>
              <a:gd name="T7" fmla="*/ 1005052 h 580"/>
              <a:gd name="T8" fmla="*/ 48346 w 44"/>
              <a:gd name="T9" fmla="*/ 856155 h 580"/>
              <a:gd name="T10" fmla="*/ 19339 w 44"/>
              <a:gd name="T11" fmla="*/ 753789 h 580"/>
              <a:gd name="T12" fmla="*/ 58016 w 44"/>
              <a:gd name="T13" fmla="*/ 474608 h 580"/>
              <a:gd name="T14" fmla="*/ 106362 w 44"/>
              <a:gd name="T15" fmla="*/ 381547 h 580"/>
              <a:gd name="T16" fmla="*/ 67685 w 44"/>
              <a:gd name="T17" fmla="*/ 167509 h 580"/>
              <a:gd name="T18" fmla="*/ 38677 w 44"/>
              <a:gd name="T19" fmla="*/ 83754 h 580"/>
              <a:gd name="T20" fmla="*/ 29008 w 44"/>
              <a:gd name="T21" fmla="*/ 55836 h 580"/>
              <a:gd name="T22" fmla="*/ 38677 w 44"/>
              <a:gd name="T23" fmla="*/ 0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580">
                <a:moveTo>
                  <a:pt x="16" y="580"/>
                </a:moveTo>
                <a:cubicBezTo>
                  <a:pt x="24" y="556"/>
                  <a:pt x="7" y="541"/>
                  <a:pt x="0" y="520"/>
                </a:cubicBezTo>
                <a:cubicBezTo>
                  <a:pt x="4" y="492"/>
                  <a:pt x="12" y="479"/>
                  <a:pt x="28" y="456"/>
                </a:cubicBezTo>
                <a:cubicBezTo>
                  <a:pt x="33" y="449"/>
                  <a:pt x="36" y="432"/>
                  <a:pt x="36" y="432"/>
                </a:cubicBezTo>
                <a:cubicBezTo>
                  <a:pt x="33" y="406"/>
                  <a:pt x="34" y="389"/>
                  <a:pt x="20" y="368"/>
                </a:cubicBezTo>
                <a:cubicBezTo>
                  <a:pt x="16" y="353"/>
                  <a:pt x="12" y="339"/>
                  <a:pt x="8" y="324"/>
                </a:cubicBezTo>
                <a:cubicBezTo>
                  <a:pt x="10" y="291"/>
                  <a:pt x="10" y="237"/>
                  <a:pt x="24" y="204"/>
                </a:cubicBezTo>
                <a:cubicBezTo>
                  <a:pt x="30" y="190"/>
                  <a:pt x="39" y="179"/>
                  <a:pt x="44" y="164"/>
                </a:cubicBezTo>
                <a:cubicBezTo>
                  <a:pt x="41" y="124"/>
                  <a:pt x="40" y="107"/>
                  <a:pt x="28" y="72"/>
                </a:cubicBezTo>
                <a:cubicBezTo>
                  <a:pt x="24" y="60"/>
                  <a:pt x="20" y="48"/>
                  <a:pt x="16" y="36"/>
                </a:cubicBezTo>
                <a:cubicBezTo>
                  <a:pt x="15" y="32"/>
                  <a:pt x="12" y="24"/>
                  <a:pt x="12" y="24"/>
                </a:cubicBezTo>
                <a:cubicBezTo>
                  <a:pt x="16" y="3"/>
                  <a:pt x="16" y="11"/>
                  <a:pt x="16" y="0"/>
                </a:cubicBezTo>
              </a:path>
            </a:pathLst>
          </a:custGeom>
          <a:noFill/>
          <a:ln w="3810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Tree>
    <p:extLst>
      <p:ext uri="{BB962C8B-B14F-4D97-AF65-F5344CB8AC3E}">
        <p14:creationId xmlns:p14="http://schemas.microsoft.com/office/powerpoint/2010/main" val="3320437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 Placeholder 73"/>
          <p:cNvSpPr>
            <a:spLocks noGrp="1"/>
          </p:cNvSpPr>
          <p:nvPr>
            <p:ph type="body" sz="quarter" idx="38"/>
          </p:nvPr>
        </p:nvSpPr>
        <p:spPr/>
        <p:txBody>
          <a:bodyPr/>
          <a:lstStyle/>
          <a:p>
            <a:r>
              <a:rPr lang="en-US" dirty="0" smtClean="0"/>
              <a:t>Moment Resisting Frame (MRF)</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6</a:t>
            </a:fld>
            <a:endParaRPr lang="en-US" altLang="en-US"/>
          </a:p>
        </p:txBody>
      </p:sp>
      <p:grpSp>
        <p:nvGrpSpPr>
          <p:cNvPr id="39" name="Group 69"/>
          <p:cNvGrpSpPr>
            <a:grpSpLocks/>
          </p:cNvGrpSpPr>
          <p:nvPr/>
        </p:nvGrpSpPr>
        <p:grpSpPr bwMode="auto">
          <a:xfrm>
            <a:off x="1836738" y="1330945"/>
            <a:ext cx="5102195" cy="5122391"/>
            <a:chOff x="1157" y="158"/>
            <a:chExt cx="3537" cy="3551"/>
          </a:xfrm>
        </p:grpSpPr>
        <p:grpSp>
          <p:nvGrpSpPr>
            <p:cNvPr id="40" name="Group 50"/>
            <p:cNvGrpSpPr>
              <a:grpSpLocks/>
            </p:cNvGrpSpPr>
            <p:nvPr/>
          </p:nvGrpSpPr>
          <p:grpSpPr bwMode="auto">
            <a:xfrm>
              <a:off x="4156" y="158"/>
              <a:ext cx="538" cy="3543"/>
              <a:chOff x="4156" y="158"/>
              <a:chExt cx="538" cy="3543"/>
            </a:xfrm>
          </p:grpSpPr>
          <p:grpSp>
            <p:nvGrpSpPr>
              <p:cNvPr id="66" name="Group 44"/>
              <p:cNvGrpSpPr>
                <a:grpSpLocks/>
              </p:cNvGrpSpPr>
              <p:nvPr/>
            </p:nvGrpSpPr>
            <p:grpSpPr bwMode="auto">
              <a:xfrm>
                <a:off x="4156" y="158"/>
                <a:ext cx="538" cy="3543"/>
                <a:chOff x="4156" y="158"/>
                <a:chExt cx="538" cy="3543"/>
              </a:xfrm>
            </p:grpSpPr>
            <p:sp>
              <p:nvSpPr>
                <p:cNvPr id="68" name="Rectangle 10"/>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9" name="Group 40"/>
                <p:cNvGrpSpPr>
                  <a:grpSpLocks/>
                </p:cNvGrpSpPr>
                <p:nvPr/>
              </p:nvGrpSpPr>
              <p:grpSpPr bwMode="auto">
                <a:xfrm>
                  <a:off x="4156" y="158"/>
                  <a:ext cx="538" cy="3543"/>
                  <a:chOff x="4156" y="158"/>
                  <a:chExt cx="538" cy="3543"/>
                </a:xfrm>
              </p:grpSpPr>
              <p:sp>
                <p:nvSpPr>
                  <p:cNvPr id="70" name="Rectangle 11"/>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1" name="Rectangle 13"/>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67" name="Rectangle 39"/>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41" name="Group 51"/>
            <p:cNvGrpSpPr>
              <a:grpSpLocks/>
            </p:cNvGrpSpPr>
            <p:nvPr/>
          </p:nvGrpSpPr>
          <p:grpSpPr bwMode="auto">
            <a:xfrm>
              <a:off x="1157" y="166"/>
              <a:ext cx="538" cy="3543"/>
              <a:chOff x="4156" y="158"/>
              <a:chExt cx="538" cy="3543"/>
            </a:xfrm>
          </p:grpSpPr>
          <p:grpSp>
            <p:nvGrpSpPr>
              <p:cNvPr id="60" name="Group 52"/>
              <p:cNvGrpSpPr>
                <a:grpSpLocks/>
              </p:cNvGrpSpPr>
              <p:nvPr/>
            </p:nvGrpSpPr>
            <p:grpSpPr bwMode="auto">
              <a:xfrm>
                <a:off x="4156" y="158"/>
                <a:ext cx="538" cy="3543"/>
                <a:chOff x="4156" y="158"/>
                <a:chExt cx="538" cy="3543"/>
              </a:xfrm>
            </p:grpSpPr>
            <p:sp>
              <p:nvSpPr>
                <p:cNvPr id="62" name="Rectangle 53"/>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3" name="Group 54"/>
                <p:cNvGrpSpPr>
                  <a:grpSpLocks/>
                </p:cNvGrpSpPr>
                <p:nvPr/>
              </p:nvGrpSpPr>
              <p:grpSpPr bwMode="auto">
                <a:xfrm>
                  <a:off x="4156" y="158"/>
                  <a:ext cx="538" cy="3543"/>
                  <a:chOff x="4156" y="158"/>
                  <a:chExt cx="538" cy="3543"/>
                </a:xfrm>
              </p:grpSpPr>
              <p:sp>
                <p:nvSpPr>
                  <p:cNvPr id="64" name="Rectangle 55"/>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5" name="Rectangle 56"/>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61" name="Rectangle 57"/>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42" name="Group 59"/>
            <p:cNvGrpSpPr>
              <a:grpSpLocks/>
            </p:cNvGrpSpPr>
            <p:nvPr/>
          </p:nvGrpSpPr>
          <p:grpSpPr bwMode="auto">
            <a:xfrm>
              <a:off x="1360" y="164"/>
              <a:ext cx="3134" cy="295"/>
              <a:chOff x="1360" y="164"/>
              <a:chExt cx="3134" cy="295"/>
            </a:xfrm>
          </p:grpSpPr>
          <p:sp>
            <p:nvSpPr>
              <p:cNvPr id="52" name="Rectangle 25"/>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3" name="Rectangle 27"/>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4" name="Rectangle 28"/>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5" name="Rectangle 29"/>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56" name="Group 58"/>
              <p:cNvGrpSpPr>
                <a:grpSpLocks/>
              </p:cNvGrpSpPr>
              <p:nvPr/>
            </p:nvGrpSpPr>
            <p:grpSpPr bwMode="auto">
              <a:xfrm>
                <a:off x="1560" y="164"/>
                <a:ext cx="2739" cy="292"/>
                <a:chOff x="1560" y="164"/>
                <a:chExt cx="2739" cy="292"/>
              </a:xfrm>
            </p:grpSpPr>
            <p:sp>
              <p:nvSpPr>
                <p:cNvPr id="57" name="Rectangle 21"/>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8" name="Line 22"/>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59" name="Line 38"/>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nvGrpSpPr>
            <p:cNvPr id="43" name="Group 60"/>
            <p:cNvGrpSpPr>
              <a:grpSpLocks/>
            </p:cNvGrpSpPr>
            <p:nvPr/>
          </p:nvGrpSpPr>
          <p:grpSpPr bwMode="auto">
            <a:xfrm>
              <a:off x="1354" y="1875"/>
              <a:ext cx="3134" cy="295"/>
              <a:chOff x="1360" y="164"/>
              <a:chExt cx="3134" cy="295"/>
            </a:xfrm>
          </p:grpSpPr>
          <p:sp>
            <p:nvSpPr>
              <p:cNvPr id="44" name="Rectangle 61"/>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5" name="Rectangle 62"/>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6" name="Rectangle 63"/>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7" name="Rectangle 64"/>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48" name="Group 65"/>
              <p:cNvGrpSpPr>
                <a:grpSpLocks/>
              </p:cNvGrpSpPr>
              <p:nvPr/>
            </p:nvGrpSpPr>
            <p:grpSpPr bwMode="auto">
              <a:xfrm>
                <a:off x="1560" y="164"/>
                <a:ext cx="2739" cy="292"/>
                <a:chOff x="1560" y="164"/>
                <a:chExt cx="2739" cy="292"/>
              </a:xfrm>
            </p:grpSpPr>
            <p:sp>
              <p:nvSpPr>
                <p:cNvPr id="49" name="Rectangle 66"/>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0" name="Line 67"/>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51" name="Line 68"/>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spTree>
    <p:extLst>
      <p:ext uri="{BB962C8B-B14F-4D97-AF65-F5344CB8AC3E}">
        <p14:creationId xmlns:p14="http://schemas.microsoft.com/office/powerpoint/2010/main" val="382434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60</a:t>
            </a:fld>
            <a:endParaRPr lang="en-US" altLang="en-US"/>
          </a:p>
        </p:txBody>
      </p:sp>
      <p:pic>
        <p:nvPicPr>
          <p:cNvPr id="6" name="Picture 2" descr="Damage1"/>
          <p:cNvPicPr>
            <a:picLocks noChangeAspect="1" noChangeArrowheads="1"/>
          </p:cNvPicPr>
          <p:nvPr/>
        </p:nvPicPr>
        <p:blipFill>
          <a:blip r:embed="rId3">
            <a:extLst>
              <a:ext uri="{28A0092B-C50C-407E-A947-70E740481C1C}">
                <a14:useLocalDpi xmlns:a14="http://schemas.microsoft.com/office/drawing/2010/main" val="0"/>
              </a:ext>
            </a:extLst>
          </a:blip>
          <a:srcRect l="1436" t="4260" r="3590" b="3195"/>
          <a:stretch>
            <a:fillRect/>
          </a:stretch>
        </p:blipFill>
        <p:spPr bwMode="auto">
          <a:xfrm>
            <a:off x="0" y="168275"/>
            <a:ext cx="91440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058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mage2"/>
          <p:cNvPicPr>
            <a:picLocks noChangeAspect="1" noChangeArrowheads="1"/>
          </p:cNvPicPr>
          <p:nvPr/>
        </p:nvPicPr>
        <p:blipFill rotWithShape="1">
          <a:blip r:embed="rId3">
            <a:extLst>
              <a:ext uri="{28A0092B-C50C-407E-A947-70E740481C1C}">
                <a14:useLocalDpi xmlns:a14="http://schemas.microsoft.com/office/drawing/2010/main" val="0"/>
              </a:ext>
            </a:extLst>
          </a:blip>
          <a:srcRect t="2154"/>
          <a:stretch/>
        </p:blipFill>
        <p:spPr bwMode="auto">
          <a:xfrm>
            <a:off x="1115616" y="1"/>
            <a:ext cx="71301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61</a:t>
            </a:fld>
            <a:endParaRPr lang="en-US" altLang="en-US"/>
          </a:p>
        </p:txBody>
      </p:sp>
    </p:spTree>
    <p:extLst>
      <p:ext uri="{BB962C8B-B14F-4D97-AF65-F5344CB8AC3E}">
        <p14:creationId xmlns:p14="http://schemas.microsoft.com/office/powerpoint/2010/main" val="2801618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mag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27" y="155574"/>
            <a:ext cx="8885237"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62</a:t>
            </a:fld>
            <a:endParaRPr lang="en-US" altLang="en-US">
              <a:solidFill>
                <a:schemeClr val="bg1"/>
              </a:solidFill>
            </a:endParaRPr>
          </a:p>
        </p:txBody>
      </p:sp>
    </p:spTree>
    <p:extLst>
      <p:ext uri="{BB962C8B-B14F-4D97-AF65-F5344CB8AC3E}">
        <p14:creationId xmlns:p14="http://schemas.microsoft.com/office/powerpoint/2010/main" val="4035328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mag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763"/>
            <a:ext cx="91440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63</a:t>
            </a:fld>
            <a:endParaRPr lang="en-US" altLang="en-US"/>
          </a:p>
        </p:txBody>
      </p:sp>
    </p:spTree>
    <p:extLst>
      <p:ext uri="{BB962C8B-B14F-4D97-AF65-F5344CB8AC3E}">
        <p14:creationId xmlns:p14="http://schemas.microsoft.com/office/powerpoint/2010/main" val="2807611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
          <p:cNvGrpSpPr>
            <a:grpSpLocks/>
          </p:cNvGrpSpPr>
          <p:nvPr/>
        </p:nvGrpSpPr>
        <p:grpSpPr bwMode="auto">
          <a:xfrm>
            <a:off x="304800" y="220663"/>
            <a:ext cx="8340725" cy="6351587"/>
            <a:chOff x="1191" y="679"/>
            <a:chExt cx="3283" cy="2516"/>
          </a:xfrm>
        </p:grpSpPr>
        <p:sp>
          <p:nvSpPr>
            <p:cNvPr id="25" name="AutoShape 3"/>
            <p:cNvSpPr>
              <a:spLocks noChangeArrowheads="1"/>
            </p:cNvSpPr>
            <p:nvPr/>
          </p:nvSpPr>
          <p:spPr bwMode="auto">
            <a:xfrm rot="-5400000">
              <a:off x="2769" y="2015"/>
              <a:ext cx="566" cy="430"/>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6" name="Rectangle 4"/>
            <p:cNvSpPr>
              <a:spLocks noChangeArrowheads="1"/>
            </p:cNvSpPr>
            <p:nvPr/>
          </p:nvSpPr>
          <p:spPr bwMode="auto">
            <a:xfrm>
              <a:off x="3256" y="1960"/>
              <a:ext cx="1150" cy="5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7" name="Freeform 5"/>
            <p:cNvSpPr>
              <a:spLocks/>
            </p:cNvSpPr>
            <p:nvPr/>
          </p:nvSpPr>
          <p:spPr bwMode="auto">
            <a:xfrm>
              <a:off x="2917" y="684"/>
              <a:ext cx="1549" cy="1285"/>
            </a:xfrm>
            <a:custGeom>
              <a:avLst/>
              <a:gdLst>
                <a:gd name="T0" fmla="*/ 330 w 1549"/>
                <a:gd name="T1" fmla="*/ 1276 h 1285"/>
                <a:gd name="T2" fmla="*/ 524 w 1549"/>
                <a:gd name="T3" fmla="*/ 1250 h 1285"/>
                <a:gd name="T4" fmla="*/ 651 w 1549"/>
                <a:gd name="T5" fmla="*/ 1166 h 1285"/>
                <a:gd name="T6" fmla="*/ 711 w 1549"/>
                <a:gd name="T7" fmla="*/ 1056 h 1285"/>
                <a:gd name="T8" fmla="*/ 727 w 1549"/>
                <a:gd name="T9" fmla="*/ 955 h 1285"/>
                <a:gd name="T10" fmla="*/ 685 w 1549"/>
                <a:gd name="T11" fmla="*/ 811 h 1285"/>
                <a:gd name="T12" fmla="*/ 626 w 1549"/>
                <a:gd name="T13" fmla="*/ 752 h 1285"/>
                <a:gd name="T14" fmla="*/ 491 w 1549"/>
                <a:gd name="T15" fmla="*/ 693 h 1285"/>
                <a:gd name="T16" fmla="*/ 406 w 1549"/>
                <a:gd name="T17" fmla="*/ 667 h 1285"/>
                <a:gd name="T18" fmla="*/ 347 w 1549"/>
                <a:gd name="T19" fmla="*/ 659 h 1285"/>
                <a:gd name="T20" fmla="*/ 0 w 1549"/>
                <a:gd name="T21" fmla="*/ 659 h 1285"/>
                <a:gd name="T22" fmla="*/ 0 w 1549"/>
                <a:gd name="T23" fmla="*/ 0 h 1285"/>
                <a:gd name="T24" fmla="*/ 1548 w 1549"/>
                <a:gd name="T25" fmla="*/ 0 h 1285"/>
                <a:gd name="T26" fmla="*/ 1548 w 1549"/>
                <a:gd name="T27" fmla="*/ 1284 h 1285"/>
                <a:gd name="T28" fmla="*/ 279 w 1549"/>
                <a:gd name="T29" fmla="*/ 1284 h 1285"/>
                <a:gd name="T30" fmla="*/ 330 w 1549"/>
                <a:gd name="T31" fmla="*/ 1276 h 1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49" h="1285">
                  <a:moveTo>
                    <a:pt x="330" y="1276"/>
                  </a:moveTo>
                  <a:lnTo>
                    <a:pt x="524" y="1250"/>
                  </a:lnTo>
                  <a:lnTo>
                    <a:pt x="651" y="1166"/>
                  </a:lnTo>
                  <a:lnTo>
                    <a:pt x="711" y="1056"/>
                  </a:lnTo>
                  <a:lnTo>
                    <a:pt x="727" y="955"/>
                  </a:lnTo>
                  <a:lnTo>
                    <a:pt x="685" y="811"/>
                  </a:lnTo>
                  <a:lnTo>
                    <a:pt x="626" y="752"/>
                  </a:lnTo>
                  <a:lnTo>
                    <a:pt x="491" y="693"/>
                  </a:lnTo>
                  <a:lnTo>
                    <a:pt x="406" y="667"/>
                  </a:lnTo>
                  <a:lnTo>
                    <a:pt x="347" y="659"/>
                  </a:lnTo>
                  <a:lnTo>
                    <a:pt x="0" y="659"/>
                  </a:lnTo>
                  <a:lnTo>
                    <a:pt x="0" y="0"/>
                  </a:lnTo>
                  <a:lnTo>
                    <a:pt x="1548" y="0"/>
                  </a:lnTo>
                  <a:lnTo>
                    <a:pt x="1548" y="1284"/>
                  </a:lnTo>
                  <a:lnTo>
                    <a:pt x="279" y="1284"/>
                  </a:lnTo>
                  <a:lnTo>
                    <a:pt x="330" y="1276"/>
                  </a:lnTo>
                </a:path>
              </a:pathLst>
            </a:custGeom>
            <a:solidFill>
              <a:srgbClr val="EAEAEA"/>
            </a:solidFill>
            <a:ln w="508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 name="Rectangle 6"/>
            <p:cNvSpPr>
              <a:spLocks noChangeArrowheads="1"/>
            </p:cNvSpPr>
            <p:nvPr/>
          </p:nvSpPr>
          <p:spPr bwMode="auto">
            <a:xfrm>
              <a:off x="4398" y="1977"/>
              <a:ext cx="67" cy="53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 name="Rectangle 7"/>
            <p:cNvSpPr>
              <a:spLocks noChangeArrowheads="1"/>
            </p:cNvSpPr>
            <p:nvPr/>
          </p:nvSpPr>
          <p:spPr bwMode="auto">
            <a:xfrm>
              <a:off x="1991" y="679"/>
              <a:ext cx="745" cy="2516"/>
            </a:xfrm>
            <a:prstGeom prst="rect">
              <a:avLst/>
            </a:prstGeom>
            <a:solidFill>
              <a:srgbClr val="EAEAEA"/>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0" name="Line 8"/>
            <p:cNvSpPr>
              <a:spLocks noChangeShapeType="1"/>
            </p:cNvSpPr>
            <p:nvPr/>
          </p:nvSpPr>
          <p:spPr bwMode="auto">
            <a:xfrm>
              <a:off x="2841" y="2514"/>
              <a:ext cx="1629"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 name="Freeform 9"/>
            <p:cNvSpPr>
              <a:spLocks/>
            </p:cNvSpPr>
            <p:nvPr/>
          </p:nvSpPr>
          <p:spPr bwMode="auto">
            <a:xfrm>
              <a:off x="2748" y="1938"/>
              <a:ext cx="509" cy="590"/>
            </a:xfrm>
            <a:custGeom>
              <a:avLst/>
              <a:gdLst>
                <a:gd name="T0" fmla="*/ 4 w 509"/>
                <a:gd name="T1" fmla="*/ 0 h 590"/>
                <a:gd name="T2" fmla="*/ 508 w 509"/>
                <a:gd name="T3" fmla="*/ 30 h 590"/>
                <a:gd name="T4" fmla="*/ 76 w 509"/>
                <a:gd name="T5" fmla="*/ 589 h 590"/>
                <a:gd name="T6" fmla="*/ 0 w 509"/>
                <a:gd name="T7" fmla="*/ 585 h 590"/>
                <a:gd name="T8" fmla="*/ 4 w 5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0">
                  <a:moveTo>
                    <a:pt x="4" y="0"/>
                  </a:moveTo>
                  <a:lnTo>
                    <a:pt x="508" y="30"/>
                  </a:lnTo>
                  <a:lnTo>
                    <a:pt x="76" y="589"/>
                  </a:lnTo>
                  <a:lnTo>
                    <a:pt x="0" y="585"/>
                  </a:lnTo>
                  <a:lnTo>
                    <a:pt x="4" y="0"/>
                  </a:lnTo>
                </a:path>
              </a:pathLst>
            </a:custGeom>
            <a:solidFill>
              <a:srgbClr val="FF00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 name="Line 10"/>
            <p:cNvSpPr>
              <a:spLocks noChangeShapeType="1"/>
            </p:cNvSpPr>
            <p:nvPr/>
          </p:nvSpPr>
          <p:spPr bwMode="auto">
            <a:xfrm>
              <a:off x="2740"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 name="Line 11"/>
            <p:cNvSpPr>
              <a:spLocks noChangeShapeType="1"/>
            </p:cNvSpPr>
            <p:nvPr/>
          </p:nvSpPr>
          <p:spPr bwMode="auto">
            <a:xfrm flipH="1">
              <a:off x="2837" y="1977"/>
              <a:ext cx="414" cy="54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 name="Rectangle 13"/>
            <p:cNvSpPr>
              <a:spLocks noChangeArrowheads="1"/>
            </p:cNvSpPr>
            <p:nvPr/>
          </p:nvSpPr>
          <p:spPr bwMode="auto">
            <a:xfrm>
              <a:off x="2789" y="2543"/>
              <a:ext cx="645" cy="213"/>
            </a:xfrm>
            <a:prstGeom prst="rect">
              <a:avLst/>
            </a:prstGeom>
            <a:solidFill>
              <a:srgbClr val="EAEAEA"/>
            </a:solidFill>
            <a:ln w="508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6" name="Rectangle 14"/>
            <p:cNvSpPr>
              <a:spLocks noChangeArrowheads="1"/>
            </p:cNvSpPr>
            <p:nvPr/>
          </p:nvSpPr>
          <p:spPr bwMode="auto">
            <a:xfrm>
              <a:off x="1200" y="684"/>
              <a:ext cx="795" cy="2502"/>
            </a:xfrm>
            <a:prstGeom prst="rect">
              <a:avLst/>
            </a:prstGeom>
            <a:solidFill>
              <a:srgbClr val="EAEAE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7" name="AutoShape 15"/>
            <p:cNvSpPr>
              <a:spLocks noChangeArrowheads="1"/>
            </p:cNvSpPr>
            <p:nvPr/>
          </p:nvSpPr>
          <p:spPr bwMode="auto">
            <a:xfrm rot="-5400000">
              <a:off x="1649" y="1648"/>
              <a:ext cx="380" cy="312"/>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8" name="Line 16"/>
            <p:cNvSpPr>
              <a:spLocks noChangeShapeType="1"/>
            </p:cNvSpPr>
            <p:nvPr/>
          </p:nvSpPr>
          <p:spPr bwMode="auto">
            <a:xfrm flipH="1">
              <a:off x="1191" y="1994"/>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9" name="AutoShape 17"/>
            <p:cNvSpPr>
              <a:spLocks noChangeArrowheads="1"/>
            </p:cNvSpPr>
            <p:nvPr/>
          </p:nvSpPr>
          <p:spPr bwMode="auto">
            <a:xfrm rot="10800000">
              <a:off x="1674" y="2502"/>
              <a:ext cx="314" cy="380"/>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0" name="Line 18"/>
            <p:cNvSpPr>
              <a:spLocks noChangeShapeType="1"/>
            </p:cNvSpPr>
            <p:nvPr/>
          </p:nvSpPr>
          <p:spPr bwMode="auto">
            <a:xfrm flipH="1">
              <a:off x="1191" y="2493"/>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1" name="Rectangle 19"/>
            <p:cNvSpPr>
              <a:spLocks noChangeArrowheads="1"/>
            </p:cNvSpPr>
            <p:nvPr/>
          </p:nvSpPr>
          <p:spPr bwMode="auto">
            <a:xfrm>
              <a:off x="4368" y="700"/>
              <a:ext cx="106" cy="125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2" name="Line 20"/>
            <p:cNvSpPr>
              <a:spLocks noChangeShapeType="1"/>
            </p:cNvSpPr>
            <p:nvPr/>
          </p:nvSpPr>
          <p:spPr bwMode="auto">
            <a:xfrm>
              <a:off x="3253" y="1960"/>
              <a:ext cx="1221"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3" name="Line 21"/>
            <p:cNvSpPr>
              <a:spLocks noChangeShapeType="1"/>
            </p:cNvSpPr>
            <p:nvPr/>
          </p:nvSpPr>
          <p:spPr bwMode="auto">
            <a:xfrm>
              <a:off x="1995"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4" name="Line 22"/>
            <p:cNvSpPr>
              <a:spLocks noChangeShapeType="1"/>
            </p:cNvSpPr>
            <p:nvPr/>
          </p:nvSpPr>
          <p:spPr bwMode="auto">
            <a:xfrm>
              <a:off x="2784" y="249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45" name="Freeform 23"/>
          <p:cNvSpPr>
            <a:spLocks/>
          </p:cNvSpPr>
          <p:nvPr/>
        </p:nvSpPr>
        <p:spPr bwMode="auto">
          <a:xfrm>
            <a:off x="3443288" y="2514600"/>
            <a:ext cx="785812" cy="2371725"/>
          </a:xfrm>
          <a:custGeom>
            <a:avLst/>
            <a:gdLst>
              <a:gd name="T0" fmla="*/ 785812 w 495"/>
              <a:gd name="T1" fmla="*/ 2371725 h 1494"/>
              <a:gd name="T2" fmla="*/ 528637 w 495"/>
              <a:gd name="T3" fmla="*/ 2243138 h 1494"/>
              <a:gd name="T4" fmla="*/ 428625 w 495"/>
              <a:gd name="T5" fmla="*/ 1957388 h 1494"/>
              <a:gd name="T6" fmla="*/ 414337 w 495"/>
              <a:gd name="T7" fmla="*/ 1914525 h 1494"/>
              <a:gd name="T8" fmla="*/ 328612 w 495"/>
              <a:gd name="T9" fmla="*/ 1843088 h 1494"/>
              <a:gd name="T10" fmla="*/ 271462 w 495"/>
              <a:gd name="T11" fmla="*/ 1700213 h 1494"/>
              <a:gd name="T12" fmla="*/ 285750 w 495"/>
              <a:gd name="T13" fmla="*/ 1243013 h 1494"/>
              <a:gd name="T14" fmla="*/ 271462 w 495"/>
              <a:gd name="T15" fmla="*/ 857250 h 1494"/>
              <a:gd name="T16" fmla="*/ 157162 w 495"/>
              <a:gd name="T17" fmla="*/ 600075 h 1494"/>
              <a:gd name="T18" fmla="*/ 28575 w 495"/>
              <a:gd name="T19" fmla="*/ 385763 h 1494"/>
              <a:gd name="T20" fmla="*/ 0 w 495"/>
              <a:gd name="T21" fmla="*/ 300038 h 1494"/>
              <a:gd name="T22" fmla="*/ 28575 w 495"/>
              <a:gd name="T23" fmla="*/ 0 h 14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95" h="1494">
                <a:moveTo>
                  <a:pt x="495" y="1494"/>
                </a:moveTo>
                <a:cubicBezTo>
                  <a:pt x="450" y="1464"/>
                  <a:pt x="384" y="1430"/>
                  <a:pt x="333" y="1413"/>
                </a:cubicBezTo>
                <a:cubicBezTo>
                  <a:pt x="313" y="1331"/>
                  <a:pt x="318" y="1305"/>
                  <a:pt x="270" y="1233"/>
                </a:cubicBezTo>
                <a:cubicBezTo>
                  <a:pt x="265" y="1225"/>
                  <a:pt x="267" y="1213"/>
                  <a:pt x="261" y="1206"/>
                </a:cubicBezTo>
                <a:cubicBezTo>
                  <a:pt x="246" y="1188"/>
                  <a:pt x="222" y="1179"/>
                  <a:pt x="207" y="1161"/>
                </a:cubicBezTo>
                <a:cubicBezTo>
                  <a:pt x="185" y="1134"/>
                  <a:pt x="179" y="1104"/>
                  <a:pt x="171" y="1071"/>
                </a:cubicBezTo>
                <a:cubicBezTo>
                  <a:pt x="166" y="959"/>
                  <a:pt x="147" y="881"/>
                  <a:pt x="180" y="783"/>
                </a:cubicBezTo>
                <a:cubicBezTo>
                  <a:pt x="177" y="702"/>
                  <a:pt x="178" y="621"/>
                  <a:pt x="171" y="540"/>
                </a:cubicBezTo>
                <a:cubicBezTo>
                  <a:pt x="166" y="484"/>
                  <a:pt x="125" y="425"/>
                  <a:pt x="99" y="378"/>
                </a:cubicBezTo>
                <a:cubicBezTo>
                  <a:pt x="73" y="331"/>
                  <a:pt x="40" y="292"/>
                  <a:pt x="18" y="243"/>
                </a:cubicBezTo>
                <a:cubicBezTo>
                  <a:pt x="10" y="226"/>
                  <a:pt x="0" y="189"/>
                  <a:pt x="0" y="189"/>
                </a:cubicBezTo>
                <a:cubicBezTo>
                  <a:pt x="3" y="140"/>
                  <a:pt x="18" y="57"/>
                  <a:pt x="18" y="0"/>
                </a:cubicBezTo>
              </a:path>
            </a:pathLst>
          </a:cu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6" name="Slide Number Placeholder 3"/>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64</a:t>
            </a:fld>
            <a:endParaRPr lang="en-US" altLang="en-US"/>
          </a:p>
        </p:txBody>
      </p:sp>
    </p:spTree>
    <p:extLst>
      <p:ext uri="{BB962C8B-B14F-4D97-AF65-F5344CB8AC3E}">
        <p14:creationId xmlns:p14="http://schemas.microsoft.com/office/powerpoint/2010/main" val="594793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iller1"/>
          <p:cNvPicPr>
            <a:picLocks noChangeAspect="1" noChangeArrowheads="1"/>
          </p:cNvPicPr>
          <p:nvPr/>
        </p:nvPicPr>
        <p:blipFill>
          <a:blip r:embed="rId3">
            <a:extLst>
              <a:ext uri="{28A0092B-C50C-407E-A947-70E740481C1C}">
                <a14:useLocalDpi xmlns:a14="http://schemas.microsoft.com/office/drawing/2010/main" val="0"/>
              </a:ext>
            </a:extLst>
          </a:blip>
          <a:srcRect r="3043" b="2184"/>
          <a:stretch>
            <a:fillRect/>
          </a:stretch>
        </p:blipFill>
        <p:spPr bwMode="auto">
          <a:xfrm>
            <a:off x="0" y="184150"/>
            <a:ext cx="9144000"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65</a:t>
            </a:fld>
            <a:endParaRPr lang="en-US" altLang="en-US"/>
          </a:p>
        </p:txBody>
      </p:sp>
    </p:spTree>
    <p:extLst>
      <p:ext uri="{BB962C8B-B14F-4D97-AF65-F5344CB8AC3E}">
        <p14:creationId xmlns:p14="http://schemas.microsoft.com/office/powerpoint/2010/main" val="1370436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0"/>
          </p:nvPr>
        </p:nvSpPr>
        <p:spPr/>
        <p:txBody>
          <a:bodyPr/>
          <a:lstStyle/>
          <a:p>
            <a:pPr>
              <a:defRPr/>
            </a:pPr>
            <a:fld id="{46425072-6E52-45A8-8A7E-A5B11BCA4176}" type="slidenum">
              <a:rPr lang="en-US" altLang="en-US" smtClean="0"/>
              <a:pPr>
                <a:defRPr/>
              </a:pPr>
              <a:t>66</a:t>
            </a:fld>
            <a:endParaRPr lang="en-US" altLang="en-US"/>
          </a:p>
        </p:txBody>
      </p:sp>
      <p:grpSp>
        <p:nvGrpSpPr>
          <p:cNvPr id="28" name="Group 2"/>
          <p:cNvGrpSpPr>
            <a:grpSpLocks/>
          </p:cNvGrpSpPr>
          <p:nvPr/>
        </p:nvGrpSpPr>
        <p:grpSpPr bwMode="auto">
          <a:xfrm>
            <a:off x="304800" y="220663"/>
            <a:ext cx="8340725" cy="6351587"/>
            <a:chOff x="1191" y="679"/>
            <a:chExt cx="3283" cy="2516"/>
          </a:xfrm>
        </p:grpSpPr>
        <p:sp>
          <p:nvSpPr>
            <p:cNvPr id="29" name="AutoShape 3"/>
            <p:cNvSpPr>
              <a:spLocks noChangeArrowheads="1"/>
            </p:cNvSpPr>
            <p:nvPr/>
          </p:nvSpPr>
          <p:spPr bwMode="auto">
            <a:xfrm rot="-5400000">
              <a:off x="2769" y="2015"/>
              <a:ext cx="566" cy="430"/>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0" name="Rectangle 4"/>
            <p:cNvSpPr>
              <a:spLocks noChangeArrowheads="1"/>
            </p:cNvSpPr>
            <p:nvPr/>
          </p:nvSpPr>
          <p:spPr bwMode="auto">
            <a:xfrm>
              <a:off x="3256" y="1960"/>
              <a:ext cx="1150" cy="5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1" name="Freeform 5"/>
            <p:cNvSpPr>
              <a:spLocks/>
            </p:cNvSpPr>
            <p:nvPr/>
          </p:nvSpPr>
          <p:spPr bwMode="auto">
            <a:xfrm>
              <a:off x="2917" y="684"/>
              <a:ext cx="1549" cy="1285"/>
            </a:xfrm>
            <a:custGeom>
              <a:avLst/>
              <a:gdLst>
                <a:gd name="T0" fmla="*/ 330 w 1549"/>
                <a:gd name="T1" fmla="*/ 1276 h 1285"/>
                <a:gd name="T2" fmla="*/ 524 w 1549"/>
                <a:gd name="T3" fmla="*/ 1250 h 1285"/>
                <a:gd name="T4" fmla="*/ 651 w 1549"/>
                <a:gd name="T5" fmla="*/ 1166 h 1285"/>
                <a:gd name="T6" fmla="*/ 711 w 1549"/>
                <a:gd name="T7" fmla="*/ 1056 h 1285"/>
                <a:gd name="T8" fmla="*/ 727 w 1549"/>
                <a:gd name="T9" fmla="*/ 955 h 1285"/>
                <a:gd name="T10" fmla="*/ 685 w 1549"/>
                <a:gd name="T11" fmla="*/ 811 h 1285"/>
                <a:gd name="T12" fmla="*/ 626 w 1549"/>
                <a:gd name="T13" fmla="*/ 752 h 1285"/>
                <a:gd name="T14" fmla="*/ 491 w 1549"/>
                <a:gd name="T15" fmla="*/ 693 h 1285"/>
                <a:gd name="T16" fmla="*/ 406 w 1549"/>
                <a:gd name="T17" fmla="*/ 667 h 1285"/>
                <a:gd name="T18" fmla="*/ 347 w 1549"/>
                <a:gd name="T19" fmla="*/ 659 h 1285"/>
                <a:gd name="T20" fmla="*/ 0 w 1549"/>
                <a:gd name="T21" fmla="*/ 659 h 1285"/>
                <a:gd name="T22" fmla="*/ 0 w 1549"/>
                <a:gd name="T23" fmla="*/ 0 h 1285"/>
                <a:gd name="T24" fmla="*/ 1548 w 1549"/>
                <a:gd name="T25" fmla="*/ 0 h 1285"/>
                <a:gd name="T26" fmla="*/ 1548 w 1549"/>
                <a:gd name="T27" fmla="*/ 1284 h 1285"/>
                <a:gd name="T28" fmla="*/ 279 w 1549"/>
                <a:gd name="T29" fmla="*/ 1284 h 1285"/>
                <a:gd name="T30" fmla="*/ 330 w 1549"/>
                <a:gd name="T31" fmla="*/ 1276 h 1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49" h="1285">
                  <a:moveTo>
                    <a:pt x="330" y="1276"/>
                  </a:moveTo>
                  <a:lnTo>
                    <a:pt x="524" y="1250"/>
                  </a:lnTo>
                  <a:lnTo>
                    <a:pt x="651" y="1166"/>
                  </a:lnTo>
                  <a:lnTo>
                    <a:pt x="711" y="1056"/>
                  </a:lnTo>
                  <a:lnTo>
                    <a:pt x="727" y="955"/>
                  </a:lnTo>
                  <a:lnTo>
                    <a:pt x="685" y="811"/>
                  </a:lnTo>
                  <a:lnTo>
                    <a:pt x="626" y="752"/>
                  </a:lnTo>
                  <a:lnTo>
                    <a:pt x="491" y="693"/>
                  </a:lnTo>
                  <a:lnTo>
                    <a:pt x="406" y="667"/>
                  </a:lnTo>
                  <a:lnTo>
                    <a:pt x="347" y="659"/>
                  </a:lnTo>
                  <a:lnTo>
                    <a:pt x="0" y="659"/>
                  </a:lnTo>
                  <a:lnTo>
                    <a:pt x="0" y="0"/>
                  </a:lnTo>
                  <a:lnTo>
                    <a:pt x="1548" y="0"/>
                  </a:lnTo>
                  <a:lnTo>
                    <a:pt x="1548" y="1284"/>
                  </a:lnTo>
                  <a:lnTo>
                    <a:pt x="279" y="1284"/>
                  </a:lnTo>
                  <a:lnTo>
                    <a:pt x="330" y="1276"/>
                  </a:lnTo>
                </a:path>
              </a:pathLst>
            </a:custGeom>
            <a:solidFill>
              <a:srgbClr val="EAEAEA"/>
            </a:solidFill>
            <a:ln w="508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 name="Rectangle 6"/>
            <p:cNvSpPr>
              <a:spLocks noChangeArrowheads="1"/>
            </p:cNvSpPr>
            <p:nvPr/>
          </p:nvSpPr>
          <p:spPr bwMode="auto">
            <a:xfrm>
              <a:off x="4398" y="1977"/>
              <a:ext cx="67" cy="53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3" name="Rectangle 7"/>
            <p:cNvSpPr>
              <a:spLocks noChangeArrowheads="1"/>
            </p:cNvSpPr>
            <p:nvPr/>
          </p:nvSpPr>
          <p:spPr bwMode="auto">
            <a:xfrm>
              <a:off x="1991" y="679"/>
              <a:ext cx="745" cy="2495"/>
            </a:xfrm>
            <a:prstGeom prst="rect">
              <a:avLst/>
            </a:prstGeom>
            <a:solidFill>
              <a:srgbClr val="EAEAEA"/>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4" name="Line 8"/>
            <p:cNvSpPr>
              <a:spLocks noChangeShapeType="1"/>
            </p:cNvSpPr>
            <p:nvPr/>
          </p:nvSpPr>
          <p:spPr bwMode="auto">
            <a:xfrm>
              <a:off x="2841" y="2514"/>
              <a:ext cx="1629"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 name="Freeform 9"/>
            <p:cNvSpPr>
              <a:spLocks/>
            </p:cNvSpPr>
            <p:nvPr/>
          </p:nvSpPr>
          <p:spPr bwMode="auto">
            <a:xfrm>
              <a:off x="2748" y="1938"/>
              <a:ext cx="509" cy="590"/>
            </a:xfrm>
            <a:custGeom>
              <a:avLst/>
              <a:gdLst>
                <a:gd name="T0" fmla="*/ 4 w 509"/>
                <a:gd name="T1" fmla="*/ 0 h 590"/>
                <a:gd name="T2" fmla="*/ 508 w 509"/>
                <a:gd name="T3" fmla="*/ 30 h 590"/>
                <a:gd name="T4" fmla="*/ 76 w 509"/>
                <a:gd name="T5" fmla="*/ 589 h 590"/>
                <a:gd name="T6" fmla="*/ 0 w 509"/>
                <a:gd name="T7" fmla="*/ 585 h 590"/>
                <a:gd name="T8" fmla="*/ 4 w 5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0">
                  <a:moveTo>
                    <a:pt x="4" y="0"/>
                  </a:moveTo>
                  <a:lnTo>
                    <a:pt x="508" y="30"/>
                  </a:lnTo>
                  <a:lnTo>
                    <a:pt x="76" y="589"/>
                  </a:lnTo>
                  <a:lnTo>
                    <a:pt x="0" y="585"/>
                  </a:lnTo>
                  <a:lnTo>
                    <a:pt x="4" y="0"/>
                  </a:lnTo>
                </a:path>
              </a:pathLst>
            </a:custGeom>
            <a:solidFill>
              <a:srgbClr val="FF00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 name="Line 10"/>
            <p:cNvSpPr>
              <a:spLocks noChangeShapeType="1"/>
            </p:cNvSpPr>
            <p:nvPr/>
          </p:nvSpPr>
          <p:spPr bwMode="auto">
            <a:xfrm>
              <a:off x="2740"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7" name="Line 11"/>
            <p:cNvSpPr>
              <a:spLocks noChangeShapeType="1"/>
            </p:cNvSpPr>
            <p:nvPr/>
          </p:nvSpPr>
          <p:spPr bwMode="auto">
            <a:xfrm flipH="1">
              <a:off x="2837" y="1977"/>
              <a:ext cx="414" cy="54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9" name="Rectangle 13"/>
            <p:cNvSpPr>
              <a:spLocks noChangeArrowheads="1"/>
            </p:cNvSpPr>
            <p:nvPr/>
          </p:nvSpPr>
          <p:spPr bwMode="auto">
            <a:xfrm>
              <a:off x="2789" y="2543"/>
              <a:ext cx="645" cy="213"/>
            </a:xfrm>
            <a:prstGeom prst="rect">
              <a:avLst/>
            </a:prstGeom>
            <a:solidFill>
              <a:srgbClr val="EAEAEA"/>
            </a:solidFill>
            <a:ln w="508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0" name="Rectangle 14"/>
            <p:cNvSpPr>
              <a:spLocks noChangeArrowheads="1"/>
            </p:cNvSpPr>
            <p:nvPr/>
          </p:nvSpPr>
          <p:spPr bwMode="auto">
            <a:xfrm>
              <a:off x="1200" y="684"/>
              <a:ext cx="795" cy="2502"/>
            </a:xfrm>
            <a:prstGeom prst="rect">
              <a:avLst/>
            </a:prstGeom>
            <a:solidFill>
              <a:srgbClr val="EAEAE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1" name="AutoShape 15"/>
            <p:cNvSpPr>
              <a:spLocks noChangeArrowheads="1"/>
            </p:cNvSpPr>
            <p:nvPr/>
          </p:nvSpPr>
          <p:spPr bwMode="auto">
            <a:xfrm rot="-5400000">
              <a:off x="1649" y="1648"/>
              <a:ext cx="380" cy="312"/>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2" name="Line 16"/>
            <p:cNvSpPr>
              <a:spLocks noChangeShapeType="1"/>
            </p:cNvSpPr>
            <p:nvPr/>
          </p:nvSpPr>
          <p:spPr bwMode="auto">
            <a:xfrm flipH="1">
              <a:off x="1191" y="1994"/>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3" name="AutoShape 17"/>
            <p:cNvSpPr>
              <a:spLocks noChangeArrowheads="1"/>
            </p:cNvSpPr>
            <p:nvPr/>
          </p:nvSpPr>
          <p:spPr bwMode="auto">
            <a:xfrm rot="10800000">
              <a:off x="1674" y="2502"/>
              <a:ext cx="314" cy="380"/>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4" name="Line 18"/>
            <p:cNvSpPr>
              <a:spLocks noChangeShapeType="1"/>
            </p:cNvSpPr>
            <p:nvPr/>
          </p:nvSpPr>
          <p:spPr bwMode="auto">
            <a:xfrm flipH="1">
              <a:off x="1191" y="2493"/>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5" name="Rectangle 19"/>
            <p:cNvSpPr>
              <a:spLocks noChangeArrowheads="1"/>
            </p:cNvSpPr>
            <p:nvPr/>
          </p:nvSpPr>
          <p:spPr bwMode="auto">
            <a:xfrm>
              <a:off x="4368" y="700"/>
              <a:ext cx="106" cy="125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6" name="Line 20"/>
            <p:cNvSpPr>
              <a:spLocks noChangeShapeType="1"/>
            </p:cNvSpPr>
            <p:nvPr/>
          </p:nvSpPr>
          <p:spPr bwMode="auto">
            <a:xfrm>
              <a:off x="3253" y="1960"/>
              <a:ext cx="1221"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7" name="Line 21"/>
            <p:cNvSpPr>
              <a:spLocks noChangeShapeType="1"/>
            </p:cNvSpPr>
            <p:nvPr/>
          </p:nvSpPr>
          <p:spPr bwMode="auto">
            <a:xfrm>
              <a:off x="1995"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8" name="Line 22"/>
            <p:cNvSpPr>
              <a:spLocks noChangeShapeType="1"/>
            </p:cNvSpPr>
            <p:nvPr/>
          </p:nvSpPr>
          <p:spPr bwMode="auto">
            <a:xfrm>
              <a:off x="2784" y="249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49" name="Freeform 23"/>
          <p:cNvSpPr>
            <a:spLocks/>
          </p:cNvSpPr>
          <p:nvPr/>
        </p:nvSpPr>
        <p:spPr bwMode="auto">
          <a:xfrm>
            <a:off x="3673475" y="2111375"/>
            <a:ext cx="573088" cy="2803525"/>
          </a:xfrm>
          <a:custGeom>
            <a:avLst/>
            <a:gdLst>
              <a:gd name="T0" fmla="*/ 541338 w 361"/>
              <a:gd name="T1" fmla="*/ 2803525 h 1766"/>
              <a:gd name="T2" fmla="*/ 484188 w 361"/>
              <a:gd name="T3" fmla="*/ 2674938 h 1766"/>
              <a:gd name="T4" fmla="*/ 398463 w 361"/>
              <a:gd name="T5" fmla="*/ 2603500 h 1766"/>
              <a:gd name="T6" fmla="*/ 369888 w 361"/>
              <a:gd name="T7" fmla="*/ 2560638 h 1766"/>
              <a:gd name="T8" fmla="*/ 284163 w 361"/>
              <a:gd name="T9" fmla="*/ 2489200 h 1766"/>
              <a:gd name="T10" fmla="*/ 198438 w 361"/>
              <a:gd name="T11" fmla="*/ 2374900 h 1766"/>
              <a:gd name="T12" fmla="*/ 141288 w 361"/>
              <a:gd name="T13" fmla="*/ 2289175 h 1766"/>
              <a:gd name="T14" fmla="*/ 55563 w 361"/>
              <a:gd name="T15" fmla="*/ 2017713 h 1766"/>
              <a:gd name="T16" fmla="*/ 26988 w 361"/>
              <a:gd name="T17" fmla="*/ 1903413 h 1766"/>
              <a:gd name="T18" fmla="*/ 26988 w 361"/>
              <a:gd name="T19" fmla="*/ 1374775 h 1766"/>
              <a:gd name="T20" fmla="*/ 212725 w 361"/>
              <a:gd name="T21" fmla="*/ 560388 h 1766"/>
              <a:gd name="T22" fmla="*/ 269875 w 361"/>
              <a:gd name="T23" fmla="*/ 388938 h 1766"/>
              <a:gd name="T24" fmla="*/ 469900 w 361"/>
              <a:gd name="T25" fmla="*/ 131763 h 1766"/>
              <a:gd name="T26" fmla="*/ 484188 w 361"/>
              <a:gd name="T27" fmla="*/ 88900 h 1766"/>
              <a:gd name="T28" fmla="*/ 541338 w 361"/>
              <a:gd name="T29" fmla="*/ 46038 h 17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1" h="1766">
                <a:moveTo>
                  <a:pt x="341" y="1766"/>
                </a:moveTo>
                <a:cubicBezTo>
                  <a:pt x="332" y="1739"/>
                  <a:pt x="326" y="1706"/>
                  <a:pt x="305" y="1685"/>
                </a:cubicBezTo>
                <a:cubicBezTo>
                  <a:pt x="234" y="1614"/>
                  <a:pt x="325" y="1728"/>
                  <a:pt x="251" y="1640"/>
                </a:cubicBezTo>
                <a:cubicBezTo>
                  <a:pt x="244" y="1632"/>
                  <a:pt x="241" y="1621"/>
                  <a:pt x="233" y="1613"/>
                </a:cubicBezTo>
                <a:cubicBezTo>
                  <a:pt x="168" y="1548"/>
                  <a:pt x="245" y="1649"/>
                  <a:pt x="179" y="1568"/>
                </a:cubicBezTo>
                <a:cubicBezTo>
                  <a:pt x="160" y="1545"/>
                  <a:pt x="143" y="1520"/>
                  <a:pt x="125" y="1496"/>
                </a:cubicBezTo>
                <a:cubicBezTo>
                  <a:pt x="112" y="1479"/>
                  <a:pt x="96" y="1463"/>
                  <a:pt x="89" y="1442"/>
                </a:cubicBezTo>
                <a:cubicBezTo>
                  <a:pt x="70" y="1385"/>
                  <a:pt x="51" y="1329"/>
                  <a:pt x="35" y="1271"/>
                </a:cubicBezTo>
                <a:cubicBezTo>
                  <a:pt x="28" y="1247"/>
                  <a:pt x="17" y="1199"/>
                  <a:pt x="17" y="1199"/>
                </a:cubicBezTo>
                <a:cubicBezTo>
                  <a:pt x="0" y="1045"/>
                  <a:pt x="3" y="1112"/>
                  <a:pt x="17" y="866"/>
                </a:cubicBezTo>
                <a:cubicBezTo>
                  <a:pt x="27" y="691"/>
                  <a:pt x="64" y="511"/>
                  <a:pt x="134" y="353"/>
                </a:cubicBezTo>
                <a:cubicBezTo>
                  <a:pt x="149" y="320"/>
                  <a:pt x="158" y="280"/>
                  <a:pt x="170" y="245"/>
                </a:cubicBezTo>
                <a:cubicBezTo>
                  <a:pt x="182" y="208"/>
                  <a:pt x="263" y="105"/>
                  <a:pt x="296" y="83"/>
                </a:cubicBezTo>
                <a:cubicBezTo>
                  <a:pt x="299" y="74"/>
                  <a:pt x="298" y="63"/>
                  <a:pt x="305" y="56"/>
                </a:cubicBezTo>
                <a:cubicBezTo>
                  <a:pt x="361" y="0"/>
                  <a:pt x="312" y="87"/>
                  <a:pt x="341" y="29"/>
                </a:cubicBezTo>
              </a:path>
            </a:pathLst>
          </a:cu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Tree>
    <p:extLst>
      <p:ext uri="{BB962C8B-B14F-4D97-AF65-F5344CB8AC3E}">
        <p14:creationId xmlns:p14="http://schemas.microsoft.com/office/powerpoint/2010/main" val="1512089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fld id="{46425072-6E52-45A8-8A7E-A5B11BCA4176}" type="slidenum">
              <a:rPr lang="en-US" altLang="en-US" smtClean="0"/>
              <a:pPr/>
              <a:t>67</a:t>
            </a:fld>
            <a:endParaRPr lang="en-US" altLang="en-US"/>
          </a:p>
        </p:txBody>
      </p:sp>
      <p:pic>
        <p:nvPicPr>
          <p:cNvPr id="10" name="Picture 2" descr="Damage3"/>
          <p:cNvPicPr>
            <a:picLocks noChangeAspect="1" noChangeArrowheads="1"/>
          </p:cNvPicPr>
          <p:nvPr/>
        </p:nvPicPr>
        <p:blipFill>
          <a:blip r:embed="rId3">
            <a:extLst>
              <a:ext uri="{28A0092B-C50C-407E-A947-70E740481C1C}">
                <a14:useLocalDpi xmlns:a14="http://schemas.microsoft.com/office/drawing/2010/main" val="0"/>
              </a:ext>
            </a:extLst>
          </a:blip>
          <a:srcRect b="2184"/>
          <a:stretch>
            <a:fillRect/>
          </a:stretch>
        </p:blipFill>
        <p:spPr bwMode="auto">
          <a:xfrm>
            <a:off x="0" y="171615"/>
            <a:ext cx="9085263" cy="61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997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mag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763"/>
            <a:ext cx="91440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fld id="{46425072-6E52-45A8-8A7E-A5B11BCA4176}" type="slidenum">
              <a:rPr lang="en-US" altLang="en-US" smtClean="0"/>
              <a:pPr/>
              <a:t>68</a:t>
            </a:fld>
            <a:endParaRPr lang="en-US" altLang="en-US"/>
          </a:p>
        </p:txBody>
      </p:sp>
    </p:spTree>
    <p:extLst>
      <p:ext uri="{BB962C8B-B14F-4D97-AF65-F5344CB8AC3E}">
        <p14:creationId xmlns:p14="http://schemas.microsoft.com/office/powerpoint/2010/main" val="2411864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rthridge-Fra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7838"/>
            <a:ext cx="9144000"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fld id="{46425072-6E52-45A8-8A7E-A5B11BCA4176}" type="slidenum">
              <a:rPr lang="en-US" altLang="en-US" smtClean="0"/>
              <a:pPr/>
              <a:t>69</a:t>
            </a:fld>
            <a:endParaRPr lang="en-US" altLang="en-US"/>
          </a:p>
        </p:txBody>
      </p:sp>
    </p:spTree>
    <p:extLst>
      <p:ext uri="{BB962C8B-B14F-4D97-AF65-F5344CB8AC3E}">
        <p14:creationId xmlns:p14="http://schemas.microsoft.com/office/powerpoint/2010/main" val="2948504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7</a:t>
            </a:fld>
            <a:endParaRPr lang="en-US" altLang="en-US" dirty="0"/>
          </a:p>
        </p:txBody>
      </p:sp>
      <p:pic>
        <p:nvPicPr>
          <p:cNvPr id="6" name="Picture 2" descr="calfram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75" y="0"/>
            <a:ext cx="3903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691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vot-fra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8313"/>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fld id="{46425072-6E52-45A8-8A7E-A5B11BCA4176}" type="slidenum">
              <a:rPr lang="en-US" altLang="en-US" smtClean="0"/>
              <a:pPr/>
              <a:t>70</a:t>
            </a:fld>
            <a:endParaRPr lang="en-US" altLang="en-US"/>
          </a:p>
        </p:txBody>
      </p:sp>
    </p:spTree>
    <p:extLst>
      <p:ext uri="{BB962C8B-B14F-4D97-AF65-F5344CB8AC3E}">
        <p14:creationId xmlns:p14="http://schemas.microsoft.com/office/powerpoint/2010/main" val="1616323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
          <p:cNvGrpSpPr>
            <a:grpSpLocks/>
          </p:cNvGrpSpPr>
          <p:nvPr/>
        </p:nvGrpSpPr>
        <p:grpSpPr bwMode="auto">
          <a:xfrm>
            <a:off x="304800" y="220663"/>
            <a:ext cx="8340725" cy="6351587"/>
            <a:chOff x="1191" y="679"/>
            <a:chExt cx="3283" cy="2516"/>
          </a:xfrm>
        </p:grpSpPr>
        <p:sp>
          <p:nvSpPr>
            <p:cNvPr id="25" name="AutoShape 3"/>
            <p:cNvSpPr>
              <a:spLocks noChangeArrowheads="1"/>
            </p:cNvSpPr>
            <p:nvPr/>
          </p:nvSpPr>
          <p:spPr bwMode="auto">
            <a:xfrm rot="-5400000">
              <a:off x="2769" y="2015"/>
              <a:ext cx="566" cy="430"/>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6" name="Rectangle 4"/>
            <p:cNvSpPr>
              <a:spLocks noChangeArrowheads="1"/>
            </p:cNvSpPr>
            <p:nvPr/>
          </p:nvSpPr>
          <p:spPr bwMode="auto">
            <a:xfrm>
              <a:off x="3256" y="1960"/>
              <a:ext cx="1150" cy="5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7" name="Freeform 5"/>
            <p:cNvSpPr>
              <a:spLocks/>
            </p:cNvSpPr>
            <p:nvPr/>
          </p:nvSpPr>
          <p:spPr bwMode="auto">
            <a:xfrm>
              <a:off x="2917" y="684"/>
              <a:ext cx="1549" cy="1285"/>
            </a:xfrm>
            <a:custGeom>
              <a:avLst/>
              <a:gdLst>
                <a:gd name="T0" fmla="*/ 330 w 1549"/>
                <a:gd name="T1" fmla="*/ 1276 h 1285"/>
                <a:gd name="T2" fmla="*/ 524 w 1549"/>
                <a:gd name="T3" fmla="*/ 1250 h 1285"/>
                <a:gd name="T4" fmla="*/ 651 w 1549"/>
                <a:gd name="T5" fmla="*/ 1166 h 1285"/>
                <a:gd name="T6" fmla="*/ 711 w 1549"/>
                <a:gd name="T7" fmla="*/ 1056 h 1285"/>
                <a:gd name="T8" fmla="*/ 727 w 1549"/>
                <a:gd name="T9" fmla="*/ 955 h 1285"/>
                <a:gd name="T10" fmla="*/ 685 w 1549"/>
                <a:gd name="T11" fmla="*/ 811 h 1285"/>
                <a:gd name="T12" fmla="*/ 626 w 1549"/>
                <a:gd name="T13" fmla="*/ 752 h 1285"/>
                <a:gd name="T14" fmla="*/ 491 w 1549"/>
                <a:gd name="T15" fmla="*/ 693 h 1285"/>
                <a:gd name="T16" fmla="*/ 406 w 1549"/>
                <a:gd name="T17" fmla="*/ 667 h 1285"/>
                <a:gd name="T18" fmla="*/ 347 w 1549"/>
                <a:gd name="T19" fmla="*/ 659 h 1285"/>
                <a:gd name="T20" fmla="*/ 0 w 1549"/>
                <a:gd name="T21" fmla="*/ 659 h 1285"/>
                <a:gd name="T22" fmla="*/ 0 w 1549"/>
                <a:gd name="T23" fmla="*/ 0 h 1285"/>
                <a:gd name="T24" fmla="*/ 1548 w 1549"/>
                <a:gd name="T25" fmla="*/ 0 h 1285"/>
                <a:gd name="T26" fmla="*/ 1548 w 1549"/>
                <a:gd name="T27" fmla="*/ 1284 h 1285"/>
                <a:gd name="T28" fmla="*/ 279 w 1549"/>
                <a:gd name="T29" fmla="*/ 1284 h 1285"/>
                <a:gd name="T30" fmla="*/ 330 w 1549"/>
                <a:gd name="T31" fmla="*/ 1276 h 1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49" h="1285">
                  <a:moveTo>
                    <a:pt x="330" y="1276"/>
                  </a:moveTo>
                  <a:lnTo>
                    <a:pt x="524" y="1250"/>
                  </a:lnTo>
                  <a:lnTo>
                    <a:pt x="651" y="1166"/>
                  </a:lnTo>
                  <a:lnTo>
                    <a:pt x="711" y="1056"/>
                  </a:lnTo>
                  <a:lnTo>
                    <a:pt x="727" y="955"/>
                  </a:lnTo>
                  <a:lnTo>
                    <a:pt x="685" y="811"/>
                  </a:lnTo>
                  <a:lnTo>
                    <a:pt x="626" y="752"/>
                  </a:lnTo>
                  <a:lnTo>
                    <a:pt x="491" y="693"/>
                  </a:lnTo>
                  <a:lnTo>
                    <a:pt x="406" y="667"/>
                  </a:lnTo>
                  <a:lnTo>
                    <a:pt x="347" y="659"/>
                  </a:lnTo>
                  <a:lnTo>
                    <a:pt x="0" y="659"/>
                  </a:lnTo>
                  <a:lnTo>
                    <a:pt x="0" y="0"/>
                  </a:lnTo>
                  <a:lnTo>
                    <a:pt x="1548" y="0"/>
                  </a:lnTo>
                  <a:lnTo>
                    <a:pt x="1548" y="1284"/>
                  </a:lnTo>
                  <a:lnTo>
                    <a:pt x="279" y="1284"/>
                  </a:lnTo>
                  <a:lnTo>
                    <a:pt x="330" y="1276"/>
                  </a:lnTo>
                </a:path>
              </a:pathLst>
            </a:custGeom>
            <a:solidFill>
              <a:srgbClr val="EAEAEA"/>
            </a:solidFill>
            <a:ln w="508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 name="Rectangle 6"/>
            <p:cNvSpPr>
              <a:spLocks noChangeArrowheads="1"/>
            </p:cNvSpPr>
            <p:nvPr/>
          </p:nvSpPr>
          <p:spPr bwMode="auto">
            <a:xfrm>
              <a:off x="4398" y="1977"/>
              <a:ext cx="67" cy="53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 name="Rectangle 7"/>
            <p:cNvSpPr>
              <a:spLocks noChangeArrowheads="1"/>
            </p:cNvSpPr>
            <p:nvPr/>
          </p:nvSpPr>
          <p:spPr bwMode="auto">
            <a:xfrm>
              <a:off x="1991" y="679"/>
              <a:ext cx="745" cy="2495"/>
            </a:xfrm>
            <a:prstGeom prst="rect">
              <a:avLst/>
            </a:prstGeom>
            <a:solidFill>
              <a:srgbClr val="EAEAEA"/>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0" name="Line 8"/>
            <p:cNvSpPr>
              <a:spLocks noChangeShapeType="1"/>
            </p:cNvSpPr>
            <p:nvPr/>
          </p:nvSpPr>
          <p:spPr bwMode="auto">
            <a:xfrm>
              <a:off x="2841" y="2514"/>
              <a:ext cx="1629"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 name="Freeform 9"/>
            <p:cNvSpPr>
              <a:spLocks/>
            </p:cNvSpPr>
            <p:nvPr/>
          </p:nvSpPr>
          <p:spPr bwMode="auto">
            <a:xfrm>
              <a:off x="2748" y="1938"/>
              <a:ext cx="509" cy="590"/>
            </a:xfrm>
            <a:custGeom>
              <a:avLst/>
              <a:gdLst>
                <a:gd name="T0" fmla="*/ 4 w 509"/>
                <a:gd name="T1" fmla="*/ 0 h 590"/>
                <a:gd name="T2" fmla="*/ 508 w 509"/>
                <a:gd name="T3" fmla="*/ 30 h 590"/>
                <a:gd name="T4" fmla="*/ 76 w 509"/>
                <a:gd name="T5" fmla="*/ 589 h 590"/>
                <a:gd name="T6" fmla="*/ 0 w 509"/>
                <a:gd name="T7" fmla="*/ 585 h 590"/>
                <a:gd name="T8" fmla="*/ 4 w 5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0">
                  <a:moveTo>
                    <a:pt x="4" y="0"/>
                  </a:moveTo>
                  <a:lnTo>
                    <a:pt x="508" y="30"/>
                  </a:lnTo>
                  <a:lnTo>
                    <a:pt x="76" y="589"/>
                  </a:lnTo>
                  <a:lnTo>
                    <a:pt x="0" y="585"/>
                  </a:lnTo>
                  <a:lnTo>
                    <a:pt x="4" y="0"/>
                  </a:lnTo>
                </a:path>
              </a:pathLst>
            </a:custGeom>
            <a:solidFill>
              <a:srgbClr val="FF00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 name="Line 10"/>
            <p:cNvSpPr>
              <a:spLocks noChangeShapeType="1"/>
            </p:cNvSpPr>
            <p:nvPr/>
          </p:nvSpPr>
          <p:spPr bwMode="auto">
            <a:xfrm>
              <a:off x="2740"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 name="Line 11"/>
            <p:cNvSpPr>
              <a:spLocks noChangeShapeType="1"/>
            </p:cNvSpPr>
            <p:nvPr/>
          </p:nvSpPr>
          <p:spPr bwMode="auto">
            <a:xfrm flipH="1">
              <a:off x="2837" y="1977"/>
              <a:ext cx="414" cy="54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 name="Rectangle 13"/>
            <p:cNvSpPr>
              <a:spLocks noChangeArrowheads="1"/>
            </p:cNvSpPr>
            <p:nvPr/>
          </p:nvSpPr>
          <p:spPr bwMode="auto">
            <a:xfrm>
              <a:off x="2789" y="2543"/>
              <a:ext cx="645" cy="213"/>
            </a:xfrm>
            <a:prstGeom prst="rect">
              <a:avLst/>
            </a:prstGeom>
            <a:solidFill>
              <a:srgbClr val="EAEAEA"/>
            </a:solidFill>
            <a:ln w="508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6" name="Rectangle 14"/>
            <p:cNvSpPr>
              <a:spLocks noChangeArrowheads="1"/>
            </p:cNvSpPr>
            <p:nvPr/>
          </p:nvSpPr>
          <p:spPr bwMode="auto">
            <a:xfrm>
              <a:off x="1200" y="684"/>
              <a:ext cx="795" cy="2502"/>
            </a:xfrm>
            <a:prstGeom prst="rect">
              <a:avLst/>
            </a:prstGeom>
            <a:solidFill>
              <a:srgbClr val="EAEAE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7" name="AutoShape 15"/>
            <p:cNvSpPr>
              <a:spLocks noChangeArrowheads="1"/>
            </p:cNvSpPr>
            <p:nvPr/>
          </p:nvSpPr>
          <p:spPr bwMode="auto">
            <a:xfrm rot="-5400000">
              <a:off x="1649" y="1648"/>
              <a:ext cx="380" cy="312"/>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8" name="Line 16"/>
            <p:cNvSpPr>
              <a:spLocks noChangeShapeType="1"/>
            </p:cNvSpPr>
            <p:nvPr/>
          </p:nvSpPr>
          <p:spPr bwMode="auto">
            <a:xfrm flipH="1">
              <a:off x="1191" y="1994"/>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9" name="AutoShape 17"/>
            <p:cNvSpPr>
              <a:spLocks noChangeArrowheads="1"/>
            </p:cNvSpPr>
            <p:nvPr/>
          </p:nvSpPr>
          <p:spPr bwMode="auto">
            <a:xfrm rot="10800000">
              <a:off x="1674" y="2502"/>
              <a:ext cx="314" cy="380"/>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0" name="Line 18"/>
            <p:cNvSpPr>
              <a:spLocks noChangeShapeType="1"/>
            </p:cNvSpPr>
            <p:nvPr/>
          </p:nvSpPr>
          <p:spPr bwMode="auto">
            <a:xfrm flipH="1">
              <a:off x="1191" y="2493"/>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1" name="Rectangle 19"/>
            <p:cNvSpPr>
              <a:spLocks noChangeArrowheads="1"/>
            </p:cNvSpPr>
            <p:nvPr/>
          </p:nvSpPr>
          <p:spPr bwMode="auto">
            <a:xfrm>
              <a:off x="4368" y="700"/>
              <a:ext cx="106" cy="125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2" name="Line 20"/>
            <p:cNvSpPr>
              <a:spLocks noChangeShapeType="1"/>
            </p:cNvSpPr>
            <p:nvPr/>
          </p:nvSpPr>
          <p:spPr bwMode="auto">
            <a:xfrm>
              <a:off x="3253" y="1960"/>
              <a:ext cx="1221"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3" name="Line 21"/>
            <p:cNvSpPr>
              <a:spLocks noChangeShapeType="1"/>
            </p:cNvSpPr>
            <p:nvPr/>
          </p:nvSpPr>
          <p:spPr bwMode="auto">
            <a:xfrm>
              <a:off x="1995"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4" name="Line 22"/>
            <p:cNvSpPr>
              <a:spLocks noChangeShapeType="1"/>
            </p:cNvSpPr>
            <p:nvPr/>
          </p:nvSpPr>
          <p:spPr bwMode="auto">
            <a:xfrm>
              <a:off x="2784" y="249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45" name="Freeform 23"/>
          <p:cNvSpPr>
            <a:spLocks/>
          </p:cNvSpPr>
          <p:nvPr/>
        </p:nvSpPr>
        <p:spPr bwMode="auto">
          <a:xfrm>
            <a:off x="2343150" y="4357688"/>
            <a:ext cx="1885950" cy="571500"/>
          </a:xfrm>
          <a:custGeom>
            <a:avLst/>
            <a:gdLst>
              <a:gd name="T0" fmla="*/ 1885950 w 1188"/>
              <a:gd name="T1" fmla="*/ 571500 h 360"/>
              <a:gd name="T2" fmla="*/ 1843088 w 1188"/>
              <a:gd name="T3" fmla="*/ 485775 h 360"/>
              <a:gd name="T4" fmla="*/ 1757363 w 1188"/>
              <a:gd name="T5" fmla="*/ 457200 h 360"/>
              <a:gd name="T6" fmla="*/ 1614488 w 1188"/>
              <a:gd name="T7" fmla="*/ 400050 h 360"/>
              <a:gd name="T8" fmla="*/ 1285875 w 1188"/>
              <a:gd name="T9" fmla="*/ 385763 h 360"/>
              <a:gd name="T10" fmla="*/ 1200150 w 1188"/>
              <a:gd name="T11" fmla="*/ 357188 h 360"/>
              <a:gd name="T12" fmla="*/ 1071563 w 1188"/>
              <a:gd name="T13" fmla="*/ 285750 h 360"/>
              <a:gd name="T14" fmla="*/ 842963 w 1188"/>
              <a:gd name="T15" fmla="*/ 271463 h 360"/>
              <a:gd name="T16" fmla="*/ 428625 w 1188"/>
              <a:gd name="T17" fmla="*/ 185738 h 360"/>
              <a:gd name="T18" fmla="*/ 285750 w 1188"/>
              <a:gd name="T19" fmla="*/ 142875 h 360"/>
              <a:gd name="T20" fmla="*/ 0 w 1188"/>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88" h="360">
                <a:moveTo>
                  <a:pt x="1188" y="360"/>
                </a:moveTo>
                <a:cubicBezTo>
                  <a:pt x="1183" y="345"/>
                  <a:pt x="1176" y="315"/>
                  <a:pt x="1161" y="306"/>
                </a:cubicBezTo>
                <a:cubicBezTo>
                  <a:pt x="1145" y="296"/>
                  <a:pt x="1125" y="294"/>
                  <a:pt x="1107" y="288"/>
                </a:cubicBezTo>
                <a:cubicBezTo>
                  <a:pt x="1078" y="278"/>
                  <a:pt x="1047" y="254"/>
                  <a:pt x="1017" y="252"/>
                </a:cubicBezTo>
                <a:cubicBezTo>
                  <a:pt x="948" y="247"/>
                  <a:pt x="879" y="246"/>
                  <a:pt x="810" y="243"/>
                </a:cubicBezTo>
                <a:cubicBezTo>
                  <a:pt x="792" y="237"/>
                  <a:pt x="774" y="231"/>
                  <a:pt x="756" y="225"/>
                </a:cubicBezTo>
                <a:cubicBezTo>
                  <a:pt x="712" y="210"/>
                  <a:pt x="715" y="184"/>
                  <a:pt x="675" y="180"/>
                </a:cubicBezTo>
                <a:cubicBezTo>
                  <a:pt x="627" y="175"/>
                  <a:pt x="579" y="174"/>
                  <a:pt x="531" y="171"/>
                </a:cubicBezTo>
                <a:cubicBezTo>
                  <a:pt x="428" y="137"/>
                  <a:pt x="386" y="126"/>
                  <a:pt x="270" y="117"/>
                </a:cubicBezTo>
                <a:cubicBezTo>
                  <a:pt x="242" y="108"/>
                  <a:pt x="206" y="105"/>
                  <a:pt x="180" y="90"/>
                </a:cubicBezTo>
                <a:cubicBezTo>
                  <a:pt x="122" y="58"/>
                  <a:pt x="71" y="0"/>
                  <a:pt x="0" y="0"/>
                </a:cubicBezTo>
              </a:path>
            </a:pathLst>
          </a:cu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6" name="Slide Number Placeholder 4"/>
          <p:cNvSpPr>
            <a:spLocks noGrp="1"/>
          </p:cNvSpPr>
          <p:nvPr>
            <p:ph type="sldNum" sz="quarter" idx="40"/>
          </p:nvPr>
        </p:nvSpPr>
        <p:spPr>
          <a:xfrm>
            <a:off x="6553200" y="6356350"/>
            <a:ext cx="2133600" cy="365125"/>
          </a:xfrm>
        </p:spPr>
        <p:txBody>
          <a:bodyPr/>
          <a:lstStyle/>
          <a:p>
            <a:fld id="{46425072-6E52-45A8-8A7E-A5B11BCA4176}" type="slidenum">
              <a:rPr lang="en-US" altLang="en-US" smtClean="0"/>
              <a:pPr/>
              <a:t>71</a:t>
            </a:fld>
            <a:endParaRPr lang="en-US" altLang="en-US"/>
          </a:p>
        </p:txBody>
      </p:sp>
    </p:spTree>
    <p:extLst>
      <p:ext uri="{BB962C8B-B14F-4D97-AF65-F5344CB8AC3E}">
        <p14:creationId xmlns:p14="http://schemas.microsoft.com/office/powerpoint/2010/main" val="3410800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
          <p:cNvGrpSpPr>
            <a:grpSpLocks/>
          </p:cNvGrpSpPr>
          <p:nvPr/>
        </p:nvGrpSpPr>
        <p:grpSpPr bwMode="auto">
          <a:xfrm>
            <a:off x="304800" y="220663"/>
            <a:ext cx="8340725" cy="6351587"/>
            <a:chOff x="1191" y="679"/>
            <a:chExt cx="3283" cy="2516"/>
          </a:xfrm>
        </p:grpSpPr>
        <p:sp>
          <p:nvSpPr>
            <p:cNvPr id="25" name="AutoShape 3"/>
            <p:cNvSpPr>
              <a:spLocks noChangeArrowheads="1"/>
            </p:cNvSpPr>
            <p:nvPr/>
          </p:nvSpPr>
          <p:spPr bwMode="auto">
            <a:xfrm rot="-5400000">
              <a:off x="2769" y="2015"/>
              <a:ext cx="566" cy="430"/>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6" name="Rectangle 4"/>
            <p:cNvSpPr>
              <a:spLocks noChangeArrowheads="1"/>
            </p:cNvSpPr>
            <p:nvPr/>
          </p:nvSpPr>
          <p:spPr bwMode="auto">
            <a:xfrm>
              <a:off x="3256" y="1960"/>
              <a:ext cx="1150" cy="5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7" name="Freeform 5"/>
            <p:cNvSpPr>
              <a:spLocks/>
            </p:cNvSpPr>
            <p:nvPr/>
          </p:nvSpPr>
          <p:spPr bwMode="auto">
            <a:xfrm>
              <a:off x="2917" y="684"/>
              <a:ext cx="1549" cy="1285"/>
            </a:xfrm>
            <a:custGeom>
              <a:avLst/>
              <a:gdLst>
                <a:gd name="T0" fmla="*/ 330 w 1549"/>
                <a:gd name="T1" fmla="*/ 1276 h 1285"/>
                <a:gd name="T2" fmla="*/ 524 w 1549"/>
                <a:gd name="T3" fmla="*/ 1250 h 1285"/>
                <a:gd name="T4" fmla="*/ 651 w 1549"/>
                <a:gd name="T5" fmla="*/ 1166 h 1285"/>
                <a:gd name="T6" fmla="*/ 711 w 1549"/>
                <a:gd name="T7" fmla="*/ 1056 h 1285"/>
                <a:gd name="T8" fmla="*/ 727 w 1549"/>
                <a:gd name="T9" fmla="*/ 955 h 1285"/>
                <a:gd name="T10" fmla="*/ 685 w 1549"/>
                <a:gd name="T11" fmla="*/ 811 h 1285"/>
                <a:gd name="T12" fmla="*/ 626 w 1549"/>
                <a:gd name="T13" fmla="*/ 752 h 1285"/>
                <a:gd name="T14" fmla="*/ 491 w 1549"/>
                <a:gd name="T15" fmla="*/ 693 h 1285"/>
                <a:gd name="T16" fmla="*/ 406 w 1549"/>
                <a:gd name="T17" fmla="*/ 667 h 1285"/>
                <a:gd name="T18" fmla="*/ 347 w 1549"/>
                <a:gd name="T19" fmla="*/ 659 h 1285"/>
                <a:gd name="T20" fmla="*/ 0 w 1549"/>
                <a:gd name="T21" fmla="*/ 659 h 1285"/>
                <a:gd name="T22" fmla="*/ 0 w 1549"/>
                <a:gd name="T23" fmla="*/ 0 h 1285"/>
                <a:gd name="T24" fmla="*/ 1548 w 1549"/>
                <a:gd name="T25" fmla="*/ 0 h 1285"/>
                <a:gd name="T26" fmla="*/ 1548 w 1549"/>
                <a:gd name="T27" fmla="*/ 1284 h 1285"/>
                <a:gd name="T28" fmla="*/ 279 w 1549"/>
                <a:gd name="T29" fmla="*/ 1284 h 1285"/>
                <a:gd name="T30" fmla="*/ 330 w 1549"/>
                <a:gd name="T31" fmla="*/ 1276 h 1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49" h="1285">
                  <a:moveTo>
                    <a:pt x="330" y="1276"/>
                  </a:moveTo>
                  <a:lnTo>
                    <a:pt x="524" y="1250"/>
                  </a:lnTo>
                  <a:lnTo>
                    <a:pt x="651" y="1166"/>
                  </a:lnTo>
                  <a:lnTo>
                    <a:pt x="711" y="1056"/>
                  </a:lnTo>
                  <a:lnTo>
                    <a:pt x="727" y="955"/>
                  </a:lnTo>
                  <a:lnTo>
                    <a:pt x="685" y="811"/>
                  </a:lnTo>
                  <a:lnTo>
                    <a:pt x="626" y="752"/>
                  </a:lnTo>
                  <a:lnTo>
                    <a:pt x="491" y="693"/>
                  </a:lnTo>
                  <a:lnTo>
                    <a:pt x="406" y="667"/>
                  </a:lnTo>
                  <a:lnTo>
                    <a:pt x="347" y="659"/>
                  </a:lnTo>
                  <a:lnTo>
                    <a:pt x="0" y="659"/>
                  </a:lnTo>
                  <a:lnTo>
                    <a:pt x="0" y="0"/>
                  </a:lnTo>
                  <a:lnTo>
                    <a:pt x="1548" y="0"/>
                  </a:lnTo>
                  <a:lnTo>
                    <a:pt x="1548" y="1284"/>
                  </a:lnTo>
                  <a:lnTo>
                    <a:pt x="279" y="1284"/>
                  </a:lnTo>
                  <a:lnTo>
                    <a:pt x="330" y="1276"/>
                  </a:lnTo>
                </a:path>
              </a:pathLst>
            </a:custGeom>
            <a:solidFill>
              <a:srgbClr val="EAEAEA"/>
            </a:solidFill>
            <a:ln w="508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8" name="Rectangle 6"/>
            <p:cNvSpPr>
              <a:spLocks noChangeArrowheads="1"/>
            </p:cNvSpPr>
            <p:nvPr/>
          </p:nvSpPr>
          <p:spPr bwMode="auto">
            <a:xfrm>
              <a:off x="4398" y="1977"/>
              <a:ext cx="67" cy="53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 name="Rectangle 7"/>
            <p:cNvSpPr>
              <a:spLocks noChangeArrowheads="1"/>
            </p:cNvSpPr>
            <p:nvPr/>
          </p:nvSpPr>
          <p:spPr bwMode="auto">
            <a:xfrm>
              <a:off x="1991" y="679"/>
              <a:ext cx="745" cy="2495"/>
            </a:xfrm>
            <a:prstGeom prst="rect">
              <a:avLst/>
            </a:prstGeom>
            <a:solidFill>
              <a:srgbClr val="EAEAEA"/>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0" name="Line 8"/>
            <p:cNvSpPr>
              <a:spLocks noChangeShapeType="1"/>
            </p:cNvSpPr>
            <p:nvPr/>
          </p:nvSpPr>
          <p:spPr bwMode="auto">
            <a:xfrm>
              <a:off x="2841" y="2514"/>
              <a:ext cx="1629"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1" name="Freeform 9"/>
            <p:cNvSpPr>
              <a:spLocks/>
            </p:cNvSpPr>
            <p:nvPr/>
          </p:nvSpPr>
          <p:spPr bwMode="auto">
            <a:xfrm>
              <a:off x="2748" y="1938"/>
              <a:ext cx="509" cy="590"/>
            </a:xfrm>
            <a:custGeom>
              <a:avLst/>
              <a:gdLst>
                <a:gd name="T0" fmla="*/ 4 w 509"/>
                <a:gd name="T1" fmla="*/ 0 h 590"/>
                <a:gd name="T2" fmla="*/ 508 w 509"/>
                <a:gd name="T3" fmla="*/ 30 h 590"/>
                <a:gd name="T4" fmla="*/ 76 w 509"/>
                <a:gd name="T5" fmla="*/ 589 h 590"/>
                <a:gd name="T6" fmla="*/ 0 w 509"/>
                <a:gd name="T7" fmla="*/ 585 h 590"/>
                <a:gd name="T8" fmla="*/ 4 w 5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0">
                  <a:moveTo>
                    <a:pt x="4" y="0"/>
                  </a:moveTo>
                  <a:lnTo>
                    <a:pt x="508" y="30"/>
                  </a:lnTo>
                  <a:lnTo>
                    <a:pt x="76" y="589"/>
                  </a:lnTo>
                  <a:lnTo>
                    <a:pt x="0" y="585"/>
                  </a:lnTo>
                  <a:lnTo>
                    <a:pt x="4" y="0"/>
                  </a:lnTo>
                </a:path>
              </a:pathLst>
            </a:custGeom>
            <a:solidFill>
              <a:srgbClr val="FF00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 name="Line 10"/>
            <p:cNvSpPr>
              <a:spLocks noChangeShapeType="1"/>
            </p:cNvSpPr>
            <p:nvPr/>
          </p:nvSpPr>
          <p:spPr bwMode="auto">
            <a:xfrm>
              <a:off x="2740"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 name="Line 11"/>
            <p:cNvSpPr>
              <a:spLocks noChangeShapeType="1"/>
            </p:cNvSpPr>
            <p:nvPr/>
          </p:nvSpPr>
          <p:spPr bwMode="auto">
            <a:xfrm flipH="1">
              <a:off x="2837" y="1977"/>
              <a:ext cx="414" cy="54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 name="Rectangle 13"/>
            <p:cNvSpPr>
              <a:spLocks noChangeArrowheads="1"/>
            </p:cNvSpPr>
            <p:nvPr/>
          </p:nvSpPr>
          <p:spPr bwMode="auto">
            <a:xfrm>
              <a:off x="2789" y="2543"/>
              <a:ext cx="645" cy="213"/>
            </a:xfrm>
            <a:prstGeom prst="rect">
              <a:avLst/>
            </a:prstGeom>
            <a:solidFill>
              <a:srgbClr val="EAEAEA"/>
            </a:solidFill>
            <a:ln w="508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6" name="Rectangle 14"/>
            <p:cNvSpPr>
              <a:spLocks noChangeArrowheads="1"/>
            </p:cNvSpPr>
            <p:nvPr/>
          </p:nvSpPr>
          <p:spPr bwMode="auto">
            <a:xfrm>
              <a:off x="1200" y="684"/>
              <a:ext cx="795" cy="2502"/>
            </a:xfrm>
            <a:prstGeom prst="rect">
              <a:avLst/>
            </a:prstGeom>
            <a:solidFill>
              <a:srgbClr val="EAEAE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7" name="AutoShape 15"/>
            <p:cNvSpPr>
              <a:spLocks noChangeArrowheads="1"/>
            </p:cNvSpPr>
            <p:nvPr/>
          </p:nvSpPr>
          <p:spPr bwMode="auto">
            <a:xfrm rot="-5400000">
              <a:off x="1649" y="1648"/>
              <a:ext cx="380" cy="312"/>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8" name="Line 16"/>
            <p:cNvSpPr>
              <a:spLocks noChangeShapeType="1"/>
            </p:cNvSpPr>
            <p:nvPr/>
          </p:nvSpPr>
          <p:spPr bwMode="auto">
            <a:xfrm flipH="1">
              <a:off x="1191" y="1994"/>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9" name="AutoShape 17"/>
            <p:cNvSpPr>
              <a:spLocks noChangeArrowheads="1"/>
            </p:cNvSpPr>
            <p:nvPr/>
          </p:nvSpPr>
          <p:spPr bwMode="auto">
            <a:xfrm rot="10800000">
              <a:off x="1674" y="2502"/>
              <a:ext cx="314" cy="380"/>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0" name="Line 18"/>
            <p:cNvSpPr>
              <a:spLocks noChangeShapeType="1"/>
            </p:cNvSpPr>
            <p:nvPr/>
          </p:nvSpPr>
          <p:spPr bwMode="auto">
            <a:xfrm flipH="1">
              <a:off x="1191" y="2493"/>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1" name="Rectangle 19"/>
            <p:cNvSpPr>
              <a:spLocks noChangeArrowheads="1"/>
            </p:cNvSpPr>
            <p:nvPr/>
          </p:nvSpPr>
          <p:spPr bwMode="auto">
            <a:xfrm>
              <a:off x="4368" y="700"/>
              <a:ext cx="106" cy="125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2" name="Line 20"/>
            <p:cNvSpPr>
              <a:spLocks noChangeShapeType="1"/>
            </p:cNvSpPr>
            <p:nvPr/>
          </p:nvSpPr>
          <p:spPr bwMode="auto">
            <a:xfrm>
              <a:off x="3253" y="1960"/>
              <a:ext cx="1221"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3" name="Line 21"/>
            <p:cNvSpPr>
              <a:spLocks noChangeShapeType="1"/>
            </p:cNvSpPr>
            <p:nvPr/>
          </p:nvSpPr>
          <p:spPr bwMode="auto">
            <a:xfrm>
              <a:off x="1995"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4" name="Line 22"/>
            <p:cNvSpPr>
              <a:spLocks noChangeShapeType="1"/>
            </p:cNvSpPr>
            <p:nvPr/>
          </p:nvSpPr>
          <p:spPr bwMode="auto">
            <a:xfrm>
              <a:off x="2784" y="249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45" name="Freeform 23"/>
          <p:cNvSpPr>
            <a:spLocks/>
          </p:cNvSpPr>
          <p:nvPr/>
        </p:nvSpPr>
        <p:spPr bwMode="auto">
          <a:xfrm>
            <a:off x="338138" y="2233613"/>
            <a:ext cx="3890962" cy="2667000"/>
          </a:xfrm>
          <a:custGeom>
            <a:avLst/>
            <a:gdLst>
              <a:gd name="T0" fmla="*/ 3890962 w 2451"/>
              <a:gd name="T1" fmla="*/ 2667000 h 1680"/>
              <a:gd name="T2" fmla="*/ 3705225 w 2451"/>
              <a:gd name="T3" fmla="*/ 2566988 h 1680"/>
              <a:gd name="T4" fmla="*/ 3619500 w 2451"/>
              <a:gd name="T5" fmla="*/ 2538413 h 1680"/>
              <a:gd name="T6" fmla="*/ 3576637 w 2451"/>
              <a:gd name="T7" fmla="*/ 2524125 h 1680"/>
              <a:gd name="T8" fmla="*/ 3419475 w 2451"/>
              <a:gd name="T9" fmla="*/ 2424113 h 1680"/>
              <a:gd name="T10" fmla="*/ 3233737 w 2451"/>
              <a:gd name="T11" fmla="*/ 2209800 h 1680"/>
              <a:gd name="T12" fmla="*/ 3176587 w 2451"/>
              <a:gd name="T13" fmla="*/ 2124075 h 1680"/>
              <a:gd name="T14" fmla="*/ 3133725 w 2451"/>
              <a:gd name="T15" fmla="*/ 2109788 h 1680"/>
              <a:gd name="T16" fmla="*/ 2919412 w 2451"/>
              <a:gd name="T17" fmla="*/ 1981200 h 1680"/>
              <a:gd name="T18" fmla="*/ 2833687 w 2451"/>
              <a:gd name="T19" fmla="*/ 1895475 h 1680"/>
              <a:gd name="T20" fmla="*/ 2790825 w 2451"/>
              <a:gd name="T21" fmla="*/ 1809750 h 1680"/>
              <a:gd name="T22" fmla="*/ 2662237 w 2451"/>
              <a:gd name="T23" fmla="*/ 1709738 h 1680"/>
              <a:gd name="T24" fmla="*/ 2533650 w 2451"/>
              <a:gd name="T25" fmla="*/ 1595438 h 1680"/>
              <a:gd name="T26" fmla="*/ 2433637 w 2451"/>
              <a:gd name="T27" fmla="*/ 1423988 h 1680"/>
              <a:gd name="T28" fmla="*/ 2390775 w 2451"/>
              <a:gd name="T29" fmla="*/ 1338263 h 1680"/>
              <a:gd name="T30" fmla="*/ 1990725 w 2451"/>
              <a:gd name="T31" fmla="*/ 1123950 h 1680"/>
              <a:gd name="T32" fmla="*/ 1847850 w 2451"/>
              <a:gd name="T33" fmla="*/ 1066800 h 1680"/>
              <a:gd name="T34" fmla="*/ 1762125 w 2451"/>
              <a:gd name="T35" fmla="*/ 1023938 h 1680"/>
              <a:gd name="T36" fmla="*/ 1719262 w 2451"/>
              <a:gd name="T37" fmla="*/ 981075 h 1680"/>
              <a:gd name="T38" fmla="*/ 1619250 w 2451"/>
              <a:gd name="T39" fmla="*/ 938213 h 1680"/>
              <a:gd name="T40" fmla="*/ 1390650 w 2451"/>
              <a:gd name="T41" fmla="*/ 809625 h 1680"/>
              <a:gd name="T42" fmla="*/ 1219200 w 2451"/>
              <a:gd name="T43" fmla="*/ 766763 h 1680"/>
              <a:gd name="T44" fmla="*/ 1133475 w 2451"/>
              <a:gd name="T45" fmla="*/ 738188 h 1680"/>
              <a:gd name="T46" fmla="*/ 1004887 w 2451"/>
              <a:gd name="T47" fmla="*/ 623888 h 1680"/>
              <a:gd name="T48" fmla="*/ 904875 w 2451"/>
              <a:gd name="T49" fmla="*/ 495300 h 1680"/>
              <a:gd name="T50" fmla="*/ 819150 w 2451"/>
              <a:gd name="T51" fmla="*/ 466725 h 1680"/>
              <a:gd name="T52" fmla="*/ 776287 w 2451"/>
              <a:gd name="T53" fmla="*/ 452438 h 1680"/>
              <a:gd name="T54" fmla="*/ 719137 w 2451"/>
              <a:gd name="T55" fmla="*/ 409575 h 1680"/>
              <a:gd name="T56" fmla="*/ 690562 w 2451"/>
              <a:gd name="T57" fmla="*/ 366713 h 1680"/>
              <a:gd name="T58" fmla="*/ 347662 w 2451"/>
              <a:gd name="T59" fmla="*/ 195263 h 1680"/>
              <a:gd name="T60" fmla="*/ 161925 w 2451"/>
              <a:gd name="T61" fmla="*/ 138113 h 1680"/>
              <a:gd name="T62" fmla="*/ 76200 w 2451"/>
              <a:gd name="T63" fmla="*/ 80963 h 1680"/>
              <a:gd name="T64" fmla="*/ 47625 w 2451"/>
              <a:gd name="T65" fmla="*/ 38100 h 1680"/>
              <a:gd name="T66" fmla="*/ 4762 w 2451"/>
              <a:gd name="T67" fmla="*/ 9525 h 16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451" h="1680">
                <a:moveTo>
                  <a:pt x="2451" y="1680"/>
                </a:moveTo>
                <a:cubicBezTo>
                  <a:pt x="2418" y="1631"/>
                  <a:pt x="2388" y="1632"/>
                  <a:pt x="2334" y="1617"/>
                </a:cubicBezTo>
                <a:cubicBezTo>
                  <a:pt x="2316" y="1612"/>
                  <a:pt x="2298" y="1605"/>
                  <a:pt x="2280" y="1599"/>
                </a:cubicBezTo>
                <a:cubicBezTo>
                  <a:pt x="2271" y="1596"/>
                  <a:pt x="2253" y="1590"/>
                  <a:pt x="2253" y="1590"/>
                </a:cubicBezTo>
                <a:cubicBezTo>
                  <a:pt x="2231" y="1556"/>
                  <a:pt x="2193" y="1540"/>
                  <a:pt x="2154" y="1527"/>
                </a:cubicBezTo>
                <a:cubicBezTo>
                  <a:pt x="2120" y="1476"/>
                  <a:pt x="2089" y="1426"/>
                  <a:pt x="2037" y="1392"/>
                </a:cubicBezTo>
                <a:cubicBezTo>
                  <a:pt x="2025" y="1374"/>
                  <a:pt x="2013" y="1356"/>
                  <a:pt x="2001" y="1338"/>
                </a:cubicBezTo>
                <a:cubicBezTo>
                  <a:pt x="1996" y="1330"/>
                  <a:pt x="1982" y="1334"/>
                  <a:pt x="1974" y="1329"/>
                </a:cubicBezTo>
                <a:cubicBezTo>
                  <a:pt x="1927" y="1303"/>
                  <a:pt x="1890" y="1265"/>
                  <a:pt x="1839" y="1248"/>
                </a:cubicBezTo>
                <a:cubicBezTo>
                  <a:pt x="1821" y="1230"/>
                  <a:pt x="1803" y="1212"/>
                  <a:pt x="1785" y="1194"/>
                </a:cubicBezTo>
                <a:cubicBezTo>
                  <a:pt x="1717" y="1126"/>
                  <a:pt x="1809" y="1206"/>
                  <a:pt x="1758" y="1140"/>
                </a:cubicBezTo>
                <a:cubicBezTo>
                  <a:pt x="1716" y="1085"/>
                  <a:pt x="1721" y="1092"/>
                  <a:pt x="1677" y="1077"/>
                </a:cubicBezTo>
                <a:cubicBezTo>
                  <a:pt x="1615" y="1015"/>
                  <a:pt x="1644" y="1037"/>
                  <a:pt x="1596" y="1005"/>
                </a:cubicBezTo>
                <a:cubicBezTo>
                  <a:pt x="1572" y="969"/>
                  <a:pt x="1558" y="934"/>
                  <a:pt x="1533" y="897"/>
                </a:cubicBezTo>
                <a:cubicBezTo>
                  <a:pt x="1479" y="816"/>
                  <a:pt x="1577" y="928"/>
                  <a:pt x="1506" y="843"/>
                </a:cubicBezTo>
                <a:cubicBezTo>
                  <a:pt x="1443" y="768"/>
                  <a:pt x="1346" y="731"/>
                  <a:pt x="1254" y="708"/>
                </a:cubicBezTo>
                <a:cubicBezTo>
                  <a:pt x="1223" y="688"/>
                  <a:pt x="1200" y="681"/>
                  <a:pt x="1164" y="672"/>
                </a:cubicBezTo>
                <a:cubicBezTo>
                  <a:pt x="1147" y="661"/>
                  <a:pt x="1127" y="656"/>
                  <a:pt x="1110" y="645"/>
                </a:cubicBezTo>
                <a:cubicBezTo>
                  <a:pt x="1099" y="638"/>
                  <a:pt x="1094" y="625"/>
                  <a:pt x="1083" y="618"/>
                </a:cubicBezTo>
                <a:cubicBezTo>
                  <a:pt x="1064" y="605"/>
                  <a:pt x="1040" y="603"/>
                  <a:pt x="1020" y="591"/>
                </a:cubicBezTo>
                <a:cubicBezTo>
                  <a:pt x="975" y="564"/>
                  <a:pt x="926" y="527"/>
                  <a:pt x="876" y="510"/>
                </a:cubicBezTo>
                <a:cubicBezTo>
                  <a:pt x="876" y="510"/>
                  <a:pt x="786" y="488"/>
                  <a:pt x="768" y="483"/>
                </a:cubicBezTo>
                <a:cubicBezTo>
                  <a:pt x="750" y="478"/>
                  <a:pt x="714" y="465"/>
                  <a:pt x="714" y="465"/>
                </a:cubicBezTo>
                <a:cubicBezTo>
                  <a:pt x="652" y="403"/>
                  <a:pt x="681" y="425"/>
                  <a:pt x="633" y="393"/>
                </a:cubicBezTo>
                <a:cubicBezTo>
                  <a:pt x="626" y="383"/>
                  <a:pt x="576" y="316"/>
                  <a:pt x="570" y="312"/>
                </a:cubicBezTo>
                <a:cubicBezTo>
                  <a:pt x="554" y="302"/>
                  <a:pt x="534" y="300"/>
                  <a:pt x="516" y="294"/>
                </a:cubicBezTo>
                <a:cubicBezTo>
                  <a:pt x="507" y="291"/>
                  <a:pt x="489" y="285"/>
                  <a:pt x="489" y="285"/>
                </a:cubicBezTo>
                <a:cubicBezTo>
                  <a:pt x="477" y="276"/>
                  <a:pt x="464" y="269"/>
                  <a:pt x="453" y="258"/>
                </a:cubicBezTo>
                <a:cubicBezTo>
                  <a:pt x="445" y="250"/>
                  <a:pt x="443" y="238"/>
                  <a:pt x="435" y="231"/>
                </a:cubicBezTo>
                <a:cubicBezTo>
                  <a:pt x="380" y="183"/>
                  <a:pt x="288" y="146"/>
                  <a:pt x="219" y="123"/>
                </a:cubicBezTo>
                <a:cubicBezTo>
                  <a:pt x="184" y="111"/>
                  <a:pt x="134" y="105"/>
                  <a:pt x="102" y="87"/>
                </a:cubicBezTo>
                <a:cubicBezTo>
                  <a:pt x="83" y="76"/>
                  <a:pt x="48" y="51"/>
                  <a:pt x="48" y="51"/>
                </a:cubicBezTo>
                <a:cubicBezTo>
                  <a:pt x="42" y="42"/>
                  <a:pt x="38" y="31"/>
                  <a:pt x="30" y="24"/>
                </a:cubicBezTo>
                <a:cubicBezTo>
                  <a:pt x="0" y="0"/>
                  <a:pt x="3" y="29"/>
                  <a:pt x="3" y="6"/>
                </a:cubicBezTo>
              </a:path>
            </a:pathLst>
          </a:cu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6" name="Slide Number Placeholder 4"/>
          <p:cNvSpPr>
            <a:spLocks noGrp="1"/>
          </p:cNvSpPr>
          <p:nvPr>
            <p:ph type="sldNum" sz="quarter" idx="40"/>
          </p:nvPr>
        </p:nvSpPr>
        <p:spPr>
          <a:xfrm>
            <a:off x="6553200" y="6356350"/>
            <a:ext cx="2133600" cy="365125"/>
          </a:xfrm>
        </p:spPr>
        <p:txBody>
          <a:bodyPr/>
          <a:lstStyle/>
          <a:p>
            <a:fld id="{46425072-6E52-45A8-8A7E-A5B11BCA4176}" type="slidenum">
              <a:rPr lang="en-US" altLang="en-US" smtClean="0"/>
              <a:pPr/>
              <a:t>72</a:t>
            </a:fld>
            <a:endParaRPr lang="en-US" altLang="en-US"/>
          </a:p>
        </p:txBody>
      </p:sp>
    </p:spTree>
    <p:extLst>
      <p:ext uri="{BB962C8B-B14F-4D97-AF65-F5344CB8AC3E}">
        <p14:creationId xmlns:p14="http://schemas.microsoft.com/office/powerpoint/2010/main" val="1267596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mag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8313"/>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73</a:t>
            </a:fld>
            <a:endParaRPr lang="en-US" altLang="en-US"/>
          </a:p>
        </p:txBody>
      </p:sp>
    </p:spTree>
    <p:extLst>
      <p:ext uri="{BB962C8B-B14F-4D97-AF65-F5344CB8AC3E}">
        <p14:creationId xmlns:p14="http://schemas.microsoft.com/office/powerpoint/2010/main" val="722775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amag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295275"/>
            <a:ext cx="9007475" cy="628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74</a:t>
            </a:fld>
            <a:endParaRPr lang="en-US" altLang="en-US"/>
          </a:p>
        </p:txBody>
      </p:sp>
    </p:spTree>
    <p:extLst>
      <p:ext uri="{BB962C8B-B14F-4D97-AF65-F5344CB8AC3E}">
        <p14:creationId xmlns:p14="http://schemas.microsoft.com/office/powerpoint/2010/main" val="2895008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75</a:t>
            </a:fld>
            <a:endParaRPr lang="en-US" altLang="en-US"/>
          </a:p>
        </p:txBody>
      </p:sp>
      <p:pic>
        <p:nvPicPr>
          <p:cNvPr id="6" name="Picture 2" descr="damag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8638"/>
            <a:ext cx="91440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3995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76</a:t>
            </a:fld>
            <a:endParaRPr lang="en-US" altLang="en-US"/>
          </a:p>
        </p:txBody>
      </p:sp>
      <p:pic>
        <p:nvPicPr>
          <p:cNvPr id="6" name="Picture 2" descr="damage-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538" y="0"/>
            <a:ext cx="434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3"/>
          <p:cNvSpPr>
            <a:spLocks noChangeArrowheads="1"/>
          </p:cNvSpPr>
          <p:nvPr/>
        </p:nvSpPr>
        <p:spPr bwMode="auto">
          <a:xfrm rot="-2436077">
            <a:off x="3752850" y="2489200"/>
            <a:ext cx="793750" cy="174625"/>
          </a:xfrm>
          <a:prstGeom prst="leftArrow">
            <a:avLst>
              <a:gd name="adj1" fmla="val 50000"/>
              <a:gd name="adj2" fmla="val 113636"/>
            </a:avLst>
          </a:prstGeom>
          <a:solidFill>
            <a:srgbClr val="FFFF00"/>
          </a:solidFill>
          <a:ln w="28575" algn="ctr">
            <a:solidFill>
              <a:srgbClr val="FF0000"/>
            </a:solidFill>
            <a:miter lim="800000"/>
            <a:headEnd/>
            <a:tailEnd/>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3582050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196752"/>
            <a:ext cx="7951071" cy="4854478"/>
          </a:xfrm>
        </p:spPr>
        <p:txBody>
          <a:bodyPr/>
          <a:lstStyle/>
          <a:p>
            <a:pPr marL="342900" indent="-342900">
              <a:spcBef>
                <a:spcPts val="2400"/>
              </a:spcBef>
              <a:buFont typeface="Arial" panose="020B0604020202020204" pitchFamily="34" charset="0"/>
              <a:buChar char="•"/>
            </a:pPr>
            <a:r>
              <a:rPr lang="en-US" sz="2400" dirty="0">
                <a:latin typeface="+mn-lt"/>
              </a:rPr>
              <a:t>A large number of steel moment frame buildings suffered connection damage</a:t>
            </a:r>
          </a:p>
          <a:p>
            <a:pPr marL="342900" indent="-342900">
              <a:spcBef>
                <a:spcPts val="2400"/>
              </a:spcBef>
              <a:buFont typeface="Arial" panose="020B0604020202020204" pitchFamily="34" charset="0"/>
              <a:buChar char="•"/>
            </a:pPr>
            <a:r>
              <a:rPr lang="en-US" sz="2400" dirty="0">
                <a:latin typeface="+mn-lt"/>
              </a:rPr>
              <a:t>No steel moment frame buildings collapsed</a:t>
            </a:r>
          </a:p>
          <a:p>
            <a:pPr marL="342900" indent="-342900">
              <a:spcBef>
                <a:spcPts val="2400"/>
              </a:spcBef>
              <a:buFont typeface="Arial" panose="020B0604020202020204" pitchFamily="34" charset="0"/>
              <a:buChar char="•"/>
            </a:pPr>
            <a:r>
              <a:rPr lang="en-US" sz="2400" dirty="0">
                <a:latin typeface="+mn-lt"/>
              </a:rPr>
              <a:t>Typical Damage:</a:t>
            </a:r>
          </a:p>
          <a:p>
            <a:pPr marL="800046" lvl="1" indent="-342900">
              <a:buFont typeface="Arial" panose="020B0604020202020204" pitchFamily="34" charset="0"/>
              <a:buChar char="-"/>
            </a:pPr>
            <a:r>
              <a:rPr lang="en-US" sz="2400" dirty="0">
                <a:solidFill>
                  <a:schemeClr val="tx1"/>
                </a:solidFill>
                <a:latin typeface="+mn-lt"/>
              </a:rPr>
              <a:t>fracture of groove weld</a:t>
            </a:r>
          </a:p>
          <a:p>
            <a:pPr marL="800046" lvl="1" indent="-342900">
              <a:buFont typeface="Arial" panose="020B0604020202020204" pitchFamily="34" charset="0"/>
              <a:buChar char="-"/>
            </a:pPr>
            <a:r>
              <a:rPr lang="en-US" sz="2400" dirty="0">
                <a:solidFill>
                  <a:schemeClr val="tx1"/>
                </a:solidFill>
                <a:latin typeface="+mn-lt"/>
              </a:rPr>
              <a:t>“divot” fracture within column flange</a:t>
            </a:r>
          </a:p>
          <a:p>
            <a:pPr marL="800046" lvl="1" indent="-342900">
              <a:buFont typeface="Arial" panose="020B0604020202020204" pitchFamily="34" charset="0"/>
              <a:buChar char="-"/>
            </a:pPr>
            <a:r>
              <a:rPr lang="en-US" sz="2400" dirty="0">
                <a:solidFill>
                  <a:schemeClr val="tx1"/>
                </a:solidFill>
                <a:latin typeface="+mn-lt"/>
              </a:rPr>
              <a:t>fracture across column flange and web</a:t>
            </a:r>
          </a:p>
          <a:p>
            <a:pPr marL="342900" indent="-342900">
              <a:buFont typeface="Arial" panose="020B0604020202020204" pitchFamily="34" charset="0"/>
              <a:buChar char="•"/>
            </a:pPr>
            <a:endParaRPr lang="en-US" sz="2400" dirty="0">
              <a:latin typeface="+mn-lt"/>
            </a:endParaRPr>
          </a:p>
        </p:txBody>
      </p:sp>
      <p:sp>
        <p:nvSpPr>
          <p:cNvPr id="3" name="Text Placeholder 2"/>
          <p:cNvSpPr>
            <a:spLocks noGrp="1"/>
          </p:cNvSpPr>
          <p:nvPr>
            <p:ph type="body" sz="quarter" idx="38"/>
          </p:nvPr>
        </p:nvSpPr>
        <p:spPr/>
        <p:txBody>
          <a:bodyPr/>
          <a:lstStyle/>
          <a:p>
            <a:r>
              <a:rPr lang="en-US" dirty="0"/>
              <a:t>Damage Observations</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77</a:t>
            </a:fld>
            <a:endParaRPr lang="en-US" altLang="en-US"/>
          </a:p>
        </p:txBody>
      </p:sp>
    </p:spTree>
    <p:extLst>
      <p:ext uri="{BB962C8B-B14F-4D97-AF65-F5344CB8AC3E}">
        <p14:creationId xmlns:p14="http://schemas.microsoft.com/office/powerpoint/2010/main" val="167069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pPr marL="342900" indent="-342900">
              <a:spcBef>
                <a:spcPts val="2400"/>
              </a:spcBef>
              <a:buFont typeface="Arial" panose="020B0604020202020204" pitchFamily="34" charset="0"/>
              <a:buChar char="•"/>
            </a:pPr>
            <a:r>
              <a:rPr lang="en-US" sz="2400" dirty="0"/>
              <a:t>Many connections failed by brittle fracture with little or no ductility</a:t>
            </a:r>
          </a:p>
          <a:p>
            <a:pPr marL="342900" indent="-342900">
              <a:spcBef>
                <a:spcPts val="2400"/>
              </a:spcBef>
              <a:buFont typeface="Arial" panose="020B0604020202020204" pitchFamily="34" charset="0"/>
              <a:buChar char="•"/>
            </a:pPr>
            <a:r>
              <a:rPr lang="en-US" sz="2400" dirty="0"/>
              <a:t>Brittle fractures typically initiated in beam flange groove welds</a:t>
            </a:r>
          </a:p>
          <a:p>
            <a:pPr marL="342900" indent="-342900">
              <a:spcBef>
                <a:spcPts val="2400"/>
              </a:spcBef>
              <a:buFont typeface="Arial" panose="020B0604020202020204" pitchFamily="34" charset="0"/>
              <a:buChar char="•"/>
            </a:pPr>
            <a:endParaRPr lang="en-US" sz="2400" dirty="0"/>
          </a:p>
        </p:txBody>
      </p:sp>
      <p:sp>
        <p:nvSpPr>
          <p:cNvPr id="6" name="Text Placeholder 5"/>
          <p:cNvSpPr>
            <a:spLocks noGrp="1"/>
          </p:cNvSpPr>
          <p:nvPr>
            <p:ph type="body" sz="quarter" idx="38"/>
          </p:nvPr>
        </p:nvSpPr>
        <p:spPr/>
        <p:txBody>
          <a:bodyPr/>
          <a:lstStyle/>
          <a:p>
            <a:r>
              <a:rPr lang="en-US" dirty="0"/>
              <a:t>Observations from Studies of Fractured Connections</a:t>
            </a:r>
          </a:p>
        </p:txBody>
      </p:sp>
    </p:spTree>
    <p:extLst>
      <p:ext uri="{BB962C8B-B14F-4D97-AF65-F5344CB8AC3E}">
        <p14:creationId xmlns:p14="http://schemas.microsoft.com/office/powerpoint/2010/main" val="92142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844824"/>
            <a:ext cx="8185388" cy="4320480"/>
          </a:xfrm>
        </p:spPr>
        <p:txBody>
          <a:bodyPr/>
          <a:lstStyle/>
          <a:p>
            <a:pPr marL="342900" indent="-342900">
              <a:buFont typeface="Arial" panose="020B0604020202020204" pitchFamily="34" charset="0"/>
              <a:buChar char="•"/>
            </a:pPr>
            <a:r>
              <a:rPr lang="en-US" sz="2400" dirty="0">
                <a:latin typeface="+mn-lt"/>
              </a:rPr>
              <a:t>Nearly immediate elimination of welded flange - bolted web connection from US building codes and design practice</a:t>
            </a:r>
            <a:br>
              <a:rPr lang="en-US" sz="2400" dirty="0">
                <a:latin typeface="+mn-lt"/>
              </a:rPr>
            </a:br>
            <a:endParaRPr lang="en-US" sz="2400" dirty="0">
              <a:latin typeface="+mn-lt"/>
            </a:endParaRPr>
          </a:p>
          <a:p>
            <a:pPr marL="342900" indent="-342900">
              <a:buFont typeface="Arial" panose="020B0604020202020204" pitchFamily="34" charset="0"/>
              <a:buChar char="•"/>
            </a:pPr>
            <a:r>
              <a:rPr lang="en-US" sz="2400" dirty="0">
                <a:latin typeface="+mn-lt"/>
              </a:rPr>
              <a:t>Intensive research and testing efforts to understand causes of damage and to develop improved connections</a:t>
            </a:r>
          </a:p>
          <a:p>
            <a:pPr marL="800046" lvl="1" indent="-342900">
              <a:buFont typeface="Arial" panose="020B0604020202020204" pitchFamily="34" charset="0"/>
              <a:buChar char="-"/>
            </a:pPr>
            <a:r>
              <a:rPr lang="en-US" sz="2400" dirty="0">
                <a:solidFill>
                  <a:schemeClr val="tx1"/>
                </a:solidFill>
                <a:latin typeface="+mn-lt"/>
              </a:rPr>
              <a:t>AISC, NIST, NSF, etc.</a:t>
            </a:r>
          </a:p>
          <a:p>
            <a:pPr marL="800046" lvl="1" indent="-342900">
              <a:buFont typeface="Arial" panose="020B0604020202020204" pitchFamily="34" charset="0"/>
              <a:buChar char="-"/>
            </a:pPr>
            <a:r>
              <a:rPr lang="en-US" sz="2400" dirty="0">
                <a:solidFill>
                  <a:schemeClr val="tx1"/>
                </a:solidFill>
                <a:latin typeface="+mn-lt"/>
              </a:rPr>
              <a:t>SAC Program (FEMA)</a:t>
            </a:r>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38"/>
          </p:nvPr>
        </p:nvSpPr>
        <p:spPr/>
        <p:txBody>
          <a:bodyPr/>
          <a:lstStyle/>
          <a:p>
            <a:r>
              <a:rPr lang="en-US" dirty="0"/>
              <a:t>Response to Northridge Moment Connection Damage</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79</a:t>
            </a:fld>
            <a:endParaRPr lang="en-US" altLang="en-US"/>
          </a:p>
        </p:txBody>
      </p:sp>
    </p:spTree>
    <p:extLst>
      <p:ext uri="{BB962C8B-B14F-4D97-AF65-F5344CB8AC3E}">
        <p14:creationId xmlns:p14="http://schemas.microsoft.com/office/powerpoint/2010/main" val="1617262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lfram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284163"/>
            <a:ext cx="8726488" cy="636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8</a:t>
            </a:fld>
            <a:endParaRPr lang="en-US" altLang="en-US" dirty="0">
              <a:solidFill>
                <a:schemeClr val="bg1"/>
              </a:solidFill>
            </a:endParaRPr>
          </a:p>
        </p:txBody>
      </p:sp>
    </p:spTree>
    <p:extLst>
      <p:ext uri="{BB962C8B-B14F-4D97-AF65-F5344CB8AC3E}">
        <p14:creationId xmlns:p14="http://schemas.microsoft.com/office/powerpoint/2010/main" val="1596937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marL="342900" indent="-342900">
              <a:buFont typeface="Wingdings" panose="05000000000000000000" pitchFamily="2" charset="2"/>
              <a:buChar char="Ø"/>
            </a:pPr>
            <a:r>
              <a:rPr lang="en-US" sz="2800" dirty="0"/>
              <a:t>Welding</a:t>
            </a:r>
            <a:br>
              <a:rPr lang="en-US" sz="2800" dirty="0"/>
            </a:br>
            <a:endParaRPr lang="en-US" sz="2800" dirty="0"/>
          </a:p>
          <a:p>
            <a:pPr marL="342900" indent="-342900">
              <a:buFont typeface="Wingdings" panose="05000000000000000000" pitchFamily="2" charset="2"/>
              <a:buChar char="Ø"/>
            </a:pPr>
            <a:r>
              <a:rPr lang="en-US" sz="2800" dirty="0"/>
              <a:t>Connection Design</a:t>
            </a:r>
            <a:br>
              <a:rPr lang="en-US" sz="2800" dirty="0"/>
            </a:br>
            <a:endParaRPr lang="en-US" sz="2800" dirty="0"/>
          </a:p>
          <a:p>
            <a:pPr marL="342900" indent="-342900">
              <a:buFont typeface="Wingdings" panose="05000000000000000000" pitchFamily="2" charset="2"/>
              <a:buChar char="Ø"/>
            </a:pPr>
            <a:r>
              <a:rPr lang="en-US" sz="2800" dirty="0"/>
              <a:t>Materials</a:t>
            </a:r>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38"/>
          </p:nvPr>
        </p:nvSpPr>
        <p:spPr>
          <a:xfrm>
            <a:off x="519829" y="431870"/>
            <a:ext cx="7580563" cy="980906"/>
          </a:xfrm>
        </p:spPr>
        <p:txBody>
          <a:bodyPr/>
          <a:lstStyle/>
          <a:p>
            <a:r>
              <a:rPr lang="en-US" dirty="0"/>
              <a:t>Causes of Moment Connection Damage in Northridge</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80</a:t>
            </a:fld>
            <a:endParaRPr lang="en-US" altLang="en-US"/>
          </a:p>
        </p:txBody>
      </p:sp>
    </p:spTree>
    <p:extLst>
      <p:ext uri="{BB962C8B-B14F-4D97-AF65-F5344CB8AC3E}">
        <p14:creationId xmlns:p14="http://schemas.microsoft.com/office/powerpoint/2010/main" val="2129543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844824"/>
            <a:ext cx="8185388" cy="4320480"/>
          </a:xfrm>
        </p:spPr>
        <p:txBody>
          <a:bodyPr/>
          <a:lstStyle/>
          <a:p>
            <a:pPr>
              <a:spcBef>
                <a:spcPts val="2400"/>
              </a:spcBef>
            </a:pPr>
            <a:r>
              <a:rPr lang="en-US" sz="2400" b="1" u="sng" dirty="0" smtClean="0"/>
              <a:t>Welding Factors</a:t>
            </a:r>
          </a:p>
          <a:p>
            <a:pPr marL="342900" indent="-342900">
              <a:spcBef>
                <a:spcPts val="2400"/>
              </a:spcBef>
              <a:buFont typeface="Arial" panose="020B0604020202020204" pitchFamily="34" charset="0"/>
              <a:buChar char="•"/>
            </a:pPr>
            <a:r>
              <a:rPr lang="en-US" sz="2400" dirty="0" smtClean="0"/>
              <a:t>Low </a:t>
            </a:r>
            <a:r>
              <a:rPr lang="en-US" sz="2400" dirty="0"/>
              <a:t>Fracture Toughness of Weld Metal</a:t>
            </a:r>
          </a:p>
          <a:p>
            <a:pPr marL="342900" indent="-342900">
              <a:spcBef>
                <a:spcPts val="2400"/>
              </a:spcBef>
              <a:buFont typeface="Arial" panose="020B0604020202020204" pitchFamily="34" charset="0"/>
              <a:buChar char="•"/>
            </a:pPr>
            <a:r>
              <a:rPr lang="en-US" sz="2400" dirty="0"/>
              <a:t>Poor Quality</a:t>
            </a:r>
          </a:p>
          <a:p>
            <a:pPr marL="342900" indent="-342900">
              <a:spcBef>
                <a:spcPts val="2400"/>
              </a:spcBef>
              <a:buFont typeface="Arial" panose="020B0604020202020204" pitchFamily="34" charset="0"/>
              <a:buChar char="•"/>
            </a:pPr>
            <a:r>
              <a:rPr lang="en-US" sz="2400" dirty="0"/>
              <a:t>Effect of Backing Bars and Weld Tabs</a:t>
            </a:r>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38"/>
          </p:nvPr>
        </p:nvSpPr>
        <p:spPr>
          <a:xfrm>
            <a:off x="519829" y="431870"/>
            <a:ext cx="7580563" cy="980906"/>
          </a:xfrm>
        </p:spPr>
        <p:txBody>
          <a:bodyPr/>
          <a:lstStyle/>
          <a:p>
            <a:r>
              <a:rPr lang="en-US" dirty="0"/>
              <a:t>Causes of Moment Connection Damage in Northridge</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81</a:t>
            </a:fld>
            <a:endParaRPr lang="en-US" altLang="en-US"/>
          </a:p>
        </p:txBody>
      </p:sp>
    </p:spTree>
    <p:extLst>
      <p:ext uri="{BB962C8B-B14F-4D97-AF65-F5344CB8AC3E}">
        <p14:creationId xmlns:p14="http://schemas.microsoft.com/office/powerpoint/2010/main" val="4256646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lstStyle/>
          <a:p>
            <a:r>
              <a:rPr lang="en-US" sz="2400" dirty="0"/>
              <a:t>Most common Pre-Northridge welding electrode (E70T-4) had very low fracture toughness.</a:t>
            </a:r>
            <a:br>
              <a:rPr lang="en-US" sz="2400" dirty="0"/>
            </a:br>
            <a:r>
              <a:rPr lang="en-US" sz="2400" dirty="0"/>
              <a:t/>
            </a:r>
            <a:br>
              <a:rPr lang="en-US" sz="2400" dirty="0"/>
            </a:br>
            <a:r>
              <a:rPr lang="en-US" sz="2400" dirty="0"/>
              <a:t>Typical </a:t>
            </a:r>
            <a:r>
              <a:rPr lang="en-US" sz="2400" dirty="0" err="1"/>
              <a:t>Charpy</a:t>
            </a:r>
            <a:r>
              <a:rPr lang="en-US" sz="2400" dirty="0"/>
              <a:t> V-Notch: &lt; </a:t>
            </a:r>
            <a:r>
              <a:rPr lang="en-US" sz="2400" dirty="0" smtClean="0"/>
              <a:t>  5 </a:t>
            </a:r>
            <a:r>
              <a:rPr lang="en-US" sz="2400" dirty="0"/>
              <a:t>ft.-</a:t>
            </a:r>
            <a:r>
              <a:rPr lang="en-US" sz="2400" dirty="0" err="1"/>
              <a:t>lbs</a:t>
            </a:r>
            <a:r>
              <a:rPr lang="en-US" sz="2400" dirty="0"/>
              <a:t> at </a:t>
            </a:r>
            <a:r>
              <a:rPr lang="en-US" sz="2400" dirty="0" smtClean="0"/>
              <a:t>700</a:t>
            </a:r>
            <a:r>
              <a:rPr lang="en-US" sz="2400" dirty="0"/>
              <a:t>°</a:t>
            </a:r>
            <a:r>
              <a:rPr lang="en-US" sz="2400" dirty="0" smtClean="0"/>
              <a:t>F</a:t>
            </a:r>
            <a:r>
              <a:rPr lang="en-US" sz="2400" dirty="0"/>
              <a:t/>
            </a:r>
            <a:br>
              <a:rPr lang="en-US" sz="2400" dirty="0"/>
            </a:br>
            <a:r>
              <a:rPr lang="en-US" sz="2400" dirty="0"/>
              <a:t>					 </a:t>
            </a:r>
            <a:r>
              <a:rPr lang="en-US" sz="2400" dirty="0" smtClean="0"/>
              <a:t>                </a:t>
            </a:r>
            <a:r>
              <a:rPr lang="en-US" sz="2400" dirty="0"/>
              <a:t>(7 J at </a:t>
            </a:r>
            <a:r>
              <a:rPr lang="en-US" sz="2400" dirty="0" smtClean="0"/>
              <a:t>210°C</a:t>
            </a:r>
            <a:r>
              <a:rPr lang="en-US" sz="2400" dirty="0"/>
              <a:t>)</a:t>
            </a:r>
          </a:p>
          <a:p>
            <a:pPr marL="342900" indent="-342900">
              <a:buFont typeface="Arial" panose="020B0604020202020204" pitchFamily="34" charset="0"/>
              <a:buChar char="•"/>
            </a:pPr>
            <a:endParaRPr lang="en-US" dirty="0"/>
          </a:p>
        </p:txBody>
      </p:sp>
      <p:sp>
        <p:nvSpPr>
          <p:cNvPr id="7" name="Text Placeholder 6"/>
          <p:cNvSpPr>
            <a:spLocks noGrp="1"/>
          </p:cNvSpPr>
          <p:nvPr>
            <p:ph type="body" sz="quarter" idx="38"/>
          </p:nvPr>
        </p:nvSpPr>
        <p:spPr/>
        <p:txBody>
          <a:bodyPr/>
          <a:lstStyle/>
          <a:p>
            <a:r>
              <a:rPr lang="en-US" dirty="0"/>
              <a:t>Weld Metal Toughness</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82</a:t>
            </a:fld>
            <a:endParaRPr lang="en-US" altLang="en-US" dirty="0"/>
          </a:p>
        </p:txBody>
      </p:sp>
    </p:spTree>
    <p:extLst>
      <p:ext uri="{BB962C8B-B14F-4D97-AF65-F5344CB8AC3E}">
        <p14:creationId xmlns:p14="http://schemas.microsoft.com/office/powerpoint/2010/main" val="712173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83</a:t>
            </a:fld>
            <a:endParaRPr lang="en-US" altLang="en-US"/>
          </a:p>
        </p:txBody>
      </p:sp>
      <p:pic>
        <p:nvPicPr>
          <p:cNvPr id="6" name="Picture 2" descr="Spec1A-Weld Fracture"/>
          <p:cNvPicPr>
            <a:picLocks noChangeAspect="1" noChangeArrowheads="1"/>
          </p:cNvPicPr>
          <p:nvPr/>
        </p:nvPicPr>
        <p:blipFill>
          <a:blip r:embed="rId3">
            <a:extLst>
              <a:ext uri="{28A0092B-C50C-407E-A947-70E740481C1C}">
                <a14:useLocalDpi xmlns:a14="http://schemas.microsoft.com/office/drawing/2010/main" val="0"/>
              </a:ext>
            </a:extLst>
          </a:blip>
          <a:srcRect b="2184"/>
          <a:stretch>
            <a:fillRect/>
          </a:stretch>
        </p:blipFill>
        <p:spPr bwMode="auto">
          <a:xfrm>
            <a:off x="0" y="228600"/>
            <a:ext cx="914400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599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Welding Quality</a:t>
            </a:r>
          </a:p>
        </p:txBody>
      </p:sp>
      <p:sp>
        <p:nvSpPr>
          <p:cNvPr id="5"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84</a:t>
            </a:fld>
            <a:endParaRPr lang="en-US" altLang="en-US" dirty="0"/>
          </a:p>
        </p:txBody>
      </p:sp>
      <p:sp>
        <p:nvSpPr>
          <p:cNvPr id="6" name="Text Placeholder 1"/>
          <p:cNvSpPr>
            <a:spLocks noGrp="1"/>
          </p:cNvSpPr>
          <p:nvPr>
            <p:ph type="body" sz="quarter" idx="12"/>
          </p:nvPr>
        </p:nvSpPr>
        <p:spPr>
          <a:xfrm>
            <a:off x="519829" y="1484784"/>
            <a:ext cx="8185388" cy="4320480"/>
          </a:xfrm>
        </p:spPr>
        <p:txBody>
          <a:bodyPr/>
          <a:lstStyle/>
          <a:p>
            <a:pPr marL="342900" indent="-342900">
              <a:spcBef>
                <a:spcPts val="2400"/>
              </a:spcBef>
              <a:buFont typeface="Arial" panose="020B0604020202020204" pitchFamily="34" charset="0"/>
              <a:buChar char="•"/>
            </a:pPr>
            <a:r>
              <a:rPr lang="en-US" sz="2400" dirty="0" smtClean="0"/>
              <a:t>Many </a:t>
            </a:r>
            <a:r>
              <a:rPr lang="en-US" sz="2400" dirty="0"/>
              <a:t>failed connections showed evidence of poor weld quality</a:t>
            </a:r>
          </a:p>
          <a:p>
            <a:pPr marL="342900" indent="-342900">
              <a:spcBef>
                <a:spcPts val="2400"/>
              </a:spcBef>
              <a:buFont typeface="Arial" panose="020B0604020202020204" pitchFamily="34" charset="0"/>
              <a:buChar char="•"/>
            </a:pPr>
            <a:r>
              <a:rPr lang="en-US" sz="2400" dirty="0" smtClean="0"/>
              <a:t>Many </a:t>
            </a:r>
            <a:r>
              <a:rPr lang="en-US" sz="2400" dirty="0"/>
              <a:t>fractures initiated at root defects in bottom flange weld, in vicinity of weld access hole</a:t>
            </a:r>
            <a:endParaRPr lang="en-US" dirty="0"/>
          </a:p>
        </p:txBody>
      </p:sp>
    </p:spTree>
    <p:extLst>
      <p:ext uri="{BB962C8B-B14F-4D97-AF65-F5344CB8AC3E}">
        <p14:creationId xmlns:p14="http://schemas.microsoft.com/office/powerpoint/2010/main" val="3869270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85</a:t>
            </a:fld>
            <a:endParaRPr lang="en-US" altLang="en-US"/>
          </a:p>
        </p:txBody>
      </p:sp>
      <p:pic>
        <p:nvPicPr>
          <p:cNvPr id="6" name="Picture 2" descr="Miller2"/>
          <p:cNvPicPr>
            <a:picLocks noChangeAspect="1" noChangeArrowheads="1"/>
          </p:cNvPicPr>
          <p:nvPr/>
        </p:nvPicPr>
        <p:blipFill>
          <a:blip r:embed="rId3">
            <a:extLst>
              <a:ext uri="{28A0092B-C50C-407E-A947-70E740481C1C}">
                <a14:useLocalDpi xmlns:a14="http://schemas.microsoft.com/office/drawing/2010/main" val="0"/>
              </a:ext>
            </a:extLst>
          </a:blip>
          <a:srcRect l="2206" t="2316" r="2206"/>
          <a:stretch>
            <a:fillRect/>
          </a:stretch>
        </p:blipFill>
        <p:spPr bwMode="auto">
          <a:xfrm>
            <a:off x="0" y="404664"/>
            <a:ext cx="91440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3"/>
          <p:cNvSpPr>
            <a:spLocks noChangeArrowheads="1"/>
          </p:cNvSpPr>
          <p:nvPr/>
        </p:nvSpPr>
        <p:spPr bwMode="auto">
          <a:xfrm rot="-2335107">
            <a:off x="4470400" y="2868613"/>
            <a:ext cx="1009650" cy="204787"/>
          </a:xfrm>
          <a:prstGeom prst="leftArrow">
            <a:avLst>
              <a:gd name="adj1" fmla="val 50000"/>
              <a:gd name="adj2" fmla="val 123256"/>
            </a:avLst>
          </a:prstGeom>
          <a:solidFill>
            <a:srgbClr val="FFFF00"/>
          </a:solidFill>
          <a:ln w="28575" algn="ctr">
            <a:solidFill>
              <a:srgbClr val="FF0000"/>
            </a:solidFill>
            <a:miter lim="800000"/>
            <a:headEnd/>
            <a:tailEnd/>
          </a:ln>
          <a:effectLs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3311304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86</a:t>
            </a:fld>
            <a:endParaRPr lang="en-US" altLang="en-US"/>
          </a:p>
        </p:txBody>
      </p:sp>
      <p:pic>
        <p:nvPicPr>
          <p:cNvPr id="6" name="Picture 2" descr="lack-of-fusion-def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5463"/>
            <a:ext cx="9144000"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3"/>
          <p:cNvSpPr>
            <a:spLocks noChangeArrowheads="1"/>
          </p:cNvSpPr>
          <p:nvPr/>
        </p:nvSpPr>
        <p:spPr bwMode="auto">
          <a:xfrm rot="1563880">
            <a:off x="4689475" y="4087813"/>
            <a:ext cx="1009650" cy="204787"/>
          </a:xfrm>
          <a:prstGeom prst="leftArrow">
            <a:avLst>
              <a:gd name="adj1" fmla="val 50000"/>
              <a:gd name="adj2" fmla="val 123256"/>
            </a:avLst>
          </a:prstGeom>
          <a:solidFill>
            <a:srgbClr val="FFFF00"/>
          </a:solidFill>
          <a:ln w="28575" algn="ctr">
            <a:solidFill>
              <a:srgbClr val="FF0000"/>
            </a:solidFill>
            <a:miter lim="800000"/>
            <a:headEnd/>
            <a:tailEnd/>
          </a:ln>
          <a:effectLs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2764140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Weld Backing Bars and Weld Tabs</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87</a:t>
            </a:fld>
            <a:endParaRPr lang="en-US" altLang="en-US"/>
          </a:p>
        </p:txBody>
      </p:sp>
      <p:sp>
        <p:nvSpPr>
          <p:cNvPr id="6" name="Text Placeholder 1"/>
          <p:cNvSpPr>
            <a:spLocks noGrp="1"/>
          </p:cNvSpPr>
          <p:nvPr>
            <p:ph type="body" sz="quarter" idx="12"/>
          </p:nvPr>
        </p:nvSpPr>
        <p:spPr>
          <a:xfrm>
            <a:off x="519829" y="1412776"/>
            <a:ext cx="8185388" cy="4320480"/>
          </a:xfrm>
        </p:spPr>
        <p:txBody>
          <a:bodyPr/>
          <a:lstStyle/>
          <a:p>
            <a:pPr marL="342900" indent="-342900">
              <a:buFont typeface="Arial" panose="020B0604020202020204" pitchFamily="34" charset="0"/>
              <a:buChar char="•"/>
            </a:pPr>
            <a:r>
              <a:rPr lang="en-US" sz="2400" dirty="0" smtClean="0">
                <a:latin typeface="+mn-lt"/>
              </a:rPr>
              <a:t>Backing </a:t>
            </a:r>
            <a:r>
              <a:rPr lang="en-US" sz="2400" dirty="0">
                <a:latin typeface="+mn-lt"/>
              </a:rPr>
              <a:t>Bars:</a:t>
            </a:r>
          </a:p>
          <a:p>
            <a:pPr marL="800046" lvl="1" indent="-342900">
              <a:buFont typeface="Arial" panose="020B0604020202020204" pitchFamily="34" charset="0"/>
              <a:buChar char="-"/>
            </a:pPr>
            <a:r>
              <a:rPr lang="en-US" sz="2400" dirty="0">
                <a:solidFill>
                  <a:schemeClr val="tx1"/>
                </a:solidFill>
                <a:latin typeface="+mn-lt"/>
              </a:rPr>
              <a:t>Can create notch effect</a:t>
            </a:r>
          </a:p>
          <a:p>
            <a:pPr marL="800046" lvl="1" indent="-342900">
              <a:buFont typeface="Arial" panose="020B0604020202020204" pitchFamily="34" charset="0"/>
              <a:buChar char="-"/>
            </a:pPr>
            <a:r>
              <a:rPr lang="en-US" sz="2400" dirty="0">
                <a:solidFill>
                  <a:schemeClr val="tx1"/>
                </a:solidFill>
                <a:latin typeface="+mn-lt"/>
              </a:rPr>
              <a:t>Increases difficulty of </a:t>
            </a:r>
            <a:r>
              <a:rPr lang="en-US" sz="2400" dirty="0" smtClean="0">
                <a:solidFill>
                  <a:schemeClr val="tx1"/>
                </a:solidFill>
                <a:latin typeface="+mn-lt"/>
              </a:rPr>
              <a:t>inspection</a:t>
            </a:r>
          </a:p>
          <a:p>
            <a:pPr marL="800046" lvl="1" indent="-342900">
              <a:buFont typeface="Arial" panose="020B0604020202020204" pitchFamily="34" charset="0"/>
              <a:buChar char="-"/>
            </a:pPr>
            <a:endParaRPr lang="en-US" sz="2400" dirty="0" smtClean="0">
              <a:solidFill>
                <a:schemeClr val="tx1"/>
              </a:solidFill>
              <a:latin typeface="+mn-lt"/>
            </a:endParaRPr>
          </a:p>
          <a:p>
            <a:pPr marL="342900" lvl="1" indent="-342900">
              <a:buFont typeface="Arial" panose="020B0604020202020204" pitchFamily="34" charset="0"/>
              <a:buChar char="•"/>
            </a:pPr>
            <a:r>
              <a:rPr lang="en-US" sz="2400" dirty="0">
                <a:solidFill>
                  <a:schemeClr val="tx1"/>
                </a:solidFill>
                <a:latin typeface="+mn-lt"/>
                <a:cs typeface="Calibri Light"/>
              </a:rPr>
              <a:t>Weld Tabs:</a:t>
            </a:r>
          </a:p>
          <a:p>
            <a:pPr marL="800046" lvl="1" indent="-342900">
              <a:buFont typeface="Arial" panose="020B0604020202020204" pitchFamily="34" charset="0"/>
              <a:buChar char="-"/>
            </a:pPr>
            <a:r>
              <a:rPr lang="en-US" sz="2400" dirty="0">
                <a:solidFill>
                  <a:schemeClr val="tx1"/>
                </a:solidFill>
                <a:latin typeface="+mn-lt"/>
              </a:rPr>
              <a:t>Weld runoff regions at weld tabs contain numerous discontinuities that can potentially initiate fracture</a:t>
            </a:r>
          </a:p>
          <a:p>
            <a:pPr marL="342900" indent="-342900">
              <a:buFont typeface="Arial" panose="020B0604020202020204" pitchFamily="34" charset="0"/>
              <a:buChar char="-"/>
            </a:pPr>
            <a:endParaRPr lang="en-US" sz="3000" dirty="0">
              <a:solidFill>
                <a:schemeClr val="tx1"/>
              </a:solidFill>
              <a:latin typeface="+mn-lt"/>
            </a:endParaRP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777590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88</a:t>
            </a:fld>
            <a:endParaRPr lang="en-US" altLang="en-US"/>
          </a:p>
        </p:txBody>
      </p:sp>
      <p:pic>
        <p:nvPicPr>
          <p:cNvPr id="6" name="Picture 2" descr="Mille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1938"/>
            <a:ext cx="9144000"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647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89</a:t>
            </a:fld>
            <a:endParaRPr lang="en-US" altLang="en-US"/>
          </a:p>
        </p:txBody>
      </p:sp>
      <p:pic>
        <p:nvPicPr>
          <p:cNvPr id="3" name="Picture 2" descr="weld-t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113"/>
            <a:ext cx="91440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959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SCN12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8" y="1"/>
            <a:ext cx="914292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tx1"/>
                </a:solidFill>
              </a:rPr>
              <a:pPr>
                <a:defRPr/>
              </a:pPr>
              <a:t>9</a:t>
            </a:fld>
            <a:endParaRPr lang="en-US" altLang="en-US" dirty="0">
              <a:solidFill>
                <a:schemeClr val="tx1"/>
              </a:solidFill>
            </a:endParaRPr>
          </a:p>
        </p:txBody>
      </p:sp>
    </p:spTree>
    <p:extLst>
      <p:ext uri="{BB962C8B-B14F-4D97-AF65-F5344CB8AC3E}">
        <p14:creationId xmlns:p14="http://schemas.microsoft.com/office/powerpoint/2010/main" val="2230522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90</a:t>
            </a:fld>
            <a:endParaRPr lang="en-US" altLang="en-US"/>
          </a:p>
        </p:txBody>
      </p:sp>
      <p:pic>
        <p:nvPicPr>
          <p:cNvPr id="4" name="Picture 2" descr="weld-tab-fracture"/>
          <p:cNvPicPr>
            <a:picLocks noChangeAspect="1" noChangeArrowheads="1"/>
          </p:cNvPicPr>
          <p:nvPr/>
        </p:nvPicPr>
        <p:blipFill>
          <a:blip r:embed="rId3">
            <a:extLst>
              <a:ext uri="{28A0092B-C50C-407E-A947-70E740481C1C}">
                <a14:useLocalDpi xmlns:a14="http://schemas.microsoft.com/office/drawing/2010/main" val="0"/>
              </a:ext>
            </a:extLst>
          </a:blip>
          <a:srcRect b="10872"/>
          <a:stretch>
            <a:fillRect/>
          </a:stretch>
        </p:blipFill>
        <p:spPr bwMode="auto">
          <a:xfrm>
            <a:off x="0" y="290513"/>
            <a:ext cx="91440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709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19829" y="2276872"/>
            <a:ext cx="8185388" cy="4104456"/>
          </a:xfrm>
        </p:spPr>
        <p:txBody>
          <a:bodyPr/>
          <a:lstStyle/>
          <a:p>
            <a:pPr>
              <a:spcBef>
                <a:spcPts val="1800"/>
              </a:spcBef>
            </a:pPr>
            <a:r>
              <a:rPr lang="en-US" sz="2200" dirty="0"/>
              <a:t>Stress/Strain Too High at Beam Flange Groove Weld</a:t>
            </a:r>
          </a:p>
          <a:p>
            <a:pPr marL="342900" indent="-342900">
              <a:spcBef>
                <a:spcPts val="1800"/>
              </a:spcBef>
              <a:buFont typeface="Arial" panose="020B0604020202020204" pitchFamily="34" charset="0"/>
              <a:buChar char="•"/>
            </a:pPr>
            <a:r>
              <a:rPr lang="en-US" sz="2200" dirty="0"/>
              <a:t>Inadequate Participation of Beam Web Connection in Transferring Moment and Shear</a:t>
            </a:r>
          </a:p>
          <a:p>
            <a:pPr marL="342900" indent="-342900">
              <a:spcBef>
                <a:spcPts val="1800"/>
              </a:spcBef>
              <a:buFont typeface="Arial" panose="020B0604020202020204" pitchFamily="34" charset="0"/>
              <a:buChar char="•"/>
            </a:pPr>
            <a:r>
              <a:rPr lang="en-US" sz="2200" dirty="0"/>
              <a:t>Effect of Weld Access Hole</a:t>
            </a:r>
          </a:p>
          <a:p>
            <a:pPr marL="342900" indent="-342900">
              <a:spcBef>
                <a:spcPts val="1800"/>
              </a:spcBef>
              <a:buFont typeface="Arial" panose="020B0604020202020204" pitchFamily="34" charset="0"/>
              <a:buChar char="•"/>
            </a:pPr>
            <a:r>
              <a:rPr lang="en-US" sz="2200" dirty="0"/>
              <a:t>Effect of Column Flange Bending</a:t>
            </a:r>
          </a:p>
          <a:p>
            <a:pPr marL="342900" indent="-342900">
              <a:spcBef>
                <a:spcPts val="1800"/>
              </a:spcBef>
              <a:buFont typeface="Arial" panose="020B0604020202020204" pitchFamily="34" charset="0"/>
              <a:buChar char="•"/>
            </a:pPr>
            <a:r>
              <a:rPr lang="en-US" sz="2200" dirty="0"/>
              <a:t>Other Factors</a:t>
            </a:r>
          </a:p>
          <a:p>
            <a:endParaRPr lang="en-US" dirty="0"/>
          </a:p>
        </p:txBody>
      </p:sp>
      <p:sp>
        <p:nvSpPr>
          <p:cNvPr id="7" name="Text Placeholder 6"/>
          <p:cNvSpPr>
            <a:spLocks noGrp="1"/>
          </p:cNvSpPr>
          <p:nvPr>
            <p:ph type="body" sz="quarter" idx="38"/>
          </p:nvPr>
        </p:nvSpPr>
        <p:spPr/>
        <p:txBody>
          <a:bodyPr/>
          <a:lstStyle/>
          <a:p>
            <a:r>
              <a:rPr lang="en-US" dirty="0"/>
              <a:t>Causes of Moment Connection Damage in Northridge</a:t>
            </a:r>
          </a:p>
        </p:txBody>
      </p:sp>
      <p:sp>
        <p:nvSpPr>
          <p:cNvPr id="8" name="Text Placeholder 7"/>
          <p:cNvSpPr>
            <a:spLocks noGrp="1"/>
          </p:cNvSpPr>
          <p:nvPr>
            <p:ph type="body" sz="quarter" idx="39"/>
          </p:nvPr>
        </p:nvSpPr>
        <p:spPr/>
        <p:txBody>
          <a:bodyPr/>
          <a:lstStyle/>
          <a:p>
            <a:r>
              <a:rPr lang="en-US" dirty="0" smtClean="0"/>
              <a:t>Design Factors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91</a:t>
            </a:fld>
            <a:endParaRPr lang="en-US" altLang="en-US"/>
          </a:p>
        </p:txBody>
      </p:sp>
    </p:spTree>
    <p:extLst>
      <p:ext uri="{BB962C8B-B14F-4D97-AF65-F5344CB8AC3E}">
        <p14:creationId xmlns:p14="http://schemas.microsoft.com/office/powerpoint/2010/main" val="59960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p:cNvSpPr>
            <a:spLocks/>
          </p:cNvSpPr>
          <p:nvPr/>
        </p:nvSpPr>
        <p:spPr bwMode="auto">
          <a:xfrm>
            <a:off x="2187575" y="2586038"/>
            <a:ext cx="4146550" cy="1992312"/>
          </a:xfrm>
          <a:custGeom>
            <a:avLst/>
            <a:gdLst>
              <a:gd name="T0" fmla="*/ 0 w 2939"/>
              <a:gd name="T1" fmla="*/ 4762 h 1255"/>
              <a:gd name="T2" fmla="*/ 131211 w 2939"/>
              <a:gd name="T3" fmla="*/ 14287 h 1255"/>
              <a:gd name="T4" fmla="*/ 156607 w 2939"/>
              <a:gd name="T5" fmla="*/ 46037 h 1255"/>
              <a:gd name="T6" fmla="*/ 152374 w 2939"/>
              <a:gd name="T7" fmla="*/ 85725 h 1255"/>
              <a:gd name="T8" fmla="*/ 94528 w 2939"/>
              <a:gd name="T9" fmla="*/ 106362 h 1255"/>
              <a:gd name="T10" fmla="*/ 18341 w 2939"/>
              <a:gd name="T11" fmla="*/ 111125 h 1255"/>
              <a:gd name="T12" fmla="*/ 0 w 2939"/>
              <a:gd name="T13" fmla="*/ 111125 h 1255"/>
              <a:gd name="T14" fmla="*/ 0 w 2939"/>
              <a:gd name="T15" fmla="*/ 1854200 h 1255"/>
              <a:gd name="T16" fmla="*/ 110048 w 2939"/>
              <a:gd name="T17" fmla="*/ 1854200 h 1255"/>
              <a:gd name="T18" fmla="*/ 191878 w 2939"/>
              <a:gd name="T19" fmla="*/ 1868487 h 1255"/>
              <a:gd name="T20" fmla="*/ 203165 w 2939"/>
              <a:gd name="T21" fmla="*/ 1905000 h 1255"/>
              <a:gd name="T22" fmla="*/ 177770 w 2939"/>
              <a:gd name="T23" fmla="*/ 1935162 h 1255"/>
              <a:gd name="T24" fmla="*/ 126978 w 2939"/>
              <a:gd name="T25" fmla="*/ 1955800 h 1255"/>
              <a:gd name="T26" fmla="*/ 59257 w 2939"/>
              <a:gd name="T27" fmla="*/ 1990725 h 1255"/>
              <a:gd name="T28" fmla="*/ 4145139 w 2939"/>
              <a:gd name="T29" fmla="*/ 1990725 h 1255"/>
              <a:gd name="T30" fmla="*/ 4145139 w 2939"/>
              <a:gd name="T31" fmla="*/ 0 h 1255"/>
              <a:gd name="T32" fmla="*/ 0 w 2939"/>
              <a:gd name="T33" fmla="*/ 0 h 12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39" h="1255">
                <a:moveTo>
                  <a:pt x="0" y="3"/>
                </a:moveTo>
                <a:lnTo>
                  <a:pt x="93" y="9"/>
                </a:lnTo>
                <a:lnTo>
                  <a:pt x="111" y="29"/>
                </a:lnTo>
                <a:lnTo>
                  <a:pt x="108" y="54"/>
                </a:lnTo>
                <a:lnTo>
                  <a:pt x="67" y="67"/>
                </a:lnTo>
                <a:lnTo>
                  <a:pt x="13" y="70"/>
                </a:lnTo>
                <a:lnTo>
                  <a:pt x="0" y="70"/>
                </a:lnTo>
                <a:lnTo>
                  <a:pt x="0" y="1168"/>
                </a:lnTo>
                <a:lnTo>
                  <a:pt x="78" y="1168"/>
                </a:lnTo>
                <a:lnTo>
                  <a:pt x="136" y="1177"/>
                </a:lnTo>
                <a:lnTo>
                  <a:pt x="144" y="1200"/>
                </a:lnTo>
                <a:lnTo>
                  <a:pt x="126" y="1219"/>
                </a:lnTo>
                <a:lnTo>
                  <a:pt x="90" y="1232"/>
                </a:lnTo>
                <a:lnTo>
                  <a:pt x="42" y="1254"/>
                </a:lnTo>
                <a:lnTo>
                  <a:pt x="2938" y="1254"/>
                </a:lnTo>
                <a:lnTo>
                  <a:pt x="2938" y="0"/>
                </a:lnTo>
                <a:lnTo>
                  <a:pt x="0" y="0"/>
                </a:lnTo>
              </a:path>
            </a:pathLst>
          </a:custGeom>
          <a:solidFill>
            <a:srgbClr val="EAEAEA"/>
          </a:solidFill>
          <a:ln w="254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92</a:t>
            </a:fld>
            <a:endParaRPr lang="en-US" altLang="en-US" dirty="0"/>
          </a:p>
        </p:txBody>
      </p:sp>
      <p:sp>
        <p:nvSpPr>
          <p:cNvPr id="7" name="Freeform 3"/>
          <p:cNvSpPr>
            <a:spLocks/>
          </p:cNvSpPr>
          <p:nvPr/>
        </p:nvSpPr>
        <p:spPr bwMode="auto">
          <a:xfrm>
            <a:off x="2070100" y="2438400"/>
            <a:ext cx="4268788" cy="153988"/>
          </a:xfrm>
          <a:custGeom>
            <a:avLst/>
            <a:gdLst>
              <a:gd name="T0" fmla="*/ 4267377 w 3025"/>
              <a:gd name="T1" fmla="*/ 0 h 97"/>
              <a:gd name="T2" fmla="*/ 152406 w 3025"/>
              <a:gd name="T3" fmla="*/ 0 h 97"/>
              <a:gd name="T4" fmla="*/ 0 w 3025"/>
              <a:gd name="T5" fmla="*/ 152400 h 97"/>
              <a:gd name="T6" fmla="*/ 4267377 w 3025"/>
              <a:gd name="T7" fmla="*/ 152400 h 97"/>
              <a:gd name="T8" fmla="*/ 4267377 w 3025"/>
              <a:gd name="T9" fmla="*/ 0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5" h="97">
                <a:moveTo>
                  <a:pt x="3024" y="0"/>
                </a:moveTo>
                <a:lnTo>
                  <a:pt x="108" y="0"/>
                </a:lnTo>
                <a:lnTo>
                  <a:pt x="0" y="96"/>
                </a:lnTo>
                <a:lnTo>
                  <a:pt x="3024" y="96"/>
                </a:lnTo>
                <a:lnTo>
                  <a:pt x="3024" y="0"/>
                </a:lnTo>
              </a:path>
            </a:pathLst>
          </a:custGeom>
          <a:solidFill>
            <a:srgbClr val="DDDDDD"/>
          </a:solidFill>
          <a:ln w="254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4"/>
          <p:cNvSpPr>
            <a:spLocks/>
          </p:cNvSpPr>
          <p:nvPr/>
        </p:nvSpPr>
        <p:spPr bwMode="auto">
          <a:xfrm>
            <a:off x="2070100" y="4572000"/>
            <a:ext cx="4268788" cy="153988"/>
          </a:xfrm>
          <a:custGeom>
            <a:avLst/>
            <a:gdLst>
              <a:gd name="T0" fmla="*/ 4267377 w 3025"/>
              <a:gd name="T1" fmla="*/ 0 h 97"/>
              <a:gd name="T2" fmla="*/ 152406 w 3025"/>
              <a:gd name="T3" fmla="*/ 0 h 97"/>
              <a:gd name="T4" fmla="*/ 0 w 3025"/>
              <a:gd name="T5" fmla="*/ 152400 h 97"/>
              <a:gd name="T6" fmla="*/ 4267377 w 3025"/>
              <a:gd name="T7" fmla="*/ 152400 h 97"/>
              <a:gd name="T8" fmla="*/ 4267377 w 3025"/>
              <a:gd name="T9" fmla="*/ 0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5" h="97">
                <a:moveTo>
                  <a:pt x="3024" y="0"/>
                </a:moveTo>
                <a:lnTo>
                  <a:pt x="108" y="0"/>
                </a:lnTo>
                <a:lnTo>
                  <a:pt x="0" y="96"/>
                </a:lnTo>
                <a:lnTo>
                  <a:pt x="3024" y="96"/>
                </a:lnTo>
                <a:lnTo>
                  <a:pt x="3024" y="0"/>
                </a:lnTo>
              </a:path>
            </a:pathLst>
          </a:custGeom>
          <a:solidFill>
            <a:srgbClr val="DDDDDD"/>
          </a:solidFill>
          <a:ln w="254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5"/>
          <p:cNvSpPr>
            <a:spLocks noChangeShapeType="1"/>
          </p:cNvSpPr>
          <p:nvPr/>
        </p:nvSpPr>
        <p:spPr bwMode="auto">
          <a:xfrm>
            <a:off x="3289300" y="3429000"/>
            <a:ext cx="3200400"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Arc 6"/>
          <p:cNvSpPr>
            <a:spLocks/>
          </p:cNvSpPr>
          <p:nvPr/>
        </p:nvSpPr>
        <p:spPr bwMode="auto">
          <a:xfrm>
            <a:off x="2833688" y="3124200"/>
            <a:ext cx="457200" cy="304800"/>
          </a:xfrm>
          <a:custGeom>
            <a:avLst/>
            <a:gdLst>
              <a:gd name="T0" fmla="*/ 457200 w 21600"/>
              <a:gd name="T1" fmla="*/ 304800 h 21600"/>
              <a:gd name="T2" fmla="*/ 0 w 21600"/>
              <a:gd name="T3" fmla="*/ 0 h 21600"/>
              <a:gd name="T4" fmla="*/ 45720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Arc 7"/>
          <p:cNvSpPr>
            <a:spLocks/>
          </p:cNvSpPr>
          <p:nvPr/>
        </p:nvSpPr>
        <p:spPr bwMode="auto">
          <a:xfrm>
            <a:off x="1917700" y="2592388"/>
            <a:ext cx="915988" cy="533400"/>
          </a:xfrm>
          <a:custGeom>
            <a:avLst/>
            <a:gdLst>
              <a:gd name="T0" fmla="*/ 0 w 21633"/>
              <a:gd name="T1" fmla="*/ 0 h 21600"/>
              <a:gd name="T2" fmla="*/ 915988 w 21633"/>
              <a:gd name="T3" fmla="*/ 533400 h 21600"/>
              <a:gd name="T4" fmla="*/ 1397 w 21633"/>
              <a:gd name="T5" fmla="*/ 533400 h 21600"/>
              <a:gd name="T6" fmla="*/ 0 60000 65536"/>
              <a:gd name="T7" fmla="*/ 0 60000 65536"/>
              <a:gd name="T8" fmla="*/ 0 60000 65536"/>
            </a:gdLst>
            <a:ahLst/>
            <a:cxnLst>
              <a:cxn ang="T6">
                <a:pos x="T0" y="T1"/>
              </a:cxn>
              <a:cxn ang="T7">
                <a:pos x="T2" y="T3"/>
              </a:cxn>
              <a:cxn ang="T8">
                <a:pos x="T4" y="T5"/>
              </a:cxn>
            </a:cxnLst>
            <a:rect l="0" t="0" r="r" b="b"/>
            <a:pathLst>
              <a:path w="21633" h="21600" fill="none" extrusionOk="0">
                <a:moveTo>
                  <a:pt x="0" y="0"/>
                </a:moveTo>
                <a:cubicBezTo>
                  <a:pt x="11" y="0"/>
                  <a:pt x="22" y="-1"/>
                  <a:pt x="33" y="0"/>
                </a:cubicBezTo>
                <a:cubicBezTo>
                  <a:pt x="11962" y="0"/>
                  <a:pt x="21633" y="9670"/>
                  <a:pt x="21633" y="21600"/>
                </a:cubicBezTo>
              </a:path>
              <a:path w="21633" h="21600" stroke="0" extrusionOk="0">
                <a:moveTo>
                  <a:pt x="0" y="0"/>
                </a:moveTo>
                <a:cubicBezTo>
                  <a:pt x="11" y="0"/>
                  <a:pt x="22" y="-1"/>
                  <a:pt x="33" y="0"/>
                </a:cubicBezTo>
                <a:cubicBezTo>
                  <a:pt x="11962" y="0"/>
                  <a:pt x="21633" y="9670"/>
                  <a:pt x="21633" y="21600"/>
                </a:cubicBezTo>
                <a:lnTo>
                  <a:pt x="33"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 name="Group 8"/>
          <p:cNvGrpSpPr>
            <a:grpSpLocks/>
          </p:cNvGrpSpPr>
          <p:nvPr/>
        </p:nvGrpSpPr>
        <p:grpSpPr bwMode="auto">
          <a:xfrm>
            <a:off x="1916113" y="2516188"/>
            <a:ext cx="4573587" cy="760412"/>
            <a:chOff x="1358" y="1585"/>
            <a:chExt cx="3241" cy="479"/>
          </a:xfrm>
        </p:grpSpPr>
        <p:sp>
          <p:nvSpPr>
            <p:cNvPr id="13" name="Line 9"/>
            <p:cNvSpPr>
              <a:spLocks noChangeShapeType="1"/>
            </p:cNvSpPr>
            <p:nvPr/>
          </p:nvSpPr>
          <p:spPr bwMode="auto">
            <a:xfrm>
              <a:off x="2331" y="2064"/>
              <a:ext cx="2268"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Arc 10"/>
            <p:cNvSpPr>
              <a:spLocks/>
            </p:cNvSpPr>
            <p:nvPr/>
          </p:nvSpPr>
          <p:spPr bwMode="auto">
            <a:xfrm>
              <a:off x="2116" y="1920"/>
              <a:ext cx="216" cy="144"/>
            </a:xfrm>
            <a:custGeom>
              <a:avLst/>
              <a:gdLst>
                <a:gd name="T0" fmla="*/ 216 w 21600"/>
                <a:gd name="T1" fmla="*/ 144 h 21600"/>
                <a:gd name="T2" fmla="*/ 0 w 21600"/>
                <a:gd name="T3" fmla="*/ 0 h 21600"/>
                <a:gd name="T4" fmla="*/ 21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Arc 11"/>
            <p:cNvSpPr>
              <a:spLocks/>
            </p:cNvSpPr>
            <p:nvPr/>
          </p:nvSpPr>
          <p:spPr bwMode="auto">
            <a:xfrm>
              <a:off x="1358" y="1585"/>
              <a:ext cx="757" cy="336"/>
            </a:xfrm>
            <a:custGeom>
              <a:avLst/>
              <a:gdLst>
                <a:gd name="T0" fmla="*/ 0 w 21629"/>
                <a:gd name="T1" fmla="*/ 0 h 21600"/>
                <a:gd name="T2" fmla="*/ 757 w 21629"/>
                <a:gd name="T3" fmla="*/ 336 h 21600"/>
                <a:gd name="T4" fmla="*/ 1 w 21629"/>
                <a:gd name="T5" fmla="*/ 336 h 21600"/>
                <a:gd name="T6" fmla="*/ 0 60000 65536"/>
                <a:gd name="T7" fmla="*/ 0 60000 65536"/>
                <a:gd name="T8" fmla="*/ 0 60000 65536"/>
              </a:gdLst>
              <a:ahLst/>
              <a:cxnLst>
                <a:cxn ang="T6">
                  <a:pos x="T0" y="T1"/>
                </a:cxn>
                <a:cxn ang="T7">
                  <a:pos x="T2" y="T3"/>
                </a:cxn>
                <a:cxn ang="T8">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 name="Group 12"/>
          <p:cNvGrpSpPr>
            <a:grpSpLocks/>
          </p:cNvGrpSpPr>
          <p:nvPr/>
        </p:nvGrpSpPr>
        <p:grpSpPr bwMode="auto">
          <a:xfrm>
            <a:off x="1916113" y="2439988"/>
            <a:ext cx="4573587" cy="684212"/>
            <a:chOff x="1358" y="1537"/>
            <a:chExt cx="3241" cy="431"/>
          </a:xfrm>
        </p:grpSpPr>
        <p:sp>
          <p:nvSpPr>
            <p:cNvPr id="17" name="Line 13"/>
            <p:cNvSpPr>
              <a:spLocks noChangeShapeType="1"/>
            </p:cNvSpPr>
            <p:nvPr/>
          </p:nvSpPr>
          <p:spPr bwMode="auto">
            <a:xfrm>
              <a:off x="2331" y="1968"/>
              <a:ext cx="2268"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Arc 14"/>
            <p:cNvSpPr>
              <a:spLocks/>
            </p:cNvSpPr>
            <p:nvPr/>
          </p:nvSpPr>
          <p:spPr bwMode="auto">
            <a:xfrm>
              <a:off x="2170" y="1824"/>
              <a:ext cx="162" cy="144"/>
            </a:xfrm>
            <a:custGeom>
              <a:avLst/>
              <a:gdLst>
                <a:gd name="T0" fmla="*/ 162 w 21600"/>
                <a:gd name="T1" fmla="*/ 144 h 21600"/>
                <a:gd name="T2" fmla="*/ 0 w 21600"/>
                <a:gd name="T3" fmla="*/ 0 h 21600"/>
                <a:gd name="T4" fmla="*/ 162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Arc 15"/>
            <p:cNvSpPr>
              <a:spLocks/>
            </p:cNvSpPr>
            <p:nvPr/>
          </p:nvSpPr>
          <p:spPr bwMode="auto">
            <a:xfrm>
              <a:off x="1358" y="1537"/>
              <a:ext cx="811" cy="288"/>
            </a:xfrm>
            <a:custGeom>
              <a:avLst/>
              <a:gdLst>
                <a:gd name="T0" fmla="*/ 0 w 21627"/>
                <a:gd name="T1" fmla="*/ 0 h 21600"/>
                <a:gd name="T2" fmla="*/ 811 w 21627"/>
                <a:gd name="T3" fmla="*/ 288 h 21600"/>
                <a:gd name="T4" fmla="*/ 1 w 21627"/>
                <a:gd name="T5" fmla="*/ 288 h 21600"/>
                <a:gd name="T6" fmla="*/ 0 60000 65536"/>
                <a:gd name="T7" fmla="*/ 0 60000 65536"/>
                <a:gd name="T8" fmla="*/ 0 60000 65536"/>
              </a:gdLst>
              <a:ahLst/>
              <a:cxnLst>
                <a:cxn ang="T6">
                  <a:pos x="T0" y="T1"/>
                </a:cxn>
                <a:cxn ang="T7">
                  <a:pos x="T2" y="T3"/>
                </a:cxn>
                <a:cxn ang="T8">
                  <a:pos x="T4" y="T5"/>
                </a:cxn>
              </a:cxnLst>
              <a:rect l="0" t="0" r="r" b="b"/>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0" name="Group 16"/>
          <p:cNvGrpSpPr>
            <a:grpSpLocks/>
          </p:cNvGrpSpPr>
          <p:nvPr/>
        </p:nvGrpSpPr>
        <p:grpSpPr bwMode="auto">
          <a:xfrm>
            <a:off x="1917700" y="2439988"/>
            <a:ext cx="4572000" cy="531812"/>
            <a:chOff x="1359" y="1537"/>
            <a:chExt cx="3240" cy="335"/>
          </a:xfrm>
        </p:grpSpPr>
        <p:sp>
          <p:nvSpPr>
            <p:cNvPr id="21" name="Line 17"/>
            <p:cNvSpPr>
              <a:spLocks noChangeShapeType="1"/>
            </p:cNvSpPr>
            <p:nvPr/>
          </p:nvSpPr>
          <p:spPr bwMode="auto">
            <a:xfrm>
              <a:off x="2331" y="1872"/>
              <a:ext cx="2268"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Arc 18"/>
            <p:cNvSpPr>
              <a:spLocks/>
            </p:cNvSpPr>
            <p:nvPr/>
          </p:nvSpPr>
          <p:spPr bwMode="auto">
            <a:xfrm>
              <a:off x="1359" y="1537"/>
              <a:ext cx="865" cy="192"/>
            </a:xfrm>
            <a:custGeom>
              <a:avLst/>
              <a:gdLst>
                <a:gd name="T0" fmla="*/ 0 w 21625"/>
                <a:gd name="T1" fmla="*/ 0 h 21600"/>
                <a:gd name="T2" fmla="*/ 865 w 21625"/>
                <a:gd name="T3" fmla="*/ 192 h 21600"/>
                <a:gd name="T4" fmla="*/ 1 w 21625"/>
                <a:gd name="T5" fmla="*/ 192 h 21600"/>
                <a:gd name="T6" fmla="*/ 0 60000 65536"/>
                <a:gd name="T7" fmla="*/ 0 60000 65536"/>
                <a:gd name="T8" fmla="*/ 0 60000 65536"/>
              </a:gdLst>
              <a:ahLst/>
              <a:cxnLst>
                <a:cxn ang="T6">
                  <a:pos x="T0" y="T1"/>
                </a:cxn>
                <a:cxn ang="T7">
                  <a:pos x="T2" y="T3"/>
                </a:cxn>
                <a:cxn ang="T8">
                  <a:pos x="T4" y="T5"/>
                </a:cxn>
              </a:cxnLst>
              <a:rect l="0" t="0" r="r" b="b"/>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Arc 19"/>
            <p:cNvSpPr>
              <a:spLocks/>
            </p:cNvSpPr>
            <p:nvPr/>
          </p:nvSpPr>
          <p:spPr bwMode="auto">
            <a:xfrm>
              <a:off x="2224" y="1728"/>
              <a:ext cx="108" cy="144"/>
            </a:xfrm>
            <a:custGeom>
              <a:avLst/>
              <a:gdLst>
                <a:gd name="T0" fmla="*/ 108 w 21600"/>
                <a:gd name="T1" fmla="*/ 144 h 21600"/>
                <a:gd name="T2" fmla="*/ 0 w 21600"/>
                <a:gd name="T3" fmla="*/ 0 h 21600"/>
                <a:gd name="T4" fmla="*/ 108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4" name="Group 20"/>
          <p:cNvGrpSpPr>
            <a:grpSpLocks/>
          </p:cNvGrpSpPr>
          <p:nvPr/>
        </p:nvGrpSpPr>
        <p:grpSpPr bwMode="auto">
          <a:xfrm>
            <a:off x="1916113" y="2439988"/>
            <a:ext cx="4573587" cy="379412"/>
            <a:chOff x="1358" y="1537"/>
            <a:chExt cx="3241" cy="239"/>
          </a:xfrm>
        </p:grpSpPr>
        <p:sp>
          <p:nvSpPr>
            <p:cNvPr id="25" name="Line 21"/>
            <p:cNvSpPr>
              <a:spLocks noChangeShapeType="1"/>
            </p:cNvSpPr>
            <p:nvPr/>
          </p:nvSpPr>
          <p:spPr bwMode="auto">
            <a:xfrm>
              <a:off x="2439" y="1776"/>
              <a:ext cx="2160"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Arc 22"/>
            <p:cNvSpPr>
              <a:spLocks/>
            </p:cNvSpPr>
            <p:nvPr/>
          </p:nvSpPr>
          <p:spPr bwMode="auto">
            <a:xfrm>
              <a:off x="1358" y="1537"/>
              <a:ext cx="919" cy="144"/>
            </a:xfrm>
            <a:custGeom>
              <a:avLst/>
              <a:gdLst>
                <a:gd name="T0" fmla="*/ 0 w 21624"/>
                <a:gd name="T1" fmla="*/ 0 h 21600"/>
                <a:gd name="T2" fmla="*/ 919 w 21624"/>
                <a:gd name="T3" fmla="*/ 144 h 21600"/>
                <a:gd name="T4" fmla="*/ 1 w 21624"/>
                <a:gd name="T5" fmla="*/ 144 h 21600"/>
                <a:gd name="T6" fmla="*/ 0 60000 65536"/>
                <a:gd name="T7" fmla="*/ 0 60000 65536"/>
                <a:gd name="T8" fmla="*/ 0 60000 65536"/>
              </a:gdLst>
              <a:ahLst/>
              <a:cxnLst>
                <a:cxn ang="T6">
                  <a:pos x="T0" y="T1"/>
                </a:cxn>
                <a:cxn ang="T7">
                  <a:pos x="T2" y="T3"/>
                </a:cxn>
                <a:cxn ang="T8">
                  <a:pos x="T4" y="T5"/>
                </a:cxn>
              </a:cxnLst>
              <a:rect l="0" t="0" r="r" b="b"/>
              <a:pathLst>
                <a:path w="21624" h="21600" fill="none" extrusionOk="0">
                  <a:moveTo>
                    <a:pt x="0" y="0"/>
                  </a:moveTo>
                  <a:cubicBezTo>
                    <a:pt x="8" y="0"/>
                    <a:pt x="16" y="-1"/>
                    <a:pt x="24" y="0"/>
                  </a:cubicBezTo>
                  <a:cubicBezTo>
                    <a:pt x="11953" y="0"/>
                    <a:pt x="21624" y="9670"/>
                    <a:pt x="21624" y="21600"/>
                  </a:cubicBezTo>
                </a:path>
                <a:path w="21624" h="21600" stroke="0" extrusionOk="0">
                  <a:moveTo>
                    <a:pt x="0" y="0"/>
                  </a:moveTo>
                  <a:cubicBezTo>
                    <a:pt x="8" y="0"/>
                    <a:pt x="16" y="-1"/>
                    <a:pt x="24" y="0"/>
                  </a:cubicBezTo>
                  <a:cubicBezTo>
                    <a:pt x="11953" y="0"/>
                    <a:pt x="21624" y="9670"/>
                    <a:pt x="21624" y="21600"/>
                  </a:cubicBezTo>
                  <a:lnTo>
                    <a:pt x="24"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Arc 23"/>
            <p:cNvSpPr>
              <a:spLocks/>
            </p:cNvSpPr>
            <p:nvPr/>
          </p:nvSpPr>
          <p:spPr bwMode="auto">
            <a:xfrm>
              <a:off x="2278" y="1680"/>
              <a:ext cx="162" cy="96"/>
            </a:xfrm>
            <a:custGeom>
              <a:avLst/>
              <a:gdLst>
                <a:gd name="T0" fmla="*/ 162 w 21600"/>
                <a:gd name="T1" fmla="*/ 96 h 21600"/>
                <a:gd name="T2" fmla="*/ 0 w 21600"/>
                <a:gd name="T3" fmla="*/ 0 h 21600"/>
                <a:gd name="T4" fmla="*/ 162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8" name="Group 24"/>
          <p:cNvGrpSpPr>
            <a:grpSpLocks/>
          </p:cNvGrpSpPr>
          <p:nvPr/>
        </p:nvGrpSpPr>
        <p:grpSpPr bwMode="auto">
          <a:xfrm>
            <a:off x="1917700" y="2439988"/>
            <a:ext cx="4572000" cy="227012"/>
            <a:chOff x="1359" y="1537"/>
            <a:chExt cx="3240" cy="143"/>
          </a:xfrm>
        </p:grpSpPr>
        <p:sp>
          <p:nvSpPr>
            <p:cNvPr id="29" name="Line 25"/>
            <p:cNvSpPr>
              <a:spLocks noChangeShapeType="1"/>
            </p:cNvSpPr>
            <p:nvPr/>
          </p:nvSpPr>
          <p:spPr bwMode="auto">
            <a:xfrm>
              <a:off x="2601" y="1680"/>
              <a:ext cx="1998"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Arc 26"/>
            <p:cNvSpPr>
              <a:spLocks/>
            </p:cNvSpPr>
            <p:nvPr/>
          </p:nvSpPr>
          <p:spPr bwMode="auto">
            <a:xfrm>
              <a:off x="1359" y="1537"/>
              <a:ext cx="1027" cy="96"/>
            </a:xfrm>
            <a:custGeom>
              <a:avLst/>
              <a:gdLst>
                <a:gd name="T0" fmla="*/ 0 w 21621"/>
                <a:gd name="T1" fmla="*/ 0 h 21600"/>
                <a:gd name="T2" fmla="*/ 1027 w 21621"/>
                <a:gd name="T3" fmla="*/ 96 h 21600"/>
                <a:gd name="T4" fmla="*/ 1 w 21621"/>
                <a:gd name="T5" fmla="*/ 96 h 21600"/>
                <a:gd name="T6" fmla="*/ 0 60000 65536"/>
                <a:gd name="T7" fmla="*/ 0 60000 65536"/>
                <a:gd name="T8" fmla="*/ 0 60000 65536"/>
              </a:gdLst>
              <a:ahLst/>
              <a:cxnLst>
                <a:cxn ang="T6">
                  <a:pos x="T0" y="T1"/>
                </a:cxn>
                <a:cxn ang="T7">
                  <a:pos x="T2" y="T3"/>
                </a:cxn>
                <a:cxn ang="T8">
                  <a:pos x="T4" y="T5"/>
                </a:cxn>
              </a:cxnLst>
              <a:rect l="0" t="0" r="r" b="b"/>
              <a:pathLst>
                <a:path w="21621" h="21600" fill="none" extrusionOk="0">
                  <a:moveTo>
                    <a:pt x="0" y="0"/>
                  </a:moveTo>
                  <a:cubicBezTo>
                    <a:pt x="7" y="0"/>
                    <a:pt x="14" y="-1"/>
                    <a:pt x="21" y="0"/>
                  </a:cubicBezTo>
                  <a:cubicBezTo>
                    <a:pt x="11950" y="0"/>
                    <a:pt x="21621" y="9670"/>
                    <a:pt x="21621" y="21600"/>
                  </a:cubicBezTo>
                </a:path>
                <a:path w="21621" h="21600" stroke="0" extrusionOk="0">
                  <a:moveTo>
                    <a:pt x="0" y="0"/>
                  </a:moveTo>
                  <a:cubicBezTo>
                    <a:pt x="7" y="0"/>
                    <a:pt x="14" y="-1"/>
                    <a:pt x="21" y="0"/>
                  </a:cubicBezTo>
                  <a:cubicBezTo>
                    <a:pt x="11950" y="0"/>
                    <a:pt x="21621" y="9670"/>
                    <a:pt x="21621" y="21600"/>
                  </a:cubicBezTo>
                  <a:lnTo>
                    <a:pt x="21"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Arc 27"/>
            <p:cNvSpPr>
              <a:spLocks/>
            </p:cNvSpPr>
            <p:nvPr/>
          </p:nvSpPr>
          <p:spPr bwMode="auto">
            <a:xfrm>
              <a:off x="2386" y="1632"/>
              <a:ext cx="216" cy="48"/>
            </a:xfrm>
            <a:custGeom>
              <a:avLst/>
              <a:gdLst>
                <a:gd name="T0" fmla="*/ 216 w 21600"/>
                <a:gd name="T1" fmla="*/ 48 h 21600"/>
                <a:gd name="T2" fmla="*/ 0 w 21600"/>
                <a:gd name="T3" fmla="*/ 0 h 21600"/>
                <a:gd name="T4" fmla="*/ 21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28"/>
            <p:cNvSpPr>
              <a:spLocks noChangeShapeType="1"/>
            </p:cNvSpPr>
            <p:nvPr/>
          </p:nvSpPr>
          <p:spPr bwMode="auto">
            <a:xfrm>
              <a:off x="2223" y="1584"/>
              <a:ext cx="2376"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3" name="Group 29"/>
          <p:cNvGrpSpPr>
            <a:grpSpLocks/>
          </p:cNvGrpSpPr>
          <p:nvPr/>
        </p:nvGrpSpPr>
        <p:grpSpPr bwMode="auto">
          <a:xfrm>
            <a:off x="1919288" y="3733800"/>
            <a:ext cx="4570412" cy="839788"/>
            <a:chOff x="1360" y="2352"/>
            <a:chExt cx="3239" cy="529"/>
          </a:xfrm>
        </p:grpSpPr>
        <p:sp>
          <p:nvSpPr>
            <p:cNvPr id="34" name="Line 30"/>
            <p:cNvSpPr>
              <a:spLocks noChangeShapeType="1"/>
            </p:cNvSpPr>
            <p:nvPr/>
          </p:nvSpPr>
          <p:spPr bwMode="auto">
            <a:xfrm>
              <a:off x="2331" y="2352"/>
              <a:ext cx="2268"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Arc 31"/>
            <p:cNvSpPr>
              <a:spLocks/>
            </p:cNvSpPr>
            <p:nvPr/>
          </p:nvSpPr>
          <p:spPr bwMode="auto">
            <a:xfrm rot="10800000">
              <a:off x="2007" y="2352"/>
              <a:ext cx="324" cy="192"/>
            </a:xfrm>
            <a:custGeom>
              <a:avLst/>
              <a:gdLst>
                <a:gd name="T0" fmla="*/ 324 w 21600"/>
                <a:gd name="T1" fmla="*/ 0 h 21600"/>
                <a:gd name="T2" fmla="*/ 0 w 21600"/>
                <a:gd name="T3" fmla="*/ 192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Arc 32"/>
            <p:cNvSpPr>
              <a:spLocks/>
            </p:cNvSpPr>
            <p:nvPr/>
          </p:nvSpPr>
          <p:spPr bwMode="auto">
            <a:xfrm rot="10800000">
              <a:off x="1360" y="2545"/>
              <a:ext cx="648" cy="336"/>
            </a:xfrm>
            <a:custGeom>
              <a:avLst/>
              <a:gdLst>
                <a:gd name="T0" fmla="*/ 0 w 21600"/>
                <a:gd name="T1" fmla="*/ 336 h 21600"/>
                <a:gd name="T2" fmla="*/ 647 w 21600"/>
                <a:gd name="T3" fmla="*/ 0 h 21600"/>
                <a:gd name="T4" fmla="*/ 648 w 21600"/>
                <a:gd name="T5" fmla="*/ 3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3"/>
                    <a:pt x="9650" y="18"/>
                    <a:pt x="21567" y="0"/>
                  </a:cubicBezTo>
                </a:path>
                <a:path w="21600" h="21600" stroke="0" extrusionOk="0">
                  <a:moveTo>
                    <a:pt x="0" y="21600"/>
                  </a:moveTo>
                  <a:cubicBezTo>
                    <a:pt x="0" y="9683"/>
                    <a:pt x="9650" y="18"/>
                    <a:pt x="21567"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 name="Group 33"/>
          <p:cNvGrpSpPr>
            <a:grpSpLocks/>
          </p:cNvGrpSpPr>
          <p:nvPr/>
        </p:nvGrpSpPr>
        <p:grpSpPr bwMode="auto">
          <a:xfrm>
            <a:off x="1919288" y="3886200"/>
            <a:ext cx="4570412" cy="763588"/>
            <a:chOff x="1360" y="2448"/>
            <a:chExt cx="3239" cy="481"/>
          </a:xfrm>
        </p:grpSpPr>
        <p:sp>
          <p:nvSpPr>
            <p:cNvPr id="38" name="Line 34"/>
            <p:cNvSpPr>
              <a:spLocks noChangeShapeType="1"/>
            </p:cNvSpPr>
            <p:nvPr/>
          </p:nvSpPr>
          <p:spPr bwMode="auto">
            <a:xfrm>
              <a:off x="2331" y="2448"/>
              <a:ext cx="2268"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Arc 35"/>
            <p:cNvSpPr>
              <a:spLocks/>
            </p:cNvSpPr>
            <p:nvPr/>
          </p:nvSpPr>
          <p:spPr bwMode="auto">
            <a:xfrm rot="10800000">
              <a:off x="2115" y="2448"/>
              <a:ext cx="216" cy="144"/>
            </a:xfrm>
            <a:custGeom>
              <a:avLst/>
              <a:gdLst>
                <a:gd name="T0" fmla="*/ 216 w 21600"/>
                <a:gd name="T1" fmla="*/ 0 h 21600"/>
                <a:gd name="T2" fmla="*/ 0 w 21600"/>
                <a:gd name="T3" fmla="*/ 144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Arc 36"/>
            <p:cNvSpPr>
              <a:spLocks/>
            </p:cNvSpPr>
            <p:nvPr/>
          </p:nvSpPr>
          <p:spPr bwMode="auto">
            <a:xfrm rot="10800000">
              <a:off x="1360" y="2593"/>
              <a:ext cx="756" cy="336"/>
            </a:xfrm>
            <a:custGeom>
              <a:avLst/>
              <a:gdLst>
                <a:gd name="T0" fmla="*/ 0 w 21600"/>
                <a:gd name="T1" fmla="*/ 336 h 21600"/>
                <a:gd name="T2" fmla="*/ 755 w 21600"/>
                <a:gd name="T3" fmla="*/ 0 h 21600"/>
                <a:gd name="T4" fmla="*/ 756 w 21600"/>
                <a:gd name="T5" fmla="*/ 3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1" name="Group 37"/>
          <p:cNvGrpSpPr>
            <a:grpSpLocks/>
          </p:cNvGrpSpPr>
          <p:nvPr/>
        </p:nvGrpSpPr>
        <p:grpSpPr bwMode="auto">
          <a:xfrm>
            <a:off x="1919288" y="4038600"/>
            <a:ext cx="4570412" cy="687388"/>
            <a:chOff x="1360" y="2544"/>
            <a:chExt cx="3239" cy="433"/>
          </a:xfrm>
        </p:grpSpPr>
        <p:sp>
          <p:nvSpPr>
            <p:cNvPr id="42" name="Line 38"/>
            <p:cNvSpPr>
              <a:spLocks noChangeShapeType="1"/>
            </p:cNvSpPr>
            <p:nvPr/>
          </p:nvSpPr>
          <p:spPr bwMode="auto">
            <a:xfrm>
              <a:off x="2331" y="2544"/>
              <a:ext cx="2268"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Arc 39"/>
            <p:cNvSpPr>
              <a:spLocks/>
            </p:cNvSpPr>
            <p:nvPr/>
          </p:nvSpPr>
          <p:spPr bwMode="auto">
            <a:xfrm rot="10800000">
              <a:off x="2169" y="2544"/>
              <a:ext cx="162" cy="144"/>
            </a:xfrm>
            <a:custGeom>
              <a:avLst/>
              <a:gdLst>
                <a:gd name="T0" fmla="*/ 162 w 21600"/>
                <a:gd name="T1" fmla="*/ 0 h 21600"/>
                <a:gd name="T2" fmla="*/ 0 w 21600"/>
                <a:gd name="T3" fmla="*/ 144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Arc 40"/>
            <p:cNvSpPr>
              <a:spLocks/>
            </p:cNvSpPr>
            <p:nvPr/>
          </p:nvSpPr>
          <p:spPr bwMode="auto">
            <a:xfrm rot="10800000">
              <a:off x="1360" y="2689"/>
              <a:ext cx="810" cy="288"/>
            </a:xfrm>
            <a:custGeom>
              <a:avLst/>
              <a:gdLst>
                <a:gd name="T0" fmla="*/ 0 w 21600"/>
                <a:gd name="T1" fmla="*/ 288 h 21600"/>
                <a:gd name="T2" fmla="*/ 809 w 21600"/>
                <a:gd name="T3" fmla="*/ 0 h 21600"/>
                <a:gd name="T4" fmla="*/ 810 w 21600"/>
                <a:gd name="T5" fmla="*/ 28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5" name="Group 41"/>
          <p:cNvGrpSpPr>
            <a:grpSpLocks/>
          </p:cNvGrpSpPr>
          <p:nvPr/>
        </p:nvGrpSpPr>
        <p:grpSpPr bwMode="auto">
          <a:xfrm>
            <a:off x="1919288" y="4191000"/>
            <a:ext cx="4570412" cy="534988"/>
            <a:chOff x="1360" y="2640"/>
            <a:chExt cx="3239" cy="337"/>
          </a:xfrm>
        </p:grpSpPr>
        <p:sp>
          <p:nvSpPr>
            <p:cNvPr id="46" name="Line 42"/>
            <p:cNvSpPr>
              <a:spLocks noChangeShapeType="1"/>
            </p:cNvSpPr>
            <p:nvPr/>
          </p:nvSpPr>
          <p:spPr bwMode="auto">
            <a:xfrm>
              <a:off x="2331" y="2640"/>
              <a:ext cx="2268"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Arc 43"/>
            <p:cNvSpPr>
              <a:spLocks/>
            </p:cNvSpPr>
            <p:nvPr/>
          </p:nvSpPr>
          <p:spPr bwMode="auto">
            <a:xfrm rot="10800000">
              <a:off x="1360" y="2785"/>
              <a:ext cx="864" cy="192"/>
            </a:xfrm>
            <a:custGeom>
              <a:avLst/>
              <a:gdLst>
                <a:gd name="T0" fmla="*/ 0 w 21600"/>
                <a:gd name="T1" fmla="*/ 192 h 21600"/>
                <a:gd name="T2" fmla="*/ 863 w 21600"/>
                <a:gd name="T3" fmla="*/ 0 h 21600"/>
                <a:gd name="T4" fmla="*/ 864 w 21600"/>
                <a:gd name="T5" fmla="*/ 19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Arc 44"/>
            <p:cNvSpPr>
              <a:spLocks/>
            </p:cNvSpPr>
            <p:nvPr/>
          </p:nvSpPr>
          <p:spPr bwMode="auto">
            <a:xfrm rot="10800000">
              <a:off x="2223" y="2640"/>
              <a:ext cx="108" cy="144"/>
            </a:xfrm>
            <a:custGeom>
              <a:avLst/>
              <a:gdLst>
                <a:gd name="T0" fmla="*/ 108 w 21600"/>
                <a:gd name="T1" fmla="*/ 0 h 21600"/>
                <a:gd name="T2" fmla="*/ 0 w 21600"/>
                <a:gd name="T3" fmla="*/ 144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9" name="Group 45"/>
          <p:cNvGrpSpPr>
            <a:grpSpLocks/>
          </p:cNvGrpSpPr>
          <p:nvPr/>
        </p:nvGrpSpPr>
        <p:grpSpPr bwMode="auto">
          <a:xfrm>
            <a:off x="1919288" y="4343400"/>
            <a:ext cx="4570412" cy="382588"/>
            <a:chOff x="1360" y="2736"/>
            <a:chExt cx="3239" cy="241"/>
          </a:xfrm>
        </p:grpSpPr>
        <p:sp>
          <p:nvSpPr>
            <p:cNvPr id="50" name="Line 46"/>
            <p:cNvSpPr>
              <a:spLocks noChangeShapeType="1"/>
            </p:cNvSpPr>
            <p:nvPr/>
          </p:nvSpPr>
          <p:spPr bwMode="auto">
            <a:xfrm>
              <a:off x="2439" y="2736"/>
              <a:ext cx="2160"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Arc 47"/>
            <p:cNvSpPr>
              <a:spLocks/>
            </p:cNvSpPr>
            <p:nvPr/>
          </p:nvSpPr>
          <p:spPr bwMode="auto">
            <a:xfrm rot="10800000">
              <a:off x="1360" y="2833"/>
              <a:ext cx="918" cy="144"/>
            </a:xfrm>
            <a:custGeom>
              <a:avLst/>
              <a:gdLst>
                <a:gd name="T0" fmla="*/ 0 w 21600"/>
                <a:gd name="T1" fmla="*/ 144 h 21600"/>
                <a:gd name="T2" fmla="*/ 917 w 21600"/>
                <a:gd name="T3" fmla="*/ 0 h 21600"/>
                <a:gd name="T4" fmla="*/ 918 w 21600"/>
                <a:gd name="T5" fmla="*/ 14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0"/>
                    <a:pt x="9656" y="13"/>
                    <a:pt x="21576" y="0"/>
                  </a:cubicBezTo>
                </a:path>
                <a:path w="21600" h="21600" stroke="0" extrusionOk="0">
                  <a:moveTo>
                    <a:pt x="0" y="21600"/>
                  </a:moveTo>
                  <a:cubicBezTo>
                    <a:pt x="0" y="9680"/>
                    <a:pt x="9656" y="13"/>
                    <a:pt x="21576"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Arc 48"/>
            <p:cNvSpPr>
              <a:spLocks/>
            </p:cNvSpPr>
            <p:nvPr/>
          </p:nvSpPr>
          <p:spPr bwMode="auto">
            <a:xfrm rot="10800000">
              <a:off x="2277" y="2736"/>
              <a:ext cx="162" cy="96"/>
            </a:xfrm>
            <a:custGeom>
              <a:avLst/>
              <a:gdLst>
                <a:gd name="T0" fmla="*/ 162 w 21600"/>
                <a:gd name="T1" fmla="*/ 0 h 21600"/>
                <a:gd name="T2" fmla="*/ 0 w 21600"/>
                <a:gd name="T3" fmla="*/ 96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3" name="Group 49"/>
          <p:cNvGrpSpPr>
            <a:grpSpLocks/>
          </p:cNvGrpSpPr>
          <p:nvPr/>
        </p:nvGrpSpPr>
        <p:grpSpPr bwMode="auto">
          <a:xfrm>
            <a:off x="1919288" y="4495800"/>
            <a:ext cx="4570412" cy="230188"/>
            <a:chOff x="1360" y="2832"/>
            <a:chExt cx="3239" cy="145"/>
          </a:xfrm>
        </p:grpSpPr>
        <p:sp>
          <p:nvSpPr>
            <p:cNvPr id="54" name="Line 50"/>
            <p:cNvSpPr>
              <a:spLocks noChangeShapeType="1"/>
            </p:cNvSpPr>
            <p:nvPr/>
          </p:nvSpPr>
          <p:spPr bwMode="auto">
            <a:xfrm>
              <a:off x="2601" y="2832"/>
              <a:ext cx="1998"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Arc 51"/>
            <p:cNvSpPr>
              <a:spLocks/>
            </p:cNvSpPr>
            <p:nvPr/>
          </p:nvSpPr>
          <p:spPr bwMode="auto">
            <a:xfrm rot="10800000">
              <a:off x="1360" y="2881"/>
              <a:ext cx="1026" cy="96"/>
            </a:xfrm>
            <a:custGeom>
              <a:avLst/>
              <a:gdLst>
                <a:gd name="T0" fmla="*/ 0 w 21600"/>
                <a:gd name="T1" fmla="*/ 96 h 21600"/>
                <a:gd name="T2" fmla="*/ 1025 w 21600"/>
                <a:gd name="T3" fmla="*/ 0 h 21600"/>
                <a:gd name="T4" fmla="*/ 1026 w 21600"/>
                <a:gd name="T5" fmla="*/ 9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78"/>
                    <a:pt x="9657" y="11"/>
                    <a:pt x="21579" y="0"/>
                  </a:cubicBezTo>
                </a:path>
                <a:path w="21600" h="21600" stroke="0" extrusionOk="0">
                  <a:moveTo>
                    <a:pt x="0" y="21600"/>
                  </a:moveTo>
                  <a:cubicBezTo>
                    <a:pt x="0" y="9678"/>
                    <a:pt x="9657" y="11"/>
                    <a:pt x="21579"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Arc 52"/>
            <p:cNvSpPr>
              <a:spLocks/>
            </p:cNvSpPr>
            <p:nvPr/>
          </p:nvSpPr>
          <p:spPr bwMode="auto">
            <a:xfrm rot="10800000">
              <a:off x="2385" y="2832"/>
              <a:ext cx="216" cy="48"/>
            </a:xfrm>
            <a:custGeom>
              <a:avLst/>
              <a:gdLst>
                <a:gd name="T0" fmla="*/ 216 w 21600"/>
                <a:gd name="T1" fmla="*/ 0 h 21600"/>
                <a:gd name="T2" fmla="*/ 0 w 21600"/>
                <a:gd name="T3" fmla="*/ 48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Line 53"/>
            <p:cNvSpPr>
              <a:spLocks noChangeShapeType="1"/>
            </p:cNvSpPr>
            <p:nvPr/>
          </p:nvSpPr>
          <p:spPr bwMode="auto">
            <a:xfrm>
              <a:off x="2223" y="2928"/>
              <a:ext cx="2376"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8" name="Group 54"/>
          <p:cNvGrpSpPr>
            <a:grpSpLocks/>
          </p:cNvGrpSpPr>
          <p:nvPr/>
        </p:nvGrpSpPr>
        <p:grpSpPr bwMode="auto">
          <a:xfrm>
            <a:off x="2292350" y="2881313"/>
            <a:ext cx="104775" cy="352425"/>
            <a:chOff x="1624" y="1815"/>
            <a:chExt cx="75" cy="222"/>
          </a:xfrm>
          <a:solidFill>
            <a:schemeClr val="tx1"/>
          </a:solidFill>
        </p:grpSpPr>
        <p:sp>
          <p:nvSpPr>
            <p:cNvPr id="59" name="Oval 55"/>
            <p:cNvSpPr>
              <a:spLocks noChangeArrowheads="1"/>
            </p:cNvSpPr>
            <p:nvPr/>
          </p:nvSpPr>
          <p:spPr bwMode="auto">
            <a:xfrm>
              <a:off x="1624" y="1815"/>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 name="Oval 56"/>
            <p:cNvSpPr>
              <a:spLocks noChangeArrowheads="1"/>
            </p:cNvSpPr>
            <p:nvPr/>
          </p:nvSpPr>
          <p:spPr bwMode="auto">
            <a:xfrm>
              <a:off x="1624" y="1971"/>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61" name="Group 57"/>
          <p:cNvGrpSpPr>
            <a:grpSpLocks/>
          </p:cNvGrpSpPr>
          <p:nvPr/>
        </p:nvGrpSpPr>
        <p:grpSpPr bwMode="auto">
          <a:xfrm>
            <a:off x="2292350" y="3376613"/>
            <a:ext cx="104775" cy="352425"/>
            <a:chOff x="1624" y="2127"/>
            <a:chExt cx="75" cy="222"/>
          </a:xfrm>
          <a:solidFill>
            <a:schemeClr val="tx1"/>
          </a:solidFill>
        </p:grpSpPr>
        <p:sp>
          <p:nvSpPr>
            <p:cNvPr id="62" name="Oval 58"/>
            <p:cNvSpPr>
              <a:spLocks noChangeArrowheads="1"/>
            </p:cNvSpPr>
            <p:nvPr/>
          </p:nvSpPr>
          <p:spPr bwMode="auto">
            <a:xfrm>
              <a:off x="1624" y="2127"/>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 name="Oval 59"/>
            <p:cNvSpPr>
              <a:spLocks noChangeArrowheads="1"/>
            </p:cNvSpPr>
            <p:nvPr/>
          </p:nvSpPr>
          <p:spPr bwMode="auto">
            <a:xfrm>
              <a:off x="1624" y="2283"/>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64" name="Group 60"/>
          <p:cNvGrpSpPr>
            <a:grpSpLocks/>
          </p:cNvGrpSpPr>
          <p:nvPr/>
        </p:nvGrpSpPr>
        <p:grpSpPr bwMode="auto">
          <a:xfrm>
            <a:off x="2292350" y="3870325"/>
            <a:ext cx="104775" cy="352425"/>
            <a:chOff x="1624" y="2438"/>
            <a:chExt cx="75" cy="222"/>
          </a:xfrm>
          <a:solidFill>
            <a:schemeClr val="tx1"/>
          </a:solidFill>
        </p:grpSpPr>
        <p:sp>
          <p:nvSpPr>
            <p:cNvPr id="65" name="Oval 61"/>
            <p:cNvSpPr>
              <a:spLocks noChangeArrowheads="1"/>
            </p:cNvSpPr>
            <p:nvPr/>
          </p:nvSpPr>
          <p:spPr bwMode="auto">
            <a:xfrm>
              <a:off x="1624" y="2438"/>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 name="Oval 62"/>
            <p:cNvSpPr>
              <a:spLocks noChangeArrowheads="1"/>
            </p:cNvSpPr>
            <p:nvPr/>
          </p:nvSpPr>
          <p:spPr bwMode="auto">
            <a:xfrm>
              <a:off x="1624" y="2594"/>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67" name="Arc 63"/>
          <p:cNvSpPr>
            <a:spLocks/>
          </p:cNvSpPr>
          <p:nvPr/>
        </p:nvSpPr>
        <p:spPr bwMode="auto">
          <a:xfrm>
            <a:off x="6564313" y="2516188"/>
            <a:ext cx="992187" cy="990600"/>
          </a:xfrm>
          <a:custGeom>
            <a:avLst/>
            <a:gdLst>
              <a:gd name="T0" fmla="*/ 0 w 21631"/>
              <a:gd name="T1" fmla="*/ 0 h 21600"/>
              <a:gd name="T2" fmla="*/ 992187 w 21631"/>
              <a:gd name="T3" fmla="*/ 990600 h 21600"/>
              <a:gd name="T4" fmla="*/ 1422 w 21631"/>
              <a:gd name="T5" fmla="*/ 990600 h 21600"/>
              <a:gd name="T6" fmla="*/ 0 60000 65536"/>
              <a:gd name="T7" fmla="*/ 0 60000 65536"/>
              <a:gd name="T8" fmla="*/ 0 60000 65536"/>
            </a:gdLst>
            <a:ahLst/>
            <a:cxnLst>
              <a:cxn ang="T6">
                <a:pos x="T0" y="T1"/>
              </a:cxn>
              <a:cxn ang="T7">
                <a:pos x="T2" y="T3"/>
              </a:cxn>
              <a:cxn ang="T8">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lnTo>
                  <a:pt x="0" y="0"/>
                </a:lnTo>
                <a:close/>
              </a:path>
            </a:pathLst>
          </a:custGeom>
          <a:noFill/>
          <a:ln w="50800" cap="rnd">
            <a:solidFill>
              <a:schemeClr val="tx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Arc 64"/>
          <p:cNvSpPr>
            <a:spLocks/>
          </p:cNvSpPr>
          <p:nvPr/>
        </p:nvSpPr>
        <p:spPr bwMode="auto">
          <a:xfrm rot="10800000">
            <a:off x="6567488" y="3506788"/>
            <a:ext cx="990600" cy="990600"/>
          </a:xfrm>
          <a:custGeom>
            <a:avLst/>
            <a:gdLst>
              <a:gd name="T0" fmla="*/ 0 w 21600"/>
              <a:gd name="T1" fmla="*/ 990600 h 21600"/>
              <a:gd name="T2" fmla="*/ 989178 w 21600"/>
              <a:gd name="T3" fmla="*/ 0 h 21600"/>
              <a:gd name="T4" fmla="*/ 990600 w 21600"/>
              <a:gd name="T5" fmla="*/ 9906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lnTo>
                  <a:pt x="0" y="21600"/>
                </a:lnTo>
                <a:close/>
              </a:path>
            </a:pathLst>
          </a:custGeom>
          <a:noFill/>
          <a:ln w="50800" cap="rnd">
            <a:solidFill>
              <a:schemeClr val="tx2"/>
            </a:solidFill>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65"/>
          <p:cNvSpPr>
            <a:spLocks noChangeShapeType="1"/>
          </p:cNvSpPr>
          <p:nvPr/>
        </p:nvSpPr>
        <p:spPr bwMode="auto">
          <a:xfrm flipV="1">
            <a:off x="1714500" y="4551363"/>
            <a:ext cx="214313" cy="635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Line 66"/>
          <p:cNvSpPr>
            <a:spLocks noChangeShapeType="1"/>
          </p:cNvSpPr>
          <p:nvPr/>
        </p:nvSpPr>
        <p:spPr bwMode="auto">
          <a:xfrm flipV="1">
            <a:off x="1709738" y="4703763"/>
            <a:ext cx="214312" cy="635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67"/>
          <p:cNvSpPr>
            <a:spLocks noChangeShapeType="1"/>
          </p:cNvSpPr>
          <p:nvPr/>
        </p:nvSpPr>
        <p:spPr bwMode="auto">
          <a:xfrm flipV="1">
            <a:off x="1704975" y="4627563"/>
            <a:ext cx="214313" cy="635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Rectangle 68"/>
          <p:cNvSpPr>
            <a:spLocks noChangeArrowheads="1"/>
          </p:cNvSpPr>
          <p:nvPr/>
        </p:nvSpPr>
        <p:spPr bwMode="auto">
          <a:xfrm>
            <a:off x="7642225" y="3241675"/>
            <a:ext cx="63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dirty="0">
                <a:solidFill>
                  <a:schemeClr val="tx2"/>
                </a:solidFill>
              </a:rPr>
              <a:t>M</a:t>
            </a:r>
            <a:r>
              <a:rPr lang="en-US" altLang="en-US" b="1" baseline="-25000" dirty="0">
                <a:solidFill>
                  <a:schemeClr val="tx2"/>
                </a:solidFill>
              </a:rPr>
              <a:t>p</a:t>
            </a:r>
          </a:p>
        </p:txBody>
      </p:sp>
      <p:sp>
        <p:nvSpPr>
          <p:cNvPr id="73" name="Line 69"/>
          <p:cNvSpPr>
            <a:spLocks noChangeShapeType="1"/>
          </p:cNvSpPr>
          <p:nvPr/>
        </p:nvSpPr>
        <p:spPr bwMode="auto">
          <a:xfrm flipH="1">
            <a:off x="6392863" y="4648200"/>
            <a:ext cx="188912"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70"/>
          <p:cNvSpPr>
            <a:spLocks noChangeShapeType="1"/>
          </p:cNvSpPr>
          <p:nvPr/>
        </p:nvSpPr>
        <p:spPr bwMode="auto">
          <a:xfrm flipH="1">
            <a:off x="6381750" y="4489450"/>
            <a:ext cx="188913"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71"/>
          <p:cNvSpPr>
            <a:spLocks noChangeShapeType="1"/>
          </p:cNvSpPr>
          <p:nvPr/>
        </p:nvSpPr>
        <p:spPr bwMode="auto">
          <a:xfrm flipH="1">
            <a:off x="6373813" y="4343400"/>
            <a:ext cx="188912"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72"/>
          <p:cNvSpPr>
            <a:spLocks noChangeShapeType="1"/>
          </p:cNvSpPr>
          <p:nvPr/>
        </p:nvSpPr>
        <p:spPr bwMode="auto">
          <a:xfrm flipH="1">
            <a:off x="6357938" y="4191000"/>
            <a:ext cx="188912"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73"/>
          <p:cNvSpPr>
            <a:spLocks noChangeShapeType="1"/>
          </p:cNvSpPr>
          <p:nvPr/>
        </p:nvSpPr>
        <p:spPr bwMode="auto">
          <a:xfrm flipH="1">
            <a:off x="6372225" y="4038600"/>
            <a:ext cx="188913"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74"/>
          <p:cNvSpPr>
            <a:spLocks noChangeShapeType="1"/>
          </p:cNvSpPr>
          <p:nvPr/>
        </p:nvSpPr>
        <p:spPr bwMode="auto">
          <a:xfrm flipH="1">
            <a:off x="6367463" y="3886200"/>
            <a:ext cx="188912"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75"/>
          <p:cNvSpPr>
            <a:spLocks noChangeShapeType="1"/>
          </p:cNvSpPr>
          <p:nvPr/>
        </p:nvSpPr>
        <p:spPr bwMode="auto">
          <a:xfrm flipH="1">
            <a:off x="6367463" y="3733800"/>
            <a:ext cx="188912"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Rectangle 76"/>
          <p:cNvSpPr>
            <a:spLocks noChangeArrowheads="1"/>
          </p:cNvSpPr>
          <p:nvPr/>
        </p:nvSpPr>
        <p:spPr bwMode="auto">
          <a:xfrm>
            <a:off x="395536" y="5280025"/>
            <a:ext cx="8210453"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spcBef>
                <a:spcPct val="0"/>
              </a:spcBef>
            </a:pPr>
            <a:r>
              <a:rPr lang="en-US" altLang="en-US" b="1" dirty="0"/>
              <a:t>Increase in Flange Stress Due to </a:t>
            </a:r>
          </a:p>
          <a:p>
            <a:pPr>
              <a:spcBef>
                <a:spcPct val="0"/>
              </a:spcBef>
            </a:pPr>
            <a:r>
              <a:rPr lang="en-US" altLang="en-US" b="1" dirty="0"/>
              <a:t>Inadequate Moment Transfer Through Web Connection</a:t>
            </a:r>
          </a:p>
        </p:txBody>
      </p:sp>
      <p:sp>
        <p:nvSpPr>
          <p:cNvPr id="81" name="Rectangle 77"/>
          <p:cNvSpPr>
            <a:spLocks noChangeArrowheads="1"/>
          </p:cNvSpPr>
          <p:nvPr/>
        </p:nvSpPr>
        <p:spPr bwMode="auto">
          <a:xfrm rot="-5400000">
            <a:off x="219571" y="916781"/>
            <a:ext cx="1516063" cy="30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ct val="0"/>
              </a:spcBef>
            </a:pPr>
            <a:r>
              <a:rPr lang="en-US" altLang="en-US" sz="1600" b="1" dirty="0"/>
              <a:t>Flange Stress</a:t>
            </a:r>
          </a:p>
        </p:txBody>
      </p:sp>
      <p:sp>
        <p:nvSpPr>
          <p:cNvPr id="82" name="Line 78"/>
          <p:cNvSpPr>
            <a:spLocks noChangeShapeType="1"/>
          </p:cNvSpPr>
          <p:nvPr/>
        </p:nvSpPr>
        <p:spPr bwMode="auto">
          <a:xfrm flipH="1" flipV="1">
            <a:off x="2540000" y="1078139"/>
            <a:ext cx="3733800" cy="152400"/>
          </a:xfrm>
          <a:prstGeom prst="line">
            <a:avLst/>
          </a:prstGeom>
          <a:noFill/>
          <a:ln w="508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Arc 79"/>
          <p:cNvSpPr>
            <a:spLocks/>
          </p:cNvSpPr>
          <p:nvPr/>
        </p:nvSpPr>
        <p:spPr bwMode="auto">
          <a:xfrm>
            <a:off x="1906588" y="381000"/>
            <a:ext cx="685800" cy="685800"/>
          </a:xfrm>
          <a:custGeom>
            <a:avLst/>
            <a:gdLst>
              <a:gd name="T0" fmla="*/ 685800 w 21600"/>
              <a:gd name="T1" fmla="*/ 685800 h 21600"/>
              <a:gd name="T2" fmla="*/ 0 w 21600"/>
              <a:gd name="T3" fmla="*/ 0 h 21600"/>
              <a:gd name="T4" fmla="*/ 68580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50800" cap="rnd">
            <a:solidFill>
              <a:schemeClr val="tx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Line 80"/>
          <p:cNvSpPr>
            <a:spLocks noChangeShapeType="1"/>
          </p:cNvSpPr>
          <p:nvPr/>
        </p:nvSpPr>
        <p:spPr bwMode="auto">
          <a:xfrm flipV="1">
            <a:off x="1828800" y="152400"/>
            <a:ext cx="0" cy="1828800"/>
          </a:xfrm>
          <a:prstGeom prst="line">
            <a:avLst/>
          </a:prstGeom>
          <a:noFill/>
          <a:ln w="25400">
            <a:solidFill>
              <a:schemeClr val="tx2"/>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Line 81"/>
          <p:cNvSpPr>
            <a:spLocks noChangeShapeType="1"/>
          </p:cNvSpPr>
          <p:nvPr/>
        </p:nvSpPr>
        <p:spPr bwMode="auto">
          <a:xfrm>
            <a:off x="1828800" y="1981200"/>
            <a:ext cx="4495800" cy="0"/>
          </a:xfrm>
          <a:prstGeom prst="line">
            <a:avLst/>
          </a:prstGeom>
          <a:noFill/>
          <a:ln w="25400">
            <a:solidFill>
              <a:schemeClr val="tx2"/>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82"/>
          <p:cNvSpPr>
            <a:spLocks noChangeShapeType="1"/>
          </p:cNvSpPr>
          <p:nvPr/>
        </p:nvSpPr>
        <p:spPr bwMode="auto">
          <a:xfrm>
            <a:off x="1676400" y="1066800"/>
            <a:ext cx="228600" cy="0"/>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83"/>
          <p:cNvSpPr>
            <a:spLocks noChangeShapeType="1"/>
          </p:cNvSpPr>
          <p:nvPr/>
        </p:nvSpPr>
        <p:spPr bwMode="auto">
          <a:xfrm>
            <a:off x="1676400" y="381000"/>
            <a:ext cx="228600" cy="0"/>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Rectangle 84"/>
          <p:cNvSpPr>
            <a:spLocks noChangeArrowheads="1"/>
          </p:cNvSpPr>
          <p:nvPr/>
        </p:nvSpPr>
        <p:spPr bwMode="auto">
          <a:xfrm>
            <a:off x="1279525" y="868363"/>
            <a:ext cx="43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ct val="0"/>
              </a:spcBef>
            </a:pPr>
            <a:r>
              <a:rPr lang="en-US" altLang="en-US" sz="2000" b="1" dirty="0"/>
              <a:t>F</a:t>
            </a:r>
            <a:r>
              <a:rPr lang="en-US" altLang="en-US" sz="2000" b="1" baseline="-25000" dirty="0"/>
              <a:t>y</a:t>
            </a:r>
          </a:p>
        </p:txBody>
      </p:sp>
      <p:sp>
        <p:nvSpPr>
          <p:cNvPr id="89" name="Rectangle 85"/>
          <p:cNvSpPr>
            <a:spLocks noChangeArrowheads="1"/>
          </p:cNvSpPr>
          <p:nvPr/>
        </p:nvSpPr>
        <p:spPr bwMode="auto">
          <a:xfrm>
            <a:off x="1279525" y="182563"/>
            <a:ext cx="3921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ct val="0"/>
              </a:spcBef>
            </a:pPr>
            <a:r>
              <a:rPr lang="en-US" altLang="en-US" sz="2000" b="1"/>
              <a:t>F</a:t>
            </a:r>
            <a:r>
              <a:rPr lang="en-US" altLang="en-US" sz="2000" b="1" baseline="-25000"/>
              <a:t>u</a:t>
            </a:r>
          </a:p>
        </p:txBody>
      </p:sp>
    </p:spTree>
    <p:extLst>
      <p:ext uri="{BB962C8B-B14F-4D97-AF65-F5344CB8AC3E}">
        <p14:creationId xmlns:p14="http://schemas.microsoft.com/office/powerpoint/2010/main" val="711152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93</a:t>
            </a:fld>
            <a:endParaRPr lang="en-US" altLang="en-US"/>
          </a:p>
        </p:txBody>
      </p:sp>
      <p:sp>
        <p:nvSpPr>
          <p:cNvPr id="25" name="Freeform 14"/>
          <p:cNvSpPr>
            <a:spLocks/>
          </p:cNvSpPr>
          <p:nvPr/>
        </p:nvSpPr>
        <p:spPr bwMode="auto">
          <a:xfrm>
            <a:off x="2924175" y="657225"/>
            <a:ext cx="4152900" cy="3000375"/>
          </a:xfrm>
          <a:custGeom>
            <a:avLst/>
            <a:gdLst>
              <a:gd name="T0" fmla="*/ 395077 w 2712"/>
              <a:gd name="T1" fmla="*/ 2963103 h 1932"/>
              <a:gd name="T2" fmla="*/ 624773 w 2712"/>
              <a:gd name="T3" fmla="*/ 2860606 h 1932"/>
              <a:gd name="T4" fmla="*/ 882032 w 2712"/>
              <a:gd name="T5" fmla="*/ 2562432 h 1932"/>
              <a:gd name="T6" fmla="*/ 937159 w 2712"/>
              <a:gd name="T7" fmla="*/ 2385391 h 1932"/>
              <a:gd name="T8" fmla="*/ 854468 w 2712"/>
              <a:gd name="T9" fmla="*/ 2133807 h 1932"/>
              <a:gd name="T10" fmla="*/ 652336 w 2712"/>
              <a:gd name="T11" fmla="*/ 1994038 h 1932"/>
              <a:gd name="T12" fmla="*/ 450204 w 2712"/>
              <a:gd name="T13" fmla="*/ 1947448 h 1932"/>
              <a:gd name="T14" fmla="*/ 238884 w 2712"/>
              <a:gd name="T15" fmla="*/ 1928812 h 1932"/>
              <a:gd name="T16" fmla="*/ 0 w 2712"/>
              <a:gd name="T17" fmla="*/ 1919495 h 1932"/>
              <a:gd name="T18" fmla="*/ 0 w 2712"/>
              <a:gd name="T19" fmla="*/ 0 h 1932"/>
              <a:gd name="T20" fmla="*/ 4152900 w 2712"/>
              <a:gd name="T21" fmla="*/ 0 h 1932"/>
              <a:gd name="T22" fmla="*/ 4152900 w 2712"/>
              <a:gd name="T23" fmla="*/ 3000375 h 1932"/>
              <a:gd name="T24" fmla="*/ 330762 w 2712"/>
              <a:gd name="T25" fmla="*/ 3000375 h 1932"/>
              <a:gd name="T26" fmla="*/ 395077 w 2712"/>
              <a:gd name="T27" fmla="*/ 2963103 h 19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2" h="1932">
                <a:moveTo>
                  <a:pt x="258" y="1908"/>
                </a:moveTo>
                <a:lnTo>
                  <a:pt x="408" y="1842"/>
                </a:lnTo>
                <a:lnTo>
                  <a:pt x="576" y="1650"/>
                </a:lnTo>
                <a:lnTo>
                  <a:pt x="612" y="1536"/>
                </a:lnTo>
                <a:lnTo>
                  <a:pt x="558" y="1374"/>
                </a:lnTo>
                <a:lnTo>
                  <a:pt x="426" y="1284"/>
                </a:lnTo>
                <a:lnTo>
                  <a:pt x="294" y="1254"/>
                </a:lnTo>
                <a:lnTo>
                  <a:pt x="156" y="1242"/>
                </a:lnTo>
                <a:lnTo>
                  <a:pt x="0" y="1236"/>
                </a:lnTo>
                <a:lnTo>
                  <a:pt x="0" y="0"/>
                </a:lnTo>
                <a:lnTo>
                  <a:pt x="2712" y="0"/>
                </a:lnTo>
                <a:lnTo>
                  <a:pt x="2712" y="1932"/>
                </a:lnTo>
                <a:lnTo>
                  <a:pt x="216" y="1932"/>
                </a:lnTo>
                <a:lnTo>
                  <a:pt x="258" y="1908"/>
                </a:lnTo>
                <a:close/>
              </a:path>
            </a:pathLst>
          </a:custGeom>
          <a:solidFill>
            <a:srgbClr val="B2B2B2"/>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6" name="AutoShape 15"/>
          <p:cNvSpPr>
            <a:spLocks noChangeArrowheads="1"/>
          </p:cNvSpPr>
          <p:nvPr/>
        </p:nvSpPr>
        <p:spPr bwMode="auto">
          <a:xfrm>
            <a:off x="7362825" y="3470275"/>
            <a:ext cx="285750" cy="1238250"/>
          </a:xfrm>
          <a:prstGeom prst="upArrow">
            <a:avLst>
              <a:gd name="adj1" fmla="val 50000"/>
              <a:gd name="adj2" fmla="val 108333"/>
            </a:avLst>
          </a:prstGeom>
          <a:solidFill>
            <a:schemeClr val="tx2">
              <a:lumMod val="40000"/>
              <a:lumOff val="60000"/>
            </a:schemeClr>
          </a:solidFill>
          <a:ln w="38100" algn="ctr">
            <a:solidFill>
              <a:schemeClr val="tx2"/>
            </a:solidFill>
            <a:miter lim="800000"/>
            <a:headEnd/>
            <a:tailEnd/>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7" name="Text Box 17"/>
          <p:cNvSpPr txBox="1">
            <a:spLocks noChangeArrowheads="1"/>
          </p:cNvSpPr>
          <p:nvPr/>
        </p:nvSpPr>
        <p:spPr bwMode="auto">
          <a:xfrm>
            <a:off x="7648575" y="4000500"/>
            <a:ext cx="1257300" cy="519113"/>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800" b="0" i="0" u="none" strike="noStrike" kern="0" cap="none" spc="0" normalizeH="0" baseline="0" noProof="0" dirty="0" err="1">
                <a:ln>
                  <a:noFill/>
                </a:ln>
                <a:effectLst/>
                <a:uLnTx/>
                <a:uFillTx/>
                <a:latin typeface="Arial" charset="0"/>
              </a:rPr>
              <a:t>V</a:t>
            </a:r>
            <a:r>
              <a:rPr kumimoji="0" lang="en-US" altLang="en-US" sz="2800" b="0" i="0" u="none" strike="noStrike" kern="0" cap="none" spc="0" normalizeH="0" baseline="-25000" noProof="0" dirty="0" err="1">
                <a:ln>
                  <a:noFill/>
                </a:ln>
                <a:effectLst/>
                <a:uLnTx/>
                <a:uFillTx/>
                <a:latin typeface="Arial" charset="0"/>
              </a:rPr>
              <a:t>flange</a:t>
            </a:r>
            <a:endParaRPr kumimoji="0" lang="en-US" altLang="en-US" sz="2800" b="0" i="0" u="none" strike="noStrike" kern="0" cap="none" spc="0" normalizeH="0" baseline="0" noProof="0" dirty="0">
              <a:ln>
                <a:noFill/>
              </a:ln>
              <a:effectLst/>
              <a:uLnTx/>
              <a:uFillTx/>
              <a:latin typeface="Arial" charset="0"/>
            </a:endParaRPr>
          </a:p>
        </p:txBody>
      </p:sp>
      <p:sp>
        <p:nvSpPr>
          <p:cNvPr id="28" name="Rectangle 4"/>
          <p:cNvSpPr>
            <a:spLocks noChangeArrowheads="1"/>
          </p:cNvSpPr>
          <p:nvPr/>
        </p:nvSpPr>
        <p:spPr bwMode="auto">
          <a:xfrm>
            <a:off x="773113" y="604838"/>
            <a:ext cx="1433512" cy="4543425"/>
          </a:xfrm>
          <a:prstGeom prst="rect">
            <a:avLst/>
          </a:prstGeom>
          <a:solidFill>
            <a:srgbClr val="B2B2B2"/>
          </a:solidFill>
          <a:ln w="28575" algn="ctr">
            <a:solidFill>
              <a:srgbClr val="000000"/>
            </a:solidFill>
            <a:miter lim="800000"/>
            <a:headEnd/>
            <a:tailEnd/>
          </a:ln>
          <a:effectLst/>
          <a:extLs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 name="Freeform 5"/>
          <p:cNvSpPr>
            <a:spLocks/>
          </p:cNvSpPr>
          <p:nvPr/>
        </p:nvSpPr>
        <p:spPr bwMode="auto">
          <a:xfrm>
            <a:off x="2478088" y="3646488"/>
            <a:ext cx="4600575" cy="1068387"/>
          </a:xfrm>
          <a:custGeom>
            <a:avLst/>
            <a:gdLst>
              <a:gd name="T0" fmla="*/ 4475163 w 2898"/>
              <a:gd name="T1" fmla="*/ 0 h 521"/>
              <a:gd name="T2" fmla="*/ 760413 w 2898"/>
              <a:gd name="T3" fmla="*/ 0 h 521"/>
              <a:gd name="T4" fmla="*/ 0 w 2898"/>
              <a:gd name="T5" fmla="*/ 1068387 h 521"/>
              <a:gd name="T6" fmla="*/ 4600575 w 2898"/>
              <a:gd name="T7" fmla="*/ 1068387 h 521"/>
              <a:gd name="T8" fmla="*/ 4600575 w 2898"/>
              <a:gd name="T9" fmla="*/ 12304 h 521"/>
              <a:gd name="T10" fmla="*/ 4475163 w 2898"/>
              <a:gd name="T11" fmla="*/ 0 h 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98" h="521">
                <a:moveTo>
                  <a:pt x="2819" y="0"/>
                </a:moveTo>
                <a:lnTo>
                  <a:pt x="479" y="0"/>
                </a:lnTo>
                <a:lnTo>
                  <a:pt x="0" y="521"/>
                </a:lnTo>
                <a:lnTo>
                  <a:pt x="2898" y="521"/>
                </a:lnTo>
                <a:lnTo>
                  <a:pt x="2898" y="6"/>
                </a:lnTo>
                <a:lnTo>
                  <a:pt x="2819" y="0"/>
                </a:lnTo>
                <a:close/>
              </a:path>
            </a:pathLst>
          </a:custGeom>
          <a:solidFill>
            <a:srgbClr val="B2B2B2"/>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0" name="Rectangle 8"/>
          <p:cNvSpPr>
            <a:spLocks noChangeArrowheads="1"/>
          </p:cNvSpPr>
          <p:nvPr/>
        </p:nvSpPr>
        <p:spPr bwMode="auto">
          <a:xfrm>
            <a:off x="2187575" y="4721225"/>
            <a:ext cx="955675" cy="273050"/>
          </a:xfrm>
          <a:prstGeom prst="rect">
            <a:avLst/>
          </a:prstGeom>
          <a:solidFill>
            <a:srgbClr val="B2B2B2"/>
          </a:solidFill>
          <a:ln w="285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1" name="Freeform 9"/>
          <p:cNvSpPr>
            <a:spLocks/>
          </p:cNvSpPr>
          <p:nvPr/>
        </p:nvSpPr>
        <p:spPr bwMode="auto">
          <a:xfrm>
            <a:off x="2178050" y="3470275"/>
            <a:ext cx="1098550" cy="1238250"/>
          </a:xfrm>
          <a:custGeom>
            <a:avLst/>
            <a:gdLst>
              <a:gd name="T0" fmla="*/ 1098550 w 692"/>
              <a:gd name="T1" fmla="*/ 184150 h 780"/>
              <a:gd name="T2" fmla="*/ 0 w 692"/>
              <a:gd name="T3" fmla="*/ 0 h 780"/>
              <a:gd name="T4" fmla="*/ 0 w 692"/>
              <a:gd name="T5" fmla="*/ 1238250 h 780"/>
              <a:gd name="T6" fmla="*/ 381000 w 692"/>
              <a:gd name="T7" fmla="*/ 1238250 h 780"/>
              <a:gd name="T8" fmla="*/ 1098550 w 692"/>
              <a:gd name="T9" fmla="*/ 184150 h 7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2" h="780">
                <a:moveTo>
                  <a:pt x="692" y="116"/>
                </a:moveTo>
                <a:lnTo>
                  <a:pt x="0" y="0"/>
                </a:lnTo>
                <a:lnTo>
                  <a:pt x="0" y="780"/>
                </a:lnTo>
                <a:lnTo>
                  <a:pt x="240" y="780"/>
                </a:lnTo>
                <a:lnTo>
                  <a:pt x="692" y="116"/>
                </a:lnTo>
                <a:close/>
              </a:path>
            </a:pathLst>
          </a:custGeom>
          <a:solidFill>
            <a:srgbClr val="FF0000"/>
          </a:solidFill>
          <a:ln>
            <a:noFill/>
          </a:ln>
          <a:effectLst/>
          <a:extLst>
            <a:ext uri="{91240B29-F687-4F45-9708-019B960494DF}">
              <a14:hiddenLine xmlns:a14="http://schemas.microsoft.com/office/drawing/2010/main" w="2857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2" name="Line 18"/>
          <p:cNvSpPr>
            <a:spLocks noChangeShapeType="1"/>
          </p:cNvSpPr>
          <p:nvPr/>
        </p:nvSpPr>
        <p:spPr bwMode="auto">
          <a:xfrm>
            <a:off x="4138613" y="3657600"/>
            <a:ext cx="0" cy="105092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3" name="Line 23"/>
          <p:cNvSpPr>
            <a:spLocks noChangeShapeType="1"/>
          </p:cNvSpPr>
          <p:nvPr/>
        </p:nvSpPr>
        <p:spPr bwMode="auto">
          <a:xfrm>
            <a:off x="4138613" y="4629150"/>
            <a:ext cx="515937"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4" name="Line 24"/>
          <p:cNvSpPr>
            <a:spLocks noChangeShapeType="1"/>
          </p:cNvSpPr>
          <p:nvPr/>
        </p:nvSpPr>
        <p:spPr bwMode="auto">
          <a:xfrm>
            <a:off x="4138613" y="4519613"/>
            <a:ext cx="401637"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5" name="Line 25"/>
          <p:cNvSpPr>
            <a:spLocks noChangeShapeType="1"/>
          </p:cNvSpPr>
          <p:nvPr/>
        </p:nvSpPr>
        <p:spPr bwMode="auto">
          <a:xfrm>
            <a:off x="4138613" y="4400550"/>
            <a:ext cx="239712"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6" name="Line 27"/>
          <p:cNvSpPr>
            <a:spLocks noChangeShapeType="1"/>
          </p:cNvSpPr>
          <p:nvPr/>
        </p:nvSpPr>
        <p:spPr bwMode="auto">
          <a:xfrm>
            <a:off x="4138613" y="4276725"/>
            <a:ext cx="96837"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7" name="Line 28"/>
          <p:cNvSpPr>
            <a:spLocks noChangeShapeType="1"/>
          </p:cNvSpPr>
          <p:nvPr/>
        </p:nvSpPr>
        <p:spPr bwMode="auto">
          <a:xfrm>
            <a:off x="4138613" y="4714875"/>
            <a:ext cx="617537"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8" name="Line 31"/>
          <p:cNvSpPr>
            <a:spLocks noChangeShapeType="1"/>
          </p:cNvSpPr>
          <p:nvPr/>
        </p:nvSpPr>
        <p:spPr bwMode="auto">
          <a:xfrm flipH="1" flipV="1">
            <a:off x="3622675" y="3743325"/>
            <a:ext cx="515938"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39" name="Line 32"/>
          <p:cNvSpPr>
            <a:spLocks noChangeShapeType="1"/>
          </p:cNvSpPr>
          <p:nvPr/>
        </p:nvSpPr>
        <p:spPr bwMode="auto">
          <a:xfrm flipH="1" flipV="1">
            <a:off x="3736975" y="3852863"/>
            <a:ext cx="401638"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0" name="Line 33"/>
          <p:cNvSpPr>
            <a:spLocks noChangeShapeType="1"/>
          </p:cNvSpPr>
          <p:nvPr/>
        </p:nvSpPr>
        <p:spPr bwMode="auto">
          <a:xfrm flipH="1" flipV="1">
            <a:off x="3860800" y="3971925"/>
            <a:ext cx="277813"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1" name="Line 34"/>
          <p:cNvSpPr>
            <a:spLocks noChangeShapeType="1"/>
          </p:cNvSpPr>
          <p:nvPr/>
        </p:nvSpPr>
        <p:spPr bwMode="auto">
          <a:xfrm flipH="1" flipV="1">
            <a:off x="4038600" y="4095750"/>
            <a:ext cx="100013"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2" name="Line 35"/>
          <p:cNvSpPr>
            <a:spLocks noChangeShapeType="1"/>
          </p:cNvSpPr>
          <p:nvPr/>
        </p:nvSpPr>
        <p:spPr bwMode="auto">
          <a:xfrm flipH="1" flipV="1">
            <a:off x="3511550" y="3657600"/>
            <a:ext cx="627063"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3" name="Line 36"/>
          <p:cNvSpPr>
            <a:spLocks noChangeShapeType="1"/>
          </p:cNvSpPr>
          <p:nvPr/>
        </p:nvSpPr>
        <p:spPr bwMode="auto">
          <a:xfrm>
            <a:off x="3511550" y="3657600"/>
            <a:ext cx="1244600" cy="106362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44" name="Text Box 37"/>
          <p:cNvSpPr txBox="1">
            <a:spLocks noChangeArrowheads="1"/>
          </p:cNvSpPr>
          <p:nvPr/>
        </p:nvSpPr>
        <p:spPr bwMode="auto">
          <a:xfrm>
            <a:off x="706438" y="5733256"/>
            <a:ext cx="74691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dirty="0"/>
              <a:t>Increase in Flange Stress Due to Shear in Flange</a:t>
            </a:r>
          </a:p>
        </p:txBody>
      </p:sp>
    </p:spTree>
    <p:extLst>
      <p:ext uri="{BB962C8B-B14F-4D97-AF65-F5344CB8AC3E}">
        <p14:creationId xmlns:p14="http://schemas.microsoft.com/office/powerpoint/2010/main" val="2078465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2"/>
          <p:cNvSpPr>
            <a:spLocks noChangeArrowheads="1"/>
          </p:cNvSpPr>
          <p:nvPr/>
        </p:nvSpPr>
        <p:spPr bwMode="auto">
          <a:xfrm>
            <a:off x="1831975" y="314325"/>
            <a:ext cx="1490663" cy="6070600"/>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0" name="Rectangle 3"/>
          <p:cNvSpPr>
            <a:spLocks noChangeArrowheads="1"/>
          </p:cNvSpPr>
          <p:nvPr/>
        </p:nvSpPr>
        <p:spPr bwMode="auto">
          <a:xfrm>
            <a:off x="5789613" y="1647825"/>
            <a:ext cx="60325" cy="3433763"/>
          </a:xfrm>
          <a:prstGeom prst="rect">
            <a:avLst/>
          </a:prstGeom>
          <a:solidFill>
            <a:srgbClr val="CECECE"/>
          </a:solidFill>
          <a:ln w="11113">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1" name="Rectangle 4"/>
          <p:cNvSpPr>
            <a:spLocks noChangeArrowheads="1"/>
          </p:cNvSpPr>
          <p:nvPr/>
        </p:nvSpPr>
        <p:spPr bwMode="auto">
          <a:xfrm>
            <a:off x="1833563" y="204788"/>
            <a:ext cx="1524000" cy="111125"/>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2" name="Rectangle 5"/>
          <p:cNvSpPr>
            <a:spLocks noChangeArrowheads="1"/>
          </p:cNvSpPr>
          <p:nvPr/>
        </p:nvSpPr>
        <p:spPr bwMode="auto">
          <a:xfrm>
            <a:off x="3357563" y="1652588"/>
            <a:ext cx="2444750" cy="3441700"/>
          </a:xfrm>
          <a:prstGeom prst="rect">
            <a:avLst/>
          </a:prstGeom>
          <a:solidFill>
            <a:srgbClr val="CECECE"/>
          </a:solidFill>
          <a:ln w="11113">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73" name="Group 6"/>
          <p:cNvGrpSpPr>
            <a:grpSpLocks/>
          </p:cNvGrpSpPr>
          <p:nvPr/>
        </p:nvGrpSpPr>
        <p:grpSpPr bwMode="auto">
          <a:xfrm>
            <a:off x="3357563" y="1776413"/>
            <a:ext cx="298450" cy="381000"/>
            <a:chOff x="2115" y="1119"/>
            <a:chExt cx="188" cy="240"/>
          </a:xfrm>
          <a:solidFill>
            <a:schemeClr val="bg1"/>
          </a:solidFill>
        </p:grpSpPr>
        <p:sp>
          <p:nvSpPr>
            <p:cNvPr id="74" name="Rectangle 7"/>
            <p:cNvSpPr>
              <a:spLocks noChangeArrowheads="1"/>
            </p:cNvSpPr>
            <p:nvPr/>
          </p:nvSpPr>
          <p:spPr bwMode="auto">
            <a:xfrm>
              <a:off x="2115" y="1164"/>
              <a:ext cx="111" cy="1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75" name="Group 8"/>
            <p:cNvGrpSpPr>
              <a:grpSpLocks/>
            </p:cNvGrpSpPr>
            <p:nvPr/>
          </p:nvGrpSpPr>
          <p:grpSpPr bwMode="auto">
            <a:xfrm>
              <a:off x="2223" y="1119"/>
              <a:ext cx="80" cy="156"/>
              <a:chOff x="2223" y="1119"/>
              <a:chExt cx="80" cy="156"/>
            </a:xfrm>
            <a:grpFill/>
          </p:grpSpPr>
          <p:grpSp>
            <p:nvGrpSpPr>
              <p:cNvPr id="76" name="Group 9"/>
              <p:cNvGrpSpPr>
                <a:grpSpLocks/>
              </p:cNvGrpSpPr>
              <p:nvPr/>
            </p:nvGrpSpPr>
            <p:grpSpPr bwMode="auto">
              <a:xfrm>
                <a:off x="2223" y="1119"/>
                <a:ext cx="79" cy="84"/>
                <a:chOff x="2223" y="1119"/>
                <a:chExt cx="79" cy="84"/>
              </a:xfrm>
              <a:grpFill/>
            </p:grpSpPr>
            <p:sp>
              <p:nvSpPr>
                <p:cNvPr id="80" name="Freeform 10"/>
                <p:cNvSpPr>
                  <a:spLocks/>
                </p:cNvSpPr>
                <p:nvPr/>
              </p:nvSpPr>
              <p:spPr bwMode="auto">
                <a:xfrm>
                  <a:off x="2223" y="1119"/>
                  <a:ext cx="79" cy="84"/>
                </a:xfrm>
                <a:custGeom>
                  <a:avLst/>
                  <a:gdLst>
                    <a:gd name="T0" fmla="*/ 0 w 159"/>
                    <a:gd name="T1" fmla="*/ 0 h 84"/>
                    <a:gd name="T2" fmla="*/ 1 w 159"/>
                    <a:gd name="T3" fmla="*/ 0 h 84"/>
                    <a:gd name="T4" fmla="*/ 1 w 159"/>
                    <a:gd name="T5" fmla="*/ 0 h 84"/>
                    <a:gd name="T6" fmla="*/ 17 w 159"/>
                    <a:gd name="T7" fmla="*/ 2 h 84"/>
                    <a:gd name="T8" fmla="*/ 31 w 159"/>
                    <a:gd name="T9" fmla="*/ 7 h 84"/>
                    <a:gd name="T10" fmla="*/ 44 w 159"/>
                    <a:gd name="T11" fmla="*/ 14 h 84"/>
                    <a:gd name="T12" fmla="*/ 56 w 159"/>
                    <a:gd name="T13" fmla="*/ 24 h 84"/>
                    <a:gd name="T14" fmla="*/ 65 w 159"/>
                    <a:gd name="T15" fmla="*/ 37 h 84"/>
                    <a:gd name="T16" fmla="*/ 73 w 159"/>
                    <a:gd name="T17" fmla="*/ 51 h 84"/>
                    <a:gd name="T18" fmla="*/ 77 w 159"/>
                    <a:gd name="T19" fmla="*/ 66 h 84"/>
                    <a:gd name="T20" fmla="*/ 79 w 159"/>
                    <a:gd name="T21" fmla="*/ 83 h 84"/>
                    <a:gd name="T22" fmla="*/ 1 w 159"/>
                    <a:gd name="T23" fmla="*/ 84 h 84"/>
                    <a:gd name="T24" fmla="*/ 0 w 159"/>
                    <a:gd name="T25" fmla="*/ 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 h="84">
                      <a:moveTo>
                        <a:pt x="0" y="0"/>
                      </a:moveTo>
                      <a:lnTo>
                        <a:pt x="2" y="0"/>
                      </a:lnTo>
                      <a:lnTo>
                        <a:pt x="34" y="2"/>
                      </a:lnTo>
                      <a:lnTo>
                        <a:pt x="63" y="7"/>
                      </a:lnTo>
                      <a:lnTo>
                        <a:pt x="89" y="14"/>
                      </a:lnTo>
                      <a:lnTo>
                        <a:pt x="112" y="24"/>
                      </a:lnTo>
                      <a:lnTo>
                        <a:pt x="130" y="37"/>
                      </a:lnTo>
                      <a:lnTo>
                        <a:pt x="146" y="51"/>
                      </a:lnTo>
                      <a:lnTo>
                        <a:pt x="155" y="66"/>
                      </a:lnTo>
                      <a:lnTo>
                        <a:pt x="159" y="83"/>
                      </a:lnTo>
                      <a:lnTo>
                        <a:pt x="2" y="8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1" name="Freeform 11"/>
                <p:cNvSpPr>
                  <a:spLocks/>
                </p:cNvSpPr>
                <p:nvPr/>
              </p:nvSpPr>
              <p:spPr bwMode="auto">
                <a:xfrm>
                  <a:off x="2223" y="1119"/>
                  <a:ext cx="79" cy="83"/>
                </a:xfrm>
                <a:custGeom>
                  <a:avLst/>
                  <a:gdLst>
                    <a:gd name="T0" fmla="*/ 0 w 159"/>
                    <a:gd name="T1" fmla="*/ 0 h 83"/>
                    <a:gd name="T2" fmla="*/ 1 w 159"/>
                    <a:gd name="T3" fmla="*/ 0 h 83"/>
                    <a:gd name="T4" fmla="*/ 1 w 159"/>
                    <a:gd name="T5" fmla="*/ 0 h 83"/>
                    <a:gd name="T6" fmla="*/ 17 w 159"/>
                    <a:gd name="T7" fmla="*/ 2 h 83"/>
                    <a:gd name="T8" fmla="*/ 31 w 159"/>
                    <a:gd name="T9" fmla="*/ 7 h 83"/>
                    <a:gd name="T10" fmla="*/ 44 w 159"/>
                    <a:gd name="T11" fmla="*/ 14 h 83"/>
                    <a:gd name="T12" fmla="*/ 56 w 159"/>
                    <a:gd name="T13" fmla="*/ 24 h 83"/>
                    <a:gd name="T14" fmla="*/ 65 w 159"/>
                    <a:gd name="T15" fmla="*/ 37 h 83"/>
                    <a:gd name="T16" fmla="*/ 73 w 159"/>
                    <a:gd name="T17" fmla="*/ 51 h 83"/>
                    <a:gd name="T18" fmla="*/ 77 w 159"/>
                    <a:gd name="T19" fmla="*/ 66 h 83"/>
                    <a:gd name="T20" fmla="*/ 79 w 159"/>
                    <a:gd name="T21" fmla="*/ 83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9" h="83">
                      <a:moveTo>
                        <a:pt x="0" y="0"/>
                      </a:moveTo>
                      <a:lnTo>
                        <a:pt x="2" y="0"/>
                      </a:lnTo>
                      <a:lnTo>
                        <a:pt x="34" y="2"/>
                      </a:lnTo>
                      <a:lnTo>
                        <a:pt x="63" y="7"/>
                      </a:lnTo>
                      <a:lnTo>
                        <a:pt x="89" y="14"/>
                      </a:lnTo>
                      <a:lnTo>
                        <a:pt x="112" y="24"/>
                      </a:lnTo>
                      <a:lnTo>
                        <a:pt x="130" y="37"/>
                      </a:lnTo>
                      <a:lnTo>
                        <a:pt x="146" y="51"/>
                      </a:lnTo>
                      <a:lnTo>
                        <a:pt x="155" y="66"/>
                      </a:lnTo>
                      <a:lnTo>
                        <a:pt x="159" y="83"/>
                      </a:lnTo>
                    </a:path>
                  </a:pathLst>
                </a:custGeom>
                <a:grpFill/>
                <a:ln w="22225">
                  <a:solidFill>
                    <a:srgbClr val="000000"/>
                  </a:solidFill>
                  <a:prstDash val="solid"/>
                  <a:round/>
                  <a:headEnd/>
                  <a:tailEnd/>
                </a:ln>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77" name="Group 12"/>
              <p:cNvGrpSpPr>
                <a:grpSpLocks/>
              </p:cNvGrpSpPr>
              <p:nvPr/>
            </p:nvGrpSpPr>
            <p:grpSpPr bwMode="auto">
              <a:xfrm>
                <a:off x="2223" y="1190"/>
                <a:ext cx="80" cy="85"/>
                <a:chOff x="2223" y="1190"/>
                <a:chExt cx="80" cy="85"/>
              </a:xfrm>
              <a:grpFill/>
            </p:grpSpPr>
            <p:sp>
              <p:nvSpPr>
                <p:cNvPr id="78" name="Freeform 13"/>
                <p:cNvSpPr>
                  <a:spLocks/>
                </p:cNvSpPr>
                <p:nvPr/>
              </p:nvSpPr>
              <p:spPr bwMode="auto">
                <a:xfrm>
                  <a:off x="2223" y="1190"/>
                  <a:ext cx="80" cy="85"/>
                </a:xfrm>
                <a:custGeom>
                  <a:avLst/>
                  <a:gdLst>
                    <a:gd name="T0" fmla="*/ 80 w 160"/>
                    <a:gd name="T1" fmla="*/ 0 h 85"/>
                    <a:gd name="T2" fmla="*/ 80 w 160"/>
                    <a:gd name="T3" fmla="*/ 1 h 85"/>
                    <a:gd name="T4" fmla="*/ 80 w 160"/>
                    <a:gd name="T5" fmla="*/ 1 h 85"/>
                    <a:gd name="T6" fmla="*/ 79 w 160"/>
                    <a:gd name="T7" fmla="*/ 18 h 85"/>
                    <a:gd name="T8" fmla="*/ 74 w 160"/>
                    <a:gd name="T9" fmla="*/ 34 h 85"/>
                    <a:gd name="T10" fmla="*/ 67 w 160"/>
                    <a:gd name="T11" fmla="*/ 48 h 85"/>
                    <a:gd name="T12" fmla="*/ 57 w 160"/>
                    <a:gd name="T13" fmla="*/ 60 h 85"/>
                    <a:gd name="T14" fmla="*/ 46 w 160"/>
                    <a:gd name="T15" fmla="*/ 71 h 85"/>
                    <a:gd name="T16" fmla="*/ 32 w 160"/>
                    <a:gd name="T17" fmla="*/ 78 h 85"/>
                    <a:gd name="T18" fmla="*/ 17 w 160"/>
                    <a:gd name="T19" fmla="*/ 83 h 85"/>
                    <a:gd name="T20" fmla="*/ 1 w 160"/>
                    <a:gd name="T21" fmla="*/ 85 h 85"/>
                    <a:gd name="T22" fmla="*/ 1 w 160"/>
                    <a:gd name="T23" fmla="*/ 85 h 85"/>
                    <a:gd name="T24" fmla="*/ 0 w 160"/>
                    <a:gd name="T25" fmla="*/ 85 h 85"/>
                    <a:gd name="T26" fmla="*/ 1 w 160"/>
                    <a:gd name="T27" fmla="*/ 1 h 85"/>
                    <a:gd name="T28" fmla="*/ 80 w 160"/>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0" h="85">
                      <a:moveTo>
                        <a:pt x="160" y="0"/>
                      </a:moveTo>
                      <a:lnTo>
                        <a:pt x="160" y="1"/>
                      </a:lnTo>
                      <a:lnTo>
                        <a:pt x="157" y="18"/>
                      </a:lnTo>
                      <a:lnTo>
                        <a:pt x="148" y="34"/>
                      </a:lnTo>
                      <a:lnTo>
                        <a:pt x="134" y="48"/>
                      </a:lnTo>
                      <a:lnTo>
                        <a:pt x="114" y="60"/>
                      </a:lnTo>
                      <a:lnTo>
                        <a:pt x="91" y="71"/>
                      </a:lnTo>
                      <a:lnTo>
                        <a:pt x="64" y="78"/>
                      </a:lnTo>
                      <a:lnTo>
                        <a:pt x="34" y="83"/>
                      </a:lnTo>
                      <a:lnTo>
                        <a:pt x="2" y="85"/>
                      </a:lnTo>
                      <a:lnTo>
                        <a:pt x="0" y="85"/>
                      </a:lnTo>
                      <a:lnTo>
                        <a:pt x="2" y="1"/>
                      </a:lnTo>
                      <a:lnTo>
                        <a:pt x="1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79" name="Freeform 14"/>
                <p:cNvSpPr>
                  <a:spLocks/>
                </p:cNvSpPr>
                <p:nvPr/>
              </p:nvSpPr>
              <p:spPr bwMode="auto">
                <a:xfrm>
                  <a:off x="2223" y="1190"/>
                  <a:ext cx="80" cy="85"/>
                </a:xfrm>
                <a:custGeom>
                  <a:avLst/>
                  <a:gdLst>
                    <a:gd name="T0" fmla="*/ 80 w 160"/>
                    <a:gd name="T1" fmla="*/ 0 h 85"/>
                    <a:gd name="T2" fmla="*/ 80 w 160"/>
                    <a:gd name="T3" fmla="*/ 1 h 85"/>
                    <a:gd name="T4" fmla="*/ 80 w 160"/>
                    <a:gd name="T5" fmla="*/ 1 h 85"/>
                    <a:gd name="T6" fmla="*/ 79 w 160"/>
                    <a:gd name="T7" fmla="*/ 18 h 85"/>
                    <a:gd name="T8" fmla="*/ 74 w 160"/>
                    <a:gd name="T9" fmla="*/ 34 h 85"/>
                    <a:gd name="T10" fmla="*/ 67 w 160"/>
                    <a:gd name="T11" fmla="*/ 48 h 85"/>
                    <a:gd name="T12" fmla="*/ 57 w 160"/>
                    <a:gd name="T13" fmla="*/ 60 h 85"/>
                    <a:gd name="T14" fmla="*/ 46 w 160"/>
                    <a:gd name="T15" fmla="*/ 71 h 85"/>
                    <a:gd name="T16" fmla="*/ 32 w 160"/>
                    <a:gd name="T17" fmla="*/ 78 h 85"/>
                    <a:gd name="T18" fmla="*/ 17 w 160"/>
                    <a:gd name="T19" fmla="*/ 83 h 85"/>
                    <a:gd name="T20" fmla="*/ 1 w 160"/>
                    <a:gd name="T21" fmla="*/ 85 h 85"/>
                    <a:gd name="T22" fmla="*/ 1 w 160"/>
                    <a:gd name="T23" fmla="*/ 85 h 85"/>
                    <a:gd name="T24" fmla="*/ 0 w 160"/>
                    <a:gd name="T25" fmla="*/ 85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0" h="85">
                      <a:moveTo>
                        <a:pt x="160" y="0"/>
                      </a:moveTo>
                      <a:lnTo>
                        <a:pt x="160" y="1"/>
                      </a:lnTo>
                      <a:lnTo>
                        <a:pt x="157" y="18"/>
                      </a:lnTo>
                      <a:lnTo>
                        <a:pt x="148" y="34"/>
                      </a:lnTo>
                      <a:lnTo>
                        <a:pt x="134" y="48"/>
                      </a:lnTo>
                      <a:lnTo>
                        <a:pt x="114" y="60"/>
                      </a:lnTo>
                      <a:lnTo>
                        <a:pt x="91" y="71"/>
                      </a:lnTo>
                      <a:lnTo>
                        <a:pt x="64" y="78"/>
                      </a:lnTo>
                      <a:lnTo>
                        <a:pt x="34" y="83"/>
                      </a:lnTo>
                      <a:lnTo>
                        <a:pt x="2" y="85"/>
                      </a:lnTo>
                      <a:lnTo>
                        <a:pt x="0" y="85"/>
                      </a:lnTo>
                    </a:path>
                  </a:pathLst>
                </a:custGeom>
                <a:grpFill/>
                <a:ln w="22225">
                  <a:solidFill>
                    <a:srgbClr val="000000"/>
                  </a:solidFill>
                  <a:prstDash val="solid"/>
                  <a:round/>
                  <a:headEnd/>
                  <a:tailEnd/>
                </a:ln>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sp>
        <p:nvSpPr>
          <p:cNvPr id="82" name="Freeform 15"/>
          <p:cNvSpPr>
            <a:spLocks/>
          </p:cNvSpPr>
          <p:nvPr/>
        </p:nvSpPr>
        <p:spPr bwMode="auto">
          <a:xfrm>
            <a:off x="3408363" y="1587500"/>
            <a:ext cx="169862" cy="182563"/>
          </a:xfrm>
          <a:custGeom>
            <a:avLst/>
            <a:gdLst>
              <a:gd name="T0" fmla="*/ 0 w 215"/>
              <a:gd name="T1" fmla="*/ 146050 h 115"/>
              <a:gd name="T2" fmla="*/ 29232 w 215"/>
              <a:gd name="T3" fmla="*/ 182563 h 115"/>
              <a:gd name="T4" fmla="*/ 169862 w 215"/>
              <a:gd name="T5" fmla="*/ 36513 h 115"/>
              <a:gd name="T6" fmla="*/ 139840 w 215"/>
              <a:gd name="T7" fmla="*/ 0 h 115"/>
              <a:gd name="T8" fmla="*/ 0 w 215"/>
              <a:gd name="T9" fmla="*/ 14605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 h="115">
                <a:moveTo>
                  <a:pt x="0" y="92"/>
                </a:moveTo>
                <a:lnTo>
                  <a:pt x="37" y="115"/>
                </a:lnTo>
                <a:lnTo>
                  <a:pt x="215" y="23"/>
                </a:lnTo>
                <a:lnTo>
                  <a:pt x="177" y="0"/>
                </a:lnTo>
                <a:lnTo>
                  <a:pt x="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83" name="Rectangle 16"/>
          <p:cNvSpPr>
            <a:spLocks noChangeArrowheads="1"/>
          </p:cNvSpPr>
          <p:nvPr/>
        </p:nvSpPr>
        <p:spPr bwMode="auto">
          <a:xfrm>
            <a:off x="3536950" y="1608138"/>
            <a:ext cx="2327275"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84" name="Rectangle 17"/>
          <p:cNvSpPr>
            <a:spLocks noChangeArrowheads="1"/>
          </p:cNvSpPr>
          <p:nvPr/>
        </p:nvSpPr>
        <p:spPr bwMode="auto">
          <a:xfrm>
            <a:off x="3424238" y="1735138"/>
            <a:ext cx="2439987"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85" name="Rectangle 18"/>
          <p:cNvSpPr>
            <a:spLocks noChangeArrowheads="1"/>
          </p:cNvSpPr>
          <p:nvPr/>
        </p:nvSpPr>
        <p:spPr bwMode="auto">
          <a:xfrm>
            <a:off x="3351213" y="2166938"/>
            <a:ext cx="528637" cy="2355850"/>
          </a:xfrm>
          <a:prstGeom prst="rect">
            <a:avLst/>
          </a:prstGeom>
          <a:solidFill>
            <a:srgbClr val="CECECE"/>
          </a:solidFill>
          <a:ln w="44450">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86" name="Rectangle 19"/>
          <p:cNvSpPr>
            <a:spLocks noChangeArrowheads="1"/>
          </p:cNvSpPr>
          <p:nvPr/>
        </p:nvSpPr>
        <p:spPr bwMode="auto">
          <a:xfrm>
            <a:off x="3513138" y="2011363"/>
            <a:ext cx="22225" cy="1508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87" name="Group 20"/>
          <p:cNvGrpSpPr>
            <a:grpSpLocks/>
          </p:cNvGrpSpPr>
          <p:nvPr/>
        </p:nvGrpSpPr>
        <p:grpSpPr bwMode="auto">
          <a:xfrm>
            <a:off x="3368675" y="4570413"/>
            <a:ext cx="296863" cy="385762"/>
            <a:chOff x="2122" y="2879"/>
            <a:chExt cx="187" cy="243"/>
          </a:xfrm>
          <a:solidFill>
            <a:schemeClr val="bg1"/>
          </a:solidFill>
        </p:grpSpPr>
        <p:sp>
          <p:nvSpPr>
            <p:cNvPr id="88" name="Rectangle 21"/>
            <p:cNvSpPr>
              <a:spLocks noChangeArrowheads="1"/>
            </p:cNvSpPr>
            <p:nvPr/>
          </p:nvSpPr>
          <p:spPr bwMode="auto">
            <a:xfrm>
              <a:off x="2122" y="2879"/>
              <a:ext cx="108" cy="2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89" name="Group 22"/>
            <p:cNvGrpSpPr>
              <a:grpSpLocks/>
            </p:cNvGrpSpPr>
            <p:nvPr/>
          </p:nvGrpSpPr>
          <p:grpSpPr bwMode="auto">
            <a:xfrm>
              <a:off x="2229" y="2965"/>
              <a:ext cx="80" cy="157"/>
              <a:chOff x="2229" y="2965"/>
              <a:chExt cx="80" cy="157"/>
            </a:xfrm>
            <a:grpFill/>
          </p:grpSpPr>
          <p:grpSp>
            <p:nvGrpSpPr>
              <p:cNvPr id="90" name="Group 23"/>
              <p:cNvGrpSpPr>
                <a:grpSpLocks/>
              </p:cNvGrpSpPr>
              <p:nvPr/>
            </p:nvGrpSpPr>
            <p:grpSpPr bwMode="auto">
              <a:xfrm>
                <a:off x="2229" y="3038"/>
                <a:ext cx="80" cy="84"/>
                <a:chOff x="2229" y="3038"/>
                <a:chExt cx="80" cy="84"/>
              </a:xfrm>
              <a:grpFill/>
            </p:grpSpPr>
            <p:sp>
              <p:nvSpPr>
                <p:cNvPr id="94" name="Freeform 24"/>
                <p:cNvSpPr>
                  <a:spLocks/>
                </p:cNvSpPr>
                <p:nvPr/>
              </p:nvSpPr>
              <p:spPr bwMode="auto">
                <a:xfrm>
                  <a:off x="2229" y="3038"/>
                  <a:ext cx="80" cy="84"/>
                </a:xfrm>
                <a:custGeom>
                  <a:avLst/>
                  <a:gdLst>
                    <a:gd name="T0" fmla="*/ 80 w 158"/>
                    <a:gd name="T1" fmla="*/ 0 h 84"/>
                    <a:gd name="T2" fmla="*/ 78 w 158"/>
                    <a:gd name="T3" fmla="*/ 17 h 84"/>
                    <a:gd name="T4" fmla="*/ 74 w 158"/>
                    <a:gd name="T5" fmla="*/ 33 h 84"/>
                    <a:gd name="T6" fmla="*/ 66 w 158"/>
                    <a:gd name="T7" fmla="*/ 47 h 84"/>
                    <a:gd name="T8" fmla="*/ 57 w 158"/>
                    <a:gd name="T9" fmla="*/ 59 h 84"/>
                    <a:gd name="T10" fmla="*/ 45 w 158"/>
                    <a:gd name="T11" fmla="*/ 70 h 84"/>
                    <a:gd name="T12" fmla="*/ 31 w 158"/>
                    <a:gd name="T13" fmla="*/ 77 h 84"/>
                    <a:gd name="T14" fmla="*/ 17 w 158"/>
                    <a:gd name="T15" fmla="*/ 82 h 84"/>
                    <a:gd name="T16" fmla="*/ 1 w 158"/>
                    <a:gd name="T17" fmla="*/ 84 h 84"/>
                    <a:gd name="T18" fmla="*/ 1 w 158"/>
                    <a:gd name="T19" fmla="*/ 84 h 84"/>
                    <a:gd name="T20" fmla="*/ 0 w 158"/>
                    <a:gd name="T21" fmla="*/ 84 h 84"/>
                    <a:gd name="T22" fmla="*/ 1 w 158"/>
                    <a:gd name="T23" fmla="*/ 0 h 84"/>
                    <a:gd name="T24" fmla="*/ 80 w 158"/>
                    <a:gd name="T25" fmla="*/ 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8" h="84">
                      <a:moveTo>
                        <a:pt x="158" y="0"/>
                      </a:moveTo>
                      <a:lnTo>
                        <a:pt x="155" y="17"/>
                      </a:lnTo>
                      <a:lnTo>
                        <a:pt x="146" y="33"/>
                      </a:lnTo>
                      <a:lnTo>
                        <a:pt x="131" y="47"/>
                      </a:lnTo>
                      <a:lnTo>
                        <a:pt x="112" y="59"/>
                      </a:lnTo>
                      <a:lnTo>
                        <a:pt x="89" y="70"/>
                      </a:lnTo>
                      <a:lnTo>
                        <a:pt x="62" y="77"/>
                      </a:lnTo>
                      <a:lnTo>
                        <a:pt x="34" y="82"/>
                      </a:lnTo>
                      <a:lnTo>
                        <a:pt x="2" y="84"/>
                      </a:lnTo>
                      <a:lnTo>
                        <a:pt x="0" y="84"/>
                      </a:lnTo>
                      <a:lnTo>
                        <a:pt x="2" y="0"/>
                      </a:lnTo>
                      <a:lnTo>
                        <a:pt x="1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5" name="Freeform 25"/>
                <p:cNvSpPr>
                  <a:spLocks/>
                </p:cNvSpPr>
                <p:nvPr/>
              </p:nvSpPr>
              <p:spPr bwMode="auto">
                <a:xfrm>
                  <a:off x="2229" y="3038"/>
                  <a:ext cx="80" cy="84"/>
                </a:xfrm>
                <a:custGeom>
                  <a:avLst/>
                  <a:gdLst>
                    <a:gd name="T0" fmla="*/ 80 w 158"/>
                    <a:gd name="T1" fmla="*/ 0 h 84"/>
                    <a:gd name="T2" fmla="*/ 78 w 158"/>
                    <a:gd name="T3" fmla="*/ 17 h 84"/>
                    <a:gd name="T4" fmla="*/ 74 w 158"/>
                    <a:gd name="T5" fmla="*/ 33 h 84"/>
                    <a:gd name="T6" fmla="*/ 66 w 158"/>
                    <a:gd name="T7" fmla="*/ 47 h 84"/>
                    <a:gd name="T8" fmla="*/ 57 w 158"/>
                    <a:gd name="T9" fmla="*/ 59 h 84"/>
                    <a:gd name="T10" fmla="*/ 45 w 158"/>
                    <a:gd name="T11" fmla="*/ 70 h 84"/>
                    <a:gd name="T12" fmla="*/ 31 w 158"/>
                    <a:gd name="T13" fmla="*/ 77 h 84"/>
                    <a:gd name="T14" fmla="*/ 17 w 158"/>
                    <a:gd name="T15" fmla="*/ 82 h 84"/>
                    <a:gd name="T16" fmla="*/ 1 w 158"/>
                    <a:gd name="T17" fmla="*/ 84 h 84"/>
                    <a:gd name="T18" fmla="*/ 1 w 158"/>
                    <a:gd name="T19" fmla="*/ 84 h 84"/>
                    <a:gd name="T20" fmla="*/ 0 w 158"/>
                    <a:gd name="T21" fmla="*/ 84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 h="84">
                      <a:moveTo>
                        <a:pt x="158" y="0"/>
                      </a:moveTo>
                      <a:lnTo>
                        <a:pt x="155" y="17"/>
                      </a:lnTo>
                      <a:lnTo>
                        <a:pt x="146" y="33"/>
                      </a:lnTo>
                      <a:lnTo>
                        <a:pt x="131" y="47"/>
                      </a:lnTo>
                      <a:lnTo>
                        <a:pt x="112" y="59"/>
                      </a:lnTo>
                      <a:lnTo>
                        <a:pt x="89" y="70"/>
                      </a:lnTo>
                      <a:lnTo>
                        <a:pt x="62" y="77"/>
                      </a:lnTo>
                      <a:lnTo>
                        <a:pt x="34" y="82"/>
                      </a:lnTo>
                      <a:lnTo>
                        <a:pt x="2" y="84"/>
                      </a:lnTo>
                      <a:lnTo>
                        <a:pt x="0" y="84"/>
                      </a:lnTo>
                    </a:path>
                  </a:pathLst>
                </a:custGeom>
                <a:grpFill/>
                <a:ln w="22225">
                  <a:solidFill>
                    <a:srgbClr val="000000"/>
                  </a:solidFill>
                  <a:prstDash val="solid"/>
                  <a:round/>
                  <a:headEnd/>
                  <a:tailEnd/>
                </a:ln>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91" name="Group 26"/>
              <p:cNvGrpSpPr>
                <a:grpSpLocks/>
              </p:cNvGrpSpPr>
              <p:nvPr/>
            </p:nvGrpSpPr>
            <p:grpSpPr bwMode="auto">
              <a:xfrm>
                <a:off x="2230" y="2965"/>
                <a:ext cx="79" cy="84"/>
                <a:chOff x="2230" y="2965"/>
                <a:chExt cx="79" cy="84"/>
              </a:xfrm>
              <a:grpFill/>
            </p:grpSpPr>
            <p:sp>
              <p:nvSpPr>
                <p:cNvPr id="92" name="Freeform 27"/>
                <p:cNvSpPr>
                  <a:spLocks/>
                </p:cNvSpPr>
                <p:nvPr/>
              </p:nvSpPr>
              <p:spPr bwMode="auto">
                <a:xfrm>
                  <a:off x="2230" y="2965"/>
                  <a:ext cx="79" cy="84"/>
                </a:xfrm>
                <a:custGeom>
                  <a:avLst/>
                  <a:gdLst>
                    <a:gd name="T0" fmla="*/ 0 w 158"/>
                    <a:gd name="T1" fmla="*/ 0 h 84"/>
                    <a:gd name="T2" fmla="*/ 16 w 158"/>
                    <a:gd name="T3" fmla="*/ 2 h 84"/>
                    <a:gd name="T4" fmla="*/ 31 w 158"/>
                    <a:gd name="T5" fmla="*/ 7 h 84"/>
                    <a:gd name="T6" fmla="*/ 45 w 158"/>
                    <a:gd name="T7" fmla="*/ 14 h 84"/>
                    <a:gd name="T8" fmla="*/ 56 w 158"/>
                    <a:gd name="T9" fmla="*/ 25 h 84"/>
                    <a:gd name="T10" fmla="*/ 66 w 158"/>
                    <a:gd name="T11" fmla="*/ 37 h 84"/>
                    <a:gd name="T12" fmla="*/ 73 w 158"/>
                    <a:gd name="T13" fmla="*/ 52 h 84"/>
                    <a:gd name="T14" fmla="*/ 77 w 158"/>
                    <a:gd name="T15" fmla="*/ 67 h 84"/>
                    <a:gd name="T16" fmla="*/ 79 w 158"/>
                    <a:gd name="T17" fmla="*/ 84 h 84"/>
                    <a:gd name="T18" fmla="*/ 0 w 158"/>
                    <a:gd name="T19" fmla="*/ 84 h 84"/>
                    <a:gd name="T20" fmla="*/ 0 w 158"/>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 h="84">
                      <a:moveTo>
                        <a:pt x="0" y="0"/>
                      </a:moveTo>
                      <a:lnTo>
                        <a:pt x="32" y="2"/>
                      </a:lnTo>
                      <a:lnTo>
                        <a:pt x="62" y="7"/>
                      </a:lnTo>
                      <a:lnTo>
                        <a:pt x="89" y="14"/>
                      </a:lnTo>
                      <a:lnTo>
                        <a:pt x="112" y="25"/>
                      </a:lnTo>
                      <a:lnTo>
                        <a:pt x="131" y="37"/>
                      </a:lnTo>
                      <a:lnTo>
                        <a:pt x="145" y="52"/>
                      </a:lnTo>
                      <a:lnTo>
                        <a:pt x="154" y="67"/>
                      </a:lnTo>
                      <a:lnTo>
                        <a:pt x="158" y="84"/>
                      </a:lnTo>
                      <a:lnTo>
                        <a:pt x="0" y="8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3" name="Freeform 28"/>
                <p:cNvSpPr>
                  <a:spLocks/>
                </p:cNvSpPr>
                <p:nvPr/>
              </p:nvSpPr>
              <p:spPr bwMode="auto">
                <a:xfrm>
                  <a:off x="2230" y="2965"/>
                  <a:ext cx="79" cy="84"/>
                </a:xfrm>
                <a:custGeom>
                  <a:avLst/>
                  <a:gdLst>
                    <a:gd name="T0" fmla="*/ 0 w 158"/>
                    <a:gd name="T1" fmla="*/ 0 h 84"/>
                    <a:gd name="T2" fmla="*/ 16 w 158"/>
                    <a:gd name="T3" fmla="*/ 2 h 84"/>
                    <a:gd name="T4" fmla="*/ 31 w 158"/>
                    <a:gd name="T5" fmla="*/ 7 h 84"/>
                    <a:gd name="T6" fmla="*/ 45 w 158"/>
                    <a:gd name="T7" fmla="*/ 14 h 84"/>
                    <a:gd name="T8" fmla="*/ 56 w 158"/>
                    <a:gd name="T9" fmla="*/ 25 h 84"/>
                    <a:gd name="T10" fmla="*/ 66 w 158"/>
                    <a:gd name="T11" fmla="*/ 37 h 84"/>
                    <a:gd name="T12" fmla="*/ 73 w 158"/>
                    <a:gd name="T13" fmla="*/ 52 h 84"/>
                    <a:gd name="T14" fmla="*/ 77 w 158"/>
                    <a:gd name="T15" fmla="*/ 67 h 84"/>
                    <a:gd name="T16" fmla="*/ 79 w 158"/>
                    <a:gd name="T17" fmla="*/ 84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84">
                      <a:moveTo>
                        <a:pt x="0" y="0"/>
                      </a:moveTo>
                      <a:lnTo>
                        <a:pt x="32" y="2"/>
                      </a:lnTo>
                      <a:lnTo>
                        <a:pt x="62" y="7"/>
                      </a:lnTo>
                      <a:lnTo>
                        <a:pt x="89" y="14"/>
                      </a:lnTo>
                      <a:lnTo>
                        <a:pt x="112" y="25"/>
                      </a:lnTo>
                      <a:lnTo>
                        <a:pt x="131" y="37"/>
                      </a:lnTo>
                      <a:lnTo>
                        <a:pt x="145" y="52"/>
                      </a:lnTo>
                      <a:lnTo>
                        <a:pt x="154" y="67"/>
                      </a:lnTo>
                      <a:lnTo>
                        <a:pt x="158" y="84"/>
                      </a:lnTo>
                    </a:path>
                  </a:pathLst>
                </a:custGeom>
                <a:grpFill/>
                <a:ln w="22225">
                  <a:solidFill>
                    <a:srgbClr val="000000"/>
                  </a:solidFill>
                  <a:prstDash val="solid"/>
                  <a:round/>
                  <a:headEnd/>
                  <a:tailEnd/>
                </a:ln>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sp>
        <p:nvSpPr>
          <p:cNvPr id="98" name="Freeform 31"/>
          <p:cNvSpPr>
            <a:spLocks/>
          </p:cNvSpPr>
          <p:nvPr/>
        </p:nvSpPr>
        <p:spPr bwMode="auto">
          <a:xfrm>
            <a:off x="3400425" y="4926013"/>
            <a:ext cx="171450" cy="182562"/>
          </a:xfrm>
          <a:custGeom>
            <a:avLst/>
            <a:gdLst>
              <a:gd name="T0" fmla="*/ 0 w 215"/>
              <a:gd name="T1" fmla="*/ 144462 h 115"/>
              <a:gd name="T2" fmla="*/ 29505 w 215"/>
              <a:gd name="T3" fmla="*/ 182562 h 115"/>
              <a:gd name="T4" fmla="*/ 171450 w 215"/>
              <a:gd name="T5" fmla="*/ 38100 h 115"/>
              <a:gd name="T6" fmla="*/ 141147 w 215"/>
              <a:gd name="T7" fmla="*/ 0 h 115"/>
              <a:gd name="T8" fmla="*/ 0 w 215"/>
              <a:gd name="T9" fmla="*/ 144462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 h="115">
                <a:moveTo>
                  <a:pt x="0" y="91"/>
                </a:moveTo>
                <a:lnTo>
                  <a:pt x="37" y="115"/>
                </a:lnTo>
                <a:lnTo>
                  <a:pt x="215" y="24"/>
                </a:lnTo>
                <a:lnTo>
                  <a:pt x="177"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99" name="Rectangle 32"/>
          <p:cNvSpPr>
            <a:spLocks noChangeArrowheads="1"/>
          </p:cNvSpPr>
          <p:nvPr/>
        </p:nvSpPr>
        <p:spPr bwMode="auto">
          <a:xfrm>
            <a:off x="3521075" y="4948238"/>
            <a:ext cx="2327275"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0" name="Rectangle 33"/>
          <p:cNvSpPr>
            <a:spLocks noChangeArrowheads="1"/>
          </p:cNvSpPr>
          <p:nvPr/>
        </p:nvSpPr>
        <p:spPr bwMode="auto">
          <a:xfrm>
            <a:off x="3408363" y="5075238"/>
            <a:ext cx="2439987"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1" name="Freeform 34"/>
          <p:cNvSpPr>
            <a:spLocks/>
          </p:cNvSpPr>
          <p:nvPr/>
        </p:nvSpPr>
        <p:spPr bwMode="auto">
          <a:xfrm>
            <a:off x="3349625" y="4913313"/>
            <a:ext cx="169863" cy="228600"/>
          </a:xfrm>
          <a:custGeom>
            <a:avLst/>
            <a:gdLst>
              <a:gd name="T0" fmla="*/ 5582 w 213"/>
              <a:gd name="T1" fmla="*/ 0 h 144"/>
              <a:gd name="T2" fmla="*/ 169863 w 213"/>
              <a:gd name="T3" fmla="*/ 25400 h 144"/>
              <a:gd name="T4" fmla="*/ 47849 w 213"/>
              <a:gd name="T5" fmla="*/ 228600 h 144"/>
              <a:gd name="T6" fmla="*/ 0 w 213"/>
              <a:gd name="T7" fmla="*/ 228600 h 144"/>
              <a:gd name="T8" fmla="*/ 5582 w 213"/>
              <a:gd name="T9" fmla="*/ 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144">
                <a:moveTo>
                  <a:pt x="7" y="0"/>
                </a:moveTo>
                <a:lnTo>
                  <a:pt x="213" y="16"/>
                </a:lnTo>
                <a:lnTo>
                  <a:pt x="60" y="144"/>
                </a:lnTo>
                <a:lnTo>
                  <a:pt x="0" y="144"/>
                </a:lnTo>
                <a:lnTo>
                  <a:pt x="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2" name="Freeform 35"/>
          <p:cNvSpPr>
            <a:spLocks/>
          </p:cNvSpPr>
          <p:nvPr/>
        </p:nvSpPr>
        <p:spPr bwMode="auto">
          <a:xfrm>
            <a:off x="3582988" y="3290888"/>
            <a:ext cx="136525" cy="153987"/>
          </a:xfrm>
          <a:custGeom>
            <a:avLst/>
            <a:gdLst>
              <a:gd name="T0" fmla="*/ 34131 w 172"/>
              <a:gd name="T1" fmla="*/ 0 h 97"/>
              <a:gd name="T2" fmla="*/ 0 w 172"/>
              <a:gd name="T3" fmla="*/ 76200 h 97"/>
              <a:gd name="T4" fmla="*/ 34131 w 172"/>
              <a:gd name="T5" fmla="*/ 153987 h 97"/>
              <a:gd name="T6" fmla="*/ 103188 w 172"/>
              <a:gd name="T7" fmla="*/ 153987 h 97"/>
              <a:gd name="T8" fmla="*/ 136525 w 172"/>
              <a:gd name="T9" fmla="*/ 76200 h 97"/>
              <a:gd name="T10" fmla="*/ 103188 w 172"/>
              <a:gd name="T11" fmla="*/ 0 h 97"/>
              <a:gd name="T12" fmla="*/ 34131 w 17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97">
                <a:moveTo>
                  <a:pt x="43" y="0"/>
                </a:moveTo>
                <a:lnTo>
                  <a:pt x="0" y="48"/>
                </a:lnTo>
                <a:lnTo>
                  <a:pt x="43" y="97"/>
                </a:lnTo>
                <a:lnTo>
                  <a:pt x="130" y="97"/>
                </a:lnTo>
                <a:lnTo>
                  <a:pt x="172" y="48"/>
                </a:lnTo>
                <a:lnTo>
                  <a:pt x="130" y="0"/>
                </a:lnTo>
                <a:lnTo>
                  <a:pt x="43" y="0"/>
                </a:lnTo>
                <a:close/>
              </a:path>
            </a:pathLst>
          </a:custGeom>
          <a:solidFill>
            <a:srgbClr val="000000"/>
          </a:solidFill>
          <a:ln w="1111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3" name="Rectangle 36"/>
          <p:cNvSpPr>
            <a:spLocks noChangeArrowheads="1"/>
          </p:cNvSpPr>
          <p:nvPr/>
        </p:nvSpPr>
        <p:spPr bwMode="auto">
          <a:xfrm>
            <a:off x="3368675" y="5126038"/>
            <a:ext cx="157163" cy="60325"/>
          </a:xfrm>
          <a:prstGeom prst="rect">
            <a:avLst/>
          </a:prstGeom>
          <a:solidFill>
            <a:srgbClr val="CECECE"/>
          </a:solidFill>
          <a:ln w="111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4" name="Freeform 37"/>
          <p:cNvSpPr>
            <a:spLocks/>
          </p:cNvSpPr>
          <p:nvPr/>
        </p:nvSpPr>
        <p:spPr bwMode="auto">
          <a:xfrm>
            <a:off x="3582988" y="2838450"/>
            <a:ext cx="136525" cy="153988"/>
          </a:xfrm>
          <a:custGeom>
            <a:avLst/>
            <a:gdLst>
              <a:gd name="T0" fmla="*/ 34131 w 172"/>
              <a:gd name="T1" fmla="*/ 0 h 97"/>
              <a:gd name="T2" fmla="*/ 0 w 172"/>
              <a:gd name="T3" fmla="*/ 76200 h 97"/>
              <a:gd name="T4" fmla="*/ 34131 w 172"/>
              <a:gd name="T5" fmla="*/ 153988 h 97"/>
              <a:gd name="T6" fmla="*/ 103188 w 172"/>
              <a:gd name="T7" fmla="*/ 153988 h 97"/>
              <a:gd name="T8" fmla="*/ 136525 w 172"/>
              <a:gd name="T9" fmla="*/ 76200 h 97"/>
              <a:gd name="T10" fmla="*/ 103188 w 172"/>
              <a:gd name="T11" fmla="*/ 0 h 97"/>
              <a:gd name="T12" fmla="*/ 34131 w 17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97">
                <a:moveTo>
                  <a:pt x="43" y="0"/>
                </a:moveTo>
                <a:lnTo>
                  <a:pt x="0" y="48"/>
                </a:lnTo>
                <a:lnTo>
                  <a:pt x="43" y="97"/>
                </a:lnTo>
                <a:lnTo>
                  <a:pt x="130" y="97"/>
                </a:lnTo>
                <a:lnTo>
                  <a:pt x="172" y="48"/>
                </a:lnTo>
                <a:lnTo>
                  <a:pt x="130" y="0"/>
                </a:lnTo>
                <a:lnTo>
                  <a:pt x="43" y="0"/>
                </a:lnTo>
                <a:close/>
              </a:path>
            </a:pathLst>
          </a:custGeom>
          <a:solidFill>
            <a:srgbClr val="000000"/>
          </a:solidFill>
          <a:ln w="1111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5" name="Freeform 38"/>
          <p:cNvSpPr>
            <a:spLocks/>
          </p:cNvSpPr>
          <p:nvPr/>
        </p:nvSpPr>
        <p:spPr bwMode="auto">
          <a:xfrm>
            <a:off x="3582988" y="2433638"/>
            <a:ext cx="136525" cy="153987"/>
          </a:xfrm>
          <a:custGeom>
            <a:avLst/>
            <a:gdLst>
              <a:gd name="T0" fmla="*/ 34131 w 172"/>
              <a:gd name="T1" fmla="*/ 0 h 97"/>
              <a:gd name="T2" fmla="*/ 0 w 172"/>
              <a:gd name="T3" fmla="*/ 76200 h 97"/>
              <a:gd name="T4" fmla="*/ 34131 w 172"/>
              <a:gd name="T5" fmla="*/ 153987 h 97"/>
              <a:gd name="T6" fmla="*/ 103188 w 172"/>
              <a:gd name="T7" fmla="*/ 153987 h 97"/>
              <a:gd name="T8" fmla="*/ 136525 w 172"/>
              <a:gd name="T9" fmla="*/ 76200 h 97"/>
              <a:gd name="T10" fmla="*/ 103188 w 172"/>
              <a:gd name="T11" fmla="*/ 0 h 97"/>
              <a:gd name="T12" fmla="*/ 34131 w 17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97">
                <a:moveTo>
                  <a:pt x="43" y="0"/>
                </a:moveTo>
                <a:lnTo>
                  <a:pt x="0" y="48"/>
                </a:lnTo>
                <a:lnTo>
                  <a:pt x="43" y="97"/>
                </a:lnTo>
                <a:lnTo>
                  <a:pt x="130" y="97"/>
                </a:lnTo>
                <a:lnTo>
                  <a:pt x="172" y="48"/>
                </a:lnTo>
                <a:lnTo>
                  <a:pt x="130" y="0"/>
                </a:lnTo>
                <a:lnTo>
                  <a:pt x="43" y="0"/>
                </a:lnTo>
                <a:close/>
              </a:path>
            </a:pathLst>
          </a:custGeom>
          <a:solidFill>
            <a:srgbClr val="000000"/>
          </a:solidFill>
          <a:ln w="1111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6" name="Freeform 39"/>
          <p:cNvSpPr>
            <a:spLocks/>
          </p:cNvSpPr>
          <p:nvPr/>
        </p:nvSpPr>
        <p:spPr bwMode="auto">
          <a:xfrm>
            <a:off x="3582988" y="3719513"/>
            <a:ext cx="136525" cy="153987"/>
          </a:xfrm>
          <a:custGeom>
            <a:avLst/>
            <a:gdLst>
              <a:gd name="T0" fmla="*/ 34131 w 172"/>
              <a:gd name="T1" fmla="*/ 0 h 97"/>
              <a:gd name="T2" fmla="*/ 0 w 172"/>
              <a:gd name="T3" fmla="*/ 76200 h 97"/>
              <a:gd name="T4" fmla="*/ 34131 w 172"/>
              <a:gd name="T5" fmla="*/ 153987 h 97"/>
              <a:gd name="T6" fmla="*/ 103188 w 172"/>
              <a:gd name="T7" fmla="*/ 153987 h 97"/>
              <a:gd name="T8" fmla="*/ 136525 w 172"/>
              <a:gd name="T9" fmla="*/ 76200 h 97"/>
              <a:gd name="T10" fmla="*/ 103188 w 172"/>
              <a:gd name="T11" fmla="*/ 0 h 97"/>
              <a:gd name="T12" fmla="*/ 34131 w 17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97">
                <a:moveTo>
                  <a:pt x="43" y="0"/>
                </a:moveTo>
                <a:lnTo>
                  <a:pt x="0" y="48"/>
                </a:lnTo>
                <a:lnTo>
                  <a:pt x="43" y="97"/>
                </a:lnTo>
                <a:lnTo>
                  <a:pt x="130" y="97"/>
                </a:lnTo>
                <a:lnTo>
                  <a:pt x="172" y="48"/>
                </a:lnTo>
                <a:lnTo>
                  <a:pt x="130" y="0"/>
                </a:lnTo>
                <a:lnTo>
                  <a:pt x="43" y="0"/>
                </a:lnTo>
                <a:close/>
              </a:path>
            </a:pathLst>
          </a:custGeom>
          <a:solidFill>
            <a:srgbClr val="000000"/>
          </a:solidFill>
          <a:ln w="1111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7" name="Freeform 40"/>
          <p:cNvSpPr>
            <a:spLocks/>
          </p:cNvSpPr>
          <p:nvPr/>
        </p:nvSpPr>
        <p:spPr bwMode="auto">
          <a:xfrm>
            <a:off x="3582988" y="4113213"/>
            <a:ext cx="136525" cy="153987"/>
          </a:xfrm>
          <a:custGeom>
            <a:avLst/>
            <a:gdLst>
              <a:gd name="T0" fmla="*/ 34131 w 172"/>
              <a:gd name="T1" fmla="*/ 0 h 97"/>
              <a:gd name="T2" fmla="*/ 0 w 172"/>
              <a:gd name="T3" fmla="*/ 76200 h 97"/>
              <a:gd name="T4" fmla="*/ 34131 w 172"/>
              <a:gd name="T5" fmla="*/ 153987 h 97"/>
              <a:gd name="T6" fmla="*/ 103188 w 172"/>
              <a:gd name="T7" fmla="*/ 153987 h 97"/>
              <a:gd name="T8" fmla="*/ 136525 w 172"/>
              <a:gd name="T9" fmla="*/ 76200 h 97"/>
              <a:gd name="T10" fmla="*/ 103188 w 172"/>
              <a:gd name="T11" fmla="*/ 0 h 97"/>
              <a:gd name="T12" fmla="*/ 34131 w 17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97">
                <a:moveTo>
                  <a:pt x="43" y="0"/>
                </a:moveTo>
                <a:lnTo>
                  <a:pt x="0" y="48"/>
                </a:lnTo>
                <a:lnTo>
                  <a:pt x="43" y="97"/>
                </a:lnTo>
                <a:lnTo>
                  <a:pt x="130" y="97"/>
                </a:lnTo>
                <a:lnTo>
                  <a:pt x="172" y="48"/>
                </a:lnTo>
                <a:lnTo>
                  <a:pt x="130" y="0"/>
                </a:lnTo>
                <a:lnTo>
                  <a:pt x="43" y="0"/>
                </a:lnTo>
                <a:close/>
              </a:path>
            </a:pathLst>
          </a:custGeom>
          <a:solidFill>
            <a:srgbClr val="000000"/>
          </a:solidFill>
          <a:ln w="1111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8" name="Freeform 41"/>
          <p:cNvSpPr>
            <a:spLocks/>
          </p:cNvSpPr>
          <p:nvPr/>
        </p:nvSpPr>
        <p:spPr bwMode="auto">
          <a:xfrm>
            <a:off x="2036763" y="1749425"/>
            <a:ext cx="134937" cy="155575"/>
          </a:xfrm>
          <a:custGeom>
            <a:avLst/>
            <a:gdLst>
              <a:gd name="T0" fmla="*/ 134937 w 171"/>
              <a:gd name="T1" fmla="*/ 0 h 98"/>
              <a:gd name="T2" fmla="*/ 0 w 171"/>
              <a:gd name="T3" fmla="*/ 0 h 98"/>
              <a:gd name="T4" fmla="*/ 0 w 171"/>
              <a:gd name="T5" fmla="*/ 155575 h 98"/>
              <a:gd name="T6" fmla="*/ 134937 w 171"/>
              <a:gd name="T7" fmla="*/ 0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 h="98">
                <a:moveTo>
                  <a:pt x="171" y="0"/>
                </a:moveTo>
                <a:lnTo>
                  <a:pt x="0" y="0"/>
                </a:lnTo>
                <a:lnTo>
                  <a:pt x="0" y="98"/>
                </a:lnTo>
                <a:lnTo>
                  <a:pt x="171"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09" name="Rectangle 42"/>
          <p:cNvSpPr>
            <a:spLocks noChangeArrowheads="1"/>
          </p:cNvSpPr>
          <p:nvPr/>
        </p:nvSpPr>
        <p:spPr bwMode="auto">
          <a:xfrm>
            <a:off x="2020888" y="1703388"/>
            <a:ext cx="1136650"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0" name="Freeform 43"/>
          <p:cNvSpPr>
            <a:spLocks/>
          </p:cNvSpPr>
          <p:nvPr/>
        </p:nvSpPr>
        <p:spPr bwMode="auto">
          <a:xfrm>
            <a:off x="3019425" y="1749425"/>
            <a:ext cx="138113" cy="155575"/>
          </a:xfrm>
          <a:custGeom>
            <a:avLst/>
            <a:gdLst>
              <a:gd name="T0" fmla="*/ 138113 w 172"/>
              <a:gd name="T1" fmla="*/ 155575 h 98"/>
              <a:gd name="T2" fmla="*/ 138113 w 172"/>
              <a:gd name="T3" fmla="*/ 0 h 98"/>
              <a:gd name="T4" fmla="*/ 0 w 172"/>
              <a:gd name="T5" fmla="*/ 0 h 98"/>
              <a:gd name="T6" fmla="*/ 138113 w 172"/>
              <a:gd name="T7" fmla="*/ 15557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 h="98">
                <a:moveTo>
                  <a:pt x="172" y="98"/>
                </a:moveTo>
                <a:lnTo>
                  <a:pt x="172" y="0"/>
                </a:lnTo>
                <a:lnTo>
                  <a:pt x="0" y="0"/>
                </a:lnTo>
                <a:lnTo>
                  <a:pt x="172" y="98"/>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111" name="Group 44"/>
          <p:cNvGrpSpPr>
            <a:grpSpLocks/>
          </p:cNvGrpSpPr>
          <p:nvPr/>
        </p:nvGrpSpPr>
        <p:grpSpPr bwMode="auto">
          <a:xfrm>
            <a:off x="2036763" y="1411288"/>
            <a:ext cx="1125537" cy="209550"/>
            <a:chOff x="1283" y="889"/>
            <a:chExt cx="709" cy="132"/>
          </a:xfrm>
        </p:grpSpPr>
        <p:sp>
          <p:nvSpPr>
            <p:cNvPr id="112" name="Freeform 45"/>
            <p:cNvSpPr>
              <a:spLocks/>
            </p:cNvSpPr>
            <p:nvPr/>
          </p:nvSpPr>
          <p:spPr bwMode="auto">
            <a:xfrm>
              <a:off x="1283" y="889"/>
              <a:ext cx="86" cy="97"/>
            </a:xfrm>
            <a:custGeom>
              <a:avLst/>
              <a:gdLst>
                <a:gd name="T0" fmla="*/ 0 w 172"/>
                <a:gd name="T1" fmla="*/ 0 h 97"/>
                <a:gd name="T2" fmla="*/ 0 w 172"/>
                <a:gd name="T3" fmla="*/ 97 h 97"/>
                <a:gd name="T4" fmla="*/ 86 w 172"/>
                <a:gd name="T5" fmla="*/ 97 h 97"/>
                <a:gd name="T6" fmla="*/ 0 w 172"/>
                <a:gd name="T7" fmla="*/ 0 h 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 h="97">
                  <a:moveTo>
                    <a:pt x="0" y="0"/>
                  </a:moveTo>
                  <a:lnTo>
                    <a:pt x="0" y="97"/>
                  </a:lnTo>
                  <a:lnTo>
                    <a:pt x="172" y="97"/>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3" name="Freeform 46"/>
            <p:cNvSpPr>
              <a:spLocks/>
            </p:cNvSpPr>
            <p:nvPr/>
          </p:nvSpPr>
          <p:spPr bwMode="auto">
            <a:xfrm>
              <a:off x="1901" y="890"/>
              <a:ext cx="86" cy="98"/>
            </a:xfrm>
            <a:custGeom>
              <a:avLst/>
              <a:gdLst>
                <a:gd name="T0" fmla="*/ 0 w 171"/>
                <a:gd name="T1" fmla="*/ 98 h 98"/>
                <a:gd name="T2" fmla="*/ 86 w 171"/>
                <a:gd name="T3" fmla="*/ 98 h 98"/>
                <a:gd name="T4" fmla="*/ 86 w 171"/>
                <a:gd name="T5" fmla="*/ 0 h 98"/>
                <a:gd name="T6" fmla="*/ 0 w 171"/>
                <a:gd name="T7" fmla="*/ 98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 h="98">
                  <a:moveTo>
                    <a:pt x="0" y="98"/>
                  </a:moveTo>
                  <a:lnTo>
                    <a:pt x="171" y="98"/>
                  </a:lnTo>
                  <a:lnTo>
                    <a:pt x="171" y="0"/>
                  </a:lnTo>
                  <a:lnTo>
                    <a:pt x="0" y="98"/>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4" name="Rectangle 47"/>
            <p:cNvSpPr>
              <a:spLocks noChangeArrowheads="1"/>
            </p:cNvSpPr>
            <p:nvPr/>
          </p:nvSpPr>
          <p:spPr bwMode="auto">
            <a:xfrm>
              <a:off x="1283" y="989"/>
              <a:ext cx="709"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115" name="Freeform 48"/>
          <p:cNvSpPr>
            <a:spLocks/>
          </p:cNvSpPr>
          <p:nvPr/>
        </p:nvSpPr>
        <p:spPr bwMode="auto">
          <a:xfrm>
            <a:off x="2030413" y="4797425"/>
            <a:ext cx="136525" cy="153988"/>
          </a:xfrm>
          <a:custGeom>
            <a:avLst/>
            <a:gdLst>
              <a:gd name="T0" fmla="*/ 0 w 172"/>
              <a:gd name="T1" fmla="*/ 0 h 97"/>
              <a:gd name="T2" fmla="*/ 0 w 172"/>
              <a:gd name="T3" fmla="*/ 153988 h 97"/>
              <a:gd name="T4" fmla="*/ 136525 w 172"/>
              <a:gd name="T5" fmla="*/ 153988 h 97"/>
              <a:gd name="T6" fmla="*/ 0 w 172"/>
              <a:gd name="T7" fmla="*/ 0 h 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 h="97">
                <a:moveTo>
                  <a:pt x="0" y="0"/>
                </a:moveTo>
                <a:lnTo>
                  <a:pt x="0" y="97"/>
                </a:lnTo>
                <a:lnTo>
                  <a:pt x="172" y="97"/>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6" name="Freeform 49"/>
          <p:cNvSpPr>
            <a:spLocks/>
          </p:cNvSpPr>
          <p:nvPr/>
        </p:nvSpPr>
        <p:spPr bwMode="auto">
          <a:xfrm>
            <a:off x="2033588" y="5091113"/>
            <a:ext cx="134937" cy="155575"/>
          </a:xfrm>
          <a:custGeom>
            <a:avLst/>
            <a:gdLst>
              <a:gd name="T0" fmla="*/ 134937 w 171"/>
              <a:gd name="T1" fmla="*/ 0 h 98"/>
              <a:gd name="T2" fmla="*/ 0 w 171"/>
              <a:gd name="T3" fmla="*/ 0 h 98"/>
              <a:gd name="T4" fmla="*/ 0 w 171"/>
              <a:gd name="T5" fmla="*/ 155575 h 98"/>
              <a:gd name="T6" fmla="*/ 134937 w 171"/>
              <a:gd name="T7" fmla="*/ 0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 h="98">
                <a:moveTo>
                  <a:pt x="171" y="0"/>
                </a:moveTo>
                <a:lnTo>
                  <a:pt x="0" y="0"/>
                </a:lnTo>
                <a:lnTo>
                  <a:pt x="0" y="98"/>
                </a:lnTo>
                <a:lnTo>
                  <a:pt x="171"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7" name="Freeform 50"/>
          <p:cNvSpPr>
            <a:spLocks/>
          </p:cNvSpPr>
          <p:nvPr/>
        </p:nvSpPr>
        <p:spPr bwMode="auto">
          <a:xfrm>
            <a:off x="3014663" y="5100638"/>
            <a:ext cx="136525" cy="153987"/>
          </a:xfrm>
          <a:custGeom>
            <a:avLst/>
            <a:gdLst>
              <a:gd name="T0" fmla="*/ 136525 w 172"/>
              <a:gd name="T1" fmla="*/ 153987 h 97"/>
              <a:gd name="T2" fmla="*/ 136525 w 172"/>
              <a:gd name="T3" fmla="*/ 0 h 97"/>
              <a:gd name="T4" fmla="*/ 0 w 172"/>
              <a:gd name="T5" fmla="*/ 0 h 97"/>
              <a:gd name="T6" fmla="*/ 136525 w 172"/>
              <a:gd name="T7" fmla="*/ 153987 h 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 h="97">
                <a:moveTo>
                  <a:pt x="172" y="97"/>
                </a:moveTo>
                <a:lnTo>
                  <a:pt x="172" y="0"/>
                </a:lnTo>
                <a:lnTo>
                  <a:pt x="0" y="0"/>
                </a:lnTo>
                <a:lnTo>
                  <a:pt x="172" y="9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8" name="Freeform 51"/>
          <p:cNvSpPr>
            <a:spLocks/>
          </p:cNvSpPr>
          <p:nvPr/>
        </p:nvSpPr>
        <p:spPr bwMode="auto">
          <a:xfrm>
            <a:off x="3014663" y="4808538"/>
            <a:ext cx="138112" cy="155575"/>
          </a:xfrm>
          <a:custGeom>
            <a:avLst/>
            <a:gdLst>
              <a:gd name="T0" fmla="*/ 0 w 174"/>
              <a:gd name="T1" fmla="*/ 155575 h 98"/>
              <a:gd name="T2" fmla="*/ 138112 w 174"/>
              <a:gd name="T3" fmla="*/ 155575 h 98"/>
              <a:gd name="T4" fmla="*/ 138112 w 174"/>
              <a:gd name="T5" fmla="*/ 0 h 98"/>
              <a:gd name="T6" fmla="*/ 0 w 174"/>
              <a:gd name="T7" fmla="*/ 15557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4" h="98">
                <a:moveTo>
                  <a:pt x="0" y="98"/>
                </a:moveTo>
                <a:lnTo>
                  <a:pt x="174" y="98"/>
                </a:lnTo>
                <a:lnTo>
                  <a:pt x="174" y="0"/>
                </a:lnTo>
                <a:lnTo>
                  <a:pt x="0" y="98"/>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19" name="Rectangle 52"/>
          <p:cNvSpPr>
            <a:spLocks noChangeArrowheads="1"/>
          </p:cNvSpPr>
          <p:nvPr/>
        </p:nvSpPr>
        <p:spPr bwMode="auto">
          <a:xfrm>
            <a:off x="2030413" y="5057775"/>
            <a:ext cx="1136650"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20" name="Rectangle 53"/>
          <p:cNvSpPr>
            <a:spLocks noChangeArrowheads="1"/>
          </p:cNvSpPr>
          <p:nvPr/>
        </p:nvSpPr>
        <p:spPr bwMode="auto">
          <a:xfrm>
            <a:off x="2030413" y="4956175"/>
            <a:ext cx="1127125"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21" name="Group 54"/>
          <p:cNvGrpSpPr>
            <a:grpSpLocks/>
          </p:cNvGrpSpPr>
          <p:nvPr/>
        </p:nvGrpSpPr>
        <p:grpSpPr bwMode="auto">
          <a:xfrm>
            <a:off x="1825625" y="219075"/>
            <a:ext cx="214313" cy="6165850"/>
            <a:chOff x="1150" y="138"/>
            <a:chExt cx="135" cy="3960"/>
          </a:xfrm>
        </p:grpSpPr>
        <p:sp>
          <p:nvSpPr>
            <p:cNvPr id="122" name="Rectangle 55"/>
            <p:cNvSpPr>
              <a:spLocks noChangeArrowheads="1"/>
            </p:cNvSpPr>
            <p:nvPr/>
          </p:nvSpPr>
          <p:spPr bwMode="auto">
            <a:xfrm>
              <a:off x="1150" y="138"/>
              <a:ext cx="28" cy="39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23" name="Rectangle 56"/>
            <p:cNvSpPr>
              <a:spLocks noChangeArrowheads="1"/>
            </p:cNvSpPr>
            <p:nvPr/>
          </p:nvSpPr>
          <p:spPr bwMode="auto">
            <a:xfrm>
              <a:off x="1256" y="138"/>
              <a:ext cx="29" cy="39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124" name="Rectangle 57"/>
          <p:cNvSpPr>
            <a:spLocks noChangeArrowheads="1"/>
          </p:cNvSpPr>
          <p:nvPr/>
        </p:nvSpPr>
        <p:spPr bwMode="auto">
          <a:xfrm>
            <a:off x="3514725" y="4522788"/>
            <a:ext cx="46038" cy="1762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25" name="Group 58"/>
          <p:cNvGrpSpPr>
            <a:grpSpLocks/>
          </p:cNvGrpSpPr>
          <p:nvPr/>
        </p:nvGrpSpPr>
        <p:grpSpPr bwMode="auto">
          <a:xfrm>
            <a:off x="3368675" y="1584325"/>
            <a:ext cx="160338" cy="200025"/>
            <a:chOff x="2122" y="998"/>
            <a:chExt cx="101" cy="126"/>
          </a:xfrm>
        </p:grpSpPr>
        <p:sp>
          <p:nvSpPr>
            <p:cNvPr id="126" name="Freeform 59"/>
            <p:cNvSpPr>
              <a:spLocks/>
            </p:cNvSpPr>
            <p:nvPr/>
          </p:nvSpPr>
          <p:spPr bwMode="auto">
            <a:xfrm>
              <a:off x="2122" y="998"/>
              <a:ext cx="101" cy="126"/>
            </a:xfrm>
            <a:custGeom>
              <a:avLst/>
              <a:gdLst>
                <a:gd name="T0" fmla="*/ 0 w 202"/>
                <a:gd name="T1" fmla="*/ 117 h 126"/>
                <a:gd name="T2" fmla="*/ 0 w 202"/>
                <a:gd name="T3" fmla="*/ 0 h 126"/>
                <a:gd name="T4" fmla="*/ 101 w 202"/>
                <a:gd name="T5" fmla="*/ 15 h 126"/>
                <a:gd name="T6" fmla="*/ 27 w 202"/>
                <a:gd name="T7" fmla="*/ 126 h 126"/>
                <a:gd name="T8" fmla="*/ 0 w 202"/>
                <a:gd name="T9" fmla="*/ 117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 h="126">
                  <a:moveTo>
                    <a:pt x="0" y="117"/>
                  </a:moveTo>
                  <a:lnTo>
                    <a:pt x="0" y="0"/>
                  </a:lnTo>
                  <a:lnTo>
                    <a:pt x="202" y="15"/>
                  </a:lnTo>
                  <a:lnTo>
                    <a:pt x="53" y="126"/>
                  </a:lnTo>
                  <a:lnTo>
                    <a:pt x="0" y="11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27" name="Freeform 60"/>
            <p:cNvSpPr>
              <a:spLocks/>
            </p:cNvSpPr>
            <p:nvPr/>
          </p:nvSpPr>
          <p:spPr bwMode="auto">
            <a:xfrm>
              <a:off x="2122" y="998"/>
              <a:ext cx="101" cy="126"/>
            </a:xfrm>
            <a:custGeom>
              <a:avLst/>
              <a:gdLst>
                <a:gd name="T0" fmla="*/ 0 w 202"/>
                <a:gd name="T1" fmla="*/ 117 h 126"/>
                <a:gd name="T2" fmla="*/ 0 w 202"/>
                <a:gd name="T3" fmla="*/ 0 h 126"/>
                <a:gd name="T4" fmla="*/ 101 w 202"/>
                <a:gd name="T5" fmla="*/ 15 h 126"/>
                <a:gd name="T6" fmla="*/ 27 w 202"/>
                <a:gd name="T7" fmla="*/ 126 h 126"/>
                <a:gd name="T8" fmla="*/ 0 w 202"/>
                <a:gd name="T9" fmla="*/ 117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 h="126">
                  <a:moveTo>
                    <a:pt x="0" y="117"/>
                  </a:moveTo>
                  <a:lnTo>
                    <a:pt x="0" y="0"/>
                  </a:lnTo>
                  <a:lnTo>
                    <a:pt x="202" y="15"/>
                  </a:lnTo>
                  <a:lnTo>
                    <a:pt x="53" y="126"/>
                  </a:lnTo>
                  <a:lnTo>
                    <a:pt x="0" y="117"/>
                  </a:lnTo>
                </a:path>
              </a:pathLst>
            </a:custGeom>
            <a:noFill/>
            <a:ln w="11113">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28" name="Rectangle 61"/>
          <p:cNvSpPr>
            <a:spLocks noChangeArrowheads="1"/>
          </p:cNvSpPr>
          <p:nvPr/>
        </p:nvSpPr>
        <p:spPr bwMode="auto">
          <a:xfrm>
            <a:off x="3367088" y="1782763"/>
            <a:ext cx="157162" cy="60325"/>
          </a:xfrm>
          <a:prstGeom prst="rect">
            <a:avLst/>
          </a:prstGeom>
          <a:solidFill>
            <a:srgbClr val="CECECE"/>
          </a:solidFill>
          <a:ln w="111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29" name="Group 62"/>
          <p:cNvGrpSpPr>
            <a:grpSpLocks/>
          </p:cNvGrpSpPr>
          <p:nvPr/>
        </p:nvGrpSpPr>
        <p:grpSpPr bwMode="auto">
          <a:xfrm>
            <a:off x="3155950" y="214314"/>
            <a:ext cx="214313" cy="6170612"/>
            <a:chOff x="1988" y="135"/>
            <a:chExt cx="135" cy="3961"/>
          </a:xfrm>
        </p:grpSpPr>
        <p:sp>
          <p:nvSpPr>
            <p:cNvPr id="130" name="Rectangle 63"/>
            <p:cNvSpPr>
              <a:spLocks noChangeArrowheads="1"/>
            </p:cNvSpPr>
            <p:nvPr/>
          </p:nvSpPr>
          <p:spPr bwMode="auto">
            <a:xfrm>
              <a:off x="1988" y="135"/>
              <a:ext cx="28" cy="39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31" name="Rectangle 64"/>
            <p:cNvSpPr>
              <a:spLocks noChangeArrowheads="1"/>
            </p:cNvSpPr>
            <p:nvPr/>
          </p:nvSpPr>
          <p:spPr bwMode="auto">
            <a:xfrm>
              <a:off x="2094" y="135"/>
              <a:ext cx="29" cy="39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132" name="Oval 65"/>
          <p:cNvSpPr>
            <a:spLocks noChangeArrowheads="1"/>
          </p:cNvSpPr>
          <p:nvPr/>
        </p:nvSpPr>
        <p:spPr bwMode="auto">
          <a:xfrm>
            <a:off x="2965450" y="4568825"/>
            <a:ext cx="1219200" cy="838200"/>
          </a:xfrm>
          <a:prstGeom prst="ellipse">
            <a:avLst/>
          </a:prstGeom>
          <a:noFill/>
          <a:ln w="47625">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33" name="Text Box 66"/>
          <p:cNvSpPr txBox="1">
            <a:spLocks noChangeArrowheads="1"/>
          </p:cNvSpPr>
          <p:nvPr/>
        </p:nvSpPr>
        <p:spPr bwMode="auto">
          <a:xfrm>
            <a:off x="6063555" y="1737812"/>
            <a:ext cx="28289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effectLst/>
                <a:uLnTx/>
                <a:uFillTx/>
                <a:latin typeface="Arial" charset="0"/>
              </a:rPr>
              <a:t>Stress Concentrations:</a:t>
            </a:r>
          </a:p>
        </p:txBody>
      </p:sp>
      <p:sp>
        <p:nvSpPr>
          <p:cNvPr id="134" name="Text Box 67"/>
          <p:cNvSpPr txBox="1">
            <a:spLocks noChangeArrowheads="1"/>
          </p:cNvSpPr>
          <p:nvPr/>
        </p:nvSpPr>
        <p:spPr bwMode="auto">
          <a:xfrm>
            <a:off x="6063555" y="2624563"/>
            <a:ext cx="277812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lgn="l">
              <a:spcBef>
                <a:spcPct val="20000"/>
              </a:spcBef>
              <a:buClr>
                <a:schemeClr val="tx2"/>
              </a:buClr>
              <a:buSzPct val="150000"/>
              <a:buChar char="•"/>
              <a:defRPr sz="2800" b="1">
                <a:solidFill>
                  <a:schemeClr val="tx1"/>
                </a:solidFill>
                <a:latin typeface="Arial" charset="0"/>
              </a:defRPr>
            </a:lvl1pPr>
            <a:lvl2pPr marL="742950"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228600" marR="0" lvl="0" indent="-228600" algn="l" defTabSz="914400" eaLnBrk="0" fontAlgn="base" latinLnBrk="0" hangingPunct="0">
              <a:lnSpc>
                <a:spcPct val="100000"/>
              </a:lnSpc>
              <a:spcBef>
                <a:spcPct val="50000"/>
              </a:spcBef>
              <a:spcAft>
                <a:spcPct val="0"/>
              </a:spcAft>
              <a:buClrTx/>
              <a:buSzTx/>
              <a:buFontTx/>
              <a:buChar char="•"/>
              <a:tabLst/>
              <a:defRPr/>
            </a:pPr>
            <a:r>
              <a:rPr kumimoji="0" lang="en-US" altLang="en-US" sz="2200" b="0" i="0" u="none" strike="noStrike" kern="0" cap="none" spc="0" normalizeH="0" baseline="0" noProof="0" dirty="0">
                <a:ln>
                  <a:noFill/>
                </a:ln>
                <a:effectLst/>
                <a:uLnTx/>
                <a:uFillTx/>
                <a:latin typeface="Arial" charset="0"/>
              </a:rPr>
              <a:t>Weld access hole</a:t>
            </a:r>
          </a:p>
          <a:p>
            <a:pPr marL="228600" marR="0" lvl="0" indent="-228600" algn="l" defTabSz="914400" eaLnBrk="0" fontAlgn="base" latinLnBrk="0" hangingPunct="0">
              <a:lnSpc>
                <a:spcPct val="100000"/>
              </a:lnSpc>
              <a:spcBef>
                <a:spcPct val="50000"/>
              </a:spcBef>
              <a:spcAft>
                <a:spcPct val="0"/>
              </a:spcAft>
              <a:buClrTx/>
              <a:buSzTx/>
              <a:buFontTx/>
              <a:buChar char="•"/>
              <a:tabLst/>
              <a:defRPr/>
            </a:pPr>
            <a:r>
              <a:rPr kumimoji="0" lang="en-US" altLang="en-US" sz="2200" b="0" i="0" u="none" strike="noStrike" kern="0" cap="none" spc="0" normalizeH="0" baseline="0" noProof="0" dirty="0">
                <a:ln>
                  <a:noFill/>
                </a:ln>
                <a:effectLst/>
                <a:uLnTx/>
                <a:uFillTx/>
                <a:latin typeface="Arial" charset="0"/>
              </a:rPr>
              <a:t>Shear in flange</a:t>
            </a:r>
          </a:p>
          <a:p>
            <a:pPr marL="228600" marR="0" lvl="0" indent="-228600" algn="l" defTabSz="914400" eaLnBrk="0" fontAlgn="base" latinLnBrk="0" hangingPunct="0">
              <a:lnSpc>
                <a:spcPct val="100000"/>
              </a:lnSpc>
              <a:spcBef>
                <a:spcPct val="50000"/>
              </a:spcBef>
              <a:spcAft>
                <a:spcPct val="0"/>
              </a:spcAft>
              <a:buClrTx/>
              <a:buSzTx/>
              <a:buFontTx/>
              <a:buChar char="•"/>
              <a:tabLst/>
              <a:defRPr/>
            </a:pPr>
            <a:r>
              <a:rPr kumimoji="0" lang="en-US" altLang="en-US" sz="2200" b="0" i="0" u="none" strike="noStrike" kern="0" cap="none" spc="0" normalizeH="0" baseline="0" noProof="0" dirty="0">
                <a:ln>
                  <a:noFill/>
                </a:ln>
                <a:effectLst/>
                <a:uLnTx/>
                <a:uFillTx/>
                <a:latin typeface="Arial" charset="0"/>
              </a:rPr>
              <a:t>Inadequate flexural participation of web connection</a:t>
            </a:r>
          </a:p>
        </p:txBody>
      </p:sp>
      <p:sp>
        <p:nvSpPr>
          <p:cNvPr id="135" name="Line 68"/>
          <p:cNvSpPr>
            <a:spLocks noChangeShapeType="1"/>
          </p:cNvSpPr>
          <p:nvPr/>
        </p:nvSpPr>
        <p:spPr bwMode="auto">
          <a:xfrm flipV="1">
            <a:off x="4064000" y="2438400"/>
            <a:ext cx="1897063" cy="236220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36"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94</a:t>
            </a:fld>
            <a:endParaRPr lang="en-US" altLang="en-US" dirty="0"/>
          </a:p>
        </p:txBody>
      </p:sp>
    </p:spTree>
    <p:extLst>
      <p:ext uri="{BB962C8B-B14F-4D97-AF65-F5344CB8AC3E}">
        <p14:creationId xmlns:p14="http://schemas.microsoft.com/office/powerpoint/2010/main" val="814663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SF3-flange-fra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
            <a:ext cx="91440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4"/>
          <p:cNvSpPr>
            <a:spLocks noGrp="1"/>
          </p:cNvSpPr>
          <p:nvPr>
            <p:ph type="sldNum" sz="quarter" idx="40"/>
          </p:nvPr>
        </p:nvSpPr>
        <p:spPr/>
        <p:txBody>
          <a:bodyPr/>
          <a:lstStyle/>
          <a:p>
            <a:pPr>
              <a:defRPr/>
            </a:pPr>
            <a:fld id="{46425072-6E52-45A8-8A7E-A5B11BCA4176}" type="slidenum">
              <a:rPr lang="en-US" altLang="en-US" smtClean="0"/>
              <a:pPr>
                <a:defRPr/>
              </a:pPr>
              <a:t>95</a:t>
            </a:fld>
            <a:endParaRPr lang="en-US" altLang="en-US" dirty="0"/>
          </a:p>
        </p:txBody>
      </p:sp>
    </p:spTree>
    <p:extLst>
      <p:ext uri="{BB962C8B-B14F-4D97-AF65-F5344CB8AC3E}">
        <p14:creationId xmlns:p14="http://schemas.microsoft.com/office/powerpoint/2010/main" val="3163524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a:t>Causes of Moment Connection Damage in Northridge</a:t>
            </a:r>
          </a:p>
          <a:p>
            <a:endParaRPr lang="en-US" dirty="0"/>
          </a:p>
        </p:txBody>
      </p:sp>
      <p:sp>
        <p:nvSpPr>
          <p:cNvPr id="8" name="Text Placeholder 1"/>
          <p:cNvSpPr>
            <a:spLocks noGrp="1"/>
          </p:cNvSpPr>
          <p:nvPr>
            <p:ph type="body" sz="quarter" idx="12"/>
          </p:nvPr>
        </p:nvSpPr>
        <p:spPr>
          <a:xfrm>
            <a:off x="519829" y="1844824"/>
            <a:ext cx="8185388" cy="4320480"/>
          </a:xfrm>
        </p:spPr>
        <p:txBody>
          <a:bodyPr/>
          <a:lstStyle/>
          <a:p>
            <a:pPr>
              <a:spcBef>
                <a:spcPts val="2400"/>
              </a:spcBef>
            </a:pPr>
            <a:r>
              <a:rPr lang="en-US" sz="2400" b="1" u="sng" dirty="0"/>
              <a:t>Material Factors (Structural Steel)</a:t>
            </a:r>
          </a:p>
          <a:p>
            <a:pPr marL="342900" indent="-342900">
              <a:spcBef>
                <a:spcPts val="2400"/>
              </a:spcBef>
              <a:buFont typeface="Arial" panose="020B0604020202020204" pitchFamily="34" charset="0"/>
              <a:buChar char="•"/>
            </a:pPr>
            <a:r>
              <a:rPr lang="en-US" sz="2400" dirty="0">
                <a:latin typeface="+mn-lt"/>
              </a:rPr>
              <a:t>Actual yield stress of A36 beams often significantly higher than minimum specified</a:t>
            </a:r>
          </a:p>
          <a:p>
            <a:endParaRPr lang="en-US" dirty="0"/>
          </a:p>
        </p:txBody>
      </p:sp>
      <p:sp>
        <p:nvSpPr>
          <p:cNvPr id="9"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96</a:t>
            </a:fld>
            <a:endParaRPr lang="en-US" altLang="en-US" dirty="0"/>
          </a:p>
        </p:txBody>
      </p:sp>
    </p:spTree>
    <p:extLst>
      <p:ext uri="{BB962C8B-B14F-4D97-AF65-F5344CB8AC3E}">
        <p14:creationId xmlns:p14="http://schemas.microsoft.com/office/powerpoint/2010/main" val="3678557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844824"/>
            <a:ext cx="8185388" cy="4320480"/>
          </a:xfrm>
        </p:spPr>
        <p:txBody>
          <a:bodyPr/>
          <a:lstStyle/>
          <a:p>
            <a:pPr marL="342900" indent="-342900">
              <a:spcBef>
                <a:spcPts val="2400"/>
              </a:spcBef>
              <a:buFont typeface="Wingdings" panose="05000000000000000000" pitchFamily="2" charset="2"/>
              <a:buChar char="Ø"/>
            </a:pPr>
            <a:r>
              <a:rPr lang="en-US" sz="2400" dirty="0" smtClean="0"/>
              <a:t>Welding</a:t>
            </a:r>
          </a:p>
          <a:p>
            <a:pPr marL="342900" indent="-342900">
              <a:spcBef>
                <a:spcPts val="2400"/>
              </a:spcBef>
              <a:buFont typeface="Wingdings" panose="05000000000000000000" pitchFamily="2" charset="2"/>
              <a:buChar char="Ø"/>
            </a:pPr>
            <a:r>
              <a:rPr lang="en-US" sz="2400" dirty="0" smtClean="0"/>
              <a:t>Materials</a:t>
            </a:r>
            <a:endParaRPr lang="en-US" sz="2400" dirty="0"/>
          </a:p>
          <a:p>
            <a:pPr marL="342900" indent="-342900">
              <a:spcBef>
                <a:spcPts val="2400"/>
              </a:spcBef>
              <a:buFont typeface="Wingdings" panose="05000000000000000000" pitchFamily="2" charset="2"/>
              <a:buChar char="Ø"/>
            </a:pPr>
            <a:r>
              <a:rPr lang="en-US" sz="2400" dirty="0" smtClean="0"/>
              <a:t>Connection </a:t>
            </a:r>
            <a:r>
              <a:rPr lang="en-US" sz="2400" dirty="0"/>
              <a:t>Design and Detailing</a:t>
            </a:r>
          </a:p>
          <a:p>
            <a:pPr>
              <a:spcBef>
                <a:spcPts val="2400"/>
              </a:spcBef>
            </a:pPr>
            <a:endParaRPr lang="en-US" dirty="0"/>
          </a:p>
        </p:txBody>
      </p:sp>
      <p:sp>
        <p:nvSpPr>
          <p:cNvPr id="3" name="Text Placeholder 2"/>
          <p:cNvSpPr>
            <a:spLocks noGrp="1"/>
          </p:cNvSpPr>
          <p:nvPr>
            <p:ph type="body" sz="quarter" idx="38"/>
          </p:nvPr>
        </p:nvSpPr>
        <p:spPr/>
        <p:txBody>
          <a:bodyPr/>
          <a:lstStyle/>
          <a:p>
            <a:r>
              <a:rPr lang="en-US" dirty="0"/>
              <a:t>Strategies for Improved Performance of Moment Connections</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97</a:t>
            </a:fld>
            <a:endParaRPr lang="en-US" altLang="en-US"/>
          </a:p>
        </p:txBody>
      </p:sp>
    </p:spTree>
    <p:extLst>
      <p:ext uri="{BB962C8B-B14F-4D97-AF65-F5344CB8AC3E}">
        <p14:creationId xmlns:p14="http://schemas.microsoft.com/office/powerpoint/2010/main" val="1719239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Strategies for Improved Performance of Moment Connections</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98</a:t>
            </a:fld>
            <a:endParaRPr lang="en-US" altLang="en-US"/>
          </a:p>
        </p:txBody>
      </p:sp>
      <p:sp>
        <p:nvSpPr>
          <p:cNvPr id="6" name="Text Placeholder 1"/>
          <p:cNvSpPr>
            <a:spLocks noGrp="1"/>
          </p:cNvSpPr>
          <p:nvPr>
            <p:ph type="body" sz="quarter" idx="12"/>
          </p:nvPr>
        </p:nvSpPr>
        <p:spPr>
          <a:xfrm>
            <a:off x="519829" y="1844824"/>
            <a:ext cx="8185388" cy="4464496"/>
          </a:xfrm>
        </p:spPr>
        <p:txBody>
          <a:bodyPr/>
          <a:lstStyle/>
          <a:p>
            <a:pPr>
              <a:spcBef>
                <a:spcPts val="1200"/>
              </a:spcBef>
            </a:pPr>
            <a:r>
              <a:rPr lang="en-US" sz="2400" b="1" u="sng" dirty="0" smtClean="0"/>
              <a:t>Welding</a:t>
            </a:r>
          </a:p>
          <a:p>
            <a:pPr marL="342900" indent="-342900" eaLnBrk="0" fontAlgn="base" hangingPunct="0">
              <a:spcBef>
                <a:spcPct val="50000"/>
              </a:spcBef>
              <a:spcAft>
                <a:spcPct val="0"/>
              </a:spcAft>
              <a:buClrTx/>
              <a:buFont typeface="Arial" panose="020B0604020202020204" pitchFamily="34" charset="0"/>
              <a:buChar char="•"/>
            </a:pPr>
            <a:r>
              <a:rPr lang="en-US" altLang="en-US" sz="2400" dirty="0" smtClean="0"/>
              <a:t>Required </a:t>
            </a:r>
            <a:r>
              <a:rPr lang="en-US" altLang="en-US" sz="2400" dirty="0"/>
              <a:t>minimum toughness for weld metal</a:t>
            </a:r>
            <a:r>
              <a:rPr lang="en-US" altLang="en-US" sz="2400" dirty="0" smtClean="0"/>
              <a:t>:</a:t>
            </a:r>
          </a:p>
          <a:p>
            <a:pPr marL="800046" lvl="1" indent="-342900" eaLnBrk="0" fontAlgn="base" hangingPunct="0">
              <a:spcBef>
                <a:spcPct val="50000"/>
              </a:spcBef>
              <a:spcAft>
                <a:spcPct val="0"/>
              </a:spcAft>
              <a:buFont typeface="Wingdings" panose="05000000000000000000" pitchFamily="2" charset="2"/>
              <a:buChar char="Ø"/>
            </a:pPr>
            <a:r>
              <a:rPr lang="en-US" altLang="en-US" sz="2400" dirty="0" smtClean="0">
                <a:solidFill>
                  <a:schemeClr val="tx1"/>
                </a:solidFill>
                <a:latin typeface="+mn-lt"/>
              </a:rPr>
              <a:t>Required </a:t>
            </a:r>
            <a:r>
              <a:rPr lang="en-US" altLang="en-US" sz="2400" dirty="0">
                <a:solidFill>
                  <a:schemeClr val="tx1"/>
                </a:solidFill>
                <a:latin typeface="+mn-lt"/>
              </a:rPr>
              <a:t>CVN for all welds in </a:t>
            </a:r>
            <a:r>
              <a:rPr lang="en-US" altLang="en-US" sz="2400" dirty="0" smtClean="0">
                <a:solidFill>
                  <a:schemeClr val="tx1"/>
                </a:solidFill>
                <a:latin typeface="+mn-lt"/>
              </a:rPr>
              <a:t>SFRS:</a:t>
            </a:r>
            <a:r>
              <a:rPr lang="en-US" altLang="en-US" sz="2400" dirty="0">
                <a:solidFill>
                  <a:schemeClr val="tx1"/>
                </a:solidFill>
                <a:latin typeface="+mn-lt"/>
              </a:rPr>
              <a:t/>
            </a:r>
            <a:br>
              <a:rPr lang="en-US" altLang="en-US" sz="2400" dirty="0">
                <a:solidFill>
                  <a:schemeClr val="tx1"/>
                </a:solidFill>
                <a:latin typeface="+mn-lt"/>
              </a:rPr>
            </a:br>
            <a:r>
              <a:rPr lang="en-US" altLang="en-US" sz="2400" dirty="0">
                <a:solidFill>
                  <a:schemeClr val="tx1"/>
                </a:solidFill>
                <a:latin typeface="+mn-lt"/>
              </a:rPr>
              <a:t>20 </a:t>
            </a:r>
            <a:r>
              <a:rPr lang="en-US" altLang="en-US" sz="2400" dirty="0" smtClean="0">
                <a:solidFill>
                  <a:schemeClr val="tx1"/>
                </a:solidFill>
                <a:latin typeface="+mn-lt"/>
              </a:rPr>
              <a:t>ft-lb </a:t>
            </a:r>
            <a:r>
              <a:rPr lang="en-US" altLang="en-US" sz="2400" dirty="0">
                <a:solidFill>
                  <a:schemeClr val="tx1"/>
                </a:solidFill>
                <a:latin typeface="+mn-lt"/>
              </a:rPr>
              <a:t>at </a:t>
            </a:r>
            <a:r>
              <a:rPr lang="en-US" altLang="en-US" sz="2400" dirty="0" smtClean="0">
                <a:solidFill>
                  <a:schemeClr val="tx1"/>
                </a:solidFill>
                <a:latin typeface="+mn-lt"/>
              </a:rPr>
              <a:t>0°F</a:t>
            </a:r>
            <a:endParaRPr lang="en-US" altLang="en-US" sz="2400" dirty="0">
              <a:solidFill>
                <a:schemeClr val="tx1"/>
              </a:solidFill>
              <a:latin typeface="+mn-lt"/>
            </a:endParaRPr>
          </a:p>
          <a:p>
            <a:pPr marL="800046" lvl="1" indent="-342900" eaLnBrk="0" fontAlgn="base" hangingPunct="0">
              <a:spcBef>
                <a:spcPct val="50000"/>
              </a:spcBef>
              <a:spcAft>
                <a:spcPct val="0"/>
              </a:spcAft>
              <a:buFont typeface="Wingdings" panose="05000000000000000000" pitchFamily="2" charset="2"/>
              <a:buChar char="Ø"/>
            </a:pPr>
            <a:r>
              <a:rPr lang="en-US" altLang="en-US" sz="2400" dirty="0">
                <a:solidFill>
                  <a:schemeClr val="tx1"/>
                </a:solidFill>
                <a:latin typeface="+mn-lt"/>
              </a:rPr>
              <a:t>Required CVN for </a:t>
            </a:r>
            <a:r>
              <a:rPr lang="en-US" altLang="en-US" sz="2400" i="1" dirty="0">
                <a:solidFill>
                  <a:schemeClr val="tx1"/>
                </a:solidFill>
                <a:latin typeface="+mn-lt"/>
              </a:rPr>
              <a:t>Demand Critical </a:t>
            </a:r>
            <a:r>
              <a:rPr lang="en-US" altLang="en-US" sz="2400" i="1" dirty="0" smtClean="0">
                <a:solidFill>
                  <a:schemeClr val="tx1"/>
                </a:solidFill>
                <a:latin typeface="+mn-lt"/>
              </a:rPr>
              <a:t>Welds</a:t>
            </a:r>
            <a:r>
              <a:rPr lang="en-US" altLang="en-US" sz="2400" dirty="0">
                <a:solidFill>
                  <a:schemeClr val="tx1"/>
                </a:solidFill>
                <a:latin typeface="+mn-lt"/>
              </a:rPr>
              <a:t>:</a:t>
            </a:r>
            <a:br>
              <a:rPr lang="en-US" altLang="en-US" sz="2400" dirty="0">
                <a:solidFill>
                  <a:schemeClr val="tx1"/>
                </a:solidFill>
                <a:latin typeface="+mn-lt"/>
              </a:rPr>
            </a:br>
            <a:r>
              <a:rPr lang="en-US" altLang="en-US" sz="2400" dirty="0">
                <a:solidFill>
                  <a:schemeClr val="tx1"/>
                </a:solidFill>
                <a:latin typeface="+mn-lt"/>
              </a:rPr>
              <a:t>20 </a:t>
            </a:r>
            <a:r>
              <a:rPr lang="en-US" altLang="en-US" sz="2400" dirty="0" smtClean="0">
                <a:solidFill>
                  <a:schemeClr val="tx1"/>
                </a:solidFill>
                <a:latin typeface="+mn-lt"/>
              </a:rPr>
              <a:t>ft</a:t>
            </a:r>
            <a:r>
              <a:rPr lang="en-US" altLang="en-US" sz="2400" dirty="0">
                <a:solidFill>
                  <a:schemeClr val="tx1"/>
                </a:solidFill>
                <a:latin typeface="+mn-lt"/>
              </a:rPr>
              <a:t>-</a:t>
            </a:r>
            <a:r>
              <a:rPr lang="en-US" altLang="en-US" sz="2400" dirty="0" smtClean="0">
                <a:solidFill>
                  <a:schemeClr val="tx1"/>
                </a:solidFill>
                <a:latin typeface="+mn-lt"/>
              </a:rPr>
              <a:t>lb </a:t>
            </a:r>
            <a:r>
              <a:rPr lang="en-US" altLang="en-US" sz="2400" dirty="0">
                <a:solidFill>
                  <a:schemeClr val="tx1"/>
                </a:solidFill>
                <a:latin typeface="+mn-lt"/>
              </a:rPr>
              <a:t>at -</a:t>
            </a:r>
            <a:r>
              <a:rPr lang="en-US" altLang="en-US" sz="2400" dirty="0" smtClean="0">
                <a:solidFill>
                  <a:schemeClr val="tx1"/>
                </a:solidFill>
                <a:latin typeface="+mn-lt"/>
              </a:rPr>
              <a:t>200</a:t>
            </a:r>
            <a:r>
              <a:rPr lang="en-US" altLang="en-US" sz="2400" dirty="0">
                <a:solidFill>
                  <a:schemeClr val="tx1"/>
                </a:solidFill>
                <a:latin typeface="+mn-lt"/>
              </a:rPr>
              <a:t>°</a:t>
            </a:r>
            <a:r>
              <a:rPr lang="en-US" altLang="en-US" sz="2400" dirty="0" smtClean="0">
                <a:solidFill>
                  <a:schemeClr val="tx1"/>
                </a:solidFill>
                <a:latin typeface="+mn-lt"/>
              </a:rPr>
              <a:t>F  </a:t>
            </a:r>
            <a:r>
              <a:rPr lang="en-US" altLang="en-US" sz="2400" dirty="0">
                <a:solidFill>
                  <a:schemeClr val="tx1"/>
                </a:solidFill>
                <a:latin typeface="+mn-lt"/>
              </a:rPr>
              <a:t>and  40 </a:t>
            </a:r>
            <a:r>
              <a:rPr lang="en-US" altLang="en-US" sz="2400" dirty="0" smtClean="0">
                <a:solidFill>
                  <a:schemeClr val="tx1"/>
                </a:solidFill>
                <a:latin typeface="+mn-lt"/>
              </a:rPr>
              <a:t>ft-lb </a:t>
            </a:r>
            <a:r>
              <a:rPr lang="en-US" altLang="en-US" sz="2400" dirty="0">
                <a:solidFill>
                  <a:schemeClr val="tx1"/>
                </a:solidFill>
                <a:latin typeface="+mn-lt"/>
              </a:rPr>
              <a:t>at </a:t>
            </a:r>
            <a:r>
              <a:rPr lang="en-US" altLang="en-US" sz="2400" dirty="0" smtClean="0">
                <a:solidFill>
                  <a:schemeClr val="tx1"/>
                </a:solidFill>
                <a:latin typeface="+mn-lt"/>
              </a:rPr>
              <a:t>700</a:t>
            </a:r>
            <a:r>
              <a:rPr lang="en-US" altLang="en-US" sz="2400" dirty="0">
                <a:solidFill>
                  <a:schemeClr val="tx1"/>
                </a:solidFill>
                <a:latin typeface="+mn-lt"/>
              </a:rPr>
              <a:t>°</a:t>
            </a:r>
            <a:r>
              <a:rPr lang="en-US" altLang="en-US" sz="2400" dirty="0" smtClean="0">
                <a:solidFill>
                  <a:schemeClr val="tx1"/>
                </a:solidFill>
                <a:latin typeface="+mn-lt"/>
              </a:rPr>
              <a:t>F</a:t>
            </a:r>
            <a:endParaRPr lang="en-US" altLang="en-US" sz="2400" dirty="0">
              <a:solidFill>
                <a:schemeClr val="tx1"/>
              </a:solidFill>
              <a:latin typeface="+mn-lt"/>
            </a:endParaRPr>
          </a:p>
        </p:txBody>
      </p:sp>
    </p:spTree>
    <p:extLst>
      <p:ext uri="{BB962C8B-B14F-4D97-AF65-F5344CB8AC3E}">
        <p14:creationId xmlns:p14="http://schemas.microsoft.com/office/powerpoint/2010/main" val="1993708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Strategies for Improved Performance of Moment Connections</a:t>
            </a: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99</a:t>
            </a:fld>
            <a:endParaRPr lang="en-US" altLang="en-US"/>
          </a:p>
        </p:txBody>
      </p:sp>
      <p:sp>
        <p:nvSpPr>
          <p:cNvPr id="6" name="Text Placeholder 1"/>
          <p:cNvSpPr>
            <a:spLocks noGrp="1"/>
          </p:cNvSpPr>
          <p:nvPr>
            <p:ph type="body" sz="quarter" idx="12"/>
          </p:nvPr>
        </p:nvSpPr>
        <p:spPr>
          <a:xfrm>
            <a:off x="519829" y="1844824"/>
            <a:ext cx="8185388" cy="4464496"/>
          </a:xfrm>
        </p:spPr>
        <p:txBody>
          <a:bodyPr/>
          <a:lstStyle/>
          <a:p>
            <a:pPr>
              <a:spcBef>
                <a:spcPts val="1200"/>
              </a:spcBef>
            </a:pPr>
            <a:r>
              <a:rPr lang="en-US" sz="2400" b="1" u="sng" dirty="0" smtClean="0"/>
              <a:t>Welding</a:t>
            </a:r>
          </a:p>
          <a:p>
            <a:pPr marL="342900" indent="-342900" eaLnBrk="0" fontAlgn="base" hangingPunct="0">
              <a:spcBef>
                <a:spcPct val="50000"/>
              </a:spcBef>
              <a:spcAft>
                <a:spcPct val="0"/>
              </a:spcAft>
              <a:buClrTx/>
              <a:buFont typeface="Arial" panose="020B0604020202020204" pitchFamily="34" charset="0"/>
              <a:buChar char="•"/>
            </a:pPr>
            <a:r>
              <a:rPr lang="en-US" altLang="en-US" sz="2400" dirty="0"/>
              <a:t>Improved practices for backing bars and weld </a:t>
            </a:r>
            <a:r>
              <a:rPr lang="en-US" altLang="en-US" sz="2400" dirty="0" smtClean="0"/>
              <a:t>tabs</a:t>
            </a:r>
          </a:p>
          <a:p>
            <a:pPr marL="800046" lvl="1" indent="-342900" eaLnBrk="0" fontAlgn="base" hangingPunct="0">
              <a:spcBef>
                <a:spcPct val="50000"/>
              </a:spcBef>
              <a:spcAft>
                <a:spcPct val="0"/>
              </a:spcAft>
              <a:buFont typeface="Wingdings" panose="05000000000000000000" pitchFamily="2" charset="2"/>
              <a:buChar char="Ø"/>
            </a:pPr>
            <a:r>
              <a:rPr lang="en-US" altLang="en-US" sz="2400" dirty="0" smtClean="0">
                <a:solidFill>
                  <a:schemeClr val="tx1"/>
                </a:solidFill>
                <a:latin typeface="+mn-lt"/>
              </a:rPr>
              <a:t>Typical </a:t>
            </a:r>
            <a:r>
              <a:rPr lang="en-US" altLang="en-US" sz="2400" dirty="0">
                <a:solidFill>
                  <a:schemeClr val="tx1"/>
                </a:solidFill>
                <a:latin typeface="+mn-lt"/>
              </a:rPr>
              <a:t>improved practice:</a:t>
            </a:r>
          </a:p>
          <a:p>
            <a:pPr marL="1257193" lvl="2" indent="-342900" eaLnBrk="0" fontAlgn="base" hangingPunct="0">
              <a:spcBef>
                <a:spcPct val="50000"/>
              </a:spcBef>
              <a:spcAft>
                <a:spcPct val="0"/>
              </a:spcAft>
              <a:buFont typeface="Wingdings" panose="05000000000000000000" pitchFamily="2" charset="2"/>
              <a:buChar char="§"/>
            </a:pPr>
            <a:r>
              <a:rPr lang="en-US" altLang="en-US" sz="2000" i="1" dirty="0">
                <a:solidFill>
                  <a:schemeClr val="tx1"/>
                </a:solidFill>
                <a:latin typeface="+mn-lt"/>
              </a:rPr>
              <a:t>Remove bottom flange backing bar</a:t>
            </a:r>
          </a:p>
          <a:p>
            <a:pPr marL="1257193" lvl="2" indent="-342900" eaLnBrk="0" fontAlgn="base" hangingPunct="0">
              <a:spcBef>
                <a:spcPct val="50000"/>
              </a:spcBef>
              <a:spcAft>
                <a:spcPct val="0"/>
              </a:spcAft>
              <a:buFont typeface="Wingdings" panose="05000000000000000000" pitchFamily="2" charset="2"/>
              <a:buChar char="§"/>
            </a:pPr>
            <a:r>
              <a:rPr lang="en-US" altLang="en-US" sz="2000" i="1" dirty="0">
                <a:solidFill>
                  <a:schemeClr val="tx1"/>
                </a:solidFill>
                <a:latin typeface="+mn-lt"/>
              </a:rPr>
              <a:t>Seal weld top flange backing bar</a:t>
            </a:r>
          </a:p>
          <a:p>
            <a:pPr marL="1257193" lvl="2" indent="-342900" eaLnBrk="0" fontAlgn="base" hangingPunct="0">
              <a:spcBef>
                <a:spcPct val="50000"/>
              </a:spcBef>
              <a:spcAft>
                <a:spcPct val="0"/>
              </a:spcAft>
              <a:buFont typeface="Wingdings" panose="05000000000000000000" pitchFamily="2" charset="2"/>
              <a:buChar char="§"/>
            </a:pPr>
            <a:r>
              <a:rPr lang="en-US" altLang="en-US" sz="2000" i="1" dirty="0">
                <a:solidFill>
                  <a:schemeClr val="tx1"/>
                </a:solidFill>
                <a:latin typeface="+mn-lt"/>
              </a:rPr>
              <a:t>Remove weld tabs at top and bottom flange welds</a:t>
            </a:r>
            <a:r>
              <a:rPr lang="en-US" altLang="en-US" sz="1800" dirty="0"/>
              <a:t/>
            </a:r>
            <a:br>
              <a:rPr lang="en-US" altLang="en-US" sz="1800" dirty="0"/>
            </a:br>
            <a:endParaRPr lang="en-US" altLang="en-US" sz="1800" dirty="0"/>
          </a:p>
          <a:p>
            <a:pPr marL="342900" indent="-342900" eaLnBrk="0" fontAlgn="base" hangingPunct="0">
              <a:spcBef>
                <a:spcPct val="50000"/>
              </a:spcBef>
              <a:spcAft>
                <a:spcPct val="0"/>
              </a:spcAft>
              <a:buClrTx/>
              <a:buFont typeface="Arial" panose="020B0604020202020204" pitchFamily="34" charset="0"/>
              <a:buChar char="•"/>
            </a:pPr>
            <a:r>
              <a:rPr lang="en-US" altLang="en-US" sz="2400" dirty="0"/>
              <a:t>Greater emphasis on quality and quality control </a:t>
            </a:r>
            <a:br>
              <a:rPr lang="en-US" altLang="en-US" sz="2400" dirty="0"/>
            </a:br>
            <a:r>
              <a:rPr lang="en-US" altLang="en-US" sz="2400" dirty="0" smtClean="0"/>
              <a:t>(</a:t>
            </a:r>
            <a:r>
              <a:rPr lang="en-US" altLang="en-US" sz="2400" dirty="0"/>
              <a:t>AISC Seismic Provisions – Chapter J)</a:t>
            </a:r>
          </a:p>
        </p:txBody>
      </p:sp>
    </p:spTree>
    <p:extLst>
      <p:ext uri="{BB962C8B-B14F-4D97-AF65-F5344CB8AC3E}">
        <p14:creationId xmlns:p14="http://schemas.microsoft.com/office/powerpoint/2010/main" val="1997295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ustom Design">
  <a:themeElements>
    <a:clrScheme name="AISC">
      <a:dk1>
        <a:sysClr val="windowText" lastClr="000000"/>
      </a:dk1>
      <a:lt1>
        <a:sysClr val="window" lastClr="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AISC">
      <a:dk1>
        <a:sysClr val="windowText" lastClr="000000"/>
      </a:dk1>
      <a:lt1>
        <a:sysClr val="window" lastClr="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ISC">
    <a:dk1>
      <a:sysClr val="windowText" lastClr="000000"/>
    </a:dk1>
    <a:lt1>
      <a:sysClr val="window" lastClr="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themeOverride>
</file>

<file path=docProps/app.xml><?xml version="1.0" encoding="utf-8"?>
<Properties xmlns="http://schemas.openxmlformats.org/officeDocument/2006/extended-properties" xmlns:vt="http://schemas.openxmlformats.org/officeDocument/2006/docPropsVTypes">
  <Template/>
  <TotalTime>33797</TotalTime>
  <Words>23120</Words>
  <Application>Microsoft Office PowerPoint</Application>
  <PresentationFormat>On-screen Show (4:3)</PresentationFormat>
  <Paragraphs>1837</Paragraphs>
  <Slides>233</Slides>
  <Notes>228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233</vt:i4>
      </vt:variant>
    </vt:vector>
  </HeadingPairs>
  <TitlesOfParts>
    <vt:vector size="236" baseType="lpstr">
      <vt:lpstr>Custom Design</vt:lpstr>
      <vt:lpstr>1_Custom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AISC Presentation Template 4:3</dc:title>
  <dc:creator>AISC</dc:creator>
  <cp:lastModifiedBy>Sattler, Kristi</cp:lastModifiedBy>
  <cp:revision>1198</cp:revision>
  <cp:lastPrinted>2012-06-12T15:24:24Z</cp:lastPrinted>
  <dcterms:created xsi:type="dcterms:W3CDTF">2013-04-09T21:22:02Z</dcterms:created>
  <dcterms:modified xsi:type="dcterms:W3CDTF">2020-07-07T13:36:56Z</dcterms:modified>
</cp:coreProperties>
</file>